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4.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8" r:id="rId2"/>
  </p:sldMasterIdLst>
  <p:notesMasterIdLst>
    <p:notesMasterId r:id="rId95"/>
  </p:notesMasterIdLst>
  <p:handoutMasterIdLst>
    <p:handoutMasterId r:id="rId96"/>
  </p:handoutMasterIdLst>
  <p:sldIdLst>
    <p:sldId id="12537" r:id="rId3"/>
    <p:sldId id="12611" r:id="rId4"/>
    <p:sldId id="258" r:id="rId5"/>
    <p:sldId id="12266" r:id="rId6"/>
    <p:sldId id="263" r:id="rId7"/>
    <p:sldId id="2147473972" r:id="rId8"/>
    <p:sldId id="2147473973" r:id="rId9"/>
    <p:sldId id="2147483607" r:id="rId10"/>
    <p:sldId id="2147483632" r:id="rId11"/>
    <p:sldId id="292" r:id="rId12"/>
    <p:sldId id="262" r:id="rId13"/>
    <p:sldId id="2147473978" r:id="rId14"/>
    <p:sldId id="2147473981" r:id="rId15"/>
    <p:sldId id="2147473984" r:id="rId16"/>
    <p:sldId id="2147483635" r:id="rId17"/>
    <p:sldId id="2147473992" r:id="rId18"/>
    <p:sldId id="2147483638" r:id="rId19"/>
    <p:sldId id="2147474001" r:id="rId20"/>
    <p:sldId id="2147474004" r:id="rId21"/>
    <p:sldId id="2147483636" r:id="rId22"/>
    <p:sldId id="2147483646" r:id="rId23"/>
    <p:sldId id="2147483627" r:id="rId24"/>
    <p:sldId id="2147483647" r:id="rId25"/>
    <p:sldId id="256" r:id="rId26"/>
    <p:sldId id="257" r:id="rId27"/>
    <p:sldId id="260" r:id="rId28"/>
    <p:sldId id="2147483643" r:id="rId29"/>
    <p:sldId id="2147483629" r:id="rId30"/>
    <p:sldId id="2147483630" r:id="rId31"/>
    <p:sldId id="265" r:id="rId32"/>
    <p:sldId id="294" r:id="rId33"/>
    <p:sldId id="261" r:id="rId34"/>
    <p:sldId id="2147483634" r:id="rId35"/>
    <p:sldId id="264" r:id="rId36"/>
    <p:sldId id="2147483639" r:id="rId37"/>
    <p:sldId id="259" r:id="rId38"/>
    <p:sldId id="2147474011" r:id="rId39"/>
    <p:sldId id="2147474012" r:id="rId40"/>
    <p:sldId id="2147474013" r:id="rId41"/>
    <p:sldId id="280" r:id="rId42"/>
    <p:sldId id="2147483644" r:id="rId43"/>
    <p:sldId id="2147483640" r:id="rId44"/>
    <p:sldId id="12654" r:id="rId45"/>
    <p:sldId id="2147483645" r:id="rId46"/>
    <p:sldId id="2147483586" r:id="rId47"/>
    <p:sldId id="12697" r:id="rId48"/>
    <p:sldId id="2147483622" r:id="rId49"/>
    <p:sldId id="2147483641" r:id="rId50"/>
    <p:sldId id="2147483600" r:id="rId51"/>
    <p:sldId id="2147483628" r:id="rId52"/>
    <p:sldId id="268" r:id="rId53"/>
    <p:sldId id="269" r:id="rId54"/>
    <p:sldId id="270" r:id="rId55"/>
    <p:sldId id="271" r:id="rId56"/>
    <p:sldId id="272" r:id="rId57"/>
    <p:sldId id="299" r:id="rId58"/>
    <p:sldId id="273" r:id="rId59"/>
    <p:sldId id="300" r:id="rId60"/>
    <p:sldId id="274" r:id="rId61"/>
    <p:sldId id="320" r:id="rId62"/>
    <p:sldId id="275" r:id="rId63"/>
    <p:sldId id="303" r:id="rId64"/>
    <p:sldId id="276" r:id="rId65"/>
    <p:sldId id="277" r:id="rId66"/>
    <p:sldId id="278" r:id="rId67"/>
    <p:sldId id="279" r:id="rId68"/>
    <p:sldId id="2147475838" r:id="rId69"/>
    <p:sldId id="2147473988" r:id="rId70"/>
    <p:sldId id="304" r:id="rId71"/>
    <p:sldId id="281" r:id="rId72"/>
    <p:sldId id="282" r:id="rId73"/>
    <p:sldId id="283" r:id="rId74"/>
    <p:sldId id="285" r:id="rId75"/>
    <p:sldId id="284" r:id="rId76"/>
    <p:sldId id="286" r:id="rId77"/>
    <p:sldId id="287" r:id="rId78"/>
    <p:sldId id="305" r:id="rId79"/>
    <p:sldId id="301" r:id="rId80"/>
    <p:sldId id="288" r:id="rId81"/>
    <p:sldId id="290" r:id="rId82"/>
    <p:sldId id="291" r:id="rId83"/>
    <p:sldId id="295" r:id="rId84"/>
    <p:sldId id="296" r:id="rId85"/>
    <p:sldId id="297" r:id="rId86"/>
    <p:sldId id="298" r:id="rId87"/>
    <p:sldId id="302" r:id="rId88"/>
    <p:sldId id="2147473993" r:id="rId89"/>
    <p:sldId id="306" r:id="rId90"/>
    <p:sldId id="307" r:id="rId91"/>
    <p:sldId id="308" r:id="rId92"/>
    <p:sldId id="309" r:id="rId93"/>
    <p:sldId id="312" r:id="rId94"/>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5201" userDrawn="1">
          <p15:clr>
            <a:srgbClr val="A4A3A4"/>
          </p15:clr>
        </p15:guide>
        <p15:guide id="3" pos="1799" userDrawn="1">
          <p15:clr>
            <a:srgbClr val="A4A3A4"/>
          </p15:clr>
        </p15:guide>
        <p15:guide id="4" orient="horz" pos="3475" userDrawn="1">
          <p15:clr>
            <a:srgbClr val="A4A3A4"/>
          </p15:clr>
        </p15:guide>
        <p15:guide id="5" orient="horz" pos="3702" userDrawn="1">
          <p15:clr>
            <a:srgbClr val="A4A3A4"/>
          </p15:clr>
        </p15:guide>
        <p15:guide id="6" orient="horz" pos="3803" userDrawn="1">
          <p15:clr>
            <a:srgbClr val="A4A3A4"/>
          </p15:clr>
        </p15:guide>
        <p15:guide id="7" orient="horz" pos="4020" userDrawn="1">
          <p15:clr>
            <a:srgbClr val="A4A3A4"/>
          </p15:clr>
        </p15:guide>
        <p15:guide id="8" orient="horz" pos="2063" userDrawn="1">
          <p15:clr>
            <a:srgbClr val="A4A3A4"/>
          </p15:clr>
        </p15:guide>
        <p15:guide id="9" pos="7286" userDrawn="1">
          <p15:clr>
            <a:srgbClr val="A4A3A4"/>
          </p15:clr>
        </p15:guide>
        <p15:guide id="10" pos="6803" userDrawn="1">
          <p15:clr>
            <a:srgbClr val="A4A3A4"/>
          </p15:clr>
        </p15:guide>
        <p15:guide id="11" pos="5127" userDrawn="1">
          <p15:clr>
            <a:srgbClr val="A4A3A4"/>
          </p15:clr>
        </p15:guide>
        <p15:guide id="12" orient="horz" pos="1979" userDrawn="1">
          <p15:clr>
            <a:srgbClr val="A4A3A4"/>
          </p15:clr>
        </p15:guide>
        <p15:guide id="13" orient="horz" pos="2115" userDrawn="1">
          <p15:clr>
            <a:srgbClr val="A4A3A4"/>
          </p15:clr>
        </p15:guide>
        <p15:guide id="14" orient="horz" pos="918" userDrawn="1">
          <p15:clr>
            <a:srgbClr val="A4A3A4"/>
          </p15:clr>
        </p15:guide>
        <p15:guide id="15" pos="2683" userDrawn="1">
          <p15:clr>
            <a:srgbClr val="A4A3A4"/>
          </p15:clr>
        </p15:guide>
        <p15:guide id="16" pos="36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EDB31B-ABC6-5DCB-8428-0BF9A0E4A06B}" name="Tracey Gashi" initials="TG" userId="S::traceygashi@tagclinical.com::0a651ad8-06d6-4481-87eb-3036efc10091" providerId="AD"/>
  <p188:author id="{BA203774-26AF-7DC6-696C-D1D6181E9F23}" name="Howard Donohue" initials="HD" userId="4648ce945642090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00"/>
    <a:srgbClr val="B3E5AD"/>
    <a:srgbClr val="DEFAEB"/>
    <a:srgbClr val="008F00"/>
    <a:srgbClr val="DEECEB"/>
    <a:srgbClr val="003F00"/>
    <a:srgbClr val="009051"/>
    <a:srgbClr val="0000FF"/>
    <a:srgbClr val="FCF7F6"/>
    <a:srgbClr val="EAD1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619" autoAdjust="0"/>
    <p:restoredTop sz="90561" autoAdjust="0"/>
  </p:normalViewPr>
  <p:slideViewPr>
    <p:cSldViewPr snapToObjects="1">
      <p:cViewPr varScale="1">
        <p:scale>
          <a:sx n="110" d="100"/>
          <a:sy n="110" d="100"/>
        </p:scale>
        <p:origin x="120" y="102"/>
      </p:cViewPr>
      <p:guideLst>
        <p:guide orient="horz" pos="2296"/>
        <p:guide pos="5201"/>
        <p:guide pos="1799"/>
        <p:guide orient="horz" pos="3475"/>
        <p:guide orient="horz" pos="3702"/>
        <p:guide orient="horz" pos="3803"/>
        <p:guide orient="horz" pos="4020"/>
        <p:guide orient="horz" pos="2063"/>
        <p:guide pos="7286"/>
        <p:guide pos="6803"/>
        <p:guide pos="5127"/>
        <p:guide orient="horz" pos="1979"/>
        <p:guide orient="horz" pos="2115"/>
        <p:guide orient="horz" pos="918"/>
        <p:guide pos="2683"/>
        <p:guide pos="3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microsoft.com/office/2018/10/relationships/authors" Targe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Grade 1-2</c:v>
                </c:pt>
              </c:strCache>
            </c:strRef>
          </c:tx>
          <c:spPr>
            <a:solidFill>
              <a:schemeClr val="accent1"/>
            </a:solidFill>
            <a:ln>
              <a:noFill/>
            </a:ln>
            <a:effectLst/>
          </c:spPr>
          <c:invertIfNegative val="0"/>
          <c:dLbls>
            <c:dLbl>
              <c:idx val="2"/>
              <c:tx>
                <c:rich>
                  <a:bodyPr/>
                  <a:lstStyle/>
                  <a:p>
                    <a:fld id="{DE3B709D-E2DB-4052-B3A6-ECAB2CA99B7C}" type="VALUE">
                      <a:rPr lang="en-US" smtClean="0"/>
                      <a:pPr/>
                      <a:t>[VALUE]</a:t>
                    </a:fld>
                    <a:r>
                      <a:rPr lang="en-US"/>
                      <a:t>.0</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456-44C8-ABDA-FE945F9CEC67}"/>
                </c:ext>
              </c:extLst>
            </c:dLbl>
            <c:dLbl>
              <c:idx val="3"/>
              <c:tx>
                <c:rich>
                  <a:bodyPr/>
                  <a:lstStyle/>
                  <a:p>
                    <a:fld id="{4EA643F6-F374-42AF-B313-0B75AC39BD1E}" type="VALUE">
                      <a:rPr lang="en-US" smtClean="0"/>
                      <a:pPr/>
                      <a:t>[VALUE]</a:t>
                    </a:fld>
                    <a:r>
                      <a:rPr lang="en-US"/>
                      <a:t>.0</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56-44C8-ABDA-FE945F9CEC67}"/>
                </c:ext>
              </c:extLst>
            </c:dLbl>
            <c:dLbl>
              <c:idx val="4"/>
              <c:tx>
                <c:rich>
                  <a:bodyPr/>
                  <a:lstStyle/>
                  <a:p>
                    <a:fld id="{7C850347-84E6-4513-809C-57BC01452FEF}" type="VALUE">
                      <a:rPr lang="en-US" smtClean="0"/>
                      <a:pPr/>
                      <a:t>[VALUE]</a:t>
                    </a:fld>
                    <a:r>
                      <a:rPr lang="en-US"/>
                      <a:t>.0</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456-44C8-ABDA-FE945F9CEC6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Rash</c:v>
                </c:pt>
                <c:pt idx="1">
                  <c:v>Increased ALT</c:v>
                </c:pt>
                <c:pt idx="2">
                  <c:v>Increased AST</c:v>
                </c:pt>
                <c:pt idx="3">
                  <c:v>Pyrexia</c:v>
                </c:pt>
                <c:pt idx="4">
                  <c:v>Pruritus</c:v>
                </c:pt>
                <c:pt idx="5">
                  <c:v>Pneumonia</c:v>
                </c:pt>
                <c:pt idx="6">
                  <c:v>Decreased neutrophil count</c:v>
                </c:pt>
                <c:pt idx="7">
                  <c:v>Vomiting</c:v>
                </c:pt>
                <c:pt idx="8">
                  <c:v>Dyspnoea</c:v>
                </c:pt>
                <c:pt idx="9">
                  <c:v>Cough</c:v>
                </c:pt>
                <c:pt idx="10">
                  <c:v>Respiratory tract infection</c:v>
                </c:pt>
                <c:pt idx="11">
                  <c:v>Decreased weight</c:v>
                </c:pt>
                <c:pt idx="12">
                  <c:v>Constipation</c:v>
                </c:pt>
                <c:pt idx="13">
                  <c:v>Fatigue</c:v>
                </c:pt>
                <c:pt idx="14">
                  <c:v>Decreased appetite</c:v>
                </c:pt>
                <c:pt idx="15">
                  <c:v>Neutropenia</c:v>
                </c:pt>
                <c:pt idx="16">
                  <c:v>Nausea</c:v>
                </c:pt>
                <c:pt idx="17">
                  <c:v>Asthenia</c:v>
                </c:pt>
                <c:pt idx="18">
                  <c:v>Alopecia</c:v>
                </c:pt>
                <c:pt idx="19">
                  <c:v>Anaemia</c:v>
                </c:pt>
                <c:pt idx="20">
                  <c:v>Diarrhoea</c:v>
                </c:pt>
              </c:strCache>
            </c:strRef>
          </c:cat>
          <c:val>
            <c:numRef>
              <c:f>Sheet1!$B$2:$B$22</c:f>
              <c:numCache>
                <c:formatCode>General</c:formatCode>
                <c:ptCount val="21"/>
                <c:pt idx="0">
                  <c:v>10.9</c:v>
                </c:pt>
                <c:pt idx="1">
                  <c:v>10.9</c:v>
                </c:pt>
                <c:pt idx="2">
                  <c:v>12</c:v>
                </c:pt>
                <c:pt idx="3">
                  <c:v>12</c:v>
                </c:pt>
                <c:pt idx="4">
                  <c:v>13</c:v>
                </c:pt>
                <c:pt idx="5">
                  <c:v>3.3</c:v>
                </c:pt>
                <c:pt idx="6">
                  <c:v>4.3</c:v>
                </c:pt>
                <c:pt idx="7">
                  <c:v>15.2</c:v>
                </c:pt>
                <c:pt idx="8">
                  <c:v>12</c:v>
                </c:pt>
                <c:pt idx="9">
                  <c:v>21.7</c:v>
                </c:pt>
                <c:pt idx="10">
                  <c:v>17.399999999999999</c:v>
                </c:pt>
                <c:pt idx="11">
                  <c:v>21.7</c:v>
                </c:pt>
                <c:pt idx="12">
                  <c:v>23.9</c:v>
                </c:pt>
                <c:pt idx="13">
                  <c:v>22.8</c:v>
                </c:pt>
                <c:pt idx="14">
                  <c:v>22.8</c:v>
                </c:pt>
                <c:pt idx="15">
                  <c:v>10.9</c:v>
                </c:pt>
                <c:pt idx="16">
                  <c:v>30.4</c:v>
                </c:pt>
                <c:pt idx="17">
                  <c:v>30.4</c:v>
                </c:pt>
                <c:pt idx="18">
                  <c:v>41.3</c:v>
                </c:pt>
                <c:pt idx="19">
                  <c:v>42.4</c:v>
                </c:pt>
                <c:pt idx="20">
                  <c:v>45.7</c:v>
                </c:pt>
              </c:numCache>
            </c:numRef>
          </c:val>
          <c:extLst>
            <c:ext xmlns:c16="http://schemas.microsoft.com/office/drawing/2014/chart" uri="{C3380CC4-5D6E-409C-BE32-E72D297353CC}">
              <c16:uniqueId val="{00000000-1E65-8F4F-8011-4F22B81A2DC6}"/>
            </c:ext>
          </c:extLst>
        </c:ser>
        <c:ser>
          <c:idx val="1"/>
          <c:order val="1"/>
          <c:tx>
            <c:strRef>
              <c:f>Sheet1!$C$1</c:f>
              <c:strCache>
                <c:ptCount val="1"/>
                <c:pt idx="0">
                  <c:v>Grade ≥3</c:v>
                </c:pt>
              </c:strCache>
            </c:strRef>
          </c:tx>
          <c:spPr>
            <a:solidFill>
              <a:schemeClr val="accent1">
                <a:lumMod val="40000"/>
                <a:lumOff val="60000"/>
              </a:schemeClr>
            </a:solidFill>
            <a:ln>
              <a:noFill/>
            </a:ln>
            <a:effectLst/>
          </c:spPr>
          <c:invertIfNegative val="0"/>
          <c:dLbls>
            <c:dLbl>
              <c:idx val="5"/>
              <c:layout>
                <c:manualLayout>
                  <c:x val="5.7372047244094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65-8F4F-8011-4F22B81A2DC6}"/>
                </c:ext>
              </c:extLst>
            </c:dLbl>
            <c:dLbl>
              <c:idx val="6"/>
              <c:layout>
                <c:manualLayout>
                  <c:x val="4.8781897054534847E-2"/>
                  <c:y val="-1.22238809259772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E65-8F4F-8011-4F22B81A2DC6}"/>
                </c:ext>
              </c:extLst>
            </c:dLbl>
            <c:dLbl>
              <c:idx val="8"/>
              <c:layout>
                <c:manualLayout>
                  <c:x val="3.965259550889472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65-8F4F-8011-4F22B81A2DC6}"/>
                </c:ext>
              </c:extLst>
            </c:dLbl>
            <c:dLbl>
              <c:idx val="10"/>
              <c:layout>
                <c:manualLayout>
                  <c:x val="3.5022965879265094E-2"/>
                  <c:y val="6.111940462988634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65-8F4F-8011-4F22B81A2DC6}"/>
                </c:ext>
              </c:extLst>
            </c:dLbl>
            <c:dLbl>
              <c:idx val="11"/>
              <c:layout>
                <c:manualLayout>
                  <c:x val="2.901483668708069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E65-8F4F-8011-4F22B81A2DC6}"/>
                </c:ext>
              </c:extLst>
            </c:dLbl>
            <c:dLbl>
              <c:idx val="13"/>
              <c:layout>
                <c:manualLayout>
                  <c:x val="2.7824985418489354E-2"/>
                  <c:y val="-6.111940462988634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65-8F4F-8011-4F22B81A2DC6}"/>
                </c:ext>
              </c:extLst>
            </c:dLbl>
            <c:dLbl>
              <c:idx val="14"/>
              <c:layout>
                <c:manualLayout>
                  <c:x val="4.08424467774861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E65-8F4F-8011-4F22B81A2DC6}"/>
                </c:ext>
              </c:extLst>
            </c:dLbl>
            <c:dLbl>
              <c:idx val="15"/>
              <c:layout>
                <c:manualLayout>
                  <c:x val="8.064377369495480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E65-8F4F-8011-4F22B81A2DC6}"/>
                </c:ext>
              </c:extLst>
            </c:dLbl>
            <c:dLbl>
              <c:idx val="19"/>
              <c:layout>
                <c:manualLayout>
                  <c:x val="3.389800233304161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E65-8F4F-8011-4F22B81A2DC6}"/>
                </c:ext>
              </c:extLst>
            </c:dLbl>
            <c:dLbl>
              <c:idx val="20"/>
              <c:layout>
                <c:manualLayout>
                  <c:x val="4.190234033245844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65-8F4F-8011-4F22B81A2DC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Rash</c:v>
                </c:pt>
                <c:pt idx="1">
                  <c:v>Increased ALT</c:v>
                </c:pt>
                <c:pt idx="2">
                  <c:v>Increased AST</c:v>
                </c:pt>
                <c:pt idx="3">
                  <c:v>Pyrexia</c:v>
                </c:pt>
                <c:pt idx="4">
                  <c:v>Pruritus</c:v>
                </c:pt>
                <c:pt idx="5">
                  <c:v>Pneumonia</c:v>
                </c:pt>
                <c:pt idx="6">
                  <c:v>Decreased neutrophil count</c:v>
                </c:pt>
                <c:pt idx="7">
                  <c:v>Vomiting</c:v>
                </c:pt>
                <c:pt idx="8">
                  <c:v>Dyspnoea</c:v>
                </c:pt>
                <c:pt idx="9">
                  <c:v>Cough</c:v>
                </c:pt>
                <c:pt idx="10">
                  <c:v>Respiratory tract infection</c:v>
                </c:pt>
                <c:pt idx="11">
                  <c:v>Decreased weight</c:v>
                </c:pt>
                <c:pt idx="12">
                  <c:v>Constipation</c:v>
                </c:pt>
                <c:pt idx="13">
                  <c:v>Fatigue</c:v>
                </c:pt>
                <c:pt idx="14">
                  <c:v>Decreased appetite</c:v>
                </c:pt>
                <c:pt idx="15">
                  <c:v>Neutropenia</c:v>
                </c:pt>
                <c:pt idx="16">
                  <c:v>Nausea</c:v>
                </c:pt>
                <c:pt idx="17">
                  <c:v>Asthenia</c:v>
                </c:pt>
                <c:pt idx="18">
                  <c:v>Alopecia</c:v>
                </c:pt>
                <c:pt idx="19">
                  <c:v>Anaemia</c:v>
                </c:pt>
                <c:pt idx="20">
                  <c:v>Diarrhoea</c:v>
                </c:pt>
              </c:strCache>
            </c:strRef>
          </c:cat>
          <c:val>
            <c:numRef>
              <c:f>Sheet1!$C$2:$C$22</c:f>
              <c:numCache>
                <c:formatCode>General</c:formatCode>
                <c:ptCount val="21"/>
                <c:pt idx="0">
                  <c:v>0</c:v>
                </c:pt>
                <c:pt idx="1">
                  <c:v>1.1000000000000001</c:v>
                </c:pt>
                <c:pt idx="2">
                  <c:v>0</c:v>
                </c:pt>
                <c:pt idx="3">
                  <c:v>1.1000000000000001</c:v>
                </c:pt>
                <c:pt idx="4">
                  <c:v>1.1000000000000001</c:v>
                </c:pt>
                <c:pt idx="5">
                  <c:v>10.9</c:v>
                </c:pt>
                <c:pt idx="6">
                  <c:v>9.8000000000000007</c:v>
                </c:pt>
                <c:pt idx="7">
                  <c:v>1.1000000000000001</c:v>
                </c:pt>
                <c:pt idx="8">
                  <c:v>5.4</c:v>
                </c:pt>
                <c:pt idx="9">
                  <c:v>0</c:v>
                </c:pt>
                <c:pt idx="10">
                  <c:v>5.4</c:v>
                </c:pt>
                <c:pt idx="11">
                  <c:v>2.2000000000000002</c:v>
                </c:pt>
                <c:pt idx="12">
                  <c:v>0</c:v>
                </c:pt>
                <c:pt idx="13">
                  <c:v>3.3</c:v>
                </c:pt>
                <c:pt idx="14">
                  <c:v>4.3</c:v>
                </c:pt>
                <c:pt idx="15">
                  <c:v>17.399999999999999</c:v>
                </c:pt>
                <c:pt idx="16">
                  <c:v>1.1000000000000001</c:v>
                </c:pt>
                <c:pt idx="17">
                  <c:v>1.1000000000000001</c:v>
                </c:pt>
                <c:pt idx="18">
                  <c:v>0</c:v>
                </c:pt>
                <c:pt idx="19">
                  <c:v>4.3</c:v>
                </c:pt>
                <c:pt idx="20">
                  <c:v>7.6</c:v>
                </c:pt>
              </c:numCache>
            </c:numRef>
          </c:val>
          <c:extLst>
            <c:ext xmlns:c16="http://schemas.microsoft.com/office/drawing/2014/chart" uri="{C3380CC4-5D6E-409C-BE32-E72D297353CC}">
              <c16:uniqueId val="{00000001-1E65-8F4F-8011-4F22B81A2DC6}"/>
            </c:ext>
          </c:extLst>
        </c:ser>
        <c:dLbls>
          <c:dLblPos val="ctr"/>
          <c:showLegendKey val="0"/>
          <c:showVal val="1"/>
          <c:showCatName val="0"/>
          <c:showSerName val="0"/>
          <c:showPercent val="0"/>
          <c:showBubbleSize val="0"/>
        </c:dLbls>
        <c:gapWidth val="43"/>
        <c:overlap val="100"/>
        <c:axId val="741669280"/>
        <c:axId val="1712213743"/>
      </c:barChart>
      <c:catAx>
        <c:axId val="74166928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12213743"/>
        <c:crosses val="autoZero"/>
        <c:auto val="1"/>
        <c:lblAlgn val="ctr"/>
        <c:lblOffset val="100"/>
        <c:noMultiLvlLbl val="0"/>
      </c:catAx>
      <c:valAx>
        <c:axId val="1712213743"/>
        <c:scaling>
          <c:orientation val="minMax"/>
          <c:max val="10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41669280"/>
        <c:crosses val="autoZero"/>
        <c:crossBetween val="between"/>
        <c:majorUnit val="10"/>
      </c:valAx>
      <c:spPr>
        <a:noFill/>
        <a:ln>
          <a:noFill/>
        </a:ln>
        <a:effectLst/>
      </c:spPr>
    </c:plotArea>
    <c:legend>
      <c:legendPos val="b"/>
      <c:layout>
        <c:manualLayout>
          <c:xMode val="edge"/>
          <c:yMode val="edge"/>
          <c:x val="0.77276829979585882"/>
          <c:y val="0.77331307838240737"/>
          <c:w val="0.17843613298337704"/>
          <c:h val="0.12019538834983313"/>
        </c:manualLayout>
      </c:layout>
      <c:overlay val="1"/>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Grade 1-2</c:v>
                </c:pt>
              </c:strCache>
            </c:strRef>
          </c:tx>
          <c:spPr>
            <a:solidFill>
              <a:srgbClr val="DEFAEB"/>
            </a:solidFill>
            <a:ln>
              <a:noFill/>
            </a:ln>
            <a:effectLst/>
          </c:spPr>
          <c:invertIfNegative val="0"/>
          <c:dLbls>
            <c:dLbl>
              <c:idx val="9"/>
              <c:tx>
                <c:rich>
                  <a:bodyPr/>
                  <a:lstStyle/>
                  <a:p>
                    <a:r>
                      <a:rPr lang="en-US"/>
                      <a:t>2</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4EFB-A44F-BFD1-73F963CE7BF4}"/>
                </c:ext>
              </c:extLst>
            </c:dLbl>
            <c:dLbl>
              <c:idx val="10"/>
              <c:tx>
                <c:rich>
                  <a:bodyPr/>
                  <a:lstStyle/>
                  <a:p>
                    <a:r>
                      <a:rPr lang="en-US"/>
                      <a:t>14</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4EFB-A44F-BFD1-73F963CE7BF4}"/>
                </c:ext>
              </c:extLst>
            </c:dLbl>
            <c:dLbl>
              <c:idx val="11"/>
              <c:tx>
                <c:rich>
                  <a:bodyPr/>
                  <a:lstStyle/>
                  <a:p>
                    <a:r>
                      <a:rPr lang="en-US"/>
                      <a:t>2</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4EFB-A44F-BFD1-73F963CE7BF4}"/>
                </c:ext>
              </c:extLst>
            </c:dLbl>
            <c:dLbl>
              <c:idx val="12"/>
              <c:tx>
                <c:rich>
                  <a:bodyPr/>
                  <a:lstStyle/>
                  <a:p>
                    <a:r>
                      <a:rPr lang="en-US"/>
                      <a:t>2</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4EFB-A44F-BFD1-73F963CE7BF4}"/>
                </c:ext>
              </c:extLst>
            </c:dLbl>
            <c:dLbl>
              <c:idx val="13"/>
              <c:tx>
                <c:rich>
                  <a:bodyPr/>
                  <a:lstStyle/>
                  <a:p>
                    <a:r>
                      <a:rPr lang="en-US"/>
                      <a:t>2</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4EFB-A44F-BFD1-73F963CE7BF4}"/>
                </c:ext>
              </c:extLst>
            </c:dLbl>
            <c:dLbl>
              <c:idx val="15"/>
              <c:tx>
                <c:rich>
                  <a:bodyPr/>
                  <a:lstStyle/>
                  <a:p>
                    <a:r>
                      <a:rPr lang="en-US"/>
                      <a:t>5</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4EFB-A44F-BFD1-73F963CE7BF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Decreased neutrophil count</c:v>
                </c:pt>
                <c:pt idx="1">
                  <c:v>Neutropenia</c:v>
                </c:pt>
                <c:pt idx="2">
                  <c:v>Rash</c:v>
                </c:pt>
                <c:pt idx="3">
                  <c:v>Increased blood creatinine</c:v>
                </c:pt>
                <c:pt idx="4">
                  <c:v>Decreased platelet count</c:v>
                </c:pt>
                <c:pt idx="5">
                  <c:v>Constipation</c:v>
                </c:pt>
                <c:pt idx="6">
                  <c:v>Vomiting</c:v>
                </c:pt>
                <c:pt idx="7">
                  <c:v>Pruritus</c:v>
                </c:pt>
                <c:pt idx="8">
                  <c:v>Alopecia</c:v>
                </c:pt>
                <c:pt idx="9">
                  <c:v>Fatigue</c:v>
                </c:pt>
                <c:pt idx="10">
                  <c:v>Increased amylase</c:v>
                </c:pt>
                <c:pt idx="11">
                  <c:v>Pneumonitis</c:v>
                </c:pt>
                <c:pt idx="12">
                  <c:v>Decreased appetite</c:v>
                </c:pt>
                <c:pt idx="13">
                  <c:v>Anaemia</c:v>
                </c:pt>
                <c:pt idx="14">
                  <c:v>Nausea</c:v>
                </c:pt>
                <c:pt idx="15">
                  <c:v>Stomatitis</c:v>
                </c:pt>
              </c:strCache>
            </c:strRef>
          </c:cat>
          <c:val>
            <c:numRef>
              <c:f>Sheet1!$B$2:$B$17</c:f>
              <c:numCache>
                <c:formatCode>General</c:formatCode>
                <c:ptCount val="16"/>
                <c:pt idx="9">
                  <c:v>-2</c:v>
                </c:pt>
                <c:pt idx="10">
                  <c:v>-14</c:v>
                </c:pt>
                <c:pt idx="11">
                  <c:v>-2</c:v>
                </c:pt>
                <c:pt idx="12">
                  <c:v>-2</c:v>
                </c:pt>
                <c:pt idx="13">
                  <c:v>-2</c:v>
                </c:pt>
                <c:pt idx="15">
                  <c:v>-5</c:v>
                </c:pt>
              </c:numCache>
            </c:numRef>
          </c:val>
          <c:extLst>
            <c:ext xmlns:c16="http://schemas.microsoft.com/office/drawing/2014/chart" uri="{C3380CC4-5D6E-409C-BE32-E72D297353CC}">
              <c16:uniqueId val="{00000000-4EFB-A44F-BFD1-73F963CE7BF4}"/>
            </c:ext>
          </c:extLst>
        </c:ser>
        <c:ser>
          <c:idx val="1"/>
          <c:order val="1"/>
          <c:tx>
            <c:strRef>
              <c:f>Sheet1!$C$1</c:f>
              <c:strCache>
                <c:ptCount val="1"/>
                <c:pt idx="0">
                  <c:v>Grade ≥3</c:v>
                </c:pt>
              </c:strCache>
            </c:strRef>
          </c:tx>
          <c:spPr>
            <a:solidFill>
              <a:srgbClr val="00B050"/>
            </a:solidFill>
            <a:ln>
              <a:noFill/>
            </a:ln>
            <a:effectLst/>
          </c:spPr>
          <c:invertIfNegative val="0"/>
          <c:dLbls>
            <c:dLbl>
              <c:idx val="1"/>
              <c:tx>
                <c:rich>
                  <a:bodyPr/>
                  <a:lstStyle/>
                  <a:p>
                    <a:r>
                      <a:rPr lang="en-US"/>
                      <a:t>2</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4EFB-A44F-BFD1-73F963CE7BF4}"/>
                </c:ext>
              </c:extLst>
            </c:dLbl>
            <c:dLbl>
              <c:idx val="2"/>
              <c:tx>
                <c:rich>
                  <a:bodyPr/>
                  <a:lstStyle/>
                  <a:p>
                    <a:r>
                      <a:rPr lang="en-US"/>
                      <a:t>21</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4EFB-A44F-BFD1-73F963CE7BF4}"/>
                </c:ext>
              </c:extLst>
            </c:dLbl>
            <c:dLbl>
              <c:idx val="3"/>
              <c:tx>
                <c:rich>
                  <a:bodyPr/>
                  <a:lstStyle/>
                  <a:p>
                    <a:r>
                      <a:rPr lang="en-US"/>
                      <a:t>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4EFB-A44F-BFD1-73F963CE7BF4}"/>
                </c:ext>
              </c:extLst>
            </c:dLbl>
            <c:dLbl>
              <c:idx val="5"/>
              <c:tx>
                <c:rich>
                  <a:bodyPr/>
                  <a:lstStyle/>
                  <a:p>
                    <a:r>
                      <a:rPr lang="en-US"/>
                      <a:t>24</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EFB-A44F-BFD1-73F963CE7BF4}"/>
                </c:ext>
              </c:extLst>
            </c:dLbl>
            <c:dLbl>
              <c:idx val="6"/>
              <c:tx>
                <c:rich>
                  <a:bodyPr/>
                  <a:lstStyle/>
                  <a:p>
                    <a:r>
                      <a:rPr lang="en-US"/>
                      <a:t>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EFB-A44F-BFD1-73F963CE7BF4}"/>
                </c:ext>
              </c:extLst>
            </c:dLbl>
            <c:dLbl>
              <c:idx val="7"/>
              <c:tx>
                <c:rich>
                  <a:bodyPr/>
                  <a:lstStyle/>
                  <a:p>
                    <a:r>
                      <a:rPr lang="en-US"/>
                      <a:t>26</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4EFB-A44F-BFD1-73F963CE7BF4}"/>
                </c:ext>
              </c:extLst>
            </c:dLbl>
            <c:dLbl>
              <c:idx val="8"/>
              <c:tx>
                <c:rich>
                  <a:bodyPr/>
                  <a:lstStyle/>
                  <a:p>
                    <a:r>
                      <a:rPr lang="en-US"/>
                      <a:t>33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EFB-A44F-BFD1-73F963CE7BF4}"/>
                </c:ext>
              </c:extLst>
            </c:dLbl>
            <c:dLbl>
              <c:idx val="9"/>
              <c:tx>
                <c:rich>
                  <a:bodyPr/>
                  <a:lstStyle/>
                  <a:p>
                    <a:r>
                      <a:rPr lang="en-US"/>
                      <a:t>14</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4EFB-A44F-BFD1-73F963CE7BF4}"/>
                </c:ext>
              </c:extLst>
            </c:dLbl>
            <c:dLbl>
              <c:idx val="10"/>
              <c:tx>
                <c:rich>
                  <a:bodyPr/>
                  <a:lstStyle/>
                  <a:p>
                    <a:r>
                      <a:rPr lang="en-US"/>
                      <a:t>14</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EFB-A44F-BFD1-73F963CE7BF4}"/>
                </c:ext>
              </c:extLst>
            </c:dLbl>
            <c:dLbl>
              <c:idx val="11"/>
              <c:tx>
                <c:rich>
                  <a:bodyPr/>
                  <a:lstStyle/>
                  <a:p>
                    <a:r>
                      <a:rPr lang="en-US"/>
                      <a:t>21</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EFB-A44F-BFD1-73F963CE7BF4}"/>
                </c:ext>
              </c:extLst>
            </c:dLbl>
            <c:dLbl>
              <c:idx val="12"/>
              <c:tx>
                <c:rich>
                  <a:bodyPr/>
                  <a:lstStyle/>
                  <a:p>
                    <a:r>
                      <a:rPr lang="en-US"/>
                      <a:t>17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4EFB-A44F-BFD1-73F963CE7BF4}"/>
                </c:ext>
              </c:extLst>
            </c:dLbl>
            <c:dLbl>
              <c:idx val="13"/>
              <c:tx>
                <c:rich>
                  <a:bodyPr/>
                  <a:lstStyle/>
                  <a:p>
                    <a:r>
                      <a:rPr lang="en-US"/>
                      <a:t>10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EFB-A44F-BFD1-73F963CE7BF4}"/>
                </c:ext>
              </c:extLst>
            </c:dLbl>
            <c:dLbl>
              <c:idx val="14"/>
              <c:tx>
                <c:rich>
                  <a:bodyPr/>
                  <a:lstStyle/>
                  <a:p>
                    <a:r>
                      <a:rPr lang="en-US"/>
                      <a:t>40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EFB-A44F-BFD1-73F963CE7BF4}"/>
                </c:ext>
              </c:extLst>
            </c:dLbl>
            <c:dLbl>
              <c:idx val="15"/>
              <c:tx>
                <c:rich>
                  <a:bodyPr/>
                  <a:lstStyle/>
                  <a:p>
                    <a:r>
                      <a:rPr lang="en-US"/>
                      <a:t>52</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EFB-A44F-BFD1-73F963CE7BF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Decreased neutrophil count</c:v>
                </c:pt>
                <c:pt idx="1">
                  <c:v>Neutropenia</c:v>
                </c:pt>
                <c:pt idx="2">
                  <c:v>Rash</c:v>
                </c:pt>
                <c:pt idx="3">
                  <c:v>Increased blood creatinine</c:v>
                </c:pt>
                <c:pt idx="4">
                  <c:v>Decreased platelet count</c:v>
                </c:pt>
                <c:pt idx="5">
                  <c:v>Constipation</c:v>
                </c:pt>
                <c:pt idx="6">
                  <c:v>Vomiting</c:v>
                </c:pt>
                <c:pt idx="7">
                  <c:v>Pruritus</c:v>
                </c:pt>
                <c:pt idx="8">
                  <c:v>Alopecia</c:v>
                </c:pt>
                <c:pt idx="9">
                  <c:v>Fatigue</c:v>
                </c:pt>
                <c:pt idx="10">
                  <c:v>Increased amylase</c:v>
                </c:pt>
                <c:pt idx="11">
                  <c:v>Pneumonitis</c:v>
                </c:pt>
                <c:pt idx="12">
                  <c:v>Decreased appetite</c:v>
                </c:pt>
                <c:pt idx="13">
                  <c:v>Anaemia</c:v>
                </c:pt>
                <c:pt idx="14">
                  <c:v>Nausea</c:v>
                </c:pt>
                <c:pt idx="15">
                  <c:v>Stomatitis</c:v>
                </c:pt>
              </c:strCache>
            </c:strRef>
          </c:cat>
          <c:val>
            <c:numRef>
              <c:f>Sheet1!$C$2:$C$17</c:f>
              <c:numCache>
                <c:formatCode>General</c:formatCode>
                <c:ptCount val="16"/>
                <c:pt idx="1">
                  <c:v>-2</c:v>
                </c:pt>
                <c:pt idx="2">
                  <c:v>-21</c:v>
                </c:pt>
                <c:pt idx="3">
                  <c:v>-7</c:v>
                </c:pt>
                <c:pt idx="5">
                  <c:v>-24</c:v>
                </c:pt>
                <c:pt idx="6">
                  <c:v>-7</c:v>
                </c:pt>
                <c:pt idx="7">
                  <c:v>-26</c:v>
                </c:pt>
                <c:pt idx="8">
                  <c:v>-33</c:v>
                </c:pt>
                <c:pt idx="9">
                  <c:v>-14</c:v>
                </c:pt>
                <c:pt idx="10">
                  <c:v>-14</c:v>
                </c:pt>
                <c:pt idx="11">
                  <c:v>-21</c:v>
                </c:pt>
                <c:pt idx="12">
                  <c:v>-17</c:v>
                </c:pt>
                <c:pt idx="13">
                  <c:v>-10</c:v>
                </c:pt>
                <c:pt idx="14">
                  <c:v>-40</c:v>
                </c:pt>
                <c:pt idx="15">
                  <c:v>-52</c:v>
                </c:pt>
              </c:numCache>
            </c:numRef>
          </c:val>
          <c:extLst>
            <c:ext xmlns:c16="http://schemas.microsoft.com/office/drawing/2014/chart" uri="{C3380CC4-5D6E-409C-BE32-E72D297353CC}">
              <c16:uniqueId val="{0000000B-4EFB-A44F-BFD1-73F963CE7BF4}"/>
            </c:ext>
          </c:extLst>
        </c:ser>
        <c:ser>
          <c:idx val="2"/>
          <c:order val="2"/>
          <c:tx>
            <c:strRef>
              <c:f>Sheet1!$D$1</c:f>
              <c:strCache>
                <c:ptCount val="1"/>
                <c:pt idx="0">
                  <c:v>Triplet Grade ≥3</c:v>
                </c:pt>
              </c:strCache>
            </c:strRef>
          </c:tx>
          <c:spPr>
            <a:solidFill>
              <a:srgbClr val="B3E5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Decreased neutrophil count</c:v>
                </c:pt>
                <c:pt idx="1">
                  <c:v>Neutropenia</c:v>
                </c:pt>
                <c:pt idx="2">
                  <c:v>Rash</c:v>
                </c:pt>
                <c:pt idx="3">
                  <c:v>Increased blood creatinine</c:v>
                </c:pt>
                <c:pt idx="4">
                  <c:v>Decreased platelet count</c:v>
                </c:pt>
                <c:pt idx="5">
                  <c:v>Constipation</c:v>
                </c:pt>
                <c:pt idx="6">
                  <c:v>Vomiting</c:v>
                </c:pt>
                <c:pt idx="7">
                  <c:v>Pruritus</c:v>
                </c:pt>
                <c:pt idx="8">
                  <c:v>Alopecia</c:v>
                </c:pt>
                <c:pt idx="9">
                  <c:v>Fatigue</c:v>
                </c:pt>
                <c:pt idx="10">
                  <c:v>Increased amylase</c:v>
                </c:pt>
                <c:pt idx="11">
                  <c:v>Pneumonitis</c:v>
                </c:pt>
                <c:pt idx="12">
                  <c:v>Decreased appetite</c:v>
                </c:pt>
                <c:pt idx="13">
                  <c:v>Anaemia</c:v>
                </c:pt>
                <c:pt idx="14">
                  <c:v>Nausea</c:v>
                </c:pt>
                <c:pt idx="15">
                  <c:v>Stomatitis</c:v>
                </c:pt>
              </c:strCache>
            </c:strRef>
          </c:cat>
          <c:val>
            <c:numRef>
              <c:f>Sheet1!$D$2:$D$17</c:f>
              <c:numCache>
                <c:formatCode>General</c:formatCode>
                <c:ptCount val="16"/>
                <c:pt idx="0">
                  <c:v>15</c:v>
                </c:pt>
                <c:pt idx="1">
                  <c:v>13</c:v>
                </c:pt>
                <c:pt idx="3">
                  <c:v>2</c:v>
                </c:pt>
                <c:pt idx="4">
                  <c:v>4</c:v>
                </c:pt>
                <c:pt idx="9">
                  <c:v>6</c:v>
                </c:pt>
                <c:pt idx="10">
                  <c:v>9</c:v>
                </c:pt>
                <c:pt idx="13">
                  <c:v>13</c:v>
                </c:pt>
                <c:pt idx="14">
                  <c:v>6</c:v>
                </c:pt>
                <c:pt idx="15">
                  <c:v>2</c:v>
                </c:pt>
              </c:numCache>
            </c:numRef>
          </c:val>
          <c:extLst>
            <c:ext xmlns:c16="http://schemas.microsoft.com/office/drawing/2014/chart" uri="{C3380CC4-5D6E-409C-BE32-E72D297353CC}">
              <c16:uniqueId val="{0000000C-4EFB-A44F-BFD1-73F963CE7BF4}"/>
            </c:ext>
          </c:extLst>
        </c:ser>
        <c:ser>
          <c:idx val="3"/>
          <c:order val="3"/>
          <c:tx>
            <c:strRef>
              <c:f>Sheet1!$E$1</c:f>
              <c:strCache>
                <c:ptCount val="1"/>
                <c:pt idx="0">
                  <c:v>Triplet Grade 1-2</c:v>
                </c:pt>
              </c:strCache>
            </c:strRef>
          </c:tx>
          <c:spPr>
            <a:solidFill>
              <a:srgbClr val="005D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Decreased neutrophil count</c:v>
                </c:pt>
                <c:pt idx="1">
                  <c:v>Neutropenia</c:v>
                </c:pt>
                <c:pt idx="2">
                  <c:v>Rash</c:v>
                </c:pt>
                <c:pt idx="3">
                  <c:v>Increased blood creatinine</c:v>
                </c:pt>
                <c:pt idx="4">
                  <c:v>Decreased platelet count</c:v>
                </c:pt>
                <c:pt idx="5">
                  <c:v>Constipation</c:v>
                </c:pt>
                <c:pt idx="6">
                  <c:v>Vomiting</c:v>
                </c:pt>
                <c:pt idx="7">
                  <c:v>Pruritus</c:v>
                </c:pt>
                <c:pt idx="8">
                  <c:v>Alopecia</c:v>
                </c:pt>
                <c:pt idx="9">
                  <c:v>Fatigue</c:v>
                </c:pt>
                <c:pt idx="10">
                  <c:v>Increased amylase</c:v>
                </c:pt>
                <c:pt idx="11">
                  <c:v>Pneumonitis</c:v>
                </c:pt>
                <c:pt idx="12">
                  <c:v>Decreased appetite</c:v>
                </c:pt>
                <c:pt idx="13">
                  <c:v>Anaemia</c:v>
                </c:pt>
                <c:pt idx="14">
                  <c:v>Nausea</c:v>
                </c:pt>
                <c:pt idx="15">
                  <c:v>Stomatitis</c:v>
                </c:pt>
              </c:strCache>
            </c:strRef>
          </c:cat>
          <c:val>
            <c:numRef>
              <c:f>Sheet1!$E$2:$E$17</c:f>
              <c:numCache>
                <c:formatCode>General</c:formatCode>
                <c:ptCount val="16"/>
                <c:pt idx="0">
                  <c:v>11</c:v>
                </c:pt>
                <c:pt idx="1">
                  <c:v>11</c:v>
                </c:pt>
                <c:pt idx="2">
                  <c:v>11</c:v>
                </c:pt>
                <c:pt idx="3">
                  <c:v>20</c:v>
                </c:pt>
                <c:pt idx="4">
                  <c:v>26</c:v>
                </c:pt>
                <c:pt idx="5">
                  <c:v>11</c:v>
                </c:pt>
                <c:pt idx="6">
                  <c:v>26</c:v>
                </c:pt>
                <c:pt idx="7">
                  <c:v>11</c:v>
                </c:pt>
                <c:pt idx="8">
                  <c:v>13</c:v>
                </c:pt>
                <c:pt idx="9">
                  <c:v>22</c:v>
                </c:pt>
                <c:pt idx="10">
                  <c:v>9</c:v>
                </c:pt>
                <c:pt idx="11">
                  <c:v>24</c:v>
                </c:pt>
                <c:pt idx="12">
                  <c:v>30</c:v>
                </c:pt>
                <c:pt idx="13">
                  <c:v>33</c:v>
                </c:pt>
                <c:pt idx="14">
                  <c:v>37</c:v>
                </c:pt>
                <c:pt idx="15">
                  <c:v>28</c:v>
                </c:pt>
              </c:numCache>
            </c:numRef>
          </c:val>
          <c:extLst>
            <c:ext xmlns:c16="http://schemas.microsoft.com/office/drawing/2014/chart" uri="{C3380CC4-5D6E-409C-BE32-E72D297353CC}">
              <c16:uniqueId val="{0000000D-4EFB-A44F-BFD1-73F963CE7BF4}"/>
            </c:ext>
          </c:extLst>
        </c:ser>
        <c:dLbls>
          <c:dLblPos val="ctr"/>
          <c:showLegendKey val="0"/>
          <c:showVal val="1"/>
          <c:showCatName val="0"/>
          <c:showSerName val="0"/>
          <c:showPercent val="0"/>
          <c:showBubbleSize val="0"/>
        </c:dLbls>
        <c:gapWidth val="43"/>
        <c:overlap val="100"/>
        <c:axId val="741669280"/>
        <c:axId val="1712213743"/>
      </c:barChart>
      <c:catAx>
        <c:axId val="741669280"/>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12213743"/>
        <c:crosses val="autoZero"/>
        <c:auto val="1"/>
        <c:lblAlgn val="ctr"/>
        <c:lblOffset val="100"/>
        <c:noMultiLvlLbl val="0"/>
      </c:catAx>
      <c:valAx>
        <c:axId val="1712213743"/>
        <c:scaling>
          <c:orientation val="minMax"/>
          <c:max val="60"/>
          <c:min val="-6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41669280"/>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DEFAEB"/>
            </a:solidFill>
            <a:ln>
              <a:noFill/>
            </a:ln>
            <a:effectLst/>
          </c:spPr>
          <c:invertIfNegative val="0"/>
          <c:dLbls>
            <c:dLbl>
              <c:idx val="2"/>
              <c:tx>
                <c:rich>
                  <a:bodyPr/>
                  <a:lstStyle/>
                  <a:p>
                    <a:r>
                      <a:rPr lang="en-US"/>
                      <a:t>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2DE1-5441-9604-6FED9F89E4AF}"/>
                </c:ext>
              </c:extLst>
            </c:dLbl>
            <c:dLbl>
              <c:idx val="5"/>
              <c:tx>
                <c:rich>
                  <a:bodyPr/>
                  <a:lstStyle/>
                  <a:p>
                    <a:r>
                      <a:rPr lang="en-US"/>
                      <a:t>13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2DE1-5441-9604-6FED9F89E4AF}"/>
                </c:ext>
              </c:extLst>
            </c:dLbl>
            <c:dLbl>
              <c:idx val="7"/>
              <c:tx>
                <c:rich>
                  <a:bodyPr/>
                  <a:lstStyle/>
                  <a:p>
                    <a:r>
                      <a:rPr lang="en-US"/>
                      <a:t>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DE1-5441-9604-6FED9F89E4AF}"/>
                </c:ext>
              </c:extLst>
            </c:dLbl>
            <c:dLbl>
              <c:idx val="9"/>
              <c:tx>
                <c:rich>
                  <a:bodyPr/>
                  <a:lstStyle/>
                  <a:p>
                    <a:r>
                      <a:rPr lang="en-US"/>
                      <a:t>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DE1-5441-9604-6FED9F89E4AF}"/>
                </c:ext>
              </c:extLst>
            </c:dLbl>
            <c:dLbl>
              <c:idx val="11"/>
              <c:tx>
                <c:rich>
                  <a:bodyPr/>
                  <a:lstStyle/>
                  <a:p>
                    <a:r>
                      <a:rPr lang="en-US"/>
                      <a:t>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DE1-5441-9604-6FED9F89E4AF}"/>
                </c:ext>
              </c:extLst>
            </c:dLbl>
            <c:dLbl>
              <c:idx val="12"/>
              <c:tx>
                <c:rich>
                  <a:bodyPr/>
                  <a:lstStyle/>
                  <a:p>
                    <a:r>
                      <a:rPr lang="en-US"/>
                      <a:t>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2DE1-5441-9604-6FED9F89E4AF}"/>
                </c:ext>
              </c:extLst>
            </c:dLbl>
            <c:dLbl>
              <c:idx val="16"/>
              <c:tx>
                <c:rich>
                  <a:bodyPr/>
                  <a:lstStyle/>
                  <a:p>
                    <a:r>
                      <a:rPr lang="en-US"/>
                      <a:t>13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DE1-5441-9604-6FED9F89E4A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Leukopenia</c:v>
                </c:pt>
                <c:pt idx="1">
                  <c:v>Pneumonitis</c:v>
                </c:pt>
                <c:pt idx="2">
                  <c:v>COVID-19</c:v>
                </c:pt>
                <c:pt idx="3">
                  <c:v>Dry eye</c:v>
                </c:pt>
                <c:pt idx="4">
                  <c:v>Thrombocytopenia</c:v>
                </c:pt>
                <c:pt idx="5">
                  <c:v>Amylase increased</c:v>
                </c:pt>
                <c:pt idx="6">
                  <c:v>Hepatic function abnormal</c:v>
                </c:pt>
                <c:pt idx="7">
                  <c:v>Neutropenia</c:v>
                </c:pt>
                <c:pt idx="8">
                  <c:v>Decreased appetite</c:v>
                </c:pt>
                <c:pt idx="9">
                  <c:v>Pneumonia</c:v>
                </c:pt>
                <c:pt idx="10">
                  <c:v>Rash</c:v>
                </c:pt>
                <c:pt idx="11">
                  <c:v>Anaemia</c:v>
                </c:pt>
                <c:pt idx="12">
                  <c:v>Fatigue</c:v>
                </c:pt>
                <c:pt idx="13">
                  <c:v>Alopecia</c:v>
                </c:pt>
                <c:pt idx="14">
                  <c:v>Nausea</c:v>
                </c:pt>
                <c:pt idx="15">
                  <c:v>Constipation</c:v>
                </c:pt>
                <c:pt idx="16">
                  <c:v>Stomatitis</c:v>
                </c:pt>
              </c:strCache>
            </c:strRef>
          </c:cat>
          <c:val>
            <c:numRef>
              <c:f>Sheet1!$B$2:$B$18</c:f>
              <c:numCache>
                <c:formatCode>General</c:formatCode>
                <c:ptCount val="17"/>
                <c:pt idx="2">
                  <c:v>-7</c:v>
                </c:pt>
                <c:pt idx="5">
                  <c:v>-13</c:v>
                </c:pt>
                <c:pt idx="7">
                  <c:v>-7</c:v>
                </c:pt>
                <c:pt idx="9">
                  <c:v>-7</c:v>
                </c:pt>
                <c:pt idx="11">
                  <c:v>-7</c:v>
                </c:pt>
                <c:pt idx="12">
                  <c:v>-7</c:v>
                </c:pt>
                <c:pt idx="16">
                  <c:v>-13</c:v>
                </c:pt>
              </c:numCache>
            </c:numRef>
          </c:val>
          <c:extLst>
            <c:ext xmlns:c16="http://schemas.microsoft.com/office/drawing/2014/chart" uri="{C3380CC4-5D6E-409C-BE32-E72D297353CC}">
              <c16:uniqueId val="{00000000-2DE1-5441-9604-6FED9F89E4AF}"/>
            </c:ext>
          </c:extLst>
        </c:ser>
        <c:ser>
          <c:idx val="1"/>
          <c:order val="1"/>
          <c:tx>
            <c:strRef>
              <c:f>Sheet1!$C$1</c:f>
              <c:strCache>
                <c:ptCount val="1"/>
                <c:pt idx="0">
                  <c:v>Series 2</c:v>
                </c:pt>
              </c:strCache>
            </c:strRef>
          </c:tx>
          <c:spPr>
            <a:solidFill>
              <a:srgbClr val="00B050"/>
            </a:solidFill>
            <a:ln>
              <a:noFill/>
            </a:ln>
            <a:effectLst/>
          </c:spPr>
          <c:invertIfNegative val="0"/>
          <c:dLbls>
            <c:dLbl>
              <c:idx val="0"/>
              <c:tx>
                <c:rich>
                  <a:bodyPr/>
                  <a:lstStyle/>
                  <a:p>
                    <a:r>
                      <a:rPr lang="en-US"/>
                      <a:t>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2DE1-5441-9604-6FED9F89E4AF}"/>
                </c:ext>
              </c:extLst>
            </c:dLbl>
            <c:dLbl>
              <c:idx val="1"/>
              <c:tx>
                <c:rich>
                  <a:bodyPr/>
                  <a:lstStyle/>
                  <a:p>
                    <a:r>
                      <a:rPr lang="en-US"/>
                      <a:t>20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2DE1-5441-9604-6FED9F89E4AF}"/>
                </c:ext>
              </c:extLst>
            </c:dLbl>
            <c:dLbl>
              <c:idx val="2"/>
              <c:tx>
                <c:rich>
                  <a:bodyPr/>
                  <a:lstStyle/>
                  <a:p>
                    <a:r>
                      <a:rPr lang="en-US"/>
                      <a:t>20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2DE1-5441-9604-6FED9F89E4AF}"/>
                </c:ext>
              </c:extLst>
            </c:dLbl>
            <c:dLbl>
              <c:idx val="3"/>
              <c:tx>
                <c:rich>
                  <a:bodyPr/>
                  <a:lstStyle/>
                  <a:p>
                    <a:r>
                      <a:rPr lang="en-US"/>
                      <a:t>27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2DE1-5441-9604-6FED9F89E4AF}"/>
                </c:ext>
              </c:extLst>
            </c:dLbl>
            <c:dLbl>
              <c:idx val="5"/>
              <c:tx>
                <c:rich>
                  <a:bodyPr/>
                  <a:lstStyle/>
                  <a:p>
                    <a:r>
                      <a:rPr lang="en-US"/>
                      <a:t>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2DE1-5441-9604-6FED9F89E4AF}"/>
                </c:ext>
              </c:extLst>
            </c:dLbl>
            <c:dLbl>
              <c:idx val="6"/>
              <c:tx>
                <c:rich>
                  <a:bodyPr/>
                  <a:lstStyle/>
                  <a:p>
                    <a:r>
                      <a:rPr lang="en-US"/>
                      <a:t>20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2DE1-5441-9604-6FED9F89E4AF}"/>
                </c:ext>
              </c:extLst>
            </c:dLbl>
            <c:dLbl>
              <c:idx val="7"/>
              <c:tx>
                <c:rich>
                  <a:bodyPr/>
                  <a:lstStyle/>
                  <a:p>
                    <a:r>
                      <a:rPr lang="en-US"/>
                      <a:t>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2DE1-5441-9604-6FED9F89E4AF}"/>
                </c:ext>
              </c:extLst>
            </c:dLbl>
            <c:dLbl>
              <c:idx val="8"/>
              <c:tx>
                <c:rich>
                  <a:bodyPr/>
                  <a:lstStyle/>
                  <a:p>
                    <a:r>
                      <a:rPr lang="en-US"/>
                      <a:t>20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DE1-5441-9604-6FED9F89E4AF}"/>
                </c:ext>
              </c:extLst>
            </c:dLbl>
            <c:dLbl>
              <c:idx val="9"/>
              <c:tx>
                <c:rich>
                  <a:bodyPr/>
                  <a:lstStyle/>
                  <a:p>
                    <a:r>
                      <a:rPr lang="en-US"/>
                      <a:t>33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DE1-5441-9604-6FED9F89E4AF}"/>
                </c:ext>
              </c:extLst>
            </c:dLbl>
            <c:dLbl>
              <c:idx val="10"/>
              <c:tx>
                <c:rich>
                  <a:bodyPr/>
                  <a:lstStyle/>
                  <a:p>
                    <a:r>
                      <a:rPr lang="en-US"/>
                      <a:t>40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DE1-5441-9604-6FED9F89E4AF}"/>
                </c:ext>
              </c:extLst>
            </c:dLbl>
            <c:dLbl>
              <c:idx val="11"/>
              <c:tx>
                <c:rich>
                  <a:bodyPr/>
                  <a:lstStyle/>
                  <a:p>
                    <a:r>
                      <a:rPr lang="en-US"/>
                      <a:t>20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DE1-5441-9604-6FED9F89E4AF}"/>
                </c:ext>
              </c:extLst>
            </c:dLbl>
            <c:dLbl>
              <c:idx val="12"/>
              <c:tx>
                <c:rich>
                  <a:bodyPr/>
                  <a:lstStyle/>
                  <a:p>
                    <a:r>
                      <a:rPr lang="en-US"/>
                      <a:t>40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2DE1-5441-9604-6FED9F89E4AF}"/>
                </c:ext>
              </c:extLst>
            </c:dLbl>
            <c:dLbl>
              <c:idx val="13"/>
              <c:tx>
                <c:rich>
                  <a:bodyPr/>
                  <a:lstStyle/>
                  <a:p>
                    <a:r>
                      <a:rPr lang="en-US"/>
                      <a:t>47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2DE1-5441-9604-6FED9F89E4AF}"/>
                </c:ext>
              </c:extLst>
            </c:dLbl>
            <c:dLbl>
              <c:idx val="14"/>
              <c:tx>
                <c:rich>
                  <a:bodyPr/>
                  <a:lstStyle/>
                  <a:p>
                    <a:r>
                      <a:rPr lang="en-US"/>
                      <a:t>47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2DE1-5441-9604-6FED9F89E4AF}"/>
                </c:ext>
              </c:extLst>
            </c:dLbl>
            <c:dLbl>
              <c:idx val="15"/>
              <c:tx>
                <c:rich>
                  <a:bodyPr/>
                  <a:lstStyle/>
                  <a:p>
                    <a:r>
                      <a:rPr lang="en-US"/>
                      <a:t>53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2DE1-5441-9604-6FED9F89E4AF}"/>
                </c:ext>
              </c:extLst>
            </c:dLbl>
            <c:dLbl>
              <c:idx val="16"/>
              <c:tx>
                <c:rich>
                  <a:bodyPr/>
                  <a:lstStyle/>
                  <a:p>
                    <a:r>
                      <a:rPr lang="en-US"/>
                      <a:t>40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2DE1-5441-9604-6FED9F89E4A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Leukopenia</c:v>
                </c:pt>
                <c:pt idx="1">
                  <c:v>Pneumonitis</c:v>
                </c:pt>
                <c:pt idx="2">
                  <c:v>COVID-19</c:v>
                </c:pt>
                <c:pt idx="3">
                  <c:v>Dry eye</c:v>
                </c:pt>
                <c:pt idx="4">
                  <c:v>Thrombocytopenia</c:v>
                </c:pt>
                <c:pt idx="5">
                  <c:v>Amylase increased</c:v>
                </c:pt>
                <c:pt idx="6">
                  <c:v>Hepatic function abnormal</c:v>
                </c:pt>
                <c:pt idx="7">
                  <c:v>Neutropenia</c:v>
                </c:pt>
                <c:pt idx="8">
                  <c:v>Decreased appetite</c:v>
                </c:pt>
                <c:pt idx="9">
                  <c:v>Pneumonia</c:v>
                </c:pt>
                <c:pt idx="10">
                  <c:v>Rash</c:v>
                </c:pt>
                <c:pt idx="11">
                  <c:v>Anaemia</c:v>
                </c:pt>
                <c:pt idx="12">
                  <c:v>Fatigue</c:v>
                </c:pt>
                <c:pt idx="13">
                  <c:v>Alopecia</c:v>
                </c:pt>
                <c:pt idx="14">
                  <c:v>Nausea</c:v>
                </c:pt>
                <c:pt idx="15">
                  <c:v>Constipation</c:v>
                </c:pt>
                <c:pt idx="16">
                  <c:v>Stomatitis</c:v>
                </c:pt>
              </c:strCache>
            </c:strRef>
          </c:cat>
          <c:val>
            <c:numRef>
              <c:f>Sheet1!$C$2:$C$18</c:f>
              <c:numCache>
                <c:formatCode>General</c:formatCode>
                <c:ptCount val="17"/>
                <c:pt idx="0">
                  <c:v>-7</c:v>
                </c:pt>
                <c:pt idx="1">
                  <c:v>-20</c:v>
                </c:pt>
                <c:pt idx="2">
                  <c:v>-20</c:v>
                </c:pt>
                <c:pt idx="3">
                  <c:v>-27</c:v>
                </c:pt>
                <c:pt idx="5">
                  <c:v>-7</c:v>
                </c:pt>
                <c:pt idx="6">
                  <c:v>-20</c:v>
                </c:pt>
                <c:pt idx="7">
                  <c:v>-7</c:v>
                </c:pt>
                <c:pt idx="8">
                  <c:v>-20</c:v>
                </c:pt>
                <c:pt idx="9">
                  <c:v>-33</c:v>
                </c:pt>
                <c:pt idx="10">
                  <c:v>-40</c:v>
                </c:pt>
                <c:pt idx="11">
                  <c:v>-20</c:v>
                </c:pt>
                <c:pt idx="12">
                  <c:v>-40</c:v>
                </c:pt>
                <c:pt idx="13">
                  <c:v>-47</c:v>
                </c:pt>
                <c:pt idx="14">
                  <c:v>-47</c:v>
                </c:pt>
                <c:pt idx="15">
                  <c:v>-53</c:v>
                </c:pt>
                <c:pt idx="16">
                  <c:v>-40</c:v>
                </c:pt>
              </c:numCache>
            </c:numRef>
          </c:val>
          <c:extLst>
            <c:ext xmlns:c16="http://schemas.microsoft.com/office/drawing/2014/chart" uri="{C3380CC4-5D6E-409C-BE32-E72D297353CC}">
              <c16:uniqueId val="{00000001-2DE1-5441-9604-6FED9F89E4AF}"/>
            </c:ext>
          </c:extLst>
        </c:ser>
        <c:ser>
          <c:idx val="2"/>
          <c:order val="2"/>
          <c:tx>
            <c:strRef>
              <c:f>Sheet1!$D$1</c:f>
              <c:strCache>
                <c:ptCount val="1"/>
                <c:pt idx="0">
                  <c:v>Series 3</c:v>
                </c:pt>
              </c:strCache>
            </c:strRef>
          </c:tx>
          <c:spPr>
            <a:solidFill>
              <a:srgbClr val="B3E5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Leukopenia</c:v>
                </c:pt>
                <c:pt idx="1">
                  <c:v>Pneumonitis</c:v>
                </c:pt>
                <c:pt idx="2">
                  <c:v>COVID-19</c:v>
                </c:pt>
                <c:pt idx="3">
                  <c:v>Dry eye</c:v>
                </c:pt>
                <c:pt idx="4">
                  <c:v>Thrombocytopenia</c:v>
                </c:pt>
                <c:pt idx="5">
                  <c:v>Amylase increased</c:v>
                </c:pt>
                <c:pt idx="6">
                  <c:v>Hepatic function abnormal</c:v>
                </c:pt>
                <c:pt idx="7">
                  <c:v>Neutropenia</c:v>
                </c:pt>
                <c:pt idx="8">
                  <c:v>Decreased appetite</c:v>
                </c:pt>
                <c:pt idx="9">
                  <c:v>Pneumonia</c:v>
                </c:pt>
                <c:pt idx="10">
                  <c:v>Rash</c:v>
                </c:pt>
                <c:pt idx="11">
                  <c:v>Anaemia</c:v>
                </c:pt>
                <c:pt idx="12">
                  <c:v>Fatigue</c:v>
                </c:pt>
                <c:pt idx="13">
                  <c:v>Alopecia</c:v>
                </c:pt>
                <c:pt idx="14">
                  <c:v>Nausea</c:v>
                </c:pt>
                <c:pt idx="15">
                  <c:v>Constipation</c:v>
                </c:pt>
                <c:pt idx="16">
                  <c:v>Stomatitis</c:v>
                </c:pt>
              </c:strCache>
            </c:strRef>
          </c:cat>
          <c:val>
            <c:numRef>
              <c:f>Sheet1!$D$2:$D$18</c:f>
              <c:numCache>
                <c:formatCode>General</c:formatCode>
                <c:ptCount val="17"/>
                <c:pt idx="0">
                  <c:v>8</c:v>
                </c:pt>
                <c:pt idx="1">
                  <c:v>5</c:v>
                </c:pt>
                <c:pt idx="4">
                  <c:v>16</c:v>
                </c:pt>
                <c:pt idx="5">
                  <c:v>8</c:v>
                </c:pt>
                <c:pt idx="6">
                  <c:v>5</c:v>
                </c:pt>
                <c:pt idx="7">
                  <c:v>24</c:v>
                </c:pt>
                <c:pt idx="8">
                  <c:v>3</c:v>
                </c:pt>
                <c:pt idx="9">
                  <c:v>11</c:v>
                </c:pt>
                <c:pt idx="10">
                  <c:v>3</c:v>
                </c:pt>
                <c:pt idx="11">
                  <c:v>24</c:v>
                </c:pt>
                <c:pt idx="12">
                  <c:v>5</c:v>
                </c:pt>
                <c:pt idx="14">
                  <c:v>3</c:v>
                </c:pt>
                <c:pt idx="16">
                  <c:v>8</c:v>
                </c:pt>
              </c:numCache>
            </c:numRef>
          </c:val>
          <c:extLst>
            <c:ext xmlns:c16="http://schemas.microsoft.com/office/drawing/2014/chart" uri="{C3380CC4-5D6E-409C-BE32-E72D297353CC}">
              <c16:uniqueId val="{00000002-2DE1-5441-9604-6FED9F89E4AF}"/>
            </c:ext>
          </c:extLst>
        </c:ser>
        <c:ser>
          <c:idx val="3"/>
          <c:order val="3"/>
          <c:tx>
            <c:strRef>
              <c:f>Sheet1!$E$1</c:f>
              <c:strCache>
                <c:ptCount val="1"/>
                <c:pt idx="0">
                  <c:v>Series 4</c:v>
                </c:pt>
              </c:strCache>
            </c:strRef>
          </c:tx>
          <c:spPr>
            <a:solidFill>
              <a:srgbClr val="005D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Leukopenia</c:v>
                </c:pt>
                <c:pt idx="1">
                  <c:v>Pneumonitis</c:v>
                </c:pt>
                <c:pt idx="2">
                  <c:v>COVID-19</c:v>
                </c:pt>
                <c:pt idx="3">
                  <c:v>Dry eye</c:v>
                </c:pt>
                <c:pt idx="4">
                  <c:v>Thrombocytopenia</c:v>
                </c:pt>
                <c:pt idx="5">
                  <c:v>Amylase increased</c:v>
                </c:pt>
                <c:pt idx="6">
                  <c:v>Hepatic function abnormal</c:v>
                </c:pt>
                <c:pt idx="7">
                  <c:v>Neutropenia</c:v>
                </c:pt>
                <c:pt idx="8">
                  <c:v>Decreased appetite</c:v>
                </c:pt>
                <c:pt idx="9">
                  <c:v>Pneumonia</c:v>
                </c:pt>
                <c:pt idx="10">
                  <c:v>Rash</c:v>
                </c:pt>
                <c:pt idx="11">
                  <c:v>Anaemia</c:v>
                </c:pt>
                <c:pt idx="12">
                  <c:v>Fatigue</c:v>
                </c:pt>
                <c:pt idx="13">
                  <c:v>Alopecia</c:v>
                </c:pt>
                <c:pt idx="14">
                  <c:v>Nausea</c:v>
                </c:pt>
                <c:pt idx="15">
                  <c:v>Constipation</c:v>
                </c:pt>
                <c:pt idx="16">
                  <c:v>Stomatitis</c:v>
                </c:pt>
              </c:strCache>
            </c:strRef>
          </c:cat>
          <c:val>
            <c:numRef>
              <c:f>Sheet1!$E$2:$E$18</c:f>
              <c:numCache>
                <c:formatCode>General</c:formatCode>
                <c:ptCount val="17"/>
                <c:pt idx="0">
                  <c:v>16</c:v>
                </c:pt>
                <c:pt idx="1">
                  <c:v>8</c:v>
                </c:pt>
                <c:pt idx="2">
                  <c:v>14</c:v>
                </c:pt>
                <c:pt idx="3">
                  <c:v>16</c:v>
                </c:pt>
                <c:pt idx="4">
                  <c:v>27</c:v>
                </c:pt>
                <c:pt idx="5">
                  <c:v>16</c:v>
                </c:pt>
                <c:pt idx="6">
                  <c:v>22</c:v>
                </c:pt>
                <c:pt idx="7">
                  <c:v>11</c:v>
                </c:pt>
                <c:pt idx="8">
                  <c:v>27</c:v>
                </c:pt>
                <c:pt idx="10">
                  <c:v>32</c:v>
                </c:pt>
                <c:pt idx="11">
                  <c:v>27</c:v>
                </c:pt>
                <c:pt idx="12">
                  <c:v>41</c:v>
                </c:pt>
                <c:pt idx="13">
                  <c:v>46</c:v>
                </c:pt>
                <c:pt idx="14">
                  <c:v>46</c:v>
                </c:pt>
                <c:pt idx="15">
                  <c:v>43</c:v>
                </c:pt>
                <c:pt idx="16">
                  <c:v>59</c:v>
                </c:pt>
              </c:numCache>
            </c:numRef>
          </c:val>
          <c:extLst>
            <c:ext xmlns:c16="http://schemas.microsoft.com/office/drawing/2014/chart" uri="{C3380CC4-5D6E-409C-BE32-E72D297353CC}">
              <c16:uniqueId val="{00000003-2DE1-5441-9604-6FED9F89E4AF}"/>
            </c:ext>
          </c:extLst>
        </c:ser>
        <c:dLbls>
          <c:dLblPos val="ctr"/>
          <c:showLegendKey val="0"/>
          <c:showVal val="1"/>
          <c:showCatName val="0"/>
          <c:showSerName val="0"/>
          <c:showPercent val="0"/>
          <c:showBubbleSize val="0"/>
        </c:dLbls>
        <c:gapWidth val="41"/>
        <c:overlap val="100"/>
        <c:axId val="1982952015"/>
        <c:axId val="2012914607"/>
      </c:barChart>
      <c:catAx>
        <c:axId val="1982952015"/>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12914607"/>
        <c:crosses val="autoZero"/>
        <c:auto val="1"/>
        <c:lblAlgn val="ctr"/>
        <c:lblOffset val="100"/>
        <c:noMultiLvlLbl val="0"/>
      </c:catAx>
      <c:valAx>
        <c:axId val="2012914607"/>
        <c:scaling>
          <c:orientation val="minMax"/>
          <c:max val="100"/>
          <c:min val="-100"/>
        </c:scaling>
        <c:delete val="0"/>
        <c:axPos val="b"/>
        <c:numFmt formatCode="General" sourceLinked="1"/>
        <c:majorTickMark val="out"/>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8295201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24260628296436E-2"/>
          <c:y val="9.4201769806478416E-2"/>
          <c:w val="0.85725471258975283"/>
          <c:h val="0.70285107017121529"/>
        </c:manualLayout>
      </c:layout>
      <c:lineChart>
        <c:grouping val="standard"/>
        <c:varyColors val="0"/>
        <c:ser>
          <c:idx val="0"/>
          <c:order val="0"/>
          <c:tx>
            <c:strRef>
              <c:f>Sheet1!$B$1</c:f>
              <c:strCache>
                <c:ptCount val="1"/>
                <c:pt idx="0">
                  <c:v>Series 1</c:v>
                </c:pt>
              </c:strCache>
            </c:strRef>
          </c:tx>
          <c:marker>
            <c:symbol val="none"/>
          </c:marker>
          <c:cat>
            <c:numRef>
              <c:f>Sheet1!$A$2:$A$21</c:f>
              <c:numCache>
                <c:formatCode>General</c:formatCode>
                <c:ptCount val="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numCache>
            </c:numRef>
          </c:cat>
          <c:val>
            <c:numRef>
              <c:f>Sheet1!$B$2:$B$21</c:f>
              <c:numCache>
                <c:formatCode>General</c:formatCode>
                <c:ptCount val="20"/>
              </c:numCache>
            </c:numRef>
          </c:val>
          <c:smooth val="0"/>
          <c:extLst>
            <c:ext xmlns:c16="http://schemas.microsoft.com/office/drawing/2014/chart" uri="{C3380CC4-5D6E-409C-BE32-E72D297353CC}">
              <c16:uniqueId val="{00000000-2AD4-4F20-9647-52CAF9559048}"/>
            </c:ext>
          </c:extLst>
        </c:ser>
        <c:dLbls>
          <c:showLegendKey val="0"/>
          <c:showVal val="0"/>
          <c:showCatName val="0"/>
          <c:showSerName val="0"/>
          <c:showPercent val="0"/>
          <c:showBubbleSize val="0"/>
        </c:dLbls>
        <c:smooth val="0"/>
        <c:axId val="123910144"/>
        <c:axId val="76376896"/>
      </c:lineChart>
      <c:catAx>
        <c:axId val="123910144"/>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1000">
                <a:latin typeface="Arial" panose="020B0604020202020204" pitchFamily="34" charset="0"/>
                <a:cs typeface="Arial" panose="020B0604020202020204" pitchFamily="34" charset="0"/>
              </a:defRPr>
            </a:pPr>
            <a:endParaRPr lang="en-US"/>
          </a:p>
        </c:txPr>
        <c:crossAx val="76376896"/>
        <c:crosses val="autoZero"/>
        <c:auto val="1"/>
        <c:lblAlgn val="ctr"/>
        <c:lblOffset val="100"/>
        <c:noMultiLvlLbl val="0"/>
      </c:catAx>
      <c:valAx>
        <c:axId val="76376896"/>
        <c:scaling>
          <c:orientation val="minMax"/>
          <c:max val="100"/>
          <c:min val="0"/>
        </c:scaling>
        <c:delete val="0"/>
        <c:axPos val="l"/>
        <c:numFmt formatCode="General" sourceLinked="1"/>
        <c:majorTickMark val="out"/>
        <c:minorTickMark val="none"/>
        <c:tickLblPos val="nextTo"/>
        <c:spPr>
          <a:ln w="19050">
            <a:solidFill>
              <a:schemeClr val="tx1"/>
            </a:solidFill>
          </a:ln>
        </c:spPr>
        <c:txPr>
          <a:bodyPr/>
          <a:lstStyle/>
          <a:p>
            <a:pPr>
              <a:defRPr sz="1000">
                <a:latin typeface="Arial" panose="020B0604020202020204" pitchFamily="34" charset="0"/>
                <a:cs typeface="Arial" panose="020B0604020202020204" pitchFamily="34" charset="0"/>
              </a:defRPr>
            </a:pPr>
            <a:endParaRPr lang="en-US"/>
          </a:p>
        </c:txPr>
        <c:crossAx val="123910144"/>
        <c:crosses val="autoZero"/>
        <c:crossBetween val="midCat"/>
        <c:majorUnit val="20"/>
        <c:minorUnit val="4.0000000000000008E-2"/>
      </c:valAx>
      <c:spPr>
        <a:ln w="19050"/>
      </c:spPr>
    </c:plotArea>
    <c:plotVisOnly val="1"/>
    <c:dispBlanksAs val="gap"/>
    <c:showDLblsOverMax val="0"/>
  </c:chart>
  <c:spPr>
    <a:ln w="19050"/>
  </c:spPr>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4291889187177"/>
          <c:y val="9.4201769806478416E-2"/>
          <c:w val="0.85143620005222476"/>
          <c:h val="0.70285107017121529"/>
        </c:manualLayout>
      </c:layout>
      <c:lineChart>
        <c:grouping val="standard"/>
        <c:varyColors val="0"/>
        <c:ser>
          <c:idx val="0"/>
          <c:order val="0"/>
          <c:tx>
            <c:strRef>
              <c:f>Sheet1!$B$1</c:f>
              <c:strCache>
                <c:ptCount val="1"/>
                <c:pt idx="0">
                  <c:v>Series 1</c:v>
                </c:pt>
              </c:strCache>
            </c:strRef>
          </c:tx>
          <c:marker>
            <c:symbol val="none"/>
          </c:marker>
          <c:cat>
            <c:numRef>
              <c:f>Sheet1!$A$2:$A$23</c:f>
              <c:numCache>
                <c:formatCode>General</c:formatCode>
                <c:ptCount val="2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numCache>
            </c:numRef>
          </c:cat>
          <c:val>
            <c:numRef>
              <c:f>Sheet1!$B$2:$B$23</c:f>
              <c:numCache>
                <c:formatCode>General</c:formatCode>
                <c:ptCount val="22"/>
              </c:numCache>
            </c:numRef>
          </c:val>
          <c:smooth val="0"/>
          <c:extLst>
            <c:ext xmlns:c16="http://schemas.microsoft.com/office/drawing/2014/chart" uri="{C3380CC4-5D6E-409C-BE32-E72D297353CC}">
              <c16:uniqueId val="{00000000-BC99-44DC-84FE-F3C3D1BD78B4}"/>
            </c:ext>
          </c:extLst>
        </c:ser>
        <c:dLbls>
          <c:showLegendKey val="0"/>
          <c:showVal val="0"/>
          <c:showCatName val="0"/>
          <c:showSerName val="0"/>
          <c:showPercent val="0"/>
          <c:showBubbleSize val="0"/>
        </c:dLbls>
        <c:smooth val="0"/>
        <c:axId val="123910144"/>
        <c:axId val="76376896"/>
      </c:lineChart>
      <c:catAx>
        <c:axId val="123910144"/>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1000">
                <a:latin typeface="Arial" panose="020B0604020202020204" pitchFamily="34" charset="0"/>
                <a:cs typeface="Arial" panose="020B0604020202020204" pitchFamily="34" charset="0"/>
              </a:defRPr>
            </a:pPr>
            <a:endParaRPr lang="en-US"/>
          </a:p>
        </c:txPr>
        <c:crossAx val="76376896"/>
        <c:crosses val="autoZero"/>
        <c:auto val="1"/>
        <c:lblAlgn val="ctr"/>
        <c:lblOffset val="100"/>
        <c:noMultiLvlLbl val="0"/>
      </c:catAx>
      <c:valAx>
        <c:axId val="76376896"/>
        <c:scaling>
          <c:orientation val="minMax"/>
          <c:max val="100"/>
          <c:min val="0"/>
        </c:scaling>
        <c:delete val="0"/>
        <c:axPos val="l"/>
        <c:numFmt formatCode="General" sourceLinked="1"/>
        <c:majorTickMark val="out"/>
        <c:minorTickMark val="none"/>
        <c:tickLblPos val="nextTo"/>
        <c:spPr>
          <a:ln w="19050">
            <a:solidFill>
              <a:schemeClr val="tx1"/>
            </a:solidFill>
          </a:ln>
        </c:spPr>
        <c:txPr>
          <a:bodyPr/>
          <a:lstStyle/>
          <a:p>
            <a:pPr>
              <a:defRPr sz="1000">
                <a:latin typeface="Arial" panose="020B0604020202020204" pitchFamily="34" charset="0"/>
                <a:cs typeface="Arial" panose="020B0604020202020204" pitchFamily="34" charset="0"/>
              </a:defRPr>
            </a:pPr>
            <a:endParaRPr lang="en-US"/>
          </a:p>
        </c:txPr>
        <c:crossAx val="123910144"/>
        <c:crosses val="autoZero"/>
        <c:crossBetween val="midCat"/>
        <c:majorUnit val="20"/>
        <c:minorUnit val="4.0000000000000008E-2"/>
      </c:valAx>
      <c:spPr>
        <a:ln w="19050"/>
      </c:spPr>
    </c:plotArea>
    <c:plotVisOnly val="1"/>
    <c:dispBlanksAs val="gap"/>
    <c:showDLblsOverMax val="0"/>
  </c:chart>
  <c:spPr>
    <a:ln w="19050"/>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Grade 1 or 2</c:v>
                </c:pt>
              </c:strCache>
            </c:strRef>
          </c:tx>
          <c:spPr>
            <a:solidFill>
              <a:srgbClr val="00B050">
                <a:alpha val="2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Pruritus</c:v>
                </c:pt>
                <c:pt idx="1">
                  <c:v>Rash</c:v>
                </c:pt>
                <c:pt idx="2">
                  <c:v>Vomiting</c:v>
                </c:pt>
                <c:pt idx="3">
                  <c:v>Constipation</c:v>
                </c:pt>
                <c:pt idx="4">
                  <c:v>Decreased appetite</c:v>
                </c:pt>
                <c:pt idx="5">
                  <c:v>Fatigue</c:v>
                </c:pt>
                <c:pt idx="6">
                  <c:v>Nausea</c:v>
                </c:pt>
                <c:pt idx="7">
                  <c:v>Alopecia</c:v>
                </c:pt>
                <c:pt idx="8">
                  <c:v>Stomatitis</c:v>
                </c:pt>
              </c:strCache>
            </c:strRef>
          </c:cat>
          <c:val>
            <c:numRef>
              <c:f>Sheet1!$B$2:$B$10</c:f>
              <c:numCache>
                <c:formatCode>General</c:formatCode>
                <c:ptCount val="9"/>
                <c:pt idx="0">
                  <c:v>10</c:v>
                </c:pt>
                <c:pt idx="1">
                  <c:v>11</c:v>
                </c:pt>
                <c:pt idx="2">
                  <c:v>11</c:v>
                </c:pt>
                <c:pt idx="3">
                  <c:v>15</c:v>
                </c:pt>
                <c:pt idx="4">
                  <c:v>14</c:v>
                </c:pt>
                <c:pt idx="5">
                  <c:v>17</c:v>
                </c:pt>
                <c:pt idx="6">
                  <c:v>46</c:v>
                </c:pt>
                <c:pt idx="7">
                  <c:v>49</c:v>
                </c:pt>
                <c:pt idx="8">
                  <c:v>50</c:v>
                </c:pt>
              </c:numCache>
            </c:numRef>
          </c:val>
          <c:extLst>
            <c:ext xmlns:c16="http://schemas.microsoft.com/office/drawing/2014/chart" uri="{C3380CC4-5D6E-409C-BE32-E72D297353CC}">
              <c16:uniqueId val="{00000000-30DF-7D4D-BA23-CA9848C90F48}"/>
            </c:ext>
          </c:extLst>
        </c:ser>
        <c:ser>
          <c:idx val="1"/>
          <c:order val="1"/>
          <c:tx>
            <c:strRef>
              <c:f>Sheet1!$C$1</c:f>
              <c:strCache>
                <c:ptCount val="1"/>
                <c:pt idx="0">
                  <c:v>Grade ≥3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Pruritus</c:v>
                </c:pt>
                <c:pt idx="1">
                  <c:v>Rash</c:v>
                </c:pt>
                <c:pt idx="2">
                  <c:v>Vomiting</c:v>
                </c:pt>
                <c:pt idx="3">
                  <c:v>Constipation</c:v>
                </c:pt>
                <c:pt idx="4">
                  <c:v>Decreased appetite</c:v>
                </c:pt>
                <c:pt idx="5">
                  <c:v>Fatigue</c:v>
                </c:pt>
                <c:pt idx="6">
                  <c:v>Nausea</c:v>
                </c:pt>
                <c:pt idx="7">
                  <c:v>Alopecia</c:v>
                </c:pt>
                <c:pt idx="8">
                  <c:v>Stomatitis</c:v>
                </c:pt>
              </c:strCache>
            </c:strRef>
          </c:cat>
          <c:val>
            <c:numRef>
              <c:f>Sheet1!$C$2:$C$10</c:f>
              <c:numCache>
                <c:formatCode>General</c:formatCode>
                <c:ptCount val="9"/>
                <c:pt idx="2">
                  <c:v>1</c:v>
                </c:pt>
                <c:pt idx="4">
                  <c:v>2</c:v>
                </c:pt>
                <c:pt idx="5">
                  <c:v>1</c:v>
                </c:pt>
                <c:pt idx="8">
                  <c:v>9</c:v>
                </c:pt>
              </c:numCache>
            </c:numRef>
          </c:val>
          <c:extLst>
            <c:ext xmlns:c16="http://schemas.microsoft.com/office/drawing/2014/chart" uri="{C3380CC4-5D6E-409C-BE32-E72D297353CC}">
              <c16:uniqueId val="{00000001-30DF-7D4D-BA23-CA9848C90F48}"/>
            </c:ext>
          </c:extLst>
        </c:ser>
        <c:dLbls>
          <c:dLblPos val="ctr"/>
          <c:showLegendKey val="0"/>
          <c:showVal val="1"/>
          <c:showCatName val="0"/>
          <c:showSerName val="0"/>
          <c:showPercent val="0"/>
          <c:showBubbleSize val="0"/>
        </c:dLbls>
        <c:gapWidth val="57"/>
        <c:overlap val="100"/>
        <c:axId val="1771837408"/>
        <c:axId val="1282641376"/>
      </c:barChart>
      <c:catAx>
        <c:axId val="1771837408"/>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82641376"/>
        <c:crosses val="autoZero"/>
        <c:auto val="1"/>
        <c:lblAlgn val="ctr"/>
        <c:lblOffset val="100"/>
        <c:noMultiLvlLbl val="0"/>
      </c:catAx>
      <c:valAx>
        <c:axId val="1282641376"/>
        <c:scaling>
          <c:orientation val="minMax"/>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71837408"/>
        <c:crosses val="autoZero"/>
        <c:crossBetween val="between"/>
      </c:valAx>
      <c:spPr>
        <a:noFill/>
        <a:ln>
          <a:noFill/>
        </a:ln>
        <a:effectLst/>
      </c:spPr>
    </c:plotArea>
    <c:legend>
      <c:legendPos val="b"/>
      <c:layout>
        <c:manualLayout>
          <c:xMode val="edge"/>
          <c:yMode val="edge"/>
          <c:x val="0.49834215117239228"/>
          <c:y val="0.75105736708266979"/>
          <c:w val="0.40344203496908754"/>
          <c:h val="8.9281746472614137E-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Grade 1 or 2</c:v>
                </c:pt>
              </c:strCache>
            </c:strRef>
          </c:tx>
          <c:spPr>
            <a:solidFill>
              <a:srgbClr val="00B050"/>
            </a:solidFill>
            <a:ln>
              <a:solidFill>
                <a:srgbClr val="00B050"/>
              </a:solidFill>
            </a:ln>
            <a:effectLst/>
          </c:spPr>
          <c:invertIfNegative val="0"/>
          <c:dLbls>
            <c:dLbl>
              <c:idx val="0"/>
              <c:tx>
                <c:rich>
                  <a:bodyPr/>
                  <a:lstStyle/>
                  <a:p>
                    <a:fld id="{355EECC4-9077-C745-AAEC-536683860DC9}"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DFC-D64D-B18F-AEF5DCAE26A5}"/>
                </c:ext>
              </c:extLst>
            </c:dLbl>
            <c:dLbl>
              <c:idx val="1"/>
              <c:tx>
                <c:rich>
                  <a:bodyPr/>
                  <a:lstStyle/>
                  <a:p>
                    <a:fld id="{CCFC1D95-0F73-1E4F-896C-A40680A32810}"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FC-D64D-B18F-AEF5DCAE26A5}"/>
                </c:ext>
              </c:extLst>
            </c:dLbl>
            <c:dLbl>
              <c:idx val="2"/>
              <c:tx>
                <c:rich>
                  <a:bodyPr/>
                  <a:lstStyle/>
                  <a:p>
                    <a:fld id="{F5EFC61D-290B-B947-8FCB-FF5831C68152}"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DFC-D64D-B18F-AEF5DCAE26A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Leading to dose reduction</c:v>
                </c:pt>
                <c:pt idx="1">
                  <c:v>Leading to dose delay</c:v>
                </c:pt>
                <c:pt idx="2">
                  <c:v>Leading to dose discontinuation</c:v>
                </c:pt>
              </c:strCache>
            </c:strRef>
          </c:cat>
          <c:val>
            <c:numRef>
              <c:f>Sheet1!$B$2:$B$4</c:f>
              <c:numCache>
                <c:formatCode>General</c:formatCode>
                <c:ptCount val="3"/>
                <c:pt idx="0">
                  <c:v>14</c:v>
                </c:pt>
                <c:pt idx="1">
                  <c:v>8</c:v>
                </c:pt>
                <c:pt idx="2">
                  <c:v>0</c:v>
                </c:pt>
              </c:numCache>
            </c:numRef>
          </c:val>
          <c:extLst>
            <c:ext xmlns:c16="http://schemas.microsoft.com/office/drawing/2014/chart" uri="{C3380CC4-5D6E-409C-BE32-E72D297353CC}">
              <c16:uniqueId val="{00000000-ADFC-D64D-B18F-AEF5DCAE26A5}"/>
            </c:ext>
          </c:extLst>
        </c:ser>
        <c:dLbls>
          <c:dLblPos val="ctr"/>
          <c:showLegendKey val="0"/>
          <c:showVal val="1"/>
          <c:showCatName val="0"/>
          <c:showSerName val="0"/>
          <c:showPercent val="0"/>
          <c:showBubbleSize val="0"/>
        </c:dLbls>
        <c:gapWidth val="57"/>
        <c:axId val="1771837408"/>
        <c:axId val="1282641376"/>
      </c:barChart>
      <c:catAx>
        <c:axId val="17718374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82641376"/>
        <c:crosses val="autoZero"/>
        <c:auto val="1"/>
        <c:lblAlgn val="ctr"/>
        <c:lblOffset val="100"/>
        <c:noMultiLvlLbl val="0"/>
      </c:catAx>
      <c:valAx>
        <c:axId val="1282641376"/>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71837408"/>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G3</c:v>
                </c:pt>
              </c:strCache>
            </c:strRef>
          </c:tx>
          <c:spPr>
            <a:solidFill>
              <a:srgbClr val="DEFAEB"/>
            </a:solidFill>
            <a:ln>
              <a:solidFill>
                <a:srgbClr val="DEFAEB"/>
              </a:solidFill>
            </a:ln>
            <a:effectLst/>
          </c:spPr>
          <c:invertIfNegative val="0"/>
          <c:dLbls>
            <c:dLbl>
              <c:idx val="0"/>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fld id="{296ADF67-EAAB-DD43-82AB-121319331CF4}" type="VALUE">
                      <a:rPr lang="en-US" smtClean="0">
                        <a:solidFill>
                          <a:schemeClr val="tx1"/>
                        </a:solidFill>
                      </a:rPr>
                      <a:pPr>
                        <a:defRPr sz="1200">
                          <a:solidFill>
                            <a:schemeClr val="tx1"/>
                          </a:solidFill>
                          <a:latin typeface="Arial" panose="020B0604020202020204" pitchFamily="34" charset="0"/>
                          <a:cs typeface="Arial" panose="020B0604020202020204" pitchFamily="34" charset="0"/>
                        </a:defRPr>
                      </a:pPr>
                      <a:t>[VALUE]</a:t>
                    </a:fld>
                    <a:r>
                      <a:rPr lang="en-US" dirty="0">
                        <a:solidFill>
                          <a:schemeClr val="tx1"/>
                        </a:solidFill>
                      </a:rPr>
                      <a:t>%, </a:t>
                    </a:r>
                    <a:r>
                      <a:rPr lang="en-US" b="1" dirty="0">
                        <a:solidFill>
                          <a:schemeClr val="tx1"/>
                        </a:solidFill>
                      </a:rPr>
                      <a:t>Grade 3</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35871326797022551"/>
                      <c:h val="0.1819884999857897"/>
                    </c:manualLayout>
                  </c15:layout>
                  <c15:dlblFieldTable/>
                  <c15:showDataLabelsRange val="0"/>
                </c:ext>
                <c:ext xmlns:c16="http://schemas.microsoft.com/office/drawing/2014/chart" uri="{C3380CC4-5D6E-409C-BE32-E72D297353CC}">
                  <c16:uniqueId val="{00000005-84AF-9646-A868-6A1CE90E2B5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9</c:v>
                </c:pt>
              </c:numCache>
            </c:numRef>
          </c:val>
          <c:extLst>
            <c:ext xmlns:c16="http://schemas.microsoft.com/office/drawing/2014/chart" uri="{C3380CC4-5D6E-409C-BE32-E72D297353CC}">
              <c16:uniqueId val="{00000000-ADFC-D64D-B18F-AEF5DCAE26A5}"/>
            </c:ext>
          </c:extLst>
        </c:ser>
        <c:ser>
          <c:idx val="1"/>
          <c:order val="1"/>
          <c:tx>
            <c:strRef>
              <c:f>Sheet1!$C$1</c:f>
              <c:strCache>
                <c:ptCount val="1"/>
                <c:pt idx="0">
                  <c:v>Grade 2</c:v>
                </c:pt>
              </c:strCache>
            </c:strRef>
          </c:tx>
          <c:spPr>
            <a:solidFill>
              <a:srgbClr val="92D050"/>
            </a:solidFill>
            <a:ln>
              <a:solidFill>
                <a:srgbClr val="92D050"/>
              </a:solidFill>
            </a:ln>
            <a:effectLst/>
          </c:spPr>
          <c:invertIfNegative val="0"/>
          <c:dLbls>
            <c:dLbl>
              <c:idx val="0"/>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fld id="{0F0D4882-9C5C-384C-AF21-4ACA20A9170E}" type="VALUE">
                      <a:rPr lang="en-US" smtClean="0">
                        <a:solidFill>
                          <a:schemeClr val="tx1"/>
                        </a:solidFill>
                      </a:rPr>
                      <a:pPr>
                        <a:defRPr sz="1200">
                          <a:solidFill>
                            <a:schemeClr val="tx1"/>
                          </a:solidFill>
                          <a:latin typeface="Arial" panose="020B0604020202020204" pitchFamily="34" charset="0"/>
                          <a:cs typeface="Arial" panose="020B0604020202020204" pitchFamily="34" charset="0"/>
                        </a:defRPr>
                      </a:pPr>
                      <a:t>[VALUE]</a:t>
                    </a:fld>
                    <a:r>
                      <a:rPr lang="en-US" dirty="0">
                        <a:solidFill>
                          <a:schemeClr val="tx1"/>
                        </a:solidFill>
                      </a:rPr>
                      <a:t>%</a:t>
                    </a:r>
                  </a:p>
                  <a:p>
                    <a:pPr>
                      <a:defRPr sz="1200">
                        <a:solidFill>
                          <a:schemeClr val="tx1"/>
                        </a:solidFill>
                        <a:latin typeface="Arial" panose="020B0604020202020204" pitchFamily="34" charset="0"/>
                        <a:cs typeface="Arial" panose="020B0604020202020204" pitchFamily="34" charset="0"/>
                      </a:defRPr>
                    </a:pPr>
                    <a:r>
                      <a:rPr lang="en-US" b="1" dirty="0">
                        <a:solidFill>
                          <a:schemeClr val="tx1"/>
                        </a:solidFill>
                      </a:rPr>
                      <a:t>Grade 2</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5730092489723361"/>
                      <c:h val="0.1819884999857897"/>
                    </c:manualLayout>
                  </c15:layout>
                  <c15:dlblFieldTable/>
                  <c15:showDataLabelsRange val="0"/>
                </c:ext>
                <c:ext xmlns:c16="http://schemas.microsoft.com/office/drawing/2014/chart" uri="{C3380CC4-5D6E-409C-BE32-E72D297353CC}">
                  <c16:uniqueId val="{00000004-84AF-9646-A868-6A1CE90E2B5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24</c:v>
                </c:pt>
              </c:numCache>
            </c:numRef>
          </c:val>
          <c:extLst>
            <c:ext xmlns:c16="http://schemas.microsoft.com/office/drawing/2014/chart" uri="{C3380CC4-5D6E-409C-BE32-E72D297353CC}">
              <c16:uniqueId val="{00000001-ADFC-D64D-B18F-AEF5DCAE26A5}"/>
            </c:ext>
          </c:extLst>
        </c:ser>
        <c:ser>
          <c:idx val="2"/>
          <c:order val="2"/>
          <c:tx>
            <c:strRef>
              <c:f>Sheet1!$D$1</c:f>
              <c:strCache>
                <c:ptCount val="1"/>
                <c:pt idx="0">
                  <c:v>Grade 1</c:v>
                </c:pt>
              </c:strCache>
            </c:strRef>
          </c:tx>
          <c:spPr>
            <a:solidFill>
              <a:schemeClr val="accent1">
                <a:lumMod val="60000"/>
                <a:lumOff val="40000"/>
              </a:schemeClr>
            </a:solidFill>
            <a:ln>
              <a:noFill/>
            </a:ln>
            <a:effectLst/>
          </c:spPr>
          <c:invertIfNegative val="0"/>
          <c:dPt>
            <c:idx val="0"/>
            <c:invertIfNegative val="0"/>
            <c:bubble3D val="0"/>
            <c:spPr>
              <a:solidFill>
                <a:srgbClr val="00B050"/>
              </a:solidFill>
              <a:ln>
                <a:solidFill>
                  <a:srgbClr val="00B050"/>
                </a:solidFill>
              </a:ln>
              <a:effectLst/>
            </c:spPr>
            <c:extLst>
              <c:ext xmlns:c16="http://schemas.microsoft.com/office/drawing/2014/chart" uri="{C3380CC4-5D6E-409C-BE32-E72D297353CC}">
                <c16:uniqueId val="{00000002-84AF-9646-A868-6A1CE90E2B53}"/>
              </c:ext>
            </c:extLst>
          </c:dPt>
          <c:dLbls>
            <c:dLbl>
              <c:idx val="0"/>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fld id="{5FC67E4D-7B22-A74C-BB66-8B4722981BCE}" type="VALUE">
                      <a:rPr lang="en-US" smtClean="0">
                        <a:solidFill>
                          <a:schemeClr val="tx1"/>
                        </a:solidFill>
                      </a:rPr>
                      <a:pPr>
                        <a:defRPr>
                          <a:solidFill>
                            <a:schemeClr val="tx1"/>
                          </a:solidFill>
                          <a:latin typeface="Arial" panose="020B0604020202020204" pitchFamily="34" charset="0"/>
                          <a:cs typeface="Arial" panose="020B0604020202020204" pitchFamily="34" charset="0"/>
                        </a:defRPr>
                      </a:pPr>
                      <a:t>[VALUE]</a:t>
                    </a:fld>
                    <a:r>
                      <a:rPr lang="en-US" dirty="0">
                        <a:solidFill>
                          <a:schemeClr val="tx1"/>
                        </a:solidFill>
                      </a:rPr>
                      <a:t>%</a:t>
                    </a:r>
                  </a:p>
                  <a:p>
                    <a:pPr>
                      <a:defRPr>
                        <a:solidFill>
                          <a:schemeClr val="tx1"/>
                        </a:solidFill>
                        <a:latin typeface="Arial" panose="020B0604020202020204" pitchFamily="34" charset="0"/>
                        <a:cs typeface="Arial" panose="020B0604020202020204" pitchFamily="34" charset="0"/>
                      </a:defRPr>
                    </a:pPr>
                    <a:r>
                      <a:rPr lang="en-US" b="1" dirty="0">
                        <a:solidFill>
                          <a:schemeClr val="tx1"/>
                        </a:solidFill>
                      </a:rPr>
                      <a:t>Grade 1</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8333726808132426"/>
                      <c:h val="0.18161935495539255"/>
                    </c:manualLayout>
                  </c15:layout>
                  <c15:dlblFieldTable/>
                  <c15:showDataLabelsRange val="0"/>
                </c:ext>
                <c:ext xmlns:c16="http://schemas.microsoft.com/office/drawing/2014/chart" uri="{C3380CC4-5D6E-409C-BE32-E72D297353CC}">
                  <c16:uniqueId val="{00000002-84AF-9646-A868-6A1CE90E2B5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36</c:v>
                </c:pt>
              </c:numCache>
            </c:numRef>
          </c:val>
          <c:extLst>
            <c:ext xmlns:c16="http://schemas.microsoft.com/office/drawing/2014/chart" uri="{C3380CC4-5D6E-409C-BE32-E72D297353CC}">
              <c16:uniqueId val="{00000000-84AF-9646-A868-6A1CE90E2B53}"/>
            </c:ext>
          </c:extLst>
        </c:ser>
        <c:ser>
          <c:idx val="3"/>
          <c:order val="3"/>
          <c:tx>
            <c:strRef>
              <c:f>Sheet1!$E$1</c:f>
              <c:strCache>
                <c:ptCount val="1"/>
                <c:pt idx="0">
                  <c:v>No event</c:v>
                </c:pt>
              </c:strCache>
            </c:strRef>
          </c:tx>
          <c:spPr>
            <a:solidFill>
              <a:schemeClr val="bg2">
                <a:lumMod val="90000"/>
              </a:schemeClr>
            </a:solidFill>
            <a:ln>
              <a:solidFill>
                <a:schemeClr val="bg2"/>
              </a:solidFill>
            </a:ln>
            <a:effectLst/>
          </c:spPr>
          <c:invertIfNegative val="0"/>
          <c:dPt>
            <c:idx val="0"/>
            <c:invertIfNegative val="0"/>
            <c:bubble3D val="0"/>
            <c:spPr>
              <a:solidFill>
                <a:srgbClr val="005D00"/>
              </a:solidFill>
              <a:ln>
                <a:solidFill>
                  <a:schemeClr val="bg2"/>
                </a:solidFill>
              </a:ln>
              <a:effectLst/>
            </c:spPr>
            <c:extLst>
              <c:ext xmlns:c16="http://schemas.microsoft.com/office/drawing/2014/chart" uri="{C3380CC4-5D6E-409C-BE32-E72D297353CC}">
                <c16:uniqueId val="{00000003-84AF-9646-A868-6A1CE90E2B53}"/>
              </c:ext>
            </c:extLst>
          </c:dPt>
          <c:dLbls>
            <c:dLbl>
              <c:idx val="0"/>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a:solidFill>
                          <a:schemeClr val="bg1"/>
                        </a:solidFill>
                      </a:rPr>
                      <a:t>31%</a:t>
                    </a:r>
                    <a:br>
                      <a:rPr lang="en-US" dirty="0">
                        <a:solidFill>
                          <a:schemeClr val="bg1"/>
                        </a:solidFill>
                      </a:rPr>
                    </a:br>
                    <a:r>
                      <a:rPr lang="en-US" b="1" dirty="0">
                        <a:solidFill>
                          <a:schemeClr val="bg1"/>
                        </a:solidFill>
                      </a:rPr>
                      <a:t>No event</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31426820631040991"/>
                      <c:h val="0.18161935495539255"/>
                    </c:manualLayout>
                  </c15:layout>
                  <c15:showDataLabelsRange val="0"/>
                </c:ext>
                <c:ext xmlns:c16="http://schemas.microsoft.com/office/drawing/2014/chart" uri="{C3380CC4-5D6E-409C-BE32-E72D297353CC}">
                  <c16:uniqueId val="{00000003-84AF-9646-A868-6A1CE90E2B5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31</c:v>
                </c:pt>
              </c:numCache>
            </c:numRef>
          </c:val>
          <c:extLst>
            <c:ext xmlns:c16="http://schemas.microsoft.com/office/drawing/2014/chart" uri="{C3380CC4-5D6E-409C-BE32-E72D297353CC}">
              <c16:uniqueId val="{00000001-84AF-9646-A868-6A1CE90E2B53}"/>
            </c:ext>
          </c:extLst>
        </c:ser>
        <c:dLbls>
          <c:dLblPos val="ctr"/>
          <c:showLegendKey val="0"/>
          <c:showVal val="1"/>
          <c:showCatName val="0"/>
          <c:showSerName val="0"/>
          <c:showPercent val="0"/>
          <c:showBubbleSize val="0"/>
        </c:dLbls>
        <c:gapWidth val="57"/>
        <c:overlap val="100"/>
        <c:axId val="1771837408"/>
        <c:axId val="1282641376"/>
      </c:barChart>
      <c:catAx>
        <c:axId val="17718374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82641376"/>
        <c:crosses val="autoZero"/>
        <c:auto val="1"/>
        <c:lblAlgn val="ctr"/>
        <c:lblOffset val="100"/>
        <c:noMultiLvlLbl val="0"/>
      </c:catAx>
      <c:valAx>
        <c:axId val="1282641376"/>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71837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1FBCEE-1494-4A4F-ACED-89EB46B4A927}"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DD3A333D-A04F-47E2-AFD7-4771362338FD}">
      <dgm:prSet custT="1"/>
      <dgm:spPr>
        <a:solidFill>
          <a:schemeClr val="bg1">
            <a:lumMod val="95000"/>
          </a:schemeClr>
        </a:solidFill>
        <a:ln>
          <a:solidFill>
            <a:schemeClr val="accent6"/>
          </a:solidFill>
        </a:ln>
      </dgm:spPr>
      <dgm:t>
        <a:bodyPr/>
        <a:lstStyle/>
        <a:p>
          <a:r>
            <a:rPr lang="en-GB" sz="2000" noProof="0" dirty="0">
              <a:solidFill>
                <a:schemeClr val="tx2"/>
              </a:solidFill>
              <a:latin typeface="Arial" panose="020B0604020202020204" pitchFamily="34" charset="0"/>
              <a:cs typeface="Arial" panose="020B0604020202020204" pitchFamily="34" charset="0"/>
            </a:rPr>
            <a:t>Will ADC + IO replace IO monotherapy in PD-L1 ≥50%?</a:t>
          </a:r>
        </a:p>
      </dgm:t>
    </dgm:pt>
    <dgm:pt modelId="{FDEFCDA8-78B6-4377-97E4-FD6B778CB98C}" type="parTrans" cxnId="{A19AA630-1D4D-4169-8438-22168050D942}">
      <dgm:prSet/>
      <dgm:spPr/>
      <dgm:t>
        <a:bodyPr/>
        <a:lstStyle/>
        <a:p>
          <a:endParaRPr lang="en-US" sz="2400">
            <a:latin typeface="Arial" panose="020B0604020202020204" pitchFamily="34" charset="0"/>
            <a:cs typeface="Arial" panose="020B0604020202020204" pitchFamily="34" charset="0"/>
          </a:endParaRPr>
        </a:p>
      </dgm:t>
    </dgm:pt>
    <dgm:pt modelId="{1E40F27E-2A01-485C-B92B-77DE84DBA053}" type="sibTrans" cxnId="{A19AA630-1D4D-4169-8438-22168050D942}">
      <dgm:prSet/>
      <dgm:spPr/>
      <dgm:t>
        <a:bodyPr/>
        <a:lstStyle/>
        <a:p>
          <a:endParaRPr lang="en-US" sz="2400">
            <a:latin typeface="Arial" panose="020B0604020202020204" pitchFamily="34" charset="0"/>
            <a:cs typeface="Arial" panose="020B0604020202020204" pitchFamily="34" charset="0"/>
          </a:endParaRPr>
        </a:p>
      </dgm:t>
    </dgm:pt>
    <dgm:pt modelId="{6973B1D9-C8EF-48F5-86E0-7ED972DF5EE6}">
      <dgm:prSet custT="1"/>
      <dgm:spPr>
        <a:solidFill>
          <a:schemeClr val="bg1">
            <a:lumMod val="95000"/>
          </a:schemeClr>
        </a:solidFill>
        <a:ln>
          <a:solidFill>
            <a:schemeClr val="accent6"/>
          </a:solidFill>
        </a:ln>
      </dgm:spPr>
      <dgm:t>
        <a:bodyPr/>
        <a:lstStyle/>
        <a:p>
          <a:r>
            <a:rPr lang="en-GB" sz="2000" noProof="0" dirty="0">
              <a:solidFill>
                <a:schemeClr val="tx2"/>
              </a:solidFill>
              <a:latin typeface="Arial" panose="020B0604020202020204" pitchFamily="34" charset="0"/>
              <a:cs typeface="Arial" panose="020B0604020202020204" pitchFamily="34" charset="0"/>
            </a:rPr>
            <a:t>Triplet intensification vs biomarker selection strategies</a:t>
          </a:r>
        </a:p>
      </dgm:t>
    </dgm:pt>
    <dgm:pt modelId="{ED8F72DB-9ADC-48F7-9775-FFB365BBEE29}" type="parTrans" cxnId="{F1E4B2FE-63EE-42F3-9DF7-67D737E305F0}">
      <dgm:prSet/>
      <dgm:spPr/>
      <dgm:t>
        <a:bodyPr/>
        <a:lstStyle/>
        <a:p>
          <a:endParaRPr lang="en-US" sz="2400">
            <a:latin typeface="Arial" panose="020B0604020202020204" pitchFamily="34" charset="0"/>
            <a:cs typeface="Arial" panose="020B0604020202020204" pitchFamily="34" charset="0"/>
          </a:endParaRPr>
        </a:p>
      </dgm:t>
    </dgm:pt>
    <dgm:pt modelId="{A87511C7-C776-4C67-9D52-465F7B44A30E}" type="sibTrans" cxnId="{F1E4B2FE-63EE-42F3-9DF7-67D737E305F0}">
      <dgm:prSet/>
      <dgm:spPr/>
      <dgm:t>
        <a:bodyPr/>
        <a:lstStyle/>
        <a:p>
          <a:endParaRPr lang="en-US" sz="2400">
            <a:latin typeface="Arial" panose="020B0604020202020204" pitchFamily="34" charset="0"/>
            <a:cs typeface="Arial" panose="020B0604020202020204" pitchFamily="34" charset="0"/>
          </a:endParaRPr>
        </a:p>
      </dgm:t>
    </dgm:pt>
    <dgm:pt modelId="{98AFFE7B-232E-4164-8FC9-FF68087E41A1}">
      <dgm:prSet custT="1"/>
      <dgm:spPr>
        <a:solidFill>
          <a:schemeClr val="bg1">
            <a:lumMod val="95000"/>
          </a:schemeClr>
        </a:solidFill>
        <a:ln>
          <a:solidFill>
            <a:schemeClr val="accent6"/>
          </a:solidFill>
        </a:ln>
      </dgm:spPr>
      <dgm:t>
        <a:bodyPr/>
        <a:lstStyle/>
        <a:p>
          <a:r>
            <a:rPr lang="en-GB" sz="2000" noProof="0" dirty="0">
              <a:solidFill>
                <a:schemeClr val="tx2"/>
              </a:solidFill>
              <a:latin typeface="Arial" panose="020B0604020202020204" pitchFamily="34" charset="0"/>
              <a:cs typeface="Arial" panose="020B0604020202020204" pitchFamily="34" charset="0"/>
            </a:rPr>
            <a:t>Potential need for TROP2 expression stratification</a:t>
          </a:r>
        </a:p>
      </dgm:t>
    </dgm:pt>
    <dgm:pt modelId="{DE48E835-86C8-4D54-8283-C70B0EDA6FA6}" type="parTrans" cxnId="{DD978592-4941-478F-A640-7D408883F1C4}">
      <dgm:prSet/>
      <dgm:spPr/>
      <dgm:t>
        <a:bodyPr/>
        <a:lstStyle/>
        <a:p>
          <a:endParaRPr lang="en-US" sz="2400">
            <a:latin typeface="Arial" panose="020B0604020202020204" pitchFamily="34" charset="0"/>
            <a:cs typeface="Arial" panose="020B0604020202020204" pitchFamily="34" charset="0"/>
          </a:endParaRPr>
        </a:p>
      </dgm:t>
    </dgm:pt>
    <dgm:pt modelId="{D347ECE8-A497-4DC5-BDF4-215F3A46C474}" type="sibTrans" cxnId="{DD978592-4941-478F-A640-7D408883F1C4}">
      <dgm:prSet/>
      <dgm:spPr/>
      <dgm:t>
        <a:bodyPr/>
        <a:lstStyle/>
        <a:p>
          <a:endParaRPr lang="en-US" sz="2400">
            <a:latin typeface="Arial" panose="020B0604020202020204" pitchFamily="34" charset="0"/>
            <a:cs typeface="Arial" panose="020B0604020202020204" pitchFamily="34" charset="0"/>
          </a:endParaRPr>
        </a:p>
      </dgm:t>
    </dgm:pt>
    <dgm:pt modelId="{163E7538-AB92-4AFD-88E5-A473755D6E05}">
      <dgm:prSet custT="1"/>
      <dgm:spPr>
        <a:solidFill>
          <a:schemeClr val="bg1">
            <a:lumMod val="95000"/>
          </a:schemeClr>
        </a:solidFill>
        <a:ln>
          <a:solidFill>
            <a:schemeClr val="accent6"/>
          </a:solidFill>
        </a:ln>
      </dgm:spPr>
      <dgm:t>
        <a:bodyPr/>
        <a:lstStyle/>
        <a:p>
          <a:r>
            <a:rPr lang="en-GB" sz="2000" noProof="0" dirty="0">
              <a:solidFill>
                <a:schemeClr val="tx2"/>
              </a:solidFill>
              <a:latin typeface="Arial" panose="020B0604020202020204" pitchFamily="34" charset="0"/>
              <a:cs typeface="Arial" panose="020B0604020202020204" pitchFamily="34" charset="0"/>
            </a:rPr>
            <a:t>Impact on second-line ADC positioning</a:t>
          </a:r>
        </a:p>
      </dgm:t>
    </dgm:pt>
    <dgm:pt modelId="{D09FAFFA-75F5-48A0-A5EE-891AD1DEEA2B}" type="parTrans" cxnId="{8602EACE-9071-46C0-89A2-546E845CB931}">
      <dgm:prSet/>
      <dgm:spPr/>
      <dgm:t>
        <a:bodyPr/>
        <a:lstStyle/>
        <a:p>
          <a:endParaRPr lang="en-US" sz="2400">
            <a:latin typeface="Arial" panose="020B0604020202020204" pitchFamily="34" charset="0"/>
            <a:cs typeface="Arial" panose="020B0604020202020204" pitchFamily="34" charset="0"/>
          </a:endParaRPr>
        </a:p>
      </dgm:t>
    </dgm:pt>
    <dgm:pt modelId="{DE6623AC-FB0E-4D8A-A5A7-11E531BFC1AC}" type="sibTrans" cxnId="{8602EACE-9071-46C0-89A2-546E845CB931}">
      <dgm:prSet/>
      <dgm:spPr/>
      <dgm:t>
        <a:bodyPr/>
        <a:lstStyle/>
        <a:p>
          <a:endParaRPr lang="en-US" sz="2400">
            <a:latin typeface="Arial" panose="020B0604020202020204" pitchFamily="34" charset="0"/>
            <a:cs typeface="Arial" panose="020B0604020202020204" pitchFamily="34" charset="0"/>
          </a:endParaRPr>
        </a:p>
      </dgm:t>
    </dgm:pt>
    <dgm:pt modelId="{7856E1BF-1A91-4EB6-86D9-8EB64CE9785A}">
      <dgm:prSet custT="1"/>
      <dgm:spPr>
        <a:solidFill>
          <a:schemeClr val="bg1">
            <a:lumMod val="95000"/>
          </a:schemeClr>
        </a:solidFill>
        <a:ln>
          <a:solidFill>
            <a:schemeClr val="accent6"/>
          </a:solidFill>
        </a:ln>
      </dgm:spPr>
      <dgm:t>
        <a:bodyPr/>
        <a:lstStyle/>
        <a:p>
          <a:r>
            <a:rPr lang="en-GB" sz="2000" noProof="0" dirty="0">
              <a:solidFill>
                <a:schemeClr val="tx2"/>
              </a:solidFill>
              <a:latin typeface="Arial" panose="020B0604020202020204" pitchFamily="34" charset="0"/>
              <a:cs typeface="Arial" panose="020B0604020202020204" pitchFamily="34" charset="0"/>
            </a:rPr>
            <a:t>Competitive pressure from bispecifics and next-generation ADCs</a:t>
          </a:r>
        </a:p>
      </dgm:t>
    </dgm:pt>
    <dgm:pt modelId="{DD463BB6-D555-4FEE-816C-F19D8D761241}" type="parTrans" cxnId="{402CFE14-5A25-4A23-BFEC-08BE461C712F}">
      <dgm:prSet/>
      <dgm:spPr/>
      <dgm:t>
        <a:bodyPr/>
        <a:lstStyle/>
        <a:p>
          <a:endParaRPr lang="en-US" sz="2400">
            <a:latin typeface="Arial" panose="020B0604020202020204" pitchFamily="34" charset="0"/>
            <a:cs typeface="Arial" panose="020B0604020202020204" pitchFamily="34" charset="0"/>
          </a:endParaRPr>
        </a:p>
      </dgm:t>
    </dgm:pt>
    <dgm:pt modelId="{FE733A5A-C75F-407E-9537-E55FE70A50E4}" type="sibTrans" cxnId="{402CFE14-5A25-4A23-BFEC-08BE461C712F}">
      <dgm:prSet/>
      <dgm:spPr/>
      <dgm:t>
        <a:bodyPr/>
        <a:lstStyle/>
        <a:p>
          <a:endParaRPr lang="en-US" sz="2400">
            <a:latin typeface="Arial" panose="020B0604020202020204" pitchFamily="34" charset="0"/>
            <a:cs typeface="Arial" panose="020B0604020202020204" pitchFamily="34" charset="0"/>
          </a:endParaRPr>
        </a:p>
      </dgm:t>
    </dgm:pt>
    <dgm:pt modelId="{A7FC5947-E975-49BE-89B5-ED4A2AE9E21B}">
      <dgm:prSet custT="1"/>
      <dgm:spPr>
        <a:solidFill>
          <a:schemeClr val="bg1">
            <a:lumMod val="95000"/>
          </a:schemeClr>
        </a:solidFill>
        <a:ln>
          <a:solidFill>
            <a:schemeClr val="accent6"/>
          </a:solidFill>
        </a:ln>
      </dgm:spPr>
      <dgm:t>
        <a:bodyPr/>
        <a:lstStyle/>
        <a:p>
          <a:r>
            <a:rPr lang="en-GB" sz="2000" noProof="0" dirty="0">
              <a:solidFill>
                <a:schemeClr val="tx2"/>
              </a:solidFill>
              <a:latin typeface="Arial" panose="020B0604020202020204" pitchFamily="34" charset="0"/>
              <a:cs typeface="Arial" panose="020B0604020202020204" pitchFamily="34" charset="0"/>
            </a:rPr>
            <a:t>Will OS improvement justify toxicity?</a:t>
          </a:r>
        </a:p>
      </dgm:t>
    </dgm:pt>
    <dgm:pt modelId="{0ACFB8DF-351E-49AB-8D61-D1B17B2516E2}" type="parTrans" cxnId="{7AD2B38A-2051-42AE-B7C4-3BD7095DF376}">
      <dgm:prSet/>
      <dgm:spPr/>
      <dgm:t>
        <a:bodyPr/>
        <a:lstStyle/>
        <a:p>
          <a:endParaRPr lang="en-GB"/>
        </a:p>
      </dgm:t>
    </dgm:pt>
    <dgm:pt modelId="{D2814610-F2B2-4D00-B8E0-4CFCBB6A9CB6}" type="sibTrans" cxnId="{7AD2B38A-2051-42AE-B7C4-3BD7095DF376}">
      <dgm:prSet/>
      <dgm:spPr/>
      <dgm:t>
        <a:bodyPr/>
        <a:lstStyle/>
        <a:p>
          <a:endParaRPr lang="en-GB"/>
        </a:p>
      </dgm:t>
    </dgm:pt>
    <dgm:pt modelId="{8FDC6E01-A133-4699-940C-9ACF57D30279}" type="pres">
      <dgm:prSet presAssocID="{4E1FBCEE-1494-4A4F-ACED-89EB46B4A927}" presName="linear" presStyleCnt="0">
        <dgm:presLayoutVars>
          <dgm:animLvl val="lvl"/>
          <dgm:resizeHandles val="exact"/>
        </dgm:presLayoutVars>
      </dgm:prSet>
      <dgm:spPr/>
    </dgm:pt>
    <dgm:pt modelId="{0259F00C-4A65-4E2B-B74D-A5F0850BED75}" type="pres">
      <dgm:prSet presAssocID="{DD3A333D-A04F-47E2-AFD7-4771362338FD}" presName="parentText" presStyleLbl="node1" presStyleIdx="0" presStyleCnt="6">
        <dgm:presLayoutVars>
          <dgm:chMax val="0"/>
          <dgm:bulletEnabled val="1"/>
        </dgm:presLayoutVars>
      </dgm:prSet>
      <dgm:spPr/>
    </dgm:pt>
    <dgm:pt modelId="{B58874B8-00C6-4759-9D65-A607CFE1A665}" type="pres">
      <dgm:prSet presAssocID="{1E40F27E-2A01-485C-B92B-77DE84DBA053}" presName="spacer" presStyleCnt="0"/>
      <dgm:spPr/>
    </dgm:pt>
    <dgm:pt modelId="{5DC34818-ED88-41FC-B3FC-1E6C8119D891}" type="pres">
      <dgm:prSet presAssocID="{6973B1D9-C8EF-48F5-86E0-7ED972DF5EE6}" presName="parentText" presStyleLbl="node1" presStyleIdx="1" presStyleCnt="6">
        <dgm:presLayoutVars>
          <dgm:chMax val="0"/>
          <dgm:bulletEnabled val="1"/>
        </dgm:presLayoutVars>
      </dgm:prSet>
      <dgm:spPr/>
    </dgm:pt>
    <dgm:pt modelId="{5FDDE738-58AA-499A-8E8E-213ADEBC2AD7}" type="pres">
      <dgm:prSet presAssocID="{A87511C7-C776-4C67-9D52-465F7B44A30E}" presName="spacer" presStyleCnt="0"/>
      <dgm:spPr/>
    </dgm:pt>
    <dgm:pt modelId="{133BA9A6-42D4-4006-9C59-FA1A982D496D}" type="pres">
      <dgm:prSet presAssocID="{A7FC5947-E975-49BE-89B5-ED4A2AE9E21B}" presName="parentText" presStyleLbl="node1" presStyleIdx="2" presStyleCnt="6" custLinFactNeighborX="-209" custLinFactNeighborY="-22008">
        <dgm:presLayoutVars>
          <dgm:chMax val="0"/>
          <dgm:bulletEnabled val="1"/>
        </dgm:presLayoutVars>
      </dgm:prSet>
      <dgm:spPr/>
    </dgm:pt>
    <dgm:pt modelId="{6EF9622D-8C51-471A-8220-E07BDE4332A8}" type="pres">
      <dgm:prSet presAssocID="{D2814610-F2B2-4D00-B8E0-4CFCBB6A9CB6}" presName="spacer" presStyleCnt="0"/>
      <dgm:spPr/>
    </dgm:pt>
    <dgm:pt modelId="{F173E002-A014-4101-944E-794CEAB248A4}" type="pres">
      <dgm:prSet presAssocID="{98AFFE7B-232E-4164-8FC9-FF68087E41A1}" presName="parentText" presStyleLbl="node1" presStyleIdx="3" presStyleCnt="6">
        <dgm:presLayoutVars>
          <dgm:chMax val="0"/>
          <dgm:bulletEnabled val="1"/>
        </dgm:presLayoutVars>
      </dgm:prSet>
      <dgm:spPr/>
    </dgm:pt>
    <dgm:pt modelId="{026D03A4-F69D-44B3-A1BF-1A453A8FBC0E}" type="pres">
      <dgm:prSet presAssocID="{D347ECE8-A497-4DC5-BDF4-215F3A46C474}" presName="spacer" presStyleCnt="0"/>
      <dgm:spPr/>
    </dgm:pt>
    <dgm:pt modelId="{D0C5514C-16A2-4B68-8BC9-64ED0A68A789}" type="pres">
      <dgm:prSet presAssocID="{163E7538-AB92-4AFD-88E5-A473755D6E05}" presName="parentText" presStyleLbl="node1" presStyleIdx="4" presStyleCnt="6">
        <dgm:presLayoutVars>
          <dgm:chMax val="0"/>
          <dgm:bulletEnabled val="1"/>
        </dgm:presLayoutVars>
      </dgm:prSet>
      <dgm:spPr/>
    </dgm:pt>
    <dgm:pt modelId="{54F98977-51C0-4D5E-AAE3-621085566C67}" type="pres">
      <dgm:prSet presAssocID="{DE6623AC-FB0E-4D8A-A5A7-11E531BFC1AC}" presName="spacer" presStyleCnt="0"/>
      <dgm:spPr/>
    </dgm:pt>
    <dgm:pt modelId="{5E7FC7FB-AAD3-4555-BDB8-BC79574A9E0C}" type="pres">
      <dgm:prSet presAssocID="{7856E1BF-1A91-4EB6-86D9-8EB64CE9785A}" presName="parentText" presStyleLbl="node1" presStyleIdx="5" presStyleCnt="6">
        <dgm:presLayoutVars>
          <dgm:chMax val="0"/>
          <dgm:bulletEnabled val="1"/>
        </dgm:presLayoutVars>
      </dgm:prSet>
      <dgm:spPr/>
    </dgm:pt>
  </dgm:ptLst>
  <dgm:cxnLst>
    <dgm:cxn modelId="{08A09D03-54EA-4640-9B42-AC24CF84EA48}" type="presOf" srcId="{4E1FBCEE-1494-4A4F-ACED-89EB46B4A927}" destId="{8FDC6E01-A133-4699-940C-9ACF57D30279}" srcOrd="0" destOrd="0" presId="urn:microsoft.com/office/officeart/2005/8/layout/vList2"/>
    <dgm:cxn modelId="{A5B2F40A-452C-44F6-AB44-22D05DF2DBC4}" type="presOf" srcId="{7856E1BF-1A91-4EB6-86D9-8EB64CE9785A}" destId="{5E7FC7FB-AAD3-4555-BDB8-BC79574A9E0C}" srcOrd="0" destOrd="0" presId="urn:microsoft.com/office/officeart/2005/8/layout/vList2"/>
    <dgm:cxn modelId="{402CFE14-5A25-4A23-BFEC-08BE461C712F}" srcId="{4E1FBCEE-1494-4A4F-ACED-89EB46B4A927}" destId="{7856E1BF-1A91-4EB6-86D9-8EB64CE9785A}" srcOrd="5" destOrd="0" parTransId="{DD463BB6-D555-4FEE-816C-F19D8D761241}" sibTransId="{FE733A5A-C75F-407E-9537-E55FE70A50E4}"/>
    <dgm:cxn modelId="{F2DC582E-F063-436D-BDEC-FD63855EC363}" type="presOf" srcId="{163E7538-AB92-4AFD-88E5-A473755D6E05}" destId="{D0C5514C-16A2-4B68-8BC9-64ED0A68A789}" srcOrd="0" destOrd="0" presId="urn:microsoft.com/office/officeart/2005/8/layout/vList2"/>
    <dgm:cxn modelId="{A19AA630-1D4D-4169-8438-22168050D942}" srcId="{4E1FBCEE-1494-4A4F-ACED-89EB46B4A927}" destId="{DD3A333D-A04F-47E2-AFD7-4771362338FD}" srcOrd="0" destOrd="0" parTransId="{FDEFCDA8-78B6-4377-97E4-FD6B778CB98C}" sibTransId="{1E40F27E-2A01-485C-B92B-77DE84DBA053}"/>
    <dgm:cxn modelId="{791F3368-7F1D-4A3F-B833-6C69E22A1ED7}" type="presOf" srcId="{DD3A333D-A04F-47E2-AFD7-4771362338FD}" destId="{0259F00C-4A65-4E2B-B74D-A5F0850BED75}" srcOrd="0" destOrd="0" presId="urn:microsoft.com/office/officeart/2005/8/layout/vList2"/>
    <dgm:cxn modelId="{CD0D726F-F45A-4FD9-A106-27F650101E25}" type="presOf" srcId="{A7FC5947-E975-49BE-89B5-ED4A2AE9E21B}" destId="{133BA9A6-42D4-4006-9C59-FA1A982D496D}" srcOrd="0" destOrd="0" presId="urn:microsoft.com/office/officeart/2005/8/layout/vList2"/>
    <dgm:cxn modelId="{9F617178-36E4-44E0-BC04-0DA530B6B60D}" type="presOf" srcId="{6973B1D9-C8EF-48F5-86E0-7ED972DF5EE6}" destId="{5DC34818-ED88-41FC-B3FC-1E6C8119D891}" srcOrd="0" destOrd="0" presId="urn:microsoft.com/office/officeart/2005/8/layout/vList2"/>
    <dgm:cxn modelId="{7AD2B38A-2051-42AE-B7C4-3BD7095DF376}" srcId="{4E1FBCEE-1494-4A4F-ACED-89EB46B4A927}" destId="{A7FC5947-E975-49BE-89B5-ED4A2AE9E21B}" srcOrd="2" destOrd="0" parTransId="{0ACFB8DF-351E-49AB-8D61-D1B17B2516E2}" sibTransId="{D2814610-F2B2-4D00-B8E0-4CFCBB6A9CB6}"/>
    <dgm:cxn modelId="{DD978592-4941-478F-A640-7D408883F1C4}" srcId="{4E1FBCEE-1494-4A4F-ACED-89EB46B4A927}" destId="{98AFFE7B-232E-4164-8FC9-FF68087E41A1}" srcOrd="3" destOrd="0" parTransId="{DE48E835-86C8-4D54-8283-C70B0EDA6FA6}" sibTransId="{D347ECE8-A497-4DC5-BDF4-215F3A46C474}"/>
    <dgm:cxn modelId="{2F36FDB0-D770-4B6B-853C-ECA680CD2022}" type="presOf" srcId="{98AFFE7B-232E-4164-8FC9-FF68087E41A1}" destId="{F173E002-A014-4101-944E-794CEAB248A4}" srcOrd="0" destOrd="0" presId="urn:microsoft.com/office/officeart/2005/8/layout/vList2"/>
    <dgm:cxn modelId="{8602EACE-9071-46C0-89A2-546E845CB931}" srcId="{4E1FBCEE-1494-4A4F-ACED-89EB46B4A927}" destId="{163E7538-AB92-4AFD-88E5-A473755D6E05}" srcOrd="4" destOrd="0" parTransId="{D09FAFFA-75F5-48A0-A5EE-891AD1DEEA2B}" sibTransId="{DE6623AC-FB0E-4D8A-A5A7-11E531BFC1AC}"/>
    <dgm:cxn modelId="{F1E4B2FE-63EE-42F3-9DF7-67D737E305F0}" srcId="{4E1FBCEE-1494-4A4F-ACED-89EB46B4A927}" destId="{6973B1D9-C8EF-48F5-86E0-7ED972DF5EE6}" srcOrd="1" destOrd="0" parTransId="{ED8F72DB-9ADC-48F7-9775-FFB365BBEE29}" sibTransId="{A87511C7-C776-4C67-9D52-465F7B44A30E}"/>
    <dgm:cxn modelId="{DA253B09-6646-42D3-B42E-9F6CC634F581}" type="presParOf" srcId="{8FDC6E01-A133-4699-940C-9ACF57D30279}" destId="{0259F00C-4A65-4E2B-B74D-A5F0850BED75}" srcOrd="0" destOrd="0" presId="urn:microsoft.com/office/officeart/2005/8/layout/vList2"/>
    <dgm:cxn modelId="{BD312DAC-E186-4E4C-912C-433E844FB1B7}" type="presParOf" srcId="{8FDC6E01-A133-4699-940C-9ACF57D30279}" destId="{B58874B8-00C6-4759-9D65-A607CFE1A665}" srcOrd="1" destOrd="0" presId="urn:microsoft.com/office/officeart/2005/8/layout/vList2"/>
    <dgm:cxn modelId="{55035BC9-0D5C-4E83-944B-AE002537AF27}" type="presParOf" srcId="{8FDC6E01-A133-4699-940C-9ACF57D30279}" destId="{5DC34818-ED88-41FC-B3FC-1E6C8119D891}" srcOrd="2" destOrd="0" presId="urn:microsoft.com/office/officeart/2005/8/layout/vList2"/>
    <dgm:cxn modelId="{17E72B68-B04F-4B39-B521-4B5BC83634E2}" type="presParOf" srcId="{8FDC6E01-A133-4699-940C-9ACF57D30279}" destId="{5FDDE738-58AA-499A-8E8E-213ADEBC2AD7}" srcOrd="3" destOrd="0" presId="urn:microsoft.com/office/officeart/2005/8/layout/vList2"/>
    <dgm:cxn modelId="{0092B172-F0A2-4A48-970E-38A189127219}" type="presParOf" srcId="{8FDC6E01-A133-4699-940C-9ACF57D30279}" destId="{133BA9A6-42D4-4006-9C59-FA1A982D496D}" srcOrd="4" destOrd="0" presId="urn:microsoft.com/office/officeart/2005/8/layout/vList2"/>
    <dgm:cxn modelId="{6F828641-DB77-432E-9C73-1625EAB7152B}" type="presParOf" srcId="{8FDC6E01-A133-4699-940C-9ACF57D30279}" destId="{6EF9622D-8C51-471A-8220-E07BDE4332A8}" srcOrd="5" destOrd="0" presId="urn:microsoft.com/office/officeart/2005/8/layout/vList2"/>
    <dgm:cxn modelId="{D5EF8517-7114-4C54-8811-10B74A700577}" type="presParOf" srcId="{8FDC6E01-A133-4699-940C-9ACF57D30279}" destId="{F173E002-A014-4101-944E-794CEAB248A4}" srcOrd="6" destOrd="0" presId="urn:microsoft.com/office/officeart/2005/8/layout/vList2"/>
    <dgm:cxn modelId="{9AACD15B-FAE9-43AA-B6F9-291B1FA9CCE9}" type="presParOf" srcId="{8FDC6E01-A133-4699-940C-9ACF57D30279}" destId="{026D03A4-F69D-44B3-A1BF-1A453A8FBC0E}" srcOrd="7" destOrd="0" presId="urn:microsoft.com/office/officeart/2005/8/layout/vList2"/>
    <dgm:cxn modelId="{890C7B86-0913-4E14-A4C4-70BE05D6FD1F}" type="presParOf" srcId="{8FDC6E01-A133-4699-940C-9ACF57D30279}" destId="{D0C5514C-16A2-4B68-8BC9-64ED0A68A789}" srcOrd="8" destOrd="0" presId="urn:microsoft.com/office/officeart/2005/8/layout/vList2"/>
    <dgm:cxn modelId="{93C624E7-2875-42B2-A76B-B5646B49FE2D}" type="presParOf" srcId="{8FDC6E01-A133-4699-940C-9ACF57D30279}" destId="{54F98977-51C0-4D5E-AAE3-621085566C67}" srcOrd="9" destOrd="0" presId="urn:microsoft.com/office/officeart/2005/8/layout/vList2"/>
    <dgm:cxn modelId="{E5438106-CD9D-413F-A5A2-8A30CEA0B3AC}" type="presParOf" srcId="{8FDC6E01-A133-4699-940C-9ACF57D30279}" destId="{5E7FC7FB-AAD3-4555-BDB8-BC79574A9E0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9F00C-4A65-4E2B-B74D-A5F0850BED75}">
      <dsp:nvSpPr>
        <dsp:cNvPr id="0" name=""/>
        <dsp:cNvSpPr/>
      </dsp:nvSpPr>
      <dsp:spPr>
        <a:xfrm>
          <a:off x="0" y="45381"/>
          <a:ext cx="10963275" cy="655200"/>
        </a:xfrm>
        <a:prstGeom prst="roundRect">
          <a:avLst/>
        </a:prstGeom>
        <a:solidFill>
          <a:schemeClr val="bg1">
            <a:lumMod val="95000"/>
          </a:schemeClr>
        </a:solidFill>
        <a:ln w="38100" cap="flat" cmpd="sng" algn="ctr">
          <a:solidFill>
            <a:schemeClr val="accent6"/>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noProof="0" dirty="0">
              <a:solidFill>
                <a:schemeClr val="tx2"/>
              </a:solidFill>
              <a:latin typeface="Arial" panose="020B0604020202020204" pitchFamily="34" charset="0"/>
              <a:cs typeface="Arial" panose="020B0604020202020204" pitchFamily="34" charset="0"/>
            </a:rPr>
            <a:t>Will ADC + IO replace IO monotherapy in PD-L1 ≥50%?</a:t>
          </a:r>
        </a:p>
      </dsp:txBody>
      <dsp:txXfrm>
        <a:off x="31984" y="77365"/>
        <a:ext cx="10899307" cy="591232"/>
      </dsp:txXfrm>
    </dsp:sp>
    <dsp:sp modelId="{5DC34818-ED88-41FC-B3FC-1E6C8119D891}">
      <dsp:nvSpPr>
        <dsp:cNvPr id="0" name=""/>
        <dsp:cNvSpPr/>
      </dsp:nvSpPr>
      <dsp:spPr>
        <a:xfrm>
          <a:off x="0" y="801381"/>
          <a:ext cx="10963275" cy="655200"/>
        </a:xfrm>
        <a:prstGeom prst="roundRect">
          <a:avLst/>
        </a:prstGeom>
        <a:solidFill>
          <a:schemeClr val="bg1">
            <a:lumMod val="95000"/>
          </a:schemeClr>
        </a:solidFill>
        <a:ln w="38100" cap="flat" cmpd="sng" algn="ctr">
          <a:solidFill>
            <a:schemeClr val="accent6"/>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noProof="0" dirty="0">
              <a:solidFill>
                <a:schemeClr val="tx2"/>
              </a:solidFill>
              <a:latin typeface="Arial" panose="020B0604020202020204" pitchFamily="34" charset="0"/>
              <a:cs typeface="Arial" panose="020B0604020202020204" pitchFamily="34" charset="0"/>
            </a:rPr>
            <a:t>Triplet intensification vs biomarker selection strategies</a:t>
          </a:r>
        </a:p>
      </dsp:txBody>
      <dsp:txXfrm>
        <a:off x="31984" y="833365"/>
        <a:ext cx="10899307" cy="591232"/>
      </dsp:txXfrm>
    </dsp:sp>
    <dsp:sp modelId="{133BA9A6-42D4-4006-9C59-FA1A982D496D}">
      <dsp:nvSpPr>
        <dsp:cNvPr id="0" name=""/>
        <dsp:cNvSpPr/>
      </dsp:nvSpPr>
      <dsp:spPr>
        <a:xfrm>
          <a:off x="0" y="1535197"/>
          <a:ext cx="10963275" cy="655200"/>
        </a:xfrm>
        <a:prstGeom prst="roundRect">
          <a:avLst/>
        </a:prstGeom>
        <a:solidFill>
          <a:schemeClr val="bg1">
            <a:lumMod val="95000"/>
          </a:schemeClr>
        </a:solidFill>
        <a:ln w="38100" cap="flat" cmpd="sng" algn="ctr">
          <a:solidFill>
            <a:schemeClr val="accent6"/>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noProof="0" dirty="0">
              <a:solidFill>
                <a:schemeClr val="tx2"/>
              </a:solidFill>
              <a:latin typeface="Arial" panose="020B0604020202020204" pitchFamily="34" charset="0"/>
              <a:cs typeface="Arial" panose="020B0604020202020204" pitchFamily="34" charset="0"/>
            </a:rPr>
            <a:t>Will OS improvement justify toxicity?</a:t>
          </a:r>
        </a:p>
      </dsp:txBody>
      <dsp:txXfrm>
        <a:off x="31984" y="1567181"/>
        <a:ext cx="10899307" cy="591232"/>
      </dsp:txXfrm>
    </dsp:sp>
    <dsp:sp modelId="{F173E002-A014-4101-944E-794CEAB248A4}">
      <dsp:nvSpPr>
        <dsp:cNvPr id="0" name=""/>
        <dsp:cNvSpPr/>
      </dsp:nvSpPr>
      <dsp:spPr>
        <a:xfrm>
          <a:off x="0" y="2313381"/>
          <a:ext cx="10963275" cy="655200"/>
        </a:xfrm>
        <a:prstGeom prst="roundRect">
          <a:avLst/>
        </a:prstGeom>
        <a:solidFill>
          <a:schemeClr val="bg1">
            <a:lumMod val="95000"/>
          </a:schemeClr>
        </a:solidFill>
        <a:ln w="38100" cap="flat" cmpd="sng" algn="ctr">
          <a:solidFill>
            <a:schemeClr val="accent6"/>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noProof="0" dirty="0">
              <a:solidFill>
                <a:schemeClr val="tx2"/>
              </a:solidFill>
              <a:latin typeface="Arial" panose="020B0604020202020204" pitchFamily="34" charset="0"/>
              <a:cs typeface="Arial" panose="020B0604020202020204" pitchFamily="34" charset="0"/>
            </a:rPr>
            <a:t>Potential need for TROP2 expression stratification</a:t>
          </a:r>
        </a:p>
      </dsp:txBody>
      <dsp:txXfrm>
        <a:off x="31984" y="2345365"/>
        <a:ext cx="10899307" cy="591232"/>
      </dsp:txXfrm>
    </dsp:sp>
    <dsp:sp modelId="{D0C5514C-16A2-4B68-8BC9-64ED0A68A789}">
      <dsp:nvSpPr>
        <dsp:cNvPr id="0" name=""/>
        <dsp:cNvSpPr/>
      </dsp:nvSpPr>
      <dsp:spPr>
        <a:xfrm>
          <a:off x="0" y="3069381"/>
          <a:ext cx="10963275" cy="655200"/>
        </a:xfrm>
        <a:prstGeom prst="roundRect">
          <a:avLst/>
        </a:prstGeom>
        <a:solidFill>
          <a:schemeClr val="bg1">
            <a:lumMod val="95000"/>
          </a:schemeClr>
        </a:solidFill>
        <a:ln w="38100" cap="flat" cmpd="sng" algn="ctr">
          <a:solidFill>
            <a:schemeClr val="accent6"/>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noProof="0" dirty="0">
              <a:solidFill>
                <a:schemeClr val="tx2"/>
              </a:solidFill>
              <a:latin typeface="Arial" panose="020B0604020202020204" pitchFamily="34" charset="0"/>
              <a:cs typeface="Arial" panose="020B0604020202020204" pitchFamily="34" charset="0"/>
            </a:rPr>
            <a:t>Impact on second-line ADC positioning</a:t>
          </a:r>
        </a:p>
      </dsp:txBody>
      <dsp:txXfrm>
        <a:off x="31984" y="3101365"/>
        <a:ext cx="10899307" cy="591232"/>
      </dsp:txXfrm>
    </dsp:sp>
    <dsp:sp modelId="{5E7FC7FB-AAD3-4555-BDB8-BC79574A9E0C}">
      <dsp:nvSpPr>
        <dsp:cNvPr id="0" name=""/>
        <dsp:cNvSpPr/>
      </dsp:nvSpPr>
      <dsp:spPr>
        <a:xfrm>
          <a:off x="0" y="3825381"/>
          <a:ext cx="10963275" cy="655200"/>
        </a:xfrm>
        <a:prstGeom prst="roundRect">
          <a:avLst/>
        </a:prstGeom>
        <a:solidFill>
          <a:schemeClr val="bg1">
            <a:lumMod val="95000"/>
          </a:schemeClr>
        </a:solidFill>
        <a:ln w="38100" cap="flat" cmpd="sng" algn="ctr">
          <a:solidFill>
            <a:schemeClr val="accent6"/>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noProof="0" dirty="0">
              <a:solidFill>
                <a:schemeClr val="tx2"/>
              </a:solidFill>
              <a:latin typeface="Arial" panose="020B0604020202020204" pitchFamily="34" charset="0"/>
              <a:cs typeface="Arial" panose="020B0604020202020204" pitchFamily="34" charset="0"/>
            </a:rPr>
            <a:t>Competitive pressure from bispecifics and next-generation ADCs</a:t>
          </a:r>
        </a:p>
      </dsp:txBody>
      <dsp:txXfrm>
        <a:off x="31984" y="3857365"/>
        <a:ext cx="10899307" cy="5912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0.63551</cdr:x>
      <cdr:y>0.62098</cdr:y>
    </cdr:from>
    <cdr:to>
      <cdr:x>0.63551</cdr:x>
      <cdr:y>0.8051</cdr:y>
    </cdr:to>
    <cdr:sp macro="" textlink="">
      <cdr:nvSpPr>
        <cdr:cNvPr id="2" name="Freeform 1">
          <a:extLst xmlns:a="http://schemas.openxmlformats.org/drawingml/2006/main">
            <a:ext uri="{FF2B5EF4-FFF2-40B4-BE49-F238E27FC236}">
              <a16:creationId xmlns:a16="http://schemas.microsoft.com/office/drawing/2014/main" id="{B4A026D9-AF49-339F-4DE1-6C34A62176D5}"/>
            </a:ext>
          </a:extLst>
        </cdr:cNvPr>
        <cdr:cNvSpPr/>
      </cdr:nvSpPr>
      <cdr:spPr>
        <a:xfrm xmlns:a="http://schemas.openxmlformats.org/drawingml/2006/main">
          <a:off x="2768303" y="920908"/>
          <a:ext cx="0" cy="273050"/>
        </a:xfrm>
        <a:custGeom xmlns:a="http://schemas.openxmlformats.org/drawingml/2006/main">
          <a:avLst/>
          <a:gdLst>
            <a:gd name="connsiteX0" fmla="*/ 0 w 0"/>
            <a:gd name="connsiteY0" fmla="*/ 0 h 273050"/>
            <a:gd name="connsiteX1" fmla="*/ 0 w 0"/>
            <a:gd name="connsiteY1" fmla="*/ 273050 h 273050"/>
          </a:gdLst>
          <a:ahLst/>
          <a:cxnLst>
            <a:cxn ang="0">
              <a:pos x="connsiteX0" y="connsiteY0"/>
            </a:cxn>
            <a:cxn ang="0">
              <a:pos x="connsiteX1" y="connsiteY1"/>
            </a:cxn>
          </a:cxnLst>
          <a:rect l="l" t="t" r="r" b="b"/>
          <a:pathLst>
            <a:path h="273050">
              <a:moveTo>
                <a:pt x="0" y="0"/>
              </a:moveTo>
              <a:lnTo>
                <a:pt x="0" y="273050"/>
              </a:lnTo>
            </a:path>
          </a:pathLst>
        </a:custGeom>
        <a:noFill xmlns:a="http://schemas.openxmlformats.org/drawingml/2006/main"/>
        <a:ln xmlns:a="http://schemas.openxmlformats.org/drawingml/2006/main" w="19050">
          <a:solidFill>
            <a:schemeClr val="tx1"/>
          </a:solidFill>
          <a:prstDash val="dash"/>
        </a:ln>
      </cdr:spPr>
      <cdr:style>
        <a:lnRef xmlns:a="http://schemas.openxmlformats.org/drawingml/2006/main" idx="2">
          <a:schemeClr val="accent4">
            <a:shade val="15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MX" kern="12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5/28/2026</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5/28/2026</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8F838-076B-40B4-33AD-F0FAD9F27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FA441-B127-395C-D6F3-35853CC2A0C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6F2563A-B09B-5469-00EC-DBBE37EB4D12}"/>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75BA1872-1EDA-FAB7-D273-DBE006502A32}"/>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14A97BA2-CE03-2AC4-105F-EFDCE2D0E65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9217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39</a:t>
            </a:fld>
            <a:endParaRPr lang="fr-FR" dirty="0"/>
          </a:p>
        </p:txBody>
      </p:sp>
    </p:spTree>
    <p:extLst>
      <p:ext uri="{BB962C8B-B14F-4D97-AF65-F5344CB8AC3E}">
        <p14:creationId xmlns:p14="http://schemas.microsoft.com/office/powerpoint/2010/main" val="1339439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50</a:t>
            </a:fld>
            <a:endParaRPr lang="fr-FR" dirty="0">
              <a:solidFill>
                <a:prstClr val="black"/>
              </a:solidFill>
              <a:latin typeface="Calibri"/>
            </a:endParaRPr>
          </a:p>
        </p:txBody>
      </p:sp>
    </p:spTree>
    <p:extLst>
      <p:ext uri="{BB962C8B-B14F-4D97-AF65-F5344CB8AC3E}">
        <p14:creationId xmlns:p14="http://schemas.microsoft.com/office/powerpoint/2010/main" val="1295791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52</a:t>
            </a:fld>
            <a:endParaRPr lang="fr-FR" dirty="0">
              <a:solidFill>
                <a:prstClr val="black"/>
              </a:solidFill>
              <a:latin typeface="Calibri"/>
            </a:endParaRPr>
          </a:p>
        </p:txBody>
      </p:sp>
    </p:spTree>
    <p:extLst>
      <p:ext uri="{BB962C8B-B14F-4D97-AF65-F5344CB8AC3E}">
        <p14:creationId xmlns:p14="http://schemas.microsoft.com/office/powerpoint/2010/main" val="2236190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51866992-669C-459A-A61F-FBA52B95B436}" type="slidenum">
              <a:rPr lang="en-US">
                <a:solidFill>
                  <a:prstClr val="black"/>
                </a:solidFill>
                <a:latin typeface="Calibri"/>
              </a:rPr>
              <a:pPr defTabSz="465887">
                <a:defRPr/>
              </a:pPr>
              <a:t>54</a:t>
            </a:fld>
            <a:endParaRPr lang="en-US" dirty="0">
              <a:solidFill>
                <a:prstClr val="black"/>
              </a:solidFill>
              <a:latin typeface="Calibri"/>
            </a:endParaRPr>
          </a:p>
        </p:txBody>
      </p:sp>
    </p:spTree>
    <p:extLst>
      <p:ext uri="{BB962C8B-B14F-4D97-AF65-F5344CB8AC3E}">
        <p14:creationId xmlns:p14="http://schemas.microsoft.com/office/powerpoint/2010/main" val="2380703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55</a:t>
            </a:fld>
            <a:endParaRPr lang="fr-FR" dirty="0">
              <a:solidFill>
                <a:prstClr val="black"/>
              </a:solidFill>
              <a:latin typeface="Calibri"/>
            </a:endParaRPr>
          </a:p>
        </p:txBody>
      </p:sp>
    </p:spTree>
    <p:extLst>
      <p:ext uri="{BB962C8B-B14F-4D97-AF65-F5344CB8AC3E}">
        <p14:creationId xmlns:p14="http://schemas.microsoft.com/office/powerpoint/2010/main" val="3550496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
          <a:extLst>
            <a:ext uri="{FF2B5EF4-FFF2-40B4-BE49-F238E27FC236}">
              <a16:creationId xmlns:a16="http://schemas.microsoft.com/office/drawing/2014/main" id="{2782B1EF-1439-2341-65C3-1DFFB6CB71B0}"/>
            </a:ext>
          </a:extLst>
        </p:cNvPr>
        <p:cNvGrpSpPr/>
        <p:nvPr/>
      </p:nvGrpSpPr>
      <p:grpSpPr>
        <a:xfrm>
          <a:off x="0" y="0"/>
          <a:ext cx="0" cy="0"/>
          <a:chOff x="0" y="0"/>
          <a:chExt cx="0" cy="0"/>
        </a:xfrm>
      </p:grpSpPr>
      <p:sp>
        <p:nvSpPr>
          <p:cNvPr id="1964" name="Google Shape;1964;p49:notes">
            <a:extLst>
              <a:ext uri="{FF2B5EF4-FFF2-40B4-BE49-F238E27FC236}">
                <a16:creationId xmlns:a16="http://schemas.microsoft.com/office/drawing/2014/main" id="{820EC01D-5662-CF8A-1595-021653D5D4DD}"/>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a:buSzPts val="1400"/>
            </a:pPr>
            <a:endParaRPr/>
          </a:p>
        </p:txBody>
      </p:sp>
      <p:sp>
        <p:nvSpPr>
          <p:cNvPr id="1965" name="Google Shape;1965;p49:notes">
            <a:extLst>
              <a:ext uri="{FF2B5EF4-FFF2-40B4-BE49-F238E27FC236}">
                <a16:creationId xmlns:a16="http://schemas.microsoft.com/office/drawing/2014/main" id="{5261FD50-1E8C-5D59-CC8D-5C3D25CB9B04}"/>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709138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57</a:t>
            </a:fld>
            <a:endParaRPr lang="fr-FR" dirty="0">
              <a:solidFill>
                <a:prstClr val="black"/>
              </a:solidFill>
              <a:latin typeface="Calibri"/>
            </a:endParaRPr>
          </a:p>
        </p:txBody>
      </p:sp>
    </p:spTree>
    <p:extLst>
      <p:ext uri="{BB962C8B-B14F-4D97-AF65-F5344CB8AC3E}">
        <p14:creationId xmlns:p14="http://schemas.microsoft.com/office/powerpoint/2010/main" val="481179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58</a:t>
            </a:fld>
            <a:endParaRPr lang="fr-FR" dirty="0">
              <a:solidFill>
                <a:prstClr val="black"/>
              </a:solidFill>
              <a:latin typeface="Calibri"/>
            </a:endParaRPr>
          </a:p>
        </p:txBody>
      </p:sp>
    </p:spTree>
    <p:extLst>
      <p:ext uri="{BB962C8B-B14F-4D97-AF65-F5344CB8AC3E}">
        <p14:creationId xmlns:p14="http://schemas.microsoft.com/office/powerpoint/2010/main" val="1968827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59</a:t>
            </a:fld>
            <a:endParaRPr lang="fr-FR" dirty="0">
              <a:solidFill>
                <a:prstClr val="black"/>
              </a:solidFill>
              <a:latin typeface="Calibri"/>
            </a:endParaRPr>
          </a:p>
        </p:txBody>
      </p:sp>
    </p:spTree>
    <p:extLst>
      <p:ext uri="{BB962C8B-B14F-4D97-AF65-F5344CB8AC3E}">
        <p14:creationId xmlns:p14="http://schemas.microsoft.com/office/powerpoint/2010/main" val="3658658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7850" y="504825"/>
            <a:ext cx="6088063" cy="3424238"/>
          </a:xfrm>
        </p:spPr>
        <p:txBody>
          <a:bodyPr/>
          <a:lstStyle/>
          <a:p>
            <a:endParaRPr lang="en-GB" dirty="0"/>
          </a:p>
        </p:txBody>
      </p:sp>
      <p:sp>
        <p:nvSpPr>
          <p:cNvPr id="4" name="Slide Number Placeholder 3"/>
          <p:cNvSpPr>
            <a:spLocks noGrp="1"/>
          </p:cNvSpPr>
          <p:nvPr>
            <p:ph type="sldNum" sz="quarter" idx="5"/>
          </p:nvPr>
        </p:nvSpPr>
        <p:spPr/>
        <p:txBody>
          <a:bodyPr/>
          <a:lstStyle/>
          <a:p>
            <a:pPr defTabSz="931774">
              <a:defRPr/>
            </a:pPr>
            <a:fld id="{FAD751AE-7ABC-314D-AFAD-47B860ED6FFE}" type="slidenum">
              <a:rPr lang="en-US" sz="1300">
                <a:solidFill>
                  <a:prstClr val="black"/>
                </a:solidFill>
                <a:latin typeface="Calibri"/>
              </a:rPr>
              <a:pPr defTabSz="931774">
                <a:defRPr/>
              </a:pPr>
              <a:t>60</a:t>
            </a:fld>
            <a:endParaRPr lang="en-US" sz="1300" dirty="0">
              <a:solidFill>
                <a:prstClr val="black"/>
              </a:solidFill>
              <a:latin typeface="Calibri"/>
            </a:endParaRPr>
          </a:p>
        </p:txBody>
      </p:sp>
      <p:sp>
        <p:nvSpPr>
          <p:cNvPr id="5" name="Notes Placeholder 2">
            <a:extLst>
              <a:ext uri="{FF2B5EF4-FFF2-40B4-BE49-F238E27FC236}">
                <a16:creationId xmlns:a16="http://schemas.microsoft.com/office/drawing/2014/main" id="{D752D598-976D-468B-B1E9-A7C46D709D3A}"/>
              </a:ext>
            </a:extLst>
          </p:cNvPr>
          <p:cNvSpPr txBox="1">
            <a:spLocks/>
          </p:cNvSpPr>
          <p:nvPr/>
        </p:nvSpPr>
        <p:spPr>
          <a:xfrm>
            <a:off x="360257" y="4538203"/>
            <a:ext cx="6484496" cy="5610118"/>
          </a:xfrm>
          <a:prstGeom prst="rect">
            <a:avLst/>
          </a:prstGeom>
        </p:spPr>
        <p:txBody>
          <a:bodyPr vert="horz" lIns="95365" tIns="47683" rIns="95365" bIns="47683" rtlCol="0">
            <a:normAutofit/>
          </a:bodyPr>
          <a:lst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defTabSz="931774">
              <a:spcBef>
                <a:spcPts val="0"/>
              </a:spcBef>
              <a:spcAft>
                <a:spcPts val="0"/>
              </a:spcAft>
              <a:defRPr/>
            </a:pPr>
            <a:endParaRPr lang="en-US" sz="800" dirty="0">
              <a:solidFill>
                <a:prstClr val="black"/>
              </a:solidFill>
              <a:latin typeface="Calibri"/>
              <a:cs typeface="Arial" panose="020B0604020202020204" pitchFamily="34" charset="0"/>
            </a:endParaRPr>
          </a:p>
        </p:txBody>
      </p:sp>
      <p:sp>
        <p:nvSpPr>
          <p:cNvPr id="6" name="Notes Placeholder 5">
            <a:extLst>
              <a:ext uri="{FF2B5EF4-FFF2-40B4-BE49-F238E27FC236}">
                <a16:creationId xmlns:a16="http://schemas.microsoft.com/office/drawing/2014/main" id="{7E9C59E0-3274-928A-B15A-03286008D55B}"/>
              </a:ext>
            </a:extLst>
          </p:cNvPr>
          <p:cNvSpPr>
            <a:spLocks noGrp="1"/>
          </p:cNvSpPr>
          <p:nvPr>
            <p:ph type="body" sz="quarter" idx="3"/>
          </p:nvPr>
        </p:nvSpPr>
        <p:spPr>
          <a:xfrm>
            <a:off x="531623" y="4016821"/>
            <a:ext cx="5993670" cy="5168022"/>
          </a:xfrm>
        </p:spPr>
        <p:txBody>
          <a:bodyPr>
            <a:noAutofit/>
          </a:bodyPr>
          <a:lstStyle/>
          <a:p>
            <a:endParaRPr lang="en-US" dirty="0">
              <a:cs typeface="Arial" panose="020B0604020202020204" pitchFamily="34" charset="0"/>
            </a:endParaRPr>
          </a:p>
        </p:txBody>
      </p:sp>
    </p:spTree>
    <p:extLst>
      <p:ext uri="{BB962C8B-B14F-4D97-AF65-F5344CB8AC3E}">
        <p14:creationId xmlns:p14="http://schemas.microsoft.com/office/powerpoint/2010/main" val="29854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9474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9474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49474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671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61</a:t>
            </a:fld>
            <a:endParaRPr lang="fr-FR" dirty="0">
              <a:solidFill>
                <a:prstClr val="black"/>
              </a:solidFill>
              <a:latin typeface="Calibri"/>
            </a:endParaRPr>
          </a:p>
        </p:txBody>
      </p:sp>
    </p:spTree>
    <p:extLst>
      <p:ext uri="{BB962C8B-B14F-4D97-AF65-F5344CB8AC3E}">
        <p14:creationId xmlns:p14="http://schemas.microsoft.com/office/powerpoint/2010/main" val="2287594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a:p>
            <a:endParaRPr lang="en-US" b="0" dirty="0"/>
          </a:p>
        </p:txBody>
      </p:sp>
      <p:sp>
        <p:nvSpPr>
          <p:cNvPr id="4" name="Slide Number Placeholder 3"/>
          <p:cNvSpPr>
            <a:spLocks noGrp="1"/>
          </p:cNvSpPr>
          <p:nvPr>
            <p:ph type="sldNum" sz="quarter" idx="5"/>
          </p:nvPr>
        </p:nvSpPr>
        <p:spPr/>
        <p:txBody>
          <a:bodyPr/>
          <a:lstStyle/>
          <a:p>
            <a:pPr defTabSz="465887">
              <a:defRPr/>
            </a:pPr>
            <a:fld id="{51866992-669C-459A-A61F-FBA52B95B436}" type="slidenum">
              <a:rPr lang="en-US">
                <a:solidFill>
                  <a:prstClr val="black"/>
                </a:solidFill>
                <a:latin typeface="Calibri"/>
              </a:rPr>
              <a:pPr defTabSz="465887">
                <a:defRPr/>
              </a:pPr>
              <a:t>63</a:t>
            </a:fld>
            <a:endParaRPr lang="en-US" dirty="0">
              <a:solidFill>
                <a:prstClr val="black"/>
              </a:solidFill>
              <a:latin typeface="Calibri"/>
            </a:endParaRPr>
          </a:p>
        </p:txBody>
      </p:sp>
    </p:spTree>
    <p:extLst>
      <p:ext uri="{BB962C8B-B14F-4D97-AF65-F5344CB8AC3E}">
        <p14:creationId xmlns:p14="http://schemas.microsoft.com/office/powerpoint/2010/main" val="1120702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
          <a:extLst>
            <a:ext uri="{FF2B5EF4-FFF2-40B4-BE49-F238E27FC236}">
              <a16:creationId xmlns:a16="http://schemas.microsoft.com/office/drawing/2014/main" id="{A1C5A763-ABA7-CF3B-1BDE-EC1B217E76CF}"/>
            </a:ext>
          </a:extLst>
        </p:cNvPr>
        <p:cNvGrpSpPr/>
        <p:nvPr/>
      </p:nvGrpSpPr>
      <p:grpSpPr>
        <a:xfrm>
          <a:off x="0" y="0"/>
          <a:ext cx="0" cy="0"/>
          <a:chOff x="0" y="0"/>
          <a:chExt cx="0" cy="0"/>
        </a:xfrm>
      </p:grpSpPr>
      <p:sp>
        <p:nvSpPr>
          <p:cNvPr id="1964" name="Google Shape;1964;p49:notes">
            <a:extLst>
              <a:ext uri="{FF2B5EF4-FFF2-40B4-BE49-F238E27FC236}">
                <a16:creationId xmlns:a16="http://schemas.microsoft.com/office/drawing/2014/main" id="{09F0485F-FDBA-BEEF-EE81-0D4A0068AFFF}"/>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a:buSzPts val="1400"/>
            </a:pPr>
            <a:endParaRPr/>
          </a:p>
        </p:txBody>
      </p:sp>
      <p:sp>
        <p:nvSpPr>
          <p:cNvPr id="1965" name="Google Shape;1965;p49:notes">
            <a:extLst>
              <a:ext uri="{FF2B5EF4-FFF2-40B4-BE49-F238E27FC236}">
                <a16:creationId xmlns:a16="http://schemas.microsoft.com/office/drawing/2014/main" id="{71E069D4-C9EB-5743-DBF7-77FF31266F87}"/>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1611588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65</a:t>
            </a:fld>
            <a:endParaRPr lang="fr-FR" dirty="0">
              <a:solidFill>
                <a:prstClr val="black"/>
              </a:solidFill>
              <a:latin typeface="Calibri"/>
            </a:endParaRPr>
          </a:p>
        </p:txBody>
      </p:sp>
    </p:spTree>
    <p:extLst>
      <p:ext uri="{BB962C8B-B14F-4D97-AF65-F5344CB8AC3E}">
        <p14:creationId xmlns:p14="http://schemas.microsoft.com/office/powerpoint/2010/main" val="1945868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66</a:t>
            </a:fld>
            <a:endParaRPr lang="fr-FR" dirty="0">
              <a:solidFill>
                <a:prstClr val="black"/>
              </a:solidFill>
              <a:latin typeface="Calibri"/>
            </a:endParaRPr>
          </a:p>
        </p:txBody>
      </p:sp>
    </p:spTree>
    <p:extLst>
      <p:ext uri="{BB962C8B-B14F-4D97-AF65-F5344CB8AC3E}">
        <p14:creationId xmlns:p14="http://schemas.microsoft.com/office/powerpoint/2010/main" val="2232093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593725"/>
            <a:ext cx="6084888" cy="3422650"/>
          </a:xfrm>
        </p:spPr>
        <p:txBody>
          <a:bodyPr/>
          <a:lstStyle/>
          <a:p>
            <a:endParaRPr lang="en-GB" dirty="0"/>
          </a:p>
        </p:txBody>
      </p:sp>
      <p:sp>
        <p:nvSpPr>
          <p:cNvPr id="4" name="Slide Number Placeholder 3"/>
          <p:cNvSpPr>
            <a:spLocks noGrp="1"/>
          </p:cNvSpPr>
          <p:nvPr>
            <p:ph type="sldNum" sz="quarter" idx="5"/>
          </p:nvPr>
        </p:nvSpPr>
        <p:spPr/>
        <p:txBody>
          <a:bodyPr/>
          <a:lstStyle/>
          <a:p>
            <a:pPr defTabSz="931774">
              <a:defRPr/>
            </a:pPr>
            <a:fld id="{FAD751AE-7ABC-314D-AFAD-47B860ED6FFE}" type="slidenum">
              <a:rPr lang="en-US" sz="1300">
                <a:solidFill>
                  <a:prstClr val="black"/>
                </a:solidFill>
                <a:latin typeface="Calibri"/>
              </a:rPr>
              <a:pPr defTabSz="931774">
                <a:defRPr/>
              </a:pPr>
              <a:t>67</a:t>
            </a:fld>
            <a:endParaRPr lang="en-US" sz="1300" dirty="0">
              <a:solidFill>
                <a:prstClr val="black"/>
              </a:solidFill>
              <a:latin typeface="Calibri"/>
            </a:endParaRPr>
          </a:p>
        </p:txBody>
      </p:sp>
      <p:sp>
        <p:nvSpPr>
          <p:cNvPr id="5" name="Notes Placeholder 2">
            <a:extLst>
              <a:ext uri="{FF2B5EF4-FFF2-40B4-BE49-F238E27FC236}">
                <a16:creationId xmlns:a16="http://schemas.microsoft.com/office/drawing/2014/main" id="{D752D598-976D-468B-B1E9-A7C46D709D3A}"/>
              </a:ext>
            </a:extLst>
          </p:cNvPr>
          <p:cNvSpPr txBox="1">
            <a:spLocks/>
          </p:cNvSpPr>
          <p:nvPr/>
        </p:nvSpPr>
        <p:spPr>
          <a:xfrm>
            <a:off x="360257" y="4538203"/>
            <a:ext cx="6484496" cy="5610118"/>
          </a:xfrm>
          <a:prstGeom prst="rect">
            <a:avLst/>
          </a:prstGeom>
        </p:spPr>
        <p:txBody>
          <a:bodyPr vert="horz" lIns="95365" tIns="47683" rIns="95365" bIns="47683" rtlCol="0">
            <a:normAutofit/>
          </a:bodyPr>
          <a:lst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defTabSz="931774">
              <a:spcBef>
                <a:spcPts val="0"/>
              </a:spcBef>
              <a:spcAft>
                <a:spcPts val="0"/>
              </a:spcAft>
              <a:defRPr/>
            </a:pPr>
            <a:endParaRPr lang="en-US" sz="800" dirty="0">
              <a:solidFill>
                <a:prstClr val="black"/>
              </a:solidFill>
              <a:latin typeface="Calibri"/>
              <a:cs typeface="Arial" panose="020B0604020202020204" pitchFamily="34" charset="0"/>
            </a:endParaRPr>
          </a:p>
        </p:txBody>
      </p:sp>
      <p:sp>
        <p:nvSpPr>
          <p:cNvPr id="6" name="Notes Placeholder 5">
            <a:extLst>
              <a:ext uri="{FF2B5EF4-FFF2-40B4-BE49-F238E27FC236}">
                <a16:creationId xmlns:a16="http://schemas.microsoft.com/office/drawing/2014/main" id="{7E9C59E0-3274-928A-B15A-03286008D55B}"/>
              </a:ext>
            </a:extLst>
          </p:cNvPr>
          <p:cNvSpPr>
            <a:spLocks noGrp="1"/>
          </p:cNvSpPr>
          <p:nvPr>
            <p:ph type="body" sz="quarter" idx="3"/>
          </p:nvPr>
        </p:nvSpPr>
        <p:spPr>
          <a:xfrm>
            <a:off x="531623" y="4016821"/>
            <a:ext cx="5993670" cy="5168022"/>
          </a:xfrm>
        </p:spPr>
        <p:txBody>
          <a:bodyPr>
            <a:noAutofit/>
          </a:bodyPr>
          <a:lstStyle/>
          <a:p>
            <a:endParaRPr lang="en-US" dirty="0"/>
          </a:p>
          <a:p>
            <a:endParaRPr lang="en-US" dirty="0"/>
          </a:p>
        </p:txBody>
      </p:sp>
    </p:spTree>
    <p:extLst>
      <p:ext uri="{BB962C8B-B14F-4D97-AF65-F5344CB8AC3E}">
        <p14:creationId xmlns:p14="http://schemas.microsoft.com/office/powerpoint/2010/main" val="3413084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68</a:t>
            </a:fld>
            <a:endParaRPr lang="fr-FR" dirty="0">
              <a:solidFill>
                <a:prstClr val="black"/>
              </a:solidFill>
              <a:latin typeface="Calibri"/>
            </a:endParaRPr>
          </a:p>
        </p:txBody>
      </p:sp>
    </p:spTree>
    <p:extLst>
      <p:ext uri="{BB962C8B-B14F-4D97-AF65-F5344CB8AC3E}">
        <p14:creationId xmlns:p14="http://schemas.microsoft.com/office/powerpoint/2010/main" val="3698186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2AA43-4D38-8885-56C9-C994FF2D6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D9765C-917A-F5B1-EEA5-BC1A36E5D6D1}"/>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7DBC0DC7-01A1-0A0A-80CF-29476C7CAE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095C50-F5C7-7A74-961D-219B1FCA7DC8}"/>
              </a:ext>
            </a:extLst>
          </p:cNvPr>
          <p:cNvSpPr>
            <a:spLocks noGrp="1"/>
          </p:cNvSpPr>
          <p:nvPr>
            <p:ph type="sldNum" sz="quarter" idx="5"/>
          </p:nvPr>
        </p:nvSpPr>
        <p:spPr/>
        <p:txBody>
          <a:bodyPr/>
          <a:lstStyle/>
          <a:p>
            <a:pPr defTabSz="465887">
              <a:defRPr/>
            </a:pPr>
            <a:fld id="{51866992-669C-459A-A61F-FBA52B95B436}" type="slidenum">
              <a:rPr lang="en-US">
                <a:solidFill>
                  <a:prstClr val="black"/>
                </a:solidFill>
                <a:latin typeface="Calibri"/>
              </a:rPr>
              <a:pPr defTabSz="465887">
                <a:defRPr/>
              </a:pPr>
              <a:t>70</a:t>
            </a:fld>
            <a:endParaRPr lang="en-US" dirty="0">
              <a:solidFill>
                <a:prstClr val="black"/>
              </a:solidFill>
              <a:latin typeface="Calibri"/>
            </a:endParaRPr>
          </a:p>
        </p:txBody>
      </p:sp>
    </p:spTree>
    <p:extLst>
      <p:ext uri="{BB962C8B-B14F-4D97-AF65-F5344CB8AC3E}">
        <p14:creationId xmlns:p14="http://schemas.microsoft.com/office/powerpoint/2010/main" val="3348738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04571-6CEF-3FE5-FB12-692CEF70F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6B79FE-9D5A-2E85-921E-E978754A533F}"/>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20130CE1-A30B-B165-BFA4-1E9B353D6E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63A0F5-473D-8FA8-36D5-C78C7C710F69}"/>
              </a:ext>
            </a:extLst>
          </p:cNvPr>
          <p:cNvSpPr>
            <a:spLocks noGrp="1"/>
          </p:cNvSpPr>
          <p:nvPr>
            <p:ph type="sldNum" sz="quarter" idx="5"/>
          </p:nvPr>
        </p:nvSpPr>
        <p:spPr/>
        <p:txBody>
          <a:bodyPr/>
          <a:lstStyle/>
          <a:p>
            <a:pPr defTabSz="465887">
              <a:defRPr/>
            </a:pPr>
            <a:fld id="{51866992-669C-459A-A61F-FBA52B95B436}" type="slidenum">
              <a:rPr lang="en-US">
                <a:solidFill>
                  <a:prstClr val="black"/>
                </a:solidFill>
                <a:latin typeface="Calibri"/>
              </a:rPr>
              <a:pPr defTabSz="465887">
                <a:defRPr/>
              </a:pPr>
              <a:t>71</a:t>
            </a:fld>
            <a:endParaRPr lang="en-US" dirty="0">
              <a:solidFill>
                <a:prstClr val="black"/>
              </a:solidFill>
              <a:latin typeface="Calibri"/>
            </a:endParaRPr>
          </a:p>
        </p:txBody>
      </p:sp>
    </p:spTree>
    <p:extLst>
      <p:ext uri="{BB962C8B-B14F-4D97-AF65-F5344CB8AC3E}">
        <p14:creationId xmlns:p14="http://schemas.microsoft.com/office/powerpoint/2010/main" val="529904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32000-BC2B-2117-7ECC-4CCE7BAB66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8126B-5B1B-8B37-BF04-0210544FEAD5}"/>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7815DA5D-A613-8E2E-7AAE-36429C4F8D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75C600-9FFB-1B84-7DB4-F9ACA25482C0}"/>
              </a:ext>
            </a:extLst>
          </p:cNvPr>
          <p:cNvSpPr>
            <a:spLocks noGrp="1"/>
          </p:cNvSpPr>
          <p:nvPr>
            <p:ph type="sldNum" sz="quarter" idx="5"/>
          </p:nvPr>
        </p:nvSpPr>
        <p:spPr/>
        <p:txBody>
          <a:bodyPr/>
          <a:lstStyle/>
          <a:p>
            <a:pPr defTabSz="465887">
              <a:defRPr/>
            </a:pPr>
            <a:fld id="{51866992-669C-459A-A61F-FBA52B95B436}" type="slidenum">
              <a:rPr lang="en-US">
                <a:solidFill>
                  <a:prstClr val="black"/>
                </a:solidFill>
                <a:latin typeface="Calibri"/>
              </a:rPr>
              <a:pPr defTabSz="465887">
                <a:defRPr/>
              </a:pPr>
              <a:t>72</a:t>
            </a:fld>
            <a:endParaRPr lang="en-US" dirty="0">
              <a:solidFill>
                <a:prstClr val="black"/>
              </a:solidFill>
              <a:latin typeface="Calibri"/>
            </a:endParaRPr>
          </a:p>
        </p:txBody>
      </p:sp>
    </p:spTree>
    <p:extLst>
      <p:ext uri="{BB962C8B-B14F-4D97-AF65-F5344CB8AC3E}">
        <p14:creationId xmlns:p14="http://schemas.microsoft.com/office/powerpoint/2010/main" val="246190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56" name="Google Shape;85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defTabSz="465887">
              <a:defRPr/>
            </a:pPr>
            <a:fld id="{51866992-669C-459A-A61F-FBA52B95B436}" type="slidenum">
              <a:rPr lang="en-US">
                <a:solidFill>
                  <a:prstClr val="black"/>
                </a:solidFill>
                <a:latin typeface="Calibri"/>
              </a:rPr>
              <a:pPr defTabSz="465887">
                <a:defRPr/>
              </a:pPr>
              <a:t>73</a:t>
            </a:fld>
            <a:endParaRPr lang="en-US" dirty="0">
              <a:solidFill>
                <a:prstClr val="black"/>
              </a:solidFill>
              <a:latin typeface="Calibri"/>
            </a:endParaRPr>
          </a:p>
        </p:txBody>
      </p:sp>
    </p:spTree>
    <p:extLst>
      <p:ext uri="{BB962C8B-B14F-4D97-AF65-F5344CB8AC3E}">
        <p14:creationId xmlns:p14="http://schemas.microsoft.com/office/powerpoint/2010/main" val="4206625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51866992-669C-459A-A61F-FBA52B95B436}" type="slidenum">
              <a:rPr lang="en-US">
                <a:solidFill>
                  <a:prstClr val="black"/>
                </a:solidFill>
                <a:latin typeface="Calibri"/>
              </a:rPr>
              <a:pPr defTabSz="465887">
                <a:defRPr/>
              </a:pPr>
              <a:t>74</a:t>
            </a:fld>
            <a:endParaRPr lang="en-US" dirty="0">
              <a:solidFill>
                <a:prstClr val="black"/>
              </a:solidFill>
              <a:latin typeface="Calibri"/>
            </a:endParaRPr>
          </a:p>
        </p:txBody>
      </p:sp>
    </p:spTree>
    <p:extLst>
      <p:ext uri="{BB962C8B-B14F-4D97-AF65-F5344CB8AC3E}">
        <p14:creationId xmlns:p14="http://schemas.microsoft.com/office/powerpoint/2010/main" val="1888979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1876F-BAEC-96B8-ECC0-E4B60C4B46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0CBCB0-610F-75BF-E92E-0B0F31453798}"/>
              </a:ext>
            </a:extLst>
          </p:cNvPr>
          <p:cNvSpPr>
            <a:spLocks noGrp="1" noRot="1" noChangeAspect="1"/>
          </p:cNvSpPr>
          <p:nvPr>
            <p:ph type="sldImg"/>
          </p:nvPr>
        </p:nvSpPr>
        <p:spPr>
          <a:xfrm>
            <a:off x="550863" y="496888"/>
            <a:ext cx="5984875" cy="3367087"/>
          </a:xfrm>
        </p:spPr>
        <p:txBody>
          <a:bodyPr/>
          <a:lstStyle/>
          <a:p>
            <a:endParaRPr lang="en-GB" dirty="0"/>
          </a:p>
        </p:txBody>
      </p:sp>
      <p:sp>
        <p:nvSpPr>
          <p:cNvPr id="4" name="Slide Number Placeholder 3">
            <a:extLst>
              <a:ext uri="{FF2B5EF4-FFF2-40B4-BE49-F238E27FC236}">
                <a16:creationId xmlns:a16="http://schemas.microsoft.com/office/drawing/2014/main" id="{13BCC590-D56B-EE93-82C0-035682CDCD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D751AE-7ABC-314D-AFAD-47B860ED6FF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2">
            <a:extLst>
              <a:ext uri="{FF2B5EF4-FFF2-40B4-BE49-F238E27FC236}">
                <a16:creationId xmlns:a16="http://schemas.microsoft.com/office/drawing/2014/main" id="{D43720A2-DB0B-6BE1-DA09-F9EA126264B5}"/>
              </a:ext>
            </a:extLst>
          </p:cNvPr>
          <p:cNvSpPr txBox="1">
            <a:spLocks/>
          </p:cNvSpPr>
          <p:nvPr/>
        </p:nvSpPr>
        <p:spPr>
          <a:xfrm>
            <a:off x="352425" y="4463806"/>
            <a:ext cx="6343529" cy="5518149"/>
          </a:xfrm>
          <a:prstGeom prst="rect">
            <a:avLst/>
          </a:prstGeom>
        </p:spPr>
        <p:txBody>
          <a:bodyPr vert="horz" lIns="93587" tIns="46794" rIns="93587" bIns="46794" rtlCol="0">
            <a:normAutofit/>
          </a:bodyPr>
          <a:lst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6" name="Notes Placeholder 5">
            <a:extLst>
              <a:ext uri="{FF2B5EF4-FFF2-40B4-BE49-F238E27FC236}">
                <a16:creationId xmlns:a16="http://schemas.microsoft.com/office/drawing/2014/main" id="{983B5A87-D26D-DF15-81F6-7A99B670E791}"/>
              </a:ext>
            </a:extLst>
          </p:cNvPr>
          <p:cNvSpPr>
            <a:spLocks noGrp="1"/>
          </p:cNvSpPr>
          <p:nvPr>
            <p:ph type="body" sz="quarter" idx="3"/>
          </p:nvPr>
        </p:nvSpPr>
        <p:spPr>
          <a:xfrm>
            <a:off x="520065" y="3950972"/>
            <a:ext cx="5863373" cy="5083300"/>
          </a:xfrm>
        </p:spPr>
        <p:txBody>
          <a:bodyPr>
            <a:noAutofit/>
          </a:bodyPr>
          <a:lstStyle/>
          <a:p>
            <a:pPr>
              <a:spcBef>
                <a:spcPts val="0"/>
              </a:spcBef>
              <a:spcAft>
                <a:spcPts val="0"/>
              </a:spcAft>
            </a:pPr>
            <a:endParaRPr lang="en-US" dirty="0">
              <a:cs typeface="Arial" panose="020B0604020202020204" pitchFamily="34" charset="0"/>
            </a:endParaRPr>
          </a:p>
        </p:txBody>
      </p:sp>
    </p:spTree>
    <p:extLst>
      <p:ext uri="{BB962C8B-B14F-4D97-AF65-F5344CB8AC3E}">
        <p14:creationId xmlns:p14="http://schemas.microsoft.com/office/powerpoint/2010/main" val="1938129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76</a:t>
            </a:fld>
            <a:endParaRPr lang="fr-FR" dirty="0">
              <a:solidFill>
                <a:prstClr val="black"/>
              </a:solidFill>
              <a:latin typeface="Calibri"/>
            </a:endParaRPr>
          </a:p>
        </p:txBody>
      </p:sp>
    </p:spTree>
    <p:extLst>
      <p:ext uri="{BB962C8B-B14F-4D97-AF65-F5344CB8AC3E}">
        <p14:creationId xmlns:p14="http://schemas.microsoft.com/office/powerpoint/2010/main" val="1205355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
        <p:cNvGrpSpPr/>
        <p:nvPr/>
      </p:nvGrpSpPr>
      <p:grpSpPr>
        <a:xfrm>
          <a:off x="0" y="0"/>
          <a:ext cx="0" cy="0"/>
          <a:chOff x="0" y="0"/>
          <a:chExt cx="0" cy="0"/>
        </a:xfrm>
      </p:grpSpPr>
      <p:sp>
        <p:nvSpPr>
          <p:cNvPr id="1964" name="Google Shape;1964;p49: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a:buSzPts val="1400"/>
            </a:pPr>
            <a:endParaRPr/>
          </a:p>
        </p:txBody>
      </p:sp>
      <p:sp>
        <p:nvSpPr>
          <p:cNvPr id="1965" name="Google Shape;1965;p4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2087174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
          <a:extLst>
            <a:ext uri="{FF2B5EF4-FFF2-40B4-BE49-F238E27FC236}">
              <a16:creationId xmlns:a16="http://schemas.microsoft.com/office/drawing/2014/main" id="{7AF84275-1B4A-6666-ECED-37F3E8E564E6}"/>
            </a:ext>
          </a:extLst>
        </p:cNvPr>
        <p:cNvGrpSpPr/>
        <p:nvPr/>
      </p:nvGrpSpPr>
      <p:grpSpPr>
        <a:xfrm>
          <a:off x="0" y="0"/>
          <a:ext cx="0" cy="0"/>
          <a:chOff x="0" y="0"/>
          <a:chExt cx="0" cy="0"/>
        </a:xfrm>
      </p:grpSpPr>
      <p:sp>
        <p:nvSpPr>
          <p:cNvPr id="1964" name="Google Shape;1964;p49:notes">
            <a:extLst>
              <a:ext uri="{FF2B5EF4-FFF2-40B4-BE49-F238E27FC236}">
                <a16:creationId xmlns:a16="http://schemas.microsoft.com/office/drawing/2014/main" id="{A94BC9A3-3201-C6D3-8AFB-428976EE7E9D}"/>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a:buSzPts val="1400"/>
            </a:pPr>
            <a:endParaRPr dirty="0"/>
          </a:p>
        </p:txBody>
      </p:sp>
      <p:sp>
        <p:nvSpPr>
          <p:cNvPr id="1965" name="Google Shape;1965;p49:notes">
            <a:extLst>
              <a:ext uri="{FF2B5EF4-FFF2-40B4-BE49-F238E27FC236}">
                <a16:creationId xmlns:a16="http://schemas.microsoft.com/office/drawing/2014/main" id="{67356725-B64C-AA14-ABE7-42F9DCB9B5BA}"/>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71723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80</a:t>
            </a:fld>
            <a:endParaRPr lang="fr-FR" dirty="0">
              <a:solidFill>
                <a:prstClr val="black"/>
              </a:solidFill>
              <a:latin typeface="Calibri"/>
            </a:endParaRPr>
          </a:p>
        </p:txBody>
      </p:sp>
    </p:spTree>
    <p:extLst>
      <p:ext uri="{BB962C8B-B14F-4D97-AF65-F5344CB8AC3E}">
        <p14:creationId xmlns:p14="http://schemas.microsoft.com/office/powerpoint/2010/main" val="3502950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63F48-93F5-0B7A-B8D6-C2A128E78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7317F-9159-C37C-7B27-06672816E325}"/>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34B3AB72-EB3A-FAE4-F7A2-095AC518E2AE}"/>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7D1F264E-B324-6EB0-1E65-44F0326B3828}"/>
              </a:ext>
            </a:extLst>
          </p:cNvPr>
          <p:cNvSpPr>
            <a:spLocks noGrp="1"/>
          </p:cNvSpPr>
          <p:nvPr>
            <p:ph type="sldNum" sz="quarter" idx="5"/>
          </p:nvPr>
        </p:nvSpPr>
        <p:spPr/>
        <p:txBody>
          <a:bodyPr/>
          <a:lstStyle/>
          <a:p>
            <a:pPr defTabSz="465887">
              <a:defRPr/>
            </a:pPr>
            <a:fld id="{51866992-669C-459A-A61F-FBA52B95B436}" type="slidenum">
              <a:rPr lang="en-US">
                <a:solidFill>
                  <a:prstClr val="black"/>
                </a:solidFill>
                <a:latin typeface="Calibri"/>
              </a:rPr>
              <a:pPr defTabSz="465887">
                <a:defRPr/>
              </a:pPr>
              <a:t>81</a:t>
            </a:fld>
            <a:endParaRPr lang="en-US" dirty="0">
              <a:solidFill>
                <a:prstClr val="black"/>
              </a:solidFill>
              <a:latin typeface="Calibri"/>
            </a:endParaRPr>
          </a:p>
        </p:txBody>
      </p:sp>
    </p:spTree>
    <p:extLst>
      <p:ext uri="{BB962C8B-B14F-4D97-AF65-F5344CB8AC3E}">
        <p14:creationId xmlns:p14="http://schemas.microsoft.com/office/powerpoint/2010/main" val="31244155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82</a:t>
            </a:fld>
            <a:endParaRPr lang="fr-FR" dirty="0">
              <a:solidFill>
                <a:prstClr val="black"/>
              </a:solidFill>
              <a:latin typeface="Calibri"/>
            </a:endParaRPr>
          </a:p>
        </p:txBody>
      </p:sp>
    </p:spTree>
    <p:extLst>
      <p:ext uri="{BB962C8B-B14F-4D97-AF65-F5344CB8AC3E}">
        <p14:creationId xmlns:p14="http://schemas.microsoft.com/office/powerpoint/2010/main" val="12489740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51866992-669C-459A-A61F-FBA52B95B436}" type="slidenum">
              <a:rPr lang="en-US">
                <a:solidFill>
                  <a:prstClr val="black"/>
                </a:solidFill>
                <a:latin typeface="Calibri"/>
              </a:rPr>
              <a:pPr defTabSz="465887">
                <a:defRPr/>
              </a:pPr>
              <a:t>83</a:t>
            </a:fld>
            <a:endParaRPr lang="en-US" dirty="0">
              <a:solidFill>
                <a:prstClr val="black"/>
              </a:solidFill>
              <a:latin typeface="Calibri"/>
            </a:endParaRPr>
          </a:p>
        </p:txBody>
      </p:sp>
    </p:spTree>
    <p:extLst>
      <p:ext uri="{BB962C8B-B14F-4D97-AF65-F5344CB8AC3E}">
        <p14:creationId xmlns:p14="http://schemas.microsoft.com/office/powerpoint/2010/main" val="262542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3E297-1068-3753-EFF9-0F315A341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507D4-71A2-28A5-5BA8-9D64B95E34D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9D935EE-7D8C-0944-782C-D24F197DD240}"/>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A58A97BA-2292-0406-B24F-0CB18F751523}"/>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AF7E3CF5-F7D5-5122-2442-79C41A15C8C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651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84</a:t>
            </a:fld>
            <a:endParaRPr lang="fr-FR" dirty="0">
              <a:solidFill>
                <a:prstClr val="black"/>
              </a:solidFill>
              <a:latin typeface="Calibri"/>
            </a:endParaRPr>
          </a:p>
        </p:txBody>
      </p:sp>
    </p:spTree>
    <p:extLst>
      <p:ext uri="{BB962C8B-B14F-4D97-AF65-F5344CB8AC3E}">
        <p14:creationId xmlns:p14="http://schemas.microsoft.com/office/powerpoint/2010/main" val="2196068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defTabSz="465887">
              <a:defRPr/>
            </a:pPr>
            <a:fld id="{51866992-669C-459A-A61F-FBA52B95B436}" type="slidenum">
              <a:rPr lang="en-US">
                <a:solidFill>
                  <a:prstClr val="black"/>
                </a:solidFill>
                <a:latin typeface="Calibri"/>
              </a:rPr>
              <a:pPr defTabSz="465887">
                <a:defRPr/>
              </a:pPr>
              <a:t>85</a:t>
            </a:fld>
            <a:endParaRPr lang="en-US" dirty="0">
              <a:solidFill>
                <a:prstClr val="black"/>
              </a:solidFill>
              <a:latin typeface="Calibri"/>
            </a:endParaRPr>
          </a:p>
        </p:txBody>
      </p:sp>
    </p:spTree>
    <p:extLst>
      <p:ext uri="{BB962C8B-B14F-4D97-AF65-F5344CB8AC3E}">
        <p14:creationId xmlns:p14="http://schemas.microsoft.com/office/powerpoint/2010/main" val="19030166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86</a:t>
            </a:fld>
            <a:endParaRPr lang="fr-FR" dirty="0">
              <a:solidFill>
                <a:prstClr val="black"/>
              </a:solidFill>
              <a:latin typeface="Calibri"/>
            </a:endParaRPr>
          </a:p>
        </p:txBody>
      </p:sp>
    </p:spTree>
    <p:extLst>
      <p:ext uri="{BB962C8B-B14F-4D97-AF65-F5344CB8AC3E}">
        <p14:creationId xmlns:p14="http://schemas.microsoft.com/office/powerpoint/2010/main" val="23024239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87</a:t>
            </a:fld>
            <a:endParaRPr lang="fr-FR" dirty="0">
              <a:solidFill>
                <a:prstClr val="black"/>
              </a:solidFill>
              <a:latin typeface="Calibri"/>
            </a:endParaRPr>
          </a:p>
        </p:txBody>
      </p:sp>
    </p:spTree>
    <p:extLst>
      <p:ext uri="{BB962C8B-B14F-4D97-AF65-F5344CB8AC3E}">
        <p14:creationId xmlns:p14="http://schemas.microsoft.com/office/powerpoint/2010/main" val="1873343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88</a:t>
            </a:fld>
            <a:endParaRPr lang="fr-FR" dirty="0">
              <a:solidFill>
                <a:prstClr val="black"/>
              </a:solidFill>
              <a:latin typeface="Calibri"/>
            </a:endParaRPr>
          </a:p>
        </p:txBody>
      </p:sp>
    </p:spTree>
    <p:extLst>
      <p:ext uri="{BB962C8B-B14F-4D97-AF65-F5344CB8AC3E}">
        <p14:creationId xmlns:p14="http://schemas.microsoft.com/office/powerpoint/2010/main" val="20110832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A3971-2CC1-D3A9-205C-0A172F4927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34DF42-6604-845A-E3C6-5F4729CD3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F18E39-F786-C8B2-D472-DF4784D41862}"/>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0B3B9A6A-D39D-0CC3-3830-8FF289D31060}"/>
              </a:ext>
            </a:extLst>
          </p:cNvPr>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a:extLst>
              <a:ext uri="{FF2B5EF4-FFF2-40B4-BE49-F238E27FC236}">
                <a16:creationId xmlns:a16="http://schemas.microsoft.com/office/drawing/2014/main" id="{B44EBDBA-04EE-4091-EE50-391E1D0EB288}"/>
              </a:ext>
            </a:extLst>
          </p:cNvPr>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89</a:t>
            </a:fld>
            <a:endParaRPr lang="fr-FR" dirty="0">
              <a:solidFill>
                <a:prstClr val="black"/>
              </a:solidFill>
              <a:latin typeface="Calibri"/>
            </a:endParaRPr>
          </a:p>
        </p:txBody>
      </p:sp>
    </p:spTree>
    <p:extLst>
      <p:ext uri="{BB962C8B-B14F-4D97-AF65-F5344CB8AC3E}">
        <p14:creationId xmlns:p14="http://schemas.microsoft.com/office/powerpoint/2010/main" val="23820821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1"/>
        <p:cNvGrpSpPr/>
        <p:nvPr/>
      </p:nvGrpSpPr>
      <p:grpSpPr>
        <a:xfrm>
          <a:off x="0" y="0"/>
          <a:ext cx="0" cy="0"/>
          <a:chOff x="0" y="0"/>
          <a:chExt cx="0" cy="0"/>
        </a:xfrm>
      </p:grpSpPr>
      <p:sp>
        <p:nvSpPr>
          <p:cNvPr id="2102" name="Google Shape;2102;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03" name="Google Shape;2103;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7066" indent="-291179">
              <a:defRPr sz="2400">
                <a:solidFill>
                  <a:schemeClr val="tx1"/>
                </a:solidFill>
                <a:latin typeface="Calibri" panose="020F0502020204030204" pitchFamily="34" charset="0"/>
                <a:ea typeface="MS PGothic" panose="020B0600070205080204" pitchFamily="34" charset="-128"/>
              </a:defRPr>
            </a:lvl2pPr>
            <a:lvl3pPr marL="1164717" indent="-232943">
              <a:defRPr sz="2400">
                <a:solidFill>
                  <a:schemeClr val="tx1"/>
                </a:solidFill>
                <a:latin typeface="Calibri" panose="020F0502020204030204" pitchFamily="34" charset="0"/>
                <a:ea typeface="MS PGothic" panose="020B0600070205080204" pitchFamily="34" charset="-128"/>
              </a:defRPr>
            </a:lvl3pPr>
            <a:lvl4pPr marL="1630604" indent="-232943">
              <a:defRPr sz="2400">
                <a:solidFill>
                  <a:schemeClr val="tx1"/>
                </a:solidFill>
                <a:latin typeface="Calibri" panose="020F0502020204030204" pitchFamily="34" charset="0"/>
                <a:ea typeface="MS PGothic" panose="020B0600070205080204" pitchFamily="34" charset="-128"/>
              </a:defRPr>
            </a:lvl4pPr>
            <a:lvl5pPr marL="2096491" indent="-232943">
              <a:defRPr sz="2400">
                <a:solidFill>
                  <a:schemeClr val="tx1"/>
                </a:solidFill>
                <a:latin typeface="Calibri" panose="020F0502020204030204" pitchFamily="3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65887">
              <a:defRPr/>
            </a:pPr>
            <a:endParaRPr lang="en-GB" altLang="en-US" sz="1200" dirty="0">
              <a:solidFill>
                <a:prstClr val="black"/>
              </a:solidFill>
            </a:endParaRPr>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7066" indent="-291179">
              <a:defRPr sz="2400">
                <a:solidFill>
                  <a:schemeClr val="tx1"/>
                </a:solidFill>
                <a:latin typeface="Calibri" panose="020F0502020204030204" pitchFamily="34" charset="0"/>
                <a:ea typeface="MS PGothic" panose="020B0600070205080204" pitchFamily="34" charset="-128"/>
              </a:defRPr>
            </a:lvl2pPr>
            <a:lvl3pPr marL="1164717" indent="-232943">
              <a:defRPr sz="2400">
                <a:solidFill>
                  <a:schemeClr val="tx1"/>
                </a:solidFill>
                <a:latin typeface="Calibri" panose="020F0502020204030204" pitchFamily="34" charset="0"/>
                <a:ea typeface="MS PGothic" panose="020B0600070205080204" pitchFamily="34" charset="-128"/>
              </a:defRPr>
            </a:lvl3pPr>
            <a:lvl4pPr marL="1630604" indent="-232943">
              <a:defRPr sz="2400">
                <a:solidFill>
                  <a:schemeClr val="tx1"/>
                </a:solidFill>
                <a:latin typeface="Calibri" panose="020F0502020204030204" pitchFamily="34" charset="0"/>
                <a:ea typeface="MS PGothic" panose="020B0600070205080204" pitchFamily="34" charset="-128"/>
              </a:defRPr>
            </a:lvl4pPr>
            <a:lvl5pPr marL="2096491" indent="-232943">
              <a:defRPr sz="2400">
                <a:solidFill>
                  <a:schemeClr val="tx1"/>
                </a:solidFill>
                <a:latin typeface="Calibri" panose="020F0502020204030204" pitchFamily="3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65887">
              <a:defRPr/>
            </a:pPr>
            <a:fld id="{E597EBF8-C25E-5747-B608-611B37692F4F}" type="slidenum">
              <a:rPr lang="fr-FR" altLang="en-US" sz="1200">
                <a:solidFill>
                  <a:prstClr val="black"/>
                </a:solidFill>
              </a:rPr>
              <a:pPr defTabSz="465887">
                <a:defRPr/>
              </a:pPr>
              <a:t>92</a:t>
            </a:fld>
            <a:endParaRPr lang="fr-FR" altLang="en-US" sz="1200" dirty="0">
              <a:solidFill>
                <a:prstClr val="black"/>
              </a:solidFill>
            </a:endParaRPr>
          </a:p>
        </p:txBody>
      </p:sp>
    </p:spTree>
    <p:extLst>
      <p:ext uri="{BB962C8B-B14F-4D97-AF65-F5344CB8AC3E}">
        <p14:creationId xmlns:p14="http://schemas.microsoft.com/office/powerpoint/2010/main" val="235238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14</a:t>
            </a:fld>
            <a:endParaRPr lang="fr-FR" dirty="0"/>
          </a:p>
        </p:txBody>
      </p:sp>
    </p:spTree>
    <p:extLst>
      <p:ext uri="{BB962C8B-B14F-4D97-AF65-F5344CB8AC3E}">
        <p14:creationId xmlns:p14="http://schemas.microsoft.com/office/powerpoint/2010/main" val="993929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23</a:t>
            </a:fld>
            <a:endParaRPr lang="fr-FR" dirty="0"/>
          </a:p>
        </p:txBody>
      </p:sp>
    </p:spTree>
    <p:extLst>
      <p:ext uri="{BB962C8B-B14F-4D97-AF65-F5344CB8AC3E}">
        <p14:creationId xmlns:p14="http://schemas.microsoft.com/office/powerpoint/2010/main" val="2143464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34</a:t>
            </a:fld>
            <a:endParaRPr lang="fr-FR" dirty="0"/>
          </a:p>
        </p:txBody>
      </p:sp>
    </p:spTree>
    <p:extLst>
      <p:ext uri="{BB962C8B-B14F-4D97-AF65-F5344CB8AC3E}">
        <p14:creationId xmlns:p14="http://schemas.microsoft.com/office/powerpoint/2010/main" val="1273717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dirty="0"/>
          </a:p>
        </p:txBody>
      </p:sp>
    </p:spTree>
    <p:extLst>
      <p:ext uri="{BB962C8B-B14F-4D97-AF65-F5344CB8AC3E}">
        <p14:creationId xmlns:p14="http://schemas.microsoft.com/office/powerpoint/2010/main" val="4245972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youtu.be/-frXH01_UXY" TargetMode="External"/><Relationship Id="rId13" Type="http://schemas.openxmlformats.org/officeDocument/2006/relationships/image" Target="../media/image8.svg"/><Relationship Id="rId18" Type="http://schemas.openxmlformats.org/officeDocument/2006/relationships/image" Target="../media/image12.svg"/><Relationship Id="rId3" Type="http://schemas.openxmlformats.org/officeDocument/2006/relationships/image" Target="../media/image4.svg"/><Relationship Id="rId7" Type="http://schemas.openxmlformats.org/officeDocument/2006/relationships/hyperlink" Target="https://www.linkedin.com/company/99553499/admin/feed/posts/" TargetMode="External"/><Relationship Id="rId12" Type="http://schemas.openxmlformats.org/officeDocument/2006/relationships/hyperlink" Target="https://twitter.com/lung_connect" TargetMode="External"/><Relationship Id="rId17" Type="http://schemas.openxmlformats.org/officeDocument/2006/relationships/image" Target="../media/image11.svg"/><Relationship Id="rId2" Type="http://schemas.openxmlformats.org/officeDocument/2006/relationships/image" Target="../media/image3.svg"/><Relationship Id="rId16" Type="http://schemas.openxmlformats.org/officeDocument/2006/relationships/image" Target="../media/image10.svg"/><Relationship Id="rId20"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twitter.com/BreastCaConnect" TargetMode="External"/><Relationship Id="rId5" Type="http://schemas.openxmlformats.org/officeDocument/2006/relationships/image" Target="../media/image2.png"/><Relationship Id="rId15" Type="http://schemas.openxmlformats.org/officeDocument/2006/relationships/image" Target="../media/image9.svg"/><Relationship Id="rId10" Type="http://schemas.openxmlformats.org/officeDocument/2006/relationships/image" Target="../media/image7.svg"/><Relationship Id="rId19" Type="http://schemas.openxmlformats.org/officeDocument/2006/relationships/image" Target="../media/image13.svg"/><Relationship Id="rId4" Type="http://schemas.openxmlformats.org/officeDocument/2006/relationships/image" Target="../media/image5.svg"/><Relationship Id="rId9" Type="http://schemas.openxmlformats.org/officeDocument/2006/relationships/hyperlink" Target="https://cor2ed.com/" TargetMode="External"/><Relationship Id="rId14" Type="http://schemas.openxmlformats.org/officeDocument/2006/relationships/hyperlink" Target="mailto:info@cor2ed.com"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8" Type="http://schemas.openxmlformats.org/officeDocument/2006/relationships/hyperlink" Target="https://youtu.be/-frXH01_UXY" TargetMode="External"/><Relationship Id="rId13" Type="http://schemas.openxmlformats.org/officeDocument/2006/relationships/image" Target="../media/image9.svg"/><Relationship Id="rId18" Type="http://schemas.openxmlformats.org/officeDocument/2006/relationships/hyperlink" Target="https://twitter.com/lung_connect" TargetMode="External"/><Relationship Id="rId3" Type="http://schemas.openxmlformats.org/officeDocument/2006/relationships/image" Target="../media/image4.svg"/><Relationship Id="rId7" Type="http://schemas.openxmlformats.org/officeDocument/2006/relationships/hyperlink" Target="https://www.linkedin.com/company/99553499/admin/feed/posts/" TargetMode="External"/><Relationship Id="rId12" Type="http://schemas.openxmlformats.org/officeDocument/2006/relationships/hyperlink" Target="mailto:info@cor2ed.com" TargetMode="External"/><Relationship Id="rId17" Type="http://schemas.openxmlformats.org/officeDocument/2006/relationships/hyperlink" Target="https://twitter.com/BreastCaConnect" TargetMode="External"/><Relationship Id="rId2" Type="http://schemas.openxmlformats.org/officeDocument/2006/relationships/image" Target="../media/image3.svg"/><Relationship Id="rId16" Type="http://schemas.openxmlformats.org/officeDocument/2006/relationships/image" Target="../media/image12.svg"/><Relationship Id="rId20"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8.svg"/><Relationship Id="rId5" Type="http://schemas.openxmlformats.org/officeDocument/2006/relationships/image" Target="../media/image2.png"/><Relationship Id="rId15" Type="http://schemas.openxmlformats.org/officeDocument/2006/relationships/image" Target="../media/image11.svg"/><Relationship Id="rId10" Type="http://schemas.openxmlformats.org/officeDocument/2006/relationships/image" Target="../media/image7.svg"/><Relationship Id="rId19" Type="http://schemas.openxmlformats.org/officeDocument/2006/relationships/image" Target="../media/image15.svg"/><Relationship Id="rId4" Type="http://schemas.openxmlformats.org/officeDocument/2006/relationships/image" Target="../media/image5.svg"/><Relationship Id="rId9" Type="http://schemas.openxmlformats.org/officeDocument/2006/relationships/hyperlink" Target="https://cor2ed.com/" TargetMode="External"/><Relationship Id="rId14" Type="http://schemas.openxmlformats.org/officeDocument/2006/relationships/image" Target="../media/image10.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EB658552-F393-1051-B182-BC305D308907}"/>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22295" y="-1012043"/>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1EFF97D-6CA9-59BF-280D-993F50E7E46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CBE8A8C8-C57B-49DB-6F19-F92855E5A2D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0CB18C4D-E95B-A620-569A-5FB59632D64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ECD59197-D736-926D-E108-C110268367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2343" y="4902641"/>
            <a:ext cx="239704" cy="239704"/>
          </a:xfrm>
          <a:prstGeom prst="rect">
            <a:avLst/>
          </a:prstGeom>
        </p:spPr>
      </p:pic>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5"/>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6"/>
          <a:srcRect r="65695"/>
          <a:stretch/>
        </p:blipFill>
        <p:spPr>
          <a:xfrm>
            <a:off x="300854" y="1562275"/>
            <a:ext cx="3012116" cy="3756787"/>
          </a:xfrm>
          <a:prstGeom prst="rect">
            <a:avLst/>
          </a:prstGeom>
        </p:spPr>
      </p:pic>
      <p:sp>
        <p:nvSpPr>
          <p:cNvPr id="24" name="TextBox 23">
            <a:hlinkClick r:id="rId7"/>
            <a:extLst>
              <a:ext uri="{FF2B5EF4-FFF2-40B4-BE49-F238E27FC236}">
                <a16:creationId xmlns:a16="http://schemas.microsoft.com/office/drawing/2014/main" id="{427872BE-4EBB-BA49-A46A-FC3A5E900913}"/>
              </a:ext>
            </a:extLst>
          </p:cNvPr>
          <p:cNvSpPr txBox="1"/>
          <p:nvPr userDrawn="1"/>
        </p:nvSpPr>
        <p:spPr>
          <a:xfrm>
            <a:off x="787050" y="5497848"/>
            <a:ext cx="3589316"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7"/>
              </a:rPr>
              <a:t>@LUNG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912135"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8"/>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9"/>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9"/>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080281" y="6033094"/>
            <a:ext cx="2540998"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X </a:t>
            </a:r>
            <a:r>
              <a:rPr lang="en-GB" sz="1400" u="sng" dirty="0">
                <a:solidFill>
                  <a:schemeClr val="accent1"/>
                </a:solidFill>
                <a:latin typeface="Arial" panose="020B0604020202020204" pitchFamily="34" charset="0"/>
                <a:ea typeface="Aileron" charset="0"/>
                <a:cs typeface="Arial" panose="020B0604020202020204" pitchFamily="34" charset="0"/>
                <a:hlinkClick r:id="rId11"/>
              </a:rPr>
              <a:t>@LungConnect</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2"/>
            <a:extLst>
              <a:ext uri="{FF2B5EF4-FFF2-40B4-BE49-F238E27FC236}">
                <a16:creationId xmlns:a16="http://schemas.microsoft.com/office/drawing/2014/main" id="{9A0346C0-EC87-3C4C-A17B-08C8B6C59587}"/>
              </a:ext>
            </a:extLst>
          </p:cNvPr>
          <p:cNvSpPr/>
          <p:nvPr userDrawn="1"/>
        </p:nvSpPr>
        <p:spPr>
          <a:xfrm>
            <a:off x="2534497" y="6019602"/>
            <a:ext cx="2773130"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373697"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4"/>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4"/>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a:extLst>
              <a:ext uri="{96DAC541-7B7A-43D3-8B79-37D633B846F1}">
                <asvg:svgBlip xmlns:asvg="http://schemas.microsoft.com/office/drawing/2016/SVG/main" r:embed="rId15"/>
              </a:ext>
            </a:extLst>
          </a:blip>
          <a:stretch>
            <a:fillRect/>
          </a:stretch>
        </p:blipFill>
        <p:spPr>
          <a:xfrm>
            <a:off x="6004142"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a:extLst>
              <a:ext uri="{96DAC541-7B7A-43D3-8B79-37D633B846F1}">
                <asvg:svgBlip xmlns:asvg="http://schemas.microsoft.com/office/drawing/2016/SVG/main" r:embed="rId16"/>
              </a:ext>
            </a:extLst>
          </a:blip>
          <a:stretch>
            <a:fillRect/>
          </a:stretch>
        </p:blipFill>
        <p:spPr>
          <a:xfrm>
            <a:off x="3563974"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a:extLst>
              <a:ext uri="{96DAC541-7B7A-43D3-8B79-37D633B846F1}">
                <asvg:svgBlip xmlns:asvg="http://schemas.microsoft.com/office/drawing/2016/SVG/main" r:embed="rId17"/>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3324401" y="1987144"/>
            <a:ext cx="313184" cy="313184"/>
          </a:xfrm>
          <a:prstGeom prst="rect">
            <a:avLst/>
          </a:prstGeom>
        </p:spPr>
      </p:pic>
      <p:sp>
        <p:nvSpPr>
          <p:cNvPr id="103" name="Rectangle 102">
            <a:hlinkClick r:id="rId8"/>
            <a:extLst>
              <a:ext uri="{FF2B5EF4-FFF2-40B4-BE49-F238E27FC236}">
                <a16:creationId xmlns:a16="http://schemas.microsoft.com/office/drawing/2014/main" id="{F9B80F2A-9AF6-7C46-83DC-D13BDFBA94F0}"/>
              </a:ext>
            </a:extLst>
          </p:cNvPr>
          <p:cNvSpPr/>
          <p:nvPr userDrawn="1"/>
        </p:nvSpPr>
        <p:spPr>
          <a:xfrm>
            <a:off x="3503712"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1F9C2E3B-7222-6BD2-E6E7-A68ADEA61192}"/>
              </a:ext>
            </a:extLst>
          </p:cNvPr>
          <p:cNvPicPr>
            <a:picLocks noChangeAspect="1"/>
          </p:cNvPicPr>
          <p:nvPr userDrawn="1"/>
        </p:nvPicPr>
        <p:blipFill>
          <a:blip>
            <a:extLst>
              <a:ext uri="{96DAC541-7B7A-43D3-8B79-37D633B846F1}">
                <asvg:svgBlip xmlns:asvg="http://schemas.microsoft.com/office/drawing/2016/SVG/main" r:embed="rId18"/>
              </a:ext>
            </a:extLst>
          </a:blip>
          <a:stretch>
            <a:fillRect/>
          </a:stretch>
        </p:blipFill>
        <p:spPr>
          <a:xfrm>
            <a:off x="263352" y="4533391"/>
            <a:ext cx="2080353" cy="983841"/>
          </a:xfrm>
          <a:prstGeom prst="rect">
            <a:avLst/>
          </a:prstGeom>
        </p:spPr>
      </p:pic>
      <p:sp>
        <p:nvSpPr>
          <p:cNvPr id="5" name="TextBox 4">
            <a:extLst>
              <a:ext uri="{FF2B5EF4-FFF2-40B4-BE49-F238E27FC236}">
                <a16:creationId xmlns:a16="http://schemas.microsoft.com/office/drawing/2014/main" id="{D2FB7ECA-3BDF-01A1-0E34-DD3CA569A695}"/>
              </a:ext>
            </a:extLst>
          </p:cNvPr>
          <p:cNvSpPr txBox="1"/>
          <p:nvPr userDrawn="1"/>
        </p:nvSpPr>
        <p:spPr>
          <a:xfrm>
            <a:off x="312097" y="4275367"/>
            <a:ext cx="2351584" cy="307777"/>
          </a:xfrm>
          <a:prstGeom prst="rect">
            <a:avLst/>
          </a:prstGeom>
          <a:noFill/>
        </p:spPr>
        <p:txBody>
          <a:bodyPr wrap="square" rtlCol="0">
            <a:spAutoFit/>
          </a:bodyPr>
          <a:lstStyle/>
          <a:p>
            <a:r>
              <a:rPr lang="en-GB" sz="1400" b="0" i="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2" name="Graphic 1">
            <a:extLst>
              <a:ext uri="{FF2B5EF4-FFF2-40B4-BE49-F238E27FC236}">
                <a16:creationId xmlns:a16="http://schemas.microsoft.com/office/drawing/2014/main" id="{2ECFD1E5-B92D-5A01-1B1B-2611E28C9D56}"/>
              </a:ext>
            </a:extLst>
          </p:cNvPr>
          <p:cNvPicPr>
            <a:picLocks noChangeAspect="1"/>
          </p:cNvPicPr>
          <p:nvPr userDrawn="1"/>
        </p:nvPicPr>
        <p:blipFill>
          <a:blip>
            <a:extLst>
              <a:ext uri="{96DAC541-7B7A-43D3-8B79-37D633B846F1}">
                <asvg:svgBlip xmlns:asvg="http://schemas.microsoft.com/office/drawing/2016/SVG/main" r:embed="rId19"/>
              </a:ext>
            </a:extLst>
          </a:blip>
          <a:stretch>
            <a:fillRect/>
          </a:stretch>
        </p:blipFill>
        <p:spPr>
          <a:xfrm>
            <a:off x="2713819" y="6063063"/>
            <a:ext cx="373380" cy="373380"/>
          </a:xfrm>
          <a:prstGeom prst="rect">
            <a:avLst/>
          </a:prstGeom>
        </p:spPr>
      </p:pic>
      <p:pic>
        <p:nvPicPr>
          <p:cNvPr id="4" name="Picture 3">
            <a:extLst>
              <a:ext uri="{FF2B5EF4-FFF2-40B4-BE49-F238E27FC236}">
                <a16:creationId xmlns:a16="http://schemas.microsoft.com/office/drawing/2014/main" id="{4262928E-C87C-2D99-7736-C56BD69C0CFA}"/>
              </a:ext>
            </a:extLst>
          </p:cNvPr>
          <p:cNvPicPr>
            <a:picLocks noChangeAspect="1"/>
          </p:cNvPicPr>
          <p:nvPr userDrawn="1"/>
        </p:nvPicPr>
        <p:blipFill>
          <a:blip r:embed="rId20"/>
          <a:srcRect/>
          <a:stretch/>
        </p:blipFill>
        <p:spPr>
          <a:xfrm>
            <a:off x="2772534" y="6116000"/>
            <a:ext cx="255950" cy="261496"/>
          </a:xfrm>
          <a:prstGeom prst="rect">
            <a:avLst/>
          </a:prstGeom>
          <a:noFill/>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6A2118EB-86F9-A779-8DB8-0BAF925EB60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33"/>
        <p:cNvGrpSpPr/>
        <p:nvPr/>
      </p:nvGrpSpPr>
      <p:grpSpPr>
        <a:xfrm>
          <a:off x="0" y="0"/>
          <a:ext cx="0" cy="0"/>
          <a:chOff x="0" y="0"/>
          <a:chExt cx="0" cy="0"/>
        </a:xfrm>
      </p:grpSpPr>
      <p:sp>
        <p:nvSpPr>
          <p:cNvPr id="134" name="Google Shape;134;p72"/>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Clr>
                <a:schemeClr val="accent1"/>
              </a:buClr>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5" name="Google Shape;135;p72"/>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72"/>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1pPr>
            <a:lvl2pPr marL="0" marR="0" lvl="1"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2pPr>
            <a:lvl3pPr marL="0" marR="0" lvl="2"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3pPr>
            <a:lvl4pPr marL="0" marR="0" lvl="3"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4pPr>
            <a:lvl5pPr marL="0" marR="0" lvl="4"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5pPr>
            <a:lvl6pPr marL="0" marR="0" lvl="5"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6pPr>
            <a:lvl7pPr marL="0" marR="0" lvl="6"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7pPr>
            <a:lvl8pPr marL="0" marR="0" lvl="7"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8pPr>
            <a:lvl9pPr marL="0" marR="0" lvl="8"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dirty="0"/>
          </a:p>
        </p:txBody>
      </p:sp>
      <p:sp>
        <p:nvSpPr>
          <p:cNvPr id="137" name="Google Shape;137;p72"/>
          <p:cNvSpPr txBox="1">
            <a:spLocks noGrp="1"/>
          </p:cNvSpPr>
          <p:nvPr>
            <p:ph type="body" idx="2"/>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3523395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09BD2B10-09B3-F844-9454-208DB63A367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2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556440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728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E065-5381-4C07-BDF0-E6DC59E6F6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066924-A7A3-409F-9AC5-CEAA6A5156F3}"/>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C6005F35-375B-4B16-AD59-918B4C85F0B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17CD6A6-548D-477F-9249-76B84F8FE67E}"/>
              </a:ext>
            </a:extLst>
          </p:cNvPr>
          <p:cNvSpPr>
            <a:spLocks noGrp="1"/>
          </p:cNvSpPr>
          <p:nvPr>
            <p:ph type="sldNum" sz="quarter" idx="12"/>
          </p:nvPr>
        </p:nvSpPr>
        <p:spPr/>
        <p:txBody>
          <a:bodyPr/>
          <a:lstStyle/>
          <a:p>
            <a:fld id="{27B5554F-1F41-4CE2-9358-AAA669F76660}" type="slidenum">
              <a:rPr lang="en-GB" smtClean="0"/>
              <a:t>‹#›</a:t>
            </a:fld>
            <a:endParaRPr lang="en-GB" dirty="0"/>
          </a:p>
        </p:txBody>
      </p:sp>
    </p:spTree>
    <p:extLst>
      <p:ext uri="{BB962C8B-B14F-4D97-AF65-F5344CB8AC3E}">
        <p14:creationId xmlns:p14="http://schemas.microsoft.com/office/powerpoint/2010/main" val="238418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4C9118-1D4C-EEB9-7950-2B975DA8D7AE}"/>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053D8E3D-235E-34D5-97B8-09950FC450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0A1EB1-2558-7F47-490D-24871DEC5C5F}"/>
              </a:ext>
            </a:extLst>
          </p:cNvPr>
          <p:cNvSpPr>
            <a:spLocks noGrp="1"/>
          </p:cNvSpPr>
          <p:nvPr>
            <p:ph type="sldNum" sz="quarter" idx="12"/>
          </p:nvPr>
        </p:nvSpPr>
        <p:spPr/>
        <p:txBody>
          <a:bodyPr/>
          <a:lstStyle/>
          <a:p>
            <a:fld id="{DE182EA2-651A-44B0-A3B3-4AB3B2C4E5E9}" type="slidenum">
              <a:rPr lang="en-GB" smtClean="0"/>
              <a:t>‹#›</a:t>
            </a:fld>
            <a:endParaRPr lang="en-GB"/>
          </a:p>
        </p:txBody>
      </p:sp>
    </p:spTree>
    <p:extLst>
      <p:ext uri="{BB962C8B-B14F-4D97-AF65-F5344CB8AC3E}">
        <p14:creationId xmlns:p14="http://schemas.microsoft.com/office/powerpoint/2010/main" val="2522502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sposition personnalisée">
  <p:cSld name="8_Disposition personnalisée">
    <p:spTree>
      <p:nvGrpSpPr>
        <p:cNvPr id="1" name="Shape 143"/>
        <p:cNvGrpSpPr/>
        <p:nvPr/>
      </p:nvGrpSpPr>
      <p:grpSpPr>
        <a:xfrm>
          <a:off x="0" y="0"/>
          <a:ext cx="0" cy="0"/>
          <a:chOff x="0" y="0"/>
          <a:chExt cx="0" cy="0"/>
        </a:xfrm>
      </p:grpSpPr>
      <p:sp>
        <p:nvSpPr>
          <p:cNvPr id="144" name="Google Shape;144;p69"/>
          <p:cNvSpPr txBox="1">
            <a:spLocks noGrp="1"/>
          </p:cNvSpPr>
          <p:nvPr>
            <p:ph type="body" idx="1"/>
          </p:nvPr>
        </p:nvSpPr>
        <p:spPr>
          <a:xfrm>
            <a:off x="609600" y="1214362"/>
            <a:ext cx="10972800" cy="70247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2000"/>
              <a:buNone/>
              <a:defRPr sz="2000" b="1" i="0" cap="none">
                <a:solidFill>
                  <a:srgbClr val="C7573C"/>
                </a:solidFill>
                <a:latin typeface="Arial"/>
                <a:ea typeface="Arial"/>
                <a:cs typeface="Arial"/>
                <a:sym typeface="Aria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40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45" name="Google Shape;145;p69"/>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69"/>
          <p:cNvSpPr txBox="1">
            <a:spLocks noGrp="1"/>
          </p:cNvSpPr>
          <p:nvPr>
            <p:ph type="body" idx="2"/>
          </p:nvPr>
        </p:nvSpPr>
        <p:spPr>
          <a:xfrm>
            <a:off x="619200" y="1987200"/>
            <a:ext cx="10963200" cy="39600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7" name="Google Shape;147;p69"/>
          <p:cNvSpPr txBox="1">
            <a:spLocks noGrp="1"/>
          </p:cNvSpPr>
          <p:nvPr>
            <p:ph type="body" idx="3"/>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8" name="Google Shape;148;p69"/>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17960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637B-21A2-DAC6-9736-A6A6489397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11C081-7597-F2C2-C36D-BEFF67D770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78CDD-5357-21E2-11B5-B527E2BB608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9A139D1-DD4B-C865-60A5-B1FC99E471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897441-BAC1-09BD-283A-8AAEA795A043}"/>
              </a:ext>
            </a:extLst>
          </p:cNvPr>
          <p:cNvSpPr>
            <a:spLocks noGrp="1"/>
          </p:cNvSpPr>
          <p:nvPr>
            <p:ph type="sldNum" sz="quarter" idx="12"/>
          </p:nvPr>
        </p:nvSpPr>
        <p:spPr/>
        <p:txBody>
          <a:bodyPr/>
          <a:lstStyle/>
          <a:p>
            <a:fld id="{F4EDBABE-2795-4E5B-820B-776AA6DA7498}" type="slidenum">
              <a:rPr lang="en-US" smtClean="0"/>
              <a:t>‹#›</a:t>
            </a:fld>
            <a:endParaRPr lang="en-US" dirty="0"/>
          </a:p>
        </p:txBody>
      </p:sp>
    </p:spTree>
    <p:extLst>
      <p:ext uri="{BB962C8B-B14F-4D97-AF65-F5344CB8AC3E}">
        <p14:creationId xmlns:p14="http://schemas.microsoft.com/office/powerpoint/2010/main" val="913193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EB658552-F393-1051-B182-BC305D308907}"/>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22295" y="-1012043"/>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8113030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2304382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43253960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8B580B0D-7826-AE6B-F9C8-AF1F152DCCA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1232B30-5216-4407-551C-D594ECF2A48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60669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486A34-92BE-C254-DE20-D575E6A2546C}"/>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47981659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BED7CCCA-813F-FA65-D2E5-EC4B2D724A1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445B90D-FDAB-D31A-C1BD-601F38431920}"/>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19676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EF9EEA5E-31CC-762A-1C01-FB6893317A5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6037695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48792789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A84577D5-D4BE-A7CF-F48E-E05019D4048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a:extLst>
              <a:ext uri="{FF2B5EF4-FFF2-40B4-BE49-F238E27FC236}">
                <a16:creationId xmlns:a16="http://schemas.microsoft.com/office/drawing/2014/main" id="{70E8BE87-1725-F546-34C3-10AAFEAE50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418805830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C73FE26C-BE1B-E46B-C4F9-40A97FE8844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802055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1EFF97D-6CA9-59BF-280D-993F50E7E46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21150036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CBE8A8C8-C57B-49DB-6F19-F92855E5A2D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48306251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0CB18C4D-E95B-A620-569A-5FB59632D64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04011679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ECD59197-D736-926D-E108-C110268367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75134029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2343" y="4902641"/>
            <a:ext cx="239704" cy="239704"/>
          </a:xfrm>
          <a:prstGeom prst="rect">
            <a:avLst/>
          </a:prstGeom>
        </p:spPr>
      </p:pic>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5"/>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6"/>
          <a:srcRect r="65695"/>
          <a:stretch/>
        </p:blipFill>
        <p:spPr>
          <a:xfrm>
            <a:off x="300854" y="1562275"/>
            <a:ext cx="3012116" cy="3756787"/>
          </a:xfrm>
          <a:prstGeom prst="rect">
            <a:avLst/>
          </a:prstGeom>
        </p:spPr>
      </p:pic>
      <p:sp>
        <p:nvSpPr>
          <p:cNvPr id="24" name="TextBox 23">
            <a:hlinkClick r:id="rId7"/>
            <a:extLst>
              <a:ext uri="{FF2B5EF4-FFF2-40B4-BE49-F238E27FC236}">
                <a16:creationId xmlns:a16="http://schemas.microsoft.com/office/drawing/2014/main" id="{427872BE-4EBB-BA49-A46A-FC3A5E900913}"/>
              </a:ext>
            </a:extLst>
          </p:cNvPr>
          <p:cNvSpPr txBox="1"/>
          <p:nvPr userDrawn="1"/>
        </p:nvSpPr>
        <p:spPr>
          <a:xfrm>
            <a:off x="787050" y="5497848"/>
            <a:ext cx="3589316"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7"/>
              </a:rPr>
              <a:t>@LUNG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912135"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8"/>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9"/>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9"/>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7989" y="6070903"/>
            <a:ext cx="306593" cy="306593"/>
          </a:xfrm>
          <a:prstGeom prst="rect">
            <a:avLst/>
          </a:prstGeom>
        </p:spPr>
      </p:pic>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373697"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2"/>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2"/>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6004142"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a:extLst>
              <a:ext uri="{96DAC541-7B7A-43D3-8B79-37D633B846F1}">
                <asvg:svgBlip xmlns:asvg="http://schemas.microsoft.com/office/drawing/2016/SVG/main" r:embed="rId14"/>
              </a:ext>
            </a:extLst>
          </a:blip>
          <a:stretch>
            <a:fillRect/>
          </a:stretch>
        </p:blipFill>
        <p:spPr>
          <a:xfrm>
            <a:off x="3563974"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a:extLst>
              <a:ext uri="{96DAC541-7B7A-43D3-8B79-37D633B846F1}">
                <asvg:svgBlip xmlns:asvg="http://schemas.microsoft.com/office/drawing/2016/SVG/main" r:embed="rId15"/>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324401" y="1987144"/>
            <a:ext cx="313184" cy="313184"/>
          </a:xfrm>
          <a:prstGeom prst="rect">
            <a:avLst/>
          </a:prstGeom>
        </p:spPr>
      </p:pic>
      <p:sp>
        <p:nvSpPr>
          <p:cNvPr id="103" name="Rectangle 102">
            <a:hlinkClick r:id="rId8"/>
            <a:extLst>
              <a:ext uri="{FF2B5EF4-FFF2-40B4-BE49-F238E27FC236}">
                <a16:creationId xmlns:a16="http://schemas.microsoft.com/office/drawing/2014/main" id="{F9B80F2A-9AF6-7C46-83DC-D13BDFBA94F0}"/>
              </a:ext>
            </a:extLst>
          </p:cNvPr>
          <p:cNvSpPr/>
          <p:nvPr userDrawn="1"/>
        </p:nvSpPr>
        <p:spPr>
          <a:xfrm>
            <a:off x="3503712"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1F9C2E3B-7222-6BD2-E6E7-A68ADEA61192}"/>
              </a:ext>
            </a:extLst>
          </p:cNvPr>
          <p:cNvPicPr>
            <a:picLocks noChangeAspect="1"/>
          </p:cNvPicPr>
          <p:nvPr userDrawn="1"/>
        </p:nvPicPr>
        <p:blipFill>
          <a:blip>
            <a:extLst>
              <a:ext uri="{96DAC541-7B7A-43D3-8B79-37D633B846F1}">
                <asvg:svgBlip xmlns:asvg="http://schemas.microsoft.com/office/drawing/2016/SVG/main" r:embed="rId16"/>
              </a:ext>
            </a:extLst>
          </a:blip>
          <a:stretch>
            <a:fillRect/>
          </a:stretch>
        </p:blipFill>
        <p:spPr>
          <a:xfrm>
            <a:off x="263352" y="4533391"/>
            <a:ext cx="2080353" cy="983841"/>
          </a:xfrm>
          <a:prstGeom prst="rect">
            <a:avLst/>
          </a:prstGeom>
        </p:spPr>
      </p:pic>
      <p:sp>
        <p:nvSpPr>
          <p:cNvPr id="5" name="TextBox 4">
            <a:extLst>
              <a:ext uri="{FF2B5EF4-FFF2-40B4-BE49-F238E27FC236}">
                <a16:creationId xmlns:a16="http://schemas.microsoft.com/office/drawing/2014/main" id="{D2FB7ECA-3BDF-01A1-0E34-DD3CA569A695}"/>
              </a:ext>
            </a:extLst>
          </p:cNvPr>
          <p:cNvSpPr txBox="1"/>
          <p:nvPr userDrawn="1"/>
        </p:nvSpPr>
        <p:spPr>
          <a:xfrm>
            <a:off x="312097" y="4275367"/>
            <a:ext cx="2351584" cy="307777"/>
          </a:xfrm>
          <a:prstGeom prst="rect">
            <a:avLst/>
          </a:prstGeom>
          <a:noFill/>
        </p:spPr>
        <p:txBody>
          <a:bodyPr wrap="square" rtlCol="0">
            <a:spAutoFit/>
          </a:bodyPr>
          <a:lstStyle/>
          <a:p>
            <a:r>
              <a:rPr lang="en-GB" sz="1400" b="0" i="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2" name="TextBox 1">
            <a:extLst>
              <a:ext uri="{FF2B5EF4-FFF2-40B4-BE49-F238E27FC236}">
                <a16:creationId xmlns:a16="http://schemas.microsoft.com/office/drawing/2014/main" id="{DD823B25-0725-D7B5-40A2-A6C6C2366BA1}"/>
              </a:ext>
            </a:extLst>
          </p:cNvPr>
          <p:cNvSpPr txBox="1"/>
          <p:nvPr userDrawn="1"/>
        </p:nvSpPr>
        <p:spPr>
          <a:xfrm>
            <a:off x="3080281" y="6033094"/>
            <a:ext cx="2540998"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X </a:t>
            </a:r>
            <a:r>
              <a:rPr lang="en-GB" sz="1400" u="sng" dirty="0">
                <a:solidFill>
                  <a:schemeClr val="accent1"/>
                </a:solidFill>
                <a:latin typeface="Arial" panose="020B0604020202020204" pitchFamily="34" charset="0"/>
                <a:ea typeface="Aileron" charset="0"/>
                <a:cs typeface="Arial" panose="020B0604020202020204" pitchFamily="34" charset="0"/>
                <a:hlinkClick r:id="rId17"/>
              </a:rPr>
              <a:t>@LungConnect</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4" name="Rectangle 3">
            <a:hlinkClick r:id="rId18"/>
            <a:extLst>
              <a:ext uri="{FF2B5EF4-FFF2-40B4-BE49-F238E27FC236}">
                <a16:creationId xmlns:a16="http://schemas.microsoft.com/office/drawing/2014/main" id="{2DBBAE75-8671-C9A9-E579-BBFF792C93E2}"/>
              </a:ext>
            </a:extLst>
          </p:cNvPr>
          <p:cNvSpPr/>
          <p:nvPr userDrawn="1"/>
        </p:nvSpPr>
        <p:spPr>
          <a:xfrm>
            <a:off x="2661899" y="6013518"/>
            <a:ext cx="2773130"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869C2298-A984-0273-0E84-B7391E8ABA8F}"/>
              </a:ext>
            </a:extLst>
          </p:cNvPr>
          <p:cNvPicPr>
            <a:picLocks noChangeAspect="1"/>
          </p:cNvPicPr>
          <p:nvPr userDrawn="1"/>
        </p:nvPicPr>
        <p:blipFill>
          <a:blip>
            <a:extLst>
              <a:ext uri="{96DAC541-7B7A-43D3-8B79-37D633B846F1}">
                <asvg:svgBlip xmlns:asvg="http://schemas.microsoft.com/office/drawing/2016/SVG/main" r:embed="rId19"/>
              </a:ext>
            </a:extLst>
          </a:blip>
          <a:stretch>
            <a:fillRect/>
          </a:stretch>
        </p:blipFill>
        <p:spPr>
          <a:xfrm>
            <a:off x="2722162" y="6035310"/>
            <a:ext cx="373380" cy="373380"/>
          </a:xfrm>
          <a:prstGeom prst="rect">
            <a:avLst/>
          </a:prstGeom>
        </p:spPr>
      </p:pic>
      <p:pic>
        <p:nvPicPr>
          <p:cNvPr id="8" name="Picture 7">
            <a:extLst>
              <a:ext uri="{FF2B5EF4-FFF2-40B4-BE49-F238E27FC236}">
                <a16:creationId xmlns:a16="http://schemas.microsoft.com/office/drawing/2014/main" id="{22488C44-666E-A82B-C0A2-8A70F47FB969}"/>
              </a:ext>
            </a:extLst>
          </p:cNvPr>
          <p:cNvPicPr>
            <a:picLocks noChangeAspect="1"/>
          </p:cNvPicPr>
          <p:nvPr userDrawn="1"/>
        </p:nvPicPr>
        <p:blipFill>
          <a:blip r:embed="rId20"/>
          <a:srcRect/>
          <a:stretch/>
        </p:blipFill>
        <p:spPr>
          <a:xfrm>
            <a:off x="2780877" y="6091252"/>
            <a:ext cx="255950" cy="261496"/>
          </a:xfrm>
          <a:prstGeom prst="rect">
            <a:avLst/>
          </a:prstGeom>
          <a:noFill/>
        </p:spPr>
      </p:pic>
    </p:spTree>
    <p:extLst>
      <p:ext uri="{BB962C8B-B14F-4D97-AF65-F5344CB8AC3E}">
        <p14:creationId xmlns:p14="http://schemas.microsoft.com/office/powerpoint/2010/main" val="763856898"/>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8B580B0D-7826-AE6B-F9C8-AF1F152DCCA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1232B30-5216-4407-551C-D594ECF2A48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486A34-92BE-C254-DE20-D575E6A2546C}"/>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BED7CCCA-813F-FA65-D2E5-EC4B2D724A1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445B90D-FDAB-D31A-C1BD-601F38431920}"/>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EF9EEA5E-31CC-762A-1C01-FB6893317A5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A84577D5-D4BE-A7CF-F48E-E05019D4048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a:extLst>
              <a:ext uri="{FF2B5EF4-FFF2-40B4-BE49-F238E27FC236}">
                <a16:creationId xmlns:a16="http://schemas.microsoft.com/office/drawing/2014/main" id="{70E8BE87-1725-F546-34C3-10AAFEAE50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93119209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C73FE26C-BE1B-E46B-C4F9-40A97FE8844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2.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E7F9D50C-DEBF-80BB-D1FB-76D628920997}"/>
              </a:ext>
            </a:extLst>
          </p:cNvPr>
          <p:cNvPicPr>
            <a:picLocks noChangeAspect="1" noChangeArrowheads="1"/>
          </p:cNvPicPr>
          <p:nvPr userDrawn="1"/>
        </p:nvPicPr>
        <p:blipFill>
          <a:blip r:embed="rId24">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ce réservé du numéro de diapositive 6">
            <a:extLst>
              <a:ext uri="{FF2B5EF4-FFF2-40B4-BE49-F238E27FC236}">
                <a16:creationId xmlns:a16="http://schemas.microsoft.com/office/drawing/2014/main" id="{AB007972-AA7D-E25E-CCAA-A6ABE5AB38F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 id="2147483682" r:id="rId16"/>
    <p:sldLayoutId id="2147483684" r:id="rId17"/>
    <p:sldLayoutId id="2147483685" r:id="rId18"/>
    <p:sldLayoutId id="2147483687" r:id="rId19"/>
    <p:sldLayoutId id="2147483725" r:id="rId20"/>
    <p:sldLayoutId id="2147483727" r:id="rId21"/>
    <p:sldLayoutId id="2147483728" r:id="rId22"/>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E7F9D50C-DEBF-80BB-D1FB-76D628920997}"/>
              </a:ext>
            </a:extLst>
          </p:cNvPr>
          <p:cNvPicPr>
            <a:picLocks noChangeAspect="1" noChangeArrowheads="1"/>
          </p:cNvPicPr>
          <p:nvPr userDrawn="1"/>
        </p:nvPicPr>
        <p:blipFill>
          <a:blip r:embed="rId16">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ce réservé du numéro de diapositive 6">
            <a:extLst>
              <a:ext uri="{FF2B5EF4-FFF2-40B4-BE49-F238E27FC236}">
                <a16:creationId xmlns:a16="http://schemas.microsoft.com/office/drawing/2014/main" id="{AB007972-AA7D-E25E-CCAA-A6ABE5AB38F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23399025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ilead.com/-/media/files/pdfs/medicines/oncology/trodelvy/trodelvy_pi.pdf" TargetMode="External"/><Relationship Id="rId2" Type="http://schemas.openxmlformats.org/officeDocument/2006/relationships/hyperlink" Target="https://www.ema.europa.eu/en/documents/product-information/trodelvy-epar-product-information_en.pdf" TargetMode="External"/><Relationship Id="rId1" Type="http://schemas.openxmlformats.org/officeDocument/2006/relationships/slideLayout" Target="../slideLayouts/slideLayout15.xml"/><Relationship Id="rId5" Type="http://schemas.openxmlformats.org/officeDocument/2006/relationships/hyperlink" Target="https://www.businesswire.com/news/home/20241203790598/en/FDA-Grants-Breakthrough-Therapy-Designation-to-Sacituzumab-Tirumotecan-sac-TMT-for-the-Treatment-of-Certain-Patients-With-Previously-Treated-Advanced-or-Metastatic-Nonsquamous-Non-Small-Cell-Lung-Cancer-With-EGFR-Mutations" TargetMode="External"/><Relationship Id="rId4" Type="http://schemas.openxmlformats.org/officeDocument/2006/relationships/hyperlink" Target="https://daiichisankyo.us/prescribing-information-portlet/getPIContent?productName=Datroway&amp;inline=tru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esmo.org/guidelines/living-guidelines/esmo-non-oncogene-addicted-metastatic-non-small-cell-lung-cancer-living-guideline/esmo-non-oncogene-addicted-metastatic-non-small-cell-lung-cancer-living-guideline/management-with-systemic-therapy/non-squamous-non-small-cell-carcinoma-without-contraindication-for-immunotherapy"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0.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5" Type="http://schemas.openxmlformats.org/officeDocument/2006/relationships/image" Target="../media/image36.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hyperlink" Target="https://www.esmo.org/guidelines/living-guidelines/esmo-non-oncogene-addicted-metastatic-non-small-cell-lung-cancer-living-guideline/esmo-non-oncogene-addicted-metastatic-non-small-cell-lung-cancer-living-guideline/management-with-systemic-therapy/non-squamous-non-small-cell-carcinoma-without-contraindication-for-immunotherapy" TargetMode="Externa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s://gileadvirtualcongress.com/US/EVOKE-02.pdf"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hyperlink" Target="https://www.gileadkiteoncology.com/ash23/pdf/US/EVOKE-03.pdf"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hyperlink" Target="https://www.prnewswire.com/news-releases/kelun-biotech-announces-phase-iii-trial-of-sac-tmt-in-combination-with-keytruda-pembrolizumab-as-first-line-treatment-for-pd-l1-positive-nsclc-met-primary-endpoint-302624279.html" TargetMode="Externa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hyperlink" Target="https://www.esmo.org/guidelines/living-guidelines/management-of-advanced-and-metastatic-disease" TargetMode="Externa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svg"/><Relationship Id="rId1" Type="http://schemas.openxmlformats.org/officeDocument/2006/relationships/slideLayout" Target="../slideLayouts/slideLayout9.xml"/><Relationship Id="rId4" Type="http://schemas.openxmlformats.org/officeDocument/2006/relationships/chart" Target="../charts/chart6.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0.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2" Type="http://schemas.openxmlformats.org/officeDocument/2006/relationships/image" Target="../media/image47.sv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www.ncbi.nlm.nih.gov/books/NBK565848/"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48.png"/><Relationship Id="rId4" Type="http://schemas.openxmlformats.org/officeDocument/2006/relationships/hyperlink" Target="https://my.clevelandclinic.org/health/diseases/24181-mucositis"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52.sv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svg"/></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60.svg"/><Relationship Id="rId5" Type="http://schemas.openxmlformats.org/officeDocument/2006/relationships/image" Target="../media/image59.svg"/><Relationship Id="rId4" Type="http://schemas.openxmlformats.org/officeDocument/2006/relationships/chart" Target="../charts/chart8.xml"/></Relationships>
</file>

<file path=ppt/slides/_rels/slide59.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61.svg"/><Relationship Id="rId7" Type="http://schemas.openxmlformats.org/officeDocument/2006/relationships/image" Target="../media/image65.sv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64.svg"/><Relationship Id="rId5" Type="http://schemas.openxmlformats.org/officeDocument/2006/relationships/image" Target="../media/image63.svg"/><Relationship Id="rId4" Type="http://schemas.openxmlformats.org/officeDocument/2006/relationships/image" Target="../media/image6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2.xml"/><Relationship Id="rId5" Type="http://schemas.openxmlformats.org/officeDocument/2006/relationships/image" Target="../media/image67.svg"/><Relationship Id="rId4" Type="http://schemas.openxmlformats.org/officeDocument/2006/relationships/image" Target="../media/image66.jpeg"/></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hyperlink" Target="https://www.aao.org/education/clinical-statement/antibody-drug-conjugates-ocular-toxicities-call-st"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69.svg"/><Relationship Id="rId4" Type="http://schemas.openxmlformats.org/officeDocument/2006/relationships/image" Target="../media/image68.sv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0.sv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72.png"/></Relationships>
</file>

<file path=ppt/slides/_rels/slide7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image" Target="../media/image74.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5.sv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hyperlink" Target="https://www.merckmanuals.com/professional" TargetMode="External"/><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hyperlink" Target="https://www.cancer.org/cancer/managing-cancer/side-effects/eating-problems/nausea-and-vomiting/what-is-it.html" TargetMode="External"/><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3" Type="http://schemas.openxmlformats.org/officeDocument/2006/relationships/hyperlink" Target="https://www.ncbi.nlm.nih.gov/books/NBK557885/" TargetMode="External"/><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hyperlink" Target="https://www.nccn.org/professionals/physician_gls/pdf/palliative.pdf"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www.cancer.gov/about-cancer/treatment/side-effects/nausea/nausea-hp-pdq" TargetMode="External"/><Relationship Id="rId2" Type="http://schemas.openxmlformats.org/officeDocument/2006/relationships/notesSlide" Target="../notesSlides/notesSlide41.xml"/><Relationship Id="rId1" Type="http://schemas.openxmlformats.org/officeDocument/2006/relationships/slideLayout" Target="../slideLayouts/slideLayout15.xml"/><Relationship Id="rId5" Type="http://schemas.openxmlformats.org/officeDocument/2006/relationships/hyperlink" Target="https://www.cancer.gov/about-cancer/treatment/side-effects/nutrition" TargetMode="External"/><Relationship Id="rId4" Type="http://schemas.openxmlformats.org/officeDocument/2006/relationships/hyperlink" Target="https://www.cancer.org/treatment/treatments-and-side-effects/physical-side-effects/nausea-and-vomiting/managing.html"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88.svg"/><Relationship Id="rId3" Type="http://schemas.openxmlformats.org/officeDocument/2006/relationships/image" Target="../media/image78.svg"/><Relationship Id="rId7" Type="http://schemas.openxmlformats.org/officeDocument/2006/relationships/image" Target="../media/image82.svg"/><Relationship Id="rId12" Type="http://schemas.openxmlformats.org/officeDocument/2006/relationships/image" Target="../media/image87.svg"/><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image" Target="../media/image81.svg"/><Relationship Id="rId11" Type="http://schemas.openxmlformats.org/officeDocument/2006/relationships/image" Target="../media/image86.svg"/><Relationship Id="rId5" Type="http://schemas.openxmlformats.org/officeDocument/2006/relationships/image" Target="../media/image80.sv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svg"/><Relationship Id="rId14" Type="http://schemas.openxmlformats.org/officeDocument/2006/relationships/hyperlink" Target="https://www.cancer.gov/about-cancer/treatment/side-effects/appetite-loss/nutrition-hp-pdq" TargetMode="External"/></Relationships>
</file>

<file path=ppt/slides/_rels/slide88.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hyperlink" Target="https://www.wolterskluwer.com/en/expert-insights/5-strategies-for-providing-effective-patient-education" TargetMode="External"/><Relationship Id="rId7" Type="http://schemas.openxmlformats.org/officeDocument/2006/relationships/image" Target="../media/image62.svg"/><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image" Target="../media/image86.svg"/><Relationship Id="rId5" Type="http://schemas.openxmlformats.org/officeDocument/2006/relationships/image" Target="../media/image89.svg"/><Relationship Id="rId4" Type="http://schemas.openxmlformats.org/officeDocument/2006/relationships/hyperlink" Target="https://www.jhoponline.com/supplements/managing-side-effects-of-adc-therapy" TargetMode="External"/><Relationship Id="rId9" Type="http://schemas.openxmlformats.org/officeDocument/2006/relationships/image" Target="../media/image90.svg"/></Relationships>
</file>

<file path=ppt/slides/_rels/slide8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DFA5995B-E1CF-D549-A3E3-65DB155E3080}"/>
              </a:ext>
            </a:extLst>
          </p:cNvPr>
          <p:cNvSpPr>
            <a:spLocks noGrp="1"/>
          </p:cNvSpPr>
          <p:nvPr>
            <p:ph type="title"/>
          </p:nvPr>
        </p:nvSpPr>
        <p:spPr>
          <a:xfrm>
            <a:off x="619201" y="259200"/>
            <a:ext cx="10963199" cy="864000"/>
          </a:xfrm>
        </p:spPr>
        <p:txBody>
          <a:bodyPr/>
          <a:lstStyle/>
          <a:p>
            <a:r>
              <a:rPr lang="en-US" dirty="0"/>
              <a:t>TROP2-directed ADC</a:t>
            </a:r>
            <a:r>
              <a:rPr lang="en-US" cap="none" dirty="0"/>
              <a:t>s</a:t>
            </a:r>
            <a:r>
              <a:rPr lang="en-US" dirty="0"/>
              <a:t> for </a:t>
            </a:r>
            <a:r>
              <a:rPr lang="en-US" dirty="0" err="1"/>
              <a:t>NSClc</a:t>
            </a:r>
            <a:br>
              <a:rPr lang="en-US" dirty="0"/>
            </a:br>
            <a:r>
              <a:rPr lang="en-US" dirty="0"/>
              <a:t>current phase 3 global development</a:t>
            </a:r>
          </a:p>
        </p:txBody>
      </p:sp>
      <p:sp>
        <p:nvSpPr>
          <p:cNvPr id="74" name="Content Placeholder 73">
            <a:extLst>
              <a:ext uri="{FF2B5EF4-FFF2-40B4-BE49-F238E27FC236}">
                <a16:creationId xmlns:a16="http://schemas.microsoft.com/office/drawing/2014/main" id="{E6216715-8740-C123-1B2F-ACAAA6ABAC9A}"/>
              </a:ext>
            </a:extLst>
          </p:cNvPr>
          <p:cNvSpPr>
            <a:spLocks noGrp="1"/>
          </p:cNvSpPr>
          <p:nvPr>
            <p:ph sz="quarter" idx="15"/>
          </p:nvPr>
        </p:nvSpPr>
        <p:spPr>
          <a:xfrm>
            <a:off x="619201" y="6410495"/>
            <a:ext cx="10371831" cy="365125"/>
          </a:xfrm>
        </p:spPr>
        <p:txBody>
          <a:bodyPr anchor="b" anchorCtr="0"/>
          <a:lstStyle/>
          <a:p>
            <a:pPr>
              <a:spcBef>
                <a:spcPts val="100"/>
              </a:spcBef>
            </a:pPr>
            <a:r>
              <a:rPr lang="en-GB" sz="1000" dirty="0"/>
              <a:t>ADC, antibody-drug conjugate; DAR, drug-to-antibody ratio; Dato-</a:t>
            </a:r>
            <a:r>
              <a:rPr lang="en-GB" sz="1000" dirty="0" err="1"/>
              <a:t>DXd</a:t>
            </a:r>
            <a:r>
              <a:rPr lang="en-GB" sz="1000" dirty="0"/>
              <a:t>, </a:t>
            </a:r>
            <a:r>
              <a:rPr lang="en-GB" sz="1000" dirty="0" err="1"/>
              <a:t>datopotamab</a:t>
            </a:r>
            <a:r>
              <a:rPr lang="en-GB" sz="1000" dirty="0"/>
              <a:t> deruxtecan; Ig, immunoglobin; </a:t>
            </a:r>
            <a:r>
              <a:rPr lang="en-GB" sz="1000" dirty="0" err="1"/>
              <a:t>mAb</a:t>
            </a:r>
            <a:r>
              <a:rPr lang="en-GB" sz="1000" dirty="0"/>
              <a:t>, monoclonal antibody; MOA, mechanism of action; NSCLC, non-small cell lung cancer; Sac-TMT, Sacituzumab </a:t>
            </a:r>
            <a:r>
              <a:rPr lang="en-GB" sz="1000" dirty="0" err="1"/>
              <a:t>tirumotecan</a:t>
            </a:r>
            <a:r>
              <a:rPr lang="en-GB" sz="1000" dirty="0"/>
              <a:t>; SG, Sacituzumab </a:t>
            </a:r>
            <a:r>
              <a:rPr lang="en-GB" sz="1000" dirty="0" err="1"/>
              <a:t>govitecan</a:t>
            </a:r>
            <a:r>
              <a:rPr lang="en-GB" sz="1000" dirty="0"/>
              <a:t>; TOP1, topoisomerase 1; </a:t>
            </a:r>
            <a:r>
              <a:rPr lang="fr-FR" sz="1000" dirty="0"/>
              <a:t>TROP2, </a:t>
            </a:r>
            <a:r>
              <a:rPr lang="fr-FR" sz="1000" dirty="0" err="1"/>
              <a:t>trophoblast</a:t>
            </a:r>
            <a:r>
              <a:rPr lang="fr-FR" sz="1000" dirty="0"/>
              <a:t> </a:t>
            </a:r>
            <a:r>
              <a:rPr lang="fr-FR" sz="1000" dirty="0" err="1"/>
              <a:t>cell</a:t>
            </a:r>
            <a:r>
              <a:rPr lang="fr-FR" sz="1000" dirty="0"/>
              <a:t> surface </a:t>
            </a:r>
            <a:r>
              <a:rPr lang="fr-FR" sz="1000" dirty="0" err="1"/>
              <a:t>antigen</a:t>
            </a:r>
            <a:r>
              <a:rPr lang="fr-FR" sz="1000" dirty="0"/>
              <a:t> 2</a:t>
            </a:r>
            <a:endParaRPr lang="en-GB" sz="1000" dirty="0"/>
          </a:p>
          <a:p>
            <a:pPr>
              <a:spcBef>
                <a:spcPts val="100"/>
              </a:spcBef>
            </a:pPr>
            <a:r>
              <a:rPr lang="en-GB" sz="1000" dirty="0"/>
              <a:t>1. Parisi C, et al. Cancer Treat Rev. 2023;102572; 2. Shastry M, et al. Am Soc Clin Oncol </a:t>
            </a:r>
            <a:r>
              <a:rPr lang="en-GB" sz="1000" dirty="0" err="1"/>
              <a:t>Educ</a:t>
            </a:r>
            <a:r>
              <a:rPr lang="en-GB" sz="1000" dirty="0"/>
              <a:t> Book. 2023;43:e390094; 3. Paz-Ares LG, et al. J Clin Oncol. 2024;42:2860-2872; 4. TRODELVY</a:t>
            </a:r>
            <a:r>
              <a:rPr lang="en-GB" sz="1000" baseline="30000" dirty="0"/>
              <a:t>®</a:t>
            </a:r>
            <a:r>
              <a:rPr lang="en-GB" sz="1000" dirty="0"/>
              <a:t> summary of product characteristics 2023. </a:t>
            </a:r>
          </a:p>
          <a:p>
            <a:pPr>
              <a:spcBef>
                <a:spcPts val="100"/>
              </a:spcBef>
            </a:pPr>
            <a:r>
              <a:rPr lang="en-GB" sz="1000" dirty="0"/>
              <a:t>Available from: </a:t>
            </a:r>
            <a:r>
              <a:rPr lang="en-GB" sz="1000" dirty="0" err="1">
                <a:hlinkClick r:id="rId2"/>
              </a:rPr>
              <a:t>Trodelvy</a:t>
            </a:r>
            <a:r>
              <a:rPr lang="en-GB" sz="1000" dirty="0">
                <a:hlinkClick r:id="rId2"/>
              </a:rPr>
              <a:t>, INN-</a:t>
            </a:r>
            <a:r>
              <a:rPr lang="en-GB" sz="1000" dirty="0" err="1">
                <a:hlinkClick r:id="rId2"/>
              </a:rPr>
              <a:t>sacituzumab</a:t>
            </a:r>
            <a:r>
              <a:rPr lang="en-GB" sz="1000" dirty="0">
                <a:hlinkClick r:id="rId2"/>
              </a:rPr>
              <a:t> </a:t>
            </a:r>
            <a:r>
              <a:rPr lang="en-GB" sz="1000" dirty="0" err="1">
                <a:hlinkClick r:id="rId2"/>
              </a:rPr>
              <a:t>govitecan</a:t>
            </a:r>
            <a:r>
              <a:rPr lang="en-GB" sz="1000" dirty="0"/>
              <a:t> (accessed 05 May 2026); 5. TRODELVY</a:t>
            </a:r>
            <a:r>
              <a:rPr lang="en-GB" sz="1000" baseline="30000" dirty="0"/>
              <a:t>® </a:t>
            </a:r>
            <a:r>
              <a:rPr lang="en-GB" sz="1000" dirty="0"/>
              <a:t> Prescribing Information. 03/2025. Available from </a:t>
            </a:r>
            <a:r>
              <a:rPr lang="en-GB" sz="1000" dirty="0">
                <a:hlinkClick r:id="rId3"/>
              </a:rPr>
              <a:t>trodelvy_pi.pdf</a:t>
            </a:r>
            <a:r>
              <a:rPr lang="en-GB" sz="1000" dirty="0"/>
              <a:t> (Accessed 05 May 2026). 6. DATROWAY</a:t>
            </a:r>
            <a:r>
              <a:rPr lang="en-GB" sz="1000" baseline="30000" dirty="0"/>
              <a:t>®</a:t>
            </a:r>
            <a:r>
              <a:rPr lang="en-GB" sz="1000" dirty="0"/>
              <a:t> Prescribing Information. Jun 2025. Available from </a:t>
            </a:r>
            <a:r>
              <a:rPr lang="en-GB" sz="1000" dirty="0" err="1">
                <a:hlinkClick r:id="rId4"/>
              </a:rPr>
              <a:t>getPIContent</a:t>
            </a:r>
            <a:r>
              <a:rPr lang="en-GB" sz="1000" dirty="0"/>
              <a:t> (Accessed 05 May 2026); 7.Sands J, et al. J Clin Oncol. 2025;43:1254-1265; 8. Cheng Y, et al. Front Oncol. 2022;12:951589; 9. </a:t>
            </a:r>
            <a:r>
              <a:rPr lang="en-US" sz="1000" dirty="0">
                <a:hlinkClick r:id="rId5"/>
              </a:rPr>
              <a:t>FDA Grants Breakthrough Therapy Designation to Sacituzumab </a:t>
            </a:r>
            <a:r>
              <a:rPr lang="en-US" sz="1000" dirty="0" err="1">
                <a:hlinkClick r:id="rId5"/>
              </a:rPr>
              <a:t>Tirumotecan</a:t>
            </a:r>
            <a:r>
              <a:rPr lang="en-US" sz="1000" dirty="0">
                <a:hlinkClick r:id="rId5"/>
              </a:rPr>
              <a:t> (sac-TMT) for the Treatment of Certain Patients With Previously Treated Advanced or Metastatic </a:t>
            </a:r>
            <a:r>
              <a:rPr lang="en-US" sz="1000" dirty="0" err="1">
                <a:hlinkClick r:id="rId5"/>
              </a:rPr>
              <a:t>Nonsquamous</a:t>
            </a:r>
            <a:r>
              <a:rPr lang="en-US" sz="1000" dirty="0">
                <a:hlinkClick r:id="rId5"/>
              </a:rPr>
              <a:t> Non-Small Cell Lung Cancer With EGFR Mutations</a:t>
            </a:r>
            <a:r>
              <a:rPr lang="en-GB" sz="1000" dirty="0"/>
              <a:t> (accessed 05 May 2026); 10. Fang W, et al. N Engl J Med. 2025;394:13-26</a:t>
            </a:r>
          </a:p>
          <a:p>
            <a:pPr>
              <a:spcBef>
                <a:spcPts val="100"/>
              </a:spcBef>
            </a:pPr>
            <a:r>
              <a:rPr lang="en-GB" sz="1000" dirty="0"/>
              <a:t>Figure partially from Parisi C, et al. Cancer Treat Rev. 2023;118:102572 and Gilead Sciences Inc. Satellite Symposium, ELCC 2026</a:t>
            </a:r>
          </a:p>
        </p:txBody>
      </p:sp>
      <p:sp>
        <p:nvSpPr>
          <p:cNvPr id="26" name="Google Shape;151;p24">
            <a:extLst>
              <a:ext uri="{FF2B5EF4-FFF2-40B4-BE49-F238E27FC236}">
                <a16:creationId xmlns:a16="http://schemas.microsoft.com/office/drawing/2014/main" id="{10C7737D-7743-E71F-35E1-A4BCF53A4E49}"/>
              </a:ext>
            </a:extLst>
          </p:cNvPr>
          <p:cNvSpPr/>
          <p:nvPr/>
        </p:nvSpPr>
        <p:spPr>
          <a:xfrm>
            <a:off x="588725" y="2060848"/>
            <a:ext cx="3491051" cy="468000"/>
          </a:xfrm>
          <a:prstGeom prst="roundRect">
            <a:avLst>
              <a:gd name="adj" fmla="val 21098"/>
            </a:avLst>
          </a:prstGeom>
          <a:solidFill>
            <a:schemeClr val="accent1"/>
          </a:solidFill>
          <a:ln w="9525" cap="flat" cmpd="sng">
            <a:no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US" sz="1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Sacituzumab </a:t>
            </a:r>
            <a:r>
              <a:rPr kumimoji="0" lang="en-US" sz="1400" b="1"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govitecan</a:t>
            </a:r>
            <a:br>
              <a:rPr kumimoji="0" lang="en-US" sz="1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br>
            <a:r>
              <a:rPr kumimoji="0" lang="en-US" sz="1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(SG)</a:t>
            </a:r>
            <a:r>
              <a:rPr kumimoji="0" lang="en-US" sz="1400" b="1" u="none" strike="noStrike" kern="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sym typeface="Arial"/>
              </a:rPr>
              <a:t>1-5</a:t>
            </a:r>
            <a:endParaRPr kumimoji="0" sz="1400" b="1" u="none" strike="noStrike" kern="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7" name="Google Shape;151;p24">
            <a:extLst>
              <a:ext uri="{FF2B5EF4-FFF2-40B4-BE49-F238E27FC236}">
                <a16:creationId xmlns:a16="http://schemas.microsoft.com/office/drawing/2014/main" id="{AE546E9B-6C26-51FC-D297-0F3E71131129}"/>
              </a:ext>
            </a:extLst>
          </p:cNvPr>
          <p:cNvSpPr/>
          <p:nvPr/>
        </p:nvSpPr>
        <p:spPr>
          <a:xfrm>
            <a:off x="4292624" y="2060848"/>
            <a:ext cx="3491051" cy="468000"/>
          </a:xfrm>
          <a:prstGeom prst="roundRect">
            <a:avLst>
              <a:gd name="adj" fmla="val 21098"/>
            </a:avLst>
          </a:prstGeom>
          <a:solidFill>
            <a:srgbClr val="00B050"/>
          </a:solidFill>
          <a:ln w="9525" cap="flat" cmpd="sng">
            <a:no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US" sz="1400" b="1"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Datopotamab</a:t>
            </a:r>
            <a:r>
              <a:rPr kumimoji="0" lang="en-US" sz="1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deruxtecan</a:t>
            </a:r>
            <a:br>
              <a:rPr kumimoji="0" lang="en-US" sz="1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br>
            <a:r>
              <a:rPr kumimoji="0" lang="en-US" sz="1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(Dato-</a:t>
            </a:r>
            <a:r>
              <a:rPr kumimoji="0" lang="en-US" sz="1400" b="1"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DXd</a:t>
            </a:r>
            <a:r>
              <a:rPr kumimoji="0" lang="en-US" sz="1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a:t>
            </a:r>
            <a:r>
              <a:rPr kumimoji="0" lang="en-US" sz="1400" b="1" u="none" strike="noStrike" kern="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sym typeface="Arial"/>
              </a:rPr>
              <a:t>1,6,7</a:t>
            </a:r>
            <a:endParaRPr kumimoji="0" sz="1400" b="1" u="none" strike="noStrike" kern="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8" name="Google Shape;151;p24">
            <a:extLst>
              <a:ext uri="{FF2B5EF4-FFF2-40B4-BE49-F238E27FC236}">
                <a16:creationId xmlns:a16="http://schemas.microsoft.com/office/drawing/2014/main" id="{70A65349-A384-507A-C39B-022B3FF31C40}"/>
              </a:ext>
            </a:extLst>
          </p:cNvPr>
          <p:cNvSpPr/>
          <p:nvPr/>
        </p:nvSpPr>
        <p:spPr>
          <a:xfrm>
            <a:off x="7996522" y="2060848"/>
            <a:ext cx="3491051" cy="468000"/>
          </a:xfrm>
          <a:prstGeom prst="roundRect">
            <a:avLst>
              <a:gd name="adj" fmla="val 21098"/>
            </a:avLst>
          </a:prstGeom>
          <a:solidFill>
            <a:srgbClr val="7030A0"/>
          </a:solidFill>
          <a:ln w="9525" cap="flat" cmpd="sng">
            <a:no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US" sz="1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Sacituzumab </a:t>
            </a:r>
            <a:r>
              <a:rPr kumimoji="0" lang="en-US" sz="1400" b="1"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tirumotecan</a:t>
            </a:r>
            <a:br>
              <a:rPr kumimoji="0" lang="en-US" sz="1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br>
            <a:r>
              <a:rPr kumimoji="0" lang="en-US" sz="1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(Sac-TMT)</a:t>
            </a:r>
            <a:r>
              <a:rPr kumimoji="0" lang="en-US" sz="1400" b="1" u="none" strike="noStrike" kern="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sym typeface="Arial"/>
              </a:rPr>
              <a:t>8-10</a:t>
            </a:r>
            <a:endParaRPr kumimoji="0" sz="1400" b="1" u="none" strike="noStrike" kern="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grpSp>
        <p:nvGrpSpPr>
          <p:cNvPr id="36" name="Group 35">
            <a:extLst>
              <a:ext uri="{FF2B5EF4-FFF2-40B4-BE49-F238E27FC236}">
                <a16:creationId xmlns:a16="http://schemas.microsoft.com/office/drawing/2014/main" id="{946F29A3-4DEF-9AFD-6B90-E66B1B169C06}"/>
              </a:ext>
            </a:extLst>
          </p:cNvPr>
          <p:cNvGrpSpPr/>
          <p:nvPr/>
        </p:nvGrpSpPr>
        <p:grpSpPr>
          <a:xfrm>
            <a:off x="1703512" y="3495806"/>
            <a:ext cx="184469" cy="107850"/>
            <a:chOff x="3025880" y="3045619"/>
            <a:chExt cx="205005" cy="119856"/>
          </a:xfrm>
        </p:grpSpPr>
        <p:cxnSp>
          <p:nvCxnSpPr>
            <p:cNvPr id="34" name="Straight Connector 33">
              <a:extLst>
                <a:ext uri="{FF2B5EF4-FFF2-40B4-BE49-F238E27FC236}">
                  <a16:creationId xmlns:a16="http://schemas.microsoft.com/office/drawing/2014/main" id="{5445734F-216E-BCB9-C537-371C5A15A53E}"/>
                </a:ext>
              </a:extLst>
            </p:cNvPr>
            <p:cNvCxnSpPr>
              <a:cxnSpLocks/>
            </p:cNvCxnSpPr>
            <p:nvPr/>
          </p:nvCxnSpPr>
          <p:spPr>
            <a:xfrm>
              <a:off x="3106837" y="3105547"/>
              <a:ext cx="12404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88D349D0-C0BA-346A-F268-6472639BAEB1}"/>
                </a:ext>
              </a:extLst>
            </p:cNvPr>
            <p:cNvSpPr/>
            <p:nvPr/>
          </p:nvSpPr>
          <p:spPr>
            <a:xfrm>
              <a:off x="3025880" y="3045619"/>
              <a:ext cx="119856" cy="11985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BD36C6A9-7F45-03E8-B28F-12BEFC018D87}"/>
              </a:ext>
            </a:extLst>
          </p:cNvPr>
          <p:cNvGrpSpPr/>
          <p:nvPr/>
        </p:nvGrpSpPr>
        <p:grpSpPr>
          <a:xfrm flipH="1">
            <a:off x="2113012" y="3253849"/>
            <a:ext cx="184469" cy="107850"/>
            <a:chOff x="3025880" y="3045619"/>
            <a:chExt cx="205005" cy="119856"/>
          </a:xfrm>
        </p:grpSpPr>
        <p:cxnSp>
          <p:nvCxnSpPr>
            <p:cNvPr id="38" name="Straight Connector 37">
              <a:extLst>
                <a:ext uri="{FF2B5EF4-FFF2-40B4-BE49-F238E27FC236}">
                  <a16:creationId xmlns:a16="http://schemas.microsoft.com/office/drawing/2014/main" id="{EA7C4FE0-3E25-6B47-1C12-C606F6D80B30}"/>
                </a:ext>
              </a:extLst>
            </p:cNvPr>
            <p:cNvCxnSpPr>
              <a:cxnSpLocks/>
            </p:cNvCxnSpPr>
            <p:nvPr/>
          </p:nvCxnSpPr>
          <p:spPr>
            <a:xfrm>
              <a:off x="3106837" y="3105547"/>
              <a:ext cx="12404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BECAACEB-3074-FF54-5FB7-F4C7F501ECBE}"/>
                </a:ext>
              </a:extLst>
            </p:cNvPr>
            <p:cNvSpPr/>
            <p:nvPr/>
          </p:nvSpPr>
          <p:spPr>
            <a:xfrm>
              <a:off x="3025880" y="3045619"/>
              <a:ext cx="119856" cy="11985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4E907D2E-4482-DA62-3AE0-95DD9D6B4532}"/>
              </a:ext>
            </a:extLst>
          </p:cNvPr>
          <p:cNvGrpSpPr/>
          <p:nvPr/>
        </p:nvGrpSpPr>
        <p:grpSpPr>
          <a:xfrm>
            <a:off x="2626948" y="3253849"/>
            <a:ext cx="184469" cy="107850"/>
            <a:chOff x="3025880" y="3045619"/>
            <a:chExt cx="205005" cy="119856"/>
          </a:xfrm>
        </p:grpSpPr>
        <p:cxnSp>
          <p:nvCxnSpPr>
            <p:cNvPr id="41" name="Straight Connector 40">
              <a:extLst>
                <a:ext uri="{FF2B5EF4-FFF2-40B4-BE49-F238E27FC236}">
                  <a16:creationId xmlns:a16="http://schemas.microsoft.com/office/drawing/2014/main" id="{41C2ADD5-A65D-4FD9-D25F-AB18958E385B}"/>
                </a:ext>
              </a:extLst>
            </p:cNvPr>
            <p:cNvCxnSpPr>
              <a:cxnSpLocks/>
            </p:cNvCxnSpPr>
            <p:nvPr/>
          </p:nvCxnSpPr>
          <p:spPr>
            <a:xfrm>
              <a:off x="3106837" y="3105547"/>
              <a:ext cx="12404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Oval 41">
              <a:extLst>
                <a:ext uri="{FF2B5EF4-FFF2-40B4-BE49-F238E27FC236}">
                  <a16:creationId xmlns:a16="http://schemas.microsoft.com/office/drawing/2014/main" id="{C7633BC1-3958-3D6C-3FFF-1E293C5FAC73}"/>
                </a:ext>
              </a:extLst>
            </p:cNvPr>
            <p:cNvSpPr/>
            <p:nvPr/>
          </p:nvSpPr>
          <p:spPr>
            <a:xfrm>
              <a:off x="3025880" y="3045619"/>
              <a:ext cx="119856" cy="11985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085CA6EB-3E2B-8483-806B-DBCB7F912CE2}"/>
              </a:ext>
            </a:extLst>
          </p:cNvPr>
          <p:cNvGrpSpPr/>
          <p:nvPr/>
        </p:nvGrpSpPr>
        <p:grpSpPr>
          <a:xfrm flipH="1">
            <a:off x="3012672" y="3535803"/>
            <a:ext cx="184469" cy="107850"/>
            <a:chOff x="3025880" y="3045619"/>
            <a:chExt cx="205005" cy="119856"/>
          </a:xfrm>
        </p:grpSpPr>
        <p:cxnSp>
          <p:nvCxnSpPr>
            <p:cNvPr id="44" name="Straight Connector 43">
              <a:extLst>
                <a:ext uri="{FF2B5EF4-FFF2-40B4-BE49-F238E27FC236}">
                  <a16:creationId xmlns:a16="http://schemas.microsoft.com/office/drawing/2014/main" id="{FE872058-EF4B-A1ED-153D-E21560F04CDF}"/>
                </a:ext>
              </a:extLst>
            </p:cNvPr>
            <p:cNvCxnSpPr>
              <a:cxnSpLocks/>
            </p:cNvCxnSpPr>
            <p:nvPr/>
          </p:nvCxnSpPr>
          <p:spPr>
            <a:xfrm>
              <a:off x="3106837" y="3105547"/>
              <a:ext cx="12404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Oval 44">
              <a:extLst>
                <a:ext uri="{FF2B5EF4-FFF2-40B4-BE49-F238E27FC236}">
                  <a16:creationId xmlns:a16="http://schemas.microsoft.com/office/drawing/2014/main" id="{CB3EFAA3-D2EB-0114-531D-DB3FC8AD63EC}"/>
                </a:ext>
              </a:extLst>
            </p:cNvPr>
            <p:cNvSpPr/>
            <p:nvPr/>
          </p:nvSpPr>
          <p:spPr>
            <a:xfrm>
              <a:off x="3025880" y="3045619"/>
              <a:ext cx="119856" cy="11985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9" name="Group 168">
            <a:extLst>
              <a:ext uri="{FF2B5EF4-FFF2-40B4-BE49-F238E27FC236}">
                <a16:creationId xmlns:a16="http://schemas.microsoft.com/office/drawing/2014/main" id="{A7371785-9E70-A14D-A711-31D91421994C}"/>
              </a:ext>
            </a:extLst>
          </p:cNvPr>
          <p:cNvGrpSpPr/>
          <p:nvPr/>
        </p:nvGrpSpPr>
        <p:grpSpPr>
          <a:xfrm>
            <a:off x="934491" y="3096435"/>
            <a:ext cx="2213911" cy="1421527"/>
            <a:chOff x="934491" y="2500626"/>
            <a:chExt cx="2213911" cy="1421527"/>
          </a:xfrm>
        </p:grpSpPr>
        <p:sp>
          <p:nvSpPr>
            <p:cNvPr id="30" name="TextBox 29">
              <a:extLst>
                <a:ext uri="{FF2B5EF4-FFF2-40B4-BE49-F238E27FC236}">
                  <a16:creationId xmlns:a16="http://schemas.microsoft.com/office/drawing/2014/main" id="{C0729F2D-8BD1-9CF0-A297-B86CC8C9C512}"/>
                </a:ext>
              </a:extLst>
            </p:cNvPr>
            <p:cNvSpPr txBox="1"/>
            <p:nvPr/>
          </p:nvSpPr>
          <p:spPr>
            <a:xfrm>
              <a:off x="934491" y="3298622"/>
              <a:ext cx="993034" cy="153888"/>
            </a:xfrm>
            <a:prstGeom prst="rect">
              <a:avLst/>
            </a:prstGeom>
            <a:noFill/>
          </p:spPr>
          <p:txBody>
            <a:bodyPr wrap="square" lIns="0" tIns="0" rIns="0" bIns="0" rtlCol="0">
              <a:spAutoFit/>
            </a:bodyPr>
            <a:lstStyle/>
            <a:p>
              <a:r>
                <a:rPr lang="en-GB" sz="1000" dirty="0">
                  <a:latin typeface="Arial" panose="020B0604020202020204" pitchFamily="34" charset="0"/>
                  <a:cs typeface="Arial" panose="020B0604020202020204" pitchFamily="34" charset="0"/>
                </a:rPr>
                <a:t>SN-38 payload</a:t>
              </a:r>
            </a:p>
          </p:txBody>
        </p:sp>
        <p:grpSp>
          <p:nvGrpSpPr>
            <p:cNvPr id="46" name="Group 45">
              <a:extLst>
                <a:ext uri="{FF2B5EF4-FFF2-40B4-BE49-F238E27FC236}">
                  <a16:creationId xmlns:a16="http://schemas.microsoft.com/office/drawing/2014/main" id="{6D12D3FF-EFFA-6176-2DFE-05C7C6BB1451}"/>
                </a:ext>
              </a:extLst>
            </p:cNvPr>
            <p:cNvGrpSpPr/>
            <p:nvPr/>
          </p:nvGrpSpPr>
          <p:grpSpPr>
            <a:xfrm>
              <a:off x="2106342" y="3354251"/>
              <a:ext cx="184469" cy="107850"/>
              <a:chOff x="3025880" y="3045619"/>
              <a:chExt cx="205005" cy="119856"/>
            </a:xfrm>
          </p:grpSpPr>
          <p:cxnSp>
            <p:nvCxnSpPr>
              <p:cNvPr id="47" name="Straight Connector 46">
                <a:extLst>
                  <a:ext uri="{FF2B5EF4-FFF2-40B4-BE49-F238E27FC236}">
                    <a16:creationId xmlns:a16="http://schemas.microsoft.com/office/drawing/2014/main" id="{648B8D61-EA31-616F-60F6-CF086C1A3D37}"/>
                  </a:ext>
                </a:extLst>
              </p:cNvPr>
              <p:cNvCxnSpPr>
                <a:cxnSpLocks/>
              </p:cNvCxnSpPr>
              <p:nvPr/>
            </p:nvCxnSpPr>
            <p:spPr>
              <a:xfrm>
                <a:off x="3106837" y="3105547"/>
                <a:ext cx="12404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Oval 47">
                <a:extLst>
                  <a:ext uri="{FF2B5EF4-FFF2-40B4-BE49-F238E27FC236}">
                    <a16:creationId xmlns:a16="http://schemas.microsoft.com/office/drawing/2014/main" id="{4C868BF0-3182-FB52-1F87-D8A073EAD9C1}"/>
                  </a:ext>
                </a:extLst>
              </p:cNvPr>
              <p:cNvSpPr/>
              <p:nvPr/>
            </p:nvSpPr>
            <p:spPr>
              <a:xfrm>
                <a:off x="3025880" y="3045619"/>
                <a:ext cx="119856" cy="11985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A2FC74C4-1E89-F0F3-6F9A-F0DC101E88EC}"/>
                </a:ext>
              </a:extLst>
            </p:cNvPr>
            <p:cNvGrpSpPr/>
            <p:nvPr/>
          </p:nvGrpSpPr>
          <p:grpSpPr>
            <a:xfrm>
              <a:off x="2106342" y="3568522"/>
              <a:ext cx="184469" cy="107850"/>
              <a:chOff x="3025880" y="3045619"/>
              <a:chExt cx="205005" cy="119856"/>
            </a:xfrm>
          </p:grpSpPr>
          <p:cxnSp>
            <p:nvCxnSpPr>
              <p:cNvPr id="50" name="Straight Connector 49">
                <a:extLst>
                  <a:ext uri="{FF2B5EF4-FFF2-40B4-BE49-F238E27FC236}">
                    <a16:creationId xmlns:a16="http://schemas.microsoft.com/office/drawing/2014/main" id="{E438A795-C7E2-446E-28ED-B5B32F365FB9}"/>
                  </a:ext>
                </a:extLst>
              </p:cNvPr>
              <p:cNvCxnSpPr>
                <a:cxnSpLocks/>
              </p:cNvCxnSpPr>
              <p:nvPr/>
            </p:nvCxnSpPr>
            <p:spPr>
              <a:xfrm>
                <a:off x="3106837" y="3105547"/>
                <a:ext cx="12404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Oval 50">
                <a:extLst>
                  <a:ext uri="{FF2B5EF4-FFF2-40B4-BE49-F238E27FC236}">
                    <a16:creationId xmlns:a16="http://schemas.microsoft.com/office/drawing/2014/main" id="{936F87ED-E220-8466-6E30-49D629649594}"/>
                  </a:ext>
                </a:extLst>
              </p:cNvPr>
              <p:cNvSpPr/>
              <p:nvPr/>
            </p:nvSpPr>
            <p:spPr>
              <a:xfrm>
                <a:off x="3025880" y="3045619"/>
                <a:ext cx="119856" cy="11985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70C8291-0E5B-6020-055F-3AEF982ED781}"/>
                </a:ext>
              </a:extLst>
            </p:cNvPr>
            <p:cNvGrpSpPr/>
            <p:nvPr/>
          </p:nvGrpSpPr>
          <p:grpSpPr>
            <a:xfrm flipH="1">
              <a:off x="2640427" y="3354251"/>
              <a:ext cx="184469" cy="107850"/>
              <a:chOff x="3025880" y="3045619"/>
              <a:chExt cx="205005" cy="119856"/>
            </a:xfrm>
          </p:grpSpPr>
          <p:cxnSp>
            <p:nvCxnSpPr>
              <p:cNvPr id="53" name="Straight Connector 52">
                <a:extLst>
                  <a:ext uri="{FF2B5EF4-FFF2-40B4-BE49-F238E27FC236}">
                    <a16:creationId xmlns:a16="http://schemas.microsoft.com/office/drawing/2014/main" id="{37B4F73C-26F7-7E12-841C-D1D2C9B69B2A}"/>
                  </a:ext>
                </a:extLst>
              </p:cNvPr>
              <p:cNvCxnSpPr>
                <a:cxnSpLocks/>
              </p:cNvCxnSpPr>
              <p:nvPr/>
            </p:nvCxnSpPr>
            <p:spPr>
              <a:xfrm>
                <a:off x="3106837" y="3105547"/>
                <a:ext cx="12404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Oval 53">
                <a:extLst>
                  <a:ext uri="{FF2B5EF4-FFF2-40B4-BE49-F238E27FC236}">
                    <a16:creationId xmlns:a16="http://schemas.microsoft.com/office/drawing/2014/main" id="{694F7102-B438-ED3A-F8C4-9C5515481654}"/>
                  </a:ext>
                </a:extLst>
              </p:cNvPr>
              <p:cNvSpPr/>
              <p:nvPr/>
            </p:nvSpPr>
            <p:spPr>
              <a:xfrm>
                <a:off x="3025880" y="3045619"/>
                <a:ext cx="119856" cy="11985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70553B2F-E874-BD7B-E27F-A939A3C1FC19}"/>
                </a:ext>
              </a:extLst>
            </p:cNvPr>
            <p:cNvGrpSpPr/>
            <p:nvPr/>
          </p:nvGrpSpPr>
          <p:grpSpPr>
            <a:xfrm flipH="1">
              <a:off x="2640427" y="3568522"/>
              <a:ext cx="184469" cy="107850"/>
              <a:chOff x="3025880" y="3045619"/>
              <a:chExt cx="205005" cy="119856"/>
            </a:xfrm>
          </p:grpSpPr>
          <p:cxnSp>
            <p:nvCxnSpPr>
              <p:cNvPr id="56" name="Straight Connector 55">
                <a:extLst>
                  <a:ext uri="{FF2B5EF4-FFF2-40B4-BE49-F238E27FC236}">
                    <a16:creationId xmlns:a16="http://schemas.microsoft.com/office/drawing/2014/main" id="{9C62BFF2-E03D-5308-F5EC-5727EFB4F91E}"/>
                  </a:ext>
                </a:extLst>
              </p:cNvPr>
              <p:cNvCxnSpPr>
                <a:cxnSpLocks/>
              </p:cNvCxnSpPr>
              <p:nvPr/>
            </p:nvCxnSpPr>
            <p:spPr>
              <a:xfrm>
                <a:off x="3106837" y="3105547"/>
                <a:ext cx="12404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Oval 56">
                <a:extLst>
                  <a:ext uri="{FF2B5EF4-FFF2-40B4-BE49-F238E27FC236}">
                    <a16:creationId xmlns:a16="http://schemas.microsoft.com/office/drawing/2014/main" id="{D60AB806-BF47-8DBF-E9BE-102098D4C370}"/>
                  </a:ext>
                </a:extLst>
              </p:cNvPr>
              <p:cNvSpPr/>
              <p:nvPr/>
            </p:nvSpPr>
            <p:spPr>
              <a:xfrm>
                <a:off x="3025880" y="3045619"/>
                <a:ext cx="119856" cy="11985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8A11FA4F-0A3A-97CD-1195-A3FD87C76402}"/>
                </a:ext>
              </a:extLst>
            </p:cNvPr>
            <p:cNvGrpSpPr/>
            <p:nvPr/>
          </p:nvGrpSpPr>
          <p:grpSpPr>
            <a:xfrm>
              <a:off x="1809504" y="2500626"/>
              <a:ext cx="1338898" cy="1421527"/>
              <a:chOff x="1976501" y="3778573"/>
              <a:chExt cx="1464471" cy="1554850"/>
            </a:xfrm>
            <a:solidFill>
              <a:schemeClr val="accent1"/>
            </a:solidFill>
          </p:grpSpPr>
          <p:sp>
            <p:nvSpPr>
              <p:cNvPr id="13" name="Freeform 73">
                <a:extLst>
                  <a:ext uri="{FF2B5EF4-FFF2-40B4-BE49-F238E27FC236}">
                    <a16:creationId xmlns:a16="http://schemas.microsoft.com/office/drawing/2014/main" id="{631E39CF-7EB8-AF63-4628-F7E5DF47E754}"/>
                  </a:ext>
                </a:extLst>
              </p:cNvPr>
              <p:cNvSpPr/>
              <p:nvPr/>
            </p:nvSpPr>
            <p:spPr bwMode="auto">
              <a:xfrm>
                <a:off x="3010041" y="4016813"/>
                <a:ext cx="430931" cy="568975"/>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grp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4" name="Freeform 74">
                <a:extLst>
                  <a:ext uri="{FF2B5EF4-FFF2-40B4-BE49-F238E27FC236}">
                    <a16:creationId xmlns:a16="http://schemas.microsoft.com/office/drawing/2014/main" id="{346620FE-C802-4111-43AE-DB7802779A46}"/>
                  </a:ext>
                </a:extLst>
              </p:cNvPr>
              <p:cNvSpPr/>
              <p:nvPr/>
            </p:nvSpPr>
            <p:spPr bwMode="auto">
              <a:xfrm flipV="1">
                <a:off x="1976501" y="4038929"/>
                <a:ext cx="430931" cy="568975"/>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grp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 name="Freeform 39">
                <a:extLst>
                  <a:ext uri="{FF2B5EF4-FFF2-40B4-BE49-F238E27FC236}">
                    <a16:creationId xmlns:a16="http://schemas.microsoft.com/office/drawing/2014/main" id="{C69291EB-7EBB-6497-2D79-876D6F157B35}"/>
                  </a:ext>
                </a:extLst>
              </p:cNvPr>
              <p:cNvSpPr/>
              <p:nvPr/>
            </p:nvSpPr>
            <p:spPr bwMode="auto">
              <a:xfrm>
                <a:off x="2727568" y="3778573"/>
                <a:ext cx="619644" cy="155485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16293 w 1319647"/>
                  <a:gd name="connsiteY1" fmla="*/ 150038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9647" h="3334194">
                    <a:moveTo>
                      <a:pt x="1010653" y="61604"/>
                    </a:moveTo>
                    <a:lnTo>
                      <a:pt x="16293" y="1500380"/>
                    </a:lnTo>
                    <a:lnTo>
                      <a:pt x="0" y="1713941"/>
                    </a:lnTo>
                    <a:cubicBezTo>
                      <a:pt x="2674" y="2203225"/>
                      <a:pt x="5347" y="2692510"/>
                      <a:pt x="8021" y="3181794"/>
                    </a:cubicBezTo>
                    <a:cubicBezTo>
                      <a:pt x="16042" y="3251310"/>
                      <a:pt x="32084" y="3320826"/>
                      <a:pt x="176463" y="3334194"/>
                    </a:cubicBezTo>
                    <a:cubicBezTo>
                      <a:pt x="352925" y="3310132"/>
                      <a:pt x="344905" y="3262004"/>
                      <a:pt x="368968" y="3197836"/>
                    </a:cubicBezTo>
                    <a:lnTo>
                      <a:pt x="376990" y="1577583"/>
                    </a:lnTo>
                    <a:lnTo>
                      <a:pt x="1283368" y="278173"/>
                    </a:lnTo>
                    <a:cubicBezTo>
                      <a:pt x="1315453" y="184594"/>
                      <a:pt x="1355558" y="147163"/>
                      <a:pt x="1259305" y="45562"/>
                    </a:cubicBezTo>
                    <a:cubicBezTo>
                      <a:pt x="1112252" y="-37323"/>
                      <a:pt x="1085516" y="8131"/>
                      <a:pt x="1010653" y="61604"/>
                    </a:cubicBezTo>
                    <a:close/>
                  </a:path>
                </a:pathLst>
              </a:custGeom>
              <a:grp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6" name="Freeform 41">
                <a:extLst>
                  <a:ext uri="{FF2B5EF4-FFF2-40B4-BE49-F238E27FC236}">
                    <a16:creationId xmlns:a16="http://schemas.microsoft.com/office/drawing/2014/main" id="{944A6CF2-5299-F4AE-EE26-35C914DC9649}"/>
                  </a:ext>
                </a:extLst>
              </p:cNvPr>
              <p:cNvSpPr/>
              <p:nvPr/>
            </p:nvSpPr>
            <p:spPr bwMode="auto">
              <a:xfrm flipH="1">
                <a:off x="2041130" y="3778573"/>
                <a:ext cx="616174" cy="155485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03264 w 1312258"/>
                  <a:gd name="connsiteY0" fmla="*/ 61604 h 3334194"/>
                  <a:gd name="connsiteX1" fmla="*/ 32716 w 1312258"/>
                  <a:gd name="connsiteY1" fmla="*/ 1481330 h 3334194"/>
                  <a:gd name="connsiteX2" fmla="*/ 2136 w 1312258"/>
                  <a:gd name="connsiteY2" fmla="*/ 1713941 h 3334194"/>
                  <a:gd name="connsiteX3" fmla="*/ 632 w 1312258"/>
                  <a:gd name="connsiteY3" fmla="*/ 3181794 h 3334194"/>
                  <a:gd name="connsiteX4" fmla="*/ 169074 w 1312258"/>
                  <a:gd name="connsiteY4" fmla="*/ 3334194 h 3334194"/>
                  <a:gd name="connsiteX5" fmla="*/ 361579 w 1312258"/>
                  <a:gd name="connsiteY5" fmla="*/ 3197836 h 3334194"/>
                  <a:gd name="connsiteX6" fmla="*/ 369601 w 1312258"/>
                  <a:gd name="connsiteY6" fmla="*/ 1577583 h 3334194"/>
                  <a:gd name="connsiteX7" fmla="*/ 1275979 w 1312258"/>
                  <a:gd name="connsiteY7" fmla="*/ 278173 h 3334194"/>
                  <a:gd name="connsiteX8" fmla="*/ 1251916 w 1312258"/>
                  <a:gd name="connsiteY8" fmla="*/ 45562 h 3334194"/>
                  <a:gd name="connsiteX9" fmla="*/ 1003264 w 1312258"/>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58" h="3334194">
                    <a:moveTo>
                      <a:pt x="1003264" y="61604"/>
                    </a:moveTo>
                    <a:lnTo>
                      <a:pt x="32716" y="1481330"/>
                    </a:lnTo>
                    <a:cubicBezTo>
                      <a:pt x="19348" y="1558867"/>
                      <a:pt x="5979" y="1593541"/>
                      <a:pt x="2136" y="1713941"/>
                    </a:cubicBezTo>
                    <a:cubicBezTo>
                      <a:pt x="4810" y="2203225"/>
                      <a:pt x="-2042" y="2692510"/>
                      <a:pt x="632" y="3181794"/>
                    </a:cubicBezTo>
                    <a:cubicBezTo>
                      <a:pt x="8653" y="3251310"/>
                      <a:pt x="24695" y="3320826"/>
                      <a:pt x="169074" y="3334194"/>
                    </a:cubicBezTo>
                    <a:cubicBezTo>
                      <a:pt x="345536" y="3310132"/>
                      <a:pt x="337516" y="3262004"/>
                      <a:pt x="361579" y="3197836"/>
                    </a:cubicBezTo>
                    <a:lnTo>
                      <a:pt x="369601" y="1577583"/>
                    </a:lnTo>
                    <a:lnTo>
                      <a:pt x="1275979" y="278173"/>
                    </a:lnTo>
                    <a:cubicBezTo>
                      <a:pt x="1308064" y="184594"/>
                      <a:pt x="1348169" y="147163"/>
                      <a:pt x="1251916" y="45562"/>
                    </a:cubicBezTo>
                    <a:cubicBezTo>
                      <a:pt x="1104863" y="-37323"/>
                      <a:pt x="1078127" y="8131"/>
                      <a:pt x="1003264" y="61604"/>
                    </a:cubicBezTo>
                    <a:close/>
                  </a:path>
                </a:pathLst>
              </a:custGeom>
              <a:grp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cxnSp>
        <p:nvCxnSpPr>
          <p:cNvPr id="60" name="Straight Arrow Connector 59">
            <a:extLst>
              <a:ext uri="{FF2B5EF4-FFF2-40B4-BE49-F238E27FC236}">
                <a16:creationId xmlns:a16="http://schemas.microsoft.com/office/drawing/2014/main" id="{C30EF3EE-C7F5-61BD-69AD-ABFBDC371581}"/>
              </a:ext>
            </a:extLst>
          </p:cNvPr>
          <p:cNvCxnSpPr>
            <a:cxnSpLocks/>
          </p:cNvCxnSpPr>
          <p:nvPr/>
        </p:nvCxnSpPr>
        <p:spPr>
          <a:xfrm flipV="1">
            <a:off x="1450301" y="3595979"/>
            <a:ext cx="273318" cy="265052"/>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C29E7D54-5A1C-6D74-9DB3-E50A0ADECC42}"/>
              </a:ext>
            </a:extLst>
          </p:cNvPr>
          <p:cNvCxnSpPr>
            <a:cxnSpLocks/>
          </p:cNvCxnSpPr>
          <p:nvPr/>
        </p:nvCxnSpPr>
        <p:spPr>
          <a:xfrm>
            <a:off x="1590675" y="3113273"/>
            <a:ext cx="241495" cy="426528"/>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4B3B2E4E-3553-8346-9D69-B4C5101361CA}"/>
              </a:ext>
            </a:extLst>
          </p:cNvPr>
          <p:cNvCxnSpPr>
            <a:cxnSpLocks/>
          </p:cNvCxnSpPr>
          <p:nvPr/>
        </p:nvCxnSpPr>
        <p:spPr>
          <a:xfrm flipV="1">
            <a:off x="2005926" y="4516729"/>
            <a:ext cx="273318" cy="265052"/>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ABB50B67-A09F-69D1-F68D-9CC892CDD29E}"/>
              </a:ext>
            </a:extLst>
          </p:cNvPr>
          <p:cNvSpPr txBox="1"/>
          <p:nvPr/>
        </p:nvSpPr>
        <p:spPr>
          <a:xfrm>
            <a:off x="772746" y="2780928"/>
            <a:ext cx="1637704" cy="307777"/>
          </a:xfrm>
          <a:prstGeom prst="rect">
            <a:avLst/>
          </a:prstGeom>
          <a:noFill/>
        </p:spPr>
        <p:txBody>
          <a:bodyPr wrap="square" lIns="0" tIns="0" rIns="0" bIns="0" rtlCol="0">
            <a:spAutoFit/>
          </a:bodyPr>
          <a:lstStyle/>
          <a:p>
            <a:pPr algn="ctr"/>
            <a:r>
              <a:rPr lang="en-GB" sz="1000" dirty="0">
                <a:latin typeface="Arial" panose="020B0604020202020204" pitchFamily="34" charset="0"/>
                <a:cs typeface="Arial" panose="020B0604020202020204" pitchFamily="34" charset="0"/>
              </a:rPr>
              <a:t>Hydrolysable linker (CL2A)</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for SN-38</a:t>
            </a:r>
          </a:p>
        </p:txBody>
      </p:sp>
      <p:sp>
        <p:nvSpPr>
          <p:cNvPr id="68" name="TextBox 67">
            <a:extLst>
              <a:ext uri="{FF2B5EF4-FFF2-40B4-BE49-F238E27FC236}">
                <a16:creationId xmlns:a16="http://schemas.microsoft.com/office/drawing/2014/main" id="{5C29F94C-BFDF-7475-81E5-7FD691C7A603}"/>
              </a:ext>
            </a:extLst>
          </p:cNvPr>
          <p:cNvSpPr txBox="1"/>
          <p:nvPr/>
        </p:nvSpPr>
        <p:spPr>
          <a:xfrm>
            <a:off x="1515398" y="2564904"/>
            <a:ext cx="1637704" cy="215444"/>
          </a:xfrm>
          <a:prstGeom prst="rect">
            <a:avLst/>
          </a:prstGeom>
          <a:noFill/>
        </p:spPr>
        <p:txBody>
          <a:bodyPr wrap="square" lIns="0" tIns="0" rIns="0" bIns="0" rtlCol="0">
            <a:spAutoFit/>
          </a:bodyPr>
          <a:lstStyle/>
          <a:p>
            <a:pPr algn="ctr"/>
            <a:r>
              <a:rPr lang="en-GB" sz="1400" b="1" dirty="0">
                <a:latin typeface="Arial" panose="020B0604020202020204" pitchFamily="34" charset="0"/>
                <a:cs typeface="Arial" panose="020B0604020202020204" pitchFamily="34" charset="0"/>
              </a:rPr>
              <a:t>DAR ≈ 7.6:1</a:t>
            </a:r>
          </a:p>
        </p:txBody>
      </p:sp>
      <p:graphicFrame>
        <p:nvGraphicFramePr>
          <p:cNvPr id="75" name="Content Placeholder 66">
            <a:extLst>
              <a:ext uri="{FF2B5EF4-FFF2-40B4-BE49-F238E27FC236}">
                <a16:creationId xmlns:a16="http://schemas.microsoft.com/office/drawing/2014/main" id="{3C292A2B-2103-E8D0-F29E-F1BDFDB28EDD}"/>
              </a:ext>
            </a:extLst>
          </p:cNvPr>
          <p:cNvGraphicFramePr>
            <a:graphicFrameLocks/>
          </p:cNvGraphicFramePr>
          <p:nvPr>
            <p:extLst>
              <p:ext uri="{D42A27DB-BD31-4B8C-83A1-F6EECF244321}">
                <p14:modId xmlns:p14="http://schemas.microsoft.com/office/powerpoint/2010/main" val="3515717672"/>
              </p:ext>
            </p:extLst>
          </p:nvPr>
        </p:nvGraphicFramePr>
        <p:xfrm>
          <a:off x="588725" y="4916008"/>
          <a:ext cx="3476134" cy="385200"/>
        </p:xfrm>
        <a:graphic>
          <a:graphicData uri="http://schemas.openxmlformats.org/drawingml/2006/table">
            <a:tbl>
              <a:tblPr bandRow="1">
                <a:tableStyleId>{5C22544A-7EE6-4342-B048-85BDC9FD1C3A}</a:tableStyleId>
              </a:tblPr>
              <a:tblGrid>
                <a:gridCol w="3476134">
                  <a:extLst>
                    <a:ext uri="{9D8B030D-6E8A-4147-A177-3AD203B41FA5}">
                      <a16:colId xmlns:a16="http://schemas.microsoft.com/office/drawing/2014/main" val="1686788466"/>
                    </a:ext>
                  </a:extLst>
                </a:gridCol>
              </a:tblGrid>
              <a:tr h="370840">
                <a:tc>
                  <a:txBody>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Payload MOA: TOP1 inhibitor</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Bystander </a:t>
                      </a:r>
                      <a:r>
                        <a:rPr lang="en-US" sz="1200" dirty="0" err="1">
                          <a:latin typeface="Arial" panose="020B0604020202020204" pitchFamily="34" charset="0"/>
                          <a:cs typeface="Arial" panose="020B0604020202020204" pitchFamily="34" charset="0"/>
                        </a:rPr>
                        <a:t>antitumour</a:t>
                      </a:r>
                      <a:r>
                        <a:rPr lang="en-US" sz="1200" dirty="0">
                          <a:latin typeface="Arial" panose="020B0604020202020204" pitchFamily="34" charset="0"/>
                          <a:cs typeface="Arial" panose="020B0604020202020204" pitchFamily="34" charset="0"/>
                        </a:rPr>
                        <a:t> effect</a:t>
                      </a:r>
                    </a:p>
                  </a:txBody>
                  <a:tcPr marT="9720" marB="972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4512798"/>
                  </a:ext>
                </a:extLst>
              </a:tr>
            </a:tbl>
          </a:graphicData>
        </a:graphic>
      </p:graphicFrame>
      <p:sp>
        <p:nvSpPr>
          <p:cNvPr id="80" name="TextBox 79">
            <a:extLst>
              <a:ext uri="{FF2B5EF4-FFF2-40B4-BE49-F238E27FC236}">
                <a16:creationId xmlns:a16="http://schemas.microsoft.com/office/drawing/2014/main" id="{771C09D7-5000-37B1-D5AB-5A4E4008C0EE}"/>
              </a:ext>
            </a:extLst>
          </p:cNvPr>
          <p:cNvSpPr txBox="1"/>
          <p:nvPr/>
        </p:nvSpPr>
        <p:spPr>
          <a:xfrm>
            <a:off x="4902128" y="4191376"/>
            <a:ext cx="993034" cy="153888"/>
          </a:xfrm>
          <a:prstGeom prst="rect">
            <a:avLst/>
          </a:prstGeom>
          <a:noFill/>
        </p:spPr>
        <p:txBody>
          <a:bodyPr wrap="square" lIns="0" tIns="0" rIns="0" bIns="0" rtlCol="0">
            <a:spAutoFit/>
          </a:bodyPr>
          <a:lstStyle/>
          <a:p>
            <a:r>
              <a:rPr lang="en-GB" sz="1000" dirty="0" err="1">
                <a:latin typeface="Arial" panose="020B0604020202020204" pitchFamily="34" charset="0"/>
                <a:cs typeface="Arial" panose="020B0604020202020204" pitchFamily="34" charset="0"/>
              </a:rPr>
              <a:t>DXd</a:t>
            </a:r>
            <a:r>
              <a:rPr lang="en-GB" sz="1000" dirty="0">
                <a:latin typeface="Arial" panose="020B0604020202020204" pitchFamily="34" charset="0"/>
                <a:cs typeface="Arial" panose="020B0604020202020204" pitchFamily="34" charset="0"/>
              </a:rPr>
              <a:t> payload</a:t>
            </a:r>
          </a:p>
        </p:txBody>
      </p:sp>
      <p:grpSp>
        <p:nvGrpSpPr>
          <p:cNvPr id="82" name="Group 81">
            <a:extLst>
              <a:ext uri="{FF2B5EF4-FFF2-40B4-BE49-F238E27FC236}">
                <a16:creationId xmlns:a16="http://schemas.microsoft.com/office/drawing/2014/main" id="{38A28A48-C2B2-2E19-7293-4DA9AAFFCF07}"/>
              </a:ext>
            </a:extLst>
          </p:cNvPr>
          <p:cNvGrpSpPr/>
          <p:nvPr/>
        </p:nvGrpSpPr>
        <p:grpSpPr>
          <a:xfrm rot="19672825">
            <a:off x="5569151" y="3736852"/>
            <a:ext cx="184469" cy="107850"/>
            <a:chOff x="3025880" y="3045619"/>
            <a:chExt cx="205005" cy="119856"/>
          </a:xfrm>
        </p:grpSpPr>
        <p:cxnSp>
          <p:nvCxnSpPr>
            <p:cNvPr id="109" name="Straight Connector 108">
              <a:extLst>
                <a:ext uri="{FF2B5EF4-FFF2-40B4-BE49-F238E27FC236}">
                  <a16:creationId xmlns:a16="http://schemas.microsoft.com/office/drawing/2014/main" id="{2859BDD3-ACF6-B30E-7608-E6FB9AAAC6DB}"/>
                </a:ext>
              </a:extLst>
            </p:cNvPr>
            <p:cNvCxnSpPr>
              <a:cxnSpLocks/>
            </p:cNvCxnSpPr>
            <p:nvPr/>
          </p:nvCxnSpPr>
          <p:spPr>
            <a:xfrm>
              <a:off x="3106837" y="3105547"/>
              <a:ext cx="12404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 name="Oval 109">
              <a:extLst>
                <a:ext uri="{FF2B5EF4-FFF2-40B4-BE49-F238E27FC236}">
                  <a16:creationId xmlns:a16="http://schemas.microsoft.com/office/drawing/2014/main" id="{D57F400A-D885-CCBA-5678-9E954D987DBE}"/>
                </a:ext>
              </a:extLst>
            </p:cNvPr>
            <p:cNvSpPr/>
            <p:nvPr/>
          </p:nvSpPr>
          <p:spPr>
            <a:xfrm>
              <a:off x="3025880" y="3045619"/>
              <a:ext cx="119856" cy="11985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3C9BD58D-B567-ABA9-1BB3-34D7112FF384}"/>
              </a:ext>
            </a:extLst>
          </p:cNvPr>
          <p:cNvGrpSpPr/>
          <p:nvPr/>
        </p:nvGrpSpPr>
        <p:grpSpPr>
          <a:xfrm rot="19600364" flipH="1">
            <a:off x="5972197" y="3450574"/>
            <a:ext cx="184469" cy="107850"/>
            <a:chOff x="3025880" y="3045619"/>
            <a:chExt cx="205005" cy="119856"/>
          </a:xfrm>
        </p:grpSpPr>
        <p:cxnSp>
          <p:nvCxnSpPr>
            <p:cNvPr id="107" name="Straight Connector 106">
              <a:extLst>
                <a:ext uri="{FF2B5EF4-FFF2-40B4-BE49-F238E27FC236}">
                  <a16:creationId xmlns:a16="http://schemas.microsoft.com/office/drawing/2014/main" id="{DD57561C-05E1-8946-E1D2-DCB4225A6090}"/>
                </a:ext>
              </a:extLst>
            </p:cNvPr>
            <p:cNvCxnSpPr>
              <a:cxnSpLocks/>
            </p:cNvCxnSpPr>
            <p:nvPr/>
          </p:nvCxnSpPr>
          <p:spPr>
            <a:xfrm>
              <a:off x="3106837" y="3105547"/>
              <a:ext cx="12404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 name="Oval 107">
              <a:extLst>
                <a:ext uri="{FF2B5EF4-FFF2-40B4-BE49-F238E27FC236}">
                  <a16:creationId xmlns:a16="http://schemas.microsoft.com/office/drawing/2014/main" id="{EB1CF952-A4F3-74BC-40CF-7231EE869D8C}"/>
                </a:ext>
              </a:extLst>
            </p:cNvPr>
            <p:cNvSpPr/>
            <p:nvPr/>
          </p:nvSpPr>
          <p:spPr>
            <a:xfrm>
              <a:off x="3025880" y="3045619"/>
              <a:ext cx="119856" cy="11985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11" name="Straight Arrow Connector 110">
            <a:extLst>
              <a:ext uri="{FF2B5EF4-FFF2-40B4-BE49-F238E27FC236}">
                <a16:creationId xmlns:a16="http://schemas.microsoft.com/office/drawing/2014/main" id="{2BCEF84F-30D6-050E-5031-5A18EF0918E3}"/>
              </a:ext>
            </a:extLst>
          </p:cNvPr>
          <p:cNvCxnSpPr>
            <a:cxnSpLocks/>
          </p:cNvCxnSpPr>
          <p:nvPr/>
        </p:nvCxnSpPr>
        <p:spPr>
          <a:xfrm flipV="1">
            <a:off x="5417938" y="3892924"/>
            <a:ext cx="273318" cy="265052"/>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111">
            <a:extLst>
              <a:ext uri="{FF2B5EF4-FFF2-40B4-BE49-F238E27FC236}">
                <a16:creationId xmlns:a16="http://schemas.microsoft.com/office/drawing/2014/main" id="{AA8054CD-67CC-849B-64A5-AC57E88396A5}"/>
              </a:ext>
            </a:extLst>
          </p:cNvPr>
          <p:cNvCxnSpPr>
            <a:cxnSpLocks/>
          </p:cNvCxnSpPr>
          <p:nvPr/>
        </p:nvCxnSpPr>
        <p:spPr>
          <a:xfrm>
            <a:off x="5179594" y="3112601"/>
            <a:ext cx="506044" cy="653481"/>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a:extLst>
              <a:ext uri="{FF2B5EF4-FFF2-40B4-BE49-F238E27FC236}">
                <a16:creationId xmlns:a16="http://schemas.microsoft.com/office/drawing/2014/main" id="{0DC5C0BD-E7C6-DD35-10A4-90572CC4A8E9}"/>
              </a:ext>
            </a:extLst>
          </p:cNvPr>
          <p:cNvCxnSpPr>
            <a:cxnSpLocks/>
          </p:cNvCxnSpPr>
          <p:nvPr/>
        </p:nvCxnSpPr>
        <p:spPr>
          <a:xfrm flipV="1">
            <a:off x="5909544" y="4516729"/>
            <a:ext cx="273318" cy="265052"/>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4" name="TextBox 113">
            <a:extLst>
              <a:ext uri="{FF2B5EF4-FFF2-40B4-BE49-F238E27FC236}">
                <a16:creationId xmlns:a16="http://schemas.microsoft.com/office/drawing/2014/main" id="{6F1D7053-5CB1-C36C-4BCC-616A582D79C4}"/>
              </a:ext>
            </a:extLst>
          </p:cNvPr>
          <p:cNvSpPr txBox="1"/>
          <p:nvPr/>
        </p:nvSpPr>
        <p:spPr>
          <a:xfrm>
            <a:off x="4101799" y="2780928"/>
            <a:ext cx="1637704" cy="307777"/>
          </a:xfrm>
          <a:prstGeom prst="rect">
            <a:avLst/>
          </a:prstGeom>
          <a:noFill/>
        </p:spPr>
        <p:txBody>
          <a:bodyPr wrap="square" lIns="0" tIns="0" rIns="0" bIns="0" rtlCol="0">
            <a:spAutoFit/>
          </a:bodyPr>
          <a:lstStyle/>
          <a:p>
            <a:pPr algn="ctr"/>
            <a:r>
              <a:rPr lang="en-GB" sz="1000" dirty="0">
                <a:latin typeface="Arial" panose="020B0604020202020204" pitchFamily="34" charset="0"/>
                <a:cs typeface="Arial" panose="020B0604020202020204" pitchFamily="34" charset="0"/>
              </a:rPr>
              <a:t>Tetrapeptide-based</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cleavable linker for </a:t>
            </a:r>
            <a:r>
              <a:rPr lang="en-GB" sz="1000" dirty="0" err="1">
                <a:latin typeface="Arial" panose="020B0604020202020204" pitchFamily="34" charset="0"/>
                <a:cs typeface="Arial" panose="020B0604020202020204" pitchFamily="34" charset="0"/>
              </a:rPr>
              <a:t>DXd</a:t>
            </a:r>
            <a:endParaRPr lang="en-GB" sz="1000" dirty="0">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A5AE8512-6980-ED1F-22A6-08CCF55C13C0}"/>
              </a:ext>
            </a:extLst>
          </p:cNvPr>
          <p:cNvSpPr txBox="1"/>
          <p:nvPr/>
        </p:nvSpPr>
        <p:spPr>
          <a:xfrm>
            <a:off x="5212587" y="2564904"/>
            <a:ext cx="1637704" cy="215444"/>
          </a:xfrm>
          <a:prstGeom prst="rect">
            <a:avLst/>
          </a:prstGeom>
          <a:noFill/>
        </p:spPr>
        <p:txBody>
          <a:bodyPr wrap="square" lIns="0" tIns="0" rIns="0" bIns="0" rtlCol="0">
            <a:spAutoFit/>
          </a:bodyPr>
          <a:lstStyle/>
          <a:p>
            <a:pPr algn="ctr"/>
            <a:r>
              <a:rPr lang="en-GB" sz="1400" b="1" dirty="0">
                <a:latin typeface="Arial" panose="020B0604020202020204" pitchFamily="34" charset="0"/>
                <a:cs typeface="Arial" panose="020B0604020202020204" pitchFamily="34" charset="0"/>
              </a:rPr>
              <a:t>DAR ≈ 4:1</a:t>
            </a:r>
          </a:p>
        </p:txBody>
      </p:sp>
      <p:graphicFrame>
        <p:nvGraphicFramePr>
          <p:cNvPr id="116" name="Content Placeholder 66">
            <a:extLst>
              <a:ext uri="{FF2B5EF4-FFF2-40B4-BE49-F238E27FC236}">
                <a16:creationId xmlns:a16="http://schemas.microsoft.com/office/drawing/2014/main" id="{3CC9671F-3650-2F02-0FF1-3B7EF0E5AF15}"/>
              </a:ext>
            </a:extLst>
          </p:cNvPr>
          <p:cNvGraphicFramePr>
            <a:graphicFrameLocks/>
          </p:cNvGraphicFramePr>
          <p:nvPr>
            <p:extLst>
              <p:ext uri="{D42A27DB-BD31-4B8C-83A1-F6EECF244321}">
                <p14:modId xmlns:p14="http://schemas.microsoft.com/office/powerpoint/2010/main" val="1380913566"/>
              </p:ext>
            </p:extLst>
          </p:nvPr>
        </p:nvGraphicFramePr>
        <p:xfrm>
          <a:off x="4295800" y="4916008"/>
          <a:ext cx="3476134" cy="385200"/>
        </p:xfrm>
        <a:graphic>
          <a:graphicData uri="http://schemas.openxmlformats.org/drawingml/2006/table">
            <a:tbl>
              <a:tblPr bandRow="1">
                <a:tableStyleId>{5C22544A-7EE6-4342-B048-85BDC9FD1C3A}</a:tableStyleId>
              </a:tblPr>
              <a:tblGrid>
                <a:gridCol w="3476134">
                  <a:extLst>
                    <a:ext uri="{9D8B030D-6E8A-4147-A177-3AD203B41FA5}">
                      <a16:colId xmlns:a16="http://schemas.microsoft.com/office/drawing/2014/main" val="1686788466"/>
                    </a:ext>
                  </a:extLst>
                </a:gridCol>
              </a:tblGrid>
              <a:tr h="370840">
                <a:tc>
                  <a:txBody>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Payload MOA: TOP1 inhibitor</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Bystander </a:t>
                      </a:r>
                      <a:r>
                        <a:rPr lang="en-US" sz="1200" dirty="0" err="1">
                          <a:latin typeface="Arial" panose="020B0604020202020204" pitchFamily="34" charset="0"/>
                          <a:cs typeface="Arial" panose="020B0604020202020204" pitchFamily="34" charset="0"/>
                        </a:rPr>
                        <a:t>antitumour</a:t>
                      </a:r>
                      <a:r>
                        <a:rPr lang="en-US" sz="1200" dirty="0">
                          <a:latin typeface="Arial" panose="020B0604020202020204" pitchFamily="34" charset="0"/>
                          <a:cs typeface="Arial" panose="020B0604020202020204" pitchFamily="34" charset="0"/>
                        </a:rPr>
                        <a:t> effect</a:t>
                      </a:r>
                    </a:p>
                  </a:txBody>
                  <a:tcPr marT="9720" marB="972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44512798"/>
                  </a:ext>
                </a:extLst>
              </a:tr>
            </a:tbl>
          </a:graphicData>
        </a:graphic>
      </p:graphicFrame>
      <p:grpSp>
        <p:nvGrpSpPr>
          <p:cNvPr id="119" name="Group 118">
            <a:extLst>
              <a:ext uri="{FF2B5EF4-FFF2-40B4-BE49-F238E27FC236}">
                <a16:creationId xmlns:a16="http://schemas.microsoft.com/office/drawing/2014/main" id="{795C3784-5307-8DAA-34C4-192002194067}"/>
              </a:ext>
            </a:extLst>
          </p:cNvPr>
          <p:cNvGrpSpPr/>
          <p:nvPr/>
        </p:nvGrpSpPr>
        <p:grpSpPr>
          <a:xfrm rot="1927175" flipH="1">
            <a:off x="6586195" y="3736852"/>
            <a:ext cx="184469" cy="107850"/>
            <a:chOff x="3025880" y="3045619"/>
            <a:chExt cx="205005" cy="119856"/>
          </a:xfrm>
        </p:grpSpPr>
        <p:cxnSp>
          <p:nvCxnSpPr>
            <p:cNvPr id="120" name="Straight Connector 119">
              <a:extLst>
                <a:ext uri="{FF2B5EF4-FFF2-40B4-BE49-F238E27FC236}">
                  <a16:creationId xmlns:a16="http://schemas.microsoft.com/office/drawing/2014/main" id="{E485214D-7862-B471-5059-FFCEFE229BE8}"/>
                </a:ext>
              </a:extLst>
            </p:cNvPr>
            <p:cNvCxnSpPr>
              <a:cxnSpLocks/>
            </p:cNvCxnSpPr>
            <p:nvPr/>
          </p:nvCxnSpPr>
          <p:spPr>
            <a:xfrm>
              <a:off x="3106837" y="3105547"/>
              <a:ext cx="12404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1" name="Oval 120">
              <a:extLst>
                <a:ext uri="{FF2B5EF4-FFF2-40B4-BE49-F238E27FC236}">
                  <a16:creationId xmlns:a16="http://schemas.microsoft.com/office/drawing/2014/main" id="{DB77E969-8A5E-7244-F4BD-8FF3BA0E3955}"/>
                </a:ext>
              </a:extLst>
            </p:cNvPr>
            <p:cNvSpPr/>
            <p:nvPr/>
          </p:nvSpPr>
          <p:spPr>
            <a:xfrm>
              <a:off x="3025880" y="3045619"/>
              <a:ext cx="119856" cy="11985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218E7809-61AE-0EC4-B6CC-C57BC5852B20}"/>
              </a:ext>
            </a:extLst>
          </p:cNvPr>
          <p:cNvGrpSpPr/>
          <p:nvPr/>
        </p:nvGrpSpPr>
        <p:grpSpPr>
          <a:xfrm rot="1999636">
            <a:off x="6187150" y="3450575"/>
            <a:ext cx="184469" cy="107850"/>
            <a:chOff x="3025880" y="3045619"/>
            <a:chExt cx="205005" cy="119856"/>
          </a:xfrm>
        </p:grpSpPr>
        <p:cxnSp>
          <p:nvCxnSpPr>
            <p:cNvPr id="123" name="Straight Connector 122">
              <a:extLst>
                <a:ext uri="{FF2B5EF4-FFF2-40B4-BE49-F238E27FC236}">
                  <a16:creationId xmlns:a16="http://schemas.microsoft.com/office/drawing/2014/main" id="{248A5C00-0CA5-680B-9AEF-240B41E4C946}"/>
                </a:ext>
              </a:extLst>
            </p:cNvPr>
            <p:cNvCxnSpPr>
              <a:cxnSpLocks/>
            </p:cNvCxnSpPr>
            <p:nvPr/>
          </p:nvCxnSpPr>
          <p:spPr>
            <a:xfrm>
              <a:off x="3106837" y="3105547"/>
              <a:ext cx="12404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4" name="Oval 123">
              <a:extLst>
                <a:ext uri="{FF2B5EF4-FFF2-40B4-BE49-F238E27FC236}">
                  <a16:creationId xmlns:a16="http://schemas.microsoft.com/office/drawing/2014/main" id="{A18C2BC3-0C80-5D9E-A280-498FB3EA27D9}"/>
                </a:ext>
              </a:extLst>
            </p:cNvPr>
            <p:cNvSpPr/>
            <p:nvPr/>
          </p:nvSpPr>
          <p:spPr>
            <a:xfrm>
              <a:off x="3025880" y="3045619"/>
              <a:ext cx="119856" cy="11985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E7F07FD5-5707-09F6-0FB1-5BD49903D552}"/>
              </a:ext>
            </a:extLst>
          </p:cNvPr>
          <p:cNvGrpSpPr/>
          <p:nvPr/>
        </p:nvGrpSpPr>
        <p:grpSpPr>
          <a:xfrm>
            <a:off x="5516579" y="3096435"/>
            <a:ext cx="1338898" cy="1421527"/>
            <a:chOff x="1976501" y="3778573"/>
            <a:chExt cx="1464471" cy="1554850"/>
          </a:xfrm>
          <a:solidFill>
            <a:schemeClr val="tx2"/>
          </a:solidFill>
        </p:grpSpPr>
        <p:sp>
          <p:nvSpPr>
            <p:cNvPr id="91" name="Freeform 73">
              <a:extLst>
                <a:ext uri="{FF2B5EF4-FFF2-40B4-BE49-F238E27FC236}">
                  <a16:creationId xmlns:a16="http://schemas.microsoft.com/office/drawing/2014/main" id="{AF421391-3FC0-31A0-91C5-0AC62E852507}"/>
                </a:ext>
              </a:extLst>
            </p:cNvPr>
            <p:cNvSpPr/>
            <p:nvPr/>
          </p:nvSpPr>
          <p:spPr bwMode="auto">
            <a:xfrm>
              <a:off x="3010041" y="4016813"/>
              <a:ext cx="430931" cy="568975"/>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solidFill>
              <a:srgbClr val="00B05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2" name="Freeform 74">
              <a:extLst>
                <a:ext uri="{FF2B5EF4-FFF2-40B4-BE49-F238E27FC236}">
                  <a16:creationId xmlns:a16="http://schemas.microsoft.com/office/drawing/2014/main" id="{B3162E3C-A77C-040C-9F83-691B9CB22705}"/>
                </a:ext>
              </a:extLst>
            </p:cNvPr>
            <p:cNvSpPr/>
            <p:nvPr/>
          </p:nvSpPr>
          <p:spPr bwMode="auto">
            <a:xfrm flipV="1">
              <a:off x="1976501" y="4038929"/>
              <a:ext cx="430931" cy="568975"/>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solidFill>
              <a:srgbClr val="00B05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3" name="Freeform 39">
              <a:extLst>
                <a:ext uri="{FF2B5EF4-FFF2-40B4-BE49-F238E27FC236}">
                  <a16:creationId xmlns:a16="http://schemas.microsoft.com/office/drawing/2014/main" id="{149DCA18-9AA5-EC10-8F6A-D21A0082142D}"/>
                </a:ext>
              </a:extLst>
            </p:cNvPr>
            <p:cNvSpPr/>
            <p:nvPr/>
          </p:nvSpPr>
          <p:spPr bwMode="auto">
            <a:xfrm>
              <a:off x="2727568" y="3778573"/>
              <a:ext cx="619644" cy="155485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16293 w 1319647"/>
                <a:gd name="connsiteY1" fmla="*/ 150038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9647" h="3334194">
                  <a:moveTo>
                    <a:pt x="1010653" y="61604"/>
                  </a:moveTo>
                  <a:lnTo>
                    <a:pt x="16293" y="1500380"/>
                  </a:lnTo>
                  <a:lnTo>
                    <a:pt x="0" y="1713941"/>
                  </a:lnTo>
                  <a:cubicBezTo>
                    <a:pt x="2674" y="2203225"/>
                    <a:pt x="5347" y="2692510"/>
                    <a:pt x="8021" y="3181794"/>
                  </a:cubicBezTo>
                  <a:cubicBezTo>
                    <a:pt x="16042" y="3251310"/>
                    <a:pt x="32084" y="3320826"/>
                    <a:pt x="176463" y="3334194"/>
                  </a:cubicBezTo>
                  <a:cubicBezTo>
                    <a:pt x="352925" y="3310132"/>
                    <a:pt x="344905" y="3262004"/>
                    <a:pt x="368968" y="3197836"/>
                  </a:cubicBezTo>
                  <a:lnTo>
                    <a:pt x="376990" y="1577583"/>
                  </a:lnTo>
                  <a:lnTo>
                    <a:pt x="1283368" y="278173"/>
                  </a:lnTo>
                  <a:cubicBezTo>
                    <a:pt x="1315453" y="184594"/>
                    <a:pt x="1355558" y="147163"/>
                    <a:pt x="1259305" y="45562"/>
                  </a:cubicBezTo>
                  <a:cubicBezTo>
                    <a:pt x="1112252" y="-37323"/>
                    <a:pt x="1085516" y="8131"/>
                    <a:pt x="1010653" y="61604"/>
                  </a:cubicBezTo>
                  <a:close/>
                </a:path>
              </a:pathLst>
            </a:custGeom>
            <a:solidFill>
              <a:srgbClr val="00B05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4" name="Freeform 41">
              <a:extLst>
                <a:ext uri="{FF2B5EF4-FFF2-40B4-BE49-F238E27FC236}">
                  <a16:creationId xmlns:a16="http://schemas.microsoft.com/office/drawing/2014/main" id="{D3D2E0A1-4122-3A85-99D3-2ED3EFE0E9C3}"/>
                </a:ext>
              </a:extLst>
            </p:cNvPr>
            <p:cNvSpPr/>
            <p:nvPr/>
          </p:nvSpPr>
          <p:spPr bwMode="auto">
            <a:xfrm flipH="1">
              <a:off x="2041130" y="3778573"/>
              <a:ext cx="616174" cy="155485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03264 w 1312258"/>
                <a:gd name="connsiteY0" fmla="*/ 61604 h 3334194"/>
                <a:gd name="connsiteX1" fmla="*/ 32716 w 1312258"/>
                <a:gd name="connsiteY1" fmla="*/ 1481330 h 3334194"/>
                <a:gd name="connsiteX2" fmla="*/ 2136 w 1312258"/>
                <a:gd name="connsiteY2" fmla="*/ 1713941 h 3334194"/>
                <a:gd name="connsiteX3" fmla="*/ 632 w 1312258"/>
                <a:gd name="connsiteY3" fmla="*/ 3181794 h 3334194"/>
                <a:gd name="connsiteX4" fmla="*/ 169074 w 1312258"/>
                <a:gd name="connsiteY4" fmla="*/ 3334194 h 3334194"/>
                <a:gd name="connsiteX5" fmla="*/ 361579 w 1312258"/>
                <a:gd name="connsiteY5" fmla="*/ 3197836 h 3334194"/>
                <a:gd name="connsiteX6" fmla="*/ 369601 w 1312258"/>
                <a:gd name="connsiteY6" fmla="*/ 1577583 h 3334194"/>
                <a:gd name="connsiteX7" fmla="*/ 1275979 w 1312258"/>
                <a:gd name="connsiteY7" fmla="*/ 278173 h 3334194"/>
                <a:gd name="connsiteX8" fmla="*/ 1251916 w 1312258"/>
                <a:gd name="connsiteY8" fmla="*/ 45562 h 3334194"/>
                <a:gd name="connsiteX9" fmla="*/ 1003264 w 1312258"/>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58" h="3334194">
                  <a:moveTo>
                    <a:pt x="1003264" y="61604"/>
                  </a:moveTo>
                  <a:lnTo>
                    <a:pt x="32716" y="1481330"/>
                  </a:lnTo>
                  <a:cubicBezTo>
                    <a:pt x="19348" y="1558867"/>
                    <a:pt x="5979" y="1593541"/>
                    <a:pt x="2136" y="1713941"/>
                  </a:cubicBezTo>
                  <a:cubicBezTo>
                    <a:pt x="4810" y="2203225"/>
                    <a:pt x="-2042" y="2692510"/>
                    <a:pt x="632" y="3181794"/>
                  </a:cubicBezTo>
                  <a:cubicBezTo>
                    <a:pt x="8653" y="3251310"/>
                    <a:pt x="24695" y="3320826"/>
                    <a:pt x="169074" y="3334194"/>
                  </a:cubicBezTo>
                  <a:cubicBezTo>
                    <a:pt x="345536" y="3310132"/>
                    <a:pt x="337516" y="3262004"/>
                    <a:pt x="361579" y="3197836"/>
                  </a:cubicBezTo>
                  <a:lnTo>
                    <a:pt x="369601" y="1577583"/>
                  </a:lnTo>
                  <a:lnTo>
                    <a:pt x="1275979" y="278173"/>
                  </a:lnTo>
                  <a:cubicBezTo>
                    <a:pt x="1308064" y="184594"/>
                    <a:pt x="1348169" y="147163"/>
                    <a:pt x="1251916" y="45562"/>
                  </a:cubicBezTo>
                  <a:cubicBezTo>
                    <a:pt x="1104863" y="-37323"/>
                    <a:pt x="1078127" y="8131"/>
                    <a:pt x="1003264" y="61604"/>
                  </a:cubicBezTo>
                  <a:close/>
                </a:path>
              </a:pathLst>
            </a:custGeom>
            <a:solidFill>
              <a:srgbClr val="00B05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126" name="TextBox 125">
            <a:extLst>
              <a:ext uri="{FF2B5EF4-FFF2-40B4-BE49-F238E27FC236}">
                <a16:creationId xmlns:a16="http://schemas.microsoft.com/office/drawing/2014/main" id="{FCFC6B50-AE64-F003-8137-A11FB5422BDD}"/>
              </a:ext>
            </a:extLst>
          </p:cNvPr>
          <p:cNvSpPr txBox="1"/>
          <p:nvPr/>
        </p:nvSpPr>
        <p:spPr>
          <a:xfrm>
            <a:off x="8086740" y="4114431"/>
            <a:ext cx="993034" cy="307777"/>
          </a:xfrm>
          <a:prstGeom prst="rect">
            <a:avLst/>
          </a:prstGeom>
          <a:noFill/>
        </p:spPr>
        <p:txBody>
          <a:bodyPr wrap="square" lIns="0" tIns="0" rIns="0" bIns="0" rtlCol="0">
            <a:spAutoFit/>
          </a:bodyPr>
          <a:lstStyle/>
          <a:p>
            <a:pPr algn="ctr"/>
            <a:r>
              <a:rPr lang="en-GB" sz="1000" dirty="0">
                <a:latin typeface="Arial" panose="020B0604020202020204" pitchFamily="34" charset="0"/>
                <a:cs typeface="Arial" panose="020B0604020202020204" pitchFamily="34" charset="0"/>
              </a:rPr>
              <a:t>KL610023</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(T030) payload</a:t>
            </a:r>
          </a:p>
        </p:txBody>
      </p:sp>
      <p:grpSp>
        <p:nvGrpSpPr>
          <p:cNvPr id="128" name="Group 127">
            <a:extLst>
              <a:ext uri="{FF2B5EF4-FFF2-40B4-BE49-F238E27FC236}">
                <a16:creationId xmlns:a16="http://schemas.microsoft.com/office/drawing/2014/main" id="{C5E9B501-FEA5-6B9D-5013-030BD3C74FC0}"/>
              </a:ext>
            </a:extLst>
          </p:cNvPr>
          <p:cNvGrpSpPr/>
          <p:nvPr/>
        </p:nvGrpSpPr>
        <p:grpSpPr>
          <a:xfrm>
            <a:off x="9294129" y="3753181"/>
            <a:ext cx="184469" cy="107850"/>
            <a:chOff x="3025880" y="3045619"/>
            <a:chExt cx="205005" cy="119856"/>
          </a:xfrm>
        </p:grpSpPr>
        <p:cxnSp>
          <p:nvCxnSpPr>
            <p:cNvPr id="155" name="Straight Connector 154">
              <a:extLst>
                <a:ext uri="{FF2B5EF4-FFF2-40B4-BE49-F238E27FC236}">
                  <a16:creationId xmlns:a16="http://schemas.microsoft.com/office/drawing/2014/main" id="{71F4FCEB-28F9-C918-679A-86B3942845B5}"/>
                </a:ext>
              </a:extLst>
            </p:cNvPr>
            <p:cNvCxnSpPr>
              <a:cxnSpLocks/>
            </p:cNvCxnSpPr>
            <p:nvPr/>
          </p:nvCxnSpPr>
          <p:spPr>
            <a:xfrm>
              <a:off x="3106837" y="3105547"/>
              <a:ext cx="12404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6" name="Oval 155">
              <a:extLst>
                <a:ext uri="{FF2B5EF4-FFF2-40B4-BE49-F238E27FC236}">
                  <a16:creationId xmlns:a16="http://schemas.microsoft.com/office/drawing/2014/main" id="{46BC5C4A-8024-DDD7-42DB-44B13D57A945}"/>
                </a:ext>
              </a:extLst>
            </p:cNvPr>
            <p:cNvSpPr/>
            <p:nvPr/>
          </p:nvSpPr>
          <p:spPr>
            <a:xfrm>
              <a:off x="3025880" y="3045619"/>
              <a:ext cx="119856" cy="11985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494B7A3E-C778-D6FB-758C-222B96C9605A}"/>
              </a:ext>
            </a:extLst>
          </p:cNvPr>
          <p:cNvGrpSpPr/>
          <p:nvPr/>
        </p:nvGrpSpPr>
        <p:grpSpPr>
          <a:xfrm flipH="1">
            <a:off x="10286010" y="3741570"/>
            <a:ext cx="184469" cy="107850"/>
            <a:chOff x="3025880" y="3045619"/>
            <a:chExt cx="205005" cy="119856"/>
          </a:xfrm>
        </p:grpSpPr>
        <p:cxnSp>
          <p:nvCxnSpPr>
            <p:cNvPr id="149" name="Straight Connector 148">
              <a:extLst>
                <a:ext uri="{FF2B5EF4-FFF2-40B4-BE49-F238E27FC236}">
                  <a16:creationId xmlns:a16="http://schemas.microsoft.com/office/drawing/2014/main" id="{F08B4EBA-6A26-3021-C720-6586756C3444}"/>
                </a:ext>
              </a:extLst>
            </p:cNvPr>
            <p:cNvCxnSpPr>
              <a:cxnSpLocks/>
            </p:cNvCxnSpPr>
            <p:nvPr/>
          </p:nvCxnSpPr>
          <p:spPr>
            <a:xfrm>
              <a:off x="3106837" y="3105547"/>
              <a:ext cx="12404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0" name="Oval 149">
              <a:extLst>
                <a:ext uri="{FF2B5EF4-FFF2-40B4-BE49-F238E27FC236}">
                  <a16:creationId xmlns:a16="http://schemas.microsoft.com/office/drawing/2014/main" id="{2C0D3210-1212-01AC-D765-15C723DE1015}"/>
                </a:ext>
              </a:extLst>
            </p:cNvPr>
            <p:cNvSpPr/>
            <p:nvPr/>
          </p:nvSpPr>
          <p:spPr>
            <a:xfrm>
              <a:off x="3025880" y="3045619"/>
              <a:ext cx="119856" cy="11985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3485546D-E97D-1E98-451B-6422C73E7EFF}"/>
              </a:ext>
            </a:extLst>
          </p:cNvPr>
          <p:cNvGrpSpPr/>
          <p:nvPr/>
        </p:nvGrpSpPr>
        <p:grpSpPr>
          <a:xfrm>
            <a:off x="9514139" y="3950060"/>
            <a:ext cx="184469" cy="107850"/>
            <a:chOff x="3025880" y="3045619"/>
            <a:chExt cx="205005" cy="119856"/>
          </a:xfrm>
        </p:grpSpPr>
        <p:cxnSp>
          <p:nvCxnSpPr>
            <p:cNvPr id="147" name="Straight Connector 146">
              <a:extLst>
                <a:ext uri="{FF2B5EF4-FFF2-40B4-BE49-F238E27FC236}">
                  <a16:creationId xmlns:a16="http://schemas.microsoft.com/office/drawing/2014/main" id="{AE675924-DA16-9A3E-D970-92766732FFC2}"/>
                </a:ext>
              </a:extLst>
            </p:cNvPr>
            <p:cNvCxnSpPr>
              <a:cxnSpLocks/>
            </p:cNvCxnSpPr>
            <p:nvPr/>
          </p:nvCxnSpPr>
          <p:spPr>
            <a:xfrm>
              <a:off x="3106837" y="3105547"/>
              <a:ext cx="12404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8" name="Oval 147">
              <a:extLst>
                <a:ext uri="{FF2B5EF4-FFF2-40B4-BE49-F238E27FC236}">
                  <a16:creationId xmlns:a16="http://schemas.microsoft.com/office/drawing/2014/main" id="{FA91A268-D8EC-3C30-8D09-DC2CC2B1E137}"/>
                </a:ext>
              </a:extLst>
            </p:cNvPr>
            <p:cNvSpPr/>
            <p:nvPr/>
          </p:nvSpPr>
          <p:spPr>
            <a:xfrm>
              <a:off x="3025880" y="3045619"/>
              <a:ext cx="119856" cy="11985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a16="http://schemas.microsoft.com/office/drawing/2014/main" id="{3389EA6D-BEEC-8B3A-13AB-2B6B008A19CA}"/>
              </a:ext>
            </a:extLst>
          </p:cNvPr>
          <p:cNvGrpSpPr/>
          <p:nvPr/>
        </p:nvGrpSpPr>
        <p:grpSpPr>
          <a:xfrm>
            <a:off x="9514139" y="4164331"/>
            <a:ext cx="184469" cy="107850"/>
            <a:chOff x="3025880" y="3045619"/>
            <a:chExt cx="205005" cy="119856"/>
          </a:xfrm>
        </p:grpSpPr>
        <p:cxnSp>
          <p:nvCxnSpPr>
            <p:cNvPr id="145" name="Straight Connector 144">
              <a:extLst>
                <a:ext uri="{FF2B5EF4-FFF2-40B4-BE49-F238E27FC236}">
                  <a16:creationId xmlns:a16="http://schemas.microsoft.com/office/drawing/2014/main" id="{037E25B0-8D3F-18D8-CE03-5B125B9178E5}"/>
                </a:ext>
              </a:extLst>
            </p:cNvPr>
            <p:cNvCxnSpPr>
              <a:cxnSpLocks/>
            </p:cNvCxnSpPr>
            <p:nvPr/>
          </p:nvCxnSpPr>
          <p:spPr>
            <a:xfrm>
              <a:off x="3106837" y="3105547"/>
              <a:ext cx="12404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6" name="Oval 145">
              <a:extLst>
                <a:ext uri="{FF2B5EF4-FFF2-40B4-BE49-F238E27FC236}">
                  <a16:creationId xmlns:a16="http://schemas.microsoft.com/office/drawing/2014/main" id="{554A52B8-FE95-5787-DD18-CD9232180EC9}"/>
                </a:ext>
              </a:extLst>
            </p:cNvPr>
            <p:cNvSpPr/>
            <p:nvPr/>
          </p:nvSpPr>
          <p:spPr>
            <a:xfrm>
              <a:off x="3025880" y="3045619"/>
              <a:ext cx="119856" cy="11985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3B87C492-EC5F-78D6-E145-352E1F9010B9}"/>
              </a:ext>
            </a:extLst>
          </p:cNvPr>
          <p:cNvGrpSpPr/>
          <p:nvPr/>
        </p:nvGrpSpPr>
        <p:grpSpPr>
          <a:xfrm flipH="1">
            <a:off x="10048224" y="3950060"/>
            <a:ext cx="184469" cy="107850"/>
            <a:chOff x="3025880" y="3045619"/>
            <a:chExt cx="205005" cy="119856"/>
          </a:xfrm>
        </p:grpSpPr>
        <p:cxnSp>
          <p:nvCxnSpPr>
            <p:cNvPr id="143" name="Straight Connector 142">
              <a:extLst>
                <a:ext uri="{FF2B5EF4-FFF2-40B4-BE49-F238E27FC236}">
                  <a16:creationId xmlns:a16="http://schemas.microsoft.com/office/drawing/2014/main" id="{EBDF284B-FE36-F597-BBEB-F4E4115D05DC}"/>
                </a:ext>
              </a:extLst>
            </p:cNvPr>
            <p:cNvCxnSpPr>
              <a:cxnSpLocks/>
            </p:cNvCxnSpPr>
            <p:nvPr/>
          </p:nvCxnSpPr>
          <p:spPr>
            <a:xfrm>
              <a:off x="3106837" y="3105547"/>
              <a:ext cx="12404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4" name="Oval 143">
              <a:extLst>
                <a:ext uri="{FF2B5EF4-FFF2-40B4-BE49-F238E27FC236}">
                  <a16:creationId xmlns:a16="http://schemas.microsoft.com/office/drawing/2014/main" id="{A5D0F8C1-D92D-E8C9-4215-A0E0A6D5BB1F}"/>
                </a:ext>
              </a:extLst>
            </p:cNvPr>
            <p:cNvSpPr/>
            <p:nvPr/>
          </p:nvSpPr>
          <p:spPr>
            <a:xfrm>
              <a:off x="3025880" y="3045619"/>
              <a:ext cx="119856" cy="11985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A7013CA8-C972-07A3-F7A5-B4A254E2143A}"/>
              </a:ext>
            </a:extLst>
          </p:cNvPr>
          <p:cNvGrpSpPr/>
          <p:nvPr/>
        </p:nvGrpSpPr>
        <p:grpSpPr>
          <a:xfrm flipH="1">
            <a:off x="10048224" y="4164331"/>
            <a:ext cx="184469" cy="107850"/>
            <a:chOff x="3025880" y="3045619"/>
            <a:chExt cx="205005" cy="119856"/>
          </a:xfrm>
        </p:grpSpPr>
        <p:cxnSp>
          <p:nvCxnSpPr>
            <p:cNvPr id="141" name="Straight Connector 140">
              <a:extLst>
                <a:ext uri="{FF2B5EF4-FFF2-40B4-BE49-F238E27FC236}">
                  <a16:creationId xmlns:a16="http://schemas.microsoft.com/office/drawing/2014/main" id="{D90871FC-C66E-B6B9-3261-C5F778E4A3AB}"/>
                </a:ext>
              </a:extLst>
            </p:cNvPr>
            <p:cNvCxnSpPr>
              <a:cxnSpLocks/>
            </p:cNvCxnSpPr>
            <p:nvPr/>
          </p:nvCxnSpPr>
          <p:spPr>
            <a:xfrm>
              <a:off x="3106837" y="3105547"/>
              <a:ext cx="12404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2" name="Oval 141">
              <a:extLst>
                <a:ext uri="{FF2B5EF4-FFF2-40B4-BE49-F238E27FC236}">
                  <a16:creationId xmlns:a16="http://schemas.microsoft.com/office/drawing/2014/main" id="{48F80995-7960-1DD1-A29F-44771D8CC8D7}"/>
                </a:ext>
              </a:extLst>
            </p:cNvPr>
            <p:cNvSpPr/>
            <p:nvPr/>
          </p:nvSpPr>
          <p:spPr>
            <a:xfrm>
              <a:off x="3025880" y="3045619"/>
              <a:ext cx="119856" cy="11985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6" name="Group 135">
            <a:extLst>
              <a:ext uri="{FF2B5EF4-FFF2-40B4-BE49-F238E27FC236}">
                <a16:creationId xmlns:a16="http://schemas.microsoft.com/office/drawing/2014/main" id="{685738E3-C425-3C85-C4C5-1CDF6C392AA7}"/>
              </a:ext>
            </a:extLst>
          </p:cNvPr>
          <p:cNvGrpSpPr/>
          <p:nvPr/>
        </p:nvGrpSpPr>
        <p:grpSpPr>
          <a:xfrm>
            <a:off x="9217301" y="3096435"/>
            <a:ext cx="1338898" cy="1421527"/>
            <a:chOff x="1976501" y="3778573"/>
            <a:chExt cx="1464471" cy="1554850"/>
          </a:xfrm>
        </p:grpSpPr>
        <p:sp>
          <p:nvSpPr>
            <p:cNvPr id="137" name="Freeform 73">
              <a:extLst>
                <a:ext uri="{FF2B5EF4-FFF2-40B4-BE49-F238E27FC236}">
                  <a16:creationId xmlns:a16="http://schemas.microsoft.com/office/drawing/2014/main" id="{50E8302C-DF63-B0A7-B33D-A61508C8EE13}"/>
                </a:ext>
              </a:extLst>
            </p:cNvPr>
            <p:cNvSpPr/>
            <p:nvPr/>
          </p:nvSpPr>
          <p:spPr bwMode="auto">
            <a:xfrm>
              <a:off x="3010041" y="4016813"/>
              <a:ext cx="430931" cy="568975"/>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38" name="Freeform 74">
              <a:extLst>
                <a:ext uri="{FF2B5EF4-FFF2-40B4-BE49-F238E27FC236}">
                  <a16:creationId xmlns:a16="http://schemas.microsoft.com/office/drawing/2014/main" id="{07CCA1AE-E758-D703-7675-33BB75B4BCF7}"/>
                </a:ext>
              </a:extLst>
            </p:cNvPr>
            <p:cNvSpPr/>
            <p:nvPr/>
          </p:nvSpPr>
          <p:spPr bwMode="auto">
            <a:xfrm flipV="1">
              <a:off x="1976501" y="4038929"/>
              <a:ext cx="430931" cy="568975"/>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39" name="Freeform 39">
              <a:extLst>
                <a:ext uri="{FF2B5EF4-FFF2-40B4-BE49-F238E27FC236}">
                  <a16:creationId xmlns:a16="http://schemas.microsoft.com/office/drawing/2014/main" id="{6D48BAF2-507D-A772-58C5-507BB433026B}"/>
                </a:ext>
              </a:extLst>
            </p:cNvPr>
            <p:cNvSpPr/>
            <p:nvPr/>
          </p:nvSpPr>
          <p:spPr bwMode="auto">
            <a:xfrm>
              <a:off x="2727568" y="3778573"/>
              <a:ext cx="619644" cy="155485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16293 w 1319647"/>
                <a:gd name="connsiteY1" fmla="*/ 150038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9647" h="3334194">
                  <a:moveTo>
                    <a:pt x="1010653" y="61604"/>
                  </a:moveTo>
                  <a:lnTo>
                    <a:pt x="16293" y="1500380"/>
                  </a:lnTo>
                  <a:lnTo>
                    <a:pt x="0" y="1713941"/>
                  </a:lnTo>
                  <a:cubicBezTo>
                    <a:pt x="2674" y="2203225"/>
                    <a:pt x="5347" y="2692510"/>
                    <a:pt x="8021" y="3181794"/>
                  </a:cubicBezTo>
                  <a:cubicBezTo>
                    <a:pt x="16042" y="3251310"/>
                    <a:pt x="32084" y="3320826"/>
                    <a:pt x="176463" y="3334194"/>
                  </a:cubicBezTo>
                  <a:cubicBezTo>
                    <a:pt x="352925" y="3310132"/>
                    <a:pt x="344905" y="3262004"/>
                    <a:pt x="368968" y="3197836"/>
                  </a:cubicBezTo>
                  <a:lnTo>
                    <a:pt x="376990" y="1577583"/>
                  </a:lnTo>
                  <a:lnTo>
                    <a:pt x="1283368" y="278173"/>
                  </a:lnTo>
                  <a:cubicBezTo>
                    <a:pt x="1315453" y="184594"/>
                    <a:pt x="1355558" y="147163"/>
                    <a:pt x="1259305" y="45562"/>
                  </a:cubicBezTo>
                  <a:cubicBezTo>
                    <a:pt x="1112252" y="-37323"/>
                    <a:pt x="1085516" y="8131"/>
                    <a:pt x="1010653" y="61604"/>
                  </a:cubicBezTo>
                  <a:close/>
                </a:path>
              </a:pathLst>
            </a:cu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40" name="Freeform 41">
              <a:extLst>
                <a:ext uri="{FF2B5EF4-FFF2-40B4-BE49-F238E27FC236}">
                  <a16:creationId xmlns:a16="http://schemas.microsoft.com/office/drawing/2014/main" id="{4773C59C-A6AF-F837-71B2-6A3E97ACCAB7}"/>
                </a:ext>
              </a:extLst>
            </p:cNvPr>
            <p:cNvSpPr/>
            <p:nvPr/>
          </p:nvSpPr>
          <p:spPr bwMode="auto">
            <a:xfrm flipH="1">
              <a:off x="2041130" y="3778573"/>
              <a:ext cx="616174" cy="155485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03264 w 1312258"/>
                <a:gd name="connsiteY0" fmla="*/ 61604 h 3334194"/>
                <a:gd name="connsiteX1" fmla="*/ 32716 w 1312258"/>
                <a:gd name="connsiteY1" fmla="*/ 1481330 h 3334194"/>
                <a:gd name="connsiteX2" fmla="*/ 2136 w 1312258"/>
                <a:gd name="connsiteY2" fmla="*/ 1713941 h 3334194"/>
                <a:gd name="connsiteX3" fmla="*/ 632 w 1312258"/>
                <a:gd name="connsiteY3" fmla="*/ 3181794 h 3334194"/>
                <a:gd name="connsiteX4" fmla="*/ 169074 w 1312258"/>
                <a:gd name="connsiteY4" fmla="*/ 3334194 h 3334194"/>
                <a:gd name="connsiteX5" fmla="*/ 361579 w 1312258"/>
                <a:gd name="connsiteY5" fmla="*/ 3197836 h 3334194"/>
                <a:gd name="connsiteX6" fmla="*/ 369601 w 1312258"/>
                <a:gd name="connsiteY6" fmla="*/ 1577583 h 3334194"/>
                <a:gd name="connsiteX7" fmla="*/ 1275979 w 1312258"/>
                <a:gd name="connsiteY7" fmla="*/ 278173 h 3334194"/>
                <a:gd name="connsiteX8" fmla="*/ 1251916 w 1312258"/>
                <a:gd name="connsiteY8" fmla="*/ 45562 h 3334194"/>
                <a:gd name="connsiteX9" fmla="*/ 1003264 w 1312258"/>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58" h="3334194">
                  <a:moveTo>
                    <a:pt x="1003264" y="61604"/>
                  </a:moveTo>
                  <a:lnTo>
                    <a:pt x="32716" y="1481330"/>
                  </a:lnTo>
                  <a:cubicBezTo>
                    <a:pt x="19348" y="1558867"/>
                    <a:pt x="5979" y="1593541"/>
                    <a:pt x="2136" y="1713941"/>
                  </a:cubicBezTo>
                  <a:cubicBezTo>
                    <a:pt x="4810" y="2203225"/>
                    <a:pt x="-2042" y="2692510"/>
                    <a:pt x="632" y="3181794"/>
                  </a:cubicBezTo>
                  <a:cubicBezTo>
                    <a:pt x="8653" y="3251310"/>
                    <a:pt x="24695" y="3320826"/>
                    <a:pt x="169074" y="3334194"/>
                  </a:cubicBezTo>
                  <a:cubicBezTo>
                    <a:pt x="345536" y="3310132"/>
                    <a:pt x="337516" y="3262004"/>
                    <a:pt x="361579" y="3197836"/>
                  </a:cubicBezTo>
                  <a:lnTo>
                    <a:pt x="369601" y="1577583"/>
                  </a:lnTo>
                  <a:lnTo>
                    <a:pt x="1275979" y="278173"/>
                  </a:lnTo>
                  <a:cubicBezTo>
                    <a:pt x="1308064" y="184594"/>
                    <a:pt x="1348169" y="147163"/>
                    <a:pt x="1251916" y="45562"/>
                  </a:cubicBezTo>
                  <a:cubicBezTo>
                    <a:pt x="1104863" y="-37323"/>
                    <a:pt x="1078127" y="8131"/>
                    <a:pt x="1003264" y="61604"/>
                  </a:cubicBezTo>
                  <a:close/>
                </a:path>
              </a:pathLst>
            </a:cu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cxnSp>
        <p:nvCxnSpPr>
          <p:cNvPr id="158" name="Straight Arrow Connector 157">
            <a:extLst>
              <a:ext uri="{FF2B5EF4-FFF2-40B4-BE49-F238E27FC236}">
                <a16:creationId xmlns:a16="http://schemas.microsoft.com/office/drawing/2014/main" id="{7ABE0936-A32E-1136-B010-DF6C44109367}"/>
              </a:ext>
            </a:extLst>
          </p:cNvPr>
          <p:cNvCxnSpPr>
            <a:cxnSpLocks/>
          </p:cNvCxnSpPr>
          <p:nvPr/>
        </p:nvCxnSpPr>
        <p:spPr>
          <a:xfrm>
            <a:off x="8806377" y="3382073"/>
            <a:ext cx="638116" cy="407149"/>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9" name="Straight Arrow Connector 158">
            <a:extLst>
              <a:ext uri="{FF2B5EF4-FFF2-40B4-BE49-F238E27FC236}">
                <a16:creationId xmlns:a16="http://schemas.microsoft.com/office/drawing/2014/main" id="{A6A46149-7AE4-3F4B-CD21-0D9FDD678F90}"/>
              </a:ext>
            </a:extLst>
          </p:cNvPr>
          <p:cNvCxnSpPr>
            <a:cxnSpLocks/>
          </p:cNvCxnSpPr>
          <p:nvPr/>
        </p:nvCxnSpPr>
        <p:spPr>
          <a:xfrm flipV="1">
            <a:off x="9609183" y="4516729"/>
            <a:ext cx="273318" cy="265052"/>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0" name="TextBox 159">
            <a:extLst>
              <a:ext uri="{FF2B5EF4-FFF2-40B4-BE49-F238E27FC236}">
                <a16:creationId xmlns:a16="http://schemas.microsoft.com/office/drawing/2014/main" id="{D44BAEFC-91CD-CF76-7FBD-B6D97819F66E}"/>
              </a:ext>
            </a:extLst>
          </p:cNvPr>
          <p:cNvSpPr txBox="1"/>
          <p:nvPr/>
        </p:nvSpPr>
        <p:spPr>
          <a:xfrm>
            <a:off x="8115103" y="3046748"/>
            <a:ext cx="1059424" cy="307777"/>
          </a:xfrm>
          <a:prstGeom prst="rect">
            <a:avLst/>
          </a:prstGeom>
          <a:noFill/>
        </p:spPr>
        <p:txBody>
          <a:bodyPr wrap="square" lIns="0" tIns="0" rIns="0" bIns="0" rtlCol="0">
            <a:spAutoFit/>
          </a:bodyPr>
          <a:lstStyle/>
          <a:p>
            <a:pPr algn="ctr"/>
            <a:r>
              <a:rPr lang="en-GB" sz="1000" dirty="0">
                <a:latin typeface="Arial" panose="020B0604020202020204" pitchFamily="34" charset="0"/>
                <a:cs typeface="Arial" panose="020B0604020202020204" pitchFamily="34" charset="0"/>
              </a:rPr>
              <a:t>TL033 novel</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cleavable linker</a:t>
            </a:r>
          </a:p>
        </p:txBody>
      </p:sp>
      <p:sp>
        <p:nvSpPr>
          <p:cNvPr id="161" name="TextBox 160">
            <a:extLst>
              <a:ext uri="{FF2B5EF4-FFF2-40B4-BE49-F238E27FC236}">
                <a16:creationId xmlns:a16="http://schemas.microsoft.com/office/drawing/2014/main" id="{C1B45F00-4677-6687-C97F-D6A01C638D35}"/>
              </a:ext>
            </a:extLst>
          </p:cNvPr>
          <p:cNvSpPr txBox="1"/>
          <p:nvPr/>
        </p:nvSpPr>
        <p:spPr>
          <a:xfrm>
            <a:off x="8923195" y="2564904"/>
            <a:ext cx="1637704" cy="215444"/>
          </a:xfrm>
          <a:prstGeom prst="rect">
            <a:avLst/>
          </a:prstGeom>
          <a:noFill/>
        </p:spPr>
        <p:txBody>
          <a:bodyPr wrap="square" lIns="0" tIns="0" rIns="0" bIns="0" rtlCol="0">
            <a:spAutoFit/>
          </a:bodyPr>
          <a:lstStyle/>
          <a:p>
            <a:pPr algn="ctr"/>
            <a:r>
              <a:rPr lang="en-GB" sz="1400" b="1" dirty="0">
                <a:latin typeface="Arial" panose="020B0604020202020204" pitchFamily="34" charset="0"/>
                <a:cs typeface="Arial" panose="020B0604020202020204" pitchFamily="34" charset="0"/>
              </a:rPr>
              <a:t>DAR ≈ 7.4:1</a:t>
            </a:r>
          </a:p>
        </p:txBody>
      </p:sp>
      <p:graphicFrame>
        <p:nvGraphicFramePr>
          <p:cNvPr id="162" name="Content Placeholder 66">
            <a:extLst>
              <a:ext uri="{FF2B5EF4-FFF2-40B4-BE49-F238E27FC236}">
                <a16:creationId xmlns:a16="http://schemas.microsoft.com/office/drawing/2014/main" id="{DB9DB8C1-322F-2E5E-11C2-C20AAE035CEE}"/>
              </a:ext>
            </a:extLst>
          </p:cNvPr>
          <p:cNvGraphicFramePr>
            <a:graphicFrameLocks/>
          </p:cNvGraphicFramePr>
          <p:nvPr>
            <p:extLst>
              <p:ext uri="{D42A27DB-BD31-4B8C-83A1-F6EECF244321}">
                <p14:modId xmlns:p14="http://schemas.microsoft.com/office/powerpoint/2010/main" val="87418321"/>
              </p:ext>
            </p:extLst>
          </p:nvPr>
        </p:nvGraphicFramePr>
        <p:xfrm>
          <a:off x="7996522" y="4916008"/>
          <a:ext cx="3476134" cy="385200"/>
        </p:xfrm>
        <a:graphic>
          <a:graphicData uri="http://schemas.openxmlformats.org/drawingml/2006/table">
            <a:tbl>
              <a:tblPr bandRow="1">
                <a:tableStyleId>{5C22544A-7EE6-4342-B048-85BDC9FD1C3A}</a:tableStyleId>
              </a:tblPr>
              <a:tblGrid>
                <a:gridCol w="3476134">
                  <a:extLst>
                    <a:ext uri="{9D8B030D-6E8A-4147-A177-3AD203B41FA5}">
                      <a16:colId xmlns:a16="http://schemas.microsoft.com/office/drawing/2014/main" val="1686788466"/>
                    </a:ext>
                  </a:extLst>
                </a:gridCol>
              </a:tblGrid>
              <a:tr h="370840">
                <a:tc>
                  <a:txBody>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Payload MOA: TOP1 inhibitor</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Bystander </a:t>
                      </a:r>
                      <a:r>
                        <a:rPr lang="en-US" sz="1200" dirty="0" err="1">
                          <a:latin typeface="Arial" panose="020B0604020202020204" pitchFamily="34" charset="0"/>
                          <a:cs typeface="Arial" panose="020B0604020202020204" pitchFamily="34" charset="0"/>
                        </a:rPr>
                        <a:t>antitumour</a:t>
                      </a:r>
                      <a:r>
                        <a:rPr lang="en-US" sz="1200" dirty="0">
                          <a:latin typeface="Arial" panose="020B0604020202020204" pitchFamily="34" charset="0"/>
                          <a:cs typeface="Arial" panose="020B0604020202020204" pitchFamily="34" charset="0"/>
                        </a:rPr>
                        <a:t> effect</a:t>
                      </a:r>
                    </a:p>
                  </a:txBody>
                  <a:tcPr marT="9720" marB="972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444512798"/>
                  </a:ext>
                </a:extLst>
              </a:tr>
            </a:tbl>
          </a:graphicData>
        </a:graphic>
      </p:graphicFrame>
      <p:cxnSp>
        <p:nvCxnSpPr>
          <p:cNvPr id="164" name="Straight Arrow Connector 163">
            <a:extLst>
              <a:ext uri="{FF2B5EF4-FFF2-40B4-BE49-F238E27FC236}">
                <a16:creationId xmlns:a16="http://schemas.microsoft.com/office/drawing/2014/main" id="{291464EB-A095-668E-1FDC-A32E2E65846D}"/>
              </a:ext>
            </a:extLst>
          </p:cNvPr>
          <p:cNvCxnSpPr>
            <a:cxnSpLocks/>
          </p:cNvCxnSpPr>
          <p:nvPr/>
        </p:nvCxnSpPr>
        <p:spPr>
          <a:xfrm>
            <a:off x="8998472" y="4222330"/>
            <a:ext cx="450935" cy="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29" name="Group 128">
            <a:extLst>
              <a:ext uri="{FF2B5EF4-FFF2-40B4-BE49-F238E27FC236}">
                <a16:creationId xmlns:a16="http://schemas.microsoft.com/office/drawing/2014/main" id="{FFCE294C-CACE-2EB3-8F35-468845C8910B}"/>
              </a:ext>
            </a:extLst>
          </p:cNvPr>
          <p:cNvGrpSpPr/>
          <p:nvPr/>
        </p:nvGrpSpPr>
        <p:grpSpPr>
          <a:xfrm flipH="1">
            <a:off x="9494751" y="3561210"/>
            <a:ext cx="184469" cy="107850"/>
            <a:chOff x="3025880" y="3045619"/>
            <a:chExt cx="205005" cy="119856"/>
          </a:xfrm>
        </p:grpSpPr>
        <p:cxnSp>
          <p:nvCxnSpPr>
            <p:cNvPr id="153" name="Straight Connector 152">
              <a:extLst>
                <a:ext uri="{FF2B5EF4-FFF2-40B4-BE49-F238E27FC236}">
                  <a16:creationId xmlns:a16="http://schemas.microsoft.com/office/drawing/2014/main" id="{634D3BAF-BB49-1146-94CB-9646DBD0E481}"/>
                </a:ext>
              </a:extLst>
            </p:cNvPr>
            <p:cNvCxnSpPr>
              <a:cxnSpLocks/>
            </p:cNvCxnSpPr>
            <p:nvPr/>
          </p:nvCxnSpPr>
          <p:spPr>
            <a:xfrm>
              <a:off x="3106837" y="3105547"/>
              <a:ext cx="12404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4" name="Oval 153">
              <a:extLst>
                <a:ext uri="{FF2B5EF4-FFF2-40B4-BE49-F238E27FC236}">
                  <a16:creationId xmlns:a16="http://schemas.microsoft.com/office/drawing/2014/main" id="{06484CC8-CF8F-C57F-2145-6FFC5F668EF9}"/>
                </a:ext>
              </a:extLst>
            </p:cNvPr>
            <p:cNvSpPr/>
            <p:nvPr/>
          </p:nvSpPr>
          <p:spPr>
            <a:xfrm>
              <a:off x="3025880" y="3045619"/>
              <a:ext cx="119856" cy="11985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a16="http://schemas.microsoft.com/office/drawing/2014/main" id="{7B158A29-4674-1130-5063-393CAA90CA4B}"/>
              </a:ext>
            </a:extLst>
          </p:cNvPr>
          <p:cNvGrpSpPr/>
          <p:nvPr/>
        </p:nvGrpSpPr>
        <p:grpSpPr>
          <a:xfrm>
            <a:off x="10058090" y="3561210"/>
            <a:ext cx="184469" cy="107850"/>
            <a:chOff x="3025880" y="3045619"/>
            <a:chExt cx="205005" cy="119856"/>
          </a:xfrm>
        </p:grpSpPr>
        <p:cxnSp>
          <p:nvCxnSpPr>
            <p:cNvPr id="151" name="Straight Connector 150">
              <a:extLst>
                <a:ext uri="{FF2B5EF4-FFF2-40B4-BE49-F238E27FC236}">
                  <a16:creationId xmlns:a16="http://schemas.microsoft.com/office/drawing/2014/main" id="{199B67A9-C7DD-515B-7376-D6F0E9C83E52}"/>
                </a:ext>
              </a:extLst>
            </p:cNvPr>
            <p:cNvCxnSpPr>
              <a:cxnSpLocks/>
            </p:cNvCxnSpPr>
            <p:nvPr/>
          </p:nvCxnSpPr>
          <p:spPr>
            <a:xfrm>
              <a:off x="3106837" y="3105547"/>
              <a:ext cx="12404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 name="Oval 151">
              <a:extLst>
                <a:ext uri="{FF2B5EF4-FFF2-40B4-BE49-F238E27FC236}">
                  <a16:creationId xmlns:a16="http://schemas.microsoft.com/office/drawing/2014/main" id="{CC46E679-9BCC-D44A-907C-AF9D9C6B876F}"/>
                </a:ext>
              </a:extLst>
            </p:cNvPr>
            <p:cNvSpPr/>
            <p:nvPr/>
          </p:nvSpPr>
          <p:spPr>
            <a:xfrm>
              <a:off x="3025880" y="3045619"/>
              <a:ext cx="119856" cy="11985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7" name="Shape 8">
            <a:extLst>
              <a:ext uri="{FF2B5EF4-FFF2-40B4-BE49-F238E27FC236}">
                <a16:creationId xmlns:a16="http://schemas.microsoft.com/office/drawing/2014/main" id="{EB38CBDF-9E26-A944-07C9-77A86A32303C}"/>
              </a:ext>
            </a:extLst>
          </p:cNvPr>
          <p:cNvSpPr/>
          <p:nvPr/>
        </p:nvSpPr>
        <p:spPr>
          <a:xfrm>
            <a:off x="563741" y="1288401"/>
            <a:ext cx="10947400" cy="620198"/>
          </a:xfrm>
          <a:prstGeom prst="roundRect">
            <a:avLst>
              <a:gd name="adj" fmla="val 35354"/>
            </a:avLst>
          </a:prstGeom>
          <a:solidFill>
            <a:schemeClr val="accent6"/>
          </a:solidFill>
          <a:ln w="12700">
            <a:solidFill>
              <a:schemeClr val="accent6"/>
            </a:solidFill>
            <a:prstDash val="solid"/>
          </a:ln>
        </p:spPr>
        <p:txBody>
          <a:bodyPr anchor="ctr" anchorCtr="0"/>
          <a:lstStyle/>
          <a:p>
            <a:pPr algn="ctr"/>
            <a:endParaRPr lang="en-GB" sz="1600" b="1" noProof="0" dirty="0">
              <a:solidFill>
                <a:schemeClr val="bg1"/>
              </a:solidFill>
              <a:latin typeface="Arial" panose="020B0604020202020204" pitchFamily="34" charset="0"/>
              <a:ea typeface="Calibri" pitchFamily="34" charset="-122"/>
              <a:cs typeface="Arial" panose="020B0604020202020204" pitchFamily="34" charset="0"/>
            </a:endParaRPr>
          </a:p>
          <a:p>
            <a:pPr algn="ctr"/>
            <a:endParaRPr lang="en-GB" sz="1600" b="1" dirty="0">
              <a:solidFill>
                <a:schemeClr val="bg1"/>
              </a:solidFill>
              <a:latin typeface="Arial" panose="020B0604020202020204" pitchFamily="34" charset="0"/>
              <a:ea typeface="Calibri" pitchFamily="34" charset="-122"/>
              <a:cs typeface="Arial" panose="020B0604020202020204" pitchFamily="34" charset="0"/>
            </a:endParaRPr>
          </a:p>
          <a:p>
            <a:pPr algn="ctr"/>
            <a:r>
              <a:rPr lang="en-GB" b="1" noProof="0" dirty="0">
                <a:solidFill>
                  <a:schemeClr val="bg1"/>
                </a:solidFill>
                <a:latin typeface="Arial" panose="020B0604020202020204" pitchFamily="34" charset="0"/>
                <a:ea typeface="Calibri" pitchFamily="34" charset="-122"/>
                <a:cs typeface="Arial" panose="020B0604020202020204" pitchFamily="34" charset="0"/>
              </a:rPr>
              <a:t>ADCs in development for TROP2 differ in their characteristics</a:t>
            </a:r>
          </a:p>
          <a:p>
            <a:pPr algn="ctr"/>
            <a:endParaRPr lang="en-GB" b="1" noProof="0" dirty="0">
              <a:solidFill>
                <a:schemeClr val="bg1"/>
              </a:solidFill>
              <a:latin typeface="Arial" panose="020B0604020202020204" pitchFamily="34" charset="0"/>
              <a:ea typeface="Calibri" pitchFamily="34" charset="-122"/>
              <a:cs typeface="Arial" panose="020B0604020202020204" pitchFamily="34" charset="0"/>
            </a:endParaRPr>
          </a:p>
          <a:p>
            <a:pPr algn="ctr"/>
            <a:endParaRPr lang="en-GB" sz="1600" b="1" noProof="0" dirty="0">
              <a:solidFill>
                <a:schemeClr val="bg1"/>
              </a:solidFill>
              <a:latin typeface="Arial" panose="020B0604020202020204" pitchFamily="34" charset="0"/>
              <a:ea typeface="Calibri" pitchFamily="34" charset="-122"/>
              <a:cs typeface="Arial" panose="020B0604020202020204" pitchFamily="34" charset="0"/>
            </a:endParaRPr>
          </a:p>
        </p:txBody>
      </p:sp>
      <p:sp>
        <p:nvSpPr>
          <p:cNvPr id="29" name="TextBox 28">
            <a:extLst>
              <a:ext uri="{FF2B5EF4-FFF2-40B4-BE49-F238E27FC236}">
                <a16:creationId xmlns:a16="http://schemas.microsoft.com/office/drawing/2014/main" id="{BA5BA846-2FB7-6D13-27DC-DF702A1C21FD}"/>
              </a:ext>
            </a:extLst>
          </p:cNvPr>
          <p:cNvSpPr txBox="1"/>
          <p:nvPr/>
        </p:nvSpPr>
        <p:spPr>
          <a:xfrm>
            <a:off x="1188195" y="4672881"/>
            <a:ext cx="2575184" cy="153888"/>
          </a:xfrm>
          <a:prstGeom prst="rect">
            <a:avLst/>
          </a:prstGeom>
          <a:solidFill>
            <a:schemeClr val="bg1"/>
          </a:solidFill>
        </p:spPr>
        <p:txBody>
          <a:bodyPr wrap="square" lIns="0" tIns="0" rIns="0" bIns="0" rtlCol="0">
            <a:spAutoFit/>
          </a:bodyPr>
          <a:lstStyle/>
          <a:p>
            <a:r>
              <a:rPr lang="en-GB" sz="1000" dirty="0">
                <a:latin typeface="Arial" panose="020B0604020202020204" pitchFamily="34" charset="0"/>
                <a:cs typeface="Arial" panose="020B0604020202020204" pitchFamily="34" charset="0"/>
              </a:rPr>
              <a:t>Humanised anti-Trop-2-directed IgG1 </a:t>
            </a:r>
            <a:r>
              <a:rPr lang="en-GB" sz="1000" dirty="0" err="1">
                <a:latin typeface="Arial" panose="020B0604020202020204" pitchFamily="34" charset="0"/>
                <a:cs typeface="Arial" panose="020B0604020202020204" pitchFamily="34" charset="0"/>
              </a:rPr>
              <a:t>mAb</a:t>
            </a:r>
            <a:endParaRPr lang="en-GB" sz="1000" dirty="0">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F19AF54F-9E2E-23E5-4A33-54766116FE39}"/>
              </a:ext>
            </a:extLst>
          </p:cNvPr>
          <p:cNvSpPr txBox="1"/>
          <p:nvPr/>
        </p:nvSpPr>
        <p:spPr>
          <a:xfrm>
            <a:off x="4895270" y="4672881"/>
            <a:ext cx="2575184" cy="153888"/>
          </a:xfrm>
          <a:prstGeom prst="rect">
            <a:avLst/>
          </a:prstGeom>
          <a:solidFill>
            <a:schemeClr val="bg1"/>
          </a:solidFill>
        </p:spPr>
        <p:txBody>
          <a:bodyPr wrap="square" lIns="0" tIns="0" rIns="0" bIns="0" rtlCol="0">
            <a:spAutoFit/>
          </a:bodyPr>
          <a:lstStyle/>
          <a:p>
            <a:r>
              <a:rPr lang="en-GB" sz="1000" dirty="0">
                <a:latin typeface="Arial" panose="020B0604020202020204" pitchFamily="34" charset="0"/>
                <a:cs typeface="Arial" panose="020B0604020202020204" pitchFamily="34" charset="0"/>
              </a:rPr>
              <a:t>Humanised anti-Trop-2-directed IgG1 </a:t>
            </a:r>
            <a:r>
              <a:rPr lang="en-GB" sz="1000" dirty="0" err="1">
                <a:latin typeface="Arial" panose="020B0604020202020204" pitchFamily="34" charset="0"/>
                <a:cs typeface="Arial" panose="020B0604020202020204" pitchFamily="34" charset="0"/>
              </a:rPr>
              <a:t>mAb</a:t>
            </a:r>
            <a:endParaRPr lang="en-GB" sz="1000" dirty="0">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3A92D5E9-A37D-EFC0-9F6A-DA91B1BE244C}"/>
              </a:ext>
            </a:extLst>
          </p:cNvPr>
          <p:cNvSpPr txBox="1"/>
          <p:nvPr/>
        </p:nvSpPr>
        <p:spPr>
          <a:xfrm>
            <a:off x="8595992" y="4672881"/>
            <a:ext cx="2575184" cy="153888"/>
          </a:xfrm>
          <a:prstGeom prst="rect">
            <a:avLst/>
          </a:prstGeom>
          <a:solidFill>
            <a:schemeClr val="bg1"/>
          </a:solidFill>
        </p:spPr>
        <p:txBody>
          <a:bodyPr wrap="square" lIns="0" tIns="0" rIns="0" bIns="0" rtlCol="0">
            <a:spAutoFit/>
          </a:bodyPr>
          <a:lstStyle/>
          <a:p>
            <a:r>
              <a:rPr lang="en-GB" sz="1000" dirty="0">
                <a:latin typeface="Arial" panose="020B0604020202020204" pitchFamily="34" charset="0"/>
                <a:cs typeface="Arial" panose="020B0604020202020204" pitchFamily="34" charset="0"/>
              </a:rPr>
              <a:t>Humanised anti-Trop-2-directed IgG1 </a:t>
            </a:r>
            <a:r>
              <a:rPr lang="en-GB" sz="1000" dirty="0" err="1">
                <a:latin typeface="Arial" panose="020B0604020202020204" pitchFamily="34" charset="0"/>
                <a:cs typeface="Arial" panose="020B0604020202020204" pitchFamily="34" charset="0"/>
              </a:rPr>
              <a:t>mAb</a:t>
            </a:r>
            <a:endParaRPr lang="en-GB" sz="1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9A0FF67-447D-B533-82F6-30E1B71DECA4}"/>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Tree>
    <p:extLst>
      <p:ext uri="{BB962C8B-B14F-4D97-AF65-F5344CB8AC3E}">
        <p14:creationId xmlns:p14="http://schemas.microsoft.com/office/powerpoint/2010/main" val="304319255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10"/>
          <p:cNvSpPr/>
          <p:nvPr/>
        </p:nvSpPr>
        <p:spPr>
          <a:xfrm>
            <a:off x="2808704" y="5249768"/>
            <a:ext cx="5303520" cy="411480"/>
          </a:xfrm>
          <a:prstGeom prst="rect">
            <a:avLst/>
          </a:prstGeom>
          <a:noFill/>
          <a:ln/>
        </p:spPr>
        <p:txBody>
          <a:bodyPr wrap="square" rtlCol="0" anchor="ctr"/>
          <a:lstStyle/>
          <a:p>
            <a:pPr marL="0" indent="0" algn="ctr">
              <a:buNone/>
            </a:pPr>
            <a:r>
              <a:rPr lang="en-GB" sz="2200" b="1" noProof="0" dirty="0">
                <a:solidFill>
                  <a:schemeClr val="bg1"/>
                </a:solidFill>
                <a:latin typeface="Arial" panose="020B0604020202020204" pitchFamily="34" charset="0"/>
                <a:ea typeface="Calibri" pitchFamily="34" charset="-122"/>
                <a:cs typeface="Arial" panose="020B0604020202020204" pitchFamily="34" charset="0"/>
              </a:rPr>
              <a:t>Thanks — questions?</a:t>
            </a:r>
            <a:endParaRPr lang="en-GB" sz="2200" noProof="0" dirty="0">
              <a:solidFill>
                <a:schemeClr val="bg1"/>
              </a:solidFill>
              <a:latin typeface="Arial" panose="020B0604020202020204" pitchFamily="34" charset="0"/>
              <a:cs typeface="Arial" panose="020B0604020202020204" pitchFamily="34" charset="0"/>
            </a:endParaRPr>
          </a:p>
        </p:txBody>
      </p:sp>
      <p:sp>
        <p:nvSpPr>
          <p:cNvPr id="15" name="Text 12"/>
          <p:cNvSpPr/>
          <p:nvPr/>
        </p:nvSpPr>
        <p:spPr>
          <a:xfrm>
            <a:off x="548640" y="6446520"/>
            <a:ext cx="11094415" cy="274320"/>
          </a:xfrm>
          <a:prstGeom prst="rect">
            <a:avLst/>
          </a:prstGeom>
          <a:noFill/>
          <a:ln/>
        </p:spPr>
        <p:txBody>
          <a:bodyPr wrap="square" rtlCol="0" anchor="ctr"/>
          <a:lstStyle/>
          <a:p>
            <a:pPr marL="0" indent="0" algn="r">
              <a:buNone/>
            </a:pPr>
            <a:endParaRPr lang="en-GB" sz="1000" noProof="0" dirty="0"/>
          </a:p>
        </p:txBody>
      </p:sp>
      <p:sp>
        <p:nvSpPr>
          <p:cNvPr id="14" name="Content Placeholder 13">
            <a:extLst>
              <a:ext uri="{FF2B5EF4-FFF2-40B4-BE49-F238E27FC236}">
                <a16:creationId xmlns:a16="http://schemas.microsoft.com/office/drawing/2014/main" id="{C673898E-981B-2DDA-B94B-C888E961F492}"/>
              </a:ext>
            </a:extLst>
          </p:cNvPr>
          <p:cNvSpPr>
            <a:spLocks noGrp="1"/>
          </p:cNvSpPr>
          <p:nvPr>
            <p:ph sz="quarter" idx="12"/>
          </p:nvPr>
        </p:nvSpPr>
        <p:spPr/>
        <p:txBody>
          <a:bodyPr/>
          <a:lstStyle/>
          <a:p>
            <a:pPr marL="0" indent="0">
              <a:buNone/>
            </a:pPr>
            <a:r>
              <a:rPr lang="en-GB" b="1" dirty="0">
                <a:solidFill>
                  <a:schemeClr val="accent6">
                    <a:lumMod val="75000"/>
                  </a:schemeClr>
                </a:solidFill>
                <a:ea typeface="Calibri" pitchFamily="34" charset="-122"/>
              </a:rPr>
              <a:t>1)   TROP2 is common in NSCLC</a:t>
            </a:r>
          </a:p>
          <a:p>
            <a:pPr marL="450850" lvl="1" indent="0">
              <a:buNone/>
            </a:pPr>
            <a:r>
              <a:rPr lang="en-GB" noProof="0" dirty="0">
                <a:solidFill>
                  <a:schemeClr val="tx2"/>
                </a:solidFill>
                <a:ea typeface="Calibri" pitchFamily="34" charset="-122"/>
              </a:rPr>
              <a:t>64% of adenocarcinoma and 75% of squamous cell carcinomas show some expression</a:t>
            </a:r>
            <a:r>
              <a:rPr lang="en-GB" baseline="30000" noProof="0" dirty="0">
                <a:solidFill>
                  <a:schemeClr val="tx2"/>
                </a:solidFill>
                <a:ea typeface="Calibri" pitchFamily="34" charset="-122"/>
              </a:rPr>
              <a:t>1</a:t>
            </a:r>
            <a:r>
              <a:rPr lang="en-GB" noProof="0" dirty="0">
                <a:solidFill>
                  <a:schemeClr val="tx2"/>
                </a:solidFill>
                <a:ea typeface="Calibri" pitchFamily="34" charset="-122"/>
              </a:rPr>
              <a:t> </a:t>
            </a:r>
            <a:br>
              <a:rPr lang="en-GB" noProof="0" dirty="0">
                <a:solidFill>
                  <a:schemeClr val="tx2"/>
                </a:solidFill>
                <a:ea typeface="Calibri" pitchFamily="34" charset="-122"/>
              </a:rPr>
            </a:br>
            <a:endParaRPr lang="en-GB" noProof="0" dirty="0">
              <a:solidFill>
                <a:schemeClr val="tx2"/>
              </a:solidFill>
              <a:ea typeface="Calibri" pitchFamily="34" charset="-122"/>
            </a:endParaRPr>
          </a:p>
          <a:p>
            <a:pPr marL="0" indent="0">
              <a:buNone/>
            </a:pPr>
            <a:r>
              <a:rPr lang="en-GB" b="1" noProof="0" dirty="0">
                <a:solidFill>
                  <a:schemeClr val="accent6">
                    <a:lumMod val="75000"/>
                  </a:schemeClr>
                </a:solidFill>
                <a:ea typeface="Calibri" pitchFamily="34" charset="-122"/>
              </a:rPr>
              <a:t>2)   Three late-stage ADCs differ mainly by payload and linker</a:t>
            </a:r>
          </a:p>
          <a:p>
            <a:pPr marL="450850" indent="0">
              <a:buNone/>
            </a:pPr>
            <a:r>
              <a:rPr lang="en-GB" sz="1800" noProof="0" dirty="0">
                <a:solidFill>
                  <a:schemeClr val="tx2"/>
                </a:solidFill>
                <a:ea typeface="Calibri" pitchFamily="34" charset="-122"/>
              </a:rPr>
              <a:t>SG (SN-38), Dato-DXd (DXd), Sac-TMT (belotecan-derived) — all aim </a:t>
            </a:r>
            <a:br>
              <a:rPr lang="en-GB" sz="1800" noProof="0" dirty="0">
                <a:solidFill>
                  <a:schemeClr val="tx2"/>
                </a:solidFill>
                <a:ea typeface="Calibri" pitchFamily="34" charset="-122"/>
              </a:rPr>
            </a:br>
            <a:r>
              <a:rPr lang="en-GB" sz="1800" noProof="0" dirty="0">
                <a:solidFill>
                  <a:schemeClr val="tx2"/>
                </a:solidFill>
                <a:ea typeface="Calibri" pitchFamily="34" charset="-122"/>
              </a:rPr>
              <a:t>to improve outcomes beyond docetaxel in later lines;</a:t>
            </a:r>
            <a:r>
              <a:rPr lang="en-GB" sz="1800" baseline="30000" noProof="0" dirty="0">
                <a:solidFill>
                  <a:schemeClr val="tx2"/>
                </a:solidFill>
                <a:ea typeface="Calibri" pitchFamily="34" charset="-122"/>
              </a:rPr>
              <a:t>2-4</a:t>
            </a:r>
            <a:r>
              <a:rPr lang="en-GB" sz="1800" noProof="0" dirty="0">
                <a:solidFill>
                  <a:schemeClr val="tx2"/>
                </a:solidFill>
                <a:ea typeface="Calibri" pitchFamily="34" charset="-122"/>
              </a:rPr>
              <a:t> combinations and biomarker </a:t>
            </a:r>
            <a:br>
              <a:rPr lang="en-GB" sz="1800" noProof="0" dirty="0">
                <a:solidFill>
                  <a:schemeClr val="tx2"/>
                </a:solidFill>
                <a:ea typeface="Calibri" pitchFamily="34" charset="-122"/>
              </a:rPr>
            </a:br>
            <a:r>
              <a:rPr lang="en-GB" sz="1800" noProof="0" dirty="0">
                <a:solidFill>
                  <a:schemeClr val="tx2"/>
                </a:solidFill>
                <a:ea typeface="Calibri" pitchFamily="34" charset="-122"/>
              </a:rPr>
              <a:t>strategies are the next frontier</a:t>
            </a:r>
            <a:endParaRPr lang="en-GB" sz="1800" noProof="0" dirty="0">
              <a:solidFill>
                <a:schemeClr val="tx2"/>
              </a:solidFill>
            </a:endParaRPr>
          </a:p>
        </p:txBody>
      </p:sp>
      <p:sp>
        <p:nvSpPr>
          <p:cNvPr id="11" name="Title 10">
            <a:extLst>
              <a:ext uri="{FF2B5EF4-FFF2-40B4-BE49-F238E27FC236}">
                <a16:creationId xmlns:a16="http://schemas.microsoft.com/office/drawing/2014/main" id="{2FBA363F-C855-AFBB-5084-6DECB3E4CAD6}"/>
              </a:ext>
            </a:extLst>
          </p:cNvPr>
          <p:cNvSpPr>
            <a:spLocks noGrp="1"/>
          </p:cNvSpPr>
          <p:nvPr>
            <p:ph type="title"/>
          </p:nvPr>
        </p:nvSpPr>
        <p:spPr/>
        <p:txBody>
          <a:bodyPr/>
          <a:lstStyle/>
          <a:p>
            <a:r>
              <a:rPr lang="en-GB" noProof="0" dirty="0"/>
              <a:t>Take-home messages</a:t>
            </a:r>
          </a:p>
        </p:txBody>
      </p:sp>
      <p:sp>
        <p:nvSpPr>
          <p:cNvPr id="2" name="Content Placeholder 1">
            <a:extLst>
              <a:ext uri="{FF2B5EF4-FFF2-40B4-BE49-F238E27FC236}">
                <a16:creationId xmlns:a16="http://schemas.microsoft.com/office/drawing/2014/main" id="{D1528933-76B0-C8EF-88D9-1A3EF6583F06}"/>
              </a:ext>
            </a:extLst>
          </p:cNvPr>
          <p:cNvSpPr>
            <a:spLocks noGrp="1"/>
          </p:cNvSpPr>
          <p:nvPr>
            <p:ph sz="quarter" idx="15"/>
          </p:nvPr>
        </p:nvSpPr>
        <p:spPr/>
        <p:txBody>
          <a:bodyPr anchor="b" anchorCtr="0"/>
          <a:lstStyle/>
          <a:p>
            <a:r>
              <a:rPr lang="en-GB" noProof="0" dirty="0">
                <a:solidFill>
                  <a:schemeClr val="tx2"/>
                </a:solidFill>
              </a:rPr>
              <a:t>ADC, antibody-drug conjugate; Dato-DXd, datopotamab deruxtecan; EGFRm, EGFR mutation; NSCLC, non-small cell lung cancer; Sac-TMT, sacituzumab tirumotecan; SG, sacituzumab govitecan</a:t>
            </a:r>
          </a:p>
          <a:p>
            <a:r>
              <a:rPr lang="en-GB" noProof="0" dirty="0">
                <a:solidFill>
                  <a:schemeClr val="tx2"/>
                </a:solidFill>
              </a:rPr>
              <a:t>1. Hsu R. Transl Cancer Res. 2025;14(2):679-84; 2. Paz-Ares LG, et al. J Clin Oncol 42:2860-2872; 3. Ahn M-J, et al. J Clin Oncol. 2025;43:260-72; 4. Fang W, et al. N Engl J Med. 2026;394:13-26 </a:t>
            </a:r>
          </a:p>
        </p:txBody>
      </p:sp>
      <p:sp>
        <p:nvSpPr>
          <p:cNvPr id="3" name="Slide Number Placeholder 2">
            <a:extLst>
              <a:ext uri="{FF2B5EF4-FFF2-40B4-BE49-F238E27FC236}">
                <a16:creationId xmlns:a16="http://schemas.microsoft.com/office/drawing/2014/main" id="{A358B8BD-C083-345E-1B01-6A3E35E5E0C2}"/>
              </a:ext>
            </a:extLst>
          </p:cNvPr>
          <p:cNvSpPr>
            <a:spLocks noGrp="1"/>
          </p:cNvSpPr>
          <p:nvPr>
            <p:ph type="sldNum" sz="quarter" idx="4"/>
          </p:nvPr>
        </p:nvSpPr>
        <p:spPr/>
        <p:txBody>
          <a:bodyPr/>
          <a:lstStyle/>
          <a:p>
            <a:fld id="{FCE43C0F-8A7B-3A4B-9DB5-B3472E36E833}" type="slidenum">
              <a:rPr lang="en-GB" noProof="0" smtClean="0"/>
              <a:pPr/>
              <a:t>11</a:t>
            </a:fld>
            <a:endParaRPr lang="en-GB" noProof="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83334-E711-2A72-4B68-3559F843669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A432EC7-9B8F-25AA-AECF-336EEBD50008}"/>
              </a:ext>
            </a:extLst>
          </p:cNvPr>
          <p:cNvSpPr>
            <a:spLocks noGrp="1"/>
          </p:cNvSpPr>
          <p:nvPr>
            <p:ph type="title"/>
          </p:nvPr>
        </p:nvSpPr>
        <p:spPr/>
        <p:txBody>
          <a:bodyPr anchor="t">
            <a:normAutofit/>
          </a:bodyPr>
          <a:lstStyle/>
          <a:p>
            <a:pPr marL="9525" lvl="0">
              <a:spcBef>
                <a:spcPts val="0"/>
              </a:spcBef>
              <a:defRPr/>
            </a:pPr>
            <a:r>
              <a:rPr lang="en-GB" noProof="0" dirty="0"/>
              <a:t>Clinical overview of </a:t>
            </a:r>
            <a:br>
              <a:rPr lang="en-GB" noProof="0" dirty="0"/>
            </a:br>
            <a:r>
              <a:rPr lang="en-GB" noProof="0" dirty="0"/>
              <a:t>TROP2-directed ADC</a:t>
            </a:r>
            <a:r>
              <a:rPr lang="en-GB" cap="none" noProof="0" dirty="0"/>
              <a:t>s</a:t>
            </a:r>
            <a:r>
              <a:rPr lang="en-GB" noProof="0" dirty="0"/>
              <a:t> in NSCLC</a:t>
            </a:r>
            <a:br>
              <a:rPr lang="en-GB" noProof="0" dirty="0"/>
            </a:br>
            <a:br>
              <a:rPr lang="en-GB" noProof="0" dirty="0"/>
            </a:br>
            <a:r>
              <a:rPr lang="en-GB" sz="3200" noProof="0" dirty="0"/>
              <a:t>Without actionable genomic alterations </a:t>
            </a:r>
            <a:br>
              <a:rPr lang="en-GB" sz="3200" noProof="0" dirty="0"/>
            </a:br>
            <a:br>
              <a:rPr lang="en-GB" noProof="0" dirty="0"/>
            </a:br>
            <a:endParaRPr lang="en-GB" sz="3200" noProof="0" dirty="0"/>
          </a:p>
        </p:txBody>
      </p:sp>
      <p:sp>
        <p:nvSpPr>
          <p:cNvPr id="5" name="Slide Number Placeholder 4">
            <a:extLst>
              <a:ext uri="{FF2B5EF4-FFF2-40B4-BE49-F238E27FC236}">
                <a16:creationId xmlns:a16="http://schemas.microsoft.com/office/drawing/2014/main" id="{702BA7AD-2FE5-53C0-F764-EB659A2EDBAF}"/>
              </a:ext>
            </a:extLst>
          </p:cNvPr>
          <p:cNvSpPr>
            <a:spLocks noGrp="1"/>
          </p:cNvSpPr>
          <p:nvPr>
            <p:ph type="sldNum" sz="quarter" idx="4"/>
          </p:nvPr>
        </p:nvSpPr>
        <p:spPr/>
        <p:txBody>
          <a:bodyPr/>
          <a:lstStyle/>
          <a:p>
            <a:fld id="{FCE43C0F-8A7B-3A4B-9DB5-B3472E36E833}" type="slidenum">
              <a:rPr lang="en-GB" noProof="0" smtClean="0"/>
              <a:pPr/>
              <a:t>12</a:t>
            </a:fld>
            <a:endParaRPr lang="en-GB" noProof="0" dirty="0"/>
          </a:p>
        </p:txBody>
      </p:sp>
      <p:sp>
        <p:nvSpPr>
          <p:cNvPr id="8" name="TextBox 7">
            <a:extLst>
              <a:ext uri="{FF2B5EF4-FFF2-40B4-BE49-F238E27FC236}">
                <a16:creationId xmlns:a16="http://schemas.microsoft.com/office/drawing/2014/main" id="{EA1AAE8C-8BD8-BCC0-1790-56E557309F6A}"/>
              </a:ext>
            </a:extLst>
          </p:cNvPr>
          <p:cNvSpPr txBox="1"/>
          <p:nvPr/>
        </p:nvSpPr>
        <p:spPr>
          <a:xfrm>
            <a:off x="191344" y="6428359"/>
            <a:ext cx="4693914" cy="276999"/>
          </a:xfrm>
          <a:prstGeom prst="rect">
            <a:avLst/>
          </a:prstGeom>
          <a:noFill/>
        </p:spPr>
        <p:txBody>
          <a:bodyPr wrap="none" rtlCol="0">
            <a:spAutoFit/>
          </a:bodyPr>
          <a:lstStyle/>
          <a:p>
            <a:r>
              <a:rPr lang="en-GB" sz="1200" noProof="0" dirty="0">
                <a:solidFill>
                  <a:schemeClr val="bg1"/>
                </a:solidFill>
                <a:latin typeface="Arial" panose="020B0604020202020204" pitchFamily="34" charset="0"/>
                <a:ea typeface="Aileron" charset="0"/>
                <a:cs typeface="Arial" panose="020B0604020202020204" pitchFamily="34" charset="0"/>
              </a:rPr>
              <a:t>ADC, antibody-drug conjugate; NSCLC, non-small cell lung cancer</a:t>
            </a:r>
          </a:p>
        </p:txBody>
      </p:sp>
      <p:pic>
        <p:nvPicPr>
          <p:cNvPr id="2" name="Picture 1">
            <a:extLst>
              <a:ext uri="{FF2B5EF4-FFF2-40B4-BE49-F238E27FC236}">
                <a16:creationId xmlns:a16="http://schemas.microsoft.com/office/drawing/2014/main" id="{F2F4100E-B5C5-BCA2-2E7D-2AF4A08D7228}"/>
              </a:ext>
            </a:extLst>
          </p:cNvPr>
          <p:cNvPicPr>
            <a:picLocks noChangeAspect="1"/>
          </p:cNvPicPr>
          <p:nvPr/>
        </p:nvPicPr>
        <p:blipFill>
          <a:blip r:embed="rId2"/>
          <a:srcRect l="9491" t="4283" r="10848" b="32240"/>
          <a:stretch>
            <a:fillRect/>
          </a:stretch>
        </p:blipFill>
        <p:spPr>
          <a:xfrm>
            <a:off x="5015880" y="2780928"/>
            <a:ext cx="2325167" cy="2779200"/>
          </a:xfrm>
          <a:prstGeom prst="rect">
            <a:avLst/>
          </a:prstGeom>
          <a:ln w="19050">
            <a:noFill/>
          </a:ln>
          <a:effectLst/>
        </p:spPr>
      </p:pic>
      <p:sp>
        <p:nvSpPr>
          <p:cNvPr id="3" name="Vrije vorm 23">
            <a:extLst>
              <a:ext uri="{FF2B5EF4-FFF2-40B4-BE49-F238E27FC236}">
                <a16:creationId xmlns:a16="http://schemas.microsoft.com/office/drawing/2014/main" id="{8FA8D1A3-1315-0E0C-EEF1-0C5CDA146D77}"/>
              </a:ext>
            </a:extLst>
          </p:cNvPr>
          <p:cNvSpPr/>
          <p:nvPr/>
        </p:nvSpPr>
        <p:spPr>
          <a:xfrm>
            <a:off x="5010820" y="5484209"/>
            <a:ext cx="2453332" cy="966006"/>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8000" rIns="108000" bIns="108000" numCol="1" spcCol="1270" anchor="ctr" anchorCtr="0">
            <a:sp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Prof. Nicolas Girard</a:t>
            </a:r>
            <a:br>
              <a:rPr kumimoji="0" lang="en-GB"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Institute Curie, France</a:t>
            </a:r>
          </a:p>
        </p:txBody>
      </p:sp>
    </p:spTree>
    <p:extLst>
      <p:ext uri="{BB962C8B-B14F-4D97-AF65-F5344CB8AC3E}">
        <p14:creationId xmlns:p14="http://schemas.microsoft.com/office/powerpoint/2010/main" val="394121969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661A9BD8-D2CE-DB6A-1551-98357484B2A3}"/>
              </a:ext>
            </a:extLst>
          </p:cNvPr>
          <p:cNvCxnSpPr>
            <a:cxnSpLocks/>
          </p:cNvCxnSpPr>
          <p:nvPr/>
        </p:nvCxnSpPr>
        <p:spPr>
          <a:xfrm flipH="1">
            <a:off x="10848528" y="1988840"/>
            <a:ext cx="144016" cy="0"/>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913F855D-93F2-7FCC-30E2-8510EEA08015}"/>
              </a:ext>
            </a:extLst>
          </p:cNvPr>
          <p:cNvCxnSpPr>
            <a:cxnSpLocks/>
          </p:cNvCxnSpPr>
          <p:nvPr/>
        </p:nvCxnSpPr>
        <p:spPr>
          <a:xfrm>
            <a:off x="5796310" y="3924087"/>
            <a:ext cx="0" cy="180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423153F3-3F2F-BF9A-827E-7F22D5FE01CE}"/>
              </a:ext>
            </a:extLst>
          </p:cNvPr>
          <p:cNvCxnSpPr>
            <a:cxnSpLocks/>
          </p:cNvCxnSpPr>
          <p:nvPr/>
        </p:nvCxnSpPr>
        <p:spPr>
          <a:xfrm>
            <a:off x="7911447" y="3924087"/>
            <a:ext cx="0" cy="180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6AB683DE-F1E9-A86E-7A96-ACF75B59B7CD}"/>
              </a:ext>
            </a:extLst>
          </p:cNvPr>
          <p:cNvCxnSpPr>
            <a:cxnSpLocks/>
          </p:cNvCxnSpPr>
          <p:nvPr/>
        </p:nvCxnSpPr>
        <p:spPr>
          <a:xfrm>
            <a:off x="3693522" y="3924087"/>
            <a:ext cx="0" cy="180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F2F551C6-5073-0CDE-8629-D320747BDED5}"/>
              </a:ext>
            </a:extLst>
          </p:cNvPr>
          <p:cNvCxnSpPr>
            <a:cxnSpLocks/>
          </p:cNvCxnSpPr>
          <p:nvPr/>
        </p:nvCxnSpPr>
        <p:spPr>
          <a:xfrm>
            <a:off x="6296581" y="2143403"/>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7AADFF2E-A7C0-379E-1D6C-EAAA42F6A2E2}"/>
              </a:ext>
            </a:extLst>
          </p:cNvPr>
          <p:cNvCxnSpPr>
            <a:cxnSpLocks/>
          </p:cNvCxnSpPr>
          <p:nvPr/>
        </p:nvCxnSpPr>
        <p:spPr>
          <a:xfrm>
            <a:off x="8411718" y="2143403"/>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3B01161A-C484-2EF0-BA6D-A2C9ABB831FA}"/>
              </a:ext>
            </a:extLst>
          </p:cNvPr>
          <p:cNvCxnSpPr>
            <a:cxnSpLocks/>
          </p:cNvCxnSpPr>
          <p:nvPr/>
        </p:nvCxnSpPr>
        <p:spPr>
          <a:xfrm>
            <a:off x="4193793" y="2143403"/>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E6912966-628E-F849-F07B-333469E33A01}"/>
              </a:ext>
            </a:extLst>
          </p:cNvPr>
          <p:cNvSpPr>
            <a:spLocks noGrp="1"/>
          </p:cNvSpPr>
          <p:nvPr>
            <p:ph type="title"/>
          </p:nvPr>
        </p:nvSpPr>
        <p:spPr>
          <a:xfrm>
            <a:off x="619125" y="258763"/>
            <a:ext cx="10963275" cy="865187"/>
          </a:xfrm>
        </p:spPr>
        <p:txBody>
          <a:bodyPr/>
          <a:lstStyle/>
          <a:p>
            <a:r>
              <a:rPr lang="en-GB" noProof="0" dirty="0"/>
              <a:t>Esmo clinical practice guidelines (v1.2 Jan 2025)</a:t>
            </a:r>
          </a:p>
        </p:txBody>
      </p:sp>
      <p:sp>
        <p:nvSpPr>
          <p:cNvPr id="6" name="Content Placeholder 5">
            <a:extLst>
              <a:ext uri="{FF2B5EF4-FFF2-40B4-BE49-F238E27FC236}">
                <a16:creationId xmlns:a16="http://schemas.microsoft.com/office/drawing/2014/main" id="{5C4A925F-2187-F8AA-2F89-227ED33E706D}"/>
              </a:ext>
            </a:extLst>
          </p:cNvPr>
          <p:cNvSpPr>
            <a:spLocks noGrp="1"/>
          </p:cNvSpPr>
          <p:nvPr>
            <p:ph sz="quarter" idx="15"/>
          </p:nvPr>
        </p:nvSpPr>
        <p:spPr>
          <a:xfrm>
            <a:off x="620712" y="6356350"/>
            <a:ext cx="10371827" cy="365125"/>
          </a:xfrm>
        </p:spPr>
        <p:txBody>
          <a:bodyPr anchor="b" anchorCtr="0"/>
          <a:lstStyle/>
          <a:p>
            <a:r>
              <a:rPr lang="en-GB" noProof="0" dirty="0">
                <a:solidFill>
                  <a:schemeClr val="tx2"/>
                </a:solidFill>
              </a:rPr>
              <a:t>BSC, best supportive care; ChT, chemotherapy; ESMO, European Society for Medical Oncology; ICI, immune checkpoint inhibitor; LRT, local radical therapy; MCBS, ESMO Magnitude of Clinical Benefit Scale; NsqNSCC nonsquamous non-small cell carcinoma; PS, performance status (Eastern Cooperative Oncology Group) </a:t>
            </a:r>
          </a:p>
          <a:p>
            <a:r>
              <a:rPr lang="en-GB" noProof="0" dirty="0">
                <a:solidFill>
                  <a:schemeClr val="tx2"/>
                </a:solidFill>
              </a:rPr>
              <a:t>1. Hendriks L, et al. Ann Oncol. 2023;34:358-76; 2. Hendriks L, et al. Ann Oncol. 2025;36(19):1223-7 [ESMO Non-Oncogene-Addicted Metastatic Non-Small-Cell Lung Cancer Living Guideline, v1.2 – January 2025. Available </a:t>
            </a:r>
            <a:r>
              <a:rPr lang="en-GB" noProof="0" dirty="0">
                <a:solidFill>
                  <a:schemeClr val="tx2"/>
                </a:solidFill>
                <a:hlinkClick r:id="rId2">
                  <a:extLst>
                    <a:ext uri="{A12FA001-AC4F-418D-AE19-62706E023703}">
                      <ahyp:hlinkClr xmlns:ahyp="http://schemas.microsoft.com/office/drawing/2018/hyperlinkcolor" val="tx"/>
                    </a:ext>
                  </a:extLst>
                </a:hlinkClick>
              </a:rPr>
              <a:t>here</a:t>
            </a:r>
            <a:r>
              <a:rPr lang="en-GB" noProof="0" dirty="0">
                <a:solidFill>
                  <a:schemeClr val="tx2"/>
                </a:solidFill>
              </a:rPr>
              <a:t> (accessed April 14, 2026)]</a:t>
            </a:r>
          </a:p>
        </p:txBody>
      </p:sp>
      <p:sp>
        <p:nvSpPr>
          <p:cNvPr id="5" name="Slide Number Placeholder 4">
            <a:extLst>
              <a:ext uri="{FF2B5EF4-FFF2-40B4-BE49-F238E27FC236}">
                <a16:creationId xmlns:a16="http://schemas.microsoft.com/office/drawing/2014/main" id="{DD5985C4-177A-56A4-4038-B9B676DDD01A}"/>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13</a:t>
            </a:fld>
            <a:endParaRPr lang="en-GB" noProof="0" dirty="0"/>
          </a:p>
        </p:txBody>
      </p:sp>
      <p:cxnSp>
        <p:nvCxnSpPr>
          <p:cNvPr id="17" name="Straight Connector 16">
            <a:extLst>
              <a:ext uri="{FF2B5EF4-FFF2-40B4-BE49-F238E27FC236}">
                <a16:creationId xmlns:a16="http://schemas.microsoft.com/office/drawing/2014/main" id="{8F178C34-4313-A77E-4F24-6ADA5F680AE6}"/>
              </a:ext>
            </a:extLst>
          </p:cNvPr>
          <p:cNvCxnSpPr>
            <a:cxnSpLocks/>
          </p:cNvCxnSpPr>
          <p:nvPr/>
        </p:nvCxnSpPr>
        <p:spPr>
          <a:xfrm>
            <a:off x="2504098" y="1224455"/>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AC7D017-F784-6283-68E5-3C683ED37B75}"/>
              </a:ext>
            </a:extLst>
          </p:cNvPr>
          <p:cNvCxnSpPr>
            <a:cxnSpLocks/>
          </p:cNvCxnSpPr>
          <p:nvPr/>
        </p:nvCxnSpPr>
        <p:spPr>
          <a:xfrm>
            <a:off x="7356629" y="1224455"/>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FB0BEDB-37F7-E0BD-941C-C3A9CFB6842B}"/>
              </a:ext>
            </a:extLst>
          </p:cNvPr>
          <p:cNvCxnSpPr>
            <a:cxnSpLocks/>
          </p:cNvCxnSpPr>
          <p:nvPr/>
        </p:nvCxnSpPr>
        <p:spPr>
          <a:xfrm>
            <a:off x="2495600" y="1233703"/>
            <a:ext cx="4874054" cy="0"/>
          </a:xfrm>
          <a:prstGeom prst="line">
            <a:avLst/>
          </a:prstGeom>
          <a:ln w="25400">
            <a:solidFill>
              <a:schemeClr val="accent6"/>
            </a:solidFill>
          </a:ln>
          <a:effectLst/>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B31FFD8D-FB6C-BA32-F19B-163676C8D49C}"/>
              </a:ext>
            </a:extLst>
          </p:cNvPr>
          <p:cNvCxnSpPr>
            <a:cxnSpLocks/>
          </p:cNvCxnSpPr>
          <p:nvPr/>
        </p:nvCxnSpPr>
        <p:spPr>
          <a:xfrm>
            <a:off x="6096000" y="947936"/>
            <a:ext cx="0" cy="285767"/>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997FDD5-AB26-9213-7CA3-067EB14B143E}"/>
              </a:ext>
            </a:extLst>
          </p:cNvPr>
          <p:cNvCxnSpPr>
            <a:cxnSpLocks/>
          </p:cNvCxnSpPr>
          <p:nvPr/>
        </p:nvCxnSpPr>
        <p:spPr>
          <a:xfrm>
            <a:off x="6296581" y="1708765"/>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12" name="Rounded Rectangle 111">
            <a:extLst>
              <a:ext uri="{FF2B5EF4-FFF2-40B4-BE49-F238E27FC236}">
                <a16:creationId xmlns:a16="http://schemas.microsoft.com/office/drawing/2014/main" id="{37059538-E97E-AAEF-2914-BC24E50F9579}"/>
              </a:ext>
            </a:extLst>
          </p:cNvPr>
          <p:cNvSpPr/>
          <p:nvPr/>
        </p:nvSpPr>
        <p:spPr>
          <a:xfrm>
            <a:off x="3294428" y="803920"/>
            <a:ext cx="5609884" cy="324000"/>
          </a:xfrm>
          <a:prstGeom prst="roundRect">
            <a:avLst>
              <a:gd name="adj" fmla="val 20079"/>
            </a:avLst>
          </a:prstGeom>
          <a:solidFill>
            <a:schemeClr val="accent1">
              <a:lumMod val="50000"/>
            </a:schemeClr>
          </a:solidFill>
          <a:ln w="1587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Stage IV NSqNSCC, molecular tests negative (</a:t>
            </a:r>
            <a:r>
              <a:rPr lang="en-GB" sz="900" i="1" noProof="0" dirty="0">
                <a:solidFill>
                  <a:schemeClr val="bg1"/>
                </a:solidFill>
                <a:latin typeface="Arial Narrow" panose="020B0604020202020204" pitchFamily="34" charset="0"/>
                <a:cs typeface="Arial Narrow" panose="020B0604020202020204" pitchFamily="34" charset="0"/>
              </a:rPr>
              <a:t>EGFR/ALK/ROS1/BRAF/RET/MET/EGFR</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ex20ins/</a:t>
            </a:r>
            <a:r>
              <a:rPr lang="en-GB" sz="900" i="1" noProof="0" dirty="0">
                <a:solidFill>
                  <a:schemeClr val="bg1"/>
                </a:solidFill>
                <a:latin typeface="Arial Narrow" panose="020B0604020202020204" pitchFamily="34" charset="0"/>
                <a:cs typeface="Arial Narrow" panose="020B0604020202020204" pitchFamily="34" charset="0"/>
              </a:rPr>
              <a:t>KRAS</a:t>
            </a:r>
            <a:r>
              <a:rPr lang="en-GB" sz="900" noProof="0" dirty="0">
                <a:solidFill>
                  <a:schemeClr val="bg1"/>
                </a:solidFill>
                <a:latin typeface="Arial Narrow" panose="020B0604020202020204" pitchFamily="34" charset="0"/>
                <a:cs typeface="Arial Narrow" panose="020B0604020202020204" pitchFamily="34" charset="0"/>
              </a:rPr>
              <a:t> G12C/</a:t>
            </a:r>
            <a:r>
              <a:rPr lang="en-GB" sz="900" i="1" noProof="0" dirty="0">
                <a:solidFill>
                  <a:schemeClr val="bg1"/>
                </a:solidFill>
                <a:latin typeface="Arial Narrow" panose="020B0604020202020204" pitchFamily="34" charset="0"/>
                <a:cs typeface="Arial Narrow" panose="020B0604020202020204" pitchFamily="34" charset="0"/>
              </a:rPr>
              <a:t>NTRK/HER2</a:t>
            </a:r>
            <a:r>
              <a:rPr lang="en-GB" sz="900" noProof="0" dirty="0">
                <a:solidFill>
                  <a:schemeClr val="bg1"/>
                </a:solidFill>
                <a:latin typeface="Arial Narrow" panose="020B0604020202020204" pitchFamily="34" charset="0"/>
                <a:cs typeface="Arial Narrow" panose="020B0604020202020204" pitchFamily="34" charset="0"/>
              </a:rPr>
              <a:t>) without contraindication for immunotherapy</a:t>
            </a:r>
          </a:p>
        </p:txBody>
      </p:sp>
      <p:sp>
        <p:nvSpPr>
          <p:cNvPr id="114" name="Rounded Rectangle 113">
            <a:extLst>
              <a:ext uri="{FF2B5EF4-FFF2-40B4-BE49-F238E27FC236}">
                <a16:creationId xmlns:a16="http://schemas.microsoft.com/office/drawing/2014/main" id="{E3ACE0F8-A401-830B-F528-6B456C0CF39F}"/>
              </a:ext>
            </a:extLst>
          </p:cNvPr>
          <p:cNvSpPr/>
          <p:nvPr/>
        </p:nvSpPr>
        <p:spPr>
          <a:xfrm>
            <a:off x="1874098" y="1855403"/>
            <a:ext cx="1260000" cy="288000"/>
          </a:xfrm>
          <a:prstGeom prst="roundRect">
            <a:avLst>
              <a:gd name="adj" fmla="val 20079"/>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Systemic therapy</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&amp; LRT [II, B)</a:t>
            </a:r>
          </a:p>
        </p:txBody>
      </p:sp>
      <p:sp>
        <p:nvSpPr>
          <p:cNvPr id="115" name="Rounded Rectangle 114">
            <a:extLst>
              <a:ext uri="{FF2B5EF4-FFF2-40B4-BE49-F238E27FC236}">
                <a16:creationId xmlns:a16="http://schemas.microsoft.com/office/drawing/2014/main" id="{4AF79B54-64DB-685C-ACDD-F49DBBCCB556}"/>
              </a:ext>
            </a:extLst>
          </p:cNvPr>
          <p:cNvSpPr/>
          <p:nvPr/>
        </p:nvSpPr>
        <p:spPr>
          <a:xfrm>
            <a:off x="3563793" y="1855403"/>
            <a:ext cx="1260000" cy="288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PS 0-2 &amp; PD-L1</a:t>
            </a:r>
            <a:br>
              <a:rPr lang="en-GB" sz="900" noProof="0" dirty="0">
                <a:solidFill>
                  <a:schemeClr val="tx1"/>
                </a:solidFill>
                <a:latin typeface="Arial Narrow" panose="020B0604020202020204" pitchFamily="34" charset="0"/>
                <a:cs typeface="Arial Narrow" panose="020B0604020202020204" pitchFamily="34" charset="0"/>
              </a:rPr>
            </a:br>
            <a:r>
              <a:rPr lang="en-GB" sz="900" noProof="0" dirty="0">
                <a:solidFill>
                  <a:schemeClr val="tx1"/>
                </a:solidFill>
                <a:latin typeface="Arial Narrow" panose="020B0604020202020204" pitchFamily="34" charset="0"/>
                <a:cs typeface="Arial Narrow" panose="020B0604020202020204" pitchFamily="34" charset="0"/>
              </a:rPr>
              <a:t>≥50%</a:t>
            </a:r>
          </a:p>
        </p:txBody>
      </p:sp>
      <p:sp>
        <p:nvSpPr>
          <p:cNvPr id="116" name="Rounded Rectangle 115">
            <a:extLst>
              <a:ext uri="{FF2B5EF4-FFF2-40B4-BE49-F238E27FC236}">
                <a16:creationId xmlns:a16="http://schemas.microsoft.com/office/drawing/2014/main" id="{C59BA43E-BE97-C8B7-3100-B8F1AA41D773}"/>
              </a:ext>
            </a:extLst>
          </p:cNvPr>
          <p:cNvSpPr/>
          <p:nvPr/>
        </p:nvSpPr>
        <p:spPr>
          <a:xfrm>
            <a:off x="5666581" y="1855403"/>
            <a:ext cx="1260000" cy="288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PS 0-1 &amp; any</a:t>
            </a:r>
            <a:br>
              <a:rPr lang="en-GB" sz="900" noProof="0" dirty="0">
                <a:solidFill>
                  <a:schemeClr val="tx1"/>
                </a:solidFill>
                <a:latin typeface="Arial Narrow" panose="020B0604020202020204" pitchFamily="34" charset="0"/>
                <a:cs typeface="Arial Narrow" panose="020B0604020202020204" pitchFamily="34" charset="0"/>
              </a:rPr>
            </a:br>
            <a:r>
              <a:rPr lang="en-GB" sz="900" noProof="0" dirty="0">
                <a:solidFill>
                  <a:schemeClr val="tx1"/>
                </a:solidFill>
                <a:latin typeface="Arial Narrow" panose="020B0604020202020204" pitchFamily="34" charset="0"/>
                <a:cs typeface="Arial Narrow" panose="020B0604020202020204" pitchFamily="34" charset="0"/>
              </a:rPr>
              <a:t>expression of PD-L1</a:t>
            </a:r>
          </a:p>
        </p:txBody>
      </p:sp>
      <p:sp>
        <p:nvSpPr>
          <p:cNvPr id="117" name="Rounded Rectangle 116">
            <a:extLst>
              <a:ext uri="{FF2B5EF4-FFF2-40B4-BE49-F238E27FC236}">
                <a16:creationId xmlns:a16="http://schemas.microsoft.com/office/drawing/2014/main" id="{F0684302-C58A-16A8-3B93-A84975FCD9A5}"/>
              </a:ext>
            </a:extLst>
          </p:cNvPr>
          <p:cNvSpPr/>
          <p:nvPr/>
        </p:nvSpPr>
        <p:spPr>
          <a:xfrm>
            <a:off x="7781718" y="1855403"/>
            <a:ext cx="1260000" cy="288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PS 2 &amp; PD-L1</a:t>
            </a:r>
            <a:br>
              <a:rPr lang="en-GB" sz="900" noProof="0" dirty="0">
                <a:solidFill>
                  <a:schemeClr val="tx1"/>
                </a:solidFill>
                <a:latin typeface="Arial Narrow" panose="020B0604020202020204" pitchFamily="34" charset="0"/>
                <a:cs typeface="Arial Narrow" panose="020B0604020202020204" pitchFamily="34" charset="0"/>
              </a:rPr>
            </a:br>
            <a:r>
              <a:rPr lang="en-GB" sz="900" noProof="0" dirty="0">
                <a:solidFill>
                  <a:schemeClr val="tx1"/>
                </a:solidFill>
                <a:latin typeface="Arial Narrow" panose="020B0604020202020204" pitchFamily="34" charset="0"/>
                <a:cs typeface="Arial Narrow" panose="020B0604020202020204" pitchFamily="34" charset="0"/>
              </a:rPr>
              <a:t>&lt;50%</a:t>
            </a:r>
          </a:p>
        </p:txBody>
      </p:sp>
      <p:sp>
        <p:nvSpPr>
          <p:cNvPr id="118" name="Rounded Rectangle 117">
            <a:extLst>
              <a:ext uri="{FF2B5EF4-FFF2-40B4-BE49-F238E27FC236}">
                <a16:creationId xmlns:a16="http://schemas.microsoft.com/office/drawing/2014/main" id="{E7E29CC7-5B1E-78A8-2AB9-9D46B235AF0F}"/>
              </a:ext>
            </a:extLst>
          </p:cNvPr>
          <p:cNvSpPr/>
          <p:nvPr/>
        </p:nvSpPr>
        <p:spPr>
          <a:xfrm>
            <a:off x="9649942" y="1855403"/>
            <a:ext cx="1260000" cy="288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PS 3-4 regardless</a:t>
            </a:r>
            <a:br>
              <a:rPr lang="en-GB" sz="900" noProof="0" dirty="0">
                <a:solidFill>
                  <a:schemeClr val="tx1"/>
                </a:solidFill>
                <a:latin typeface="Arial Narrow" panose="020B0604020202020204" pitchFamily="34" charset="0"/>
                <a:cs typeface="Arial Narrow" panose="020B0604020202020204" pitchFamily="34" charset="0"/>
              </a:rPr>
            </a:br>
            <a:r>
              <a:rPr lang="en-GB" sz="900" noProof="0" dirty="0">
                <a:solidFill>
                  <a:schemeClr val="tx1"/>
                </a:solidFill>
                <a:latin typeface="Arial Narrow" panose="020B0604020202020204" pitchFamily="34" charset="0"/>
                <a:cs typeface="Arial Narrow" panose="020B0604020202020204" pitchFamily="34" charset="0"/>
              </a:rPr>
              <a:t>of PD-L1</a:t>
            </a:r>
          </a:p>
        </p:txBody>
      </p:sp>
      <p:cxnSp>
        <p:nvCxnSpPr>
          <p:cNvPr id="120" name="Straight Connector 119">
            <a:extLst>
              <a:ext uri="{FF2B5EF4-FFF2-40B4-BE49-F238E27FC236}">
                <a16:creationId xmlns:a16="http://schemas.microsoft.com/office/drawing/2014/main" id="{CC8ABBE2-5BE3-021A-D158-D0AFDC6ACD9F}"/>
              </a:ext>
            </a:extLst>
          </p:cNvPr>
          <p:cNvCxnSpPr>
            <a:cxnSpLocks/>
          </p:cNvCxnSpPr>
          <p:nvPr/>
        </p:nvCxnSpPr>
        <p:spPr>
          <a:xfrm>
            <a:off x="8411718" y="1708765"/>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BF3795CE-B354-F20D-426F-257B2766BE08}"/>
              </a:ext>
            </a:extLst>
          </p:cNvPr>
          <p:cNvCxnSpPr>
            <a:cxnSpLocks/>
          </p:cNvCxnSpPr>
          <p:nvPr/>
        </p:nvCxnSpPr>
        <p:spPr>
          <a:xfrm>
            <a:off x="10279942" y="1708765"/>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641AD72F-2475-5F8F-CF3A-2307A53361BA}"/>
              </a:ext>
            </a:extLst>
          </p:cNvPr>
          <p:cNvCxnSpPr>
            <a:cxnSpLocks/>
          </p:cNvCxnSpPr>
          <p:nvPr/>
        </p:nvCxnSpPr>
        <p:spPr>
          <a:xfrm>
            <a:off x="4193793" y="1708765"/>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262FFBFF-6123-1874-4ABE-0565249D4E6A}"/>
              </a:ext>
            </a:extLst>
          </p:cNvPr>
          <p:cNvCxnSpPr>
            <a:cxnSpLocks/>
          </p:cNvCxnSpPr>
          <p:nvPr/>
        </p:nvCxnSpPr>
        <p:spPr>
          <a:xfrm>
            <a:off x="2504098" y="1528765"/>
            <a:ext cx="0" cy="32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11" name="Rounded Rectangle 110">
            <a:extLst>
              <a:ext uri="{FF2B5EF4-FFF2-40B4-BE49-F238E27FC236}">
                <a16:creationId xmlns:a16="http://schemas.microsoft.com/office/drawing/2014/main" id="{5BE9FF2B-E0F0-801B-767F-2C7B4F5393AF}"/>
              </a:ext>
            </a:extLst>
          </p:cNvPr>
          <p:cNvSpPr/>
          <p:nvPr/>
        </p:nvSpPr>
        <p:spPr>
          <a:xfrm>
            <a:off x="1874098" y="1370955"/>
            <a:ext cx="1260000" cy="252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Oligometastatic</a:t>
            </a:r>
          </a:p>
        </p:txBody>
      </p:sp>
      <p:cxnSp>
        <p:nvCxnSpPr>
          <p:cNvPr id="137" name="Straight Connector 136">
            <a:extLst>
              <a:ext uri="{FF2B5EF4-FFF2-40B4-BE49-F238E27FC236}">
                <a16:creationId xmlns:a16="http://schemas.microsoft.com/office/drawing/2014/main" id="{87E100FB-4E5D-6E58-71E1-C503008A4041}"/>
              </a:ext>
            </a:extLst>
          </p:cNvPr>
          <p:cNvCxnSpPr>
            <a:cxnSpLocks/>
          </p:cNvCxnSpPr>
          <p:nvPr/>
        </p:nvCxnSpPr>
        <p:spPr>
          <a:xfrm>
            <a:off x="4181334" y="1708765"/>
            <a:ext cx="6115963" cy="0"/>
          </a:xfrm>
          <a:prstGeom prst="line">
            <a:avLst/>
          </a:prstGeom>
          <a:ln w="25400">
            <a:solidFill>
              <a:schemeClr val="accent6"/>
            </a:solidFill>
          </a:ln>
          <a:effectLst/>
        </p:spPr>
        <p:style>
          <a:lnRef idx="2">
            <a:schemeClr val="dk1"/>
          </a:lnRef>
          <a:fillRef idx="0">
            <a:schemeClr val="dk1"/>
          </a:fillRef>
          <a:effectRef idx="1">
            <a:schemeClr val="dk1"/>
          </a:effectRef>
          <a:fontRef idx="minor">
            <a:schemeClr val="tx1"/>
          </a:fontRef>
        </p:style>
      </p:cxnSp>
      <p:cxnSp>
        <p:nvCxnSpPr>
          <p:cNvPr id="138" name="Straight Connector 137">
            <a:extLst>
              <a:ext uri="{FF2B5EF4-FFF2-40B4-BE49-F238E27FC236}">
                <a16:creationId xmlns:a16="http://schemas.microsoft.com/office/drawing/2014/main" id="{1C749DC3-B982-FF30-8B34-3DDD1D08ED9F}"/>
              </a:ext>
            </a:extLst>
          </p:cNvPr>
          <p:cNvCxnSpPr>
            <a:cxnSpLocks/>
          </p:cNvCxnSpPr>
          <p:nvPr/>
        </p:nvCxnSpPr>
        <p:spPr>
          <a:xfrm>
            <a:off x="7354150" y="1528725"/>
            <a:ext cx="0" cy="180000"/>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sp>
        <p:nvSpPr>
          <p:cNvPr id="113" name="Rounded Rectangle 112">
            <a:extLst>
              <a:ext uri="{FF2B5EF4-FFF2-40B4-BE49-F238E27FC236}">
                <a16:creationId xmlns:a16="http://schemas.microsoft.com/office/drawing/2014/main" id="{0D1F1044-14A7-5BA2-2FAC-47C5D5D55A91}"/>
              </a:ext>
            </a:extLst>
          </p:cNvPr>
          <p:cNvSpPr/>
          <p:nvPr/>
        </p:nvSpPr>
        <p:spPr>
          <a:xfrm>
            <a:off x="6263407" y="1370955"/>
            <a:ext cx="2186444" cy="252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ECOG PS &amp; PD-L1 expression level</a:t>
            </a:r>
          </a:p>
        </p:txBody>
      </p:sp>
      <p:cxnSp>
        <p:nvCxnSpPr>
          <p:cNvPr id="149" name="Straight Connector 148">
            <a:extLst>
              <a:ext uri="{FF2B5EF4-FFF2-40B4-BE49-F238E27FC236}">
                <a16:creationId xmlns:a16="http://schemas.microsoft.com/office/drawing/2014/main" id="{DDCA9BC1-BC84-CA76-B9A4-FDD6B5DEAAB4}"/>
              </a:ext>
            </a:extLst>
          </p:cNvPr>
          <p:cNvCxnSpPr>
            <a:cxnSpLocks/>
          </p:cNvCxnSpPr>
          <p:nvPr/>
        </p:nvCxnSpPr>
        <p:spPr>
          <a:xfrm>
            <a:off x="6296581" y="2953187"/>
            <a:ext cx="0" cy="315375"/>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C69C039B-0595-52CB-91A5-BC8894CB3500}"/>
              </a:ext>
            </a:extLst>
          </p:cNvPr>
          <p:cNvCxnSpPr>
            <a:cxnSpLocks/>
          </p:cNvCxnSpPr>
          <p:nvPr/>
        </p:nvCxnSpPr>
        <p:spPr>
          <a:xfrm flipH="1">
            <a:off x="8411718" y="2573216"/>
            <a:ext cx="1" cy="695346"/>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22018435-BEB2-6065-5320-1833B6C8BBCB}"/>
              </a:ext>
            </a:extLst>
          </p:cNvPr>
          <p:cNvCxnSpPr>
            <a:cxnSpLocks/>
          </p:cNvCxnSpPr>
          <p:nvPr/>
        </p:nvCxnSpPr>
        <p:spPr>
          <a:xfrm flipH="1">
            <a:off x="4193793" y="2573216"/>
            <a:ext cx="3111" cy="695346"/>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45" name="Rounded Rectangle 144">
            <a:extLst>
              <a:ext uri="{FF2B5EF4-FFF2-40B4-BE49-F238E27FC236}">
                <a16:creationId xmlns:a16="http://schemas.microsoft.com/office/drawing/2014/main" id="{3B4FCDB8-E424-C1F3-9344-81AAC027C9BE}"/>
              </a:ext>
            </a:extLst>
          </p:cNvPr>
          <p:cNvSpPr/>
          <p:nvPr/>
        </p:nvSpPr>
        <p:spPr>
          <a:xfrm>
            <a:off x="3476904" y="2287403"/>
            <a:ext cx="1440000" cy="576000"/>
          </a:xfrm>
          <a:prstGeom prst="roundRect">
            <a:avLst>
              <a:gd name="adj" fmla="val 20079"/>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ICI [anti-PD-(L)1</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monotherapy]</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[I, A; MCBS 4-5/A]</a:t>
            </a:r>
          </a:p>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(for PS 2: [II, B])</a:t>
            </a:r>
          </a:p>
        </p:txBody>
      </p:sp>
      <p:sp>
        <p:nvSpPr>
          <p:cNvPr id="146" name="Rounded Rectangle 145">
            <a:extLst>
              <a:ext uri="{FF2B5EF4-FFF2-40B4-BE49-F238E27FC236}">
                <a16:creationId xmlns:a16="http://schemas.microsoft.com/office/drawing/2014/main" id="{E2EC9D60-C985-EBC1-035C-0CF9E15353EB}"/>
              </a:ext>
            </a:extLst>
          </p:cNvPr>
          <p:cNvSpPr/>
          <p:nvPr/>
        </p:nvSpPr>
        <p:spPr>
          <a:xfrm>
            <a:off x="5231904" y="2287403"/>
            <a:ext cx="2154657" cy="828000"/>
          </a:xfrm>
          <a:prstGeom prst="roundRect">
            <a:avLst>
              <a:gd name="adj" fmla="val 10821"/>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ICI [anti-PD-(L)1 ± anti-CTLA-4]–</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platinum-doublet ChT </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followed by ICI ± pemetrexed or </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bevacizumab [I, A; MCBS 3-4/A]</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Dual ICI alone (only for PD-L1 ≥1%)</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[I, A; MCBS 4/A]</a:t>
            </a:r>
          </a:p>
        </p:txBody>
      </p:sp>
      <p:sp>
        <p:nvSpPr>
          <p:cNvPr id="147" name="Rounded Rectangle 146">
            <a:extLst>
              <a:ext uri="{FF2B5EF4-FFF2-40B4-BE49-F238E27FC236}">
                <a16:creationId xmlns:a16="http://schemas.microsoft.com/office/drawing/2014/main" id="{77F0FD0B-256A-10CF-698B-553D26A37C23}"/>
              </a:ext>
            </a:extLst>
          </p:cNvPr>
          <p:cNvSpPr/>
          <p:nvPr/>
        </p:nvSpPr>
        <p:spPr>
          <a:xfrm>
            <a:off x="7562870" y="2287404"/>
            <a:ext cx="1697697" cy="503999"/>
          </a:xfrm>
          <a:prstGeom prst="roundRect">
            <a:avLst>
              <a:gd name="adj" fmla="val 20079"/>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Platinum-doublet ChT [I, A / II, A]</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Atezolizumab [I, B]</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Single-agent ChT [I, B / II, B]</a:t>
            </a:r>
          </a:p>
        </p:txBody>
      </p:sp>
      <p:sp>
        <p:nvSpPr>
          <p:cNvPr id="155" name="Rounded Rectangle 154">
            <a:extLst>
              <a:ext uri="{FF2B5EF4-FFF2-40B4-BE49-F238E27FC236}">
                <a16:creationId xmlns:a16="http://schemas.microsoft.com/office/drawing/2014/main" id="{C0E9C814-320F-13C6-5CAA-9E3AA9B25C30}"/>
              </a:ext>
            </a:extLst>
          </p:cNvPr>
          <p:cNvSpPr/>
          <p:nvPr/>
        </p:nvSpPr>
        <p:spPr>
          <a:xfrm>
            <a:off x="5484000" y="3737327"/>
            <a:ext cx="612000" cy="216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PS 0-2</a:t>
            </a:r>
          </a:p>
        </p:txBody>
      </p:sp>
      <p:cxnSp>
        <p:nvCxnSpPr>
          <p:cNvPr id="157" name="Straight Connector 156">
            <a:extLst>
              <a:ext uri="{FF2B5EF4-FFF2-40B4-BE49-F238E27FC236}">
                <a16:creationId xmlns:a16="http://schemas.microsoft.com/office/drawing/2014/main" id="{A2639F12-8065-732E-DD0F-96E1C5026C64}"/>
              </a:ext>
            </a:extLst>
          </p:cNvPr>
          <p:cNvCxnSpPr>
            <a:cxnSpLocks/>
          </p:cNvCxnSpPr>
          <p:nvPr/>
        </p:nvCxnSpPr>
        <p:spPr>
          <a:xfrm>
            <a:off x="6296581" y="3419815"/>
            <a:ext cx="0" cy="180000"/>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6A4404C9-96E6-0B18-DF2D-37F9EB728B39}"/>
              </a:ext>
            </a:extLst>
          </p:cNvPr>
          <p:cNvCxnSpPr>
            <a:cxnSpLocks/>
          </p:cNvCxnSpPr>
          <p:nvPr/>
        </p:nvCxnSpPr>
        <p:spPr>
          <a:xfrm>
            <a:off x="5778500" y="3594856"/>
            <a:ext cx="1016000" cy="0"/>
          </a:xfrm>
          <a:prstGeom prst="line">
            <a:avLst/>
          </a:prstGeom>
          <a:ln w="25400">
            <a:solidFill>
              <a:schemeClr val="accent6"/>
            </a:solidFill>
          </a:ln>
          <a:effectLst/>
        </p:spPr>
        <p:style>
          <a:lnRef idx="2">
            <a:schemeClr val="dk1"/>
          </a:lnRef>
          <a:fillRef idx="0">
            <a:schemeClr val="dk1"/>
          </a:fillRef>
          <a:effectRef idx="1">
            <a:schemeClr val="dk1"/>
          </a:effectRef>
          <a:fontRef idx="minor">
            <a:schemeClr val="tx1"/>
          </a:fontRef>
        </p:style>
      </p:cxnSp>
      <p:cxnSp>
        <p:nvCxnSpPr>
          <p:cNvPr id="159" name="Straight Connector 158">
            <a:extLst>
              <a:ext uri="{FF2B5EF4-FFF2-40B4-BE49-F238E27FC236}">
                <a16:creationId xmlns:a16="http://schemas.microsoft.com/office/drawing/2014/main" id="{766E1CEE-30FE-CCB4-3291-3B5B0A50F13F}"/>
              </a:ext>
            </a:extLst>
          </p:cNvPr>
          <p:cNvCxnSpPr>
            <a:cxnSpLocks/>
          </p:cNvCxnSpPr>
          <p:nvPr/>
        </p:nvCxnSpPr>
        <p:spPr>
          <a:xfrm>
            <a:off x="5790000" y="3591719"/>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60" name="Rounded Rectangle 159">
            <a:extLst>
              <a:ext uri="{FF2B5EF4-FFF2-40B4-BE49-F238E27FC236}">
                <a16:creationId xmlns:a16="http://schemas.microsoft.com/office/drawing/2014/main" id="{00B3DE5F-CDDF-1B39-9F47-B037C6E90957}"/>
              </a:ext>
            </a:extLst>
          </p:cNvPr>
          <p:cNvSpPr/>
          <p:nvPr/>
        </p:nvSpPr>
        <p:spPr>
          <a:xfrm>
            <a:off x="6477775" y="3737327"/>
            <a:ext cx="612000" cy="216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PS 3-4</a:t>
            </a:r>
          </a:p>
        </p:txBody>
      </p:sp>
      <p:cxnSp>
        <p:nvCxnSpPr>
          <p:cNvPr id="161" name="Straight Connector 160">
            <a:extLst>
              <a:ext uri="{FF2B5EF4-FFF2-40B4-BE49-F238E27FC236}">
                <a16:creationId xmlns:a16="http://schemas.microsoft.com/office/drawing/2014/main" id="{29C2EF9D-9A09-15CD-06EC-8AFB016E01B6}"/>
              </a:ext>
            </a:extLst>
          </p:cNvPr>
          <p:cNvCxnSpPr>
            <a:cxnSpLocks/>
          </p:cNvCxnSpPr>
          <p:nvPr/>
        </p:nvCxnSpPr>
        <p:spPr>
          <a:xfrm>
            <a:off x="6783775" y="3591719"/>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69" name="Rounded Rectangle 168">
            <a:extLst>
              <a:ext uri="{FF2B5EF4-FFF2-40B4-BE49-F238E27FC236}">
                <a16:creationId xmlns:a16="http://schemas.microsoft.com/office/drawing/2014/main" id="{823829E3-7ADB-0EA4-8092-297E70454835}"/>
              </a:ext>
            </a:extLst>
          </p:cNvPr>
          <p:cNvSpPr/>
          <p:nvPr/>
        </p:nvSpPr>
        <p:spPr>
          <a:xfrm>
            <a:off x="7601124" y="3737327"/>
            <a:ext cx="612000" cy="216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PS 0-2</a:t>
            </a:r>
          </a:p>
        </p:txBody>
      </p:sp>
      <p:cxnSp>
        <p:nvCxnSpPr>
          <p:cNvPr id="170" name="Straight Connector 169">
            <a:extLst>
              <a:ext uri="{FF2B5EF4-FFF2-40B4-BE49-F238E27FC236}">
                <a16:creationId xmlns:a16="http://schemas.microsoft.com/office/drawing/2014/main" id="{D9E699CF-B14E-4372-A2B5-37675F1BA922}"/>
              </a:ext>
            </a:extLst>
          </p:cNvPr>
          <p:cNvCxnSpPr>
            <a:cxnSpLocks/>
          </p:cNvCxnSpPr>
          <p:nvPr/>
        </p:nvCxnSpPr>
        <p:spPr>
          <a:xfrm>
            <a:off x="8413705" y="3419815"/>
            <a:ext cx="0" cy="180000"/>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B40FD67C-66A3-6D51-8EEE-C53633A22199}"/>
              </a:ext>
            </a:extLst>
          </p:cNvPr>
          <p:cNvCxnSpPr>
            <a:cxnSpLocks/>
          </p:cNvCxnSpPr>
          <p:nvPr/>
        </p:nvCxnSpPr>
        <p:spPr>
          <a:xfrm>
            <a:off x="7895624" y="3594856"/>
            <a:ext cx="1016000" cy="0"/>
          </a:xfrm>
          <a:prstGeom prst="line">
            <a:avLst/>
          </a:prstGeom>
          <a:ln w="25400">
            <a:solidFill>
              <a:schemeClr val="accent6"/>
            </a:solidFill>
          </a:ln>
          <a:effectLst/>
        </p:spPr>
        <p:style>
          <a:lnRef idx="2">
            <a:schemeClr val="dk1"/>
          </a:lnRef>
          <a:fillRef idx="0">
            <a:schemeClr val="dk1"/>
          </a:fillRef>
          <a:effectRef idx="1">
            <a:schemeClr val="dk1"/>
          </a:effectRef>
          <a:fontRef idx="minor">
            <a:schemeClr val="tx1"/>
          </a:fontRef>
        </p:style>
      </p:cxnSp>
      <p:cxnSp>
        <p:nvCxnSpPr>
          <p:cNvPr id="172" name="Straight Connector 171">
            <a:extLst>
              <a:ext uri="{FF2B5EF4-FFF2-40B4-BE49-F238E27FC236}">
                <a16:creationId xmlns:a16="http://schemas.microsoft.com/office/drawing/2014/main" id="{D6112BD5-49A5-E86B-2AFC-2F8EF1AE55B2}"/>
              </a:ext>
            </a:extLst>
          </p:cNvPr>
          <p:cNvCxnSpPr>
            <a:cxnSpLocks/>
          </p:cNvCxnSpPr>
          <p:nvPr/>
        </p:nvCxnSpPr>
        <p:spPr>
          <a:xfrm>
            <a:off x="7907124" y="3591719"/>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73" name="Rounded Rectangle 172">
            <a:extLst>
              <a:ext uri="{FF2B5EF4-FFF2-40B4-BE49-F238E27FC236}">
                <a16:creationId xmlns:a16="http://schemas.microsoft.com/office/drawing/2014/main" id="{A4898AAE-AE99-B0CD-F7F1-092E36C7CFC2}"/>
              </a:ext>
            </a:extLst>
          </p:cNvPr>
          <p:cNvSpPr/>
          <p:nvPr/>
        </p:nvSpPr>
        <p:spPr>
          <a:xfrm>
            <a:off x="8594899" y="3737327"/>
            <a:ext cx="612000" cy="216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PS 3-4</a:t>
            </a:r>
          </a:p>
        </p:txBody>
      </p:sp>
      <p:cxnSp>
        <p:nvCxnSpPr>
          <p:cNvPr id="174" name="Straight Connector 173">
            <a:extLst>
              <a:ext uri="{FF2B5EF4-FFF2-40B4-BE49-F238E27FC236}">
                <a16:creationId xmlns:a16="http://schemas.microsoft.com/office/drawing/2014/main" id="{8A94E32A-41B0-B20A-8DD1-35EB8CCD9A87}"/>
              </a:ext>
            </a:extLst>
          </p:cNvPr>
          <p:cNvCxnSpPr>
            <a:cxnSpLocks/>
          </p:cNvCxnSpPr>
          <p:nvPr/>
        </p:nvCxnSpPr>
        <p:spPr>
          <a:xfrm>
            <a:off x="8900899" y="3591719"/>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52" name="Rounded Rectangle 151">
            <a:extLst>
              <a:ext uri="{FF2B5EF4-FFF2-40B4-BE49-F238E27FC236}">
                <a16:creationId xmlns:a16="http://schemas.microsoft.com/office/drawing/2014/main" id="{553942ED-7365-0121-229F-11017DFA0EA1}"/>
              </a:ext>
            </a:extLst>
          </p:cNvPr>
          <p:cNvSpPr/>
          <p:nvPr/>
        </p:nvSpPr>
        <p:spPr>
          <a:xfrm>
            <a:off x="7781718" y="3270289"/>
            <a:ext cx="1260000" cy="252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Disease progression</a:t>
            </a:r>
          </a:p>
        </p:txBody>
      </p:sp>
      <p:sp>
        <p:nvSpPr>
          <p:cNvPr id="151" name="Rounded Rectangle 150">
            <a:extLst>
              <a:ext uri="{FF2B5EF4-FFF2-40B4-BE49-F238E27FC236}">
                <a16:creationId xmlns:a16="http://schemas.microsoft.com/office/drawing/2014/main" id="{96ABA138-FAF3-5936-9851-91C70CC3CB1D}"/>
              </a:ext>
            </a:extLst>
          </p:cNvPr>
          <p:cNvSpPr/>
          <p:nvPr/>
        </p:nvSpPr>
        <p:spPr>
          <a:xfrm>
            <a:off x="5666581" y="3270289"/>
            <a:ext cx="1260000" cy="252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Disease progression</a:t>
            </a:r>
          </a:p>
        </p:txBody>
      </p:sp>
      <p:sp>
        <p:nvSpPr>
          <p:cNvPr id="176" name="Rounded Rectangle 175">
            <a:extLst>
              <a:ext uri="{FF2B5EF4-FFF2-40B4-BE49-F238E27FC236}">
                <a16:creationId xmlns:a16="http://schemas.microsoft.com/office/drawing/2014/main" id="{311F336A-B736-3896-76D0-C3605EB3DB72}"/>
              </a:ext>
            </a:extLst>
          </p:cNvPr>
          <p:cNvSpPr/>
          <p:nvPr/>
        </p:nvSpPr>
        <p:spPr>
          <a:xfrm>
            <a:off x="3383351" y="3737327"/>
            <a:ext cx="612000" cy="216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PS 0-2</a:t>
            </a:r>
          </a:p>
        </p:txBody>
      </p:sp>
      <p:cxnSp>
        <p:nvCxnSpPr>
          <p:cNvPr id="177" name="Straight Connector 176">
            <a:extLst>
              <a:ext uri="{FF2B5EF4-FFF2-40B4-BE49-F238E27FC236}">
                <a16:creationId xmlns:a16="http://schemas.microsoft.com/office/drawing/2014/main" id="{DEAE7B85-86DF-597E-6D9F-4868EBEBD982}"/>
              </a:ext>
            </a:extLst>
          </p:cNvPr>
          <p:cNvCxnSpPr>
            <a:cxnSpLocks/>
          </p:cNvCxnSpPr>
          <p:nvPr/>
        </p:nvCxnSpPr>
        <p:spPr>
          <a:xfrm>
            <a:off x="4195932" y="3419815"/>
            <a:ext cx="0" cy="180000"/>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B9C89F7F-D0C6-B65A-ABC5-AD279118BE82}"/>
              </a:ext>
            </a:extLst>
          </p:cNvPr>
          <p:cNvCxnSpPr>
            <a:cxnSpLocks/>
          </p:cNvCxnSpPr>
          <p:nvPr/>
        </p:nvCxnSpPr>
        <p:spPr>
          <a:xfrm>
            <a:off x="3677851" y="3594856"/>
            <a:ext cx="1016000" cy="0"/>
          </a:xfrm>
          <a:prstGeom prst="line">
            <a:avLst/>
          </a:prstGeom>
          <a:ln w="25400">
            <a:solidFill>
              <a:schemeClr val="accent6"/>
            </a:solidFill>
          </a:ln>
          <a:effectLst/>
        </p:spPr>
        <p:style>
          <a:lnRef idx="2">
            <a:schemeClr val="dk1"/>
          </a:lnRef>
          <a:fillRef idx="0">
            <a:schemeClr val="dk1"/>
          </a:fillRef>
          <a:effectRef idx="1">
            <a:schemeClr val="dk1"/>
          </a:effectRef>
          <a:fontRef idx="minor">
            <a:schemeClr val="tx1"/>
          </a:fontRef>
        </p:style>
      </p:cxnSp>
      <p:cxnSp>
        <p:nvCxnSpPr>
          <p:cNvPr id="179" name="Straight Connector 178">
            <a:extLst>
              <a:ext uri="{FF2B5EF4-FFF2-40B4-BE49-F238E27FC236}">
                <a16:creationId xmlns:a16="http://schemas.microsoft.com/office/drawing/2014/main" id="{BF8DEECA-7BAE-1C9B-5A7E-6FD6C5F50B85}"/>
              </a:ext>
            </a:extLst>
          </p:cNvPr>
          <p:cNvCxnSpPr>
            <a:cxnSpLocks/>
          </p:cNvCxnSpPr>
          <p:nvPr/>
        </p:nvCxnSpPr>
        <p:spPr>
          <a:xfrm>
            <a:off x="3689351" y="3591719"/>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80" name="Rounded Rectangle 179">
            <a:extLst>
              <a:ext uri="{FF2B5EF4-FFF2-40B4-BE49-F238E27FC236}">
                <a16:creationId xmlns:a16="http://schemas.microsoft.com/office/drawing/2014/main" id="{F5CD81AB-36E9-FDAF-52C6-DB7B143A6C54}"/>
              </a:ext>
            </a:extLst>
          </p:cNvPr>
          <p:cNvSpPr/>
          <p:nvPr/>
        </p:nvSpPr>
        <p:spPr>
          <a:xfrm>
            <a:off x="4377126" y="3737327"/>
            <a:ext cx="612000" cy="216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PS 3-4</a:t>
            </a:r>
          </a:p>
        </p:txBody>
      </p:sp>
      <p:cxnSp>
        <p:nvCxnSpPr>
          <p:cNvPr id="181" name="Straight Connector 180">
            <a:extLst>
              <a:ext uri="{FF2B5EF4-FFF2-40B4-BE49-F238E27FC236}">
                <a16:creationId xmlns:a16="http://schemas.microsoft.com/office/drawing/2014/main" id="{A3305C48-67DD-1A23-14D3-1C8EEBEA83E6}"/>
              </a:ext>
            </a:extLst>
          </p:cNvPr>
          <p:cNvCxnSpPr>
            <a:cxnSpLocks/>
          </p:cNvCxnSpPr>
          <p:nvPr/>
        </p:nvCxnSpPr>
        <p:spPr>
          <a:xfrm>
            <a:off x="4683126" y="3591719"/>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50" name="Rounded Rectangle 149">
            <a:extLst>
              <a:ext uri="{FF2B5EF4-FFF2-40B4-BE49-F238E27FC236}">
                <a16:creationId xmlns:a16="http://schemas.microsoft.com/office/drawing/2014/main" id="{621015BC-6D0A-B807-36B5-87901C762D83}"/>
              </a:ext>
            </a:extLst>
          </p:cNvPr>
          <p:cNvSpPr/>
          <p:nvPr/>
        </p:nvSpPr>
        <p:spPr>
          <a:xfrm>
            <a:off x="3563793" y="3270289"/>
            <a:ext cx="1260000" cy="252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Disease progression</a:t>
            </a:r>
          </a:p>
        </p:txBody>
      </p:sp>
      <p:sp>
        <p:nvSpPr>
          <p:cNvPr id="186" name="Rounded Rectangle 185">
            <a:extLst>
              <a:ext uri="{FF2B5EF4-FFF2-40B4-BE49-F238E27FC236}">
                <a16:creationId xmlns:a16="http://schemas.microsoft.com/office/drawing/2014/main" id="{70C3D02F-4EF6-140E-E461-E0BC0515D6B2}"/>
              </a:ext>
            </a:extLst>
          </p:cNvPr>
          <p:cNvSpPr/>
          <p:nvPr/>
        </p:nvSpPr>
        <p:spPr>
          <a:xfrm>
            <a:off x="4943872" y="4108127"/>
            <a:ext cx="1584000" cy="792000"/>
          </a:xfrm>
          <a:prstGeom prst="roundRect">
            <a:avLst>
              <a:gd name="adj" fmla="val 10821"/>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Pemetrexed [I, B]</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Docetaxel [I, B]</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Nintedanib–docetaxel [II, B]</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Ramucirumab–docetaxel</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[I, B; MCBS 1]</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ICI rechallenge [III, B]</a:t>
            </a:r>
          </a:p>
        </p:txBody>
      </p:sp>
      <p:cxnSp>
        <p:nvCxnSpPr>
          <p:cNvPr id="188" name="Straight Connector 187">
            <a:extLst>
              <a:ext uri="{FF2B5EF4-FFF2-40B4-BE49-F238E27FC236}">
                <a16:creationId xmlns:a16="http://schemas.microsoft.com/office/drawing/2014/main" id="{438A3454-31D6-947D-6B45-D7E48586D9B3}"/>
              </a:ext>
            </a:extLst>
          </p:cNvPr>
          <p:cNvCxnSpPr>
            <a:cxnSpLocks/>
          </p:cNvCxnSpPr>
          <p:nvPr/>
        </p:nvCxnSpPr>
        <p:spPr>
          <a:xfrm>
            <a:off x="6783775" y="3959078"/>
            <a:ext cx="0" cy="1548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224" name="Rounded Rectangle 223">
            <a:extLst>
              <a:ext uri="{FF2B5EF4-FFF2-40B4-BE49-F238E27FC236}">
                <a16:creationId xmlns:a16="http://schemas.microsoft.com/office/drawing/2014/main" id="{4B40574C-3B7C-2FE0-114E-01CCD4BE5878}"/>
              </a:ext>
            </a:extLst>
          </p:cNvPr>
          <p:cNvSpPr/>
          <p:nvPr/>
        </p:nvSpPr>
        <p:spPr>
          <a:xfrm>
            <a:off x="2789351" y="4108128"/>
            <a:ext cx="1800000" cy="1100235"/>
          </a:xfrm>
          <a:prstGeom prst="roundRect">
            <a:avLst>
              <a:gd name="adj" fmla="val 10821"/>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Platinum-doublet ChT [I, A / II, A;</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MCBS 4] ± maintenance with</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pemetrexed [I, A; MCBS 4 / I, B] </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or gemcitabine [I, C] </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Platinum-doublet ChT–bevacizumab</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followed by bevacizumab maintenance </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[I, A; MCBS 2] ± pemetrexed [I, A]</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ICI rechallenge [III, B]</a:t>
            </a:r>
          </a:p>
        </p:txBody>
      </p:sp>
      <p:cxnSp>
        <p:nvCxnSpPr>
          <p:cNvPr id="225" name="Straight Connector 224">
            <a:extLst>
              <a:ext uri="{FF2B5EF4-FFF2-40B4-BE49-F238E27FC236}">
                <a16:creationId xmlns:a16="http://schemas.microsoft.com/office/drawing/2014/main" id="{654B9AF0-B516-CB3B-36ED-B8105E5391E1}"/>
              </a:ext>
            </a:extLst>
          </p:cNvPr>
          <p:cNvCxnSpPr>
            <a:cxnSpLocks/>
          </p:cNvCxnSpPr>
          <p:nvPr/>
        </p:nvCxnSpPr>
        <p:spPr>
          <a:xfrm>
            <a:off x="4683126" y="3962422"/>
            <a:ext cx="0" cy="1408313"/>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sp>
        <p:nvSpPr>
          <p:cNvPr id="227" name="Rounded Rectangle 226">
            <a:extLst>
              <a:ext uri="{FF2B5EF4-FFF2-40B4-BE49-F238E27FC236}">
                <a16:creationId xmlns:a16="http://schemas.microsoft.com/office/drawing/2014/main" id="{4F3BA2EF-2039-7D56-3521-5C96F2499320}"/>
              </a:ext>
            </a:extLst>
          </p:cNvPr>
          <p:cNvSpPr/>
          <p:nvPr/>
        </p:nvSpPr>
        <p:spPr>
          <a:xfrm>
            <a:off x="6916549" y="4941852"/>
            <a:ext cx="1843746" cy="365126"/>
          </a:xfrm>
          <a:prstGeom prst="roundRect">
            <a:avLst>
              <a:gd name="adj" fmla="val 20079"/>
            </a:avLst>
          </a:prstGeom>
          <a:solidFill>
            <a:schemeClr val="bg2">
              <a:lumMod val="50000"/>
            </a:schemeClr>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Consider adding TTFields [MCBS 4] to ICI</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monotherapy [II, B] or docetaxel [II, C]</a:t>
            </a:r>
          </a:p>
        </p:txBody>
      </p:sp>
      <p:cxnSp>
        <p:nvCxnSpPr>
          <p:cNvPr id="228" name="Straight Connector 227">
            <a:extLst>
              <a:ext uri="{FF2B5EF4-FFF2-40B4-BE49-F238E27FC236}">
                <a16:creationId xmlns:a16="http://schemas.microsoft.com/office/drawing/2014/main" id="{8F70C002-7FE0-C179-F663-4D1F3C45D04E}"/>
              </a:ext>
            </a:extLst>
          </p:cNvPr>
          <p:cNvCxnSpPr>
            <a:cxnSpLocks/>
          </p:cNvCxnSpPr>
          <p:nvPr/>
        </p:nvCxnSpPr>
        <p:spPr>
          <a:xfrm>
            <a:off x="7911447" y="4771206"/>
            <a:ext cx="0" cy="180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87" name="Rounded Rectangle 186">
            <a:extLst>
              <a:ext uri="{FF2B5EF4-FFF2-40B4-BE49-F238E27FC236}">
                <a16:creationId xmlns:a16="http://schemas.microsoft.com/office/drawing/2014/main" id="{08F40BE9-72B2-A60E-A331-0B292B52559C}"/>
              </a:ext>
            </a:extLst>
          </p:cNvPr>
          <p:cNvSpPr/>
          <p:nvPr/>
        </p:nvSpPr>
        <p:spPr>
          <a:xfrm>
            <a:off x="6971124" y="4108126"/>
            <a:ext cx="1789170" cy="745051"/>
          </a:xfrm>
          <a:prstGeom prst="roundRect">
            <a:avLst>
              <a:gd name="adj" fmla="val 20079"/>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ICI [anti-PD-(L)1  monotherapy]</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[I, A; MCBS4-</a:t>
            </a:r>
            <a:r>
              <a:rPr lang="en-GB" sz="900" dirty="0">
                <a:solidFill>
                  <a:schemeClr val="bg1"/>
                </a:solidFill>
                <a:latin typeface="Arial Narrow" panose="020B0604020202020204" pitchFamily="34" charset="0"/>
                <a:cs typeface="Arial Narrow" panose="020B0604020202020204" pitchFamily="34" charset="0"/>
              </a:rPr>
              <a:t>5</a:t>
            </a:r>
            <a:r>
              <a:rPr lang="en-GB" sz="900" noProof="0" dirty="0">
                <a:solidFill>
                  <a:schemeClr val="bg1"/>
                </a:solidFill>
                <a:latin typeface="Arial Narrow" panose="020B0604020202020204" pitchFamily="34" charset="0"/>
                <a:cs typeface="Arial Narrow" panose="020B0604020202020204" pitchFamily="34" charset="0"/>
              </a:rPr>
              <a:t>A], if not received in first-line</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 Other options are the same as for the</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second-line treatment for PS 0-2 after</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ChT–ICI</a:t>
            </a:r>
          </a:p>
        </p:txBody>
      </p:sp>
      <p:sp>
        <p:nvSpPr>
          <p:cNvPr id="229" name="Rounded Rectangle 228">
            <a:extLst>
              <a:ext uri="{FF2B5EF4-FFF2-40B4-BE49-F238E27FC236}">
                <a16:creationId xmlns:a16="http://schemas.microsoft.com/office/drawing/2014/main" id="{65F296DA-C254-41D5-3E28-ABC4AA8296DB}"/>
              </a:ext>
            </a:extLst>
          </p:cNvPr>
          <p:cNvSpPr/>
          <p:nvPr/>
        </p:nvSpPr>
        <p:spPr>
          <a:xfrm>
            <a:off x="5807455" y="5481256"/>
            <a:ext cx="2016737" cy="252000"/>
          </a:xfrm>
          <a:prstGeom prst="roundRect">
            <a:avLst>
              <a:gd name="adj" fmla="val 20079"/>
            </a:avLst>
          </a:prstGeom>
          <a:solidFill>
            <a:schemeClr val="bg2">
              <a:lumMod val="50000"/>
            </a:schemeClr>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BSC alone [III, A]</a:t>
            </a:r>
          </a:p>
        </p:txBody>
      </p:sp>
      <p:cxnSp>
        <p:nvCxnSpPr>
          <p:cNvPr id="234" name="Straight Connector 233">
            <a:extLst>
              <a:ext uri="{FF2B5EF4-FFF2-40B4-BE49-F238E27FC236}">
                <a16:creationId xmlns:a16="http://schemas.microsoft.com/office/drawing/2014/main" id="{0DB2B17B-7BC2-C520-A4B9-856D684FBE7E}"/>
              </a:ext>
            </a:extLst>
          </p:cNvPr>
          <p:cNvCxnSpPr>
            <a:cxnSpLocks/>
          </p:cNvCxnSpPr>
          <p:nvPr/>
        </p:nvCxnSpPr>
        <p:spPr>
          <a:xfrm>
            <a:off x="4675604" y="5366365"/>
            <a:ext cx="4245974" cy="0"/>
          </a:xfrm>
          <a:prstGeom prst="line">
            <a:avLst/>
          </a:prstGeom>
          <a:ln w="25400">
            <a:solidFill>
              <a:schemeClr val="accent6"/>
            </a:solidFill>
          </a:ln>
          <a:effectLst/>
        </p:spPr>
        <p:style>
          <a:lnRef idx="2">
            <a:schemeClr val="dk1"/>
          </a:lnRef>
          <a:fillRef idx="0">
            <a:schemeClr val="dk1"/>
          </a:fillRef>
          <a:effectRef idx="1">
            <a:schemeClr val="dk1"/>
          </a:effectRef>
          <a:fontRef idx="minor">
            <a:schemeClr val="tx1"/>
          </a:fontRef>
        </p:style>
      </p:cxnSp>
      <p:cxnSp>
        <p:nvCxnSpPr>
          <p:cNvPr id="235" name="Straight Connector 234">
            <a:extLst>
              <a:ext uri="{FF2B5EF4-FFF2-40B4-BE49-F238E27FC236}">
                <a16:creationId xmlns:a16="http://schemas.microsoft.com/office/drawing/2014/main" id="{B8CAAA17-0E6A-5D65-32D5-69B6F152C8AE}"/>
              </a:ext>
            </a:extLst>
          </p:cNvPr>
          <p:cNvCxnSpPr>
            <a:cxnSpLocks/>
          </p:cNvCxnSpPr>
          <p:nvPr/>
        </p:nvCxnSpPr>
        <p:spPr>
          <a:xfrm>
            <a:off x="8909137" y="3962422"/>
            <a:ext cx="0" cy="1408313"/>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 name="Connector: Elbow 3">
            <a:extLst>
              <a:ext uri="{FF2B5EF4-FFF2-40B4-BE49-F238E27FC236}">
                <a16:creationId xmlns:a16="http://schemas.microsoft.com/office/drawing/2014/main" id="{ABCE3656-5FE0-68DE-8CE3-5AA3AEC474B4}"/>
              </a:ext>
            </a:extLst>
          </p:cNvPr>
          <p:cNvCxnSpPr>
            <a:endCxn id="229" idx="3"/>
          </p:cNvCxnSpPr>
          <p:nvPr/>
        </p:nvCxnSpPr>
        <p:spPr>
          <a:xfrm rot="5400000">
            <a:off x="7599158" y="2213875"/>
            <a:ext cx="3618416" cy="3168347"/>
          </a:xfrm>
          <a:prstGeom prst="bentConnector2">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C9DF8A8B-6EC5-5504-64ED-5993244E7D3E}"/>
              </a:ext>
            </a:extLst>
          </p:cNvPr>
          <p:cNvSpPr/>
          <p:nvPr/>
        </p:nvSpPr>
        <p:spPr>
          <a:xfrm>
            <a:off x="4870476" y="3590487"/>
            <a:ext cx="1744398" cy="1408313"/>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11317860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F5779D-61AE-E927-A13B-2F89C6C3EFB2}"/>
              </a:ext>
            </a:extLst>
          </p:cNvPr>
          <p:cNvSpPr>
            <a:spLocks noGrp="1"/>
          </p:cNvSpPr>
          <p:nvPr>
            <p:ph type="body" idx="1"/>
          </p:nvPr>
        </p:nvSpPr>
        <p:spPr/>
        <p:txBody>
          <a:bodyPr/>
          <a:lstStyle/>
          <a:p>
            <a:r>
              <a:rPr lang="en-GB" noProof="0" dirty="0"/>
              <a:t>Global, randomised, open-label, phase 3 study</a:t>
            </a:r>
          </a:p>
        </p:txBody>
      </p:sp>
      <p:sp>
        <p:nvSpPr>
          <p:cNvPr id="3" name="Title 2">
            <a:extLst>
              <a:ext uri="{FF2B5EF4-FFF2-40B4-BE49-F238E27FC236}">
                <a16:creationId xmlns:a16="http://schemas.microsoft.com/office/drawing/2014/main" id="{9DDA1E21-8282-5149-3E1B-6FCD9E9FC1E9}"/>
              </a:ext>
            </a:extLst>
          </p:cNvPr>
          <p:cNvSpPr>
            <a:spLocks noGrp="1"/>
          </p:cNvSpPr>
          <p:nvPr>
            <p:ph type="title"/>
          </p:nvPr>
        </p:nvSpPr>
        <p:spPr/>
        <p:txBody>
          <a:bodyPr/>
          <a:lstStyle/>
          <a:p>
            <a:r>
              <a:rPr lang="en-GB" noProof="0" dirty="0"/>
              <a:t>Evoke-01: Sacituzumab govitecan in pre-treated </a:t>
            </a:r>
            <a:r>
              <a:rPr lang="en-GB" cap="none" dirty="0"/>
              <a:t>ADVANCED/METASTATIC</a:t>
            </a:r>
            <a:r>
              <a:rPr lang="en-GB" cap="none" noProof="0" dirty="0"/>
              <a:t> </a:t>
            </a:r>
            <a:r>
              <a:rPr lang="en-GB" noProof="0" dirty="0" err="1"/>
              <a:t>nsclc</a:t>
            </a:r>
            <a:endParaRPr lang="en-GB" noProof="0" dirty="0"/>
          </a:p>
        </p:txBody>
      </p:sp>
      <p:sp>
        <p:nvSpPr>
          <p:cNvPr id="5" name="Content Placeholder 4">
            <a:extLst>
              <a:ext uri="{FF2B5EF4-FFF2-40B4-BE49-F238E27FC236}">
                <a16:creationId xmlns:a16="http://schemas.microsoft.com/office/drawing/2014/main" id="{52509952-748E-008E-2B7D-C0E644D95B45}"/>
              </a:ext>
            </a:extLst>
          </p:cNvPr>
          <p:cNvSpPr>
            <a:spLocks noGrp="1"/>
          </p:cNvSpPr>
          <p:nvPr>
            <p:ph sz="quarter" idx="15"/>
          </p:nvPr>
        </p:nvSpPr>
        <p:spPr/>
        <p:txBody>
          <a:bodyPr anchor="b" anchorCtr="0"/>
          <a:lstStyle/>
          <a:p>
            <a:pPr>
              <a:lnSpc>
                <a:spcPct val="90000"/>
              </a:lnSpc>
            </a:pPr>
            <a:r>
              <a:rPr lang="en-GB" sz="1000" baseline="30000" noProof="0" dirty="0">
                <a:solidFill>
                  <a:schemeClr val="tx2"/>
                </a:solidFill>
              </a:rPr>
              <a:t>a </a:t>
            </a:r>
            <a:r>
              <a:rPr lang="en-GB" sz="1000" noProof="0" dirty="0">
                <a:solidFill>
                  <a:schemeClr val="tx2"/>
                </a:solidFill>
              </a:rPr>
              <a:t>(Neo)adjuvant therapy counted if progression within 6 months of platinum treatment and while on maintenance with checkpoint inhibitor agent; </a:t>
            </a:r>
            <a:r>
              <a:rPr lang="en-GB" sz="1000" baseline="30000" noProof="0" dirty="0">
                <a:solidFill>
                  <a:schemeClr val="tx2"/>
                </a:solidFill>
              </a:rPr>
              <a:t>b </a:t>
            </a:r>
            <a:r>
              <a:rPr lang="en-GB" sz="1000" noProof="0" dirty="0">
                <a:solidFill>
                  <a:schemeClr val="tx2"/>
                </a:solidFill>
              </a:rPr>
              <a:t>If local approval exists for targeted therapy to that genomic alteration; </a:t>
            </a:r>
            <a:r>
              <a:rPr lang="en-GB" sz="1000" baseline="30000" noProof="0" dirty="0">
                <a:solidFill>
                  <a:schemeClr val="tx2"/>
                </a:solidFill>
              </a:rPr>
              <a:t>c </a:t>
            </a:r>
            <a:r>
              <a:rPr lang="en-GB" sz="1000" noProof="0" dirty="0">
                <a:solidFill>
                  <a:schemeClr val="tx2"/>
                </a:solidFill>
              </a:rPr>
              <a:t>Based on local SoC and availability of testing/approved targeted agent; </a:t>
            </a:r>
            <a:r>
              <a:rPr lang="en-GB" sz="1000" baseline="30000" noProof="0" dirty="0">
                <a:solidFill>
                  <a:schemeClr val="tx2"/>
                </a:solidFill>
              </a:rPr>
              <a:t>d </a:t>
            </a:r>
            <a:r>
              <a:rPr lang="en-GB" sz="1000" noProof="0" dirty="0">
                <a:solidFill>
                  <a:schemeClr val="tx2"/>
                </a:solidFill>
              </a:rPr>
              <a:t>Until PD or unacceptable toxicity</a:t>
            </a:r>
          </a:p>
          <a:p>
            <a:pPr>
              <a:lnSpc>
                <a:spcPct val="90000"/>
              </a:lnSpc>
            </a:pPr>
            <a:r>
              <a:rPr lang="en-GB" sz="1000" noProof="0" dirty="0">
                <a:solidFill>
                  <a:schemeClr val="tx2"/>
                </a:solidFill>
              </a:rPr>
              <a:t>AGA, actionable genomic alteration; CR, complete response; DCR, disease control rate; DoR, duration of response; ECOG PS, Eastern Cooperative Oncology Group performance status; INV, investigator; (a/m)NSCLC, (advanced/metastatic) non-small cell lung cancer; NSCLC-SAQ, NSCLC-Symptom Assessment Questionnaire; ORR, objective response rate; OS overall survival; PD, progressive disease; PFS, progression-free survival; PR, partial response; QoL, quality of life; R randomisation; RECIST v1.1, Response Evaluation Criteria in Solid Tumours version 1.1; SD, stable disease; SoC, standard of care; TKI, tyrosine kinase inhibitor; Topo-1, topoisomerase-1</a:t>
            </a:r>
          </a:p>
          <a:p>
            <a:pPr>
              <a:lnSpc>
                <a:spcPct val="90000"/>
              </a:lnSpc>
            </a:pPr>
            <a:r>
              <a:rPr lang="en-GB" sz="1000" noProof="0" dirty="0">
                <a:solidFill>
                  <a:schemeClr val="tx2"/>
                </a:solidFill>
              </a:rPr>
              <a:t>Paz-Ares L, et al. J Clin Oncol. 2024;42:2860-72 (ASCO 2024, oral presentation)</a:t>
            </a:r>
            <a:endParaRPr lang="en-GB" sz="1000" noProof="0" dirty="0">
              <a:solidFill>
                <a:schemeClr val="tx2"/>
              </a:solidFill>
              <a:highlight>
                <a:srgbClr val="FFFF00"/>
              </a:highlight>
            </a:endParaRPr>
          </a:p>
        </p:txBody>
      </p:sp>
      <p:sp>
        <p:nvSpPr>
          <p:cNvPr id="6" name="Slide Number Placeholder 5">
            <a:extLst>
              <a:ext uri="{FF2B5EF4-FFF2-40B4-BE49-F238E27FC236}">
                <a16:creationId xmlns:a16="http://schemas.microsoft.com/office/drawing/2014/main" id="{9E247444-E994-61C7-455F-498891ACD3A8}"/>
              </a:ext>
            </a:extLst>
          </p:cNvPr>
          <p:cNvSpPr>
            <a:spLocks noGrp="1"/>
          </p:cNvSpPr>
          <p:nvPr>
            <p:ph type="sldNum" sz="quarter" idx="4"/>
          </p:nvPr>
        </p:nvSpPr>
        <p:spPr/>
        <p:txBody>
          <a:bodyPr/>
          <a:lstStyle/>
          <a:p>
            <a:fld id="{FCE43C0F-8A7B-3A4B-9DB5-B3472E36E833}" type="slidenum">
              <a:rPr lang="en-GB" noProof="0" smtClean="0"/>
              <a:pPr/>
              <a:t>14</a:t>
            </a:fld>
            <a:endParaRPr lang="en-GB" noProof="0" dirty="0"/>
          </a:p>
        </p:txBody>
      </p:sp>
      <p:cxnSp>
        <p:nvCxnSpPr>
          <p:cNvPr id="8" name="Straight Connector 7">
            <a:extLst>
              <a:ext uri="{FF2B5EF4-FFF2-40B4-BE49-F238E27FC236}">
                <a16:creationId xmlns:a16="http://schemas.microsoft.com/office/drawing/2014/main" id="{BABE7519-EE31-FE12-5591-42BD5158903C}"/>
              </a:ext>
            </a:extLst>
          </p:cNvPr>
          <p:cNvCxnSpPr>
            <a:cxnSpLocks/>
          </p:cNvCxnSpPr>
          <p:nvPr/>
        </p:nvCxnSpPr>
        <p:spPr>
          <a:xfrm>
            <a:off x="5673725" y="2669104"/>
            <a:ext cx="885181"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F30874D-F68E-B3D8-7615-F6B9477C3E7F}"/>
              </a:ext>
            </a:extLst>
          </p:cNvPr>
          <p:cNvCxnSpPr>
            <a:cxnSpLocks/>
          </p:cNvCxnSpPr>
          <p:nvPr/>
        </p:nvCxnSpPr>
        <p:spPr>
          <a:xfrm>
            <a:off x="5680075" y="3757990"/>
            <a:ext cx="878831"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3" name="Rounded Rectangle 12">
            <a:extLst>
              <a:ext uri="{FF2B5EF4-FFF2-40B4-BE49-F238E27FC236}">
                <a16:creationId xmlns:a16="http://schemas.microsoft.com/office/drawing/2014/main" id="{5852EBFD-DFA5-4FC8-4803-B44C8D944C92}"/>
              </a:ext>
            </a:extLst>
          </p:cNvPr>
          <p:cNvSpPr/>
          <p:nvPr/>
        </p:nvSpPr>
        <p:spPr>
          <a:xfrm>
            <a:off x="620185" y="1724260"/>
            <a:ext cx="3963646" cy="3120301"/>
          </a:xfrm>
          <a:prstGeom prst="roundRect">
            <a:avLst>
              <a:gd name="adj" fmla="val 4351"/>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a:lnSpc>
                <a:spcPct val="95000"/>
              </a:lnSpc>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Key eligibility criteria:</a:t>
            </a:r>
          </a:p>
          <a:p>
            <a:pPr marL="133350" indent="-133350">
              <a:lnSpc>
                <a:spcPct val="95000"/>
              </a:lnSpc>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Measurable stage IV NSCLC</a:t>
            </a:r>
          </a:p>
          <a:p>
            <a:pPr marL="133350" indent="-133350">
              <a:lnSpc>
                <a:spcPct val="95000"/>
              </a:lnSpc>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ECOG PS score 0-1</a:t>
            </a:r>
          </a:p>
          <a:p>
            <a:pPr marL="133350" indent="-133350">
              <a:lnSpc>
                <a:spcPct val="95000"/>
              </a:lnSpc>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Radiographic progression after platinum-based and anti-PD-(L)1–containing regimen</a:t>
            </a:r>
            <a:r>
              <a:rPr lang="en-GB" sz="1400" baseline="30000" noProof="0" dirty="0">
                <a:solidFill>
                  <a:schemeClr val="tx1"/>
                </a:solidFill>
                <a:latin typeface="Arial" panose="020B0604020202020204" pitchFamily="34" charset="0"/>
                <a:cs typeface="Arial" panose="020B0604020202020204" pitchFamily="34" charset="0"/>
              </a:rPr>
              <a:t>a</a:t>
            </a:r>
          </a:p>
          <a:p>
            <a:pPr marL="133350" indent="-133350">
              <a:lnSpc>
                <a:spcPct val="95000"/>
              </a:lnSpc>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In addition, patients with known AGAs must have received ≥1 approved TKI</a:t>
            </a:r>
            <a:r>
              <a:rPr lang="en-GB" sz="1400" baseline="30000" noProof="0" dirty="0">
                <a:solidFill>
                  <a:schemeClr val="tx1"/>
                </a:solidFill>
                <a:latin typeface="Arial" panose="020B0604020202020204" pitchFamily="34" charset="0"/>
                <a:cs typeface="Arial" panose="020B0604020202020204" pitchFamily="34" charset="0"/>
              </a:rPr>
              <a:t>b</a:t>
            </a:r>
          </a:p>
          <a:p>
            <a:pPr marL="401638" lvl="1" indent="-219075">
              <a:lnSpc>
                <a:spcPct val="95000"/>
              </a:lnSpc>
              <a:spcAft>
                <a:spcPts val="300"/>
              </a:spcAft>
              <a:buClr>
                <a:schemeClr val="accent1"/>
              </a:buClr>
              <a:buFont typeface="System Font Regular"/>
              <a:buChar char="–"/>
            </a:pPr>
            <a:r>
              <a:rPr lang="en-GB" sz="1400" i="1" noProof="0" dirty="0">
                <a:solidFill>
                  <a:schemeClr val="tx1"/>
                </a:solidFill>
                <a:latin typeface="Arial" panose="020B0604020202020204" pitchFamily="34" charset="0"/>
                <a:cs typeface="Arial" panose="020B0604020202020204" pitchFamily="34" charset="0"/>
              </a:rPr>
              <a:t>EGFR/ALK </a:t>
            </a:r>
            <a:r>
              <a:rPr lang="en-GB" sz="1400" noProof="0" dirty="0">
                <a:solidFill>
                  <a:schemeClr val="tx1"/>
                </a:solidFill>
                <a:latin typeface="Arial" panose="020B0604020202020204" pitchFamily="34" charset="0"/>
                <a:cs typeface="Arial" panose="020B0604020202020204" pitchFamily="34" charset="0"/>
              </a:rPr>
              <a:t>test required. Testing of other AGAs recommended</a:t>
            </a:r>
            <a:r>
              <a:rPr lang="en-GB" sz="1400" baseline="30000" noProof="0" dirty="0">
                <a:solidFill>
                  <a:schemeClr val="tx1"/>
                </a:solidFill>
                <a:latin typeface="Arial" panose="020B0604020202020204" pitchFamily="34" charset="0"/>
                <a:cs typeface="Arial" panose="020B0604020202020204" pitchFamily="34" charset="0"/>
              </a:rPr>
              <a:t>c</a:t>
            </a:r>
          </a:p>
          <a:p>
            <a:pPr marL="133350" indent="-133350">
              <a:lnSpc>
                <a:spcPct val="95000"/>
              </a:lnSpc>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Previously treated stable brain metastases were included</a:t>
            </a:r>
          </a:p>
          <a:p>
            <a:pPr marL="133350" indent="-133350">
              <a:lnSpc>
                <a:spcPct val="95000"/>
              </a:lnSpc>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No prior treatment with Topo-1 inhibitors, TROP-2–targeted therapies, or docetaxel</a:t>
            </a:r>
          </a:p>
        </p:txBody>
      </p:sp>
      <p:sp>
        <p:nvSpPr>
          <p:cNvPr id="18" name="Rounded Rectangle 17">
            <a:extLst>
              <a:ext uri="{FF2B5EF4-FFF2-40B4-BE49-F238E27FC236}">
                <a16:creationId xmlns:a16="http://schemas.microsoft.com/office/drawing/2014/main" id="{840B6368-D26F-E5FB-C9F5-FE54B831085C}"/>
              </a:ext>
            </a:extLst>
          </p:cNvPr>
          <p:cNvSpPr/>
          <p:nvPr/>
        </p:nvSpPr>
        <p:spPr>
          <a:xfrm>
            <a:off x="6546262" y="2132709"/>
            <a:ext cx="2165475" cy="1072791"/>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400" b="1" noProof="0" dirty="0">
                <a:solidFill>
                  <a:schemeClr val="bg1"/>
                </a:solidFill>
                <a:latin typeface="Arial" panose="020B0604020202020204" pitchFamily="34" charset="0"/>
                <a:cs typeface="Arial" panose="020B0604020202020204" pitchFamily="34" charset="0"/>
              </a:rPr>
              <a:t>Sacituzumab</a:t>
            </a:r>
            <a:br>
              <a:rPr lang="en-GB" sz="1400" b="1" noProof="0" dirty="0">
                <a:solidFill>
                  <a:schemeClr val="bg1"/>
                </a:solidFill>
                <a:latin typeface="Arial" panose="020B0604020202020204" pitchFamily="34" charset="0"/>
                <a:cs typeface="Arial" panose="020B0604020202020204" pitchFamily="34" charset="0"/>
              </a:rPr>
            </a:br>
            <a:r>
              <a:rPr lang="en-GB" sz="1400" b="1" noProof="0" dirty="0">
                <a:solidFill>
                  <a:schemeClr val="bg1"/>
                </a:solidFill>
                <a:latin typeface="Arial" panose="020B0604020202020204" pitchFamily="34" charset="0"/>
                <a:cs typeface="Arial" panose="020B0604020202020204" pitchFamily="34" charset="0"/>
              </a:rPr>
              <a:t>govitecan</a:t>
            </a:r>
          </a:p>
          <a:p>
            <a:pPr algn="ctr">
              <a:buClr>
                <a:schemeClr val="accent1"/>
              </a:buClr>
            </a:pPr>
            <a:r>
              <a:rPr lang="en-GB" sz="1400" noProof="0" dirty="0">
                <a:solidFill>
                  <a:schemeClr val="bg1"/>
                </a:solidFill>
                <a:latin typeface="Arial" panose="020B0604020202020204" pitchFamily="34" charset="0"/>
                <a:cs typeface="Arial" panose="020B0604020202020204" pitchFamily="34" charset="0"/>
              </a:rPr>
              <a:t>10 mg/kg on Days 1 and 8 of 21-day cycles</a:t>
            </a:r>
            <a:r>
              <a:rPr lang="en-GB" sz="1400" baseline="30000" noProof="0" dirty="0">
                <a:solidFill>
                  <a:schemeClr val="bg1"/>
                </a:solidFill>
                <a:latin typeface="Arial" panose="020B0604020202020204" pitchFamily="34" charset="0"/>
                <a:cs typeface="Arial" panose="020B0604020202020204" pitchFamily="34" charset="0"/>
              </a:rPr>
              <a:t>d</a:t>
            </a:r>
          </a:p>
        </p:txBody>
      </p:sp>
      <p:sp>
        <p:nvSpPr>
          <p:cNvPr id="23" name="Rounded Rectangle 22">
            <a:extLst>
              <a:ext uri="{FF2B5EF4-FFF2-40B4-BE49-F238E27FC236}">
                <a16:creationId xmlns:a16="http://schemas.microsoft.com/office/drawing/2014/main" id="{D36F5B73-69E8-360E-4E96-9479AD079E89}"/>
              </a:ext>
            </a:extLst>
          </p:cNvPr>
          <p:cNvSpPr/>
          <p:nvPr/>
        </p:nvSpPr>
        <p:spPr>
          <a:xfrm>
            <a:off x="6546262" y="3335084"/>
            <a:ext cx="2165475" cy="845812"/>
          </a:xfrm>
          <a:prstGeom prst="roundRect">
            <a:avLst>
              <a:gd name="adj" fmla="val 16894"/>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400" b="1" noProof="0" dirty="0">
                <a:solidFill>
                  <a:schemeClr val="bg1"/>
                </a:solidFill>
                <a:latin typeface="Arial" panose="020B0604020202020204" pitchFamily="34" charset="0"/>
                <a:cs typeface="Arial" panose="020B0604020202020204" pitchFamily="34" charset="0"/>
              </a:rPr>
              <a:t>Docetaxel</a:t>
            </a:r>
            <a:br>
              <a:rPr lang="en-GB" sz="1400" b="1" noProof="0" dirty="0">
                <a:solidFill>
                  <a:schemeClr val="bg1"/>
                </a:solidFill>
                <a:latin typeface="Arial" panose="020B0604020202020204" pitchFamily="34" charset="0"/>
                <a:cs typeface="Arial" panose="020B0604020202020204" pitchFamily="34" charset="0"/>
              </a:rPr>
            </a:br>
            <a:r>
              <a:rPr lang="en-GB" sz="1400" noProof="0" dirty="0">
                <a:solidFill>
                  <a:schemeClr val="bg1"/>
                </a:solidFill>
                <a:latin typeface="Arial" panose="020B0604020202020204" pitchFamily="34" charset="0"/>
                <a:cs typeface="Arial" panose="020B0604020202020204" pitchFamily="34" charset="0"/>
              </a:rPr>
              <a:t>75 mg/m</a:t>
            </a:r>
            <a:r>
              <a:rPr lang="en-GB" sz="1400" baseline="30000" noProof="0" dirty="0">
                <a:solidFill>
                  <a:schemeClr val="bg1"/>
                </a:solidFill>
                <a:latin typeface="Arial" panose="020B0604020202020204" pitchFamily="34" charset="0"/>
                <a:cs typeface="Arial" panose="020B0604020202020204" pitchFamily="34" charset="0"/>
              </a:rPr>
              <a:t>2</a:t>
            </a:r>
            <a:r>
              <a:rPr lang="en-GB" sz="1400" noProof="0" dirty="0">
                <a:solidFill>
                  <a:schemeClr val="bg1"/>
                </a:solidFill>
                <a:latin typeface="Arial" panose="020B0604020202020204" pitchFamily="34" charset="0"/>
                <a:cs typeface="Arial" panose="020B0604020202020204" pitchFamily="34" charset="0"/>
              </a:rPr>
              <a:t> on Day 1 of 21-day cycles</a:t>
            </a:r>
            <a:r>
              <a:rPr lang="en-GB" sz="1400" baseline="30000" noProof="0" dirty="0">
                <a:solidFill>
                  <a:schemeClr val="bg1"/>
                </a:solidFill>
                <a:latin typeface="Arial" panose="020B0604020202020204" pitchFamily="34" charset="0"/>
                <a:cs typeface="Arial" panose="020B0604020202020204" pitchFamily="34" charset="0"/>
              </a:rPr>
              <a:t>d</a:t>
            </a:r>
            <a:endParaRPr lang="en-GB" sz="1400" noProof="0" dirty="0">
              <a:solidFill>
                <a:schemeClr val="bg1"/>
              </a:solidFill>
              <a:latin typeface="Arial" panose="020B0604020202020204" pitchFamily="34" charset="0"/>
              <a:cs typeface="Arial" panose="020B0604020202020204" pitchFamily="34" charset="0"/>
            </a:endParaRPr>
          </a:p>
        </p:txBody>
      </p:sp>
      <p:sp>
        <p:nvSpPr>
          <p:cNvPr id="24" name="Rounded Rectangle 23">
            <a:extLst>
              <a:ext uri="{FF2B5EF4-FFF2-40B4-BE49-F238E27FC236}">
                <a16:creationId xmlns:a16="http://schemas.microsoft.com/office/drawing/2014/main" id="{BB984B69-9321-D290-3717-B97BACE98B05}"/>
              </a:ext>
            </a:extLst>
          </p:cNvPr>
          <p:cNvSpPr/>
          <p:nvPr/>
        </p:nvSpPr>
        <p:spPr>
          <a:xfrm>
            <a:off x="8976321" y="2052157"/>
            <a:ext cx="2431504" cy="2275165"/>
          </a:xfrm>
          <a:prstGeom prst="roundRect">
            <a:avLst>
              <a:gd name="adj" fmla="val 10075"/>
            </a:avLst>
          </a:prstGeom>
          <a:solidFill>
            <a:schemeClr val="bg1">
              <a:lumMod val="95000"/>
            </a:schemeClr>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Endpoints:</a:t>
            </a:r>
          </a:p>
          <a:p>
            <a:pPr>
              <a:lnSpc>
                <a:spcPct val="90000"/>
              </a:lnSpc>
              <a:spcAft>
                <a:spcPts val="200"/>
              </a:spcAft>
              <a:buClr>
                <a:schemeClr val="accent1"/>
              </a:buClr>
            </a:pPr>
            <a:r>
              <a:rPr lang="en-GB" sz="1400" b="1" noProof="0" dirty="0">
                <a:solidFill>
                  <a:schemeClr val="tx1"/>
                </a:solidFill>
                <a:latin typeface="Arial" panose="020B0604020202020204" pitchFamily="34" charset="0"/>
                <a:cs typeface="Arial" panose="020B0604020202020204" pitchFamily="34" charset="0"/>
              </a:rPr>
              <a:t>Primary:</a:t>
            </a:r>
          </a:p>
          <a:p>
            <a:pPr marL="184150" indent="-184150">
              <a:lnSpc>
                <a:spcPct val="90000"/>
              </a:lnSpc>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OS</a:t>
            </a:r>
          </a:p>
          <a:p>
            <a:pPr>
              <a:lnSpc>
                <a:spcPct val="90000"/>
              </a:lnSpc>
              <a:spcBef>
                <a:spcPts val="300"/>
              </a:spcBef>
              <a:spcAft>
                <a:spcPts val="200"/>
              </a:spcAft>
              <a:buClr>
                <a:schemeClr val="accent1"/>
              </a:buClr>
            </a:pPr>
            <a:r>
              <a:rPr lang="en-GB" sz="1400" b="1" noProof="0" dirty="0">
                <a:solidFill>
                  <a:schemeClr val="tx1"/>
                </a:solidFill>
                <a:latin typeface="Arial" panose="020B0604020202020204" pitchFamily="34" charset="0"/>
                <a:cs typeface="Arial" panose="020B0604020202020204" pitchFamily="34" charset="0"/>
              </a:rPr>
              <a:t>Secondary:</a:t>
            </a:r>
          </a:p>
          <a:p>
            <a:pPr marL="184150" indent="-184150">
              <a:lnSpc>
                <a:spcPct val="90000"/>
              </a:lnSpc>
              <a:spcAft>
                <a:spcPts val="200"/>
              </a:spcAft>
              <a:buClr>
                <a:schemeClr val="accent1"/>
              </a:buClr>
              <a:buFont typeface="Arial" panose="020B0604020202020204" pitchFamily="34" charset="0"/>
              <a:buChar char="•"/>
              <a:tabLst>
                <a:tab pos="1111250" algn="l"/>
                <a:tab pos="1770063" algn="l"/>
              </a:tabLst>
            </a:pPr>
            <a:r>
              <a:rPr lang="en-GB" sz="1400" noProof="0" dirty="0">
                <a:solidFill>
                  <a:schemeClr val="tx1"/>
                </a:solidFill>
                <a:latin typeface="Arial" panose="020B0604020202020204" pitchFamily="34" charset="0"/>
                <a:cs typeface="Arial" panose="020B0604020202020204" pitchFamily="34" charset="0"/>
              </a:rPr>
              <a:t>PFS, ORR, DoR, and DCR by INV per RECIST v1.1</a:t>
            </a:r>
          </a:p>
          <a:p>
            <a:pPr marL="184150" indent="-184150">
              <a:lnSpc>
                <a:spcPct val="90000"/>
              </a:lnSpc>
              <a:spcAft>
                <a:spcPts val="200"/>
              </a:spcAft>
              <a:buClr>
                <a:schemeClr val="accent1"/>
              </a:buClr>
              <a:buFont typeface="Arial" panose="020B0604020202020204" pitchFamily="34" charset="0"/>
              <a:buChar char="•"/>
              <a:tabLst>
                <a:tab pos="1111250" algn="l"/>
                <a:tab pos="1770063" algn="l"/>
              </a:tabLst>
            </a:pPr>
            <a:r>
              <a:rPr lang="en-GB" sz="1400" noProof="0" dirty="0">
                <a:solidFill>
                  <a:schemeClr val="tx1"/>
                </a:solidFill>
                <a:latin typeface="Arial" panose="020B0604020202020204" pitchFamily="34" charset="0"/>
                <a:cs typeface="Arial" panose="020B0604020202020204" pitchFamily="34" charset="0"/>
              </a:rPr>
              <a:t>Safety and tolerability</a:t>
            </a:r>
          </a:p>
          <a:p>
            <a:pPr marL="184150" indent="-184150">
              <a:lnSpc>
                <a:spcPct val="90000"/>
              </a:lnSpc>
              <a:spcAft>
                <a:spcPts val="200"/>
              </a:spcAft>
              <a:buClr>
                <a:schemeClr val="accent1"/>
              </a:buClr>
              <a:buFont typeface="Arial" panose="020B0604020202020204" pitchFamily="34" charset="0"/>
              <a:buChar char="•"/>
              <a:tabLst>
                <a:tab pos="1111250" algn="l"/>
                <a:tab pos="1770063" algn="l"/>
              </a:tabLst>
            </a:pPr>
            <a:r>
              <a:rPr lang="en-GB" sz="1400" noProof="0" dirty="0">
                <a:solidFill>
                  <a:schemeClr val="tx1"/>
                </a:solidFill>
                <a:latin typeface="Arial" panose="020B0604020202020204" pitchFamily="34" charset="0"/>
                <a:cs typeface="Arial" panose="020B0604020202020204" pitchFamily="34" charset="0"/>
              </a:rPr>
              <a:t>QoL using NSCLC-SAQ</a:t>
            </a:r>
          </a:p>
        </p:txBody>
      </p:sp>
      <p:cxnSp>
        <p:nvCxnSpPr>
          <p:cNvPr id="26" name="Straight Connector 25">
            <a:extLst>
              <a:ext uri="{FF2B5EF4-FFF2-40B4-BE49-F238E27FC236}">
                <a16:creationId xmlns:a16="http://schemas.microsoft.com/office/drawing/2014/main" id="{43335E98-002C-93A5-F8DA-93D199A6B918}"/>
              </a:ext>
            </a:extLst>
          </p:cNvPr>
          <p:cNvCxnSpPr>
            <a:cxnSpLocks/>
          </p:cNvCxnSpPr>
          <p:nvPr/>
        </p:nvCxnSpPr>
        <p:spPr>
          <a:xfrm>
            <a:off x="4583832" y="3213546"/>
            <a:ext cx="1112633"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033C8E4D-A50A-7789-9F63-9B2B224E5FCE}"/>
              </a:ext>
            </a:extLst>
          </p:cNvPr>
          <p:cNvSpPr txBox="1"/>
          <p:nvPr/>
        </p:nvSpPr>
        <p:spPr>
          <a:xfrm>
            <a:off x="4714451" y="2990538"/>
            <a:ext cx="656758" cy="175433"/>
          </a:xfrm>
          <a:prstGeom prst="rect">
            <a:avLst/>
          </a:prstGeom>
          <a:noFill/>
        </p:spPr>
        <p:txBody>
          <a:bodyPr wrap="square" lIns="0" tIns="0" rIns="0" bIns="0" rtlCol="0">
            <a:spAutoFit/>
          </a:bodyPr>
          <a:lstStyle/>
          <a:p>
            <a:pPr algn="ctr">
              <a:lnSpc>
                <a:spcPct val="95000"/>
              </a:lnSpc>
              <a:buClr>
                <a:schemeClr val="accent1"/>
              </a:buClr>
            </a:pPr>
            <a:r>
              <a:rPr lang="en-GB" sz="1200" b="1" noProof="0" dirty="0">
                <a:solidFill>
                  <a:schemeClr val="tx1"/>
                </a:solidFill>
                <a:latin typeface="Arial" panose="020B0604020202020204" pitchFamily="34" charset="0"/>
                <a:cs typeface="Arial" panose="020B0604020202020204" pitchFamily="34" charset="0"/>
              </a:rPr>
              <a:t>N=603</a:t>
            </a:r>
            <a:endParaRPr lang="en-GB" sz="1200" noProof="0" dirty="0">
              <a:solidFill>
                <a:schemeClr val="tx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AFBFF9B-E8C5-1C3E-A0A3-49E869CD9680}"/>
              </a:ext>
            </a:extLst>
          </p:cNvPr>
          <p:cNvSpPr txBox="1"/>
          <p:nvPr/>
        </p:nvSpPr>
        <p:spPr>
          <a:xfrm>
            <a:off x="4913443" y="4170760"/>
            <a:ext cx="4699012" cy="902811"/>
          </a:xfrm>
          <a:prstGeom prst="rect">
            <a:avLst/>
          </a:prstGeom>
          <a:noFill/>
        </p:spPr>
        <p:txBody>
          <a:bodyPr wrap="square" lIns="0" tIns="0" rIns="0" bIns="0" rtlCol="0">
            <a:spAutoFit/>
          </a:bodyPr>
          <a:lstStyle/>
          <a:p>
            <a:pPr>
              <a:lnSpc>
                <a:spcPct val="95000"/>
              </a:lnSpc>
              <a:spcAft>
                <a:spcPts val="2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Stratified by:</a:t>
            </a:r>
          </a:p>
          <a:p>
            <a:pPr marL="133350" indent="-133350">
              <a:lnSpc>
                <a:spcPct val="95000"/>
              </a:lnSpc>
              <a:buClr>
                <a:schemeClr val="accent1"/>
              </a:buClr>
              <a:buFont typeface="Arial" panose="020B0604020202020204" pitchFamily="34" charset="0"/>
              <a:buChar char="•"/>
            </a:pPr>
            <a:r>
              <a:rPr lang="en-GB" sz="1200" b="1" noProof="0" dirty="0">
                <a:solidFill>
                  <a:schemeClr val="tx1"/>
                </a:solidFill>
                <a:latin typeface="Arial" panose="020B0604020202020204" pitchFamily="34" charset="0"/>
                <a:cs typeface="Arial" panose="020B0604020202020204" pitchFamily="34" charset="0"/>
              </a:rPr>
              <a:t>Histology</a:t>
            </a:r>
            <a:r>
              <a:rPr lang="en-GB" sz="1200" noProof="0" dirty="0">
                <a:solidFill>
                  <a:schemeClr val="tx1"/>
                </a:solidFill>
                <a:latin typeface="Arial" panose="020B0604020202020204" pitchFamily="34" charset="0"/>
                <a:cs typeface="Arial" panose="020B0604020202020204" pitchFamily="34" charset="0"/>
              </a:rPr>
              <a:t> (squamous vs nonsquamous</a:t>
            </a:r>
          </a:p>
          <a:p>
            <a:pPr marL="133350" indent="-133350">
              <a:lnSpc>
                <a:spcPct val="95000"/>
              </a:lnSpc>
              <a:buClr>
                <a:schemeClr val="accent1"/>
              </a:buClr>
              <a:buFont typeface="Arial" panose="020B0604020202020204" pitchFamily="34" charset="0"/>
              <a:buChar char="•"/>
            </a:pPr>
            <a:r>
              <a:rPr lang="en-GB" sz="1200" b="1" noProof="0" dirty="0">
                <a:latin typeface="Arial" panose="020B0604020202020204" pitchFamily="34" charset="0"/>
                <a:cs typeface="Arial" panose="020B0604020202020204" pitchFamily="34" charset="0"/>
              </a:rPr>
              <a:t>Response to last anti-PD-(L)1–containing regimen </a:t>
            </a:r>
            <a:r>
              <a:rPr lang="en-GB" sz="1200" noProof="0" dirty="0">
                <a:latin typeface="Arial" panose="020B0604020202020204" pitchFamily="34" charset="0"/>
                <a:cs typeface="Arial" panose="020B0604020202020204" pitchFamily="34" charset="0"/>
              </a:rPr>
              <a:t>(responsive [best response CR/PR] vs nonresponsive [PD/SD])</a:t>
            </a:r>
          </a:p>
          <a:p>
            <a:pPr marL="133350" indent="-133350">
              <a:lnSpc>
                <a:spcPct val="95000"/>
              </a:lnSpc>
              <a:buClr>
                <a:schemeClr val="accent1"/>
              </a:buClr>
              <a:buFont typeface="Arial" panose="020B0604020202020204" pitchFamily="34" charset="0"/>
              <a:buChar char="•"/>
            </a:pPr>
            <a:r>
              <a:rPr lang="en-GB" sz="1200" b="1" noProof="0" dirty="0">
                <a:solidFill>
                  <a:schemeClr val="tx1"/>
                </a:solidFill>
                <a:latin typeface="Arial" panose="020B0604020202020204" pitchFamily="34" charset="0"/>
                <a:cs typeface="Arial" panose="020B0604020202020204" pitchFamily="34" charset="0"/>
              </a:rPr>
              <a:t>Received prior targeted therapy for AGA </a:t>
            </a:r>
            <a:r>
              <a:rPr lang="en-GB" sz="1200" noProof="0" dirty="0">
                <a:solidFill>
                  <a:schemeClr val="tx1"/>
                </a:solidFill>
                <a:latin typeface="Arial" panose="020B0604020202020204" pitchFamily="34" charset="0"/>
                <a:cs typeface="Arial" panose="020B0604020202020204" pitchFamily="34" charset="0"/>
              </a:rPr>
              <a:t>(yes vs no)</a:t>
            </a:r>
          </a:p>
        </p:txBody>
      </p:sp>
      <p:cxnSp>
        <p:nvCxnSpPr>
          <p:cNvPr id="31" name="Straight Connector 30">
            <a:extLst>
              <a:ext uri="{FF2B5EF4-FFF2-40B4-BE49-F238E27FC236}">
                <a16:creationId xmlns:a16="http://schemas.microsoft.com/office/drawing/2014/main" id="{4F0E360E-D618-ED9D-A9A5-64EEC4465CEB}"/>
              </a:ext>
            </a:extLst>
          </p:cNvPr>
          <p:cNvCxnSpPr>
            <a:cxnSpLocks/>
          </p:cNvCxnSpPr>
          <p:nvPr/>
        </p:nvCxnSpPr>
        <p:spPr>
          <a:xfrm flipV="1">
            <a:off x="5677924" y="2662699"/>
            <a:ext cx="0" cy="1109201"/>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51D6FD06-74CA-E5F3-0D84-9761DA72B0C4}"/>
              </a:ext>
            </a:extLst>
          </p:cNvPr>
          <p:cNvSpPr/>
          <p:nvPr/>
        </p:nvSpPr>
        <p:spPr>
          <a:xfrm>
            <a:off x="5397121" y="2932743"/>
            <a:ext cx="561607" cy="56160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1:1</a:t>
            </a:r>
          </a:p>
        </p:txBody>
      </p:sp>
      <p:sp>
        <p:nvSpPr>
          <p:cNvPr id="37" name="TextBox 36">
            <a:extLst>
              <a:ext uri="{FF2B5EF4-FFF2-40B4-BE49-F238E27FC236}">
                <a16:creationId xmlns:a16="http://schemas.microsoft.com/office/drawing/2014/main" id="{78A41631-D6ED-0AC6-19DB-47541CEC58F3}"/>
              </a:ext>
            </a:extLst>
          </p:cNvPr>
          <p:cNvSpPr txBox="1"/>
          <p:nvPr/>
        </p:nvSpPr>
        <p:spPr>
          <a:xfrm>
            <a:off x="597994" y="5346426"/>
            <a:ext cx="8232913" cy="204671"/>
          </a:xfrm>
          <a:prstGeom prst="rect">
            <a:avLst/>
          </a:prstGeom>
          <a:noFill/>
        </p:spPr>
        <p:txBody>
          <a:bodyPr wrap="square" lIns="0" tIns="0" rIns="0" bIns="0" rtlCol="0">
            <a:spAutoFit/>
          </a:bodyPr>
          <a:lstStyle/>
          <a:p>
            <a:pPr>
              <a:lnSpc>
                <a:spcPct val="95000"/>
              </a:lnSpc>
              <a:spcAft>
                <a:spcPts val="200"/>
              </a:spcAft>
              <a:buClr>
                <a:schemeClr val="accent1"/>
              </a:buClr>
            </a:pPr>
            <a:r>
              <a:rPr lang="en-GB" sz="1400" noProof="0" dirty="0">
                <a:latin typeface="Arial" panose="020B0604020202020204" pitchFamily="34" charset="0"/>
                <a:cs typeface="Arial" panose="020B0604020202020204" pitchFamily="34" charset="0"/>
              </a:rPr>
              <a:t>At data cutoff (29 November 2023), the study median follow-up was 12.7 months (range, 6.0-24.0)</a:t>
            </a:r>
          </a:p>
        </p:txBody>
      </p:sp>
    </p:spTree>
    <p:extLst>
      <p:ext uri="{BB962C8B-B14F-4D97-AF65-F5344CB8AC3E}">
        <p14:creationId xmlns:p14="http://schemas.microsoft.com/office/powerpoint/2010/main" val="2261211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A877E36-7607-C327-FF6D-67B6CB32DA6B}"/>
              </a:ext>
            </a:extLst>
          </p:cNvPr>
          <p:cNvSpPr>
            <a:spLocks noGrp="1"/>
          </p:cNvSpPr>
          <p:nvPr>
            <p:ph type="title"/>
          </p:nvPr>
        </p:nvSpPr>
        <p:spPr>
          <a:xfrm>
            <a:off x="619201" y="259200"/>
            <a:ext cx="10963199" cy="864000"/>
          </a:xfrm>
        </p:spPr>
        <p:txBody>
          <a:bodyPr/>
          <a:lstStyle/>
          <a:p>
            <a:r>
              <a:rPr lang="en-GB" dirty="0"/>
              <a:t>Evoke-01: Sacituzumab </a:t>
            </a:r>
            <a:r>
              <a:rPr lang="en-GB" dirty="0" err="1"/>
              <a:t>govitecan</a:t>
            </a:r>
            <a:r>
              <a:rPr lang="en-GB" dirty="0"/>
              <a:t> in pre-treated </a:t>
            </a:r>
            <a:r>
              <a:rPr lang="en-GB" cap="none" dirty="0"/>
              <a:t>ADVANCED/METASTATIC </a:t>
            </a:r>
            <a:r>
              <a:rPr lang="en-GB" dirty="0" err="1"/>
              <a:t>nsclc</a:t>
            </a:r>
            <a:r>
              <a:rPr lang="en-GB" dirty="0"/>
              <a:t> </a:t>
            </a:r>
          </a:p>
        </p:txBody>
      </p:sp>
      <p:sp>
        <p:nvSpPr>
          <p:cNvPr id="20" name="Content Placeholder 19">
            <a:extLst>
              <a:ext uri="{FF2B5EF4-FFF2-40B4-BE49-F238E27FC236}">
                <a16:creationId xmlns:a16="http://schemas.microsoft.com/office/drawing/2014/main" id="{BFF1A5F3-4E96-E6E4-B657-59A34B37B283}"/>
              </a:ext>
            </a:extLst>
          </p:cNvPr>
          <p:cNvSpPr>
            <a:spLocks noGrp="1"/>
          </p:cNvSpPr>
          <p:nvPr>
            <p:ph sz="quarter" idx="15"/>
          </p:nvPr>
        </p:nvSpPr>
        <p:spPr>
          <a:xfrm>
            <a:off x="620183" y="6319518"/>
            <a:ext cx="10180339" cy="365125"/>
          </a:xfrm>
        </p:spPr>
        <p:txBody>
          <a:bodyPr/>
          <a:lstStyle/>
          <a:p>
            <a:r>
              <a:rPr lang="en-GB" dirty="0">
                <a:solidFill>
                  <a:schemeClr val="tx2"/>
                </a:solidFill>
              </a:rPr>
              <a:t>CI, confidence interval; HR, hazard ratio; ITT, intent-to-treat; NSCLC, non-small cell lung cancer; OS, overall survival; Pts, patients; SG, </a:t>
            </a:r>
            <a:r>
              <a:rPr lang="en-GB" dirty="0" err="1">
                <a:solidFill>
                  <a:schemeClr val="tx2"/>
                </a:solidFill>
              </a:rPr>
              <a:t>sacituzumab</a:t>
            </a:r>
            <a:r>
              <a:rPr lang="en-GB" dirty="0">
                <a:solidFill>
                  <a:schemeClr val="tx2"/>
                </a:solidFill>
              </a:rPr>
              <a:t> </a:t>
            </a:r>
            <a:r>
              <a:rPr lang="en-GB" dirty="0" err="1">
                <a:solidFill>
                  <a:schemeClr val="tx2"/>
                </a:solidFill>
              </a:rPr>
              <a:t>govitecan</a:t>
            </a:r>
            <a:r>
              <a:rPr lang="en-GB" dirty="0">
                <a:solidFill>
                  <a:schemeClr val="tx2"/>
                </a:solidFill>
              </a:rPr>
              <a:t>; TEAE, treatment-emergent adverse event</a:t>
            </a:r>
          </a:p>
          <a:p>
            <a:r>
              <a:rPr lang="en-GB" dirty="0">
                <a:solidFill>
                  <a:schemeClr val="tx2"/>
                </a:solidFill>
              </a:rPr>
              <a:t>Paz-Ares L, et al. J Clin Oncol. 2024;42:2860-72 (ASCO 2024, oral presentation) </a:t>
            </a:r>
          </a:p>
          <a:p>
            <a:endParaRPr lang="en-GB" dirty="0"/>
          </a:p>
        </p:txBody>
      </p:sp>
      <p:sp>
        <p:nvSpPr>
          <p:cNvPr id="6" name="Slide Number Placeholder 5">
            <a:extLst>
              <a:ext uri="{FF2B5EF4-FFF2-40B4-BE49-F238E27FC236}">
                <a16:creationId xmlns:a16="http://schemas.microsoft.com/office/drawing/2014/main" id="{FE51895E-12B5-6549-7163-838404327533}"/>
              </a:ext>
            </a:extLst>
          </p:cNvPr>
          <p:cNvSpPr>
            <a:spLocks noGrp="1"/>
          </p:cNvSpPr>
          <p:nvPr>
            <p:ph type="sldNum" sz="quarter" idx="4"/>
          </p:nvPr>
        </p:nvSpPr>
        <p:spPr/>
        <p:txBody>
          <a:bodyPr/>
          <a:lstStyle/>
          <a:p>
            <a:fld id="{FCE43C0F-8A7B-3A4B-9DB5-B3472E36E833}" type="slidenum">
              <a:rPr lang="en-GB" smtClean="0"/>
              <a:pPr/>
              <a:t>15</a:t>
            </a:fld>
            <a:endParaRPr lang="en-GB" dirty="0"/>
          </a:p>
        </p:txBody>
      </p:sp>
      <p:pic>
        <p:nvPicPr>
          <p:cNvPr id="17" name="Picture 16">
            <a:extLst>
              <a:ext uri="{FF2B5EF4-FFF2-40B4-BE49-F238E27FC236}">
                <a16:creationId xmlns:a16="http://schemas.microsoft.com/office/drawing/2014/main" id="{79648843-E6EC-1D1B-AD24-C8A83DA83D08}"/>
              </a:ext>
            </a:extLst>
          </p:cNvPr>
          <p:cNvPicPr>
            <a:picLocks noChangeAspect="1"/>
          </p:cNvPicPr>
          <p:nvPr/>
        </p:nvPicPr>
        <p:blipFill>
          <a:blip r:embed="rId2"/>
          <a:stretch>
            <a:fillRect/>
          </a:stretch>
        </p:blipFill>
        <p:spPr>
          <a:xfrm>
            <a:off x="6204970" y="2065484"/>
            <a:ext cx="5830395" cy="3311750"/>
          </a:xfrm>
          <a:prstGeom prst="rect">
            <a:avLst/>
          </a:prstGeom>
        </p:spPr>
      </p:pic>
      <p:pic>
        <p:nvPicPr>
          <p:cNvPr id="22" name="Picture 21">
            <a:extLst>
              <a:ext uri="{FF2B5EF4-FFF2-40B4-BE49-F238E27FC236}">
                <a16:creationId xmlns:a16="http://schemas.microsoft.com/office/drawing/2014/main" id="{6B6747FA-9D5C-A1CF-2A08-97A58D521F5B}"/>
              </a:ext>
            </a:extLst>
          </p:cNvPr>
          <p:cNvPicPr>
            <a:picLocks noChangeAspect="1"/>
          </p:cNvPicPr>
          <p:nvPr/>
        </p:nvPicPr>
        <p:blipFill>
          <a:blip r:embed="rId3"/>
          <a:srcRect r="3331"/>
          <a:stretch>
            <a:fillRect/>
          </a:stretch>
        </p:blipFill>
        <p:spPr>
          <a:xfrm>
            <a:off x="123728" y="2065484"/>
            <a:ext cx="5941618" cy="3493642"/>
          </a:xfrm>
          <a:prstGeom prst="rect">
            <a:avLst/>
          </a:prstGeom>
        </p:spPr>
      </p:pic>
      <p:sp>
        <p:nvSpPr>
          <p:cNvPr id="23" name="Text Placeholder 1">
            <a:extLst>
              <a:ext uri="{FF2B5EF4-FFF2-40B4-BE49-F238E27FC236}">
                <a16:creationId xmlns:a16="http://schemas.microsoft.com/office/drawing/2014/main" id="{53035AFB-DDAE-C2D4-D877-D6E521649FB2}"/>
              </a:ext>
            </a:extLst>
          </p:cNvPr>
          <p:cNvSpPr txBox="1">
            <a:spLocks/>
          </p:cNvSpPr>
          <p:nvPr/>
        </p:nvSpPr>
        <p:spPr>
          <a:xfrm>
            <a:off x="619201" y="1498991"/>
            <a:ext cx="3599246" cy="335762"/>
          </a:xfrm>
          <a:prstGeom prst="rect">
            <a:avLst/>
          </a:prstGeom>
        </p:spPr>
        <p:txBody>
          <a:bodyPr lIns="0" anchor="b"/>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b="1" cap="all" spc="100" dirty="0">
                <a:solidFill>
                  <a:schemeClr val="accent1"/>
                </a:solidFill>
              </a:rPr>
              <a:t>Overall survival (</a:t>
            </a:r>
            <a:r>
              <a:rPr lang="en-GB" sz="1800" b="1" cap="all" spc="100" dirty="0" err="1">
                <a:solidFill>
                  <a:schemeClr val="accent1"/>
                </a:solidFill>
              </a:rPr>
              <a:t>Itt</a:t>
            </a:r>
            <a:r>
              <a:rPr lang="en-GB" sz="1800" b="1" cap="all" spc="100" dirty="0">
                <a:solidFill>
                  <a:schemeClr val="accent1"/>
                </a:solidFill>
              </a:rPr>
              <a:t>)</a:t>
            </a:r>
          </a:p>
        </p:txBody>
      </p:sp>
      <p:sp>
        <p:nvSpPr>
          <p:cNvPr id="2" name="Text Placeholder 1">
            <a:extLst>
              <a:ext uri="{FF2B5EF4-FFF2-40B4-BE49-F238E27FC236}">
                <a16:creationId xmlns:a16="http://schemas.microsoft.com/office/drawing/2014/main" id="{A00F0764-84A2-6B09-0608-CA3DF5715C28}"/>
              </a:ext>
            </a:extLst>
          </p:cNvPr>
          <p:cNvSpPr txBox="1">
            <a:spLocks/>
          </p:cNvSpPr>
          <p:nvPr/>
        </p:nvSpPr>
        <p:spPr>
          <a:xfrm>
            <a:off x="6516418" y="1498991"/>
            <a:ext cx="4908173" cy="335762"/>
          </a:xfrm>
          <a:prstGeom prst="rect">
            <a:avLst/>
          </a:prstGeom>
        </p:spPr>
        <p:txBody>
          <a:bodyPr lIns="0" anchor="b"/>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b="1" cap="all" spc="100" dirty="0" err="1">
                <a:solidFill>
                  <a:schemeClr val="accent1"/>
                </a:solidFill>
              </a:rPr>
              <a:t>TEae</a:t>
            </a:r>
            <a:r>
              <a:rPr lang="en-GB" sz="1800" b="1" spc="100" dirty="0" err="1">
                <a:solidFill>
                  <a:schemeClr val="accent1"/>
                </a:solidFill>
              </a:rPr>
              <a:t>s</a:t>
            </a:r>
            <a:r>
              <a:rPr lang="en-GB" sz="1800" b="1" cap="all" spc="100" dirty="0">
                <a:solidFill>
                  <a:schemeClr val="accent1"/>
                </a:solidFill>
              </a:rPr>
              <a:t> In ≥20% of patients </a:t>
            </a:r>
          </a:p>
        </p:txBody>
      </p:sp>
    </p:spTree>
    <p:extLst>
      <p:ext uri="{BB962C8B-B14F-4D97-AF65-F5344CB8AC3E}">
        <p14:creationId xmlns:p14="http://schemas.microsoft.com/office/powerpoint/2010/main" val="327486754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B05C7-D2B1-692B-6085-C75E58DD3891}"/>
            </a:ext>
          </a:extLst>
        </p:cNvPr>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E03216E-BFE1-E622-4FCF-F9E7FC79F677}"/>
              </a:ext>
            </a:extLst>
          </p:cNvPr>
          <p:cNvCxnSpPr>
            <a:cxnSpLocks/>
          </p:cNvCxnSpPr>
          <p:nvPr/>
        </p:nvCxnSpPr>
        <p:spPr>
          <a:xfrm>
            <a:off x="4583832" y="3667998"/>
            <a:ext cx="1112633"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ext Placeholder 1">
            <a:extLst>
              <a:ext uri="{FF2B5EF4-FFF2-40B4-BE49-F238E27FC236}">
                <a16:creationId xmlns:a16="http://schemas.microsoft.com/office/drawing/2014/main" id="{A1924222-237F-6C36-EAA5-C0B8C3FEC61A}"/>
              </a:ext>
            </a:extLst>
          </p:cNvPr>
          <p:cNvSpPr>
            <a:spLocks noGrp="1"/>
          </p:cNvSpPr>
          <p:nvPr>
            <p:ph type="body" idx="1"/>
          </p:nvPr>
        </p:nvSpPr>
        <p:spPr>
          <a:xfrm>
            <a:off x="609600" y="1214362"/>
            <a:ext cx="10972800" cy="702470"/>
          </a:xfrm>
        </p:spPr>
        <p:txBody>
          <a:bodyPr/>
          <a:lstStyle/>
          <a:p>
            <a:r>
              <a:rPr lang="en-GB" noProof="0" dirty="0"/>
              <a:t>Randomised, phase 3, open-label, global study (nct04656652)</a:t>
            </a:r>
          </a:p>
        </p:txBody>
      </p:sp>
      <p:sp>
        <p:nvSpPr>
          <p:cNvPr id="7" name="Title 6">
            <a:extLst>
              <a:ext uri="{FF2B5EF4-FFF2-40B4-BE49-F238E27FC236}">
                <a16:creationId xmlns:a16="http://schemas.microsoft.com/office/drawing/2014/main" id="{51771065-EF8D-41C6-4670-F602246A3058}"/>
              </a:ext>
            </a:extLst>
          </p:cNvPr>
          <p:cNvSpPr>
            <a:spLocks noGrp="1"/>
          </p:cNvSpPr>
          <p:nvPr>
            <p:ph type="title"/>
          </p:nvPr>
        </p:nvSpPr>
        <p:spPr>
          <a:xfrm>
            <a:off x="619201" y="259200"/>
            <a:ext cx="10963199" cy="864000"/>
          </a:xfrm>
        </p:spPr>
        <p:txBody>
          <a:bodyPr/>
          <a:lstStyle/>
          <a:p>
            <a:r>
              <a:rPr lang="en-GB" noProof="0" dirty="0"/>
              <a:t>Tropion-lung01: </a:t>
            </a:r>
            <a:r>
              <a:rPr lang="en-GB" noProof="0" dirty="0">
                <a:solidFill>
                  <a:schemeClr val="tx2"/>
                </a:solidFill>
              </a:rPr>
              <a:t>Dato-DX</a:t>
            </a:r>
            <a:r>
              <a:rPr lang="en-GB" cap="none" noProof="0" dirty="0">
                <a:solidFill>
                  <a:schemeClr val="tx2"/>
                </a:solidFill>
              </a:rPr>
              <a:t>d</a:t>
            </a:r>
            <a:r>
              <a:rPr lang="en-GB" noProof="0" dirty="0">
                <a:solidFill>
                  <a:schemeClr val="tx2"/>
                </a:solidFill>
              </a:rPr>
              <a:t> in pre-treated </a:t>
            </a:r>
            <a:r>
              <a:rPr lang="en-GB" cap="none" dirty="0"/>
              <a:t>ADVANCED/METASTATIC </a:t>
            </a:r>
            <a:r>
              <a:rPr lang="en-GB" noProof="0" dirty="0" err="1"/>
              <a:t>nsclc</a:t>
            </a:r>
            <a:endParaRPr lang="en-GB" noProof="0" dirty="0"/>
          </a:p>
        </p:txBody>
      </p:sp>
      <p:sp>
        <p:nvSpPr>
          <p:cNvPr id="3" name="Content Placeholder 2">
            <a:extLst>
              <a:ext uri="{FF2B5EF4-FFF2-40B4-BE49-F238E27FC236}">
                <a16:creationId xmlns:a16="http://schemas.microsoft.com/office/drawing/2014/main" id="{270457FC-F218-7281-F044-C59F9A1297F8}"/>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BICR, blinded independent central review; CT, chemotherapy; Dato-DXd, datopotamab deruxtecan; DoR, duration of response; ECOG PS, Eastern Cooperative Oncology Group performance status; mAb, monoclonal antibody; (a/m)NSCLC, (advanced/metastatic) non-small cell lung cancer; ORR, objective response rate; OS, overall survival; PFS, progression-free survival; Q3W, every 3 weeks; R, randomisation</a:t>
            </a:r>
          </a:p>
          <a:p>
            <a:r>
              <a:rPr lang="en-GB" noProof="0" dirty="0">
                <a:solidFill>
                  <a:schemeClr val="tx2"/>
                </a:solidFill>
              </a:rPr>
              <a:t>Ahn M-J, et al. J Clin Oncol. 2025;43:260-272 (including protocol); </a:t>
            </a:r>
            <a:r>
              <a:rPr lang="en-GB" dirty="0"/>
              <a:t>Ahn M-J, et al. Annals of Oncol. 2023:34 (S2): S1305_LBA12 (oral presentation, presented by Lisberg A. ESMO 2023)</a:t>
            </a:r>
            <a:endParaRPr lang="en-GB" noProof="0" dirty="0">
              <a:solidFill>
                <a:schemeClr val="tx2"/>
              </a:solidFill>
            </a:endParaRPr>
          </a:p>
        </p:txBody>
      </p:sp>
      <p:sp>
        <p:nvSpPr>
          <p:cNvPr id="6" name="Slide Number Placeholder 5">
            <a:extLst>
              <a:ext uri="{FF2B5EF4-FFF2-40B4-BE49-F238E27FC236}">
                <a16:creationId xmlns:a16="http://schemas.microsoft.com/office/drawing/2014/main" id="{56E0B677-2871-B5B1-7CCA-1168CE25F4DD}"/>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16</a:t>
            </a:fld>
            <a:endParaRPr lang="en-GB" noProof="0" dirty="0"/>
          </a:p>
        </p:txBody>
      </p:sp>
      <p:cxnSp>
        <p:nvCxnSpPr>
          <p:cNvPr id="8" name="Straight Connector 7">
            <a:extLst>
              <a:ext uri="{FF2B5EF4-FFF2-40B4-BE49-F238E27FC236}">
                <a16:creationId xmlns:a16="http://schemas.microsoft.com/office/drawing/2014/main" id="{73AC24A9-D659-4BA9-B5AC-D00EF5558016}"/>
              </a:ext>
            </a:extLst>
          </p:cNvPr>
          <p:cNvCxnSpPr>
            <a:cxnSpLocks/>
          </p:cNvCxnSpPr>
          <p:nvPr/>
        </p:nvCxnSpPr>
        <p:spPr>
          <a:xfrm>
            <a:off x="5670550" y="3091161"/>
            <a:ext cx="662559"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DDDD661-7B4C-80E0-6935-C40B2039D27F}"/>
              </a:ext>
            </a:extLst>
          </p:cNvPr>
          <p:cNvCxnSpPr>
            <a:cxnSpLocks/>
          </p:cNvCxnSpPr>
          <p:nvPr/>
        </p:nvCxnSpPr>
        <p:spPr>
          <a:xfrm>
            <a:off x="5667375" y="4275536"/>
            <a:ext cx="665734"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 name="Rounded Rectangle 9">
            <a:extLst>
              <a:ext uri="{FF2B5EF4-FFF2-40B4-BE49-F238E27FC236}">
                <a16:creationId xmlns:a16="http://schemas.microsoft.com/office/drawing/2014/main" id="{F30400C0-0CA4-8EBB-5B2F-27136AE7B570}"/>
              </a:ext>
            </a:extLst>
          </p:cNvPr>
          <p:cNvSpPr/>
          <p:nvPr/>
        </p:nvSpPr>
        <p:spPr>
          <a:xfrm>
            <a:off x="620183" y="2132708"/>
            <a:ext cx="4496133" cy="3052693"/>
          </a:xfrm>
          <a:prstGeom prst="roundRect">
            <a:avLst>
              <a:gd name="adj" fmla="val 4351"/>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a:lnSpc>
                <a:spcPct val="95000"/>
              </a:lnSpc>
              <a:spcAft>
                <a:spcPts val="300"/>
              </a:spcAft>
              <a:buClr>
                <a:schemeClr val="accent1"/>
              </a:buClr>
            </a:pPr>
            <a:r>
              <a:rPr lang="en-GB" sz="1600" b="1" noProof="0" dirty="0">
                <a:solidFill>
                  <a:schemeClr val="accent1"/>
                </a:solidFill>
                <a:latin typeface="Arial" panose="020B0604020202020204" pitchFamily="34" charset="0"/>
                <a:cs typeface="Arial" panose="020B0604020202020204" pitchFamily="34" charset="0"/>
              </a:rPr>
              <a:t>Key eligibility criteria:</a:t>
            </a:r>
          </a:p>
          <a:p>
            <a:pPr marL="133350" indent="-133350">
              <a:lnSpc>
                <a:spcPct val="95000"/>
              </a:lnSpc>
              <a:spcAft>
                <a:spcPts val="300"/>
              </a:spcAft>
              <a:buClr>
                <a:schemeClr val="accent1"/>
              </a:buClr>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NSCLC (stage IIIB, IIIC, or IV)</a:t>
            </a:r>
          </a:p>
          <a:p>
            <a:pPr marL="133350" indent="-133350">
              <a:lnSpc>
                <a:spcPct val="95000"/>
              </a:lnSpc>
              <a:spcAft>
                <a:spcPts val="300"/>
              </a:spcAft>
              <a:buClr>
                <a:schemeClr val="accent1"/>
              </a:buClr>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ECOG PS of 0 or 1</a:t>
            </a:r>
          </a:p>
          <a:p>
            <a:pPr marL="133350" indent="-133350">
              <a:lnSpc>
                <a:spcPct val="95000"/>
              </a:lnSpc>
              <a:spcAft>
                <a:spcPts val="300"/>
              </a:spcAft>
              <a:buClr>
                <a:schemeClr val="accent1"/>
              </a:buClr>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No prior docetaxel</a:t>
            </a:r>
          </a:p>
          <a:p>
            <a:pPr marL="182563" lvl="1">
              <a:lnSpc>
                <a:spcPct val="95000"/>
              </a:lnSpc>
              <a:spcAft>
                <a:spcPts val="300"/>
              </a:spcAft>
              <a:buClr>
                <a:schemeClr val="accent1"/>
              </a:buClr>
            </a:pPr>
            <a:r>
              <a:rPr lang="en-GB" sz="1400" b="1" noProof="0" dirty="0">
                <a:solidFill>
                  <a:schemeClr val="tx1"/>
                </a:solidFill>
                <a:latin typeface="Arial" panose="020B0604020202020204" pitchFamily="34" charset="0"/>
                <a:cs typeface="Arial" panose="020B0604020202020204" pitchFamily="34" charset="0"/>
              </a:rPr>
              <a:t>Without actionable genomic alterations</a:t>
            </a:r>
            <a:endParaRPr lang="en-GB" sz="1400" b="1" baseline="30000" noProof="0" dirty="0">
              <a:solidFill>
                <a:schemeClr val="tx1"/>
              </a:solidFill>
              <a:latin typeface="Arial" panose="020B0604020202020204" pitchFamily="34" charset="0"/>
              <a:cs typeface="Arial" panose="020B0604020202020204" pitchFamily="34" charset="0"/>
            </a:endParaRPr>
          </a:p>
          <a:p>
            <a:pPr marL="401638" lvl="1" indent="-219075">
              <a:lnSpc>
                <a:spcPct val="95000"/>
              </a:lnSpc>
              <a:spcAft>
                <a:spcPts val="300"/>
              </a:spcAft>
              <a:buClr>
                <a:schemeClr val="accent1"/>
              </a:buClr>
              <a:buFont typeface="System Font Regular"/>
              <a:buChar char="–"/>
            </a:pPr>
            <a:r>
              <a:rPr lang="en-GB" sz="1400" noProof="0" dirty="0">
                <a:solidFill>
                  <a:schemeClr val="tx1"/>
                </a:solidFill>
                <a:latin typeface="Arial" panose="020B0604020202020204" pitchFamily="34" charset="0"/>
                <a:cs typeface="Arial" panose="020B0604020202020204" pitchFamily="34" charset="0"/>
              </a:rPr>
              <a:t>1 or 2 prior lines, including platinum CT and anti–PD-(L)1 mAb therapy</a:t>
            </a:r>
          </a:p>
          <a:p>
            <a:pPr marL="182563" lvl="1">
              <a:lnSpc>
                <a:spcPct val="95000"/>
              </a:lnSpc>
              <a:spcAft>
                <a:spcPts val="300"/>
              </a:spcAft>
              <a:buClr>
                <a:schemeClr val="accent1"/>
              </a:buClr>
            </a:pPr>
            <a:r>
              <a:rPr lang="en-GB" sz="1400" b="1" noProof="0" dirty="0">
                <a:solidFill>
                  <a:schemeClr val="tx1"/>
                </a:solidFill>
                <a:latin typeface="Arial" panose="020B0604020202020204" pitchFamily="34" charset="0"/>
                <a:cs typeface="Arial" panose="020B0604020202020204" pitchFamily="34" charset="0"/>
              </a:rPr>
              <a:t>With actionable genomic alterations</a:t>
            </a:r>
          </a:p>
          <a:p>
            <a:pPr marL="401638" lvl="1" indent="-219075">
              <a:lnSpc>
                <a:spcPct val="95000"/>
              </a:lnSpc>
              <a:spcAft>
                <a:spcPts val="300"/>
              </a:spcAft>
              <a:buClr>
                <a:schemeClr val="accent1"/>
              </a:buClr>
              <a:buFont typeface="System Font Regular"/>
              <a:buChar char="–"/>
            </a:pPr>
            <a:r>
              <a:rPr lang="en-GB" sz="1400" noProof="0" dirty="0">
                <a:solidFill>
                  <a:schemeClr val="tx1"/>
                </a:solidFill>
                <a:latin typeface="Arial" panose="020B0604020202020204" pitchFamily="34" charset="0"/>
                <a:cs typeface="Arial" panose="020B0604020202020204" pitchFamily="34" charset="0"/>
              </a:rPr>
              <a:t>Positive for </a:t>
            </a:r>
            <a:r>
              <a:rPr lang="en-GB" sz="1400" i="1" noProof="0" dirty="0">
                <a:solidFill>
                  <a:schemeClr val="tx1"/>
                </a:solidFill>
                <a:latin typeface="Arial" panose="020B0604020202020204" pitchFamily="34" charset="0"/>
                <a:cs typeface="Arial" panose="020B0604020202020204" pitchFamily="34" charset="0"/>
              </a:rPr>
              <a:t>EGFR, ALK, NTRK, BRAF, ROS1, MET</a:t>
            </a:r>
            <a:r>
              <a:rPr lang="en-GB" sz="1400" noProof="0" dirty="0">
                <a:solidFill>
                  <a:schemeClr val="tx1"/>
                </a:solidFill>
                <a:latin typeface="Arial" panose="020B0604020202020204" pitchFamily="34" charset="0"/>
                <a:cs typeface="Arial" panose="020B0604020202020204" pitchFamily="34" charset="0"/>
              </a:rPr>
              <a:t> exon 14 skipping, or </a:t>
            </a:r>
            <a:r>
              <a:rPr lang="en-GB" sz="1400" i="1" noProof="0" dirty="0">
                <a:solidFill>
                  <a:schemeClr val="tx1"/>
                </a:solidFill>
                <a:latin typeface="Arial" panose="020B0604020202020204" pitchFamily="34" charset="0"/>
                <a:cs typeface="Arial" panose="020B0604020202020204" pitchFamily="34" charset="0"/>
              </a:rPr>
              <a:t>RET</a:t>
            </a:r>
          </a:p>
          <a:p>
            <a:pPr marL="401638" lvl="1" indent="-219075">
              <a:lnSpc>
                <a:spcPct val="95000"/>
              </a:lnSpc>
              <a:spcAft>
                <a:spcPts val="300"/>
              </a:spcAft>
              <a:buClr>
                <a:schemeClr val="accent1"/>
              </a:buClr>
              <a:buFont typeface="System Font Regular"/>
              <a:buChar char="–"/>
            </a:pPr>
            <a:r>
              <a:rPr lang="en-GB" sz="1400" noProof="0" dirty="0">
                <a:solidFill>
                  <a:schemeClr val="tx1"/>
                </a:solidFill>
                <a:latin typeface="Arial" panose="020B0604020202020204" pitchFamily="34" charset="0"/>
                <a:cs typeface="Arial" panose="020B0604020202020204" pitchFamily="34" charset="0"/>
              </a:rPr>
              <a:t>1 or 2 prior approved targeted therapies + platinum-based CT, and ≤1 anti–PD-(L)1 mAb</a:t>
            </a:r>
          </a:p>
        </p:txBody>
      </p:sp>
      <p:sp>
        <p:nvSpPr>
          <p:cNvPr id="11" name="Rounded Rectangle 10">
            <a:extLst>
              <a:ext uri="{FF2B5EF4-FFF2-40B4-BE49-F238E27FC236}">
                <a16:creationId xmlns:a16="http://schemas.microsoft.com/office/drawing/2014/main" id="{E4847A77-16B5-15AB-9EC2-0C953108769C}"/>
              </a:ext>
            </a:extLst>
          </p:cNvPr>
          <p:cNvSpPr/>
          <p:nvPr/>
        </p:nvSpPr>
        <p:spPr>
          <a:xfrm>
            <a:off x="6320465" y="2587161"/>
            <a:ext cx="2165475" cy="1008000"/>
          </a:xfrm>
          <a:prstGeom prst="roundRect">
            <a:avLst>
              <a:gd name="adj" fmla="val 16894"/>
            </a:avLst>
          </a:prstGeom>
          <a:solidFill>
            <a:srgbClr val="00B050"/>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600" b="1" noProof="0" dirty="0">
                <a:solidFill>
                  <a:schemeClr val="bg1"/>
                </a:solidFill>
                <a:latin typeface="Arial" panose="020B0604020202020204" pitchFamily="34" charset="0"/>
                <a:cs typeface="Arial" panose="020B0604020202020204" pitchFamily="34" charset="0"/>
              </a:rPr>
              <a:t>Dato-DXd</a:t>
            </a:r>
          </a:p>
          <a:p>
            <a:pPr algn="ctr">
              <a:buClr>
                <a:schemeClr val="accent1"/>
              </a:buClr>
            </a:pPr>
            <a:r>
              <a:rPr lang="en-GB" sz="1600" b="1" noProof="0" dirty="0">
                <a:solidFill>
                  <a:schemeClr val="bg1"/>
                </a:solidFill>
                <a:latin typeface="Arial" panose="020B0604020202020204" pitchFamily="34" charset="0"/>
                <a:cs typeface="Arial" panose="020B0604020202020204" pitchFamily="34" charset="0"/>
              </a:rPr>
              <a:t>6 mg/kg Q3W</a:t>
            </a:r>
            <a:br>
              <a:rPr lang="en-GB" sz="1600" b="1" noProof="0" dirty="0">
                <a:solidFill>
                  <a:schemeClr val="bg1"/>
                </a:solidFill>
                <a:latin typeface="Arial" panose="020B0604020202020204" pitchFamily="34" charset="0"/>
                <a:cs typeface="Arial" panose="020B0604020202020204" pitchFamily="34" charset="0"/>
              </a:rPr>
            </a:br>
            <a:r>
              <a:rPr lang="en-GB" sz="1600" b="1" noProof="0" dirty="0">
                <a:solidFill>
                  <a:schemeClr val="bg1"/>
                </a:solidFill>
                <a:latin typeface="Arial" panose="020B0604020202020204" pitchFamily="34" charset="0"/>
                <a:cs typeface="Arial" panose="020B0604020202020204" pitchFamily="34" charset="0"/>
              </a:rPr>
              <a:t>(N=299)</a:t>
            </a:r>
            <a:endParaRPr lang="en-GB" sz="1600" b="1" baseline="30000" noProof="0" dirty="0">
              <a:solidFill>
                <a:schemeClr val="bg1"/>
              </a:solidFill>
              <a:latin typeface="Arial" panose="020B0604020202020204" pitchFamily="34" charset="0"/>
              <a:cs typeface="Arial" panose="020B0604020202020204" pitchFamily="34" charset="0"/>
            </a:endParaRPr>
          </a:p>
        </p:txBody>
      </p:sp>
      <p:sp>
        <p:nvSpPr>
          <p:cNvPr id="12" name="Rounded Rectangle 11">
            <a:extLst>
              <a:ext uri="{FF2B5EF4-FFF2-40B4-BE49-F238E27FC236}">
                <a16:creationId xmlns:a16="http://schemas.microsoft.com/office/drawing/2014/main" id="{EF2A8A92-D366-B4C9-1C41-00F677C76DB5}"/>
              </a:ext>
            </a:extLst>
          </p:cNvPr>
          <p:cNvSpPr/>
          <p:nvPr/>
        </p:nvSpPr>
        <p:spPr>
          <a:xfrm>
            <a:off x="6320465" y="3789536"/>
            <a:ext cx="2165475" cy="972000"/>
          </a:xfrm>
          <a:prstGeom prst="roundRect">
            <a:avLst>
              <a:gd name="adj" fmla="val 16894"/>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600" b="1" noProof="0" dirty="0">
                <a:solidFill>
                  <a:schemeClr val="bg1"/>
                </a:solidFill>
                <a:latin typeface="Arial" panose="020B0604020202020204" pitchFamily="34" charset="0"/>
                <a:cs typeface="Arial" panose="020B0604020202020204" pitchFamily="34" charset="0"/>
              </a:rPr>
              <a:t>Docetaxel</a:t>
            </a:r>
            <a:br>
              <a:rPr lang="en-GB" sz="1600" b="1" noProof="0" dirty="0">
                <a:solidFill>
                  <a:schemeClr val="bg1"/>
                </a:solidFill>
                <a:latin typeface="Arial" panose="020B0604020202020204" pitchFamily="34" charset="0"/>
                <a:cs typeface="Arial" panose="020B0604020202020204" pitchFamily="34" charset="0"/>
              </a:rPr>
            </a:br>
            <a:r>
              <a:rPr lang="en-GB" sz="1600" b="1" noProof="0" dirty="0">
                <a:solidFill>
                  <a:schemeClr val="bg1"/>
                </a:solidFill>
                <a:latin typeface="Arial" panose="020B0604020202020204" pitchFamily="34" charset="0"/>
                <a:cs typeface="Arial" panose="020B0604020202020204" pitchFamily="34" charset="0"/>
              </a:rPr>
              <a:t>75 mg/m</a:t>
            </a:r>
            <a:r>
              <a:rPr lang="en-GB" sz="1600" b="1" baseline="30000" noProof="0" dirty="0">
                <a:solidFill>
                  <a:schemeClr val="bg1"/>
                </a:solidFill>
                <a:latin typeface="Arial" panose="020B0604020202020204" pitchFamily="34" charset="0"/>
                <a:cs typeface="Arial" panose="020B0604020202020204" pitchFamily="34" charset="0"/>
              </a:rPr>
              <a:t>2</a:t>
            </a:r>
            <a:r>
              <a:rPr lang="en-GB" sz="1600" b="1" noProof="0" dirty="0">
                <a:solidFill>
                  <a:schemeClr val="bg1"/>
                </a:solidFill>
                <a:latin typeface="Arial" panose="020B0604020202020204" pitchFamily="34" charset="0"/>
                <a:cs typeface="Arial" panose="020B0604020202020204" pitchFamily="34" charset="0"/>
              </a:rPr>
              <a:t> Q3W</a:t>
            </a:r>
            <a:br>
              <a:rPr lang="en-GB" sz="1600" b="1" noProof="0" dirty="0">
                <a:solidFill>
                  <a:schemeClr val="bg1"/>
                </a:solidFill>
                <a:latin typeface="Arial" panose="020B0604020202020204" pitchFamily="34" charset="0"/>
                <a:cs typeface="Arial" panose="020B0604020202020204" pitchFamily="34" charset="0"/>
              </a:rPr>
            </a:br>
            <a:r>
              <a:rPr lang="en-GB" sz="1600" b="1" noProof="0" dirty="0">
                <a:solidFill>
                  <a:schemeClr val="bg1"/>
                </a:solidFill>
                <a:latin typeface="Arial" panose="020B0604020202020204" pitchFamily="34" charset="0"/>
                <a:cs typeface="Arial" panose="020B0604020202020204" pitchFamily="34" charset="0"/>
              </a:rPr>
              <a:t>(N=305)</a:t>
            </a:r>
          </a:p>
        </p:txBody>
      </p:sp>
      <p:sp>
        <p:nvSpPr>
          <p:cNvPr id="13" name="Rounded Rectangle 12">
            <a:extLst>
              <a:ext uri="{FF2B5EF4-FFF2-40B4-BE49-F238E27FC236}">
                <a16:creationId xmlns:a16="http://schemas.microsoft.com/office/drawing/2014/main" id="{9AD88869-8A59-6F28-54E5-4A1DF38DC526}"/>
              </a:ext>
            </a:extLst>
          </p:cNvPr>
          <p:cNvSpPr/>
          <p:nvPr/>
        </p:nvSpPr>
        <p:spPr>
          <a:xfrm>
            <a:off x="8624636" y="2587161"/>
            <a:ext cx="2736303" cy="2174375"/>
          </a:xfrm>
          <a:prstGeom prst="roundRect">
            <a:avLst>
              <a:gd name="adj" fmla="val 10075"/>
            </a:avLst>
          </a:prstGeom>
          <a:solidFill>
            <a:schemeClr val="bg1">
              <a:lumMod val="95000"/>
            </a:schemeClr>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Aft>
                <a:spcPts val="300"/>
              </a:spcAft>
              <a:buClr>
                <a:schemeClr val="accent1"/>
              </a:buClr>
            </a:pPr>
            <a:r>
              <a:rPr lang="en-GB" sz="1600" b="1" noProof="0" dirty="0">
                <a:solidFill>
                  <a:schemeClr val="accent1"/>
                </a:solidFill>
                <a:latin typeface="Arial" panose="020B0604020202020204" pitchFamily="34" charset="0"/>
                <a:cs typeface="Arial" panose="020B0604020202020204" pitchFamily="34" charset="0"/>
              </a:rPr>
              <a:t>Dual primary endpoints:</a:t>
            </a:r>
          </a:p>
          <a:p>
            <a:pPr marL="184150" indent="-184150">
              <a:lnSpc>
                <a:spcPct val="90000"/>
              </a:lnSpc>
              <a:spcAft>
                <a:spcPts val="300"/>
              </a:spcAft>
              <a:buClr>
                <a:schemeClr val="accent1"/>
              </a:buClr>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PFS by BICR</a:t>
            </a:r>
          </a:p>
          <a:p>
            <a:pPr marL="184150" indent="-184150">
              <a:lnSpc>
                <a:spcPct val="90000"/>
              </a:lnSpc>
              <a:spcAft>
                <a:spcPts val="300"/>
              </a:spcAft>
              <a:buClr>
                <a:schemeClr val="accent1"/>
              </a:buClr>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OS</a:t>
            </a:r>
          </a:p>
          <a:p>
            <a:pPr>
              <a:lnSpc>
                <a:spcPct val="90000"/>
              </a:lnSpc>
              <a:spcBef>
                <a:spcPts val="300"/>
              </a:spcBef>
              <a:spcAft>
                <a:spcPts val="200"/>
              </a:spcAft>
              <a:buClr>
                <a:schemeClr val="accent1"/>
              </a:buClr>
            </a:pPr>
            <a:r>
              <a:rPr lang="en-GB" sz="1600" b="1" noProof="0" dirty="0">
                <a:solidFill>
                  <a:schemeClr val="accent1"/>
                </a:solidFill>
                <a:latin typeface="Arial" panose="020B0604020202020204" pitchFamily="34" charset="0"/>
                <a:cs typeface="Arial" panose="020B0604020202020204" pitchFamily="34" charset="0"/>
              </a:rPr>
              <a:t>Secondary endpoints:</a:t>
            </a:r>
          </a:p>
          <a:p>
            <a:pPr marL="184150" indent="-184150">
              <a:lnSpc>
                <a:spcPct val="90000"/>
              </a:lnSpc>
              <a:spcAft>
                <a:spcPts val="200"/>
              </a:spcAft>
              <a:buClr>
                <a:schemeClr val="accent1"/>
              </a:buClr>
              <a:buFont typeface="Arial" panose="020B0604020202020204" pitchFamily="34" charset="0"/>
              <a:buChar char="•"/>
              <a:tabLst>
                <a:tab pos="1111250" algn="l"/>
                <a:tab pos="1770063" algn="l"/>
              </a:tabLst>
            </a:pPr>
            <a:r>
              <a:rPr lang="en-GB" sz="1600" noProof="0" dirty="0">
                <a:solidFill>
                  <a:schemeClr val="tx1"/>
                </a:solidFill>
                <a:latin typeface="Arial" panose="020B0604020202020204" pitchFamily="34" charset="0"/>
                <a:cs typeface="Arial" panose="020B0604020202020204" pitchFamily="34" charset="0"/>
              </a:rPr>
              <a:t>ORR by BICR</a:t>
            </a:r>
          </a:p>
          <a:p>
            <a:pPr marL="184150" indent="-184150">
              <a:lnSpc>
                <a:spcPct val="90000"/>
              </a:lnSpc>
              <a:spcAft>
                <a:spcPts val="200"/>
              </a:spcAft>
              <a:buClr>
                <a:schemeClr val="accent1"/>
              </a:buClr>
              <a:buFont typeface="Arial" panose="020B0604020202020204" pitchFamily="34" charset="0"/>
              <a:buChar char="•"/>
              <a:tabLst>
                <a:tab pos="1111250" algn="l"/>
                <a:tab pos="1770063" algn="l"/>
              </a:tabLst>
            </a:pPr>
            <a:r>
              <a:rPr lang="en-GB" sz="1600" noProof="0" dirty="0">
                <a:solidFill>
                  <a:schemeClr val="tx1"/>
                </a:solidFill>
                <a:latin typeface="Arial" panose="020B0604020202020204" pitchFamily="34" charset="0"/>
                <a:cs typeface="Arial" panose="020B0604020202020204" pitchFamily="34" charset="0"/>
              </a:rPr>
              <a:t>DoR by BICR</a:t>
            </a:r>
          </a:p>
          <a:p>
            <a:pPr marL="184150" indent="-184150">
              <a:lnSpc>
                <a:spcPct val="90000"/>
              </a:lnSpc>
              <a:spcAft>
                <a:spcPts val="200"/>
              </a:spcAft>
              <a:buClr>
                <a:schemeClr val="accent1"/>
              </a:buClr>
              <a:buFont typeface="Arial" panose="020B0604020202020204" pitchFamily="34" charset="0"/>
              <a:buChar char="•"/>
              <a:tabLst>
                <a:tab pos="1111250" algn="l"/>
                <a:tab pos="1770063" algn="l"/>
              </a:tabLst>
            </a:pPr>
            <a:r>
              <a:rPr lang="en-GB" sz="1600" noProof="0" dirty="0">
                <a:solidFill>
                  <a:schemeClr val="tx1"/>
                </a:solidFill>
                <a:latin typeface="Arial" panose="020B0604020202020204" pitchFamily="34" charset="0"/>
                <a:cs typeface="Arial" panose="020B0604020202020204" pitchFamily="34" charset="0"/>
              </a:rPr>
              <a:t>Safety</a:t>
            </a:r>
          </a:p>
        </p:txBody>
      </p:sp>
      <p:cxnSp>
        <p:nvCxnSpPr>
          <p:cNvPr id="17" name="Straight Connector 16">
            <a:extLst>
              <a:ext uri="{FF2B5EF4-FFF2-40B4-BE49-F238E27FC236}">
                <a16:creationId xmlns:a16="http://schemas.microsoft.com/office/drawing/2014/main" id="{185D6784-5B52-971D-2A2D-116899B84F02}"/>
              </a:ext>
            </a:extLst>
          </p:cNvPr>
          <p:cNvCxnSpPr>
            <a:cxnSpLocks/>
          </p:cNvCxnSpPr>
          <p:nvPr/>
        </p:nvCxnSpPr>
        <p:spPr>
          <a:xfrm flipV="1">
            <a:off x="5677924" y="3086100"/>
            <a:ext cx="0" cy="1190625"/>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3A3B262C-433C-D521-0165-F69EFF086431}"/>
              </a:ext>
            </a:extLst>
          </p:cNvPr>
          <p:cNvSpPr/>
          <p:nvPr/>
        </p:nvSpPr>
        <p:spPr>
          <a:xfrm>
            <a:off x="5397121" y="3387195"/>
            <a:ext cx="561607" cy="56160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200" b="1" noProof="0" dirty="0">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4293239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5B7139-E2A8-B5F1-2275-D0F17687FD7B}"/>
              </a:ext>
            </a:extLst>
          </p:cNvPr>
          <p:cNvSpPr>
            <a:spLocks noGrp="1"/>
          </p:cNvSpPr>
          <p:nvPr>
            <p:ph type="title"/>
          </p:nvPr>
        </p:nvSpPr>
        <p:spPr>
          <a:xfrm>
            <a:off x="619201" y="188640"/>
            <a:ext cx="10963199" cy="864000"/>
          </a:xfrm>
        </p:spPr>
        <p:txBody>
          <a:bodyPr>
            <a:normAutofit/>
          </a:bodyPr>
          <a:lstStyle/>
          <a:p>
            <a:r>
              <a:rPr lang="en-GB" sz="2400" dirty="0"/>
              <a:t>Tropion-lung01: efficacy of Dato-</a:t>
            </a:r>
            <a:r>
              <a:rPr lang="en-GB" sz="2400" dirty="0" err="1"/>
              <a:t>DX</a:t>
            </a:r>
            <a:r>
              <a:rPr lang="en-GB" sz="2400" cap="none" dirty="0" err="1"/>
              <a:t>d</a:t>
            </a:r>
            <a:r>
              <a:rPr lang="en-GB" sz="2400" dirty="0"/>
              <a:t> in pre-treated </a:t>
            </a:r>
            <a:r>
              <a:rPr lang="en-GB" sz="2400" cap="none" dirty="0"/>
              <a:t>ADVANCED/METASTATIC </a:t>
            </a:r>
            <a:r>
              <a:rPr lang="en-GB" sz="2400" dirty="0" err="1"/>
              <a:t>nsclc</a:t>
            </a:r>
            <a:endParaRPr lang="en-GB" sz="2400" dirty="0"/>
          </a:p>
        </p:txBody>
      </p:sp>
      <p:sp>
        <p:nvSpPr>
          <p:cNvPr id="9" name="Content Placeholder 8">
            <a:extLst>
              <a:ext uri="{FF2B5EF4-FFF2-40B4-BE49-F238E27FC236}">
                <a16:creationId xmlns:a16="http://schemas.microsoft.com/office/drawing/2014/main" id="{F96DB6B5-E1D7-5535-1163-CEB57E241CBF}"/>
              </a:ext>
            </a:extLst>
          </p:cNvPr>
          <p:cNvSpPr>
            <a:spLocks noGrp="1"/>
          </p:cNvSpPr>
          <p:nvPr>
            <p:ph sz="quarter" idx="15"/>
          </p:nvPr>
        </p:nvSpPr>
        <p:spPr/>
        <p:txBody>
          <a:bodyPr/>
          <a:lstStyle/>
          <a:p>
            <a:pPr>
              <a:lnSpc>
                <a:spcPct val="90000"/>
              </a:lnSpc>
            </a:pPr>
            <a:r>
              <a:rPr lang="en-GB" sz="1000" baseline="30000" dirty="0">
                <a:solidFill>
                  <a:schemeClr val="tx2"/>
                </a:solidFill>
              </a:rPr>
              <a:t>a </a:t>
            </a:r>
            <a:r>
              <a:rPr lang="en-GB" sz="1000" dirty="0">
                <a:solidFill>
                  <a:schemeClr val="tx2"/>
                </a:solidFill>
              </a:rPr>
              <a:t>Median PFS follow-up was 10.9 (95% CI, 9.8-12.5) and 9.6 (95% CI, 8.2-11.9) months for Dato-</a:t>
            </a:r>
            <a:r>
              <a:rPr lang="en-GB" sz="1000" dirty="0" err="1">
                <a:solidFill>
                  <a:schemeClr val="tx2"/>
                </a:solidFill>
              </a:rPr>
              <a:t>DXd</a:t>
            </a:r>
            <a:r>
              <a:rPr lang="en-GB" sz="1000" dirty="0">
                <a:solidFill>
                  <a:schemeClr val="tx2"/>
                </a:solidFill>
              </a:rPr>
              <a:t> and docetaxel respectively; </a:t>
            </a:r>
            <a:r>
              <a:rPr lang="en-GB" sz="1000" baseline="30000" dirty="0">
                <a:solidFill>
                  <a:schemeClr val="tx2"/>
                </a:solidFill>
              </a:rPr>
              <a:t>b </a:t>
            </a:r>
            <a:r>
              <a:rPr lang="en-GB" sz="1000" dirty="0">
                <a:solidFill>
                  <a:schemeClr val="tx2"/>
                </a:solidFill>
              </a:rPr>
              <a:t>Included 4 CRs and 75 PRs for Dato-</a:t>
            </a:r>
            <a:r>
              <a:rPr lang="en-GB" sz="1000" dirty="0" err="1">
                <a:solidFill>
                  <a:schemeClr val="tx2"/>
                </a:solidFill>
              </a:rPr>
              <a:t>DXd</a:t>
            </a:r>
            <a:r>
              <a:rPr lang="en-GB" sz="1000" dirty="0">
                <a:solidFill>
                  <a:schemeClr val="tx2"/>
                </a:solidFill>
              </a:rPr>
              <a:t> and 39 PRs for docetaxel. CI, confidence interval; CR, complete response; Dato-</a:t>
            </a:r>
            <a:r>
              <a:rPr lang="en-GB" sz="1000" dirty="0" err="1">
                <a:solidFill>
                  <a:schemeClr val="tx2"/>
                </a:solidFill>
              </a:rPr>
              <a:t>DXd</a:t>
            </a:r>
            <a:r>
              <a:rPr lang="en-GB" sz="1000" dirty="0">
                <a:solidFill>
                  <a:schemeClr val="tx2"/>
                </a:solidFill>
              </a:rPr>
              <a:t>, </a:t>
            </a:r>
            <a:r>
              <a:rPr lang="en-GB" sz="1000" dirty="0" err="1">
                <a:solidFill>
                  <a:schemeClr val="tx2"/>
                </a:solidFill>
              </a:rPr>
              <a:t>datopotamab</a:t>
            </a:r>
            <a:r>
              <a:rPr lang="en-GB" sz="1000" dirty="0">
                <a:solidFill>
                  <a:schemeClr val="tx2"/>
                </a:solidFill>
              </a:rPr>
              <a:t> deruxtecan; HR, hazard ratio; </a:t>
            </a:r>
            <a:r>
              <a:rPr lang="en-GB" sz="1000" dirty="0" err="1">
                <a:solidFill>
                  <a:schemeClr val="tx2"/>
                </a:solidFill>
              </a:rPr>
              <a:t>mDoR</a:t>
            </a:r>
            <a:r>
              <a:rPr lang="en-GB" sz="1000" dirty="0">
                <a:solidFill>
                  <a:schemeClr val="tx2"/>
                </a:solidFill>
              </a:rPr>
              <a:t>, median duration of response; </a:t>
            </a:r>
            <a:r>
              <a:rPr lang="en-GB" sz="1000" dirty="0" err="1">
                <a:solidFill>
                  <a:schemeClr val="tx2"/>
                </a:solidFill>
              </a:rPr>
              <a:t>mo</a:t>
            </a:r>
            <a:r>
              <a:rPr lang="en-GB" sz="1000" dirty="0">
                <a:solidFill>
                  <a:schemeClr val="tx2"/>
                </a:solidFill>
              </a:rPr>
              <a:t>, months; NSCLC, non-small cell lung cancer; ORR, objective response rate; OS, overall survival; PFS, progression-free survival; PR, partial response</a:t>
            </a:r>
          </a:p>
          <a:p>
            <a:pPr>
              <a:lnSpc>
                <a:spcPct val="90000"/>
              </a:lnSpc>
            </a:pPr>
            <a:r>
              <a:rPr lang="en-GB" sz="1000" dirty="0">
                <a:solidFill>
                  <a:schemeClr val="tx2"/>
                </a:solidFill>
              </a:rPr>
              <a:t>Ahn M-J, et al. J Clin Oncol. 2025;43:260-72</a:t>
            </a:r>
          </a:p>
          <a:p>
            <a:endParaRPr lang="en-GB" sz="1000" dirty="0"/>
          </a:p>
        </p:txBody>
      </p:sp>
      <p:sp>
        <p:nvSpPr>
          <p:cNvPr id="6" name="Slide Number Placeholder 5">
            <a:extLst>
              <a:ext uri="{FF2B5EF4-FFF2-40B4-BE49-F238E27FC236}">
                <a16:creationId xmlns:a16="http://schemas.microsoft.com/office/drawing/2014/main" id="{8C5C6299-9897-7901-2294-67E88F920A0B}"/>
              </a:ext>
            </a:extLst>
          </p:cNvPr>
          <p:cNvSpPr>
            <a:spLocks noGrp="1"/>
          </p:cNvSpPr>
          <p:nvPr>
            <p:ph type="sldNum" sz="quarter" idx="4"/>
          </p:nvPr>
        </p:nvSpPr>
        <p:spPr/>
        <p:txBody>
          <a:bodyPr/>
          <a:lstStyle/>
          <a:p>
            <a:fld id="{FCE43C0F-8A7B-3A4B-9DB5-B3472E36E833}" type="slidenum">
              <a:rPr lang="en-GB" smtClean="0"/>
              <a:pPr/>
              <a:t>17</a:t>
            </a:fld>
            <a:endParaRPr lang="en-GB" dirty="0"/>
          </a:p>
        </p:txBody>
      </p:sp>
      <p:pic>
        <p:nvPicPr>
          <p:cNvPr id="11" name="Picture 10">
            <a:extLst>
              <a:ext uri="{FF2B5EF4-FFF2-40B4-BE49-F238E27FC236}">
                <a16:creationId xmlns:a16="http://schemas.microsoft.com/office/drawing/2014/main" id="{41E12BAF-B84A-B23A-AF4D-CB870BA4BE16}"/>
              </a:ext>
            </a:extLst>
          </p:cNvPr>
          <p:cNvPicPr>
            <a:picLocks noChangeAspect="1"/>
          </p:cNvPicPr>
          <p:nvPr/>
        </p:nvPicPr>
        <p:blipFill>
          <a:blip r:embed="rId2"/>
          <a:stretch>
            <a:fillRect/>
          </a:stretch>
        </p:blipFill>
        <p:spPr>
          <a:xfrm>
            <a:off x="295398" y="1358229"/>
            <a:ext cx="5544564" cy="2836885"/>
          </a:xfrm>
          <a:prstGeom prst="rect">
            <a:avLst/>
          </a:prstGeom>
        </p:spPr>
      </p:pic>
      <p:pic>
        <p:nvPicPr>
          <p:cNvPr id="13" name="Picture 12">
            <a:extLst>
              <a:ext uri="{FF2B5EF4-FFF2-40B4-BE49-F238E27FC236}">
                <a16:creationId xmlns:a16="http://schemas.microsoft.com/office/drawing/2014/main" id="{4C7294DD-42EF-82B1-C64D-ACD930E7D08B}"/>
              </a:ext>
            </a:extLst>
          </p:cNvPr>
          <p:cNvPicPr>
            <a:picLocks noChangeAspect="1"/>
          </p:cNvPicPr>
          <p:nvPr/>
        </p:nvPicPr>
        <p:blipFill>
          <a:blip r:embed="rId3"/>
          <a:srcRect l="1518" t="3976" r="1702" b="5123"/>
          <a:stretch>
            <a:fillRect/>
          </a:stretch>
        </p:blipFill>
        <p:spPr>
          <a:xfrm>
            <a:off x="1068848" y="4340579"/>
            <a:ext cx="4253702" cy="1641764"/>
          </a:xfrm>
          <a:prstGeom prst="rect">
            <a:avLst/>
          </a:prstGeom>
          <a:ln w="19050">
            <a:solidFill>
              <a:schemeClr val="accent6"/>
            </a:solidFill>
          </a:ln>
        </p:spPr>
      </p:pic>
      <p:pic>
        <p:nvPicPr>
          <p:cNvPr id="17" name="Picture 16">
            <a:extLst>
              <a:ext uri="{FF2B5EF4-FFF2-40B4-BE49-F238E27FC236}">
                <a16:creationId xmlns:a16="http://schemas.microsoft.com/office/drawing/2014/main" id="{DFB50ADF-0AD6-7B35-2B43-F32CE361FA11}"/>
              </a:ext>
            </a:extLst>
          </p:cNvPr>
          <p:cNvPicPr>
            <a:picLocks noChangeAspect="1"/>
          </p:cNvPicPr>
          <p:nvPr/>
        </p:nvPicPr>
        <p:blipFill>
          <a:blip r:embed="rId4"/>
          <a:stretch>
            <a:fillRect/>
          </a:stretch>
        </p:blipFill>
        <p:spPr>
          <a:xfrm>
            <a:off x="6312024" y="1252123"/>
            <a:ext cx="5681397" cy="2910667"/>
          </a:xfrm>
          <a:prstGeom prst="rect">
            <a:avLst/>
          </a:prstGeom>
        </p:spPr>
      </p:pic>
      <p:pic>
        <p:nvPicPr>
          <p:cNvPr id="59" name="Picture 58">
            <a:extLst>
              <a:ext uri="{FF2B5EF4-FFF2-40B4-BE49-F238E27FC236}">
                <a16:creationId xmlns:a16="http://schemas.microsoft.com/office/drawing/2014/main" id="{B153EC00-FA6F-4F20-0F4B-9AA66DD5F12F}"/>
              </a:ext>
            </a:extLst>
          </p:cNvPr>
          <p:cNvPicPr>
            <a:picLocks noChangeAspect="1"/>
          </p:cNvPicPr>
          <p:nvPr/>
        </p:nvPicPr>
        <p:blipFill>
          <a:blip r:embed="rId5"/>
          <a:stretch>
            <a:fillRect/>
          </a:stretch>
        </p:blipFill>
        <p:spPr>
          <a:xfrm>
            <a:off x="7176120" y="4293987"/>
            <a:ext cx="4253702" cy="1688356"/>
          </a:xfrm>
          <a:prstGeom prst="rect">
            <a:avLst/>
          </a:prstGeom>
          <a:ln w="19050">
            <a:solidFill>
              <a:schemeClr val="accent6"/>
            </a:solidFill>
          </a:ln>
        </p:spPr>
      </p:pic>
      <p:sp>
        <p:nvSpPr>
          <p:cNvPr id="2" name="Text Placeholder 1">
            <a:extLst>
              <a:ext uri="{FF2B5EF4-FFF2-40B4-BE49-F238E27FC236}">
                <a16:creationId xmlns:a16="http://schemas.microsoft.com/office/drawing/2014/main" id="{3ADFC261-9E00-ADA9-A30C-B3A585965D12}"/>
              </a:ext>
            </a:extLst>
          </p:cNvPr>
          <p:cNvSpPr txBox="1">
            <a:spLocks/>
          </p:cNvSpPr>
          <p:nvPr/>
        </p:nvSpPr>
        <p:spPr>
          <a:xfrm>
            <a:off x="619200" y="983454"/>
            <a:ext cx="4180655" cy="335762"/>
          </a:xfrm>
          <a:prstGeom prst="rect">
            <a:avLst/>
          </a:prstGeom>
        </p:spPr>
        <p:txBody>
          <a:bodyPr lIns="0" anchor="b"/>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b="1" cap="all" spc="100" dirty="0">
                <a:solidFill>
                  <a:schemeClr val="accent1"/>
                </a:solidFill>
              </a:rPr>
              <a:t>Progression-free survival</a:t>
            </a:r>
          </a:p>
        </p:txBody>
      </p:sp>
      <p:sp>
        <p:nvSpPr>
          <p:cNvPr id="3" name="Text Placeholder 1">
            <a:extLst>
              <a:ext uri="{FF2B5EF4-FFF2-40B4-BE49-F238E27FC236}">
                <a16:creationId xmlns:a16="http://schemas.microsoft.com/office/drawing/2014/main" id="{BB373C8D-D031-5E05-2CE4-22C2D9745B99}"/>
              </a:ext>
            </a:extLst>
          </p:cNvPr>
          <p:cNvSpPr txBox="1">
            <a:spLocks/>
          </p:cNvSpPr>
          <p:nvPr/>
        </p:nvSpPr>
        <p:spPr>
          <a:xfrm>
            <a:off x="6370643" y="983454"/>
            <a:ext cx="4180655" cy="335762"/>
          </a:xfrm>
          <a:prstGeom prst="rect">
            <a:avLst/>
          </a:prstGeom>
        </p:spPr>
        <p:txBody>
          <a:bodyPr lIns="0" anchor="b"/>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b="1" cap="all" spc="100" dirty="0">
                <a:solidFill>
                  <a:schemeClr val="accent1"/>
                </a:solidFill>
              </a:rPr>
              <a:t>overall survival</a:t>
            </a:r>
          </a:p>
        </p:txBody>
      </p:sp>
    </p:spTree>
    <p:extLst>
      <p:ext uri="{BB962C8B-B14F-4D97-AF65-F5344CB8AC3E}">
        <p14:creationId xmlns:p14="http://schemas.microsoft.com/office/powerpoint/2010/main" val="305764216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EFB69-BAA9-8835-5EBF-B0E0C969F770}"/>
            </a:ext>
          </a:extLst>
        </p:cNvPr>
        <p:cNvGrpSpPr/>
        <p:nvPr/>
      </p:nvGrpSpPr>
      <p:grpSpPr>
        <a:xfrm>
          <a:off x="0" y="0"/>
          <a:ext cx="0" cy="0"/>
          <a:chOff x="0" y="0"/>
          <a:chExt cx="0" cy="0"/>
        </a:xfrm>
      </p:grpSpPr>
      <p:sp>
        <p:nvSpPr>
          <p:cNvPr id="59" name="Freeform 58">
            <a:extLst>
              <a:ext uri="{FF2B5EF4-FFF2-40B4-BE49-F238E27FC236}">
                <a16:creationId xmlns:a16="http://schemas.microsoft.com/office/drawing/2014/main" id="{E0FD5583-088B-5D27-8D6F-AF0E3402D296}"/>
              </a:ext>
            </a:extLst>
          </p:cNvPr>
          <p:cNvSpPr/>
          <p:nvPr/>
        </p:nvSpPr>
        <p:spPr>
          <a:xfrm>
            <a:off x="1354203" y="2197364"/>
            <a:ext cx="9536218" cy="3814842"/>
          </a:xfrm>
          <a:custGeom>
            <a:avLst/>
            <a:gdLst>
              <a:gd name="connsiteX0" fmla="*/ 4436369 w 9536218"/>
              <a:gd name="connsiteY0" fmla="*/ 0 h 3814842"/>
              <a:gd name="connsiteX1" fmla="*/ 6062787 w 9536218"/>
              <a:gd name="connsiteY1" fmla="*/ 0 h 3814842"/>
              <a:gd name="connsiteX2" fmla="*/ 6149578 w 9536218"/>
              <a:gd name="connsiteY2" fmla="*/ 86791 h 3814842"/>
              <a:gd name="connsiteX3" fmla="*/ 6149578 w 9536218"/>
              <a:gd name="connsiteY3" fmla="*/ 1318349 h 3814842"/>
              <a:gd name="connsiteX4" fmla="*/ 6163491 w 9536218"/>
              <a:gd name="connsiteY4" fmla="*/ 1318349 h 3814842"/>
              <a:gd name="connsiteX5" fmla="*/ 6444665 w 9536218"/>
              <a:gd name="connsiteY5" fmla="*/ 1599523 h 3814842"/>
              <a:gd name="connsiteX6" fmla="*/ 6444665 w 9536218"/>
              <a:gd name="connsiteY6" fmla="*/ 1780097 h 3814842"/>
              <a:gd name="connsiteX7" fmla="*/ 9431652 w 9536218"/>
              <a:gd name="connsiteY7" fmla="*/ 1780097 h 3814842"/>
              <a:gd name="connsiteX8" fmla="*/ 9536218 w 9536218"/>
              <a:gd name="connsiteY8" fmla="*/ 1884663 h 3814842"/>
              <a:gd name="connsiteX9" fmla="*/ 9536218 w 9536218"/>
              <a:gd name="connsiteY9" fmla="*/ 3710276 h 3814842"/>
              <a:gd name="connsiteX10" fmla="*/ 9431652 w 9536218"/>
              <a:gd name="connsiteY10" fmla="*/ 3814842 h 3814842"/>
              <a:gd name="connsiteX11" fmla="*/ 104566 w 9536218"/>
              <a:gd name="connsiteY11" fmla="*/ 3814842 h 3814842"/>
              <a:gd name="connsiteX12" fmla="*/ 0 w 9536218"/>
              <a:gd name="connsiteY12" fmla="*/ 3710276 h 3814842"/>
              <a:gd name="connsiteX13" fmla="*/ 0 w 9536218"/>
              <a:gd name="connsiteY13" fmla="*/ 1884663 h 3814842"/>
              <a:gd name="connsiteX14" fmla="*/ 104566 w 9536218"/>
              <a:gd name="connsiteY14" fmla="*/ 1780097 h 3814842"/>
              <a:gd name="connsiteX15" fmla="*/ 4070431 w 9536218"/>
              <a:gd name="connsiteY15" fmla="*/ 1780097 h 3814842"/>
              <a:gd name="connsiteX16" fmla="*/ 4070431 w 9536218"/>
              <a:gd name="connsiteY16" fmla="*/ 1599523 h 3814842"/>
              <a:gd name="connsiteX17" fmla="*/ 4349578 w 9536218"/>
              <a:gd name="connsiteY17" fmla="*/ 1320376 h 3814842"/>
              <a:gd name="connsiteX18" fmla="*/ 4349578 w 9536218"/>
              <a:gd name="connsiteY18" fmla="*/ 86791 h 3814842"/>
              <a:gd name="connsiteX19" fmla="*/ 4436369 w 9536218"/>
              <a:gd name="connsiteY19" fmla="*/ 0 h 381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36218" h="3814842">
                <a:moveTo>
                  <a:pt x="4436369" y="0"/>
                </a:moveTo>
                <a:lnTo>
                  <a:pt x="6062787" y="0"/>
                </a:lnTo>
                <a:cubicBezTo>
                  <a:pt x="6110720" y="0"/>
                  <a:pt x="6149578" y="38858"/>
                  <a:pt x="6149578" y="86791"/>
                </a:cubicBezTo>
                <a:lnTo>
                  <a:pt x="6149578" y="1318349"/>
                </a:lnTo>
                <a:lnTo>
                  <a:pt x="6163491" y="1318349"/>
                </a:lnTo>
                <a:lnTo>
                  <a:pt x="6444665" y="1599523"/>
                </a:lnTo>
                <a:lnTo>
                  <a:pt x="6444665" y="1780097"/>
                </a:lnTo>
                <a:lnTo>
                  <a:pt x="9431652" y="1780097"/>
                </a:lnTo>
                <a:cubicBezTo>
                  <a:pt x="9489402" y="1780097"/>
                  <a:pt x="9536218" y="1826913"/>
                  <a:pt x="9536218" y="1884663"/>
                </a:cubicBezTo>
                <a:lnTo>
                  <a:pt x="9536218" y="3710276"/>
                </a:lnTo>
                <a:cubicBezTo>
                  <a:pt x="9536218" y="3768026"/>
                  <a:pt x="9489402" y="3814842"/>
                  <a:pt x="9431652" y="3814842"/>
                </a:cubicBezTo>
                <a:lnTo>
                  <a:pt x="104566" y="3814842"/>
                </a:lnTo>
                <a:cubicBezTo>
                  <a:pt x="46816" y="3814842"/>
                  <a:pt x="0" y="3768026"/>
                  <a:pt x="0" y="3710276"/>
                </a:cubicBezTo>
                <a:lnTo>
                  <a:pt x="0" y="1884663"/>
                </a:lnTo>
                <a:cubicBezTo>
                  <a:pt x="0" y="1826913"/>
                  <a:pt x="46816" y="1780097"/>
                  <a:pt x="104566" y="1780097"/>
                </a:cubicBezTo>
                <a:lnTo>
                  <a:pt x="4070431" y="1780097"/>
                </a:lnTo>
                <a:lnTo>
                  <a:pt x="4070431" y="1599523"/>
                </a:lnTo>
                <a:lnTo>
                  <a:pt x="4349578" y="1320376"/>
                </a:lnTo>
                <a:lnTo>
                  <a:pt x="4349578" y="86791"/>
                </a:lnTo>
                <a:cubicBezTo>
                  <a:pt x="4349578" y="38858"/>
                  <a:pt x="4388436" y="0"/>
                  <a:pt x="4436369" y="0"/>
                </a:cubicBezTo>
                <a:close/>
              </a:path>
            </a:pathLst>
          </a:custGeom>
          <a:solidFill>
            <a:schemeClr val="accent6">
              <a:lumMod val="20000"/>
              <a:lumOff val="80000"/>
            </a:schemeClr>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wrap="square" lIns="360000" rtlCol="0" anchor="ctr">
            <a:noAutofit/>
          </a:bodyPr>
          <a:lstStyle/>
          <a:p>
            <a:pPr algn="ctr">
              <a:buClr>
                <a:schemeClr val="accent1"/>
              </a:buClr>
            </a:pPr>
            <a:endParaRPr lang="en-GB" sz="1200" b="1" noProof="0" dirty="0">
              <a:solidFill>
                <a:schemeClr val="bg1"/>
              </a:solidFill>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74CE087A-2E1A-02E4-A510-C6BA34F3FDBB}"/>
              </a:ext>
            </a:extLst>
          </p:cNvPr>
          <p:cNvSpPr>
            <a:spLocks noGrp="1"/>
          </p:cNvSpPr>
          <p:nvPr>
            <p:ph type="body" idx="1"/>
          </p:nvPr>
        </p:nvSpPr>
        <p:spPr>
          <a:xfrm>
            <a:off x="609600" y="980728"/>
            <a:ext cx="10972800" cy="702470"/>
          </a:xfrm>
        </p:spPr>
        <p:txBody>
          <a:bodyPr/>
          <a:lstStyle/>
          <a:p>
            <a:r>
              <a:rPr lang="en-GB" noProof="0" dirty="0"/>
              <a:t>Trop2 normalised membrane ratio (nmr) measured by quantitative continuous scoring (qcs)</a:t>
            </a:r>
          </a:p>
        </p:txBody>
      </p:sp>
      <p:sp>
        <p:nvSpPr>
          <p:cNvPr id="3" name="Title 2">
            <a:extLst>
              <a:ext uri="{FF2B5EF4-FFF2-40B4-BE49-F238E27FC236}">
                <a16:creationId xmlns:a16="http://schemas.microsoft.com/office/drawing/2014/main" id="{9567E882-0E3F-181A-D646-17F92C619A14}"/>
              </a:ext>
            </a:extLst>
          </p:cNvPr>
          <p:cNvSpPr>
            <a:spLocks noGrp="1"/>
          </p:cNvSpPr>
          <p:nvPr>
            <p:ph type="title"/>
          </p:nvPr>
        </p:nvSpPr>
        <p:spPr/>
        <p:txBody>
          <a:bodyPr/>
          <a:lstStyle/>
          <a:p>
            <a:r>
              <a:rPr lang="en-GB" noProof="0" dirty="0"/>
              <a:t>Assessing trop2 as a biomarker (</a:t>
            </a:r>
            <a:r>
              <a:rPr lang="en-GB" noProof="0" dirty="0" err="1"/>
              <a:t>nmr</a:t>
            </a:r>
            <a:r>
              <a:rPr lang="en-GB" noProof="0" dirty="0"/>
              <a:t> </a:t>
            </a:r>
            <a:r>
              <a:rPr lang="en-GB" noProof="0" dirty="0" err="1"/>
              <a:t>qcs</a:t>
            </a:r>
            <a:r>
              <a:rPr lang="en-GB" noProof="0" dirty="0"/>
              <a:t>)?</a:t>
            </a:r>
          </a:p>
        </p:txBody>
      </p:sp>
      <p:sp>
        <p:nvSpPr>
          <p:cNvPr id="5" name="Content Placeholder 4">
            <a:extLst>
              <a:ext uri="{FF2B5EF4-FFF2-40B4-BE49-F238E27FC236}">
                <a16:creationId xmlns:a16="http://schemas.microsoft.com/office/drawing/2014/main" id="{F91F70BD-FA7F-32FB-DC07-20E82A0F8700}"/>
              </a:ext>
            </a:extLst>
          </p:cNvPr>
          <p:cNvSpPr>
            <a:spLocks noGrp="1"/>
          </p:cNvSpPr>
          <p:nvPr>
            <p:ph sz="quarter" idx="15"/>
          </p:nvPr>
        </p:nvSpPr>
        <p:spPr/>
        <p:txBody>
          <a:bodyPr anchor="b" anchorCtr="0"/>
          <a:lstStyle/>
          <a:p>
            <a:endParaRPr lang="en-GB" baseline="30000" noProof="0" dirty="0">
              <a:solidFill>
                <a:schemeClr val="tx2"/>
              </a:solidFill>
            </a:endParaRPr>
          </a:p>
          <a:p>
            <a:endParaRPr lang="en-GB" baseline="30000" noProof="0" dirty="0">
              <a:solidFill>
                <a:schemeClr val="tx2"/>
              </a:solidFill>
            </a:endParaRPr>
          </a:p>
          <a:p>
            <a:endParaRPr lang="en-GB" baseline="30000" noProof="0" dirty="0">
              <a:solidFill>
                <a:schemeClr val="tx2"/>
              </a:solidFill>
            </a:endParaRPr>
          </a:p>
          <a:p>
            <a:endParaRPr lang="en-GB" baseline="30000" noProof="0" dirty="0">
              <a:solidFill>
                <a:schemeClr val="tx2"/>
              </a:solidFill>
            </a:endParaRPr>
          </a:p>
          <a:p>
            <a:endParaRPr lang="en-GB" baseline="30000" noProof="0" dirty="0">
              <a:solidFill>
                <a:schemeClr val="tx2"/>
              </a:solidFill>
            </a:endParaRPr>
          </a:p>
          <a:p>
            <a:r>
              <a:rPr lang="en-GB" baseline="30000" noProof="0" dirty="0">
                <a:solidFill>
                  <a:schemeClr val="tx2"/>
                </a:solidFill>
              </a:rPr>
              <a:t>a</a:t>
            </a:r>
            <a:r>
              <a:rPr lang="en-GB" noProof="0" dirty="0">
                <a:solidFill>
                  <a:schemeClr val="tx2"/>
                </a:solidFill>
              </a:rPr>
              <a:t> Or &gt;25% of cells with an NMR &gt;0.56</a:t>
            </a:r>
          </a:p>
          <a:p>
            <a:r>
              <a:rPr lang="en-GB" noProof="0" dirty="0">
                <a:solidFill>
                  <a:schemeClr val="tx2"/>
                </a:solidFill>
              </a:rPr>
              <a:t>IHC, immunohistochemistry; NMR, normalised membrane ratio; OD, optical density; QCS, quantitative continuous scoring</a:t>
            </a:r>
          </a:p>
          <a:p>
            <a:r>
              <a:rPr lang="en-US" dirty="0" err="1">
                <a:solidFill>
                  <a:schemeClr val="tx2"/>
                </a:solidFill>
              </a:rPr>
              <a:t>Garassino</a:t>
            </a:r>
            <a:r>
              <a:rPr lang="en-US" dirty="0">
                <a:solidFill>
                  <a:schemeClr val="tx2"/>
                </a:solidFill>
              </a:rPr>
              <a:t>, M.C. et al. Journal of Thoracic Oncology, 2024; Volume 19, Issue 10, S2 - S3 (oral presentation, WCLC 2024, </a:t>
            </a:r>
            <a:r>
              <a:rPr lang="en-GB" dirty="0">
                <a:solidFill>
                  <a:schemeClr val="tx2"/>
                </a:solidFill>
              </a:rPr>
              <a:t>PL02.11.</a:t>
            </a:r>
            <a:r>
              <a:rPr lang="en-US" dirty="0">
                <a:solidFill>
                  <a:schemeClr val="tx2"/>
                </a:solidFill>
              </a:rPr>
              <a:t>)</a:t>
            </a:r>
          </a:p>
        </p:txBody>
      </p:sp>
      <p:sp>
        <p:nvSpPr>
          <p:cNvPr id="6" name="Slide Number Placeholder 5">
            <a:extLst>
              <a:ext uri="{FF2B5EF4-FFF2-40B4-BE49-F238E27FC236}">
                <a16:creationId xmlns:a16="http://schemas.microsoft.com/office/drawing/2014/main" id="{91D3BDFB-4F7C-871A-42F1-6EEDB40C776F}"/>
              </a:ext>
            </a:extLst>
          </p:cNvPr>
          <p:cNvSpPr>
            <a:spLocks noGrp="1"/>
          </p:cNvSpPr>
          <p:nvPr>
            <p:ph type="sldNum" sz="quarter" idx="4"/>
          </p:nvPr>
        </p:nvSpPr>
        <p:spPr/>
        <p:txBody>
          <a:bodyPr/>
          <a:lstStyle/>
          <a:p>
            <a:fld id="{FCE43C0F-8A7B-3A4B-9DB5-B3472E36E833}" type="slidenum">
              <a:rPr lang="en-GB" noProof="0" smtClean="0"/>
              <a:pPr/>
              <a:t>18</a:t>
            </a:fld>
            <a:endParaRPr lang="en-GB" noProof="0" dirty="0"/>
          </a:p>
        </p:txBody>
      </p:sp>
      <p:sp>
        <p:nvSpPr>
          <p:cNvPr id="8" name="Content Placeholder 11">
            <a:extLst>
              <a:ext uri="{FF2B5EF4-FFF2-40B4-BE49-F238E27FC236}">
                <a16:creationId xmlns:a16="http://schemas.microsoft.com/office/drawing/2014/main" id="{47C9B1E5-3612-F105-8EE7-3E447ADA5CFA}"/>
              </a:ext>
            </a:extLst>
          </p:cNvPr>
          <p:cNvSpPr txBox="1">
            <a:spLocks/>
          </p:cNvSpPr>
          <p:nvPr/>
        </p:nvSpPr>
        <p:spPr>
          <a:xfrm>
            <a:off x="609600" y="1628800"/>
            <a:ext cx="11093425" cy="369103"/>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b="1" noProof="0" dirty="0">
                <a:solidFill>
                  <a:schemeClr val="tx1"/>
                </a:solidFill>
              </a:rPr>
              <a:t>QCS is a novel, fully-supervised computational pathology approach that precisely quantifies and locates targets like TROP2</a:t>
            </a:r>
          </a:p>
        </p:txBody>
      </p:sp>
      <p:sp>
        <p:nvSpPr>
          <p:cNvPr id="17" name="Rounded Rectangle 16">
            <a:extLst>
              <a:ext uri="{FF2B5EF4-FFF2-40B4-BE49-F238E27FC236}">
                <a16:creationId xmlns:a16="http://schemas.microsoft.com/office/drawing/2014/main" id="{FA94BB26-6053-6D4F-4A13-5AACF7774644}"/>
              </a:ext>
            </a:extLst>
          </p:cNvPr>
          <p:cNvSpPr/>
          <p:nvPr/>
        </p:nvSpPr>
        <p:spPr>
          <a:xfrm>
            <a:off x="1487488" y="4085736"/>
            <a:ext cx="3026848" cy="1786428"/>
          </a:xfrm>
          <a:prstGeom prst="roundRect">
            <a:avLst>
              <a:gd name="adj" fmla="val 5139"/>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9" name="Rounded Rectangle 18">
            <a:extLst>
              <a:ext uri="{FF2B5EF4-FFF2-40B4-BE49-F238E27FC236}">
                <a16:creationId xmlns:a16="http://schemas.microsoft.com/office/drawing/2014/main" id="{3BBFF2AB-F7DC-95A1-09DE-296A49B782B4}"/>
              </a:ext>
            </a:extLst>
          </p:cNvPr>
          <p:cNvSpPr/>
          <p:nvPr/>
        </p:nvSpPr>
        <p:spPr>
          <a:xfrm>
            <a:off x="4679092" y="4085736"/>
            <a:ext cx="2940908" cy="1786428"/>
          </a:xfrm>
          <a:prstGeom prst="roundRect">
            <a:avLst>
              <a:gd name="adj" fmla="val 5139"/>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 name="TextBox 9">
            <a:extLst>
              <a:ext uri="{FF2B5EF4-FFF2-40B4-BE49-F238E27FC236}">
                <a16:creationId xmlns:a16="http://schemas.microsoft.com/office/drawing/2014/main" id="{BF03FDEB-3C27-8FD7-83D6-1C23A0FB5DF0}"/>
              </a:ext>
            </a:extLst>
          </p:cNvPr>
          <p:cNvSpPr txBox="1"/>
          <p:nvPr/>
        </p:nvSpPr>
        <p:spPr>
          <a:xfrm>
            <a:off x="4925880" y="4184640"/>
            <a:ext cx="2428550" cy="1661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Measures OD in each tumour cell</a:t>
            </a:r>
          </a:p>
        </p:txBody>
      </p:sp>
      <p:sp>
        <p:nvSpPr>
          <p:cNvPr id="9" name="TextBox 8">
            <a:extLst>
              <a:ext uri="{FF2B5EF4-FFF2-40B4-BE49-F238E27FC236}">
                <a16:creationId xmlns:a16="http://schemas.microsoft.com/office/drawing/2014/main" id="{7E50F117-5748-725F-6AC0-0FE0717F3D5F}"/>
              </a:ext>
            </a:extLst>
          </p:cNvPr>
          <p:cNvSpPr txBox="1"/>
          <p:nvPr/>
        </p:nvSpPr>
        <p:spPr>
          <a:xfrm>
            <a:off x="1576644" y="4184640"/>
            <a:ext cx="2848536" cy="1661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Differentiates tumour from non-tumour</a:t>
            </a:r>
          </a:p>
        </p:txBody>
      </p:sp>
      <p:sp>
        <p:nvSpPr>
          <p:cNvPr id="18" name="TextBox 17">
            <a:extLst>
              <a:ext uri="{FF2B5EF4-FFF2-40B4-BE49-F238E27FC236}">
                <a16:creationId xmlns:a16="http://schemas.microsoft.com/office/drawing/2014/main" id="{727838DC-3633-8ACE-62F4-0DF8DE53B149}"/>
              </a:ext>
            </a:extLst>
          </p:cNvPr>
          <p:cNvSpPr txBox="1"/>
          <p:nvPr/>
        </p:nvSpPr>
        <p:spPr>
          <a:xfrm>
            <a:off x="5193859" y="5531412"/>
            <a:ext cx="1872307"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Membrane and cytoplasm optical</a:t>
            </a:r>
            <a:b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density (OD)</a:t>
            </a:r>
          </a:p>
        </p:txBody>
      </p:sp>
      <p:sp>
        <p:nvSpPr>
          <p:cNvPr id="25" name="Rounded Rectangle 24">
            <a:extLst>
              <a:ext uri="{FF2B5EF4-FFF2-40B4-BE49-F238E27FC236}">
                <a16:creationId xmlns:a16="http://schemas.microsoft.com/office/drawing/2014/main" id="{22CD1BD7-4EC0-5DEE-CCB8-779E5765A3E9}"/>
              </a:ext>
            </a:extLst>
          </p:cNvPr>
          <p:cNvSpPr/>
          <p:nvPr/>
        </p:nvSpPr>
        <p:spPr>
          <a:xfrm>
            <a:off x="7800403" y="4085736"/>
            <a:ext cx="2940908" cy="1786428"/>
          </a:xfrm>
          <a:prstGeom prst="roundRect">
            <a:avLst>
              <a:gd name="adj" fmla="val 5139"/>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 name="TextBox 10">
            <a:extLst>
              <a:ext uri="{FF2B5EF4-FFF2-40B4-BE49-F238E27FC236}">
                <a16:creationId xmlns:a16="http://schemas.microsoft.com/office/drawing/2014/main" id="{3758A22D-C715-E91C-7D15-80BB23F82109}"/>
              </a:ext>
            </a:extLst>
          </p:cNvPr>
          <p:cNvSpPr txBox="1"/>
          <p:nvPr/>
        </p:nvSpPr>
        <p:spPr>
          <a:xfrm>
            <a:off x="8256240" y="4184640"/>
            <a:ext cx="1965282" cy="3323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Calculates TROP2 NMR for</a:t>
            </a:r>
            <a:b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every tumour cell</a:t>
            </a:r>
          </a:p>
        </p:txBody>
      </p:sp>
      <p:sp>
        <p:nvSpPr>
          <p:cNvPr id="14" name="TextBox 13">
            <a:extLst>
              <a:ext uri="{FF2B5EF4-FFF2-40B4-BE49-F238E27FC236}">
                <a16:creationId xmlns:a16="http://schemas.microsoft.com/office/drawing/2014/main" id="{5B395C20-E4CE-067F-D325-27AEE57EB517}"/>
              </a:ext>
            </a:extLst>
          </p:cNvPr>
          <p:cNvSpPr txBox="1"/>
          <p:nvPr/>
        </p:nvSpPr>
        <p:spPr>
          <a:xfrm>
            <a:off x="8739070" y="4769159"/>
            <a:ext cx="1041952" cy="1661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2"/>
                </a:solidFill>
                <a:effectLst/>
                <a:uLnTx/>
                <a:uFillTx/>
                <a:latin typeface="Arial" panose="020B0604020202020204" pitchFamily="34" charset="0"/>
                <a:ea typeface="Aileron" charset="0"/>
                <a:cs typeface="Arial" panose="020B0604020202020204" pitchFamily="34" charset="0"/>
              </a:rPr>
              <a:t>Membrane OD</a:t>
            </a:r>
          </a:p>
        </p:txBody>
      </p:sp>
      <p:sp>
        <p:nvSpPr>
          <p:cNvPr id="15" name="TextBox 14">
            <a:extLst>
              <a:ext uri="{FF2B5EF4-FFF2-40B4-BE49-F238E27FC236}">
                <a16:creationId xmlns:a16="http://schemas.microsoft.com/office/drawing/2014/main" id="{63D36D49-13FB-60E0-75E8-0E48018320F7}"/>
              </a:ext>
            </a:extLst>
          </p:cNvPr>
          <p:cNvSpPr txBox="1"/>
          <p:nvPr/>
        </p:nvSpPr>
        <p:spPr>
          <a:xfrm>
            <a:off x="8121116" y="5226175"/>
            <a:ext cx="2277868" cy="1661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2"/>
                </a:solidFill>
                <a:effectLst/>
                <a:uLnTx/>
                <a:uFillTx/>
                <a:latin typeface="Arial" panose="020B0604020202020204" pitchFamily="34" charset="0"/>
                <a:ea typeface="Aileron" charset="0"/>
                <a:cs typeface="Arial" panose="020B0604020202020204" pitchFamily="34" charset="0"/>
              </a:rPr>
              <a:t>Membrane OD + Cytoplasm OD</a:t>
            </a:r>
          </a:p>
        </p:txBody>
      </p:sp>
      <p:sp>
        <p:nvSpPr>
          <p:cNvPr id="16" name="TextBox 15">
            <a:extLst>
              <a:ext uri="{FF2B5EF4-FFF2-40B4-BE49-F238E27FC236}">
                <a16:creationId xmlns:a16="http://schemas.microsoft.com/office/drawing/2014/main" id="{9AAABACA-4730-0DE1-7BDC-6A4AEB980B1D}"/>
              </a:ext>
            </a:extLst>
          </p:cNvPr>
          <p:cNvSpPr txBox="1"/>
          <p:nvPr/>
        </p:nvSpPr>
        <p:spPr>
          <a:xfrm>
            <a:off x="8071100" y="5685209"/>
            <a:ext cx="2335575"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Lower NMR → high cytoplasm proportion</a:t>
            </a:r>
          </a:p>
        </p:txBody>
      </p:sp>
      <p:cxnSp>
        <p:nvCxnSpPr>
          <p:cNvPr id="23" name="Straight Connector 22">
            <a:extLst>
              <a:ext uri="{FF2B5EF4-FFF2-40B4-BE49-F238E27FC236}">
                <a16:creationId xmlns:a16="http://schemas.microsoft.com/office/drawing/2014/main" id="{1B22C31A-BE82-963B-6D1F-13BBBD1BFB9B}"/>
              </a:ext>
            </a:extLst>
          </p:cNvPr>
          <p:cNvCxnSpPr/>
          <p:nvPr/>
        </p:nvCxnSpPr>
        <p:spPr>
          <a:xfrm>
            <a:off x="8128078" y="5060897"/>
            <a:ext cx="228555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Double Bracket 23">
            <a:extLst>
              <a:ext uri="{FF2B5EF4-FFF2-40B4-BE49-F238E27FC236}">
                <a16:creationId xmlns:a16="http://schemas.microsoft.com/office/drawing/2014/main" id="{F76A41F2-BD55-D9C7-1933-523343D34A6E}"/>
              </a:ext>
            </a:extLst>
          </p:cNvPr>
          <p:cNvSpPr/>
          <p:nvPr/>
        </p:nvSpPr>
        <p:spPr>
          <a:xfrm>
            <a:off x="7968207" y="4517039"/>
            <a:ext cx="2592289" cy="1080865"/>
          </a:xfrm>
          <a:prstGeom prst="bracketPair">
            <a:avLst>
              <a:gd name="adj" fmla="val 7521"/>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pic>
        <p:nvPicPr>
          <p:cNvPr id="26" name="Picture 25">
            <a:extLst>
              <a:ext uri="{FF2B5EF4-FFF2-40B4-BE49-F238E27FC236}">
                <a16:creationId xmlns:a16="http://schemas.microsoft.com/office/drawing/2014/main" id="{401FF38F-4D68-C511-4407-D12667D149EE}"/>
              </a:ext>
            </a:extLst>
          </p:cNvPr>
          <p:cNvPicPr>
            <a:picLocks noChangeAspect="1"/>
          </p:cNvPicPr>
          <p:nvPr/>
        </p:nvPicPr>
        <p:blipFill>
          <a:blip r:embed="rId2"/>
          <a:srcRect l="12383" t="64799" r="75169" b="5013"/>
          <a:stretch>
            <a:fillRect/>
          </a:stretch>
        </p:blipFill>
        <p:spPr>
          <a:xfrm>
            <a:off x="2356350" y="4415274"/>
            <a:ext cx="1289124" cy="1361894"/>
          </a:xfrm>
          <a:prstGeom prst="rect">
            <a:avLst/>
          </a:prstGeom>
        </p:spPr>
      </p:pic>
      <p:pic>
        <p:nvPicPr>
          <p:cNvPr id="27" name="Picture 26">
            <a:extLst>
              <a:ext uri="{FF2B5EF4-FFF2-40B4-BE49-F238E27FC236}">
                <a16:creationId xmlns:a16="http://schemas.microsoft.com/office/drawing/2014/main" id="{036137EC-13B6-0B7F-3430-083FFE8F640E}"/>
              </a:ext>
            </a:extLst>
          </p:cNvPr>
          <p:cNvPicPr>
            <a:picLocks noChangeAspect="1"/>
          </p:cNvPicPr>
          <p:nvPr/>
        </p:nvPicPr>
        <p:blipFill>
          <a:blip r:embed="rId2"/>
          <a:srcRect l="36523" t="64043" r="38445" b="13541"/>
          <a:stretch>
            <a:fillRect/>
          </a:stretch>
        </p:blipFill>
        <p:spPr>
          <a:xfrm>
            <a:off x="4862731" y="4464174"/>
            <a:ext cx="2592290" cy="1011258"/>
          </a:xfrm>
          <a:prstGeom prst="rect">
            <a:avLst/>
          </a:prstGeom>
        </p:spPr>
      </p:pic>
      <p:grpSp>
        <p:nvGrpSpPr>
          <p:cNvPr id="45" name="Group 44">
            <a:extLst>
              <a:ext uri="{FF2B5EF4-FFF2-40B4-BE49-F238E27FC236}">
                <a16:creationId xmlns:a16="http://schemas.microsoft.com/office/drawing/2014/main" id="{BA3B6146-089F-21A3-8A26-4E4E02973605}"/>
              </a:ext>
            </a:extLst>
          </p:cNvPr>
          <p:cNvGrpSpPr/>
          <p:nvPr/>
        </p:nvGrpSpPr>
        <p:grpSpPr>
          <a:xfrm>
            <a:off x="3350123" y="2017745"/>
            <a:ext cx="1978869" cy="1670619"/>
            <a:chOff x="3287688" y="2225105"/>
            <a:chExt cx="1978869" cy="1670619"/>
          </a:xfrm>
        </p:grpSpPr>
        <p:sp>
          <p:nvSpPr>
            <p:cNvPr id="31" name="Rounded Rectangle 30">
              <a:extLst>
                <a:ext uri="{FF2B5EF4-FFF2-40B4-BE49-F238E27FC236}">
                  <a16:creationId xmlns:a16="http://schemas.microsoft.com/office/drawing/2014/main" id="{A48E1389-4540-FA2A-4CD6-EEC22F7F09F5}"/>
                </a:ext>
              </a:extLst>
            </p:cNvPr>
            <p:cNvSpPr/>
            <p:nvPr/>
          </p:nvSpPr>
          <p:spPr>
            <a:xfrm>
              <a:off x="3466557" y="2404725"/>
              <a:ext cx="1800000" cy="1490999"/>
            </a:xfrm>
            <a:prstGeom prst="roundRect">
              <a:avLst>
                <a:gd name="adj" fmla="val 5821"/>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0" rtlCol="0" anchor="ctr"/>
            <a:lstStyle/>
            <a:p>
              <a:pPr algn="ctr">
                <a:buClr>
                  <a:schemeClr val="accent1"/>
                </a:buClr>
              </a:pPr>
              <a:r>
                <a:rPr lang="en-GB" sz="1200" b="1" noProof="0" dirty="0">
                  <a:solidFill>
                    <a:schemeClr val="bg1"/>
                  </a:solidFill>
                  <a:latin typeface="Arial" panose="020B0604020202020204" pitchFamily="34" charset="0"/>
                  <a:cs typeface="Arial" panose="020B0604020202020204" pitchFamily="34" charset="0"/>
                </a:rPr>
                <a:t>Whole slide</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imaging</a:t>
              </a:r>
            </a:p>
          </p:txBody>
        </p:sp>
        <p:sp>
          <p:nvSpPr>
            <p:cNvPr id="32" name="Round Same-side Corner of Rectangle 31">
              <a:extLst>
                <a:ext uri="{FF2B5EF4-FFF2-40B4-BE49-F238E27FC236}">
                  <a16:creationId xmlns:a16="http://schemas.microsoft.com/office/drawing/2014/main" id="{7F77757F-0034-2BD1-C1C7-807E1DA508D1}"/>
                </a:ext>
              </a:extLst>
            </p:cNvPr>
            <p:cNvSpPr/>
            <p:nvPr/>
          </p:nvSpPr>
          <p:spPr>
            <a:xfrm>
              <a:off x="3466557" y="2225105"/>
              <a:ext cx="1800000" cy="396000"/>
            </a:xfrm>
            <a:prstGeom prst="round2SameRect">
              <a:avLst>
                <a:gd name="adj1" fmla="val 20341"/>
                <a:gd name="adj2" fmla="val 0"/>
              </a:avLst>
            </a:prstGeom>
            <a:solidFill>
              <a:schemeClr val="accent6"/>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0"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Whole Slide</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Imaging</a:t>
              </a:r>
            </a:p>
          </p:txBody>
        </p:sp>
        <p:sp>
          <p:nvSpPr>
            <p:cNvPr id="30" name="Oval 29">
              <a:extLst>
                <a:ext uri="{FF2B5EF4-FFF2-40B4-BE49-F238E27FC236}">
                  <a16:creationId xmlns:a16="http://schemas.microsoft.com/office/drawing/2014/main" id="{DD7B18E8-B765-39B4-EE79-2EA0E3659E1F}"/>
                </a:ext>
              </a:extLst>
            </p:cNvPr>
            <p:cNvSpPr/>
            <p:nvPr/>
          </p:nvSpPr>
          <p:spPr>
            <a:xfrm>
              <a:off x="3287688" y="2225105"/>
              <a:ext cx="396000" cy="396000"/>
            </a:xfrm>
            <a:prstGeom prst="ellipse">
              <a:avLst/>
            </a:prstGeom>
            <a:solidFill>
              <a:schemeClr val="accent6"/>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noProof="0" dirty="0">
                  <a:latin typeface="Arial" panose="020B0604020202020204" pitchFamily="34" charset="0"/>
                  <a:cs typeface="Arial" panose="020B0604020202020204" pitchFamily="34" charset="0"/>
                </a:rPr>
                <a:t>2</a:t>
              </a:r>
            </a:p>
          </p:txBody>
        </p:sp>
      </p:grpSp>
      <p:sp>
        <p:nvSpPr>
          <p:cNvPr id="33" name="Rounded Rectangle 32">
            <a:extLst>
              <a:ext uri="{FF2B5EF4-FFF2-40B4-BE49-F238E27FC236}">
                <a16:creationId xmlns:a16="http://schemas.microsoft.com/office/drawing/2014/main" id="{8B4AE334-C242-FDFF-3614-7FB13BD5BD0E}"/>
              </a:ext>
            </a:extLst>
          </p:cNvPr>
          <p:cNvSpPr/>
          <p:nvPr/>
        </p:nvSpPr>
        <p:spPr>
          <a:xfrm>
            <a:off x="1354203" y="2197365"/>
            <a:ext cx="1800000" cy="1490999"/>
          </a:xfrm>
          <a:prstGeom prst="roundRect">
            <a:avLst>
              <a:gd name="adj" fmla="val 5821"/>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0" rtlCol="0" anchor="ctr"/>
          <a:lstStyle/>
          <a:p>
            <a:pPr algn="ctr">
              <a:buClr>
                <a:schemeClr val="accent1"/>
              </a:buClr>
            </a:pPr>
            <a:r>
              <a:rPr lang="en-GB" sz="1200" b="1" noProof="0" dirty="0">
                <a:solidFill>
                  <a:schemeClr val="bg1"/>
                </a:solidFill>
                <a:latin typeface="Arial" panose="020B0604020202020204" pitchFamily="34" charset="0"/>
                <a:cs typeface="Arial" panose="020B0604020202020204" pitchFamily="34" charset="0"/>
              </a:rPr>
              <a:t>Whole slide</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imaging</a:t>
            </a:r>
          </a:p>
        </p:txBody>
      </p:sp>
      <p:sp>
        <p:nvSpPr>
          <p:cNvPr id="34" name="Round Same-side Corner of Rectangle 33">
            <a:extLst>
              <a:ext uri="{FF2B5EF4-FFF2-40B4-BE49-F238E27FC236}">
                <a16:creationId xmlns:a16="http://schemas.microsoft.com/office/drawing/2014/main" id="{3260BCF9-DE64-6940-5635-DCB61862122C}"/>
              </a:ext>
            </a:extLst>
          </p:cNvPr>
          <p:cNvSpPr/>
          <p:nvPr/>
        </p:nvSpPr>
        <p:spPr>
          <a:xfrm>
            <a:off x="1354203" y="2017745"/>
            <a:ext cx="1800000" cy="396000"/>
          </a:xfrm>
          <a:prstGeom prst="round2SameRect">
            <a:avLst>
              <a:gd name="adj1" fmla="val 20341"/>
              <a:gd name="adj2" fmla="val 0"/>
            </a:avLst>
          </a:prstGeom>
          <a:solidFill>
            <a:schemeClr val="accent6"/>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0"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IHC with</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TROP2 Assay</a:t>
            </a:r>
          </a:p>
        </p:txBody>
      </p:sp>
      <p:sp>
        <p:nvSpPr>
          <p:cNvPr id="35" name="Oval 34">
            <a:extLst>
              <a:ext uri="{FF2B5EF4-FFF2-40B4-BE49-F238E27FC236}">
                <a16:creationId xmlns:a16="http://schemas.microsoft.com/office/drawing/2014/main" id="{5593FC04-1B79-2943-711F-699631F0CDEC}"/>
              </a:ext>
            </a:extLst>
          </p:cNvPr>
          <p:cNvSpPr/>
          <p:nvPr/>
        </p:nvSpPr>
        <p:spPr>
          <a:xfrm>
            <a:off x="1175334" y="2017745"/>
            <a:ext cx="396000" cy="396000"/>
          </a:xfrm>
          <a:prstGeom prst="ellipse">
            <a:avLst/>
          </a:prstGeom>
          <a:solidFill>
            <a:schemeClr val="accent6"/>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noProof="0" dirty="0">
                <a:latin typeface="Arial" panose="020B0604020202020204" pitchFamily="34" charset="0"/>
                <a:cs typeface="Arial" panose="020B0604020202020204" pitchFamily="34" charset="0"/>
              </a:rPr>
              <a:t>1</a:t>
            </a:r>
          </a:p>
        </p:txBody>
      </p:sp>
      <p:sp>
        <p:nvSpPr>
          <p:cNvPr id="36" name="Rounded Rectangle 35">
            <a:extLst>
              <a:ext uri="{FF2B5EF4-FFF2-40B4-BE49-F238E27FC236}">
                <a16:creationId xmlns:a16="http://schemas.microsoft.com/office/drawing/2014/main" id="{393344B1-0EE7-90BA-D196-6BE94E4BB600}"/>
              </a:ext>
            </a:extLst>
          </p:cNvPr>
          <p:cNvSpPr/>
          <p:nvPr/>
        </p:nvSpPr>
        <p:spPr>
          <a:xfrm>
            <a:off x="7878570" y="2197365"/>
            <a:ext cx="3011851" cy="1490999"/>
          </a:xfrm>
          <a:prstGeom prst="roundRect">
            <a:avLst>
              <a:gd name="adj" fmla="val 5821"/>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0" rtlCol="0" anchor="ctr"/>
          <a:lstStyle/>
          <a:p>
            <a:pPr algn="ctr">
              <a:buClr>
                <a:schemeClr val="accent1"/>
              </a:buClr>
            </a:pPr>
            <a:r>
              <a:rPr lang="en-GB" sz="1200" b="1" noProof="0" dirty="0">
                <a:solidFill>
                  <a:schemeClr val="bg1"/>
                </a:solidFill>
                <a:latin typeface="Arial" panose="020B0604020202020204" pitchFamily="34" charset="0"/>
                <a:cs typeface="Arial" panose="020B0604020202020204" pitchFamily="34" charset="0"/>
              </a:rPr>
              <a:t>Whole slide</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imaging</a:t>
            </a:r>
          </a:p>
        </p:txBody>
      </p:sp>
      <p:sp>
        <p:nvSpPr>
          <p:cNvPr id="37" name="Round Same-side Corner of Rectangle 36">
            <a:extLst>
              <a:ext uri="{FF2B5EF4-FFF2-40B4-BE49-F238E27FC236}">
                <a16:creationId xmlns:a16="http://schemas.microsoft.com/office/drawing/2014/main" id="{1E7F12CD-EB49-7694-0754-1C5F64D6BA7B}"/>
              </a:ext>
            </a:extLst>
          </p:cNvPr>
          <p:cNvSpPr/>
          <p:nvPr/>
        </p:nvSpPr>
        <p:spPr>
          <a:xfrm>
            <a:off x="7878570" y="2017745"/>
            <a:ext cx="3011851" cy="396000"/>
          </a:xfrm>
          <a:prstGeom prst="round2SameRect">
            <a:avLst>
              <a:gd name="adj1" fmla="val 20341"/>
              <a:gd name="adj2" fmla="val 0"/>
            </a:avLst>
          </a:prstGeom>
          <a:solidFill>
            <a:schemeClr val="accent6"/>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0"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Patient Biomarker Status</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Determination</a:t>
            </a:r>
          </a:p>
        </p:txBody>
      </p:sp>
      <p:sp>
        <p:nvSpPr>
          <p:cNvPr id="38" name="Oval 37">
            <a:extLst>
              <a:ext uri="{FF2B5EF4-FFF2-40B4-BE49-F238E27FC236}">
                <a16:creationId xmlns:a16="http://schemas.microsoft.com/office/drawing/2014/main" id="{F272205C-943C-DFE3-0CE5-F2D0976AE8C5}"/>
              </a:ext>
            </a:extLst>
          </p:cNvPr>
          <p:cNvSpPr/>
          <p:nvPr/>
        </p:nvSpPr>
        <p:spPr>
          <a:xfrm>
            <a:off x="7699702" y="2017745"/>
            <a:ext cx="396000" cy="396000"/>
          </a:xfrm>
          <a:prstGeom prst="ellipse">
            <a:avLst/>
          </a:prstGeom>
          <a:solidFill>
            <a:schemeClr val="accent6"/>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noProof="0" dirty="0">
                <a:latin typeface="Arial" panose="020B0604020202020204" pitchFamily="34" charset="0"/>
                <a:cs typeface="Arial" panose="020B0604020202020204" pitchFamily="34" charset="0"/>
              </a:rPr>
              <a:t>4</a:t>
            </a:r>
          </a:p>
        </p:txBody>
      </p:sp>
      <p:sp>
        <p:nvSpPr>
          <p:cNvPr id="39" name="TextBox 38">
            <a:extLst>
              <a:ext uri="{FF2B5EF4-FFF2-40B4-BE49-F238E27FC236}">
                <a16:creationId xmlns:a16="http://schemas.microsoft.com/office/drawing/2014/main" id="{68BF8B19-317E-775C-4AA0-18B3DFC11B96}"/>
              </a:ext>
            </a:extLst>
          </p:cNvPr>
          <p:cNvSpPr txBox="1"/>
          <p:nvPr/>
        </p:nvSpPr>
        <p:spPr>
          <a:xfrm>
            <a:off x="8739070" y="2611917"/>
            <a:ext cx="1748877" cy="3323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200"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rPr>
              <a:t>≥75% of tumour cells with</a:t>
            </a:r>
            <a:br>
              <a:rPr kumimoji="0" lang="en-GB" sz="1200"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rPr>
            </a:br>
            <a:r>
              <a:rPr kumimoji="0" lang="en-GB" sz="1200"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rPr>
              <a:t>TROP2 NMR ≤0.56</a:t>
            </a:r>
          </a:p>
        </p:txBody>
      </p:sp>
      <p:sp>
        <p:nvSpPr>
          <p:cNvPr id="40" name="Oval 39">
            <a:extLst>
              <a:ext uri="{FF2B5EF4-FFF2-40B4-BE49-F238E27FC236}">
                <a16:creationId xmlns:a16="http://schemas.microsoft.com/office/drawing/2014/main" id="{869F1EC8-D0D6-6EAE-E49F-3125A828E481}"/>
              </a:ext>
            </a:extLst>
          </p:cNvPr>
          <p:cNvSpPr/>
          <p:nvPr/>
        </p:nvSpPr>
        <p:spPr>
          <a:xfrm>
            <a:off x="8261032" y="2601563"/>
            <a:ext cx="318018" cy="318018"/>
          </a:xfrm>
          <a:prstGeom prst="ellipse">
            <a:avLst/>
          </a:prstGeom>
          <a:solidFill>
            <a:srgbClr val="00B050"/>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noProof="0" dirty="0">
                <a:latin typeface="Arial" panose="020B0604020202020204" pitchFamily="34" charset="0"/>
                <a:cs typeface="Arial" panose="020B0604020202020204" pitchFamily="34" charset="0"/>
              </a:rPr>
              <a:t>+</a:t>
            </a:r>
          </a:p>
        </p:txBody>
      </p:sp>
      <p:sp>
        <p:nvSpPr>
          <p:cNvPr id="41" name="Oval 40">
            <a:extLst>
              <a:ext uri="{FF2B5EF4-FFF2-40B4-BE49-F238E27FC236}">
                <a16:creationId xmlns:a16="http://schemas.microsoft.com/office/drawing/2014/main" id="{1D0D8D3F-B38A-D57E-0DA5-3EEE63318517}"/>
              </a:ext>
            </a:extLst>
          </p:cNvPr>
          <p:cNvSpPr/>
          <p:nvPr/>
        </p:nvSpPr>
        <p:spPr>
          <a:xfrm>
            <a:off x="8261032" y="3087595"/>
            <a:ext cx="318018" cy="318018"/>
          </a:xfrm>
          <a:prstGeom prst="ellipse">
            <a:avLst/>
          </a:prstGeom>
          <a:solidFill>
            <a:srgbClr val="FF0000"/>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noProof="0" dirty="0">
                <a:latin typeface="Arial" panose="020B0604020202020204" pitchFamily="34" charset="0"/>
                <a:cs typeface="Arial" panose="020B0604020202020204" pitchFamily="34" charset="0"/>
              </a:rPr>
              <a:t>−</a:t>
            </a:r>
          </a:p>
        </p:txBody>
      </p:sp>
      <p:sp>
        <p:nvSpPr>
          <p:cNvPr id="42" name="TextBox 41">
            <a:extLst>
              <a:ext uri="{FF2B5EF4-FFF2-40B4-BE49-F238E27FC236}">
                <a16:creationId xmlns:a16="http://schemas.microsoft.com/office/drawing/2014/main" id="{04207B7A-8AA4-D27A-CE46-274F66C5D108}"/>
              </a:ext>
            </a:extLst>
          </p:cNvPr>
          <p:cNvSpPr txBox="1"/>
          <p:nvPr/>
        </p:nvSpPr>
        <p:spPr>
          <a:xfrm>
            <a:off x="8739070" y="3081474"/>
            <a:ext cx="1748877" cy="3323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200"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rPr>
              <a:t>&lt;75% of tumour cells with</a:t>
            </a:r>
            <a:br>
              <a:rPr kumimoji="0" lang="en-GB" sz="1200"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rPr>
            </a:br>
            <a:r>
              <a:rPr kumimoji="0" lang="en-GB" sz="1200"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rPr>
              <a:t>TROP2 NMR ≤0.56</a:t>
            </a:r>
            <a:r>
              <a:rPr kumimoji="0" lang="en-GB" sz="1200" i="0" u="none" strike="noStrike" kern="1200" cap="none" spc="0" normalizeH="0" baseline="30000" noProof="0" dirty="0">
                <a:ln>
                  <a:noFill/>
                </a:ln>
                <a:effectLst/>
                <a:uLnTx/>
                <a:uFillTx/>
                <a:latin typeface="Arial" panose="020B0604020202020204" pitchFamily="34" charset="0"/>
                <a:ea typeface="Aileron" charset="0"/>
                <a:cs typeface="Arial" panose="020B0604020202020204" pitchFamily="34" charset="0"/>
              </a:rPr>
              <a:t>a</a:t>
            </a:r>
          </a:p>
        </p:txBody>
      </p:sp>
      <p:sp>
        <p:nvSpPr>
          <p:cNvPr id="50" name="Round Same-side Corner of Rectangle 49">
            <a:extLst>
              <a:ext uri="{FF2B5EF4-FFF2-40B4-BE49-F238E27FC236}">
                <a16:creationId xmlns:a16="http://schemas.microsoft.com/office/drawing/2014/main" id="{D459524B-0252-E320-58DC-42E79903799F}"/>
              </a:ext>
            </a:extLst>
          </p:cNvPr>
          <p:cNvSpPr/>
          <p:nvPr/>
        </p:nvSpPr>
        <p:spPr>
          <a:xfrm>
            <a:off x="5703781" y="2017745"/>
            <a:ext cx="1800000" cy="396000"/>
          </a:xfrm>
          <a:prstGeom prst="round2SameRect">
            <a:avLst>
              <a:gd name="adj1" fmla="val 20341"/>
              <a:gd name="adj2" fmla="val 0"/>
            </a:avLst>
          </a:prstGeom>
          <a:solidFill>
            <a:schemeClr val="accent6"/>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0"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Automated Image</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Analysis (QCS)</a:t>
            </a:r>
          </a:p>
        </p:txBody>
      </p:sp>
      <p:sp>
        <p:nvSpPr>
          <p:cNvPr id="51" name="Oval 50">
            <a:extLst>
              <a:ext uri="{FF2B5EF4-FFF2-40B4-BE49-F238E27FC236}">
                <a16:creationId xmlns:a16="http://schemas.microsoft.com/office/drawing/2014/main" id="{B1E27392-DBA1-463D-C616-95E5EF6AC015}"/>
              </a:ext>
            </a:extLst>
          </p:cNvPr>
          <p:cNvSpPr/>
          <p:nvPr/>
        </p:nvSpPr>
        <p:spPr>
          <a:xfrm>
            <a:off x="5524912" y="2017745"/>
            <a:ext cx="396000" cy="396000"/>
          </a:xfrm>
          <a:prstGeom prst="ellipse">
            <a:avLst/>
          </a:prstGeom>
          <a:solidFill>
            <a:schemeClr val="accent6"/>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noProof="0" dirty="0">
                <a:latin typeface="Arial" panose="020B0604020202020204" pitchFamily="34" charset="0"/>
                <a:cs typeface="Arial" panose="020B0604020202020204" pitchFamily="34" charset="0"/>
              </a:rPr>
              <a:t>3</a:t>
            </a:r>
          </a:p>
        </p:txBody>
      </p:sp>
      <p:pic>
        <p:nvPicPr>
          <p:cNvPr id="53" name="Picture 52">
            <a:extLst>
              <a:ext uri="{FF2B5EF4-FFF2-40B4-BE49-F238E27FC236}">
                <a16:creationId xmlns:a16="http://schemas.microsoft.com/office/drawing/2014/main" id="{A7966CC4-5B49-13BE-5958-E44DE3B4E794}"/>
              </a:ext>
            </a:extLst>
          </p:cNvPr>
          <p:cNvPicPr>
            <a:picLocks noChangeAspect="1"/>
          </p:cNvPicPr>
          <p:nvPr/>
        </p:nvPicPr>
        <p:blipFill>
          <a:blip r:embed="rId2"/>
          <a:srcRect l="4352" t="22484" r="81046" b="56409"/>
          <a:stretch>
            <a:fillRect/>
          </a:stretch>
        </p:blipFill>
        <p:spPr>
          <a:xfrm>
            <a:off x="1498118" y="2563447"/>
            <a:ext cx="1512169" cy="952267"/>
          </a:xfrm>
          <a:prstGeom prst="rect">
            <a:avLst/>
          </a:prstGeom>
        </p:spPr>
      </p:pic>
      <p:pic>
        <p:nvPicPr>
          <p:cNvPr id="55" name="Picture 54">
            <a:extLst>
              <a:ext uri="{FF2B5EF4-FFF2-40B4-BE49-F238E27FC236}">
                <a16:creationId xmlns:a16="http://schemas.microsoft.com/office/drawing/2014/main" id="{B6E72010-11D4-9C64-E4AF-B606A87E20C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l="24886" t="22484" r="60487" b="56409"/>
          <a:stretch>
            <a:fillRect/>
          </a:stretch>
        </p:blipFill>
        <p:spPr>
          <a:xfrm>
            <a:off x="3679054" y="2563447"/>
            <a:ext cx="1514805" cy="952267"/>
          </a:xfrm>
          <a:prstGeom prst="rect">
            <a:avLst/>
          </a:prstGeom>
        </p:spPr>
      </p:pic>
      <p:pic>
        <p:nvPicPr>
          <p:cNvPr id="61" name="Picture 60" descr="A close up of a cell&#10;&#10;AI-generated content may be incorrect.">
            <a:extLst>
              <a:ext uri="{FF2B5EF4-FFF2-40B4-BE49-F238E27FC236}">
                <a16:creationId xmlns:a16="http://schemas.microsoft.com/office/drawing/2014/main" id="{14ADC03F-E4B1-2451-3834-751A6E3A55BD}"/>
              </a:ext>
            </a:extLst>
          </p:cNvPr>
          <p:cNvPicPr>
            <a:picLocks noChangeAspect="1"/>
          </p:cNvPicPr>
          <p:nvPr/>
        </p:nvPicPr>
        <p:blipFill>
          <a:blip r:embed="rId5"/>
          <a:stretch>
            <a:fillRect/>
          </a:stretch>
        </p:blipFill>
        <p:spPr>
          <a:xfrm>
            <a:off x="5838084" y="2574470"/>
            <a:ext cx="1498600" cy="1028700"/>
          </a:xfrm>
          <a:prstGeom prst="rect">
            <a:avLst/>
          </a:prstGeom>
        </p:spPr>
      </p:pic>
    </p:spTree>
    <p:extLst>
      <p:ext uri="{BB962C8B-B14F-4D97-AF65-F5344CB8AC3E}">
        <p14:creationId xmlns:p14="http://schemas.microsoft.com/office/powerpoint/2010/main" val="1094417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7933D-495A-ABAA-03AF-11CB7110258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EFEEF4D-D3F4-B874-65E2-3D9BAECBE383}"/>
              </a:ext>
            </a:extLst>
          </p:cNvPr>
          <p:cNvSpPr>
            <a:spLocks noGrp="1"/>
          </p:cNvSpPr>
          <p:nvPr>
            <p:ph type="body" idx="1"/>
          </p:nvPr>
        </p:nvSpPr>
        <p:spPr>
          <a:xfrm>
            <a:off x="609600" y="979200"/>
            <a:ext cx="10972800" cy="701675"/>
          </a:xfrm>
        </p:spPr>
        <p:txBody>
          <a:bodyPr/>
          <a:lstStyle/>
          <a:p>
            <a:r>
              <a:rPr lang="en-GB" noProof="0" dirty="0"/>
              <a:t>Nsq/non-aga bep: Efficacy by Trop2 qcs-nmr status</a:t>
            </a:r>
          </a:p>
        </p:txBody>
      </p:sp>
      <p:sp>
        <p:nvSpPr>
          <p:cNvPr id="3" name="Title 2">
            <a:extLst>
              <a:ext uri="{FF2B5EF4-FFF2-40B4-BE49-F238E27FC236}">
                <a16:creationId xmlns:a16="http://schemas.microsoft.com/office/drawing/2014/main" id="{9F4E6ABF-2941-A61F-7886-C49B812CCD38}"/>
              </a:ext>
            </a:extLst>
          </p:cNvPr>
          <p:cNvSpPr>
            <a:spLocks noGrp="1"/>
          </p:cNvSpPr>
          <p:nvPr>
            <p:ph type="title"/>
          </p:nvPr>
        </p:nvSpPr>
        <p:spPr>
          <a:xfrm>
            <a:off x="619201" y="259200"/>
            <a:ext cx="10963199" cy="864000"/>
          </a:xfrm>
        </p:spPr>
        <p:txBody>
          <a:bodyPr/>
          <a:lstStyle/>
          <a:p>
            <a:r>
              <a:rPr lang="en-GB" noProof="0" dirty="0"/>
              <a:t>trop2 nmr qcs: tropion-lung01</a:t>
            </a:r>
          </a:p>
        </p:txBody>
      </p:sp>
      <p:sp>
        <p:nvSpPr>
          <p:cNvPr id="5" name="Content Placeholder 4">
            <a:extLst>
              <a:ext uri="{FF2B5EF4-FFF2-40B4-BE49-F238E27FC236}">
                <a16:creationId xmlns:a16="http://schemas.microsoft.com/office/drawing/2014/main" id="{7140FC19-D2E9-4234-3657-A8F28E7D184F}"/>
              </a:ext>
            </a:extLst>
          </p:cNvPr>
          <p:cNvSpPr>
            <a:spLocks noGrp="1"/>
          </p:cNvSpPr>
          <p:nvPr>
            <p:ph sz="quarter" idx="15"/>
          </p:nvPr>
        </p:nvSpPr>
        <p:spPr>
          <a:xfrm>
            <a:off x="620712" y="6301920"/>
            <a:ext cx="10299823" cy="365125"/>
          </a:xfrm>
        </p:spPr>
        <p:txBody>
          <a:bodyPr anchor="b" anchorCtr="0"/>
          <a:lstStyle/>
          <a:p>
            <a:r>
              <a:rPr lang="en-GB" noProof="0" dirty="0">
                <a:solidFill>
                  <a:schemeClr val="tx2"/>
                </a:solidFill>
              </a:rPr>
              <a:t>Data cutoff: March 29, 2023. PFS HR (95% CI) by TROP2 QCS-NMR status (+ vs -) within treatment: Dato DXd: 0.40 [0.25-0.64]; Docetaxel: 0.94 [0.60-1.49]</a:t>
            </a:r>
          </a:p>
          <a:p>
            <a:r>
              <a:rPr lang="en-GB" noProof="0" dirty="0">
                <a:solidFill>
                  <a:schemeClr val="tx2"/>
                </a:solidFill>
              </a:rPr>
              <a:t>AGA, actionable genomic alteration; BEP, biomarker evaluable population; CI, confidence interval; Dato-DXd, datopotamab deruxtecan; HR, hazard ratio; </a:t>
            </a:r>
            <a:br>
              <a:rPr lang="en-GB" noProof="0" dirty="0">
                <a:solidFill>
                  <a:schemeClr val="tx2"/>
                </a:solidFill>
              </a:rPr>
            </a:br>
            <a:r>
              <a:rPr lang="en-GB" noProof="0" dirty="0">
                <a:solidFill>
                  <a:schemeClr val="tx2"/>
                </a:solidFill>
              </a:rPr>
              <a:t>NMR, normalised membrane ratio; NSQ, nonsquamous; ORR, objective response rate; PFS, progression-free survival; QCS, quantitative continuous scoring</a:t>
            </a:r>
          </a:p>
          <a:p>
            <a:r>
              <a:rPr lang="en-US" dirty="0" err="1">
                <a:solidFill>
                  <a:schemeClr val="tx2"/>
                </a:solidFill>
              </a:rPr>
              <a:t>Garassino</a:t>
            </a:r>
            <a:r>
              <a:rPr lang="en-US" dirty="0">
                <a:solidFill>
                  <a:schemeClr val="tx2"/>
                </a:solidFill>
              </a:rPr>
              <a:t>, M.C. et al. Journal of Thoracic Oncology, 2024; Volume 19, Issue 10, S2 - S3 (oral presentation, WCLC 2024, </a:t>
            </a:r>
            <a:r>
              <a:rPr lang="en-GB" dirty="0">
                <a:solidFill>
                  <a:schemeClr val="tx2"/>
                </a:solidFill>
              </a:rPr>
              <a:t>PL02.11.</a:t>
            </a:r>
            <a:r>
              <a:rPr lang="en-US" dirty="0">
                <a:solidFill>
                  <a:schemeClr val="tx2"/>
                </a:solidFill>
              </a:rPr>
              <a:t>)</a:t>
            </a:r>
          </a:p>
        </p:txBody>
      </p:sp>
      <p:sp>
        <p:nvSpPr>
          <p:cNvPr id="6" name="Slide Number Placeholder 5">
            <a:extLst>
              <a:ext uri="{FF2B5EF4-FFF2-40B4-BE49-F238E27FC236}">
                <a16:creationId xmlns:a16="http://schemas.microsoft.com/office/drawing/2014/main" id="{E47E9D8D-714E-F1B8-6F15-6AFF4E29CD76}"/>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19</a:t>
            </a:fld>
            <a:endParaRPr lang="en-GB" noProof="0" dirty="0"/>
          </a:p>
        </p:txBody>
      </p:sp>
      <p:sp>
        <p:nvSpPr>
          <p:cNvPr id="13" name="Content Placeholder 11">
            <a:extLst>
              <a:ext uri="{FF2B5EF4-FFF2-40B4-BE49-F238E27FC236}">
                <a16:creationId xmlns:a16="http://schemas.microsoft.com/office/drawing/2014/main" id="{D51CD238-E01C-9AF1-67FF-151B1936D026}"/>
              </a:ext>
            </a:extLst>
          </p:cNvPr>
          <p:cNvSpPr txBox="1">
            <a:spLocks/>
          </p:cNvSpPr>
          <p:nvPr/>
        </p:nvSpPr>
        <p:spPr>
          <a:xfrm>
            <a:off x="549288" y="1464934"/>
            <a:ext cx="11093425" cy="369103"/>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1400" b="1" noProof="0" dirty="0">
                <a:solidFill>
                  <a:schemeClr val="tx1"/>
                </a:solidFill>
              </a:rPr>
              <a:t>TROP2 QCS-NMR positivity is predictive for longer PFS with Dato-DXd in the NSQ/non-AGA biomarker-evaluable population</a:t>
            </a:r>
          </a:p>
        </p:txBody>
      </p:sp>
      <p:graphicFrame>
        <p:nvGraphicFramePr>
          <p:cNvPr id="14" name="Table 13">
            <a:extLst>
              <a:ext uri="{FF2B5EF4-FFF2-40B4-BE49-F238E27FC236}">
                <a16:creationId xmlns:a16="http://schemas.microsoft.com/office/drawing/2014/main" id="{6E858158-2EAC-9FF9-EA05-171C1A091DF0}"/>
              </a:ext>
            </a:extLst>
          </p:cNvPr>
          <p:cNvGraphicFramePr>
            <a:graphicFrameLocks noGrp="1"/>
          </p:cNvGraphicFramePr>
          <p:nvPr>
            <p:extLst>
              <p:ext uri="{D42A27DB-BD31-4B8C-83A1-F6EECF244321}">
                <p14:modId xmlns:p14="http://schemas.microsoft.com/office/powerpoint/2010/main" val="308910218"/>
              </p:ext>
            </p:extLst>
          </p:nvPr>
        </p:nvGraphicFramePr>
        <p:xfrm>
          <a:off x="6412165" y="1900982"/>
          <a:ext cx="5184578" cy="1584144"/>
        </p:xfrm>
        <a:graphic>
          <a:graphicData uri="http://schemas.openxmlformats.org/drawingml/2006/table">
            <a:tbl>
              <a:tblPr firstRow="1" bandRow="1">
                <a:tableStyleId>{5C22544A-7EE6-4342-B048-85BDC9FD1C3A}</a:tableStyleId>
              </a:tblPr>
              <a:tblGrid>
                <a:gridCol w="1672442">
                  <a:extLst>
                    <a:ext uri="{9D8B030D-6E8A-4147-A177-3AD203B41FA5}">
                      <a16:colId xmlns:a16="http://schemas.microsoft.com/office/drawing/2014/main" val="2724654460"/>
                    </a:ext>
                  </a:extLst>
                </a:gridCol>
                <a:gridCol w="878034">
                  <a:extLst>
                    <a:ext uri="{9D8B030D-6E8A-4147-A177-3AD203B41FA5}">
                      <a16:colId xmlns:a16="http://schemas.microsoft.com/office/drawing/2014/main" val="141715588"/>
                    </a:ext>
                  </a:extLst>
                </a:gridCol>
                <a:gridCol w="878034">
                  <a:extLst>
                    <a:ext uri="{9D8B030D-6E8A-4147-A177-3AD203B41FA5}">
                      <a16:colId xmlns:a16="http://schemas.microsoft.com/office/drawing/2014/main" val="2597063496"/>
                    </a:ext>
                  </a:extLst>
                </a:gridCol>
                <a:gridCol w="878034">
                  <a:extLst>
                    <a:ext uri="{9D8B030D-6E8A-4147-A177-3AD203B41FA5}">
                      <a16:colId xmlns:a16="http://schemas.microsoft.com/office/drawing/2014/main" val="1592421032"/>
                    </a:ext>
                  </a:extLst>
                </a:gridCol>
                <a:gridCol w="878034">
                  <a:extLst>
                    <a:ext uri="{9D8B030D-6E8A-4147-A177-3AD203B41FA5}">
                      <a16:colId xmlns:a16="http://schemas.microsoft.com/office/drawing/2014/main" val="1722274264"/>
                    </a:ext>
                  </a:extLst>
                </a:gridCol>
              </a:tblGrid>
              <a:tr h="0">
                <a:tc>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36000">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90000"/>
                        </a:lnSpc>
                      </a:pPr>
                      <a:r>
                        <a:rPr lang="en-GB" sz="1200" noProof="0" dirty="0">
                          <a:solidFill>
                            <a:schemeClr val="tx1"/>
                          </a:solidFill>
                          <a:latin typeface="Arial" panose="020B0604020202020204" pitchFamily="34" charset="0"/>
                          <a:cs typeface="Arial" panose="020B0604020202020204" pitchFamily="34" charset="0"/>
                        </a:rPr>
                        <a:t>TROP2 QCS-NMR+</a:t>
                      </a:r>
                      <a:endParaRPr lang="en-GB" sz="1200" i="0" noProof="0" dirty="0">
                        <a:solidFill>
                          <a:schemeClr val="tx1"/>
                        </a:solidFill>
                        <a:latin typeface="Arial" panose="020B0604020202020204" pitchFamily="34" charset="0"/>
                        <a:cs typeface="Arial" panose="020B0604020202020204" pitchFamily="34" charset="0"/>
                      </a:endParaRPr>
                    </a:p>
                  </a:txBody>
                  <a:tcPr marL="19440" marR="19440" marT="36000" marB="3600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dirty="0"/>
                    </a:p>
                  </a:txBody>
                  <a:tcPr marL="19440" marR="19440" marT="46800" marB="468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lnSpc>
                          <a:spcPct val="90000"/>
                        </a:lnSpc>
                      </a:pPr>
                      <a:r>
                        <a:rPr lang="en-GB" sz="1200" noProof="0" dirty="0">
                          <a:solidFill>
                            <a:schemeClr val="tx1"/>
                          </a:solidFill>
                          <a:latin typeface="Arial" panose="020B0604020202020204" pitchFamily="34" charset="0"/>
                          <a:cs typeface="Arial" panose="020B0604020202020204" pitchFamily="34" charset="0"/>
                        </a:rPr>
                        <a:t>TROP2 QCS-NMR–</a:t>
                      </a:r>
                      <a:endParaRPr lang="en-GB" sz="1200" i="0" noProof="0" dirty="0">
                        <a:solidFill>
                          <a:schemeClr val="tx1"/>
                        </a:solidFill>
                        <a:latin typeface="Arial" panose="020B0604020202020204" pitchFamily="34" charset="0"/>
                        <a:cs typeface="Arial" panose="020B0604020202020204" pitchFamily="34" charset="0"/>
                      </a:endParaRPr>
                    </a:p>
                  </a:txBody>
                  <a:tcPr marL="19440" marR="19440" marT="36000" marB="3600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dirty="0"/>
                    </a:p>
                  </a:txBody>
                  <a:tcPr marL="19440" marR="19440" marT="46800" marB="468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84815632"/>
                  </a:ext>
                </a:extLst>
              </a:tr>
              <a:tr h="159844">
                <a:tc>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36000">
                    <a:lnL w="12700" cmpd="sng">
                      <a:noFill/>
                    </a:lnL>
                    <a:lnR w="12700" cmpd="sng">
                      <a:noFill/>
                    </a:lnR>
                    <a:lnT w="381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200" b="1" i="0" noProof="0" dirty="0">
                          <a:solidFill>
                            <a:schemeClr val="bg1"/>
                          </a:solidFill>
                          <a:latin typeface="Arial" panose="020B0604020202020204" pitchFamily="34" charset="0"/>
                          <a:cs typeface="Arial" panose="020B0604020202020204" pitchFamily="34" charset="0"/>
                        </a:rPr>
                        <a:t>Dato-DXd</a:t>
                      </a:r>
                    </a:p>
                    <a:p>
                      <a:pPr algn="ctr">
                        <a:lnSpc>
                          <a:spcPct val="90000"/>
                        </a:lnSpc>
                      </a:pPr>
                      <a:r>
                        <a:rPr lang="en-GB" sz="1200" b="1" i="0" noProof="0" dirty="0">
                          <a:solidFill>
                            <a:schemeClr val="bg1"/>
                          </a:solidFill>
                          <a:latin typeface="Arial" panose="020B0604020202020204" pitchFamily="34" charset="0"/>
                          <a:cs typeface="Arial" panose="020B0604020202020204" pitchFamily="34" charset="0"/>
                        </a:rPr>
                        <a:t>(n=68)</a:t>
                      </a:r>
                    </a:p>
                  </a:txBody>
                  <a:tcPr marL="19440" marR="19440" marT="36000" marB="36000">
                    <a:lnL w="12700" cmpd="sng">
                      <a:noFill/>
                    </a:lnL>
                    <a:lnR w="12700" cmpd="sng">
                      <a:noFill/>
                    </a:lnR>
                    <a:lnT w="381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lnSpc>
                          <a:spcPct val="90000"/>
                        </a:lnSpc>
                      </a:pPr>
                      <a:r>
                        <a:rPr lang="en-GB" sz="1200" b="1" i="0" noProof="0" dirty="0">
                          <a:solidFill>
                            <a:schemeClr val="bg1"/>
                          </a:solidFill>
                          <a:latin typeface="Arial" panose="020B0604020202020204" pitchFamily="34" charset="0"/>
                          <a:cs typeface="Arial" panose="020B0604020202020204" pitchFamily="34" charset="0"/>
                        </a:rPr>
                        <a:t>Docetaxel</a:t>
                      </a:r>
                    </a:p>
                    <a:p>
                      <a:pPr algn="ctr">
                        <a:lnSpc>
                          <a:spcPct val="90000"/>
                        </a:lnSpc>
                      </a:pPr>
                      <a:r>
                        <a:rPr lang="en-GB" sz="1200" b="1" i="0" noProof="0" dirty="0">
                          <a:solidFill>
                            <a:schemeClr val="bg1"/>
                          </a:solidFill>
                          <a:latin typeface="Arial" panose="020B0604020202020204" pitchFamily="34" charset="0"/>
                          <a:cs typeface="Arial" panose="020B0604020202020204" pitchFamily="34" charset="0"/>
                        </a:rPr>
                        <a:t>(n=72)</a:t>
                      </a:r>
                    </a:p>
                  </a:txBody>
                  <a:tcPr marL="19440" marR="19440" marT="36000" marB="36000">
                    <a:lnL w="12700" cmpd="sng">
                      <a:noFill/>
                    </a:lnL>
                    <a:lnR w="12700" cmpd="sng">
                      <a:noFill/>
                    </a:lnR>
                    <a:lnT w="381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lnSpc>
                          <a:spcPct val="90000"/>
                        </a:lnSpc>
                      </a:pPr>
                      <a:r>
                        <a:rPr lang="en-GB" sz="1200" b="1" i="0" noProof="0" dirty="0">
                          <a:solidFill>
                            <a:schemeClr val="bg1"/>
                          </a:solidFill>
                          <a:latin typeface="Arial" panose="020B0604020202020204" pitchFamily="34" charset="0"/>
                          <a:cs typeface="Arial" panose="020B0604020202020204" pitchFamily="34" charset="0"/>
                        </a:rPr>
                        <a:t>Dato-DXd</a:t>
                      </a:r>
                    </a:p>
                    <a:p>
                      <a:pPr algn="ctr">
                        <a:lnSpc>
                          <a:spcPct val="90000"/>
                        </a:lnSpc>
                      </a:pPr>
                      <a:r>
                        <a:rPr lang="en-GB" sz="1200" b="1" i="0" noProof="0" dirty="0">
                          <a:solidFill>
                            <a:schemeClr val="bg1"/>
                          </a:solidFill>
                          <a:latin typeface="Arial" panose="020B0604020202020204" pitchFamily="34" charset="0"/>
                          <a:cs typeface="Arial" panose="020B0604020202020204" pitchFamily="34" charset="0"/>
                        </a:rPr>
                        <a:t>(n=40)</a:t>
                      </a:r>
                    </a:p>
                  </a:txBody>
                  <a:tcPr marL="19440" marR="19440" marT="36000" marB="36000">
                    <a:lnL w="12700" cmpd="sng">
                      <a:noFill/>
                    </a:lnL>
                    <a:lnR w="12700" cmpd="sng">
                      <a:noFill/>
                    </a:lnR>
                    <a:lnT w="381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lnSpc>
                          <a:spcPct val="90000"/>
                        </a:lnSpc>
                      </a:pPr>
                      <a:r>
                        <a:rPr lang="en-GB" sz="1200" b="1" i="0" noProof="0" dirty="0">
                          <a:solidFill>
                            <a:schemeClr val="bg1"/>
                          </a:solidFill>
                          <a:latin typeface="Arial" panose="020B0604020202020204" pitchFamily="34" charset="0"/>
                          <a:cs typeface="Arial" panose="020B0604020202020204" pitchFamily="34" charset="0"/>
                        </a:rPr>
                        <a:t>Docetaxel</a:t>
                      </a:r>
                    </a:p>
                    <a:p>
                      <a:pPr algn="ctr">
                        <a:lnSpc>
                          <a:spcPct val="90000"/>
                        </a:lnSpc>
                      </a:pPr>
                      <a:r>
                        <a:rPr lang="en-GB" sz="1200" b="1" i="0" noProof="0" dirty="0">
                          <a:solidFill>
                            <a:schemeClr val="bg1"/>
                          </a:solidFill>
                          <a:latin typeface="Arial" panose="020B0604020202020204" pitchFamily="34" charset="0"/>
                          <a:cs typeface="Arial" panose="020B0604020202020204" pitchFamily="34" charset="0"/>
                        </a:rPr>
                        <a:t>(n=41)</a:t>
                      </a:r>
                    </a:p>
                  </a:txBody>
                  <a:tcPr marL="19440" marR="19440" marT="36000" marB="36000">
                    <a:lnL w="12700" cmpd="sng">
                      <a:noFill/>
                    </a:lnL>
                    <a:lnR w="12700" cmpd="sng">
                      <a:noFill/>
                    </a:lnR>
                    <a:lnT w="381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659595432"/>
                  </a:ext>
                </a:extLst>
              </a:tr>
              <a:tr h="159844">
                <a:tc>
                  <a:txBody>
                    <a:bodyPr/>
                    <a:lstStyle/>
                    <a:p>
                      <a:pPr>
                        <a:lnSpc>
                          <a:spcPct val="90000"/>
                        </a:lnSpc>
                      </a:pPr>
                      <a:r>
                        <a:rPr lang="en-GB" sz="1200" noProof="0" dirty="0">
                          <a:solidFill>
                            <a:schemeClr val="tx1"/>
                          </a:solidFill>
                          <a:latin typeface="Arial" panose="020B0604020202020204" pitchFamily="34" charset="0"/>
                          <a:cs typeface="Arial" panose="020B0604020202020204" pitchFamily="34" charset="0"/>
                        </a:rPr>
                        <a:t>ORR, %</a:t>
                      </a:r>
                    </a:p>
                  </a:txBody>
                  <a:tcPr marL="0" marR="0" marT="36000" marB="3600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200" i="0" noProof="0" dirty="0">
                          <a:solidFill>
                            <a:schemeClr val="tx1"/>
                          </a:solidFill>
                          <a:latin typeface="Arial" panose="020B0604020202020204" pitchFamily="34" charset="0"/>
                          <a:cs typeface="Arial" panose="020B0604020202020204" pitchFamily="34" charset="0"/>
                        </a:rPr>
                        <a:t>36.8</a:t>
                      </a:r>
                    </a:p>
                  </a:txBody>
                  <a:tcPr marL="19440" marR="19440" marT="36000" marB="3600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200" noProof="0" dirty="0">
                          <a:solidFill>
                            <a:schemeClr val="tx1"/>
                          </a:solidFill>
                          <a:latin typeface="Arial" panose="020B0604020202020204" pitchFamily="34" charset="0"/>
                          <a:cs typeface="Arial" panose="020B0604020202020204" pitchFamily="34" charset="0"/>
                        </a:rPr>
                        <a:t>15.3</a:t>
                      </a:r>
                    </a:p>
                  </a:txBody>
                  <a:tcPr marT="36000" marB="3600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200" noProof="0" dirty="0">
                          <a:solidFill>
                            <a:schemeClr val="tx1"/>
                          </a:solidFill>
                          <a:latin typeface="Arial" panose="020B0604020202020204" pitchFamily="34" charset="0"/>
                          <a:cs typeface="Arial" panose="020B0604020202020204" pitchFamily="34" charset="0"/>
                        </a:rPr>
                        <a:t>22.5</a:t>
                      </a:r>
                    </a:p>
                  </a:txBody>
                  <a:tcPr marT="36000" marB="3600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200" noProof="0" dirty="0">
                          <a:solidFill>
                            <a:schemeClr val="tx1"/>
                          </a:solidFill>
                          <a:latin typeface="Arial" panose="020B0604020202020204" pitchFamily="34" charset="0"/>
                          <a:cs typeface="Arial" panose="020B0604020202020204" pitchFamily="34" charset="0"/>
                        </a:rPr>
                        <a:t>12.2</a:t>
                      </a:r>
                    </a:p>
                  </a:txBody>
                  <a:tcPr marT="36000" marB="3600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2606596"/>
                  </a:ext>
                </a:extLst>
              </a:tr>
              <a:tr h="159844">
                <a:tc>
                  <a:txBody>
                    <a:bodyPr/>
                    <a:lstStyle/>
                    <a:p>
                      <a:pPr>
                        <a:lnSpc>
                          <a:spcPct val="90000"/>
                        </a:lnSpc>
                      </a:pPr>
                      <a:r>
                        <a:rPr lang="en-GB" sz="1200" noProof="0" dirty="0">
                          <a:solidFill>
                            <a:schemeClr val="tx1"/>
                          </a:solidFill>
                          <a:latin typeface="Arial" panose="020B0604020202020204" pitchFamily="34" charset="0"/>
                          <a:cs typeface="Arial" panose="020B0604020202020204" pitchFamily="34" charset="0"/>
                        </a:rPr>
                        <a:t>Median PFS, months</a:t>
                      </a:r>
                    </a:p>
                  </a:txBody>
                  <a:tcPr marL="0" marR="0" marT="36000" marB="3600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200" i="0" noProof="0" dirty="0">
                          <a:solidFill>
                            <a:schemeClr val="tx1"/>
                          </a:solidFill>
                          <a:latin typeface="Arial" panose="020B0604020202020204" pitchFamily="34" charset="0"/>
                          <a:cs typeface="Arial" panose="020B0604020202020204" pitchFamily="34" charset="0"/>
                        </a:rPr>
                        <a:t>7.2</a:t>
                      </a:r>
                    </a:p>
                  </a:txBody>
                  <a:tcPr marL="19440" marR="19440" marT="36000" marB="3600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200" noProof="0" dirty="0">
                          <a:solidFill>
                            <a:schemeClr val="tx1"/>
                          </a:solidFill>
                          <a:latin typeface="Arial" panose="020B0604020202020204" pitchFamily="34" charset="0"/>
                          <a:cs typeface="Arial" panose="020B0604020202020204" pitchFamily="34" charset="0"/>
                        </a:rPr>
                        <a:t>4.1</a:t>
                      </a:r>
                    </a:p>
                  </a:txBody>
                  <a:tcPr marT="36000" marB="3600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200" noProof="0" dirty="0">
                          <a:solidFill>
                            <a:schemeClr val="tx1"/>
                          </a:solidFill>
                          <a:latin typeface="Arial" panose="020B0604020202020204" pitchFamily="34" charset="0"/>
                          <a:cs typeface="Arial" panose="020B0604020202020204" pitchFamily="34" charset="0"/>
                        </a:rPr>
                        <a:t>4.0</a:t>
                      </a:r>
                    </a:p>
                  </a:txBody>
                  <a:tcPr marT="36000" marB="3600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200" noProof="0" dirty="0">
                          <a:solidFill>
                            <a:schemeClr val="tx1"/>
                          </a:solidFill>
                          <a:latin typeface="Arial" panose="020B0604020202020204" pitchFamily="34" charset="0"/>
                          <a:cs typeface="Arial" panose="020B0604020202020204" pitchFamily="34" charset="0"/>
                        </a:rPr>
                        <a:t>4.4</a:t>
                      </a:r>
                    </a:p>
                  </a:txBody>
                  <a:tcPr marT="36000" marB="3600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1612439"/>
                  </a:ext>
                </a:extLst>
              </a:tr>
              <a:tr h="0">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HR (95% CI)</a:t>
                      </a:r>
                      <a:endParaRPr lang="en-GB" sz="1200" noProof="0" dirty="0">
                        <a:solidFill>
                          <a:schemeClr val="tx1"/>
                        </a:solidFill>
                        <a:latin typeface="Arial" panose="020B0604020202020204" pitchFamily="34" charset="0"/>
                        <a:cs typeface="Arial" panose="020B0604020202020204" pitchFamily="34" charset="0"/>
                      </a:endParaRPr>
                    </a:p>
                  </a:txBody>
                  <a:tcPr marL="0" marR="0" marT="36000" marB="36000">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lnSpc>
                          <a:spcPct val="90000"/>
                        </a:lnSpc>
                      </a:pPr>
                      <a:r>
                        <a:rPr lang="en-GB" sz="1200" i="0" noProof="0" dirty="0">
                          <a:solidFill>
                            <a:schemeClr val="tx1"/>
                          </a:solidFill>
                          <a:latin typeface="Arial" panose="020B0604020202020204" pitchFamily="34" charset="0"/>
                          <a:cs typeface="Arial" panose="020B0604020202020204" pitchFamily="34" charset="0"/>
                        </a:rPr>
                        <a:t>0.52 (0.35-0.78)</a:t>
                      </a:r>
                    </a:p>
                  </a:txBody>
                  <a:tcPr marL="19440" marR="19440" marT="36000" marB="36000">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90000"/>
                        </a:lnSpc>
                      </a:pPr>
                      <a:endParaRPr lang="en-GB" sz="1200" noProof="0" dirty="0">
                        <a:solidFill>
                          <a:schemeClr val="tx1"/>
                        </a:solidFill>
                        <a:latin typeface="Arial" panose="020B0604020202020204" pitchFamily="34" charset="0"/>
                        <a:cs typeface="Arial" panose="020B0604020202020204" pitchFamily="34" charset="0"/>
                      </a:endParaRPr>
                    </a:p>
                  </a:txBody>
                  <a:tcPr marT="36000" marB="36000">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lnSpc>
                          <a:spcPct val="90000"/>
                        </a:lnSpc>
                      </a:pPr>
                      <a:r>
                        <a:rPr lang="en-GB" sz="1200" noProof="0" dirty="0">
                          <a:solidFill>
                            <a:schemeClr val="tx1"/>
                          </a:solidFill>
                          <a:latin typeface="Arial" panose="020B0604020202020204" pitchFamily="34" charset="0"/>
                          <a:cs typeface="Arial" panose="020B0604020202020204" pitchFamily="34" charset="0"/>
                        </a:rPr>
                        <a:t>1.22 (0.74-2.00)</a:t>
                      </a:r>
                    </a:p>
                  </a:txBody>
                  <a:tcPr marT="36000" marB="36000">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90000"/>
                        </a:lnSpc>
                      </a:pPr>
                      <a:endParaRPr lang="en-GB" sz="1200" noProof="0" dirty="0">
                        <a:solidFill>
                          <a:schemeClr val="tx1"/>
                        </a:solidFill>
                        <a:latin typeface="Arial" panose="020B0604020202020204" pitchFamily="34" charset="0"/>
                        <a:cs typeface="Arial" panose="020B0604020202020204" pitchFamily="34" charset="0"/>
                      </a:endParaRPr>
                    </a:p>
                  </a:txBody>
                  <a:tcPr marT="36000" marB="36000">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0349331"/>
                  </a:ext>
                </a:extLst>
              </a:tr>
              <a:tr h="159844">
                <a:tc gridSpan="5">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200" noProof="0" dirty="0">
                          <a:solidFill>
                            <a:schemeClr val="tx1"/>
                          </a:solidFill>
                          <a:latin typeface="Arial" panose="020B0604020202020204" pitchFamily="34" charset="0"/>
                          <a:cs typeface="Arial" panose="020B0604020202020204" pitchFamily="34" charset="0"/>
                        </a:rPr>
                        <a:t>Treatment by biomarker status interaction: P=0.0098</a:t>
                      </a:r>
                    </a:p>
                  </a:txBody>
                  <a:tcPr marL="0" marR="0" marT="36000" marB="36000">
                    <a:lnL w="12700" cmpd="sng">
                      <a:noFill/>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90000"/>
                        </a:lnSpc>
                      </a:pPr>
                      <a:endParaRPr lang="en-GB" sz="1200" i="0" noProof="0" dirty="0">
                        <a:solidFill>
                          <a:schemeClr val="tx1"/>
                        </a:solidFill>
                        <a:latin typeface="Arial" panose="020B0604020202020204" pitchFamily="34" charset="0"/>
                        <a:cs typeface="Arial" panose="020B0604020202020204" pitchFamily="34" charset="0"/>
                      </a:endParaRPr>
                    </a:p>
                  </a:txBody>
                  <a:tcPr marL="19440" marR="19440" marT="36000" marB="36000">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a:lnSpc>
                          <a:spcPct val="90000"/>
                        </a:lnSpc>
                      </a:pPr>
                      <a:endParaRPr lang="en-GB" sz="1200" noProof="0" dirty="0">
                        <a:solidFill>
                          <a:schemeClr val="tx1"/>
                        </a:solidFill>
                        <a:latin typeface="Arial" panose="020B0604020202020204" pitchFamily="34" charset="0"/>
                        <a:cs typeface="Arial" panose="020B0604020202020204" pitchFamily="34" charset="0"/>
                      </a:endParaRPr>
                    </a:p>
                  </a:txBody>
                  <a:tcPr marT="36000" marB="36000">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440949563"/>
                  </a:ext>
                </a:extLst>
              </a:tr>
            </a:tbl>
          </a:graphicData>
        </a:graphic>
      </p:graphicFrame>
      <p:sp>
        <p:nvSpPr>
          <p:cNvPr id="16" name="TextBox 15">
            <a:extLst>
              <a:ext uri="{FF2B5EF4-FFF2-40B4-BE49-F238E27FC236}">
                <a16:creationId xmlns:a16="http://schemas.microsoft.com/office/drawing/2014/main" id="{4D2DA7DE-5761-0CBD-9EF6-4C920438A166}"/>
              </a:ext>
            </a:extLst>
          </p:cNvPr>
          <p:cNvSpPr txBox="1"/>
          <p:nvPr/>
        </p:nvSpPr>
        <p:spPr>
          <a:xfrm>
            <a:off x="7902217" y="3807391"/>
            <a:ext cx="1327286" cy="615553"/>
          </a:xfrm>
          <a:prstGeom prst="rect">
            <a:avLst/>
          </a:prstGeom>
          <a:noFill/>
        </p:spPr>
        <p:txBody>
          <a:bodyPr wrap="none" lIns="0" tIns="0" rIns="0" b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Dato-DXd, QCS-NMR+</a:t>
            </a:r>
          </a:p>
          <a:p>
            <a:pPr>
              <a:defRPr/>
            </a:pPr>
            <a:r>
              <a:rPr lang="en-GB" sz="1000" noProof="0" dirty="0">
                <a:solidFill>
                  <a:srgbClr val="000000"/>
                </a:solidFill>
                <a:latin typeface="Arial" panose="020B0604020202020204" pitchFamily="34" charset="0"/>
                <a:ea typeface="Aileron" charset="0"/>
                <a:cs typeface="Arial" panose="020B0604020202020204" pitchFamily="34" charset="0"/>
              </a:rPr>
              <a:t>Dato-DXd, QCS-NMR-</a:t>
            </a:r>
          </a:p>
          <a:p>
            <a:pPr>
              <a:defRPr/>
            </a:pPr>
            <a:r>
              <a:rPr lang="en-GB" sz="1000" noProof="0" dirty="0">
                <a:solidFill>
                  <a:srgbClr val="000000"/>
                </a:solidFill>
                <a:latin typeface="Arial" panose="020B0604020202020204" pitchFamily="34" charset="0"/>
                <a:ea typeface="Aileron" charset="0"/>
                <a:cs typeface="Arial" panose="020B0604020202020204" pitchFamily="34" charset="0"/>
              </a:rPr>
              <a:t>Docetaxel, QCS-NMR+</a:t>
            </a:r>
          </a:p>
          <a:p>
            <a:pPr>
              <a:defRPr/>
            </a:pPr>
            <a:r>
              <a:rPr lang="en-GB" sz="1000" noProof="0" dirty="0">
                <a:solidFill>
                  <a:srgbClr val="000000"/>
                </a:solidFill>
                <a:latin typeface="Arial" panose="020B0604020202020204" pitchFamily="34" charset="0"/>
                <a:ea typeface="Aileron" charset="0"/>
                <a:cs typeface="Arial" panose="020B0604020202020204" pitchFamily="34" charset="0"/>
              </a:rPr>
              <a:t>Docetaxel, QCS-NMR-</a:t>
            </a:r>
          </a:p>
        </p:txBody>
      </p:sp>
      <p:sp>
        <p:nvSpPr>
          <p:cNvPr id="17" name="TextBox 16">
            <a:extLst>
              <a:ext uri="{FF2B5EF4-FFF2-40B4-BE49-F238E27FC236}">
                <a16:creationId xmlns:a16="http://schemas.microsoft.com/office/drawing/2014/main" id="{2581D73F-63F3-C9BF-FE25-0F6DF9417038}"/>
              </a:ext>
            </a:extLst>
          </p:cNvPr>
          <p:cNvSpPr txBox="1"/>
          <p:nvPr/>
        </p:nvSpPr>
        <p:spPr>
          <a:xfrm rot="16200000">
            <a:off x="767994" y="3505257"/>
            <a:ext cx="1641475" cy="1938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PFS probability (%)</a:t>
            </a:r>
          </a:p>
        </p:txBody>
      </p:sp>
      <p:sp>
        <p:nvSpPr>
          <p:cNvPr id="18" name="TextBox 17">
            <a:extLst>
              <a:ext uri="{FF2B5EF4-FFF2-40B4-BE49-F238E27FC236}">
                <a16:creationId xmlns:a16="http://schemas.microsoft.com/office/drawing/2014/main" id="{8B14F601-A3E3-0629-67B2-4274410F2FD5}"/>
              </a:ext>
            </a:extLst>
          </p:cNvPr>
          <p:cNvSpPr txBox="1"/>
          <p:nvPr/>
        </p:nvSpPr>
        <p:spPr>
          <a:xfrm>
            <a:off x="2166063" y="5099675"/>
            <a:ext cx="84960" cy="190180"/>
          </a:xfrm>
          <a:prstGeom prst="rect">
            <a:avLst/>
          </a:prstGeom>
          <a:noFill/>
        </p:spPr>
        <p:txBody>
          <a:bodyPr wrap="none" lIns="0" tIns="0" rIns="0" bIns="0" rtlCol="0">
            <a:spAutoFit/>
          </a:bodyPr>
          <a:lstStyle/>
          <a:p>
            <a:pPr marL="0" marR="0" lvl="0" indent="0" algn="ctr" defTabSz="457200" rtl="0" eaLnBrk="1" fontAlgn="auto" latinLnBrk="0" hangingPunct="1">
              <a:lnSpc>
                <a:spcPct val="112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20" name="TextBox 19">
            <a:extLst>
              <a:ext uri="{FF2B5EF4-FFF2-40B4-BE49-F238E27FC236}">
                <a16:creationId xmlns:a16="http://schemas.microsoft.com/office/drawing/2014/main" id="{D2459817-947D-BF5F-B07B-58FFB9153ABB}"/>
              </a:ext>
            </a:extLst>
          </p:cNvPr>
          <p:cNvSpPr txBox="1"/>
          <p:nvPr/>
        </p:nvSpPr>
        <p:spPr>
          <a:xfrm>
            <a:off x="3398376" y="5359121"/>
            <a:ext cx="2960683" cy="1938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Time from randomisation (months)</a:t>
            </a:r>
          </a:p>
        </p:txBody>
      </p:sp>
      <p:sp>
        <p:nvSpPr>
          <p:cNvPr id="21" name="TextBox 20">
            <a:extLst>
              <a:ext uri="{FF2B5EF4-FFF2-40B4-BE49-F238E27FC236}">
                <a16:creationId xmlns:a16="http://schemas.microsoft.com/office/drawing/2014/main" id="{D8B71C31-B94C-FC23-4B58-292AE1317B93}"/>
              </a:ext>
            </a:extLst>
          </p:cNvPr>
          <p:cNvSpPr txBox="1"/>
          <p:nvPr/>
        </p:nvSpPr>
        <p:spPr>
          <a:xfrm>
            <a:off x="1959980" y="4888242"/>
            <a:ext cx="84960" cy="190180"/>
          </a:xfrm>
          <a:prstGeom prst="rect">
            <a:avLst/>
          </a:prstGeom>
          <a:noFill/>
        </p:spPr>
        <p:txBody>
          <a:bodyPr wrap="none" lIns="0" tIns="0" rIns="0" bIns="0" rtlCol="0">
            <a:spAutoFit/>
          </a:bodyPr>
          <a:lstStyle/>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22" name="TextBox 21">
            <a:extLst>
              <a:ext uri="{FF2B5EF4-FFF2-40B4-BE49-F238E27FC236}">
                <a16:creationId xmlns:a16="http://schemas.microsoft.com/office/drawing/2014/main" id="{287B1438-76BD-D333-2B5F-F21AE575BA51}"/>
              </a:ext>
            </a:extLst>
          </p:cNvPr>
          <p:cNvSpPr txBox="1"/>
          <p:nvPr/>
        </p:nvSpPr>
        <p:spPr>
          <a:xfrm>
            <a:off x="1875021" y="4196092"/>
            <a:ext cx="169919" cy="190180"/>
          </a:xfrm>
          <a:prstGeom prst="rect">
            <a:avLst/>
          </a:prstGeom>
          <a:noFill/>
        </p:spPr>
        <p:txBody>
          <a:bodyPr wrap="none" lIns="0" tIns="0" rIns="0" bIns="0" rtlCol="0">
            <a:spAutoFit/>
          </a:bodyPr>
          <a:lstStyle/>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25</a:t>
            </a:r>
          </a:p>
        </p:txBody>
      </p:sp>
      <p:sp>
        <p:nvSpPr>
          <p:cNvPr id="23" name="TextBox 22">
            <a:extLst>
              <a:ext uri="{FF2B5EF4-FFF2-40B4-BE49-F238E27FC236}">
                <a16:creationId xmlns:a16="http://schemas.microsoft.com/office/drawing/2014/main" id="{1FF82A01-08DB-FEE2-1074-95DEAFCD4116}"/>
              </a:ext>
            </a:extLst>
          </p:cNvPr>
          <p:cNvSpPr txBox="1"/>
          <p:nvPr/>
        </p:nvSpPr>
        <p:spPr>
          <a:xfrm>
            <a:off x="1875021" y="3507117"/>
            <a:ext cx="169919" cy="190180"/>
          </a:xfrm>
          <a:prstGeom prst="rect">
            <a:avLst/>
          </a:prstGeom>
          <a:noFill/>
        </p:spPr>
        <p:txBody>
          <a:bodyPr wrap="none" lIns="0" tIns="0" rIns="0" bIns="0" rtlCol="0">
            <a:spAutoFit/>
          </a:bodyPr>
          <a:lstStyle/>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50</a:t>
            </a:r>
          </a:p>
        </p:txBody>
      </p:sp>
      <p:sp>
        <p:nvSpPr>
          <p:cNvPr id="24" name="TextBox 23">
            <a:extLst>
              <a:ext uri="{FF2B5EF4-FFF2-40B4-BE49-F238E27FC236}">
                <a16:creationId xmlns:a16="http://schemas.microsoft.com/office/drawing/2014/main" id="{C8E4D9E9-2579-1716-82F4-FAA7747972DC}"/>
              </a:ext>
            </a:extLst>
          </p:cNvPr>
          <p:cNvSpPr txBox="1"/>
          <p:nvPr/>
        </p:nvSpPr>
        <p:spPr>
          <a:xfrm>
            <a:off x="1875021" y="2808617"/>
            <a:ext cx="169919" cy="190180"/>
          </a:xfrm>
          <a:prstGeom prst="rect">
            <a:avLst/>
          </a:prstGeom>
          <a:noFill/>
        </p:spPr>
        <p:txBody>
          <a:bodyPr wrap="none" lIns="0" tIns="0" rIns="0" bIns="0" rtlCol="0">
            <a:spAutoFit/>
          </a:bodyPr>
          <a:lstStyle/>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75</a:t>
            </a:r>
          </a:p>
        </p:txBody>
      </p:sp>
      <p:sp>
        <p:nvSpPr>
          <p:cNvPr id="25" name="TextBox 24">
            <a:extLst>
              <a:ext uri="{FF2B5EF4-FFF2-40B4-BE49-F238E27FC236}">
                <a16:creationId xmlns:a16="http://schemas.microsoft.com/office/drawing/2014/main" id="{F33ED7AB-0F05-5B1B-C027-6A8CF4C42390}"/>
              </a:ext>
            </a:extLst>
          </p:cNvPr>
          <p:cNvSpPr txBox="1"/>
          <p:nvPr/>
        </p:nvSpPr>
        <p:spPr>
          <a:xfrm>
            <a:off x="1790062" y="2119642"/>
            <a:ext cx="254878" cy="190180"/>
          </a:xfrm>
          <a:prstGeom prst="rect">
            <a:avLst/>
          </a:prstGeom>
          <a:noFill/>
        </p:spPr>
        <p:txBody>
          <a:bodyPr wrap="none" lIns="0" tIns="0" rIns="0" bIns="0" rtlCol="0">
            <a:spAutoFit/>
          </a:bodyPr>
          <a:lstStyle/>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100</a:t>
            </a:r>
          </a:p>
        </p:txBody>
      </p:sp>
      <p:sp>
        <p:nvSpPr>
          <p:cNvPr id="26" name="TextBox 25">
            <a:extLst>
              <a:ext uri="{FF2B5EF4-FFF2-40B4-BE49-F238E27FC236}">
                <a16:creationId xmlns:a16="http://schemas.microsoft.com/office/drawing/2014/main" id="{E72996B5-9A2F-4061-8521-EF4C7353EF6E}"/>
              </a:ext>
            </a:extLst>
          </p:cNvPr>
          <p:cNvSpPr txBox="1"/>
          <p:nvPr/>
        </p:nvSpPr>
        <p:spPr>
          <a:xfrm>
            <a:off x="3505913" y="5099675"/>
            <a:ext cx="84960" cy="190180"/>
          </a:xfrm>
          <a:prstGeom prst="rect">
            <a:avLst/>
          </a:prstGeom>
          <a:noFill/>
        </p:spPr>
        <p:txBody>
          <a:bodyPr wrap="none" lIns="0" tIns="0" rIns="0" bIns="0" rtlCol="0">
            <a:spAutoFit/>
          </a:bodyPr>
          <a:lstStyle/>
          <a:p>
            <a:pPr marL="0" marR="0" lvl="0" indent="0" algn="ctr" defTabSz="457200" rtl="0" eaLnBrk="1" fontAlgn="auto" latinLnBrk="0" hangingPunct="1">
              <a:lnSpc>
                <a:spcPct val="112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a:t>
            </a:r>
          </a:p>
        </p:txBody>
      </p:sp>
      <p:sp>
        <p:nvSpPr>
          <p:cNvPr id="27" name="TextBox 26">
            <a:extLst>
              <a:ext uri="{FF2B5EF4-FFF2-40B4-BE49-F238E27FC236}">
                <a16:creationId xmlns:a16="http://schemas.microsoft.com/office/drawing/2014/main" id="{E996234F-0C36-8B08-D69C-2B3043AAE215}"/>
              </a:ext>
            </a:extLst>
          </p:cNvPr>
          <p:cNvSpPr txBox="1"/>
          <p:nvPr/>
        </p:nvSpPr>
        <p:spPr>
          <a:xfrm>
            <a:off x="4836238" y="5099675"/>
            <a:ext cx="84960" cy="190180"/>
          </a:xfrm>
          <a:prstGeom prst="rect">
            <a:avLst/>
          </a:prstGeom>
          <a:noFill/>
        </p:spPr>
        <p:txBody>
          <a:bodyPr wrap="none" lIns="0" tIns="0" rIns="0" bIns="0" rtlCol="0">
            <a:spAutoFit/>
          </a:bodyPr>
          <a:lstStyle/>
          <a:p>
            <a:pPr marL="0" marR="0" lvl="0" indent="0" algn="ctr" defTabSz="457200" rtl="0" eaLnBrk="1" fontAlgn="auto" latinLnBrk="0" hangingPunct="1">
              <a:lnSpc>
                <a:spcPct val="112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8</a:t>
            </a:r>
          </a:p>
        </p:txBody>
      </p:sp>
      <p:sp>
        <p:nvSpPr>
          <p:cNvPr id="28" name="TextBox 27">
            <a:extLst>
              <a:ext uri="{FF2B5EF4-FFF2-40B4-BE49-F238E27FC236}">
                <a16:creationId xmlns:a16="http://schemas.microsoft.com/office/drawing/2014/main" id="{9A862E93-B3EB-9893-6996-30411C883930}"/>
              </a:ext>
            </a:extLst>
          </p:cNvPr>
          <p:cNvSpPr txBox="1"/>
          <p:nvPr/>
        </p:nvSpPr>
        <p:spPr>
          <a:xfrm>
            <a:off x="6127259" y="5099675"/>
            <a:ext cx="169918" cy="190180"/>
          </a:xfrm>
          <a:prstGeom prst="rect">
            <a:avLst/>
          </a:prstGeom>
          <a:noFill/>
        </p:spPr>
        <p:txBody>
          <a:bodyPr wrap="none" lIns="0" tIns="0" rIns="0" bIns="0" rtlCol="0">
            <a:spAutoFit/>
          </a:bodyPr>
          <a:lstStyle/>
          <a:p>
            <a:pPr marL="0" marR="0" lvl="0" indent="0" algn="ctr" defTabSz="457200" rtl="0" eaLnBrk="1" fontAlgn="auto" latinLnBrk="0" hangingPunct="1">
              <a:lnSpc>
                <a:spcPct val="112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sp>
        <p:nvSpPr>
          <p:cNvPr id="29" name="TextBox 28">
            <a:extLst>
              <a:ext uri="{FF2B5EF4-FFF2-40B4-BE49-F238E27FC236}">
                <a16:creationId xmlns:a16="http://schemas.microsoft.com/office/drawing/2014/main" id="{4E1EE1B1-7537-AE09-D191-569A8E75F5B4}"/>
              </a:ext>
            </a:extLst>
          </p:cNvPr>
          <p:cNvSpPr txBox="1"/>
          <p:nvPr/>
        </p:nvSpPr>
        <p:spPr>
          <a:xfrm>
            <a:off x="7460759" y="5099675"/>
            <a:ext cx="169918" cy="190180"/>
          </a:xfrm>
          <a:prstGeom prst="rect">
            <a:avLst/>
          </a:prstGeom>
          <a:noFill/>
        </p:spPr>
        <p:txBody>
          <a:bodyPr wrap="none" lIns="0" tIns="0" rIns="0" bIns="0" rtlCol="0">
            <a:spAutoFit/>
          </a:bodyPr>
          <a:lstStyle/>
          <a:p>
            <a:pPr marL="0" marR="0" lvl="0" indent="0" algn="ctr" defTabSz="457200" rtl="0" eaLnBrk="1" fontAlgn="auto" latinLnBrk="0" hangingPunct="1">
              <a:lnSpc>
                <a:spcPct val="112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16</a:t>
            </a:r>
          </a:p>
        </p:txBody>
      </p:sp>
      <p:sp>
        <p:nvSpPr>
          <p:cNvPr id="30" name="TextBox 29">
            <a:extLst>
              <a:ext uri="{FF2B5EF4-FFF2-40B4-BE49-F238E27FC236}">
                <a16:creationId xmlns:a16="http://schemas.microsoft.com/office/drawing/2014/main" id="{8B252FFC-0F51-FA95-EEB1-61589C92340E}"/>
              </a:ext>
            </a:extLst>
          </p:cNvPr>
          <p:cNvSpPr txBox="1"/>
          <p:nvPr/>
        </p:nvSpPr>
        <p:spPr>
          <a:xfrm>
            <a:off x="1599861" y="1840474"/>
            <a:ext cx="2225610" cy="1938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400" b="1" noProof="0" dirty="0">
                <a:solidFill>
                  <a:srgbClr val="000000"/>
                </a:solidFill>
                <a:latin typeface="Arial" panose="020B0604020202020204" pitchFamily="34" charset="0"/>
                <a:ea typeface="Aileron" charset="0"/>
                <a:cs typeface="Arial" panose="020B0604020202020204" pitchFamily="34" charset="0"/>
              </a:rPr>
              <a:t>NSQ/non-AGA BEP, N=221</a:t>
            </a:r>
            <a:endPar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grpSp>
        <p:nvGrpSpPr>
          <p:cNvPr id="12" name="Graphic 31">
            <a:extLst>
              <a:ext uri="{FF2B5EF4-FFF2-40B4-BE49-F238E27FC236}">
                <a16:creationId xmlns:a16="http://schemas.microsoft.com/office/drawing/2014/main" id="{44BA29A7-4748-1ADD-D59E-CBC657267369}"/>
              </a:ext>
            </a:extLst>
          </p:cNvPr>
          <p:cNvGrpSpPr/>
          <p:nvPr/>
        </p:nvGrpSpPr>
        <p:grpSpPr>
          <a:xfrm>
            <a:off x="2288036" y="2235781"/>
            <a:ext cx="3743160" cy="2747501"/>
            <a:chOff x="2288036" y="2235781"/>
            <a:chExt cx="3743160" cy="2747501"/>
          </a:xfrm>
          <a:noFill/>
        </p:grpSpPr>
        <p:sp>
          <p:nvSpPr>
            <p:cNvPr id="15" name="Freeform 14">
              <a:extLst>
                <a:ext uri="{FF2B5EF4-FFF2-40B4-BE49-F238E27FC236}">
                  <a16:creationId xmlns:a16="http://schemas.microsoft.com/office/drawing/2014/main" id="{E510DE9B-31FA-8A47-7A58-703A3383A717}"/>
                </a:ext>
              </a:extLst>
            </p:cNvPr>
            <p:cNvSpPr/>
            <p:nvPr/>
          </p:nvSpPr>
          <p:spPr>
            <a:xfrm>
              <a:off x="2288036" y="2235781"/>
              <a:ext cx="3743160" cy="2747501"/>
            </a:xfrm>
            <a:custGeom>
              <a:avLst/>
              <a:gdLst>
                <a:gd name="connsiteX0" fmla="*/ 3743160 w 3743160"/>
                <a:gd name="connsiteY0" fmla="*/ 2747502 h 2747501"/>
                <a:gd name="connsiteX1" fmla="*/ 3743160 w 3743160"/>
                <a:gd name="connsiteY1" fmla="*/ 2605243 h 2747501"/>
                <a:gd name="connsiteX2" fmla="*/ 3111983 w 3743160"/>
                <a:gd name="connsiteY2" fmla="*/ 2605243 h 2747501"/>
                <a:gd name="connsiteX3" fmla="*/ 3111983 w 3743160"/>
                <a:gd name="connsiteY3" fmla="*/ 2530884 h 2747501"/>
                <a:gd name="connsiteX4" fmla="*/ 3099674 w 3743160"/>
                <a:gd name="connsiteY4" fmla="*/ 2530884 h 2747501"/>
                <a:gd name="connsiteX5" fmla="*/ 3099674 w 3743160"/>
                <a:gd name="connsiteY5" fmla="*/ 2455764 h 2747501"/>
                <a:gd name="connsiteX6" fmla="*/ 2776725 w 3743160"/>
                <a:gd name="connsiteY6" fmla="*/ 2455764 h 2747501"/>
                <a:gd name="connsiteX7" fmla="*/ 2776725 w 3743160"/>
                <a:gd name="connsiteY7" fmla="*/ 2386219 h 2747501"/>
                <a:gd name="connsiteX8" fmla="*/ 2687264 w 3743160"/>
                <a:gd name="connsiteY8" fmla="*/ 2386219 h 2747501"/>
                <a:gd name="connsiteX9" fmla="*/ 2687264 w 3743160"/>
                <a:gd name="connsiteY9" fmla="*/ 2307805 h 2747501"/>
                <a:gd name="connsiteX10" fmla="*/ 2617852 w 3743160"/>
                <a:gd name="connsiteY10" fmla="*/ 2307805 h 2747501"/>
                <a:gd name="connsiteX11" fmla="*/ 2617852 w 3743160"/>
                <a:gd name="connsiteY11" fmla="*/ 2242567 h 2747501"/>
                <a:gd name="connsiteX12" fmla="*/ 2598691 w 3743160"/>
                <a:gd name="connsiteY12" fmla="*/ 2242567 h 2747501"/>
                <a:gd name="connsiteX13" fmla="*/ 2598691 w 3743160"/>
                <a:gd name="connsiteY13" fmla="*/ 2156046 h 2747501"/>
                <a:gd name="connsiteX14" fmla="*/ 2213690 w 3743160"/>
                <a:gd name="connsiteY14" fmla="*/ 2156046 h 2747501"/>
                <a:gd name="connsiteX15" fmla="*/ 2213690 w 3743160"/>
                <a:gd name="connsiteY15" fmla="*/ 2006060 h 2747501"/>
                <a:gd name="connsiteX16" fmla="*/ 1891630 w 3743160"/>
                <a:gd name="connsiteY16" fmla="*/ 2006060 h 2747501"/>
                <a:gd name="connsiteX17" fmla="*/ 1891630 w 3743160"/>
                <a:gd name="connsiteY17" fmla="*/ 1916753 h 2747501"/>
                <a:gd name="connsiteX18" fmla="*/ 1833258 w 3743160"/>
                <a:gd name="connsiteY18" fmla="*/ 1916753 h 2747501"/>
                <a:gd name="connsiteX19" fmla="*/ 1833258 w 3743160"/>
                <a:gd name="connsiteY19" fmla="*/ 1847080 h 2747501"/>
                <a:gd name="connsiteX20" fmla="*/ 1604973 w 3743160"/>
                <a:gd name="connsiteY20" fmla="*/ 1847080 h 2747501"/>
                <a:gd name="connsiteX21" fmla="*/ 1604973 w 3743160"/>
                <a:gd name="connsiteY21" fmla="*/ 1775888 h 2747501"/>
                <a:gd name="connsiteX22" fmla="*/ 1507390 w 3743160"/>
                <a:gd name="connsiteY22" fmla="*/ 1775888 h 2747501"/>
                <a:gd name="connsiteX23" fmla="*/ 1507390 w 3743160"/>
                <a:gd name="connsiteY23" fmla="*/ 1704188 h 2747501"/>
                <a:gd name="connsiteX24" fmla="*/ 1389378 w 3743160"/>
                <a:gd name="connsiteY24" fmla="*/ 1704188 h 2747501"/>
                <a:gd name="connsiteX25" fmla="*/ 1389378 w 3743160"/>
                <a:gd name="connsiteY25" fmla="*/ 1625522 h 2747501"/>
                <a:gd name="connsiteX26" fmla="*/ 1314382 w 3743160"/>
                <a:gd name="connsiteY26" fmla="*/ 1625522 h 2747501"/>
                <a:gd name="connsiteX27" fmla="*/ 1314382 w 3743160"/>
                <a:gd name="connsiteY27" fmla="*/ 1470469 h 2747501"/>
                <a:gd name="connsiteX28" fmla="*/ 1286085 w 3743160"/>
                <a:gd name="connsiteY28" fmla="*/ 1470469 h 2747501"/>
                <a:gd name="connsiteX29" fmla="*/ 1286085 w 3743160"/>
                <a:gd name="connsiteY29" fmla="*/ 1394336 h 2747501"/>
                <a:gd name="connsiteX30" fmla="*/ 1239895 w 3743160"/>
                <a:gd name="connsiteY30" fmla="*/ 1394336 h 2747501"/>
                <a:gd name="connsiteX31" fmla="*/ 1239895 w 3743160"/>
                <a:gd name="connsiteY31" fmla="*/ 1323903 h 2747501"/>
                <a:gd name="connsiteX32" fmla="*/ 980140 w 3743160"/>
                <a:gd name="connsiteY32" fmla="*/ 1323903 h 2747501"/>
                <a:gd name="connsiteX33" fmla="*/ 980140 w 3743160"/>
                <a:gd name="connsiteY33" fmla="*/ 1254104 h 2747501"/>
                <a:gd name="connsiteX34" fmla="*/ 956411 w 3743160"/>
                <a:gd name="connsiteY34" fmla="*/ 1254104 h 2747501"/>
                <a:gd name="connsiteX35" fmla="*/ 956411 w 3743160"/>
                <a:gd name="connsiteY35" fmla="*/ 1175691 h 2747501"/>
                <a:gd name="connsiteX36" fmla="*/ 888395 w 3743160"/>
                <a:gd name="connsiteY36" fmla="*/ 1175691 h 2747501"/>
                <a:gd name="connsiteX37" fmla="*/ 888395 w 3743160"/>
                <a:gd name="connsiteY37" fmla="*/ 1035079 h 2747501"/>
                <a:gd name="connsiteX38" fmla="*/ 850580 w 3743160"/>
                <a:gd name="connsiteY38" fmla="*/ 1035079 h 2747501"/>
                <a:gd name="connsiteX39" fmla="*/ 850580 w 3743160"/>
                <a:gd name="connsiteY39" fmla="*/ 944125 h 2747501"/>
                <a:gd name="connsiteX40" fmla="*/ 789670 w 3743160"/>
                <a:gd name="connsiteY40" fmla="*/ 944125 h 2747501"/>
                <a:gd name="connsiteX41" fmla="*/ 789670 w 3743160"/>
                <a:gd name="connsiteY41" fmla="*/ 874959 h 2747501"/>
                <a:gd name="connsiteX42" fmla="*/ 751221 w 3743160"/>
                <a:gd name="connsiteY42" fmla="*/ 874959 h 2747501"/>
                <a:gd name="connsiteX43" fmla="*/ 751221 w 3743160"/>
                <a:gd name="connsiteY43" fmla="*/ 797560 h 2747501"/>
                <a:gd name="connsiteX44" fmla="*/ 665186 w 3743160"/>
                <a:gd name="connsiteY44" fmla="*/ 797560 h 2747501"/>
                <a:gd name="connsiteX45" fmla="*/ 665186 w 3743160"/>
                <a:gd name="connsiteY45" fmla="*/ 725100 h 2747501"/>
                <a:gd name="connsiteX46" fmla="*/ 550345 w 3743160"/>
                <a:gd name="connsiteY46" fmla="*/ 725100 h 2747501"/>
                <a:gd name="connsiteX47" fmla="*/ 550345 w 3743160"/>
                <a:gd name="connsiteY47" fmla="*/ 645294 h 2747501"/>
                <a:gd name="connsiteX48" fmla="*/ 476619 w 3743160"/>
                <a:gd name="connsiteY48" fmla="*/ 645294 h 2747501"/>
                <a:gd name="connsiteX49" fmla="*/ 476619 w 3743160"/>
                <a:gd name="connsiteY49" fmla="*/ 565107 h 2747501"/>
                <a:gd name="connsiteX50" fmla="*/ 417613 w 3743160"/>
                <a:gd name="connsiteY50" fmla="*/ 565107 h 2747501"/>
                <a:gd name="connsiteX51" fmla="*/ 417613 w 3743160"/>
                <a:gd name="connsiteY51" fmla="*/ 470099 h 2747501"/>
                <a:gd name="connsiteX52" fmla="*/ 383732 w 3743160"/>
                <a:gd name="connsiteY52" fmla="*/ 470099 h 2747501"/>
                <a:gd name="connsiteX53" fmla="*/ 383732 w 3743160"/>
                <a:gd name="connsiteY53" fmla="*/ 347349 h 2747501"/>
                <a:gd name="connsiteX54" fmla="*/ 347693 w 3743160"/>
                <a:gd name="connsiteY54" fmla="*/ 347349 h 2747501"/>
                <a:gd name="connsiteX55" fmla="*/ 347693 w 3743160"/>
                <a:gd name="connsiteY55" fmla="*/ 198123 h 2747501"/>
                <a:gd name="connsiteX56" fmla="*/ 335511 w 3743160"/>
                <a:gd name="connsiteY56" fmla="*/ 198123 h 2747501"/>
                <a:gd name="connsiteX57" fmla="*/ 335511 w 3743160"/>
                <a:gd name="connsiteY57" fmla="*/ 142512 h 2747501"/>
                <a:gd name="connsiteX58" fmla="*/ 258613 w 3743160"/>
                <a:gd name="connsiteY58" fmla="*/ 142512 h 2747501"/>
                <a:gd name="connsiteX59" fmla="*/ 258613 w 3743160"/>
                <a:gd name="connsiteY59" fmla="*/ 60552 h 2747501"/>
                <a:gd name="connsiteX60" fmla="*/ 0 w 3743160"/>
                <a:gd name="connsiteY60" fmla="*/ 60552 h 2747501"/>
                <a:gd name="connsiteX61" fmla="*/ 0 w 3743160"/>
                <a:gd name="connsiteY61" fmla="*/ 0 h 274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743160" h="2747501">
                  <a:moveTo>
                    <a:pt x="3743160" y="2747502"/>
                  </a:moveTo>
                  <a:lnTo>
                    <a:pt x="3743160" y="2605243"/>
                  </a:lnTo>
                  <a:lnTo>
                    <a:pt x="3111983" y="2605243"/>
                  </a:lnTo>
                  <a:lnTo>
                    <a:pt x="3111983" y="2530884"/>
                  </a:lnTo>
                  <a:lnTo>
                    <a:pt x="3099674" y="2530884"/>
                  </a:lnTo>
                  <a:lnTo>
                    <a:pt x="3099674" y="2455764"/>
                  </a:lnTo>
                  <a:lnTo>
                    <a:pt x="2776725" y="2455764"/>
                  </a:lnTo>
                  <a:lnTo>
                    <a:pt x="2776725" y="2386219"/>
                  </a:lnTo>
                  <a:lnTo>
                    <a:pt x="2687264" y="2386219"/>
                  </a:lnTo>
                  <a:lnTo>
                    <a:pt x="2687264" y="2307805"/>
                  </a:lnTo>
                  <a:lnTo>
                    <a:pt x="2617852" y="2307805"/>
                  </a:lnTo>
                  <a:lnTo>
                    <a:pt x="2617852" y="2242567"/>
                  </a:lnTo>
                  <a:lnTo>
                    <a:pt x="2598691" y="2242567"/>
                  </a:lnTo>
                  <a:lnTo>
                    <a:pt x="2598691" y="2156046"/>
                  </a:lnTo>
                  <a:lnTo>
                    <a:pt x="2213690" y="2156046"/>
                  </a:lnTo>
                  <a:lnTo>
                    <a:pt x="2213690" y="2006060"/>
                  </a:lnTo>
                  <a:lnTo>
                    <a:pt x="1891630" y="2006060"/>
                  </a:lnTo>
                  <a:lnTo>
                    <a:pt x="1891630" y="1916753"/>
                  </a:lnTo>
                  <a:lnTo>
                    <a:pt x="1833258" y="1916753"/>
                  </a:lnTo>
                  <a:lnTo>
                    <a:pt x="1833258" y="1847080"/>
                  </a:lnTo>
                  <a:lnTo>
                    <a:pt x="1604973" y="1847080"/>
                  </a:lnTo>
                  <a:lnTo>
                    <a:pt x="1604973" y="1775888"/>
                  </a:lnTo>
                  <a:lnTo>
                    <a:pt x="1507390" y="1775888"/>
                  </a:lnTo>
                  <a:lnTo>
                    <a:pt x="1507390" y="1704188"/>
                  </a:lnTo>
                  <a:lnTo>
                    <a:pt x="1389378" y="1704188"/>
                  </a:lnTo>
                  <a:lnTo>
                    <a:pt x="1389378" y="1625522"/>
                  </a:lnTo>
                  <a:lnTo>
                    <a:pt x="1314382" y="1625522"/>
                  </a:lnTo>
                  <a:lnTo>
                    <a:pt x="1314382" y="1470469"/>
                  </a:lnTo>
                  <a:lnTo>
                    <a:pt x="1286085" y="1470469"/>
                  </a:lnTo>
                  <a:lnTo>
                    <a:pt x="1286085" y="1394336"/>
                  </a:lnTo>
                  <a:lnTo>
                    <a:pt x="1239895" y="1394336"/>
                  </a:lnTo>
                  <a:lnTo>
                    <a:pt x="1239895" y="1323903"/>
                  </a:lnTo>
                  <a:lnTo>
                    <a:pt x="980140" y="1323903"/>
                  </a:lnTo>
                  <a:lnTo>
                    <a:pt x="980140" y="1254104"/>
                  </a:lnTo>
                  <a:lnTo>
                    <a:pt x="956411" y="1254104"/>
                  </a:lnTo>
                  <a:lnTo>
                    <a:pt x="956411" y="1175691"/>
                  </a:lnTo>
                  <a:lnTo>
                    <a:pt x="888395" y="1175691"/>
                  </a:lnTo>
                  <a:lnTo>
                    <a:pt x="888395" y="1035079"/>
                  </a:lnTo>
                  <a:lnTo>
                    <a:pt x="850580" y="1035079"/>
                  </a:lnTo>
                  <a:lnTo>
                    <a:pt x="850580" y="944125"/>
                  </a:lnTo>
                  <a:lnTo>
                    <a:pt x="789670" y="944125"/>
                  </a:lnTo>
                  <a:lnTo>
                    <a:pt x="789670" y="874959"/>
                  </a:lnTo>
                  <a:lnTo>
                    <a:pt x="751221" y="874959"/>
                  </a:lnTo>
                  <a:lnTo>
                    <a:pt x="751221" y="797560"/>
                  </a:lnTo>
                  <a:lnTo>
                    <a:pt x="665186" y="797560"/>
                  </a:lnTo>
                  <a:lnTo>
                    <a:pt x="665186" y="725100"/>
                  </a:lnTo>
                  <a:lnTo>
                    <a:pt x="550345" y="725100"/>
                  </a:lnTo>
                  <a:lnTo>
                    <a:pt x="550345" y="645294"/>
                  </a:lnTo>
                  <a:lnTo>
                    <a:pt x="476619" y="645294"/>
                  </a:lnTo>
                  <a:lnTo>
                    <a:pt x="476619" y="565107"/>
                  </a:lnTo>
                  <a:lnTo>
                    <a:pt x="417613" y="565107"/>
                  </a:lnTo>
                  <a:lnTo>
                    <a:pt x="417613" y="470099"/>
                  </a:lnTo>
                  <a:lnTo>
                    <a:pt x="383732" y="470099"/>
                  </a:lnTo>
                  <a:lnTo>
                    <a:pt x="383732" y="347349"/>
                  </a:lnTo>
                  <a:lnTo>
                    <a:pt x="347693" y="347349"/>
                  </a:lnTo>
                  <a:lnTo>
                    <a:pt x="347693" y="198123"/>
                  </a:lnTo>
                  <a:lnTo>
                    <a:pt x="335511" y="198123"/>
                  </a:lnTo>
                  <a:lnTo>
                    <a:pt x="335511" y="142512"/>
                  </a:lnTo>
                  <a:lnTo>
                    <a:pt x="258613" y="142512"/>
                  </a:lnTo>
                  <a:lnTo>
                    <a:pt x="258613" y="60552"/>
                  </a:lnTo>
                  <a:lnTo>
                    <a:pt x="0" y="60552"/>
                  </a:lnTo>
                  <a:lnTo>
                    <a:pt x="0" y="0"/>
                  </a:lnTo>
                </a:path>
              </a:pathLst>
            </a:custGeom>
            <a:noFill/>
            <a:ln w="19019" cap="flat">
              <a:solidFill>
                <a:srgbClr val="00B050"/>
              </a:solidFill>
              <a:custDash>
                <a:ds d="150000" sp="150000"/>
              </a:custDash>
              <a:miter/>
            </a:ln>
          </p:spPr>
          <p:txBody>
            <a:bodyPr rtlCol="0" anchor="ctr"/>
            <a:lstStyle/>
            <a:p>
              <a:endParaRPr lang="en-US"/>
            </a:p>
          </p:txBody>
        </p:sp>
        <p:grpSp>
          <p:nvGrpSpPr>
            <p:cNvPr id="19" name="Graphic 31">
              <a:extLst>
                <a:ext uri="{FF2B5EF4-FFF2-40B4-BE49-F238E27FC236}">
                  <a16:creationId xmlns:a16="http://schemas.microsoft.com/office/drawing/2014/main" id="{530E7AAC-9FA0-0F5A-5494-DA776F5C3C2F}"/>
                </a:ext>
              </a:extLst>
            </p:cNvPr>
            <p:cNvGrpSpPr/>
            <p:nvPr/>
          </p:nvGrpSpPr>
          <p:grpSpPr>
            <a:xfrm>
              <a:off x="5803165" y="4806948"/>
              <a:ext cx="69665" cy="69545"/>
              <a:chOff x="5803165" y="4806948"/>
              <a:chExt cx="69665" cy="69545"/>
            </a:xfrm>
          </p:grpSpPr>
          <p:sp>
            <p:nvSpPr>
              <p:cNvPr id="31" name="Freeform 30">
                <a:extLst>
                  <a:ext uri="{FF2B5EF4-FFF2-40B4-BE49-F238E27FC236}">
                    <a16:creationId xmlns:a16="http://schemas.microsoft.com/office/drawing/2014/main" id="{E40AFCAD-51F6-2BBA-A020-BA929C1275AC}"/>
                  </a:ext>
                </a:extLst>
              </p:cNvPr>
              <p:cNvSpPr/>
              <p:nvPr/>
            </p:nvSpPr>
            <p:spPr>
              <a:xfrm>
                <a:off x="5837934" y="4806948"/>
                <a:ext cx="12689" cy="69545"/>
              </a:xfrm>
              <a:custGeom>
                <a:avLst/>
                <a:gdLst>
                  <a:gd name="connsiteX0" fmla="*/ 0 w 12689"/>
                  <a:gd name="connsiteY0" fmla="*/ 0 h 69545"/>
                  <a:gd name="connsiteX1" fmla="*/ 0 w 12689"/>
                  <a:gd name="connsiteY1" fmla="*/ 69546 h 69545"/>
                </a:gdLst>
                <a:ahLst/>
                <a:cxnLst>
                  <a:cxn ang="0">
                    <a:pos x="connsiteX0" y="connsiteY0"/>
                  </a:cxn>
                  <a:cxn ang="0">
                    <a:pos x="connsiteX1" y="connsiteY1"/>
                  </a:cxn>
                </a:cxnLst>
                <a:rect l="l" t="t" r="r" b="b"/>
                <a:pathLst>
                  <a:path w="12689" h="69545">
                    <a:moveTo>
                      <a:pt x="0" y="0"/>
                    </a:moveTo>
                    <a:lnTo>
                      <a:pt x="0" y="69546"/>
                    </a:lnTo>
                  </a:path>
                </a:pathLst>
              </a:custGeom>
              <a:ln w="9256" cap="flat">
                <a:solidFill>
                  <a:srgbClr val="00B050"/>
                </a:solid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B7A0D6C-A50E-8031-599F-0419439ED20B}"/>
                  </a:ext>
                </a:extLst>
              </p:cNvPr>
              <p:cNvSpPr/>
              <p:nvPr/>
            </p:nvSpPr>
            <p:spPr>
              <a:xfrm>
                <a:off x="5803165" y="4841785"/>
                <a:ext cx="69665" cy="12667"/>
              </a:xfrm>
              <a:custGeom>
                <a:avLst/>
                <a:gdLst>
                  <a:gd name="connsiteX0" fmla="*/ 0 w 69665"/>
                  <a:gd name="connsiteY0" fmla="*/ 0 h 12667"/>
                  <a:gd name="connsiteX1" fmla="*/ 69665 w 69665"/>
                  <a:gd name="connsiteY1" fmla="*/ 0 h 12667"/>
                </a:gdLst>
                <a:ahLst/>
                <a:cxnLst>
                  <a:cxn ang="0">
                    <a:pos x="connsiteX0" y="connsiteY0"/>
                  </a:cxn>
                  <a:cxn ang="0">
                    <a:pos x="connsiteX1" y="connsiteY1"/>
                  </a:cxn>
                </a:cxnLst>
                <a:rect l="l" t="t" r="r" b="b"/>
                <a:pathLst>
                  <a:path w="69665" h="12667">
                    <a:moveTo>
                      <a:pt x="0" y="0"/>
                    </a:moveTo>
                    <a:lnTo>
                      <a:pt x="69665" y="0"/>
                    </a:lnTo>
                  </a:path>
                </a:pathLst>
              </a:custGeom>
              <a:ln w="9256" cap="flat">
                <a:solidFill>
                  <a:srgbClr val="00B050"/>
                </a:solidFill>
                <a:prstDash val="solid"/>
                <a:miter/>
              </a:ln>
            </p:spPr>
            <p:txBody>
              <a:bodyPr rtlCol="0" anchor="ctr"/>
              <a:lstStyle/>
              <a:p>
                <a:endParaRPr lang="en-US"/>
              </a:p>
            </p:txBody>
          </p:sp>
        </p:grpSp>
      </p:grpSp>
      <p:grpSp>
        <p:nvGrpSpPr>
          <p:cNvPr id="34" name="Graphic 31">
            <a:extLst>
              <a:ext uri="{FF2B5EF4-FFF2-40B4-BE49-F238E27FC236}">
                <a16:creationId xmlns:a16="http://schemas.microsoft.com/office/drawing/2014/main" id="{1A4CA383-17B1-D43F-B80B-E2D767D7BF7F}"/>
              </a:ext>
            </a:extLst>
          </p:cNvPr>
          <p:cNvGrpSpPr/>
          <p:nvPr/>
        </p:nvGrpSpPr>
        <p:grpSpPr>
          <a:xfrm>
            <a:off x="2208473" y="2236288"/>
            <a:ext cx="5394957" cy="2577880"/>
            <a:chOff x="2208473" y="2236288"/>
            <a:chExt cx="5394957" cy="2577880"/>
          </a:xfrm>
          <a:noFill/>
        </p:grpSpPr>
        <p:sp>
          <p:nvSpPr>
            <p:cNvPr id="35" name="Freeform 34">
              <a:extLst>
                <a:ext uri="{FF2B5EF4-FFF2-40B4-BE49-F238E27FC236}">
                  <a16:creationId xmlns:a16="http://schemas.microsoft.com/office/drawing/2014/main" id="{423DCEAF-0E3E-FD48-C0F0-7705C77B8602}"/>
                </a:ext>
              </a:extLst>
            </p:cNvPr>
            <p:cNvSpPr/>
            <p:nvPr/>
          </p:nvSpPr>
          <p:spPr>
            <a:xfrm>
              <a:off x="2208473" y="2236288"/>
              <a:ext cx="5394957" cy="2543298"/>
            </a:xfrm>
            <a:custGeom>
              <a:avLst/>
              <a:gdLst>
                <a:gd name="connsiteX0" fmla="*/ 5394957 w 5394957"/>
                <a:gd name="connsiteY0" fmla="*/ 2543298 h 2543298"/>
                <a:gd name="connsiteX1" fmla="*/ 5042188 w 5394957"/>
                <a:gd name="connsiteY1" fmla="*/ 2543298 h 2543298"/>
                <a:gd name="connsiteX2" fmla="*/ 5042188 w 5394957"/>
                <a:gd name="connsiteY2" fmla="*/ 2322626 h 2543298"/>
                <a:gd name="connsiteX3" fmla="*/ 4773551 w 5394957"/>
                <a:gd name="connsiteY3" fmla="*/ 2322626 h 2543298"/>
                <a:gd name="connsiteX4" fmla="*/ 4773551 w 5394957"/>
                <a:gd name="connsiteY4" fmla="*/ 2090427 h 2543298"/>
                <a:gd name="connsiteX5" fmla="*/ 4540444 w 5394957"/>
                <a:gd name="connsiteY5" fmla="*/ 2090427 h 2543298"/>
                <a:gd name="connsiteX6" fmla="*/ 4540444 w 5394957"/>
                <a:gd name="connsiteY6" fmla="*/ 1995673 h 2543298"/>
                <a:gd name="connsiteX7" fmla="*/ 4471921 w 5394957"/>
                <a:gd name="connsiteY7" fmla="*/ 1995673 h 2543298"/>
                <a:gd name="connsiteX8" fmla="*/ 4471921 w 5394957"/>
                <a:gd name="connsiteY8" fmla="*/ 1908265 h 2543298"/>
                <a:gd name="connsiteX9" fmla="*/ 4172320 w 5394957"/>
                <a:gd name="connsiteY9" fmla="*/ 1908265 h 2543298"/>
                <a:gd name="connsiteX10" fmla="*/ 4172320 w 5394957"/>
                <a:gd name="connsiteY10" fmla="*/ 1810344 h 2543298"/>
                <a:gd name="connsiteX11" fmla="*/ 3923352 w 5394957"/>
                <a:gd name="connsiteY11" fmla="*/ 1810344 h 2543298"/>
                <a:gd name="connsiteX12" fmla="*/ 3923352 w 5394957"/>
                <a:gd name="connsiteY12" fmla="*/ 1730284 h 2543298"/>
                <a:gd name="connsiteX13" fmla="*/ 3694432 w 5394957"/>
                <a:gd name="connsiteY13" fmla="*/ 1730284 h 2543298"/>
                <a:gd name="connsiteX14" fmla="*/ 3694432 w 5394957"/>
                <a:gd name="connsiteY14" fmla="*/ 1651237 h 2543298"/>
                <a:gd name="connsiteX15" fmla="*/ 3463356 w 5394957"/>
                <a:gd name="connsiteY15" fmla="*/ 1651237 h 2543298"/>
                <a:gd name="connsiteX16" fmla="*/ 3463356 w 5394957"/>
                <a:gd name="connsiteY16" fmla="*/ 1591192 h 2543298"/>
                <a:gd name="connsiteX17" fmla="*/ 3339886 w 5394957"/>
                <a:gd name="connsiteY17" fmla="*/ 1591192 h 2543298"/>
                <a:gd name="connsiteX18" fmla="*/ 3339886 w 5394957"/>
                <a:gd name="connsiteY18" fmla="*/ 1517466 h 2543298"/>
                <a:gd name="connsiteX19" fmla="*/ 3215402 w 5394957"/>
                <a:gd name="connsiteY19" fmla="*/ 1517466 h 2543298"/>
                <a:gd name="connsiteX20" fmla="*/ 3215402 w 5394957"/>
                <a:gd name="connsiteY20" fmla="*/ 1466922 h 2543298"/>
                <a:gd name="connsiteX21" fmla="*/ 2733327 w 5394957"/>
                <a:gd name="connsiteY21" fmla="*/ 1466922 h 2543298"/>
                <a:gd name="connsiteX22" fmla="*/ 2733327 w 5394957"/>
                <a:gd name="connsiteY22" fmla="*/ 1421698 h 2543298"/>
                <a:gd name="connsiteX23" fmla="*/ 2402003 w 5394957"/>
                <a:gd name="connsiteY23" fmla="*/ 1421698 h 2543298"/>
                <a:gd name="connsiteX24" fmla="*/ 2402003 w 5394957"/>
                <a:gd name="connsiteY24" fmla="*/ 1369001 h 2543298"/>
                <a:gd name="connsiteX25" fmla="*/ 2365076 w 5394957"/>
                <a:gd name="connsiteY25" fmla="*/ 1369001 h 2543298"/>
                <a:gd name="connsiteX26" fmla="*/ 2365076 w 5394957"/>
                <a:gd name="connsiteY26" fmla="*/ 1325804 h 2543298"/>
                <a:gd name="connsiteX27" fmla="*/ 2312415 w 5394957"/>
                <a:gd name="connsiteY27" fmla="*/ 1325804 h 2543298"/>
                <a:gd name="connsiteX28" fmla="*/ 2312415 w 5394957"/>
                <a:gd name="connsiteY28" fmla="*/ 1271079 h 2543298"/>
                <a:gd name="connsiteX29" fmla="*/ 2301882 w 5394957"/>
                <a:gd name="connsiteY29" fmla="*/ 1271079 h 2543298"/>
                <a:gd name="connsiteX30" fmla="*/ 2301882 w 5394957"/>
                <a:gd name="connsiteY30" fmla="*/ 1226869 h 2543298"/>
                <a:gd name="connsiteX31" fmla="*/ 2290208 w 5394957"/>
                <a:gd name="connsiteY31" fmla="*/ 1226869 h 2543298"/>
                <a:gd name="connsiteX32" fmla="*/ 2290208 w 5394957"/>
                <a:gd name="connsiteY32" fmla="*/ 1172144 h 2543298"/>
                <a:gd name="connsiteX33" fmla="*/ 1826025 w 5394957"/>
                <a:gd name="connsiteY33" fmla="*/ 1172144 h 2543298"/>
                <a:gd name="connsiteX34" fmla="*/ 1826025 w 5394957"/>
                <a:gd name="connsiteY34" fmla="*/ 1132114 h 2543298"/>
                <a:gd name="connsiteX35" fmla="*/ 1809148 w 5394957"/>
                <a:gd name="connsiteY35" fmla="*/ 1132114 h 2543298"/>
                <a:gd name="connsiteX36" fmla="*/ 1809148 w 5394957"/>
                <a:gd name="connsiteY36" fmla="*/ 1086764 h 2543298"/>
                <a:gd name="connsiteX37" fmla="*/ 1795443 w 5394957"/>
                <a:gd name="connsiteY37" fmla="*/ 1086764 h 2543298"/>
                <a:gd name="connsiteX38" fmla="*/ 1795443 w 5394957"/>
                <a:gd name="connsiteY38" fmla="*/ 1040400 h 2543298"/>
                <a:gd name="connsiteX39" fmla="*/ 1401940 w 5394957"/>
                <a:gd name="connsiteY39" fmla="*/ 1040400 h 2543298"/>
                <a:gd name="connsiteX40" fmla="*/ 1401940 w 5394957"/>
                <a:gd name="connsiteY40" fmla="*/ 996189 h 2543298"/>
                <a:gd name="connsiteX41" fmla="*/ 1381891 w 5394957"/>
                <a:gd name="connsiteY41" fmla="*/ 996189 h 2543298"/>
                <a:gd name="connsiteX42" fmla="*/ 1381891 w 5394957"/>
                <a:gd name="connsiteY42" fmla="*/ 944632 h 2543298"/>
                <a:gd name="connsiteX43" fmla="*/ 1187868 w 5394957"/>
                <a:gd name="connsiteY43" fmla="*/ 944632 h 2543298"/>
                <a:gd name="connsiteX44" fmla="*/ 1187868 w 5394957"/>
                <a:gd name="connsiteY44" fmla="*/ 901435 h 2543298"/>
                <a:gd name="connsiteX45" fmla="*/ 1004250 w 5394957"/>
                <a:gd name="connsiteY45" fmla="*/ 901435 h 2543298"/>
                <a:gd name="connsiteX46" fmla="*/ 1004250 w 5394957"/>
                <a:gd name="connsiteY46" fmla="*/ 857225 h 2543298"/>
                <a:gd name="connsiteX47" fmla="*/ 934585 w 5394957"/>
                <a:gd name="connsiteY47" fmla="*/ 857225 h 2543298"/>
                <a:gd name="connsiteX48" fmla="*/ 934585 w 5394957"/>
                <a:gd name="connsiteY48" fmla="*/ 794266 h 2543298"/>
                <a:gd name="connsiteX49" fmla="*/ 904003 w 5394957"/>
                <a:gd name="connsiteY49" fmla="*/ 794266 h 2543298"/>
                <a:gd name="connsiteX50" fmla="*/ 904003 w 5394957"/>
                <a:gd name="connsiteY50" fmla="*/ 679243 h 2543298"/>
                <a:gd name="connsiteX51" fmla="*/ 834464 w 5394957"/>
                <a:gd name="connsiteY51" fmla="*/ 679243 h 2543298"/>
                <a:gd name="connsiteX52" fmla="*/ 834464 w 5394957"/>
                <a:gd name="connsiteY52" fmla="*/ 632373 h 2543298"/>
                <a:gd name="connsiteX53" fmla="*/ 667724 w 5394957"/>
                <a:gd name="connsiteY53" fmla="*/ 632373 h 2543298"/>
                <a:gd name="connsiteX54" fmla="*/ 667724 w 5394957"/>
                <a:gd name="connsiteY54" fmla="*/ 591836 h 2543298"/>
                <a:gd name="connsiteX55" fmla="*/ 648689 w 5394957"/>
                <a:gd name="connsiteY55" fmla="*/ 591836 h 2543298"/>
                <a:gd name="connsiteX56" fmla="*/ 648689 w 5394957"/>
                <a:gd name="connsiteY56" fmla="*/ 554973 h 2543298"/>
                <a:gd name="connsiteX57" fmla="*/ 621280 w 5394957"/>
                <a:gd name="connsiteY57" fmla="*/ 554973 h 2543298"/>
                <a:gd name="connsiteX58" fmla="*/ 621280 w 5394957"/>
                <a:gd name="connsiteY58" fmla="*/ 504429 h 2543298"/>
                <a:gd name="connsiteX59" fmla="*/ 526362 w 5394957"/>
                <a:gd name="connsiteY59" fmla="*/ 504429 h 2543298"/>
                <a:gd name="connsiteX60" fmla="*/ 526362 w 5394957"/>
                <a:gd name="connsiteY60" fmla="*/ 469592 h 2543298"/>
                <a:gd name="connsiteX61" fmla="*/ 478903 w 5394957"/>
                <a:gd name="connsiteY61" fmla="*/ 469592 h 2543298"/>
                <a:gd name="connsiteX62" fmla="*/ 478903 w 5394957"/>
                <a:gd name="connsiteY62" fmla="*/ 382185 h 2543298"/>
                <a:gd name="connsiteX63" fmla="*/ 466214 w 5394957"/>
                <a:gd name="connsiteY63" fmla="*/ 382185 h 2543298"/>
                <a:gd name="connsiteX64" fmla="*/ 466214 w 5394957"/>
                <a:gd name="connsiteY64" fmla="*/ 335948 h 2543298"/>
                <a:gd name="connsiteX65" fmla="*/ 456697 w 5394957"/>
                <a:gd name="connsiteY65" fmla="*/ 335948 h 2543298"/>
                <a:gd name="connsiteX66" fmla="*/ 456697 w 5394957"/>
                <a:gd name="connsiteY66" fmla="*/ 291611 h 2543298"/>
                <a:gd name="connsiteX67" fmla="*/ 441977 w 5394957"/>
                <a:gd name="connsiteY67" fmla="*/ 291611 h 2543298"/>
                <a:gd name="connsiteX68" fmla="*/ 441977 w 5394957"/>
                <a:gd name="connsiteY68" fmla="*/ 260068 h 2543298"/>
                <a:gd name="connsiteX69" fmla="*/ 441977 w 5394957"/>
                <a:gd name="connsiteY69" fmla="*/ 204204 h 2543298"/>
                <a:gd name="connsiteX70" fmla="*/ 411395 w 5394957"/>
                <a:gd name="connsiteY70" fmla="*/ 204204 h 2543298"/>
                <a:gd name="connsiteX71" fmla="*/ 411395 w 5394957"/>
                <a:gd name="connsiteY71" fmla="*/ 122117 h 2543298"/>
                <a:gd name="connsiteX72" fmla="*/ 388173 w 5394957"/>
                <a:gd name="connsiteY72" fmla="*/ 122117 h 2543298"/>
                <a:gd name="connsiteX73" fmla="*/ 388173 w 5394957"/>
                <a:gd name="connsiteY73" fmla="*/ 78920 h 2543298"/>
                <a:gd name="connsiteX74" fmla="*/ 351246 w 5394957"/>
                <a:gd name="connsiteY74" fmla="*/ 78920 h 2543298"/>
                <a:gd name="connsiteX75" fmla="*/ 351246 w 5394957"/>
                <a:gd name="connsiteY75" fmla="*/ 34710 h 2543298"/>
                <a:gd name="connsiteX76" fmla="*/ 247827 w 5394957"/>
                <a:gd name="connsiteY76" fmla="*/ 34710 h 2543298"/>
                <a:gd name="connsiteX77" fmla="*/ 247827 w 5394957"/>
                <a:gd name="connsiteY77" fmla="*/ 0 h 2543298"/>
                <a:gd name="connsiteX78" fmla="*/ 0 w 5394957"/>
                <a:gd name="connsiteY78" fmla="*/ 0 h 254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394957" h="2543298">
                  <a:moveTo>
                    <a:pt x="5394957" y="2543298"/>
                  </a:moveTo>
                  <a:lnTo>
                    <a:pt x="5042188" y="2543298"/>
                  </a:lnTo>
                  <a:lnTo>
                    <a:pt x="5042188" y="2322626"/>
                  </a:lnTo>
                  <a:lnTo>
                    <a:pt x="4773551" y="2322626"/>
                  </a:lnTo>
                  <a:lnTo>
                    <a:pt x="4773551" y="2090427"/>
                  </a:lnTo>
                  <a:lnTo>
                    <a:pt x="4540444" y="2090427"/>
                  </a:lnTo>
                  <a:lnTo>
                    <a:pt x="4540444" y="1995673"/>
                  </a:lnTo>
                  <a:lnTo>
                    <a:pt x="4471921" y="1995673"/>
                  </a:lnTo>
                  <a:lnTo>
                    <a:pt x="4471921" y="1908265"/>
                  </a:lnTo>
                  <a:lnTo>
                    <a:pt x="4172320" y="1908265"/>
                  </a:lnTo>
                  <a:lnTo>
                    <a:pt x="4172320" y="1810344"/>
                  </a:lnTo>
                  <a:lnTo>
                    <a:pt x="3923352" y="1810344"/>
                  </a:lnTo>
                  <a:lnTo>
                    <a:pt x="3923352" y="1730284"/>
                  </a:lnTo>
                  <a:lnTo>
                    <a:pt x="3694432" y="1730284"/>
                  </a:lnTo>
                  <a:lnTo>
                    <a:pt x="3694432" y="1651237"/>
                  </a:lnTo>
                  <a:lnTo>
                    <a:pt x="3463356" y="1651237"/>
                  </a:lnTo>
                  <a:lnTo>
                    <a:pt x="3463356" y="1591192"/>
                  </a:lnTo>
                  <a:lnTo>
                    <a:pt x="3339886" y="1591192"/>
                  </a:lnTo>
                  <a:lnTo>
                    <a:pt x="3339886" y="1517466"/>
                  </a:lnTo>
                  <a:lnTo>
                    <a:pt x="3215402" y="1517466"/>
                  </a:lnTo>
                  <a:lnTo>
                    <a:pt x="3215402" y="1466922"/>
                  </a:lnTo>
                  <a:lnTo>
                    <a:pt x="2733327" y="1466922"/>
                  </a:lnTo>
                  <a:lnTo>
                    <a:pt x="2733327" y="1421698"/>
                  </a:lnTo>
                  <a:lnTo>
                    <a:pt x="2402003" y="1421698"/>
                  </a:lnTo>
                  <a:lnTo>
                    <a:pt x="2402003" y="1369001"/>
                  </a:lnTo>
                  <a:lnTo>
                    <a:pt x="2365076" y="1369001"/>
                  </a:lnTo>
                  <a:lnTo>
                    <a:pt x="2365076" y="1325804"/>
                  </a:lnTo>
                  <a:lnTo>
                    <a:pt x="2312415" y="1325804"/>
                  </a:lnTo>
                  <a:lnTo>
                    <a:pt x="2312415" y="1271079"/>
                  </a:lnTo>
                  <a:lnTo>
                    <a:pt x="2301882" y="1271079"/>
                  </a:lnTo>
                  <a:lnTo>
                    <a:pt x="2301882" y="1226869"/>
                  </a:lnTo>
                  <a:lnTo>
                    <a:pt x="2290208" y="1226869"/>
                  </a:lnTo>
                  <a:lnTo>
                    <a:pt x="2290208" y="1172144"/>
                  </a:lnTo>
                  <a:lnTo>
                    <a:pt x="1826025" y="1172144"/>
                  </a:lnTo>
                  <a:lnTo>
                    <a:pt x="1826025" y="1132114"/>
                  </a:lnTo>
                  <a:lnTo>
                    <a:pt x="1809148" y="1132114"/>
                  </a:lnTo>
                  <a:lnTo>
                    <a:pt x="1809148" y="1086764"/>
                  </a:lnTo>
                  <a:lnTo>
                    <a:pt x="1795443" y="1086764"/>
                  </a:lnTo>
                  <a:lnTo>
                    <a:pt x="1795443" y="1040400"/>
                  </a:lnTo>
                  <a:lnTo>
                    <a:pt x="1401940" y="1040400"/>
                  </a:lnTo>
                  <a:lnTo>
                    <a:pt x="1401940" y="996189"/>
                  </a:lnTo>
                  <a:lnTo>
                    <a:pt x="1381891" y="996189"/>
                  </a:lnTo>
                  <a:lnTo>
                    <a:pt x="1381891" y="944632"/>
                  </a:lnTo>
                  <a:lnTo>
                    <a:pt x="1187868" y="944632"/>
                  </a:lnTo>
                  <a:lnTo>
                    <a:pt x="1187868" y="901435"/>
                  </a:lnTo>
                  <a:lnTo>
                    <a:pt x="1004250" y="901435"/>
                  </a:lnTo>
                  <a:lnTo>
                    <a:pt x="1004250" y="857225"/>
                  </a:lnTo>
                  <a:lnTo>
                    <a:pt x="934585" y="857225"/>
                  </a:lnTo>
                  <a:lnTo>
                    <a:pt x="934585" y="794266"/>
                  </a:lnTo>
                  <a:lnTo>
                    <a:pt x="904003" y="794266"/>
                  </a:lnTo>
                  <a:lnTo>
                    <a:pt x="904003" y="679243"/>
                  </a:lnTo>
                  <a:lnTo>
                    <a:pt x="834464" y="679243"/>
                  </a:lnTo>
                  <a:lnTo>
                    <a:pt x="834464" y="632373"/>
                  </a:lnTo>
                  <a:lnTo>
                    <a:pt x="667724" y="632373"/>
                  </a:lnTo>
                  <a:lnTo>
                    <a:pt x="667724" y="591836"/>
                  </a:lnTo>
                  <a:lnTo>
                    <a:pt x="648689" y="591836"/>
                  </a:lnTo>
                  <a:lnTo>
                    <a:pt x="648689" y="554973"/>
                  </a:lnTo>
                  <a:lnTo>
                    <a:pt x="621280" y="554973"/>
                  </a:lnTo>
                  <a:lnTo>
                    <a:pt x="621280" y="504429"/>
                  </a:lnTo>
                  <a:lnTo>
                    <a:pt x="526362" y="504429"/>
                  </a:lnTo>
                  <a:lnTo>
                    <a:pt x="526362" y="469592"/>
                  </a:lnTo>
                  <a:lnTo>
                    <a:pt x="478903" y="469592"/>
                  </a:lnTo>
                  <a:lnTo>
                    <a:pt x="478903" y="382185"/>
                  </a:lnTo>
                  <a:lnTo>
                    <a:pt x="466214" y="382185"/>
                  </a:lnTo>
                  <a:lnTo>
                    <a:pt x="466214" y="335948"/>
                  </a:lnTo>
                  <a:lnTo>
                    <a:pt x="456697" y="335948"/>
                  </a:lnTo>
                  <a:lnTo>
                    <a:pt x="456697" y="291611"/>
                  </a:lnTo>
                  <a:lnTo>
                    <a:pt x="441977" y="291611"/>
                  </a:lnTo>
                  <a:lnTo>
                    <a:pt x="441977" y="260068"/>
                  </a:lnTo>
                  <a:lnTo>
                    <a:pt x="441977" y="204204"/>
                  </a:lnTo>
                  <a:lnTo>
                    <a:pt x="411395" y="204204"/>
                  </a:lnTo>
                  <a:lnTo>
                    <a:pt x="411395" y="122117"/>
                  </a:lnTo>
                  <a:lnTo>
                    <a:pt x="388173" y="122117"/>
                  </a:lnTo>
                  <a:lnTo>
                    <a:pt x="388173" y="78920"/>
                  </a:lnTo>
                  <a:lnTo>
                    <a:pt x="351246" y="78920"/>
                  </a:lnTo>
                  <a:lnTo>
                    <a:pt x="351246" y="34710"/>
                  </a:lnTo>
                  <a:lnTo>
                    <a:pt x="247827" y="34710"/>
                  </a:lnTo>
                  <a:lnTo>
                    <a:pt x="247827" y="0"/>
                  </a:lnTo>
                  <a:lnTo>
                    <a:pt x="0" y="0"/>
                  </a:lnTo>
                </a:path>
              </a:pathLst>
            </a:custGeom>
            <a:noFill/>
            <a:ln w="19019" cap="flat">
              <a:solidFill>
                <a:srgbClr val="00B050"/>
              </a:solid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08299EE-B2CF-66B6-CCE6-288AC5173DAB}"/>
                </a:ext>
              </a:extLst>
            </p:cNvPr>
            <p:cNvSpPr/>
            <p:nvPr/>
          </p:nvSpPr>
          <p:spPr>
            <a:xfrm>
              <a:off x="7603430" y="4744496"/>
              <a:ext cx="12689" cy="69672"/>
            </a:xfrm>
            <a:custGeom>
              <a:avLst/>
              <a:gdLst>
                <a:gd name="connsiteX0" fmla="*/ 0 w 12689"/>
                <a:gd name="connsiteY0" fmla="*/ 0 h 69672"/>
                <a:gd name="connsiteX1" fmla="*/ 0 w 12689"/>
                <a:gd name="connsiteY1" fmla="*/ 69672 h 69672"/>
              </a:gdLst>
              <a:ahLst/>
              <a:cxnLst>
                <a:cxn ang="0">
                  <a:pos x="connsiteX0" y="connsiteY0"/>
                </a:cxn>
                <a:cxn ang="0">
                  <a:pos x="connsiteX1" y="connsiteY1"/>
                </a:cxn>
              </a:cxnLst>
              <a:rect l="l" t="t" r="r" b="b"/>
              <a:pathLst>
                <a:path w="12689" h="69672">
                  <a:moveTo>
                    <a:pt x="0" y="0"/>
                  </a:moveTo>
                  <a:lnTo>
                    <a:pt x="0" y="69672"/>
                  </a:lnTo>
                </a:path>
              </a:pathLst>
            </a:custGeom>
            <a:ln w="9256" cap="flat">
              <a:solidFill>
                <a:srgbClr val="00B050"/>
              </a:solidFill>
              <a:prstDash val="solid"/>
              <a:miter/>
            </a:ln>
          </p:spPr>
          <p:txBody>
            <a:bodyPr rtlCol="0" anchor="ctr"/>
            <a:lstStyle/>
            <a:p>
              <a:endParaRPr lang="en-US"/>
            </a:p>
          </p:txBody>
        </p:sp>
        <p:grpSp>
          <p:nvGrpSpPr>
            <p:cNvPr id="41" name="Graphic 31">
              <a:extLst>
                <a:ext uri="{FF2B5EF4-FFF2-40B4-BE49-F238E27FC236}">
                  <a16:creationId xmlns:a16="http://schemas.microsoft.com/office/drawing/2014/main" id="{A0E5CDE8-8CC4-B3B8-7C72-0B7561B0238B}"/>
                </a:ext>
              </a:extLst>
            </p:cNvPr>
            <p:cNvGrpSpPr/>
            <p:nvPr/>
          </p:nvGrpSpPr>
          <p:grpSpPr>
            <a:xfrm>
              <a:off x="6856651" y="4292512"/>
              <a:ext cx="69665" cy="69672"/>
              <a:chOff x="6856651" y="4292512"/>
              <a:chExt cx="69665" cy="69672"/>
            </a:xfrm>
          </p:grpSpPr>
          <p:sp>
            <p:nvSpPr>
              <p:cNvPr id="42" name="Freeform 41">
                <a:extLst>
                  <a:ext uri="{FF2B5EF4-FFF2-40B4-BE49-F238E27FC236}">
                    <a16:creationId xmlns:a16="http://schemas.microsoft.com/office/drawing/2014/main" id="{23FDCC13-B056-AF60-0B2B-BBE8FD909F05}"/>
                  </a:ext>
                </a:extLst>
              </p:cNvPr>
              <p:cNvSpPr/>
              <p:nvPr/>
            </p:nvSpPr>
            <p:spPr>
              <a:xfrm>
                <a:off x="6891547" y="4292512"/>
                <a:ext cx="12689" cy="69672"/>
              </a:xfrm>
              <a:custGeom>
                <a:avLst/>
                <a:gdLst>
                  <a:gd name="connsiteX0" fmla="*/ 0 w 12689"/>
                  <a:gd name="connsiteY0" fmla="*/ 0 h 69672"/>
                  <a:gd name="connsiteX1" fmla="*/ 0 w 12689"/>
                  <a:gd name="connsiteY1" fmla="*/ 69672 h 69672"/>
                </a:gdLst>
                <a:ahLst/>
                <a:cxnLst>
                  <a:cxn ang="0">
                    <a:pos x="connsiteX0" y="connsiteY0"/>
                  </a:cxn>
                  <a:cxn ang="0">
                    <a:pos x="connsiteX1" y="connsiteY1"/>
                  </a:cxn>
                </a:cxnLst>
                <a:rect l="l" t="t" r="r" b="b"/>
                <a:pathLst>
                  <a:path w="12689" h="69672">
                    <a:moveTo>
                      <a:pt x="0" y="0"/>
                    </a:moveTo>
                    <a:lnTo>
                      <a:pt x="0" y="69672"/>
                    </a:lnTo>
                  </a:path>
                </a:pathLst>
              </a:custGeom>
              <a:ln w="9256" cap="flat">
                <a:solidFill>
                  <a:srgbClr val="00B050"/>
                </a:solid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3D13C47-DC12-643A-DAA6-2E4C3F922EB0}"/>
                  </a:ext>
                </a:extLst>
              </p:cNvPr>
              <p:cNvSpPr/>
              <p:nvPr/>
            </p:nvSpPr>
            <p:spPr>
              <a:xfrm>
                <a:off x="6856651" y="4327348"/>
                <a:ext cx="69665" cy="12667"/>
              </a:xfrm>
              <a:custGeom>
                <a:avLst/>
                <a:gdLst>
                  <a:gd name="connsiteX0" fmla="*/ 0 w 69665"/>
                  <a:gd name="connsiteY0" fmla="*/ 0 h 12667"/>
                  <a:gd name="connsiteX1" fmla="*/ 69666 w 69665"/>
                  <a:gd name="connsiteY1" fmla="*/ 0 h 12667"/>
                </a:gdLst>
                <a:ahLst/>
                <a:cxnLst>
                  <a:cxn ang="0">
                    <a:pos x="connsiteX0" y="connsiteY0"/>
                  </a:cxn>
                  <a:cxn ang="0">
                    <a:pos x="connsiteX1" y="connsiteY1"/>
                  </a:cxn>
                </a:cxnLst>
                <a:rect l="l" t="t" r="r" b="b"/>
                <a:pathLst>
                  <a:path w="69665" h="12667">
                    <a:moveTo>
                      <a:pt x="0" y="0"/>
                    </a:moveTo>
                    <a:lnTo>
                      <a:pt x="69666" y="0"/>
                    </a:lnTo>
                  </a:path>
                </a:pathLst>
              </a:custGeom>
              <a:ln w="9256" cap="flat">
                <a:solidFill>
                  <a:srgbClr val="00B050"/>
                </a:solidFill>
                <a:prstDash val="solid"/>
                <a:miter/>
              </a:ln>
            </p:spPr>
            <p:txBody>
              <a:bodyPr rtlCol="0" anchor="ctr"/>
              <a:lstStyle/>
              <a:p>
                <a:endParaRPr lang="en-US"/>
              </a:p>
            </p:txBody>
          </p:sp>
        </p:grpSp>
        <p:grpSp>
          <p:nvGrpSpPr>
            <p:cNvPr id="44" name="Graphic 31">
              <a:extLst>
                <a:ext uri="{FF2B5EF4-FFF2-40B4-BE49-F238E27FC236}">
                  <a16:creationId xmlns:a16="http://schemas.microsoft.com/office/drawing/2014/main" id="{2E0B5B94-2E36-47F3-0912-D26A283BDEE3}"/>
                </a:ext>
              </a:extLst>
            </p:cNvPr>
            <p:cNvGrpSpPr/>
            <p:nvPr/>
          </p:nvGrpSpPr>
          <p:grpSpPr>
            <a:xfrm>
              <a:off x="6826576" y="4292512"/>
              <a:ext cx="69792" cy="69672"/>
              <a:chOff x="6826576" y="4292512"/>
              <a:chExt cx="69792" cy="69672"/>
            </a:xfrm>
          </p:grpSpPr>
          <p:sp>
            <p:nvSpPr>
              <p:cNvPr id="45" name="Freeform 44">
                <a:extLst>
                  <a:ext uri="{FF2B5EF4-FFF2-40B4-BE49-F238E27FC236}">
                    <a16:creationId xmlns:a16="http://schemas.microsoft.com/office/drawing/2014/main" id="{D62EE184-4126-771A-D235-D4FB4BD019BD}"/>
                  </a:ext>
                </a:extLst>
              </p:cNvPr>
              <p:cNvSpPr/>
              <p:nvPr/>
            </p:nvSpPr>
            <p:spPr>
              <a:xfrm>
                <a:off x="6861473" y="4292512"/>
                <a:ext cx="12689" cy="69672"/>
              </a:xfrm>
              <a:custGeom>
                <a:avLst/>
                <a:gdLst>
                  <a:gd name="connsiteX0" fmla="*/ 0 w 12689"/>
                  <a:gd name="connsiteY0" fmla="*/ 0 h 69672"/>
                  <a:gd name="connsiteX1" fmla="*/ 0 w 12689"/>
                  <a:gd name="connsiteY1" fmla="*/ 69672 h 69672"/>
                </a:gdLst>
                <a:ahLst/>
                <a:cxnLst>
                  <a:cxn ang="0">
                    <a:pos x="connsiteX0" y="connsiteY0"/>
                  </a:cxn>
                  <a:cxn ang="0">
                    <a:pos x="connsiteX1" y="connsiteY1"/>
                  </a:cxn>
                </a:cxnLst>
                <a:rect l="l" t="t" r="r" b="b"/>
                <a:pathLst>
                  <a:path w="12689" h="69672">
                    <a:moveTo>
                      <a:pt x="0" y="0"/>
                    </a:moveTo>
                    <a:lnTo>
                      <a:pt x="0" y="69672"/>
                    </a:lnTo>
                  </a:path>
                </a:pathLst>
              </a:custGeom>
              <a:ln w="9256" cap="flat">
                <a:solidFill>
                  <a:srgbClr val="00B050"/>
                </a:solid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29D2AB0C-1876-4CF0-6DAD-279D4DB91C7F}"/>
                  </a:ext>
                </a:extLst>
              </p:cNvPr>
              <p:cNvSpPr/>
              <p:nvPr/>
            </p:nvSpPr>
            <p:spPr>
              <a:xfrm>
                <a:off x="6826576" y="4327348"/>
                <a:ext cx="69792" cy="12667"/>
              </a:xfrm>
              <a:custGeom>
                <a:avLst/>
                <a:gdLst>
                  <a:gd name="connsiteX0" fmla="*/ 0 w 69792"/>
                  <a:gd name="connsiteY0" fmla="*/ 0 h 12667"/>
                  <a:gd name="connsiteX1" fmla="*/ 69792 w 69792"/>
                  <a:gd name="connsiteY1" fmla="*/ 0 h 12667"/>
                </a:gdLst>
                <a:ahLst/>
                <a:cxnLst>
                  <a:cxn ang="0">
                    <a:pos x="connsiteX0" y="connsiteY0"/>
                  </a:cxn>
                  <a:cxn ang="0">
                    <a:pos x="connsiteX1" y="connsiteY1"/>
                  </a:cxn>
                </a:cxnLst>
                <a:rect l="l" t="t" r="r" b="b"/>
                <a:pathLst>
                  <a:path w="69792" h="12667">
                    <a:moveTo>
                      <a:pt x="0" y="0"/>
                    </a:moveTo>
                    <a:lnTo>
                      <a:pt x="69792" y="0"/>
                    </a:lnTo>
                  </a:path>
                </a:pathLst>
              </a:custGeom>
              <a:ln w="9256" cap="flat">
                <a:solidFill>
                  <a:srgbClr val="00B050"/>
                </a:solidFill>
                <a:prstDash val="solid"/>
                <a:miter/>
              </a:ln>
            </p:spPr>
            <p:txBody>
              <a:bodyPr rtlCol="0" anchor="ctr"/>
              <a:lstStyle/>
              <a:p>
                <a:endParaRPr lang="en-US"/>
              </a:p>
            </p:txBody>
          </p:sp>
        </p:grpSp>
        <p:grpSp>
          <p:nvGrpSpPr>
            <p:cNvPr id="47" name="Graphic 31">
              <a:extLst>
                <a:ext uri="{FF2B5EF4-FFF2-40B4-BE49-F238E27FC236}">
                  <a16:creationId xmlns:a16="http://schemas.microsoft.com/office/drawing/2014/main" id="{5A8A8AFA-88E2-C726-5358-6B4E4AC99E7C}"/>
                </a:ext>
              </a:extLst>
            </p:cNvPr>
            <p:cNvGrpSpPr/>
            <p:nvPr/>
          </p:nvGrpSpPr>
          <p:grpSpPr>
            <a:xfrm>
              <a:off x="6808430" y="4292512"/>
              <a:ext cx="69665" cy="69672"/>
              <a:chOff x="6808430" y="4292512"/>
              <a:chExt cx="69665" cy="69672"/>
            </a:xfrm>
          </p:grpSpPr>
          <p:sp>
            <p:nvSpPr>
              <p:cNvPr id="48" name="Freeform 47">
                <a:extLst>
                  <a:ext uri="{FF2B5EF4-FFF2-40B4-BE49-F238E27FC236}">
                    <a16:creationId xmlns:a16="http://schemas.microsoft.com/office/drawing/2014/main" id="{A95C156D-2E34-FD9B-251D-F9139AC42E92}"/>
                  </a:ext>
                </a:extLst>
              </p:cNvPr>
              <p:cNvSpPr/>
              <p:nvPr/>
            </p:nvSpPr>
            <p:spPr>
              <a:xfrm>
                <a:off x="6843200" y="4292512"/>
                <a:ext cx="12689" cy="69672"/>
              </a:xfrm>
              <a:custGeom>
                <a:avLst/>
                <a:gdLst>
                  <a:gd name="connsiteX0" fmla="*/ 0 w 12689"/>
                  <a:gd name="connsiteY0" fmla="*/ 0 h 69672"/>
                  <a:gd name="connsiteX1" fmla="*/ 0 w 12689"/>
                  <a:gd name="connsiteY1" fmla="*/ 69672 h 69672"/>
                </a:gdLst>
                <a:ahLst/>
                <a:cxnLst>
                  <a:cxn ang="0">
                    <a:pos x="connsiteX0" y="connsiteY0"/>
                  </a:cxn>
                  <a:cxn ang="0">
                    <a:pos x="connsiteX1" y="connsiteY1"/>
                  </a:cxn>
                </a:cxnLst>
                <a:rect l="l" t="t" r="r" b="b"/>
                <a:pathLst>
                  <a:path w="12689" h="69672">
                    <a:moveTo>
                      <a:pt x="0" y="0"/>
                    </a:moveTo>
                    <a:lnTo>
                      <a:pt x="0" y="69672"/>
                    </a:lnTo>
                  </a:path>
                </a:pathLst>
              </a:custGeom>
              <a:ln w="9256" cap="flat">
                <a:solidFill>
                  <a:srgbClr val="00B050"/>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BF1E901-66E6-2259-FB6E-F4AC76E3DFD9}"/>
                  </a:ext>
                </a:extLst>
              </p:cNvPr>
              <p:cNvSpPr/>
              <p:nvPr/>
            </p:nvSpPr>
            <p:spPr>
              <a:xfrm>
                <a:off x="6808430" y="4327348"/>
                <a:ext cx="69665" cy="12667"/>
              </a:xfrm>
              <a:custGeom>
                <a:avLst/>
                <a:gdLst>
                  <a:gd name="connsiteX0" fmla="*/ 0 w 69665"/>
                  <a:gd name="connsiteY0" fmla="*/ 0 h 12667"/>
                  <a:gd name="connsiteX1" fmla="*/ 69666 w 69665"/>
                  <a:gd name="connsiteY1" fmla="*/ 0 h 12667"/>
                </a:gdLst>
                <a:ahLst/>
                <a:cxnLst>
                  <a:cxn ang="0">
                    <a:pos x="connsiteX0" y="connsiteY0"/>
                  </a:cxn>
                  <a:cxn ang="0">
                    <a:pos x="connsiteX1" y="connsiteY1"/>
                  </a:cxn>
                </a:cxnLst>
                <a:rect l="l" t="t" r="r" b="b"/>
                <a:pathLst>
                  <a:path w="69665" h="12667">
                    <a:moveTo>
                      <a:pt x="0" y="0"/>
                    </a:moveTo>
                    <a:lnTo>
                      <a:pt x="69666" y="0"/>
                    </a:lnTo>
                  </a:path>
                </a:pathLst>
              </a:custGeom>
              <a:ln w="9256" cap="flat">
                <a:solidFill>
                  <a:srgbClr val="00B050"/>
                </a:solidFill>
                <a:prstDash val="solid"/>
                <a:miter/>
              </a:ln>
            </p:spPr>
            <p:txBody>
              <a:bodyPr rtlCol="0" anchor="ctr"/>
              <a:lstStyle/>
              <a:p>
                <a:endParaRPr lang="en-US"/>
              </a:p>
            </p:txBody>
          </p:sp>
        </p:grpSp>
        <p:grpSp>
          <p:nvGrpSpPr>
            <p:cNvPr id="50" name="Graphic 31">
              <a:extLst>
                <a:ext uri="{FF2B5EF4-FFF2-40B4-BE49-F238E27FC236}">
                  <a16:creationId xmlns:a16="http://schemas.microsoft.com/office/drawing/2014/main" id="{67EA6C79-FABD-88DD-C366-0BC9FD794C2C}"/>
                </a:ext>
              </a:extLst>
            </p:cNvPr>
            <p:cNvGrpSpPr/>
            <p:nvPr/>
          </p:nvGrpSpPr>
          <p:grpSpPr>
            <a:xfrm>
              <a:off x="6773534" y="4292512"/>
              <a:ext cx="69665" cy="69672"/>
              <a:chOff x="6773534" y="4292512"/>
              <a:chExt cx="69665" cy="69672"/>
            </a:xfrm>
          </p:grpSpPr>
          <p:sp>
            <p:nvSpPr>
              <p:cNvPr id="51" name="Freeform 50">
                <a:extLst>
                  <a:ext uri="{FF2B5EF4-FFF2-40B4-BE49-F238E27FC236}">
                    <a16:creationId xmlns:a16="http://schemas.microsoft.com/office/drawing/2014/main" id="{DA9836D3-9C3A-FF36-5D99-101876A7F07D}"/>
                  </a:ext>
                </a:extLst>
              </p:cNvPr>
              <p:cNvSpPr/>
              <p:nvPr/>
            </p:nvSpPr>
            <p:spPr>
              <a:xfrm>
                <a:off x="6808430" y="4292512"/>
                <a:ext cx="12689" cy="69672"/>
              </a:xfrm>
              <a:custGeom>
                <a:avLst/>
                <a:gdLst>
                  <a:gd name="connsiteX0" fmla="*/ 0 w 12689"/>
                  <a:gd name="connsiteY0" fmla="*/ 0 h 69672"/>
                  <a:gd name="connsiteX1" fmla="*/ 0 w 12689"/>
                  <a:gd name="connsiteY1" fmla="*/ 69672 h 69672"/>
                </a:gdLst>
                <a:ahLst/>
                <a:cxnLst>
                  <a:cxn ang="0">
                    <a:pos x="connsiteX0" y="connsiteY0"/>
                  </a:cxn>
                  <a:cxn ang="0">
                    <a:pos x="connsiteX1" y="connsiteY1"/>
                  </a:cxn>
                </a:cxnLst>
                <a:rect l="l" t="t" r="r" b="b"/>
                <a:pathLst>
                  <a:path w="12689" h="69672">
                    <a:moveTo>
                      <a:pt x="0" y="0"/>
                    </a:moveTo>
                    <a:lnTo>
                      <a:pt x="0" y="69672"/>
                    </a:lnTo>
                  </a:path>
                </a:pathLst>
              </a:custGeom>
              <a:ln w="9256" cap="flat">
                <a:solidFill>
                  <a:srgbClr val="00B050"/>
                </a:solid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AE7AF3C6-8822-4669-E3A5-36D17A72B2E8}"/>
                  </a:ext>
                </a:extLst>
              </p:cNvPr>
              <p:cNvSpPr/>
              <p:nvPr/>
            </p:nvSpPr>
            <p:spPr>
              <a:xfrm>
                <a:off x="6773534" y="4327348"/>
                <a:ext cx="69665" cy="12667"/>
              </a:xfrm>
              <a:custGeom>
                <a:avLst/>
                <a:gdLst>
                  <a:gd name="connsiteX0" fmla="*/ 0 w 69665"/>
                  <a:gd name="connsiteY0" fmla="*/ 0 h 12667"/>
                  <a:gd name="connsiteX1" fmla="*/ 69666 w 69665"/>
                  <a:gd name="connsiteY1" fmla="*/ 0 h 12667"/>
                </a:gdLst>
                <a:ahLst/>
                <a:cxnLst>
                  <a:cxn ang="0">
                    <a:pos x="connsiteX0" y="connsiteY0"/>
                  </a:cxn>
                  <a:cxn ang="0">
                    <a:pos x="connsiteX1" y="connsiteY1"/>
                  </a:cxn>
                </a:cxnLst>
                <a:rect l="l" t="t" r="r" b="b"/>
                <a:pathLst>
                  <a:path w="69665" h="12667">
                    <a:moveTo>
                      <a:pt x="0" y="0"/>
                    </a:moveTo>
                    <a:lnTo>
                      <a:pt x="69666" y="0"/>
                    </a:lnTo>
                  </a:path>
                </a:pathLst>
              </a:custGeom>
              <a:ln w="9256" cap="flat">
                <a:solidFill>
                  <a:srgbClr val="00B050"/>
                </a:solidFill>
                <a:prstDash val="solid"/>
                <a:miter/>
              </a:ln>
            </p:spPr>
            <p:txBody>
              <a:bodyPr rtlCol="0" anchor="ctr"/>
              <a:lstStyle/>
              <a:p>
                <a:endParaRPr lang="en-US"/>
              </a:p>
            </p:txBody>
          </p:sp>
        </p:grpSp>
        <p:grpSp>
          <p:nvGrpSpPr>
            <p:cNvPr id="53" name="Graphic 31">
              <a:extLst>
                <a:ext uri="{FF2B5EF4-FFF2-40B4-BE49-F238E27FC236}">
                  <a16:creationId xmlns:a16="http://schemas.microsoft.com/office/drawing/2014/main" id="{32AFAEF7-7B1F-846C-2B57-8C7C6867EFB0}"/>
                </a:ext>
              </a:extLst>
            </p:cNvPr>
            <p:cNvGrpSpPr/>
            <p:nvPr/>
          </p:nvGrpSpPr>
          <p:grpSpPr>
            <a:xfrm>
              <a:off x="6303260" y="4012049"/>
              <a:ext cx="69792" cy="69672"/>
              <a:chOff x="6303260" y="4012049"/>
              <a:chExt cx="69792" cy="69672"/>
            </a:xfrm>
          </p:grpSpPr>
          <p:sp>
            <p:nvSpPr>
              <p:cNvPr id="54" name="Freeform 53">
                <a:extLst>
                  <a:ext uri="{FF2B5EF4-FFF2-40B4-BE49-F238E27FC236}">
                    <a16:creationId xmlns:a16="http://schemas.microsoft.com/office/drawing/2014/main" id="{A5BB1C98-54C8-CB07-0278-112D51EA46F3}"/>
                  </a:ext>
                </a:extLst>
              </p:cNvPr>
              <p:cNvSpPr/>
              <p:nvPr/>
            </p:nvSpPr>
            <p:spPr>
              <a:xfrm>
                <a:off x="6338156" y="4012049"/>
                <a:ext cx="12689" cy="69672"/>
              </a:xfrm>
              <a:custGeom>
                <a:avLst/>
                <a:gdLst>
                  <a:gd name="connsiteX0" fmla="*/ 0 w 12689"/>
                  <a:gd name="connsiteY0" fmla="*/ 0 h 69672"/>
                  <a:gd name="connsiteX1" fmla="*/ 0 w 12689"/>
                  <a:gd name="connsiteY1" fmla="*/ 69672 h 69672"/>
                </a:gdLst>
                <a:ahLst/>
                <a:cxnLst>
                  <a:cxn ang="0">
                    <a:pos x="connsiteX0" y="connsiteY0"/>
                  </a:cxn>
                  <a:cxn ang="0">
                    <a:pos x="connsiteX1" y="connsiteY1"/>
                  </a:cxn>
                </a:cxnLst>
                <a:rect l="l" t="t" r="r" b="b"/>
                <a:pathLst>
                  <a:path w="12689" h="69672">
                    <a:moveTo>
                      <a:pt x="0" y="0"/>
                    </a:moveTo>
                    <a:lnTo>
                      <a:pt x="0" y="69672"/>
                    </a:lnTo>
                  </a:path>
                </a:pathLst>
              </a:custGeom>
              <a:ln w="9256" cap="flat">
                <a:solidFill>
                  <a:srgbClr val="00B050"/>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2512ACC-5F5A-D0DD-A616-D1E6A35F4A21}"/>
                  </a:ext>
                </a:extLst>
              </p:cNvPr>
              <p:cNvSpPr/>
              <p:nvPr/>
            </p:nvSpPr>
            <p:spPr>
              <a:xfrm>
                <a:off x="6303260" y="4046885"/>
                <a:ext cx="69792" cy="12667"/>
              </a:xfrm>
              <a:custGeom>
                <a:avLst/>
                <a:gdLst>
                  <a:gd name="connsiteX0" fmla="*/ 0 w 69792"/>
                  <a:gd name="connsiteY0" fmla="*/ 0 h 12667"/>
                  <a:gd name="connsiteX1" fmla="*/ 69793 w 69792"/>
                  <a:gd name="connsiteY1" fmla="*/ 0 h 12667"/>
                </a:gdLst>
                <a:ahLst/>
                <a:cxnLst>
                  <a:cxn ang="0">
                    <a:pos x="connsiteX0" y="connsiteY0"/>
                  </a:cxn>
                  <a:cxn ang="0">
                    <a:pos x="connsiteX1" y="connsiteY1"/>
                  </a:cxn>
                </a:cxnLst>
                <a:rect l="l" t="t" r="r" b="b"/>
                <a:pathLst>
                  <a:path w="69792" h="12667">
                    <a:moveTo>
                      <a:pt x="0" y="0"/>
                    </a:moveTo>
                    <a:lnTo>
                      <a:pt x="69793" y="0"/>
                    </a:lnTo>
                  </a:path>
                </a:pathLst>
              </a:custGeom>
              <a:ln w="9256" cap="flat">
                <a:solidFill>
                  <a:srgbClr val="00B050"/>
                </a:solidFill>
                <a:prstDash val="solid"/>
                <a:miter/>
              </a:ln>
            </p:spPr>
            <p:txBody>
              <a:bodyPr rtlCol="0" anchor="ctr"/>
              <a:lstStyle/>
              <a:p>
                <a:endParaRPr lang="en-US"/>
              </a:p>
            </p:txBody>
          </p:sp>
        </p:grpSp>
        <p:grpSp>
          <p:nvGrpSpPr>
            <p:cNvPr id="56" name="Graphic 31">
              <a:extLst>
                <a:ext uri="{FF2B5EF4-FFF2-40B4-BE49-F238E27FC236}">
                  <a16:creationId xmlns:a16="http://schemas.microsoft.com/office/drawing/2014/main" id="{63964562-4D4A-1C33-6716-0A7356502BC8}"/>
                </a:ext>
              </a:extLst>
            </p:cNvPr>
            <p:cNvGrpSpPr/>
            <p:nvPr/>
          </p:nvGrpSpPr>
          <p:grpSpPr>
            <a:xfrm>
              <a:off x="5934502" y="3933889"/>
              <a:ext cx="69665" cy="69672"/>
              <a:chOff x="5934502" y="3933889"/>
              <a:chExt cx="69665" cy="69672"/>
            </a:xfrm>
          </p:grpSpPr>
          <p:sp>
            <p:nvSpPr>
              <p:cNvPr id="57" name="Freeform 56">
                <a:extLst>
                  <a:ext uri="{FF2B5EF4-FFF2-40B4-BE49-F238E27FC236}">
                    <a16:creationId xmlns:a16="http://schemas.microsoft.com/office/drawing/2014/main" id="{1ED5B425-B608-38D1-F6A6-C63B6B548878}"/>
                  </a:ext>
                </a:extLst>
              </p:cNvPr>
              <p:cNvSpPr/>
              <p:nvPr/>
            </p:nvSpPr>
            <p:spPr>
              <a:xfrm>
                <a:off x="5969271" y="3933889"/>
                <a:ext cx="12689" cy="69672"/>
              </a:xfrm>
              <a:custGeom>
                <a:avLst/>
                <a:gdLst>
                  <a:gd name="connsiteX0" fmla="*/ 0 w 12689"/>
                  <a:gd name="connsiteY0" fmla="*/ 0 h 69672"/>
                  <a:gd name="connsiteX1" fmla="*/ 0 w 12689"/>
                  <a:gd name="connsiteY1" fmla="*/ 69673 h 69672"/>
                </a:gdLst>
                <a:ahLst/>
                <a:cxnLst>
                  <a:cxn ang="0">
                    <a:pos x="connsiteX0" y="connsiteY0"/>
                  </a:cxn>
                  <a:cxn ang="0">
                    <a:pos x="connsiteX1" y="connsiteY1"/>
                  </a:cxn>
                </a:cxnLst>
                <a:rect l="l" t="t" r="r" b="b"/>
                <a:pathLst>
                  <a:path w="12689" h="69672">
                    <a:moveTo>
                      <a:pt x="0" y="0"/>
                    </a:moveTo>
                    <a:lnTo>
                      <a:pt x="0" y="69673"/>
                    </a:lnTo>
                  </a:path>
                </a:pathLst>
              </a:custGeom>
              <a:ln w="9256" cap="flat">
                <a:solidFill>
                  <a:srgbClr val="00B050"/>
                </a:solid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B7AB27C-D14C-16D5-D34E-7A9AF0BCF5A9}"/>
                  </a:ext>
                </a:extLst>
              </p:cNvPr>
              <p:cNvSpPr/>
              <p:nvPr/>
            </p:nvSpPr>
            <p:spPr>
              <a:xfrm>
                <a:off x="5934502" y="3968725"/>
                <a:ext cx="69665" cy="12667"/>
              </a:xfrm>
              <a:custGeom>
                <a:avLst/>
                <a:gdLst>
                  <a:gd name="connsiteX0" fmla="*/ 0 w 69665"/>
                  <a:gd name="connsiteY0" fmla="*/ 0 h 12667"/>
                  <a:gd name="connsiteX1" fmla="*/ 69666 w 69665"/>
                  <a:gd name="connsiteY1" fmla="*/ 0 h 12667"/>
                </a:gdLst>
                <a:ahLst/>
                <a:cxnLst>
                  <a:cxn ang="0">
                    <a:pos x="connsiteX0" y="connsiteY0"/>
                  </a:cxn>
                  <a:cxn ang="0">
                    <a:pos x="connsiteX1" y="connsiteY1"/>
                  </a:cxn>
                </a:cxnLst>
                <a:rect l="l" t="t" r="r" b="b"/>
                <a:pathLst>
                  <a:path w="69665" h="12667">
                    <a:moveTo>
                      <a:pt x="0" y="0"/>
                    </a:moveTo>
                    <a:lnTo>
                      <a:pt x="69666" y="0"/>
                    </a:lnTo>
                  </a:path>
                </a:pathLst>
              </a:custGeom>
              <a:ln w="9256" cap="flat">
                <a:solidFill>
                  <a:srgbClr val="00B050"/>
                </a:solidFill>
                <a:prstDash val="solid"/>
                <a:miter/>
              </a:ln>
            </p:spPr>
            <p:txBody>
              <a:bodyPr rtlCol="0" anchor="ctr"/>
              <a:lstStyle/>
              <a:p>
                <a:endParaRPr lang="en-US"/>
              </a:p>
            </p:txBody>
          </p:sp>
        </p:grpSp>
        <p:grpSp>
          <p:nvGrpSpPr>
            <p:cNvPr id="59" name="Graphic 31">
              <a:extLst>
                <a:ext uri="{FF2B5EF4-FFF2-40B4-BE49-F238E27FC236}">
                  <a16:creationId xmlns:a16="http://schemas.microsoft.com/office/drawing/2014/main" id="{FD48EC7A-2770-9A50-F58A-94662CE3D158}"/>
                </a:ext>
              </a:extLst>
            </p:cNvPr>
            <p:cNvGrpSpPr/>
            <p:nvPr/>
          </p:nvGrpSpPr>
          <p:grpSpPr>
            <a:xfrm>
              <a:off x="5844406" y="3851549"/>
              <a:ext cx="69665" cy="69545"/>
              <a:chOff x="5844406" y="3851549"/>
              <a:chExt cx="69665" cy="69545"/>
            </a:xfrm>
          </p:grpSpPr>
          <p:sp>
            <p:nvSpPr>
              <p:cNvPr id="60" name="Freeform 59">
                <a:extLst>
                  <a:ext uri="{FF2B5EF4-FFF2-40B4-BE49-F238E27FC236}">
                    <a16:creationId xmlns:a16="http://schemas.microsoft.com/office/drawing/2014/main" id="{8FE93AC4-560F-C567-0774-496741B56220}"/>
                  </a:ext>
                </a:extLst>
              </p:cNvPr>
              <p:cNvSpPr/>
              <p:nvPr/>
            </p:nvSpPr>
            <p:spPr>
              <a:xfrm>
                <a:off x="5879175" y="3851549"/>
                <a:ext cx="12689" cy="69545"/>
              </a:xfrm>
              <a:custGeom>
                <a:avLst/>
                <a:gdLst>
                  <a:gd name="connsiteX0" fmla="*/ 0 w 12689"/>
                  <a:gd name="connsiteY0" fmla="*/ 0 h 69545"/>
                  <a:gd name="connsiteX1" fmla="*/ 0 w 12689"/>
                  <a:gd name="connsiteY1" fmla="*/ 69546 h 69545"/>
                </a:gdLst>
                <a:ahLst/>
                <a:cxnLst>
                  <a:cxn ang="0">
                    <a:pos x="connsiteX0" y="connsiteY0"/>
                  </a:cxn>
                  <a:cxn ang="0">
                    <a:pos x="connsiteX1" y="connsiteY1"/>
                  </a:cxn>
                </a:cxnLst>
                <a:rect l="l" t="t" r="r" b="b"/>
                <a:pathLst>
                  <a:path w="12689" h="69545">
                    <a:moveTo>
                      <a:pt x="0" y="0"/>
                    </a:moveTo>
                    <a:lnTo>
                      <a:pt x="0" y="69546"/>
                    </a:lnTo>
                  </a:path>
                </a:pathLst>
              </a:custGeom>
              <a:ln w="9256" cap="flat">
                <a:solidFill>
                  <a:srgbClr val="00B050"/>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3E6CA2B-FE44-87C3-67D1-5F3294687652}"/>
                  </a:ext>
                </a:extLst>
              </p:cNvPr>
              <p:cNvSpPr/>
              <p:nvPr/>
            </p:nvSpPr>
            <p:spPr>
              <a:xfrm>
                <a:off x="5844406" y="3886385"/>
                <a:ext cx="69665" cy="12667"/>
              </a:xfrm>
              <a:custGeom>
                <a:avLst/>
                <a:gdLst>
                  <a:gd name="connsiteX0" fmla="*/ 0 w 69665"/>
                  <a:gd name="connsiteY0" fmla="*/ 0 h 12667"/>
                  <a:gd name="connsiteX1" fmla="*/ 69665 w 69665"/>
                  <a:gd name="connsiteY1" fmla="*/ 0 h 12667"/>
                </a:gdLst>
                <a:ahLst/>
                <a:cxnLst>
                  <a:cxn ang="0">
                    <a:pos x="connsiteX0" y="connsiteY0"/>
                  </a:cxn>
                  <a:cxn ang="0">
                    <a:pos x="connsiteX1" y="connsiteY1"/>
                  </a:cxn>
                </a:cxnLst>
                <a:rect l="l" t="t" r="r" b="b"/>
                <a:pathLst>
                  <a:path w="69665" h="12667">
                    <a:moveTo>
                      <a:pt x="0" y="0"/>
                    </a:moveTo>
                    <a:lnTo>
                      <a:pt x="69665" y="0"/>
                    </a:lnTo>
                  </a:path>
                </a:pathLst>
              </a:custGeom>
              <a:ln w="9256" cap="flat">
                <a:solidFill>
                  <a:srgbClr val="00B050"/>
                </a:solidFill>
                <a:prstDash val="solid"/>
                <a:miter/>
              </a:ln>
            </p:spPr>
            <p:txBody>
              <a:bodyPr rtlCol="0" anchor="ctr"/>
              <a:lstStyle/>
              <a:p>
                <a:endParaRPr lang="en-US"/>
              </a:p>
            </p:txBody>
          </p:sp>
        </p:grpSp>
        <p:grpSp>
          <p:nvGrpSpPr>
            <p:cNvPr id="62" name="Graphic 31">
              <a:extLst>
                <a:ext uri="{FF2B5EF4-FFF2-40B4-BE49-F238E27FC236}">
                  <a16:creationId xmlns:a16="http://schemas.microsoft.com/office/drawing/2014/main" id="{0900FF76-69C5-529D-F132-DF514497A637}"/>
                </a:ext>
              </a:extLst>
            </p:cNvPr>
            <p:cNvGrpSpPr/>
            <p:nvPr/>
          </p:nvGrpSpPr>
          <p:grpSpPr>
            <a:xfrm>
              <a:off x="5819661" y="3851549"/>
              <a:ext cx="69792" cy="69545"/>
              <a:chOff x="5819661" y="3851549"/>
              <a:chExt cx="69792" cy="69545"/>
            </a:xfrm>
          </p:grpSpPr>
          <p:sp>
            <p:nvSpPr>
              <p:cNvPr id="63" name="Freeform 62">
                <a:extLst>
                  <a:ext uri="{FF2B5EF4-FFF2-40B4-BE49-F238E27FC236}">
                    <a16:creationId xmlns:a16="http://schemas.microsoft.com/office/drawing/2014/main" id="{0F979040-59FF-F005-5512-1D87877584D9}"/>
                  </a:ext>
                </a:extLst>
              </p:cNvPr>
              <p:cNvSpPr/>
              <p:nvPr/>
            </p:nvSpPr>
            <p:spPr>
              <a:xfrm>
                <a:off x="5854558" y="3851549"/>
                <a:ext cx="12689" cy="69545"/>
              </a:xfrm>
              <a:custGeom>
                <a:avLst/>
                <a:gdLst>
                  <a:gd name="connsiteX0" fmla="*/ 0 w 12689"/>
                  <a:gd name="connsiteY0" fmla="*/ 0 h 69545"/>
                  <a:gd name="connsiteX1" fmla="*/ 0 w 12689"/>
                  <a:gd name="connsiteY1" fmla="*/ 69546 h 69545"/>
                </a:gdLst>
                <a:ahLst/>
                <a:cxnLst>
                  <a:cxn ang="0">
                    <a:pos x="connsiteX0" y="connsiteY0"/>
                  </a:cxn>
                  <a:cxn ang="0">
                    <a:pos x="connsiteX1" y="connsiteY1"/>
                  </a:cxn>
                </a:cxnLst>
                <a:rect l="l" t="t" r="r" b="b"/>
                <a:pathLst>
                  <a:path w="12689" h="69545">
                    <a:moveTo>
                      <a:pt x="0" y="0"/>
                    </a:moveTo>
                    <a:lnTo>
                      <a:pt x="0" y="69546"/>
                    </a:lnTo>
                  </a:path>
                </a:pathLst>
              </a:custGeom>
              <a:ln w="9256" cap="flat">
                <a:solidFill>
                  <a:srgbClr val="00B050"/>
                </a:solid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F065F049-45FA-9A07-EBCC-3B465478F355}"/>
                  </a:ext>
                </a:extLst>
              </p:cNvPr>
              <p:cNvSpPr/>
              <p:nvPr/>
            </p:nvSpPr>
            <p:spPr>
              <a:xfrm>
                <a:off x="5819661" y="3886385"/>
                <a:ext cx="69792" cy="12667"/>
              </a:xfrm>
              <a:custGeom>
                <a:avLst/>
                <a:gdLst>
                  <a:gd name="connsiteX0" fmla="*/ 0 w 69792"/>
                  <a:gd name="connsiteY0" fmla="*/ 0 h 12667"/>
                  <a:gd name="connsiteX1" fmla="*/ 69792 w 69792"/>
                  <a:gd name="connsiteY1" fmla="*/ 0 h 12667"/>
                </a:gdLst>
                <a:ahLst/>
                <a:cxnLst>
                  <a:cxn ang="0">
                    <a:pos x="connsiteX0" y="connsiteY0"/>
                  </a:cxn>
                  <a:cxn ang="0">
                    <a:pos x="connsiteX1" y="connsiteY1"/>
                  </a:cxn>
                </a:cxnLst>
                <a:rect l="l" t="t" r="r" b="b"/>
                <a:pathLst>
                  <a:path w="69792" h="12667">
                    <a:moveTo>
                      <a:pt x="0" y="0"/>
                    </a:moveTo>
                    <a:lnTo>
                      <a:pt x="69792" y="0"/>
                    </a:lnTo>
                  </a:path>
                </a:pathLst>
              </a:custGeom>
              <a:ln w="9256" cap="flat">
                <a:solidFill>
                  <a:srgbClr val="00B050"/>
                </a:solidFill>
                <a:prstDash val="solid"/>
                <a:miter/>
              </a:ln>
            </p:spPr>
            <p:txBody>
              <a:bodyPr rtlCol="0" anchor="ctr"/>
              <a:lstStyle/>
              <a:p>
                <a:endParaRPr lang="en-US"/>
              </a:p>
            </p:txBody>
          </p:sp>
        </p:grpSp>
        <p:grpSp>
          <p:nvGrpSpPr>
            <p:cNvPr id="65" name="Graphic 31">
              <a:extLst>
                <a:ext uri="{FF2B5EF4-FFF2-40B4-BE49-F238E27FC236}">
                  <a16:creationId xmlns:a16="http://schemas.microsoft.com/office/drawing/2014/main" id="{16D7308A-3FAD-0B8D-457E-99225CD54D89}"/>
                </a:ext>
              </a:extLst>
            </p:cNvPr>
            <p:cNvGrpSpPr/>
            <p:nvPr/>
          </p:nvGrpSpPr>
          <p:grpSpPr>
            <a:xfrm>
              <a:off x="5693147" y="3851549"/>
              <a:ext cx="69792" cy="69545"/>
              <a:chOff x="5693147" y="3851549"/>
              <a:chExt cx="69792" cy="69545"/>
            </a:xfrm>
          </p:grpSpPr>
          <p:sp>
            <p:nvSpPr>
              <p:cNvPr id="66" name="Freeform 65">
                <a:extLst>
                  <a:ext uri="{FF2B5EF4-FFF2-40B4-BE49-F238E27FC236}">
                    <a16:creationId xmlns:a16="http://schemas.microsoft.com/office/drawing/2014/main" id="{0105C15F-FAEF-938E-3986-4F1D8DD18DA6}"/>
                  </a:ext>
                </a:extLst>
              </p:cNvPr>
              <p:cNvSpPr/>
              <p:nvPr/>
            </p:nvSpPr>
            <p:spPr>
              <a:xfrm>
                <a:off x="5728043" y="3851549"/>
                <a:ext cx="12689" cy="69545"/>
              </a:xfrm>
              <a:custGeom>
                <a:avLst/>
                <a:gdLst>
                  <a:gd name="connsiteX0" fmla="*/ 0 w 12689"/>
                  <a:gd name="connsiteY0" fmla="*/ 0 h 69545"/>
                  <a:gd name="connsiteX1" fmla="*/ 0 w 12689"/>
                  <a:gd name="connsiteY1" fmla="*/ 69546 h 69545"/>
                </a:gdLst>
                <a:ahLst/>
                <a:cxnLst>
                  <a:cxn ang="0">
                    <a:pos x="connsiteX0" y="connsiteY0"/>
                  </a:cxn>
                  <a:cxn ang="0">
                    <a:pos x="connsiteX1" y="connsiteY1"/>
                  </a:cxn>
                </a:cxnLst>
                <a:rect l="l" t="t" r="r" b="b"/>
                <a:pathLst>
                  <a:path w="12689" h="69545">
                    <a:moveTo>
                      <a:pt x="0" y="0"/>
                    </a:moveTo>
                    <a:lnTo>
                      <a:pt x="0" y="69546"/>
                    </a:lnTo>
                  </a:path>
                </a:pathLst>
              </a:custGeom>
              <a:ln w="9256" cap="flat">
                <a:solidFill>
                  <a:srgbClr val="00B050"/>
                </a:solid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FF746A7-6B43-0992-9BC3-0F9E89BDC2FD}"/>
                  </a:ext>
                </a:extLst>
              </p:cNvPr>
              <p:cNvSpPr/>
              <p:nvPr/>
            </p:nvSpPr>
            <p:spPr>
              <a:xfrm>
                <a:off x="5693147" y="3886385"/>
                <a:ext cx="69792" cy="12667"/>
              </a:xfrm>
              <a:custGeom>
                <a:avLst/>
                <a:gdLst>
                  <a:gd name="connsiteX0" fmla="*/ 0 w 69792"/>
                  <a:gd name="connsiteY0" fmla="*/ 0 h 12667"/>
                  <a:gd name="connsiteX1" fmla="*/ 69792 w 69792"/>
                  <a:gd name="connsiteY1" fmla="*/ 0 h 12667"/>
                </a:gdLst>
                <a:ahLst/>
                <a:cxnLst>
                  <a:cxn ang="0">
                    <a:pos x="connsiteX0" y="connsiteY0"/>
                  </a:cxn>
                  <a:cxn ang="0">
                    <a:pos x="connsiteX1" y="connsiteY1"/>
                  </a:cxn>
                </a:cxnLst>
                <a:rect l="l" t="t" r="r" b="b"/>
                <a:pathLst>
                  <a:path w="69792" h="12667">
                    <a:moveTo>
                      <a:pt x="0" y="0"/>
                    </a:moveTo>
                    <a:lnTo>
                      <a:pt x="69792" y="0"/>
                    </a:lnTo>
                  </a:path>
                </a:pathLst>
              </a:custGeom>
              <a:ln w="9256" cap="flat">
                <a:solidFill>
                  <a:srgbClr val="00B050"/>
                </a:solidFill>
                <a:prstDash val="solid"/>
                <a:miter/>
              </a:ln>
            </p:spPr>
            <p:txBody>
              <a:bodyPr rtlCol="0" anchor="ctr"/>
              <a:lstStyle/>
              <a:p>
                <a:endParaRPr lang="en-US"/>
              </a:p>
            </p:txBody>
          </p:sp>
        </p:grpSp>
        <p:grpSp>
          <p:nvGrpSpPr>
            <p:cNvPr id="68" name="Graphic 31">
              <a:extLst>
                <a:ext uri="{FF2B5EF4-FFF2-40B4-BE49-F238E27FC236}">
                  <a16:creationId xmlns:a16="http://schemas.microsoft.com/office/drawing/2014/main" id="{8F058CA3-1008-15CD-3AFA-45EDD150AD11}"/>
                </a:ext>
              </a:extLst>
            </p:cNvPr>
            <p:cNvGrpSpPr/>
            <p:nvPr/>
          </p:nvGrpSpPr>
          <p:grpSpPr>
            <a:xfrm>
              <a:off x="5535543" y="3795178"/>
              <a:ext cx="69792" cy="69672"/>
              <a:chOff x="5535543" y="3795178"/>
              <a:chExt cx="69792" cy="69672"/>
            </a:xfrm>
          </p:grpSpPr>
          <p:sp>
            <p:nvSpPr>
              <p:cNvPr id="69" name="Freeform 68">
                <a:extLst>
                  <a:ext uri="{FF2B5EF4-FFF2-40B4-BE49-F238E27FC236}">
                    <a16:creationId xmlns:a16="http://schemas.microsoft.com/office/drawing/2014/main" id="{72614F06-2226-9EC8-1390-2B74C8BE7F65}"/>
                  </a:ext>
                </a:extLst>
              </p:cNvPr>
              <p:cNvSpPr/>
              <p:nvPr/>
            </p:nvSpPr>
            <p:spPr>
              <a:xfrm>
                <a:off x="5570439" y="3795178"/>
                <a:ext cx="12689" cy="69672"/>
              </a:xfrm>
              <a:custGeom>
                <a:avLst/>
                <a:gdLst>
                  <a:gd name="connsiteX0" fmla="*/ 0 w 12689"/>
                  <a:gd name="connsiteY0" fmla="*/ 0 h 69672"/>
                  <a:gd name="connsiteX1" fmla="*/ 0 w 12689"/>
                  <a:gd name="connsiteY1" fmla="*/ 69673 h 69672"/>
                </a:gdLst>
                <a:ahLst/>
                <a:cxnLst>
                  <a:cxn ang="0">
                    <a:pos x="connsiteX0" y="connsiteY0"/>
                  </a:cxn>
                  <a:cxn ang="0">
                    <a:pos x="connsiteX1" y="connsiteY1"/>
                  </a:cxn>
                </a:cxnLst>
                <a:rect l="l" t="t" r="r" b="b"/>
                <a:pathLst>
                  <a:path w="12689" h="69672">
                    <a:moveTo>
                      <a:pt x="0" y="0"/>
                    </a:moveTo>
                    <a:lnTo>
                      <a:pt x="0" y="69673"/>
                    </a:lnTo>
                  </a:path>
                </a:pathLst>
              </a:custGeom>
              <a:ln w="9256" cap="flat">
                <a:solidFill>
                  <a:srgbClr val="00B050"/>
                </a:solid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7F7C393-96D0-F530-A8E8-5696AE896607}"/>
                  </a:ext>
                </a:extLst>
              </p:cNvPr>
              <p:cNvSpPr/>
              <p:nvPr/>
            </p:nvSpPr>
            <p:spPr>
              <a:xfrm>
                <a:off x="5535543" y="3830014"/>
                <a:ext cx="69792" cy="12667"/>
              </a:xfrm>
              <a:custGeom>
                <a:avLst/>
                <a:gdLst>
                  <a:gd name="connsiteX0" fmla="*/ 0 w 69792"/>
                  <a:gd name="connsiteY0" fmla="*/ 0 h 12667"/>
                  <a:gd name="connsiteX1" fmla="*/ 69793 w 69792"/>
                  <a:gd name="connsiteY1" fmla="*/ 0 h 12667"/>
                </a:gdLst>
                <a:ahLst/>
                <a:cxnLst>
                  <a:cxn ang="0">
                    <a:pos x="connsiteX0" y="connsiteY0"/>
                  </a:cxn>
                  <a:cxn ang="0">
                    <a:pos x="connsiteX1" y="connsiteY1"/>
                  </a:cxn>
                </a:cxnLst>
                <a:rect l="l" t="t" r="r" b="b"/>
                <a:pathLst>
                  <a:path w="69792" h="12667">
                    <a:moveTo>
                      <a:pt x="0" y="0"/>
                    </a:moveTo>
                    <a:lnTo>
                      <a:pt x="69793" y="0"/>
                    </a:lnTo>
                  </a:path>
                </a:pathLst>
              </a:custGeom>
              <a:ln w="9256" cap="flat">
                <a:solidFill>
                  <a:srgbClr val="00B050"/>
                </a:solidFill>
                <a:prstDash val="solid"/>
                <a:miter/>
              </a:ln>
            </p:spPr>
            <p:txBody>
              <a:bodyPr rtlCol="0" anchor="ctr"/>
              <a:lstStyle/>
              <a:p>
                <a:endParaRPr lang="en-US"/>
              </a:p>
            </p:txBody>
          </p:sp>
        </p:grpSp>
        <p:grpSp>
          <p:nvGrpSpPr>
            <p:cNvPr id="71" name="Graphic 31">
              <a:extLst>
                <a:ext uri="{FF2B5EF4-FFF2-40B4-BE49-F238E27FC236}">
                  <a16:creationId xmlns:a16="http://schemas.microsoft.com/office/drawing/2014/main" id="{BF26BA8B-0D70-FDBE-610D-6BD292DF60B5}"/>
                </a:ext>
              </a:extLst>
            </p:cNvPr>
            <p:cNvGrpSpPr/>
            <p:nvPr/>
          </p:nvGrpSpPr>
          <p:grpSpPr>
            <a:xfrm>
              <a:off x="5472222" y="3719171"/>
              <a:ext cx="69792" cy="69672"/>
              <a:chOff x="5472222" y="3719171"/>
              <a:chExt cx="69792" cy="69672"/>
            </a:xfrm>
          </p:grpSpPr>
          <p:sp>
            <p:nvSpPr>
              <p:cNvPr id="72" name="Freeform 71">
                <a:extLst>
                  <a:ext uri="{FF2B5EF4-FFF2-40B4-BE49-F238E27FC236}">
                    <a16:creationId xmlns:a16="http://schemas.microsoft.com/office/drawing/2014/main" id="{AD875D4D-2FB5-3CCB-60E8-F192E535F940}"/>
                  </a:ext>
                </a:extLst>
              </p:cNvPr>
              <p:cNvSpPr/>
              <p:nvPr/>
            </p:nvSpPr>
            <p:spPr>
              <a:xfrm>
                <a:off x="5507118" y="3719171"/>
                <a:ext cx="12689" cy="69672"/>
              </a:xfrm>
              <a:custGeom>
                <a:avLst/>
                <a:gdLst>
                  <a:gd name="connsiteX0" fmla="*/ 0 w 12689"/>
                  <a:gd name="connsiteY0" fmla="*/ 0 h 69672"/>
                  <a:gd name="connsiteX1" fmla="*/ 0 w 12689"/>
                  <a:gd name="connsiteY1" fmla="*/ 69673 h 69672"/>
                </a:gdLst>
                <a:ahLst/>
                <a:cxnLst>
                  <a:cxn ang="0">
                    <a:pos x="connsiteX0" y="connsiteY0"/>
                  </a:cxn>
                  <a:cxn ang="0">
                    <a:pos x="connsiteX1" y="connsiteY1"/>
                  </a:cxn>
                </a:cxnLst>
                <a:rect l="l" t="t" r="r" b="b"/>
                <a:pathLst>
                  <a:path w="12689" h="69672">
                    <a:moveTo>
                      <a:pt x="0" y="0"/>
                    </a:moveTo>
                    <a:lnTo>
                      <a:pt x="0" y="69673"/>
                    </a:lnTo>
                  </a:path>
                </a:pathLst>
              </a:custGeom>
              <a:ln w="9256" cap="flat">
                <a:solidFill>
                  <a:srgbClr val="00B050"/>
                </a:solid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D82811E-7D6B-50E3-F358-4CF86A4D5E5D}"/>
                  </a:ext>
                </a:extLst>
              </p:cNvPr>
              <p:cNvSpPr/>
              <p:nvPr/>
            </p:nvSpPr>
            <p:spPr>
              <a:xfrm>
                <a:off x="5472222" y="3754007"/>
                <a:ext cx="69792" cy="12667"/>
              </a:xfrm>
              <a:custGeom>
                <a:avLst/>
                <a:gdLst>
                  <a:gd name="connsiteX0" fmla="*/ 0 w 69792"/>
                  <a:gd name="connsiteY0" fmla="*/ 0 h 12667"/>
                  <a:gd name="connsiteX1" fmla="*/ 69792 w 69792"/>
                  <a:gd name="connsiteY1" fmla="*/ 0 h 12667"/>
                </a:gdLst>
                <a:ahLst/>
                <a:cxnLst>
                  <a:cxn ang="0">
                    <a:pos x="connsiteX0" y="connsiteY0"/>
                  </a:cxn>
                  <a:cxn ang="0">
                    <a:pos x="connsiteX1" y="connsiteY1"/>
                  </a:cxn>
                </a:cxnLst>
                <a:rect l="l" t="t" r="r" b="b"/>
                <a:pathLst>
                  <a:path w="69792" h="12667">
                    <a:moveTo>
                      <a:pt x="0" y="0"/>
                    </a:moveTo>
                    <a:lnTo>
                      <a:pt x="69792" y="0"/>
                    </a:lnTo>
                  </a:path>
                </a:pathLst>
              </a:custGeom>
              <a:ln w="9256" cap="flat">
                <a:solidFill>
                  <a:srgbClr val="00B050"/>
                </a:solidFill>
                <a:prstDash val="solid"/>
                <a:miter/>
              </a:ln>
            </p:spPr>
            <p:txBody>
              <a:bodyPr rtlCol="0" anchor="ctr"/>
              <a:lstStyle/>
              <a:p>
                <a:endParaRPr lang="en-US"/>
              </a:p>
            </p:txBody>
          </p:sp>
        </p:grpSp>
        <p:grpSp>
          <p:nvGrpSpPr>
            <p:cNvPr id="74" name="Graphic 31">
              <a:extLst>
                <a:ext uri="{FF2B5EF4-FFF2-40B4-BE49-F238E27FC236}">
                  <a16:creationId xmlns:a16="http://schemas.microsoft.com/office/drawing/2014/main" id="{C3E9219A-CA32-CED0-DB0F-DCC9DC1B9F54}"/>
                </a:ext>
              </a:extLst>
            </p:cNvPr>
            <p:cNvGrpSpPr/>
            <p:nvPr/>
          </p:nvGrpSpPr>
          <p:grpSpPr>
            <a:xfrm>
              <a:off x="5064761" y="3668880"/>
              <a:ext cx="69792" cy="69672"/>
              <a:chOff x="5064761" y="3668880"/>
              <a:chExt cx="69792" cy="69672"/>
            </a:xfrm>
          </p:grpSpPr>
          <p:sp>
            <p:nvSpPr>
              <p:cNvPr id="75" name="Freeform 74">
                <a:extLst>
                  <a:ext uri="{FF2B5EF4-FFF2-40B4-BE49-F238E27FC236}">
                    <a16:creationId xmlns:a16="http://schemas.microsoft.com/office/drawing/2014/main" id="{0F5691A8-CAF5-75D4-DF50-F1E55C5744EC}"/>
                  </a:ext>
                </a:extLst>
              </p:cNvPr>
              <p:cNvSpPr/>
              <p:nvPr/>
            </p:nvSpPr>
            <p:spPr>
              <a:xfrm>
                <a:off x="5099657" y="3668880"/>
                <a:ext cx="12689" cy="69672"/>
              </a:xfrm>
              <a:custGeom>
                <a:avLst/>
                <a:gdLst>
                  <a:gd name="connsiteX0" fmla="*/ 0 w 12689"/>
                  <a:gd name="connsiteY0" fmla="*/ 0 h 69672"/>
                  <a:gd name="connsiteX1" fmla="*/ 0 w 12689"/>
                  <a:gd name="connsiteY1" fmla="*/ 69673 h 69672"/>
                </a:gdLst>
                <a:ahLst/>
                <a:cxnLst>
                  <a:cxn ang="0">
                    <a:pos x="connsiteX0" y="connsiteY0"/>
                  </a:cxn>
                  <a:cxn ang="0">
                    <a:pos x="connsiteX1" y="connsiteY1"/>
                  </a:cxn>
                </a:cxnLst>
                <a:rect l="l" t="t" r="r" b="b"/>
                <a:pathLst>
                  <a:path w="12689" h="69672">
                    <a:moveTo>
                      <a:pt x="0" y="0"/>
                    </a:moveTo>
                    <a:lnTo>
                      <a:pt x="0" y="69673"/>
                    </a:lnTo>
                  </a:path>
                </a:pathLst>
              </a:custGeom>
              <a:ln w="9256" cap="flat">
                <a:solidFill>
                  <a:srgbClr val="00B050"/>
                </a:solid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9503F16-78C1-134D-0027-B2AE5EE160FD}"/>
                  </a:ext>
                </a:extLst>
              </p:cNvPr>
              <p:cNvSpPr/>
              <p:nvPr/>
            </p:nvSpPr>
            <p:spPr>
              <a:xfrm>
                <a:off x="5064761" y="3703717"/>
                <a:ext cx="69792" cy="12667"/>
              </a:xfrm>
              <a:custGeom>
                <a:avLst/>
                <a:gdLst>
                  <a:gd name="connsiteX0" fmla="*/ 0 w 69792"/>
                  <a:gd name="connsiteY0" fmla="*/ 0 h 12667"/>
                  <a:gd name="connsiteX1" fmla="*/ 69792 w 69792"/>
                  <a:gd name="connsiteY1" fmla="*/ 0 h 12667"/>
                </a:gdLst>
                <a:ahLst/>
                <a:cxnLst>
                  <a:cxn ang="0">
                    <a:pos x="connsiteX0" y="connsiteY0"/>
                  </a:cxn>
                  <a:cxn ang="0">
                    <a:pos x="connsiteX1" y="connsiteY1"/>
                  </a:cxn>
                </a:cxnLst>
                <a:rect l="l" t="t" r="r" b="b"/>
                <a:pathLst>
                  <a:path w="69792" h="12667">
                    <a:moveTo>
                      <a:pt x="0" y="0"/>
                    </a:moveTo>
                    <a:lnTo>
                      <a:pt x="69792" y="0"/>
                    </a:lnTo>
                  </a:path>
                </a:pathLst>
              </a:custGeom>
              <a:ln w="9256" cap="flat">
                <a:solidFill>
                  <a:srgbClr val="00B050"/>
                </a:solidFill>
                <a:prstDash val="solid"/>
                <a:miter/>
              </a:ln>
            </p:spPr>
            <p:txBody>
              <a:bodyPr rtlCol="0" anchor="ctr"/>
              <a:lstStyle/>
              <a:p>
                <a:endParaRPr lang="en-US"/>
              </a:p>
            </p:txBody>
          </p:sp>
        </p:grpSp>
        <p:grpSp>
          <p:nvGrpSpPr>
            <p:cNvPr id="77" name="Graphic 31">
              <a:extLst>
                <a:ext uri="{FF2B5EF4-FFF2-40B4-BE49-F238E27FC236}">
                  <a16:creationId xmlns:a16="http://schemas.microsoft.com/office/drawing/2014/main" id="{FA05B190-832F-DBCD-B2F8-819398216C1D}"/>
                </a:ext>
              </a:extLst>
            </p:cNvPr>
            <p:cNvGrpSpPr/>
            <p:nvPr/>
          </p:nvGrpSpPr>
          <p:grpSpPr>
            <a:xfrm>
              <a:off x="4940403" y="3668880"/>
              <a:ext cx="69792" cy="69672"/>
              <a:chOff x="4940403" y="3668880"/>
              <a:chExt cx="69792" cy="69672"/>
            </a:xfrm>
          </p:grpSpPr>
          <p:sp>
            <p:nvSpPr>
              <p:cNvPr id="78" name="Freeform 77">
                <a:extLst>
                  <a:ext uri="{FF2B5EF4-FFF2-40B4-BE49-F238E27FC236}">
                    <a16:creationId xmlns:a16="http://schemas.microsoft.com/office/drawing/2014/main" id="{777C7F34-7FE9-A072-39C4-BD137F25209B}"/>
                  </a:ext>
                </a:extLst>
              </p:cNvPr>
              <p:cNvSpPr/>
              <p:nvPr/>
            </p:nvSpPr>
            <p:spPr>
              <a:xfrm>
                <a:off x="4975300" y="3668880"/>
                <a:ext cx="12689" cy="69672"/>
              </a:xfrm>
              <a:custGeom>
                <a:avLst/>
                <a:gdLst>
                  <a:gd name="connsiteX0" fmla="*/ 0 w 12689"/>
                  <a:gd name="connsiteY0" fmla="*/ 0 h 69672"/>
                  <a:gd name="connsiteX1" fmla="*/ 0 w 12689"/>
                  <a:gd name="connsiteY1" fmla="*/ 69673 h 69672"/>
                </a:gdLst>
                <a:ahLst/>
                <a:cxnLst>
                  <a:cxn ang="0">
                    <a:pos x="connsiteX0" y="connsiteY0"/>
                  </a:cxn>
                  <a:cxn ang="0">
                    <a:pos x="connsiteX1" y="connsiteY1"/>
                  </a:cxn>
                </a:cxnLst>
                <a:rect l="l" t="t" r="r" b="b"/>
                <a:pathLst>
                  <a:path w="12689" h="69672">
                    <a:moveTo>
                      <a:pt x="0" y="0"/>
                    </a:moveTo>
                    <a:lnTo>
                      <a:pt x="0" y="69673"/>
                    </a:lnTo>
                  </a:path>
                </a:pathLst>
              </a:custGeom>
              <a:ln w="9256" cap="flat">
                <a:solidFill>
                  <a:srgbClr val="00B050"/>
                </a:solid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4C70412C-FB6F-332F-CED0-489EAB54C1DE}"/>
                  </a:ext>
                </a:extLst>
              </p:cNvPr>
              <p:cNvSpPr/>
              <p:nvPr/>
            </p:nvSpPr>
            <p:spPr>
              <a:xfrm>
                <a:off x="4940403" y="3703717"/>
                <a:ext cx="69792" cy="12667"/>
              </a:xfrm>
              <a:custGeom>
                <a:avLst/>
                <a:gdLst>
                  <a:gd name="connsiteX0" fmla="*/ 0 w 69792"/>
                  <a:gd name="connsiteY0" fmla="*/ 0 h 12667"/>
                  <a:gd name="connsiteX1" fmla="*/ 69793 w 69792"/>
                  <a:gd name="connsiteY1" fmla="*/ 0 h 12667"/>
                </a:gdLst>
                <a:ahLst/>
                <a:cxnLst>
                  <a:cxn ang="0">
                    <a:pos x="connsiteX0" y="connsiteY0"/>
                  </a:cxn>
                  <a:cxn ang="0">
                    <a:pos x="connsiteX1" y="connsiteY1"/>
                  </a:cxn>
                </a:cxnLst>
                <a:rect l="l" t="t" r="r" b="b"/>
                <a:pathLst>
                  <a:path w="69792" h="12667">
                    <a:moveTo>
                      <a:pt x="0" y="0"/>
                    </a:moveTo>
                    <a:lnTo>
                      <a:pt x="69793" y="0"/>
                    </a:lnTo>
                  </a:path>
                </a:pathLst>
              </a:custGeom>
              <a:ln w="9256" cap="flat">
                <a:solidFill>
                  <a:srgbClr val="00B050"/>
                </a:solidFill>
                <a:prstDash val="solid"/>
                <a:miter/>
              </a:ln>
            </p:spPr>
            <p:txBody>
              <a:bodyPr rtlCol="0" anchor="ctr"/>
              <a:lstStyle/>
              <a:p>
                <a:endParaRPr lang="en-US"/>
              </a:p>
            </p:txBody>
          </p:sp>
        </p:grpSp>
        <p:grpSp>
          <p:nvGrpSpPr>
            <p:cNvPr id="80" name="Graphic 31">
              <a:extLst>
                <a:ext uri="{FF2B5EF4-FFF2-40B4-BE49-F238E27FC236}">
                  <a16:creationId xmlns:a16="http://schemas.microsoft.com/office/drawing/2014/main" id="{04CEDADD-42E7-0248-FF55-2AB1A4975808}"/>
                </a:ext>
              </a:extLst>
            </p:cNvPr>
            <p:cNvGrpSpPr/>
            <p:nvPr/>
          </p:nvGrpSpPr>
          <p:grpSpPr>
            <a:xfrm>
              <a:off x="4083606" y="3376636"/>
              <a:ext cx="69792" cy="69672"/>
              <a:chOff x="4083606" y="3376636"/>
              <a:chExt cx="69792" cy="69672"/>
            </a:xfrm>
          </p:grpSpPr>
          <p:sp>
            <p:nvSpPr>
              <p:cNvPr id="81" name="Freeform 80">
                <a:extLst>
                  <a:ext uri="{FF2B5EF4-FFF2-40B4-BE49-F238E27FC236}">
                    <a16:creationId xmlns:a16="http://schemas.microsoft.com/office/drawing/2014/main" id="{85941502-B64C-DF38-8CF9-E46A1ADC8055}"/>
                  </a:ext>
                </a:extLst>
              </p:cNvPr>
              <p:cNvSpPr/>
              <p:nvPr/>
            </p:nvSpPr>
            <p:spPr>
              <a:xfrm>
                <a:off x="4118502" y="3376636"/>
                <a:ext cx="12689" cy="69672"/>
              </a:xfrm>
              <a:custGeom>
                <a:avLst/>
                <a:gdLst>
                  <a:gd name="connsiteX0" fmla="*/ 0 w 12689"/>
                  <a:gd name="connsiteY0" fmla="*/ 0 h 69672"/>
                  <a:gd name="connsiteX1" fmla="*/ 0 w 12689"/>
                  <a:gd name="connsiteY1" fmla="*/ 69672 h 69672"/>
                </a:gdLst>
                <a:ahLst/>
                <a:cxnLst>
                  <a:cxn ang="0">
                    <a:pos x="connsiteX0" y="connsiteY0"/>
                  </a:cxn>
                  <a:cxn ang="0">
                    <a:pos x="connsiteX1" y="connsiteY1"/>
                  </a:cxn>
                </a:cxnLst>
                <a:rect l="l" t="t" r="r" b="b"/>
                <a:pathLst>
                  <a:path w="12689" h="69672">
                    <a:moveTo>
                      <a:pt x="0" y="0"/>
                    </a:moveTo>
                    <a:lnTo>
                      <a:pt x="0" y="69672"/>
                    </a:lnTo>
                  </a:path>
                </a:pathLst>
              </a:custGeom>
              <a:ln w="9256" cap="flat">
                <a:solidFill>
                  <a:srgbClr val="00B050"/>
                </a:solid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553DB46-F74C-3CF0-B375-5E4CC321BFD0}"/>
                  </a:ext>
                </a:extLst>
              </p:cNvPr>
              <p:cNvSpPr/>
              <p:nvPr/>
            </p:nvSpPr>
            <p:spPr>
              <a:xfrm>
                <a:off x="4083606" y="3411472"/>
                <a:ext cx="69792" cy="12667"/>
              </a:xfrm>
              <a:custGeom>
                <a:avLst/>
                <a:gdLst>
                  <a:gd name="connsiteX0" fmla="*/ 0 w 69792"/>
                  <a:gd name="connsiteY0" fmla="*/ 0 h 12667"/>
                  <a:gd name="connsiteX1" fmla="*/ 69792 w 69792"/>
                  <a:gd name="connsiteY1" fmla="*/ 0 h 12667"/>
                </a:gdLst>
                <a:ahLst/>
                <a:cxnLst>
                  <a:cxn ang="0">
                    <a:pos x="connsiteX0" y="connsiteY0"/>
                  </a:cxn>
                  <a:cxn ang="0">
                    <a:pos x="connsiteX1" y="connsiteY1"/>
                  </a:cxn>
                </a:cxnLst>
                <a:rect l="l" t="t" r="r" b="b"/>
                <a:pathLst>
                  <a:path w="69792" h="12667">
                    <a:moveTo>
                      <a:pt x="0" y="0"/>
                    </a:moveTo>
                    <a:lnTo>
                      <a:pt x="69792" y="0"/>
                    </a:lnTo>
                  </a:path>
                </a:pathLst>
              </a:custGeom>
              <a:ln w="9256" cap="flat">
                <a:solidFill>
                  <a:srgbClr val="00B050"/>
                </a:solidFill>
                <a:prstDash val="solid"/>
                <a:miter/>
              </a:ln>
            </p:spPr>
            <p:txBody>
              <a:bodyPr rtlCol="0" anchor="ctr"/>
              <a:lstStyle/>
              <a:p>
                <a:endParaRPr lang="en-US"/>
              </a:p>
            </p:txBody>
          </p:sp>
        </p:grpSp>
        <p:grpSp>
          <p:nvGrpSpPr>
            <p:cNvPr id="83" name="Graphic 31">
              <a:extLst>
                <a:ext uri="{FF2B5EF4-FFF2-40B4-BE49-F238E27FC236}">
                  <a16:creationId xmlns:a16="http://schemas.microsoft.com/office/drawing/2014/main" id="{8506DBD4-5217-B7E4-9247-949F8EDCC0EC}"/>
                </a:ext>
              </a:extLst>
            </p:cNvPr>
            <p:cNvGrpSpPr/>
            <p:nvPr/>
          </p:nvGrpSpPr>
          <p:grpSpPr>
            <a:xfrm>
              <a:off x="3039257" y="2881075"/>
              <a:ext cx="69665" cy="69545"/>
              <a:chOff x="3039257" y="2881075"/>
              <a:chExt cx="69665" cy="69545"/>
            </a:xfrm>
          </p:grpSpPr>
          <p:sp>
            <p:nvSpPr>
              <p:cNvPr id="84" name="Freeform 83">
                <a:extLst>
                  <a:ext uri="{FF2B5EF4-FFF2-40B4-BE49-F238E27FC236}">
                    <a16:creationId xmlns:a16="http://schemas.microsoft.com/office/drawing/2014/main" id="{16007A89-89F6-C484-33A0-068B4F0B3CE7}"/>
                  </a:ext>
                </a:extLst>
              </p:cNvPr>
              <p:cNvSpPr/>
              <p:nvPr/>
            </p:nvSpPr>
            <p:spPr>
              <a:xfrm>
                <a:off x="3074026" y="2881075"/>
                <a:ext cx="12689" cy="69545"/>
              </a:xfrm>
              <a:custGeom>
                <a:avLst/>
                <a:gdLst>
                  <a:gd name="connsiteX0" fmla="*/ 0 w 12689"/>
                  <a:gd name="connsiteY0" fmla="*/ 0 h 69545"/>
                  <a:gd name="connsiteX1" fmla="*/ 0 w 12689"/>
                  <a:gd name="connsiteY1" fmla="*/ 69546 h 69545"/>
                </a:gdLst>
                <a:ahLst/>
                <a:cxnLst>
                  <a:cxn ang="0">
                    <a:pos x="connsiteX0" y="connsiteY0"/>
                  </a:cxn>
                  <a:cxn ang="0">
                    <a:pos x="connsiteX1" y="connsiteY1"/>
                  </a:cxn>
                </a:cxnLst>
                <a:rect l="l" t="t" r="r" b="b"/>
                <a:pathLst>
                  <a:path w="12689" h="69545">
                    <a:moveTo>
                      <a:pt x="0" y="0"/>
                    </a:moveTo>
                    <a:lnTo>
                      <a:pt x="0" y="69546"/>
                    </a:lnTo>
                  </a:path>
                </a:pathLst>
              </a:custGeom>
              <a:ln w="9256" cap="flat">
                <a:solidFill>
                  <a:srgbClr val="00B050"/>
                </a:solid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F30436D-6991-ADAC-6F21-6F61FE43C51B}"/>
                  </a:ext>
                </a:extLst>
              </p:cNvPr>
              <p:cNvSpPr/>
              <p:nvPr/>
            </p:nvSpPr>
            <p:spPr>
              <a:xfrm>
                <a:off x="3039257" y="2915911"/>
                <a:ext cx="69665" cy="12667"/>
              </a:xfrm>
              <a:custGeom>
                <a:avLst/>
                <a:gdLst>
                  <a:gd name="connsiteX0" fmla="*/ 0 w 69665"/>
                  <a:gd name="connsiteY0" fmla="*/ 0 h 12667"/>
                  <a:gd name="connsiteX1" fmla="*/ 69666 w 69665"/>
                  <a:gd name="connsiteY1" fmla="*/ 0 h 12667"/>
                </a:gdLst>
                <a:ahLst/>
                <a:cxnLst>
                  <a:cxn ang="0">
                    <a:pos x="connsiteX0" y="connsiteY0"/>
                  </a:cxn>
                  <a:cxn ang="0">
                    <a:pos x="connsiteX1" y="connsiteY1"/>
                  </a:cxn>
                </a:cxnLst>
                <a:rect l="l" t="t" r="r" b="b"/>
                <a:pathLst>
                  <a:path w="69665" h="12667">
                    <a:moveTo>
                      <a:pt x="0" y="0"/>
                    </a:moveTo>
                    <a:lnTo>
                      <a:pt x="69666" y="0"/>
                    </a:lnTo>
                  </a:path>
                </a:pathLst>
              </a:custGeom>
              <a:ln w="9256" cap="flat">
                <a:solidFill>
                  <a:srgbClr val="00B050"/>
                </a:solidFill>
                <a:prstDash val="solid"/>
                <a:miter/>
              </a:ln>
            </p:spPr>
            <p:txBody>
              <a:bodyPr rtlCol="0" anchor="ctr"/>
              <a:lstStyle/>
              <a:p>
                <a:endParaRPr lang="en-US"/>
              </a:p>
            </p:txBody>
          </p:sp>
        </p:grpSp>
        <p:grpSp>
          <p:nvGrpSpPr>
            <p:cNvPr id="86" name="Graphic 31">
              <a:extLst>
                <a:ext uri="{FF2B5EF4-FFF2-40B4-BE49-F238E27FC236}">
                  <a16:creationId xmlns:a16="http://schemas.microsoft.com/office/drawing/2014/main" id="{C5B6046F-941D-4E4D-A803-534A2A63BE65}"/>
                </a:ext>
              </a:extLst>
            </p:cNvPr>
            <p:cNvGrpSpPr/>
            <p:nvPr/>
          </p:nvGrpSpPr>
          <p:grpSpPr>
            <a:xfrm>
              <a:off x="4791301" y="3626063"/>
              <a:ext cx="69792" cy="69672"/>
              <a:chOff x="4791301" y="3626063"/>
              <a:chExt cx="69792" cy="69672"/>
            </a:xfrm>
          </p:grpSpPr>
          <p:sp>
            <p:nvSpPr>
              <p:cNvPr id="87" name="Freeform 86">
                <a:extLst>
                  <a:ext uri="{FF2B5EF4-FFF2-40B4-BE49-F238E27FC236}">
                    <a16:creationId xmlns:a16="http://schemas.microsoft.com/office/drawing/2014/main" id="{C9E095C3-C9B9-C267-5D2D-6B88910A4DF4}"/>
                  </a:ext>
                </a:extLst>
              </p:cNvPr>
              <p:cNvSpPr/>
              <p:nvPr/>
            </p:nvSpPr>
            <p:spPr>
              <a:xfrm>
                <a:off x="4826198" y="3626063"/>
                <a:ext cx="12689" cy="69672"/>
              </a:xfrm>
              <a:custGeom>
                <a:avLst/>
                <a:gdLst>
                  <a:gd name="connsiteX0" fmla="*/ 0 w 12689"/>
                  <a:gd name="connsiteY0" fmla="*/ 0 h 69672"/>
                  <a:gd name="connsiteX1" fmla="*/ 0 w 12689"/>
                  <a:gd name="connsiteY1" fmla="*/ 69672 h 69672"/>
                </a:gdLst>
                <a:ahLst/>
                <a:cxnLst>
                  <a:cxn ang="0">
                    <a:pos x="connsiteX0" y="connsiteY0"/>
                  </a:cxn>
                  <a:cxn ang="0">
                    <a:pos x="connsiteX1" y="connsiteY1"/>
                  </a:cxn>
                </a:cxnLst>
                <a:rect l="l" t="t" r="r" b="b"/>
                <a:pathLst>
                  <a:path w="12689" h="69672">
                    <a:moveTo>
                      <a:pt x="0" y="0"/>
                    </a:moveTo>
                    <a:lnTo>
                      <a:pt x="0" y="69672"/>
                    </a:lnTo>
                  </a:path>
                </a:pathLst>
              </a:custGeom>
              <a:ln w="9256" cap="flat">
                <a:solidFill>
                  <a:srgbClr val="00B050"/>
                </a:solid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6381D1B6-8B58-C8C0-1DFF-DD7AB8081559}"/>
                  </a:ext>
                </a:extLst>
              </p:cNvPr>
              <p:cNvSpPr/>
              <p:nvPr/>
            </p:nvSpPr>
            <p:spPr>
              <a:xfrm>
                <a:off x="4791301" y="3660900"/>
                <a:ext cx="69792" cy="12667"/>
              </a:xfrm>
              <a:custGeom>
                <a:avLst/>
                <a:gdLst>
                  <a:gd name="connsiteX0" fmla="*/ 0 w 69792"/>
                  <a:gd name="connsiteY0" fmla="*/ 0 h 12667"/>
                  <a:gd name="connsiteX1" fmla="*/ 69793 w 69792"/>
                  <a:gd name="connsiteY1" fmla="*/ 0 h 12667"/>
                </a:gdLst>
                <a:ahLst/>
                <a:cxnLst>
                  <a:cxn ang="0">
                    <a:pos x="connsiteX0" y="connsiteY0"/>
                  </a:cxn>
                  <a:cxn ang="0">
                    <a:pos x="connsiteX1" y="connsiteY1"/>
                  </a:cxn>
                </a:cxnLst>
                <a:rect l="l" t="t" r="r" b="b"/>
                <a:pathLst>
                  <a:path w="69792" h="12667">
                    <a:moveTo>
                      <a:pt x="0" y="0"/>
                    </a:moveTo>
                    <a:lnTo>
                      <a:pt x="69793" y="0"/>
                    </a:lnTo>
                  </a:path>
                </a:pathLst>
              </a:custGeom>
              <a:ln w="9256" cap="flat">
                <a:solidFill>
                  <a:srgbClr val="00B050"/>
                </a:solidFill>
                <a:prstDash val="solid"/>
                <a:miter/>
              </a:ln>
            </p:spPr>
            <p:txBody>
              <a:bodyPr rtlCol="0" anchor="ctr"/>
              <a:lstStyle/>
              <a:p>
                <a:endParaRPr lang="en-US"/>
              </a:p>
            </p:txBody>
          </p:sp>
        </p:grpSp>
        <p:grpSp>
          <p:nvGrpSpPr>
            <p:cNvPr id="89" name="Graphic 31">
              <a:extLst>
                <a:ext uri="{FF2B5EF4-FFF2-40B4-BE49-F238E27FC236}">
                  <a16:creationId xmlns:a16="http://schemas.microsoft.com/office/drawing/2014/main" id="{AE82B5EA-59B5-D634-ED97-4E4E76CE549A}"/>
                </a:ext>
              </a:extLst>
            </p:cNvPr>
            <p:cNvGrpSpPr/>
            <p:nvPr/>
          </p:nvGrpSpPr>
          <p:grpSpPr>
            <a:xfrm>
              <a:off x="4756532" y="3626063"/>
              <a:ext cx="69665" cy="69672"/>
              <a:chOff x="4756532" y="3626063"/>
              <a:chExt cx="69665" cy="69672"/>
            </a:xfrm>
          </p:grpSpPr>
          <p:sp>
            <p:nvSpPr>
              <p:cNvPr id="90" name="Freeform 89">
                <a:extLst>
                  <a:ext uri="{FF2B5EF4-FFF2-40B4-BE49-F238E27FC236}">
                    <a16:creationId xmlns:a16="http://schemas.microsoft.com/office/drawing/2014/main" id="{9BE2910B-A16E-637A-A101-8ABE779A2585}"/>
                  </a:ext>
                </a:extLst>
              </p:cNvPr>
              <p:cNvSpPr/>
              <p:nvPr/>
            </p:nvSpPr>
            <p:spPr>
              <a:xfrm>
                <a:off x="4791301" y="3626063"/>
                <a:ext cx="12689" cy="69672"/>
              </a:xfrm>
              <a:custGeom>
                <a:avLst/>
                <a:gdLst>
                  <a:gd name="connsiteX0" fmla="*/ 0 w 12689"/>
                  <a:gd name="connsiteY0" fmla="*/ 0 h 69672"/>
                  <a:gd name="connsiteX1" fmla="*/ 0 w 12689"/>
                  <a:gd name="connsiteY1" fmla="*/ 69672 h 69672"/>
                </a:gdLst>
                <a:ahLst/>
                <a:cxnLst>
                  <a:cxn ang="0">
                    <a:pos x="connsiteX0" y="connsiteY0"/>
                  </a:cxn>
                  <a:cxn ang="0">
                    <a:pos x="connsiteX1" y="connsiteY1"/>
                  </a:cxn>
                </a:cxnLst>
                <a:rect l="l" t="t" r="r" b="b"/>
                <a:pathLst>
                  <a:path w="12689" h="69672">
                    <a:moveTo>
                      <a:pt x="0" y="0"/>
                    </a:moveTo>
                    <a:lnTo>
                      <a:pt x="0" y="69672"/>
                    </a:lnTo>
                  </a:path>
                </a:pathLst>
              </a:custGeom>
              <a:ln w="9256" cap="flat">
                <a:solidFill>
                  <a:srgbClr val="00B050"/>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0DFF441-46BC-B336-71F2-F28B7B8EE179}"/>
                  </a:ext>
                </a:extLst>
              </p:cNvPr>
              <p:cNvSpPr/>
              <p:nvPr/>
            </p:nvSpPr>
            <p:spPr>
              <a:xfrm>
                <a:off x="4756532" y="3660900"/>
                <a:ext cx="69665" cy="12667"/>
              </a:xfrm>
              <a:custGeom>
                <a:avLst/>
                <a:gdLst>
                  <a:gd name="connsiteX0" fmla="*/ 0 w 69665"/>
                  <a:gd name="connsiteY0" fmla="*/ 0 h 12667"/>
                  <a:gd name="connsiteX1" fmla="*/ 69666 w 69665"/>
                  <a:gd name="connsiteY1" fmla="*/ 0 h 12667"/>
                </a:gdLst>
                <a:ahLst/>
                <a:cxnLst>
                  <a:cxn ang="0">
                    <a:pos x="connsiteX0" y="connsiteY0"/>
                  </a:cxn>
                  <a:cxn ang="0">
                    <a:pos x="connsiteX1" y="connsiteY1"/>
                  </a:cxn>
                </a:cxnLst>
                <a:rect l="l" t="t" r="r" b="b"/>
                <a:pathLst>
                  <a:path w="69665" h="12667">
                    <a:moveTo>
                      <a:pt x="0" y="0"/>
                    </a:moveTo>
                    <a:lnTo>
                      <a:pt x="69666" y="0"/>
                    </a:lnTo>
                  </a:path>
                </a:pathLst>
              </a:custGeom>
              <a:ln w="9256" cap="flat">
                <a:solidFill>
                  <a:srgbClr val="00B050"/>
                </a:solidFill>
                <a:prstDash val="solid"/>
                <a:miter/>
              </a:ln>
            </p:spPr>
            <p:txBody>
              <a:bodyPr rtlCol="0" anchor="ctr"/>
              <a:lstStyle/>
              <a:p>
                <a:endParaRPr lang="en-US"/>
              </a:p>
            </p:txBody>
          </p:sp>
        </p:grpSp>
        <p:grpSp>
          <p:nvGrpSpPr>
            <p:cNvPr id="92" name="Graphic 31">
              <a:extLst>
                <a:ext uri="{FF2B5EF4-FFF2-40B4-BE49-F238E27FC236}">
                  <a16:creationId xmlns:a16="http://schemas.microsoft.com/office/drawing/2014/main" id="{0B87D98E-6229-3BC1-B885-3A36574DAE38}"/>
                </a:ext>
              </a:extLst>
            </p:cNvPr>
            <p:cNvGrpSpPr/>
            <p:nvPr/>
          </p:nvGrpSpPr>
          <p:grpSpPr>
            <a:xfrm>
              <a:off x="5410043" y="3719171"/>
              <a:ext cx="69792" cy="69672"/>
              <a:chOff x="5410043" y="3719171"/>
              <a:chExt cx="69792" cy="69672"/>
            </a:xfrm>
          </p:grpSpPr>
          <p:sp>
            <p:nvSpPr>
              <p:cNvPr id="93" name="Freeform 92">
                <a:extLst>
                  <a:ext uri="{FF2B5EF4-FFF2-40B4-BE49-F238E27FC236}">
                    <a16:creationId xmlns:a16="http://schemas.microsoft.com/office/drawing/2014/main" id="{0E996AB1-7560-6874-D22A-D972BC3B29D5}"/>
                  </a:ext>
                </a:extLst>
              </p:cNvPr>
              <p:cNvSpPr/>
              <p:nvPr/>
            </p:nvSpPr>
            <p:spPr>
              <a:xfrm>
                <a:off x="5444939" y="3719171"/>
                <a:ext cx="12689" cy="69672"/>
              </a:xfrm>
              <a:custGeom>
                <a:avLst/>
                <a:gdLst>
                  <a:gd name="connsiteX0" fmla="*/ 0 w 12689"/>
                  <a:gd name="connsiteY0" fmla="*/ 0 h 69672"/>
                  <a:gd name="connsiteX1" fmla="*/ 0 w 12689"/>
                  <a:gd name="connsiteY1" fmla="*/ 69673 h 69672"/>
                </a:gdLst>
                <a:ahLst/>
                <a:cxnLst>
                  <a:cxn ang="0">
                    <a:pos x="connsiteX0" y="connsiteY0"/>
                  </a:cxn>
                  <a:cxn ang="0">
                    <a:pos x="connsiteX1" y="connsiteY1"/>
                  </a:cxn>
                </a:cxnLst>
                <a:rect l="l" t="t" r="r" b="b"/>
                <a:pathLst>
                  <a:path w="12689" h="69672">
                    <a:moveTo>
                      <a:pt x="0" y="0"/>
                    </a:moveTo>
                    <a:lnTo>
                      <a:pt x="0" y="69673"/>
                    </a:lnTo>
                  </a:path>
                </a:pathLst>
              </a:custGeom>
              <a:ln w="9256" cap="flat">
                <a:solidFill>
                  <a:srgbClr val="00B050"/>
                </a:solid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5A60F382-8E39-A92C-0861-8E4F6147E29E}"/>
                  </a:ext>
                </a:extLst>
              </p:cNvPr>
              <p:cNvSpPr/>
              <p:nvPr/>
            </p:nvSpPr>
            <p:spPr>
              <a:xfrm>
                <a:off x="5410043" y="3754007"/>
                <a:ext cx="69792" cy="12667"/>
              </a:xfrm>
              <a:custGeom>
                <a:avLst/>
                <a:gdLst>
                  <a:gd name="connsiteX0" fmla="*/ 0 w 69792"/>
                  <a:gd name="connsiteY0" fmla="*/ 0 h 12667"/>
                  <a:gd name="connsiteX1" fmla="*/ 69792 w 69792"/>
                  <a:gd name="connsiteY1" fmla="*/ 0 h 12667"/>
                </a:gdLst>
                <a:ahLst/>
                <a:cxnLst>
                  <a:cxn ang="0">
                    <a:pos x="connsiteX0" y="connsiteY0"/>
                  </a:cxn>
                  <a:cxn ang="0">
                    <a:pos x="connsiteX1" y="connsiteY1"/>
                  </a:cxn>
                </a:cxnLst>
                <a:rect l="l" t="t" r="r" b="b"/>
                <a:pathLst>
                  <a:path w="69792" h="12667">
                    <a:moveTo>
                      <a:pt x="0" y="0"/>
                    </a:moveTo>
                    <a:lnTo>
                      <a:pt x="69792" y="0"/>
                    </a:lnTo>
                  </a:path>
                </a:pathLst>
              </a:custGeom>
              <a:ln w="9256" cap="flat">
                <a:solidFill>
                  <a:srgbClr val="00B050"/>
                </a:solidFill>
                <a:prstDash val="solid"/>
                <a:miter/>
              </a:ln>
            </p:spPr>
            <p:txBody>
              <a:bodyPr rtlCol="0" anchor="ctr"/>
              <a:lstStyle/>
              <a:p>
                <a:endParaRPr lang="en-US"/>
              </a:p>
            </p:txBody>
          </p:sp>
        </p:grpSp>
      </p:grpSp>
      <p:grpSp>
        <p:nvGrpSpPr>
          <p:cNvPr id="95" name="Graphic 31">
            <a:extLst>
              <a:ext uri="{FF2B5EF4-FFF2-40B4-BE49-F238E27FC236}">
                <a16:creationId xmlns:a16="http://schemas.microsoft.com/office/drawing/2014/main" id="{2EBABCC6-70F2-F392-9539-67D0E040F07F}"/>
              </a:ext>
            </a:extLst>
          </p:cNvPr>
          <p:cNvGrpSpPr/>
          <p:nvPr/>
        </p:nvGrpSpPr>
        <p:grpSpPr>
          <a:xfrm>
            <a:off x="2175734" y="2201072"/>
            <a:ext cx="5336077" cy="2782211"/>
            <a:chOff x="2175734" y="2201072"/>
            <a:chExt cx="5336077" cy="2782211"/>
          </a:xfrm>
          <a:noFill/>
        </p:grpSpPr>
        <p:grpSp>
          <p:nvGrpSpPr>
            <p:cNvPr id="96" name="Graphic 31">
              <a:extLst>
                <a:ext uri="{FF2B5EF4-FFF2-40B4-BE49-F238E27FC236}">
                  <a16:creationId xmlns:a16="http://schemas.microsoft.com/office/drawing/2014/main" id="{0C139899-F7A5-40B4-230B-2E5A065B614A}"/>
                </a:ext>
              </a:extLst>
            </p:cNvPr>
            <p:cNvGrpSpPr/>
            <p:nvPr/>
          </p:nvGrpSpPr>
          <p:grpSpPr>
            <a:xfrm>
              <a:off x="2203651" y="2236668"/>
              <a:ext cx="5308160" cy="2746614"/>
              <a:chOff x="2203651" y="2236668"/>
              <a:chExt cx="5308160" cy="2746614"/>
            </a:xfrm>
            <a:noFill/>
          </p:grpSpPr>
          <p:sp>
            <p:nvSpPr>
              <p:cNvPr id="97" name="Freeform 96">
                <a:extLst>
                  <a:ext uri="{FF2B5EF4-FFF2-40B4-BE49-F238E27FC236}">
                    <a16:creationId xmlns:a16="http://schemas.microsoft.com/office/drawing/2014/main" id="{47A9643C-7DF7-6708-B386-09520543A421}"/>
                  </a:ext>
                </a:extLst>
              </p:cNvPr>
              <p:cNvSpPr/>
              <p:nvPr/>
            </p:nvSpPr>
            <p:spPr>
              <a:xfrm>
                <a:off x="7511811" y="4970615"/>
                <a:ext cx="12689" cy="12667"/>
              </a:xfrm>
              <a:custGeom>
                <a:avLst/>
                <a:gdLst>
                  <a:gd name="connsiteX0" fmla="*/ 0 w 12689"/>
                  <a:gd name="connsiteY0" fmla="*/ 12668 h 12667"/>
                  <a:gd name="connsiteX1" fmla="*/ 0 w 12689"/>
                  <a:gd name="connsiteY1" fmla="*/ 0 h 12667"/>
                </a:gdLst>
                <a:ahLst/>
                <a:cxnLst>
                  <a:cxn ang="0">
                    <a:pos x="connsiteX0" y="connsiteY0"/>
                  </a:cxn>
                  <a:cxn ang="0">
                    <a:pos x="connsiteX1" y="connsiteY1"/>
                  </a:cxn>
                </a:cxnLst>
                <a:rect l="l" t="t" r="r" b="b"/>
                <a:pathLst>
                  <a:path w="12689" h="12667">
                    <a:moveTo>
                      <a:pt x="0" y="12668"/>
                    </a:moveTo>
                    <a:lnTo>
                      <a:pt x="0" y="0"/>
                    </a:lnTo>
                  </a:path>
                </a:pathLst>
              </a:custGeom>
              <a:ln w="19019" cap="flat">
                <a:solidFill>
                  <a:schemeClr val="accent6">
                    <a:lumMod val="75000"/>
                  </a:schemeClr>
                </a:solid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B585A7F-A80B-C8B9-1A36-DE006D9828AA}"/>
                  </a:ext>
                </a:extLst>
              </p:cNvPr>
              <p:cNvSpPr/>
              <p:nvPr/>
            </p:nvSpPr>
            <p:spPr>
              <a:xfrm>
                <a:off x="7511811" y="4716374"/>
                <a:ext cx="12689" cy="230045"/>
              </a:xfrm>
              <a:custGeom>
                <a:avLst/>
                <a:gdLst>
                  <a:gd name="connsiteX0" fmla="*/ 0 w 12689"/>
                  <a:gd name="connsiteY0" fmla="*/ 230046 h 230045"/>
                  <a:gd name="connsiteX1" fmla="*/ 0 w 12689"/>
                  <a:gd name="connsiteY1" fmla="*/ 0 h 230045"/>
                </a:gdLst>
                <a:ahLst/>
                <a:cxnLst>
                  <a:cxn ang="0">
                    <a:pos x="connsiteX0" y="connsiteY0"/>
                  </a:cxn>
                  <a:cxn ang="0">
                    <a:pos x="connsiteX1" y="connsiteY1"/>
                  </a:cxn>
                </a:cxnLst>
                <a:rect l="l" t="t" r="r" b="b"/>
                <a:pathLst>
                  <a:path w="12689" h="230045">
                    <a:moveTo>
                      <a:pt x="0" y="230046"/>
                    </a:moveTo>
                    <a:lnTo>
                      <a:pt x="0" y="0"/>
                    </a:lnTo>
                  </a:path>
                </a:pathLst>
              </a:custGeom>
              <a:ln w="19019" cap="flat">
                <a:solidFill>
                  <a:schemeClr val="accent6">
                    <a:lumMod val="75000"/>
                  </a:schemeClr>
                </a:solidFill>
                <a:custDash>
                  <a:ds d="143250" sp="143250"/>
                </a:custDash>
                <a:miter/>
              </a:ln>
            </p:spPr>
            <p:txBody>
              <a:bodyPr rtlCol="0" anchor="ctr"/>
              <a:lstStyle/>
              <a:p>
                <a:endParaRPr lang="en-US"/>
              </a:p>
            </p:txBody>
          </p:sp>
          <p:sp>
            <p:nvSpPr>
              <p:cNvPr id="99" name="Freeform 98">
                <a:extLst>
                  <a:ext uri="{FF2B5EF4-FFF2-40B4-BE49-F238E27FC236}">
                    <a16:creationId xmlns:a16="http://schemas.microsoft.com/office/drawing/2014/main" id="{9338FDC4-01C9-26A3-C5B2-E29FD4A469D7}"/>
                  </a:ext>
                </a:extLst>
              </p:cNvPr>
              <p:cNvSpPr/>
              <p:nvPr/>
            </p:nvSpPr>
            <p:spPr>
              <a:xfrm>
                <a:off x="7499122" y="4691545"/>
                <a:ext cx="12689" cy="12667"/>
              </a:xfrm>
              <a:custGeom>
                <a:avLst/>
                <a:gdLst>
                  <a:gd name="connsiteX0" fmla="*/ 12690 w 12689"/>
                  <a:gd name="connsiteY0" fmla="*/ 12668 h 12667"/>
                  <a:gd name="connsiteX1" fmla="*/ 12690 w 12689"/>
                  <a:gd name="connsiteY1" fmla="*/ 0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12690" y="0"/>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B4427A8-93AD-7F9E-669E-8642445BA9E6}"/>
                  </a:ext>
                </a:extLst>
              </p:cNvPr>
              <p:cNvSpPr/>
              <p:nvPr/>
            </p:nvSpPr>
            <p:spPr>
              <a:xfrm>
                <a:off x="5136711" y="4691545"/>
                <a:ext cx="2336905" cy="12667"/>
              </a:xfrm>
              <a:custGeom>
                <a:avLst/>
                <a:gdLst>
                  <a:gd name="connsiteX0" fmla="*/ 2336905 w 2336905"/>
                  <a:gd name="connsiteY0" fmla="*/ 0 h 12667"/>
                  <a:gd name="connsiteX1" fmla="*/ 0 w 2336905"/>
                  <a:gd name="connsiteY1" fmla="*/ 0 h 12667"/>
                </a:gdLst>
                <a:ahLst/>
                <a:cxnLst>
                  <a:cxn ang="0">
                    <a:pos x="connsiteX0" y="connsiteY0"/>
                  </a:cxn>
                  <a:cxn ang="0">
                    <a:pos x="connsiteX1" y="connsiteY1"/>
                  </a:cxn>
                </a:cxnLst>
                <a:rect l="l" t="t" r="r" b="b"/>
                <a:pathLst>
                  <a:path w="2336905" h="12667">
                    <a:moveTo>
                      <a:pt x="2336905" y="0"/>
                    </a:moveTo>
                    <a:lnTo>
                      <a:pt x="0" y="0"/>
                    </a:lnTo>
                  </a:path>
                </a:pathLst>
              </a:custGeom>
              <a:ln w="19019" cap="flat">
                <a:solidFill>
                  <a:schemeClr val="accent6">
                    <a:lumMod val="75000"/>
                  </a:schemeClr>
                </a:solidFill>
                <a:custDash>
                  <a:ds d="150750" sp="150750"/>
                </a:custDash>
                <a:miter/>
              </a:ln>
            </p:spPr>
            <p:txBody>
              <a:bodyPr rtlCol="0" anchor="ctr"/>
              <a:lstStyle/>
              <a:p>
                <a:endParaRPr lang="en-US"/>
              </a:p>
            </p:txBody>
          </p:sp>
          <p:sp>
            <p:nvSpPr>
              <p:cNvPr id="101" name="Freeform 100">
                <a:extLst>
                  <a:ext uri="{FF2B5EF4-FFF2-40B4-BE49-F238E27FC236}">
                    <a16:creationId xmlns:a16="http://schemas.microsoft.com/office/drawing/2014/main" id="{0ABF1A9D-CF29-8449-94FE-188D585E7D37}"/>
                  </a:ext>
                </a:extLst>
              </p:cNvPr>
              <p:cNvSpPr/>
              <p:nvPr/>
            </p:nvSpPr>
            <p:spPr>
              <a:xfrm>
                <a:off x="5111205" y="4678878"/>
                <a:ext cx="12689" cy="12667"/>
              </a:xfrm>
              <a:custGeom>
                <a:avLst/>
                <a:gdLst>
                  <a:gd name="connsiteX0" fmla="*/ 12690 w 12689"/>
                  <a:gd name="connsiteY0" fmla="*/ 12668 h 12667"/>
                  <a:gd name="connsiteX1" fmla="*/ 0 w 12689"/>
                  <a:gd name="connsiteY1" fmla="*/ 12668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BB9713F3-2C4E-F0F5-557F-7BB70866A9E5}"/>
                  </a:ext>
                </a:extLst>
              </p:cNvPr>
              <p:cNvSpPr/>
              <p:nvPr/>
            </p:nvSpPr>
            <p:spPr>
              <a:xfrm>
                <a:off x="5111205" y="4618579"/>
                <a:ext cx="12689" cy="36229"/>
              </a:xfrm>
              <a:custGeom>
                <a:avLst/>
                <a:gdLst>
                  <a:gd name="connsiteX0" fmla="*/ 0 w 12689"/>
                  <a:gd name="connsiteY0" fmla="*/ 36230 h 36229"/>
                  <a:gd name="connsiteX1" fmla="*/ 0 w 12689"/>
                  <a:gd name="connsiteY1" fmla="*/ 0 h 36229"/>
                </a:gdLst>
                <a:ahLst/>
                <a:cxnLst>
                  <a:cxn ang="0">
                    <a:pos x="connsiteX0" y="connsiteY0"/>
                  </a:cxn>
                  <a:cxn ang="0">
                    <a:pos x="connsiteX1" y="connsiteY1"/>
                  </a:cxn>
                </a:cxnLst>
                <a:rect l="l" t="t" r="r" b="b"/>
                <a:pathLst>
                  <a:path w="12689" h="36229">
                    <a:moveTo>
                      <a:pt x="0" y="36230"/>
                    </a:moveTo>
                    <a:lnTo>
                      <a:pt x="0" y="0"/>
                    </a:lnTo>
                  </a:path>
                </a:pathLst>
              </a:custGeom>
              <a:ln w="19019" cap="flat">
                <a:solidFill>
                  <a:schemeClr val="accent6">
                    <a:lumMod val="75000"/>
                  </a:schemeClr>
                </a:solidFill>
                <a:custDash>
                  <a:ds d="143250" sp="143250"/>
                </a:custDash>
                <a:miter/>
              </a:ln>
            </p:spPr>
            <p:txBody>
              <a:bodyPr rtlCol="0" anchor="ctr"/>
              <a:lstStyle/>
              <a:p>
                <a:endParaRPr lang="en-US"/>
              </a:p>
            </p:txBody>
          </p:sp>
          <p:sp>
            <p:nvSpPr>
              <p:cNvPr id="103" name="Freeform 102">
                <a:extLst>
                  <a:ext uri="{FF2B5EF4-FFF2-40B4-BE49-F238E27FC236}">
                    <a16:creationId xmlns:a16="http://schemas.microsoft.com/office/drawing/2014/main" id="{9AFA7817-D1DF-1862-CF8D-B5E9E5E49209}"/>
                  </a:ext>
                </a:extLst>
              </p:cNvPr>
              <p:cNvSpPr/>
              <p:nvPr/>
            </p:nvSpPr>
            <p:spPr>
              <a:xfrm>
                <a:off x="5098515" y="4593751"/>
                <a:ext cx="12689" cy="12667"/>
              </a:xfrm>
              <a:custGeom>
                <a:avLst/>
                <a:gdLst>
                  <a:gd name="connsiteX0" fmla="*/ 12690 w 12689"/>
                  <a:gd name="connsiteY0" fmla="*/ 12668 h 12667"/>
                  <a:gd name="connsiteX1" fmla="*/ 12690 w 12689"/>
                  <a:gd name="connsiteY1" fmla="*/ 0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12690" y="0"/>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EF52C242-F980-C8C0-B41E-571A9B612E92}"/>
                  </a:ext>
                </a:extLst>
              </p:cNvPr>
              <p:cNvSpPr/>
              <p:nvPr/>
            </p:nvSpPr>
            <p:spPr>
              <a:xfrm>
                <a:off x="5055497" y="4581083"/>
                <a:ext cx="12689" cy="12667"/>
              </a:xfrm>
              <a:custGeom>
                <a:avLst/>
                <a:gdLst>
                  <a:gd name="connsiteX0" fmla="*/ 12690 w 12689"/>
                  <a:gd name="connsiteY0" fmla="*/ 12668 h 12667"/>
                  <a:gd name="connsiteX1" fmla="*/ 0 w 12689"/>
                  <a:gd name="connsiteY1" fmla="*/ 12668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B43F693A-A805-5FCE-75EA-C5B455AF6463}"/>
                  </a:ext>
                </a:extLst>
              </p:cNvPr>
              <p:cNvSpPr/>
              <p:nvPr/>
            </p:nvSpPr>
            <p:spPr>
              <a:xfrm>
                <a:off x="5055497" y="4522178"/>
                <a:ext cx="12689" cy="35342"/>
              </a:xfrm>
              <a:custGeom>
                <a:avLst/>
                <a:gdLst>
                  <a:gd name="connsiteX0" fmla="*/ 0 w 12689"/>
                  <a:gd name="connsiteY0" fmla="*/ 35343 h 35342"/>
                  <a:gd name="connsiteX1" fmla="*/ 0 w 12689"/>
                  <a:gd name="connsiteY1" fmla="*/ 0 h 35342"/>
                </a:gdLst>
                <a:ahLst/>
                <a:cxnLst>
                  <a:cxn ang="0">
                    <a:pos x="connsiteX0" y="connsiteY0"/>
                  </a:cxn>
                  <a:cxn ang="0">
                    <a:pos x="connsiteX1" y="connsiteY1"/>
                  </a:cxn>
                </a:cxnLst>
                <a:rect l="l" t="t" r="r" b="b"/>
                <a:pathLst>
                  <a:path w="12689" h="35342">
                    <a:moveTo>
                      <a:pt x="0" y="35343"/>
                    </a:moveTo>
                    <a:lnTo>
                      <a:pt x="0" y="0"/>
                    </a:lnTo>
                  </a:path>
                </a:pathLst>
              </a:custGeom>
              <a:ln w="19019" cap="flat">
                <a:solidFill>
                  <a:schemeClr val="accent6">
                    <a:lumMod val="75000"/>
                  </a:schemeClr>
                </a:solidFill>
                <a:custDash>
                  <a:ds d="139500" sp="139500"/>
                </a:custDash>
                <a:miter/>
              </a:ln>
            </p:spPr>
            <p:txBody>
              <a:bodyPr rtlCol="0" anchor="ctr"/>
              <a:lstStyle/>
              <a:p>
                <a:endParaRPr lang="en-US"/>
              </a:p>
            </p:txBody>
          </p:sp>
          <p:sp>
            <p:nvSpPr>
              <p:cNvPr id="106" name="Freeform 105">
                <a:extLst>
                  <a:ext uri="{FF2B5EF4-FFF2-40B4-BE49-F238E27FC236}">
                    <a16:creationId xmlns:a16="http://schemas.microsoft.com/office/drawing/2014/main" id="{63BC25E0-F955-DDB1-4890-8DA8F893E356}"/>
                  </a:ext>
                </a:extLst>
              </p:cNvPr>
              <p:cNvSpPr/>
              <p:nvPr/>
            </p:nvSpPr>
            <p:spPr>
              <a:xfrm>
                <a:off x="5042808" y="4497603"/>
                <a:ext cx="12689" cy="12667"/>
              </a:xfrm>
              <a:custGeom>
                <a:avLst/>
                <a:gdLst>
                  <a:gd name="connsiteX0" fmla="*/ 12690 w 12689"/>
                  <a:gd name="connsiteY0" fmla="*/ 12668 h 12667"/>
                  <a:gd name="connsiteX1" fmla="*/ 12690 w 12689"/>
                  <a:gd name="connsiteY1" fmla="*/ 0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12690" y="0"/>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D28D007-E220-7CBE-4DE9-EF041E3B85FE}"/>
                  </a:ext>
                </a:extLst>
              </p:cNvPr>
              <p:cNvSpPr/>
              <p:nvPr/>
            </p:nvSpPr>
            <p:spPr>
              <a:xfrm>
                <a:off x="4988624" y="4497603"/>
                <a:ext cx="32485" cy="12667"/>
              </a:xfrm>
              <a:custGeom>
                <a:avLst/>
                <a:gdLst>
                  <a:gd name="connsiteX0" fmla="*/ 32485 w 32485"/>
                  <a:gd name="connsiteY0" fmla="*/ 0 h 12667"/>
                  <a:gd name="connsiteX1" fmla="*/ 0 w 32485"/>
                  <a:gd name="connsiteY1" fmla="*/ 0 h 12667"/>
                </a:gdLst>
                <a:ahLst/>
                <a:cxnLst>
                  <a:cxn ang="0">
                    <a:pos x="connsiteX0" y="connsiteY0"/>
                  </a:cxn>
                  <a:cxn ang="0">
                    <a:pos x="connsiteX1" y="connsiteY1"/>
                  </a:cxn>
                </a:cxnLst>
                <a:rect l="l" t="t" r="r" b="b"/>
                <a:pathLst>
                  <a:path w="32485" h="12667">
                    <a:moveTo>
                      <a:pt x="32485" y="0"/>
                    </a:moveTo>
                    <a:lnTo>
                      <a:pt x="0" y="0"/>
                    </a:lnTo>
                  </a:path>
                </a:pathLst>
              </a:custGeom>
              <a:ln w="19019" cap="flat">
                <a:solidFill>
                  <a:schemeClr val="accent6">
                    <a:lumMod val="75000"/>
                  </a:schemeClr>
                </a:solidFill>
                <a:custDash>
                  <a:ds d="128250" sp="128250"/>
                </a:custDash>
                <a:miter/>
              </a:ln>
            </p:spPr>
            <p:txBody>
              <a:bodyPr rtlCol="0" anchor="ctr"/>
              <a:lstStyle/>
              <a:p>
                <a:endParaRPr lang="en-US"/>
              </a:p>
            </p:txBody>
          </p:sp>
          <p:sp>
            <p:nvSpPr>
              <p:cNvPr id="108" name="Freeform 107">
                <a:extLst>
                  <a:ext uri="{FF2B5EF4-FFF2-40B4-BE49-F238E27FC236}">
                    <a16:creationId xmlns:a16="http://schemas.microsoft.com/office/drawing/2014/main" id="{B2965E8F-AD7E-F466-D951-AE62125ADEB4}"/>
                  </a:ext>
                </a:extLst>
              </p:cNvPr>
              <p:cNvSpPr/>
              <p:nvPr/>
            </p:nvSpPr>
            <p:spPr>
              <a:xfrm>
                <a:off x="4965148" y="4484935"/>
                <a:ext cx="12689" cy="12667"/>
              </a:xfrm>
              <a:custGeom>
                <a:avLst/>
                <a:gdLst>
                  <a:gd name="connsiteX0" fmla="*/ 12690 w 12689"/>
                  <a:gd name="connsiteY0" fmla="*/ 12668 h 12667"/>
                  <a:gd name="connsiteX1" fmla="*/ 0 w 12689"/>
                  <a:gd name="connsiteY1" fmla="*/ 12668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BC5F591-9845-9AC3-9F8E-16685FC2564D}"/>
                  </a:ext>
                </a:extLst>
              </p:cNvPr>
              <p:cNvSpPr/>
              <p:nvPr/>
            </p:nvSpPr>
            <p:spPr>
              <a:xfrm>
                <a:off x="4965148" y="4419696"/>
                <a:ext cx="12689" cy="39143"/>
              </a:xfrm>
              <a:custGeom>
                <a:avLst/>
                <a:gdLst>
                  <a:gd name="connsiteX0" fmla="*/ 0 w 12689"/>
                  <a:gd name="connsiteY0" fmla="*/ 39143 h 39143"/>
                  <a:gd name="connsiteX1" fmla="*/ 0 w 12689"/>
                  <a:gd name="connsiteY1" fmla="*/ 0 h 39143"/>
                </a:gdLst>
                <a:ahLst/>
                <a:cxnLst>
                  <a:cxn ang="0">
                    <a:pos x="connsiteX0" y="connsiteY0"/>
                  </a:cxn>
                  <a:cxn ang="0">
                    <a:pos x="connsiteX1" y="connsiteY1"/>
                  </a:cxn>
                </a:cxnLst>
                <a:rect l="l" t="t" r="r" b="b"/>
                <a:pathLst>
                  <a:path w="12689" h="39143">
                    <a:moveTo>
                      <a:pt x="0" y="39143"/>
                    </a:moveTo>
                    <a:lnTo>
                      <a:pt x="0" y="0"/>
                    </a:lnTo>
                  </a:path>
                </a:pathLst>
              </a:custGeom>
              <a:ln w="19019" cap="flat">
                <a:solidFill>
                  <a:schemeClr val="accent6">
                    <a:lumMod val="75000"/>
                  </a:schemeClr>
                </a:solidFill>
                <a:custDash>
                  <a:ds d="154500" sp="154500"/>
                </a:custDash>
                <a:miter/>
              </a:ln>
            </p:spPr>
            <p:txBody>
              <a:bodyPr rtlCol="0" anchor="ctr"/>
              <a:lstStyle/>
              <a:p>
                <a:endParaRPr lang="en-US"/>
              </a:p>
            </p:txBody>
          </p:sp>
          <p:sp>
            <p:nvSpPr>
              <p:cNvPr id="110" name="Freeform 109">
                <a:extLst>
                  <a:ext uri="{FF2B5EF4-FFF2-40B4-BE49-F238E27FC236}">
                    <a16:creationId xmlns:a16="http://schemas.microsoft.com/office/drawing/2014/main" id="{4296B784-C30F-669B-48F9-040C0101910A}"/>
                  </a:ext>
                </a:extLst>
              </p:cNvPr>
              <p:cNvSpPr/>
              <p:nvPr/>
            </p:nvSpPr>
            <p:spPr>
              <a:xfrm>
                <a:off x="4952458" y="4393981"/>
                <a:ext cx="12689" cy="12667"/>
              </a:xfrm>
              <a:custGeom>
                <a:avLst/>
                <a:gdLst>
                  <a:gd name="connsiteX0" fmla="*/ 12690 w 12689"/>
                  <a:gd name="connsiteY0" fmla="*/ 12668 h 12667"/>
                  <a:gd name="connsiteX1" fmla="*/ 12690 w 12689"/>
                  <a:gd name="connsiteY1" fmla="*/ 0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12690" y="0"/>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2CBA0D1A-B950-0A1C-E85A-53185558CE3C}"/>
                  </a:ext>
                </a:extLst>
              </p:cNvPr>
              <p:cNvSpPr/>
              <p:nvPr/>
            </p:nvSpPr>
            <p:spPr>
              <a:xfrm>
                <a:off x="4927460" y="4381313"/>
                <a:ext cx="12689" cy="12667"/>
              </a:xfrm>
              <a:custGeom>
                <a:avLst/>
                <a:gdLst>
                  <a:gd name="connsiteX0" fmla="*/ 12690 w 12689"/>
                  <a:gd name="connsiteY0" fmla="*/ 12668 h 12667"/>
                  <a:gd name="connsiteX1" fmla="*/ 0 w 12689"/>
                  <a:gd name="connsiteY1" fmla="*/ 12668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87C1E73E-2823-5A94-0359-7019C101D60A}"/>
                  </a:ext>
                </a:extLst>
              </p:cNvPr>
              <p:cNvSpPr/>
              <p:nvPr/>
            </p:nvSpPr>
            <p:spPr>
              <a:xfrm>
                <a:off x="4927460" y="4318481"/>
                <a:ext cx="12689" cy="37623"/>
              </a:xfrm>
              <a:custGeom>
                <a:avLst/>
                <a:gdLst>
                  <a:gd name="connsiteX0" fmla="*/ 0 w 12689"/>
                  <a:gd name="connsiteY0" fmla="*/ 37623 h 37623"/>
                  <a:gd name="connsiteX1" fmla="*/ 0 w 12689"/>
                  <a:gd name="connsiteY1" fmla="*/ 0 h 37623"/>
                </a:gdLst>
                <a:ahLst/>
                <a:cxnLst>
                  <a:cxn ang="0">
                    <a:pos x="connsiteX0" y="connsiteY0"/>
                  </a:cxn>
                  <a:cxn ang="0">
                    <a:pos x="connsiteX1" y="connsiteY1"/>
                  </a:cxn>
                </a:cxnLst>
                <a:rect l="l" t="t" r="r" b="b"/>
                <a:pathLst>
                  <a:path w="12689" h="37623">
                    <a:moveTo>
                      <a:pt x="0" y="37623"/>
                    </a:moveTo>
                    <a:lnTo>
                      <a:pt x="0" y="0"/>
                    </a:lnTo>
                  </a:path>
                </a:pathLst>
              </a:custGeom>
              <a:ln w="19019" cap="flat">
                <a:solidFill>
                  <a:schemeClr val="accent6">
                    <a:lumMod val="75000"/>
                  </a:schemeClr>
                </a:solidFill>
                <a:custDash>
                  <a:ds d="148500" sp="148500"/>
                </a:custDash>
                <a:miter/>
              </a:ln>
            </p:spPr>
            <p:txBody>
              <a:bodyPr rtlCol="0" anchor="ctr"/>
              <a:lstStyle/>
              <a:p>
                <a:endParaRPr lang="en-US"/>
              </a:p>
            </p:txBody>
          </p:sp>
          <p:sp>
            <p:nvSpPr>
              <p:cNvPr id="113" name="Freeform 112">
                <a:extLst>
                  <a:ext uri="{FF2B5EF4-FFF2-40B4-BE49-F238E27FC236}">
                    <a16:creationId xmlns:a16="http://schemas.microsoft.com/office/drawing/2014/main" id="{2E066D72-DAF8-5EF5-7AA4-1BADBADC98E9}"/>
                  </a:ext>
                </a:extLst>
              </p:cNvPr>
              <p:cNvSpPr/>
              <p:nvPr/>
            </p:nvSpPr>
            <p:spPr>
              <a:xfrm>
                <a:off x="4914770" y="4293145"/>
                <a:ext cx="12689" cy="12667"/>
              </a:xfrm>
              <a:custGeom>
                <a:avLst/>
                <a:gdLst>
                  <a:gd name="connsiteX0" fmla="*/ 12690 w 12689"/>
                  <a:gd name="connsiteY0" fmla="*/ 12668 h 12667"/>
                  <a:gd name="connsiteX1" fmla="*/ 12690 w 12689"/>
                  <a:gd name="connsiteY1" fmla="*/ 0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12690" y="0"/>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B5121B11-BA46-A8C3-6295-831BCB54927D}"/>
                  </a:ext>
                </a:extLst>
              </p:cNvPr>
              <p:cNvSpPr/>
              <p:nvPr/>
            </p:nvSpPr>
            <p:spPr>
              <a:xfrm>
                <a:off x="4593091" y="4293146"/>
                <a:ext cx="295920" cy="12667"/>
              </a:xfrm>
              <a:custGeom>
                <a:avLst/>
                <a:gdLst>
                  <a:gd name="connsiteX0" fmla="*/ 295920 w 295920"/>
                  <a:gd name="connsiteY0" fmla="*/ 0 h 12667"/>
                  <a:gd name="connsiteX1" fmla="*/ 0 w 295920"/>
                  <a:gd name="connsiteY1" fmla="*/ 0 h 12667"/>
                </a:gdLst>
                <a:ahLst/>
                <a:cxnLst>
                  <a:cxn ang="0">
                    <a:pos x="connsiteX0" y="connsiteY0"/>
                  </a:cxn>
                  <a:cxn ang="0">
                    <a:pos x="connsiteX1" y="connsiteY1"/>
                  </a:cxn>
                </a:cxnLst>
                <a:rect l="l" t="t" r="r" b="b"/>
                <a:pathLst>
                  <a:path w="295920" h="12667">
                    <a:moveTo>
                      <a:pt x="295920" y="0"/>
                    </a:moveTo>
                    <a:lnTo>
                      <a:pt x="0" y="0"/>
                    </a:lnTo>
                  </a:path>
                </a:pathLst>
              </a:custGeom>
              <a:ln w="19019" cap="flat">
                <a:solidFill>
                  <a:schemeClr val="accent6">
                    <a:lumMod val="75000"/>
                  </a:schemeClr>
                </a:solidFill>
                <a:custDash>
                  <a:ds d="152250" sp="152250"/>
                </a:custDash>
                <a:miter/>
              </a:ln>
            </p:spPr>
            <p:txBody>
              <a:bodyPr rtlCol="0" anchor="ctr"/>
              <a:lstStyle/>
              <a:p>
                <a:endParaRPr lang="en-US"/>
              </a:p>
            </p:txBody>
          </p:sp>
          <p:sp>
            <p:nvSpPr>
              <p:cNvPr id="115" name="Freeform 114">
                <a:extLst>
                  <a:ext uri="{FF2B5EF4-FFF2-40B4-BE49-F238E27FC236}">
                    <a16:creationId xmlns:a16="http://schemas.microsoft.com/office/drawing/2014/main" id="{9E34B939-AAC3-2C34-2943-74F833E985B4}"/>
                  </a:ext>
                </a:extLst>
              </p:cNvPr>
              <p:cNvSpPr/>
              <p:nvPr/>
            </p:nvSpPr>
            <p:spPr>
              <a:xfrm>
                <a:off x="4567585" y="4280478"/>
                <a:ext cx="12689" cy="12667"/>
              </a:xfrm>
              <a:custGeom>
                <a:avLst/>
                <a:gdLst>
                  <a:gd name="connsiteX0" fmla="*/ 12690 w 12689"/>
                  <a:gd name="connsiteY0" fmla="*/ 12668 h 12667"/>
                  <a:gd name="connsiteX1" fmla="*/ 0 w 12689"/>
                  <a:gd name="connsiteY1" fmla="*/ 12668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DF3D2280-3927-7CF0-6871-76A3884EEC81}"/>
                  </a:ext>
                </a:extLst>
              </p:cNvPr>
              <p:cNvSpPr/>
              <p:nvPr/>
            </p:nvSpPr>
            <p:spPr>
              <a:xfrm>
                <a:off x="4567585" y="4213972"/>
                <a:ext cx="12689" cy="39903"/>
              </a:xfrm>
              <a:custGeom>
                <a:avLst/>
                <a:gdLst>
                  <a:gd name="connsiteX0" fmla="*/ 0 w 12689"/>
                  <a:gd name="connsiteY0" fmla="*/ 39903 h 39903"/>
                  <a:gd name="connsiteX1" fmla="*/ 0 w 12689"/>
                  <a:gd name="connsiteY1" fmla="*/ 0 h 39903"/>
                </a:gdLst>
                <a:ahLst/>
                <a:cxnLst>
                  <a:cxn ang="0">
                    <a:pos x="connsiteX0" y="connsiteY0"/>
                  </a:cxn>
                  <a:cxn ang="0">
                    <a:pos x="connsiteX1" y="connsiteY1"/>
                  </a:cxn>
                </a:cxnLst>
                <a:rect l="l" t="t" r="r" b="b"/>
                <a:pathLst>
                  <a:path w="12689" h="39903">
                    <a:moveTo>
                      <a:pt x="0" y="39903"/>
                    </a:moveTo>
                    <a:lnTo>
                      <a:pt x="0" y="0"/>
                    </a:lnTo>
                  </a:path>
                </a:pathLst>
              </a:custGeom>
              <a:ln w="19019" cap="flat">
                <a:solidFill>
                  <a:schemeClr val="accent6">
                    <a:lumMod val="75000"/>
                  </a:schemeClr>
                </a:solidFill>
                <a:custDash>
                  <a:ds d="157500" sp="157500"/>
                </a:custDash>
                <a:miter/>
              </a:ln>
            </p:spPr>
            <p:txBody>
              <a:bodyPr rtlCol="0" anchor="ctr"/>
              <a:lstStyle/>
              <a:p>
                <a:endParaRPr lang="en-US"/>
              </a:p>
            </p:txBody>
          </p:sp>
          <p:sp>
            <p:nvSpPr>
              <p:cNvPr id="117" name="Freeform 116">
                <a:extLst>
                  <a:ext uri="{FF2B5EF4-FFF2-40B4-BE49-F238E27FC236}">
                    <a16:creationId xmlns:a16="http://schemas.microsoft.com/office/drawing/2014/main" id="{F1E60DFD-D487-D979-6307-BE5C205C59C9}"/>
                  </a:ext>
                </a:extLst>
              </p:cNvPr>
              <p:cNvSpPr/>
              <p:nvPr/>
            </p:nvSpPr>
            <p:spPr>
              <a:xfrm>
                <a:off x="4554895" y="4188004"/>
                <a:ext cx="12689" cy="12667"/>
              </a:xfrm>
              <a:custGeom>
                <a:avLst/>
                <a:gdLst>
                  <a:gd name="connsiteX0" fmla="*/ 12690 w 12689"/>
                  <a:gd name="connsiteY0" fmla="*/ 12668 h 12667"/>
                  <a:gd name="connsiteX1" fmla="*/ 12690 w 12689"/>
                  <a:gd name="connsiteY1" fmla="*/ 0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12690" y="0"/>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0B33A10C-DCEE-13EB-E09B-BC518B052FA6}"/>
                  </a:ext>
                </a:extLst>
              </p:cNvPr>
              <p:cNvSpPr/>
              <p:nvPr/>
            </p:nvSpPr>
            <p:spPr>
              <a:xfrm>
                <a:off x="4190705" y="4188004"/>
                <a:ext cx="339064" cy="12667"/>
              </a:xfrm>
              <a:custGeom>
                <a:avLst/>
                <a:gdLst>
                  <a:gd name="connsiteX0" fmla="*/ 339064 w 339064"/>
                  <a:gd name="connsiteY0" fmla="*/ 0 h 12667"/>
                  <a:gd name="connsiteX1" fmla="*/ 0 w 339064"/>
                  <a:gd name="connsiteY1" fmla="*/ 0 h 12667"/>
                </a:gdLst>
                <a:ahLst/>
                <a:cxnLst>
                  <a:cxn ang="0">
                    <a:pos x="connsiteX0" y="connsiteY0"/>
                  </a:cxn>
                  <a:cxn ang="0">
                    <a:pos x="connsiteX1" y="connsiteY1"/>
                  </a:cxn>
                </a:cxnLst>
                <a:rect l="l" t="t" r="r" b="b"/>
                <a:pathLst>
                  <a:path w="339064" h="12667">
                    <a:moveTo>
                      <a:pt x="339064" y="0"/>
                    </a:moveTo>
                    <a:lnTo>
                      <a:pt x="0" y="0"/>
                    </a:lnTo>
                  </a:path>
                </a:pathLst>
              </a:custGeom>
              <a:ln w="19019" cap="flat">
                <a:solidFill>
                  <a:schemeClr val="accent6">
                    <a:lumMod val="75000"/>
                  </a:schemeClr>
                </a:solidFill>
                <a:custDash>
                  <a:ds d="148500" sp="148500"/>
                </a:custDash>
                <a:miter/>
              </a:ln>
            </p:spPr>
            <p:txBody>
              <a:bodyPr rtlCol="0" anchor="ctr"/>
              <a:lstStyle/>
              <a:p>
                <a:endParaRPr lang="en-US"/>
              </a:p>
            </p:txBody>
          </p:sp>
          <p:sp>
            <p:nvSpPr>
              <p:cNvPr id="119" name="Freeform 118">
                <a:extLst>
                  <a:ext uri="{FF2B5EF4-FFF2-40B4-BE49-F238E27FC236}">
                    <a16:creationId xmlns:a16="http://schemas.microsoft.com/office/drawing/2014/main" id="{C5E6C140-AF2E-B6E5-5C18-3D337571F8F1}"/>
                  </a:ext>
                </a:extLst>
              </p:cNvPr>
              <p:cNvSpPr/>
              <p:nvPr/>
            </p:nvSpPr>
            <p:spPr>
              <a:xfrm>
                <a:off x="4165453" y="4175336"/>
                <a:ext cx="12689" cy="12667"/>
              </a:xfrm>
              <a:custGeom>
                <a:avLst/>
                <a:gdLst>
                  <a:gd name="connsiteX0" fmla="*/ 12690 w 12689"/>
                  <a:gd name="connsiteY0" fmla="*/ 12668 h 12667"/>
                  <a:gd name="connsiteX1" fmla="*/ 0 w 12689"/>
                  <a:gd name="connsiteY1" fmla="*/ 12668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4FCBE73F-7B3E-E8AC-D744-67FA98C18A19}"/>
                  </a:ext>
                </a:extLst>
              </p:cNvPr>
              <p:cNvSpPr/>
              <p:nvPr/>
            </p:nvSpPr>
            <p:spPr>
              <a:xfrm>
                <a:off x="4165453" y="4114911"/>
                <a:ext cx="12689" cy="36229"/>
              </a:xfrm>
              <a:custGeom>
                <a:avLst/>
                <a:gdLst>
                  <a:gd name="connsiteX0" fmla="*/ 0 w 12689"/>
                  <a:gd name="connsiteY0" fmla="*/ 36230 h 36229"/>
                  <a:gd name="connsiteX1" fmla="*/ 0 w 12689"/>
                  <a:gd name="connsiteY1" fmla="*/ 0 h 36229"/>
                </a:gdLst>
                <a:ahLst/>
                <a:cxnLst>
                  <a:cxn ang="0">
                    <a:pos x="connsiteX0" y="connsiteY0"/>
                  </a:cxn>
                  <a:cxn ang="0">
                    <a:pos x="connsiteX1" y="connsiteY1"/>
                  </a:cxn>
                </a:cxnLst>
                <a:rect l="l" t="t" r="r" b="b"/>
                <a:pathLst>
                  <a:path w="12689" h="36229">
                    <a:moveTo>
                      <a:pt x="0" y="36230"/>
                    </a:moveTo>
                    <a:lnTo>
                      <a:pt x="0" y="0"/>
                    </a:lnTo>
                  </a:path>
                </a:pathLst>
              </a:custGeom>
              <a:ln w="19019" cap="flat">
                <a:solidFill>
                  <a:schemeClr val="accent6">
                    <a:lumMod val="75000"/>
                  </a:schemeClr>
                </a:solidFill>
                <a:custDash>
                  <a:ds d="142500" sp="142500"/>
                </a:custDash>
                <a:miter/>
              </a:ln>
            </p:spPr>
            <p:txBody>
              <a:bodyPr rtlCol="0" anchor="ctr"/>
              <a:lstStyle/>
              <a:p>
                <a:endParaRPr lang="en-US"/>
              </a:p>
            </p:txBody>
          </p:sp>
          <p:sp>
            <p:nvSpPr>
              <p:cNvPr id="121" name="Freeform 120">
                <a:extLst>
                  <a:ext uri="{FF2B5EF4-FFF2-40B4-BE49-F238E27FC236}">
                    <a16:creationId xmlns:a16="http://schemas.microsoft.com/office/drawing/2014/main" id="{BBBD4B72-EFCC-481B-7DF9-6571BDC3FF38}"/>
                  </a:ext>
                </a:extLst>
              </p:cNvPr>
              <p:cNvSpPr/>
              <p:nvPr/>
            </p:nvSpPr>
            <p:spPr>
              <a:xfrm>
                <a:off x="4152764" y="4090209"/>
                <a:ext cx="12689" cy="12667"/>
              </a:xfrm>
              <a:custGeom>
                <a:avLst/>
                <a:gdLst>
                  <a:gd name="connsiteX0" fmla="*/ 12690 w 12689"/>
                  <a:gd name="connsiteY0" fmla="*/ 12668 h 12667"/>
                  <a:gd name="connsiteX1" fmla="*/ 12690 w 12689"/>
                  <a:gd name="connsiteY1" fmla="*/ 0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12690" y="0"/>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FF3145D-801A-7B91-22D2-8D9E4B94E195}"/>
                  </a:ext>
                </a:extLst>
              </p:cNvPr>
              <p:cNvSpPr/>
              <p:nvPr/>
            </p:nvSpPr>
            <p:spPr>
              <a:xfrm>
                <a:off x="4096168" y="4090209"/>
                <a:ext cx="33881" cy="12667"/>
              </a:xfrm>
              <a:custGeom>
                <a:avLst/>
                <a:gdLst>
                  <a:gd name="connsiteX0" fmla="*/ 33881 w 33881"/>
                  <a:gd name="connsiteY0" fmla="*/ 0 h 12667"/>
                  <a:gd name="connsiteX1" fmla="*/ 0 w 33881"/>
                  <a:gd name="connsiteY1" fmla="*/ 0 h 12667"/>
                </a:gdLst>
                <a:ahLst/>
                <a:cxnLst>
                  <a:cxn ang="0">
                    <a:pos x="connsiteX0" y="connsiteY0"/>
                  </a:cxn>
                  <a:cxn ang="0">
                    <a:pos x="connsiteX1" y="connsiteY1"/>
                  </a:cxn>
                </a:cxnLst>
                <a:rect l="l" t="t" r="r" b="b"/>
                <a:pathLst>
                  <a:path w="33881" h="12667">
                    <a:moveTo>
                      <a:pt x="33881" y="0"/>
                    </a:moveTo>
                    <a:lnTo>
                      <a:pt x="0" y="0"/>
                    </a:lnTo>
                  </a:path>
                </a:pathLst>
              </a:custGeom>
              <a:ln w="19019" cap="flat">
                <a:solidFill>
                  <a:schemeClr val="accent6">
                    <a:lumMod val="75000"/>
                  </a:schemeClr>
                </a:solidFill>
                <a:custDash>
                  <a:ds d="134250" sp="134250"/>
                </a:custDash>
                <a:miter/>
              </a:ln>
            </p:spPr>
            <p:txBody>
              <a:bodyPr rtlCol="0" anchor="ctr"/>
              <a:lstStyle/>
              <a:p>
                <a:endParaRPr lang="en-US"/>
              </a:p>
            </p:txBody>
          </p:sp>
          <p:sp>
            <p:nvSpPr>
              <p:cNvPr id="123" name="Freeform 122">
                <a:extLst>
                  <a:ext uri="{FF2B5EF4-FFF2-40B4-BE49-F238E27FC236}">
                    <a16:creationId xmlns:a16="http://schemas.microsoft.com/office/drawing/2014/main" id="{4825C465-E147-AE20-EA39-F6C1E4C7DD6B}"/>
                  </a:ext>
                </a:extLst>
              </p:cNvPr>
              <p:cNvSpPr/>
              <p:nvPr/>
            </p:nvSpPr>
            <p:spPr>
              <a:xfrm>
                <a:off x="4072058" y="4077541"/>
                <a:ext cx="12689" cy="12667"/>
              </a:xfrm>
              <a:custGeom>
                <a:avLst/>
                <a:gdLst>
                  <a:gd name="connsiteX0" fmla="*/ 12690 w 12689"/>
                  <a:gd name="connsiteY0" fmla="*/ 12668 h 12667"/>
                  <a:gd name="connsiteX1" fmla="*/ 0 w 12689"/>
                  <a:gd name="connsiteY1" fmla="*/ 12668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4AA709E5-3AA7-86A8-9F39-FF6D879250E8}"/>
                  </a:ext>
                </a:extLst>
              </p:cNvPr>
              <p:cNvSpPr/>
              <p:nvPr/>
            </p:nvSpPr>
            <p:spPr>
              <a:xfrm>
                <a:off x="4072058" y="3914001"/>
                <a:ext cx="12689" cy="138458"/>
              </a:xfrm>
              <a:custGeom>
                <a:avLst/>
                <a:gdLst>
                  <a:gd name="connsiteX0" fmla="*/ 0 w 12689"/>
                  <a:gd name="connsiteY0" fmla="*/ 138458 h 138458"/>
                  <a:gd name="connsiteX1" fmla="*/ 0 w 12689"/>
                  <a:gd name="connsiteY1" fmla="*/ 0 h 138458"/>
                </a:gdLst>
                <a:ahLst/>
                <a:cxnLst>
                  <a:cxn ang="0">
                    <a:pos x="connsiteX0" y="connsiteY0"/>
                  </a:cxn>
                  <a:cxn ang="0">
                    <a:pos x="connsiteX1" y="connsiteY1"/>
                  </a:cxn>
                </a:cxnLst>
                <a:rect l="l" t="t" r="r" b="b"/>
                <a:pathLst>
                  <a:path w="12689" h="138458">
                    <a:moveTo>
                      <a:pt x="0" y="138458"/>
                    </a:moveTo>
                    <a:lnTo>
                      <a:pt x="0" y="0"/>
                    </a:lnTo>
                  </a:path>
                </a:pathLst>
              </a:custGeom>
              <a:ln w="19019" cap="flat">
                <a:solidFill>
                  <a:schemeClr val="accent6">
                    <a:lumMod val="75000"/>
                  </a:schemeClr>
                </a:solidFill>
                <a:custDash>
                  <a:ds d="149250" sp="149250"/>
                </a:custDash>
                <a:miter/>
              </a:ln>
            </p:spPr>
            <p:txBody>
              <a:bodyPr rtlCol="0" anchor="ctr"/>
              <a:lstStyle/>
              <a:p>
                <a:endParaRPr lang="en-US"/>
              </a:p>
            </p:txBody>
          </p:sp>
          <p:sp>
            <p:nvSpPr>
              <p:cNvPr id="125" name="Freeform 124">
                <a:extLst>
                  <a:ext uri="{FF2B5EF4-FFF2-40B4-BE49-F238E27FC236}">
                    <a16:creationId xmlns:a16="http://schemas.microsoft.com/office/drawing/2014/main" id="{47890B0C-32EF-9521-A22B-653A0AA52FA9}"/>
                  </a:ext>
                </a:extLst>
              </p:cNvPr>
              <p:cNvSpPr/>
              <p:nvPr/>
            </p:nvSpPr>
            <p:spPr>
              <a:xfrm>
                <a:off x="4052516" y="3876124"/>
                <a:ext cx="19541" cy="25335"/>
              </a:xfrm>
              <a:custGeom>
                <a:avLst/>
                <a:gdLst>
                  <a:gd name="connsiteX0" fmla="*/ 19542 w 19541"/>
                  <a:gd name="connsiteY0" fmla="*/ 25335 h 25335"/>
                  <a:gd name="connsiteX1" fmla="*/ 19542 w 19541"/>
                  <a:gd name="connsiteY1" fmla="*/ 12668 h 25335"/>
                  <a:gd name="connsiteX2" fmla="*/ 0 w 19541"/>
                  <a:gd name="connsiteY2" fmla="*/ 12668 h 25335"/>
                  <a:gd name="connsiteX3" fmla="*/ 0 w 19541"/>
                  <a:gd name="connsiteY3" fmla="*/ 0 h 25335"/>
                </a:gdLst>
                <a:ahLst/>
                <a:cxnLst>
                  <a:cxn ang="0">
                    <a:pos x="connsiteX0" y="connsiteY0"/>
                  </a:cxn>
                  <a:cxn ang="0">
                    <a:pos x="connsiteX1" y="connsiteY1"/>
                  </a:cxn>
                  <a:cxn ang="0">
                    <a:pos x="connsiteX2" y="connsiteY2"/>
                  </a:cxn>
                  <a:cxn ang="0">
                    <a:pos x="connsiteX3" y="connsiteY3"/>
                  </a:cxn>
                </a:cxnLst>
                <a:rect l="l" t="t" r="r" b="b"/>
                <a:pathLst>
                  <a:path w="19541" h="25335">
                    <a:moveTo>
                      <a:pt x="19542" y="25335"/>
                    </a:moveTo>
                    <a:lnTo>
                      <a:pt x="19542" y="12668"/>
                    </a:ln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A383A783-1ABB-194A-0DCC-9683F57D82BF}"/>
                  </a:ext>
                </a:extLst>
              </p:cNvPr>
              <p:cNvSpPr/>
              <p:nvPr/>
            </p:nvSpPr>
            <p:spPr>
              <a:xfrm>
                <a:off x="4052516" y="3813292"/>
                <a:ext cx="12689" cy="37749"/>
              </a:xfrm>
              <a:custGeom>
                <a:avLst/>
                <a:gdLst>
                  <a:gd name="connsiteX0" fmla="*/ 0 w 12689"/>
                  <a:gd name="connsiteY0" fmla="*/ 37750 h 37749"/>
                  <a:gd name="connsiteX1" fmla="*/ 0 w 12689"/>
                  <a:gd name="connsiteY1" fmla="*/ 0 h 37749"/>
                </a:gdLst>
                <a:ahLst/>
                <a:cxnLst>
                  <a:cxn ang="0">
                    <a:pos x="connsiteX0" y="connsiteY0"/>
                  </a:cxn>
                  <a:cxn ang="0">
                    <a:pos x="connsiteX1" y="connsiteY1"/>
                  </a:cxn>
                </a:cxnLst>
                <a:rect l="l" t="t" r="r" b="b"/>
                <a:pathLst>
                  <a:path w="12689" h="37749">
                    <a:moveTo>
                      <a:pt x="0" y="37750"/>
                    </a:moveTo>
                    <a:lnTo>
                      <a:pt x="0" y="0"/>
                    </a:lnTo>
                  </a:path>
                </a:pathLst>
              </a:custGeom>
              <a:ln w="19019" cap="flat">
                <a:solidFill>
                  <a:schemeClr val="accent6">
                    <a:lumMod val="75000"/>
                  </a:schemeClr>
                </a:solidFill>
                <a:custDash>
                  <a:ds d="148500" sp="148500"/>
                </a:custDash>
                <a:miter/>
              </a:ln>
            </p:spPr>
            <p:txBody>
              <a:bodyPr rtlCol="0" anchor="ctr"/>
              <a:lstStyle/>
              <a:p>
                <a:endParaRPr lang="en-US"/>
              </a:p>
            </p:txBody>
          </p:sp>
          <p:sp>
            <p:nvSpPr>
              <p:cNvPr id="127" name="Freeform 126">
                <a:extLst>
                  <a:ext uri="{FF2B5EF4-FFF2-40B4-BE49-F238E27FC236}">
                    <a16:creationId xmlns:a16="http://schemas.microsoft.com/office/drawing/2014/main" id="{41943E9C-596A-C142-4661-2DBA919BE67A}"/>
                  </a:ext>
                </a:extLst>
              </p:cNvPr>
              <p:cNvSpPr/>
              <p:nvPr/>
            </p:nvSpPr>
            <p:spPr>
              <a:xfrm>
                <a:off x="4039827" y="3788084"/>
                <a:ext cx="12689" cy="12667"/>
              </a:xfrm>
              <a:custGeom>
                <a:avLst/>
                <a:gdLst>
                  <a:gd name="connsiteX0" fmla="*/ 12690 w 12689"/>
                  <a:gd name="connsiteY0" fmla="*/ 12668 h 12667"/>
                  <a:gd name="connsiteX1" fmla="*/ 12690 w 12689"/>
                  <a:gd name="connsiteY1" fmla="*/ 0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12690" y="0"/>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1E227963-3D5C-05A2-D5AE-7286A379921D}"/>
                  </a:ext>
                </a:extLst>
              </p:cNvPr>
              <p:cNvSpPr/>
              <p:nvPr/>
            </p:nvSpPr>
            <p:spPr>
              <a:xfrm>
                <a:off x="3998332" y="3775416"/>
                <a:ext cx="12689" cy="12667"/>
              </a:xfrm>
              <a:custGeom>
                <a:avLst/>
                <a:gdLst>
                  <a:gd name="connsiteX0" fmla="*/ 12690 w 12689"/>
                  <a:gd name="connsiteY0" fmla="*/ 12668 h 12667"/>
                  <a:gd name="connsiteX1" fmla="*/ 0 w 12689"/>
                  <a:gd name="connsiteY1" fmla="*/ 12668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D0A7AEF5-D5CD-975C-1FAB-9AA1811775CC}"/>
                  </a:ext>
                </a:extLst>
              </p:cNvPr>
              <p:cNvSpPr/>
              <p:nvPr/>
            </p:nvSpPr>
            <p:spPr>
              <a:xfrm>
                <a:off x="3998332" y="3718791"/>
                <a:ext cx="12689" cy="33949"/>
              </a:xfrm>
              <a:custGeom>
                <a:avLst/>
                <a:gdLst>
                  <a:gd name="connsiteX0" fmla="*/ 0 w 12689"/>
                  <a:gd name="connsiteY0" fmla="*/ 33949 h 33949"/>
                  <a:gd name="connsiteX1" fmla="*/ 0 w 12689"/>
                  <a:gd name="connsiteY1" fmla="*/ 0 h 33949"/>
                </a:gdLst>
                <a:ahLst/>
                <a:cxnLst>
                  <a:cxn ang="0">
                    <a:pos x="connsiteX0" y="connsiteY0"/>
                  </a:cxn>
                  <a:cxn ang="0">
                    <a:pos x="connsiteX1" y="connsiteY1"/>
                  </a:cxn>
                </a:cxnLst>
                <a:rect l="l" t="t" r="r" b="b"/>
                <a:pathLst>
                  <a:path w="12689" h="33949">
                    <a:moveTo>
                      <a:pt x="0" y="33949"/>
                    </a:moveTo>
                    <a:lnTo>
                      <a:pt x="0" y="0"/>
                    </a:lnTo>
                  </a:path>
                </a:pathLst>
              </a:custGeom>
              <a:ln w="19019" cap="flat">
                <a:solidFill>
                  <a:schemeClr val="accent6">
                    <a:lumMod val="75000"/>
                  </a:schemeClr>
                </a:solidFill>
                <a:custDash>
                  <a:ds d="134250" sp="134250"/>
                </a:custDash>
                <a:miter/>
              </a:ln>
            </p:spPr>
            <p:txBody>
              <a:bodyPr rtlCol="0" anchor="ctr"/>
              <a:lstStyle/>
              <a:p>
                <a:endParaRPr lang="en-US"/>
              </a:p>
            </p:txBody>
          </p:sp>
          <p:sp>
            <p:nvSpPr>
              <p:cNvPr id="130" name="Freeform 129">
                <a:extLst>
                  <a:ext uri="{FF2B5EF4-FFF2-40B4-BE49-F238E27FC236}">
                    <a16:creationId xmlns:a16="http://schemas.microsoft.com/office/drawing/2014/main" id="{3CFDF5F5-1440-814E-0789-EC3AE2C6E22A}"/>
                  </a:ext>
                </a:extLst>
              </p:cNvPr>
              <p:cNvSpPr/>
              <p:nvPr/>
            </p:nvSpPr>
            <p:spPr>
              <a:xfrm>
                <a:off x="3985642" y="3694849"/>
                <a:ext cx="12689" cy="12667"/>
              </a:xfrm>
              <a:custGeom>
                <a:avLst/>
                <a:gdLst>
                  <a:gd name="connsiteX0" fmla="*/ 12690 w 12689"/>
                  <a:gd name="connsiteY0" fmla="*/ 12668 h 12667"/>
                  <a:gd name="connsiteX1" fmla="*/ 12690 w 12689"/>
                  <a:gd name="connsiteY1" fmla="*/ 0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12690" y="0"/>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8FDBC7FC-CD26-60CB-F407-C8B691E9CAE3}"/>
                  </a:ext>
                </a:extLst>
              </p:cNvPr>
              <p:cNvSpPr/>
              <p:nvPr/>
            </p:nvSpPr>
            <p:spPr>
              <a:xfrm>
                <a:off x="3706473" y="3694849"/>
                <a:ext cx="252521" cy="12667"/>
              </a:xfrm>
              <a:custGeom>
                <a:avLst/>
                <a:gdLst>
                  <a:gd name="connsiteX0" fmla="*/ 252522 w 252521"/>
                  <a:gd name="connsiteY0" fmla="*/ 0 h 12667"/>
                  <a:gd name="connsiteX1" fmla="*/ 0 w 252521"/>
                  <a:gd name="connsiteY1" fmla="*/ 0 h 12667"/>
                </a:gdLst>
                <a:ahLst/>
                <a:cxnLst>
                  <a:cxn ang="0">
                    <a:pos x="connsiteX0" y="connsiteY0"/>
                  </a:cxn>
                  <a:cxn ang="0">
                    <a:pos x="connsiteX1" y="connsiteY1"/>
                  </a:cxn>
                </a:cxnLst>
                <a:rect l="l" t="t" r="r" b="b"/>
                <a:pathLst>
                  <a:path w="252521" h="12667">
                    <a:moveTo>
                      <a:pt x="252522" y="0"/>
                    </a:moveTo>
                    <a:lnTo>
                      <a:pt x="0" y="0"/>
                    </a:lnTo>
                  </a:path>
                </a:pathLst>
              </a:custGeom>
              <a:ln w="19019" cap="flat">
                <a:solidFill>
                  <a:schemeClr val="accent6">
                    <a:lumMod val="75000"/>
                  </a:schemeClr>
                </a:solidFill>
                <a:custDash>
                  <a:ds d="156750" sp="156750"/>
                </a:custDash>
                <a:miter/>
              </a:ln>
            </p:spPr>
            <p:txBody>
              <a:bodyPr rtlCol="0" anchor="ctr"/>
              <a:lstStyle/>
              <a:p>
                <a:endParaRPr lang="en-US"/>
              </a:p>
            </p:txBody>
          </p:sp>
          <p:sp>
            <p:nvSpPr>
              <p:cNvPr id="132" name="Freeform 131">
                <a:extLst>
                  <a:ext uri="{FF2B5EF4-FFF2-40B4-BE49-F238E27FC236}">
                    <a16:creationId xmlns:a16="http://schemas.microsoft.com/office/drawing/2014/main" id="{CE14C969-5DD3-C13F-6529-1E62A46FA0E2}"/>
                  </a:ext>
                </a:extLst>
              </p:cNvPr>
              <p:cNvSpPr/>
              <p:nvPr/>
            </p:nvSpPr>
            <p:spPr>
              <a:xfrm>
                <a:off x="3680586" y="3682181"/>
                <a:ext cx="12689" cy="12667"/>
              </a:xfrm>
              <a:custGeom>
                <a:avLst/>
                <a:gdLst>
                  <a:gd name="connsiteX0" fmla="*/ 12690 w 12689"/>
                  <a:gd name="connsiteY0" fmla="*/ 12668 h 12667"/>
                  <a:gd name="connsiteX1" fmla="*/ 0 w 12689"/>
                  <a:gd name="connsiteY1" fmla="*/ 12668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0F44546E-C7B6-FF26-1BF4-372D30271A1B}"/>
                  </a:ext>
                </a:extLst>
              </p:cNvPr>
              <p:cNvSpPr/>
              <p:nvPr/>
            </p:nvSpPr>
            <p:spPr>
              <a:xfrm>
                <a:off x="3680586" y="3628090"/>
                <a:ext cx="12689" cy="32429"/>
              </a:xfrm>
              <a:custGeom>
                <a:avLst/>
                <a:gdLst>
                  <a:gd name="connsiteX0" fmla="*/ 0 w 12689"/>
                  <a:gd name="connsiteY0" fmla="*/ 32429 h 32429"/>
                  <a:gd name="connsiteX1" fmla="*/ 0 w 12689"/>
                  <a:gd name="connsiteY1" fmla="*/ 0 h 32429"/>
                </a:gdLst>
                <a:ahLst/>
                <a:cxnLst>
                  <a:cxn ang="0">
                    <a:pos x="connsiteX0" y="connsiteY0"/>
                  </a:cxn>
                  <a:cxn ang="0">
                    <a:pos x="connsiteX1" y="connsiteY1"/>
                  </a:cxn>
                </a:cxnLst>
                <a:rect l="l" t="t" r="r" b="b"/>
                <a:pathLst>
                  <a:path w="12689" h="32429">
                    <a:moveTo>
                      <a:pt x="0" y="32429"/>
                    </a:moveTo>
                    <a:lnTo>
                      <a:pt x="0" y="0"/>
                    </a:lnTo>
                  </a:path>
                </a:pathLst>
              </a:custGeom>
              <a:ln w="19019" cap="flat">
                <a:solidFill>
                  <a:schemeClr val="accent6">
                    <a:lumMod val="75000"/>
                  </a:schemeClr>
                </a:solidFill>
                <a:custDash>
                  <a:ds d="128250" sp="128250"/>
                </a:custDash>
                <a:miter/>
              </a:ln>
            </p:spPr>
            <p:txBody>
              <a:bodyPr rtlCol="0" anchor="ctr"/>
              <a:lstStyle/>
              <a:p>
                <a:endParaRPr lang="en-US"/>
              </a:p>
            </p:txBody>
          </p:sp>
          <p:sp>
            <p:nvSpPr>
              <p:cNvPr id="134" name="Freeform 133">
                <a:extLst>
                  <a:ext uri="{FF2B5EF4-FFF2-40B4-BE49-F238E27FC236}">
                    <a16:creationId xmlns:a16="http://schemas.microsoft.com/office/drawing/2014/main" id="{5B727EBC-2B07-BABE-7A7A-8DC15D6446DC}"/>
                  </a:ext>
                </a:extLst>
              </p:cNvPr>
              <p:cNvSpPr/>
              <p:nvPr/>
            </p:nvSpPr>
            <p:spPr>
              <a:xfrm>
                <a:off x="3667896" y="3604655"/>
                <a:ext cx="12689" cy="12667"/>
              </a:xfrm>
              <a:custGeom>
                <a:avLst/>
                <a:gdLst>
                  <a:gd name="connsiteX0" fmla="*/ 12690 w 12689"/>
                  <a:gd name="connsiteY0" fmla="*/ 12668 h 12667"/>
                  <a:gd name="connsiteX1" fmla="*/ 12690 w 12689"/>
                  <a:gd name="connsiteY1" fmla="*/ 0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12690" y="0"/>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A09289BA-CF7C-FE13-46DD-57D1E3C79E9A}"/>
                  </a:ext>
                </a:extLst>
              </p:cNvPr>
              <p:cNvSpPr/>
              <p:nvPr/>
            </p:nvSpPr>
            <p:spPr>
              <a:xfrm>
                <a:off x="3602418" y="3604655"/>
                <a:ext cx="39210" cy="12667"/>
              </a:xfrm>
              <a:custGeom>
                <a:avLst/>
                <a:gdLst>
                  <a:gd name="connsiteX0" fmla="*/ 39211 w 39210"/>
                  <a:gd name="connsiteY0" fmla="*/ 0 h 12667"/>
                  <a:gd name="connsiteX1" fmla="*/ 0 w 39210"/>
                  <a:gd name="connsiteY1" fmla="*/ 0 h 12667"/>
                </a:gdLst>
                <a:ahLst/>
                <a:cxnLst>
                  <a:cxn ang="0">
                    <a:pos x="connsiteX0" y="connsiteY0"/>
                  </a:cxn>
                  <a:cxn ang="0">
                    <a:pos x="connsiteX1" y="connsiteY1"/>
                  </a:cxn>
                </a:cxnLst>
                <a:rect l="l" t="t" r="r" b="b"/>
                <a:pathLst>
                  <a:path w="39210" h="12667">
                    <a:moveTo>
                      <a:pt x="39211" y="0"/>
                    </a:moveTo>
                    <a:lnTo>
                      <a:pt x="0" y="0"/>
                    </a:lnTo>
                  </a:path>
                </a:pathLst>
              </a:custGeom>
              <a:ln w="19019" cap="flat">
                <a:solidFill>
                  <a:schemeClr val="accent6">
                    <a:lumMod val="75000"/>
                  </a:schemeClr>
                </a:solidFill>
                <a:custDash>
                  <a:ds d="154500" sp="154500"/>
                </a:custDash>
                <a:miter/>
              </a:ln>
            </p:spPr>
            <p:txBody>
              <a:bodyPr rtlCol="0" anchor="ctr"/>
              <a:lstStyle/>
              <a:p>
                <a:endParaRPr lang="en-US"/>
              </a:p>
            </p:txBody>
          </p:sp>
          <p:sp>
            <p:nvSpPr>
              <p:cNvPr id="136" name="Freeform 135">
                <a:extLst>
                  <a:ext uri="{FF2B5EF4-FFF2-40B4-BE49-F238E27FC236}">
                    <a16:creationId xmlns:a16="http://schemas.microsoft.com/office/drawing/2014/main" id="{AFB24A0F-4441-189D-B0A8-CC466E9F3495}"/>
                  </a:ext>
                </a:extLst>
              </p:cNvPr>
              <p:cNvSpPr/>
              <p:nvPr/>
            </p:nvSpPr>
            <p:spPr>
              <a:xfrm>
                <a:off x="3576659" y="3591987"/>
                <a:ext cx="12689" cy="12667"/>
              </a:xfrm>
              <a:custGeom>
                <a:avLst/>
                <a:gdLst>
                  <a:gd name="connsiteX0" fmla="*/ 12690 w 12689"/>
                  <a:gd name="connsiteY0" fmla="*/ 12668 h 12667"/>
                  <a:gd name="connsiteX1" fmla="*/ 0 w 12689"/>
                  <a:gd name="connsiteY1" fmla="*/ 12668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5D5E0463-6E65-AE82-FCFE-8F3A0EEB0C9A}"/>
                  </a:ext>
                </a:extLst>
              </p:cNvPr>
              <p:cNvSpPr/>
              <p:nvPr/>
            </p:nvSpPr>
            <p:spPr>
              <a:xfrm>
                <a:off x="3576659" y="3540430"/>
                <a:ext cx="12689" cy="30909"/>
              </a:xfrm>
              <a:custGeom>
                <a:avLst/>
                <a:gdLst>
                  <a:gd name="connsiteX0" fmla="*/ 0 w 12689"/>
                  <a:gd name="connsiteY0" fmla="*/ 30909 h 30909"/>
                  <a:gd name="connsiteX1" fmla="*/ 0 w 12689"/>
                  <a:gd name="connsiteY1" fmla="*/ 0 h 30909"/>
                </a:gdLst>
                <a:ahLst/>
                <a:cxnLst>
                  <a:cxn ang="0">
                    <a:pos x="connsiteX0" y="connsiteY0"/>
                  </a:cxn>
                  <a:cxn ang="0">
                    <a:pos x="connsiteX1" y="connsiteY1"/>
                  </a:cxn>
                </a:cxnLst>
                <a:rect l="l" t="t" r="r" b="b"/>
                <a:pathLst>
                  <a:path w="12689" h="30909">
                    <a:moveTo>
                      <a:pt x="0" y="30909"/>
                    </a:moveTo>
                    <a:lnTo>
                      <a:pt x="0" y="0"/>
                    </a:lnTo>
                  </a:path>
                </a:pathLst>
              </a:custGeom>
              <a:ln w="19019" cap="flat">
                <a:solidFill>
                  <a:schemeClr val="accent6">
                    <a:lumMod val="75000"/>
                  </a:schemeClr>
                </a:solidFill>
                <a:custDash>
                  <a:ds d="122250" sp="122250"/>
                </a:custDash>
                <a:miter/>
              </a:ln>
            </p:spPr>
            <p:txBody>
              <a:bodyPr rtlCol="0" anchor="ctr"/>
              <a:lstStyle/>
              <a:p>
                <a:endParaRPr lang="en-US"/>
              </a:p>
            </p:txBody>
          </p:sp>
          <p:sp>
            <p:nvSpPr>
              <p:cNvPr id="138" name="Freeform 137">
                <a:extLst>
                  <a:ext uri="{FF2B5EF4-FFF2-40B4-BE49-F238E27FC236}">
                    <a16:creationId xmlns:a16="http://schemas.microsoft.com/office/drawing/2014/main" id="{2D6E27A7-61DA-02D2-2D42-F6B08478E38B}"/>
                  </a:ext>
                </a:extLst>
              </p:cNvPr>
              <p:cNvSpPr/>
              <p:nvPr/>
            </p:nvSpPr>
            <p:spPr>
              <a:xfrm>
                <a:off x="3563969" y="3517501"/>
                <a:ext cx="12689" cy="12667"/>
              </a:xfrm>
              <a:custGeom>
                <a:avLst/>
                <a:gdLst>
                  <a:gd name="connsiteX0" fmla="*/ 12690 w 12689"/>
                  <a:gd name="connsiteY0" fmla="*/ 12668 h 12667"/>
                  <a:gd name="connsiteX1" fmla="*/ 12690 w 12689"/>
                  <a:gd name="connsiteY1" fmla="*/ 0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12690" y="0"/>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7053FC6C-4C0E-A6A2-9422-DEBBB2C045D2}"/>
                  </a:ext>
                </a:extLst>
              </p:cNvPr>
              <p:cNvSpPr/>
              <p:nvPr/>
            </p:nvSpPr>
            <p:spPr>
              <a:xfrm>
                <a:off x="3546458" y="3504833"/>
                <a:ext cx="12689" cy="12667"/>
              </a:xfrm>
              <a:custGeom>
                <a:avLst/>
                <a:gdLst>
                  <a:gd name="connsiteX0" fmla="*/ 12690 w 12689"/>
                  <a:gd name="connsiteY0" fmla="*/ 12668 h 12667"/>
                  <a:gd name="connsiteX1" fmla="*/ 0 w 12689"/>
                  <a:gd name="connsiteY1" fmla="*/ 12668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4BDB9C49-4109-46CD-9126-7AC06D1443DD}"/>
                  </a:ext>
                </a:extLst>
              </p:cNvPr>
              <p:cNvSpPr/>
              <p:nvPr/>
            </p:nvSpPr>
            <p:spPr>
              <a:xfrm>
                <a:off x="3546458" y="3452009"/>
                <a:ext cx="12689" cy="31669"/>
              </a:xfrm>
              <a:custGeom>
                <a:avLst/>
                <a:gdLst>
                  <a:gd name="connsiteX0" fmla="*/ 0 w 12689"/>
                  <a:gd name="connsiteY0" fmla="*/ 31669 h 31669"/>
                  <a:gd name="connsiteX1" fmla="*/ 0 w 12689"/>
                  <a:gd name="connsiteY1" fmla="*/ 0 h 31669"/>
                </a:gdLst>
                <a:ahLst/>
                <a:cxnLst>
                  <a:cxn ang="0">
                    <a:pos x="connsiteX0" y="connsiteY0"/>
                  </a:cxn>
                  <a:cxn ang="0">
                    <a:pos x="connsiteX1" y="connsiteY1"/>
                  </a:cxn>
                </a:cxnLst>
                <a:rect l="l" t="t" r="r" b="b"/>
                <a:pathLst>
                  <a:path w="12689" h="31669">
                    <a:moveTo>
                      <a:pt x="0" y="31669"/>
                    </a:moveTo>
                    <a:lnTo>
                      <a:pt x="0" y="0"/>
                    </a:lnTo>
                  </a:path>
                </a:pathLst>
              </a:custGeom>
              <a:ln w="19019" cap="flat">
                <a:solidFill>
                  <a:schemeClr val="accent6">
                    <a:lumMod val="75000"/>
                  </a:schemeClr>
                </a:solidFill>
                <a:custDash>
                  <a:ds d="125250" sp="125250"/>
                </a:custDash>
                <a:miter/>
              </a:ln>
            </p:spPr>
            <p:txBody>
              <a:bodyPr rtlCol="0" anchor="ctr"/>
              <a:lstStyle/>
              <a:p>
                <a:endParaRPr lang="en-US"/>
              </a:p>
            </p:txBody>
          </p:sp>
          <p:sp>
            <p:nvSpPr>
              <p:cNvPr id="141" name="Freeform 140">
                <a:extLst>
                  <a:ext uri="{FF2B5EF4-FFF2-40B4-BE49-F238E27FC236}">
                    <a16:creationId xmlns:a16="http://schemas.microsoft.com/office/drawing/2014/main" id="{6BD3F9BF-1A3D-E99A-828F-8993CB8BA6EB}"/>
                  </a:ext>
                </a:extLst>
              </p:cNvPr>
              <p:cNvSpPr/>
              <p:nvPr/>
            </p:nvSpPr>
            <p:spPr>
              <a:xfrm>
                <a:off x="3533768" y="3428700"/>
                <a:ext cx="12689" cy="12667"/>
              </a:xfrm>
              <a:custGeom>
                <a:avLst/>
                <a:gdLst>
                  <a:gd name="connsiteX0" fmla="*/ 12690 w 12689"/>
                  <a:gd name="connsiteY0" fmla="*/ 12668 h 12667"/>
                  <a:gd name="connsiteX1" fmla="*/ 12690 w 12689"/>
                  <a:gd name="connsiteY1" fmla="*/ 0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12690" y="0"/>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9E602381-293A-2DB6-8F77-33D3EB56B5DB}"/>
                  </a:ext>
                </a:extLst>
              </p:cNvPr>
              <p:cNvSpPr/>
              <p:nvPr/>
            </p:nvSpPr>
            <p:spPr>
              <a:xfrm>
                <a:off x="3360175" y="3428700"/>
                <a:ext cx="146944" cy="12667"/>
              </a:xfrm>
              <a:custGeom>
                <a:avLst/>
                <a:gdLst>
                  <a:gd name="connsiteX0" fmla="*/ 146945 w 146944"/>
                  <a:gd name="connsiteY0" fmla="*/ 0 h 12667"/>
                  <a:gd name="connsiteX1" fmla="*/ 0 w 146944"/>
                  <a:gd name="connsiteY1" fmla="*/ 0 h 12667"/>
                </a:gdLst>
                <a:ahLst/>
                <a:cxnLst>
                  <a:cxn ang="0">
                    <a:pos x="connsiteX0" y="connsiteY0"/>
                  </a:cxn>
                  <a:cxn ang="0">
                    <a:pos x="connsiteX1" y="connsiteY1"/>
                  </a:cxn>
                </a:cxnLst>
                <a:rect l="l" t="t" r="r" b="b"/>
                <a:pathLst>
                  <a:path w="146944" h="12667">
                    <a:moveTo>
                      <a:pt x="146945" y="0"/>
                    </a:moveTo>
                    <a:lnTo>
                      <a:pt x="0" y="0"/>
                    </a:lnTo>
                  </a:path>
                </a:pathLst>
              </a:custGeom>
              <a:ln w="19019" cap="flat">
                <a:solidFill>
                  <a:schemeClr val="accent6">
                    <a:lumMod val="75000"/>
                  </a:schemeClr>
                </a:solidFill>
                <a:custDash>
                  <a:ds d="157500" sp="157500"/>
                </a:custDash>
                <a:miter/>
              </a:ln>
            </p:spPr>
            <p:txBody>
              <a:bodyPr rtlCol="0" anchor="ctr"/>
              <a:lstStyle/>
              <a:p>
                <a:endParaRPr lang="en-US"/>
              </a:p>
            </p:txBody>
          </p:sp>
          <p:sp>
            <p:nvSpPr>
              <p:cNvPr id="143" name="Freeform 142">
                <a:extLst>
                  <a:ext uri="{FF2B5EF4-FFF2-40B4-BE49-F238E27FC236}">
                    <a16:creationId xmlns:a16="http://schemas.microsoft.com/office/drawing/2014/main" id="{505FC592-BF86-47B1-3AF6-0F4ED3DB6C93}"/>
                  </a:ext>
                </a:extLst>
              </p:cNvPr>
              <p:cNvSpPr/>
              <p:nvPr/>
            </p:nvSpPr>
            <p:spPr>
              <a:xfrm>
                <a:off x="3334162" y="3416033"/>
                <a:ext cx="12689" cy="12667"/>
              </a:xfrm>
              <a:custGeom>
                <a:avLst/>
                <a:gdLst>
                  <a:gd name="connsiteX0" fmla="*/ 12690 w 12689"/>
                  <a:gd name="connsiteY0" fmla="*/ 12668 h 12667"/>
                  <a:gd name="connsiteX1" fmla="*/ 0 w 12689"/>
                  <a:gd name="connsiteY1" fmla="*/ 12668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D8211C9E-D33A-D8FB-8DDF-B06B701A94F2}"/>
                  </a:ext>
                </a:extLst>
              </p:cNvPr>
              <p:cNvSpPr/>
              <p:nvPr/>
            </p:nvSpPr>
            <p:spPr>
              <a:xfrm>
                <a:off x="3334162" y="3369796"/>
                <a:ext cx="12689" cy="27742"/>
              </a:xfrm>
              <a:custGeom>
                <a:avLst/>
                <a:gdLst>
                  <a:gd name="connsiteX0" fmla="*/ 0 w 12689"/>
                  <a:gd name="connsiteY0" fmla="*/ 27742 h 27742"/>
                  <a:gd name="connsiteX1" fmla="*/ 0 w 12689"/>
                  <a:gd name="connsiteY1" fmla="*/ 0 h 27742"/>
                </a:gdLst>
                <a:ahLst/>
                <a:cxnLst>
                  <a:cxn ang="0">
                    <a:pos x="connsiteX0" y="connsiteY0"/>
                  </a:cxn>
                  <a:cxn ang="0">
                    <a:pos x="connsiteX1" y="connsiteY1"/>
                  </a:cxn>
                </a:cxnLst>
                <a:rect l="l" t="t" r="r" b="b"/>
                <a:pathLst>
                  <a:path w="12689" h="27742">
                    <a:moveTo>
                      <a:pt x="0" y="27742"/>
                    </a:moveTo>
                    <a:lnTo>
                      <a:pt x="0" y="0"/>
                    </a:lnTo>
                  </a:path>
                </a:pathLst>
              </a:custGeom>
              <a:ln w="19019" cap="flat">
                <a:solidFill>
                  <a:schemeClr val="accent6">
                    <a:lumMod val="75000"/>
                  </a:schemeClr>
                </a:solidFill>
                <a:custDash>
                  <a:ds d="109500" sp="109500"/>
                </a:custDash>
                <a:miter/>
              </a:ln>
            </p:spPr>
            <p:txBody>
              <a:bodyPr rtlCol="0" anchor="ctr"/>
              <a:lstStyle/>
              <a:p>
                <a:endParaRPr lang="en-US"/>
              </a:p>
            </p:txBody>
          </p:sp>
          <p:sp>
            <p:nvSpPr>
              <p:cNvPr id="145" name="Freeform 144">
                <a:extLst>
                  <a:ext uri="{FF2B5EF4-FFF2-40B4-BE49-F238E27FC236}">
                    <a16:creationId xmlns:a16="http://schemas.microsoft.com/office/drawing/2014/main" id="{EB5F9649-DEA9-B408-DAF7-A5BDC7E3AD65}"/>
                  </a:ext>
                </a:extLst>
              </p:cNvPr>
              <p:cNvSpPr/>
              <p:nvPr/>
            </p:nvSpPr>
            <p:spPr>
              <a:xfrm>
                <a:off x="3321472" y="3347754"/>
                <a:ext cx="12689" cy="12667"/>
              </a:xfrm>
              <a:custGeom>
                <a:avLst/>
                <a:gdLst>
                  <a:gd name="connsiteX0" fmla="*/ 12690 w 12689"/>
                  <a:gd name="connsiteY0" fmla="*/ 12668 h 12667"/>
                  <a:gd name="connsiteX1" fmla="*/ 12690 w 12689"/>
                  <a:gd name="connsiteY1" fmla="*/ 0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12690" y="0"/>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FFDC46AB-A0C0-B8F2-52AD-2796139F71FC}"/>
                  </a:ext>
                </a:extLst>
              </p:cNvPr>
              <p:cNvSpPr/>
              <p:nvPr/>
            </p:nvSpPr>
            <p:spPr>
              <a:xfrm>
                <a:off x="3204728" y="3347754"/>
                <a:ext cx="90730" cy="12667"/>
              </a:xfrm>
              <a:custGeom>
                <a:avLst/>
                <a:gdLst>
                  <a:gd name="connsiteX0" fmla="*/ 90730 w 90730"/>
                  <a:gd name="connsiteY0" fmla="*/ 0 h 12667"/>
                  <a:gd name="connsiteX1" fmla="*/ 0 w 90730"/>
                  <a:gd name="connsiteY1" fmla="*/ 0 h 12667"/>
                </a:gdLst>
                <a:ahLst/>
                <a:cxnLst>
                  <a:cxn ang="0">
                    <a:pos x="connsiteX0" y="connsiteY0"/>
                  </a:cxn>
                  <a:cxn ang="0">
                    <a:pos x="connsiteX1" y="connsiteY1"/>
                  </a:cxn>
                </a:cxnLst>
                <a:rect l="l" t="t" r="r" b="b"/>
                <a:pathLst>
                  <a:path w="90730" h="12667">
                    <a:moveTo>
                      <a:pt x="90730" y="0"/>
                    </a:moveTo>
                    <a:lnTo>
                      <a:pt x="0" y="0"/>
                    </a:lnTo>
                  </a:path>
                </a:pathLst>
              </a:custGeom>
              <a:ln w="19019" cap="flat">
                <a:solidFill>
                  <a:schemeClr val="accent6">
                    <a:lumMod val="75000"/>
                  </a:schemeClr>
                </a:solidFill>
                <a:custDash>
                  <a:ds d="153000" sp="153000"/>
                </a:custDash>
                <a:miter/>
              </a:ln>
            </p:spPr>
            <p:txBody>
              <a:bodyPr rtlCol="0" anchor="ctr"/>
              <a:lstStyle/>
              <a:p>
                <a:endParaRPr lang="en-US"/>
              </a:p>
            </p:txBody>
          </p:sp>
          <p:sp>
            <p:nvSpPr>
              <p:cNvPr id="147" name="Freeform 146">
                <a:extLst>
                  <a:ext uri="{FF2B5EF4-FFF2-40B4-BE49-F238E27FC236}">
                    <a16:creationId xmlns:a16="http://schemas.microsoft.com/office/drawing/2014/main" id="{019E8A47-D275-AE64-E03D-C36B5D1B51E6}"/>
                  </a:ext>
                </a:extLst>
              </p:cNvPr>
              <p:cNvSpPr/>
              <p:nvPr/>
            </p:nvSpPr>
            <p:spPr>
              <a:xfrm>
                <a:off x="3178969" y="3335086"/>
                <a:ext cx="12689" cy="12667"/>
              </a:xfrm>
              <a:custGeom>
                <a:avLst/>
                <a:gdLst>
                  <a:gd name="connsiteX0" fmla="*/ 12690 w 12689"/>
                  <a:gd name="connsiteY0" fmla="*/ 12668 h 12667"/>
                  <a:gd name="connsiteX1" fmla="*/ 0 w 12689"/>
                  <a:gd name="connsiteY1" fmla="*/ 12668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38E28835-D271-70E5-1B08-EE6E7EAFF5AD}"/>
                  </a:ext>
                </a:extLst>
              </p:cNvPr>
              <p:cNvSpPr/>
              <p:nvPr/>
            </p:nvSpPr>
            <p:spPr>
              <a:xfrm>
                <a:off x="3178969" y="3285935"/>
                <a:ext cx="12689" cy="29515"/>
              </a:xfrm>
              <a:custGeom>
                <a:avLst/>
                <a:gdLst>
                  <a:gd name="connsiteX0" fmla="*/ 0 w 12689"/>
                  <a:gd name="connsiteY0" fmla="*/ 29516 h 29515"/>
                  <a:gd name="connsiteX1" fmla="*/ 0 w 12689"/>
                  <a:gd name="connsiteY1" fmla="*/ 0 h 29515"/>
                </a:gdLst>
                <a:ahLst/>
                <a:cxnLst>
                  <a:cxn ang="0">
                    <a:pos x="connsiteX0" y="connsiteY0"/>
                  </a:cxn>
                  <a:cxn ang="0">
                    <a:pos x="connsiteX1" y="connsiteY1"/>
                  </a:cxn>
                </a:cxnLst>
                <a:rect l="l" t="t" r="r" b="b"/>
                <a:pathLst>
                  <a:path w="12689" h="29515">
                    <a:moveTo>
                      <a:pt x="0" y="29516"/>
                    </a:moveTo>
                    <a:lnTo>
                      <a:pt x="0" y="0"/>
                    </a:lnTo>
                  </a:path>
                </a:pathLst>
              </a:custGeom>
              <a:ln w="19019" cap="flat">
                <a:solidFill>
                  <a:schemeClr val="accent6">
                    <a:lumMod val="75000"/>
                  </a:schemeClr>
                </a:solidFill>
                <a:custDash>
                  <a:ds d="117000" sp="117000"/>
                </a:custDash>
                <a:miter/>
              </a:ln>
            </p:spPr>
            <p:txBody>
              <a:bodyPr rtlCol="0" anchor="ctr"/>
              <a:lstStyle/>
              <a:p>
                <a:endParaRPr lang="en-US"/>
              </a:p>
            </p:txBody>
          </p:sp>
          <p:sp>
            <p:nvSpPr>
              <p:cNvPr id="149" name="Freeform 148">
                <a:extLst>
                  <a:ext uri="{FF2B5EF4-FFF2-40B4-BE49-F238E27FC236}">
                    <a16:creationId xmlns:a16="http://schemas.microsoft.com/office/drawing/2014/main" id="{5B3C1E4C-55FA-21C2-04ED-A4A1A2EE2F89}"/>
                  </a:ext>
                </a:extLst>
              </p:cNvPr>
              <p:cNvSpPr/>
              <p:nvPr/>
            </p:nvSpPr>
            <p:spPr>
              <a:xfrm>
                <a:off x="3166279" y="3263387"/>
                <a:ext cx="12689" cy="12667"/>
              </a:xfrm>
              <a:custGeom>
                <a:avLst/>
                <a:gdLst>
                  <a:gd name="connsiteX0" fmla="*/ 12690 w 12689"/>
                  <a:gd name="connsiteY0" fmla="*/ 12668 h 12667"/>
                  <a:gd name="connsiteX1" fmla="*/ 12690 w 12689"/>
                  <a:gd name="connsiteY1" fmla="*/ 0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12690" y="0"/>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60BFDECB-BB49-2532-08CB-BC8A9785B603}"/>
                  </a:ext>
                </a:extLst>
              </p:cNvPr>
              <p:cNvSpPr/>
              <p:nvPr/>
            </p:nvSpPr>
            <p:spPr>
              <a:xfrm>
                <a:off x="3133540" y="3263387"/>
                <a:ext cx="19668" cy="12667"/>
              </a:xfrm>
              <a:custGeom>
                <a:avLst/>
                <a:gdLst>
                  <a:gd name="connsiteX0" fmla="*/ 19669 w 19668"/>
                  <a:gd name="connsiteY0" fmla="*/ 0 h 12667"/>
                  <a:gd name="connsiteX1" fmla="*/ 0 w 19668"/>
                  <a:gd name="connsiteY1" fmla="*/ 0 h 12667"/>
                </a:gdLst>
                <a:ahLst/>
                <a:cxnLst>
                  <a:cxn ang="0">
                    <a:pos x="connsiteX0" y="connsiteY0"/>
                  </a:cxn>
                  <a:cxn ang="0">
                    <a:pos x="connsiteX1" y="connsiteY1"/>
                  </a:cxn>
                </a:cxnLst>
                <a:rect l="l" t="t" r="r" b="b"/>
                <a:pathLst>
                  <a:path w="19668" h="12667">
                    <a:moveTo>
                      <a:pt x="19669" y="0"/>
                    </a:moveTo>
                    <a:lnTo>
                      <a:pt x="0" y="0"/>
                    </a:lnTo>
                  </a:path>
                </a:pathLst>
              </a:custGeom>
              <a:ln w="19019" cap="flat">
                <a:solidFill>
                  <a:schemeClr val="accent6">
                    <a:lumMod val="75000"/>
                  </a:schemeClr>
                </a:solidFill>
                <a:custDash>
                  <a:ds d="77250" sp="77250"/>
                </a:custDash>
                <a:miter/>
              </a:ln>
            </p:spPr>
            <p:txBody>
              <a:bodyPr rtlCol="0" anchor="ctr"/>
              <a:lstStyle/>
              <a:p>
                <a:endParaRPr lang="en-US"/>
              </a:p>
            </p:txBody>
          </p:sp>
          <p:sp>
            <p:nvSpPr>
              <p:cNvPr id="151" name="Freeform 150">
                <a:extLst>
                  <a:ext uri="{FF2B5EF4-FFF2-40B4-BE49-F238E27FC236}">
                    <a16:creationId xmlns:a16="http://schemas.microsoft.com/office/drawing/2014/main" id="{A8879F30-91E1-F805-8B4F-8F93B2DCB4EE}"/>
                  </a:ext>
                </a:extLst>
              </p:cNvPr>
              <p:cNvSpPr/>
              <p:nvPr/>
            </p:nvSpPr>
            <p:spPr>
              <a:xfrm>
                <a:off x="3114252" y="3250719"/>
                <a:ext cx="12689" cy="12667"/>
              </a:xfrm>
              <a:custGeom>
                <a:avLst/>
                <a:gdLst>
                  <a:gd name="connsiteX0" fmla="*/ 12690 w 12689"/>
                  <a:gd name="connsiteY0" fmla="*/ 12668 h 12667"/>
                  <a:gd name="connsiteX1" fmla="*/ 0 w 12689"/>
                  <a:gd name="connsiteY1" fmla="*/ 12668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96A29C0D-71B7-68BA-9FF0-7C018E023407}"/>
                  </a:ext>
                </a:extLst>
              </p:cNvPr>
              <p:cNvSpPr/>
              <p:nvPr/>
            </p:nvSpPr>
            <p:spPr>
              <a:xfrm>
                <a:off x="3114252" y="3196628"/>
                <a:ext cx="12689" cy="32429"/>
              </a:xfrm>
              <a:custGeom>
                <a:avLst/>
                <a:gdLst>
                  <a:gd name="connsiteX0" fmla="*/ 0 w 12689"/>
                  <a:gd name="connsiteY0" fmla="*/ 32429 h 32429"/>
                  <a:gd name="connsiteX1" fmla="*/ 0 w 12689"/>
                  <a:gd name="connsiteY1" fmla="*/ 0 h 32429"/>
                </a:gdLst>
                <a:ahLst/>
                <a:cxnLst>
                  <a:cxn ang="0">
                    <a:pos x="connsiteX0" y="connsiteY0"/>
                  </a:cxn>
                  <a:cxn ang="0">
                    <a:pos x="connsiteX1" y="connsiteY1"/>
                  </a:cxn>
                </a:cxnLst>
                <a:rect l="l" t="t" r="r" b="b"/>
                <a:pathLst>
                  <a:path w="12689" h="32429">
                    <a:moveTo>
                      <a:pt x="0" y="32429"/>
                    </a:moveTo>
                    <a:lnTo>
                      <a:pt x="0" y="0"/>
                    </a:lnTo>
                  </a:path>
                </a:pathLst>
              </a:custGeom>
              <a:ln w="19019" cap="flat">
                <a:solidFill>
                  <a:schemeClr val="accent6">
                    <a:lumMod val="75000"/>
                  </a:schemeClr>
                </a:solidFill>
                <a:custDash>
                  <a:ds d="128250" sp="128250"/>
                </a:custDash>
                <a:miter/>
              </a:ln>
            </p:spPr>
            <p:txBody>
              <a:bodyPr rtlCol="0" anchor="ctr"/>
              <a:lstStyle/>
              <a:p>
                <a:endParaRPr lang="en-US"/>
              </a:p>
            </p:txBody>
          </p:sp>
          <p:sp>
            <p:nvSpPr>
              <p:cNvPr id="153" name="Freeform 152">
                <a:extLst>
                  <a:ext uri="{FF2B5EF4-FFF2-40B4-BE49-F238E27FC236}">
                    <a16:creationId xmlns:a16="http://schemas.microsoft.com/office/drawing/2014/main" id="{03BB26CB-6B6D-3829-F996-B52C6EDA8AD3}"/>
                  </a:ext>
                </a:extLst>
              </p:cNvPr>
              <p:cNvSpPr/>
              <p:nvPr/>
            </p:nvSpPr>
            <p:spPr>
              <a:xfrm>
                <a:off x="3097756" y="3160525"/>
                <a:ext cx="16496" cy="25335"/>
              </a:xfrm>
              <a:custGeom>
                <a:avLst/>
                <a:gdLst>
                  <a:gd name="connsiteX0" fmla="*/ 16496 w 16496"/>
                  <a:gd name="connsiteY0" fmla="*/ 25335 h 25335"/>
                  <a:gd name="connsiteX1" fmla="*/ 16496 w 16496"/>
                  <a:gd name="connsiteY1" fmla="*/ 12668 h 25335"/>
                  <a:gd name="connsiteX2" fmla="*/ 0 w 16496"/>
                  <a:gd name="connsiteY2" fmla="*/ 12668 h 25335"/>
                  <a:gd name="connsiteX3" fmla="*/ 0 w 16496"/>
                  <a:gd name="connsiteY3" fmla="*/ 0 h 25335"/>
                </a:gdLst>
                <a:ahLst/>
                <a:cxnLst>
                  <a:cxn ang="0">
                    <a:pos x="connsiteX0" y="connsiteY0"/>
                  </a:cxn>
                  <a:cxn ang="0">
                    <a:pos x="connsiteX1" y="connsiteY1"/>
                  </a:cxn>
                  <a:cxn ang="0">
                    <a:pos x="connsiteX2" y="connsiteY2"/>
                  </a:cxn>
                  <a:cxn ang="0">
                    <a:pos x="connsiteX3" y="connsiteY3"/>
                  </a:cxn>
                </a:cxnLst>
                <a:rect l="l" t="t" r="r" b="b"/>
                <a:pathLst>
                  <a:path w="16496" h="25335">
                    <a:moveTo>
                      <a:pt x="16496" y="25335"/>
                    </a:moveTo>
                    <a:lnTo>
                      <a:pt x="16496" y="12668"/>
                    </a:ln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962ECEA0-46FB-B68A-8229-C3BEC9C6B8D4}"/>
                  </a:ext>
                </a:extLst>
              </p:cNvPr>
              <p:cNvSpPr/>
              <p:nvPr/>
            </p:nvSpPr>
            <p:spPr>
              <a:xfrm>
                <a:off x="3097756" y="3019280"/>
                <a:ext cx="12689" cy="119456"/>
              </a:xfrm>
              <a:custGeom>
                <a:avLst/>
                <a:gdLst>
                  <a:gd name="connsiteX0" fmla="*/ 0 w 12689"/>
                  <a:gd name="connsiteY0" fmla="*/ 119457 h 119456"/>
                  <a:gd name="connsiteX1" fmla="*/ 0 w 12689"/>
                  <a:gd name="connsiteY1" fmla="*/ 0 h 119456"/>
                </a:gdLst>
                <a:ahLst/>
                <a:cxnLst>
                  <a:cxn ang="0">
                    <a:pos x="connsiteX0" y="connsiteY0"/>
                  </a:cxn>
                  <a:cxn ang="0">
                    <a:pos x="connsiteX1" y="connsiteY1"/>
                  </a:cxn>
                </a:cxnLst>
                <a:rect l="l" t="t" r="r" b="b"/>
                <a:pathLst>
                  <a:path w="12689" h="119456">
                    <a:moveTo>
                      <a:pt x="0" y="119457"/>
                    </a:moveTo>
                    <a:lnTo>
                      <a:pt x="0" y="0"/>
                    </a:lnTo>
                  </a:path>
                </a:pathLst>
              </a:custGeom>
              <a:ln w="19019" cap="flat">
                <a:solidFill>
                  <a:schemeClr val="accent6">
                    <a:lumMod val="75000"/>
                  </a:schemeClr>
                </a:solidFill>
                <a:custDash>
                  <a:ds d="128250" sp="128250"/>
                </a:custDash>
                <a:miter/>
              </a:ln>
            </p:spPr>
            <p:txBody>
              <a:bodyPr rtlCol="0" anchor="ctr"/>
              <a:lstStyle/>
              <a:p>
                <a:endParaRPr lang="en-US"/>
              </a:p>
            </p:txBody>
          </p:sp>
          <p:sp>
            <p:nvSpPr>
              <p:cNvPr id="155" name="Freeform 154">
                <a:extLst>
                  <a:ext uri="{FF2B5EF4-FFF2-40B4-BE49-F238E27FC236}">
                    <a16:creationId xmlns:a16="http://schemas.microsoft.com/office/drawing/2014/main" id="{F27AEEC7-E77C-49A9-16B3-D824DE51DF3A}"/>
                  </a:ext>
                </a:extLst>
              </p:cNvPr>
              <p:cNvSpPr/>
              <p:nvPr/>
            </p:nvSpPr>
            <p:spPr>
              <a:xfrm>
                <a:off x="3085066" y="2995718"/>
                <a:ext cx="12689" cy="12667"/>
              </a:xfrm>
              <a:custGeom>
                <a:avLst/>
                <a:gdLst>
                  <a:gd name="connsiteX0" fmla="*/ 12690 w 12689"/>
                  <a:gd name="connsiteY0" fmla="*/ 12668 h 12667"/>
                  <a:gd name="connsiteX1" fmla="*/ 12690 w 12689"/>
                  <a:gd name="connsiteY1" fmla="*/ 0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12690" y="0"/>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6A716EF9-F465-4522-AC24-BAE97149BE3E}"/>
                  </a:ext>
                </a:extLst>
              </p:cNvPr>
              <p:cNvSpPr/>
              <p:nvPr/>
            </p:nvSpPr>
            <p:spPr>
              <a:xfrm>
                <a:off x="2723795" y="2995718"/>
                <a:ext cx="336272" cy="12667"/>
              </a:xfrm>
              <a:custGeom>
                <a:avLst/>
                <a:gdLst>
                  <a:gd name="connsiteX0" fmla="*/ 336273 w 336272"/>
                  <a:gd name="connsiteY0" fmla="*/ 0 h 12667"/>
                  <a:gd name="connsiteX1" fmla="*/ 0 w 336272"/>
                  <a:gd name="connsiteY1" fmla="*/ 0 h 12667"/>
                </a:gdLst>
                <a:ahLst/>
                <a:cxnLst>
                  <a:cxn ang="0">
                    <a:pos x="connsiteX0" y="connsiteY0"/>
                  </a:cxn>
                  <a:cxn ang="0">
                    <a:pos x="connsiteX1" y="connsiteY1"/>
                  </a:cxn>
                </a:cxnLst>
                <a:rect l="l" t="t" r="r" b="b"/>
                <a:pathLst>
                  <a:path w="336272" h="12667">
                    <a:moveTo>
                      <a:pt x="336273" y="0"/>
                    </a:moveTo>
                    <a:lnTo>
                      <a:pt x="0" y="0"/>
                    </a:lnTo>
                  </a:path>
                </a:pathLst>
              </a:custGeom>
              <a:ln w="19019" cap="flat">
                <a:solidFill>
                  <a:schemeClr val="accent6">
                    <a:lumMod val="75000"/>
                  </a:schemeClr>
                </a:solidFill>
                <a:custDash>
                  <a:ds d="147000" sp="147000"/>
                </a:custDash>
                <a:miter/>
              </a:ln>
            </p:spPr>
            <p:txBody>
              <a:bodyPr rtlCol="0" anchor="ctr"/>
              <a:lstStyle/>
              <a:p>
                <a:endParaRPr lang="en-US"/>
              </a:p>
            </p:txBody>
          </p:sp>
          <p:sp>
            <p:nvSpPr>
              <p:cNvPr id="157" name="Freeform 156">
                <a:extLst>
                  <a:ext uri="{FF2B5EF4-FFF2-40B4-BE49-F238E27FC236}">
                    <a16:creationId xmlns:a16="http://schemas.microsoft.com/office/drawing/2014/main" id="{ECEE9BF9-77FB-50C1-F51A-41F39D270A29}"/>
                  </a:ext>
                </a:extLst>
              </p:cNvPr>
              <p:cNvSpPr/>
              <p:nvPr/>
            </p:nvSpPr>
            <p:spPr>
              <a:xfrm>
                <a:off x="2698670" y="2983050"/>
                <a:ext cx="12689" cy="12667"/>
              </a:xfrm>
              <a:custGeom>
                <a:avLst/>
                <a:gdLst>
                  <a:gd name="connsiteX0" fmla="*/ 12690 w 12689"/>
                  <a:gd name="connsiteY0" fmla="*/ 12668 h 12667"/>
                  <a:gd name="connsiteX1" fmla="*/ 0 w 12689"/>
                  <a:gd name="connsiteY1" fmla="*/ 12668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F0E3812C-1D0B-90B6-0BB5-5B774718CE96}"/>
                  </a:ext>
                </a:extLst>
              </p:cNvPr>
              <p:cNvSpPr/>
              <p:nvPr/>
            </p:nvSpPr>
            <p:spPr>
              <a:xfrm>
                <a:off x="2698670" y="2839145"/>
                <a:ext cx="12689" cy="121736"/>
              </a:xfrm>
              <a:custGeom>
                <a:avLst/>
                <a:gdLst>
                  <a:gd name="connsiteX0" fmla="*/ 0 w 12689"/>
                  <a:gd name="connsiteY0" fmla="*/ 121737 h 121736"/>
                  <a:gd name="connsiteX1" fmla="*/ 0 w 12689"/>
                  <a:gd name="connsiteY1" fmla="*/ 0 h 121736"/>
                </a:gdLst>
                <a:ahLst/>
                <a:cxnLst>
                  <a:cxn ang="0">
                    <a:pos x="connsiteX0" y="connsiteY0"/>
                  </a:cxn>
                  <a:cxn ang="0">
                    <a:pos x="connsiteX1" y="connsiteY1"/>
                  </a:cxn>
                </a:cxnLst>
                <a:rect l="l" t="t" r="r" b="b"/>
                <a:pathLst>
                  <a:path w="12689" h="121736">
                    <a:moveTo>
                      <a:pt x="0" y="121737"/>
                    </a:moveTo>
                    <a:lnTo>
                      <a:pt x="0" y="0"/>
                    </a:lnTo>
                  </a:path>
                </a:pathLst>
              </a:custGeom>
              <a:ln w="19019" cap="flat">
                <a:solidFill>
                  <a:schemeClr val="accent6">
                    <a:lumMod val="75000"/>
                  </a:schemeClr>
                </a:solidFill>
                <a:custDash>
                  <a:ds d="131250" sp="131250"/>
                </a:custDash>
                <a:miter/>
              </a:ln>
            </p:spPr>
            <p:txBody>
              <a:bodyPr rtlCol="0" anchor="ctr"/>
              <a:lstStyle/>
              <a:p>
                <a:endParaRPr lang="en-US"/>
              </a:p>
            </p:txBody>
          </p:sp>
          <p:sp>
            <p:nvSpPr>
              <p:cNvPr id="159" name="Freeform 158">
                <a:extLst>
                  <a:ext uri="{FF2B5EF4-FFF2-40B4-BE49-F238E27FC236}">
                    <a16:creationId xmlns:a16="http://schemas.microsoft.com/office/drawing/2014/main" id="{B6937BED-EF3B-67AC-7C40-9879DF38E59B}"/>
                  </a:ext>
                </a:extLst>
              </p:cNvPr>
              <p:cNvSpPr/>
              <p:nvPr/>
            </p:nvSpPr>
            <p:spPr>
              <a:xfrm>
                <a:off x="2685980" y="2815329"/>
                <a:ext cx="12689" cy="12667"/>
              </a:xfrm>
              <a:custGeom>
                <a:avLst/>
                <a:gdLst>
                  <a:gd name="connsiteX0" fmla="*/ 12690 w 12689"/>
                  <a:gd name="connsiteY0" fmla="*/ 12668 h 12667"/>
                  <a:gd name="connsiteX1" fmla="*/ 12690 w 12689"/>
                  <a:gd name="connsiteY1" fmla="*/ 0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12690" y="0"/>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AA457108-B27A-CA5A-C035-47410CCAEEB3}"/>
                  </a:ext>
                </a:extLst>
              </p:cNvPr>
              <p:cNvSpPr/>
              <p:nvPr/>
            </p:nvSpPr>
            <p:spPr>
              <a:xfrm>
                <a:off x="2671768" y="2802662"/>
                <a:ext cx="12689" cy="12667"/>
              </a:xfrm>
              <a:custGeom>
                <a:avLst/>
                <a:gdLst>
                  <a:gd name="connsiteX0" fmla="*/ 12690 w 12689"/>
                  <a:gd name="connsiteY0" fmla="*/ 12668 h 12667"/>
                  <a:gd name="connsiteX1" fmla="*/ 0 w 12689"/>
                  <a:gd name="connsiteY1" fmla="*/ 12668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2F7CDA91-782B-D303-F52C-486769BE4A92}"/>
                  </a:ext>
                </a:extLst>
              </p:cNvPr>
              <p:cNvSpPr/>
              <p:nvPr/>
            </p:nvSpPr>
            <p:spPr>
              <a:xfrm>
                <a:off x="2671768" y="2694226"/>
                <a:ext cx="12689" cy="84367"/>
              </a:xfrm>
              <a:custGeom>
                <a:avLst/>
                <a:gdLst>
                  <a:gd name="connsiteX0" fmla="*/ 0 w 12689"/>
                  <a:gd name="connsiteY0" fmla="*/ 84367 h 84367"/>
                  <a:gd name="connsiteX1" fmla="*/ 0 w 12689"/>
                  <a:gd name="connsiteY1" fmla="*/ 0 h 84367"/>
                </a:gdLst>
                <a:ahLst/>
                <a:cxnLst>
                  <a:cxn ang="0">
                    <a:pos x="connsiteX0" y="connsiteY0"/>
                  </a:cxn>
                  <a:cxn ang="0">
                    <a:pos x="connsiteX1" y="connsiteY1"/>
                  </a:cxn>
                </a:cxnLst>
                <a:rect l="l" t="t" r="r" b="b"/>
                <a:pathLst>
                  <a:path w="12689" h="84367">
                    <a:moveTo>
                      <a:pt x="0" y="84367"/>
                    </a:moveTo>
                    <a:lnTo>
                      <a:pt x="0" y="0"/>
                    </a:lnTo>
                  </a:path>
                </a:pathLst>
              </a:custGeom>
              <a:ln w="19019" cap="flat">
                <a:solidFill>
                  <a:schemeClr val="accent6">
                    <a:lumMod val="75000"/>
                  </a:schemeClr>
                </a:solidFill>
                <a:custDash>
                  <a:ds d="142500" sp="142500"/>
                </a:custDash>
                <a:miter/>
              </a:ln>
            </p:spPr>
            <p:txBody>
              <a:bodyPr rtlCol="0" anchor="ctr"/>
              <a:lstStyle/>
              <a:p>
                <a:endParaRPr lang="en-US"/>
              </a:p>
            </p:txBody>
          </p:sp>
          <p:sp>
            <p:nvSpPr>
              <p:cNvPr id="162" name="Freeform 161">
                <a:extLst>
                  <a:ext uri="{FF2B5EF4-FFF2-40B4-BE49-F238E27FC236}">
                    <a16:creationId xmlns:a16="http://schemas.microsoft.com/office/drawing/2014/main" id="{BB27958B-53AB-3611-AF1A-C1786D3896FD}"/>
                  </a:ext>
                </a:extLst>
              </p:cNvPr>
              <p:cNvSpPr/>
              <p:nvPr/>
            </p:nvSpPr>
            <p:spPr>
              <a:xfrm>
                <a:off x="2659078" y="2669524"/>
                <a:ext cx="12689" cy="12667"/>
              </a:xfrm>
              <a:custGeom>
                <a:avLst/>
                <a:gdLst>
                  <a:gd name="connsiteX0" fmla="*/ 12690 w 12689"/>
                  <a:gd name="connsiteY0" fmla="*/ 12668 h 12667"/>
                  <a:gd name="connsiteX1" fmla="*/ 12690 w 12689"/>
                  <a:gd name="connsiteY1" fmla="*/ 0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12690" y="0"/>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FB943165-B7D3-F087-52C0-56EA6BB32708}"/>
                  </a:ext>
                </a:extLst>
              </p:cNvPr>
              <p:cNvSpPr/>
              <p:nvPr/>
            </p:nvSpPr>
            <p:spPr>
              <a:xfrm>
                <a:off x="2626339" y="2656856"/>
                <a:ext cx="12689" cy="12667"/>
              </a:xfrm>
              <a:custGeom>
                <a:avLst/>
                <a:gdLst>
                  <a:gd name="connsiteX0" fmla="*/ 12690 w 12689"/>
                  <a:gd name="connsiteY0" fmla="*/ 12668 h 12667"/>
                  <a:gd name="connsiteX1" fmla="*/ 0 w 12689"/>
                  <a:gd name="connsiteY1" fmla="*/ 12668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88A19B1E-8DD8-6227-99DB-EC0B14381043}"/>
                  </a:ext>
                </a:extLst>
              </p:cNvPr>
              <p:cNvSpPr/>
              <p:nvPr/>
            </p:nvSpPr>
            <p:spPr>
              <a:xfrm>
                <a:off x="2626339" y="2542973"/>
                <a:ext cx="12689" cy="88547"/>
              </a:xfrm>
              <a:custGeom>
                <a:avLst/>
                <a:gdLst>
                  <a:gd name="connsiteX0" fmla="*/ 0 w 12689"/>
                  <a:gd name="connsiteY0" fmla="*/ 88547 h 88547"/>
                  <a:gd name="connsiteX1" fmla="*/ 0 w 12689"/>
                  <a:gd name="connsiteY1" fmla="*/ 0 h 88547"/>
                </a:gdLst>
                <a:ahLst/>
                <a:cxnLst>
                  <a:cxn ang="0">
                    <a:pos x="connsiteX0" y="connsiteY0"/>
                  </a:cxn>
                  <a:cxn ang="0">
                    <a:pos x="connsiteX1" y="connsiteY1"/>
                  </a:cxn>
                </a:cxnLst>
                <a:rect l="l" t="t" r="r" b="b"/>
                <a:pathLst>
                  <a:path w="12689" h="88547">
                    <a:moveTo>
                      <a:pt x="0" y="88547"/>
                    </a:moveTo>
                    <a:lnTo>
                      <a:pt x="0" y="0"/>
                    </a:lnTo>
                  </a:path>
                </a:pathLst>
              </a:custGeom>
              <a:ln w="19019" cap="flat">
                <a:solidFill>
                  <a:schemeClr val="accent6">
                    <a:lumMod val="75000"/>
                  </a:schemeClr>
                </a:solidFill>
                <a:custDash>
                  <a:ds d="150000" sp="150000"/>
                </a:custDash>
                <a:miter/>
              </a:ln>
            </p:spPr>
            <p:txBody>
              <a:bodyPr rtlCol="0" anchor="ctr"/>
              <a:lstStyle/>
              <a:p>
                <a:endParaRPr lang="en-US"/>
              </a:p>
            </p:txBody>
          </p:sp>
          <p:sp>
            <p:nvSpPr>
              <p:cNvPr id="165" name="Freeform 164">
                <a:extLst>
                  <a:ext uri="{FF2B5EF4-FFF2-40B4-BE49-F238E27FC236}">
                    <a16:creationId xmlns:a16="http://schemas.microsoft.com/office/drawing/2014/main" id="{D6BC2E2C-2B53-C0AF-453E-BCB4B29A4EA6}"/>
                  </a:ext>
                </a:extLst>
              </p:cNvPr>
              <p:cNvSpPr/>
              <p:nvPr/>
            </p:nvSpPr>
            <p:spPr>
              <a:xfrm>
                <a:off x="2606797" y="2504970"/>
                <a:ext cx="19541" cy="25335"/>
              </a:xfrm>
              <a:custGeom>
                <a:avLst/>
                <a:gdLst>
                  <a:gd name="connsiteX0" fmla="*/ 19542 w 19541"/>
                  <a:gd name="connsiteY0" fmla="*/ 25335 h 25335"/>
                  <a:gd name="connsiteX1" fmla="*/ 19542 w 19541"/>
                  <a:gd name="connsiteY1" fmla="*/ 12668 h 25335"/>
                  <a:gd name="connsiteX2" fmla="*/ 0 w 19541"/>
                  <a:gd name="connsiteY2" fmla="*/ 12668 h 25335"/>
                  <a:gd name="connsiteX3" fmla="*/ 0 w 19541"/>
                  <a:gd name="connsiteY3" fmla="*/ 0 h 25335"/>
                </a:gdLst>
                <a:ahLst/>
                <a:cxnLst>
                  <a:cxn ang="0">
                    <a:pos x="connsiteX0" y="connsiteY0"/>
                  </a:cxn>
                  <a:cxn ang="0">
                    <a:pos x="connsiteX1" y="connsiteY1"/>
                  </a:cxn>
                  <a:cxn ang="0">
                    <a:pos x="connsiteX2" y="connsiteY2"/>
                  </a:cxn>
                  <a:cxn ang="0">
                    <a:pos x="connsiteX3" y="connsiteY3"/>
                  </a:cxn>
                </a:cxnLst>
                <a:rect l="l" t="t" r="r" b="b"/>
                <a:pathLst>
                  <a:path w="19541" h="25335">
                    <a:moveTo>
                      <a:pt x="19542" y="25335"/>
                    </a:moveTo>
                    <a:lnTo>
                      <a:pt x="19542" y="12668"/>
                    </a:ln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D89F903D-252C-CB32-F80C-E4440F092DCE}"/>
                  </a:ext>
                </a:extLst>
              </p:cNvPr>
              <p:cNvSpPr/>
              <p:nvPr/>
            </p:nvSpPr>
            <p:spPr>
              <a:xfrm>
                <a:off x="2606797" y="2469754"/>
                <a:ext cx="12689" cy="21155"/>
              </a:xfrm>
              <a:custGeom>
                <a:avLst/>
                <a:gdLst>
                  <a:gd name="connsiteX0" fmla="*/ 0 w 12689"/>
                  <a:gd name="connsiteY0" fmla="*/ 21155 h 21155"/>
                  <a:gd name="connsiteX1" fmla="*/ 0 w 12689"/>
                  <a:gd name="connsiteY1" fmla="*/ 0 h 21155"/>
                </a:gdLst>
                <a:ahLst/>
                <a:cxnLst>
                  <a:cxn ang="0">
                    <a:pos x="connsiteX0" y="connsiteY0"/>
                  </a:cxn>
                  <a:cxn ang="0">
                    <a:pos x="connsiteX1" y="connsiteY1"/>
                  </a:cxn>
                </a:cxnLst>
                <a:rect l="l" t="t" r="r" b="b"/>
                <a:pathLst>
                  <a:path w="12689" h="21155">
                    <a:moveTo>
                      <a:pt x="0" y="21155"/>
                    </a:moveTo>
                    <a:lnTo>
                      <a:pt x="0" y="0"/>
                    </a:lnTo>
                  </a:path>
                </a:pathLst>
              </a:custGeom>
              <a:ln w="19019" cap="flat">
                <a:solidFill>
                  <a:schemeClr val="accent6">
                    <a:lumMod val="75000"/>
                  </a:schemeClr>
                </a:solidFill>
                <a:custDash>
                  <a:ds d="83250" sp="83250"/>
                </a:custDash>
                <a:miter/>
              </a:ln>
            </p:spPr>
            <p:txBody>
              <a:bodyPr rtlCol="0" anchor="ctr"/>
              <a:lstStyle/>
              <a:p>
                <a:endParaRPr lang="en-US"/>
              </a:p>
            </p:txBody>
          </p:sp>
          <p:sp>
            <p:nvSpPr>
              <p:cNvPr id="167" name="Freeform 166">
                <a:extLst>
                  <a:ext uri="{FF2B5EF4-FFF2-40B4-BE49-F238E27FC236}">
                    <a16:creationId xmlns:a16="http://schemas.microsoft.com/office/drawing/2014/main" id="{7C452C96-3AF4-AE58-7888-5E2A2CA42334}"/>
                  </a:ext>
                </a:extLst>
              </p:cNvPr>
              <p:cNvSpPr/>
              <p:nvPr/>
            </p:nvSpPr>
            <p:spPr>
              <a:xfrm>
                <a:off x="2588651" y="2437325"/>
                <a:ext cx="18146" cy="25335"/>
              </a:xfrm>
              <a:custGeom>
                <a:avLst/>
                <a:gdLst>
                  <a:gd name="connsiteX0" fmla="*/ 18146 w 18146"/>
                  <a:gd name="connsiteY0" fmla="*/ 25335 h 25335"/>
                  <a:gd name="connsiteX1" fmla="*/ 18146 w 18146"/>
                  <a:gd name="connsiteY1" fmla="*/ 12668 h 25335"/>
                  <a:gd name="connsiteX2" fmla="*/ 0 w 18146"/>
                  <a:gd name="connsiteY2" fmla="*/ 12668 h 25335"/>
                  <a:gd name="connsiteX3" fmla="*/ 0 w 18146"/>
                  <a:gd name="connsiteY3" fmla="*/ 0 h 25335"/>
                </a:gdLst>
                <a:ahLst/>
                <a:cxnLst>
                  <a:cxn ang="0">
                    <a:pos x="connsiteX0" y="connsiteY0"/>
                  </a:cxn>
                  <a:cxn ang="0">
                    <a:pos x="connsiteX1" y="connsiteY1"/>
                  </a:cxn>
                  <a:cxn ang="0">
                    <a:pos x="connsiteX2" y="connsiteY2"/>
                  </a:cxn>
                  <a:cxn ang="0">
                    <a:pos x="connsiteX3" y="connsiteY3"/>
                  </a:cxn>
                </a:cxnLst>
                <a:rect l="l" t="t" r="r" b="b"/>
                <a:pathLst>
                  <a:path w="18146" h="25335">
                    <a:moveTo>
                      <a:pt x="18146" y="25335"/>
                    </a:moveTo>
                    <a:lnTo>
                      <a:pt x="18146" y="12668"/>
                    </a:ln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BB3EAB6A-5588-DC34-7EA0-E1F42251DCB0}"/>
                  </a:ext>
                </a:extLst>
              </p:cNvPr>
              <p:cNvSpPr/>
              <p:nvPr/>
            </p:nvSpPr>
            <p:spPr>
              <a:xfrm>
                <a:off x="2572155" y="2374239"/>
                <a:ext cx="16496" cy="25335"/>
              </a:xfrm>
              <a:custGeom>
                <a:avLst/>
                <a:gdLst>
                  <a:gd name="connsiteX0" fmla="*/ 16496 w 16496"/>
                  <a:gd name="connsiteY0" fmla="*/ 25335 h 25335"/>
                  <a:gd name="connsiteX1" fmla="*/ 16496 w 16496"/>
                  <a:gd name="connsiteY1" fmla="*/ 12668 h 25335"/>
                  <a:gd name="connsiteX2" fmla="*/ 0 w 16496"/>
                  <a:gd name="connsiteY2" fmla="*/ 12668 h 25335"/>
                  <a:gd name="connsiteX3" fmla="*/ 0 w 16496"/>
                  <a:gd name="connsiteY3" fmla="*/ 0 h 25335"/>
                </a:gdLst>
                <a:ahLst/>
                <a:cxnLst>
                  <a:cxn ang="0">
                    <a:pos x="connsiteX0" y="connsiteY0"/>
                  </a:cxn>
                  <a:cxn ang="0">
                    <a:pos x="connsiteX1" y="connsiteY1"/>
                  </a:cxn>
                  <a:cxn ang="0">
                    <a:pos x="connsiteX2" y="connsiteY2"/>
                  </a:cxn>
                  <a:cxn ang="0">
                    <a:pos x="connsiteX3" y="connsiteY3"/>
                  </a:cxn>
                </a:cxnLst>
                <a:rect l="l" t="t" r="r" b="b"/>
                <a:pathLst>
                  <a:path w="16496" h="25335">
                    <a:moveTo>
                      <a:pt x="16496" y="25335"/>
                    </a:moveTo>
                    <a:lnTo>
                      <a:pt x="16496" y="12668"/>
                    </a:ln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5AA021A2-2086-292A-3710-DCA781DE9194}"/>
                  </a:ext>
                </a:extLst>
              </p:cNvPr>
              <p:cNvSpPr/>
              <p:nvPr/>
            </p:nvSpPr>
            <p:spPr>
              <a:xfrm>
                <a:off x="2572155" y="2332689"/>
                <a:ext cx="12689" cy="24955"/>
              </a:xfrm>
              <a:custGeom>
                <a:avLst/>
                <a:gdLst>
                  <a:gd name="connsiteX0" fmla="*/ 0 w 12689"/>
                  <a:gd name="connsiteY0" fmla="*/ 24955 h 24955"/>
                  <a:gd name="connsiteX1" fmla="*/ 0 w 12689"/>
                  <a:gd name="connsiteY1" fmla="*/ 0 h 24955"/>
                </a:gdLst>
                <a:ahLst/>
                <a:cxnLst>
                  <a:cxn ang="0">
                    <a:pos x="connsiteX0" y="connsiteY0"/>
                  </a:cxn>
                  <a:cxn ang="0">
                    <a:pos x="connsiteX1" y="connsiteY1"/>
                  </a:cxn>
                </a:cxnLst>
                <a:rect l="l" t="t" r="r" b="b"/>
                <a:pathLst>
                  <a:path w="12689" h="24955">
                    <a:moveTo>
                      <a:pt x="0" y="24955"/>
                    </a:moveTo>
                    <a:lnTo>
                      <a:pt x="0" y="0"/>
                    </a:lnTo>
                  </a:path>
                </a:pathLst>
              </a:custGeom>
              <a:ln w="19019" cap="flat">
                <a:solidFill>
                  <a:schemeClr val="accent6">
                    <a:lumMod val="75000"/>
                  </a:schemeClr>
                </a:solidFill>
                <a:custDash>
                  <a:ds d="98250" sp="98250"/>
                </a:custDash>
                <a:miter/>
              </a:ln>
            </p:spPr>
            <p:txBody>
              <a:bodyPr rtlCol="0" anchor="ctr"/>
              <a:lstStyle/>
              <a:p>
                <a:endParaRPr lang="en-US"/>
              </a:p>
            </p:txBody>
          </p:sp>
          <p:sp>
            <p:nvSpPr>
              <p:cNvPr id="170" name="Freeform 169">
                <a:extLst>
                  <a:ext uri="{FF2B5EF4-FFF2-40B4-BE49-F238E27FC236}">
                    <a16:creationId xmlns:a16="http://schemas.microsoft.com/office/drawing/2014/main" id="{59717980-F79F-6082-7295-A71C84F99D40}"/>
                  </a:ext>
                </a:extLst>
              </p:cNvPr>
              <p:cNvSpPr/>
              <p:nvPr/>
            </p:nvSpPr>
            <p:spPr>
              <a:xfrm>
                <a:off x="2559465" y="2311661"/>
                <a:ext cx="12689" cy="12667"/>
              </a:xfrm>
              <a:custGeom>
                <a:avLst/>
                <a:gdLst>
                  <a:gd name="connsiteX0" fmla="*/ 12690 w 12689"/>
                  <a:gd name="connsiteY0" fmla="*/ 12668 h 12667"/>
                  <a:gd name="connsiteX1" fmla="*/ 12690 w 12689"/>
                  <a:gd name="connsiteY1" fmla="*/ 0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12690" y="0"/>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75505810-66B6-3E32-8148-F890435801A3}"/>
                  </a:ext>
                </a:extLst>
              </p:cNvPr>
              <p:cNvSpPr/>
              <p:nvPr/>
            </p:nvSpPr>
            <p:spPr>
              <a:xfrm>
                <a:off x="2516575" y="2311661"/>
                <a:ext cx="25759" cy="12667"/>
              </a:xfrm>
              <a:custGeom>
                <a:avLst/>
                <a:gdLst>
                  <a:gd name="connsiteX0" fmla="*/ 25760 w 25759"/>
                  <a:gd name="connsiteY0" fmla="*/ 0 h 12667"/>
                  <a:gd name="connsiteX1" fmla="*/ 0 w 25759"/>
                  <a:gd name="connsiteY1" fmla="*/ 0 h 12667"/>
                </a:gdLst>
                <a:ahLst/>
                <a:cxnLst>
                  <a:cxn ang="0">
                    <a:pos x="connsiteX0" y="connsiteY0"/>
                  </a:cxn>
                  <a:cxn ang="0">
                    <a:pos x="connsiteX1" y="connsiteY1"/>
                  </a:cxn>
                </a:cxnLst>
                <a:rect l="l" t="t" r="r" b="b"/>
                <a:pathLst>
                  <a:path w="25759" h="12667">
                    <a:moveTo>
                      <a:pt x="25760" y="0"/>
                    </a:moveTo>
                    <a:lnTo>
                      <a:pt x="0" y="0"/>
                    </a:lnTo>
                  </a:path>
                </a:pathLst>
              </a:custGeom>
              <a:ln w="19019" cap="flat">
                <a:solidFill>
                  <a:schemeClr val="accent6">
                    <a:lumMod val="75000"/>
                  </a:schemeClr>
                </a:solidFill>
                <a:custDash>
                  <a:ds d="101250" sp="101250"/>
                </a:custDash>
                <a:miter/>
              </a:ln>
            </p:spPr>
            <p:txBody>
              <a:bodyPr rtlCol="0" anchor="ctr"/>
              <a:lstStyle/>
              <a:p>
                <a:endParaRPr lang="en-US"/>
              </a:p>
            </p:txBody>
          </p:sp>
          <p:sp>
            <p:nvSpPr>
              <p:cNvPr id="172" name="Freeform 171">
                <a:extLst>
                  <a:ext uri="{FF2B5EF4-FFF2-40B4-BE49-F238E27FC236}">
                    <a16:creationId xmlns:a16="http://schemas.microsoft.com/office/drawing/2014/main" id="{6C5E9663-365F-DCFF-00F6-2471464BEBAA}"/>
                  </a:ext>
                </a:extLst>
              </p:cNvPr>
              <p:cNvSpPr/>
              <p:nvPr/>
            </p:nvSpPr>
            <p:spPr>
              <a:xfrm>
                <a:off x="2495256" y="2298993"/>
                <a:ext cx="12689" cy="12667"/>
              </a:xfrm>
              <a:custGeom>
                <a:avLst/>
                <a:gdLst>
                  <a:gd name="connsiteX0" fmla="*/ 12690 w 12689"/>
                  <a:gd name="connsiteY0" fmla="*/ 12668 h 12667"/>
                  <a:gd name="connsiteX1" fmla="*/ 0 w 12689"/>
                  <a:gd name="connsiteY1" fmla="*/ 12668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0" y="12668"/>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CB9202BC-67D5-574C-8275-05C19A55D668}"/>
                  </a:ext>
                </a:extLst>
              </p:cNvPr>
              <p:cNvSpPr/>
              <p:nvPr/>
            </p:nvSpPr>
            <p:spPr>
              <a:xfrm>
                <a:off x="2495256" y="2257570"/>
                <a:ext cx="12689" cy="24828"/>
              </a:xfrm>
              <a:custGeom>
                <a:avLst/>
                <a:gdLst>
                  <a:gd name="connsiteX0" fmla="*/ 0 w 12689"/>
                  <a:gd name="connsiteY0" fmla="*/ 24829 h 24828"/>
                  <a:gd name="connsiteX1" fmla="*/ 0 w 12689"/>
                  <a:gd name="connsiteY1" fmla="*/ 0 h 24828"/>
                </a:gdLst>
                <a:ahLst/>
                <a:cxnLst>
                  <a:cxn ang="0">
                    <a:pos x="connsiteX0" y="connsiteY0"/>
                  </a:cxn>
                  <a:cxn ang="0">
                    <a:pos x="connsiteX1" y="connsiteY1"/>
                  </a:cxn>
                </a:cxnLst>
                <a:rect l="l" t="t" r="r" b="b"/>
                <a:pathLst>
                  <a:path w="12689" h="24828">
                    <a:moveTo>
                      <a:pt x="0" y="24829"/>
                    </a:moveTo>
                    <a:lnTo>
                      <a:pt x="0" y="0"/>
                    </a:lnTo>
                  </a:path>
                </a:pathLst>
              </a:custGeom>
              <a:ln w="19019" cap="flat">
                <a:solidFill>
                  <a:schemeClr val="accent6">
                    <a:lumMod val="75000"/>
                  </a:schemeClr>
                </a:solidFill>
                <a:custDash>
                  <a:ds d="98250" sp="98250"/>
                </a:custDash>
                <a:miter/>
              </a:ln>
            </p:spPr>
            <p:txBody>
              <a:bodyPr rtlCol="0" anchor="ctr"/>
              <a:lstStyle/>
              <a:p>
                <a:endParaRPr lang="en-US"/>
              </a:p>
            </p:txBody>
          </p:sp>
          <p:sp>
            <p:nvSpPr>
              <p:cNvPr id="174" name="Freeform 173">
                <a:extLst>
                  <a:ext uri="{FF2B5EF4-FFF2-40B4-BE49-F238E27FC236}">
                    <a16:creationId xmlns:a16="http://schemas.microsoft.com/office/drawing/2014/main" id="{6CDB158B-B7DE-5681-A6C0-9B986B9CD6C9}"/>
                  </a:ext>
                </a:extLst>
              </p:cNvPr>
              <p:cNvSpPr/>
              <p:nvPr/>
            </p:nvSpPr>
            <p:spPr>
              <a:xfrm>
                <a:off x="2482567" y="2236668"/>
                <a:ext cx="12689" cy="12667"/>
              </a:xfrm>
              <a:custGeom>
                <a:avLst/>
                <a:gdLst>
                  <a:gd name="connsiteX0" fmla="*/ 12690 w 12689"/>
                  <a:gd name="connsiteY0" fmla="*/ 12668 h 12667"/>
                  <a:gd name="connsiteX1" fmla="*/ 12690 w 12689"/>
                  <a:gd name="connsiteY1" fmla="*/ 0 h 12667"/>
                  <a:gd name="connsiteX2" fmla="*/ 0 w 12689"/>
                  <a:gd name="connsiteY2" fmla="*/ 0 h 12667"/>
                </a:gdLst>
                <a:ahLst/>
                <a:cxnLst>
                  <a:cxn ang="0">
                    <a:pos x="connsiteX0" y="connsiteY0"/>
                  </a:cxn>
                  <a:cxn ang="0">
                    <a:pos x="connsiteX1" y="connsiteY1"/>
                  </a:cxn>
                  <a:cxn ang="0">
                    <a:pos x="connsiteX2" y="connsiteY2"/>
                  </a:cxn>
                </a:cxnLst>
                <a:rect l="l" t="t" r="r" b="b"/>
                <a:pathLst>
                  <a:path w="12689" h="12667">
                    <a:moveTo>
                      <a:pt x="12690" y="12668"/>
                    </a:moveTo>
                    <a:lnTo>
                      <a:pt x="12690" y="0"/>
                    </a:lnTo>
                    <a:lnTo>
                      <a:pt x="0" y="0"/>
                    </a:lnTo>
                  </a:path>
                </a:pathLst>
              </a:custGeom>
              <a:noFill/>
              <a:ln w="19019" cap="flat">
                <a:solidFill>
                  <a:schemeClr val="accent6">
                    <a:lumMod val="75000"/>
                  </a:schemeClr>
                </a:solid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2E6A937C-42FD-B6B1-9ABE-AC32DDF1237F}"/>
                  </a:ext>
                </a:extLst>
              </p:cNvPr>
              <p:cNvSpPr/>
              <p:nvPr/>
            </p:nvSpPr>
            <p:spPr>
              <a:xfrm>
                <a:off x="2228395" y="2236668"/>
                <a:ext cx="230061" cy="12667"/>
              </a:xfrm>
              <a:custGeom>
                <a:avLst/>
                <a:gdLst>
                  <a:gd name="connsiteX0" fmla="*/ 230061 w 230061"/>
                  <a:gd name="connsiteY0" fmla="*/ 0 h 12667"/>
                  <a:gd name="connsiteX1" fmla="*/ 0 w 230061"/>
                  <a:gd name="connsiteY1" fmla="*/ 0 h 12667"/>
                </a:gdLst>
                <a:ahLst/>
                <a:cxnLst>
                  <a:cxn ang="0">
                    <a:pos x="connsiteX0" y="connsiteY0"/>
                  </a:cxn>
                  <a:cxn ang="0">
                    <a:pos x="connsiteX1" y="connsiteY1"/>
                  </a:cxn>
                </a:cxnLst>
                <a:rect l="l" t="t" r="r" b="b"/>
                <a:pathLst>
                  <a:path w="230061" h="12667">
                    <a:moveTo>
                      <a:pt x="230061" y="0"/>
                    </a:moveTo>
                    <a:lnTo>
                      <a:pt x="0" y="0"/>
                    </a:lnTo>
                  </a:path>
                </a:pathLst>
              </a:custGeom>
              <a:ln w="19019" cap="flat">
                <a:solidFill>
                  <a:schemeClr val="accent6">
                    <a:lumMod val="75000"/>
                  </a:schemeClr>
                </a:solidFill>
                <a:custDash>
                  <a:ds d="143250" sp="143250"/>
                </a:custDash>
                <a:miter/>
              </a:ln>
            </p:spPr>
            <p:txBody>
              <a:bodyPr rtlCol="0" anchor="ctr"/>
              <a:lstStyle/>
              <a:p>
                <a:endParaRPr lang="en-US"/>
              </a:p>
            </p:txBody>
          </p:sp>
          <p:sp>
            <p:nvSpPr>
              <p:cNvPr id="176" name="Freeform 175">
                <a:extLst>
                  <a:ext uri="{FF2B5EF4-FFF2-40B4-BE49-F238E27FC236}">
                    <a16:creationId xmlns:a16="http://schemas.microsoft.com/office/drawing/2014/main" id="{C0EB73CF-E52E-3C26-C785-FE1460066632}"/>
                  </a:ext>
                </a:extLst>
              </p:cNvPr>
              <p:cNvSpPr/>
              <p:nvPr/>
            </p:nvSpPr>
            <p:spPr>
              <a:xfrm>
                <a:off x="2203651" y="2236668"/>
                <a:ext cx="12689" cy="12667"/>
              </a:xfrm>
              <a:custGeom>
                <a:avLst/>
                <a:gdLst>
                  <a:gd name="connsiteX0" fmla="*/ 12690 w 12689"/>
                  <a:gd name="connsiteY0" fmla="*/ 0 h 12667"/>
                  <a:gd name="connsiteX1" fmla="*/ 0 w 12689"/>
                  <a:gd name="connsiteY1" fmla="*/ 0 h 12667"/>
                </a:gdLst>
                <a:ahLst/>
                <a:cxnLst>
                  <a:cxn ang="0">
                    <a:pos x="connsiteX0" y="connsiteY0"/>
                  </a:cxn>
                  <a:cxn ang="0">
                    <a:pos x="connsiteX1" y="connsiteY1"/>
                  </a:cxn>
                </a:cxnLst>
                <a:rect l="l" t="t" r="r" b="b"/>
                <a:pathLst>
                  <a:path w="12689" h="12667">
                    <a:moveTo>
                      <a:pt x="12690" y="0"/>
                    </a:moveTo>
                    <a:lnTo>
                      <a:pt x="0" y="0"/>
                    </a:lnTo>
                  </a:path>
                </a:pathLst>
              </a:custGeom>
              <a:ln w="19019" cap="flat">
                <a:solidFill>
                  <a:schemeClr val="accent6">
                    <a:lumMod val="75000"/>
                  </a:schemeClr>
                </a:solidFill>
                <a:prstDash val="solid"/>
                <a:miter/>
              </a:ln>
            </p:spPr>
            <p:txBody>
              <a:bodyPr rtlCol="0" anchor="ctr"/>
              <a:lstStyle/>
              <a:p>
                <a:endParaRPr lang="en-US"/>
              </a:p>
            </p:txBody>
          </p:sp>
        </p:grpSp>
        <p:grpSp>
          <p:nvGrpSpPr>
            <p:cNvPr id="177" name="Graphic 31">
              <a:extLst>
                <a:ext uri="{FF2B5EF4-FFF2-40B4-BE49-F238E27FC236}">
                  <a16:creationId xmlns:a16="http://schemas.microsoft.com/office/drawing/2014/main" id="{A9BF1417-ED2A-23F1-9DEF-F735CD66FF4D}"/>
                </a:ext>
              </a:extLst>
            </p:cNvPr>
            <p:cNvGrpSpPr/>
            <p:nvPr/>
          </p:nvGrpSpPr>
          <p:grpSpPr>
            <a:xfrm>
              <a:off x="4010133" y="3753247"/>
              <a:ext cx="69665" cy="69545"/>
              <a:chOff x="4010133" y="3753247"/>
              <a:chExt cx="69665" cy="69545"/>
            </a:xfrm>
          </p:grpSpPr>
          <p:sp>
            <p:nvSpPr>
              <p:cNvPr id="178" name="Freeform 177">
                <a:extLst>
                  <a:ext uri="{FF2B5EF4-FFF2-40B4-BE49-F238E27FC236}">
                    <a16:creationId xmlns:a16="http://schemas.microsoft.com/office/drawing/2014/main" id="{97647289-B3A7-37FD-FBFD-CD4B73EB1504}"/>
                  </a:ext>
                </a:extLst>
              </p:cNvPr>
              <p:cNvSpPr/>
              <p:nvPr/>
            </p:nvSpPr>
            <p:spPr>
              <a:xfrm>
                <a:off x="4045030" y="3753247"/>
                <a:ext cx="12689" cy="69545"/>
              </a:xfrm>
              <a:custGeom>
                <a:avLst/>
                <a:gdLst>
                  <a:gd name="connsiteX0" fmla="*/ 0 w 12689"/>
                  <a:gd name="connsiteY0" fmla="*/ 0 h 69545"/>
                  <a:gd name="connsiteX1" fmla="*/ 0 w 12689"/>
                  <a:gd name="connsiteY1" fmla="*/ 69546 h 69545"/>
                </a:gdLst>
                <a:ahLst/>
                <a:cxnLst>
                  <a:cxn ang="0">
                    <a:pos x="connsiteX0" y="connsiteY0"/>
                  </a:cxn>
                  <a:cxn ang="0">
                    <a:pos x="connsiteX1" y="connsiteY1"/>
                  </a:cxn>
                </a:cxnLst>
                <a:rect l="l" t="t" r="r" b="b"/>
                <a:pathLst>
                  <a:path w="12689" h="69545">
                    <a:moveTo>
                      <a:pt x="0" y="0"/>
                    </a:moveTo>
                    <a:lnTo>
                      <a:pt x="0" y="69546"/>
                    </a:lnTo>
                  </a:path>
                </a:pathLst>
              </a:custGeom>
              <a:ln w="9256" cap="flat">
                <a:solidFill>
                  <a:schemeClr val="accent6">
                    <a:lumMod val="75000"/>
                  </a:schemeClr>
                </a:solid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66CE0B21-F2A2-06EB-AE52-7A4ABACE2498}"/>
                  </a:ext>
                </a:extLst>
              </p:cNvPr>
              <p:cNvSpPr/>
              <p:nvPr/>
            </p:nvSpPr>
            <p:spPr>
              <a:xfrm>
                <a:off x="4010133" y="3788084"/>
                <a:ext cx="69665" cy="12667"/>
              </a:xfrm>
              <a:custGeom>
                <a:avLst/>
                <a:gdLst>
                  <a:gd name="connsiteX0" fmla="*/ 0 w 69665"/>
                  <a:gd name="connsiteY0" fmla="*/ 0 h 12667"/>
                  <a:gd name="connsiteX1" fmla="*/ 69666 w 69665"/>
                  <a:gd name="connsiteY1" fmla="*/ 0 h 12667"/>
                </a:gdLst>
                <a:ahLst/>
                <a:cxnLst>
                  <a:cxn ang="0">
                    <a:pos x="connsiteX0" y="connsiteY0"/>
                  </a:cxn>
                  <a:cxn ang="0">
                    <a:pos x="connsiteX1" y="connsiteY1"/>
                  </a:cxn>
                </a:cxnLst>
                <a:rect l="l" t="t" r="r" b="b"/>
                <a:pathLst>
                  <a:path w="69665" h="12667">
                    <a:moveTo>
                      <a:pt x="0" y="0"/>
                    </a:moveTo>
                    <a:lnTo>
                      <a:pt x="69666" y="0"/>
                    </a:lnTo>
                  </a:path>
                </a:pathLst>
              </a:custGeom>
              <a:ln w="9256" cap="flat">
                <a:solidFill>
                  <a:schemeClr val="accent6">
                    <a:lumMod val="75000"/>
                  </a:schemeClr>
                </a:solidFill>
                <a:prstDash val="solid"/>
                <a:miter/>
              </a:ln>
            </p:spPr>
            <p:txBody>
              <a:bodyPr rtlCol="0" anchor="ctr"/>
              <a:lstStyle/>
              <a:p>
                <a:endParaRPr lang="en-US"/>
              </a:p>
            </p:txBody>
          </p:sp>
        </p:grpSp>
        <p:grpSp>
          <p:nvGrpSpPr>
            <p:cNvPr id="180" name="Graphic 31">
              <a:extLst>
                <a:ext uri="{FF2B5EF4-FFF2-40B4-BE49-F238E27FC236}">
                  <a16:creationId xmlns:a16="http://schemas.microsoft.com/office/drawing/2014/main" id="{D970BE22-30BC-3967-195B-FF63B2C79E0D}"/>
                </a:ext>
              </a:extLst>
            </p:cNvPr>
            <p:cNvGrpSpPr/>
            <p:nvPr/>
          </p:nvGrpSpPr>
          <p:grpSpPr>
            <a:xfrm>
              <a:off x="2978220" y="2960882"/>
              <a:ext cx="69792" cy="69672"/>
              <a:chOff x="2978220" y="2960882"/>
              <a:chExt cx="69792" cy="69672"/>
            </a:xfrm>
          </p:grpSpPr>
          <p:sp>
            <p:nvSpPr>
              <p:cNvPr id="181" name="Freeform 180">
                <a:extLst>
                  <a:ext uri="{FF2B5EF4-FFF2-40B4-BE49-F238E27FC236}">
                    <a16:creationId xmlns:a16="http://schemas.microsoft.com/office/drawing/2014/main" id="{AE7F03A7-6621-0B74-EE7F-77B51DE776E7}"/>
                  </a:ext>
                </a:extLst>
              </p:cNvPr>
              <p:cNvSpPr/>
              <p:nvPr/>
            </p:nvSpPr>
            <p:spPr>
              <a:xfrm>
                <a:off x="3013116" y="2960882"/>
                <a:ext cx="12689" cy="69672"/>
              </a:xfrm>
              <a:custGeom>
                <a:avLst/>
                <a:gdLst>
                  <a:gd name="connsiteX0" fmla="*/ 0 w 12689"/>
                  <a:gd name="connsiteY0" fmla="*/ 0 h 69672"/>
                  <a:gd name="connsiteX1" fmla="*/ 0 w 12689"/>
                  <a:gd name="connsiteY1" fmla="*/ 69673 h 69672"/>
                </a:gdLst>
                <a:ahLst/>
                <a:cxnLst>
                  <a:cxn ang="0">
                    <a:pos x="connsiteX0" y="connsiteY0"/>
                  </a:cxn>
                  <a:cxn ang="0">
                    <a:pos x="connsiteX1" y="connsiteY1"/>
                  </a:cxn>
                </a:cxnLst>
                <a:rect l="l" t="t" r="r" b="b"/>
                <a:pathLst>
                  <a:path w="12689" h="69672">
                    <a:moveTo>
                      <a:pt x="0" y="0"/>
                    </a:moveTo>
                    <a:lnTo>
                      <a:pt x="0" y="69673"/>
                    </a:lnTo>
                  </a:path>
                </a:pathLst>
              </a:custGeom>
              <a:ln w="9256" cap="flat">
                <a:solidFill>
                  <a:schemeClr val="accent6">
                    <a:lumMod val="75000"/>
                  </a:schemeClr>
                </a:solid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CC0147C3-A9DC-C840-F1E3-A5F25A530FC0}"/>
                  </a:ext>
                </a:extLst>
              </p:cNvPr>
              <p:cNvSpPr/>
              <p:nvPr/>
            </p:nvSpPr>
            <p:spPr>
              <a:xfrm>
                <a:off x="2978220" y="2995718"/>
                <a:ext cx="69792" cy="12667"/>
              </a:xfrm>
              <a:custGeom>
                <a:avLst/>
                <a:gdLst>
                  <a:gd name="connsiteX0" fmla="*/ 0 w 69792"/>
                  <a:gd name="connsiteY0" fmla="*/ 0 h 12667"/>
                  <a:gd name="connsiteX1" fmla="*/ 69792 w 69792"/>
                  <a:gd name="connsiteY1" fmla="*/ 0 h 12667"/>
                </a:gdLst>
                <a:ahLst/>
                <a:cxnLst>
                  <a:cxn ang="0">
                    <a:pos x="connsiteX0" y="connsiteY0"/>
                  </a:cxn>
                  <a:cxn ang="0">
                    <a:pos x="connsiteX1" y="connsiteY1"/>
                  </a:cxn>
                </a:cxnLst>
                <a:rect l="l" t="t" r="r" b="b"/>
                <a:pathLst>
                  <a:path w="69792" h="12667">
                    <a:moveTo>
                      <a:pt x="0" y="0"/>
                    </a:moveTo>
                    <a:lnTo>
                      <a:pt x="69792" y="0"/>
                    </a:lnTo>
                  </a:path>
                </a:pathLst>
              </a:custGeom>
              <a:ln w="9256" cap="flat">
                <a:solidFill>
                  <a:schemeClr val="accent6">
                    <a:lumMod val="75000"/>
                  </a:schemeClr>
                </a:solidFill>
                <a:prstDash val="solid"/>
                <a:miter/>
              </a:ln>
            </p:spPr>
            <p:txBody>
              <a:bodyPr rtlCol="0" anchor="ctr"/>
              <a:lstStyle/>
              <a:p>
                <a:endParaRPr lang="en-US"/>
              </a:p>
            </p:txBody>
          </p:sp>
        </p:grpSp>
        <p:grpSp>
          <p:nvGrpSpPr>
            <p:cNvPr id="183" name="Graphic 31">
              <a:extLst>
                <a:ext uri="{FF2B5EF4-FFF2-40B4-BE49-F238E27FC236}">
                  <a16:creationId xmlns:a16="http://schemas.microsoft.com/office/drawing/2014/main" id="{E949A83F-6F41-318B-01BF-8A710985B81D}"/>
                </a:ext>
              </a:extLst>
            </p:cNvPr>
            <p:cNvGrpSpPr/>
            <p:nvPr/>
          </p:nvGrpSpPr>
          <p:grpSpPr>
            <a:xfrm>
              <a:off x="2666692" y="2960882"/>
              <a:ext cx="69792" cy="69672"/>
              <a:chOff x="2666692" y="2960882"/>
              <a:chExt cx="69792" cy="69672"/>
            </a:xfrm>
          </p:grpSpPr>
          <p:sp>
            <p:nvSpPr>
              <p:cNvPr id="184" name="Freeform 183">
                <a:extLst>
                  <a:ext uri="{FF2B5EF4-FFF2-40B4-BE49-F238E27FC236}">
                    <a16:creationId xmlns:a16="http://schemas.microsoft.com/office/drawing/2014/main" id="{575C257D-B99C-225B-B24E-C40A4046511D}"/>
                  </a:ext>
                </a:extLst>
              </p:cNvPr>
              <p:cNvSpPr/>
              <p:nvPr/>
            </p:nvSpPr>
            <p:spPr>
              <a:xfrm>
                <a:off x="2701588" y="2960882"/>
                <a:ext cx="12689" cy="69672"/>
              </a:xfrm>
              <a:custGeom>
                <a:avLst/>
                <a:gdLst>
                  <a:gd name="connsiteX0" fmla="*/ 0 w 12689"/>
                  <a:gd name="connsiteY0" fmla="*/ 0 h 69672"/>
                  <a:gd name="connsiteX1" fmla="*/ 0 w 12689"/>
                  <a:gd name="connsiteY1" fmla="*/ 69673 h 69672"/>
                </a:gdLst>
                <a:ahLst/>
                <a:cxnLst>
                  <a:cxn ang="0">
                    <a:pos x="connsiteX0" y="connsiteY0"/>
                  </a:cxn>
                  <a:cxn ang="0">
                    <a:pos x="connsiteX1" y="connsiteY1"/>
                  </a:cxn>
                </a:cxnLst>
                <a:rect l="l" t="t" r="r" b="b"/>
                <a:pathLst>
                  <a:path w="12689" h="69672">
                    <a:moveTo>
                      <a:pt x="0" y="0"/>
                    </a:moveTo>
                    <a:lnTo>
                      <a:pt x="0" y="69673"/>
                    </a:lnTo>
                  </a:path>
                </a:pathLst>
              </a:custGeom>
              <a:ln w="9256" cap="flat">
                <a:solidFill>
                  <a:schemeClr val="accent6">
                    <a:lumMod val="75000"/>
                  </a:schemeClr>
                </a:solid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8289AA79-3319-8FD6-1B08-98FB08CE6A8D}"/>
                  </a:ext>
                </a:extLst>
              </p:cNvPr>
              <p:cNvSpPr/>
              <p:nvPr/>
            </p:nvSpPr>
            <p:spPr>
              <a:xfrm>
                <a:off x="2666692" y="2995718"/>
                <a:ext cx="69792" cy="12667"/>
              </a:xfrm>
              <a:custGeom>
                <a:avLst/>
                <a:gdLst>
                  <a:gd name="connsiteX0" fmla="*/ 0 w 69792"/>
                  <a:gd name="connsiteY0" fmla="*/ 0 h 12667"/>
                  <a:gd name="connsiteX1" fmla="*/ 69792 w 69792"/>
                  <a:gd name="connsiteY1" fmla="*/ 0 h 12667"/>
                </a:gdLst>
                <a:ahLst/>
                <a:cxnLst>
                  <a:cxn ang="0">
                    <a:pos x="connsiteX0" y="connsiteY0"/>
                  </a:cxn>
                  <a:cxn ang="0">
                    <a:pos x="connsiteX1" y="connsiteY1"/>
                  </a:cxn>
                </a:cxnLst>
                <a:rect l="l" t="t" r="r" b="b"/>
                <a:pathLst>
                  <a:path w="69792" h="12667">
                    <a:moveTo>
                      <a:pt x="0" y="0"/>
                    </a:moveTo>
                    <a:lnTo>
                      <a:pt x="69792" y="0"/>
                    </a:lnTo>
                  </a:path>
                </a:pathLst>
              </a:custGeom>
              <a:ln w="9256" cap="flat">
                <a:solidFill>
                  <a:schemeClr val="accent6">
                    <a:lumMod val="75000"/>
                  </a:schemeClr>
                </a:solidFill>
                <a:prstDash val="solid"/>
                <a:miter/>
              </a:ln>
            </p:spPr>
            <p:txBody>
              <a:bodyPr rtlCol="0" anchor="ctr"/>
              <a:lstStyle/>
              <a:p>
                <a:endParaRPr lang="en-US"/>
              </a:p>
            </p:txBody>
          </p:sp>
        </p:grpSp>
        <p:grpSp>
          <p:nvGrpSpPr>
            <p:cNvPr id="186" name="Graphic 31">
              <a:extLst>
                <a:ext uri="{FF2B5EF4-FFF2-40B4-BE49-F238E27FC236}">
                  <a16:creationId xmlns:a16="http://schemas.microsoft.com/office/drawing/2014/main" id="{689AA749-9603-38B8-FE84-11561CB613A7}"/>
                </a:ext>
              </a:extLst>
            </p:cNvPr>
            <p:cNvGrpSpPr/>
            <p:nvPr/>
          </p:nvGrpSpPr>
          <p:grpSpPr>
            <a:xfrm>
              <a:off x="2472415" y="2270617"/>
              <a:ext cx="69792" cy="69672"/>
              <a:chOff x="2472415" y="2270617"/>
              <a:chExt cx="69792" cy="69672"/>
            </a:xfrm>
          </p:grpSpPr>
          <p:sp>
            <p:nvSpPr>
              <p:cNvPr id="187" name="Freeform 186">
                <a:extLst>
                  <a:ext uri="{FF2B5EF4-FFF2-40B4-BE49-F238E27FC236}">
                    <a16:creationId xmlns:a16="http://schemas.microsoft.com/office/drawing/2014/main" id="{1A052EE0-3685-02D9-D669-DAE76CC1AF38}"/>
                  </a:ext>
                </a:extLst>
              </p:cNvPr>
              <p:cNvSpPr/>
              <p:nvPr/>
            </p:nvSpPr>
            <p:spPr>
              <a:xfrm>
                <a:off x="2507311" y="2270617"/>
                <a:ext cx="12689" cy="69672"/>
              </a:xfrm>
              <a:custGeom>
                <a:avLst/>
                <a:gdLst>
                  <a:gd name="connsiteX0" fmla="*/ 0 w 12689"/>
                  <a:gd name="connsiteY0" fmla="*/ 0 h 69672"/>
                  <a:gd name="connsiteX1" fmla="*/ 0 w 12689"/>
                  <a:gd name="connsiteY1" fmla="*/ 69672 h 69672"/>
                </a:gdLst>
                <a:ahLst/>
                <a:cxnLst>
                  <a:cxn ang="0">
                    <a:pos x="connsiteX0" y="connsiteY0"/>
                  </a:cxn>
                  <a:cxn ang="0">
                    <a:pos x="connsiteX1" y="connsiteY1"/>
                  </a:cxn>
                </a:cxnLst>
                <a:rect l="l" t="t" r="r" b="b"/>
                <a:pathLst>
                  <a:path w="12689" h="69672">
                    <a:moveTo>
                      <a:pt x="0" y="0"/>
                    </a:moveTo>
                    <a:lnTo>
                      <a:pt x="0" y="69672"/>
                    </a:lnTo>
                  </a:path>
                </a:pathLst>
              </a:custGeom>
              <a:ln w="9256" cap="flat">
                <a:solidFill>
                  <a:schemeClr val="accent6">
                    <a:lumMod val="75000"/>
                  </a:schemeClr>
                </a:solid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CA6EE6B1-4755-0387-F017-CCEA165FED8E}"/>
                  </a:ext>
                </a:extLst>
              </p:cNvPr>
              <p:cNvSpPr/>
              <p:nvPr/>
            </p:nvSpPr>
            <p:spPr>
              <a:xfrm>
                <a:off x="2472415" y="2305454"/>
                <a:ext cx="69792" cy="12667"/>
              </a:xfrm>
              <a:custGeom>
                <a:avLst/>
                <a:gdLst>
                  <a:gd name="connsiteX0" fmla="*/ 0 w 69792"/>
                  <a:gd name="connsiteY0" fmla="*/ 0 h 12667"/>
                  <a:gd name="connsiteX1" fmla="*/ 69792 w 69792"/>
                  <a:gd name="connsiteY1" fmla="*/ 0 h 12667"/>
                </a:gdLst>
                <a:ahLst/>
                <a:cxnLst>
                  <a:cxn ang="0">
                    <a:pos x="connsiteX0" y="connsiteY0"/>
                  </a:cxn>
                  <a:cxn ang="0">
                    <a:pos x="connsiteX1" y="connsiteY1"/>
                  </a:cxn>
                </a:cxnLst>
                <a:rect l="l" t="t" r="r" b="b"/>
                <a:pathLst>
                  <a:path w="69792" h="12667">
                    <a:moveTo>
                      <a:pt x="0" y="0"/>
                    </a:moveTo>
                    <a:lnTo>
                      <a:pt x="69792" y="0"/>
                    </a:lnTo>
                  </a:path>
                </a:pathLst>
              </a:custGeom>
              <a:ln w="9256" cap="flat">
                <a:solidFill>
                  <a:schemeClr val="accent6">
                    <a:lumMod val="75000"/>
                  </a:schemeClr>
                </a:solidFill>
                <a:prstDash val="solid"/>
                <a:miter/>
              </a:ln>
            </p:spPr>
            <p:txBody>
              <a:bodyPr rtlCol="0" anchor="ctr"/>
              <a:lstStyle/>
              <a:p>
                <a:endParaRPr lang="en-US"/>
              </a:p>
            </p:txBody>
          </p:sp>
        </p:grpSp>
        <p:grpSp>
          <p:nvGrpSpPr>
            <p:cNvPr id="189" name="Graphic 31">
              <a:extLst>
                <a:ext uri="{FF2B5EF4-FFF2-40B4-BE49-F238E27FC236}">
                  <a16:creationId xmlns:a16="http://schemas.microsoft.com/office/drawing/2014/main" id="{6F9E131D-14FF-8B6E-C4F0-17C77B705B45}"/>
                </a:ext>
              </a:extLst>
            </p:cNvPr>
            <p:cNvGrpSpPr/>
            <p:nvPr/>
          </p:nvGrpSpPr>
          <p:grpSpPr>
            <a:xfrm>
              <a:off x="2175734" y="2201072"/>
              <a:ext cx="69792" cy="69545"/>
              <a:chOff x="2175734" y="2201072"/>
              <a:chExt cx="69792" cy="69545"/>
            </a:xfrm>
          </p:grpSpPr>
          <p:sp>
            <p:nvSpPr>
              <p:cNvPr id="190" name="Freeform 189">
                <a:extLst>
                  <a:ext uri="{FF2B5EF4-FFF2-40B4-BE49-F238E27FC236}">
                    <a16:creationId xmlns:a16="http://schemas.microsoft.com/office/drawing/2014/main" id="{14F08AF2-572F-FD96-2044-F10AB2BFCF2E}"/>
                  </a:ext>
                </a:extLst>
              </p:cNvPr>
              <p:cNvSpPr/>
              <p:nvPr/>
            </p:nvSpPr>
            <p:spPr>
              <a:xfrm>
                <a:off x="2210630" y="2201072"/>
                <a:ext cx="12689" cy="69545"/>
              </a:xfrm>
              <a:custGeom>
                <a:avLst/>
                <a:gdLst>
                  <a:gd name="connsiteX0" fmla="*/ 0 w 12689"/>
                  <a:gd name="connsiteY0" fmla="*/ 0 h 69545"/>
                  <a:gd name="connsiteX1" fmla="*/ 0 w 12689"/>
                  <a:gd name="connsiteY1" fmla="*/ 69546 h 69545"/>
                </a:gdLst>
                <a:ahLst/>
                <a:cxnLst>
                  <a:cxn ang="0">
                    <a:pos x="connsiteX0" y="connsiteY0"/>
                  </a:cxn>
                  <a:cxn ang="0">
                    <a:pos x="connsiteX1" y="connsiteY1"/>
                  </a:cxn>
                </a:cxnLst>
                <a:rect l="l" t="t" r="r" b="b"/>
                <a:pathLst>
                  <a:path w="12689" h="69545">
                    <a:moveTo>
                      <a:pt x="0" y="0"/>
                    </a:moveTo>
                    <a:lnTo>
                      <a:pt x="0" y="69546"/>
                    </a:lnTo>
                  </a:path>
                </a:pathLst>
              </a:custGeom>
              <a:ln w="9256" cap="flat">
                <a:solidFill>
                  <a:schemeClr val="accent6">
                    <a:lumMod val="75000"/>
                  </a:schemeClr>
                </a:solid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26F27996-58ED-D6D1-DA29-5C4400682045}"/>
                  </a:ext>
                </a:extLst>
              </p:cNvPr>
              <p:cNvSpPr/>
              <p:nvPr/>
            </p:nvSpPr>
            <p:spPr>
              <a:xfrm>
                <a:off x="2175734" y="2235781"/>
                <a:ext cx="69792" cy="12667"/>
              </a:xfrm>
              <a:custGeom>
                <a:avLst/>
                <a:gdLst>
                  <a:gd name="connsiteX0" fmla="*/ 0 w 69792"/>
                  <a:gd name="connsiteY0" fmla="*/ 0 h 12667"/>
                  <a:gd name="connsiteX1" fmla="*/ 69793 w 69792"/>
                  <a:gd name="connsiteY1" fmla="*/ 0 h 12667"/>
                </a:gdLst>
                <a:ahLst/>
                <a:cxnLst>
                  <a:cxn ang="0">
                    <a:pos x="connsiteX0" y="connsiteY0"/>
                  </a:cxn>
                  <a:cxn ang="0">
                    <a:pos x="connsiteX1" y="connsiteY1"/>
                  </a:cxn>
                </a:cxnLst>
                <a:rect l="l" t="t" r="r" b="b"/>
                <a:pathLst>
                  <a:path w="69792" h="12667">
                    <a:moveTo>
                      <a:pt x="0" y="0"/>
                    </a:moveTo>
                    <a:lnTo>
                      <a:pt x="69793" y="0"/>
                    </a:lnTo>
                  </a:path>
                </a:pathLst>
              </a:custGeom>
              <a:ln w="9256" cap="flat">
                <a:solidFill>
                  <a:schemeClr val="accent6">
                    <a:lumMod val="75000"/>
                  </a:schemeClr>
                </a:solidFill>
                <a:prstDash val="solid"/>
                <a:miter/>
              </a:ln>
            </p:spPr>
            <p:txBody>
              <a:bodyPr rtlCol="0" anchor="ctr"/>
              <a:lstStyle/>
              <a:p>
                <a:endParaRPr lang="en-US"/>
              </a:p>
            </p:txBody>
          </p:sp>
        </p:grpSp>
        <p:grpSp>
          <p:nvGrpSpPr>
            <p:cNvPr id="192" name="Graphic 31">
              <a:extLst>
                <a:ext uri="{FF2B5EF4-FFF2-40B4-BE49-F238E27FC236}">
                  <a16:creationId xmlns:a16="http://schemas.microsoft.com/office/drawing/2014/main" id="{26439879-F5CF-56B5-3700-22A165ECA357}"/>
                </a:ext>
              </a:extLst>
            </p:cNvPr>
            <p:cNvGrpSpPr/>
            <p:nvPr/>
          </p:nvGrpSpPr>
          <p:grpSpPr>
            <a:xfrm>
              <a:off x="5376035" y="4656709"/>
              <a:ext cx="69792" cy="69672"/>
              <a:chOff x="5376035" y="4656709"/>
              <a:chExt cx="69792" cy="69672"/>
            </a:xfrm>
          </p:grpSpPr>
          <p:sp>
            <p:nvSpPr>
              <p:cNvPr id="193" name="Freeform 192">
                <a:extLst>
                  <a:ext uri="{FF2B5EF4-FFF2-40B4-BE49-F238E27FC236}">
                    <a16:creationId xmlns:a16="http://schemas.microsoft.com/office/drawing/2014/main" id="{C58B764C-FB89-C24A-B0B5-59070093B479}"/>
                  </a:ext>
                </a:extLst>
              </p:cNvPr>
              <p:cNvSpPr/>
              <p:nvPr/>
            </p:nvSpPr>
            <p:spPr>
              <a:xfrm>
                <a:off x="5410931" y="4656709"/>
                <a:ext cx="12689" cy="69672"/>
              </a:xfrm>
              <a:custGeom>
                <a:avLst/>
                <a:gdLst>
                  <a:gd name="connsiteX0" fmla="*/ 0 w 12689"/>
                  <a:gd name="connsiteY0" fmla="*/ 0 h 69672"/>
                  <a:gd name="connsiteX1" fmla="*/ 0 w 12689"/>
                  <a:gd name="connsiteY1" fmla="*/ 69672 h 69672"/>
                </a:gdLst>
                <a:ahLst/>
                <a:cxnLst>
                  <a:cxn ang="0">
                    <a:pos x="connsiteX0" y="connsiteY0"/>
                  </a:cxn>
                  <a:cxn ang="0">
                    <a:pos x="connsiteX1" y="connsiteY1"/>
                  </a:cxn>
                </a:cxnLst>
                <a:rect l="l" t="t" r="r" b="b"/>
                <a:pathLst>
                  <a:path w="12689" h="69672">
                    <a:moveTo>
                      <a:pt x="0" y="0"/>
                    </a:moveTo>
                    <a:lnTo>
                      <a:pt x="0" y="69672"/>
                    </a:lnTo>
                  </a:path>
                </a:pathLst>
              </a:custGeom>
              <a:ln w="9256" cap="flat">
                <a:solidFill>
                  <a:schemeClr val="accent6">
                    <a:lumMod val="75000"/>
                  </a:schemeClr>
                </a:solid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9591E020-0190-4830-EA0D-D35EEB2B7502}"/>
                  </a:ext>
                </a:extLst>
              </p:cNvPr>
              <p:cNvSpPr/>
              <p:nvPr/>
            </p:nvSpPr>
            <p:spPr>
              <a:xfrm>
                <a:off x="5376035" y="4691545"/>
                <a:ext cx="69792" cy="12667"/>
              </a:xfrm>
              <a:custGeom>
                <a:avLst/>
                <a:gdLst>
                  <a:gd name="connsiteX0" fmla="*/ 0 w 69792"/>
                  <a:gd name="connsiteY0" fmla="*/ 0 h 12667"/>
                  <a:gd name="connsiteX1" fmla="*/ 69792 w 69792"/>
                  <a:gd name="connsiteY1" fmla="*/ 0 h 12667"/>
                </a:gdLst>
                <a:ahLst/>
                <a:cxnLst>
                  <a:cxn ang="0">
                    <a:pos x="connsiteX0" y="connsiteY0"/>
                  </a:cxn>
                  <a:cxn ang="0">
                    <a:pos x="connsiteX1" y="connsiteY1"/>
                  </a:cxn>
                </a:cxnLst>
                <a:rect l="l" t="t" r="r" b="b"/>
                <a:pathLst>
                  <a:path w="69792" h="12667">
                    <a:moveTo>
                      <a:pt x="0" y="0"/>
                    </a:moveTo>
                    <a:lnTo>
                      <a:pt x="69792" y="0"/>
                    </a:lnTo>
                  </a:path>
                </a:pathLst>
              </a:custGeom>
              <a:ln w="9256" cap="flat">
                <a:solidFill>
                  <a:schemeClr val="accent6">
                    <a:lumMod val="75000"/>
                  </a:schemeClr>
                </a:solidFill>
                <a:prstDash val="solid"/>
                <a:miter/>
              </a:ln>
            </p:spPr>
            <p:txBody>
              <a:bodyPr rtlCol="0" anchor="ctr"/>
              <a:lstStyle/>
              <a:p>
                <a:endParaRPr lang="en-US"/>
              </a:p>
            </p:txBody>
          </p:sp>
        </p:grpSp>
        <p:grpSp>
          <p:nvGrpSpPr>
            <p:cNvPr id="195" name="Graphic 31">
              <a:extLst>
                <a:ext uri="{FF2B5EF4-FFF2-40B4-BE49-F238E27FC236}">
                  <a16:creationId xmlns:a16="http://schemas.microsoft.com/office/drawing/2014/main" id="{C286FE23-8A3E-E1AF-69C6-9DDDEDAC7C4D}"/>
                </a:ext>
              </a:extLst>
            </p:cNvPr>
            <p:cNvGrpSpPr/>
            <p:nvPr/>
          </p:nvGrpSpPr>
          <p:grpSpPr>
            <a:xfrm>
              <a:off x="6330796" y="4656709"/>
              <a:ext cx="69792" cy="69672"/>
              <a:chOff x="6330796" y="4656709"/>
              <a:chExt cx="69792" cy="69672"/>
            </a:xfrm>
          </p:grpSpPr>
          <p:sp>
            <p:nvSpPr>
              <p:cNvPr id="196" name="Freeform 195">
                <a:extLst>
                  <a:ext uri="{FF2B5EF4-FFF2-40B4-BE49-F238E27FC236}">
                    <a16:creationId xmlns:a16="http://schemas.microsoft.com/office/drawing/2014/main" id="{3B4762B7-9751-470D-99CF-2AA42BD894FF}"/>
                  </a:ext>
                </a:extLst>
              </p:cNvPr>
              <p:cNvSpPr/>
              <p:nvPr/>
            </p:nvSpPr>
            <p:spPr>
              <a:xfrm>
                <a:off x="6365692" y="4656709"/>
                <a:ext cx="12689" cy="69672"/>
              </a:xfrm>
              <a:custGeom>
                <a:avLst/>
                <a:gdLst>
                  <a:gd name="connsiteX0" fmla="*/ 0 w 12689"/>
                  <a:gd name="connsiteY0" fmla="*/ 0 h 69672"/>
                  <a:gd name="connsiteX1" fmla="*/ 0 w 12689"/>
                  <a:gd name="connsiteY1" fmla="*/ 69672 h 69672"/>
                </a:gdLst>
                <a:ahLst/>
                <a:cxnLst>
                  <a:cxn ang="0">
                    <a:pos x="connsiteX0" y="connsiteY0"/>
                  </a:cxn>
                  <a:cxn ang="0">
                    <a:pos x="connsiteX1" y="connsiteY1"/>
                  </a:cxn>
                </a:cxnLst>
                <a:rect l="l" t="t" r="r" b="b"/>
                <a:pathLst>
                  <a:path w="12689" h="69672">
                    <a:moveTo>
                      <a:pt x="0" y="0"/>
                    </a:moveTo>
                    <a:lnTo>
                      <a:pt x="0" y="69672"/>
                    </a:lnTo>
                  </a:path>
                </a:pathLst>
              </a:custGeom>
              <a:ln w="9256" cap="flat">
                <a:solidFill>
                  <a:schemeClr val="accent6">
                    <a:lumMod val="75000"/>
                  </a:schemeClr>
                </a:solid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5FEC44AA-E1EA-05CB-9E5F-8B479A2CD948}"/>
                  </a:ext>
                </a:extLst>
              </p:cNvPr>
              <p:cNvSpPr/>
              <p:nvPr/>
            </p:nvSpPr>
            <p:spPr>
              <a:xfrm>
                <a:off x="6330796" y="4691545"/>
                <a:ext cx="69792" cy="12667"/>
              </a:xfrm>
              <a:custGeom>
                <a:avLst/>
                <a:gdLst>
                  <a:gd name="connsiteX0" fmla="*/ 0 w 69792"/>
                  <a:gd name="connsiteY0" fmla="*/ 0 h 12667"/>
                  <a:gd name="connsiteX1" fmla="*/ 69792 w 69792"/>
                  <a:gd name="connsiteY1" fmla="*/ 0 h 12667"/>
                </a:gdLst>
                <a:ahLst/>
                <a:cxnLst>
                  <a:cxn ang="0">
                    <a:pos x="connsiteX0" y="connsiteY0"/>
                  </a:cxn>
                  <a:cxn ang="0">
                    <a:pos x="connsiteX1" y="connsiteY1"/>
                  </a:cxn>
                </a:cxnLst>
                <a:rect l="l" t="t" r="r" b="b"/>
                <a:pathLst>
                  <a:path w="69792" h="12667">
                    <a:moveTo>
                      <a:pt x="0" y="0"/>
                    </a:moveTo>
                    <a:lnTo>
                      <a:pt x="69792" y="0"/>
                    </a:lnTo>
                  </a:path>
                </a:pathLst>
              </a:custGeom>
              <a:ln w="9256" cap="flat">
                <a:solidFill>
                  <a:schemeClr val="accent6">
                    <a:lumMod val="75000"/>
                  </a:schemeClr>
                </a:solidFill>
                <a:prstDash val="solid"/>
                <a:miter/>
              </a:ln>
            </p:spPr>
            <p:txBody>
              <a:bodyPr rtlCol="0" anchor="ctr"/>
              <a:lstStyle/>
              <a:p>
                <a:endParaRPr lang="en-US"/>
              </a:p>
            </p:txBody>
          </p:sp>
        </p:grpSp>
      </p:grpSp>
      <p:grpSp>
        <p:nvGrpSpPr>
          <p:cNvPr id="198" name="Graphic 31">
            <a:extLst>
              <a:ext uri="{FF2B5EF4-FFF2-40B4-BE49-F238E27FC236}">
                <a16:creationId xmlns:a16="http://schemas.microsoft.com/office/drawing/2014/main" id="{6F289CA0-C218-84A7-8966-85B5665CAA26}"/>
              </a:ext>
            </a:extLst>
          </p:cNvPr>
          <p:cNvGrpSpPr/>
          <p:nvPr/>
        </p:nvGrpSpPr>
        <p:grpSpPr>
          <a:xfrm>
            <a:off x="2203651" y="2236668"/>
            <a:ext cx="5081906" cy="2595742"/>
            <a:chOff x="2203651" y="2236668"/>
            <a:chExt cx="5081906" cy="2595742"/>
          </a:xfrm>
          <a:noFill/>
        </p:grpSpPr>
        <p:grpSp>
          <p:nvGrpSpPr>
            <p:cNvPr id="199" name="Graphic 31">
              <a:extLst>
                <a:ext uri="{FF2B5EF4-FFF2-40B4-BE49-F238E27FC236}">
                  <a16:creationId xmlns:a16="http://schemas.microsoft.com/office/drawing/2014/main" id="{C6C31F77-7993-8609-80DA-2D5CFD1A9CB0}"/>
                </a:ext>
              </a:extLst>
            </p:cNvPr>
            <p:cNvGrpSpPr/>
            <p:nvPr/>
          </p:nvGrpSpPr>
          <p:grpSpPr>
            <a:xfrm>
              <a:off x="5791110" y="4558914"/>
              <a:ext cx="69792" cy="69672"/>
              <a:chOff x="5791110" y="4558914"/>
              <a:chExt cx="69792" cy="69672"/>
            </a:xfrm>
          </p:grpSpPr>
          <p:sp>
            <p:nvSpPr>
              <p:cNvPr id="200" name="Freeform 199">
                <a:extLst>
                  <a:ext uri="{FF2B5EF4-FFF2-40B4-BE49-F238E27FC236}">
                    <a16:creationId xmlns:a16="http://schemas.microsoft.com/office/drawing/2014/main" id="{023D3DF0-765C-35EE-2C31-5A75BE951C28}"/>
                  </a:ext>
                </a:extLst>
              </p:cNvPr>
              <p:cNvSpPr/>
              <p:nvPr/>
            </p:nvSpPr>
            <p:spPr>
              <a:xfrm>
                <a:off x="5826006" y="4558914"/>
                <a:ext cx="12689" cy="69672"/>
              </a:xfrm>
              <a:custGeom>
                <a:avLst/>
                <a:gdLst>
                  <a:gd name="connsiteX0" fmla="*/ 0 w 12689"/>
                  <a:gd name="connsiteY0" fmla="*/ 0 h 69672"/>
                  <a:gd name="connsiteX1" fmla="*/ 0 w 12689"/>
                  <a:gd name="connsiteY1" fmla="*/ 69672 h 69672"/>
                </a:gdLst>
                <a:ahLst/>
                <a:cxnLst>
                  <a:cxn ang="0">
                    <a:pos x="connsiteX0" y="connsiteY0"/>
                  </a:cxn>
                  <a:cxn ang="0">
                    <a:pos x="connsiteX1" y="connsiteY1"/>
                  </a:cxn>
                </a:cxnLst>
                <a:rect l="l" t="t" r="r" b="b"/>
                <a:pathLst>
                  <a:path w="12689" h="69672">
                    <a:moveTo>
                      <a:pt x="0" y="0"/>
                    </a:moveTo>
                    <a:lnTo>
                      <a:pt x="0" y="69672"/>
                    </a:lnTo>
                  </a:path>
                </a:pathLst>
              </a:custGeom>
              <a:ln w="9256" cap="flat">
                <a:solidFill>
                  <a:schemeClr val="accent6">
                    <a:lumMod val="75000"/>
                  </a:schemeClr>
                </a:solid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3CD2627-D192-F2CB-265A-FAE5A9FB9280}"/>
                  </a:ext>
                </a:extLst>
              </p:cNvPr>
              <p:cNvSpPr/>
              <p:nvPr/>
            </p:nvSpPr>
            <p:spPr>
              <a:xfrm>
                <a:off x="5791110" y="4593751"/>
                <a:ext cx="69792" cy="12667"/>
              </a:xfrm>
              <a:custGeom>
                <a:avLst/>
                <a:gdLst>
                  <a:gd name="connsiteX0" fmla="*/ 0 w 69792"/>
                  <a:gd name="connsiteY0" fmla="*/ 0 h 12667"/>
                  <a:gd name="connsiteX1" fmla="*/ 69792 w 69792"/>
                  <a:gd name="connsiteY1" fmla="*/ 0 h 12667"/>
                </a:gdLst>
                <a:ahLst/>
                <a:cxnLst>
                  <a:cxn ang="0">
                    <a:pos x="connsiteX0" y="connsiteY0"/>
                  </a:cxn>
                  <a:cxn ang="0">
                    <a:pos x="connsiteX1" y="connsiteY1"/>
                  </a:cxn>
                </a:cxnLst>
                <a:rect l="l" t="t" r="r" b="b"/>
                <a:pathLst>
                  <a:path w="69792" h="12667">
                    <a:moveTo>
                      <a:pt x="0" y="0"/>
                    </a:moveTo>
                    <a:lnTo>
                      <a:pt x="69792" y="0"/>
                    </a:lnTo>
                  </a:path>
                </a:pathLst>
              </a:custGeom>
              <a:ln w="9256" cap="flat">
                <a:solidFill>
                  <a:schemeClr val="accent6">
                    <a:lumMod val="75000"/>
                  </a:schemeClr>
                </a:solidFill>
                <a:prstDash val="solid"/>
                <a:miter/>
              </a:ln>
            </p:spPr>
            <p:txBody>
              <a:bodyPr rtlCol="0" anchor="ctr"/>
              <a:lstStyle/>
              <a:p>
                <a:endParaRPr lang="en-US"/>
              </a:p>
            </p:txBody>
          </p:sp>
        </p:grpSp>
        <p:grpSp>
          <p:nvGrpSpPr>
            <p:cNvPr id="202" name="Graphic 31">
              <a:extLst>
                <a:ext uri="{FF2B5EF4-FFF2-40B4-BE49-F238E27FC236}">
                  <a16:creationId xmlns:a16="http://schemas.microsoft.com/office/drawing/2014/main" id="{0C88954A-3163-E068-1366-950664FB95B4}"/>
                </a:ext>
              </a:extLst>
            </p:cNvPr>
            <p:cNvGrpSpPr/>
            <p:nvPr/>
          </p:nvGrpSpPr>
          <p:grpSpPr>
            <a:xfrm>
              <a:off x="5013622" y="4408675"/>
              <a:ext cx="69665" cy="69672"/>
              <a:chOff x="5013622" y="4408675"/>
              <a:chExt cx="69665" cy="69672"/>
            </a:xfrm>
          </p:grpSpPr>
          <p:sp>
            <p:nvSpPr>
              <p:cNvPr id="203" name="Freeform 202">
                <a:extLst>
                  <a:ext uri="{FF2B5EF4-FFF2-40B4-BE49-F238E27FC236}">
                    <a16:creationId xmlns:a16="http://schemas.microsoft.com/office/drawing/2014/main" id="{C220B427-4852-6AEB-5461-C4067B044319}"/>
                  </a:ext>
                </a:extLst>
              </p:cNvPr>
              <p:cNvSpPr/>
              <p:nvPr/>
            </p:nvSpPr>
            <p:spPr>
              <a:xfrm>
                <a:off x="5048391" y="4408675"/>
                <a:ext cx="12689" cy="69672"/>
              </a:xfrm>
              <a:custGeom>
                <a:avLst/>
                <a:gdLst>
                  <a:gd name="connsiteX0" fmla="*/ 0 w 12689"/>
                  <a:gd name="connsiteY0" fmla="*/ 0 h 69672"/>
                  <a:gd name="connsiteX1" fmla="*/ 0 w 12689"/>
                  <a:gd name="connsiteY1" fmla="*/ 69673 h 69672"/>
                </a:gdLst>
                <a:ahLst/>
                <a:cxnLst>
                  <a:cxn ang="0">
                    <a:pos x="connsiteX0" y="connsiteY0"/>
                  </a:cxn>
                  <a:cxn ang="0">
                    <a:pos x="connsiteX1" y="connsiteY1"/>
                  </a:cxn>
                </a:cxnLst>
                <a:rect l="l" t="t" r="r" b="b"/>
                <a:pathLst>
                  <a:path w="12689" h="69672">
                    <a:moveTo>
                      <a:pt x="0" y="0"/>
                    </a:moveTo>
                    <a:lnTo>
                      <a:pt x="0" y="69673"/>
                    </a:lnTo>
                  </a:path>
                </a:pathLst>
              </a:custGeom>
              <a:ln w="9256" cap="flat">
                <a:solidFill>
                  <a:schemeClr val="accent6">
                    <a:lumMod val="75000"/>
                  </a:schemeClr>
                </a:solid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6235EF5B-073C-3FF3-A26C-CFB5A1D08B76}"/>
                  </a:ext>
                </a:extLst>
              </p:cNvPr>
              <p:cNvSpPr/>
              <p:nvPr/>
            </p:nvSpPr>
            <p:spPr>
              <a:xfrm>
                <a:off x="5013622" y="4443511"/>
                <a:ext cx="69665" cy="12667"/>
              </a:xfrm>
              <a:custGeom>
                <a:avLst/>
                <a:gdLst>
                  <a:gd name="connsiteX0" fmla="*/ 0 w 69665"/>
                  <a:gd name="connsiteY0" fmla="*/ 0 h 12667"/>
                  <a:gd name="connsiteX1" fmla="*/ 69665 w 69665"/>
                  <a:gd name="connsiteY1" fmla="*/ 0 h 12667"/>
                </a:gdLst>
                <a:ahLst/>
                <a:cxnLst>
                  <a:cxn ang="0">
                    <a:pos x="connsiteX0" y="connsiteY0"/>
                  </a:cxn>
                  <a:cxn ang="0">
                    <a:pos x="connsiteX1" y="connsiteY1"/>
                  </a:cxn>
                </a:cxnLst>
                <a:rect l="l" t="t" r="r" b="b"/>
                <a:pathLst>
                  <a:path w="69665" h="12667">
                    <a:moveTo>
                      <a:pt x="0" y="0"/>
                    </a:moveTo>
                    <a:lnTo>
                      <a:pt x="69665" y="0"/>
                    </a:lnTo>
                  </a:path>
                </a:pathLst>
              </a:custGeom>
              <a:ln w="9256" cap="flat">
                <a:solidFill>
                  <a:schemeClr val="accent6">
                    <a:lumMod val="75000"/>
                  </a:schemeClr>
                </a:solidFill>
                <a:prstDash val="solid"/>
                <a:miter/>
              </a:ln>
            </p:spPr>
            <p:txBody>
              <a:bodyPr rtlCol="0" anchor="ctr"/>
              <a:lstStyle/>
              <a:p>
                <a:endParaRPr lang="en-US"/>
              </a:p>
            </p:txBody>
          </p:sp>
        </p:grpSp>
        <p:grpSp>
          <p:nvGrpSpPr>
            <p:cNvPr id="205" name="Graphic 31">
              <a:extLst>
                <a:ext uri="{FF2B5EF4-FFF2-40B4-BE49-F238E27FC236}">
                  <a16:creationId xmlns:a16="http://schemas.microsoft.com/office/drawing/2014/main" id="{09B06546-B647-83C5-4E17-3DA291A608A1}"/>
                </a:ext>
              </a:extLst>
            </p:cNvPr>
            <p:cNvGrpSpPr/>
            <p:nvPr/>
          </p:nvGrpSpPr>
          <p:grpSpPr>
            <a:xfrm>
              <a:off x="4861855" y="4322155"/>
              <a:ext cx="69792" cy="69672"/>
              <a:chOff x="4861855" y="4322155"/>
              <a:chExt cx="69792" cy="69672"/>
            </a:xfrm>
          </p:grpSpPr>
          <p:sp>
            <p:nvSpPr>
              <p:cNvPr id="206" name="Freeform 205">
                <a:extLst>
                  <a:ext uri="{FF2B5EF4-FFF2-40B4-BE49-F238E27FC236}">
                    <a16:creationId xmlns:a16="http://schemas.microsoft.com/office/drawing/2014/main" id="{6AD3EAE4-551C-FBAA-ABDF-D25DC3E1D11B}"/>
                  </a:ext>
                </a:extLst>
              </p:cNvPr>
              <p:cNvSpPr/>
              <p:nvPr/>
            </p:nvSpPr>
            <p:spPr>
              <a:xfrm>
                <a:off x="4896751" y="4322155"/>
                <a:ext cx="12689" cy="69672"/>
              </a:xfrm>
              <a:custGeom>
                <a:avLst/>
                <a:gdLst>
                  <a:gd name="connsiteX0" fmla="*/ 0 w 12689"/>
                  <a:gd name="connsiteY0" fmla="*/ 0 h 69672"/>
                  <a:gd name="connsiteX1" fmla="*/ 0 w 12689"/>
                  <a:gd name="connsiteY1" fmla="*/ 69672 h 69672"/>
                </a:gdLst>
                <a:ahLst/>
                <a:cxnLst>
                  <a:cxn ang="0">
                    <a:pos x="connsiteX0" y="connsiteY0"/>
                  </a:cxn>
                  <a:cxn ang="0">
                    <a:pos x="connsiteX1" y="connsiteY1"/>
                  </a:cxn>
                </a:cxnLst>
                <a:rect l="l" t="t" r="r" b="b"/>
                <a:pathLst>
                  <a:path w="12689" h="69672">
                    <a:moveTo>
                      <a:pt x="0" y="0"/>
                    </a:moveTo>
                    <a:lnTo>
                      <a:pt x="0" y="69672"/>
                    </a:lnTo>
                  </a:path>
                </a:pathLst>
              </a:custGeom>
              <a:ln w="9256" cap="flat">
                <a:solidFill>
                  <a:schemeClr val="accent6">
                    <a:lumMod val="75000"/>
                  </a:schemeClr>
                </a:solid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E899DE2D-DE4C-4960-967D-39BCBA02F921}"/>
                  </a:ext>
                </a:extLst>
              </p:cNvPr>
              <p:cNvSpPr/>
              <p:nvPr/>
            </p:nvSpPr>
            <p:spPr>
              <a:xfrm>
                <a:off x="4861855" y="4356991"/>
                <a:ext cx="69792" cy="12667"/>
              </a:xfrm>
              <a:custGeom>
                <a:avLst/>
                <a:gdLst>
                  <a:gd name="connsiteX0" fmla="*/ 0 w 69792"/>
                  <a:gd name="connsiteY0" fmla="*/ 0 h 12667"/>
                  <a:gd name="connsiteX1" fmla="*/ 69793 w 69792"/>
                  <a:gd name="connsiteY1" fmla="*/ 0 h 12667"/>
                </a:gdLst>
                <a:ahLst/>
                <a:cxnLst>
                  <a:cxn ang="0">
                    <a:pos x="connsiteX0" y="connsiteY0"/>
                  </a:cxn>
                  <a:cxn ang="0">
                    <a:pos x="connsiteX1" y="connsiteY1"/>
                  </a:cxn>
                </a:cxnLst>
                <a:rect l="l" t="t" r="r" b="b"/>
                <a:pathLst>
                  <a:path w="69792" h="12667">
                    <a:moveTo>
                      <a:pt x="0" y="0"/>
                    </a:moveTo>
                    <a:lnTo>
                      <a:pt x="69793" y="0"/>
                    </a:lnTo>
                  </a:path>
                </a:pathLst>
              </a:custGeom>
              <a:ln w="9256" cap="flat">
                <a:solidFill>
                  <a:schemeClr val="accent6">
                    <a:lumMod val="75000"/>
                  </a:schemeClr>
                </a:solidFill>
                <a:prstDash val="solid"/>
                <a:miter/>
              </a:ln>
            </p:spPr>
            <p:txBody>
              <a:bodyPr rtlCol="0" anchor="ctr"/>
              <a:lstStyle/>
              <a:p>
                <a:endParaRPr lang="en-US"/>
              </a:p>
            </p:txBody>
          </p:sp>
        </p:grpSp>
        <p:grpSp>
          <p:nvGrpSpPr>
            <p:cNvPr id="208" name="Graphic 31">
              <a:extLst>
                <a:ext uri="{FF2B5EF4-FFF2-40B4-BE49-F238E27FC236}">
                  <a16:creationId xmlns:a16="http://schemas.microsoft.com/office/drawing/2014/main" id="{63692875-8E9E-EE19-81FE-572FBAD5D277}"/>
                </a:ext>
              </a:extLst>
            </p:cNvPr>
            <p:cNvGrpSpPr/>
            <p:nvPr/>
          </p:nvGrpSpPr>
          <p:grpSpPr>
            <a:xfrm>
              <a:off x="5837934" y="4558914"/>
              <a:ext cx="69792" cy="69672"/>
              <a:chOff x="5837934" y="4558914"/>
              <a:chExt cx="69792" cy="69672"/>
            </a:xfrm>
          </p:grpSpPr>
          <p:sp>
            <p:nvSpPr>
              <p:cNvPr id="209" name="Freeform 208">
                <a:extLst>
                  <a:ext uri="{FF2B5EF4-FFF2-40B4-BE49-F238E27FC236}">
                    <a16:creationId xmlns:a16="http://schemas.microsoft.com/office/drawing/2014/main" id="{16E78F01-E126-2A30-80A6-D0C71BCC977B}"/>
                  </a:ext>
                </a:extLst>
              </p:cNvPr>
              <p:cNvSpPr/>
              <p:nvPr/>
            </p:nvSpPr>
            <p:spPr>
              <a:xfrm>
                <a:off x="5872831" y="4558914"/>
                <a:ext cx="12689" cy="69672"/>
              </a:xfrm>
              <a:custGeom>
                <a:avLst/>
                <a:gdLst>
                  <a:gd name="connsiteX0" fmla="*/ 0 w 12689"/>
                  <a:gd name="connsiteY0" fmla="*/ 0 h 69672"/>
                  <a:gd name="connsiteX1" fmla="*/ 0 w 12689"/>
                  <a:gd name="connsiteY1" fmla="*/ 69672 h 69672"/>
                </a:gdLst>
                <a:ahLst/>
                <a:cxnLst>
                  <a:cxn ang="0">
                    <a:pos x="connsiteX0" y="connsiteY0"/>
                  </a:cxn>
                  <a:cxn ang="0">
                    <a:pos x="connsiteX1" y="connsiteY1"/>
                  </a:cxn>
                </a:cxnLst>
                <a:rect l="l" t="t" r="r" b="b"/>
                <a:pathLst>
                  <a:path w="12689" h="69672">
                    <a:moveTo>
                      <a:pt x="0" y="0"/>
                    </a:moveTo>
                    <a:lnTo>
                      <a:pt x="0" y="69672"/>
                    </a:lnTo>
                  </a:path>
                </a:pathLst>
              </a:custGeom>
              <a:ln w="9256" cap="flat">
                <a:solidFill>
                  <a:schemeClr val="accent6">
                    <a:lumMod val="75000"/>
                  </a:schemeClr>
                </a:solid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F59B4289-87F7-E06F-4CC9-D06D92E169DD}"/>
                  </a:ext>
                </a:extLst>
              </p:cNvPr>
              <p:cNvSpPr/>
              <p:nvPr/>
            </p:nvSpPr>
            <p:spPr>
              <a:xfrm>
                <a:off x="5837934" y="4593751"/>
                <a:ext cx="69792" cy="12667"/>
              </a:xfrm>
              <a:custGeom>
                <a:avLst/>
                <a:gdLst>
                  <a:gd name="connsiteX0" fmla="*/ 0 w 69792"/>
                  <a:gd name="connsiteY0" fmla="*/ 0 h 12667"/>
                  <a:gd name="connsiteX1" fmla="*/ 69792 w 69792"/>
                  <a:gd name="connsiteY1" fmla="*/ 0 h 12667"/>
                </a:gdLst>
                <a:ahLst/>
                <a:cxnLst>
                  <a:cxn ang="0">
                    <a:pos x="connsiteX0" y="connsiteY0"/>
                  </a:cxn>
                  <a:cxn ang="0">
                    <a:pos x="connsiteX1" y="connsiteY1"/>
                  </a:cxn>
                </a:cxnLst>
                <a:rect l="l" t="t" r="r" b="b"/>
                <a:pathLst>
                  <a:path w="69792" h="12667">
                    <a:moveTo>
                      <a:pt x="0" y="0"/>
                    </a:moveTo>
                    <a:lnTo>
                      <a:pt x="69792" y="0"/>
                    </a:lnTo>
                  </a:path>
                </a:pathLst>
              </a:custGeom>
              <a:ln w="9256" cap="flat">
                <a:solidFill>
                  <a:schemeClr val="accent6">
                    <a:lumMod val="75000"/>
                  </a:schemeClr>
                </a:solidFill>
                <a:prstDash val="solid"/>
                <a:miter/>
              </a:ln>
            </p:spPr>
            <p:txBody>
              <a:bodyPr rtlCol="0" anchor="ctr"/>
              <a:lstStyle/>
              <a:p>
                <a:endParaRPr lang="en-US"/>
              </a:p>
            </p:txBody>
          </p:sp>
        </p:grpSp>
        <p:grpSp>
          <p:nvGrpSpPr>
            <p:cNvPr id="211" name="Graphic 31">
              <a:extLst>
                <a:ext uri="{FF2B5EF4-FFF2-40B4-BE49-F238E27FC236}">
                  <a16:creationId xmlns:a16="http://schemas.microsoft.com/office/drawing/2014/main" id="{6868DC48-A682-59DA-244A-331911C7EF62}"/>
                </a:ext>
              </a:extLst>
            </p:cNvPr>
            <p:cNvGrpSpPr/>
            <p:nvPr/>
          </p:nvGrpSpPr>
          <p:grpSpPr>
            <a:xfrm>
              <a:off x="7136709" y="4762738"/>
              <a:ext cx="69792" cy="69672"/>
              <a:chOff x="7136709" y="4762738"/>
              <a:chExt cx="69792" cy="69672"/>
            </a:xfrm>
          </p:grpSpPr>
          <p:sp>
            <p:nvSpPr>
              <p:cNvPr id="212" name="Freeform 211">
                <a:extLst>
                  <a:ext uri="{FF2B5EF4-FFF2-40B4-BE49-F238E27FC236}">
                    <a16:creationId xmlns:a16="http://schemas.microsoft.com/office/drawing/2014/main" id="{982CF122-C2F5-A087-6B86-C91B19C0763B}"/>
                  </a:ext>
                </a:extLst>
              </p:cNvPr>
              <p:cNvSpPr/>
              <p:nvPr/>
            </p:nvSpPr>
            <p:spPr>
              <a:xfrm>
                <a:off x="7171605" y="4762738"/>
                <a:ext cx="12689" cy="69672"/>
              </a:xfrm>
              <a:custGeom>
                <a:avLst/>
                <a:gdLst>
                  <a:gd name="connsiteX0" fmla="*/ 0 w 12689"/>
                  <a:gd name="connsiteY0" fmla="*/ 0 h 69672"/>
                  <a:gd name="connsiteX1" fmla="*/ 0 w 12689"/>
                  <a:gd name="connsiteY1" fmla="*/ 69672 h 69672"/>
                </a:gdLst>
                <a:ahLst/>
                <a:cxnLst>
                  <a:cxn ang="0">
                    <a:pos x="connsiteX0" y="connsiteY0"/>
                  </a:cxn>
                  <a:cxn ang="0">
                    <a:pos x="connsiteX1" y="connsiteY1"/>
                  </a:cxn>
                </a:cxnLst>
                <a:rect l="l" t="t" r="r" b="b"/>
                <a:pathLst>
                  <a:path w="12689" h="69672">
                    <a:moveTo>
                      <a:pt x="0" y="0"/>
                    </a:moveTo>
                    <a:lnTo>
                      <a:pt x="0" y="69672"/>
                    </a:lnTo>
                  </a:path>
                </a:pathLst>
              </a:custGeom>
              <a:ln w="9256" cap="flat">
                <a:solidFill>
                  <a:schemeClr val="accent6">
                    <a:lumMod val="75000"/>
                  </a:schemeClr>
                </a:solid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EC9F322D-B426-3D65-ABF5-693E185DA225}"/>
                  </a:ext>
                </a:extLst>
              </p:cNvPr>
              <p:cNvSpPr/>
              <p:nvPr/>
            </p:nvSpPr>
            <p:spPr>
              <a:xfrm>
                <a:off x="7136709" y="4797574"/>
                <a:ext cx="69792" cy="12667"/>
              </a:xfrm>
              <a:custGeom>
                <a:avLst/>
                <a:gdLst>
                  <a:gd name="connsiteX0" fmla="*/ 0 w 69792"/>
                  <a:gd name="connsiteY0" fmla="*/ 0 h 12667"/>
                  <a:gd name="connsiteX1" fmla="*/ 69792 w 69792"/>
                  <a:gd name="connsiteY1" fmla="*/ 0 h 12667"/>
                </a:gdLst>
                <a:ahLst/>
                <a:cxnLst>
                  <a:cxn ang="0">
                    <a:pos x="connsiteX0" y="connsiteY0"/>
                  </a:cxn>
                  <a:cxn ang="0">
                    <a:pos x="connsiteX1" y="connsiteY1"/>
                  </a:cxn>
                </a:cxnLst>
                <a:rect l="l" t="t" r="r" b="b"/>
                <a:pathLst>
                  <a:path w="69792" h="12667">
                    <a:moveTo>
                      <a:pt x="0" y="0"/>
                    </a:moveTo>
                    <a:lnTo>
                      <a:pt x="69792" y="0"/>
                    </a:lnTo>
                  </a:path>
                </a:pathLst>
              </a:custGeom>
              <a:ln w="9256" cap="flat">
                <a:solidFill>
                  <a:schemeClr val="accent6">
                    <a:lumMod val="75000"/>
                  </a:schemeClr>
                </a:solidFill>
                <a:prstDash val="solid"/>
                <a:miter/>
              </a:ln>
            </p:spPr>
            <p:txBody>
              <a:bodyPr rtlCol="0" anchor="ctr"/>
              <a:lstStyle/>
              <a:p>
                <a:endParaRPr lang="en-US"/>
              </a:p>
            </p:txBody>
          </p:sp>
        </p:grpSp>
        <p:grpSp>
          <p:nvGrpSpPr>
            <p:cNvPr id="214" name="Graphic 31">
              <a:extLst>
                <a:ext uri="{FF2B5EF4-FFF2-40B4-BE49-F238E27FC236}">
                  <a16:creationId xmlns:a16="http://schemas.microsoft.com/office/drawing/2014/main" id="{3BADF434-B053-128B-9F8B-5EAA7BA009F6}"/>
                </a:ext>
              </a:extLst>
            </p:cNvPr>
            <p:cNvGrpSpPr/>
            <p:nvPr/>
          </p:nvGrpSpPr>
          <p:grpSpPr>
            <a:xfrm>
              <a:off x="7215764" y="4762738"/>
              <a:ext cx="69792" cy="69672"/>
              <a:chOff x="7215764" y="4762738"/>
              <a:chExt cx="69792" cy="69672"/>
            </a:xfrm>
          </p:grpSpPr>
          <p:sp>
            <p:nvSpPr>
              <p:cNvPr id="215" name="Freeform 214">
                <a:extLst>
                  <a:ext uri="{FF2B5EF4-FFF2-40B4-BE49-F238E27FC236}">
                    <a16:creationId xmlns:a16="http://schemas.microsoft.com/office/drawing/2014/main" id="{1E59AF53-0DC9-7803-5B76-A5067757C116}"/>
                  </a:ext>
                </a:extLst>
              </p:cNvPr>
              <p:cNvSpPr/>
              <p:nvPr/>
            </p:nvSpPr>
            <p:spPr>
              <a:xfrm>
                <a:off x="7250661" y="4762738"/>
                <a:ext cx="12689" cy="69672"/>
              </a:xfrm>
              <a:custGeom>
                <a:avLst/>
                <a:gdLst>
                  <a:gd name="connsiteX0" fmla="*/ 0 w 12689"/>
                  <a:gd name="connsiteY0" fmla="*/ 0 h 69672"/>
                  <a:gd name="connsiteX1" fmla="*/ 0 w 12689"/>
                  <a:gd name="connsiteY1" fmla="*/ 69672 h 69672"/>
                </a:gdLst>
                <a:ahLst/>
                <a:cxnLst>
                  <a:cxn ang="0">
                    <a:pos x="connsiteX0" y="connsiteY0"/>
                  </a:cxn>
                  <a:cxn ang="0">
                    <a:pos x="connsiteX1" y="connsiteY1"/>
                  </a:cxn>
                </a:cxnLst>
                <a:rect l="l" t="t" r="r" b="b"/>
                <a:pathLst>
                  <a:path w="12689" h="69672">
                    <a:moveTo>
                      <a:pt x="0" y="0"/>
                    </a:moveTo>
                    <a:lnTo>
                      <a:pt x="0" y="69672"/>
                    </a:lnTo>
                  </a:path>
                </a:pathLst>
              </a:custGeom>
              <a:ln w="9256" cap="flat">
                <a:solidFill>
                  <a:schemeClr val="accent6">
                    <a:lumMod val="75000"/>
                  </a:schemeClr>
                </a:solid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F4A5ACFD-4A9C-6900-55E5-BD9AE6CDEAB8}"/>
                  </a:ext>
                </a:extLst>
              </p:cNvPr>
              <p:cNvSpPr/>
              <p:nvPr/>
            </p:nvSpPr>
            <p:spPr>
              <a:xfrm>
                <a:off x="7215764" y="4797574"/>
                <a:ext cx="69792" cy="12667"/>
              </a:xfrm>
              <a:custGeom>
                <a:avLst/>
                <a:gdLst>
                  <a:gd name="connsiteX0" fmla="*/ 0 w 69792"/>
                  <a:gd name="connsiteY0" fmla="*/ 0 h 12667"/>
                  <a:gd name="connsiteX1" fmla="*/ 69793 w 69792"/>
                  <a:gd name="connsiteY1" fmla="*/ 0 h 12667"/>
                </a:gdLst>
                <a:ahLst/>
                <a:cxnLst>
                  <a:cxn ang="0">
                    <a:pos x="connsiteX0" y="connsiteY0"/>
                  </a:cxn>
                  <a:cxn ang="0">
                    <a:pos x="connsiteX1" y="connsiteY1"/>
                  </a:cxn>
                </a:cxnLst>
                <a:rect l="l" t="t" r="r" b="b"/>
                <a:pathLst>
                  <a:path w="69792" h="12667">
                    <a:moveTo>
                      <a:pt x="0" y="0"/>
                    </a:moveTo>
                    <a:lnTo>
                      <a:pt x="69793" y="0"/>
                    </a:lnTo>
                  </a:path>
                </a:pathLst>
              </a:custGeom>
              <a:ln w="9256" cap="flat">
                <a:solidFill>
                  <a:schemeClr val="accent6">
                    <a:lumMod val="75000"/>
                  </a:schemeClr>
                </a:solidFill>
                <a:prstDash val="solid"/>
                <a:miter/>
              </a:ln>
            </p:spPr>
            <p:txBody>
              <a:bodyPr rtlCol="0" anchor="ctr"/>
              <a:lstStyle/>
              <a:p>
                <a:endParaRPr lang="en-US"/>
              </a:p>
            </p:txBody>
          </p:sp>
        </p:grpSp>
        <p:grpSp>
          <p:nvGrpSpPr>
            <p:cNvPr id="217" name="Graphic 31">
              <a:extLst>
                <a:ext uri="{FF2B5EF4-FFF2-40B4-BE49-F238E27FC236}">
                  <a16:creationId xmlns:a16="http://schemas.microsoft.com/office/drawing/2014/main" id="{E862AD48-5C64-EB0A-A50D-6D6A73AAE722}"/>
                </a:ext>
              </a:extLst>
            </p:cNvPr>
            <p:cNvGrpSpPr/>
            <p:nvPr/>
          </p:nvGrpSpPr>
          <p:grpSpPr>
            <a:xfrm>
              <a:off x="6402365" y="4558914"/>
              <a:ext cx="69792" cy="69672"/>
              <a:chOff x="6402365" y="4558914"/>
              <a:chExt cx="69792" cy="69672"/>
            </a:xfrm>
          </p:grpSpPr>
          <p:sp>
            <p:nvSpPr>
              <p:cNvPr id="218" name="Freeform 217">
                <a:extLst>
                  <a:ext uri="{FF2B5EF4-FFF2-40B4-BE49-F238E27FC236}">
                    <a16:creationId xmlns:a16="http://schemas.microsoft.com/office/drawing/2014/main" id="{78433DD6-78A1-5FBB-B16E-B9FB86B5C826}"/>
                  </a:ext>
                </a:extLst>
              </p:cNvPr>
              <p:cNvSpPr/>
              <p:nvPr/>
            </p:nvSpPr>
            <p:spPr>
              <a:xfrm>
                <a:off x="6437261" y="4558914"/>
                <a:ext cx="12689" cy="69672"/>
              </a:xfrm>
              <a:custGeom>
                <a:avLst/>
                <a:gdLst>
                  <a:gd name="connsiteX0" fmla="*/ 0 w 12689"/>
                  <a:gd name="connsiteY0" fmla="*/ 0 h 69672"/>
                  <a:gd name="connsiteX1" fmla="*/ 0 w 12689"/>
                  <a:gd name="connsiteY1" fmla="*/ 69672 h 69672"/>
                </a:gdLst>
                <a:ahLst/>
                <a:cxnLst>
                  <a:cxn ang="0">
                    <a:pos x="connsiteX0" y="connsiteY0"/>
                  </a:cxn>
                  <a:cxn ang="0">
                    <a:pos x="connsiteX1" y="connsiteY1"/>
                  </a:cxn>
                </a:cxnLst>
                <a:rect l="l" t="t" r="r" b="b"/>
                <a:pathLst>
                  <a:path w="12689" h="69672">
                    <a:moveTo>
                      <a:pt x="0" y="0"/>
                    </a:moveTo>
                    <a:lnTo>
                      <a:pt x="0" y="69672"/>
                    </a:lnTo>
                  </a:path>
                </a:pathLst>
              </a:custGeom>
              <a:ln w="9256" cap="flat">
                <a:solidFill>
                  <a:schemeClr val="accent6">
                    <a:lumMod val="75000"/>
                  </a:schemeClr>
                </a:solid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029B6B25-D214-774B-064F-AA8EF4409C7B}"/>
                  </a:ext>
                </a:extLst>
              </p:cNvPr>
              <p:cNvSpPr/>
              <p:nvPr/>
            </p:nvSpPr>
            <p:spPr>
              <a:xfrm>
                <a:off x="6402365" y="4593751"/>
                <a:ext cx="69792" cy="12667"/>
              </a:xfrm>
              <a:custGeom>
                <a:avLst/>
                <a:gdLst>
                  <a:gd name="connsiteX0" fmla="*/ 0 w 69792"/>
                  <a:gd name="connsiteY0" fmla="*/ 0 h 12667"/>
                  <a:gd name="connsiteX1" fmla="*/ 69793 w 69792"/>
                  <a:gd name="connsiteY1" fmla="*/ 0 h 12667"/>
                </a:gdLst>
                <a:ahLst/>
                <a:cxnLst>
                  <a:cxn ang="0">
                    <a:pos x="connsiteX0" y="connsiteY0"/>
                  </a:cxn>
                  <a:cxn ang="0">
                    <a:pos x="connsiteX1" y="connsiteY1"/>
                  </a:cxn>
                </a:cxnLst>
                <a:rect l="l" t="t" r="r" b="b"/>
                <a:pathLst>
                  <a:path w="69792" h="12667">
                    <a:moveTo>
                      <a:pt x="0" y="0"/>
                    </a:moveTo>
                    <a:lnTo>
                      <a:pt x="69793" y="0"/>
                    </a:lnTo>
                  </a:path>
                </a:pathLst>
              </a:custGeom>
              <a:ln w="9256" cap="flat">
                <a:solidFill>
                  <a:schemeClr val="accent6">
                    <a:lumMod val="75000"/>
                  </a:schemeClr>
                </a:solidFill>
                <a:prstDash val="solid"/>
                <a:miter/>
              </a:ln>
            </p:spPr>
            <p:txBody>
              <a:bodyPr rtlCol="0" anchor="ctr"/>
              <a:lstStyle/>
              <a:p>
                <a:endParaRPr lang="en-US"/>
              </a:p>
            </p:txBody>
          </p:sp>
        </p:grpSp>
        <p:sp>
          <p:nvSpPr>
            <p:cNvPr id="220" name="Freeform 219">
              <a:extLst>
                <a:ext uri="{FF2B5EF4-FFF2-40B4-BE49-F238E27FC236}">
                  <a16:creationId xmlns:a16="http://schemas.microsoft.com/office/drawing/2014/main" id="{E33286BF-33C4-811D-2D32-800CFDB27831}"/>
                </a:ext>
              </a:extLst>
            </p:cNvPr>
            <p:cNvSpPr/>
            <p:nvPr/>
          </p:nvSpPr>
          <p:spPr>
            <a:xfrm>
              <a:off x="2203651" y="2236668"/>
              <a:ext cx="5047010" cy="2562299"/>
            </a:xfrm>
            <a:custGeom>
              <a:avLst/>
              <a:gdLst>
                <a:gd name="connsiteX0" fmla="*/ 5047010 w 5047010"/>
                <a:gd name="connsiteY0" fmla="*/ 2562300 h 2562299"/>
                <a:gd name="connsiteX1" fmla="*/ 4442734 w 5047010"/>
                <a:gd name="connsiteY1" fmla="*/ 2562300 h 2562299"/>
                <a:gd name="connsiteX2" fmla="*/ 4442734 w 5047010"/>
                <a:gd name="connsiteY2" fmla="*/ 2457284 h 2562299"/>
                <a:gd name="connsiteX3" fmla="*/ 4344898 w 5047010"/>
                <a:gd name="connsiteY3" fmla="*/ 2457284 h 2562299"/>
                <a:gd name="connsiteX4" fmla="*/ 4344898 w 5047010"/>
                <a:gd name="connsiteY4" fmla="*/ 2357083 h 2562299"/>
                <a:gd name="connsiteX5" fmla="*/ 3194972 w 5047010"/>
                <a:gd name="connsiteY5" fmla="*/ 2357083 h 2562299"/>
                <a:gd name="connsiteX6" fmla="*/ 3194972 w 5047010"/>
                <a:gd name="connsiteY6" fmla="*/ 2315659 h 2562299"/>
                <a:gd name="connsiteX7" fmla="*/ 3174288 w 5047010"/>
                <a:gd name="connsiteY7" fmla="*/ 2315659 h 2562299"/>
                <a:gd name="connsiteX8" fmla="*/ 3174288 w 5047010"/>
                <a:gd name="connsiteY8" fmla="*/ 2259541 h 2562299"/>
                <a:gd name="connsiteX9" fmla="*/ 3148655 w 5047010"/>
                <a:gd name="connsiteY9" fmla="*/ 2259541 h 2562299"/>
                <a:gd name="connsiteX10" fmla="*/ 3148655 w 5047010"/>
                <a:gd name="connsiteY10" fmla="*/ 2207857 h 2562299"/>
                <a:gd name="connsiteX11" fmla="*/ 2759975 w 5047010"/>
                <a:gd name="connsiteY11" fmla="*/ 2207857 h 2562299"/>
                <a:gd name="connsiteX12" fmla="*/ 2759975 w 5047010"/>
                <a:gd name="connsiteY12" fmla="*/ 2158199 h 2562299"/>
                <a:gd name="connsiteX13" fmla="*/ 2716450 w 5047010"/>
                <a:gd name="connsiteY13" fmla="*/ 2158199 h 2562299"/>
                <a:gd name="connsiteX14" fmla="*/ 2716450 w 5047010"/>
                <a:gd name="connsiteY14" fmla="*/ 2118930 h 2562299"/>
                <a:gd name="connsiteX15" fmla="*/ 2312541 w 5047010"/>
                <a:gd name="connsiteY15" fmla="*/ 2118930 h 2562299"/>
                <a:gd name="connsiteX16" fmla="*/ 2312541 w 5047010"/>
                <a:gd name="connsiteY16" fmla="*/ 2075479 h 2562299"/>
                <a:gd name="connsiteX17" fmla="*/ 2247571 w 5047010"/>
                <a:gd name="connsiteY17" fmla="*/ 2075479 h 2562299"/>
                <a:gd name="connsiteX18" fmla="*/ 2247571 w 5047010"/>
                <a:gd name="connsiteY18" fmla="*/ 2030636 h 2562299"/>
                <a:gd name="connsiteX19" fmla="*/ 2034260 w 5047010"/>
                <a:gd name="connsiteY19" fmla="*/ 2030636 h 2562299"/>
                <a:gd name="connsiteX20" fmla="*/ 2034260 w 5047010"/>
                <a:gd name="connsiteY20" fmla="*/ 1988579 h 2562299"/>
                <a:gd name="connsiteX21" fmla="*/ 1965229 w 5047010"/>
                <a:gd name="connsiteY21" fmla="*/ 1988579 h 2562299"/>
                <a:gd name="connsiteX22" fmla="*/ 1965229 w 5047010"/>
                <a:gd name="connsiteY22" fmla="*/ 1950702 h 2562299"/>
                <a:gd name="connsiteX23" fmla="*/ 1926526 w 5047010"/>
                <a:gd name="connsiteY23" fmla="*/ 1950702 h 2562299"/>
                <a:gd name="connsiteX24" fmla="*/ 1926526 w 5047010"/>
                <a:gd name="connsiteY24" fmla="*/ 1905859 h 2562299"/>
                <a:gd name="connsiteX25" fmla="*/ 1903685 w 5047010"/>
                <a:gd name="connsiteY25" fmla="*/ 1905859 h 2562299"/>
                <a:gd name="connsiteX26" fmla="*/ 1903685 w 5047010"/>
                <a:gd name="connsiteY26" fmla="*/ 1863168 h 2562299"/>
                <a:gd name="connsiteX27" fmla="*/ 1844298 w 5047010"/>
                <a:gd name="connsiteY27" fmla="*/ 1863168 h 2562299"/>
                <a:gd name="connsiteX28" fmla="*/ 1844298 w 5047010"/>
                <a:gd name="connsiteY28" fmla="*/ 1834919 h 2562299"/>
                <a:gd name="connsiteX29" fmla="*/ 1822218 w 5047010"/>
                <a:gd name="connsiteY29" fmla="*/ 1834919 h 2562299"/>
                <a:gd name="connsiteX30" fmla="*/ 1822218 w 5047010"/>
                <a:gd name="connsiteY30" fmla="*/ 1775634 h 2562299"/>
                <a:gd name="connsiteX31" fmla="*/ 1802930 w 5047010"/>
                <a:gd name="connsiteY31" fmla="*/ 1775634 h 2562299"/>
                <a:gd name="connsiteX32" fmla="*/ 1802930 w 5047010"/>
                <a:gd name="connsiteY32" fmla="*/ 1728764 h 2562299"/>
                <a:gd name="connsiteX33" fmla="*/ 1786306 w 5047010"/>
                <a:gd name="connsiteY33" fmla="*/ 1728764 h 2562299"/>
                <a:gd name="connsiteX34" fmla="*/ 1786306 w 5047010"/>
                <a:gd name="connsiteY34" fmla="*/ 1694941 h 2562299"/>
                <a:gd name="connsiteX35" fmla="*/ 1540510 w 5047010"/>
                <a:gd name="connsiteY35" fmla="*/ 1694941 h 2562299"/>
                <a:gd name="connsiteX36" fmla="*/ 1540510 w 5047010"/>
                <a:gd name="connsiteY36" fmla="*/ 1650224 h 2562299"/>
                <a:gd name="connsiteX37" fmla="*/ 1520461 w 5047010"/>
                <a:gd name="connsiteY37" fmla="*/ 1650224 h 2562299"/>
                <a:gd name="connsiteX38" fmla="*/ 1520461 w 5047010"/>
                <a:gd name="connsiteY38" fmla="*/ 1606774 h 2562299"/>
                <a:gd name="connsiteX39" fmla="*/ 1459678 w 5047010"/>
                <a:gd name="connsiteY39" fmla="*/ 1606774 h 2562299"/>
                <a:gd name="connsiteX40" fmla="*/ 1459678 w 5047010"/>
                <a:gd name="connsiteY40" fmla="*/ 1561930 h 2562299"/>
                <a:gd name="connsiteX41" fmla="*/ 1425162 w 5047010"/>
                <a:gd name="connsiteY41" fmla="*/ 1561930 h 2562299"/>
                <a:gd name="connsiteX42" fmla="*/ 1425162 w 5047010"/>
                <a:gd name="connsiteY42" fmla="*/ 1526840 h 2562299"/>
                <a:gd name="connsiteX43" fmla="*/ 1407270 w 5047010"/>
                <a:gd name="connsiteY43" fmla="*/ 1526840 h 2562299"/>
                <a:gd name="connsiteX44" fmla="*/ 1407270 w 5047010"/>
                <a:gd name="connsiteY44" fmla="*/ 1482630 h 2562299"/>
                <a:gd name="connsiteX45" fmla="*/ 1387220 w 5047010"/>
                <a:gd name="connsiteY45" fmla="*/ 1482630 h 2562299"/>
                <a:gd name="connsiteX46" fmla="*/ 1387220 w 5047010"/>
                <a:gd name="connsiteY46" fmla="*/ 1388129 h 2562299"/>
                <a:gd name="connsiteX47" fmla="*/ 1378211 w 5047010"/>
                <a:gd name="connsiteY47" fmla="*/ 1388129 h 2562299"/>
                <a:gd name="connsiteX48" fmla="*/ 1378211 w 5047010"/>
                <a:gd name="connsiteY48" fmla="*/ 1351012 h 2562299"/>
                <a:gd name="connsiteX49" fmla="*/ 1327833 w 5047010"/>
                <a:gd name="connsiteY49" fmla="*/ 1351012 h 2562299"/>
                <a:gd name="connsiteX50" fmla="*/ 1327833 w 5047010"/>
                <a:gd name="connsiteY50" fmla="*/ 1310982 h 2562299"/>
                <a:gd name="connsiteX51" fmla="*/ 1318189 w 5047010"/>
                <a:gd name="connsiteY51" fmla="*/ 1310982 h 2562299"/>
                <a:gd name="connsiteX52" fmla="*/ 1318189 w 5047010"/>
                <a:gd name="connsiteY52" fmla="*/ 1264112 h 2562299"/>
                <a:gd name="connsiteX53" fmla="*/ 1298140 w 5047010"/>
                <a:gd name="connsiteY53" fmla="*/ 1264112 h 2562299"/>
                <a:gd name="connsiteX54" fmla="*/ 1298140 w 5047010"/>
                <a:gd name="connsiteY54" fmla="*/ 1218001 h 2562299"/>
                <a:gd name="connsiteX55" fmla="*/ 1245732 w 5047010"/>
                <a:gd name="connsiteY55" fmla="*/ 1218001 h 2562299"/>
                <a:gd name="connsiteX56" fmla="*/ 1245732 w 5047010"/>
                <a:gd name="connsiteY56" fmla="*/ 1192539 h 2562299"/>
                <a:gd name="connsiteX57" fmla="*/ 1212485 w 5047010"/>
                <a:gd name="connsiteY57" fmla="*/ 1192539 h 2562299"/>
                <a:gd name="connsiteX58" fmla="*/ 1212485 w 5047010"/>
                <a:gd name="connsiteY58" fmla="*/ 1140095 h 2562299"/>
                <a:gd name="connsiteX59" fmla="*/ 1095869 w 5047010"/>
                <a:gd name="connsiteY59" fmla="*/ 1140095 h 2562299"/>
                <a:gd name="connsiteX60" fmla="*/ 1095869 w 5047010"/>
                <a:gd name="connsiteY60" fmla="*/ 1111086 h 2562299"/>
                <a:gd name="connsiteX61" fmla="*/ 1088889 w 5047010"/>
                <a:gd name="connsiteY61" fmla="*/ 1111086 h 2562299"/>
                <a:gd name="connsiteX62" fmla="*/ 1088889 w 5047010"/>
                <a:gd name="connsiteY62" fmla="*/ 1096645 h 2562299"/>
                <a:gd name="connsiteX63" fmla="*/ 1033055 w 5047010"/>
                <a:gd name="connsiteY63" fmla="*/ 1096645 h 2562299"/>
                <a:gd name="connsiteX64" fmla="*/ 1033055 w 5047010"/>
                <a:gd name="connsiteY64" fmla="*/ 1060795 h 2562299"/>
                <a:gd name="connsiteX65" fmla="*/ 990926 w 5047010"/>
                <a:gd name="connsiteY65" fmla="*/ 1060795 h 2562299"/>
                <a:gd name="connsiteX66" fmla="*/ 990926 w 5047010"/>
                <a:gd name="connsiteY66" fmla="*/ 1018738 h 2562299"/>
                <a:gd name="connsiteX67" fmla="*/ 963897 w 5047010"/>
                <a:gd name="connsiteY67" fmla="*/ 1018738 h 2562299"/>
                <a:gd name="connsiteX68" fmla="*/ 963897 w 5047010"/>
                <a:gd name="connsiteY68" fmla="*/ 927150 h 2562299"/>
                <a:gd name="connsiteX69" fmla="*/ 945371 w 5047010"/>
                <a:gd name="connsiteY69" fmla="*/ 927150 h 2562299"/>
                <a:gd name="connsiteX70" fmla="*/ 945371 w 5047010"/>
                <a:gd name="connsiteY70" fmla="*/ 870526 h 2562299"/>
                <a:gd name="connsiteX71" fmla="*/ 930778 w 5047010"/>
                <a:gd name="connsiteY71" fmla="*/ 870526 h 2562299"/>
                <a:gd name="connsiteX72" fmla="*/ 930778 w 5047010"/>
                <a:gd name="connsiteY72" fmla="*/ 796166 h 2562299"/>
                <a:gd name="connsiteX73" fmla="*/ 919738 w 5047010"/>
                <a:gd name="connsiteY73" fmla="*/ 796166 h 2562299"/>
                <a:gd name="connsiteX74" fmla="*/ 919738 w 5047010"/>
                <a:gd name="connsiteY74" fmla="*/ 704452 h 2562299"/>
                <a:gd name="connsiteX75" fmla="*/ 863777 w 5047010"/>
                <a:gd name="connsiteY75" fmla="*/ 704452 h 2562299"/>
                <a:gd name="connsiteX76" fmla="*/ 863777 w 5047010"/>
                <a:gd name="connsiteY76" fmla="*/ 671389 h 2562299"/>
                <a:gd name="connsiteX77" fmla="*/ 618742 w 5047010"/>
                <a:gd name="connsiteY77" fmla="*/ 671389 h 2562299"/>
                <a:gd name="connsiteX78" fmla="*/ 618742 w 5047010"/>
                <a:gd name="connsiteY78" fmla="*/ 616158 h 2562299"/>
                <a:gd name="connsiteX79" fmla="*/ 486771 w 5047010"/>
                <a:gd name="connsiteY79" fmla="*/ 616158 h 2562299"/>
                <a:gd name="connsiteX80" fmla="*/ 486771 w 5047010"/>
                <a:gd name="connsiteY80" fmla="*/ 579675 h 2562299"/>
                <a:gd name="connsiteX81" fmla="*/ 468117 w 5047010"/>
                <a:gd name="connsiteY81" fmla="*/ 579675 h 2562299"/>
                <a:gd name="connsiteX82" fmla="*/ 468117 w 5047010"/>
                <a:gd name="connsiteY82" fmla="*/ 481753 h 2562299"/>
                <a:gd name="connsiteX83" fmla="*/ 453651 w 5047010"/>
                <a:gd name="connsiteY83" fmla="*/ 481753 h 2562299"/>
                <a:gd name="connsiteX84" fmla="*/ 453651 w 5047010"/>
                <a:gd name="connsiteY84" fmla="*/ 334301 h 2562299"/>
                <a:gd name="connsiteX85" fmla="*/ 439185 w 5047010"/>
                <a:gd name="connsiteY85" fmla="*/ 334301 h 2562299"/>
                <a:gd name="connsiteX86" fmla="*/ 439185 w 5047010"/>
                <a:gd name="connsiteY86" fmla="*/ 194323 h 2562299"/>
                <a:gd name="connsiteX87" fmla="*/ 419897 w 5047010"/>
                <a:gd name="connsiteY87" fmla="*/ 194323 h 2562299"/>
                <a:gd name="connsiteX88" fmla="*/ 419897 w 5047010"/>
                <a:gd name="connsiteY88" fmla="*/ 156446 h 2562299"/>
                <a:gd name="connsiteX89" fmla="*/ 240340 w 5047010"/>
                <a:gd name="connsiteY89" fmla="*/ 156446 h 2562299"/>
                <a:gd name="connsiteX90" fmla="*/ 240340 w 5047010"/>
                <a:gd name="connsiteY90" fmla="*/ 124777 h 2562299"/>
                <a:gd name="connsiteX91" fmla="*/ 209250 w 5047010"/>
                <a:gd name="connsiteY91" fmla="*/ 124777 h 2562299"/>
                <a:gd name="connsiteX92" fmla="*/ 209250 w 5047010"/>
                <a:gd name="connsiteY92" fmla="*/ 70939 h 2562299"/>
                <a:gd name="connsiteX93" fmla="*/ 190597 w 5047010"/>
                <a:gd name="connsiteY93" fmla="*/ 70939 h 2562299"/>
                <a:gd name="connsiteX94" fmla="*/ 190597 w 5047010"/>
                <a:gd name="connsiteY94" fmla="*/ 43450 h 2562299"/>
                <a:gd name="connsiteX95" fmla="*/ 157477 w 5047010"/>
                <a:gd name="connsiteY95" fmla="*/ 43450 h 2562299"/>
                <a:gd name="connsiteX96" fmla="*/ 157477 w 5047010"/>
                <a:gd name="connsiteY96" fmla="*/ 0 h 2562299"/>
                <a:gd name="connsiteX97" fmla="*/ 0 w 5047010"/>
                <a:gd name="connsiteY97" fmla="*/ 0 h 256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047010" h="2562299">
                  <a:moveTo>
                    <a:pt x="5047010" y="2562300"/>
                  </a:moveTo>
                  <a:lnTo>
                    <a:pt x="4442734" y="2562300"/>
                  </a:lnTo>
                  <a:lnTo>
                    <a:pt x="4442734" y="2457284"/>
                  </a:lnTo>
                  <a:lnTo>
                    <a:pt x="4344898" y="2457284"/>
                  </a:lnTo>
                  <a:lnTo>
                    <a:pt x="4344898" y="2357083"/>
                  </a:lnTo>
                  <a:lnTo>
                    <a:pt x="3194972" y="2357083"/>
                  </a:lnTo>
                  <a:lnTo>
                    <a:pt x="3194972" y="2315659"/>
                  </a:lnTo>
                  <a:lnTo>
                    <a:pt x="3174288" y="2315659"/>
                  </a:lnTo>
                  <a:lnTo>
                    <a:pt x="3174288" y="2259541"/>
                  </a:lnTo>
                  <a:lnTo>
                    <a:pt x="3148655" y="2259541"/>
                  </a:lnTo>
                  <a:lnTo>
                    <a:pt x="3148655" y="2207857"/>
                  </a:lnTo>
                  <a:lnTo>
                    <a:pt x="2759975" y="2207857"/>
                  </a:lnTo>
                  <a:lnTo>
                    <a:pt x="2759975" y="2158199"/>
                  </a:lnTo>
                  <a:lnTo>
                    <a:pt x="2716450" y="2158199"/>
                  </a:lnTo>
                  <a:lnTo>
                    <a:pt x="2716450" y="2118930"/>
                  </a:lnTo>
                  <a:lnTo>
                    <a:pt x="2312541" y="2118930"/>
                  </a:lnTo>
                  <a:lnTo>
                    <a:pt x="2312541" y="2075479"/>
                  </a:lnTo>
                  <a:lnTo>
                    <a:pt x="2247571" y="2075479"/>
                  </a:lnTo>
                  <a:lnTo>
                    <a:pt x="2247571" y="2030636"/>
                  </a:lnTo>
                  <a:lnTo>
                    <a:pt x="2034260" y="2030636"/>
                  </a:lnTo>
                  <a:lnTo>
                    <a:pt x="2034260" y="1988579"/>
                  </a:lnTo>
                  <a:lnTo>
                    <a:pt x="1965229" y="1988579"/>
                  </a:lnTo>
                  <a:lnTo>
                    <a:pt x="1965229" y="1950702"/>
                  </a:lnTo>
                  <a:lnTo>
                    <a:pt x="1926526" y="1950702"/>
                  </a:lnTo>
                  <a:lnTo>
                    <a:pt x="1926526" y="1905859"/>
                  </a:lnTo>
                  <a:lnTo>
                    <a:pt x="1903685" y="1905859"/>
                  </a:lnTo>
                  <a:lnTo>
                    <a:pt x="1903685" y="1863168"/>
                  </a:lnTo>
                  <a:lnTo>
                    <a:pt x="1844298" y="1863168"/>
                  </a:lnTo>
                  <a:lnTo>
                    <a:pt x="1844298" y="1834919"/>
                  </a:lnTo>
                  <a:lnTo>
                    <a:pt x="1822218" y="1834919"/>
                  </a:lnTo>
                  <a:lnTo>
                    <a:pt x="1822218" y="1775634"/>
                  </a:lnTo>
                  <a:lnTo>
                    <a:pt x="1802930" y="1775634"/>
                  </a:lnTo>
                  <a:lnTo>
                    <a:pt x="1802930" y="1728764"/>
                  </a:lnTo>
                  <a:lnTo>
                    <a:pt x="1786306" y="1728764"/>
                  </a:lnTo>
                  <a:lnTo>
                    <a:pt x="1786306" y="1694941"/>
                  </a:lnTo>
                  <a:lnTo>
                    <a:pt x="1540510" y="1694941"/>
                  </a:lnTo>
                  <a:lnTo>
                    <a:pt x="1540510" y="1650224"/>
                  </a:lnTo>
                  <a:lnTo>
                    <a:pt x="1520461" y="1650224"/>
                  </a:lnTo>
                  <a:lnTo>
                    <a:pt x="1520461" y="1606774"/>
                  </a:lnTo>
                  <a:lnTo>
                    <a:pt x="1459678" y="1606774"/>
                  </a:lnTo>
                  <a:lnTo>
                    <a:pt x="1459678" y="1561930"/>
                  </a:lnTo>
                  <a:lnTo>
                    <a:pt x="1425162" y="1561930"/>
                  </a:lnTo>
                  <a:lnTo>
                    <a:pt x="1425162" y="1526840"/>
                  </a:lnTo>
                  <a:lnTo>
                    <a:pt x="1407270" y="1526840"/>
                  </a:lnTo>
                  <a:lnTo>
                    <a:pt x="1407270" y="1482630"/>
                  </a:lnTo>
                  <a:lnTo>
                    <a:pt x="1387220" y="1482630"/>
                  </a:lnTo>
                  <a:lnTo>
                    <a:pt x="1387220" y="1388129"/>
                  </a:lnTo>
                  <a:lnTo>
                    <a:pt x="1378211" y="1388129"/>
                  </a:lnTo>
                  <a:lnTo>
                    <a:pt x="1378211" y="1351012"/>
                  </a:lnTo>
                  <a:lnTo>
                    <a:pt x="1327833" y="1351012"/>
                  </a:lnTo>
                  <a:lnTo>
                    <a:pt x="1327833" y="1310982"/>
                  </a:lnTo>
                  <a:lnTo>
                    <a:pt x="1318189" y="1310982"/>
                  </a:lnTo>
                  <a:lnTo>
                    <a:pt x="1318189" y="1264112"/>
                  </a:lnTo>
                  <a:lnTo>
                    <a:pt x="1298140" y="1264112"/>
                  </a:lnTo>
                  <a:lnTo>
                    <a:pt x="1298140" y="1218001"/>
                  </a:lnTo>
                  <a:lnTo>
                    <a:pt x="1245732" y="1218001"/>
                  </a:lnTo>
                  <a:lnTo>
                    <a:pt x="1245732" y="1192539"/>
                  </a:lnTo>
                  <a:lnTo>
                    <a:pt x="1212485" y="1192539"/>
                  </a:lnTo>
                  <a:lnTo>
                    <a:pt x="1212485" y="1140095"/>
                  </a:lnTo>
                  <a:lnTo>
                    <a:pt x="1095869" y="1140095"/>
                  </a:lnTo>
                  <a:lnTo>
                    <a:pt x="1095869" y="1111086"/>
                  </a:lnTo>
                  <a:lnTo>
                    <a:pt x="1088889" y="1111086"/>
                  </a:lnTo>
                  <a:lnTo>
                    <a:pt x="1088889" y="1096645"/>
                  </a:lnTo>
                  <a:lnTo>
                    <a:pt x="1033055" y="1096645"/>
                  </a:lnTo>
                  <a:lnTo>
                    <a:pt x="1033055" y="1060795"/>
                  </a:lnTo>
                  <a:lnTo>
                    <a:pt x="990926" y="1060795"/>
                  </a:lnTo>
                  <a:lnTo>
                    <a:pt x="990926" y="1018738"/>
                  </a:lnTo>
                  <a:lnTo>
                    <a:pt x="963897" y="1018738"/>
                  </a:lnTo>
                  <a:lnTo>
                    <a:pt x="963897" y="927150"/>
                  </a:lnTo>
                  <a:lnTo>
                    <a:pt x="945371" y="927150"/>
                  </a:lnTo>
                  <a:lnTo>
                    <a:pt x="945371" y="870526"/>
                  </a:lnTo>
                  <a:lnTo>
                    <a:pt x="930778" y="870526"/>
                  </a:lnTo>
                  <a:lnTo>
                    <a:pt x="930778" y="796166"/>
                  </a:lnTo>
                  <a:lnTo>
                    <a:pt x="919738" y="796166"/>
                  </a:lnTo>
                  <a:lnTo>
                    <a:pt x="919738" y="704452"/>
                  </a:lnTo>
                  <a:lnTo>
                    <a:pt x="863777" y="704452"/>
                  </a:lnTo>
                  <a:lnTo>
                    <a:pt x="863777" y="671389"/>
                  </a:lnTo>
                  <a:lnTo>
                    <a:pt x="618742" y="671389"/>
                  </a:lnTo>
                  <a:lnTo>
                    <a:pt x="618742" y="616158"/>
                  </a:lnTo>
                  <a:lnTo>
                    <a:pt x="486771" y="616158"/>
                  </a:lnTo>
                  <a:lnTo>
                    <a:pt x="486771" y="579675"/>
                  </a:lnTo>
                  <a:lnTo>
                    <a:pt x="468117" y="579675"/>
                  </a:lnTo>
                  <a:lnTo>
                    <a:pt x="468117" y="481753"/>
                  </a:lnTo>
                  <a:lnTo>
                    <a:pt x="453651" y="481753"/>
                  </a:lnTo>
                  <a:lnTo>
                    <a:pt x="453651" y="334301"/>
                  </a:lnTo>
                  <a:lnTo>
                    <a:pt x="439185" y="334301"/>
                  </a:lnTo>
                  <a:lnTo>
                    <a:pt x="439185" y="194323"/>
                  </a:lnTo>
                  <a:lnTo>
                    <a:pt x="419897" y="194323"/>
                  </a:lnTo>
                  <a:lnTo>
                    <a:pt x="419897" y="156446"/>
                  </a:lnTo>
                  <a:lnTo>
                    <a:pt x="240340" y="156446"/>
                  </a:lnTo>
                  <a:lnTo>
                    <a:pt x="240340" y="124777"/>
                  </a:lnTo>
                  <a:lnTo>
                    <a:pt x="209250" y="124777"/>
                  </a:lnTo>
                  <a:lnTo>
                    <a:pt x="209250" y="70939"/>
                  </a:lnTo>
                  <a:lnTo>
                    <a:pt x="190597" y="70939"/>
                  </a:lnTo>
                  <a:lnTo>
                    <a:pt x="190597" y="43450"/>
                  </a:lnTo>
                  <a:lnTo>
                    <a:pt x="157477" y="43450"/>
                  </a:lnTo>
                  <a:lnTo>
                    <a:pt x="157477" y="0"/>
                  </a:lnTo>
                  <a:lnTo>
                    <a:pt x="0" y="0"/>
                  </a:lnTo>
                </a:path>
              </a:pathLst>
            </a:custGeom>
            <a:noFill/>
            <a:ln w="19019" cap="flat">
              <a:solidFill>
                <a:schemeClr val="accent6">
                  <a:lumMod val="75000"/>
                </a:schemeClr>
              </a:solidFill>
              <a:prstDash val="solid"/>
              <a:miter/>
            </a:ln>
          </p:spPr>
          <p:txBody>
            <a:bodyPr rtlCol="0" anchor="ctr"/>
            <a:lstStyle/>
            <a:p>
              <a:endParaRPr lang="en-US"/>
            </a:p>
          </p:txBody>
        </p:sp>
      </p:grpSp>
      <p:sp>
        <p:nvSpPr>
          <p:cNvPr id="221" name="Freeform 220">
            <a:extLst>
              <a:ext uri="{FF2B5EF4-FFF2-40B4-BE49-F238E27FC236}">
                <a16:creationId xmlns:a16="http://schemas.microsoft.com/office/drawing/2014/main" id="{740E0388-0C3A-63F6-2F7C-A045E6CEFE49}"/>
              </a:ext>
            </a:extLst>
          </p:cNvPr>
          <p:cNvSpPr/>
          <p:nvPr/>
        </p:nvSpPr>
        <p:spPr>
          <a:xfrm>
            <a:off x="2102134" y="2100237"/>
            <a:ext cx="5927156" cy="2984261"/>
          </a:xfrm>
          <a:custGeom>
            <a:avLst/>
            <a:gdLst>
              <a:gd name="connsiteX0" fmla="*/ 5424905 w 5927156"/>
              <a:gd name="connsiteY0" fmla="*/ 2886847 h 2984261"/>
              <a:gd name="connsiteX1" fmla="*/ 5424905 w 5927156"/>
              <a:gd name="connsiteY1" fmla="*/ 2984261 h 2984261"/>
              <a:gd name="connsiteX2" fmla="*/ 4096564 w 5927156"/>
              <a:gd name="connsiteY2" fmla="*/ 2886847 h 2984261"/>
              <a:gd name="connsiteX3" fmla="*/ 4096564 w 5927156"/>
              <a:gd name="connsiteY3" fmla="*/ 2984261 h 2984261"/>
              <a:gd name="connsiteX4" fmla="*/ 2768096 w 5927156"/>
              <a:gd name="connsiteY4" fmla="*/ 2886847 h 2984261"/>
              <a:gd name="connsiteX5" fmla="*/ 2768096 w 5927156"/>
              <a:gd name="connsiteY5" fmla="*/ 2984261 h 2984261"/>
              <a:gd name="connsiteX6" fmla="*/ 1432268 w 5927156"/>
              <a:gd name="connsiteY6" fmla="*/ 2886847 h 2984261"/>
              <a:gd name="connsiteX7" fmla="*/ 1432268 w 5927156"/>
              <a:gd name="connsiteY7" fmla="*/ 2984261 h 2984261"/>
              <a:gd name="connsiteX8" fmla="*/ 97583 w 5927156"/>
              <a:gd name="connsiteY8" fmla="*/ 2886847 h 2984261"/>
              <a:gd name="connsiteX9" fmla="*/ 97583 w 5927156"/>
              <a:gd name="connsiteY9" fmla="*/ 2984261 h 2984261"/>
              <a:gd name="connsiteX10" fmla="*/ 0 w 5927156"/>
              <a:gd name="connsiteY10" fmla="*/ 2886847 h 2984261"/>
              <a:gd name="connsiteX11" fmla="*/ 97583 w 5927156"/>
              <a:gd name="connsiteY11" fmla="*/ 2886847 h 2984261"/>
              <a:gd name="connsiteX12" fmla="*/ 0 w 5927156"/>
              <a:gd name="connsiteY12" fmla="*/ 2195569 h 2984261"/>
              <a:gd name="connsiteX13" fmla="*/ 97583 w 5927156"/>
              <a:gd name="connsiteY13" fmla="*/ 2195569 h 2984261"/>
              <a:gd name="connsiteX14" fmla="*/ 0 w 5927156"/>
              <a:gd name="connsiteY14" fmla="*/ 1509359 h 2984261"/>
              <a:gd name="connsiteX15" fmla="*/ 97583 w 5927156"/>
              <a:gd name="connsiteY15" fmla="*/ 1509359 h 2984261"/>
              <a:gd name="connsiteX16" fmla="*/ 0 w 5927156"/>
              <a:gd name="connsiteY16" fmla="*/ 813268 h 2984261"/>
              <a:gd name="connsiteX17" fmla="*/ 97583 w 5927156"/>
              <a:gd name="connsiteY17" fmla="*/ 813268 h 2984261"/>
              <a:gd name="connsiteX18" fmla="*/ 97583 w 5927156"/>
              <a:gd name="connsiteY18" fmla="*/ 0 h 2984261"/>
              <a:gd name="connsiteX19" fmla="*/ 97583 w 5927156"/>
              <a:gd name="connsiteY19" fmla="*/ 2886847 h 2984261"/>
              <a:gd name="connsiteX20" fmla="*/ 5927157 w 5927156"/>
              <a:gd name="connsiteY20" fmla="*/ 2886847 h 2984261"/>
              <a:gd name="connsiteX21" fmla="*/ 0 w 5927156"/>
              <a:gd name="connsiteY21" fmla="*/ 131871 h 2984261"/>
              <a:gd name="connsiteX22" fmla="*/ 97583 w 5927156"/>
              <a:gd name="connsiteY22" fmla="*/ 131871 h 29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27156" h="2984261">
                <a:moveTo>
                  <a:pt x="5424905" y="2886847"/>
                </a:moveTo>
                <a:lnTo>
                  <a:pt x="5424905" y="2984261"/>
                </a:lnTo>
                <a:moveTo>
                  <a:pt x="4096564" y="2886847"/>
                </a:moveTo>
                <a:lnTo>
                  <a:pt x="4096564" y="2984261"/>
                </a:lnTo>
                <a:moveTo>
                  <a:pt x="2768096" y="2886847"/>
                </a:moveTo>
                <a:lnTo>
                  <a:pt x="2768096" y="2984261"/>
                </a:lnTo>
                <a:moveTo>
                  <a:pt x="1432268" y="2886847"/>
                </a:moveTo>
                <a:lnTo>
                  <a:pt x="1432268" y="2984261"/>
                </a:lnTo>
                <a:moveTo>
                  <a:pt x="97583" y="2886847"/>
                </a:moveTo>
                <a:lnTo>
                  <a:pt x="97583" y="2984261"/>
                </a:lnTo>
                <a:moveTo>
                  <a:pt x="0" y="2886847"/>
                </a:moveTo>
                <a:lnTo>
                  <a:pt x="97583" y="2886847"/>
                </a:lnTo>
                <a:moveTo>
                  <a:pt x="0" y="2195569"/>
                </a:moveTo>
                <a:lnTo>
                  <a:pt x="97583" y="2195569"/>
                </a:lnTo>
                <a:moveTo>
                  <a:pt x="0" y="1509359"/>
                </a:moveTo>
                <a:lnTo>
                  <a:pt x="97583" y="1509359"/>
                </a:lnTo>
                <a:moveTo>
                  <a:pt x="0" y="813268"/>
                </a:moveTo>
                <a:lnTo>
                  <a:pt x="97583" y="813268"/>
                </a:lnTo>
                <a:moveTo>
                  <a:pt x="97583" y="0"/>
                </a:moveTo>
                <a:lnTo>
                  <a:pt x="97583" y="2886847"/>
                </a:lnTo>
                <a:lnTo>
                  <a:pt x="5927157" y="2886847"/>
                </a:lnTo>
                <a:moveTo>
                  <a:pt x="0" y="131871"/>
                </a:moveTo>
                <a:lnTo>
                  <a:pt x="97583" y="131871"/>
                </a:lnTo>
              </a:path>
            </a:pathLst>
          </a:custGeom>
          <a:noFill/>
          <a:ln w="12679" cap="flat">
            <a:solidFill>
              <a:srgbClr val="000000"/>
            </a:solidFill>
            <a:prstDash val="solid"/>
            <a:miter/>
          </a:ln>
        </p:spPr>
        <p:txBody>
          <a:bodyPr rtlCol="0" anchor="ctr"/>
          <a:lstStyle/>
          <a:p>
            <a:endParaRPr lang="en-US"/>
          </a:p>
        </p:txBody>
      </p:sp>
      <p:cxnSp>
        <p:nvCxnSpPr>
          <p:cNvPr id="36" name="Straight Connector 35">
            <a:extLst>
              <a:ext uri="{FF2B5EF4-FFF2-40B4-BE49-F238E27FC236}">
                <a16:creationId xmlns:a16="http://schemas.microsoft.com/office/drawing/2014/main" id="{D4A94500-01EF-07BC-40EC-93FFB592CBAC}"/>
              </a:ext>
            </a:extLst>
          </p:cNvPr>
          <p:cNvCxnSpPr/>
          <p:nvPr/>
        </p:nvCxnSpPr>
        <p:spPr>
          <a:xfrm>
            <a:off x="7627441" y="3888730"/>
            <a:ext cx="221159" cy="0"/>
          </a:xfrm>
          <a:prstGeom prst="line">
            <a:avLst/>
          </a:prstGeom>
          <a:ln w="190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395274E-F9FC-E11C-57C5-D2FB696EF2F1}"/>
              </a:ext>
            </a:extLst>
          </p:cNvPr>
          <p:cNvCxnSpPr/>
          <p:nvPr/>
        </p:nvCxnSpPr>
        <p:spPr>
          <a:xfrm>
            <a:off x="7627441" y="4034780"/>
            <a:ext cx="221159" cy="0"/>
          </a:xfrm>
          <a:prstGeom prst="line">
            <a:avLst/>
          </a:prstGeom>
          <a:ln w="19050">
            <a:solidFill>
              <a:srgbClr val="00B05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1B034084-D6E3-263A-B3AE-144B9114A887}"/>
              </a:ext>
            </a:extLst>
          </p:cNvPr>
          <p:cNvCxnSpPr/>
          <p:nvPr/>
        </p:nvCxnSpPr>
        <p:spPr>
          <a:xfrm>
            <a:off x="7627441" y="4345930"/>
            <a:ext cx="221159" cy="0"/>
          </a:xfrm>
          <a:prstGeom prst="line">
            <a:avLst/>
          </a:prstGeom>
          <a:ln w="19050">
            <a:solidFill>
              <a:schemeClr val="accent6">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82CF0C55-0EB0-7386-B520-2FFEDAAC3A66}"/>
              </a:ext>
            </a:extLst>
          </p:cNvPr>
          <p:cNvCxnSpPr/>
          <p:nvPr/>
        </p:nvCxnSpPr>
        <p:spPr>
          <a:xfrm>
            <a:off x="7627441" y="4190355"/>
            <a:ext cx="221159" cy="0"/>
          </a:xfrm>
          <a:prstGeom prst="line">
            <a:avLst/>
          </a:prstGeom>
          <a:ln w="1905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7491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65DA5-B6EB-17C2-6273-A7B265DED9BC}"/>
              </a:ext>
            </a:extLst>
          </p:cNvPr>
          <p:cNvSpPr>
            <a:spLocks noGrp="1"/>
          </p:cNvSpPr>
          <p:nvPr>
            <p:ph type="title"/>
          </p:nvPr>
        </p:nvSpPr>
        <p:spPr>
          <a:xfrm>
            <a:off x="609600" y="1124744"/>
            <a:ext cx="10972800" cy="3312368"/>
          </a:xfrm>
        </p:spPr>
        <p:txBody>
          <a:bodyPr>
            <a:normAutofit fontScale="90000"/>
          </a:bodyPr>
          <a:lstStyle/>
          <a:p>
            <a:r>
              <a:rPr lang="en-GB" noProof="0" dirty="0"/>
              <a:t>Virtual Experts Knowledge Share</a:t>
            </a:r>
            <a:br>
              <a:rPr lang="en-GB" noProof="0" dirty="0"/>
            </a:br>
            <a:br>
              <a:rPr lang="en-GB" noProof="0" dirty="0"/>
            </a:br>
            <a:r>
              <a:rPr lang="en-GB" noProof="0" dirty="0"/>
              <a:t>lung connect</a:t>
            </a:r>
            <a:br>
              <a:rPr lang="en-GB" noProof="0" dirty="0"/>
            </a:br>
            <a:br>
              <a:rPr lang="en-GB" noProof="0" dirty="0"/>
            </a:br>
            <a:r>
              <a:rPr lang="en-GB" noProof="0" dirty="0"/>
              <a:t>TROP2-directed ADC</a:t>
            </a:r>
            <a:r>
              <a:rPr lang="en-GB" cap="none" noProof="0" dirty="0"/>
              <a:t>s</a:t>
            </a:r>
            <a:r>
              <a:rPr lang="en-GB" noProof="0" dirty="0"/>
              <a:t> in Lung Cancer:</a:t>
            </a:r>
            <a:br>
              <a:rPr lang="en-GB" noProof="0" dirty="0"/>
            </a:br>
            <a:r>
              <a:rPr lang="en-GB" noProof="0" dirty="0"/>
              <a:t>Optimising the Treatment Experience</a:t>
            </a:r>
            <a:br>
              <a:rPr lang="en-GB" noProof="0" dirty="0">
                <a:solidFill>
                  <a:srgbClr val="343333"/>
                </a:solidFill>
              </a:rPr>
            </a:br>
            <a:endParaRPr lang="en-GB" noProof="0" dirty="0"/>
          </a:p>
        </p:txBody>
      </p:sp>
      <p:sp>
        <p:nvSpPr>
          <p:cNvPr id="5" name="Subtitle 4">
            <a:extLst>
              <a:ext uri="{FF2B5EF4-FFF2-40B4-BE49-F238E27FC236}">
                <a16:creationId xmlns:a16="http://schemas.microsoft.com/office/drawing/2014/main" id="{1C6C10A3-DA5F-A9D1-38B7-84261F776408}"/>
              </a:ext>
            </a:extLst>
          </p:cNvPr>
          <p:cNvSpPr>
            <a:spLocks noGrp="1"/>
          </p:cNvSpPr>
          <p:nvPr>
            <p:ph type="subTitle" idx="1"/>
          </p:nvPr>
        </p:nvSpPr>
        <p:spPr>
          <a:xfrm>
            <a:off x="609600" y="4293096"/>
            <a:ext cx="10972800" cy="1584176"/>
          </a:xfrm>
        </p:spPr>
        <p:txBody>
          <a:bodyPr>
            <a:noAutofit/>
          </a:bodyPr>
          <a:lstStyle/>
          <a:p>
            <a:endParaRPr lang="en-GB" sz="2400" b="1" noProof="0" dirty="0">
              <a:highlight>
                <a:srgbClr val="00FFFF"/>
              </a:highlight>
            </a:endParaRPr>
          </a:p>
          <a:p>
            <a:r>
              <a:rPr lang="en-GB" sz="2400" b="1" noProof="0" dirty="0"/>
              <a:t>Monday 11</a:t>
            </a:r>
            <a:r>
              <a:rPr lang="en-GB" sz="2400" b="1" baseline="30000" noProof="0" dirty="0"/>
              <a:t>th</a:t>
            </a:r>
            <a:r>
              <a:rPr lang="en-GB" sz="2400" b="1" noProof="0" dirty="0"/>
              <a:t> May 2026</a:t>
            </a:r>
          </a:p>
        </p:txBody>
      </p:sp>
      <p:sp>
        <p:nvSpPr>
          <p:cNvPr id="9" name="Slide Number Placeholder 8">
            <a:extLst>
              <a:ext uri="{FF2B5EF4-FFF2-40B4-BE49-F238E27FC236}">
                <a16:creationId xmlns:a16="http://schemas.microsoft.com/office/drawing/2014/main" id="{BDBBD749-348B-3E78-7BBD-1037DE15F20B}"/>
              </a:ext>
            </a:extLst>
          </p:cNvPr>
          <p:cNvSpPr>
            <a:spLocks noGrp="1"/>
          </p:cNvSpPr>
          <p:nvPr>
            <p:ph type="sldNum" sz="quarter" idx="4"/>
          </p:nvPr>
        </p:nvSpPr>
        <p:spPr/>
        <p:txBody>
          <a:bodyPr/>
          <a:lstStyle/>
          <a:p>
            <a:fld id="{FCE43C0F-8A7B-3A4B-9DB5-B3472E36E833}" type="slidenum">
              <a:rPr lang="en-GB" noProof="0" smtClean="0"/>
              <a:pPr/>
              <a:t>2</a:t>
            </a:fld>
            <a:endParaRPr lang="en-GB" noProof="0" dirty="0"/>
          </a:p>
        </p:txBody>
      </p:sp>
      <p:sp>
        <p:nvSpPr>
          <p:cNvPr id="2" name="TextBox 1">
            <a:extLst>
              <a:ext uri="{FF2B5EF4-FFF2-40B4-BE49-F238E27FC236}">
                <a16:creationId xmlns:a16="http://schemas.microsoft.com/office/drawing/2014/main" id="{35191804-706E-021E-C010-EEE2601F069B}"/>
              </a:ext>
            </a:extLst>
          </p:cNvPr>
          <p:cNvSpPr txBox="1"/>
          <p:nvPr/>
        </p:nvSpPr>
        <p:spPr>
          <a:xfrm>
            <a:off x="191344" y="6408446"/>
            <a:ext cx="2315057" cy="276999"/>
          </a:xfrm>
          <a:prstGeom prst="rect">
            <a:avLst/>
          </a:prstGeom>
          <a:noFill/>
        </p:spPr>
        <p:txBody>
          <a:bodyPr wrap="none" rtlCol="0">
            <a:spAutoFit/>
          </a:bodyPr>
          <a:lstStyle/>
          <a:p>
            <a:r>
              <a:rPr lang="en-GB" sz="1200" noProof="0" dirty="0">
                <a:solidFill>
                  <a:schemeClr val="bg1"/>
                </a:solidFill>
                <a:latin typeface="Arial" panose="020B0604020202020204" pitchFamily="34" charset="0"/>
                <a:ea typeface="Aileron" charset="0"/>
                <a:cs typeface="Arial" panose="020B0604020202020204" pitchFamily="34" charset="0"/>
              </a:rPr>
              <a:t>ADC, antibody-drug conjugate</a:t>
            </a:r>
          </a:p>
        </p:txBody>
      </p:sp>
    </p:spTree>
    <p:extLst>
      <p:ext uri="{BB962C8B-B14F-4D97-AF65-F5344CB8AC3E}">
        <p14:creationId xmlns:p14="http://schemas.microsoft.com/office/powerpoint/2010/main" val="9607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6DD09-B2E4-09DD-DF18-F003A2EDEB2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2E82690-279E-0876-46D9-70BFFC7FCA79}"/>
              </a:ext>
            </a:extLst>
          </p:cNvPr>
          <p:cNvSpPr>
            <a:spLocks noGrp="1"/>
          </p:cNvSpPr>
          <p:nvPr>
            <p:ph type="title"/>
          </p:nvPr>
        </p:nvSpPr>
        <p:spPr>
          <a:xfrm>
            <a:off x="619201" y="259200"/>
            <a:ext cx="10963199" cy="864000"/>
          </a:xfrm>
        </p:spPr>
        <p:txBody>
          <a:bodyPr/>
          <a:lstStyle/>
          <a:p>
            <a:r>
              <a:rPr lang="en-GB" noProof="0" dirty="0"/>
              <a:t>Tropion-lung01: SAFETY of Dato-DX</a:t>
            </a:r>
            <a:r>
              <a:rPr lang="en-GB" cap="none" noProof="0" dirty="0"/>
              <a:t>d</a:t>
            </a:r>
            <a:r>
              <a:rPr lang="en-GB" noProof="0" dirty="0"/>
              <a:t> in pre-treated </a:t>
            </a:r>
            <a:r>
              <a:rPr lang="en-GB" cap="none" dirty="0"/>
              <a:t>ADVANCED/METASTATIC</a:t>
            </a:r>
            <a:r>
              <a:rPr lang="en-GB" cap="none" noProof="0" dirty="0"/>
              <a:t> </a:t>
            </a:r>
            <a:r>
              <a:rPr lang="en-GB" noProof="0" dirty="0" err="1"/>
              <a:t>nsclc</a:t>
            </a:r>
            <a:endParaRPr lang="en-GB" noProof="0" dirty="0"/>
          </a:p>
        </p:txBody>
      </p:sp>
      <p:sp>
        <p:nvSpPr>
          <p:cNvPr id="5" name="Content Placeholder 4">
            <a:extLst>
              <a:ext uri="{FF2B5EF4-FFF2-40B4-BE49-F238E27FC236}">
                <a16:creationId xmlns:a16="http://schemas.microsoft.com/office/drawing/2014/main" id="{F4682E01-FEA0-9059-BE3B-0BE19FE1F283}"/>
              </a:ext>
            </a:extLst>
          </p:cNvPr>
          <p:cNvSpPr>
            <a:spLocks noGrp="1"/>
          </p:cNvSpPr>
          <p:nvPr>
            <p:ph sz="quarter" idx="15"/>
          </p:nvPr>
        </p:nvSpPr>
        <p:spPr>
          <a:xfrm>
            <a:off x="619201" y="6235190"/>
            <a:ext cx="6611487" cy="365125"/>
          </a:xfrm>
        </p:spPr>
        <p:txBody>
          <a:bodyPr/>
          <a:lstStyle/>
          <a:p>
            <a:pPr>
              <a:spcBef>
                <a:spcPts val="0"/>
              </a:spcBef>
            </a:pPr>
            <a:r>
              <a:rPr lang="en-GB" sz="900" dirty="0">
                <a:solidFill>
                  <a:schemeClr val="tx2"/>
                </a:solidFill>
              </a:rPr>
              <a:t>Data cut-off: March 1, 2024. </a:t>
            </a:r>
            <a:r>
              <a:rPr lang="en-US" sz="900" baseline="30000" dirty="0">
                <a:solidFill>
                  <a:schemeClr val="tx2"/>
                </a:solidFill>
              </a:rPr>
              <a:t>a </a:t>
            </a:r>
            <a:r>
              <a:rPr lang="en-US" sz="900" dirty="0">
                <a:solidFill>
                  <a:schemeClr val="tx2"/>
                </a:solidFill>
              </a:rPr>
              <a:t>No grade 5 events occurred with Dato-</a:t>
            </a:r>
            <a:r>
              <a:rPr lang="en-US" sz="900" dirty="0" err="1">
                <a:solidFill>
                  <a:schemeClr val="tx2"/>
                </a:solidFill>
              </a:rPr>
              <a:t>DXd</a:t>
            </a:r>
            <a:r>
              <a:rPr lang="en-US" sz="900" dirty="0">
                <a:solidFill>
                  <a:schemeClr val="tx2"/>
                </a:solidFill>
              </a:rPr>
              <a:t> or docetaxel; </a:t>
            </a:r>
            <a:r>
              <a:rPr lang="en-US" sz="900" baseline="30000" dirty="0">
                <a:solidFill>
                  <a:schemeClr val="tx2"/>
                </a:solidFill>
              </a:rPr>
              <a:t>b </a:t>
            </a:r>
            <a:r>
              <a:rPr lang="en-US" sz="900" dirty="0">
                <a:solidFill>
                  <a:schemeClr val="tx2"/>
                </a:solidFill>
              </a:rPr>
              <a:t>Grouped PTs of anemia, hemoglobin decreased, and RBC count decreased; </a:t>
            </a:r>
            <a:r>
              <a:rPr lang="en-US" sz="900" baseline="30000" dirty="0">
                <a:solidFill>
                  <a:schemeClr val="tx2"/>
                </a:solidFill>
              </a:rPr>
              <a:t>c </a:t>
            </a:r>
            <a:r>
              <a:rPr lang="en-US" sz="900" dirty="0">
                <a:solidFill>
                  <a:schemeClr val="tx2"/>
                </a:solidFill>
              </a:rPr>
              <a:t>Grouped PTs of neutropenia and neutrophil count decreased; </a:t>
            </a:r>
            <a:r>
              <a:rPr lang="en-US" sz="900" baseline="30000" dirty="0">
                <a:solidFill>
                  <a:schemeClr val="tx2"/>
                </a:solidFill>
              </a:rPr>
              <a:t>d </a:t>
            </a:r>
            <a:r>
              <a:rPr lang="en-US" sz="900" dirty="0">
                <a:solidFill>
                  <a:schemeClr val="tx2"/>
                </a:solidFill>
              </a:rPr>
              <a:t>Grouped PTs of leukopenia and WBC count decreased. </a:t>
            </a:r>
            <a:r>
              <a:rPr lang="en-US" sz="900" baseline="30000" dirty="0">
                <a:solidFill>
                  <a:schemeClr val="tx2"/>
                </a:solidFill>
              </a:rPr>
              <a:t>e</a:t>
            </a:r>
            <a:r>
              <a:rPr lang="en-US" sz="900" dirty="0">
                <a:solidFill>
                  <a:schemeClr val="tx2"/>
                </a:solidFill>
              </a:rPr>
              <a:t>2 (0.7%) G1 events, 13 (4.4%) G2 events, 3 (1.0% G3, 1 (0.3% G4, 7 (2.4%) G5 events; </a:t>
            </a:r>
            <a:r>
              <a:rPr lang="en-GB" sz="900" dirty="0">
                <a:solidFill>
                  <a:schemeClr val="tx2"/>
                </a:solidFill>
              </a:rPr>
              <a:t>AESI, adverse event of special interest; Dato-</a:t>
            </a:r>
            <a:r>
              <a:rPr lang="en-GB" sz="900" dirty="0" err="1">
                <a:solidFill>
                  <a:schemeClr val="tx2"/>
                </a:solidFill>
              </a:rPr>
              <a:t>DXd</a:t>
            </a:r>
            <a:r>
              <a:rPr lang="en-GB" sz="900" dirty="0">
                <a:solidFill>
                  <a:schemeClr val="tx2"/>
                </a:solidFill>
              </a:rPr>
              <a:t>, </a:t>
            </a:r>
            <a:r>
              <a:rPr lang="en-GB" sz="900" dirty="0" err="1">
                <a:solidFill>
                  <a:schemeClr val="tx2"/>
                </a:solidFill>
              </a:rPr>
              <a:t>datopotamab</a:t>
            </a:r>
            <a:r>
              <a:rPr lang="en-GB" sz="900" dirty="0">
                <a:solidFill>
                  <a:schemeClr val="tx2"/>
                </a:solidFill>
              </a:rPr>
              <a:t> deruxtecan; G, grade; ILD, interstitial lung disease; NSCLC, non-small cell lung cancer; PT, preferred term; TRAE, treatment-related adverse event; WBC, white blood cell</a:t>
            </a:r>
          </a:p>
          <a:p>
            <a:pPr>
              <a:spcBef>
                <a:spcPts val="0"/>
              </a:spcBef>
            </a:pPr>
            <a:r>
              <a:rPr lang="en-GB" sz="900" dirty="0">
                <a:solidFill>
                  <a:schemeClr val="tx2"/>
                </a:solidFill>
              </a:rPr>
              <a:t>Ahn MJ, et al. J Clin Oncol. 2025;43(3):260-72 (including Supplementary appendix)</a:t>
            </a:r>
          </a:p>
          <a:p>
            <a:endParaRPr lang="en-GB" sz="900" dirty="0"/>
          </a:p>
        </p:txBody>
      </p:sp>
      <p:sp>
        <p:nvSpPr>
          <p:cNvPr id="6" name="Slide Number Placeholder 5">
            <a:extLst>
              <a:ext uri="{FF2B5EF4-FFF2-40B4-BE49-F238E27FC236}">
                <a16:creationId xmlns:a16="http://schemas.microsoft.com/office/drawing/2014/main" id="{748D29B6-5CBD-31A5-D976-C8D9490AA4F5}"/>
              </a:ext>
            </a:extLst>
          </p:cNvPr>
          <p:cNvSpPr>
            <a:spLocks noGrp="1"/>
          </p:cNvSpPr>
          <p:nvPr>
            <p:ph type="sldNum" sz="quarter" idx="4"/>
          </p:nvPr>
        </p:nvSpPr>
        <p:spPr/>
        <p:txBody>
          <a:bodyPr/>
          <a:lstStyle/>
          <a:p>
            <a:fld id="{FCE43C0F-8A7B-3A4B-9DB5-B3472E36E833}" type="slidenum">
              <a:rPr lang="en-GB" noProof="0" smtClean="0"/>
              <a:pPr/>
              <a:t>20</a:t>
            </a:fld>
            <a:endParaRPr lang="en-GB" noProof="0" dirty="0"/>
          </a:p>
        </p:txBody>
      </p:sp>
      <p:graphicFrame>
        <p:nvGraphicFramePr>
          <p:cNvPr id="11" name="Table 10">
            <a:extLst>
              <a:ext uri="{FF2B5EF4-FFF2-40B4-BE49-F238E27FC236}">
                <a16:creationId xmlns:a16="http://schemas.microsoft.com/office/drawing/2014/main" id="{C014BBC2-A1A1-1DC5-2740-0472EAF99FB8}"/>
              </a:ext>
            </a:extLst>
          </p:cNvPr>
          <p:cNvGraphicFramePr>
            <a:graphicFrameLocks noGrp="1"/>
          </p:cNvGraphicFramePr>
          <p:nvPr>
            <p:extLst>
              <p:ext uri="{D42A27DB-BD31-4B8C-83A1-F6EECF244321}">
                <p14:modId xmlns:p14="http://schemas.microsoft.com/office/powerpoint/2010/main" val="1710104791"/>
              </p:ext>
            </p:extLst>
          </p:nvPr>
        </p:nvGraphicFramePr>
        <p:xfrm>
          <a:off x="619201" y="1672659"/>
          <a:ext cx="6412904" cy="4206240"/>
        </p:xfrm>
        <a:graphic>
          <a:graphicData uri="http://schemas.openxmlformats.org/drawingml/2006/table">
            <a:tbl>
              <a:tblPr firstRow="1" bandRow="1">
                <a:tableStyleId>{68D230F3-CF80-4859-8CE7-A43EE81993B5}</a:tableStyleId>
              </a:tblPr>
              <a:tblGrid>
                <a:gridCol w="1986028">
                  <a:extLst>
                    <a:ext uri="{9D8B030D-6E8A-4147-A177-3AD203B41FA5}">
                      <a16:colId xmlns:a16="http://schemas.microsoft.com/office/drawing/2014/main" val="3346091821"/>
                    </a:ext>
                  </a:extLst>
                </a:gridCol>
                <a:gridCol w="1106719">
                  <a:extLst>
                    <a:ext uri="{9D8B030D-6E8A-4147-A177-3AD203B41FA5}">
                      <a16:colId xmlns:a16="http://schemas.microsoft.com/office/drawing/2014/main" val="1118456614"/>
                    </a:ext>
                  </a:extLst>
                </a:gridCol>
                <a:gridCol w="1106719">
                  <a:extLst>
                    <a:ext uri="{9D8B030D-6E8A-4147-A177-3AD203B41FA5}">
                      <a16:colId xmlns:a16="http://schemas.microsoft.com/office/drawing/2014/main" val="3615721673"/>
                    </a:ext>
                  </a:extLst>
                </a:gridCol>
                <a:gridCol w="1106719">
                  <a:extLst>
                    <a:ext uri="{9D8B030D-6E8A-4147-A177-3AD203B41FA5}">
                      <a16:colId xmlns:a16="http://schemas.microsoft.com/office/drawing/2014/main" val="2730031349"/>
                    </a:ext>
                  </a:extLst>
                </a:gridCol>
                <a:gridCol w="1106719">
                  <a:extLst>
                    <a:ext uri="{9D8B030D-6E8A-4147-A177-3AD203B41FA5}">
                      <a16:colId xmlns:a16="http://schemas.microsoft.com/office/drawing/2014/main" val="2630755884"/>
                    </a:ext>
                  </a:extLst>
                </a:gridCol>
              </a:tblGrid>
              <a:tr h="427881">
                <a:tc rowSpan="2">
                  <a:txBody>
                    <a:bodyPr/>
                    <a:lstStyle/>
                    <a:p>
                      <a:r>
                        <a:rPr lang="en-GB" sz="1200" b="1" noProof="0" dirty="0">
                          <a:solidFill>
                            <a:schemeClr val="tx1"/>
                          </a:solidFill>
                          <a:latin typeface="Arial" panose="020B0604020202020204" pitchFamily="34" charset="0"/>
                          <a:cs typeface="Arial" panose="020B0604020202020204" pitchFamily="34" charset="0"/>
                        </a:rPr>
                        <a:t>System organ class</a:t>
                      </a:r>
                    </a:p>
                    <a:p>
                      <a:pPr marL="0" indent="185738">
                        <a:tabLst/>
                      </a:pPr>
                      <a:r>
                        <a:rPr lang="en-GB" sz="1200" b="1" noProof="0" dirty="0">
                          <a:solidFill>
                            <a:schemeClr val="tx1"/>
                          </a:solidFill>
                          <a:latin typeface="Arial" panose="020B0604020202020204" pitchFamily="34" charset="0"/>
                          <a:cs typeface="Arial" panose="020B0604020202020204" pitchFamily="34" charset="0"/>
                        </a:rPr>
                        <a:t>Preferred term, n (%)</a:t>
                      </a:r>
                    </a:p>
                  </a:txBody>
                  <a:tcPr anchor="b"/>
                </a:tc>
                <a:tc gridSpan="2">
                  <a:txBody>
                    <a:bodyPr/>
                    <a:lstStyle/>
                    <a:p>
                      <a:pPr algn="ctr"/>
                      <a:r>
                        <a:rPr lang="en-GB" sz="1200" b="1" noProof="0" dirty="0">
                          <a:solidFill>
                            <a:schemeClr val="bg1"/>
                          </a:solidFill>
                          <a:latin typeface="Arial" panose="020B0604020202020204" pitchFamily="34" charset="0"/>
                          <a:cs typeface="Arial" panose="020B0604020202020204" pitchFamily="34" charset="0"/>
                        </a:rPr>
                        <a:t>Dato-DXd</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N=297</a:t>
                      </a:r>
                    </a:p>
                  </a:txBody>
                  <a:tcPr>
                    <a:solidFill>
                      <a:srgbClr val="00B050"/>
                    </a:solidFill>
                  </a:tcPr>
                </a:tc>
                <a:tc hMerge="1">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a:solidFill>
                      <a:schemeClr val="accent1"/>
                    </a:solidFill>
                  </a:tcPr>
                </a:tc>
                <a:tc gridSpan="2">
                  <a:txBody>
                    <a:bodyPr/>
                    <a:lstStyle/>
                    <a:p>
                      <a:pPr algn="ctr"/>
                      <a:r>
                        <a:rPr lang="en-GB" sz="1200" b="1" noProof="0" dirty="0">
                          <a:solidFill>
                            <a:schemeClr val="bg1"/>
                          </a:solidFill>
                          <a:latin typeface="Arial" panose="020B0604020202020204" pitchFamily="34" charset="0"/>
                          <a:cs typeface="Arial" panose="020B0604020202020204" pitchFamily="34" charset="0"/>
                        </a:rPr>
                        <a:t>Docetaxel</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N=290</a:t>
                      </a:r>
                    </a:p>
                  </a:txBody>
                  <a:tcPr>
                    <a:solidFill>
                      <a:schemeClr val="accent6"/>
                    </a:solidFill>
                  </a:tcPr>
                </a:tc>
                <a:tc hMerge="1">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a:solidFill>
                      <a:schemeClr val="accent1"/>
                    </a:solidFill>
                  </a:tcPr>
                </a:tc>
                <a:extLst>
                  <a:ext uri="{0D108BD9-81ED-4DB2-BD59-A6C34878D82A}">
                    <a16:rowId xmlns:a16="http://schemas.microsoft.com/office/drawing/2014/main" val="299234474"/>
                  </a:ext>
                </a:extLst>
              </a:tr>
              <a:tr h="256729">
                <a:tc vMerge="1">
                  <a:txBody>
                    <a:bodyPr/>
                    <a:lstStyle/>
                    <a:p>
                      <a:endParaRPr dirty="0"/>
                    </a:p>
                  </a:txBody>
                  <a:tcPr>
                    <a:solidFill>
                      <a:schemeClr val="accent1"/>
                    </a:solidFill>
                  </a:tcPr>
                </a:tc>
                <a:tc>
                  <a:txBody>
                    <a:bodyPr/>
                    <a:lstStyle/>
                    <a:p>
                      <a:pPr algn="ctr"/>
                      <a:r>
                        <a:rPr lang="en-GB" sz="1200" b="1" noProof="0" dirty="0">
                          <a:solidFill>
                            <a:schemeClr val="tx1"/>
                          </a:solidFill>
                          <a:latin typeface="Arial" panose="020B0604020202020204" pitchFamily="34" charset="0"/>
                          <a:cs typeface="Arial" panose="020B0604020202020204" pitchFamily="34" charset="0"/>
                        </a:rPr>
                        <a:t>Any grade</a:t>
                      </a:r>
                    </a:p>
                  </a:txBody>
                  <a:tcPr/>
                </a:tc>
                <a:tc>
                  <a:txBody>
                    <a:bodyPr/>
                    <a:lstStyle/>
                    <a:p>
                      <a:pPr algn="ctr"/>
                      <a:r>
                        <a:rPr lang="en-GB" sz="1200" b="1" noProof="0" dirty="0">
                          <a:solidFill>
                            <a:schemeClr val="tx1"/>
                          </a:solidFill>
                          <a:latin typeface="Arial" panose="020B0604020202020204" pitchFamily="34" charset="0"/>
                          <a:cs typeface="Arial" panose="020B0604020202020204" pitchFamily="34" charset="0"/>
                        </a:rPr>
                        <a:t>Grade ≥3</a:t>
                      </a:r>
                    </a:p>
                  </a:txBody>
                  <a:tcPr/>
                </a:tc>
                <a:tc>
                  <a:txBody>
                    <a:bodyPr/>
                    <a:lstStyle/>
                    <a:p>
                      <a:pPr algn="ctr"/>
                      <a:r>
                        <a:rPr lang="en-GB" sz="1200" b="1" noProof="0" dirty="0">
                          <a:solidFill>
                            <a:schemeClr val="tx1"/>
                          </a:solidFill>
                          <a:latin typeface="Arial" panose="020B0604020202020204" pitchFamily="34" charset="0"/>
                          <a:cs typeface="Arial" panose="020B0604020202020204" pitchFamily="34" charset="0"/>
                        </a:rPr>
                        <a:t>Any grade</a:t>
                      </a:r>
                    </a:p>
                  </a:txBody>
                  <a:tcPr/>
                </a:tc>
                <a:tc>
                  <a:txBody>
                    <a:bodyPr/>
                    <a:lstStyle/>
                    <a:p>
                      <a:pPr algn="ctr"/>
                      <a:r>
                        <a:rPr lang="en-GB" sz="1200" b="1" noProof="0" dirty="0">
                          <a:solidFill>
                            <a:schemeClr val="tx1"/>
                          </a:solidFill>
                          <a:latin typeface="Arial" panose="020B0604020202020204" pitchFamily="34" charset="0"/>
                          <a:cs typeface="Arial" panose="020B0604020202020204" pitchFamily="34" charset="0"/>
                        </a:rPr>
                        <a:t>Grade ≥3</a:t>
                      </a:r>
                    </a:p>
                  </a:txBody>
                  <a:tcPr/>
                </a:tc>
                <a:extLst>
                  <a:ext uri="{0D108BD9-81ED-4DB2-BD59-A6C34878D82A}">
                    <a16:rowId xmlns:a16="http://schemas.microsoft.com/office/drawing/2014/main" val="38253452"/>
                  </a:ext>
                </a:extLst>
              </a:tr>
              <a:tr h="770186">
                <a:tc>
                  <a:txBody>
                    <a:bodyPr/>
                    <a:lstStyle/>
                    <a:p>
                      <a:pPr marL="0" indent="11113">
                        <a:tabLst/>
                      </a:pPr>
                      <a:r>
                        <a:rPr lang="en-GB" sz="1200" noProof="0" dirty="0">
                          <a:latin typeface="Arial" panose="020B0604020202020204" pitchFamily="34" charset="0"/>
                          <a:cs typeface="Arial" panose="020B0604020202020204" pitchFamily="34" charset="0"/>
                        </a:rPr>
                        <a:t>Gastrointestinal </a:t>
                      </a:r>
                      <a:r>
                        <a:rPr lang="en-GB" sz="1200" noProof="0" dirty="0" err="1">
                          <a:latin typeface="Arial" panose="020B0604020202020204" pitchFamily="34" charset="0"/>
                          <a:cs typeface="Arial" panose="020B0604020202020204" pitchFamily="34" charset="0"/>
                        </a:rPr>
                        <a:t>disorders</a:t>
                      </a:r>
                      <a:r>
                        <a:rPr lang="en-GB" sz="1200" baseline="30000" noProof="0" dirty="0" err="1">
                          <a:latin typeface="Arial" panose="020B0604020202020204" pitchFamily="34" charset="0"/>
                          <a:cs typeface="Arial" panose="020B0604020202020204" pitchFamily="34" charset="0"/>
                        </a:rPr>
                        <a:t>a</a:t>
                      </a:r>
                      <a:endParaRPr lang="en-GB" sz="1200" baseline="30000" noProof="0" dirty="0">
                        <a:latin typeface="Arial" panose="020B0604020202020204" pitchFamily="34" charset="0"/>
                        <a:cs typeface="Arial" panose="020B0604020202020204" pitchFamily="34" charset="0"/>
                      </a:endParaRPr>
                    </a:p>
                    <a:p>
                      <a:pPr marL="0" indent="185738">
                        <a:tabLst/>
                      </a:pPr>
                      <a:r>
                        <a:rPr lang="en-GB" sz="1200" noProof="0" dirty="0">
                          <a:latin typeface="Arial" panose="020B0604020202020204" pitchFamily="34" charset="0"/>
                          <a:cs typeface="Arial" panose="020B0604020202020204" pitchFamily="34" charset="0"/>
                        </a:rPr>
                        <a:t>Stomatitis</a:t>
                      </a:r>
                    </a:p>
                    <a:p>
                      <a:pPr marL="0" indent="185738">
                        <a:tabLst/>
                      </a:pPr>
                      <a:r>
                        <a:rPr lang="en-GB" sz="1200" noProof="0" dirty="0">
                          <a:latin typeface="Arial" panose="020B0604020202020204" pitchFamily="34" charset="0"/>
                          <a:cs typeface="Arial" panose="020B0604020202020204" pitchFamily="34" charset="0"/>
                        </a:rPr>
                        <a:t>Nausea</a:t>
                      </a:r>
                    </a:p>
                    <a:p>
                      <a:pPr marL="0" indent="185738">
                        <a:tabLst/>
                      </a:pPr>
                      <a:r>
                        <a:rPr lang="en-GB" sz="1200" noProof="0" dirty="0" err="1">
                          <a:latin typeface="Arial" panose="020B0604020202020204" pitchFamily="34" charset="0"/>
                          <a:cs typeface="Arial" panose="020B0604020202020204" pitchFamily="34" charset="0"/>
                        </a:rPr>
                        <a:t>Diarrhea</a:t>
                      </a:r>
                      <a:endParaRPr lang="en-GB" sz="1200" noProof="0" dirty="0">
                        <a:latin typeface="Arial" panose="020B0604020202020204" pitchFamily="34" charset="0"/>
                        <a:cs typeface="Arial" panose="020B0604020202020204" pitchFamily="34" charset="0"/>
                      </a:endParaRP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141 (47.5)</a:t>
                      </a:r>
                    </a:p>
                    <a:p>
                      <a:pPr algn="ctr"/>
                      <a:r>
                        <a:rPr lang="en-GB" sz="1200" noProof="0" dirty="0">
                          <a:latin typeface="Arial" panose="020B0604020202020204" pitchFamily="34" charset="0"/>
                          <a:cs typeface="Arial" panose="020B0604020202020204" pitchFamily="34" charset="0"/>
                        </a:rPr>
                        <a:t>101 (34.0)</a:t>
                      </a:r>
                    </a:p>
                    <a:p>
                      <a:pPr algn="ctr"/>
                      <a:r>
                        <a:rPr lang="en-GB" sz="1200" noProof="0" dirty="0">
                          <a:latin typeface="Arial" panose="020B0604020202020204" pitchFamily="34" charset="0"/>
                          <a:cs typeface="Arial" panose="020B0604020202020204" pitchFamily="34" charset="0"/>
                        </a:rPr>
                        <a:t>30 (10.1)</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20 (6.7)</a:t>
                      </a:r>
                    </a:p>
                    <a:p>
                      <a:pPr algn="ctr"/>
                      <a:r>
                        <a:rPr lang="en-GB" sz="1200" noProof="0" dirty="0">
                          <a:latin typeface="Arial" panose="020B0604020202020204" pitchFamily="34" charset="0"/>
                          <a:cs typeface="Arial" panose="020B0604020202020204" pitchFamily="34" charset="0"/>
                        </a:rPr>
                        <a:t>7 (2.4)</a:t>
                      </a:r>
                    </a:p>
                    <a:p>
                      <a:pPr algn="ctr"/>
                      <a:r>
                        <a:rPr lang="en-GB" sz="1200" noProof="0" dirty="0">
                          <a:latin typeface="Arial" panose="020B0604020202020204" pitchFamily="34" charset="0"/>
                          <a:cs typeface="Arial" panose="020B0604020202020204" pitchFamily="34" charset="0"/>
                        </a:rPr>
                        <a:t>1 (0.3)</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45 (15.5)</a:t>
                      </a:r>
                    </a:p>
                    <a:p>
                      <a:pPr algn="ctr"/>
                      <a:r>
                        <a:rPr lang="en-GB" sz="1200" noProof="0" dirty="0">
                          <a:latin typeface="Arial" panose="020B0604020202020204" pitchFamily="34" charset="0"/>
                          <a:cs typeface="Arial" panose="020B0604020202020204" pitchFamily="34" charset="0"/>
                        </a:rPr>
                        <a:t>48 (16.6)</a:t>
                      </a:r>
                    </a:p>
                    <a:p>
                      <a:pPr algn="ctr"/>
                      <a:r>
                        <a:rPr lang="en-GB" sz="1200" noProof="0" dirty="0">
                          <a:latin typeface="Arial" panose="020B0604020202020204" pitchFamily="34" charset="0"/>
                          <a:cs typeface="Arial" panose="020B0604020202020204" pitchFamily="34" charset="0"/>
                        </a:rPr>
                        <a:t>55 (19.0)</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3 (1.0)</a:t>
                      </a:r>
                    </a:p>
                    <a:p>
                      <a:pPr algn="ctr"/>
                      <a:r>
                        <a:rPr lang="en-GB" sz="1200" noProof="0" dirty="0">
                          <a:latin typeface="Arial" panose="020B0604020202020204" pitchFamily="34" charset="0"/>
                          <a:cs typeface="Arial" panose="020B0604020202020204" pitchFamily="34" charset="0"/>
                        </a:rPr>
                        <a:t>3 (1.0)</a:t>
                      </a:r>
                    </a:p>
                    <a:p>
                      <a:pPr algn="ctr"/>
                      <a:r>
                        <a:rPr lang="en-GB" sz="1200" noProof="0" dirty="0">
                          <a:latin typeface="Arial" panose="020B0604020202020204" pitchFamily="34" charset="0"/>
                          <a:cs typeface="Arial" panose="020B0604020202020204" pitchFamily="34" charset="0"/>
                        </a:rPr>
                        <a:t>4 (1.4)</a:t>
                      </a:r>
                    </a:p>
                  </a:txBody>
                  <a:tcPr/>
                </a:tc>
                <a:extLst>
                  <a:ext uri="{0D108BD9-81ED-4DB2-BD59-A6C34878D82A}">
                    <a16:rowId xmlns:a16="http://schemas.microsoft.com/office/drawing/2014/main" val="2596661569"/>
                  </a:ext>
                </a:extLst>
              </a:tr>
              <a:tr h="770186">
                <a:tc>
                  <a:txBody>
                    <a:bodyPr/>
                    <a:lstStyle/>
                    <a:p>
                      <a:r>
                        <a:rPr lang="en-GB" sz="1200" noProof="0" dirty="0">
                          <a:latin typeface="Arial" panose="020B0604020202020204" pitchFamily="34" charset="0"/>
                          <a:cs typeface="Arial" panose="020B0604020202020204" pitchFamily="34" charset="0"/>
                        </a:rPr>
                        <a:t>Hematologic </a:t>
                      </a:r>
                      <a:r>
                        <a:rPr lang="en-GB" sz="1200" noProof="0" dirty="0" err="1">
                          <a:latin typeface="Arial" panose="020B0604020202020204" pitchFamily="34" charset="0"/>
                          <a:cs typeface="Arial" panose="020B0604020202020204" pitchFamily="34" charset="0"/>
                        </a:rPr>
                        <a:t>disorders</a:t>
                      </a:r>
                      <a:r>
                        <a:rPr lang="en-GB" sz="1200" baseline="30000" noProof="0" dirty="0" err="1">
                          <a:latin typeface="Arial" panose="020B0604020202020204" pitchFamily="34" charset="0"/>
                          <a:cs typeface="Arial" panose="020B0604020202020204" pitchFamily="34" charset="0"/>
                        </a:rPr>
                        <a:t>a</a:t>
                      </a:r>
                      <a:endParaRPr lang="en-GB" sz="1200" noProof="0" dirty="0">
                        <a:latin typeface="Arial" panose="020B0604020202020204" pitchFamily="34" charset="0"/>
                        <a:cs typeface="Arial" panose="020B0604020202020204" pitchFamily="34" charset="0"/>
                      </a:endParaRPr>
                    </a:p>
                    <a:p>
                      <a:pPr marL="0" indent="185738">
                        <a:tabLst/>
                      </a:pPr>
                      <a:r>
                        <a:rPr lang="en-GB" sz="1200" noProof="0" dirty="0" err="1">
                          <a:latin typeface="Arial" panose="020B0604020202020204" pitchFamily="34" charset="0"/>
                          <a:cs typeface="Arial" panose="020B0604020202020204" pitchFamily="34" charset="0"/>
                        </a:rPr>
                        <a:t>Anemia</a:t>
                      </a:r>
                      <a:r>
                        <a:rPr lang="en-GB" sz="1200" baseline="30000" noProof="0" dirty="0" err="1">
                          <a:latin typeface="Arial" panose="020B0604020202020204" pitchFamily="34" charset="0"/>
                          <a:cs typeface="Arial" panose="020B0604020202020204" pitchFamily="34" charset="0"/>
                        </a:rPr>
                        <a:t>b</a:t>
                      </a:r>
                      <a:endParaRPr lang="en-GB" sz="1200" baseline="30000" noProof="0" dirty="0">
                        <a:latin typeface="Arial" panose="020B0604020202020204" pitchFamily="34" charset="0"/>
                        <a:cs typeface="Arial" panose="020B0604020202020204" pitchFamily="34" charset="0"/>
                      </a:endParaRPr>
                    </a:p>
                    <a:p>
                      <a:pPr marL="0" marR="0" lvl="0" indent="185738" algn="l" defTabSz="457200" rtl="0" eaLnBrk="1" fontAlgn="auto" latinLnBrk="0" hangingPunct="1">
                        <a:lnSpc>
                          <a:spcPct val="100000"/>
                        </a:lnSpc>
                        <a:spcBef>
                          <a:spcPts val="0"/>
                        </a:spcBef>
                        <a:spcAft>
                          <a:spcPts val="0"/>
                        </a:spcAft>
                        <a:buClrTx/>
                        <a:buSzTx/>
                        <a:buFontTx/>
                        <a:buNone/>
                        <a:tabLst/>
                        <a:defRPr/>
                      </a:pPr>
                      <a:r>
                        <a:rPr lang="en-GB" sz="1200" noProof="0" dirty="0" err="1">
                          <a:latin typeface="Arial" panose="020B0604020202020204" pitchFamily="34" charset="0"/>
                          <a:cs typeface="Arial" panose="020B0604020202020204" pitchFamily="34" charset="0"/>
                        </a:rPr>
                        <a:t>Neutropenia</a:t>
                      </a:r>
                      <a:r>
                        <a:rPr lang="en-GB" sz="1200" baseline="30000" noProof="0" dirty="0" err="1">
                          <a:latin typeface="Arial" panose="020B0604020202020204" pitchFamily="34" charset="0"/>
                          <a:cs typeface="Arial" panose="020B0604020202020204" pitchFamily="34" charset="0"/>
                        </a:rPr>
                        <a:t>c</a:t>
                      </a:r>
                      <a:endParaRPr lang="en-GB" sz="1200" baseline="30000" noProof="0" dirty="0">
                        <a:latin typeface="Arial" panose="020B0604020202020204" pitchFamily="34" charset="0"/>
                        <a:cs typeface="Arial" panose="020B0604020202020204" pitchFamily="34" charset="0"/>
                      </a:endParaRPr>
                    </a:p>
                    <a:p>
                      <a:pPr marL="0" marR="0" lvl="0" indent="185738" algn="l" defTabSz="457200" rtl="0" eaLnBrk="1" fontAlgn="auto" latinLnBrk="0" hangingPunct="1">
                        <a:lnSpc>
                          <a:spcPct val="100000"/>
                        </a:lnSpc>
                        <a:spcBef>
                          <a:spcPts val="0"/>
                        </a:spcBef>
                        <a:spcAft>
                          <a:spcPts val="0"/>
                        </a:spcAft>
                        <a:buClrTx/>
                        <a:buSzTx/>
                        <a:buFontTx/>
                        <a:buNone/>
                        <a:tabLst/>
                        <a:defRPr/>
                      </a:pPr>
                      <a:r>
                        <a:rPr lang="en-GB" sz="1200" baseline="0" noProof="0" dirty="0" err="1">
                          <a:latin typeface="Arial" panose="020B0604020202020204" pitchFamily="34" charset="0"/>
                          <a:cs typeface="Arial" panose="020B0604020202020204" pitchFamily="34" charset="0"/>
                        </a:rPr>
                        <a:t>Leukopenia</a:t>
                      </a:r>
                      <a:r>
                        <a:rPr lang="en-GB" sz="1200" baseline="30000" noProof="0" dirty="0" err="1">
                          <a:latin typeface="Arial" panose="020B0604020202020204" pitchFamily="34" charset="0"/>
                          <a:cs typeface="Arial" panose="020B0604020202020204" pitchFamily="34" charset="0"/>
                        </a:rPr>
                        <a:t>d</a:t>
                      </a:r>
                      <a:endParaRPr lang="en-GB" sz="1200" baseline="30000" noProof="0" dirty="0">
                        <a:latin typeface="Arial" panose="020B0604020202020204" pitchFamily="34" charset="0"/>
                        <a:cs typeface="Arial" panose="020B0604020202020204" pitchFamily="34" charset="0"/>
                      </a:endParaRPr>
                    </a:p>
                  </a:txBody>
                  <a:tcPr/>
                </a:tc>
                <a:tc>
                  <a:txBody>
                    <a:bodyPr/>
                    <a:lstStyle/>
                    <a:p>
                      <a:pPr algn="ct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44 (14.8)</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14 (4.7)</a:t>
                      </a:r>
                    </a:p>
                    <a:p>
                      <a:pPr algn="ctr"/>
                      <a:r>
                        <a:rPr lang="en-GB" sz="1200" noProof="0" dirty="0">
                          <a:latin typeface="Arial" panose="020B0604020202020204" pitchFamily="34" charset="0"/>
                          <a:cs typeface="Arial" panose="020B0604020202020204" pitchFamily="34" charset="0"/>
                        </a:rPr>
                        <a:t>9 (3.0)</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12 (4.0)</a:t>
                      </a:r>
                    </a:p>
                    <a:p>
                      <a:pPr algn="ctr"/>
                      <a:r>
                        <a:rPr lang="en-GB" sz="1200" noProof="0" dirty="0">
                          <a:latin typeface="Arial" panose="020B0604020202020204" pitchFamily="34" charset="0"/>
                          <a:cs typeface="Arial" panose="020B0604020202020204" pitchFamily="34" charset="0"/>
                        </a:rPr>
                        <a:t>2 (0.7)</a:t>
                      </a:r>
                    </a:p>
                    <a:p>
                      <a:pPr algn="ctr"/>
                      <a:r>
                        <a:rPr lang="en-GB" sz="1200" noProof="0" dirty="0">
                          <a:latin typeface="Arial" panose="020B0604020202020204" pitchFamily="34" charset="0"/>
                          <a:cs typeface="Arial" panose="020B0604020202020204" pitchFamily="34" charset="0"/>
                        </a:rPr>
                        <a:t>0</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60 (20.7)</a:t>
                      </a:r>
                    </a:p>
                    <a:p>
                      <a:pPr algn="ctr"/>
                      <a:r>
                        <a:rPr lang="en-GB" sz="1200" noProof="0" dirty="0">
                          <a:latin typeface="Arial" panose="020B0604020202020204" pitchFamily="34" charset="0"/>
                          <a:cs typeface="Arial" panose="020B0604020202020204" pitchFamily="34" charset="0"/>
                        </a:rPr>
                        <a:t>76 (26.2)</a:t>
                      </a:r>
                    </a:p>
                    <a:p>
                      <a:pPr algn="ctr"/>
                      <a:r>
                        <a:rPr lang="en-GB" sz="1200" noProof="0" dirty="0">
                          <a:latin typeface="Arial" panose="020B0604020202020204" pitchFamily="34" charset="0"/>
                          <a:cs typeface="Arial" panose="020B0604020202020204" pitchFamily="34" charset="0"/>
                        </a:rPr>
                        <a:t>45 (15.5)</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12 (4.1)</a:t>
                      </a:r>
                    </a:p>
                    <a:p>
                      <a:pPr algn="ctr"/>
                      <a:r>
                        <a:rPr lang="en-GB" sz="1200" noProof="0" dirty="0">
                          <a:latin typeface="Arial" panose="020B0604020202020204" pitchFamily="34" charset="0"/>
                          <a:cs typeface="Arial" panose="020B0604020202020204" pitchFamily="34" charset="0"/>
                        </a:rPr>
                        <a:t>68 (23.4)</a:t>
                      </a:r>
                    </a:p>
                    <a:p>
                      <a:pPr algn="ctr"/>
                      <a:r>
                        <a:rPr lang="en-GB" sz="1200" noProof="0" dirty="0">
                          <a:latin typeface="Arial" panose="020B0604020202020204" pitchFamily="34" charset="0"/>
                          <a:cs typeface="Arial" panose="020B0604020202020204" pitchFamily="34" charset="0"/>
                        </a:rPr>
                        <a:t>38 (13.1)</a:t>
                      </a:r>
                    </a:p>
                  </a:txBody>
                  <a:tcPr/>
                </a:tc>
                <a:extLst>
                  <a:ext uri="{0D108BD9-81ED-4DB2-BD59-A6C34878D82A}">
                    <a16:rowId xmlns:a16="http://schemas.microsoft.com/office/drawing/2014/main" val="2526183964"/>
                  </a:ext>
                </a:extLst>
              </a:tr>
              <a:tr h="427881">
                <a:tc>
                  <a:txBody>
                    <a:bodyPr/>
                    <a:lstStyle/>
                    <a:p>
                      <a:pPr marL="0" indent="11113">
                        <a:tabLst/>
                      </a:pPr>
                      <a:r>
                        <a:rPr lang="en-GB" sz="1200" noProof="0" dirty="0">
                          <a:latin typeface="Arial" panose="020B0604020202020204" pitchFamily="34" charset="0"/>
                          <a:cs typeface="Arial" panose="020B0604020202020204" pitchFamily="34" charset="0"/>
                        </a:rPr>
                        <a:t>Skin and </a:t>
                      </a:r>
                      <a:r>
                        <a:rPr lang="en-GB" sz="1200" noProof="0" dirty="0" err="1">
                          <a:latin typeface="Arial" panose="020B0604020202020204" pitchFamily="34" charset="0"/>
                          <a:cs typeface="Arial" panose="020B0604020202020204" pitchFamily="34" charset="0"/>
                        </a:rPr>
                        <a:t>subcutaneous</a:t>
                      </a:r>
                      <a:r>
                        <a:rPr lang="en-GB" sz="1200" baseline="30000" noProof="0" dirty="0" err="1">
                          <a:latin typeface="Arial" panose="020B0604020202020204" pitchFamily="34" charset="0"/>
                          <a:cs typeface="Arial" panose="020B0604020202020204" pitchFamily="34" charset="0"/>
                        </a:rPr>
                        <a:t>a</a:t>
                      </a:r>
                      <a:endParaRPr lang="en-GB" sz="1200" noProof="0" dirty="0">
                        <a:latin typeface="Arial" panose="020B0604020202020204" pitchFamily="34" charset="0"/>
                        <a:cs typeface="Arial" panose="020B0604020202020204" pitchFamily="34" charset="0"/>
                      </a:endParaRPr>
                    </a:p>
                    <a:p>
                      <a:pPr marL="0" indent="185738">
                        <a:tabLst/>
                      </a:pPr>
                      <a:r>
                        <a:rPr lang="en-GB" sz="1200" noProof="0" dirty="0">
                          <a:latin typeface="Arial" panose="020B0604020202020204" pitchFamily="34" charset="0"/>
                          <a:cs typeface="Arial" panose="020B0604020202020204" pitchFamily="34" charset="0"/>
                        </a:rPr>
                        <a:t>Alopecia</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95 (32.0)</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0</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101 (34.8)</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1 (0.3)</a:t>
                      </a:r>
                      <a:endParaRPr lang="en-GB" sz="1200" baseline="300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59110003"/>
                  </a:ext>
                </a:extLst>
              </a:tr>
              <a:tr h="427881">
                <a:tc>
                  <a:txBody>
                    <a:bodyPr/>
                    <a:lstStyle/>
                    <a:p>
                      <a:pPr marL="0" indent="11113">
                        <a:tabLst/>
                      </a:pPr>
                      <a:r>
                        <a:rPr lang="en-GB" sz="1200" noProof="0" dirty="0">
                          <a:latin typeface="Arial" panose="020B0604020202020204" pitchFamily="34" charset="0"/>
                          <a:cs typeface="Arial" panose="020B0604020202020204" pitchFamily="34" charset="0"/>
                        </a:rPr>
                        <a:t>Metabolism and </a:t>
                      </a:r>
                      <a:r>
                        <a:rPr lang="en-GB" sz="1200" noProof="0" dirty="0" err="1">
                          <a:latin typeface="Arial" panose="020B0604020202020204" pitchFamily="34" charset="0"/>
                          <a:cs typeface="Arial" panose="020B0604020202020204" pitchFamily="34" charset="0"/>
                        </a:rPr>
                        <a:t>nutrition</a:t>
                      </a:r>
                      <a:r>
                        <a:rPr lang="en-GB" sz="1200" baseline="30000" noProof="0" dirty="0" err="1">
                          <a:latin typeface="Arial" panose="020B0604020202020204" pitchFamily="34" charset="0"/>
                          <a:cs typeface="Arial" panose="020B0604020202020204" pitchFamily="34" charset="0"/>
                        </a:rPr>
                        <a:t>a</a:t>
                      </a:r>
                      <a:endParaRPr lang="en-GB" sz="1200" noProof="0" dirty="0">
                        <a:latin typeface="Arial" panose="020B0604020202020204" pitchFamily="34" charset="0"/>
                        <a:cs typeface="Arial" panose="020B0604020202020204" pitchFamily="34" charset="0"/>
                      </a:endParaRPr>
                    </a:p>
                    <a:p>
                      <a:pPr marL="0" indent="185738">
                        <a:tabLst/>
                      </a:pPr>
                      <a:r>
                        <a:rPr lang="en-GB" sz="1200" noProof="0" dirty="0">
                          <a:latin typeface="Arial" panose="020B0604020202020204" pitchFamily="34" charset="0"/>
                          <a:cs typeface="Arial" panose="020B0604020202020204" pitchFamily="34" charset="0"/>
                        </a:rPr>
                        <a:t>Decreased appetite</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68 (22.9)</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1 (0.3)</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46 (15.9)</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1 (0.3)</a:t>
                      </a:r>
                    </a:p>
                  </a:txBody>
                  <a:tcPr/>
                </a:tc>
                <a:extLst>
                  <a:ext uri="{0D108BD9-81ED-4DB2-BD59-A6C34878D82A}">
                    <a16:rowId xmlns:a16="http://schemas.microsoft.com/office/drawing/2014/main" val="1813344144"/>
                  </a:ext>
                </a:extLst>
              </a:tr>
              <a:tr h="427881">
                <a:tc>
                  <a:txBody>
                    <a:bodyPr/>
                    <a:lstStyle/>
                    <a:p>
                      <a:pPr marL="0" indent="11113">
                        <a:tabLst/>
                      </a:pPr>
                      <a:r>
                        <a:rPr lang="en-GB" sz="1200" noProof="0" dirty="0">
                          <a:latin typeface="Arial" panose="020B0604020202020204" pitchFamily="34" charset="0"/>
                          <a:cs typeface="Arial" panose="020B0604020202020204" pitchFamily="34" charset="0"/>
                        </a:rPr>
                        <a:t>General </a:t>
                      </a:r>
                      <a:r>
                        <a:rPr lang="en-GB" sz="1200" noProof="0" dirty="0" err="1">
                          <a:latin typeface="Arial" panose="020B0604020202020204" pitchFamily="34" charset="0"/>
                          <a:cs typeface="Arial" panose="020B0604020202020204" pitchFamily="34" charset="0"/>
                        </a:rPr>
                        <a:t>disorders</a:t>
                      </a:r>
                      <a:r>
                        <a:rPr lang="en-GB" sz="1200" baseline="30000" noProof="0" dirty="0" err="1">
                          <a:latin typeface="Arial" panose="020B0604020202020204" pitchFamily="34" charset="0"/>
                          <a:cs typeface="Arial" panose="020B0604020202020204" pitchFamily="34" charset="0"/>
                        </a:rPr>
                        <a:t>a</a:t>
                      </a:r>
                      <a:endParaRPr lang="en-GB" sz="1200" noProof="0" dirty="0">
                        <a:latin typeface="Arial" panose="020B0604020202020204" pitchFamily="34" charset="0"/>
                        <a:cs typeface="Arial" panose="020B0604020202020204" pitchFamily="34" charset="0"/>
                      </a:endParaRPr>
                    </a:p>
                    <a:p>
                      <a:pPr marL="0" indent="185738">
                        <a:tabLst/>
                      </a:pPr>
                      <a:r>
                        <a:rPr lang="en-GB" sz="1200" noProof="0" dirty="0">
                          <a:latin typeface="Arial" panose="020B0604020202020204" pitchFamily="34" charset="0"/>
                          <a:cs typeface="Arial" panose="020B0604020202020204" pitchFamily="34" charset="0"/>
                        </a:rPr>
                        <a:t>Asthenia</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56 (18.9)</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8 (2.7)</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56 (19.3)</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5 (1.7)</a:t>
                      </a:r>
                    </a:p>
                  </a:txBody>
                  <a:tcPr/>
                </a:tc>
                <a:extLst>
                  <a:ext uri="{0D108BD9-81ED-4DB2-BD59-A6C34878D82A}">
                    <a16:rowId xmlns:a16="http://schemas.microsoft.com/office/drawing/2014/main" val="1244708496"/>
                  </a:ext>
                </a:extLst>
              </a:tr>
              <a:tr h="427881">
                <a:tc>
                  <a:txBody>
                    <a:bodyPr/>
                    <a:lstStyle/>
                    <a:p>
                      <a:pPr marL="0" indent="185738">
                        <a:tabLst/>
                      </a:pPr>
                      <a:r>
                        <a:rPr lang="en-GB" sz="1200" noProof="0" dirty="0">
                          <a:latin typeface="Arial" panose="020B0604020202020204" pitchFamily="34" charset="0"/>
                          <a:cs typeface="Arial" panose="020B0604020202020204" pitchFamily="34" charset="0"/>
                        </a:rPr>
                        <a:t>Adjudicated drug-related ILD or pneumonitis</a:t>
                      </a:r>
                      <a:endParaRPr lang="en-GB" sz="1200" baseline="30000" noProof="0" dirty="0">
                        <a:latin typeface="Arial" panose="020B0604020202020204" pitchFamily="34" charset="0"/>
                        <a:cs typeface="Arial" panose="020B0604020202020204" pitchFamily="34" charset="0"/>
                      </a:endParaRP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26 (8.8)</a:t>
                      </a:r>
                      <a:r>
                        <a:rPr lang="en-GB" sz="1200" baseline="30000" noProof="0" dirty="0">
                          <a:latin typeface="Arial" panose="020B0604020202020204" pitchFamily="34" charset="0"/>
                          <a:cs typeface="Arial" panose="020B0604020202020204" pitchFamily="34" charset="0"/>
                        </a:rPr>
                        <a:t>e</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11 (3.7)</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12 (4.1)</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4 (1.4)</a:t>
                      </a:r>
                    </a:p>
                  </a:txBody>
                  <a:tcPr/>
                </a:tc>
                <a:extLst>
                  <a:ext uri="{0D108BD9-81ED-4DB2-BD59-A6C34878D82A}">
                    <a16:rowId xmlns:a16="http://schemas.microsoft.com/office/drawing/2014/main" val="1908976347"/>
                  </a:ext>
                </a:extLst>
              </a:tr>
            </a:tbl>
          </a:graphicData>
        </a:graphic>
      </p:graphicFrame>
      <p:graphicFrame>
        <p:nvGraphicFramePr>
          <p:cNvPr id="12" name="Table 11">
            <a:extLst>
              <a:ext uri="{FF2B5EF4-FFF2-40B4-BE49-F238E27FC236}">
                <a16:creationId xmlns:a16="http://schemas.microsoft.com/office/drawing/2014/main" id="{5A0D4A30-9994-42C8-A65B-2FF77E781058}"/>
              </a:ext>
            </a:extLst>
          </p:cNvPr>
          <p:cNvGraphicFramePr>
            <a:graphicFrameLocks noGrp="1"/>
          </p:cNvGraphicFramePr>
          <p:nvPr>
            <p:extLst>
              <p:ext uri="{D42A27DB-BD31-4B8C-83A1-F6EECF244321}">
                <p14:modId xmlns:p14="http://schemas.microsoft.com/office/powerpoint/2010/main" val="3233928867"/>
              </p:ext>
            </p:extLst>
          </p:nvPr>
        </p:nvGraphicFramePr>
        <p:xfrm>
          <a:off x="7262393" y="1672659"/>
          <a:ext cx="4324747" cy="2872985"/>
        </p:xfrm>
        <a:graphic>
          <a:graphicData uri="http://schemas.openxmlformats.org/drawingml/2006/table">
            <a:tbl>
              <a:tblPr firstRow="1" bandRow="1">
                <a:tableStyleId>{68D230F3-CF80-4859-8CE7-A43EE81993B5}</a:tableStyleId>
              </a:tblPr>
              <a:tblGrid>
                <a:gridCol w="2191345">
                  <a:extLst>
                    <a:ext uri="{9D8B030D-6E8A-4147-A177-3AD203B41FA5}">
                      <a16:colId xmlns:a16="http://schemas.microsoft.com/office/drawing/2014/main" val="3145547844"/>
                    </a:ext>
                  </a:extLst>
                </a:gridCol>
                <a:gridCol w="1066701">
                  <a:extLst>
                    <a:ext uri="{9D8B030D-6E8A-4147-A177-3AD203B41FA5}">
                      <a16:colId xmlns:a16="http://schemas.microsoft.com/office/drawing/2014/main" val="1124739980"/>
                    </a:ext>
                  </a:extLst>
                </a:gridCol>
                <a:gridCol w="1066701">
                  <a:extLst>
                    <a:ext uri="{9D8B030D-6E8A-4147-A177-3AD203B41FA5}">
                      <a16:colId xmlns:a16="http://schemas.microsoft.com/office/drawing/2014/main" val="3694475095"/>
                    </a:ext>
                  </a:extLst>
                </a:gridCol>
              </a:tblGrid>
              <a:tr h="477864">
                <a:tc>
                  <a:txBody>
                    <a:bodyPr/>
                    <a:lstStyle/>
                    <a:p>
                      <a:r>
                        <a:rPr lang="en-GB" sz="1200" noProof="0" dirty="0">
                          <a:latin typeface="Arial" panose="020B0604020202020204" pitchFamily="34" charset="0"/>
                          <a:cs typeface="Arial" panose="020B0604020202020204" pitchFamily="34" charset="0"/>
                        </a:rPr>
                        <a:t>AESI, n (%)</a:t>
                      </a:r>
                    </a:p>
                  </a:txBody>
                  <a:tcPr marT="68400" marB="68400" anchor="ctr"/>
                </a:tc>
                <a:tc>
                  <a:txBody>
                    <a:bodyPr/>
                    <a:lstStyle/>
                    <a:p>
                      <a:pPr algn="ctr"/>
                      <a:r>
                        <a:rPr lang="en-GB" sz="1200" noProof="0" dirty="0">
                          <a:solidFill>
                            <a:schemeClr val="bg1"/>
                          </a:solidFill>
                          <a:latin typeface="Arial" panose="020B0604020202020204" pitchFamily="34" charset="0"/>
                          <a:cs typeface="Arial" panose="020B0604020202020204" pitchFamily="34" charset="0"/>
                        </a:rPr>
                        <a:t>Dato-DXd</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N=297</a:t>
                      </a:r>
                    </a:p>
                  </a:txBody>
                  <a:tcPr marT="68400" marB="68400">
                    <a:solidFill>
                      <a:srgbClr val="00B050"/>
                    </a:solidFill>
                  </a:tcPr>
                </a:tc>
                <a:tc>
                  <a:txBody>
                    <a:bodyPr/>
                    <a:lstStyle/>
                    <a:p>
                      <a:pPr algn="ctr"/>
                      <a:r>
                        <a:rPr lang="en-GB" sz="1200" noProof="0" dirty="0">
                          <a:solidFill>
                            <a:schemeClr val="bg1"/>
                          </a:solidFill>
                          <a:latin typeface="Arial" panose="020B0604020202020204" pitchFamily="34" charset="0"/>
                          <a:cs typeface="Arial" panose="020B0604020202020204" pitchFamily="34" charset="0"/>
                        </a:rPr>
                        <a:t>Docetaxel</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N=290</a:t>
                      </a:r>
                    </a:p>
                  </a:txBody>
                  <a:tcPr marT="68400" marB="68400">
                    <a:solidFill>
                      <a:schemeClr val="accent6"/>
                    </a:solidFill>
                  </a:tcPr>
                </a:tc>
                <a:extLst>
                  <a:ext uri="{0D108BD9-81ED-4DB2-BD59-A6C34878D82A}">
                    <a16:rowId xmlns:a16="http://schemas.microsoft.com/office/drawing/2014/main" val="1021566807"/>
                  </a:ext>
                </a:extLst>
              </a:tr>
              <a:tr h="651758">
                <a:tc>
                  <a:txBody>
                    <a:bodyPr/>
                    <a:lstStyle/>
                    <a:p>
                      <a:r>
                        <a:rPr lang="en-GB" sz="1200" noProof="0" dirty="0">
                          <a:latin typeface="Arial" panose="020B0604020202020204" pitchFamily="34" charset="0"/>
                          <a:cs typeface="Arial" panose="020B0604020202020204" pitchFamily="34" charset="0"/>
                        </a:rPr>
                        <a:t>Stomatitis/oral mucositis</a:t>
                      </a:r>
                      <a:endParaRPr lang="en-GB" sz="1200" baseline="30000" noProof="0" dirty="0">
                        <a:latin typeface="Arial" panose="020B0604020202020204" pitchFamily="34" charset="0"/>
                        <a:cs typeface="Arial" panose="020B0604020202020204" pitchFamily="34" charset="0"/>
                      </a:endParaRPr>
                    </a:p>
                    <a:p>
                      <a:pPr marL="0" indent="185738">
                        <a:tabLst/>
                      </a:pPr>
                      <a:r>
                        <a:rPr lang="en-GB" sz="1200" noProof="0" dirty="0">
                          <a:latin typeface="Arial" panose="020B0604020202020204" pitchFamily="34" charset="0"/>
                          <a:cs typeface="Arial" panose="020B0604020202020204" pitchFamily="34" charset="0"/>
                        </a:rPr>
                        <a:t>All grades</a:t>
                      </a:r>
                    </a:p>
                    <a:p>
                      <a:pPr marL="0" indent="185738">
                        <a:tabLst/>
                      </a:pPr>
                      <a:r>
                        <a:rPr lang="en-GB" sz="1200" noProof="0" dirty="0">
                          <a:latin typeface="Arial" panose="020B0604020202020204" pitchFamily="34" charset="0"/>
                          <a:cs typeface="Arial" panose="020B0604020202020204" pitchFamily="34" charset="0"/>
                        </a:rPr>
                        <a:t>Grade ≥3</a:t>
                      </a:r>
                    </a:p>
                  </a:txBody>
                  <a:tcPr marT="68400" marB="68400"/>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164 (55.2)</a:t>
                      </a:r>
                    </a:p>
                    <a:p>
                      <a:pPr algn="ctr"/>
                      <a:r>
                        <a:rPr lang="en-GB" sz="1200" noProof="0" dirty="0">
                          <a:latin typeface="Arial" panose="020B0604020202020204" pitchFamily="34" charset="0"/>
                          <a:cs typeface="Arial" panose="020B0604020202020204" pitchFamily="34" charset="0"/>
                        </a:rPr>
                        <a:t>20 (6.7)</a:t>
                      </a:r>
                    </a:p>
                  </a:txBody>
                  <a:tcPr marT="68400" marB="68400"/>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60 (20.7)</a:t>
                      </a:r>
                    </a:p>
                    <a:p>
                      <a:pPr algn="ctr"/>
                      <a:r>
                        <a:rPr lang="en-GB" sz="1200" noProof="0" dirty="0">
                          <a:latin typeface="Arial" panose="020B0604020202020204" pitchFamily="34" charset="0"/>
                          <a:cs typeface="Arial" panose="020B0604020202020204" pitchFamily="34" charset="0"/>
                        </a:rPr>
                        <a:t>4 (1.4)</a:t>
                      </a:r>
                    </a:p>
                  </a:txBody>
                  <a:tcPr marT="68400" marB="68400"/>
                </a:tc>
                <a:extLst>
                  <a:ext uri="{0D108BD9-81ED-4DB2-BD59-A6C34878D82A}">
                    <a16:rowId xmlns:a16="http://schemas.microsoft.com/office/drawing/2014/main" val="1535619622"/>
                  </a:ext>
                </a:extLst>
              </a:tr>
              <a:tr h="651758">
                <a:tc>
                  <a:txBody>
                    <a:bodyPr/>
                    <a:lstStyle/>
                    <a:p>
                      <a:r>
                        <a:rPr lang="en-GB" sz="1200" noProof="0" dirty="0">
                          <a:latin typeface="Arial" panose="020B0604020202020204" pitchFamily="34" charset="0"/>
                          <a:cs typeface="Arial" panose="020B0604020202020204" pitchFamily="34" charset="0"/>
                        </a:rPr>
                        <a:t>Ocular events</a:t>
                      </a:r>
                      <a:endParaRPr lang="en-GB" sz="1200" baseline="30000" noProof="0" dirty="0">
                        <a:latin typeface="Arial" panose="020B0604020202020204" pitchFamily="34" charset="0"/>
                        <a:cs typeface="Arial" panose="020B0604020202020204" pitchFamily="34" charset="0"/>
                      </a:endParaRPr>
                    </a:p>
                    <a:p>
                      <a:pPr marL="0" indent="185738">
                        <a:tabLst/>
                      </a:pPr>
                      <a:r>
                        <a:rPr lang="en-GB" sz="1200" noProof="0" dirty="0">
                          <a:latin typeface="Arial" panose="020B0604020202020204" pitchFamily="34" charset="0"/>
                          <a:cs typeface="Arial" panose="020B0604020202020204" pitchFamily="34" charset="0"/>
                        </a:rPr>
                        <a:t>All grades</a:t>
                      </a:r>
                    </a:p>
                    <a:p>
                      <a:pPr marL="0" indent="185738">
                        <a:tabLst/>
                      </a:pPr>
                      <a:r>
                        <a:rPr lang="en-GB" sz="1200" noProof="0" dirty="0">
                          <a:latin typeface="Arial" panose="020B0604020202020204" pitchFamily="34" charset="0"/>
                          <a:cs typeface="Arial" panose="020B0604020202020204" pitchFamily="34" charset="0"/>
                        </a:rPr>
                        <a:t>Grade ≥3</a:t>
                      </a:r>
                    </a:p>
                  </a:txBody>
                  <a:tcPr marT="68400" marB="68400"/>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64 (21.5)</a:t>
                      </a:r>
                    </a:p>
                    <a:p>
                      <a:pPr algn="ctr"/>
                      <a:r>
                        <a:rPr lang="en-GB" sz="1200" noProof="0" dirty="0">
                          <a:latin typeface="Arial" panose="020B0604020202020204" pitchFamily="34" charset="0"/>
                          <a:cs typeface="Arial" panose="020B0604020202020204" pitchFamily="34" charset="0"/>
                        </a:rPr>
                        <a:t>7 (2.4)</a:t>
                      </a:r>
                      <a:endParaRPr lang="en-GB" sz="1200" baseline="30000" noProof="0" dirty="0">
                        <a:latin typeface="Arial" panose="020B0604020202020204" pitchFamily="34" charset="0"/>
                        <a:cs typeface="Arial" panose="020B0604020202020204" pitchFamily="34" charset="0"/>
                      </a:endParaRPr>
                    </a:p>
                  </a:txBody>
                  <a:tcPr marT="68400" marB="68400"/>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27 (9.3)</a:t>
                      </a:r>
                    </a:p>
                    <a:p>
                      <a:pPr algn="ctr"/>
                      <a:r>
                        <a:rPr lang="en-GB" sz="1200" noProof="0" dirty="0">
                          <a:latin typeface="Arial" panose="020B0604020202020204" pitchFamily="34" charset="0"/>
                          <a:cs typeface="Arial" panose="020B0604020202020204" pitchFamily="34" charset="0"/>
                        </a:rPr>
                        <a:t>0</a:t>
                      </a:r>
                    </a:p>
                  </a:txBody>
                  <a:tcPr marT="68400" marB="68400"/>
                </a:tc>
                <a:extLst>
                  <a:ext uri="{0D108BD9-81ED-4DB2-BD59-A6C34878D82A}">
                    <a16:rowId xmlns:a16="http://schemas.microsoft.com/office/drawing/2014/main" val="2244421828"/>
                  </a:ext>
                </a:extLst>
              </a:tr>
              <a:tr h="999545">
                <a:tc>
                  <a:txBody>
                    <a:bodyPr/>
                    <a:lstStyle/>
                    <a:p>
                      <a:r>
                        <a:rPr lang="en-GB" sz="1200" noProof="0" dirty="0">
                          <a:latin typeface="Arial" panose="020B0604020202020204" pitchFamily="34" charset="0"/>
                          <a:cs typeface="Arial" panose="020B0604020202020204" pitchFamily="34" charset="0"/>
                        </a:rPr>
                        <a:t>Adjudicated drug-related ILD</a:t>
                      </a:r>
                      <a:endParaRPr lang="en-GB" sz="1200" baseline="30000" noProof="0" dirty="0">
                        <a:latin typeface="Arial" panose="020B0604020202020204" pitchFamily="34" charset="0"/>
                        <a:cs typeface="Arial" panose="020B0604020202020204" pitchFamily="34" charset="0"/>
                      </a:endParaRPr>
                    </a:p>
                    <a:p>
                      <a:pPr marL="0" indent="185738">
                        <a:tabLst/>
                      </a:pPr>
                      <a:r>
                        <a:rPr lang="en-GB" sz="1200" noProof="0" dirty="0">
                          <a:latin typeface="Arial" panose="020B0604020202020204" pitchFamily="34" charset="0"/>
                          <a:cs typeface="Arial" panose="020B0604020202020204" pitchFamily="34" charset="0"/>
                        </a:rPr>
                        <a:t>All grades</a:t>
                      </a:r>
                    </a:p>
                    <a:p>
                      <a:pPr marL="0" indent="185738">
                        <a:tabLst/>
                      </a:pPr>
                      <a:r>
                        <a:rPr lang="en-GB" sz="1200" noProof="0" dirty="0">
                          <a:latin typeface="Arial" panose="020B0604020202020204" pitchFamily="34" charset="0"/>
                          <a:cs typeface="Arial" panose="020B0604020202020204" pitchFamily="34" charset="0"/>
                        </a:rPr>
                        <a:t>Grade ≥3</a:t>
                      </a:r>
                    </a:p>
                    <a:p>
                      <a:pPr marL="0" indent="185738">
                        <a:tabLst/>
                      </a:pPr>
                      <a:r>
                        <a:rPr lang="en-GB" sz="1200" noProof="0" dirty="0">
                          <a:latin typeface="Arial" panose="020B0604020202020204" pitchFamily="34" charset="0"/>
                          <a:cs typeface="Arial" panose="020B0604020202020204" pitchFamily="34" charset="0"/>
                        </a:rPr>
                        <a:t>Grade 5</a:t>
                      </a:r>
                    </a:p>
                  </a:txBody>
                  <a:tcPr marT="68400" marB="68400"/>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26 (8.8)</a:t>
                      </a:r>
                    </a:p>
                    <a:p>
                      <a:pPr algn="ctr"/>
                      <a:r>
                        <a:rPr lang="en-GB" sz="1200" noProof="0" dirty="0">
                          <a:latin typeface="Arial" panose="020B0604020202020204" pitchFamily="34" charset="0"/>
                          <a:cs typeface="Arial" panose="020B0604020202020204" pitchFamily="34" charset="0"/>
                        </a:rPr>
                        <a:t>11 (3.7)</a:t>
                      </a:r>
                    </a:p>
                    <a:p>
                      <a:pPr algn="ctr"/>
                      <a:r>
                        <a:rPr lang="en-GB" sz="1200" noProof="0" dirty="0">
                          <a:latin typeface="Arial" panose="020B0604020202020204" pitchFamily="34" charset="0"/>
                          <a:cs typeface="Arial" panose="020B0604020202020204" pitchFamily="34" charset="0"/>
                        </a:rPr>
                        <a:t>7 (2.4)</a:t>
                      </a:r>
                      <a:endParaRPr lang="en-GB" sz="1200" baseline="30000" noProof="0" dirty="0">
                        <a:latin typeface="Arial" panose="020B0604020202020204" pitchFamily="34" charset="0"/>
                        <a:cs typeface="Arial" panose="020B0604020202020204" pitchFamily="34" charset="0"/>
                      </a:endParaRPr>
                    </a:p>
                  </a:txBody>
                  <a:tcPr marT="68400" marB="68400"/>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12 (4.1)</a:t>
                      </a:r>
                    </a:p>
                    <a:p>
                      <a:pPr algn="ctr"/>
                      <a:r>
                        <a:rPr lang="en-GB" sz="1200" noProof="0" dirty="0">
                          <a:latin typeface="Arial" panose="020B0604020202020204" pitchFamily="34" charset="0"/>
                          <a:cs typeface="Arial" panose="020B0604020202020204" pitchFamily="34" charset="0"/>
                        </a:rPr>
                        <a:t>4 (1.4)</a:t>
                      </a:r>
                    </a:p>
                    <a:p>
                      <a:pPr algn="ctr"/>
                      <a:r>
                        <a:rPr lang="en-GB" sz="1200" noProof="0" dirty="0">
                          <a:latin typeface="Arial" panose="020B0604020202020204" pitchFamily="34" charset="0"/>
                          <a:cs typeface="Arial" panose="020B0604020202020204" pitchFamily="34" charset="0"/>
                        </a:rPr>
                        <a:t>1 (0.3)</a:t>
                      </a:r>
                      <a:endParaRPr lang="en-GB" sz="1200" baseline="30000" noProof="0" dirty="0">
                        <a:latin typeface="Arial" panose="020B0604020202020204" pitchFamily="34" charset="0"/>
                        <a:cs typeface="Arial" panose="020B0604020202020204" pitchFamily="34" charset="0"/>
                      </a:endParaRPr>
                    </a:p>
                  </a:txBody>
                  <a:tcPr marT="68400" marB="68400"/>
                </a:tc>
                <a:extLst>
                  <a:ext uri="{0D108BD9-81ED-4DB2-BD59-A6C34878D82A}">
                    <a16:rowId xmlns:a16="http://schemas.microsoft.com/office/drawing/2014/main" val="3763367165"/>
                  </a:ext>
                </a:extLst>
              </a:tr>
            </a:tbl>
          </a:graphicData>
        </a:graphic>
      </p:graphicFrame>
      <p:sp>
        <p:nvSpPr>
          <p:cNvPr id="14" name="TextBox 13">
            <a:extLst>
              <a:ext uri="{FF2B5EF4-FFF2-40B4-BE49-F238E27FC236}">
                <a16:creationId xmlns:a16="http://schemas.microsoft.com/office/drawing/2014/main" id="{CDAC8400-ED01-193A-E268-03D042506A20}"/>
              </a:ext>
            </a:extLst>
          </p:cNvPr>
          <p:cNvSpPr txBox="1"/>
          <p:nvPr/>
        </p:nvSpPr>
        <p:spPr>
          <a:xfrm>
            <a:off x="7262393" y="4580054"/>
            <a:ext cx="4523322" cy="2033698"/>
          </a:xfrm>
          <a:prstGeom prst="rect">
            <a:avLst/>
          </a:prstGeom>
          <a:noFill/>
        </p:spPr>
        <p:txBody>
          <a:bodyPr wrap="square">
            <a:spAutoFit/>
          </a:bodyPr>
          <a:lstStyle/>
          <a:p>
            <a:pPr>
              <a:lnSpc>
                <a:spcPct val="110000"/>
              </a:lnSpc>
            </a:pPr>
            <a:r>
              <a:rPr lang="en-GB" sz="1050" dirty="0">
                <a:latin typeface="Arial" panose="020B0604020202020204" pitchFamily="34" charset="0"/>
                <a:cs typeface="Arial" panose="020B0604020202020204" pitchFamily="34" charset="0"/>
              </a:rPr>
              <a:t>AESIs listed in this table are treatment emergent regardless of causality. Some patients may have had more than one event.</a:t>
            </a:r>
          </a:p>
          <a:p>
            <a:pPr>
              <a:lnSpc>
                <a:spcPct val="110000"/>
              </a:lnSpc>
            </a:pPr>
            <a:r>
              <a:rPr lang="en-GB" sz="1050" b="1" dirty="0">
                <a:latin typeface="Arial" panose="020B0604020202020204" pitchFamily="34" charset="0"/>
                <a:cs typeface="Arial" panose="020B0604020202020204" pitchFamily="34" charset="0"/>
              </a:rPr>
              <a:t>Dato-</a:t>
            </a:r>
            <a:r>
              <a:rPr lang="en-GB" sz="1050" b="1" dirty="0" err="1">
                <a:latin typeface="Arial" panose="020B0604020202020204" pitchFamily="34" charset="0"/>
                <a:cs typeface="Arial" panose="020B0604020202020204" pitchFamily="34" charset="0"/>
              </a:rPr>
              <a:t>DXd</a:t>
            </a:r>
            <a:r>
              <a:rPr lang="en-GB" sz="1050" b="1" dirty="0">
                <a:latin typeface="Arial" panose="020B0604020202020204" pitchFamily="34" charset="0"/>
                <a:cs typeface="Arial" panose="020B0604020202020204" pitchFamily="34" charset="0"/>
              </a:rPr>
              <a:t> related events:</a:t>
            </a:r>
            <a:endParaRPr lang="en-GB" sz="1050" b="1" noProof="0" dirty="0">
              <a:latin typeface="Arial" panose="020B0604020202020204" pitchFamily="34" charset="0"/>
              <a:cs typeface="Arial" panose="020B0604020202020204" pitchFamily="34" charset="0"/>
            </a:endParaRPr>
          </a:p>
          <a:p>
            <a:pPr marL="171450" indent="-171450">
              <a:lnSpc>
                <a:spcPct val="110000"/>
              </a:lnSpc>
              <a:buFont typeface="Arial" panose="020B0604020202020204" pitchFamily="34" charset="0"/>
              <a:buChar char="•"/>
            </a:pPr>
            <a:r>
              <a:rPr lang="en-GB" sz="1050" noProof="0" dirty="0">
                <a:latin typeface="Arial" panose="020B0604020202020204" pitchFamily="34" charset="0"/>
                <a:cs typeface="Arial" panose="020B0604020202020204" pitchFamily="34" charset="0"/>
              </a:rPr>
              <a:t>Stomatitis/oral mucositis resulted in a low rate of treatment discontinuation (0.7%)</a:t>
            </a:r>
            <a:endParaRPr lang="en-GB" sz="1050" dirty="0">
              <a:latin typeface="Arial" panose="020B0604020202020204" pitchFamily="34" charset="0"/>
              <a:cs typeface="Arial" panose="020B0604020202020204" pitchFamily="34" charset="0"/>
            </a:endParaRPr>
          </a:p>
          <a:p>
            <a:pPr marL="171450" indent="-171450">
              <a:lnSpc>
                <a:spcPct val="110000"/>
              </a:lnSpc>
              <a:buFont typeface="Arial" panose="020B0604020202020204" pitchFamily="34" charset="0"/>
              <a:buChar char="•"/>
            </a:pPr>
            <a:r>
              <a:rPr lang="en-US" sz="1050" dirty="0">
                <a:latin typeface="Arial" panose="020B0604020202020204" pitchFamily="34" charset="0"/>
                <a:cs typeface="Arial" panose="020B0604020202020204" pitchFamily="34" charset="0"/>
              </a:rPr>
              <a:t>Most frequent ocular surface events: lacrimation increased (23 [7.7%]) and dry eye (21 [7.1%]), all mild or moderate. Any-grade and grade ≥3 keratitis occurred in 12 (4.0%) and 4 (1.3%) patients, respectively</a:t>
            </a:r>
          </a:p>
          <a:p>
            <a:pPr marL="171450" indent="-171450">
              <a:lnSpc>
                <a:spcPct val="110000"/>
              </a:lnSpc>
              <a:buFont typeface="Arial" panose="020B0604020202020204" pitchFamily="34" charset="0"/>
              <a:buChar char="•"/>
            </a:pPr>
            <a:r>
              <a:rPr lang="en-US" sz="1050" noProof="0" dirty="0">
                <a:latin typeface="Arial" panose="020B0604020202020204" pitchFamily="34" charset="0"/>
                <a:cs typeface="Arial" panose="020B0604020202020204" pitchFamily="34" charset="0"/>
              </a:rPr>
              <a:t>S</a:t>
            </a:r>
            <a:r>
              <a:rPr lang="en-GB" sz="1050" noProof="0" dirty="0">
                <a:latin typeface="Arial" panose="020B0604020202020204" pitchFamily="34" charset="0"/>
                <a:cs typeface="Arial" panose="020B0604020202020204" pitchFamily="34" charset="0"/>
              </a:rPr>
              <a:t>even adjudicated drug-related grade 5 ILD events: primary cause of death in 4 out of 7 was attributed to disease progression by investigator</a:t>
            </a:r>
          </a:p>
        </p:txBody>
      </p:sp>
      <p:sp>
        <p:nvSpPr>
          <p:cNvPr id="2" name="Text Placeholder 1">
            <a:extLst>
              <a:ext uri="{FF2B5EF4-FFF2-40B4-BE49-F238E27FC236}">
                <a16:creationId xmlns:a16="http://schemas.microsoft.com/office/drawing/2014/main" id="{D2F833FC-AD45-AE0C-BA4E-CDA7037C9076}"/>
              </a:ext>
            </a:extLst>
          </p:cNvPr>
          <p:cNvSpPr txBox="1">
            <a:spLocks/>
          </p:cNvSpPr>
          <p:nvPr/>
        </p:nvSpPr>
        <p:spPr>
          <a:xfrm>
            <a:off x="619200" y="1236524"/>
            <a:ext cx="5692823" cy="335762"/>
          </a:xfrm>
          <a:prstGeom prst="rect">
            <a:avLst/>
          </a:prstGeom>
        </p:spPr>
        <p:txBody>
          <a:bodyPr lIns="0" anchor="b"/>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b="1" cap="all" dirty="0" err="1">
                <a:solidFill>
                  <a:schemeClr val="accent1"/>
                </a:solidFill>
              </a:rPr>
              <a:t>trae</a:t>
            </a:r>
            <a:r>
              <a:rPr lang="en-GB" sz="1600" b="1" dirty="0" err="1">
                <a:solidFill>
                  <a:schemeClr val="accent1"/>
                </a:solidFill>
              </a:rPr>
              <a:t>s</a:t>
            </a:r>
            <a:r>
              <a:rPr lang="en-GB" sz="1600" b="1" cap="all" dirty="0">
                <a:solidFill>
                  <a:schemeClr val="accent1"/>
                </a:solidFill>
              </a:rPr>
              <a:t> occurring in ≥15% of patients</a:t>
            </a:r>
          </a:p>
        </p:txBody>
      </p:sp>
      <p:sp>
        <p:nvSpPr>
          <p:cNvPr id="3" name="Text Placeholder 1">
            <a:extLst>
              <a:ext uri="{FF2B5EF4-FFF2-40B4-BE49-F238E27FC236}">
                <a16:creationId xmlns:a16="http://schemas.microsoft.com/office/drawing/2014/main" id="{DF35D17F-003E-1680-6719-8557B96ED2B0}"/>
              </a:ext>
            </a:extLst>
          </p:cNvPr>
          <p:cNvSpPr txBox="1">
            <a:spLocks/>
          </p:cNvSpPr>
          <p:nvPr/>
        </p:nvSpPr>
        <p:spPr>
          <a:xfrm>
            <a:off x="7248128" y="1236524"/>
            <a:ext cx="4800939" cy="335762"/>
          </a:xfrm>
          <a:prstGeom prst="rect">
            <a:avLst/>
          </a:prstGeom>
        </p:spPr>
        <p:txBody>
          <a:bodyPr lIns="0" anchor="b"/>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b="1" cap="all" dirty="0">
                <a:solidFill>
                  <a:schemeClr val="accent1"/>
                </a:solidFill>
              </a:rPr>
              <a:t>Adverse events of special interest</a:t>
            </a:r>
          </a:p>
        </p:txBody>
      </p:sp>
    </p:spTree>
    <p:extLst>
      <p:ext uri="{BB962C8B-B14F-4D97-AF65-F5344CB8AC3E}">
        <p14:creationId xmlns:p14="http://schemas.microsoft.com/office/powerpoint/2010/main" val="107105072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7EEB17-8C3B-7A30-E914-DD96AD288F3D}"/>
              </a:ext>
            </a:extLst>
          </p:cNvPr>
          <p:cNvSpPr>
            <a:spLocks noGrp="1"/>
          </p:cNvSpPr>
          <p:nvPr>
            <p:ph type="body" idx="1"/>
          </p:nvPr>
        </p:nvSpPr>
        <p:spPr/>
        <p:txBody>
          <a:bodyPr/>
          <a:lstStyle/>
          <a:p>
            <a:r>
              <a:rPr lang="en-US" dirty="0">
                <a:solidFill>
                  <a:schemeClr val="accent1"/>
                </a:solidFill>
              </a:rPr>
              <a:t>Ongoing phase 3 trial in TROP2 NMR positive </a:t>
            </a:r>
            <a:r>
              <a:rPr lang="en-US" dirty="0" err="1">
                <a:solidFill>
                  <a:schemeClr val="accent1"/>
                </a:solidFill>
              </a:rPr>
              <a:t>nsq</a:t>
            </a:r>
            <a:r>
              <a:rPr lang="en-US" dirty="0">
                <a:solidFill>
                  <a:schemeClr val="accent1"/>
                </a:solidFill>
              </a:rPr>
              <a:t> NSCLC without AGA</a:t>
            </a:r>
            <a:endParaRPr lang="en-GB" dirty="0">
              <a:solidFill>
                <a:schemeClr val="accent1"/>
              </a:solidFill>
            </a:endParaRPr>
          </a:p>
        </p:txBody>
      </p:sp>
      <p:sp>
        <p:nvSpPr>
          <p:cNvPr id="3" name="Title 2">
            <a:extLst>
              <a:ext uri="{FF2B5EF4-FFF2-40B4-BE49-F238E27FC236}">
                <a16:creationId xmlns:a16="http://schemas.microsoft.com/office/drawing/2014/main" id="{EF065BF4-5FA5-0E04-A593-E8F026A0E80A}"/>
              </a:ext>
            </a:extLst>
          </p:cNvPr>
          <p:cNvSpPr>
            <a:spLocks noGrp="1"/>
          </p:cNvSpPr>
          <p:nvPr>
            <p:ph type="title"/>
          </p:nvPr>
        </p:nvSpPr>
        <p:spPr/>
        <p:txBody>
          <a:bodyPr>
            <a:normAutofit/>
          </a:bodyPr>
          <a:lstStyle/>
          <a:p>
            <a:r>
              <a:rPr lang="en-US" dirty="0"/>
              <a:t>tropion-lung17: </a:t>
            </a:r>
            <a:r>
              <a:rPr lang="en-GB" dirty="0"/>
              <a:t>Dato-</a:t>
            </a:r>
            <a:r>
              <a:rPr lang="en-GB" dirty="0" err="1"/>
              <a:t>DX</a:t>
            </a:r>
            <a:r>
              <a:rPr lang="en-GB" cap="none" dirty="0" err="1"/>
              <a:t>d</a:t>
            </a:r>
            <a:r>
              <a:rPr lang="en-GB" dirty="0"/>
              <a:t> in pre-treated </a:t>
            </a:r>
            <a:r>
              <a:rPr lang="en-GB" cap="none" dirty="0"/>
              <a:t>ADVANCED/METASTATIC </a:t>
            </a:r>
            <a:r>
              <a:rPr lang="en-GB" dirty="0" err="1"/>
              <a:t>nsclc</a:t>
            </a:r>
            <a:endParaRPr lang="en-GB" dirty="0"/>
          </a:p>
        </p:txBody>
      </p:sp>
      <p:sp>
        <p:nvSpPr>
          <p:cNvPr id="6" name="Content Placeholder 5">
            <a:extLst>
              <a:ext uri="{FF2B5EF4-FFF2-40B4-BE49-F238E27FC236}">
                <a16:creationId xmlns:a16="http://schemas.microsoft.com/office/drawing/2014/main" id="{F8A32ACE-2AF5-A13A-44C2-4414CA2034FF}"/>
              </a:ext>
            </a:extLst>
          </p:cNvPr>
          <p:cNvSpPr>
            <a:spLocks noGrp="1"/>
          </p:cNvSpPr>
          <p:nvPr>
            <p:ph sz="quarter" idx="15"/>
          </p:nvPr>
        </p:nvSpPr>
        <p:spPr>
          <a:xfrm>
            <a:off x="620183" y="6356351"/>
            <a:ext cx="10732401" cy="365125"/>
          </a:xfrm>
        </p:spPr>
        <p:txBody>
          <a:bodyPr anchor="b" anchorCtr="0"/>
          <a:lstStyle/>
          <a:p>
            <a:r>
              <a:rPr lang="en-US" sz="1000" dirty="0">
                <a:solidFill>
                  <a:schemeClr val="tx2"/>
                </a:solidFill>
              </a:rPr>
              <a:t>AJCC, American Joint Committee on Cancer; AGA, actionable genomic alterations; BICR, blinded independent central review; </a:t>
            </a:r>
            <a:r>
              <a:rPr lang="en-GB" sz="1000" dirty="0">
                <a:solidFill>
                  <a:schemeClr val="tx2"/>
                </a:solidFill>
              </a:rPr>
              <a:t>Dato-</a:t>
            </a:r>
            <a:r>
              <a:rPr lang="en-GB" sz="1000" dirty="0" err="1">
                <a:solidFill>
                  <a:schemeClr val="tx2"/>
                </a:solidFill>
              </a:rPr>
              <a:t>DXd</a:t>
            </a:r>
            <a:r>
              <a:rPr lang="en-GB" sz="1000" dirty="0">
                <a:solidFill>
                  <a:schemeClr val="tx2"/>
                </a:solidFill>
              </a:rPr>
              <a:t>, </a:t>
            </a:r>
            <a:r>
              <a:rPr lang="en-GB" sz="1000" dirty="0" err="1">
                <a:solidFill>
                  <a:schemeClr val="tx2"/>
                </a:solidFill>
              </a:rPr>
              <a:t>datopotamab</a:t>
            </a:r>
            <a:r>
              <a:rPr lang="en-GB" sz="1000" dirty="0">
                <a:solidFill>
                  <a:schemeClr val="tx2"/>
                </a:solidFill>
              </a:rPr>
              <a:t> deruxtecan; ECOG PS, Eastern Cooperative Oncology Group performance status; IV, intravenously; NMR, normalised membrane ratio; NSCLC, non-small cell lung cancer; NSQ, non-squamous; </a:t>
            </a:r>
            <a:r>
              <a:rPr lang="en-US" sz="1000" dirty="0">
                <a:solidFill>
                  <a:schemeClr val="tx2"/>
                </a:solidFill>
              </a:rPr>
              <a:t>OS, overall survival; PD-(L)1, programmed cell death-(ligand) 1; PFS, progression-free survival; PS, performance status; Q3W, every three weeks; R, </a:t>
            </a:r>
            <a:r>
              <a:rPr lang="en-US" sz="1000" dirty="0" err="1">
                <a:solidFill>
                  <a:schemeClr val="tx2"/>
                </a:solidFill>
              </a:rPr>
              <a:t>randomisation</a:t>
            </a:r>
            <a:r>
              <a:rPr lang="en-US" sz="1000" dirty="0">
                <a:solidFill>
                  <a:schemeClr val="tx2"/>
                </a:solidFill>
              </a:rPr>
              <a:t>; </a:t>
            </a:r>
            <a:r>
              <a:rPr lang="en-GB" sz="1000" dirty="0">
                <a:solidFill>
                  <a:schemeClr val="tx2"/>
                </a:solidFill>
              </a:rPr>
              <a:t>RECIST, Response Evaluation Criteria in Solid Tumours; TROP2, trophoblast cell surface antigen 2; US, United States</a:t>
            </a:r>
          </a:p>
          <a:p>
            <a:r>
              <a:rPr lang="en-GB" sz="1000" dirty="0">
                <a:solidFill>
                  <a:schemeClr val="tx2"/>
                </a:solidFill>
              </a:rPr>
              <a:t>Sands J, et al. ESMO Open. 2026;11 (suppl_3):106452.(ELCC 2026, poster #145TiP)</a:t>
            </a:r>
          </a:p>
        </p:txBody>
      </p:sp>
      <p:sp>
        <p:nvSpPr>
          <p:cNvPr id="5" name="Slide Number Placeholder 4">
            <a:extLst>
              <a:ext uri="{FF2B5EF4-FFF2-40B4-BE49-F238E27FC236}">
                <a16:creationId xmlns:a16="http://schemas.microsoft.com/office/drawing/2014/main" id="{2E6F5574-5A61-3010-FE9B-F6AAC5EBF3E2}"/>
              </a:ext>
            </a:extLst>
          </p:cNvPr>
          <p:cNvSpPr>
            <a:spLocks noGrp="1"/>
          </p:cNvSpPr>
          <p:nvPr>
            <p:ph type="sldNum" sz="quarter" idx="4"/>
          </p:nvPr>
        </p:nvSpPr>
        <p:spPr/>
        <p:txBody>
          <a:bodyPr/>
          <a:lstStyle/>
          <a:p>
            <a:fld id="{FCE43C0F-8A7B-3A4B-9DB5-B3472E36E833}" type="slidenum">
              <a:rPr lang="en-GB" smtClean="0"/>
              <a:pPr/>
              <a:t>21</a:t>
            </a:fld>
            <a:endParaRPr lang="en-GB" dirty="0"/>
          </a:p>
        </p:txBody>
      </p:sp>
      <p:cxnSp>
        <p:nvCxnSpPr>
          <p:cNvPr id="12" name="Straight Connector 11">
            <a:extLst>
              <a:ext uri="{FF2B5EF4-FFF2-40B4-BE49-F238E27FC236}">
                <a16:creationId xmlns:a16="http://schemas.microsoft.com/office/drawing/2014/main" id="{D69D63F3-0B0E-D62C-B31E-B0266D24E647}"/>
              </a:ext>
            </a:extLst>
          </p:cNvPr>
          <p:cNvCxnSpPr>
            <a:cxnSpLocks/>
          </p:cNvCxnSpPr>
          <p:nvPr/>
        </p:nvCxnSpPr>
        <p:spPr>
          <a:xfrm>
            <a:off x="4583832" y="3380683"/>
            <a:ext cx="1472411"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63C91B3-C303-7C0D-9B68-6D031218AA74}"/>
              </a:ext>
            </a:extLst>
          </p:cNvPr>
          <p:cNvCxnSpPr>
            <a:cxnSpLocks/>
          </p:cNvCxnSpPr>
          <p:nvPr/>
        </p:nvCxnSpPr>
        <p:spPr>
          <a:xfrm>
            <a:off x="6160930" y="2803846"/>
            <a:ext cx="662559"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1E8F57C-EA53-9A78-01EB-FABAA04DD104}"/>
              </a:ext>
            </a:extLst>
          </p:cNvPr>
          <p:cNvCxnSpPr>
            <a:cxnSpLocks/>
          </p:cNvCxnSpPr>
          <p:nvPr/>
        </p:nvCxnSpPr>
        <p:spPr>
          <a:xfrm>
            <a:off x="6157755" y="3988221"/>
            <a:ext cx="665734"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 name="Rounded Rectangle 14">
            <a:extLst>
              <a:ext uri="{FF2B5EF4-FFF2-40B4-BE49-F238E27FC236}">
                <a16:creationId xmlns:a16="http://schemas.microsoft.com/office/drawing/2014/main" id="{8973A8D7-0833-1E09-3E52-D3322BFA9A3D}"/>
              </a:ext>
            </a:extLst>
          </p:cNvPr>
          <p:cNvSpPr/>
          <p:nvPr/>
        </p:nvSpPr>
        <p:spPr>
          <a:xfrm>
            <a:off x="620183" y="2132856"/>
            <a:ext cx="4496133" cy="3378610"/>
          </a:xfrm>
          <a:prstGeom prst="roundRect">
            <a:avLst>
              <a:gd name="adj" fmla="val 4351"/>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a:lnSpc>
                <a:spcPct val="95000"/>
              </a:lnSpc>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Patients:</a:t>
            </a:r>
          </a:p>
          <a:p>
            <a:pPr marL="180975" indent="-180975">
              <a:lnSpc>
                <a:spcPct val="95000"/>
              </a:lnSpc>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Aged ≥18 years</a:t>
            </a:r>
          </a:p>
          <a:p>
            <a:pPr marL="180975" indent="-180975">
              <a:lnSpc>
                <a:spcPct val="95000"/>
              </a:lnSpc>
              <a:spcAft>
                <a:spcPts val="3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Pathologically documented non-squamous NSCLC (stage IIIB, IIIC, or IV, per AJCC Staging Manual, </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9</a:t>
            </a:r>
            <a:r>
              <a:rPr lang="en-GB" sz="1400" baseline="30000" dirty="0">
                <a:solidFill>
                  <a:schemeClr val="tx1"/>
                </a:solidFill>
                <a:latin typeface="Arial" panose="020B0604020202020204" pitchFamily="34" charset="0"/>
                <a:cs typeface="Arial" panose="020B0604020202020204" pitchFamily="34" charset="0"/>
              </a:rPr>
              <a:t>th</a:t>
            </a:r>
            <a:r>
              <a:rPr lang="en-GB" sz="1400" dirty="0">
                <a:solidFill>
                  <a:schemeClr val="tx1"/>
                </a:solidFill>
                <a:latin typeface="Arial" panose="020B0604020202020204" pitchFamily="34" charset="0"/>
                <a:cs typeface="Arial" panose="020B0604020202020204" pitchFamily="34" charset="0"/>
              </a:rPr>
              <a:t> Edition) without AGA</a:t>
            </a:r>
            <a:endParaRPr lang="en-GB" sz="1400" noProof="0" dirty="0">
              <a:solidFill>
                <a:schemeClr val="tx1"/>
              </a:solidFill>
              <a:latin typeface="Arial" panose="020B0604020202020204" pitchFamily="34" charset="0"/>
              <a:cs typeface="Arial" panose="020B0604020202020204" pitchFamily="34" charset="0"/>
            </a:endParaRPr>
          </a:p>
          <a:p>
            <a:pPr marL="444500" lvl="1" indent="-174625">
              <a:lnSpc>
                <a:spcPct val="95000"/>
              </a:lnSpc>
              <a:spcAft>
                <a:spcPts val="300"/>
              </a:spcAft>
              <a:buClr>
                <a:schemeClr val="accent1"/>
              </a:buClr>
              <a:buFont typeface="System Font Regular"/>
              <a:buChar char="–"/>
            </a:pPr>
            <a:r>
              <a:rPr lang="en-GB" sz="1200" noProof="0" dirty="0">
                <a:solidFill>
                  <a:schemeClr val="tx1"/>
                </a:solidFill>
                <a:latin typeface="Arial" panose="020B0604020202020204" pitchFamily="34" charset="0"/>
                <a:cs typeface="Arial" panose="020B0604020202020204" pitchFamily="34" charset="0"/>
              </a:rPr>
              <a:t>Negative for </a:t>
            </a:r>
            <a:r>
              <a:rPr lang="en-GB" sz="1200" i="1" noProof="0" dirty="0">
                <a:solidFill>
                  <a:schemeClr val="tx1"/>
                </a:solidFill>
                <a:latin typeface="Arial" panose="020B0604020202020204" pitchFamily="34" charset="0"/>
                <a:cs typeface="Arial" panose="020B0604020202020204" pitchFamily="34" charset="0"/>
              </a:rPr>
              <a:t>EGFR</a:t>
            </a:r>
            <a:r>
              <a:rPr lang="en-GB" sz="1200" noProof="0" dirty="0">
                <a:solidFill>
                  <a:schemeClr val="tx1"/>
                </a:solidFill>
                <a:latin typeface="Arial" panose="020B0604020202020204" pitchFamily="34" charset="0"/>
                <a:cs typeface="Arial" panose="020B0604020202020204" pitchFamily="34" charset="0"/>
              </a:rPr>
              <a:t>, </a:t>
            </a:r>
            <a:r>
              <a:rPr lang="en-GB" sz="1200" i="1" noProof="0" dirty="0">
                <a:solidFill>
                  <a:schemeClr val="tx1"/>
                </a:solidFill>
                <a:latin typeface="Arial" panose="020B0604020202020204" pitchFamily="34" charset="0"/>
                <a:cs typeface="Arial" panose="020B0604020202020204" pitchFamily="34" charset="0"/>
              </a:rPr>
              <a:t>ALK</a:t>
            </a:r>
            <a:r>
              <a:rPr lang="en-GB" sz="1200" noProof="0" dirty="0">
                <a:solidFill>
                  <a:schemeClr val="tx1"/>
                </a:solidFill>
                <a:latin typeface="Arial" panose="020B0604020202020204" pitchFamily="34" charset="0"/>
                <a:cs typeface="Arial" panose="020B0604020202020204" pitchFamily="34" charset="0"/>
              </a:rPr>
              <a:t>, and </a:t>
            </a:r>
            <a:r>
              <a:rPr lang="en-GB" sz="1200" i="1" dirty="0">
                <a:solidFill>
                  <a:schemeClr val="tx1"/>
                </a:solidFill>
                <a:latin typeface="Arial" panose="020B0604020202020204" pitchFamily="34" charset="0"/>
                <a:cs typeface="Arial" panose="020B0604020202020204" pitchFamily="34" charset="0"/>
              </a:rPr>
              <a:t>ROS1 </a:t>
            </a:r>
            <a:r>
              <a:rPr lang="en-GB" sz="1200" dirty="0">
                <a:solidFill>
                  <a:schemeClr val="tx1"/>
                </a:solidFill>
                <a:latin typeface="Arial" panose="020B0604020202020204" pitchFamily="34" charset="0"/>
                <a:cs typeface="Arial" panose="020B0604020202020204" pitchFamily="34" charset="0"/>
              </a:rPr>
              <a:t>mutations</a:t>
            </a:r>
          </a:p>
          <a:p>
            <a:pPr marL="444500" lvl="1" indent="-174625">
              <a:lnSpc>
                <a:spcPct val="95000"/>
              </a:lnSpc>
              <a:spcAft>
                <a:spcPts val="300"/>
              </a:spcAft>
              <a:buClr>
                <a:schemeClr val="accent1"/>
              </a:buClr>
              <a:buFont typeface="System Font Regular"/>
              <a:buChar char="–"/>
            </a:pPr>
            <a:r>
              <a:rPr lang="en-GB" sz="1200" noProof="0" dirty="0">
                <a:solidFill>
                  <a:schemeClr val="tx1"/>
                </a:solidFill>
                <a:latin typeface="Arial" panose="020B0604020202020204" pitchFamily="34" charset="0"/>
                <a:cs typeface="Arial" panose="020B0604020202020204" pitchFamily="34" charset="0"/>
              </a:rPr>
              <a:t>No known AGAs including </a:t>
            </a:r>
            <a:r>
              <a:rPr lang="en-GB" sz="1200" i="1" noProof="0" dirty="0">
                <a:solidFill>
                  <a:schemeClr val="tx1"/>
                </a:solidFill>
                <a:latin typeface="Arial" panose="020B0604020202020204" pitchFamily="34" charset="0"/>
                <a:cs typeface="Arial" panose="020B0604020202020204" pitchFamily="34" charset="0"/>
              </a:rPr>
              <a:t>KRAS</a:t>
            </a:r>
            <a:r>
              <a:rPr lang="en-GB" sz="1200" noProof="0" dirty="0">
                <a:solidFill>
                  <a:schemeClr val="tx1"/>
                </a:solidFill>
                <a:latin typeface="Arial" panose="020B0604020202020204" pitchFamily="34" charset="0"/>
                <a:cs typeface="Arial" panose="020B0604020202020204" pitchFamily="34" charset="0"/>
              </a:rPr>
              <a:t> G12C, </a:t>
            </a:r>
            <a:r>
              <a:rPr lang="en-GB" sz="1200" i="1" noProof="0" dirty="0">
                <a:solidFill>
                  <a:schemeClr val="tx1"/>
                </a:solidFill>
                <a:latin typeface="Arial" panose="020B0604020202020204" pitchFamily="34" charset="0"/>
                <a:cs typeface="Arial" panose="020B0604020202020204" pitchFamily="34" charset="0"/>
              </a:rPr>
              <a:t>NTRK</a:t>
            </a:r>
            <a:r>
              <a:rPr lang="en-GB" sz="1200" noProof="0" dirty="0">
                <a:solidFill>
                  <a:schemeClr val="tx1"/>
                </a:solidFill>
                <a:latin typeface="Arial" panose="020B0604020202020204" pitchFamily="34" charset="0"/>
                <a:cs typeface="Arial" panose="020B0604020202020204" pitchFamily="34" charset="0"/>
              </a:rPr>
              <a:t>, </a:t>
            </a:r>
            <a:r>
              <a:rPr lang="en-GB" sz="1200" i="1" noProof="0" dirty="0">
                <a:solidFill>
                  <a:schemeClr val="tx1"/>
                </a:solidFill>
                <a:latin typeface="Arial" panose="020B0604020202020204" pitchFamily="34" charset="0"/>
                <a:cs typeface="Arial" panose="020B0604020202020204" pitchFamily="34" charset="0"/>
              </a:rPr>
              <a:t>BRAF</a:t>
            </a:r>
            <a:r>
              <a:rPr lang="en-GB" sz="1200" noProof="0" dirty="0">
                <a:solidFill>
                  <a:schemeClr val="tx1"/>
                </a:solidFill>
                <a:latin typeface="Arial" panose="020B0604020202020204" pitchFamily="34" charset="0"/>
                <a:cs typeface="Arial" panose="020B0604020202020204" pitchFamily="34" charset="0"/>
              </a:rPr>
              <a:t>, </a:t>
            </a:r>
            <a:r>
              <a:rPr lang="en-GB" sz="1200" i="1" noProof="0" dirty="0">
                <a:solidFill>
                  <a:schemeClr val="tx1"/>
                </a:solidFill>
                <a:latin typeface="Arial" panose="020B0604020202020204" pitchFamily="34" charset="0"/>
                <a:cs typeface="Arial" panose="020B0604020202020204" pitchFamily="34" charset="0"/>
              </a:rPr>
              <a:t>MET</a:t>
            </a:r>
            <a:r>
              <a:rPr lang="en-GB" sz="1200" noProof="0" dirty="0">
                <a:solidFill>
                  <a:schemeClr val="tx1"/>
                </a:solidFill>
                <a:latin typeface="Arial" panose="020B0604020202020204" pitchFamily="34" charset="0"/>
                <a:cs typeface="Arial" panose="020B0604020202020204" pitchFamily="34" charset="0"/>
              </a:rPr>
              <a:t> exon14 skipping, </a:t>
            </a:r>
            <a:r>
              <a:rPr lang="en-GB" sz="1200" i="1" noProof="0" dirty="0">
                <a:solidFill>
                  <a:schemeClr val="tx1"/>
                </a:solidFill>
                <a:latin typeface="Arial" panose="020B0604020202020204" pitchFamily="34" charset="0"/>
                <a:cs typeface="Arial" panose="020B0604020202020204" pitchFamily="34" charset="0"/>
              </a:rPr>
              <a:t>RET</a:t>
            </a:r>
            <a:r>
              <a:rPr lang="en-GB" sz="1200" noProof="0" dirty="0">
                <a:solidFill>
                  <a:schemeClr val="tx1"/>
                </a:solidFill>
                <a:latin typeface="Arial" panose="020B0604020202020204" pitchFamily="34" charset="0"/>
                <a:cs typeface="Arial" panose="020B0604020202020204" pitchFamily="34" charset="0"/>
              </a:rPr>
              <a:t>, or </a:t>
            </a:r>
            <a:r>
              <a:rPr lang="en-GB" sz="1200" i="1" noProof="0" dirty="0">
                <a:solidFill>
                  <a:schemeClr val="tx1"/>
                </a:solidFill>
                <a:latin typeface="Arial" panose="020B0604020202020204" pitchFamily="34" charset="0"/>
                <a:cs typeface="Arial" panose="020B0604020202020204" pitchFamily="34" charset="0"/>
              </a:rPr>
              <a:t>HER2</a:t>
            </a:r>
            <a:r>
              <a:rPr lang="en-GB" sz="1200" noProof="0" dirty="0">
                <a:solidFill>
                  <a:schemeClr val="tx1"/>
                </a:solidFill>
                <a:latin typeface="Arial" panose="020B0604020202020204" pitchFamily="34" charset="0"/>
                <a:cs typeface="Arial" panose="020B0604020202020204" pitchFamily="34" charset="0"/>
              </a:rPr>
              <a:t> mutations</a:t>
            </a:r>
          </a:p>
          <a:p>
            <a:pPr marL="180975" indent="-180975">
              <a:lnSpc>
                <a:spcPct val="95000"/>
              </a:lnSpc>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TROP2 NMR positive</a:t>
            </a:r>
          </a:p>
          <a:p>
            <a:pPr marL="180975" indent="-180975">
              <a:lnSpc>
                <a:spcPct val="95000"/>
              </a:lnSpc>
              <a:spcAft>
                <a:spcPts val="3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Prior receipt of platinum-based chemotherapy and anti-PD-(L)1 monoclonal antibodies</a:t>
            </a:r>
          </a:p>
          <a:p>
            <a:pPr marL="180975" indent="-180975">
              <a:lnSpc>
                <a:spcPct val="95000"/>
              </a:lnSpc>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≥1 measurable lesion per RECIST v1.1</a:t>
            </a:r>
          </a:p>
          <a:p>
            <a:pPr marL="180975" indent="-180975">
              <a:lnSpc>
                <a:spcPct val="95000"/>
              </a:lnSpc>
              <a:spcAft>
                <a:spcPts val="3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ECOG PS 0 or 1</a:t>
            </a:r>
          </a:p>
          <a:p>
            <a:pPr marL="180975" indent="-180975">
              <a:lnSpc>
                <a:spcPct val="95000"/>
              </a:lnSpc>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Stable or asymptomatic brain metastases permitted</a:t>
            </a:r>
          </a:p>
        </p:txBody>
      </p:sp>
      <p:sp>
        <p:nvSpPr>
          <p:cNvPr id="16" name="Rounded Rectangle 15">
            <a:extLst>
              <a:ext uri="{FF2B5EF4-FFF2-40B4-BE49-F238E27FC236}">
                <a16:creationId xmlns:a16="http://schemas.microsoft.com/office/drawing/2014/main" id="{DEF74BC7-C3D2-8CD6-5DE5-2EB1F1EC54A0}"/>
              </a:ext>
            </a:extLst>
          </p:cNvPr>
          <p:cNvSpPr/>
          <p:nvPr/>
        </p:nvSpPr>
        <p:spPr>
          <a:xfrm>
            <a:off x="6810845" y="2299846"/>
            <a:ext cx="2165475" cy="1008000"/>
          </a:xfrm>
          <a:prstGeom prst="roundRect">
            <a:avLst>
              <a:gd name="adj" fmla="val 16894"/>
            </a:avLst>
          </a:prstGeom>
          <a:solidFill>
            <a:srgbClr val="00B050"/>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600" b="1" noProof="0" dirty="0">
                <a:solidFill>
                  <a:schemeClr val="bg1"/>
                </a:solidFill>
                <a:latin typeface="Arial" panose="020B0604020202020204" pitchFamily="34" charset="0"/>
                <a:cs typeface="Arial" panose="020B0604020202020204" pitchFamily="34" charset="0"/>
              </a:rPr>
              <a:t>Dato-DXd</a:t>
            </a:r>
          </a:p>
          <a:p>
            <a:pPr algn="ctr">
              <a:buClr>
                <a:schemeClr val="accent1"/>
              </a:buClr>
            </a:pPr>
            <a:r>
              <a:rPr lang="en-GB" sz="1600" b="1" noProof="0" dirty="0">
                <a:solidFill>
                  <a:schemeClr val="bg1"/>
                </a:solidFill>
                <a:latin typeface="Arial" panose="020B0604020202020204" pitchFamily="34" charset="0"/>
                <a:cs typeface="Arial" panose="020B0604020202020204" pitchFamily="34" charset="0"/>
              </a:rPr>
              <a:t>6 mg/</a:t>
            </a:r>
            <a:r>
              <a:rPr lang="en-GB" sz="1600" b="1" noProof="0" dirty="0" err="1">
                <a:solidFill>
                  <a:schemeClr val="bg1"/>
                </a:solidFill>
                <a:latin typeface="Arial" panose="020B0604020202020204" pitchFamily="34" charset="0"/>
                <a:cs typeface="Arial" panose="020B0604020202020204" pitchFamily="34" charset="0"/>
              </a:rPr>
              <a:t>kg</a:t>
            </a:r>
            <a:r>
              <a:rPr lang="en-GB" sz="1600" b="1" baseline="30000" noProof="0" dirty="0" err="1">
                <a:solidFill>
                  <a:schemeClr val="bg1"/>
                </a:solidFill>
                <a:latin typeface="Arial" panose="020B0604020202020204" pitchFamily="34" charset="0"/>
                <a:cs typeface="Arial" panose="020B0604020202020204" pitchFamily="34" charset="0"/>
              </a:rPr>
              <a:t>a</a:t>
            </a:r>
            <a:r>
              <a:rPr lang="en-GB" sz="1600" b="1" noProof="0" dirty="0">
                <a:solidFill>
                  <a:schemeClr val="bg1"/>
                </a:solidFill>
                <a:latin typeface="Arial" panose="020B0604020202020204" pitchFamily="34" charset="0"/>
                <a:cs typeface="Arial" panose="020B0604020202020204" pitchFamily="34" charset="0"/>
              </a:rPr>
              <a:t> IV Q3W</a:t>
            </a:r>
            <a:endParaRPr lang="en-GB" sz="1600" b="1" baseline="30000" noProof="0" dirty="0">
              <a:solidFill>
                <a:schemeClr val="bg1"/>
              </a:solidFill>
              <a:latin typeface="Arial" panose="020B0604020202020204" pitchFamily="34" charset="0"/>
              <a:cs typeface="Arial" panose="020B0604020202020204" pitchFamily="34" charset="0"/>
            </a:endParaRPr>
          </a:p>
        </p:txBody>
      </p:sp>
      <p:sp>
        <p:nvSpPr>
          <p:cNvPr id="17" name="Rounded Rectangle 16">
            <a:extLst>
              <a:ext uri="{FF2B5EF4-FFF2-40B4-BE49-F238E27FC236}">
                <a16:creationId xmlns:a16="http://schemas.microsoft.com/office/drawing/2014/main" id="{2D56B2E0-E87E-3185-6562-92960DF974EE}"/>
              </a:ext>
            </a:extLst>
          </p:cNvPr>
          <p:cNvSpPr/>
          <p:nvPr/>
        </p:nvSpPr>
        <p:spPr>
          <a:xfrm>
            <a:off x="6810845" y="3502221"/>
            <a:ext cx="2165475" cy="972000"/>
          </a:xfrm>
          <a:prstGeom prst="roundRect">
            <a:avLst>
              <a:gd name="adj" fmla="val 16894"/>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600" b="1" noProof="0" dirty="0">
                <a:solidFill>
                  <a:schemeClr val="bg1"/>
                </a:solidFill>
                <a:latin typeface="Arial" panose="020B0604020202020204" pitchFamily="34" charset="0"/>
                <a:cs typeface="Arial" panose="020B0604020202020204" pitchFamily="34" charset="0"/>
              </a:rPr>
              <a:t>Docetaxel</a:t>
            </a:r>
            <a:br>
              <a:rPr lang="en-GB" sz="1600" b="1" noProof="0" dirty="0">
                <a:solidFill>
                  <a:schemeClr val="bg1"/>
                </a:solidFill>
                <a:latin typeface="Arial" panose="020B0604020202020204" pitchFamily="34" charset="0"/>
                <a:cs typeface="Arial" panose="020B0604020202020204" pitchFamily="34" charset="0"/>
              </a:rPr>
            </a:br>
            <a:r>
              <a:rPr lang="en-GB" sz="1600" b="1" noProof="0" dirty="0">
                <a:solidFill>
                  <a:schemeClr val="bg1"/>
                </a:solidFill>
                <a:latin typeface="Arial" panose="020B0604020202020204" pitchFamily="34" charset="0"/>
                <a:cs typeface="Arial" panose="020B0604020202020204" pitchFamily="34" charset="0"/>
              </a:rPr>
              <a:t>75 mg/m</a:t>
            </a:r>
            <a:r>
              <a:rPr lang="en-GB" sz="1600" b="1" baseline="30000" noProof="0" dirty="0">
                <a:solidFill>
                  <a:schemeClr val="bg1"/>
                </a:solidFill>
                <a:latin typeface="Arial" panose="020B0604020202020204" pitchFamily="34" charset="0"/>
                <a:cs typeface="Arial" panose="020B0604020202020204" pitchFamily="34" charset="0"/>
              </a:rPr>
              <a:t>2</a:t>
            </a:r>
            <a:r>
              <a:rPr lang="en-GB" sz="1600" b="1" noProof="0" dirty="0">
                <a:solidFill>
                  <a:schemeClr val="bg1"/>
                </a:solidFill>
                <a:latin typeface="Arial" panose="020B0604020202020204" pitchFamily="34" charset="0"/>
                <a:cs typeface="Arial" panose="020B0604020202020204" pitchFamily="34" charset="0"/>
              </a:rPr>
              <a:t> IV Q3W</a:t>
            </a:r>
          </a:p>
        </p:txBody>
      </p:sp>
      <p:sp>
        <p:nvSpPr>
          <p:cNvPr id="18" name="Rounded Rectangle 17">
            <a:extLst>
              <a:ext uri="{FF2B5EF4-FFF2-40B4-BE49-F238E27FC236}">
                <a16:creationId xmlns:a16="http://schemas.microsoft.com/office/drawing/2014/main" id="{1F7042E9-8C32-8ACA-3385-9081BF477DB3}"/>
              </a:ext>
            </a:extLst>
          </p:cNvPr>
          <p:cNvSpPr/>
          <p:nvPr/>
        </p:nvSpPr>
        <p:spPr>
          <a:xfrm>
            <a:off x="9278882" y="2821846"/>
            <a:ext cx="1912579" cy="1166375"/>
          </a:xfrm>
          <a:prstGeom prst="roundRect">
            <a:avLst>
              <a:gd name="adj" fmla="val 10075"/>
            </a:avLst>
          </a:prstGeom>
          <a:solidFill>
            <a:schemeClr val="bg1">
              <a:lumMod val="95000"/>
            </a:schemeClr>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Dual primary endpoints:</a:t>
            </a:r>
          </a:p>
          <a:p>
            <a:pPr marL="184150" indent="-184150">
              <a:lnSpc>
                <a:spcPct val="90000"/>
              </a:lnSpc>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PFS by BICR</a:t>
            </a:r>
          </a:p>
          <a:p>
            <a:pPr marL="184150" indent="-184150">
              <a:lnSpc>
                <a:spcPct val="90000"/>
              </a:lnSpc>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OS</a:t>
            </a:r>
          </a:p>
        </p:txBody>
      </p:sp>
      <p:cxnSp>
        <p:nvCxnSpPr>
          <p:cNvPr id="19" name="Straight Connector 18">
            <a:extLst>
              <a:ext uri="{FF2B5EF4-FFF2-40B4-BE49-F238E27FC236}">
                <a16:creationId xmlns:a16="http://schemas.microsoft.com/office/drawing/2014/main" id="{E5FEA9DB-132B-61BD-1566-D61381E3CC96}"/>
              </a:ext>
            </a:extLst>
          </p:cNvPr>
          <p:cNvCxnSpPr>
            <a:cxnSpLocks/>
          </p:cNvCxnSpPr>
          <p:nvPr/>
        </p:nvCxnSpPr>
        <p:spPr>
          <a:xfrm flipV="1">
            <a:off x="6168304" y="2798785"/>
            <a:ext cx="0" cy="1190625"/>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DF4D87FB-0DB1-6665-C839-83FC1D58B68E}"/>
              </a:ext>
            </a:extLst>
          </p:cNvPr>
          <p:cNvSpPr/>
          <p:nvPr/>
        </p:nvSpPr>
        <p:spPr>
          <a:xfrm>
            <a:off x="5887501" y="3099880"/>
            <a:ext cx="561607" cy="56160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200" b="1" noProof="0" dirty="0">
                <a:latin typeface="Arial" panose="020B0604020202020204" pitchFamily="34" charset="0"/>
                <a:cs typeface="Arial" panose="020B0604020202020204" pitchFamily="34" charset="0"/>
              </a:rPr>
              <a:t>1:1</a:t>
            </a:r>
          </a:p>
        </p:txBody>
      </p:sp>
      <p:sp>
        <p:nvSpPr>
          <p:cNvPr id="21" name="TextBox 20">
            <a:extLst>
              <a:ext uri="{FF2B5EF4-FFF2-40B4-BE49-F238E27FC236}">
                <a16:creationId xmlns:a16="http://schemas.microsoft.com/office/drawing/2014/main" id="{220E4EA6-B1E3-EF6E-1C12-5F0029245302}"/>
              </a:ext>
            </a:extLst>
          </p:cNvPr>
          <p:cNvSpPr txBox="1"/>
          <p:nvPr/>
        </p:nvSpPr>
        <p:spPr>
          <a:xfrm>
            <a:off x="5152005" y="3141537"/>
            <a:ext cx="656758" cy="175433"/>
          </a:xfrm>
          <a:prstGeom prst="rect">
            <a:avLst/>
          </a:prstGeom>
          <a:noFill/>
        </p:spPr>
        <p:txBody>
          <a:bodyPr wrap="square" lIns="0" tIns="0" rIns="0" bIns="0" rtlCol="0">
            <a:spAutoFit/>
          </a:bodyPr>
          <a:lstStyle/>
          <a:p>
            <a:pPr algn="ctr">
              <a:lnSpc>
                <a:spcPct val="95000"/>
              </a:lnSpc>
              <a:buClr>
                <a:schemeClr val="accent1"/>
              </a:buClr>
            </a:pPr>
            <a:r>
              <a:rPr lang="en-GB" sz="1200" b="1" noProof="0" dirty="0">
                <a:solidFill>
                  <a:schemeClr val="tx1"/>
                </a:solidFill>
                <a:latin typeface="Arial" panose="020B0604020202020204" pitchFamily="34" charset="0"/>
                <a:cs typeface="Arial" panose="020B0604020202020204" pitchFamily="34" charset="0"/>
              </a:rPr>
              <a:t>N=400</a:t>
            </a:r>
            <a:endParaRPr lang="en-GB" sz="1200" noProof="0" dirty="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734C9950-8029-CE29-80BC-5B375C99A55B}"/>
              </a:ext>
            </a:extLst>
          </p:cNvPr>
          <p:cNvSpPr txBox="1"/>
          <p:nvPr/>
        </p:nvSpPr>
        <p:spPr>
          <a:xfrm>
            <a:off x="5317467" y="4581128"/>
            <a:ext cx="3158232" cy="1253677"/>
          </a:xfrm>
          <a:prstGeom prst="rect">
            <a:avLst/>
          </a:prstGeom>
          <a:noFill/>
        </p:spPr>
        <p:txBody>
          <a:bodyPr wrap="square" lIns="0" tIns="0" rIns="0" bIns="0" rtlCol="0">
            <a:spAutoFit/>
          </a:bodyPr>
          <a:lstStyle/>
          <a:p>
            <a:pPr>
              <a:lnSpc>
                <a:spcPct val="95000"/>
              </a:lnSpc>
              <a:spcAft>
                <a:spcPts val="2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Stratified by:</a:t>
            </a:r>
          </a:p>
          <a:p>
            <a:pPr marL="133350" indent="-133350">
              <a:lnSpc>
                <a:spcPct val="95000"/>
              </a:lnSpc>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Duration of prior anti-PD-(L)1 </a:t>
            </a:r>
            <a:br>
              <a:rPr lang="en-GB" sz="1400" noProof="0" dirty="0">
                <a:solidFill>
                  <a:schemeClr val="tx1"/>
                </a:solidFill>
                <a:latin typeface="Arial" panose="020B0604020202020204" pitchFamily="34" charset="0"/>
                <a:cs typeface="Arial" panose="020B0604020202020204" pitchFamily="34" charset="0"/>
              </a:rPr>
            </a:br>
            <a:r>
              <a:rPr lang="en-GB" sz="1400" noProof="0" dirty="0">
                <a:solidFill>
                  <a:schemeClr val="tx1"/>
                </a:solidFill>
                <a:latin typeface="Arial" panose="020B0604020202020204" pitchFamily="34" charset="0"/>
                <a:cs typeface="Arial" panose="020B0604020202020204" pitchFamily="34" charset="0"/>
              </a:rPr>
              <a:t>therapy (&lt;6 months vs ≥6 months)</a:t>
            </a:r>
          </a:p>
          <a:p>
            <a:pPr marL="133350" indent="-133350">
              <a:lnSpc>
                <a:spcPct val="95000"/>
              </a:lnSpc>
              <a:buClr>
                <a:schemeClr val="accent1"/>
              </a:buClr>
              <a:buFont typeface="Arial" panose="020B0604020202020204" pitchFamily="34" charset="0"/>
              <a:buChar char="•"/>
            </a:pPr>
            <a:r>
              <a:rPr lang="en-GB" sz="1400" dirty="0">
                <a:latin typeface="Arial" panose="020B0604020202020204" pitchFamily="34" charset="0"/>
                <a:cs typeface="Arial" panose="020B0604020202020204" pitchFamily="34" charset="0"/>
              </a:rPr>
              <a:t>Geographical region </a:t>
            </a:r>
          </a:p>
          <a:p>
            <a:pPr marL="133350" indent="-133350">
              <a:lnSpc>
                <a:spcPct val="95000"/>
              </a:lnSpc>
              <a:buClr>
                <a:schemeClr val="accent1"/>
              </a:buClr>
              <a:buFont typeface="Arial" panose="020B0604020202020204" pitchFamily="34" charset="0"/>
              <a:buChar char="•"/>
            </a:pPr>
            <a:r>
              <a:rPr lang="en-GB" sz="1400" dirty="0">
                <a:latin typeface="Arial" panose="020B0604020202020204" pitchFamily="34" charset="0"/>
                <a:cs typeface="Arial" panose="020B0604020202020204" pitchFamily="34" charset="0"/>
              </a:rPr>
              <a:t>(US, Europe, Canada vs other geographic regions)</a:t>
            </a:r>
            <a:endParaRPr lang="en-GB" sz="1400" noProof="0" dirty="0">
              <a:solidFill>
                <a:schemeClr val="tx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94217B8-A89B-155D-0F9A-807D84DE5599}"/>
              </a:ext>
            </a:extLst>
          </p:cNvPr>
          <p:cNvSpPr txBox="1"/>
          <p:nvPr/>
        </p:nvSpPr>
        <p:spPr>
          <a:xfrm>
            <a:off x="8475704" y="4796829"/>
            <a:ext cx="3096113" cy="1037976"/>
          </a:xfrm>
          <a:prstGeom prst="rect">
            <a:avLst/>
          </a:prstGeom>
          <a:solidFill>
            <a:schemeClr val="bg1"/>
          </a:solidFill>
        </p:spPr>
        <p:txBody>
          <a:bodyPr wrap="square" lIns="0" tIns="0" rIns="0" bIns="0" rtlCol="0">
            <a:spAutoFit/>
          </a:bodyPr>
          <a:lstStyle/>
          <a:p>
            <a:pPr>
              <a:lnSpc>
                <a:spcPct val="95000"/>
              </a:lnSpc>
              <a:buClr>
                <a:schemeClr val="accent1"/>
              </a:buClr>
            </a:pPr>
            <a:r>
              <a:rPr lang="en-GB" sz="1200" noProof="0" dirty="0">
                <a:solidFill>
                  <a:schemeClr val="tx1"/>
                </a:solidFill>
                <a:latin typeface="Arial" panose="020B0604020202020204" pitchFamily="34" charset="0"/>
                <a:cs typeface="Arial" panose="020B0604020202020204" pitchFamily="34" charset="0"/>
              </a:rPr>
              <a:t>Treatment will continue until investigator assessed radiological progression per RECIST v1.1, unacceptable toxicity, withdrawal of consent, or any other discontinuation criterion is met</a:t>
            </a:r>
          </a:p>
          <a:p>
            <a:pPr>
              <a:lnSpc>
                <a:spcPct val="95000"/>
              </a:lnSpc>
              <a:buClr>
                <a:schemeClr val="accent1"/>
              </a:buClr>
            </a:pPr>
            <a:r>
              <a:rPr lang="en-GB" sz="1100" baseline="30000" dirty="0">
                <a:latin typeface="Arial" panose="020B0604020202020204" pitchFamily="34" charset="0"/>
                <a:cs typeface="Arial" panose="020B0604020202020204" pitchFamily="34" charset="0"/>
              </a:rPr>
              <a:t>a</a:t>
            </a:r>
            <a:r>
              <a:rPr lang="en-GB" sz="1100" dirty="0">
                <a:latin typeface="Arial" panose="020B0604020202020204" pitchFamily="34" charset="0"/>
                <a:cs typeface="Arial" panose="020B0604020202020204" pitchFamily="34" charset="0"/>
              </a:rPr>
              <a:t> Up to a maximum of 540 mg for patients ≥90 kg</a:t>
            </a:r>
            <a:endParaRPr lang="en-GB" sz="1100" noProof="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1069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4ACE7-2F56-F67E-7594-9279ED555E75}"/>
            </a:ext>
          </a:extLst>
        </p:cNvPr>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622009C-FB0B-A3F4-AE32-ACA5832867C7}"/>
              </a:ext>
            </a:extLst>
          </p:cNvPr>
          <p:cNvCxnSpPr>
            <a:cxnSpLocks/>
          </p:cNvCxnSpPr>
          <p:nvPr/>
        </p:nvCxnSpPr>
        <p:spPr>
          <a:xfrm flipH="1">
            <a:off x="10848528" y="1988840"/>
            <a:ext cx="144016" cy="0"/>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B92F784B-F7B1-0B3B-5F37-E344731DE179}"/>
              </a:ext>
            </a:extLst>
          </p:cNvPr>
          <p:cNvCxnSpPr>
            <a:cxnSpLocks/>
          </p:cNvCxnSpPr>
          <p:nvPr/>
        </p:nvCxnSpPr>
        <p:spPr>
          <a:xfrm>
            <a:off x="5796310" y="3924087"/>
            <a:ext cx="0" cy="180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1D809AAD-63CA-21BB-9148-C92BBBF924E6}"/>
              </a:ext>
            </a:extLst>
          </p:cNvPr>
          <p:cNvCxnSpPr>
            <a:cxnSpLocks/>
          </p:cNvCxnSpPr>
          <p:nvPr/>
        </p:nvCxnSpPr>
        <p:spPr>
          <a:xfrm>
            <a:off x="7911447" y="3924087"/>
            <a:ext cx="0" cy="180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3534CB7E-FEBF-D451-D482-CD2EF5B453A5}"/>
              </a:ext>
            </a:extLst>
          </p:cNvPr>
          <p:cNvCxnSpPr>
            <a:cxnSpLocks/>
          </p:cNvCxnSpPr>
          <p:nvPr/>
        </p:nvCxnSpPr>
        <p:spPr>
          <a:xfrm>
            <a:off x="3693522" y="3924087"/>
            <a:ext cx="0" cy="180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3BF9D55B-0CAB-15D5-74DF-10D80D237512}"/>
              </a:ext>
            </a:extLst>
          </p:cNvPr>
          <p:cNvCxnSpPr>
            <a:cxnSpLocks/>
          </p:cNvCxnSpPr>
          <p:nvPr/>
        </p:nvCxnSpPr>
        <p:spPr>
          <a:xfrm>
            <a:off x="6296581" y="2143403"/>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35693B7F-77EA-89C2-A3E4-EEE52AD36DD7}"/>
              </a:ext>
            </a:extLst>
          </p:cNvPr>
          <p:cNvCxnSpPr>
            <a:cxnSpLocks/>
          </p:cNvCxnSpPr>
          <p:nvPr/>
        </p:nvCxnSpPr>
        <p:spPr>
          <a:xfrm>
            <a:off x="8411718" y="2143403"/>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25F5B057-6509-E7D5-077F-2CD817169A60}"/>
              </a:ext>
            </a:extLst>
          </p:cNvPr>
          <p:cNvCxnSpPr>
            <a:cxnSpLocks/>
          </p:cNvCxnSpPr>
          <p:nvPr/>
        </p:nvCxnSpPr>
        <p:spPr>
          <a:xfrm>
            <a:off x="4193793" y="2143403"/>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25A9F6FB-2830-A5B0-5F7A-8E7852ADC1A5}"/>
              </a:ext>
            </a:extLst>
          </p:cNvPr>
          <p:cNvSpPr>
            <a:spLocks noGrp="1"/>
          </p:cNvSpPr>
          <p:nvPr>
            <p:ph type="title"/>
          </p:nvPr>
        </p:nvSpPr>
        <p:spPr>
          <a:xfrm>
            <a:off x="619125" y="258763"/>
            <a:ext cx="10963275" cy="865187"/>
          </a:xfrm>
        </p:spPr>
        <p:txBody>
          <a:bodyPr/>
          <a:lstStyle/>
          <a:p>
            <a:r>
              <a:rPr lang="en-GB" noProof="0" dirty="0"/>
              <a:t>Esmo clinical practice guidelines (v1.2 Jan 2025)</a:t>
            </a:r>
          </a:p>
        </p:txBody>
      </p:sp>
      <p:sp>
        <p:nvSpPr>
          <p:cNvPr id="6" name="Content Placeholder 5">
            <a:extLst>
              <a:ext uri="{FF2B5EF4-FFF2-40B4-BE49-F238E27FC236}">
                <a16:creationId xmlns:a16="http://schemas.microsoft.com/office/drawing/2014/main" id="{4BE1EC14-DC79-1FC4-C63C-9BCB11159271}"/>
              </a:ext>
            </a:extLst>
          </p:cNvPr>
          <p:cNvSpPr>
            <a:spLocks noGrp="1"/>
          </p:cNvSpPr>
          <p:nvPr>
            <p:ph sz="quarter" idx="15"/>
          </p:nvPr>
        </p:nvSpPr>
        <p:spPr>
          <a:xfrm>
            <a:off x="620712" y="6356350"/>
            <a:ext cx="10371827" cy="365125"/>
          </a:xfrm>
        </p:spPr>
        <p:txBody>
          <a:bodyPr anchor="b" anchorCtr="0"/>
          <a:lstStyle/>
          <a:p>
            <a:r>
              <a:rPr lang="en-GB" noProof="0" dirty="0">
                <a:solidFill>
                  <a:schemeClr val="tx2"/>
                </a:solidFill>
              </a:rPr>
              <a:t>BSC, best supportive care; ChT, chemotherapy; ESMO, European Society for Medical Oncology; ICI, immune checkpoint inhibitor; LRT, local radical therapy; MCBS, ESMO Magnitude of Clinical Benefit Scale; NsqNSCC nonsquamous non-small cell carcinoma; PS, performance status (Eastern Cooperative Oncology Group) </a:t>
            </a:r>
          </a:p>
          <a:p>
            <a:r>
              <a:rPr lang="en-GB" noProof="0" dirty="0">
                <a:solidFill>
                  <a:schemeClr val="tx2"/>
                </a:solidFill>
              </a:rPr>
              <a:t>1. Hendriks L, et al. Ann Oncol. 2023;34:358-76; 2. Hendriks L, et al. Ann Oncol. 2025;36(19):1223-7 [ESMO Non-Oncogene-Addicted Metastatic Non-Small-Cell Lung Cancer Living Guideline, v1.2 – January 2025. Available </a:t>
            </a:r>
            <a:r>
              <a:rPr lang="en-GB" noProof="0" dirty="0">
                <a:solidFill>
                  <a:schemeClr val="tx2"/>
                </a:solidFill>
                <a:hlinkClick r:id="rId2">
                  <a:extLst>
                    <a:ext uri="{A12FA001-AC4F-418D-AE19-62706E023703}">
                      <ahyp:hlinkClr xmlns:ahyp="http://schemas.microsoft.com/office/drawing/2018/hyperlinkcolor" val="tx"/>
                    </a:ext>
                  </a:extLst>
                </a:hlinkClick>
              </a:rPr>
              <a:t>here</a:t>
            </a:r>
            <a:r>
              <a:rPr lang="en-GB" noProof="0" dirty="0">
                <a:solidFill>
                  <a:schemeClr val="tx2"/>
                </a:solidFill>
              </a:rPr>
              <a:t> (accessed April 14, 2026)]</a:t>
            </a:r>
          </a:p>
        </p:txBody>
      </p:sp>
      <p:sp>
        <p:nvSpPr>
          <p:cNvPr id="5" name="Slide Number Placeholder 4">
            <a:extLst>
              <a:ext uri="{FF2B5EF4-FFF2-40B4-BE49-F238E27FC236}">
                <a16:creationId xmlns:a16="http://schemas.microsoft.com/office/drawing/2014/main" id="{4C48CFAF-B103-6BE4-E9F9-E9955310E624}"/>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22</a:t>
            </a:fld>
            <a:endParaRPr lang="en-GB" noProof="0" dirty="0"/>
          </a:p>
        </p:txBody>
      </p:sp>
      <p:cxnSp>
        <p:nvCxnSpPr>
          <p:cNvPr id="17" name="Straight Connector 16">
            <a:extLst>
              <a:ext uri="{FF2B5EF4-FFF2-40B4-BE49-F238E27FC236}">
                <a16:creationId xmlns:a16="http://schemas.microsoft.com/office/drawing/2014/main" id="{BA8D58B3-07C7-DB8C-0B4B-1EFEED35BDED}"/>
              </a:ext>
            </a:extLst>
          </p:cNvPr>
          <p:cNvCxnSpPr>
            <a:cxnSpLocks/>
          </p:cNvCxnSpPr>
          <p:nvPr/>
        </p:nvCxnSpPr>
        <p:spPr>
          <a:xfrm>
            <a:off x="2504098" y="1224455"/>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67035C0-943B-7C94-8781-C9A1489FE52F}"/>
              </a:ext>
            </a:extLst>
          </p:cNvPr>
          <p:cNvCxnSpPr>
            <a:cxnSpLocks/>
          </p:cNvCxnSpPr>
          <p:nvPr/>
        </p:nvCxnSpPr>
        <p:spPr>
          <a:xfrm>
            <a:off x="7356629" y="1224455"/>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13D9CB8-2E71-FD1E-845E-6248037A946A}"/>
              </a:ext>
            </a:extLst>
          </p:cNvPr>
          <p:cNvCxnSpPr>
            <a:cxnSpLocks/>
          </p:cNvCxnSpPr>
          <p:nvPr/>
        </p:nvCxnSpPr>
        <p:spPr>
          <a:xfrm>
            <a:off x="2495600" y="1233703"/>
            <a:ext cx="4874054" cy="0"/>
          </a:xfrm>
          <a:prstGeom prst="line">
            <a:avLst/>
          </a:prstGeom>
          <a:ln w="25400">
            <a:solidFill>
              <a:schemeClr val="accent6"/>
            </a:solidFill>
          </a:ln>
          <a:effectLst/>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EE00C298-5531-AC5E-6CB4-7855C8D2C733}"/>
              </a:ext>
            </a:extLst>
          </p:cNvPr>
          <p:cNvCxnSpPr>
            <a:cxnSpLocks/>
          </p:cNvCxnSpPr>
          <p:nvPr/>
        </p:nvCxnSpPr>
        <p:spPr>
          <a:xfrm>
            <a:off x="6096000" y="947936"/>
            <a:ext cx="0" cy="285767"/>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B137806F-89F6-0836-6C6E-24B6F3699D83}"/>
              </a:ext>
            </a:extLst>
          </p:cNvPr>
          <p:cNvCxnSpPr>
            <a:cxnSpLocks/>
          </p:cNvCxnSpPr>
          <p:nvPr/>
        </p:nvCxnSpPr>
        <p:spPr>
          <a:xfrm>
            <a:off x="6296581" y="1708765"/>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12" name="Rounded Rectangle 111">
            <a:extLst>
              <a:ext uri="{FF2B5EF4-FFF2-40B4-BE49-F238E27FC236}">
                <a16:creationId xmlns:a16="http://schemas.microsoft.com/office/drawing/2014/main" id="{971F4316-92BA-1146-B35A-E9D4283F7213}"/>
              </a:ext>
            </a:extLst>
          </p:cNvPr>
          <p:cNvSpPr/>
          <p:nvPr/>
        </p:nvSpPr>
        <p:spPr>
          <a:xfrm>
            <a:off x="3294428" y="803920"/>
            <a:ext cx="5609884" cy="324000"/>
          </a:xfrm>
          <a:prstGeom prst="roundRect">
            <a:avLst>
              <a:gd name="adj" fmla="val 20079"/>
            </a:avLst>
          </a:prstGeom>
          <a:solidFill>
            <a:schemeClr val="accent1">
              <a:lumMod val="50000"/>
            </a:schemeClr>
          </a:solidFill>
          <a:ln w="1587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Stage IV NSqNSCC, molecular tests negative (</a:t>
            </a:r>
            <a:r>
              <a:rPr lang="en-GB" sz="900" i="1" noProof="0" dirty="0">
                <a:solidFill>
                  <a:schemeClr val="bg1"/>
                </a:solidFill>
                <a:latin typeface="Arial Narrow" panose="020B0604020202020204" pitchFamily="34" charset="0"/>
                <a:cs typeface="Arial Narrow" panose="020B0604020202020204" pitchFamily="34" charset="0"/>
              </a:rPr>
              <a:t>EGFR/ALK/ROS1/BRAF/RET/MET/EGFR</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ex20ins/</a:t>
            </a:r>
            <a:r>
              <a:rPr lang="en-GB" sz="900" i="1" noProof="0" dirty="0">
                <a:solidFill>
                  <a:schemeClr val="bg1"/>
                </a:solidFill>
                <a:latin typeface="Arial Narrow" panose="020B0604020202020204" pitchFamily="34" charset="0"/>
                <a:cs typeface="Arial Narrow" panose="020B0604020202020204" pitchFamily="34" charset="0"/>
              </a:rPr>
              <a:t>KRAS</a:t>
            </a:r>
            <a:r>
              <a:rPr lang="en-GB" sz="900" noProof="0" dirty="0">
                <a:solidFill>
                  <a:schemeClr val="bg1"/>
                </a:solidFill>
                <a:latin typeface="Arial Narrow" panose="020B0604020202020204" pitchFamily="34" charset="0"/>
                <a:cs typeface="Arial Narrow" panose="020B0604020202020204" pitchFamily="34" charset="0"/>
              </a:rPr>
              <a:t> G12C/</a:t>
            </a:r>
            <a:r>
              <a:rPr lang="en-GB" sz="900" i="1" noProof="0" dirty="0">
                <a:solidFill>
                  <a:schemeClr val="bg1"/>
                </a:solidFill>
                <a:latin typeface="Arial Narrow" panose="020B0604020202020204" pitchFamily="34" charset="0"/>
                <a:cs typeface="Arial Narrow" panose="020B0604020202020204" pitchFamily="34" charset="0"/>
              </a:rPr>
              <a:t>NTRK/HER2</a:t>
            </a:r>
            <a:r>
              <a:rPr lang="en-GB" sz="900" noProof="0" dirty="0">
                <a:solidFill>
                  <a:schemeClr val="bg1"/>
                </a:solidFill>
                <a:latin typeface="Arial Narrow" panose="020B0604020202020204" pitchFamily="34" charset="0"/>
                <a:cs typeface="Arial Narrow" panose="020B0604020202020204" pitchFamily="34" charset="0"/>
              </a:rPr>
              <a:t>) without contraindication for immunotherapy</a:t>
            </a:r>
          </a:p>
        </p:txBody>
      </p:sp>
      <p:sp>
        <p:nvSpPr>
          <p:cNvPr id="114" name="Rounded Rectangle 113">
            <a:extLst>
              <a:ext uri="{FF2B5EF4-FFF2-40B4-BE49-F238E27FC236}">
                <a16:creationId xmlns:a16="http://schemas.microsoft.com/office/drawing/2014/main" id="{C7B7644F-FC27-5F2D-4C06-14CDD777D85D}"/>
              </a:ext>
            </a:extLst>
          </p:cNvPr>
          <p:cNvSpPr/>
          <p:nvPr/>
        </p:nvSpPr>
        <p:spPr>
          <a:xfrm>
            <a:off x="1874098" y="1855403"/>
            <a:ext cx="1260000" cy="288000"/>
          </a:xfrm>
          <a:prstGeom prst="roundRect">
            <a:avLst>
              <a:gd name="adj" fmla="val 20079"/>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Systemic therapy</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&amp; LRT [II, B)</a:t>
            </a:r>
          </a:p>
        </p:txBody>
      </p:sp>
      <p:sp>
        <p:nvSpPr>
          <p:cNvPr id="115" name="Rounded Rectangle 114">
            <a:extLst>
              <a:ext uri="{FF2B5EF4-FFF2-40B4-BE49-F238E27FC236}">
                <a16:creationId xmlns:a16="http://schemas.microsoft.com/office/drawing/2014/main" id="{B0444DDC-7D8F-5FE3-6DAD-0EFE523C2765}"/>
              </a:ext>
            </a:extLst>
          </p:cNvPr>
          <p:cNvSpPr/>
          <p:nvPr/>
        </p:nvSpPr>
        <p:spPr>
          <a:xfrm>
            <a:off x="3563793" y="1855403"/>
            <a:ext cx="1260000" cy="288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PS 0-2 &amp; PD-L1</a:t>
            </a:r>
            <a:br>
              <a:rPr lang="en-GB" sz="900" noProof="0" dirty="0">
                <a:solidFill>
                  <a:schemeClr val="tx1"/>
                </a:solidFill>
                <a:latin typeface="Arial Narrow" panose="020B0604020202020204" pitchFamily="34" charset="0"/>
                <a:cs typeface="Arial Narrow" panose="020B0604020202020204" pitchFamily="34" charset="0"/>
              </a:rPr>
            </a:br>
            <a:r>
              <a:rPr lang="en-GB" sz="900" noProof="0" dirty="0">
                <a:solidFill>
                  <a:schemeClr val="tx1"/>
                </a:solidFill>
                <a:latin typeface="Arial Narrow" panose="020B0604020202020204" pitchFamily="34" charset="0"/>
                <a:cs typeface="Arial Narrow" panose="020B0604020202020204" pitchFamily="34" charset="0"/>
              </a:rPr>
              <a:t>≥50%</a:t>
            </a:r>
          </a:p>
        </p:txBody>
      </p:sp>
      <p:sp>
        <p:nvSpPr>
          <p:cNvPr id="116" name="Rounded Rectangle 115">
            <a:extLst>
              <a:ext uri="{FF2B5EF4-FFF2-40B4-BE49-F238E27FC236}">
                <a16:creationId xmlns:a16="http://schemas.microsoft.com/office/drawing/2014/main" id="{475127C1-4FAF-2FE1-1C45-9CF3CEF275AE}"/>
              </a:ext>
            </a:extLst>
          </p:cNvPr>
          <p:cNvSpPr/>
          <p:nvPr/>
        </p:nvSpPr>
        <p:spPr>
          <a:xfrm>
            <a:off x="5666581" y="1855403"/>
            <a:ext cx="1260000" cy="288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PS 0-1 &amp; any</a:t>
            </a:r>
            <a:br>
              <a:rPr lang="en-GB" sz="900" noProof="0" dirty="0">
                <a:solidFill>
                  <a:schemeClr val="tx1"/>
                </a:solidFill>
                <a:latin typeface="Arial Narrow" panose="020B0604020202020204" pitchFamily="34" charset="0"/>
                <a:cs typeface="Arial Narrow" panose="020B0604020202020204" pitchFamily="34" charset="0"/>
              </a:rPr>
            </a:br>
            <a:r>
              <a:rPr lang="en-GB" sz="900" noProof="0" dirty="0">
                <a:solidFill>
                  <a:schemeClr val="tx1"/>
                </a:solidFill>
                <a:latin typeface="Arial Narrow" panose="020B0604020202020204" pitchFamily="34" charset="0"/>
                <a:cs typeface="Arial Narrow" panose="020B0604020202020204" pitchFamily="34" charset="0"/>
              </a:rPr>
              <a:t>expression of PD-L1</a:t>
            </a:r>
          </a:p>
        </p:txBody>
      </p:sp>
      <p:sp>
        <p:nvSpPr>
          <p:cNvPr id="117" name="Rounded Rectangle 116">
            <a:extLst>
              <a:ext uri="{FF2B5EF4-FFF2-40B4-BE49-F238E27FC236}">
                <a16:creationId xmlns:a16="http://schemas.microsoft.com/office/drawing/2014/main" id="{177599CB-3D8B-58B7-2812-B09067E7B3CE}"/>
              </a:ext>
            </a:extLst>
          </p:cNvPr>
          <p:cNvSpPr/>
          <p:nvPr/>
        </p:nvSpPr>
        <p:spPr>
          <a:xfrm>
            <a:off x="7781718" y="1855403"/>
            <a:ext cx="1260000" cy="288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PS 2 &amp; PD-L1</a:t>
            </a:r>
            <a:br>
              <a:rPr lang="en-GB" sz="900" noProof="0" dirty="0">
                <a:solidFill>
                  <a:schemeClr val="tx1"/>
                </a:solidFill>
                <a:latin typeface="Arial Narrow" panose="020B0604020202020204" pitchFamily="34" charset="0"/>
                <a:cs typeface="Arial Narrow" panose="020B0604020202020204" pitchFamily="34" charset="0"/>
              </a:rPr>
            </a:br>
            <a:r>
              <a:rPr lang="en-GB" sz="900" noProof="0" dirty="0">
                <a:solidFill>
                  <a:schemeClr val="tx1"/>
                </a:solidFill>
                <a:latin typeface="Arial Narrow" panose="020B0604020202020204" pitchFamily="34" charset="0"/>
                <a:cs typeface="Arial Narrow" panose="020B0604020202020204" pitchFamily="34" charset="0"/>
              </a:rPr>
              <a:t>&lt;50%</a:t>
            </a:r>
          </a:p>
        </p:txBody>
      </p:sp>
      <p:sp>
        <p:nvSpPr>
          <p:cNvPr id="118" name="Rounded Rectangle 117">
            <a:extLst>
              <a:ext uri="{FF2B5EF4-FFF2-40B4-BE49-F238E27FC236}">
                <a16:creationId xmlns:a16="http://schemas.microsoft.com/office/drawing/2014/main" id="{DD0EC05B-F5F3-C6C4-D1A1-B16D62E68652}"/>
              </a:ext>
            </a:extLst>
          </p:cNvPr>
          <p:cNvSpPr/>
          <p:nvPr/>
        </p:nvSpPr>
        <p:spPr>
          <a:xfrm>
            <a:off x="9649942" y="1855403"/>
            <a:ext cx="1260000" cy="288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PS 3-4 regardless</a:t>
            </a:r>
            <a:br>
              <a:rPr lang="en-GB" sz="900" noProof="0" dirty="0">
                <a:solidFill>
                  <a:schemeClr val="tx1"/>
                </a:solidFill>
                <a:latin typeface="Arial Narrow" panose="020B0604020202020204" pitchFamily="34" charset="0"/>
                <a:cs typeface="Arial Narrow" panose="020B0604020202020204" pitchFamily="34" charset="0"/>
              </a:rPr>
            </a:br>
            <a:r>
              <a:rPr lang="en-GB" sz="900" noProof="0" dirty="0">
                <a:solidFill>
                  <a:schemeClr val="tx1"/>
                </a:solidFill>
                <a:latin typeface="Arial Narrow" panose="020B0604020202020204" pitchFamily="34" charset="0"/>
                <a:cs typeface="Arial Narrow" panose="020B0604020202020204" pitchFamily="34" charset="0"/>
              </a:rPr>
              <a:t>of PD-L1</a:t>
            </a:r>
          </a:p>
        </p:txBody>
      </p:sp>
      <p:cxnSp>
        <p:nvCxnSpPr>
          <p:cNvPr id="120" name="Straight Connector 119">
            <a:extLst>
              <a:ext uri="{FF2B5EF4-FFF2-40B4-BE49-F238E27FC236}">
                <a16:creationId xmlns:a16="http://schemas.microsoft.com/office/drawing/2014/main" id="{4F2A3930-C8D3-868D-7007-4C698EE195CE}"/>
              </a:ext>
            </a:extLst>
          </p:cNvPr>
          <p:cNvCxnSpPr>
            <a:cxnSpLocks/>
          </p:cNvCxnSpPr>
          <p:nvPr/>
        </p:nvCxnSpPr>
        <p:spPr>
          <a:xfrm>
            <a:off x="8411718" y="1708765"/>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8F24E80F-770D-5E04-F15D-69EFEFCB2596}"/>
              </a:ext>
            </a:extLst>
          </p:cNvPr>
          <p:cNvCxnSpPr>
            <a:cxnSpLocks/>
          </p:cNvCxnSpPr>
          <p:nvPr/>
        </p:nvCxnSpPr>
        <p:spPr>
          <a:xfrm>
            <a:off x="10279942" y="1708765"/>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F0D212BE-484A-E377-46E1-767819BFADC3}"/>
              </a:ext>
            </a:extLst>
          </p:cNvPr>
          <p:cNvCxnSpPr>
            <a:cxnSpLocks/>
          </p:cNvCxnSpPr>
          <p:nvPr/>
        </p:nvCxnSpPr>
        <p:spPr>
          <a:xfrm>
            <a:off x="4193793" y="1708765"/>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42966EB8-18A2-2241-176E-118D31D0BA91}"/>
              </a:ext>
            </a:extLst>
          </p:cNvPr>
          <p:cNvCxnSpPr>
            <a:cxnSpLocks/>
          </p:cNvCxnSpPr>
          <p:nvPr/>
        </p:nvCxnSpPr>
        <p:spPr>
          <a:xfrm>
            <a:off x="2504098" y="1528765"/>
            <a:ext cx="0" cy="32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11" name="Rounded Rectangle 110">
            <a:extLst>
              <a:ext uri="{FF2B5EF4-FFF2-40B4-BE49-F238E27FC236}">
                <a16:creationId xmlns:a16="http://schemas.microsoft.com/office/drawing/2014/main" id="{289AE04D-E74D-B798-12BA-A1BE65594881}"/>
              </a:ext>
            </a:extLst>
          </p:cNvPr>
          <p:cNvSpPr/>
          <p:nvPr/>
        </p:nvSpPr>
        <p:spPr>
          <a:xfrm>
            <a:off x="1874098" y="1370955"/>
            <a:ext cx="1260000" cy="252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Oligometastatic</a:t>
            </a:r>
          </a:p>
        </p:txBody>
      </p:sp>
      <p:cxnSp>
        <p:nvCxnSpPr>
          <p:cNvPr id="137" name="Straight Connector 136">
            <a:extLst>
              <a:ext uri="{FF2B5EF4-FFF2-40B4-BE49-F238E27FC236}">
                <a16:creationId xmlns:a16="http://schemas.microsoft.com/office/drawing/2014/main" id="{055BF0CA-C094-F35B-D04A-E868A8B462A7}"/>
              </a:ext>
            </a:extLst>
          </p:cNvPr>
          <p:cNvCxnSpPr>
            <a:cxnSpLocks/>
          </p:cNvCxnSpPr>
          <p:nvPr/>
        </p:nvCxnSpPr>
        <p:spPr>
          <a:xfrm>
            <a:off x="4181334" y="1708765"/>
            <a:ext cx="6115963" cy="0"/>
          </a:xfrm>
          <a:prstGeom prst="line">
            <a:avLst/>
          </a:prstGeom>
          <a:ln w="25400">
            <a:solidFill>
              <a:schemeClr val="accent6"/>
            </a:solidFill>
          </a:ln>
          <a:effectLst/>
        </p:spPr>
        <p:style>
          <a:lnRef idx="2">
            <a:schemeClr val="dk1"/>
          </a:lnRef>
          <a:fillRef idx="0">
            <a:schemeClr val="dk1"/>
          </a:fillRef>
          <a:effectRef idx="1">
            <a:schemeClr val="dk1"/>
          </a:effectRef>
          <a:fontRef idx="minor">
            <a:schemeClr val="tx1"/>
          </a:fontRef>
        </p:style>
      </p:cxnSp>
      <p:cxnSp>
        <p:nvCxnSpPr>
          <p:cNvPr id="138" name="Straight Connector 137">
            <a:extLst>
              <a:ext uri="{FF2B5EF4-FFF2-40B4-BE49-F238E27FC236}">
                <a16:creationId xmlns:a16="http://schemas.microsoft.com/office/drawing/2014/main" id="{3B955D01-AEF0-A153-08F3-6739D31302DF}"/>
              </a:ext>
            </a:extLst>
          </p:cNvPr>
          <p:cNvCxnSpPr>
            <a:cxnSpLocks/>
          </p:cNvCxnSpPr>
          <p:nvPr/>
        </p:nvCxnSpPr>
        <p:spPr>
          <a:xfrm>
            <a:off x="7354150" y="1528725"/>
            <a:ext cx="0" cy="180000"/>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sp>
        <p:nvSpPr>
          <p:cNvPr id="113" name="Rounded Rectangle 112">
            <a:extLst>
              <a:ext uri="{FF2B5EF4-FFF2-40B4-BE49-F238E27FC236}">
                <a16:creationId xmlns:a16="http://schemas.microsoft.com/office/drawing/2014/main" id="{99F42C81-5D39-3DD0-D068-C6731A72BF94}"/>
              </a:ext>
            </a:extLst>
          </p:cNvPr>
          <p:cNvSpPr/>
          <p:nvPr/>
        </p:nvSpPr>
        <p:spPr>
          <a:xfrm>
            <a:off x="6263407" y="1370955"/>
            <a:ext cx="2186444" cy="252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ECOG PS &amp; PD-L1 expression level</a:t>
            </a:r>
          </a:p>
        </p:txBody>
      </p:sp>
      <p:cxnSp>
        <p:nvCxnSpPr>
          <p:cNvPr id="149" name="Straight Connector 148">
            <a:extLst>
              <a:ext uri="{FF2B5EF4-FFF2-40B4-BE49-F238E27FC236}">
                <a16:creationId xmlns:a16="http://schemas.microsoft.com/office/drawing/2014/main" id="{3A7C6011-4453-0327-A212-4AB2C0FCA69F}"/>
              </a:ext>
            </a:extLst>
          </p:cNvPr>
          <p:cNvCxnSpPr>
            <a:cxnSpLocks/>
          </p:cNvCxnSpPr>
          <p:nvPr/>
        </p:nvCxnSpPr>
        <p:spPr>
          <a:xfrm>
            <a:off x="6296581" y="2953187"/>
            <a:ext cx="0" cy="315375"/>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7F95AD29-EC63-6499-1613-A3C194B1252B}"/>
              </a:ext>
            </a:extLst>
          </p:cNvPr>
          <p:cNvCxnSpPr>
            <a:cxnSpLocks/>
          </p:cNvCxnSpPr>
          <p:nvPr/>
        </p:nvCxnSpPr>
        <p:spPr>
          <a:xfrm flipH="1">
            <a:off x="8411718" y="2573216"/>
            <a:ext cx="1" cy="695346"/>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AB31265F-D487-7DCD-0553-0423D325BA3B}"/>
              </a:ext>
            </a:extLst>
          </p:cNvPr>
          <p:cNvCxnSpPr>
            <a:cxnSpLocks/>
          </p:cNvCxnSpPr>
          <p:nvPr/>
        </p:nvCxnSpPr>
        <p:spPr>
          <a:xfrm flipH="1">
            <a:off x="4193793" y="2573216"/>
            <a:ext cx="3111" cy="695346"/>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45" name="Rounded Rectangle 144">
            <a:extLst>
              <a:ext uri="{FF2B5EF4-FFF2-40B4-BE49-F238E27FC236}">
                <a16:creationId xmlns:a16="http://schemas.microsoft.com/office/drawing/2014/main" id="{928E0C3A-3444-2C36-86FC-CF4632797992}"/>
              </a:ext>
            </a:extLst>
          </p:cNvPr>
          <p:cNvSpPr/>
          <p:nvPr/>
        </p:nvSpPr>
        <p:spPr>
          <a:xfrm>
            <a:off x="3476904" y="2287403"/>
            <a:ext cx="1440000" cy="576000"/>
          </a:xfrm>
          <a:prstGeom prst="roundRect">
            <a:avLst>
              <a:gd name="adj" fmla="val 20079"/>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ICI [anti-PD-(L)1</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monotherapy]</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[I, A; MCBS 4-5/A]</a:t>
            </a:r>
          </a:p>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(for PS 2: [II, B])</a:t>
            </a:r>
          </a:p>
        </p:txBody>
      </p:sp>
      <p:sp>
        <p:nvSpPr>
          <p:cNvPr id="146" name="Rounded Rectangle 145">
            <a:extLst>
              <a:ext uri="{FF2B5EF4-FFF2-40B4-BE49-F238E27FC236}">
                <a16:creationId xmlns:a16="http://schemas.microsoft.com/office/drawing/2014/main" id="{0EE9DF34-3C18-4ED7-6845-698D51A07044}"/>
              </a:ext>
            </a:extLst>
          </p:cNvPr>
          <p:cNvSpPr/>
          <p:nvPr/>
        </p:nvSpPr>
        <p:spPr>
          <a:xfrm>
            <a:off x="5231904" y="2287403"/>
            <a:ext cx="2154657" cy="828000"/>
          </a:xfrm>
          <a:prstGeom prst="roundRect">
            <a:avLst>
              <a:gd name="adj" fmla="val 10821"/>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ICI [anti-PD-(L)1 ± anti-CTLA-4]–</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platinum-doublet ChT </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followed by ICI ± pemetrexed or </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bevacizumab [I, A; MCBS 3-4/A]</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Dual ICI alone (only for PD-L1 ≥1%)</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[I, A; MCBS 4/A]</a:t>
            </a:r>
          </a:p>
        </p:txBody>
      </p:sp>
      <p:sp>
        <p:nvSpPr>
          <p:cNvPr id="147" name="Rounded Rectangle 146">
            <a:extLst>
              <a:ext uri="{FF2B5EF4-FFF2-40B4-BE49-F238E27FC236}">
                <a16:creationId xmlns:a16="http://schemas.microsoft.com/office/drawing/2014/main" id="{EB2E44F5-49DB-47B6-6630-9CEC5D125843}"/>
              </a:ext>
            </a:extLst>
          </p:cNvPr>
          <p:cNvSpPr/>
          <p:nvPr/>
        </p:nvSpPr>
        <p:spPr>
          <a:xfrm>
            <a:off x="7562870" y="2287404"/>
            <a:ext cx="1697697" cy="503999"/>
          </a:xfrm>
          <a:prstGeom prst="roundRect">
            <a:avLst>
              <a:gd name="adj" fmla="val 20079"/>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Platinum-doublet ChT [I, A / II, A]</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Atezolizumab [I, B]</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Single-agent ChT [I, B / II, B]</a:t>
            </a:r>
          </a:p>
        </p:txBody>
      </p:sp>
      <p:sp>
        <p:nvSpPr>
          <p:cNvPr id="155" name="Rounded Rectangle 154">
            <a:extLst>
              <a:ext uri="{FF2B5EF4-FFF2-40B4-BE49-F238E27FC236}">
                <a16:creationId xmlns:a16="http://schemas.microsoft.com/office/drawing/2014/main" id="{34F8D498-4D88-FD8C-513C-E4197B962149}"/>
              </a:ext>
            </a:extLst>
          </p:cNvPr>
          <p:cNvSpPr/>
          <p:nvPr/>
        </p:nvSpPr>
        <p:spPr>
          <a:xfrm>
            <a:off x="5484000" y="3737327"/>
            <a:ext cx="612000" cy="216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PS 0-2</a:t>
            </a:r>
          </a:p>
        </p:txBody>
      </p:sp>
      <p:cxnSp>
        <p:nvCxnSpPr>
          <p:cNvPr id="157" name="Straight Connector 156">
            <a:extLst>
              <a:ext uri="{FF2B5EF4-FFF2-40B4-BE49-F238E27FC236}">
                <a16:creationId xmlns:a16="http://schemas.microsoft.com/office/drawing/2014/main" id="{D1168A39-AAB7-6898-DE5D-DACD6AF2FA19}"/>
              </a:ext>
            </a:extLst>
          </p:cNvPr>
          <p:cNvCxnSpPr>
            <a:cxnSpLocks/>
          </p:cNvCxnSpPr>
          <p:nvPr/>
        </p:nvCxnSpPr>
        <p:spPr>
          <a:xfrm>
            <a:off x="6296581" y="3419815"/>
            <a:ext cx="0" cy="180000"/>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D859114D-0394-E844-3991-886624952769}"/>
              </a:ext>
            </a:extLst>
          </p:cNvPr>
          <p:cNvCxnSpPr>
            <a:cxnSpLocks/>
          </p:cNvCxnSpPr>
          <p:nvPr/>
        </p:nvCxnSpPr>
        <p:spPr>
          <a:xfrm>
            <a:off x="5778500" y="3594856"/>
            <a:ext cx="1016000" cy="0"/>
          </a:xfrm>
          <a:prstGeom prst="line">
            <a:avLst/>
          </a:prstGeom>
          <a:ln w="25400">
            <a:solidFill>
              <a:schemeClr val="accent6"/>
            </a:solidFill>
          </a:ln>
          <a:effectLst/>
        </p:spPr>
        <p:style>
          <a:lnRef idx="2">
            <a:schemeClr val="dk1"/>
          </a:lnRef>
          <a:fillRef idx="0">
            <a:schemeClr val="dk1"/>
          </a:fillRef>
          <a:effectRef idx="1">
            <a:schemeClr val="dk1"/>
          </a:effectRef>
          <a:fontRef idx="minor">
            <a:schemeClr val="tx1"/>
          </a:fontRef>
        </p:style>
      </p:cxnSp>
      <p:cxnSp>
        <p:nvCxnSpPr>
          <p:cNvPr id="159" name="Straight Connector 158">
            <a:extLst>
              <a:ext uri="{FF2B5EF4-FFF2-40B4-BE49-F238E27FC236}">
                <a16:creationId xmlns:a16="http://schemas.microsoft.com/office/drawing/2014/main" id="{6809433D-0A5D-D199-A635-B3B23294A28F}"/>
              </a:ext>
            </a:extLst>
          </p:cNvPr>
          <p:cNvCxnSpPr>
            <a:cxnSpLocks/>
          </p:cNvCxnSpPr>
          <p:nvPr/>
        </p:nvCxnSpPr>
        <p:spPr>
          <a:xfrm>
            <a:off x="5790000" y="3591719"/>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60" name="Rounded Rectangle 159">
            <a:extLst>
              <a:ext uri="{FF2B5EF4-FFF2-40B4-BE49-F238E27FC236}">
                <a16:creationId xmlns:a16="http://schemas.microsoft.com/office/drawing/2014/main" id="{394F5D34-3E8B-F68C-4C7C-B8BC7CA7E557}"/>
              </a:ext>
            </a:extLst>
          </p:cNvPr>
          <p:cNvSpPr/>
          <p:nvPr/>
        </p:nvSpPr>
        <p:spPr>
          <a:xfrm>
            <a:off x="6477775" y="3737327"/>
            <a:ext cx="612000" cy="216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PS 3-4</a:t>
            </a:r>
          </a:p>
        </p:txBody>
      </p:sp>
      <p:cxnSp>
        <p:nvCxnSpPr>
          <p:cNvPr id="161" name="Straight Connector 160">
            <a:extLst>
              <a:ext uri="{FF2B5EF4-FFF2-40B4-BE49-F238E27FC236}">
                <a16:creationId xmlns:a16="http://schemas.microsoft.com/office/drawing/2014/main" id="{3F2AD369-2FAF-C492-D510-1597ABE9BAE1}"/>
              </a:ext>
            </a:extLst>
          </p:cNvPr>
          <p:cNvCxnSpPr>
            <a:cxnSpLocks/>
          </p:cNvCxnSpPr>
          <p:nvPr/>
        </p:nvCxnSpPr>
        <p:spPr>
          <a:xfrm>
            <a:off x="6783775" y="3591719"/>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69" name="Rounded Rectangle 168">
            <a:extLst>
              <a:ext uri="{FF2B5EF4-FFF2-40B4-BE49-F238E27FC236}">
                <a16:creationId xmlns:a16="http://schemas.microsoft.com/office/drawing/2014/main" id="{65C1DAF1-D4E6-BE72-8101-68C9E537C9B0}"/>
              </a:ext>
            </a:extLst>
          </p:cNvPr>
          <p:cNvSpPr/>
          <p:nvPr/>
        </p:nvSpPr>
        <p:spPr>
          <a:xfrm>
            <a:off x="7601124" y="3737327"/>
            <a:ext cx="612000" cy="216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PS 0-2</a:t>
            </a:r>
          </a:p>
        </p:txBody>
      </p:sp>
      <p:cxnSp>
        <p:nvCxnSpPr>
          <p:cNvPr id="170" name="Straight Connector 169">
            <a:extLst>
              <a:ext uri="{FF2B5EF4-FFF2-40B4-BE49-F238E27FC236}">
                <a16:creationId xmlns:a16="http://schemas.microsoft.com/office/drawing/2014/main" id="{B1C8EF1C-DCD0-4FAE-2C88-C039298ABF3B}"/>
              </a:ext>
            </a:extLst>
          </p:cNvPr>
          <p:cNvCxnSpPr>
            <a:cxnSpLocks/>
          </p:cNvCxnSpPr>
          <p:nvPr/>
        </p:nvCxnSpPr>
        <p:spPr>
          <a:xfrm>
            <a:off x="8413705" y="3419815"/>
            <a:ext cx="0" cy="180000"/>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115F9E0D-7DED-4C47-A43A-8FC378DC5D18}"/>
              </a:ext>
            </a:extLst>
          </p:cNvPr>
          <p:cNvCxnSpPr>
            <a:cxnSpLocks/>
          </p:cNvCxnSpPr>
          <p:nvPr/>
        </p:nvCxnSpPr>
        <p:spPr>
          <a:xfrm>
            <a:off x="7895624" y="3594856"/>
            <a:ext cx="1016000" cy="0"/>
          </a:xfrm>
          <a:prstGeom prst="line">
            <a:avLst/>
          </a:prstGeom>
          <a:ln w="25400">
            <a:solidFill>
              <a:schemeClr val="accent6"/>
            </a:solidFill>
          </a:ln>
          <a:effectLst/>
        </p:spPr>
        <p:style>
          <a:lnRef idx="2">
            <a:schemeClr val="dk1"/>
          </a:lnRef>
          <a:fillRef idx="0">
            <a:schemeClr val="dk1"/>
          </a:fillRef>
          <a:effectRef idx="1">
            <a:schemeClr val="dk1"/>
          </a:effectRef>
          <a:fontRef idx="minor">
            <a:schemeClr val="tx1"/>
          </a:fontRef>
        </p:style>
      </p:cxnSp>
      <p:cxnSp>
        <p:nvCxnSpPr>
          <p:cNvPr id="172" name="Straight Connector 171">
            <a:extLst>
              <a:ext uri="{FF2B5EF4-FFF2-40B4-BE49-F238E27FC236}">
                <a16:creationId xmlns:a16="http://schemas.microsoft.com/office/drawing/2014/main" id="{27149AFE-1F29-871A-2F26-BE14D15C1CBF}"/>
              </a:ext>
            </a:extLst>
          </p:cNvPr>
          <p:cNvCxnSpPr>
            <a:cxnSpLocks/>
          </p:cNvCxnSpPr>
          <p:nvPr/>
        </p:nvCxnSpPr>
        <p:spPr>
          <a:xfrm>
            <a:off x="7907124" y="3591719"/>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73" name="Rounded Rectangle 172">
            <a:extLst>
              <a:ext uri="{FF2B5EF4-FFF2-40B4-BE49-F238E27FC236}">
                <a16:creationId xmlns:a16="http://schemas.microsoft.com/office/drawing/2014/main" id="{54EAFD79-DA85-5256-01AD-D29DF0599354}"/>
              </a:ext>
            </a:extLst>
          </p:cNvPr>
          <p:cNvSpPr/>
          <p:nvPr/>
        </p:nvSpPr>
        <p:spPr>
          <a:xfrm>
            <a:off x="8594899" y="3737327"/>
            <a:ext cx="612000" cy="216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PS 3-4</a:t>
            </a:r>
          </a:p>
        </p:txBody>
      </p:sp>
      <p:cxnSp>
        <p:nvCxnSpPr>
          <p:cNvPr id="174" name="Straight Connector 173">
            <a:extLst>
              <a:ext uri="{FF2B5EF4-FFF2-40B4-BE49-F238E27FC236}">
                <a16:creationId xmlns:a16="http://schemas.microsoft.com/office/drawing/2014/main" id="{A3D259A5-5EDF-0995-EF4E-914B0DC059DD}"/>
              </a:ext>
            </a:extLst>
          </p:cNvPr>
          <p:cNvCxnSpPr>
            <a:cxnSpLocks/>
          </p:cNvCxnSpPr>
          <p:nvPr/>
        </p:nvCxnSpPr>
        <p:spPr>
          <a:xfrm>
            <a:off x="8900899" y="3591719"/>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52" name="Rounded Rectangle 151">
            <a:extLst>
              <a:ext uri="{FF2B5EF4-FFF2-40B4-BE49-F238E27FC236}">
                <a16:creationId xmlns:a16="http://schemas.microsoft.com/office/drawing/2014/main" id="{362B13FD-1AAC-0CBC-841E-67A276E0BA2E}"/>
              </a:ext>
            </a:extLst>
          </p:cNvPr>
          <p:cNvSpPr/>
          <p:nvPr/>
        </p:nvSpPr>
        <p:spPr>
          <a:xfrm>
            <a:off x="7781718" y="3270289"/>
            <a:ext cx="1260000" cy="252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Disease progression</a:t>
            </a:r>
          </a:p>
        </p:txBody>
      </p:sp>
      <p:sp>
        <p:nvSpPr>
          <p:cNvPr id="151" name="Rounded Rectangle 150">
            <a:extLst>
              <a:ext uri="{FF2B5EF4-FFF2-40B4-BE49-F238E27FC236}">
                <a16:creationId xmlns:a16="http://schemas.microsoft.com/office/drawing/2014/main" id="{0ED52FE7-8C52-A0D3-CF15-70F6DD75D7C3}"/>
              </a:ext>
            </a:extLst>
          </p:cNvPr>
          <p:cNvSpPr/>
          <p:nvPr/>
        </p:nvSpPr>
        <p:spPr>
          <a:xfrm>
            <a:off x="5666581" y="3270289"/>
            <a:ext cx="1260000" cy="252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Disease progression</a:t>
            </a:r>
          </a:p>
        </p:txBody>
      </p:sp>
      <p:sp>
        <p:nvSpPr>
          <p:cNvPr id="176" name="Rounded Rectangle 175">
            <a:extLst>
              <a:ext uri="{FF2B5EF4-FFF2-40B4-BE49-F238E27FC236}">
                <a16:creationId xmlns:a16="http://schemas.microsoft.com/office/drawing/2014/main" id="{045C618A-67A2-22FC-33D1-5B24A64FE1CF}"/>
              </a:ext>
            </a:extLst>
          </p:cNvPr>
          <p:cNvSpPr/>
          <p:nvPr/>
        </p:nvSpPr>
        <p:spPr>
          <a:xfrm>
            <a:off x="3383351" y="3737327"/>
            <a:ext cx="612000" cy="216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PS 0-2</a:t>
            </a:r>
          </a:p>
        </p:txBody>
      </p:sp>
      <p:cxnSp>
        <p:nvCxnSpPr>
          <p:cNvPr id="177" name="Straight Connector 176">
            <a:extLst>
              <a:ext uri="{FF2B5EF4-FFF2-40B4-BE49-F238E27FC236}">
                <a16:creationId xmlns:a16="http://schemas.microsoft.com/office/drawing/2014/main" id="{223968E7-7949-0826-D64D-B68E5FA00D5C}"/>
              </a:ext>
            </a:extLst>
          </p:cNvPr>
          <p:cNvCxnSpPr>
            <a:cxnSpLocks/>
          </p:cNvCxnSpPr>
          <p:nvPr/>
        </p:nvCxnSpPr>
        <p:spPr>
          <a:xfrm>
            <a:off x="4195932" y="3419815"/>
            <a:ext cx="0" cy="180000"/>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1E7FD900-AF15-96FD-9E64-B98AD0179023}"/>
              </a:ext>
            </a:extLst>
          </p:cNvPr>
          <p:cNvCxnSpPr>
            <a:cxnSpLocks/>
          </p:cNvCxnSpPr>
          <p:nvPr/>
        </p:nvCxnSpPr>
        <p:spPr>
          <a:xfrm>
            <a:off x="3677851" y="3594856"/>
            <a:ext cx="1016000" cy="0"/>
          </a:xfrm>
          <a:prstGeom prst="line">
            <a:avLst/>
          </a:prstGeom>
          <a:ln w="25400">
            <a:solidFill>
              <a:schemeClr val="accent6"/>
            </a:solidFill>
          </a:ln>
          <a:effectLst/>
        </p:spPr>
        <p:style>
          <a:lnRef idx="2">
            <a:schemeClr val="dk1"/>
          </a:lnRef>
          <a:fillRef idx="0">
            <a:schemeClr val="dk1"/>
          </a:fillRef>
          <a:effectRef idx="1">
            <a:schemeClr val="dk1"/>
          </a:effectRef>
          <a:fontRef idx="minor">
            <a:schemeClr val="tx1"/>
          </a:fontRef>
        </p:style>
      </p:cxnSp>
      <p:cxnSp>
        <p:nvCxnSpPr>
          <p:cNvPr id="179" name="Straight Connector 178">
            <a:extLst>
              <a:ext uri="{FF2B5EF4-FFF2-40B4-BE49-F238E27FC236}">
                <a16:creationId xmlns:a16="http://schemas.microsoft.com/office/drawing/2014/main" id="{73331323-4AA4-17C4-D9C0-3DB1F831B3D6}"/>
              </a:ext>
            </a:extLst>
          </p:cNvPr>
          <p:cNvCxnSpPr>
            <a:cxnSpLocks/>
          </p:cNvCxnSpPr>
          <p:nvPr/>
        </p:nvCxnSpPr>
        <p:spPr>
          <a:xfrm>
            <a:off x="3689351" y="3591719"/>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80" name="Rounded Rectangle 179">
            <a:extLst>
              <a:ext uri="{FF2B5EF4-FFF2-40B4-BE49-F238E27FC236}">
                <a16:creationId xmlns:a16="http://schemas.microsoft.com/office/drawing/2014/main" id="{4804C98B-B1F6-0DAA-A049-AF541CB224FA}"/>
              </a:ext>
            </a:extLst>
          </p:cNvPr>
          <p:cNvSpPr/>
          <p:nvPr/>
        </p:nvSpPr>
        <p:spPr>
          <a:xfrm>
            <a:off x="4377126" y="3737327"/>
            <a:ext cx="612000" cy="216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PS 3-4</a:t>
            </a:r>
          </a:p>
        </p:txBody>
      </p:sp>
      <p:cxnSp>
        <p:nvCxnSpPr>
          <p:cNvPr id="181" name="Straight Connector 180">
            <a:extLst>
              <a:ext uri="{FF2B5EF4-FFF2-40B4-BE49-F238E27FC236}">
                <a16:creationId xmlns:a16="http://schemas.microsoft.com/office/drawing/2014/main" id="{882E3D54-D82C-8071-9A38-B2FBB6525C6A}"/>
              </a:ext>
            </a:extLst>
          </p:cNvPr>
          <p:cNvCxnSpPr>
            <a:cxnSpLocks/>
          </p:cNvCxnSpPr>
          <p:nvPr/>
        </p:nvCxnSpPr>
        <p:spPr>
          <a:xfrm>
            <a:off x="4683126" y="3591719"/>
            <a:ext cx="0" cy="144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50" name="Rounded Rectangle 149">
            <a:extLst>
              <a:ext uri="{FF2B5EF4-FFF2-40B4-BE49-F238E27FC236}">
                <a16:creationId xmlns:a16="http://schemas.microsoft.com/office/drawing/2014/main" id="{EC9F9EC0-9484-0743-8D1B-CE9752EDBCC3}"/>
              </a:ext>
            </a:extLst>
          </p:cNvPr>
          <p:cNvSpPr/>
          <p:nvPr/>
        </p:nvSpPr>
        <p:spPr>
          <a:xfrm>
            <a:off x="3563793" y="3270289"/>
            <a:ext cx="1260000" cy="252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Narrow" panose="020B0604020202020204" pitchFamily="34" charset="0"/>
                <a:cs typeface="Arial Narrow" panose="020B0604020202020204" pitchFamily="34" charset="0"/>
              </a:rPr>
              <a:t>Disease progression</a:t>
            </a:r>
          </a:p>
        </p:txBody>
      </p:sp>
      <p:sp>
        <p:nvSpPr>
          <p:cNvPr id="186" name="Rounded Rectangle 185">
            <a:extLst>
              <a:ext uri="{FF2B5EF4-FFF2-40B4-BE49-F238E27FC236}">
                <a16:creationId xmlns:a16="http://schemas.microsoft.com/office/drawing/2014/main" id="{97EB72F6-A349-4148-7DF4-9B7AEB6D7405}"/>
              </a:ext>
            </a:extLst>
          </p:cNvPr>
          <p:cNvSpPr/>
          <p:nvPr/>
        </p:nvSpPr>
        <p:spPr>
          <a:xfrm>
            <a:off x="4943872" y="4108127"/>
            <a:ext cx="1584000" cy="792000"/>
          </a:xfrm>
          <a:prstGeom prst="roundRect">
            <a:avLst>
              <a:gd name="adj" fmla="val 10821"/>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Pemetrexed [I, B]</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Docetaxel [I, B]</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Nintedanib–docetaxel [II, B]</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Ramucirumab–docetaxel</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[I, B; MCBS 1]</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ICI rechallenge [III, B]</a:t>
            </a:r>
          </a:p>
        </p:txBody>
      </p:sp>
      <p:cxnSp>
        <p:nvCxnSpPr>
          <p:cNvPr id="188" name="Straight Connector 187">
            <a:extLst>
              <a:ext uri="{FF2B5EF4-FFF2-40B4-BE49-F238E27FC236}">
                <a16:creationId xmlns:a16="http://schemas.microsoft.com/office/drawing/2014/main" id="{7DE1C643-5427-10F0-EA80-3199F94A32B9}"/>
              </a:ext>
            </a:extLst>
          </p:cNvPr>
          <p:cNvCxnSpPr>
            <a:cxnSpLocks/>
          </p:cNvCxnSpPr>
          <p:nvPr/>
        </p:nvCxnSpPr>
        <p:spPr>
          <a:xfrm>
            <a:off x="6783775" y="3959078"/>
            <a:ext cx="0" cy="1548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224" name="Rounded Rectangle 223">
            <a:extLst>
              <a:ext uri="{FF2B5EF4-FFF2-40B4-BE49-F238E27FC236}">
                <a16:creationId xmlns:a16="http://schemas.microsoft.com/office/drawing/2014/main" id="{506EE58D-18AF-89A8-534E-63F71463347C}"/>
              </a:ext>
            </a:extLst>
          </p:cNvPr>
          <p:cNvSpPr/>
          <p:nvPr/>
        </p:nvSpPr>
        <p:spPr>
          <a:xfrm>
            <a:off x="2789351" y="4108128"/>
            <a:ext cx="1800000" cy="1100235"/>
          </a:xfrm>
          <a:prstGeom prst="roundRect">
            <a:avLst>
              <a:gd name="adj" fmla="val 10821"/>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Platinum-doublet ChT [I, A / II, A;</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MCBS 4] ± maintenance with</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pemetrexed [I, A; MCBS 4 / I, B] </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or gemcitabine [I, C] </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Platinum-doublet ChT–bevacizumab</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followed by bevacizumab maintenance </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[I, A; MCBS 2] ± pemetrexed [I, A]</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ICI rechallenge [III, B]</a:t>
            </a:r>
          </a:p>
        </p:txBody>
      </p:sp>
      <p:cxnSp>
        <p:nvCxnSpPr>
          <p:cNvPr id="225" name="Straight Connector 224">
            <a:extLst>
              <a:ext uri="{FF2B5EF4-FFF2-40B4-BE49-F238E27FC236}">
                <a16:creationId xmlns:a16="http://schemas.microsoft.com/office/drawing/2014/main" id="{3D139E68-62B2-5E63-94F5-38AEA1C9A0CC}"/>
              </a:ext>
            </a:extLst>
          </p:cNvPr>
          <p:cNvCxnSpPr>
            <a:cxnSpLocks/>
          </p:cNvCxnSpPr>
          <p:nvPr/>
        </p:nvCxnSpPr>
        <p:spPr>
          <a:xfrm>
            <a:off x="4683126" y="3962422"/>
            <a:ext cx="0" cy="1408313"/>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sp>
        <p:nvSpPr>
          <p:cNvPr id="227" name="Rounded Rectangle 226">
            <a:extLst>
              <a:ext uri="{FF2B5EF4-FFF2-40B4-BE49-F238E27FC236}">
                <a16:creationId xmlns:a16="http://schemas.microsoft.com/office/drawing/2014/main" id="{2D33623B-7172-5543-E32C-793CF44A445C}"/>
              </a:ext>
            </a:extLst>
          </p:cNvPr>
          <p:cNvSpPr/>
          <p:nvPr/>
        </p:nvSpPr>
        <p:spPr>
          <a:xfrm>
            <a:off x="6916549" y="4941852"/>
            <a:ext cx="1843746" cy="365126"/>
          </a:xfrm>
          <a:prstGeom prst="roundRect">
            <a:avLst>
              <a:gd name="adj" fmla="val 20079"/>
            </a:avLst>
          </a:prstGeom>
          <a:solidFill>
            <a:schemeClr val="bg2">
              <a:lumMod val="50000"/>
            </a:schemeClr>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Consider adding TTFields [MCBS 4] to ICI</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monotherapy [II, B] or docetaxel [II, C]</a:t>
            </a:r>
          </a:p>
        </p:txBody>
      </p:sp>
      <p:cxnSp>
        <p:nvCxnSpPr>
          <p:cNvPr id="228" name="Straight Connector 227">
            <a:extLst>
              <a:ext uri="{FF2B5EF4-FFF2-40B4-BE49-F238E27FC236}">
                <a16:creationId xmlns:a16="http://schemas.microsoft.com/office/drawing/2014/main" id="{A65E9881-DD3C-62E2-2AA3-45050334DC21}"/>
              </a:ext>
            </a:extLst>
          </p:cNvPr>
          <p:cNvCxnSpPr>
            <a:cxnSpLocks/>
          </p:cNvCxnSpPr>
          <p:nvPr/>
        </p:nvCxnSpPr>
        <p:spPr>
          <a:xfrm>
            <a:off x="7911447" y="4771206"/>
            <a:ext cx="0" cy="180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87" name="Rounded Rectangle 186">
            <a:extLst>
              <a:ext uri="{FF2B5EF4-FFF2-40B4-BE49-F238E27FC236}">
                <a16:creationId xmlns:a16="http://schemas.microsoft.com/office/drawing/2014/main" id="{734AEDF6-4F61-8BD6-4F7C-1ADB23BB1278}"/>
              </a:ext>
            </a:extLst>
          </p:cNvPr>
          <p:cNvSpPr/>
          <p:nvPr/>
        </p:nvSpPr>
        <p:spPr>
          <a:xfrm>
            <a:off x="6971124" y="4108126"/>
            <a:ext cx="1789170" cy="745051"/>
          </a:xfrm>
          <a:prstGeom prst="roundRect">
            <a:avLst>
              <a:gd name="adj" fmla="val 20079"/>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ICI [anti-PD-(L)1  monotherapy]</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[I, A; MCBS4-</a:t>
            </a:r>
            <a:r>
              <a:rPr lang="en-GB" sz="900" dirty="0">
                <a:solidFill>
                  <a:schemeClr val="bg1"/>
                </a:solidFill>
                <a:latin typeface="Arial Narrow" panose="020B0604020202020204" pitchFamily="34" charset="0"/>
                <a:cs typeface="Arial Narrow" panose="020B0604020202020204" pitchFamily="34" charset="0"/>
              </a:rPr>
              <a:t>5</a:t>
            </a:r>
            <a:r>
              <a:rPr lang="en-GB" sz="900" noProof="0" dirty="0">
                <a:solidFill>
                  <a:schemeClr val="bg1"/>
                </a:solidFill>
                <a:latin typeface="Arial Narrow" panose="020B0604020202020204" pitchFamily="34" charset="0"/>
                <a:cs typeface="Arial Narrow" panose="020B0604020202020204" pitchFamily="34" charset="0"/>
              </a:rPr>
              <a:t>A], if not received in first-line</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 Other options are the same as for the</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second-line treatment for PS 0-2 after</a:t>
            </a:r>
            <a:br>
              <a:rPr lang="en-GB" sz="900" noProof="0" dirty="0">
                <a:solidFill>
                  <a:schemeClr val="bg1"/>
                </a:solidFill>
                <a:latin typeface="Arial Narrow" panose="020B0604020202020204" pitchFamily="34" charset="0"/>
                <a:cs typeface="Arial Narrow" panose="020B0604020202020204" pitchFamily="34" charset="0"/>
              </a:rPr>
            </a:br>
            <a:r>
              <a:rPr lang="en-GB" sz="900" noProof="0" dirty="0">
                <a:solidFill>
                  <a:schemeClr val="bg1"/>
                </a:solidFill>
                <a:latin typeface="Arial Narrow" panose="020B0604020202020204" pitchFamily="34" charset="0"/>
                <a:cs typeface="Arial Narrow" panose="020B0604020202020204" pitchFamily="34" charset="0"/>
              </a:rPr>
              <a:t>ChT–ICI</a:t>
            </a:r>
          </a:p>
        </p:txBody>
      </p:sp>
      <p:sp>
        <p:nvSpPr>
          <p:cNvPr id="229" name="Rounded Rectangle 228">
            <a:extLst>
              <a:ext uri="{FF2B5EF4-FFF2-40B4-BE49-F238E27FC236}">
                <a16:creationId xmlns:a16="http://schemas.microsoft.com/office/drawing/2014/main" id="{39495C85-EA3F-9076-83B5-C072591F760A}"/>
              </a:ext>
            </a:extLst>
          </p:cNvPr>
          <p:cNvSpPr/>
          <p:nvPr/>
        </p:nvSpPr>
        <p:spPr>
          <a:xfrm>
            <a:off x="5807455" y="5481256"/>
            <a:ext cx="2016737" cy="252000"/>
          </a:xfrm>
          <a:prstGeom prst="roundRect">
            <a:avLst>
              <a:gd name="adj" fmla="val 20079"/>
            </a:avLst>
          </a:prstGeom>
          <a:solidFill>
            <a:schemeClr val="bg2">
              <a:lumMod val="50000"/>
            </a:schemeClr>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Narrow" panose="020B0604020202020204" pitchFamily="34" charset="0"/>
                <a:cs typeface="Arial Narrow" panose="020B0604020202020204" pitchFamily="34" charset="0"/>
              </a:rPr>
              <a:t>BSC alone [III, A]</a:t>
            </a:r>
          </a:p>
        </p:txBody>
      </p:sp>
      <p:cxnSp>
        <p:nvCxnSpPr>
          <p:cNvPr id="234" name="Straight Connector 233">
            <a:extLst>
              <a:ext uri="{FF2B5EF4-FFF2-40B4-BE49-F238E27FC236}">
                <a16:creationId xmlns:a16="http://schemas.microsoft.com/office/drawing/2014/main" id="{D2F0CE8F-3BBA-E778-F53B-FF7DD00DB718}"/>
              </a:ext>
            </a:extLst>
          </p:cNvPr>
          <p:cNvCxnSpPr>
            <a:cxnSpLocks/>
          </p:cNvCxnSpPr>
          <p:nvPr/>
        </p:nvCxnSpPr>
        <p:spPr>
          <a:xfrm>
            <a:off x="4675604" y="5366365"/>
            <a:ext cx="4245974" cy="0"/>
          </a:xfrm>
          <a:prstGeom prst="line">
            <a:avLst/>
          </a:prstGeom>
          <a:ln w="25400">
            <a:solidFill>
              <a:schemeClr val="accent6"/>
            </a:solidFill>
          </a:ln>
          <a:effectLst/>
        </p:spPr>
        <p:style>
          <a:lnRef idx="2">
            <a:schemeClr val="dk1"/>
          </a:lnRef>
          <a:fillRef idx="0">
            <a:schemeClr val="dk1"/>
          </a:fillRef>
          <a:effectRef idx="1">
            <a:schemeClr val="dk1"/>
          </a:effectRef>
          <a:fontRef idx="minor">
            <a:schemeClr val="tx1"/>
          </a:fontRef>
        </p:style>
      </p:cxnSp>
      <p:cxnSp>
        <p:nvCxnSpPr>
          <p:cNvPr id="235" name="Straight Connector 234">
            <a:extLst>
              <a:ext uri="{FF2B5EF4-FFF2-40B4-BE49-F238E27FC236}">
                <a16:creationId xmlns:a16="http://schemas.microsoft.com/office/drawing/2014/main" id="{E16FAF03-C405-E76A-193A-6254B60E8416}"/>
              </a:ext>
            </a:extLst>
          </p:cNvPr>
          <p:cNvCxnSpPr>
            <a:cxnSpLocks/>
          </p:cNvCxnSpPr>
          <p:nvPr/>
        </p:nvCxnSpPr>
        <p:spPr>
          <a:xfrm>
            <a:off x="8909137" y="3962422"/>
            <a:ext cx="0" cy="1408313"/>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sp>
        <p:nvSpPr>
          <p:cNvPr id="237" name="Rectangle 236">
            <a:extLst>
              <a:ext uri="{FF2B5EF4-FFF2-40B4-BE49-F238E27FC236}">
                <a16:creationId xmlns:a16="http://schemas.microsoft.com/office/drawing/2014/main" id="{E5B35260-0557-E1FA-ED18-06DF72FCEDF7}"/>
              </a:ext>
            </a:extLst>
          </p:cNvPr>
          <p:cNvSpPr/>
          <p:nvPr/>
        </p:nvSpPr>
        <p:spPr>
          <a:xfrm>
            <a:off x="1703518" y="1187307"/>
            <a:ext cx="9367004" cy="1987687"/>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4" name="Connector: Elbow 3">
            <a:extLst>
              <a:ext uri="{FF2B5EF4-FFF2-40B4-BE49-F238E27FC236}">
                <a16:creationId xmlns:a16="http://schemas.microsoft.com/office/drawing/2014/main" id="{2394B484-E35D-7901-4D83-27E166D0D3BF}"/>
              </a:ext>
            </a:extLst>
          </p:cNvPr>
          <p:cNvCxnSpPr>
            <a:endCxn id="229" idx="3"/>
          </p:cNvCxnSpPr>
          <p:nvPr/>
        </p:nvCxnSpPr>
        <p:spPr>
          <a:xfrm rot="5400000">
            <a:off x="7599158" y="2213875"/>
            <a:ext cx="3618416" cy="3168347"/>
          </a:xfrm>
          <a:prstGeom prst="bentConnector2">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517802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AFFCFAD-B894-3FCC-CD4D-E88F31928686}"/>
              </a:ext>
            </a:extLst>
          </p:cNvPr>
          <p:cNvSpPr>
            <a:spLocks noGrp="1"/>
          </p:cNvSpPr>
          <p:nvPr>
            <p:ph type="body" idx="1"/>
          </p:nvPr>
        </p:nvSpPr>
        <p:spPr/>
        <p:txBody>
          <a:bodyPr/>
          <a:lstStyle/>
          <a:p>
            <a:r>
              <a:rPr lang="en-GB" dirty="0">
                <a:solidFill>
                  <a:schemeClr val="accent1"/>
                </a:solidFill>
                <a:ea typeface="Aileron" charset="0"/>
              </a:rPr>
              <a:t>PHASE 2 STUDY</a:t>
            </a:r>
          </a:p>
        </p:txBody>
      </p:sp>
      <p:sp>
        <p:nvSpPr>
          <p:cNvPr id="2" name="Title 1">
            <a:extLst>
              <a:ext uri="{FF2B5EF4-FFF2-40B4-BE49-F238E27FC236}">
                <a16:creationId xmlns:a16="http://schemas.microsoft.com/office/drawing/2014/main" id="{4D3FDA9A-75EB-A8C7-C56C-86251501CFB4}"/>
              </a:ext>
            </a:extLst>
          </p:cNvPr>
          <p:cNvSpPr>
            <a:spLocks noGrp="1"/>
          </p:cNvSpPr>
          <p:nvPr>
            <p:ph type="title"/>
          </p:nvPr>
        </p:nvSpPr>
        <p:spPr/>
        <p:txBody>
          <a:bodyPr/>
          <a:lstStyle/>
          <a:p>
            <a:r>
              <a:rPr lang="en-GB" dirty="0"/>
              <a:t>Evoke-02: Sacituzumab </a:t>
            </a:r>
            <a:r>
              <a:rPr lang="en-GB" dirty="0" err="1"/>
              <a:t>govitecan</a:t>
            </a:r>
            <a:r>
              <a:rPr lang="en-GB" dirty="0"/>
              <a:t> (sg) COMBINATIONS as 1l treatment for </a:t>
            </a:r>
            <a:r>
              <a:rPr lang="en-GB" cap="none" dirty="0"/>
              <a:t>ADVANCED/METASTATIC </a:t>
            </a:r>
            <a:r>
              <a:rPr lang="en-GB" dirty="0" err="1"/>
              <a:t>nsclc</a:t>
            </a:r>
            <a:endParaRPr lang="en-GB" dirty="0"/>
          </a:p>
        </p:txBody>
      </p:sp>
      <p:sp>
        <p:nvSpPr>
          <p:cNvPr id="9" name="Content Placeholder 8">
            <a:extLst>
              <a:ext uri="{FF2B5EF4-FFF2-40B4-BE49-F238E27FC236}">
                <a16:creationId xmlns:a16="http://schemas.microsoft.com/office/drawing/2014/main" id="{86FE265A-09F0-0DC0-FBD5-692E7EDFCE35}"/>
              </a:ext>
            </a:extLst>
          </p:cNvPr>
          <p:cNvSpPr>
            <a:spLocks noGrp="1"/>
          </p:cNvSpPr>
          <p:nvPr>
            <p:ph sz="quarter" idx="15"/>
          </p:nvPr>
        </p:nvSpPr>
        <p:spPr/>
        <p:txBody>
          <a:bodyPr anchor="b" anchorCtr="0"/>
          <a:lstStyle/>
          <a:p>
            <a:endParaRPr lang="en-GB" dirty="0">
              <a:hlinkClick r:id="rId3"/>
            </a:endParaRPr>
          </a:p>
          <a:p>
            <a:r>
              <a:rPr lang="en-GB" baseline="30000" dirty="0">
                <a:solidFill>
                  <a:schemeClr val="tx2"/>
                </a:solidFill>
              </a:rPr>
              <a:t>a</a:t>
            </a:r>
            <a:r>
              <a:rPr lang="en-GB" dirty="0">
                <a:solidFill>
                  <a:schemeClr val="tx2"/>
                </a:solidFill>
              </a:rPr>
              <a:t> Until PD or unacceptable toxicity</a:t>
            </a:r>
          </a:p>
          <a:p>
            <a:r>
              <a:rPr lang="en-GB" dirty="0">
                <a:solidFill>
                  <a:schemeClr val="tx2"/>
                </a:solidFill>
              </a:rPr>
              <a:t>1L, first-line; AGA, actionable genomic alteration; AUC, area under the curve; DCR, disease control rate; DLT, dose-limiting toxicity; DOR, duration of response; ECOG PS, Eastern Cooperative Oncology Group performance status; IRC, independent review committee; IV, intravenous; (m)NSCLC, (metastatic) non-small cell lung cancer; NSQ, non-squamous cell; ORR, objective response rate; OS, overall survival; PD, progressive disease; PD-L1, programmed cell death ligand 1; PFS, progression-free survival; RECIST, Response Evaluation Criteria in Solid Tumours; RP2D, recommended phase 2 dose; SG, </a:t>
            </a:r>
            <a:r>
              <a:rPr lang="en-GB" dirty="0" err="1">
                <a:solidFill>
                  <a:schemeClr val="tx2"/>
                </a:solidFill>
              </a:rPr>
              <a:t>sacituzumab</a:t>
            </a:r>
            <a:r>
              <a:rPr lang="en-GB" dirty="0">
                <a:solidFill>
                  <a:schemeClr val="tx2"/>
                </a:solidFill>
              </a:rPr>
              <a:t> </a:t>
            </a:r>
            <a:r>
              <a:rPr lang="en-GB" dirty="0" err="1">
                <a:solidFill>
                  <a:schemeClr val="tx2"/>
                </a:solidFill>
              </a:rPr>
              <a:t>govitecan</a:t>
            </a:r>
            <a:r>
              <a:rPr lang="en-GB" dirty="0">
                <a:solidFill>
                  <a:schemeClr val="tx2"/>
                </a:solidFill>
              </a:rPr>
              <a:t>; SQ, squamous cell; TPS, tumour proportion score</a:t>
            </a:r>
          </a:p>
          <a:p>
            <a:r>
              <a:rPr lang="en-GB" dirty="0">
                <a:solidFill>
                  <a:schemeClr val="tx2"/>
                </a:solidFill>
              </a:rPr>
              <a:t>Reck M, et al. J </a:t>
            </a:r>
            <a:r>
              <a:rPr lang="en-GB" dirty="0" err="1">
                <a:solidFill>
                  <a:schemeClr val="tx2"/>
                </a:solidFill>
              </a:rPr>
              <a:t>Thorac</a:t>
            </a:r>
            <a:r>
              <a:rPr lang="en-GB" dirty="0">
                <a:solidFill>
                  <a:schemeClr val="tx2"/>
                </a:solidFill>
              </a:rPr>
              <a:t> Oncol. 2026;21:103509; </a:t>
            </a:r>
            <a:r>
              <a:rPr lang="en-GB" dirty="0">
                <a:hlinkClick r:id="rId3"/>
              </a:rPr>
              <a:t>EVOKE-02.pdf</a:t>
            </a:r>
            <a:r>
              <a:rPr lang="en-GB" dirty="0"/>
              <a:t> (accessed May 02, 2026); NCT05186974 </a:t>
            </a:r>
          </a:p>
        </p:txBody>
      </p:sp>
      <p:cxnSp>
        <p:nvCxnSpPr>
          <p:cNvPr id="19" name="Straight Connector 18">
            <a:extLst>
              <a:ext uri="{FF2B5EF4-FFF2-40B4-BE49-F238E27FC236}">
                <a16:creationId xmlns:a16="http://schemas.microsoft.com/office/drawing/2014/main" id="{D2A2136F-FA01-ADF9-26D0-842B091B882E}"/>
              </a:ext>
            </a:extLst>
          </p:cNvPr>
          <p:cNvCxnSpPr>
            <a:cxnSpLocks/>
          </p:cNvCxnSpPr>
          <p:nvPr/>
        </p:nvCxnSpPr>
        <p:spPr>
          <a:xfrm>
            <a:off x="6624621" y="2834488"/>
            <a:ext cx="288000"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2" name="Rounded Rectangle 21">
            <a:extLst>
              <a:ext uri="{FF2B5EF4-FFF2-40B4-BE49-F238E27FC236}">
                <a16:creationId xmlns:a16="http://schemas.microsoft.com/office/drawing/2014/main" id="{6D72E9FE-DD49-0919-164D-2D64FF573465}"/>
              </a:ext>
            </a:extLst>
          </p:cNvPr>
          <p:cNvSpPr/>
          <p:nvPr/>
        </p:nvSpPr>
        <p:spPr>
          <a:xfrm>
            <a:off x="6917079" y="2353371"/>
            <a:ext cx="2880000" cy="945006"/>
          </a:xfrm>
          <a:prstGeom prst="roundRect">
            <a:avLst>
              <a:gd name="adj" fmla="val 16894"/>
            </a:avLst>
          </a:prstGeom>
          <a:gradFill flip="none" rotWithShape="1">
            <a:gsLst>
              <a:gs pos="0">
                <a:schemeClr val="accent1">
                  <a:lumMod val="50000"/>
                </a:schemeClr>
              </a:gs>
              <a:gs pos="40000">
                <a:schemeClr val="accent1">
                  <a:lumMod val="50000"/>
                </a:schemeClr>
              </a:gs>
              <a:gs pos="100000">
                <a:schemeClr val="accent1"/>
              </a:gs>
            </a:gsLst>
            <a:lin ang="0" scaled="1"/>
            <a:tileRect/>
          </a:gra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buClr>
                <a:schemeClr val="accent1"/>
              </a:buClr>
            </a:pPr>
            <a:r>
              <a:rPr lang="en-GB" sz="1200" b="1" noProof="0" dirty="0">
                <a:solidFill>
                  <a:schemeClr val="bg1"/>
                </a:solidFill>
                <a:latin typeface="Arial" panose="020B0604020202020204" pitchFamily="34" charset="0"/>
                <a:cs typeface="Arial" panose="020B0604020202020204" pitchFamily="34" charset="0"/>
              </a:rPr>
              <a:t>21-day cycles</a:t>
            </a:r>
          </a:p>
          <a:p>
            <a:pPr algn="ctr">
              <a:buClr>
                <a:schemeClr val="accent1"/>
              </a:buClr>
            </a:pPr>
            <a:r>
              <a:rPr lang="en-GB" sz="1200" dirty="0">
                <a:solidFill>
                  <a:schemeClr val="bg1"/>
                </a:solidFill>
                <a:latin typeface="Arial" panose="020B0604020202020204" pitchFamily="34" charset="0"/>
                <a:cs typeface="Arial" panose="020B0604020202020204" pitchFamily="34" charset="0"/>
              </a:rPr>
              <a:t>SG 10 mg/kg IV on Day 1 and Day 8</a:t>
            </a:r>
            <a:r>
              <a:rPr lang="en-GB" sz="1200" baseline="30000" dirty="0">
                <a:solidFill>
                  <a:schemeClr val="bg1"/>
                </a:solidFill>
                <a:latin typeface="Arial" panose="020B0604020202020204" pitchFamily="34" charset="0"/>
                <a:cs typeface="Arial" panose="020B0604020202020204" pitchFamily="34" charset="0"/>
              </a:rPr>
              <a:t>a</a:t>
            </a:r>
            <a:r>
              <a:rPr lang="en-GB" sz="1200" dirty="0">
                <a:solidFill>
                  <a:schemeClr val="bg1"/>
                </a:solidFill>
                <a:latin typeface="Arial" panose="020B0604020202020204" pitchFamily="34" charset="0"/>
                <a:cs typeface="Arial" panose="020B0604020202020204" pitchFamily="34" charset="0"/>
              </a:rPr>
              <a:t> +</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pembrolizumab 200 mg IV on Day 1</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(up to 35 cycles)</a:t>
            </a:r>
            <a:endParaRPr lang="en-GB" sz="1200" noProof="0" dirty="0">
              <a:solidFill>
                <a:schemeClr val="bg1"/>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739D1C51-DC9E-40DA-EFDB-5C269192EE1A}"/>
              </a:ext>
            </a:extLst>
          </p:cNvPr>
          <p:cNvCxnSpPr>
            <a:cxnSpLocks/>
          </p:cNvCxnSpPr>
          <p:nvPr/>
        </p:nvCxnSpPr>
        <p:spPr>
          <a:xfrm>
            <a:off x="4344531" y="3264980"/>
            <a:ext cx="2284869" cy="0"/>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2EDA16A-7C79-8F48-CCCA-3A1586029665}"/>
              </a:ext>
            </a:extLst>
          </p:cNvPr>
          <p:cNvCxnSpPr>
            <a:cxnSpLocks/>
          </p:cNvCxnSpPr>
          <p:nvPr/>
        </p:nvCxnSpPr>
        <p:spPr>
          <a:xfrm>
            <a:off x="4344531" y="2403995"/>
            <a:ext cx="2292022" cy="0"/>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F599FC7-EEB7-1AAC-2D3C-EC2ED92B87EF}"/>
              </a:ext>
            </a:extLst>
          </p:cNvPr>
          <p:cNvCxnSpPr>
            <a:cxnSpLocks/>
          </p:cNvCxnSpPr>
          <p:nvPr/>
        </p:nvCxnSpPr>
        <p:spPr>
          <a:xfrm flipV="1">
            <a:off x="6624621" y="2397125"/>
            <a:ext cx="0" cy="879475"/>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 name="Rounded Rectangle 27">
            <a:extLst>
              <a:ext uri="{FF2B5EF4-FFF2-40B4-BE49-F238E27FC236}">
                <a16:creationId xmlns:a16="http://schemas.microsoft.com/office/drawing/2014/main" id="{602B7906-1260-2B5D-BA8F-EF47ED716338}"/>
              </a:ext>
            </a:extLst>
          </p:cNvPr>
          <p:cNvSpPr/>
          <p:nvPr/>
        </p:nvSpPr>
        <p:spPr>
          <a:xfrm>
            <a:off x="2938836" y="2007995"/>
            <a:ext cx="1658866" cy="792000"/>
          </a:xfrm>
          <a:prstGeom prst="roundRect">
            <a:avLst>
              <a:gd name="adj" fmla="val 16894"/>
            </a:avLst>
          </a:prstGeom>
          <a:solidFill>
            <a:schemeClr val="accent1">
              <a:lumMod val="60000"/>
              <a:lumOff val="4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Cohort A</a:t>
            </a:r>
            <a:br>
              <a:rPr lang="en-GB" sz="1200" b="1"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PD-L1 TPS ≥50%</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NSQ or SQ</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n=30</a:t>
            </a:r>
            <a:endParaRPr lang="en-GB" sz="1200" b="1" baseline="30000" noProof="0" dirty="0">
              <a:solidFill>
                <a:schemeClr val="bg1"/>
              </a:solidFill>
              <a:latin typeface="Arial" panose="020B0604020202020204" pitchFamily="34" charset="0"/>
              <a:cs typeface="Arial" panose="020B0604020202020204" pitchFamily="34" charset="0"/>
            </a:endParaRPr>
          </a:p>
        </p:txBody>
      </p:sp>
      <p:sp>
        <p:nvSpPr>
          <p:cNvPr id="29" name="Rounded Rectangle 28">
            <a:extLst>
              <a:ext uri="{FF2B5EF4-FFF2-40B4-BE49-F238E27FC236}">
                <a16:creationId xmlns:a16="http://schemas.microsoft.com/office/drawing/2014/main" id="{1003876C-41C9-6839-9855-C62793F3AB76}"/>
              </a:ext>
            </a:extLst>
          </p:cNvPr>
          <p:cNvSpPr/>
          <p:nvPr/>
        </p:nvSpPr>
        <p:spPr>
          <a:xfrm>
            <a:off x="2938836" y="2868980"/>
            <a:ext cx="1658866" cy="792000"/>
          </a:xfrm>
          <a:prstGeom prst="roundRect">
            <a:avLst>
              <a:gd name="adj" fmla="val 16894"/>
            </a:avLst>
          </a:prstGeom>
          <a:solidFill>
            <a:schemeClr val="accent1">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Cohort B</a:t>
            </a:r>
            <a:br>
              <a:rPr lang="en-GB" sz="1200" b="1"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PD-L1 TPS &lt;50%</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NSQ or SQ</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n=62</a:t>
            </a:r>
            <a:endParaRPr lang="en-GB" sz="1200" b="1" baseline="30000" noProof="0" dirty="0">
              <a:solidFill>
                <a:schemeClr val="bg1"/>
              </a:solidFill>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id="{84457DE4-5524-14A9-BB14-5F8D3E202520}"/>
              </a:ext>
            </a:extLst>
          </p:cNvPr>
          <p:cNvCxnSpPr>
            <a:cxnSpLocks/>
          </p:cNvCxnSpPr>
          <p:nvPr/>
        </p:nvCxnSpPr>
        <p:spPr>
          <a:xfrm>
            <a:off x="2623937" y="2422351"/>
            <a:ext cx="324000"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C8C89F49-81F5-D5F8-A40A-407D791B3543}"/>
              </a:ext>
            </a:extLst>
          </p:cNvPr>
          <p:cNvCxnSpPr>
            <a:cxnSpLocks/>
          </p:cNvCxnSpPr>
          <p:nvPr/>
        </p:nvCxnSpPr>
        <p:spPr>
          <a:xfrm>
            <a:off x="2620763" y="3264980"/>
            <a:ext cx="324000"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8CC55C3-08EA-931D-3321-50878BF7DBEB}"/>
              </a:ext>
            </a:extLst>
          </p:cNvPr>
          <p:cNvCxnSpPr>
            <a:cxnSpLocks/>
          </p:cNvCxnSpPr>
          <p:nvPr/>
        </p:nvCxnSpPr>
        <p:spPr>
          <a:xfrm flipV="1">
            <a:off x="2631311" y="2408612"/>
            <a:ext cx="0" cy="1898345"/>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0473C6E5-6C7F-0D14-7913-0400EB8BE32E}"/>
              </a:ext>
            </a:extLst>
          </p:cNvPr>
          <p:cNvCxnSpPr>
            <a:cxnSpLocks/>
          </p:cNvCxnSpPr>
          <p:nvPr/>
        </p:nvCxnSpPr>
        <p:spPr>
          <a:xfrm>
            <a:off x="2620763" y="4301514"/>
            <a:ext cx="324000"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E7566949-B56E-501D-3269-53F6802C19D2}"/>
              </a:ext>
            </a:extLst>
          </p:cNvPr>
          <p:cNvCxnSpPr>
            <a:cxnSpLocks/>
          </p:cNvCxnSpPr>
          <p:nvPr/>
        </p:nvCxnSpPr>
        <p:spPr>
          <a:xfrm>
            <a:off x="2183441" y="3636041"/>
            <a:ext cx="432000" cy="0"/>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Rounded Rectangle 26">
            <a:extLst>
              <a:ext uri="{FF2B5EF4-FFF2-40B4-BE49-F238E27FC236}">
                <a16:creationId xmlns:a16="http://schemas.microsoft.com/office/drawing/2014/main" id="{34A1209D-3605-7718-9F1A-87381C8EDA32}"/>
              </a:ext>
            </a:extLst>
          </p:cNvPr>
          <p:cNvSpPr/>
          <p:nvPr/>
        </p:nvSpPr>
        <p:spPr>
          <a:xfrm>
            <a:off x="620184" y="2007993"/>
            <a:ext cx="1813389" cy="2844000"/>
          </a:xfrm>
          <a:prstGeom prst="roundRect">
            <a:avLst>
              <a:gd name="adj" fmla="val 6511"/>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tIns="108000" rIns="36000" rtlCol="0" anchor="t" anchorCtr="0"/>
          <a:lstStyle/>
          <a:p>
            <a:pPr>
              <a:lnSpc>
                <a:spcPct val="95000"/>
              </a:lnSpc>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Key inclusion </a:t>
            </a:r>
            <a:br>
              <a:rPr lang="en-GB" sz="1400" b="1" noProof="0" dirty="0">
                <a:solidFill>
                  <a:schemeClr val="accent1"/>
                </a:solidFill>
                <a:latin typeface="Arial" panose="020B0604020202020204" pitchFamily="34" charset="0"/>
                <a:cs typeface="Arial" panose="020B0604020202020204" pitchFamily="34" charset="0"/>
              </a:rPr>
            </a:br>
            <a:r>
              <a:rPr lang="en-GB" sz="1400" b="1" noProof="0" dirty="0">
                <a:solidFill>
                  <a:schemeClr val="accent1"/>
                </a:solidFill>
                <a:latin typeface="Arial" panose="020B0604020202020204" pitchFamily="34" charset="0"/>
                <a:cs typeface="Arial" panose="020B0604020202020204" pitchFamily="34" charset="0"/>
              </a:rPr>
              <a:t>criteria</a:t>
            </a:r>
          </a:p>
          <a:p>
            <a:pPr marL="180975" indent="-180975">
              <a:lnSpc>
                <a:spcPct val="95000"/>
              </a:lnSpc>
              <a:spcAft>
                <a:spcPts val="3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NSCLC Stage IV</a:t>
            </a:r>
          </a:p>
          <a:p>
            <a:pPr marL="180975" indent="-180975">
              <a:lnSpc>
                <a:spcPct val="95000"/>
              </a:lnSpc>
              <a:spcAft>
                <a:spcPts val="3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ECOG PS 0-1</a:t>
            </a:r>
          </a:p>
          <a:p>
            <a:pPr marL="180975" indent="-180975">
              <a:lnSpc>
                <a:spcPct val="95000"/>
              </a:lnSpc>
              <a:spcAft>
                <a:spcPts val="3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No prior systemic treatment for </a:t>
            </a:r>
            <a:r>
              <a:rPr lang="en-GB" sz="1400" dirty="0" err="1">
                <a:solidFill>
                  <a:schemeClr val="tx1"/>
                </a:solidFill>
                <a:latin typeface="Arial" panose="020B0604020202020204" pitchFamily="34" charset="0"/>
                <a:cs typeface="Arial" panose="020B0604020202020204" pitchFamily="34" charset="0"/>
              </a:rPr>
              <a:t>mNSCLC</a:t>
            </a:r>
            <a:endParaRPr lang="en-GB" sz="1400" dirty="0">
              <a:solidFill>
                <a:schemeClr val="tx1"/>
              </a:solidFill>
              <a:latin typeface="Arial" panose="020B0604020202020204" pitchFamily="34" charset="0"/>
              <a:cs typeface="Arial" panose="020B0604020202020204" pitchFamily="34" charset="0"/>
            </a:endParaRPr>
          </a:p>
          <a:p>
            <a:pPr marL="180975" indent="-180975">
              <a:lnSpc>
                <a:spcPct val="95000"/>
              </a:lnSpc>
              <a:spcAft>
                <a:spcPts val="3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Measurable disease per RECIST v1.1</a:t>
            </a:r>
          </a:p>
          <a:p>
            <a:pPr marL="180975" indent="-180975">
              <a:lnSpc>
                <a:spcPct val="95000"/>
              </a:lnSpc>
              <a:spcAft>
                <a:spcPts val="3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No know AGAs</a:t>
            </a:r>
          </a:p>
        </p:txBody>
      </p:sp>
      <p:sp>
        <p:nvSpPr>
          <p:cNvPr id="46" name="Rectangle 45">
            <a:extLst>
              <a:ext uri="{FF2B5EF4-FFF2-40B4-BE49-F238E27FC236}">
                <a16:creationId xmlns:a16="http://schemas.microsoft.com/office/drawing/2014/main" id="{B660911E-4E60-1338-0FBF-21D489A05998}"/>
              </a:ext>
            </a:extLst>
          </p:cNvPr>
          <p:cNvSpPr/>
          <p:nvPr/>
        </p:nvSpPr>
        <p:spPr>
          <a:xfrm>
            <a:off x="2830795" y="1916832"/>
            <a:ext cx="1882869" cy="1833534"/>
          </a:xfrm>
          <a:prstGeom prst="rect">
            <a:avLst/>
          </a:prstGeom>
          <a:noFill/>
          <a:ln w="1905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182AF085-2CFE-B578-F664-C0C104D34FD5}"/>
              </a:ext>
            </a:extLst>
          </p:cNvPr>
          <p:cNvCxnSpPr>
            <a:cxnSpLocks/>
          </p:cNvCxnSpPr>
          <p:nvPr/>
        </p:nvCxnSpPr>
        <p:spPr>
          <a:xfrm>
            <a:off x="4805154" y="3951383"/>
            <a:ext cx="324000"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3ADA0FF-DB51-832B-F848-7CCFC955FE95}"/>
              </a:ext>
            </a:extLst>
          </p:cNvPr>
          <p:cNvCxnSpPr>
            <a:cxnSpLocks/>
          </p:cNvCxnSpPr>
          <p:nvPr/>
        </p:nvCxnSpPr>
        <p:spPr>
          <a:xfrm>
            <a:off x="4801980" y="4667001"/>
            <a:ext cx="324000"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143476F-78F1-ADCA-4613-3A7EB51BE3B6}"/>
              </a:ext>
            </a:extLst>
          </p:cNvPr>
          <p:cNvCxnSpPr>
            <a:cxnSpLocks/>
          </p:cNvCxnSpPr>
          <p:nvPr/>
        </p:nvCxnSpPr>
        <p:spPr>
          <a:xfrm flipV="1">
            <a:off x="4812528" y="3935235"/>
            <a:ext cx="0" cy="744853"/>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D893504-3CF3-7E1E-CF0B-3935C675B718}"/>
              </a:ext>
            </a:extLst>
          </p:cNvPr>
          <p:cNvCxnSpPr>
            <a:cxnSpLocks/>
          </p:cNvCxnSpPr>
          <p:nvPr/>
        </p:nvCxnSpPr>
        <p:spPr>
          <a:xfrm>
            <a:off x="6624621" y="4309192"/>
            <a:ext cx="288000"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3" name="Rounded Rectangle 52">
            <a:extLst>
              <a:ext uri="{FF2B5EF4-FFF2-40B4-BE49-F238E27FC236}">
                <a16:creationId xmlns:a16="http://schemas.microsoft.com/office/drawing/2014/main" id="{8C62CA53-7BB5-DBEA-7242-D0C8C12C16EB}"/>
              </a:ext>
            </a:extLst>
          </p:cNvPr>
          <p:cNvSpPr/>
          <p:nvPr/>
        </p:nvSpPr>
        <p:spPr>
          <a:xfrm>
            <a:off x="6917079" y="3736050"/>
            <a:ext cx="2880000" cy="1345076"/>
          </a:xfrm>
          <a:prstGeom prst="roundRect">
            <a:avLst>
              <a:gd name="adj" fmla="val 16894"/>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200" b="1" noProof="0" dirty="0">
                <a:solidFill>
                  <a:schemeClr val="bg1"/>
                </a:solidFill>
                <a:latin typeface="Arial" panose="020B0604020202020204" pitchFamily="34" charset="0"/>
                <a:cs typeface="Arial" panose="020B0604020202020204" pitchFamily="34" charset="0"/>
              </a:rPr>
              <a:t>21-day cycles</a:t>
            </a:r>
          </a:p>
          <a:p>
            <a:pPr algn="ctr">
              <a:buClr>
                <a:schemeClr val="accent1"/>
              </a:buClr>
            </a:pPr>
            <a:r>
              <a:rPr lang="en-GB" sz="1200" dirty="0">
                <a:solidFill>
                  <a:schemeClr val="bg1"/>
                </a:solidFill>
                <a:latin typeface="Arial" panose="020B0604020202020204" pitchFamily="34" charset="0"/>
                <a:cs typeface="Arial" panose="020B0604020202020204" pitchFamily="34" charset="0"/>
              </a:rPr>
              <a:t>SG RP2D IV on Day 1 and Day 8</a:t>
            </a:r>
            <a:r>
              <a:rPr lang="en-GB" sz="1200" baseline="30000" dirty="0">
                <a:solidFill>
                  <a:schemeClr val="bg1"/>
                </a:solidFill>
                <a:latin typeface="Arial" panose="020B0604020202020204" pitchFamily="34" charset="0"/>
                <a:cs typeface="Arial" panose="020B0604020202020204" pitchFamily="34" charset="0"/>
              </a:rPr>
              <a:t>a</a:t>
            </a:r>
            <a:r>
              <a:rPr lang="en-GB" sz="1200" dirty="0">
                <a:solidFill>
                  <a:schemeClr val="bg1"/>
                </a:solidFill>
                <a:latin typeface="Arial" panose="020B0604020202020204" pitchFamily="34" charset="0"/>
                <a:cs typeface="Arial" panose="020B0604020202020204" pitchFamily="34" charset="0"/>
              </a:rPr>
              <a:t> +</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pembrolizumab 200 mg IV on Day 1</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(up to 35 cycles) +</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carboplatin AUC 5 or c</a:t>
            </a:r>
            <a:r>
              <a:rPr lang="sv-SE" sz="1200" dirty="0">
                <a:solidFill>
                  <a:schemeClr val="bg1"/>
                </a:solidFill>
                <a:latin typeface="Arial" panose="020B0604020202020204" pitchFamily="34" charset="0"/>
                <a:cs typeface="Arial" panose="020B0604020202020204" pitchFamily="34" charset="0"/>
              </a:rPr>
              <a:t>isplatin 75 mg/m</a:t>
            </a:r>
            <a:r>
              <a:rPr lang="sv-SE" sz="1200" baseline="30000" dirty="0">
                <a:solidFill>
                  <a:schemeClr val="bg1"/>
                </a:solidFill>
                <a:latin typeface="Arial" panose="020B0604020202020204" pitchFamily="34" charset="0"/>
                <a:cs typeface="Arial" panose="020B0604020202020204" pitchFamily="34" charset="0"/>
              </a:rPr>
              <a:t>2</a:t>
            </a:r>
            <a:r>
              <a:rPr lang="sv-SE" sz="1200" dirty="0">
                <a:solidFill>
                  <a:schemeClr val="bg1"/>
                </a:solidFill>
                <a:latin typeface="Arial" panose="020B0604020202020204" pitchFamily="34" charset="0"/>
                <a:cs typeface="Arial" panose="020B0604020202020204" pitchFamily="34" charset="0"/>
              </a:rPr>
              <a:t> </a:t>
            </a:r>
            <a:r>
              <a:rPr lang="sv-SE" sz="1200" dirty="0"/>
              <a:t>IV </a:t>
            </a:r>
            <a:r>
              <a:rPr lang="en-GB" sz="1200" dirty="0">
                <a:solidFill>
                  <a:schemeClr val="bg1"/>
                </a:solidFill>
                <a:latin typeface="Arial" panose="020B0604020202020204" pitchFamily="34" charset="0"/>
                <a:cs typeface="Arial" panose="020B0604020202020204" pitchFamily="34" charset="0"/>
              </a:rPr>
              <a:t>on Day 1</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(up to 4 cycles)</a:t>
            </a:r>
            <a:endParaRPr lang="en-GB" sz="1200" noProof="0" dirty="0">
              <a:solidFill>
                <a:schemeClr val="bg1"/>
              </a:solidFill>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A514B3BA-F2E8-BB02-C30C-703FBFE6DC05}"/>
              </a:ext>
            </a:extLst>
          </p:cNvPr>
          <p:cNvCxnSpPr>
            <a:cxnSpLocks/>
          </p:cNvCxnSpPr>
          <p:nvPr/>
        </p:nvCxnSpPr>
        <p:spPr>
          <a:xfrm>
            <a:off x="6192621" y="4667001"/>
            <a:ext cx="432000" cy="0"/>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D54BA318-7A31-2820-87BA-03511DDA8D93}"/>
              </a:ext>
            </a:extLst>
          </p:cNvPr>
          <p:cNvCxnSpPr>
            <a:cxnSpLocks/>
          </p:cNvCxnSpPr>
          <p:nvPr/>
        </p:nvCxnSpPr>
        <p:spPr>
          <a:xfrm>
            <a:off x="6192621" y="3951383"/>
            <a:ext cx="443931" cy="0"/>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6567E2B-ECEE-C401-C536-7E319D587CDB}"/>
              </a:ext>
            </a:extLst>
          </p:cNvPr>
          <p:cNvCxnSpPr>
            <a:cxnSpLocks/>
          </p:cNvCxnSpPr>
          <p:nvPr/>
        </p:nvCxnSpPr>
        <p:spPr>
          <a:xfrm flipV="1">
            <a:off x="6624621" y="3963504"/>
            <a:ext cx="0" cy="716291"/>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933E0A39-C289-5CD7-CDA1-5D22B9DC7D45}"/>
              </a:ext>
            </a:extLst>
          </p:cNvPr>
          <p:cNvCxnSpPr>
            <a:cxnSpLocks/>
          </p:cNvCxnSpPr>
          <p:nvPr/>
        </p:nvCxnSpPr>
        <p:spPr>
          <a:xfrm>
            <a:off x="4489319" y="4301514"/>
            <a:ext cx="324000" cy="0"/>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Rounded Rectangle 29">
            <a:extLst>
              <a:ext uri="{FF2B5EF4-FFF2-40B4-BE49-F238E27FC236}">
                <a16:creationId xmlns:a16="http://schemas.microsoft.com/office/drawing/2014/main" id="{B73C3ECC-B7F1-9FA7-4EBB-1B2F44070F58}"/>
              </a:ext>
            </a:extLst>
          </p:cNvPr>
          <p:cNvSpPr/>
          <p:nvPr/>
        </p:nvSpPr>
        <p:spPr>
          <a:xfrm>
            <a:off x="2937889" y="3929560"/>
            <a:ext cx="1658866" cy="743909"/>
          </a:xfrm>
          <a:prstGeom prst="roundRect">
            <a:avLst>
              <a:gd name="adj" fmla="val 16894"/>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200" b="1" noProof="0" dirty="0">
                <a:solidFill>
                  <a:schemeClr val="bg1"/>
                </a:solidFill>
                <a:latin typeface="Arial" panose="020B0604020202020204" pitchFamily="34" charset="0"/>
                <a:cs typeface="Arial" panose="020B0604020202020204" pitchFamily="34" charset="0"/>
              </a:rPr>
              <a:t>Safety run-in</a:t>
            </a:r>
            <a:br>
              <a:rPr lang="en-GB" sz="1200" b="1"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Any PD-L1 TPS</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n=5</a:t>
            </a:r>
            <a:endParaRPr lang="en-GB" sz="1200" b="1" baseline="30000" noProof="0" dirty="0">
              <a:solidFill>
                <a:schemeClr val="bg1"/>
              </a:solidFill>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E684AAF2-105B-9B8C-81C5-3843BEE3CCD9}"/>
              </a:ext>
            </a:extLst>
          </p:cNvPr>
          <p:cNvSpPr/>
          <p:nvPr/>
        </p:nvSpPr>
        <p:spPr>
          <a:xfrm>
            <a:off x="5133354" y="3627383"/>
            <a:ext cx="1296000" cy="648000"/>
          </a:xfrm>
          <a:prstGeom prst="roundRect">
            <a:avLst>
              <a:gd name="adj" fmla="val 16894"/>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Cohort C</a:t>
            </a:r>
            <a:br>
              <a:rPr lang="en-GB" sz="1200" b="1"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NSQ</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n=54</a:t>
            </a:r>
            <a:endParaRPr lang="en-GB" sz="1200" b="1" baseline="30000" noProof="0" dirty="0">
              <a:solidFill>
                <a:schemeClr val="bg1"/>
              </a:solidFill>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C2F9A3B5-D4C7-A7EB-5BEF-2F80D607875C}"/>
              </a:ext>
            </a:extLst>
          </p:cNvPr>
          <p:cNvSpPr/>
          <p:nvPr/>
        </p:nvSpPr>
        <p:spPr>
          <a:xfrm>
            <a:off x="5133354" y="4343001"/>
            <a:ext cx="1296000" cy="648000"/>
          </a:xfrm>
          <a:prstGeom prst="roundRect">
            <a:avLst>
              <a:gd name="adj" fmla="val 16894"/>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Cohort D</a:t>
            </a:r>
            <a:br>
              <a:rPr lang="en-GB" sz="1200" b="1"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SQ</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n=41</a:t>
            </a:r>
            <a:endParaRPr lang="en-GB" sz="1200" b="1" baseline="30000" noProof="0" dirty="0">
              <a:solidFill>
                <a:schemeClr val="bg1"/>
              </a:solidFill>
              <a:latin typeface="Arial" panose="020B0604020202020204" pitchFamily="34" charset="0"/>
              <a:cs typeface="Arial" panose="020B0604020202020204" pitchFamily="34" charset="0"/>
            </a:endParaRPr>
          </a:p>
        </p:txBody>
      </p:sp>
      <p:sp>
        <p:nvSpPr>
          <p:cNvPr id="62" name="Rounded Rectangle 61">
            <a:extLst>
              <a:ext uri="{FF2B5EF4-FFF2-40B4-BE49-F238E27FC236}">
                <a16:creationId xmlns:a16="http://schemas.microsoft.com/office/drawing/2014/main" id="{B11E1CB6-2DE1-4CB5-F772-CD3ECB11A188}"/>
              </a:ext>
            </a:extLst>
          </p:cNvPr>
          <p:cNvSpPr/>
          <p:nvPr/>
        </p:nvSpPr>
        <p:spPr>
          <a:xfrm>
            <a:off x="9920021" y="2244967"/>
            <a:ext cx="1662379" cy="2836159"/>
          </a:xfrm>
          <a:prstGeom prst="roundRect">
            <a:avLst>
              <a:gd name="adj" fmla="val 10075"/>
            </a:avLst>
          </a:prstGeom>
          <a:solidFill>
            <a:schemeClr val="bg1">
              <a:lumMod val="95000"/>
            </a:schemeClr>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tIns="108000" rtlCol="0" anchor="t" anchorCtr="0"/>
          <a:lstStyle/>
          <a:p>
            <a:pPr>
              <a:lnSpc>
                <a:spcPct val="90000"/>
              </a:lnSpc>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Primary </a:t>
            </a:r>
            <a:br>
              <a:rPr lang="en-GB" sz="1400" b="1" noProof="0" dirty="0">
                <a:solidFill>
                  <a:schemeClr val="accent1"/>
                </a:solidFill>
                <a:latin typeface="Arial" panose="020B0604020202020204" pitchFamily="34" charset="0"/>
                <a:cs typeface="Arial" panose="020B0604020202020204" pitchFamily="34" charset="0"/>
              </a:rPr>
            </a:br>
            <a:r>
              <a:rPr lang="en-GB" sz="1400" b="1" noProof="0" dirty="0">
                <a:solidFill>
                  <a:schemeClr val="accent1"/>
                </a:solidFill>
                <a:latin typeface="Arial" panose="020B0604020202020204" pitchFamily="34" charset="0"/>
                <a:cs typeface="Arial" panose="020B0604020202020204" pitchFamily="34" charset="0"/>
              </a:rPr>
              <a:t>endpoints:</a:t>
            </a:r>
          </a:p>
          <a:p>
            <a:pPr marL="184150" indent="-184150">
              <a:lnSpc>
                <a:spcPct val="90000"/>
              </a:lnSpc>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ORR by IRC</a:t>
            </a:r>
          </a:p>
          <a:p>
            <a:pPr marL="184150" indent="-184150">
              <a:lnSpc>
                <a:spcPct val="90000"/>
              </a:lnSpc>
              <a:spcAft>
                <a:spcPts val="3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DLTs in safety</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run-in</a:t>
            </a:r>
          </a:p>
          <a:p>
            <a:pPr>
              <a:lnSpc>
                <a:spcPct val="90000"/>
              </a:lnSpc>
              <a:spcBef>
                <a:spcPts val="300"/>
              </a:spcBef>
              <a:spcAft>
                <a:spcPts val="300"/>
              </a:spcAft>
              <a:buClr>
                <a:schemeClr val="accent1"/>
              </a:buClr>
            </a:pPr>
            <a:r>
              <a:rPr lang="en-GB" sz="1400" b="1" dirty="0">
                <a:solidFill>
                  <a:schemeClr val="accent1"/>
                </a:solidFill>
                <a:latin typeface="Arial" panose="020B0604020202020204" pitchFamily="34" charset="0"/>
                <a:cs typeface="Arial" panose="020B0604020202020204" pitchFamily="34" charset="0"/>
              </a:rPr>
              <a:t>Secondary endpoints:</a:t>
            </a:r>
          </a:p>
          <a:p>
            <a:pPr marL="184150" indent="-184150">
              <a:lnSpc>
                <a:spcPct val="90000"/>
              </a:lnSpc>
              <a:spcAft>
                <a:spcPts val="3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PFS, DOR and DCR by IRC</a:t>
            </a:r>
          </a:p>
          <a:p>
            <a:pPr marL="184150" indent="-184150">
              <a:lnSpc>
                <a:spcPct val="90000"/>
              </a:lnSpc>
              <a:spcAft>
                <a:spcPts val="3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OS</a:t>
            </a:r>
          </a:p>
          <a:p>
            <a:pPr marL="184150" indent="-184150">
              <a:lnSpc>
                <a:spcPct val="90000"/>
              </a:lnSpc>
              <a:spcAft>
                <a:spcPts val="3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Safety and tolerability</a:t>
            </a:r>
          </a:p>
        </p:txBody>
      </p:sp>
      <p:sp>
        <p:nvSpPr>
          <p:cNvPr id="63" name="Slide Number Placeholder 62">
            <a:extLst>
              <a:ext uri="{FF2B5EF4-FFF2-40B4-BE49-F238E27FC236}">
                <a16:creationId xmlns:a16="http://schemas.microsoft.com/office/drawing/2014/main" id="{2D040103-7799-9C4C-1A09-26827DB7BDC6}"/>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Tree>
    <p:extLst>
      <p:ext uri="{BB962C8B-B14F-4D97-AF65-F5344CB8AC3E}">
        <p14:creationId xmlns:p14="http://schemas.microsoft.com/office/powerpoint/2010/main" val="3939440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Rectangle 219">
            <a:extLst>
              <a:ext uri="{FF2B5EF4-FFF2-40B4-BE49-F238E27FC236}">
                <a16:creationId xmlns:a16="http://schemas.microsoft.com/office/drawing/2014/main" id="{1C34DD20-2FDA-6FD7-8716-A19EF1F9F649}"/>
              </a:ext>
            </a:extLst>
          </p:cNvPr>
          <p:cNvSpPr/>
          <p:nvPr/>
        </p:nvSpPr>
        <p:spPr>
          <a:xfrm>
            <a:off x="10416480" y="1559374"/>
            <a:ext cx="1440160" cy="43899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4D80C-0429-8540-96FF-7E645551E93E}"/>
              </a:ext>
            </a:extLst>
          </p:cNvPr>
          <p:cNvSpPr>
            <a:spLocks noGrp="1"/>
          </p:cNvSpPr>
          <p:nvPr>
            <p:ph type="title"/>
          </p:nvPr>
        </p:nvSpPr>
        <p:spPr/>
        <p:txBody>
          <a:bodyPr>
            <a:normAutofit/>
          </a:bodyPr>
          <a:lstStyle/>
          <a:p>
            <a:r>
              <a:rPr lang="en-GB" dirty="0"/>
              <a:t>Evoke-02: sg COMBINATIONS as 1l treatment for </a:t>
            </a:r>
            <a:r>
              <a:rPr lang="en-GB" cap="none" dirty="0"/>
              <a:t>ADVANCED/METASTATIC </a:t>
            </a:r>
            <a:r>
              <a:rPr lang="en-GB" dirty="0" err="1"/>
              <a:t>nsclc</a:t>
            </a:r>
            <a:r>
              <a:rPr lang="en-GB" dirty="0"/>
              <a:t> (EFFICACY)</a:t>
            </a:r>
          </a:p>
        </p:txBody>
      </p:sp>
      <p:sp>
        <p:nvSpPr>
          <p:cNvPr id="10" name="Content Placeholder 9">
            <a:extLst>
              <a:ext uri="{FF2B5EF4-FFF2-40B4-BE49-F238E27FC236}">
                <a16:creationId xmlns:a16="http://schemas.microsoft.com/office/drawing/2014/main" id="{A0369237-F1F5-EBB6-106B-3661D0C6503A}"/>
              </a:ext>
            </a:extLst>
          </p:cNvPr>
          <p:cNvSpPr>
            <a:spLocks noGrp="1"/>
          </p:cNvSpPr>
          <p:nvPr>
            <p:ph sz="quarter" idx="15"/>
          </p:nvPr>
        </p:nvSpPr>
        <p:spPr>
          <a:xfrm>
            <a:off x="620183" y="6356351"/>
            <a:ext cx="10372361" cy="365125"/>
          </a:xfrm>
        </p:spPr>
        <p:txBody>
          <a:bodyPr anchor="b" anchorCtr="0"/>
          <a:lstStyle/>
          <a:p>
            <a:pPr>
              <a:lnSpc>
                <a:spcPct val="90000"/>
              </a:lnSpc>
              <a:spcBef>
                <a:spcPts val="100"/>
              </a:spcBef>
            </a:pPr>
            <a:r>
              <a:rPr lang="en-GB" baseline="30000" dirty="0">
                <a:solidFill>
                  <a:schemeClr val="tx2"/>
                </a:solidFill>
              </a:rPr>
              <a:t>a </a:t>
            </a:r>
            <a:r>
              <a:rPr lang="en-GB" dirty="0">
                <a:solidFill>
                  <a:schemeClr val="tx2"/>
                </a:solidFill>
              </a:rPr>
              <a:t>Per IRC; </a:t>
            </a:r>
            <a:r>
              <a:rPr lang="en-GB" baseline="30000" dirty="0">
                <a:solidFill>
                  <a:schemeClr val="tx2"/>
                </a:solidFill>
              </a:rPr>
              <a:t>b </a:t>
            </a:r>
            <a:r>
              <a:rPr lang="en-GB" dirty="0">
                <a:solidFill>
                  <a:schemeClr val="tx2"/>
                </a:solidFill>
              </a:rPr>
              <a:t>Includes not assessed</a:t>
            </a:r>
          </a:p>
          <a:p>
            <a:pPr>
              <a:lnSpc>
                <a:spcPct val="90000"/>
              </a:lnSpc>
              <a:spcBef>
                <a:spcPts val="100"/>
              </a:spcBef>
            </a:pPr>
            <a:r>
              <a:rPr lang="en-GB" dirty="0">
                <a:solidFill>
                  <a:schemeClr val="tx2"/>
                </a:solidFill>
              </a:rPr>
              <a:t>1L, first-line; CI, confidence interval; CR, complete response; DOR, duration of response; IRC, independent review committee; NE, not evaluable; NR, not reached; NSCLC, non-small cell lung cancer; ORR, objective response rate; PD, progressive disease; PD-L1, programmed cell death ligand 1; PFS, progression-free survival; PR, partial response; SG, </a:t>
            </a:r>
            <a:r>
              <a:rPr lang="en-GB" dirty="0" err="1">
                <a:solidFill>
                  <a:schemeClr val="tx2"/>
                </a:solidFill>
              </a:rPr>
              <a:t>sacituzumab</a:t>
            </a:r>
            <a:r>
              <a:rPr lang="en-GB" dirty="0">
                <a:solidFill>
                  <a:schemeClr val="tx2"/>
                </a:solidFill>
              </a:rPr>
              <a:t> </a:t>
            </a:r>
            <a:r>
              <a:rPr lang="en-GB" dirty="0" err="1">
                <a:solidFill>
                  <a:schemeClr val="tx2"/>
                </a:solidFill>
              </a:rPr>
              <a:t>govitecan</a:t>
            </a:r>
            <a:r>
              <a:rPr lang="en-GB" dirty="0">
                <a:solidFill>
                  <a:schemeClr val="tx2"/>
                </a:solidFill>
              </a:rPr>
              <a:t>; SD, stable disease; </a:t>
            </a:r>
            <a:br>
              <a:rPr lang="en-GB" dirty="0">
                <a:solidFill>
                  <a:schemeClr val="tx2"/>
                </a:solidFill>
              </a:rPr>
            </a:br>
            <a:r>
              <a:rPr lang="en-GB" dirty="0">
                <a:solidFill>
                  <a:schemeClr val="tx2"/>
                </a:solidFill>
              </a:rPr>
              <a:t>TPS, tumour proportion score</a:t>
            </a:r>
          </a:p>
          <a:p>
            <a:pPr>
              <a:lnSpc>
                <a:spcPct val="90000"/>
              </a:lnSpc>
              <a:spcBef>
                <a:spcPts val="100"/>
              </a:spcBef>
            </a:pPr>
            <a:r>
              <a:rPr lang="en-GB" dirty="0">
                <a:solidFill>
                  <a:schemeClr val="tx2"/>
                </a:solidFill>
              </a:rPr>
              <a:t>Reck M, et al. J </a:t>
            </a:r>
            <a:r>
              <a:rPr lang="en-GB" dirty="0" err="1">
                <a:solidFill>
                  <a:schemeClr val="tx2"/>
                </a:solidFill>
              </a:rPr>
              <a:t>Thorac</a:t>
            </a:r>
            <a:r>
              <a:rPr lang="en-GB" dirty="0">
                <a:solidFill>
                  <a:schemeClr val="tx2"/>
                </a:solidFill>
              </a:rPr>
              <a:t> Oncol. 2026;21:103509</a:t>
            </a:r>
            <a:endParaRPr lang="en-GB" dirty="0"/>
          </a:p>
        </p:txBody>
      </p:sp>
      <p:sp>
        <p:nvSpPr>
          <p:cNvPr id="4" name="Slide Number Placeholder 3">
            <a:extLst>
              <a:ext uri="{FF2B5EF4-FFF2-40B4-BE49-F238E27FC236}">
                <a16:creationId xmlns:a16="http://schemas.microsoft.com/office/drawing/2014/main" id="{54938699-35FB-639C-F96D-EEE24F947959}"/>
              </a:ext>
            </a:extLst>
          </p:cNvPr>
          <p:cNvSpPr>
            <a:spLocks noGrp="1"/>
          </p:cNvSpPr>
          <p:nvPr>
            <p:ph type="sldNum" sz="quarter" idx="4"/>
          </p:nvPr>
        </p:nvSpPr>
        <p:spPr/>
        <p:txBody>
          <a:bodyPr/>
          <a:lstStyle/>
          <a:p>
            <a:fld id="{FCE43C0F-8A7B-3A4B-9DB5-B3472E36E833}" type="slidenum">
              <a:rPr lang="en-GB" smtClean="0"/>
              <a:pPr/>
              <a:t>24</a:t>
            </a:fld>
            <a:endParaRPr lang="en-GB" dirty="0"/>
          </a:p>
        </p:txBody>
      </p:sp>
      <p:graphicFrame>
        <p:nvGraphicFramePr>
          <p:cNvPr id="7" name="Table 6">
            <a:extLst>
              <a:ext uri="{FF2B5EF4-FFF2-40B4-BE49-F238E27FC236}">
                <a16:creationId xmlns:a16="http://schemas.microsoft.com/office/drawing/2014/main" id="{6F179A0F-B00D-2033-B0B3-F76033E6C46E}"/>
              </a:ext>
            </a:extLst>
          </p:cNvPr>
          <p:cNvGraphicFramePr>
            <a:graphicFrameLocks noGrp="1"/>
          </p:cNvGraphicFramePr>
          <p:nvPr>
            <p:extLst>
              <p:ext uri="{D42A27DB-BD31-4B8C-83A1-F6EECF244321}">
                <p14:modId xmlns:p14="http://schemas.microsoft.com/office/powerpoint/2010/main" val="85690327"/>
              </p:ext>
            </p:extLst>
          </p:nvPr>
        </p:nvGraphicFramePr>
        <p:xfrm>
          <a:off x="619200" y="1672659"/>
          <a:ext cx="5260778" cy="3383280"/>
        </p:xfrm>
        <a:graphic>
          <a:graphicData uri="http://schemas.openxmlformats.org/drawingml/2006/table">
            <a:tbl>
              <a:tblPr firstRow="1" bandRow="1">
                <a:tableStyleId>{68D230F3-CF80-4859-8CE7-A43EE81993B5}</a:tableStyleId>
              </a:tblPr>
              <a:tblGrid>
                <a:gridCol w="1948408">
                  <a:extLst>
                    <a:ext uri="{9D8B030D-6E8A-4147-A177-3AD203B41FA5}">
                      <a16:colId xmlns:a16="http://schemas.microsoft.com/office/drawing/2014/main" val="3346091821"/>
                    </a:ext>
                  </a:extLst>
                </a:gridCol>
                <a:gridCol w="1656185">
                  <a:extLst>
                    <a:ext uri="{9D8B030D-6E8A-4147-A177-3AD203B41FA5}">
                      <a16:colId xmlns:a16="http://schemas.microsoft.com/office/drawing/2014/main" val="1118456614"/>
                    </a:ext>
                  </a:extLst>
                </a:gridCol>
                <a:gridCol w="1656185">
                  <a:extLst>
                    <a:ext uri="{9D8B030D-6E8A-4147-A177-3AD203B41FA5}">
                      <a16:colId xmlns:a16="http://schemas.microsoft.com/office/drawing/2014/main" val="2730031349"/>
                    </a:ext>
                  </a:extLst>
                </a:gridCol>
              </a:tblGrid>
              <a:tr h="271487">
                <a:tc>
                  <a:txBody>
                    <a:bodyPr/>
                    <a:lstStyle/>
                    <a:p>
                      <a:r>
                        <a:rPr lang="en-GB" sz="1200" b="1" noProof="0" dirty="0">
                          <a:solidFill>
                            <a:schemeClr val="tx1"/>
                          </a:solidFill>
                          <a:latin typeface="Arial" panose="020B0604020202020204" pitchFamily="34" charset="0"/>
                          <a:cs typeface="Arial" panose="020B0604020202020204" pitchFamily="34" charset="0"/>
                        </a:rPr>
                        <a:t>Response rates</a:t>
                      </a:r>
                    </a:p>
                  </a:txBody>
                  <a:tcPr anchor="b">
                    <a:lnB w="12700" cap="flat" cmpd="sng" algn="ctr">
                      <a:solidFill>
                        <a:schemeClr val="accent6"/>
                      </a:solidFill>
                      <a:prstDash val="solid"/>
                      <a:round/>
                      <a:headEnd type="none" w="med" len="med"/>
                      <a:tailEnd type="none" w="med" len="med"/>
                    </a:lnB>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Cohort A</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(PD-L1 TPS ≥50%)</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SG + pembrolizumab</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(N=30)</a:t>
                      </a:r>
                    </a:p>
                  </a:txBody>
                  <a:tcPr marL="19440" marR="19440">
                    <a:solidFill>
                      <a:schemeClr val="accent1">
                        <a:lumMod val="60000"/>
                        <a:lumOff val="40000"/>
                      </a:schemeClr>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Cohort B</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(PD-L1 TPS &lt;50%)</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SG + pembrolizumab</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(N=62)</a:t>
                      </a:r>
                    </a:p>
                  </a:txBody>
                  <a:tcPr marL="19440" marR="19440">
                    <a:solidFill>
                      <a:schemeClr val="accent1">
                        <a:lumMod val="75000"/>
                      </a:schemeClr>
                    </a:solidFill>
                  </a:tcPr>
                </a:tc>
                <a:extLst>
                  <a:ext uri="{0D108BD9-81ED-4DB2-BD59-A6C34878D82A}">
                    <a16:rowId xmlns:a16="http://schemas.microsoft.com/office/drawing/2014/main" val="299234474"/>
                  </a:ext>
                </a:extLst>
              </a:tr>
              <a:tr h="172027">
                <a:tc>
                  <a:txBody>
                    <a:bodyPr/>
                    <a:lstStyle/>
                    <a:p>
                      <a:pPr marL="0" indent="11113">
                        <a:tabLst/>
                      </a:pPr>
                      <a:r>
                        <a:rPr lang="en-GB" sz="1200" noProof="0" dirty="0">
                          <a:latin typeface="Arial" panose="020B0604020202020204" pitchFamily="34" charset="0"/>
                          <a:cs typeface="Arial" panose="020B0604020202020204" pitchFamily="34" charset="0"/>
                        </a:rPr>
                        <a:t>ORR (95% CI), %</a:t>
                      </a:r>
                      <a:r>
                        <a:rPr lang="en-GB" sz="1200" baseline="30000" noProof="0" dirty="0">
                          <a:latin typeface="Arial" panose="020B0604020202020204" pitchFamily="34" charset="0"/>
                          <a:cs typeface="Arial" panose="020B0604020202020204" pitchFamily="34" charset="0"/>
                        </a:rPr>
                        <a:t>a</a:t>
                      </a:r>
                    </a:p>
                  </a:txBody>
                  <a:tcPr>
                    <a:lnT w="12700" cap="flat" cmpd="sng" algn="ctr">
                      <a:solidFill>
                        <a:schemeClr val="accent6"/>
                      </a:solidFill>
                      <a:prstDash val="solid"/>
                      <a:round/>
                      <a:headEnd type="none" w="med" len="med"/>
                      <a:tailEnd type="none" w="med" len="med"/>
                    </a:lnT>
                  </a:tcPr>
                </a:tc>
                <a:tc>
                  <a:txBody>
                    <a:bodyPr/>
                    <a:lstStyle/>
                    <a:p>
                      <a:pPr algn="ctr"/>
                      <a:r>
                        <a:rPr lang="en-GB" sz="1200" noProof="0" dirty="0">
                          <a:latin typeface="Arial" panose="020B0604020202020204" pitchFamily="34" charset="0"/>
                          <a:cs typeface="Arial" panose="020B0604020202020204" pitchFamily="34" charset="0"/>
                        </a:rPr>
                        <a:t>66.7 (47.2-82.7)</a:t>
                      </a:r>
                    </a:p>
                  </a:txBody>
                  <a:tcPr/>
                </a:tc>
                <a:tc>
                  <a:txBody>
                    <a:bodyPr/>
                    <a:lstStyle/>
                    <a:p>
                      <a:pPr algn="ctr"/>
                      <a:r>
                        <a:rPr lang="en-GB" sz="1200" noProof="0" dirty="0">
                          <a:latin typeface="Arial" panose="020B0604020202020204" pitchFamily="34" charset="0"/>
                          <a:cs typeface="Arial" panose="020B0604020202020204" pitchFamily="34" charset="0"/>
                        </a:rPr>
                        <a:t>29.0 (18.2-41.9)</a:t>
                      </a:r>
                    </a:p>
                  </a:txBody>
                  <a:tcPr/>
                </a:tc>
                <a:extLst>
                  <a:ext uri="{0D108BD9-81ED-4DB2-BD59-A6C34878D82A}">
                    <a16:rowId xmlns:a16="http://schemas.microsoft.com/office/drawing/2014/main" val="2596661569"/>
                  </a:ext>
                </a:extLst>
              </a:tr>
              <a:tr h="172027">
                <a:tc>
                  <a:txBody>
                    <a:bodyPr/>
                    <a:lstStyle/>
                    <a:p>
                      <a:pPr marL="0" indent="184150">
                        <a:tabLst/>
                      </a:pPr>
                      <a:r>
                        <a:rPr lang="en-GB" sz="1200" noProof="0" dirty="0">
                          <a:latin typeface="Arial" panose="020B0604020202020204" pitchFamily="34" charset="0"/>
                          <a:cs typeface="Arial" panose="020B0604020202020204" pitchFamily="34" charset="0"/>
                        </a:rPr>
                        <a:t>CR, n (%)</a:t>
                      </a:r>
                      <a:endParaRPr lang="en-GB" sz="1200" baseline="30000" noProof="0" dirty="0">
                        <a:latin typeface="Arial" panose="020B0604020202020204" pitchFamily="34" charset="0"/>
                        <a:cs typeface="Arial" panose="020B0604020202020204" pitchFamily="34" charset="0"/>
                      </a:endParaRPr>
                    </a:p>
                  </a:txBody>
                  <a:tcPr/>
                </a:tc>
                <a:tc>
                  <a:txBody>
                    <a:bodyPr/>
                    <a:lstStyle/>
                    <a:p>
                      <a:pPr algn="ctr"/>
                      <a:r>
                        <a:rPr lang="en-GB" sz="1200" noProof="0" dirty="0">
                          <a:latin typeface="Arial" panose="020B0604020202020204" pitchFamily="34" charset="0"/>
                          <a:cs typeface="Arial" panose="020B0604020202020204" pitchFamily="34" charset="0"/>
                        </a:rPr>
                        <a:t>1 (3.3)</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526183964"/>
                  </a:ext>
                </a:extLst>
              </a:tr>
              <a:tr h="193919">
                <a:tc>
                  <a:txBody>
                    <a:bodyPr/>
                    <a:lstStyle/>
                    <a:p>
                      <a:pPr marL="0" indent="184150">
                        <a:tabLst/>
                      </a:pPr>
                      <a:r>
                        <a:rPr lang="en-GB" sz="1200" noProof="0" dirty="0">
                          <a:latin typeface="Arial" panose="020B0604020202020204" pitchFamily="34" charset="0"/>
                          <a:cs typeface="Arial" panose="020B0604020202020204" pitchFamily="34" charset="0"/>
                        </a:rPr>
                        <a:t>PR, n (%)</a:t>
                      </a:r>
                    </a:p>
                  </a:txBody>
                  <a:tcPr/>
                </a:tc>
                <a:tc>
                  <a:txBody>
                    <a:bodyPr/>
                    <a:lstStyle/>
                    <a:p>
                      <a:pPr algn="ctr"/>
                      <a:r>
                        <a:rPr lang="en-GB" sz="1200" noProof="0" dirty="0">
                          <a:latin typeface="Arial" panose="020B0604020202020204" pitchFamily="34" charset="0"/>
                          <a:cs typeface="Arial" panose="020B0604020202020204" pitchFamily="34" charset="0"/>
                        </a:rPr>
                        <a:t>19 (63.3)</a:t>
                      </a:r>
                    </a:p>
                  </a:txBody>
                  <a:tcPr/>
                </a:tc>
                <a:tc>
                  <a:txBody>
                    <a:bodyPr/>
                    <a:lstStyle/>
                    <a:p>
                      <a:pPr algn="ctr"/>
                      <a:r>
                        <a:rPr lang="en-GB" sz="1200" noProof="0" dirty="0">
                          <a:latin typeface="Arial" panose="020B0604020202020204" pitchFamily="34" charset="0"/>
                          <a:cs typeface="Arial" panose="020B0604020202020204" pitchFamily="34" charset="0"/>
                        </a:rPr>
                        <a:t>18 (29.0)</a:t>
                      </a:r>
                    </a:p>
                  </a:txBody>
                  <a:tcPr/>
                </a:tc>
                <a:extLst>
                  <a:ext uri="{0D108BD9-81ED-4DB2-BD59-A6C34878D82A}">
                    <a16:rowId xmlns:a16="http://schemas.microsoft.com/office/drawing/2014/main" val="3959110003"/>
                  </a:ext>
                </a:extLst>
              </a:tr>
              <a:tr h="193919">
                <a:tc>
                  <a:txBody>
                    <a:bodyPr/>
                    <a:lstStyle/>
                    <a:p>
                      <a:pPr marL="0" indent="184150">
                        <a:tabLst/>
                      </a:pPr>
                      <a:r>
                        <a:rPr lang="en-GB" sz="1200" noProof="0" dirty="0">
                          <a:latin typeface="Arial" panose="020B0604020202020204" pitchFamily="34" charset="0"/>
                          <a:cs typeface="Arial" panose="020B0604020202020204" pitchFamily="34" charset="0"/>
                        </a:rPr>
                        <a:t>SD, n (%)</a:t>
                      </a:r>
                    </a:p>
                  </a:txBody>
                  <a:tcPr/>
                </a:tc>
                <a:tc>
                  <a:txBody>
                    <a:bodyPr/>
                    <a:lstStyle/>
                    <a:p>
                      <a:pPr algn="ctr"/>
                      <a:r>
                        <a:rPr lang="en-GB" sz="1200" noProof="0" dirty="0">
                          <a:latin typeface="Arial" panose="020B0604020202020204" pitchFamily="34" charset="0"/>
                          <a:cs typeface="Arial" panose="020B0604020202020204" pitchFamily="34" charset="0"/>
                        </a:rPr>
                        <a:t>6 (20.0)</a:t>
                      </a:r>
                    </a:p>
                  </a:txBody>
                  <a:tcPr/>
                </a:tc>
                <a:tc>
                  <a:txBody>
                    <a:bodyPr/>
                    <a:lstStyle/>
                    <a:p>
                      <a:pPr algn="ctr"/>
                      <a:r>
                        <a:rPr lang="en-GB" sz="1200" noProof="0" dirty="0">
                          <a:latin typeface="Arial" panose="020B0604020202020204" pitchFamily="34" charset="0"/>
                          <a:cs typeface="Arial" panose="020B0604020202020204" pitchFamily="34" charset="0"/>
                        </a:rPr>
                        <a:t>23 (37.1)</a:t>
                      </a:r>
                    </a:p>
                  </a:txBody>
                  <a:tcPr/>
                </a:tc>
                <a:extLst>
                  <a:ext uri="{0D108BD9-81ED-4DB2-BD59-A6C34878D82A}">
                    <a16:rowId xmlns:a16="http://schemas.microsoft.com/office/drawing/2014/main" val="1813344144"/>
                  </a:ext>
                </a:extLst>
              </a:tr>
              <a:tr h="193919">
                <a:tc>
                  <a:txBody>
                    <a:bodyPr/>
                    <a:lstStyle/>
                    <a:p>
                      <a:pPr marL="0" indent="184150">
                        <a:tabLst/>
                      </a:pPr>
                      <a:r>
                        <a:rPr lang="en-GB" sz="1200" noProof="0" dirty="0">
                          <a:latin typeface="Arial" panose="020B0604020202020204" pitchFamily="34" charset="0"/>
                          <a:cs typeface="Arial" panose="020B0604020202020204" pitchFamily="34" charset="0"/>
                        </a:rPr>
                        <a:t>PD, n (%)</a:t>
                      </a:r>
                    </a:p>
                  </a:txBody>
                  <a:tcPr/>
                </a:tc>
                <a:tc>
                  <a:txBody>
                    <a:bodyPr/>
                    <a:lstStyle/>
                    <a:p>
                      <a:pPr algn="ctr"/>
                      <a:r>
                        <a:rPr lang="en-GB" sz="1200" noProof="0" dirty="0">
                          <a:latin typeface="Arial" panose="020B0604020202020204" pitchFamily="34" charset="0"/>
                          <a:cs typeface="Arial" panose="020B0604020202020204" pitchFamily="34" charset="0"/>
                        </a:rPr>
                        <a:t>3 (10.0)</a:t>
                      </a:r>
                    </a:p>
                  </a:txBody>
                  <a:tcPr/>
                </a:tc>
                <a:tc>
                  <a:txBody>
                    <a:bodyPr/>
                    <a:lstStyle/>
                    <a:p>
                      <a:pPr algn="ctr"/>
                      <a:r>
                        <a:rPr lang="en-GB" sz="1200" noProof="0" dirty="0">
                          <a:latin typeface="Arial" panose="020B0604020202020204" pitchFamily="34" charset="0"/>
                          <a:cs typeface="Arial" panose="020B0604020202020204" pitchFamily="34" charset="0"/>
                        </a:rPr>
                        <a:t>9 (14.5)</a:t>
                      </a:r>
                    </a:p>
                  </a:txBody>
                  <a:tcPr/>
                </a:tc>
                <a:extLst>
                  <a:ext uri="{0D108BD9-81ED-4DB2-BD59-A6C34878D82A}">
                    <a16:rowId xmlns:a16="http://schemas.microsoft.com/office/drawing/2014/main" val="1244708496"/>
                  </a:ext>
                </a:extLst>
              </a:tr>
              <a:tr h="193919">
                <a:tc>
                  <a:txBody>
                    <a:bodyPr/>
                    <a:lstStyle/>
                    <a:p>
                      <a:pPr marL="0" indent="184150">
                        <a:tabLst/>
                      </a:pPr>
                      <a:r>
                        <a:rPr lang="en-GB" sz="1200" noProof="0" dirty="0">
                          <a:latin typeface="Arial" panose="020B0604020202020204" pitchFamily="34" charset="0"/>
                          <a:cs typeface="Arial" panose="020B0604020202020204" pitchFamily="34" charset="0"/>
                        </a:rPr>
                        <a:t>NE, n (%)</a:t>
                      </a:r>
                      <a:r>
                        <a:rPr lang="en-GB" sz="1200" baseline="30000" noProof="0" dirty="0">
                          <a:latin typeface="Arial" panose="020B0604020202020204" pitchFamily="34" charset="0"/>
                          <a:cs typeface="Arial" panose="020B0604020202020204" pitchFamily="34" charset="0"/>
                        </a:rPr>
                        <a:t>b</a:t>
                      </a:r>
                    </a:p>
                  </a:txBody>
                  <a:tcPr/>
                </a:tc>
                <a:tc>
                  <a:txBody>
                    <a:bodyPr/>
                    <a:lstStyle/>
                    <a:p>
                      <a:pPr algn="ctr"/>
                      <a:r>
                        <a:rPr lang="en-GB" sz="1200" noProof="0" dirty="0">
                          <a:latin typeface="Arial" panose="020B0604020202020204" pitchFamily="34" charset="0"/>
                          <a:cs typeface="Arial" panose="020B0604020202020204" pitchFamily="34" charset="0"/>
                        </a:rPr>
                        <a:t>1 (3.3)</a:t>
                      </a:r>
                    </a:p>
                  </a:txBody>
                  <a:tcPr/>
                </a:tc>
                <a:tc>
                  <a:txBody>
                    <a:bodyPr/>
                    <a:lstStyle/>
                    <a:p>
                      <a:pPr algn="ctr"/>
                      <a:r>
                        <a:rPr lang="en-GB" sz="1200" noProof="0" dirty="0">
                          <a:latin typeface="Arial" panose="020B0604020202020204" pitchFamily="34" charset="0"/>
                          <a:cs typeface="Arial" panose="020B0604020202020204" pitchFamily="34" charset="0"/>
                        </a:rPr>
                        <a:t>12 (19.4)</a:t>
                      </a:r>
                    </a:p>
                  </a:txBody>
                  <a:tcPr/>
                </a:tc>
                <a:extLst>
                  <a:ext uri="{0D108BD9-81ED-4DB2-BD59-A6C34878D82A}">
                    <a16:rowId xmlns:a16="http://schemas.microsoft.com/office/drawing/2014/main" val="1908976347"/>
                  </a:ext>
                </a:extLst>
              </a:tr>
              <a:tr h="193919">
                <a:tc>
                  <a:txBody>
                    <a:bodyPr/>
                    <a:lstStyle/>
                    <a:p>
                      <a:pPr marL="0" indent="9525">
                        <a:tabLst/>
                      </a:pPr>
                      <a:r>
                        <a:rPr lang="en-GB" sz="1200" baseline="0" noProof="0" dirty="0">
                          <a:solidFill>
                            <a:schemeClr val="tx1"/>
                          </a:solidFill>
                          <a:latin typeface="Arial" panose="020B0604020202020204" pitchFamily="34" charset="0"/>
                          <a:cs typeface="Arial" panose="020B0604020202020204" pitchFamily="34" charset="0"/>
                        </a:rPr>
                        <a:t>Median PFS (95% CI),</a:t>
                      </a:r>
                      <a:r>
                        <a:rPr lang="en-GB" sz="1200" baseline="30000" noProof="0" dirty="0">
                          <a:solidFill>
                            <a:schemeClr val="tx1"/>
                          </a:solidFill>
                          <a:latin typeface="Arial" panose="020B0604020202020204" pitchFamily="34" charset="0"/>
                          <a:cs typeface="Arial" panose="020B0604020202020204" pitchFamily="34" charset="0"/>
                        </a:rPr>
                        <a:t>a</a:t>
                      </a:r>
                      <a:r>
                        <a:rPr lang="en-GB" sz="1200" baseline="0" noProof="0" dirty="0">
                          <a:solidFill>
                            <a:schemeClr val="tx1"/>
                          </a:solidFill>
                          <a:latin typeface="Arial" panose="020B0604020202020204" pitchFamily="34" charset="0"/>
                          <a:cs typeface="Arial" panose="020B0604020202020204" pitchFamily="34" charset="0"/>
                        </a:rPr>
                        <a:t> months</a:t>
                      </a:r>
                    </a:p>
                  </a:txBody>
                  <a:tcPr/>
                </a:tc>
                <a:tc>
                  <a:txBody>
                    <a:bodyPr/>
                    <a:lstStyle/>
                    <a:p>
                      <a:pPr algn="ctr"/>
                      <a:r>
                        <a:rPr lang="en-GB" sz="1200" noProof="0" dirty="0">
                          <a:latin typeface="Arial" panose="020B0604020202020204" pitchFamily="34" charset="0"/>
                          <a:cs typeface="Arial" panose="020B0604020202020204" pitchFamily="34" charset="0"/>
                        </a:rPr>
                        <a:t>13.1 (6.7-NR)</a:t>
                      </a:r>
                    </a:p>
                  </a:txBody>
                  <a:tcPr anchor="ctr"/>
                </a:tc>
                <a:tc>
                  <a:txBody>
                    <a:bodyPr/>
                    <a:lstStyle/>
                    <a:p>
                      <a:pPr algn="ctr"/>
                      <a:r>
                        <a:rPr lang="en-GB" sz="1200" noProof="0" dirty="0">
                          <a:latin typeface="Arial" panose="020B0604020202020204" pitchFamily="34" charset="0"/>
                          <a:cs typeface="Arial" panose="020B0604020202020204" pitchFamily="34" charset="0"/>
                        </a:rPr>
                        <a:t>7.0 (4.2-12.9)</a:t>
                      </a:r>
                    </a:p>
                  </a:txBody>
                  <a:tcPr anchor="ctr"/>
                </a:tc>
                <a:extLst>
                  <a:ext uri="{0D108BD9-81ED-4DB2-BD59-A6C34878D82A}">
                    <a16:rowId xmlns:a16="http://schemas.microsoft.com/office/drawing/2014/main" val="3591363391"/>
                  </a:ext>
                </a:extLst>
              </a:tr>
              <a:tr h="193919">
                <a:tc>
                  <a:txBody>
                    <a:bodyPr/>
                    <a:lstStyle/>
                    <a:p>
                      <a:pPr marL="0" indent="9525">
                        <a:tabLst/>
                      </a:pPr>
                      <a:r>
                        <a:rPr lang="en-GB" sz="1200" baseline="0" noProof="0" dirty="0">
                          <a:solidFill>
                            <a:schemeClr val="tx1"/>
                          </a:solidFill>
                          <a:latin typeface="Arial" panose="020B0604020202020204" pitchFamily="34" charset="0"/>
                          <a:cs typeface="Arial" panose="020B0604020202020204" pitchFamily="34" charset="0"/>
                        </a:rPr>
                        <a:t>Median </a:t>
                      </a:r>
                      <a:r>
                        <a:rPr lang="en-GB" sz="1200" baseline="0" noProof="0" dirty="0" err="1">
                          <a:solidFill>
                            <a:schemeClr val="tx1"/>
                          </a:solidFill>
                          <a:latin typeface="Arial" panose="020B0604020202020204" pitchFamily="34" charset="0"/>
                          <a:cs typeface="Arial" panose="020B0604020202020204" pitchFamily="34" charset="0"/>
                        </a:rPr>
                        <a:t>DoR</a:t>
                      </a:r>
                      <a:r>
                        <a:rPr lang="en-GB" sz="1200" baseline="0" noProof="0" dirty="0">
                          <a:solidFill>
                            <a:schemeClr val="tx1"/>
                          </a:solidFill>
                          <a:latin typeface="Arial" panose="020B0604020202020204" pitchFamily="34" charset="0"/>
                          <a:cs typeface="Arial" panose="020B0604020202020204" pitchFamily="34" charset="0"/>
                        </a:rPr>
                        <a:t> (95% CI),</a:t>
                      </a:r>
                      <a:r>
                        <a:rPr lang="en-GB" sz="1200" baseline="30000" noProof="0" dirty="0">
                          <a:solidFill>
                            <a:schemeClr val="tx1"/>
                          </a:solidFill>
                          <a:latin typeface="Arial" panose="020B0604020202020204" pitchFamily="34" charset="0"/>
                          <a:cs typeface="Arial" panose="020B0604020202020204" pitchFamily="34" charset="0"/>
                        </a:rPr>
                        <a:t>a</a:t>
                      </a:r>
                      <a:r>
                        <a:rPr lang="en-GB" sz="1200" baseline="0" noProof="0" dirty="0">
                          <a:solidFill>
                            <a:schemeClr val="tx1"/>
                          </a:solidFill>
                          <a:latin typeface="Arial" panose="020B0604020202020204" pitchFamily="34" charset="0"/>
                          <a:cs typeface="Arial" panose="020B0604020202020204" pitchFamily="34" charset="0"/>
                        </a:rPr>
                        <a:t> months</a:t>
                      </a:r>
                    </a:p>
                  </a:txBody>
                  <a:tcPr/>
                </a:tc>
                <a:tc>
                  <a:txBody>
                    <a:bodyPr/>
                    <a:lstStyle/>
                    <a:p>
                      <a:pPr algn="ctr"/>
                      <a:r>
                        <a:rPr lang="en-GB" sz="1200" noProof="0" dirty="0">
                          <a:latin typeface="Arial" panose="020B0604020202020204" pitchFamily="34" charset="0"/>
                          <a:cs typeface="Arial" panose="020B0604020202020204" pitchFamily="34" charset="0"/>
                        </a:rPr>
                        <a:t>NR (9.4-NR)</a:t>
                      </a:r>
                    </a:p>
                  </a:txBody>
                  <a:tcPr anchor="ctr"/>
                </a:tc>
                <a:tc>
                  <a:txBody>
                    <a:bodyPr/>
                    <a:lstStyle/>
                    <a:p>
                      <a:pPr algn="ctr"/>
                      <a:r>
                        <a:rPr lang="en-GB" sz="1200" noProof="0" dirty="0">
                          <a:latin typeface="Arial" panose="020B0604020202020204" pitchFamily="34" charset="0"/>
                          <a:cs typeface="Arial" panose="020B0604020202020204" pitchFamily="34" charset="0"/>
                        </a:rPr>
                        <a:t>11.9 (6.9-NR)</a:t>
                      </a:r>
                    </a:p>
                  </a:txBody>
                  <a:tcPr anchor="ctr"/>
                </a:tc>
                <a:extLst>
                  <a:ext uri="{0D108BD9-81ED-4DB2-BD59-A6C34878D82A}">
                    <a16:rowId xmlns:a16="http://schemas.microsoft.com/office/drawing/2014/main" val="917897222"/>
                  </a:ext>
                </a:extLst>
              </a:tr>
            </a:tbl>
          </a:graphicData>
        </a:graphic>
      </p:graphicFrame>
      <p:sp>
        <p:nvSpPr>
          <p:cNvPr id="8" name="TextBox 7">
            <a:extLst>
              <a:ext uri="{FF2B5EF4-FFF2-40B4-BE49-F238E27FC236}">
                <a16:creationId xmlns:a16="http://schemas.microsoft.com/office/drawing/2014/main" id="{4515F152-B38B-BBE7-2164-98B73C307716}"/>
              </a:ext>
            </a:extLst>
          </p:cNvPr>
          <p:cNvSpPr txBox="1"/>
          <p:nvPr/>
        </p:nvSpPr>
        <p:spPr>
          <a:xfrm>
            <a:off x="619201" y="1275745"/>
            <a:ext cx="6158344" cy="338554"/>
          </a:xfrm>
          <a:prstGeom prst="rect">
            <a:avLst/>
          </a:prstGeom>
          <a:noFill/>
        </p:spPr>
        <p:txBody>
          <a:bodyPr wrap="square" lIns="0">
            <a:spAutoFit/>
          </a:bodyPr>
          <a:lstStyle/>
          <a:p>
            <a:r>
              <a:rPr lang="en-GB" sz="1600" b="1" cap="all" noProof="0" dirty="0">
                <a:solidFill>
                  <a:schemeClr val="accent1"/>
                </a:solidFill>
                <a:latin typeface="Arial" panose="020B0604020202020204" pitchFamily="34" charset="0"/>
                <a:cs typeface="Arial" panose="020B0604020202020204" pitchFamily="34" charset="0"/>
              </a:rPr>
              <a:t>Efficacy by investigator assessment</a:t>
            </a:r>
            <a:r>
              <a:rPr lang="en-GB" sz="1600" b="1" cap="all" baseline="30000" noProof="0" dirty="0">
                <a:solidFill>
                  <a:schemeClr val="accent1"/>
                </a:solidFill>
                <a:latin typeface="Arial" panose="020B0604020202020204" pitchFamily="34" charset="0"/>
                <a:cs typeface="Arial" panose="020B0604020202020204" pitchFamily="34" charset="0"/>
              </a:rPr>
              <a:t>1</a:t>
            </a:r>
            <a:r>
              <a:rPr lang="en-GB" sz="1600" b="1" baseline="30000" noProof="0" dirty="0">
                <a:solidFill>
                  <a:schemeClr val="accent1"/>
                </a:solidFill>
                <a:latin typeface="Arial" panose="020B0604020202020204" pitchFamily="34" charset="0"/>
                <a:cs typeface="Arial" panose="020B0604020202020204" pitchFamily="34" charset="0"/>
              </a:rPr>
              <a:t>a</a:t>
            </a:r>
            <a:endParaRPr lang="en-GB" sz="1600" b="1" cap="all" baseline="30000" dirty="0">
              <a:solidFill>
                <a:schemeClr val="accent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60ED7A5-8BC9-FC0A-DC46-CD35EC7F0EBE}"/>
              </a:ext>
            </a:extLst>
          </p:cNvPr>
          <p:cNvSpPr txBox="1"/>
          <p:nvPr/>
        </p:nvSpPr>
        <p:spPr>
          <a:xfrm>
            <a:off x="619200" y="5114299"/>
            <a:ext cx="3215624" cy="369332"/>
          </a:xfrm>
          <a:prstGeom prst="rect">
            <a:avLst/>
          </a:prstGeom>
          <a:noFill/>
        </p:spPr>
        <p:txBody>
          <a:bodyPr wrap="none" lIns="0" tIns="0" rIns="0" bIns="0" rtlCol="0">
            <a:spAutoFit/>
          </a:bodyPr>
          <a:lstStyle/>
          <a:p>
            <a:r>
              <a:rPr lang="en-US" sz="1200" dirty="0">
                <a:latin typeface="Arial" panose="020B0604020202020204" pitchFamily="34" charset="0"/>
                <a:ea typeface="Aileron" charset="0"/>
                <a:cs typeface="Arial" panose="020B0604020202020204" pitchFamily="34" charset="0"/>
              </a:rPr>
              <a:t>Data cutoff date: 3 June 2024</a:t>
            </a:r>
          </a:p>
          <a:p>
            <a:r>
              <a:rPr lang="en-US" sz="1200" dirty="0">
                <a:latin typeface="Arial" panose="020B0604020202020204" pitchFamily="34" charset="0"/>
                <a:ea typeface="Aileron" charset="0"/>
                <a:cs typeface="Arial" panose="020B0604020202020204" pitchFamily="34" charset="0"/>
              </a:rPr>
              <a:t>Study median (range) follow up: 16.6 (8.5-23.8)</a:t>
            </a:r>
          </a:p>
        </p:txBody>
      </p:sp>
      <p:sp>
        <p:nvSpPr>
          <p:cNvPr id="14" name="Rectangle 13">
            <a:extLst>
              <a:ext uri="{FF2B5EF4-FFF2-40B4-BE49-F238E27FC236}">
                <a16:creationId xmlns:a16="http://schemas.microsoft.com/office/drawing/2014/main" id="{B5AA20AD-FCCC-5E83-BC24-1DC686C9D8C6}"/>
              </a:ext>
            </a:extLst>
          </p:cNvPr>
          <p:cNvSpPr/>
          <p:nvPr/>
        </p:nvSpPr>
        <p:spPr>
          <a:xfrm>
            <a:off x="644285" y="2501220"/>
            <a:ext cx="5235693" cy="82981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7" name="TextBox 16">
            <a:extLst>
              <a:ext uri="{FF2B5EF4-FFF2-40B4-BE49-F238E27FC236}">
                <a16:creationId xmlns:a16="http://schemas.microsoft.com/office/drawing/2014/main" id="{C258E3EB-31FD-535A-9DA7-38132E013E08}"/>
              </a:ext>
            </a:extLst>
          </p:cNvPr>
          <p:cNvSpPr txBox="1"/>
          <p:nvPr/>
        </p:nvSpPr>
        <p:spPr>
          <a:xfrm rot="16200000">
            <a:off x="6105614" y="2224360"/>
            <a:ext cx="581891" cy="1661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PFS (%)</a:t>
            </a:r>
          </a:p>
        </p:txBody>
      </p:sp>
      <p:sp>
        <p:nvSpPr>
          <p:cNvPr id="24" name="TextBox 23">
            <a:extLst>
              <a:ext uri="{FF2B5EF4-FFF2-40B4-BE49-F238E27FC236}">
                <a16:creationId xmlns:a16="http://schemas.microsoft.com/office/drawing/2014/main" id="{7701F712-A70C-9057-34EE-3DA8B8ED2D0B}"/>
              </a:ext>
            </a:extLst>
          </p:cNvPr>
          <p:cNvSpPr txBox="1"/>
          <p:nvPr/>
        </p:nvSpPr>
        <p:spPr>
          <a:xfrm>
            <a:off x="6194615" y="3250324"/>
            <a:ext cx="934551" cy="2769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No. at risk (events)</a:t>
            </a:r>
          </a:p>
          <a:p>
            <a:pPr marL="0" marR="0" lvl="0" indent="0" defTabSz="457200" rtl="0" eaLnBrk="1" fontAlgn="auto" latinLnBrk="0" hangingPunct="1">
              <a:lnSpc>
                <a:spcPct val="90000"/>
              </a:lnSpc>
              <a:spcBef>
                <a:spcPts val="0"/>
              </a:spcBef>
              <a:spcAft>
                <a:spcPts val="0"/>
              </a:spcAft>
              <a:buClrTx/>
              <a:buSzTx/>
              <a:buFontTx/>
              <a:buNone/>
              <a:tabLst/>
              <a:defRPr/>
            </a:pPr>
            <a:r>
              <a:rPr lang="en-GB" sz="1000" b="1" dirty="0">
                <a:solidFill>
                  <a:srgbClr val="000000"/>
                </a:solidFill>
                <a:latin typeface="Arial Narrow" panose="020B0604020202020204" pitchFamily="34" charset="0"/>
                <a:ea typeface="Aileron" charset="0"/>
                <a:cs typeface="Arial Narrow" panose="020B0604020202020204" pitchFamily="34" charset="0"/>
              </a:rPr>
              <a:t>Cohort A</a:t>
            </a:r>
            <a:endParaRPr kumimoji="0" lang="en-GB" sz="1000" b="1"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endParaRPr>
          </a:p>
        </p:txBody>
      </p:sp>
      <p:sp>
        <p:nvSpPr>
          <p:cNvPr id="52" name="TextBox 51">
            <a:extLst>
              <a:ext uri="{FF2B5EF4-FFF2-40B4-BE49-F238E27FC236}">
                <a16:creationId xmlns:a16="http://schemas.microsoft.com/office/drawing/2014/main" id="{6ED3DBA7-858D-8C00-5AB8-1D1BA71928B9}"/>
              </a:ext>
            </a:extLst>
          </p:cNvPr>
          <p:cNvSpPr txBox="1"/>
          <p:nvPr/>
        </p:nvSpPr>
        <p:spPr>
          <a:xfrm>
            <a:off x="6299610" y="1275745"/>
            <a:ext cx="6158344" cy="338554"/>
          </a:xfrm>
          <a:prstGeom prst="rect">
            <a:avLst/>
          </a:prstGeom>
          <a:noFill/>
        </p:spPr>
        <p:txBody>
          <a:bodyPr wrap="square" lIns="0">
            <a:spAutoFit/>
          </a:bodyPr>
          <a:lstStyle/>
          <a:p>
            <a:r>
              <a:rPr lang="en-GB" sz="1600" b="1" cap="all" noProof="0" dirty="0">
                <a:solidFill>
                  <a:schemeClr val="accent1"/>
                </a:solidFill>
                <a:latin typeface="Arial" panose="020B0604020202020204" pitchFamily="34" charset="0"/>
                <a:cs typeface="Arial" panose="020B0604020202020204" pitchFamily="34" charset="0"/>
              </a:rPr>
              <a:t>PFS by irc</a:t>
            </a:r>
            <a:r>
              <a:rPr lang="en-GB" sz="1600" b="1" cap="all" baseline="30000" noProof="0" dirty="0">
                <a:solidFill>
                  <a:schemeClr val="accent1"/>
                </a:solidFill>
                <a:latin typeface="Arial" panose="020B0604020202020204" pitchFamily="34" charset="0"/>
                <a:cs typeface="Arial" panose="020B0604020202020204" pitchFamily="34" charset="0"/>
              </a:rPr>
              <a:t>1</a:t>
            </a:r>
            <a:endParaRPr lang="en-GB" sz="1600" b="1" cap="all" baseline="30000" dirty="0">
              <a:solidFill>
                <a:schemeClr val="accent1"/>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87BB1B8F-36B1-1EC3-D4BF-095002AE3AB0}"/>
              </a:ext>
            </a:extLst>
          </p:cNvPr>
          <p:cNvSpPr txBox="1"/>
          <p:nvPr/>
        </p:nvSpPr>
        <p:spPr>
          <a:xfrm>
            <a:off x="6566034" y="1598868"/>
            <a:ext cx="173188" cy="1523494"/>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100</a:t>
            </a:r>
          </a:p>
          <a:p>
            <a:pPr marL="0" marR="0" lvl="0" indent="0" algn="r" defTabSz="457200" rtl="0" eaLnBrk="1" fontAlgn="auto" latinLnBrk="0" hangingPunct="1">
              <a:lnSpc>
                <a:spcPct val="90000"/>
              </a:lnSpc>
              <a:spcBef>
                <a:spcPts val="0"/>
              </a:spcBef>
              <a:spcAft>
                <a:spcPts val="0"/>
              </a:spcAft>
              <a:buClrTx/>
              <a:buSzTx/>
              <a:buFontTx/>
              <a:buNone/>
              <a:tabLst/>
              <a:defRPr/>
            </a:pPr>
            <a:r>
              <a:rPr lang="en-GB" sz="1000" dirty="0">
                <a:solidFill>
                  <a:srgbClr val="000000"/>
                </a:solidFill>
                <a:latin typeface="Arial Narrow" panose="020B0604020202020204" pitchFamily="34" charset="0"/>
                <a:ea typeface="Aileron" charset="0"/>
                <a:cs typeface="Arial Narrow" panose="020B0604020202020204" pitchFamily="34" charset="0"/>
              </a:rPr>
              <a:t>90</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80</a:t>
            </a:r>
          </a:p>
          <a:p>
            <a:pPr marL="0" marR="0" lvl="0" indent="0" algn="r" defTabSz="457200" rtl="0" eaLnBrk="1" fontAlgn="auto" latinLnBrk="0" hangingPunct="1">
              <a:lnSpc>
                <a:spcPct val="90000"/>
              </a:lnSpc>
              <a:spcBef>
                <a:spcPts val="0"/>
              </a:spcBef>
              <a:spcAft>
                <a:spcPts val="0"/>
              </a:spcAft>
              <a:buClrTx/>
              <a:buSzTx/>
              <a:buFontTx/>
              <a:buNone/>
              <a:tabLst/>
              <a:defRPr/>
            </a:pPr>
            <a:r>
              <a:rPr lang="en-GB" sz="1000" dirty="0">
                <a:solidFill>
                  <a:srgbClr val="000000"/>
                </a:solidFill>
                <a:latin typeface="Arial Narrow" panose="020B0604020202020204" pitchFamily="34" charset="0"/>
                <a:ea typeface="Aileron" charset="0"/>
                <a:cs typeface="Arial Narrow" panose="020B0604020202020204" pitchFamily="34" charset="0"/>
              </a:rPr>
              <a:t>70</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60</a:t>
            </a:r>
          </a:p>
          <a:p>
            <a:pPr marL="0" marR="0" lvl="0" indent="0" algn="r" defTabSz="457200" rtl="0" eaLnBrk="1" fontAlgn="auto" latinLnBrk="0" hangingPunct="1">
              <a:lnSpc>
                <a:spcPct val="90000"/>
              </a:lnSpc>
              <a:spcBef>
                <a:spcPts val="0"/>
              </a:spcBef>
              <a:spcAft>
                <a:spcPts val="0"/>
              </a:spcAft>
              <a:buClrTx/>
              <a:buSzTx/>
              <a:buFontTx/>
              <a:buNone/>
              <a:tabLst/>
              <a:defRPr/>
            </a:pPr>
            <a:r>
              <a:rPr lang="en-GB" sz="1000" dirty="0">
                <a:solidFill>
                  <a:srgbClr val="000000"/>
                </a:solidFill>
                <a:latin typeface="Arial Narrow" panose="020B0604020202020204" pitchFamily="34" charset="0"/>
                <a:ea typeface="Aileron" charset="0"/>
                <a:cs typeface="Arial Narrow" panose="020B0604020202020204" pitchFamily="34" charset="0"/>
              </a:rPr>
              <a:t>50</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40</a:t>
            </a:r>
          </a:p>
          <a:p>
            <a:pPr marL="0" marR="0" lvl="0" indent="0" algn="r" defTabSz="457200" rtl="0" eaLnBrk="1" fontAlgn="auto" latinLnBrk="0" hangingPunct="1">
              <a:lnSpc>
                <a:spcPct val="90000"/>
              </a:lnSpc>
              <a:spcBef>
                <a:spcPts val="0"/>
              </a:spcBef>
              <a:spcAft>
                <a:spcPts val="0"/>
              </a:spcAft>
              <a:buClrTx/>
              <a:buSzTx/>
              <a:buFontTx/>
              <a:buNone/>
              <a:tabLst/>
              <a:defRPr/>
            </a:pPr>
            <a:r>
              <a:rPr lang="en-GB" sz="1000" dirty="0">
                <a:solidFill>
                  <a:srgbClr val="000000"/>
                </a:solidFill>
                <a:latin typeface="Arial Narrow" panose="020B0604020202020204" pitchFamily="34" charset="0"/>
                <a:ea typeface="Aileron" charset="0"/>
                <a:cs typeface="Arial Narrow" panose="020B0604020202020204" pitchFamily="34" charset="0"/>
              </a:rPr>
              <a:t>30</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20</a:t>
            </a:r>
          </a:p>
          <a:p>
            <a:pPr marL="0" marR="0" lvl="0" indent="0" algn="r" defTabSz="457200" rtl="0" eaLnBrk="1" fontAlgn="auto" latinLnBrk="0" hangingPunct="1">
              <a:lnSpc>
                <a:spcPct val="90000"/>
              </a:lnSpc>
              <a:spcBef>
                <a:spcPts val="0"/>
              </a:spcBef>
              <a:spcAft>
                <a:spcPts val="0"/>
              </a:spcAft>
              <a:buClrTx/>
              <a:buSzTx/>
              <a:buFontTx/>
              <a:buNone/>
              <a:tabLst/>
              <a:defRPr/>
            </a:pPr>
            <a:r>
              <a:rPr lang="en-GB" sz="1000" dirty="0">
                <a:solidFill>
                  <a:srgbClr val="000000"/>
                </a:solidFill>
                <a:latin typeface="Arial Narrow" panose="020B0604020202020204" pitchFamily="34" charset="0"/>
                <a:ea typeface="Aileron" charset="0"/>
                <a:cs typeface="Arial Narrow" panose="020B0604020202020204" pitchFamily="34" charset="0"/>
              </a:rPr>
              <a:t>10</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0</a:t>
            </a:r>
          </a:p>
        </p:txBody>
      </p:sp>
      <p:graphicFrame>
        <p:nvGraphicFramePr>
          <p:cNvPr id="55" name="Table 54">
            <a:extLst>
              <a:ext uri="{FF2B5EF4-FFF2-40B4-BE49-F238E27FC236}">
                <a16:creationId xmlns:a16="http://schemas.microsoft.com/office/drawing/2014/main" id="{0760A8C1-F822-B611-F7F0-EAA2473C80DF}"/>
              </a:ext>
            </a:extLst>
          </p:cNvPr>
          <p:cNvGraphicFramePr>
            <a:graphicFrameLocks noGrp="1"/>
          </p:cNvGraphicFramePr>
          <p:nvPr/>
        </p:nvGraphicFramePr>
        <p:xfrm>
          <a:off x="6739222" y="3089312"/>
          <a:ext cx="4843200" cy="156600"/>
        </p:xfrm>
        <a:graphic>
          <a:graphicData uri="http://schemas.openxmlformats.org/drawingml/2006/table">
            <a:tbl>
              <a:tblPr>
                <a:tableStyleId>{5C22544A-7EE6-4342-B048-85BDC9FD1C3A}</a:tableStyleId>
              </a:tblPr>
              <a:tblGrid>
                <a:gridCol w="193728">
                  <a:extLst>
                    <a:ext uri="{9D8B030D-6E8A-4147-A177-3AD203B41FA5}">
                      <a16:colId xmlns:a16="http://schemas.microsoft.com/office/drawing/2014/main" val="1530569360"/>
                    </a:ext>
                  </a:extLst>
                </a:gridCol>
                <a:gridCol w="193728">
                  <a:extLst>
                    <a:ext uri="{9D8B030D-6E8A-4147-A177-3AD203B41FA5}">
                      <a16:colId xmlns:a16="http://schemas.microsoft.com/office/drawing/2014/main" val="1150984703"/>
                    </a:ext>
                  </a:extLst>
                </a:gridCol>
                <a:gridCol w="193728">
                  <a:extLst>
                    <a:ext uri="{9D8B030D-6E8A-4147-A177-3AD203B41FA5}">
                      <a16:colId xmlns:a16="http://schemas.microsoft.com/office/drawing/2014/main" val="3021473256"/>
                    </a:ext>
                  </a:extLst>
                </a:gridCol>
                <a:gridCol w="193728">
                  <a:extLst>
                    <a:ext uri="{9D8B030D-6E8A-4147-A177-3AD203B41FA5}">
                      <a16:colId xmlns:a16="http://schemas.microsoft.com/office/drawing/2014/main" val="234148286"/>
                    </a:ext>
                  </a:extLst>
                </a:gridCol>
                <a:gridCol w="193728">
                  <a:extLst>
                    <a:ext uri="{9D8B030D-6E8A-4147-A177-3AD203B41FA5}">
                      <a16:colId xmlns:a16="http://schemas.microsoft.com/office/drawing/2014/main" val="3063035611"/>
                    </a:ext>
                  </a:extLst>
                </a:gridCol>
                <a:gridCol w="193728">
                  <a:extLst>
                    <a:ext uri="{9D8B030D-6E8A-4147-A177-3AD203B41FA5}">
                      <a16:colId xmlns:a16="http://schemas.microsoft.com/office/drawing/2014/main" val="1400293177"/>
                    </a:ext>
                  </a:extLst>
                </a:gridCol>
                <a:gridCol w="193728">
                  <a:extLst>
                    <a:ext uri="{9D8B030D-6E8A-4147-A177-3AD203B41FA5}">
                      <a16:colId xmlns:a16="http://schemas.microsoft.com/office/drawing/2014/main" val="266372296"/>
                    </a:ext>
                  </a:extLst>
                </a:gridCol>
                <a:gridCol w="193728">
                  <a:extLst>
                    <a:ext uri="{9D8B030D-6E8A-4147-A177-3AD203B41FA5}">
                      <a16:colId xmlns:a16="http://schemas.microsoft.com/office/drawing/2014/main" val="2651953850"/>
                    </a:ext>
                  </a:extLst>
                </a:gridCol>
                <a:gridCol w="193728">
                  <a:extLst>
                    <a:ext uri="{9D8B030D-6E8A-4147-A177-3AD203B41FA5}">
                      <a16:colId xmlns:a16="http://schemas.microsoft.com/office/drawing/2014/main" val="1109786505"/>
                    </a:ext>
                  </a:extLst>
                </a:gridCol>
                <a:gridCol w="193728">
                  <a:extLst>
                    <a:ext uri="{9D8B030D-6E8A-4147-A177-3AD203B41FA5}">
                      <a16:colId xmlns:a16="http://schemas.microsoft.com/office/drawing/2014/main" val="53662769"/>
                    </a:ext>
                  </a:extLst>
                </a:gridCol>
                <a:gridCol w="193728">
                  <a:extLst>
                    <a:ext uri="{9D8B030D-6E8A-4147-A177-3AD203B41FA5}">
                      <a16:colId xmlns:a16="http://schemas.microsoft.com/office/drawing/2014/main" val="1841104612"/>
                    </a:ext>
                  </a:extLst>
                </a:gridCol>
                <a:gridCol w="193728">
                  <a:extLst>
                    <a:ext uri="{9D8B030D-6E8A-4147-A177-3AD203B41FA5}">
                      <a16:colId xmlns:a16="http://schemas.microsoft.com/office/drawing/2014/main" val="579286185"/>
                    </a:ext>
                  </a:extLst>
                </a:gridCol>
                <a:gridCol w="193728">
                  <a:extLst>
                    <a:ext uri="{9D8B030D-6E8A-4147-A177-3AD203B41FA5}">
                      <a16:colId xmlns:a16="http://schemas.microsoft.com/office/drawing/2014/main" val="2648469235"/>
                    </a:ext>
                  </a:extLst>
                </a:gridCol>
                <a:gridCol w="193728">
                  <a:extLst>
                    <a:ext uri="{9D8B030D-6E8A-4147-A177-3AD203B41FA5}">
                      <a16:colId xmlns:a16="http://schemas.microsoft.com/office/drawing/2014/main" val="3853793552"/>
                    </a:ext>
                  </a:extLst>
                </a:gridCol>
                <a:gridCol w="193728">
                  <a:extLst>
                    <a:ext uri="{9D8B030D-6E8A-4147-A177-3AD203B41FA5}">
                      <a16:colId xmlns:a16="http://schemas.microsoft.com/office/drawing/2014/main" val="2251339454"/>
                    </a:ext>
                  </a:extLst>
                </a:gridCol>
                <a:gridCol w="193728">
                  <a:extLst>
                    <a:ext uri="{9D8B030D-6E8A-4147-A177-3AD203B41FA5}">
                      <a16:colId xmlns:a16="http://schemas.microsoft.com/office/drawing/2014/main" val="3423818762"/>
                    </a:ext>
                  </a:extLst>
                </a:gridCol>
                <a:gridCol w="193728">
                  <a:extLst>
                    <a:ext uri="{9D8B030D-6E8A-4147-A177-3AD203B41FA5}">
                      <a16:colId xmlns:a16="http://schemas.microsoft.com/office/drawing/2014/main" val="4071384579"/>
                    </a:ext>
                  </a:extLst>
                </a:gridCol>
                <a:gridCol w="193728">
                  <a:extLst>
                    <a:ext uri="{9D8B030D-6E8A-4147-A177-3AD203B41FA5}">
                      <a16:colId xmlns:a16="http://schemas.microsoft.com/office/drawing/2014/main" val="212046699"/>
                    </a:ext>
                  </a:extLst>
                </a:gridCol>
                <a:gridCol w="193728">
                  <a:extLst>
                    <a:ext uri="{9D8B030D-6E8A-4147-A177-3AD203B41FA5}">
                      <a16:colId xmlns:a16="http://schemas.microsoft.com/office/drawing/2014/main" val="3255792186"/>
                    </a:ext>
                  </a:extLst>
                </a:gridCol>
                <a:gridCol w="193728">
                  <a:extLst>
                    <a:ext uri="{9D8B030D-6E8A-4147-A177-3AD203B41FA5}">
                      <a16:colId xmlns:a16="http://schemas.microsoft.com/office/drawing/2014/main" val="292990026"/>
                    </a:ext>
                  </a:extLst>
                </a:gridCol>
                <a:gridCol w="193728">
                  <a:extLst>
                    <a:ext uri="{9D8B030D-6E8A-4147-A177-3AD203B41FA5}">
                      <a16:colId xmlns:a16="http://schemas.microsoft.com/office/drawing/2014/main" val="1414925303"/>
                    </a:ext>
                  </a:extLst>
                </a:gridCol>
                <a:gridCol w="193728">
                  <a:extLst>
                    <a:ext uri="{9D8B030D-6E8A-4147-A177-3AD203B41FA5}">
                      <a16:colId xmlns:a16="http://schemas.microsoft.com/office/drawing/2014/main" val="3807901966"/>
                    </a:ext>
                  </a:extLst>
                </a:gridCol>
                <a:gridCol w="193728">
                  <a:extLst>
                    <a:ext uri="{9D8B030D-6E8A-4147-A177-3AD203B41FA5}">
                      <a16:colId xmlns:a16="http://schemas.microsoft.com/office/drawing/2014/main" val="2793494207"/>
                    </a:ext>
                  </a:extLst>
                </a:gridCol>
                <a:gridCol w="193728">
                  <a:extLst>
                    <a:ext uri="{9D8B030D-6E8A-4147-A177-3AD203B41FA5}">
                      <a16:colId xmlns:a16="http://schemas.microsoft.com/office/drawing/2014/main" val="3969229167"/>
                    </a:ext>
                  </a:extLst>
                </a:gridCol>
                <a:gridCol w="193728">
                  <a:extLst>
                    <a:ext uri="{9D8B030D-6E8A-4147-A177-3AD203B41FA5}">
                      <a16:colId xmlns:a16="http://schemas.microsoft.com/office/drawing/2014/main" val="149055390"/>
                    </a:ext>
                  </a:extLst>
                </a:gridCol>
              </a:tblGrid>
              <a:tr h="45720">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3</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5</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6</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7</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8</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9</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12</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13</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15</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16</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17</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18</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19</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22</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23</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2507550"/>
                  </a:ext>
                </a:extLst>
              </a:tr>
            </a:tbl>
          </a:graphicData>
        </a:graphic>
      </p:graphicFrame>
      <p:graphicFrame>
        <p:nvGraphicFramePr>
          <p:cNvPr id="56" name="Table 55">
            <a:extLst>
              <a:ext uri="{FF2B5EF4-FFF2-40B4-BE49-F238E27FC236}">
                <a16:creationId xmlns:a16="http://schemas.microsoft.com/office/drawing/2014/main" id="{3E496491-EE28-86E8-5976-BC0AED411ECA}"/>
              </a:ext>
            </a:extLst>
          </p:cNvPr>
          <p:cNvGraphicFramePr>
            <a:graphicFrameLocks noGrp="1"/>
          </p:cNvGraphicFramePr>
          <p:nvPr>
            <p:extLst>
              <p:ext uri="{D42A27DB-BD31-4B8C-83A1-F6EECF244321}">
                <p14:modId xmlns:p14="http://schemas.microsoft.com/office/powerpoint/2010/main" val="1510318082"/>
              </p:ext>
            </p:extLst>
          </p:nvPr>
        </p:nvGraphicFramePr>
        <p:xfrm>
          <a:off x="6739222" y="3380111"/>
          <a:ext cx="4843200" cy="293760"/>
        </p:xfrm>
        <a:graphic>
          <a:graphicData uri="http://schemas.openxmlformats.org/drawingml/2006/table">
            <a:tbl>
              <a:tblPr>
                <a:tableStyleId>{5C22544A-7EE6-4342-B048-85BDC9FD1C3A}</a:tableStyleId>
              </a:tblPr>
              <a:tblGrid>
                <a:gridCol w="193728">
                  <a:extLst>
                    <a:ext uri="{9D8B030D-6E8A-4147-A177-3AD203B41FA5}">
                      <a16:colId xmlns:a16="http://schemas.microsoft.com/office/drawing/2014/main" val="1530569360"/>
                    </a:ext>
                  </a:extLst>
                </a:gridCol>
                <a:gridCol w="193728">
                  <a:extLst>
                    <a:ext uri="{9D8B030D-6E8A-4147-A177-3AD203B41FA5}">
                      <a16:colId xmlns:a16="http://schemas.microsoft.com/office/drawing/2014/main" val="1150984703"/>
                    </a:ext>
                  </a:extLst>
                </a:gridCol>
                <a:gridCol w="193728">
                  <a:extLst>
                    <a:ext uri="{9D8B030D-6E8A-4147-A177-3AD203B41FA5}">
                      <a16:colId xmlns:a16="http://schemas.microsoft.com/office/drawing/2014/main" val="3021473256"/>
                    </a:ext>
                  </a:extLst>
                </a:gridCol>
                <a:gridCol w="193728">
                  <a:extLst>
                    <a:ext uri="{9D8B030D-6E8A-4147-A177-3AD203B41FA5}">
                      <a16:colId xmlns:a16="http://schemas.microsoft.com/office/drawing/2014/main" val="234148286"/>
                    </a:ext>
                  </a:extLst>
                </a:gridCol>
                <a:gridCol w="193728">
                  <a:extLst>
                    <a:ext uri="{9D8B030D-6E8A-4147-A177-3AD203B41FA5}">
                      <a16:colId xmlns:a16="http://schemas.microsoft.com/office/drawing/2014/main" val="3063035611"/>
                    </a:ext>
                  </a:extLst>
                </a:gridCol>
                <a:gridCol w="193728">
                  <a:extLst>
                    <a:ext uri="{9D8B030D-6E8A-4147-A177-3AD203B41FA5}">
                      <a16:colId xmlns:a16="http://schemas.microsoft.com/office/drawing/2014/main" val="1400293177"/>
                    </a:ext>
                  </a:extLst>
                </a:gridCol>
                <a:gridCol w="193728">
                  <a:extLst>
                    <a:ext uri="{9D8B030D-6E8A-4147-A177-3AD203B41FA5}">
                      <a16:colId xmlns:a16="http://schemas.microsoft.com/office/drawing/2014/main" val="266372296"/>
                    </a:ext>
                  </a:extLst>
                </a:gridCol>
                <a:gridCol w="193728">
                  <a:extLst>
                    <a:ext uri="{9D8B030D-6E8A-4147-A177-3AD203B41FA5}">
                      <a16:colId xmlns:a16="http://schemas.microsoft.com/office/drawing/2014/main" val="2651953850"/>
                    </a:ext>
                  </a:extLst>
                </a:gridCol>
                <a:gridCol w="193728">
                  <a:extLst>
                    <a:ext uri="{9D8B030D-6E8A-4147-A177-3AD203B41FA5}">
                      <a16:colId xmlns:a16="http://schemas.microsoft.com/office/drawing/2014/main" val="1109786505"/>
                    </a:ext>
                  </a:extLst>
                </a:gridCol>
                <a:gridCol w="193728">
                  <a:extLst>
                    <a:ext uri="{9D8B030D-6E8A-4147-A177-3AD203B41FA5}">
                      <a16:colId xmlns:a16="http://schemas.microsoft.com/office/drawing/2014/main" val="53662769"/>
                    </a:ext>
                  </a:extLst>
                </a:gridCol>
                <a:gridCol w="193728">
                  <a:extLst>
                    <a:ext uri="{9D8B030D-6E8A-4147-A177-3AD203B41FA5}">
                      <a16:colId xmlns:a16="http://schemas.microsoft.com/office/drawing/2014/main" val="1841104612"/>
                    </a:ext>
                  </a:extLst>
                </a:gridCol>
                <a:gridCol w="193728">
                  <a:extLst>
                    <a:ext uri="{9D8B030D-6E8A-4147-A177-3AD203B41FA5}">
                      <a16:colId xmlns:a16="http://schemas.microsoft.com/office/drawing/2014/main" val="579286185"/>
                    </a:ext>
                  </a:extLst>
                </a:gridCol>
                <a:gridCol w="193728">
                  <a:extLst>
                    <a:ext uri="{9D8B030D-6E8A-4147-A177-3AD203B41FA5}">
                      <a16:colId xmlns:a16="http://schemas.microsoft.com/office/drawing/2014/main" val="2648469235"/>
                    </a:ext>
                  </a:extLst>
                </a:gridCol>
                <a:gridCol w="193728">
                  <a:extLst>
                    <a:ext uri="{9D8B030D-6E8A-4147-A177-3AD203B41FA5}">
                      <a16:colId xmlns:a16="http://schemas.microsoft.com/office/drawing/2014/main" val="3853793552"/>
                    </a:ext>
                  </a:extLst>
                </a:gridCol>
                <a:gridCol w="193728">
                  <a:extLst>
                    <a:ext uri="{9D8B030D-6E8A-4147-A177-3AD203B41FA5}">
                      <a16:colId xmlns:a16="http://schemas.microsoft.com/office/drawing/2014/main" val="2251339454"/>
                    </a:ext>
                  </a:extLst>
                </a:gridCol>
                <a:gridCol w="193728">
                  <a:extLst>
                    <a:ext uri="{9D8B030D-6E8A-4147-A177-3AD203B41FA5}">
                      <a16:colId xmlns:a16="http://schemas.microsoft.com/office/drawing/2014/main" val="3423818762"/>
                    </a:ext>
                  </a:extLst>
                </a:gridCol>
                <a:gridCol w="193728">
                  <a:extLst>
                    <a:ext uri="{9D8B030D-6E8A-4147-A177-3AD203B41FA5}">
                      <a16:colId xmlns:a16="http://schemas.microsoft.com/office/drawing/2014/main" val="4071384579"/>
                    </a:ext>
                  </a:extLst>
                </a:gridCol>
                <a:gridCol w="193728">
                  <a:extLst>
                    <a:ext uri="{9D8B030D-6E8A-4147-A177-3AD203B41FA5}">
                      <a16:colId xmlns:a16="http://schemas.microsoft.com/office/drawing/2014/main" val="212046699"/>
                    </a:ext>
                  </a:extLst>
                </a:gridCol>
                <a:gridCol w="193728">
                  <a:extLst>
                    <a:ext uri="{9D8B030D-6E8A-4147-A177-3AD203B41FA5}">
                      <a16:colId xmlns:a16="http://schemas.microsoft.com/office/drawing/2014/main" val="3255792186"/>
                    </a:ext>
                  </a:extLst>
                </a:gridCol>
                <a:gridCol w="193728">
                  <a:extLst>
                    <a:ext uri="{9D8B030D-6E8A-4147-A177-3AD203B41FA5}">
                      <a16:colId xmlns:a16="http://schemas.microsoft.com/office/drawing/2014/main" val="292990026"/>
                    </a:ext>
                  </a:extLst>
                </a:gridCol>
                <a:gridCol w="193728">
                  <a:extLst>
                    <a:ext uri="{9D8B030D-6E8A-4147-A177-3AD203B41FA5}">
                      <a16:colId xmlns:a16="http://schemas.microsoft.com/office/drawing/2014/main" val="1414925303"/>
                    </a:ext>
                  </a:extLst>
                </a:gridCol>
                <a:gridCol w="193728">
                  <a:extLst>
                    <a:ext uri="{9D8B030D-6E8A-4147-A177-3AD203B41FA5}">
                      <a16:colId xmlns:a16="http://schemas.microsoft.com/office/drawing/2014/main" val="3807901966"/>
                    </a:ext>
                  </a:extLst>
                </a:gridCol>
                <a:gridCol w="193728">
                  <a:extLst>
                    <a:ext uri="{9D8B030D-6E8A-4147-A177-3AD203B41FA5}">
                      <a16:colId xmlns:a16="http://schemas.microsoft.com/office/drawing/2014/main" val="2793494207"/>
                    </a:ext>
                  </a:extLst>
                </a:gridCol>
                <a:gridCol w="193728">
                  <a:extLst>
                    <a:ext uri="{9D8B030D-6E8A-4147-A177-3AD203B41FA5}">
                      <a16:colId xmlns:a16="http://schemas.microsoft.com/office/drawing/2014/main" val="3969229167"/>
                    </a:ext>
                  </a:extLst>
                </a:gridCol>
                <a:gridCol w="193728">
                  <a:extLst>
                    <a:ext uri="{9D8B030D-6E8A-4147-A177-3AD203B41FA5}">
                      <a16:colId xmlns:a16="http://schemas.microsoft.com/office/drawing/2014/main" val="149055390"/>
                    </a:ext>
                  </a:extLst>
                </a:gridCol>
              </a:tblGrid>
              <a:tr h="45720">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30</a:t>
                      </a:r>
                    </a:p>
                    <a:p>
                      <a:pPr algn="ctr">
                        <a:lnSpc>
                          <a:spcPct val="90000"/>
                        </a:lnSpc>
                      </a:pPr>
                      <a:r>
                        <a:rPr lang="en-US" sz="1000" b="0" i="0" dirty="0">
                          <a:latin typeface="Arial Narrow" panose="020B0604020202020204" pitchFamily="34" charset="0"/>
                          <a:cs typeface="Arial Narrow" panose="020B0604020202020204" pitchFamily="34" charset="0"/>
                        </a:rPr>
                        <a:t>(0)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29</a:t>
                      </a:r>
                    </a:p>
                    <a:p>
                      <a:pPr algn="ctr">
                        <a:lnSpc>
                          <a:spcPct val="90000"/>
                        </a:lnSpc>
                      </a:pPr>
                      <a:r>
                        <a:rPr lang="en-US" sz="1000" b="0" i="0" dirty="0">
                          <a:latin typeface="Arial Narrow" panose="020B0604020202020204" pitchFamily="34" charset="0"/>
                          <a:cs typeface="Arial Narrow" panose="020B0604020202020204" pitchFamily="34" charset="0"/>
                        </a:rPr>
                        <a:t>(0)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26</a:t>
                      </a:r>
                    </a:p>
                    <a:p>
                      <a:pPr algn="ctr">
                        <a:lnSpc>
                          <a:spcPct val="90000"/>
                        </a:lnSpc>
                      </a:pPr>
                      <a:r>
                        <a:rPr lang="en-US" sz="1000" b="0" i="0" dirty="0">
                          <a:latin typeface="Arial Narrow" panose="020B0604020202020204" pitchFamily="34" charset="0"/>
                          <a:cs typeface="Arial Narrow" panose="020B0604020202020204" pitchFamily="34" charset="0"/>
                        </a:rPr>
                        <a:t>(3)</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25</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23</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(5)</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22</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(5)</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19</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(8)</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17</a:t>
                      </a:r>
                    </a:p>
                    <a:p>
                      <a:pPr algn="ctr">
                        <a:lnSpc>
                          <a:spcPct val="90000"/>
                        </a:lnSpc>
                      </a:pPr>
                      <a:r>
                        <a:rPr lang="en-US" sz="1000" b="0" i="0" dirty="0">
                          <a:latin typeface="Arial Narrow" panose="020B0604020202020204" pitchFamily="34" charset="0"/>
                          <a:cs typeface="Arial Narrow" panose="020B0604020202020204" pitchFamily="34" charset="0"/>
                        </a:rPr>
                        <a:t>(10)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17</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(10)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16</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(11)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000" b="0" i="0" dirty="0">
                          <a:latin typeface="Arial Narrow" panose="020B0604020202020204" pitchFamily="34" charset="0"/>
                          <a:cs typeface="Arial Narrow" panose="020B0604020202020204" pitchFamily="34" charset="0"/>
                        </a:rPr>
                        <a:t>16</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(11)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14</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(12)</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13</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(13)</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13</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(13)</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11</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(14)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11</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(14)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7</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(14)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7</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(14)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4</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(14)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4</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(14)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(14)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(14)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0</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(14)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endParaRPr lang="en-US" sz="1000" b="0" i="0" dirty="0">
                        <a:latin typeface="Arial Narrow" panose="020B0604020202020204" pitchFamily="34" charset="0"/>
                        <a:cs typeface="Arial Narrow" panose="020B0604020202020204" pitchFamily="34" charset="0"/>
                      </a:endParaRP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endParaRPr lang="en-US" sz="1000" b="0" i="0" dirty="0">
                        <a:latin typeface="Arial Narrow" panose="020B0604020202020204" pitchFamily="34" charset="0"/>
                        <a:cs typeface="Arial Narrow" panose="020B0604020202020204" pitchFamily="34" charset="0"/>
                      </a:endParaRP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2507550"/>
                  </a:ext>
                </a:extLst>
              </a:tr>
            </a:tbl>
          </a:graphicData>
        </a:graphic>
      </p:graphicFrame>
      <p:sp>
        <p:nvSpPr>
          <p:cNvPr id="57" name="Rounded Rectangle 56">
            <a:extLst>
              <a:ext uri="{FF2B5EF4-FFF2-40B4-BE49-F238E27FC236}">
                <a16:creationId xmlns:a16="http://schemas.microsoft.com/office/drawing/2014/main" id="{F931A353-FBA9-6197-5A1D-83B722324B0A}"/>
              </a:ext>
            </a:extLst>
          </p:cNvPr>
          <p:cNvSpPr/>
          <p:nvPr/>
        </p:nvSpPr>
        <p:spPr>
          <a:xfrm>
            <a:off x="8089551" y="1559374"/>
            <a:ext cx="1658866" cy="216000"/>
          </a:xfrm>
          <a:prstGeom prst="roundRect">
            <a:avLst>
              <a:gd name="adj" fmla="val 0"/>
            </a:avLst>
          </a:prstGeom>
          <a:solidFill>
            <a:schemeClr val="accent1">
              <a:lumMod val="60000"/>
              <a:lumOff val="40000"/>
            </a:schemeClr>
          </a:solidFill>
          <a:ln w="22225">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Cohort A</a:t>
            </a:r>
            <a:endParaRPr lang="en-GB" sz="1200" b="1" baseline="30000" noProof="0" dirty="0">
              <a:solidFill>
                <a:schemeClr val="bg1"/>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55ACE8FC-F765-C11A-048A-A68863D1CF00}"/>
              </a:ext>
            </a:extLst>
          </p:cNvPr>
          <p:cNvSpPr txBox="1"/>
          <p:nvPr/>
        </p:nvSpPr>
        <p:spPr>
          <a:xfrm>
            <a:off x="8918984" y="1932207"/>
            <a:ext cx="2165657" cy="3323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20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Median (95% CI) PFS, months</a:t>
            </a:r>
            <a:br>
              <a:rPr kumimoji="0" lang="en-GB" sz="120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200" b="1"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13.1 (6.7-NR)</a:t>
            </a:r>
          </a:p>
        </p:txBody>
      </p:sp>
      <p:grpSp>
        <p:nvGrpSpPr>
          <p:cNvPr id="64" name="Graphic 61">
            <a:extLst>
              <a:ext uri="{FF2B5EF4-FFF2-40B4-BE49-F238E27FC236}">
                <a16:creationId xmlns:a16="http://schemas.microsoft.com/office/drawing/2014/main" id="{90AE76D0-0701-427E-C43F-AB8D770083DE}"/>
              </a:ext>
            </a:extLst>
          </p:cNvPr>
          <p:cNvGrpSpPr/>
          <p:nvPr/>
        </p:nvGrpSpPr>
        <p:grpSpPr>
          <a:xfrm>
            <a:off x="6853937" y="1659323"/>
            <a:ext cx="4188065" cy="735772"/>
            <a:chOff x="6853937" y="1659323"/>
            <a:chExt cx="4188065" cy="735772"/>
          </a:xfrm>
          <a:noFill/>
        </p:grpSpPr>
        <p:sp>
          <p:nvSpPr>
            <p:cNvPr id="65" name="Freeform 64">
              <a:extLst>
                <a:ext uri="{FF2B5EF4-FFF2-40B4-BE49-F238E27FC236}">
                  <a16:creationId xmlns:a16="http://schemas.microsoft.com/office/drawing/2014/main" id="{26284547-B2B4-CD84-8109-D3773183150E}"/>
                </a:ext>
              </a:extLst>
            </p:cNvPr>
            <p:cNvSpPr/>
            <p:nvPr/>
          </p:nvSpPr>
          <p:spPr>
            <a:xfrm>
              <a:off x="6853937" y="1659323"/>
              <a:ext cx="4188065" cy="700441"/>
            </a:xfrm>
            <a:custGeom>
              <a:avLst/>
              <a:gdLst>
                <a:gd name="connsiteX0" fmla="*/ 4188066 w 4188065"/>
                <a:gd name="connsiteY0" fmla="*/ 700442 h 700441"/>
                <a:gd name="connsiteX1" fmla="*/ 2526167 w 4188065"/>
                <a:gd name="connsiteY1" fmla="*/ 700442 h 700441"/>
                <a:gd name="connsiteX2" fmla="*/ 2526167 w 4188065"/>
                <a:gd name="connsiteY2" fmla="*/ 649521 h 700441"/>
                <a:gd name="connsiteX3" fmla="*/ 2132381 w 4188065"/>
                <a:gd name="connsiteY3" fmla="*/ 649521 h 700441"/>
                <a:gd name="connsiteX4" fmla="*/ 2132381 w 4188065"/>
                <a:gd name="connsiteY4" fmla="*/ 595583 h 700441"/>
                <a:gd name="connsiteX5" fmla="*/ 2061846 w 4188065"/>
                <a:gd name="connsiteY5" fmla="*/ 595583 h 700441"/>
                <a:gd name="connsiteX6" fmla="*/ 2061846 w 4188065"/>
                <a:gd name="connsiteY6" fmla="*/ 544662 h 700441"/>
                <a:gd name="connsiteX7" fmla="*/ 1630341 w 4188065"/>
                <a:gd name="connsiteY7" fmla="*/ 544662 h 700441"/>
                <a:gd name="connsiteX8" fmla="*/ 1630341 w 4188065"/>
                <a:gd name="connsiteY8" fmla="*/ 496759 h 700441"/>
                <a:gd name="connsiteX9" fmla="*/ 1330726 w 4188065"/>
                <a:gd name="connsiteY9" fmla="*/ 496759 h 700441"/>
                <a:gd name="connsiteX10" fmla="*/ 1330726 w 4188065"/>
                <a:gd name="connsiteY10" fmla="*/ 442821 h 700441"/>
                <a:gd name="connsiteX11" fmla="*/ 1300803 w 4188065"/>
                <a:gd name="connsiteY11" fmla="*/ 442821 h 700441"/>
                <a:gd name="connsiteX12" fmla="*/ 1300803 w 4188065"/>
                <a:gd name="connsiteY12" fmla="*/ 391901 h 700441"/>
                <a:gd name="connsiteX13" fmla="*/ 1073106 w 4188065"/>
                <a:gd name="connsiteY13" fmla="*/ 391901 h 700441"/>
                <a:gd name="connsiteX14" fmla="*/ 1073106 w 4188065"/>
                <a:gd name="connsiteY14" fmla="*/ 340980 h 700441"/>
                <a:gd name="connsiteX15" fmla="*/ 1054623 w 4188065"/>
                <a:gd name="connsiteY15" fmla="*/ 340980 h 700441"/>
                <a:gd name="connsiteX16" fmla="*/ 1054623 w 4188065"/>
                <a:gd name="connsiteY16" fmla="*/ 291945 h 700441"/>
                <a:gd name="connsiteX17" fmla="*/ 1007223 w 4188065"/>
                <a:gd name="connsiteY17" fmla="*/ 291945 h 700441"/>
                <a:gd name="connsiteX18" fmla="*/ 1007223 w 4188065"/>
                <a:gd name="connsiteY18" fmla="*/ 239767 h 700441"/>
                <a:gd name="connsiteX19" fmla="*/ 775754 w 4188065"/>
                <a:gd name="connsiteY19" fmla="*/ 239767 h 700441"/>
                <a:gd name="connsiteX20" fmla="*/ 775754 w 4188065"/>
                <a:gd name="connsiteY20" fmla="*/ 188218 h 700441"/>
                <a:gd name="connsiteX21" fmla="*/ 540891 w 4188065"/>
                <a:gd name="connsiteY21" fmla="*/ 188218 h 700441"/>
                <a:gd name="connsiteX22" fmla="*/ 540891 w 4188065"/>
                <a:gd name="connsiteY22" fmla="*/ 144967 h 700441"/>
                <a:gd name="connsiteX23" fmla="*/ 333436 w 4188065"/>
                <a:gd name="connsiteY23" fmla="*/ 144967 h 700441"/>
                <a:gd name="connsiteX24" fmla="*/ 333436 w 4188065"/>
                <a:gd name="connsiteY24" fmla="*/ 98321 h 700441"/>
                <a:gd name="connsiteX25" fmla="*/ 257872 w 4188065"/>
                <a:gd name="connsiteY25" fmla="*/ 98321 h 700441"/>
                <a:gd name="connsiteX26" fmla="*/ 257872 w 4188065"/>
                <a:gd name="connsiteY26" fmla="*/ 50166 h 700441"/>
                <a:gd name="connsiteX27" fmla="*/ 240773 w 4188065"/>
                <a:gd name="connsiteY27" fmla="*/ 50166 h 700441"/>
                <a:gd name="connsiteX28" fmla="*/ 240773 w 4188065"/>
                <a:gd name="connsiteY28" fmla="*/ 0 h 700441"/>
                <a:gd name="connsiteX29" fmla="*/ 0 w 4188065"/>
                <a:gd name="connsiteY29" fmla="*/ 0 h 7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88065" h="700441">
                  <a:moveTo>
                    <a:pt x="4188066" y="700442"/>
                  </a:moveTo>
                  <a:lnTo>
                    <a:pt x="2526167" y="700442"/>
                  </a:lnTo>
                  <a:lnTo>
                    <a:pt x="2526167" y="649521"/>
                  </a:lnTo>
                  <a:lnTo>
                    <a:pt x="2132381" y="649521"/>
                  </a:lnTo>
                  <a:lnTo>
                    <a:pt x="2132381" y="595583"/>
                  </a:lnTo>
                  <a:lnTo>
                    <a:pt x="2061846" y="595583"/>
                  </a:lnTo>
                  <a:lnTo>
                    <a:pt x="2061846" y="544662"/>
                  </a:lnTo>
                  <a:lnTo>
                    <a:pt x="1630341" y="544662"/>
                  </a:lnTo>
                  <a:lnTo>
                    <a:pt x="1630341" y="496759"/>
                  </a:lnTo>
                  <a:lnTo>
                    <a:pt x="1330726" y="496759"/>
                  </a:lnTo>
                  <a:lnTo>
                    <a:pt x="1330726" y="442821"/>
                  </a:lnTo>
                  <a:lnTo>
                    <a:pt x="1300803" y="442821"/>
                  </a:lnTo>
                  <a:lnTo>
                    <a:pt x="1300803" y="391901"/>
                  </a:lnTo>
                  <a:lnTo>
                    <a:pt x="1073106" y="391901"/>
                  </a:lnTo>
                  <a:lnTo>
                    <a:pt x="1073106" y="340980"/>
                  </a:lnTo>
                  <a:lnTo>
                    <a:pt x="1054623" y="340980"/>
                  </a:lnTo>
                  <a:lnTo>
                    <a:pt x="1054623" y="291945"/>
                  </a:lnTo>
                  <a:lnTo>
                    <a:pt x="1007223" y="291945"/>
                  </a:lnTo>
                  <a:lnTo>
                    <a:pt x="1007223" y="239767"/>
                  </a:lnTo>
                  <a:lnTo>
                    <a:pt x="775754" y="239767"/>
                  </a:lnTo>
                  <a:lnTo>
                    <a:pt x="775754" y="188218"/>
                  </a:lnTo>
                  <a:lnTo>
                    <a:pt x="540891" y="188218"/>
                  </a:lnTo>
                  <a:lnTo>
                    <a:pt x="540891" y="144967"/>
                  </a:lnTo>
                  <a:lnTo>
                    <a:pt x="333436" y="144967"/>
                  </a:lnTo>
                  <a:lnTo>
                    <a:pt x="333436" y="98321"/>
                  </a:lnTo>
                  <a:lnTo>
                    <a:pt x="257872" y="98321"/>
                  </a:lnTo>
                  <a:lnTo>
                    <a:pt x="257872" y="50166"/>
                  </a:lnTo>
                  <a:lnTo>
                    <a:pt x="240773" y="50166"/>
                  </a:lnTo>
                  <a:lnTo>
                    <a:pt x="240773" y="0"/>
                  </a:lnTo>
                  <a:lnTo>
                    <a:pt x="0" y="0"/>
                  </a:lnTo>
                </a:path>
              </a:pathLst>
            </a:custGeom>
            <a:noFill/>
            <a:ln w="19050" cap="flat">
              <a:solidFill>
                <a:srgbClr val="DD9A89"/>
              </a:solidFill>
              <a:prstDash val="solid"/>
              <a:miter/>
            </a:ln>
          </p:spPr>
          <p:txBody>
            <a:bodyPr rtlCol="0" anchor="ctr"/>
            <a:lstStyle/>
            <a:p>
              <a:endParaRPr lang="en-US"/>
            </a:p>
          </p:txBody>
        </p:sp>
        <p:grpSp>
          <p:nvGrpSpPr>
            <p:cNvPr id="66" name="Graphic 61">
              <a:extLst>
                <a:ext uri="{FF2B5EF4-FFF2-40B4-BE49-F238E27FC236}">
                  <a16:creationId xmlns:a16="http://schemas.microsoft.com/office/drawing/2014/main" id="{FFDA5704-D56E-653B-C398-EFED92AF6B55}"/>
                </a:ext>
              </a:extLst>
            </p:cNvPr>
            <p:cNvGrpSpPr/>
            <p:nvPr/>
          </p:nvGrpSpPr>
          <p:grpSpPr>
            <a:xfrm>
              <a:off x="10929098" y="2324435"/>
              <a:ext cx="70660" cy="70660"/>
              <a:chOff x="10929098" y="2324435"/>
              <a:chExt cx="70660" cy="70660"/>
            </a:xfrm>
          </p:grpSpPr>
          <p:sp>
            <p:nvSpPr>
              <p:cNvPr id="67" name="Freeform 66">
                <a:extLst>
                  <a:ext uri="{FF2B5EF4-FFF2-40B4-BE49-F238E27FC236}">
                    <a16:creationId xmlns:a16="http://schemas.microsoft.com/office/drawing/2014/main" id="{33FF4710-0A54-7251-5328-8859BA4BB339}"/>
                  </a:ext>
                </a:extLst>
              </p:cNvPr>
              <p:cNvSpPr/>
              <p:nvPr/>
            </p:nvSpPr>
            <p:spPr>
              <a:xfrm>
                <a:off x="10964428" y="2324435"/>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DD9A89"/>
                </a:solid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7897027-B93A-3E1A-3BE5-67031229C9AA}"/>
                  </a:ext>
                </a:extLst>
              </p:cNvPr>
              <p:cNvSpPr/>
              <p:nvPr/>
            </p:nvSpPr>
            <p:spPr>
              <a:xfrm>
                <a:off x="10929098" y="2359765"/>
                <a:ext cx="70660" cy="12573"/>
              </a:xfrm>
              <a:custGeom>
                <a:avLst/>
                <a:gdLst>
                  <a:gd name="connsiteX0" fmla="*/ 0 w 70660"/>
                  <a:gd name="connsiteY0" fmla="*/ 0 h 12573"/>
                  <a:gd name="connsiteX1" fmla="*/ 70660 w 70660"/>
                  <a:gd name="connsiteY1" fmla="*/ 0 h 12573"/>
                </a:gdLst>
                <a:ahLst/>
                <a:cxnLst>
                  <a:cxn ang="0">
                    <a:pos x="connsiteX0" y="connsiteY0"/>
                  </a:cxn>
                  <a:cxn ang="0">
                    <a:pos x="connsiteX1" y="connsiteY1"/>
                  </a:cxn>
                </a:cxnLst>
                <a:rect l="l" t="t" r="r" b="b"/>
                <a:pathLst>
                  <a:path w="70660" h="12573">
                    <a:moveTo>
                      <a:pt x="0" y="0"/>
                    </a:moveTo>
                    <a:lnTo>
                      <a:pt x="70660" y="0"/>
                    </a:lnTo>
                  </a:path>
                </a:pathLst>
              </a:custGeom>
              <a:ln w="12571" cap="flat">
                <a:solidFill>
                  <a:srgbClr val="DD9A89"/>
                </a:solidFill>
                <a:prstDash val="solid"/>
                <a:miter/>
              </a:ln>
            </p:spPr>
            <p:txBody>
              <a:bodyPr rtlCol="0" anchor="ctr"/>
              <a:lstStyle/>
              <a:p>
                <a:endParaRPr lang="en-US"/>
              </a:p>
            </p:txBody>
          </p:sp>
        </p:grpSp>
        <p:grpSp>
          <p:nvGrpSpPr>
            <p:cNvPr id="69" name="Graphic 61">
              <a:extLst>
                <a:ext uri="{FF2B5EF4-FFF2-40B4-BE49-F238E27FC236}">
                  <a16:creationId xmlns:a16="http://schemas.microsoft.com/office/drawing/2014/main" id="{FCCEF893-F334-2819-B32E-64150F4DDACD}"/>
                </a:ext>
              </a:extLst>
            </p:cNvPr>
            <p:cNvGrpSpPr/>
            <p:nvPr/>
          </p:nvGrpSpPr>
          <p:grpSpPr>
            <a:xfrm>
              <a:off x="10872897" y="2324435"/>
              <a:ext cx="70785" cy="70660"/>
              <a:chOff x="10872897" y="2324435"/>
              <a:chExt cx="70785" cy="70660"/>
            </a:xfrm>
          </p:grpSpPr>
          <p:sp>
            <p:nvSpPr>
              <p:cNvPr id="70" name="Freeform 69">
                <a:extLst>
                  <a:ext uri="{FF2B5EF4-FFF2-40B4-BE49-F238E27FC236}">
                    <a16:creationId xmlns:a16="http://schemas.microsoft.com/office/drawing/2014/main" id="{FE5A6C19-B84D-A21E-C1A9-CFC34B31E1CE}"/>
                  </a:ext>
                </a:extLst>
              </p:cNvPr>
              <p:cNvSpPr/>
              <p:nvPr/>
            </p:nvSpPr>
            <p:spPr>
              <a:xfrm>
                <a:off x="10908353" y="2324435"/>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DD9A89"/>
                </a:solid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2EBA8B1B-92A3-C126-ADC7-C11C59DFA7E7}"/>
                  </a:ext>
                </a:extLst>
              </p:cNvPr>
              <p:cNvSpPr/>
              <p:nvPr/>
            </p:nvSpPr>
            <p:spPr>
              <a:xfrm>
                <a:off x="10872897" y="2359765"/>
                <a:ext cx="70785" cy="12573"/>
              </a:xfrm>
              <a:custGeom>
                <a:avLst/>
                <a:gdLst>
                  <a:gd name="connsiteX0" fmla="*/ 0 w 70785"/>
                  <a:gd name="connsiteY0" fmla="*/ 0 h 12573"/>
                  <a:gd name="connsiteX1" fmla="*/ 70786 w 70785"/>
                  <a:gd name="connsiteY1" fmla="*/ 0 h 12573"/>
                </a:gdLst>
                <a:ahLst/>
                <a:cxnLst>
                  <a:cxn ang="0">
                    <a:pos x="connsiteX0" y="connsiteY0"/>
                  </a:cxn>
                  <a:cxn ang="0">
                    <a:pos x="connsiteX1" y="connsiteY1"/>
                  </a:cxn>
                </a:cxnLst>
                <a:rect l="l" t="t" r="r" b="b"/>
                <a:pathLst>
                  <a:path w="70785" h="12573">
                    <a:moveTo>
                      <a:pt x="0" y="0"/>
                    </a:moveTo>
                    <a:lnTo>
                      <a:pt x="70786" y="0"/>
                    </a:lnTo>
                  </a:path>
                </a:pathLst>
              </a:custGeom>
              <a:ln w="12571" cap="flat">
                <a:solidFill>
                  <a:srgbClr val="DD9A89"/>
                </a:solidFill>
                <a:prstDash val="solid"/>
                <a:miter/>
              </a:ln>
            </p:spPr>
            <p:txBody>
              <a:bodyPr rtlCol="0" anchor="ctr"/>
              <a:lstStyle/>
              <a:p>
                <a:endParaRPr lang="en-US"/>
              </a:p>
            </p:txBody>
          </p:sp>
        </p:grpSp>
        <p:grpSp>
          <p:nvGrpSpPr>
            <p:cNvPr id="72" name="Graphic 61">
              <a:extLst>
                <a:ext uri="{FF2B5EF4-FFF2-40B4-BE49-F238E27FC236}">
                  <a16:creationId xmlns:a16="http://schemas.microsoft.com/office/drawing/2014/main" id="{6A3803AE-23D9-3163-6508-F998641360E5}"/>
                </a:ext>
              </a:extLst>
            </p:cNvPr>
            <p:cNvGrpSpPr/>
            <p:nvPr/>
          </p:nvGrpSpPr>
          <p:grpSpPr>
            <a:xfrm>
              <a:off x="10168054" y="2324435"/>
              <a:ext cx="70660" cy="70660"/>
              <a:chOff x="10168054" y="2324435"/>
              <a:chExt cx="70660" cy="70660"/>
            </a:xfrm>
          </p:grpSpPr>
          <p:sp>
            <p:nvSpPr>
              <p:cNvPr id="73" name="Freeform 72">
                <a:extLst>
                  <a:ext uri="{FF2B5EF4-FFF2-40B4-BE49-F238E27FC236}">
                    <a16:creationId xmlns:a16="http://schemas.microsoft.com/office/drawing/2014/main" id="{EE75EBE8-67FF-BE71-D180-6585E87B7F60}"/>
                  </a:ext>
                </a:extLst>
              </p:cNvPr>
              <p:cNvSpPr/>
              <p:nvPr/>
            </p:nvSpPr>
            <p:spPr>
              <a:xfrm>
                <a:off x="10203385" y="2324435"/>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DD9A89"/>
                </a:solid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D62D588-2AC8-2D65-C48E-425ED559F859}"/>
                  </a:ext>
                </a:extLst>
              </p:cNvPr>
              <p:cNvSpPr/>
              <p:nvPr/>
            </p:nvSpPr>
            <p:spPr>
              <a:xfrm>
                <a:off x="10168054" y="2359765"/>
                <a:ext cx="70660" cy="12573"/>
              </a:xfrm>
              <a:custGeom>
                <a:avLst/>
                <a:gdLst>
                  <a:gd name="connsiteX0" fmla="*/ 0 w 70660"/>
                  <a:gd name="connsiteY0" fmla="*/ 0 h 12573"/>
                  <a:gd name="connsiteX1" fmla="*/ 70660 w 70660"/>
                  <a:gd name="connsiteY1" fmla="*/ 0 h 12573"/>
                </a:gdLst>
                <a:ahLst/>
                <a:cxnLst>
                  <a:cxn ang="0">
                    <a:pos x="connsiteX0" y="connsiteY0"/>
                  </a:cxn>
                  <a:cxn ang="0">
                    <a:pos x="connsiteX1" y="connsiteY1"/>
                  </a:cxn>
                </a:cxnLst>
                <a:rect l="l" t="t" r="r" b="b"/>
                <a:pathLst>
                  <a:path w="70660" h="12573">
                    <a:moveTo>
                      <a:pt x="0" y="0"/>
                    </a:moveTo>
                    <a:lnTo>
                      <a:pt x="70660" y="0"/>
                    </a:lnTo>
                  </a:path>
                </a:pathLst>
              </a:custGeom>
              <a:ln w="12571" cap="flat">
                <a:solidFill>
                  <a:srgbClr val="DD9A89"/>
                </a:solidFill>
                <a:prstDash val="solid"/>
                <a:miter/>
              </a:ln>
            </p:spPr>
            <p:txBody>
              <a:bodyPr rtlCol="0" anchor="ctr"/>
              <a:lstStyle/>
              <a:p>
                <a:endParaRPr lang="en-US"/>
              </a:p>
            </p:txBody>
          </p:sp>
        </p:grpSp>
        <p:grpSp>
          <p:nvGrpSpPr>
            <p:cNvPr id="75" name="Graphic 61">
              <a:extLst>
                <a:ext uri="{FF2B5EF4-FFF2-40B4-BE49-F238E27FC236}">
                  <a16:creationId xmlns:a16="http://schemas.microsoft.com/office/drawing/2014/main" id="{AE6F3D27-46A8-7BA7-62D2-29A4B21C810D}"/>
                </a:ext>
              </a:extLst>
            </p:cNvPr>
            <p:cNvGrpSpPr/>
            <p:nvPr/>
          </p:nvGrpSpPr>
          <p:grpSpPr>
            <a:xfrm>
              <a:off x="9752265" y="2324435"/>
              <a:ext cx="70660" cy="70660"/>
              <a:chOff x="9752265" y="2324435"/>
              <a:chExt cx="70660" cy="70660"/>
            </a:xfrm>
          </p:grpSpPr>
          <p:sp>
            <p:nvSpPr>
              <p:cNvPr id="76" name="Freeform 75">
                <a:extLst>
                  <a:ext uri="{FF2B5EF4-FFF2-40B4-BE49-F238E27FC236}">
                    <a16:creationId xmlns:a16="http://schemas.microsoft.com/office/drawing/2014/main" id="{8851D13C-12A8-6E6D-3452-9FA0F06C7CCD}"/>
                  </a:ext>
                </a:extLst>
              </p:cNvPr>
              <p:cNvSpPr/>
              <p:nvPr/>
            </p:nvSpPr>
            <p:spPr>
              <a:xfrm>
                <a:off x="9787595" y="2324435"/>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DD9A89"/>
                </a:solid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65DE7A7A-2A3A-C691-7305-BEFA521B1236}"/>
                  </a:ext>
                </a:extLst>
              </p:cNvPr>
              <p:cNvSpPr/>
              <p:nvPr/>
            </p:nvSpPr>
            <p:spPr>
              <a:xfrm>
                <a:off x="9752265" y="2359765"/>
                <a:ext cx="70660" cy="12573"/>
              </a:xfrm>
              <a:custGeom>
                <a:avLst/>
                <a:gdLst>
                  <a:gd name="connsiteX0" fmla="*/ 0 w 70660"/>
                  <a:gd name="connsiteY0" fmla="*/ 0 h 12573"/>
                  <a:gd name="connsiteX1" fmla="*/ 70660 w 70660"/>
                  <a:gd name="connsiteY1" fmla="*/ 0 h 12573"/>
                </a:gdLst>
                <a:ahLst/>
                <a:cxnLst>
                  <a:cxn ang="0">
                    <a:pos x="connsiteX0" y="connsiteY0"/>
                  </a:cxn>
                  <a:cxn ang="0">
                    <a:pos x="connsiteX1" y="connsiteY1"/>
                  </a:cxn>
                </a:cxnLst>
                <a:rect l="l" t="t" r="r" b="b"/>
                <a:pathLst>
                  <a:path w="70660" h="12573">
                    <a:moveTo>
                      <a:pt x="0" y="0"/>
                    </a:moveTo>
                    <a:lnTo>
                      <a:pt x="70660" y="0"/>
                    </a:lnTo>
                  </a:path>
                </a:pathLst>
              </a:custGeom>
              <a:ln w="12571" cap="flat">
                <a:solidFill>
                  <a:srgbClr val="DD9A89"/>
                </a:solidFill>
                <a:prstDash val="solid"/>
                <a:miter/>
              </a:ln>
            </p:spPr>
            <p:txBody>
              <a:bodyPr rtlCol="0" anchor="ctr"/>
              <a:lstStyle/>
              <a:p>
                <a:endParaRPr lang="en-US"/>
              </a:p>
            </p:txBody>
          </p:sp>
        </p:grpSp>
        <p:grpSp>
          <p:nvGrpSpPr>
            <p:cNvPr id="78" name="Graphic 61">
              <a:extLst>
                <a:ext uri="{FF2B5EF4-FFF2-40B4-BE49-F238E27FC236}">
                  <a16:creationId xmlns:a16="http://schemas.microsoft.com/office/drawing/2014/main" id="{6281CD7B-58A6-E721-D86D-327C3D92E29D}"/>
                </a:ext>
              </a:extLst>
            </p:cNvPr>
            <p:cNvGrpSpPr/>
            <p:nvPr/>
          </p:nvGrpSpPr>
          <p:grpSpPr>
            <a:xfrm>
              <a:off x="8880956" y="2217816"/>
              <a:ext cx="70785" cy="70785"/>
              <a:chOff x="8880956" y="2217816"/>
              <a:chExt cx="70785" cy="70785"/>
            </a:xfrm>
          </p:grpSpPr>
          <p:sp>
            <p:nvSpPr>
              <p:cNvPr id="79" name="Freeform 78">
                <a:extLst>
                  <a:ext uri="{FF2B5EF4-FFF2-40B4-BE49-F238E27FC236}">
                    <a16:creationId xmlns:a16="http://schemas.microsoft.com/office/drawing/2014/main" id="{D097564D-3301-77D8-6BF1-04609A9F72A8}"/>
                  </a:ext>
                </a:extLst>
              </p:cNvPr>
              <p:cNvSpPr/>
              <p:nvPr/>
            </p:nvSpPr>
            <p:spPr>
              <a:xfrm>
                <a:off x="8916412" y="2217816"/>
                <a:ext cx="12573" cy="70785"/>
              </a:xfrm>
              <a:custGeom>
                <a:avLst/>
                <a:gdLst>
                  <a:gd name="connsiteX0" fmla="*/ 0 w 12573"/>
                  <a:gd name="connsiteY0" fmla="*/ 0 h 70785"/>
                  <a:gd name="connsiteX1" fmla="*/ 0 w 12573"/>
                  <a:gd name="connsiteY1" fmla="*/ 70786 h 70785"/>
                </a:gdLst>
                <a:ahLst/>
                <a:cxnLst>
                  <a:cxn ang="0">
                    <a:pos x="connsiteX0" y="connsiteY0"/>
                  </a:cxn>
                  <a:cxn ang="0">
                    <a:pos x="connsiteX1" y="connsiteY1"/>
                  </a:cxn>
                </a:cxnLst>
                <a:rect l="l" t="t" r="r" b="b"/>
                <a:pathLst>
                  <a:path w="12573" h="70785">
                    <a:moveTo>
                      <a:pt x="0" y="0"/>
                    </a:moveTo>
                    <a:lnTo>
                      <a:pt x="0" y="70786"/>
                    </a:lnTo>
                  </a:path>
                </a:pathLst>
              </a:custGeom>
              <a:ln w="12571" cap="flat">
                <a:solidFill>
                  <a:srgbClr val="DD9A89"/>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46B08B49-058F-B9B8-E582-41BA726B6C84}"/>
                  </a:ext>
                </a:extLst>
              </p:cNvPr>
              <p:cNvSpPr/>
              <p:nvPr/>
            </p:nvSpPr>
            <p:spPr>
              <a:xfrm>
                <a:off x="8880956" y="2253272"/>
                <a:ext cx="70785" cy="12573"/>
              </a:xfrm>
              <a:custGeom>
                <a:avLst/>
                <a:gdLst>
                  <a:gd name="connsiteX0" fmla="*/ 0 w 70785"/>
                  <a:gd name="connsiteY0" fmla="*/ 0 h 12573"/>
                  <a:gd name="connsiteX1" fmla="*/ 70786 w 70785"/>
                  <a:gd name="connsiteY1" fmla="*/ 0 h 12573"/>
                </a:gdLst>
                <a:ahLst/>
                <a:cxnLst>
                  <a:cxn ang="0">
                    <a:pos x="connsiteX0" y="connsiteY0"/>
                  </a:cxn>
                  <a:cxn ang="0">
                    <a:pos x="connsiteX1" y="connsiteY1"/>
                  </a:cxn>
                </a:cxnLst>
                <a:rect l="l" t="t" r="r" b="b"/>
                <a:pathLst>
                  <a:path w="70785" h="12573">
                    <a:moveTo>
                      <a:pt x="0" y="0"/>
                    </a:moveTo>
                    <a:lnTo>
                      <a:pt x="70786" y="0"/>
                    </a:lnTo>
                  </a:path>
                </a:pathLst>
              </a:custGeom>
              <a:ln w="12571" cap="flat">
                <a:solidFill>
                  <a:srgbClr val="DD9A89"/>
                </a:solidFill>
                <a:prstDash val="solid"/>
                <a:miter/>
              </a:ln>
            </p:spPr>
            <p:txBody>
              <a:bodyPr rtlCol="0" anchor="ctr"/>
              <a:lstStyle/>
              <a:p>
                <a:endParaRPr lang="en-US"/>
              </a:p>
            </p:txBody>
          </p:sp>
        </p:grpSp>
        <p:grpSp>
          <p:nvGrpSpPr>
            <p:cNvPr id="81" name="Graphic 61">
              <a:extLst>
                <a:ext uri="{FF2B5EF4-FFF2-40B4-BE49-F238E27FC236}">
                  <a16:creationId xmlns:a16="http://schemas.microsoft.com/office/drawing/2014/main" id="{D595C2DB-3CAC-8EBE-498B-04980030C5D0}"/>
                </a:ext>
              </a:extLst>
            </p:cNvPr>
            <p:cNvGrpSpPr/>
            <p:nvPr/>
          </p:nvGrpSpPr>
          <p:grpSpPr>
            <a:xfrm>
              <a:off x="9363382" y="2324435"/>
              <a:ext cx="70660" cy="70660"/>
              <a:chOff x="9363382" y="2324435"/>
              <a:chExt cx="70660" cy="70660"/>
            </a:xfrm>
          </p:grpSpPr>
          <p:sp>
            <p:nvSpPr>
              <p:cNvPr id="82" name="Freeform 81">
                <a:extLst>
                  <a:ext uri="{FF2B5EF4-FFF2-40B4-BE49-F238E27FC236}">
                    <a16:creationId xmlns:a16="http://schemas.microsoft.com/office/drawing/2014/main" id="{8DA79684-8CB5-ED17-CA26-D6510C11B54E}"/>
                  </a:ext>
                </a:extLst>
              </p:cNvPr>
              <p:cNvSpPr/>
              <p:nvPr/>
            </p:nvSpPr>
            <p:spPr>
              <a:xfrm>
                <a:off x="9398713" y="2324435"/>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DD9A89"/>
                </a:solid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3995399-9C01-312D-4806-66A81D98AC4B}"/>
                  </a:ext>
                </a:extLst>
              </p:cNvPr>
              <p:cNvSpPr/>
              <p:nvPr/>
            </p:nvSpPr>
            <p:spPr>
              <a:xfrm>
                <a:off x="9363382" y="2359765"/>
                <a:ext cx="70660" cy="12573"/>
              </a:xfrm>
              <a:custGeom>
                <a:avLst/>
                <a:gdLst>
                  <a:gd name="connsiteX0" fmla="*/ 0 w 70660"/>
                  <a:gd name="connsiteY0" fmla="*/ 0 h 12573"/>
                  <a:gd name="connsiteX1" fmla="*/ 70660 w 70660"/>
                  <a:gd name="connsiteY1" fmla="*/ 0 h 12573"/>
                </a:gdLst>
                <a:ahLst/>
                <a:cxnLst>
                  <a:cxn ang="0">
                    <a:pos x="connsiteX0" y="connsiteY0"/>
                  </a:cxn>
                  <a:cxn ang="0">
                    <a:pos x="connsiteX1" y="connsiteY1"/>
                  </a:cxn>
                </a:cxnLst>
                <a:rect l="l" t="t" r="r" b="b"/>
                <a:pathLst>
                  <a:path w="70660" h="12573">
                    <a:moveTo>
                      <a:pt x="0" y="0"/>
                    </a:moveTo>
                    <a:lnTo>
                      <a:pt x="70660" y="0"/>
                    </a:lnTo>
                  </a:path>
                </a:pathLst>
              </a:custGeom>
              <a:ln w="12571" cap="flat">
                <a:solidFill>
                  <a:srgbClr val="DD9A89"/>
                </a:solidFill>
                <a:prstDash val="solid"/>
                <a:miter/>
              </a:ln>
            </p:spPr>
            <p:txBody>
              <a:bodyPr rtlCol="0" anchor="ctr"/>
              <a:lstStyle/>
              <a:p>
                <a:endParaRPr lang="en-US"/>
              </a:p>
            </p:txBody>
          </p:sp>
        </p:grpSp>
        <p:grpSp>
          <p:nvGrpSpPr>
            <p:cNvPr id="84" name="Graphic 61">
              <a:extLst>
                <a:ext uri="{FF2B5EF4-FFF2-40B4-BE49-F238E27FC236}">
                  <a16:creationId xmlns:a16="http://schemas.microsoft.com/office/drawing/2014/main" id="{64C6FA6D-AABF-3343-FF5F-76775A15C5E5}"/>
                </a:ext>
              </a:extLst>
            </p:cNvPr>
            <p:cNvGrpSpPr/>
            <p:nvPr/>
          </p:nvGrpSpPr>
          <p:grpSpPr>
            <a:xfrm>
              <a:off x="10120151" y="2324435"/>
              <a:ext cx="70660" cy="70660"/>
              <a:chOff x="10120151" y="2324435"/>
              <a:chExt cx="70660" cy="70660"/>
            </a:xfrm>
          </p:grpSpPr>
          <p:sp>
            <p:nvSpPr>
              <p:cNvPr id="85" name="Freeform 84">
                <a:extLst>
                  <a:ext uri="{FF2B5EF4-FFF2-40B4-BE49-F238E27FC236}">
                    <a16:creationId xmlns:a16="http://schemas.microsoft.com/office/drawing/2014/main" id="{AE2F966B-3C06-EB5A-E114-96A0B16586DF}"/>
                  </a:ext>
                </a:extLst>
              </p:cNvPr>
              <p:cNvSpPr/>
              <p:nvPr/>
            </p:nvSpPr>
            <p:spPr>
              <a:xfrm>
                <a:off x="10155481" y="2324435"/>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DD9A89"/>
                </a:solid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6A280040-E13B-DEE9-3617-48CF96C61FFB}"/>
                  </a:ext>
                </a:extLst>
              </p:cNvPr>
              <p:cNvSpPr/>
              <p:nvPr/>
            </p:nvSpPr>
            <p:spPr>
              <a:xfrm>
                <a:off x="10120151" y="2359765"/>
                <a:ext cx="70660" cy="12573"/>
              </a:xfrm>
              <a:custGeom>
                <a:avLst/>
                <a:gdLst>
                  <a:gd name="connsiteX0" fmla="*/ 0 w 70660"/>
                  <a:gd name="connsiteY0" fmla="*/ 0 h 12573"/>
                  <a:gd name="connsiteX1" fmla="*/ 70660 w 70660"/>
                  <a:gd name="connsiteY1" fmla="*/ 0 h 12573"/>
                </a:gdLst>
                <a:ahLst/>
                <a:cxnLst>
                  <a:cxn ang="0">
                    <a:pos x="connsiteX0" y="connsiteY0"/>
                  </a:cxn>
                  <a:cxn ang="0">
                    <a:pos x="connsiteX1" y="connsiteY1"/>
                  </a:cxn>
                </a:cxnLst>
                <a:rect l="l" t="t" r="r" b="b"/>
                <a:pathLst>
                  <a:path w="70660" h="12573">
                    <a:moveTo>
                      <a:pt x="0" y="0"/>
                    </a:moveTo>
                    <a:lnTo>
                      <a:pt x="70660" y="0"/>
                    </a:lnTo>
                  </a:path>
                </a:pathLst>
              </a:custGeom>
              <a:ln w="12571" cap="flat">
                <a:solidFill>
                  <a:srgbClr val="DD9A89"/>
                </a:solidFill>
                <a:prstDash val="solid"/>
                <a:miter/>
              </a:ln>
            </p:spPr>
            <p:txBody>
              <a:bodyPr rtlCol="0" anchor="ctr"/>
              <a:lstStyle/>
              <a:p>
                <a:endParaRPr lang="en-US"/>
              </a:p>
            </p:txBody>
          </p:sp>
        </p:grpSp>
        <p:grpSp>
          <p:nvGrpSpPr>
            <p:cNvPr id="87" name="Graphic 61">
              <a:extLst>
                <a:ext uri="{FF2B5EF4-FFF2-40B4-BE49-F238E27FC236}">
                  <a16:creationId xmlns:a16="http://schemas.microsoft.com/office/drawing/2014/main" id="{2ED61EDB-5B97-2537-4567-F19649A33FAB}"/>
                </a:ext>
              </a:extLst>
            </p:cNvPr>
            <p:cNvGrpSpPr/>
            <p:nvPr/>
          </p:nvGrpSpPr>
          <p:grpSpPr>
            <a:xfrm>
              <a:off x="10513183" y="2324435"/>
              <a:ext cx="70785" cy="70660"/>
              <a:chOff x="10513183" y="2324435"/>
              <a:chExt cx="70785" cy="70660"/>
            </a:xfrm>
          </p:grpSpPr>
          <p:sp>
            <p:nvSpPr>
              <p:cNvPr id="88" name="Freeform 87">
                <a:extLst>
                  <a:ext uri="{FF2B5EF4-FFF2-40B4-BE49-F238E27FC236}">
                    <a16:creationId xmlns:a16="http://schemas.microsoft.com/office/drawing/2014/main" id="{8698DBDC-2B6F-A885-FA3A-54FB99EBA07B}"/>
                  </a:ext>
                </a:extLst>
              </p:cNvPr>
              <p:cNvSpPr/>
              <p:nvPr/>
            </p:nvSpPr>
            <p:spPr>
              <a:xfrm>
                <a:off x="10548639" y="2324435"/>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DD9A89"/>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0448F78-2BB6-4D7B-04C9-468556F958FF}"/>
                  </a:ext>
                </a:extLst>
              </p:cNvPr>
              <p:cNvSpPr/>
              <p:nvPr/>
            </p:nvSpPr>
            <p:spPr>
              <a:xfrm>
                <a:off x="10513183" y="2359765"/>
                <a:ext cx="70785" cy="12573"/>
              </a:xfrm>
              <a:custGeom>
                <a:avLst/>
                <a:gdLst>
                  <a:gd name="connsiteX0" fmla="*/ 0 w 70785"/>
                  <a:gd name="connsiteY0" fmla="*/ 0 h 12573"/>
                  <a:gd name="connsiteX1" fmla="*/ 70786 w 70785"/>
                  <a:gd name="connsiteY1" fmla="*/ 0 h 12573"/>
                </a:gdLst>
                <a:ahLst/>
                <a:cxnLst>
                  <a:cxn ang="0">
                    <a:pos x="connsiteX0" y="connsiteY0"/>
                  </a:cxn>
                  <a:cxn ang="0">
                    <a:pos x="connsiteX1" y="connsiteY1"/>
                  </a:cxn>
                </a:cxnLst>
                <a:rect l="l" t="t" r="r" b="b"/>
                <a:pathLst>
                  <a:path w="70785" h="12573">
                    <a:moveTo>
                      <a:pt x="0" y="0"/>
                    </a:moveTo>
                    <a:lnTo>
                      <a:pt x="70786" y="0"/>
                    </a:lnTo>
                  </a:path>
                </a:pathLst>
              </a:custGeom>
              <a:ln w="12571" cap="flat">
                <a:solidFill>
                  <a:srgbClr val="DD9A89"/>
                </a:solidFill>
                <a:prstDash val="solid"/>
                <a:miter/>
              </a:ln>
            </p:spPr>
            <p:txBody>
              <a:bodyPr rtlCol="0" anchor="ctr"/>
              <a:lstStyle/>
              <a:p>
                <a:endParaRPr lang="en-US"/>
              </a:p>
            </p:txBody>
          </p:sp>
        </p:grpSp>
        <p:grpSp>
          <p:nvGrpSpPr>
            <p:cNvPr id="90" name="Graphic 61">
              <a:extLst>
                <a:ext uri="{FF2B5EF4-FFF2-40B4-BE49-F238E27FC236}">
                  <a16:creationId xmlns:a16="http://schemas.microsoft.com/office/drawing/2014/main" id="{00CCD487-E212-718D-829C-2C9F49C2A9D5}"/>
                </a:ext>
              </a:extLst>
            </p:cNvPr>
            <p:cNvGrpSpPr/>
            <p:nvPr/>
          </p:nvGrpSpPr>
          <p:grpSpPr>
            <a:xfrm>
              <a:off x="10113991" y="2324435"/>
              <a:ext cx="70785" cy="70660"/>
              <a:chOff x="10113991" y="2324435"/>
              <a:chExt cx="70785" cy="70660"/>
            </a:xfrm>
          </p:grpSpPr>
          <p:sp>
            <p:nvSpPr>
              <p:cNvPr id="91" name="Freeform 90">
                <a:extLst>
                  <a:ext uri="{FF2B5EF4-FFF2-40B4-BE49-F238E27FC236}">
                    <a16:creationId xmlns:a16="http://schemas.microsoft.com/office/drawing/2014/main" id="{ED9B0C95-9B1D-2043-1343-D23589055768}"/>
                  </a:ext>
                </a:extLst>
              </p:cNvPr>
              <p:cNvSpPr/>
              <p:nvPr/>
            </p:nvSpPr>
            <p:spPr>
              <a:xfrm>
                <a:off x="10149321" y="2324435"/>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DD9A89"/>
                </a:solid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CF920441-F948-A9CE-3BD8-107B4BC55ABF}"/>
                  </a:ext>
                </a:extLst>
              </p:cNvPr>
              <p:cNvSpPr/>
              <p:nvPr/>
            </p:nvSpPr>
            <p:spPr>
              <a:xfrm>
                <a:off x="10113991" y="2359765"/>
                <a:ext cx="70785" cy="12573"/>
              </a:xfrm>
              <a:custGeom>
                <a:avLst/>
                <a:gdLst>
                  <a:gd name="connsiteX0" fmla="*/ 0 w 70785"/>
                  <a:gd name="connsiteY0" fmla="*/ 0 h 12573"/>
                  <a:gd name="connsiteX1" fmla="*/ 70786 w 70785"/>
                  <a:gd name="connsiteY1" fmla="*/ 0 h 12573"/>
                </a:gdLst>
                <a:ahLst/>
                <a:cxnLst>
                  <a:cxn ang="0">
                    <a:pos x="connsiteX0" y="connsiteY0"/>
                  </a:cxn>
                  <a:cxn ang="0">
                    <a:pos x="connsiteX1" y="connsiteY1"/>
                  </a:cxn>
                </a:cxnLst>
                <a:rect l="l" t="t" r="r" b="b"/>
                <a:pathLst>
                  <a:path w="70785" h="12573">
                    <a:moveTo>
                      <a:pt x="0" y="0"/>
                    </a:moveTo>
                    <a:lnTo>
                      <a:pt x="70786" y="0"/>
                    </a:lnTo>
                  </a:path>
                </a:pathLst>
              </a:custGeom>
              <a:ln w="12571" cap="flat">
                <a:solidFill>
                  <a:srgbClr val="DD9A89"/>
                </a:solidFill>
                <a:prstDash val="solid"/>
                <a:miter/>
              </a:ln>
            </p:spPr>
            <p:txBody>
              <a:bodyPr rtlCol="0" anchor="ctr"/>
              <a:lstStyle/>
              <a:p>
                <a:endParaRPr lang="en-US"/>
              </a:p>
            </p:txBody>
          </p:sp>
        </p:grpSp>
        <p:grpSp>
          <p:nvGrpSpPr>
            <p:cNvPr id="93" name="Graphic 61">
              <a:extLst>
                <a:ext uri="{FF2B5EF4-FFF2-40B4-BE49-F238E27FC236}">
                  <a16:creationId xmlns:a16="http://schemas.microsoft.com/office/drawing/2014/main" id="{1233A22C-A4BE-93BF-B774-DF8DFE8E84BB}"/>
                </a:ext>
              </a:extLst>
            </p:cNvPr>
            <p:cNvGrpSpPr/>
            <p:nvPr/>
          </p:nvGrpSpPr>
          <p:grpSpPr>
            <a:xfrm>
              <a:off x="9710523" y="2324435"/>
              <a:ext cx="70660" cy="70660"/>
              <a:chOff x="9710523" y="2324435"/>
              <a:chExt cx="70660" cy="70660"/>
            </a:xfrm>
          </p:grpSpPr>
          <p:sp>
            <p:nvSpPr>
              <p:cNvPr id="94" name="Freeform 93">
                <a:extLst>
                  <a:ext uri="{FF2B5EF4-FFF2-40B4-BE49-F238E27FC236}">
                    <a16:creationId xmlns:a16="http://schemas.microsoft.com/office/drawing/2014/main" id="{6F16D7F1-A451-EE8C-17B8-BFB45E7BCBC9}"/>
                  </a:ext>
                </a:extLst>
              </p:cNvPr>
              <p:cNvSpPr/>
              <p:nvPr/>
            </p:nvSpPr>
            <p:spPr>
              <a:xfrm>
                <a:off x="9745853" y="2324435"/>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DD9A89"/>
                </a:solid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707E7C42-73DD-2A82-73E5-5D7583EA69E2}"/>
                  </a:ext>
                </a:extLst>
              </p:cNvPr>
              <p:cNvSpPr/>
              <p:nvPr/>
            </p:nvSpPr>
            <p:spPr>
              <a:xfrm>
                <a:off x="9710523" y="2359765"/>
                <a:ext cx="70660" cy="12573"/>
              </a:xfrm>
              <a:custGeom>
                <a:avLst/>
                <a:gdLst>
                  <a:gd name="connsiteX0" fmla="*/ 0 w 70660"/>
                  <a:gd name="connsiteY0" fmla="*/ 0 h 12573"/>
                  <a:gd name="connsiteX1" fmla="*/ 70660 w 70660"/>
                  <a:gd name="connsiteY1" fmla="*/ 0 h 12573"/>
                </a:gdLst>
                <a:ahLst/>
                <a:cxnLst>
                  <a:cxn ang="0">
                    <a:pos x="connsiteX0" y="connsiteY0"/>
                  </a:cxn>
                  <a:cxn ang="0">
                    <a:pos x="connsiteX1" y="connsiteY1"/>
                  </a:cxn>
                </a:cxnLst>
                <a:rect l="l" t="t" r="r" b="b"/>
                <a:pathLst>
                  <a:path w="70660" h="12573">
                    <a:moveTo>
                      <a:pt x="0" y="0"/>
                    </a:moveTo>
                    <a:lnTo>
                      <a:pt x="70660" y="0"/>
                    </a:lnTo>
                  </a:path>
                </a:pathLst>
              </a:custGeom>
              <a:ln w="12571" cap="flat">
                <a:solidFill>
                  <a:srgbClr val="DD9A89"/>
                </a:solidFill>
                <a:prstDash val="solid"/>
                <a:miter/>
              </a:ln>
            </p:spPr>
            <p:txBody>
              <a:bodyPr rtlCol="0" anchor="ctr"/>
              <a:lstStyle/>
              <a:p>
                <a:endParaRPr lang="en-US"/>
              </a:p>
            </p:txBody>
          </p:sp>
        </p:grpSp>
        <p:grpSp>
          <p:nvGrpSpPr>
            <p:cNvPr id="96" name="Graphic 61">
              <a:extLst>
                <a:ext uri="{FF2B5EF4-FFF2-40B4-BE49-F238E27FC236}">
                  <a16:creationId xmlns:a16="http://schemas.microsoft.com/office/drawing/2014/main" id="{A4E7B0F5-115A-58F4-DE85-F7C73A802C5F}"/>
                </a:ext>
              </a:extLst>
            </p:cNvPr>
            <p:cNvGrpSpPr/>
            <p:nvPr/>
          </p:nvGrpSpPr>
          <p:grpSpPr>
            <a:xfrm>
              <a:off x="9691789" y="2324435"/>
              <a:ext cx="70785" cy="70660"/>
              <a:chOff x="9691789" y="2324435"/>
              <a:chExt cx="70785" cy="70660"/>
            </a:xfrm>
          </p:grpSpPr>
          <p:sp>
            <p:nvSpPr>
              <p:cNvPr id="97" name="Freeform 96">
                <a:extLst>
                  <a:ext uri="{FF2B5EF4-FFF2-40B4-BE49-F238E27FC236}">
                    <a16:creationId xmlns:a16="http://schemas.microsoft.com/office/drawing/2014/main" id="{4DFB6088-4BCD-4593-888F-C270112DDBD8}"/>
                  </a:ext>
                </a:extLst>
              </p:cNvPr>
              <p:cNvSpPr/>
              <p:nvPr/>
            </p:nvSpPr>
            <p:spPr>
              <a:xfrm>
                <a:off x="9727119" y="2324435"/>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DD9A89"/>
                </a:solid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92D52B4C-96E7-80E0-33F9-13A999D23E03}"/>
                  </a:ext>
                </a:extLst>
              </p:cNvPr>
              <p:cNvSpPr/>
              <p:nvPr/>
            </p:nvSpPr>
            <p:spPr>
              <a:xfrm>
                <a:off x="9691789" y="2359765"/>
                <a:ext cx="70785" cy="12573"/>
              </a:xfrm>
              <a:custGeom>
                <a:avLst/>
                <a:gdLst>
                  <a:gd name="connsiteX0" fmla="*/ 0 w 70785"/>
                  <a:gd name="connsiteY0" fmla="*/ 0 h 12573"/>
                  <a:gd name="connsiteX1" fmla="*/ 70786 w 70785"/>
                  <a:gd name="connsiteY1" fmla="*/ 0 h 12573"/>
                </a:gdLst>
                <a:ahLst/>
                <a:cxnLst>
                  <a:cxn ang="0">
                    <a:pos x="connsiteX0" y="connsiteY0"/>
                  </a:cxn>
                  <a:cxn ang="0">
                    <a:pos x="connsiteX1" y="connsiteY1"/>
                  </a:cxn>
                </a:cxnLst>
                <a:rect l="l" t="t" r="r" b="b"/>
                <a:pathLst>
                  <a:path w="70785" h="12573">
                    <a:moveTo>
                      <a:pt x="0" y="0"/>
                    </a:moveTo>
                    <a:lnTo>
                      <a:pt x="70786" y="0"/>
                    </a:lnTo>
                  </a:path>
                </a:pathLst>
              </a:custGeom>
              <a:ln w="12571" cap="flat">
                <a:solidFill>
                  <a:srgbClr val="DD9A89"/>
                </a:solidFill>
                <a:prstDash val="solid"/>
                <a:miter/>
              </a:ln>
            </p:spPr>
            <p:txBody>
              <a:bodyPr rtlCol="0" anchor="ctr"/>
              <a:lstStyle/>
              <a:p>
                <a:endParaRPr lang="en-US"/>
              </a:p>
            </p:txBody>
          </p:sp>
        </p:grpSp>
        <p:grpSp>
          <p:nvGrpSpPr>
            <p:cNvPr id="99" name="Graphic 61">
              <a:extLst>
                <a:ext uri="{FF2B5EF4-FFF2-40B4-BE49-F238E27FC236}">
                  <a16:creationId xmlns:a16="http://schemas.microsoft.com/office/drawing/2014/main" id="{22A369F9-4039-66A9-0CA6-ACD6BD71E936}"/>
                </a:ext>
              </a:extLst>
            </p:cNvPr>
            <p:cNvGrpSpPr/>
            <p:nvPr/>
          </p:nvGrpSpPr>
          <p:grpSpPr>
            <a:xfrm>
              <a:off x="7729144" y="1862880"/>
              <a:ext cx="70660" cy="70660"/>
              <a:chOff x="7729144" y="1862880"/>
              <a:chExt cx="70660" cy="70660"/>
            </a:xfrm>
          </p:grpSpPr>
          <p:sp>
            <p:nvSpPr>
              <p:cNvPr id="100" name="Freeform 99">
                <a:extLst>
                  <a:ext uri="{FF2B5EF4-FFF2-40B4-BE49-F238E27FC236}">
                    <a16:creationId xmlns:a16="http://schemas.microsoft.com/office/drawing/2014/main" id="{12C0F794-147D-16B3-6B8C-5AB80F0C66F9}"/>
                  </a:ext>
                </a:extLst>
              </p:cNvPr>
              <p:cNvSpPr/>
              <p:nvPr/>
            </p:nvSpPr>
            <p:spPr>
              <a:xfrm>
                <a:off x="7764474" y="1862880"/>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DD9A89"/>
                </a:solid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62C3973-E81C-F11F-4D10-97D00BA5872B}"/>
                  </a:ext>
                </a:extLst>
              </p:cNvPr>
              <p:cNvSpPr/>
              <p:nvPr/>
            </p:nvSpPr>
            <p:spPr>
              <a:xfrm>
                <a:off x="7729144" y="1898210"/>
                <a:ext cx="70660" cy="12573"/>
              </a:xfrm>
              <a:custGeom>
                <a:avLst/>
                <a:gdLst>
                  <a:gd name="connsiteX0" fmla="*/ 0 w 70660"/>
                  <a:gd name="connsiteY0" fmla="*/ 0 h 12573"/>
                  <a:gd name="connsiteX1" fmla="*/ 70660 w 70660"/>
                  <a:gd name="connsiteY1" fmla="*/ 0 h 12573"/>
                </a:gdLst>
                <a:ahLst/>
                <a:cxnLst>
                  <a:cxn ang="0">
                    <a:pos x="connsiteX0" y="connsiteY0"/>
                  </a:cxn>
                  <a:cxn ang="0">
                    <a:pos x="connsiteX1" y="connsiteY1"/>
                  </a:cxn>
                </a:cxnLst>
                <a:rect l="l" t="t" r="r" b="b"/>
                <a:pathLst>
                  <a:path w="70660" h="12573">
                    <a:moveTo>
                      <a:pt x="0" y="0"/>
                    </a:moveTo>
                    <a:lnTo>
                      <a:pt x="70660" y="0"/>
                    </a:lnTo>
                  </a:path>
                </a:pathLst>
              </a:custGeom>
              <a:ln w="12571" cap="flat">
                <a:solidFill>
                  <a:srgbClr val="DD9A89"/>
                </a:solidFill>
                <a:prstDash val="solid"/>
                <a:miter/>
              </a:ln>
            </p:spPr>
            <p:txBody>
              <a:bodyPr rtlCol="0" anchor="ctr"/>
              <a:lstStyle/>
              <a:p>
                <a:endParaRPr lang="en-US"/>
              </a:p>
            </p:txBody>
          </p:sp>
        </p:grpSp>
        <p:grpSp>
          <p:nvGrpSpPr>
            <p:cNvPr id="102" name="Graphic 61">
              <a:extLst>
                <a:ext uri="{FF2B5EF4-FFF2-40B4-BE49-F238E27FC236}">
                  <a16:creationId xmlns:a16="http://schemas.microsoft.com/office/drawing/2014/main" id="{01706CDE-97E0-B341-9387-5A6BF1DC7E37}"/>
                </a:ext>
              </a:extLst>
            </p:cNvPr>
            <p:cNvGrpSpPr/>
            <p:nvPr/>
          </p:nvGrpSpPr>
          <p:grpSpPr>
            <a:xfrm>
              <a:off x="7537783" y="1809319"/>
              <a:ext cx="70785" cy="70660"/>
              <a:chOff x="7537783" y="1809319"/>
              <a:chExt cx="70785" cy="70660"/>
            </a:xfrm>
          </p:grpSpPr>
          <p:sp>
            <p:nvSpPr>
              <p:cNvPr id="103" name="Freeform 102">
                <a:extLst>
                  <a:ext uri="{FF2B5EF4-FFF2-40B4-BE49-F238E27FC236}">
                    <a16:creationId xmlns:a16="http://schemas.microsoft.com/office/drawing/2014/main" id="{8BA31AE6-477A-9DAB-FF81-570931656E1D}"/>
                  </a:ext>
                </a:extLst>
              </p:cNvPr>
              <p:cNvSpPr/>
              <p:nvPr/>
            </p:nvSpPr>
            <p:spPr>
              <a:xfrm>
                <a:off x="7573113" y="1809319"/>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DD9A89"/>
                </a:solid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B86E3E1-4D3F-6E53-5A27-AD962D00AA74}"/>
                  </a:ext>
                </a:extLst>
              </p:cNvPr>
              <p:cNvSpPr/>
              <p:nvPr/>
            </p:nvSpPr>
            <p:spPr>
              <a:xfrm>
                <a:off x="7537783" y="1844649"/>
                <a:ext cx="70785" cy="12573"/>
              </a:xfrm>
              <a:custGeom>
                <a:avLst/>
                <a:gdLst>
                  <a:gd name="connsiteX0" fmla="*/ 0 w 70785"/>
                  <a:gd name="connsiteY0" fmla="*/ 0 h 12573"/>
                  <a:gd name="connsiteX1" fmla="*/ 70786 w 70785"/>
                  <a:gd name="connsiteY1" fmla="*/ 0 h 12573"/>
                </a:gdLst>
                <a:ahLst/>
                <a:cxnLst>
                  <a:cxn ang="0">
                    <a:pos x="connsiteX0" y="connsiteY0"/>
                  </a:cxn>
                  <a:cxn ang="0">
                    <a:pos x="connsiteX1" y="connsiteY1"/>
                  </a:cxn>
                </a:cxnLst>
                <a:rect l="l" t="t" r="r" b="b"/>
                <a:pathLst>
                  <a:path w="70785" h="12573">
                    <a:moveTo>
                      <a:pt x="0" y="0"/>
                    </a:moveTo>
                    <a:lnTo>
                      <a:pt x="70786" y="0"/>
                    </a:lnTo>
                  </a:path>
                </a:pathLst>
              </a:custGeom>
              <a:ln w="12571" cap="flat">
                <a:solidFill>
                  <a:srgbClr val="DD9A89"/>
                </a:solidFill>
                <a:prstDash val="solid"/>
                <a:miter/>
              </a:ln>
            </p:spPr>
            <p:txBody>
              <a:bodyPr rtlCol="0" anchor="ctr"/>
              <a:lstStyle/>
              <a:p>
                <a:endParaRPr lang="en-US"/>
              </a:p>
            </p:txBody>
          </p:sp>
        </p:grpSp>
        <p:grpSp>
          <p:nvGrpSpPr>
            <p:cNvPr id="105" name="Graphic 61">
              <a:extLst>
                <a:ext uri="{FF2B5EF4-FFF2-40B4-BE49-F238E27FC236}">
                  <a16:creationId xmlns:a16="http://schemas.microsoft.com/office/drawing/2014/main" id="{AC443876-A502-7D40-3DE6-1291D350797D}"/>
                </a:ext>
              </a:extLst>
            </p:cNvPr>
            <p:cNvGrpSpPr/>
            <p:nvPr/>
          </p:nvGrpSpPr>
          <p:grpSpPr>
            <a:xfrm>
              <a:off x="10548639" y="2324435"/>
              <a:ext cx="70660" cy="70660"/>
              <a:chOff x="10548639" y="2324435"/>
              <a:chExt cx="70660" cy="70660"/>
            </a:xfrm>
          </p:grpSpPr>
          <p:sp>
            <p:nvSpPr>
              <p:cNvPr id="106" name="Freeform 105">
                <a:extLst>
                  <a:ext uri="{FF2B5EF4-FFF2-40B4-BE49-F238E27FC236}">
                    <a16:creationId xmlns:a16="http://schemas.microsoft.com/office/drawing/2014/main" id="{B743A5A1-5CCE-AD07-0D7C-C8955CEA59E4}"/>
                  </a:ext>
                </a:extLst>
              </p:cNvPr>
              <p:cNvSpPr/>
              <p:nvPr/>
            </p:nvSpPr>
            <p:spPr>
              <a:xfrm>
                <a:off x="10583969" y="2324435"/>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DD9A89"/>
                </a:solid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B86F85E-7B35-7F8F-24E7-DDAFC769C478}"/>
                  </a:ext>
                </a:extLst>
              </p:cNvPr>
              <p:cNvSpPr/>
              <p:nvPr/>
            </p:nvSpPr>
            <p:spPr>
              <a:xfrm>
                <a:off x="10548639" y="2359765"/>
                <a:ext cx="70660" cy="12573"/>
              </a:xfrm>
              <a:custGeom>
                <a:avLst/>
                <a:gdLst>
                  <a:gd name="connsiteX0" fmla="*/ 0 w 70660"/>
                  <a:gd name="connsiteY0" fmla="*/ 0 h 12573"/>
                  <a:gd name="connsiteX1" fmla="*/ 70660 w 70660"/>
                  <a:gd name="connsiteY1" fmla="*/ 0 h 12573"/>
                </a:gdLst>
                <a:ahLst/>
                <a:cxnLst>
                  <a:cxn ang="0">
                    <a:pos x="connsiteX0" y="connsiteY0"/>
                  </a:cxn>
                  <a:cxn ang="0">
                    <a:pos x="connsiteX1" y="connsiteY1"/>
                  </a:cxn>
                </a:cxnLst>
                <a:rect l="l" t="t" r="r" b="b"/>
                <a:pathLst>
                  <a:path w="70660" h="12573">
                    <a:moveTo>
                      <a:pt x="0" y="0"/>
                    </a:moveTo>
                    <a:lnTo>
                      <a:pt x="70660" y="0"/>
                    </a:lnTo>
                  </a:path>
                </a:pathLst>
              </a:custGeom>
              <a:ln w="12571" cap="flat">
                <a:solidFill>
                  <a:srgbClr val="DD9A89"/>
                </a:solidFill>
                <a:prstDash val="solid"/>
                <a:miter/>
              </a:ln>
            </p:spPr>
            <p:txBody>
              <a:bodyPr rtlCol="0" anchor="ctr"/>
              <a:lstStyle/>
              <a:p>
                <a:endParaRPr lang="en-US"/>
              </a:p>
            </p:txBody>
          </p:sp>
        </p:grpSp>
      </p:grpSp>
      <p:grpSp>
        <p:nvGrpSpPr>
          <p:cNvPr id="108" name="Graphic 61">
            <a:extLst>
              <a:ext uri="{FF2B5EF4-FFF2-40B4-BE49-F238E27FC236}">
                <a16:creationId xmlns:a16="http://schemas.microsoft.com/office/drawing/2014/main" id="{0E1C645F-7B8A-F3CE-2F1A-D7D8092C75A3}"/>
              </a:ext>
            </a:extLst>
          </p:cNvPr>
          <p:cNvGrpSpPr/>
          <p:nvPr/>
        </p:nvGrpSpPr>
        <p:grpSpPr>
          <a:xfrm>
            <a:off x="6791198" y="1638201"/>
            <a:ext cx="4660559" cy="1437973"/>
            <a:chOff x="6791198" y="1638201"/>
            <a:chExt cx="4660559" cy="1437973"/>
          </a:xfrm>
          <a:noFill/>
        </p:grpSpPr>
        <p:sp>
          <p:nvSpPr>
            <p:cNvPr id="109" name="Freeform 108">
              <a:extLst>
                <a:ext uri="{FF2B5EF4-FFF2-40B4-BE49-F238E27FC236}">
                  <a16:creationId xmlns:a16="http://schemas.microsoft.com/office/drawing/2014/main" id="{8F32E60A-625B-844E-9E37-2C9CCE37CFA6}"/>
                </a:ext>
              </a:extLst>
            </p:cNvPr>
            <p:cNvSpPr/>
            <p:nvPr/>
          </p:nvSpPr>
          <p:spPr>
            <a:xfrm>
              <a:off x="6853937" y="2335499"/>
              <a:ext cx="2509445" cy="12573"/>
            </a:xfrm>
            <a:custGeom>
              <a:avLst/>
              <a:gdLst>
                <a:gd name="connsiteX0" fmla="*/ 0 w 2509445"/>
                <a:gd name="connsiteY0" fmla="*/ 0 h 12573"/>
                <a:gd name="connsiteX1" fmla="*/ 2509445 w 2509445"/>
                <a:gd name="connsiteY1" fmla="*/ 0 h 12573"/>
              </a:gdLst>
              <a:ahLst/>
              <a:cxnLst>
                <a:cxn ang="0">
                  <a:pos x="connsiteX0" y="connsiteY0"/>
                </a:cxn>
                <a:cxn ang="0">
                  <a:pos x="connsiteX1" y="connsiteY1"/>
                </a:cxn>
              </a:cxnLst>
              <a:rect l="l" t="t" r="r" b="b"/>
              <a:pathLst>
                <a:path w="2509445" h="12573">
                  <a:moveTo>
                    <a:pt x="0" y="0"/>
                  </a:moveTo>
                  <a:lnTo>
                    <a:pt x="2509445" y="0"/>
                  </a:lnTo>
                </a:path>
              </a:pathLst>
            </a:custGeom>
            <a:ln w="12700" cap="flat">
              <a:solidFill>
                <a:srgbClr val="7F7F7F"/>
              </a:solidFill>
              <a:custDash>
                <a:ds d="150000" sp="150000"/>
              </a:custDash>
              <a:miter/>
            </a:ln>
          </p:spPr>
          <p:txBody>
            <a:bodyPr rtlCol="0" anchor="ctr"/>
            <a:lstStyle/>
            <a:p>
              <a:endParaRPr lang="en-US"/>
            </a:p>
          </p:txBody>
        </p:sp>
        <p:sp>
          <p:nvSpPr>
            <p:cNvPr id="110" name="Freeform 109">
              <a:extLst>
                <a:ext uri="{FF2B5EF4-FFF2-40B4-BE49-F238E27FC236}">
                  <a16:creationId xmlns:a16="http://schemas.microsoft.com/office/drawing/2014/main" id="{087AC8B9-D5F1-7D57-5B66-91612E195CAE}"/>
                </a:ext>
              </a:extLst>
            </p:cNvPr>
            <p:cNvSpPr/>
            <p:nvPr/>
          </p:nvSpPr>
          <p:spPr>
            <a:xfrm>
              <a:off x="6791198" y="1638201"/>
              <a:ext cx="4660559" cy="1437973"/>
            </a:xfrm>
            <a:custGeom>
              <a:avLst/>
              <a:gdLst>
                <a:gd name="connsiteX0" fmla="*/ 0 w 4660559"/>
                <a:gd name="connsiteY0" fmla="*/ 163072 h 1437973"/>
                <a:gd name="connsiteX1" fmla="*/ 62739 w 4660559"/>
                <a:gd name="connsiteY1" fmla="*/ 163072 h 1437973"/>
                <a:gd name="connsiteX2" fmla="*/ 0 w 4660559"/>
                <a:gd name="connsiteY2" fmla="*/ 289808 h 1437973"/>
                <a:gd name="connsiteX3" fmla="*/ 62739 w 4660559"/>
                <a:gd name="connsiteY3" fmla="*/ 289808 h 1437973"/>
                <a:gd name="connsiteX4" fmla="*/ 0 w 4660559"/>
                <a:gd name="connsiteY4" fmla="*/ 21123 h 1437973"/>
                <a:gd name="connsiteX5" fmla="*/ 62739 w 4660559"/>
                <a:gd name="connsiteY5" fmla="*/ 21123 h 1437973"/>
                <a:gd name="connsiteX6" fmla="*/ 0 w 4660559"/>
                <a:gd name="connsiteY6" fmla="*/ 425596 h 1437973"/>
                <a:gd name="connsiteX7" fmla="*/ 62739 w 4660559"/>
                <a:gd name="connsiteY7" fmla="*/ 425596 h 1437973"/>
                <a:gd name="connsiteX8" fmla="*/ 0 w 4660559"/>
                <a:gd name="connsiteY8" fmla="*/ 564528 h 1437973"/>
                <a:gd name="connsiteX9" fmla="*/ 62739 w 4660559"/>
                <a:gd name="connsiteY9" fmla="*/ 564528 h 1437973"/>
                <a:gd name="connsiteX10" fmla="*/ 0 w 4660559"/>
                <a:gd name="connsiteY10" fmla="*/ 697299 h 1437973"/>
                <a:gd name="connsiteX11" fmla="*/ 62739 w 4660559"/>
                <a:gd name="connsiteY11" fmla="*/ 697299 h 1437973"/>
                <a:gd name="connsiteX12" fmla="*/ 0 w 4660559"/>
                <a:gd name="connsiteY12" fmla="*/ 833087 h 1437973"/>
                <a:gd name="connsiteX13" fmla="*/ 62739 w 4660559"/>
                <a:gd name="connsiteY13" fmla="*/ 833087 h 1437973"/>
                <a:gd name="connsiteX14" fmla="*/ 0 w 4660559"/>
                <a:gd name="connsiteY14" fmla="*/ 969001 h 1437973"/>
                <a:gd name="connsiteX15" fmla="*/ 62739 w 4660559"/>
                <a:gd name="connsiteY15" fmla="*/ 969001 h 1437973"/>
                <a:gd name="connsiteX16" fmla="*/ 0 w 4660559"/>
                <a:gd name="connsiteY16" fmla="*/ 1107807 h 1437973"/>
                <a:gd name="connsiteX17" fmla="*/ 62739 w 4660559"/>
                <a:gd name="connsiteY17" fmla="*/ 1107807 h 1437973"/>
                <a:gd name="connsiteX18" fmla="*/ 0 w 4660559"/>
                <a:gd name="connsiteY18" fmla="*/ 1234543 h 1437973"/>
                <a:gd name="connsiteX19" fmla="*/ 62739 w 4660559"/>
                <a:gd name="connsiteY19" fmla="*/ 1234543 h 1437973"/>
                <a:gd name="connsiteX20" fmla="*/ 0 w 4660559"/>
                <a:gd name="connsiteY20" fmla="*/ 1370457 h 1437973"/>
                <a:gd name="connsiteX21" fmla="*/ 4660434 w 4660559"/>
                <a:gd name="connsiteY21" fmla="*/ 1370457 h 1437973"/>
                <a:gd name="connsiteX22" fmla="*/ 639966 w 4660559"/>
                <a:gd name="connsiteY22" fmla="*/ 1437974 h 1437973"/>
                <a:gd name="connsiteX23" fmla="*/ 639966 w 4660559"/>
                <a:gd name="connsiteY23" fmla="*/ 1375235 h 1437973"/>
                <a:gd name="connsiteX24" fmla="*/ 827052 w 4660559"/>
                <a:gd name="connsiteY24" fmla="*/ 1437974 h 1437973"/>
                <a:gd name="connsiteX25" fmla="*/ 827052 w 4660559"/>
                <a:gd name="connsiteY25" fmla="*/ 1375235 h 1437973"/>
                <a:gd name="connsiteX26" fmla="*/ 1017281 w 4660559"/>
                <a:gd name="connsiteY26" fmla="*/ 1437974 h 1437973"/>
                <a:gd name="connsiteX27" fmla="*/ 1017281 w 4660559"/>
                <a:gd name="connsiteY27" fmla="*/ 1375235 h 1437973"/>
                <a:gd name="connsiteX28" fmla="*/ 440684 w 4660559"/>
                <a:gd name="connsiteY28" fmla="*/ 1437974 h 1437973"/>
                <a:gd name="connsiteX29" fmla="*/ 440684 w 4660559"/>
                <a:gd name="connsiteY29" fmla="*/ 1375235 h 1437973"/>
                <a:gd name="connsiteX30" fmla="*/ 256615 w 4660559"/>
                <a:gd name="connsiteY30" fmla="*/ 1437974 h 1437973"/>
                <a:gd name="connsiteX31" fmla="*/ 256615 w 4660559"/>
                <a:gd name="connsiteY31" fmla="*/ 1375235 h 1437973"/>
                <a:gd name="connsiteX32" fmla="*/ 1213420 w 4660559"/>
                <a:gd name="connsiteY32" fmla="*/ 1437974 h 1437973"/>
                <a:gd name="connsiteX33" fmla="*/ 1213420 w 4660559"/>
                <a:gd name="connsiteY33" fmla="*/ 1375235 h 1437973"/>
                <a:gd name="connsiteX34" fmla="*/ 1406667 w 4660559"/>
                <a:gd name="connsiteY34" fmla="*/ 1437974 h 1437973"/>
                <a:gd name="connsiteX35" fmla="*/ 1406667 w 4660559"/>
                <a:gd name="connsiteY35" fmla="*/ 1375235 h 1437973"/>
                <a:gd name="connsiteX36" fmla="*/ 1596771 w 4660559"/>
                <a:gd name="connsiteY36" fmla="*/ 1437974 h 1437973"/>
                <a:gd name="connsiteX37" fmla="*/ 1596771 w 4660559"/>
                <a:gd name="connsiteY37" fmla="*/ 1375235 h 1437973"/>
                <a:gd name="connsiteX38" fmla="*/ 1777948 w 4660559"/>
                <a:gd name="connsiteY38" fmla="*/ 1437974 h 1437973"/>
                <a:gd name="connsiteX39" fmla="*/ 1777948 w 4660559"/>
                <a:gd name="connsiteY39" fmla="*/ 1375235 h 1437973"/>
                <a:gd name="connsiteX40" fmla="*/ 1980122 w 4660559"/>
                <a:gd name="connsiteY40" fmla="*/ 1437974 h 1437973"/>
                <a:gd name="connsiteX41" fmla="*/ 1980122 w 4660559"/>
                <a:gd name="connsiteY41" fmla="*/ 1375235 h 1437973"/>
                <a:gd name="connsiteX42" fmla="*/ 2161299 w 4660559"/>
                <a:gd name="connsiteY42" fmla="*/ 1437974 h 1437973"/>
                <a:gd name="connsiteX43" fmla="*/ 2161299 w 4660559"/>
                <a:gd name="connsiteY43" fmla="*/ 1375235 h 1437973"/>
                <a:gd name="connsiteX44" fmla="*/ 2357438 w 4660559"/>
                <a:gd name="connsiteY44" fmla="*/ 1437974 h 1437973"/>
                <a:gd name="connsiteX45" fmla="*/ 2357438 w 4660559"/>
                <a:gd name="connsiteY45" fmla="*/ 1375235 h 1437973"/>
                <a:gd name="connsiteX46" fmla="*/ 2553576 w 4660559"/>
                <a:gd name="connsiteY46" fmla="*/ 1437974 h 1437973"/>
                <a:gd name="connsiteX47" fmla="*/ 2553576 w 4660559"/>
                <a:gd name="connsiteY47" fmla="*/ 1375235 h 1437973"/>
                <a:gd name="connsiteX48" fmla="*/ 2743806 w 4660559"/>
                <a:gd name="connsiteY48" fmla="*/ 1437974 h 1437973"/>
                <a:gd name="connsiteX49" fmla="*/ 2743806 w 4660559"/>
                <a:gd name="connsiteY49" fmla="*/ 1375235 h 1437973"/>
                <a:gd name="connsiteX50" fmla="*/ 2933910 w 4660559"/>
                <a:gd name="connsiteY50" fmla="*/ 1437974 h 1437973"/>
                <a:gd name="connsiteX51" fmla="*/ 2933910 w 4660559"/>
                <a:gd name="connsiteY51" fmla="*/ 1375235 h 1437973"/>
                <a:gd name="connsiteX52" fmla="*/ 3121122 w 4660559"/>
                <a:gd name="connsiteY52" fmla="*/ 1437974 h 1437973"/>
                <a:gd name="connsiteX53" fmla="*/ 3121122 w 4660559"/>
                <a:gd name="connsiteY53" fmla="*/ 1375235 h 1437973"/>
                <a:gd name="connsiteX54" fmla="*/ 3317261 w 4660559"/>
                <a:gd name="connsiteY54" fmla="*/ 1437974 h 1437973"/>
                <a:gd name="connsiteX55" fmla="*/ 3317261 w 4660559"/>
                <a:gd name="connsiteY55" fmla="*/ 1375235 h 1437973"/>
                <a:gd name="connsiteX56" fmla="*/ 3504472 w 4660559"/>
                <a:gd name="connsiteY56" fmla="*/ 1437974 h 1437973"/>
                <a:gd name="connsiteX57" fmla="*/ 3504472 w 4660559"/>
                <a:gd name="connsiteY57" fmla="*/ 1375235 h 1437973"/>
                <a:gd name="connsiteX58" fmla="*/ 3697594 w 4660559"/>
                <a:gd name="connsiteY58" fmla="*/ 1437974 h 1437973"/>
                <a:gd name="connsiteX59" fmla="*/ 3697594 w 4660559"/>
                <a:gd name="connsiteY59" fmla="*/ 1375235 h 1437973"/>
                <a:gd name="connsiteX60" fmla="*/ 3881788 w 4660559"/>
                <a:gd name="connsiteY60" fmla="*/ 1437974 h 1437973"/>
                <a:gd name="connsiteX61" fmla="*/ 3881788 w 4660559"/>
                <a:gd name="connsiteY61" fmla="*/ 1375235 h 1437973"/>
                <a:gd name="connsiteX62" fmla="*/ 4083962 w 4660559"/>
                <a:gd name="connsiteY62" fmla="*/ 1437974 h 1437973"/>
                <a:gd name="connsiteX63" fmla="*/ 4083962 w 4660559"/>
                <a:gd name="connsiteY63" fmla="*/ 1375235 h 1437973"/>
                <a:gd name="connsiteX64" fmla="*/ 4268156 w 4660559"/>
                <a:gd name="connsiteY64" fmla="*/ 1437974 h 1437973"/>
                <a:gd name="connsiteX65" fmla="*/ 4268156 w 4660559"/>
                <a:gd name="connsiteY65" fmla="*/ 1375235 h 1437973"/>
                <a:gd name="connsiteX66" fmla="*/ 62739 w 4660559"/>
                <a:gd name="connsiteY66" fmla="*/ 1437974 h 1437973"/>
                <a:gd name="connsiteX67" fmla="*/ 62739 w 4660559"/>
                <a:gd name="connsiteY67" fmla="*/ 1375235 h 1437973"/>
                <a:gd name="connsiteX68" fmla="*/ 4461278 w 4660559"/>
                <a:gd name="connsiteY68" fmla="*/ 1437974 h 1437973"/>
                <a:gd name="connsiteX69" fmla="*/ 4461278 w 4660559"/>
                <a:gd name="connsiteY69" fmla="*/ 1375235 h 1437973"/>
                <a:gd name="connsiteX70" fmla="*/ 4660560 w 4660559"/>
                <a:gd name="connsiteY70" fmla="*/ 1437974 h 1437973"/>
                <a:gd name="connsiteX71" fmla="*/ 4660560 w 4660559"/>
                <a:gd name="connsiteY71" fmla="*/ 1375235 h 1437973"/>
                <a:gd name="connsiteX72" fmla="*/ 62739 w 4660559"/>
                <a:gd name="connsiteY72" fmla="*/ 1437974 h 1437973"/>
                <a:gd name="connsiteX73" fmla="*/ 62739 w 4660559"/>
                <a:gd name="connsiteY73" fmla="*/ 0 h 143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660559" h="1437973">
                  <a:moveTo>
                    <a:pt x="0" y="163072"/>
                  </a:moveTo>
                  <a:lnTo>
                    <a:pt x="62739" y="163072"/>
                  </a:lnTo>
                  <a:moveTo>
                    <a:pt x="0" y="289808"/>
                  </a:moveTo>
                  <a:lnTo>
                    <a:pt x="62739" y="289808"/>
                  </a:lnTo>
                  <a:moveTo>
                    <a:pt x="0" y="21123"/>
                  </a:moveTo>
                  <a:lnTo>
                    <a:pt x="62739" y="21123"/>
                  </a:lnTo>
                  <a:moveTo>
                    <a:pt x="0" y="425596"/>
                  </a:moveTo>
                  <a:lnTo>
                    <a:pt x="62739" y="425596"/>
                  </a:lnTo>
                  <a:moveTo>
                    <a:pt x="0" y="564528"/>
                  </a:moveTo>
                  <a:lnTo>
                    <a:pt x="62739" y="564528"/>
                  </a:lnTo>
                  <a:moveTo>
                    <a:pt x="0" y="697299"/>
                  </a:moveTo>
                  <a:lnTo>
                    <a:pt x="62739" y="697299"/>
                  </a:lnTo>
                  <a:moveTo>
                    <a:pt x="0" y="833087"/>
                  </a:moveTo>
                  <a:lnTo>
                    <a:pt x="62739" y="833087"/>
                  </a:lnTo>
                  <a:moveTo>
                    <a:pt x="0" y="969001"/>
                  </a:moveTo>
                  <a:lnTo>
                    <a:pt x="62739" y="969001"/>
                  </a:lnTo>
                  <a:moveTo>
                    <a:pt x="0" y="1107807"/>
                  </a:moveTo>
                  <a:lnTo>
                    <a:pt x="62739" y="1107807"/>
                  </a:lnTo>
                  <a:moveTo>
                    <a:pt x="0" y="1234543"/>
                  </a:moveTo>
                  <a:lnTo>
                    <a:pt x="62739" y="1234543"/>
                  </a:lnTo>
                  <a:moveTo>
                    <a:pt x="0" y="1370457"/>
                  </a:moveTo>
                  <a:lnTo>
                    <a:pt x="4660434" y="1370457"/>
                  </a:lnTo>
                  <a:moveTo>
                    <a:pt x="639966" y="1437974"/>
                  </a:moveTo>
                  <a:lnTo>
                    <a:pt x="639966" y="1375235"/>
                  </a:lnTo>
                  <a:moveTo>
                    <a:pt x="827052" y="1437974"/>
                  </a:moveTo>
                  <a:lnTo>
                    <a:pt x="827052" y="1375235"/>
                  </a:lnTo>
                  <a:moveTo>
                    <a:pt x="1017281" y="1437974"/>
                  </a:moveTo>
                  <a:lnTo>
                    <a:pt x="1017281" y="1375235"/>
                  </a:lnTo>
                  <a:moveTo>
                    <a:pt x="440684" y="1437974"/>
                  </a:moveTo>
                  <a:lnTo>
                    <a:pt x="440684" y="1375235"/>
                  </a:lnTo>
                  <a:moveTo>
                    <a:pt x="256615" y="1437974"/>
                  </a:moveTo>
                  <a:lnTo>
                    <a:pt x="256615" y="1375235"/>
                  </a:lnTo>
                  <a:moveTo>
                    <a:pt x="1213420" y="1437974"/>
                  </a:moveTo>
                  <a:lnTo>
                    <a:pt x="1213420" y="1375235"/>
                  </a:lnTo>
                  <a:moveTo>
                    <a:pt x="1406667" y="1437974"/>
                  </a:moveTo>
                  <a:lnTo>
                    <a:pt x="1406667" y="1375235"/>
                  </a:lnTo>
                  <a:moveTo>
                    <a:pt x="1596771" y="1437974"/>
                  </a:moveTo>
                  <a:lnTo>
                    <a:pt x="1596771" y="1375235"/>
                  </a:lnTo>
                  <a:moveTo>
                    <a:pt x="1777948" y="1437974"/>
                  </a:moveTo>
                  <a:lnTo>
                    <a:pt x="1777948" y="1375235"/>
                  </a:lnTo>
                  <a:moveTo>
                    <a:pt x="1980122" y="1437974"/>
                  </a:moveTo>
                  <a:lnTo>
                    <a:pt x="1980122" y="1375235"/>
                  </a:lnTo>
                  <a:moveTo>
                    <a:pt x="2161299" y="1437974"/>
                  </a:moveTo>
                  <a:lnTo>
                    <a:pt x="2161299" y="1375235"/>
                  </a:lnTo>
                  <a:moveTo>
                    <a:pt x="2357438" y="1437974"/>
                  </a:moveTo>
                  <a:lnTo>
                    <a:pt x="2357438" y="1375235"/>
                  </a:lnTo>
                  <a:moveTo>
                    <a:pt x="2553576" y="1437974"/>
                  </a:moveTo>
                  <a:lnTo>
                    <a:pt x="2553576" y="1375235"/>
                  </a:lnTo>
                  <a:moveTo>
                    <a:pt x="2743806" y="1437974"/>
                  </a:moveTo>
                  <a:lnTo>
                    <a:pt x="2743806" y="1375235"/>
                  </a:lnTo>
                  <a:moveTo>
                    <a:pt x="2933910" y="1437974"/>
                  </a:moveTo>
                  <a:lnTo>
                    <a:pt x="2933910" y="1375235"/>
                  </a:lnTo>
                  <a:moveTo>
                    <a:pt x="3121122" y="1437974"/>
                  </a:moveTo>
                  <a:lnTo>
                    <a:pt x="3121122" y="1375235"/>
                  </a:lnTo>
                  <a:moveTo>
                    <a:pt x="3317261" y="1437974"/>
                  </a:moveTo>
                  <a:lnTo>
                    <a:pt x="3317261" y="1375235"/>
                  </a:lnTo>
                  <a:moveTo>
                    <a:pt x="3504472" y="1437974"/>
                  </a:moveTo>
                  <a:lnTo>
                    <a:pt x="3504472" y="1375235"/>
                  </a:lnTo>
                  <a:moveTo>
                    <a:pt x="3697594" y="1437974"/>
                  </a:moveTo>
                  <a:lnTo>
                    <a:pt x="3697594" y="1375235"/>
                  </a:lnTo>
                  <a:moveTo>
                    <a:pt x="3881788" y="1437974"/>
                  </a:moveTo>
                  <a:lnTo>
                    <a:pt x="3881788" y="1375235"/>
                  </a:lnTo>
                  <a:moveTo>
                    <a:pt x="4083962" y="1437974"/>
                  </a:moveTo>
                  <a:lnTo>
                    <a:pt x="4083962" y="1375235"/>
                  </a:lnTo>
                  <a:moveTo>
                    <a:pt x="4268156" y="1437974"/>
                  </a:moveTo>
                  <a:lnTo>
                    <a:pt x="4268156" y="1375235"/>
                  </a:lnTo>
                  <a:moveTo>
                    <a:pt x="62739" y="1437974"/>
                  </a:moveTo>
                  <a:lnTo>
                    <a:pt x="62739" y="1375235"/>
                  </a:lnTo>
                  <a:moveTo>
                    <a:pt x="4461278" y="1437974"/>
                  </a:moveTo>
                  <a:lnTo>
                    <a:pt x="4461278" y="1375235"/>
                  </a:lnTo>
                  <a:moveTo>
                    <a:pt x="4660560" y="1437974"/>
                  </a:moveTo>
                  <a:lnTo>
                    <a:pt x="4660560" y="1375235"/>
                  </a:lnTo>
                  <a:moveTo>
                    <a:pt x="62739" y="1437974"/>
                  </a:moveTo>
                  <a:lnTo>
                    <a:pt x="62739" y="0"/>
                  </a:lnTo>
                </a:path>
              </a:pathLst>
            </a:custGeom>
            <a:noFill/>
            <a:ln w="12571" cap="flat">
              <a:solidFill>
                <a:srgbClr val="000000"/>
              </a:solid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731F9487-4946-B58A-3303-F31F8E11E46B}"/>
                </a:ext>
              </a:extLst>
            </p:cNvPr>
            <p:cNvSpPr/>
            <p:nvPr/>
          </p:nvSpPr>
          <p:spPr>
            <a:xfrm>
              <a:off x="9363382" y="2341031"/>
              <a:ext cx="12573" cy="664734"/>
            </a:xfrm>
            <a:custGeom>
              <a:avLst/>
              <a:gdLst>
                <a:gd name="connsiteX0" fmla="*/ 0 w 12573"/>
                <a:gd name="connsiteY0" fmla="*/ 664734 h 664734"/>
                <a:gd name="connsiteX1" fmla="*/ 0 w 12573"/>
                <a:gd name="connsiteY1" fmla="*/ 0 h 664734"/>
              </a:gdLst>
              <a:ahLst/>
              <a:cxnLst>
                <a:cxn ang="0">
                  <a:pos x="connsiteX0" y="connsiteY0"/>
                </a:cxn>
                <a:cxn ang="0">
                  <a:pos x="connsiteX1" y="connsiteY1"/>
                </a:cxn>
              </a:cxnLst>
              <a:rect l="l" t="t" r="r" b="b"/>
              <a:pathLst>
                <a:path w="12573" h="664734">
                  <a:moveTo>
                    <a:pt x="0" y="664734"/>
                  </a:moveTo>
                  <a:lnTo>
                    <a:pt x="0" y="0"/>
                  </a:lnTo>
                </a:path>
              </a:pathLst>
            </a:custGeom>
            <a:ln w="12700" cap="flat">
              <a:solidFill>
                <a:srgbClr val="7F7F7F"/>
              </a:solidFill>
              <a:custDash>
                <a:ds d="150000" sp="150000"/>
              </a:custDash>
              <a:miter/>
            </a:ln>
          </p:spPr>
          <p:txBody>
            <a:bodyPr rtlCol="0" anchor="ctr"/>
            <a:lstStyle/>
            <a:p>
              <a:endParaRPr lang="en-US"/>
            </a:p>
          </p:txBody>
        </p:sp>
      </p:grpSp>
      <p:sp>
        <p:nvSpPr>
          <p:cNvPr id="112" name="TextBox 111">
            <a:extLst>
              <a:ext uri="{FF2B5EF4-FFF2-40B4-BE49-F238E27FC236}">
                <a16:creationId xmlns:a16="http://schemas.microsoft.com/office/drawing/2014/main" id="{17A261E4-FBDD-776F-8B1F-13380F11FCCD}"/>
              </a:ext>
            </a:extLst>
          </p:cNvPr>
          <p:cNvSpPr txBox="1"/>
          <p:nvPr/>
        </p:nvSpPr>
        <p:spPr>
          <a:xfrm>
            <a:off x="8585444" y="3217944"/>
            <a:ext cx="1058431" cy="1661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Time (months)</a:t>
            </a:r>
          </a:p>
        </p:txBody>
      </p:sp>
      <p:sp>
        <p:nvSpPr>
          <p:cNvPr id="113" name="TextBox 112">
            <a:extLst>
              <a:ext uri="{FF2B5EF4-FFF2-40B4-BE49-F238E27FC236}">
                <a16:creationId xmlns:a16="http://schemas.microsoft.com/office/drawing/2014/main" id="{0E52351F-EBFE-FED6-E8B4-F425ABFFFE1E}"/>
              </a:ext>
            </a:extLst>
          </p:cNvPr>
          <p:cNvSpPr txBox="1"/>
          <p:nvPr/>
        </p:nvSpPr>
        <p:spPr>
          <a:xfrm rot="16200000">
            <a:off x="6105614" y="4379731"/>
            <a:ext cx="581891" cy="1661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PFS (%)</a:t>
            </a:r>
          </a:p>
        </p:txBody>
      </p:sp>
      <p:sp>
        <p:nvSpPr>
          <p:cNvPr id="114" name="TextBox 113">
            <a:extLst>
              <a:ext uri="{FF2B5EF4-FFF2-40B4-BE49-F238E27FC236}">
                <a16:creationId xmlns:a16="http://schemas.microsoft.com/office/drawing/2014/main" id="{2A9B7350-5D49-347C-5804-E4853BC60657}"/>
              </a:ext>
            </a:extLst>
          </p:cNvPr>
          <p:cNvSpPr txBox="1"/>
          <p:nvPr/>
        </p:nvSpPr>
        <p:spPr>
          <a:xfrm>
            <a:off x="6194615" y="5405695"/>
            <a:ext cx="934551" cy="2769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No. at risk (events)</a:t>
            </a:r>
          </a:p>
          <a:p>
            <a:pPr marL="0" marR="0" lvl="0" indent="0" defTabSz="457200" rtl="0" eaLnBrk="1" fontAlgn="auto" latinLnBrk="0" hangingPunct="1">
              <a:lnSpc>
                <a:spcPct val="90000"/>
              </a:lnSpc>
              <a:spcBef>
                <a:spcPts val="0"/>
              </a:spcBef>
              <a:spcAft>
                <a:spcPts val="0"/>
              </a:spcAft>
              <a:buClrTx/>
              <a:buSzTx/>
              <a:buFontTx/>
              <a:buNone/>
              <a:tabLst/>
              <a:defRPr/>
            </a:pPr>
            <a:r>
              <a:rPr lang="en-GB" sz="1000" b="1" dirty="0">
                <a:solidFill>
                  <a:schemeClr val="accent1">
                    <a:lumMod val="75000"/>
                  </a:schemeClr>
                </a:solidFill>
                <a:latin typeface="Arial Narrow" panose="020B0604020202020204" pitchFamily="34" charset="0"/>
                <a:ea typeface="Aileron" charset="0"/>
                <a:cs typeface="Arial Narrow" panose="020B0604020202020204" pitchFamily="34" charset="0"/>
              </a:rPr>
              <a:t>Cohort B</a:t>
            </a:r>
            <a:endParaRPr kumimoji="0" lang="en-GB" sz="1000" b="1" u="none" strike="noStrike" kern="1200" cap="none" spc="0" normalizeH="0" baseline="0" noProof="0" dirty="0">
              <a:ln>
                <a:noFill/>
              </a:ln>
              <a:solidFill>
                <a:schemeClr val="accent1">
                  <a:lumMod val="75000"/>
                </a:schemeClr>
              </a:solidFill>
              <a:effectLst/>
              <a:uLnTx/>
              <a:uFillTx/>
              <a:latin typeface="Arial Narrow" panose="020B0604020202020204" pitchFamily="34" charset="0"/>
              <a:ea typeface="Aileron" charset="0"/>
              <a:cs typeface="Arial Narrow" panose="020B0604020202020204" pitchFamily="34" charset="0"/>
            </a:endParaRPr>
          </a:p>
        </p:txBody>
      </p:sp>
      <p:sp>
        <p:nvSpPr>
          <p:cNvPr id="115" name="TextBox 114">
            <a:extLst>
              <a:ext uri="{FF2B5EF4-FFF2-40B4-BE49-F238E27FC236}">
                <a16:creationId xmlns:a16="http://schemas.microsoft.com/office/drawing/2014/main" id="{0046399F-D34A-4270-95FB-D252C8FCC9B3}"/>
              </a:ext>
            </a:extLst>
          </p:cNvPr>
          <p:cNvSpPr txBox="1"/>
          <p:nvPr/>
        </p:nvSpPr>
        <p:spPr>
          <a:xfrm>
            <a:off x="6566034" y="3754239"/>
            <a:ext cx="173188" cy="1523494"/>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100</a:t>
            </a:r>
          </a:p>
          <a:p>
            <a:pPr marL="0" marR="0" lvl="0" indent="0" algn="r" defTabSz="457200" rtl="0" eaLnBrk="1" fontAlgn="auto" latinLnBrk="0" hangingPunct="1">
              <a:lnSpc>
                <a:spcPct val="90000"/>
              </a:lnSpc>
              <a:spcBef>
                <a:spcPts val="0"/>
              </a:spcBef>
              <a:spcAft>
                <a:spcPts val="0"/>
              </a:spcAft>
              <a:buClrTx/>
              <a:buSzTx/>
              <a:buFontTx/>
              <a:buNone/>
              <a:tabLst/>
              <a:defRPr/>
            </a:pPr>
            <a:r>
              <a:rPr lang="en-GB" sz="1000" dirty="0">
                <a:solidFill>
                  <a:srgbClr val="000000"/>
                </a:solidFill>
                <a:latin typeface="Arial Narrow" panose="020B0604020202020204" pitchFamily="34" charset="0"/>
                <a:ea typeface="Aileron" charset="0"/>
                <a:cs typeface="Arial Narrow" panose="020B0604020202020204" pitchFamily="34" charset="0"/>
              </a:rPr>
              <a:t>90</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80</a:t>
            </a:r>
          </a:p>
          <a:p>
            <a:pPr marL="0" marR="0" lvl="0" indent="0" algn="r" defTabSz="457200" rtl="0" eaLnBrk="1" fontAlgn="auto" latinLnBrk="0" hangingPunct="1">
              <a:lnSpc>
                <a:spcPct val="90000"/>
              </a:lnSpc>
              <a:spcBef>
                <a:spcPts val="0"/>
              </a:spcBef>
              <a:spcAft>
                <a:spcPts val="0"/>
              </a:spcAft>
              <a:buClrTx/>
              <a:buSzTx/>
              <a:buFontTx/>
              <a:buNone/>
              <a:tabLst/>
              <a:defRPr/>
            </a:pPr>
            <a:r>
              <a:rPr lang="en-GB" sz="1000" dirty="0">
                <a:solidFill>
                  <a:srgbClr val="000000"/>
                </a:solidFill>
                <a:latin typeface="Arial Narrow" panose="020B0604020202020204" pitchFamily="34" charset="0"/>
                <a:ea typeface="Aileron" charset="0"/>
                <a:cs typeface="Arial Narrow" panose="020B0604020202020204" pitchFamily="34" charset="0"/>
              </a:rPr>
              <a:t>70</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60</a:t>
            </a:r>
          </a:p>
          <a:p>
            <a:pPr marL="0" marR="0" lvl="0" indent="0" algn="r" defTabSz="457200" rtl="0" eaLnBrk="1" fontAlgn="auto" latinLnBrk="0" hangingPunct="1">
              <a:lnSpc>
                <a:spcPct val="90000"/>
              </a:lnSpc>
              <a:spcBef>
                <a:spcPts val="0"/>
              </a:spcBef>
              <a:spcAft>
                <a:spcPts val="0"/>
              </a:spcAft>
              <a:buClrTx/>
              <a:buSzTx/>
              <a:buFontTx/>
              <a:buNone/>
              <a:tabLst/>
              <a:defRPr/>
            </a:pPr>
            <a:r>
              <a:rPr lang="en-GB" sz="1000" dirty="0">
                <a:solidFill>
                  <a:srgbClr val="000000"/>
                </a:solidFill>
                <a:latin typeface="Arial Narrow" panose="020B0604020202020204" pitchFamily="34" charset="0"/>
                <a:ea typeface="Aileron" charset="0"/>
                <a:cs typeface="Arial Narrow" panose="020B0604020202020204" pitchFamily="34" charset="0"/>
              </a:rPr>
              <a:t>50</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40</a:t>
            </a:r>
          </a:p>
          <a:p>
            <a:pPr marL="0" marR="0" lvl="0" indent="0" algn="r" defTabSz="457200" rtl="0" eaLnBrk="1" fontAlgn="auto" latinLnBrk="0" hangingPunct="1">
              <a:lnSpc>
                <a:spcPct val="90000"/>
              </a:lnSpc>
              <a:spcBef>
                <a:spcPts val="0"/>
              </a:spcBef>
              <a:spcAft>
                <a:spcPts val="0"/>
              </a:spcAft>
              <a:buClrTx/>
              <a:buSzTx/>
              <a:buFontTx/>
              <a:buNone/>
              <a:tabLst/>
              <a:defRPr/>
            </a:pPr>
            <a:r>
              <a:rPr lang="en-GB" sz="1000" dirty="0">
                <a:solidFill>
                  <a:srgbClr val="000000"/>
                </a:solidFill>
                <a:latin typeface="Arial Narrow" panose="020B0604020202020204" pitchFamily="34" charset="0"/>
                <a:ea typeface="Aileron" charset="0"/>
                <a:cs typeface="Arial Narrow" panose="020B0604020202020204" pitchFamily="34" charset="0"/>
              </a:rPr>
              <a:t>30</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20</a:t>
            </a:r>
          </a:p>
          <a:p>
            <a:pPr marL="0" marR="0" lvl="0" indent="0" algn="r" defTabSz="457200" rtl="0" eaLnBrk="1" fontAlgn="auto" latinLnBrk="0" hangingPunct="1">
              <a:lnSpc>
                <a:spcPct val="90000"/>
              </a:lnSpc>
              <a:spcBef>
                <a:spcPts val="0"/>
              </a:spcBef>
              <a:spcAft>
                <a:spcPts val="0"/>
              </a:spcAft>
              <a:buClrTx/>
              <a:buSzTx/>
              <a:buFontTx/>
              <a:buNone/>
              <a:tabLst/>
              <a:defRPr/>
            </a:pPr>
            <a:r>
              <a:rPr lang="en-GB" sz="1000" dirty="0">
                <a:solidFill>
                  <a:srgbClr val="000000"/>
                </a:solidFill>
                <a:latin typeface="Arial Narrow" panose="020B0604020202020204" pitchFamily="34" charset="0"/>
                <a:ea typeface="Aileron" charset="0"/>
                <a:cs typeface="Arial Narrow" panose="020B0604020202020204" pitchFamily="34" charset="0"/>
              </a:rPr>
              <a:t>10</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0</a:t>
            </a:r>
          </a:p>
        </p:txBody>
      </p:sp>
      <p:graphicFrame>
        <p:nvGraphicFramePr>
          <p:cNvPr id="116" name="Table 115">
            <a:extLst>
              <a:ext uri="{FF2B5EF4-FFF2-40B4-BE49-F238E27FC236}">
                <a16:creationId xmlns:a16="http://schemas.microsoft.com/office/drawing/2014/main" id="{FAA5F931-0E22-B192-EDE1-105F21DBC4C3}"/>
              </a:ext>
            </a:extLst>
          </p:cNvPr>
          <p:cNvGraphicFramePr>
            <a:graphicFrameLocks noGrp="1"/>
          </p:cNvGraphicFramePr>
          <p:nvPr/>
        </p:nvGraphicFramePr>
        <p:xfrm>
          <a:off x="6739222" y="5244683"/>
          <a:ext cx="4843200" cy="156600"/>
        </p:xfrm>
        <a:graphic>
          <a:graphicData uri="http://schemas.openxmlformats.org/drawingml/2006/table">
            <a:tbl>
              <a:tblPr>
                <a:tableStyleId>{5C22544A-7EE6-4342-B048-85BDC9FD1C3A}</a:tableStyleId>
              </a:tblPr>
              <a:tblGrid>
                <a:gridCol w="193728">
                  <a:extLst>
                    <a:ext uri="{9D8B030D-6E8A-4147-A177-3AD203B41FA5}">
                      <a16:colId xmlns:a16="http://schemas.microsoft.com/office/drawing/2014/main" val="1530569360"/>
                    </a:ext>
                  </a:extLst>
                </a:gridCol>
                <a:gridCol w="193728">
                  <a:extLst>
                    <a:ext uri="{9D8B030D-6E8A-4147-A177-3AD203B41FA5}">
                      <a16:colId xmlns:a16="http://schemas.microsoft.com/office/drawing/2014/main" val="1150984703"/>
                    </a:ext>
                  </a:extLst>
                </a:gridCol>
                <a:gridCol w="193728">
                  <a:extLst>
                    <a:ext uri="{9D8B030D-6E8A-4147-A177-3AD203B41FA5}">
                      <a16:colId xmlns:a16="http://schemas.microsoft.com/office/drawing/2014/main" val="3021473256"/>
                    </a:ext>
                  </a:extLst>
                </a:gridCol>
                <a:gridCol w="193728">
                  <a:extLst>
                    <a:ext uri="{9D8B030D-6E8A-4147-A177-3AD203B41FA5}">
                      <a16:colId xmlns:a16="http://schemas.microsoft.com/office/drawing/2014/main" val="234148286"/>
                    </a:ext>
                  </a:extLst>
                </a:gridCol>
                <a:gridCol w="193728">
                  <a:extLst>
                    <a:ext uri="{9D8B030D-6E8A-4147-A177-3AD203B41FA5}">
                      <a16:colId xmlns:a16="http://schemas.microsoft.com/office/drawing/2014/main" val="3063035611"/>
                    </a:ext>
                  </a:extLst>
                </a:gridCol>
                <a:gridCol w="193728">
                  <a:extLst>
                    <a:ext uri="{9D8B030D-6E8A-4147-A177-3AD203B41FA5}">
                      <a16:colId xmlns:a16="http://schemas.microsoft.com/office/drawing/2014/main" val="1400293177"/>
                    </a:ext>
                  </a:extLst>
                </a:gridCol>
                <a:gridCol w="193728">
                  <a:extLst>
                    <a:ext uri="{9D8B030D-6E8A-4147-A177-3AD203B41FA5}">
                      <a16:colId xmlns:a16="http://schemas.microsoft.com/office/drawing/2014/main" val="266372296"/>
                    </a:ext>
                  </a:extLst>
                </a:gridCol>
                <a:gridCol w="193728">
                  <a:extLst>
                    <a:ext uri="{9D8B030D-6E8A-4147-A177-3AD203B41FA5}">
                      <a16:colId xmlns:a16="http://schemas.microsoft.com/office/drawing/2014/main" val="2651953850"/>
                    </a:ext>
                  </a:extLst>
                </a:gridCol>
                <a:gridCol w="193728">
                  <a:extLst>
                    <a:ext uri="{9D8B030D-6E8A-4147-A177-3AD203B41FA5}">
                      <a16:colId xmlns:a16="http://schemas.microsoft.com/office/drawing/2014/main" val="1109786505"/>
                    </a:ext>
                  </a:extLst>
                </a:gridCol>
                <a:gridCol w="193728">
                  <a:extLst>
                    <a:ext uri="{9D8B030D-6E8A-4147-A177-3AD203B41FA5}">
                      <a16:colId xmlns:a16="http://schemas.microsoft.com/office/drawing/2014/main" val="53662769"/>
                    </a:ext>
                  </a:extLst>
                </a:gridCol>
                <a:gridCol w="193728">
                  <a:extLst>
                    <a:ext uri="{9D8B030D-6E8A-4147-A177-3AD203B41FA5}">
                      <a16:colId xmlns:a16="http://schemas.microsoft.com/office/drawing/2014/main" val="1841104612"/>
                    </a:ext>
                  </a:extLst>
                </a:gridCol>
                <a:gridCol w="193728">
                  <a:extLst>
                    <a:ext uri="{9D8B030D-6E8A-4147-A177-3AD203B41FA5}">
                      <a16:colId xmlns:a16="http://schemas.microsoft.com/office/drawing/2014/main" val="579286185"/>
                    </a:ext>
                  </a:extLst>
                </a:gridCol>
                <a:gridCol w="193728">
                  <a:extLst>
                    <a:ext uri="{9D8B030D-6E8A-4147-A177-3AD203B41FA5}">
                      <a16:colId xmlns:a16="http://schemas.microsoft.com/office/drawing/2014/main" val="2648469235"/>
                    </a:ext>
                  </a:extLst>
                </a:gridCol>
                <a:gridCol w="193728">
                  <a:extLst>
                    <a:ext uri="{9D8B030D-6E8A-4147-A177-3AD203B41FA5}">
                      <a16:colId xmlns:a16="http://schemas.microsoft.com/office/drawing/2014/main" val="3853793552"/>
                    </a:ext>
                  </a:extLst>
                </a:gridCol>
                <a:gridCol w="193728">
                  <a:extLst>
                    <a:ext uri="{9D8B030D-6E8A-4147-A177-3AD203B41FA5}">
                      <a16:colId xmlns:a16="http://schemas.microsoft.com/office/drawing/2014/main" val="2251339454"/>
                    </a:ext>
                  </a:extLst>
                </a:gridCol>
                <a:gridCol w="193728">
                  <a:extLst>
                    <a:ext uri="{9D8B030D-6E8A-4147-A177-3AD203B41FA5}">
                      <a16:colId xmlns:a16="http://schemas.microsoft.com/office/drawing/2014/main" val="3423818762"/>
                    </a:ext>
                  </a:extLst>
                </a:gridCol>
                <a:gridCol w="193728">
                  <a:extLst>
                    <a:ext uri="{9D8B030D-6E8A-4147-A177-3AD203B41FA5}">
                      <a16:colId xmlns:a16="http://schemas.microsoft.com/office/drawing/2014/main" val="4071384579"/>
                    </a:ext>
                  </a:extLst>
                </a:gridCol>
                <a:gridCol w="193728">
                  <a:extLst>
                    <a:ext uri="{9D8B030D-6E8A-4147-A177-3AD203B41FA5}">
                      <a16:colId xmlns:a16="http://schemas.microsoft.com/office/drawing/2014/main" val="212046699"/>
                    </a:ext>
                  </a:extLst>
                </a:gridCol>
                <a:gridCol w="193728">
                  <a:extLst>
                    <a:ext uri="{9D8B030D-6E8A-4147-A177-3AD203B41FA5}">
                      <a16:colId xmlns:a16="http://schemas.microsoft.com/office/drawing/2014/main" val="3255792186"/>
                    </a:ext>
                  </a:extLst>
                </a:gridCol>
                <a:gridCol w="193728">
                  <a:extLst>
                    <a:ext uri="{9D8B030D-6E8A-4147-A177-3AD203B41FA5}">
                      <a16:colId xmlns:a16="http://schemas.microsoft.com/office/drawing/2014/main" val="292990026"/>
                    </a:ext>
                  </a:extLst>
                </a:gridCol>
                <a:gridCol w="193728">
                  <a:extLst>
                    <a:ext uri="{9D8B030D-6E8A-4147-A177-3AD203B41FA5}">
                      <a16:colId xmlns:a16="http://schemas.microsoft.com/office/drawing/2014/main" val="1414925303"/>
                    </a:ext>
                  </a:extLst>
                </a:gridCol>
                <a:gridCol w="193728">
                  <a:extLst>
                    <a:ext uri="{9D8B030D-6E8A-4147-A177-3AD203B41FA5}">
                      <a16:colId xmlns:a16="http://schemas.microsoft.com/office/drawing/2014/main" val="3807901966"/>
                    </a:ext>
                  </a:extLst>
                </a:gridCol>
                <a:gridCol w="193728">
                  <a:extLst>
                    <a:ext uri="{9D8B030D-6E8A-4147-A177-3AD203B41FA5}">
                      <a16:colId xmlns:a16="http://schemas.microsoft.com/office/drawing/2014/main" val="2793494207"/>
                    </a:ext>
                  </a:extLst>
                </a:gridCol>
                <a:gridCol w="193728">
                  <a:extLst>
                    <a:ext uri="{9D8B030D-6E8A-4147-A177-3AD203B41FA5}">
                      <a16:colId xmlns:a16="http://schemas.microsoft.com/office/drawing/2014/main" val="3969229167"/>
                    </a:ext>
                  </a:extLst>
                </a:gridCol>
                <a:gridCol w="193728">
                  <a:extLst>
                    <a:ext uri="{9D8B030D-6E8A-4147-A177-3AD203B41FA5}">
                      <a16:colId xmlns:a16="http://schemas.microsoft.com/office/drawing/2014/main" val="149055390"/>
                    </a:ext>
                  </a:extLst>
                </a:gridCol>
              </a:tblGrid>
              <a:tr h="45720">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3</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5</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6</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7</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8</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9</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12</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13</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15</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16</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17</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18</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19</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22</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23</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2507550"/>
                  </a:ext>
                </a:extLst>
              </a:tr>
            </a:tbl>
          </a:graphicData>
        </a:graphic>
      </p:graphicFrame>
      <p:graphicFrame>
        <p:nvGraphicFramePr>
          <p:cNvPr id="117" name="Table 116">
            <a:extLst>
              <a:ext uri="{FF2B5EF4-FFF2-40B4-BE49-F238E27FC236}">
                <a16:creationId xmlns:a16="http://schemas.microsoft.com/office/drawing/2014/main" id="{A6A12C3C-BACF-8262-DFF7-54CF4DCCF69F}"/>
              </a:ext>
            </a:extLst>
          </p:cNvPr>
          <p:cNvGraphicFramePr>
            <a:graphicFrameLocks noGrp="1"/>
          </p:cNvGraphicFramePr>
          <p:nvPr>
            <p:extLst>
              <p:ext uri="{D42A27DB-BD31-4B8C-83A1-F6EECF244321}">
                <p14:modId xmlns:p14="http://schemas.microsoft.com/office/powerpoint/2010/main" val="1500448395"/>
              </p:ext>
            </p:extLst>
          </p:nvPr>
        </p:nvGraphicFramePr>
        <p:xfrm>
          <a:off x="6739222" y="5535482"/>
          <a:ext cx="4843200" cy="293760"/>
        </p:xfrm>
        <a:graphic>
          <a:graphicData uri="http://schemas.openxmlformats.org/drawingml/2006/table">
            <a:tbl>
              <a:tblPr>
                <a:tableStyleId>{5C22544A-7EE6-4342-B048-85BDC9FD1C3A}</a:tableStyleId>
              </a:tblPr>
              <a:tblGrid>
                <a:gridCol w="193728">
                  <a:extLst>
                    <a:ext uri="{9D8B030D-6E8A-4147-A177-3AD203B41FA5}">
                      <a16:colId xmlns:a16="http://schemas.microsoft.com/office/drawing/2014/main" val="1530569360"/>
                    </a:ext>
                  </a:extLst>
                </a:gridCol>
                <a:gridCol w="193728">
                  <a:extLst>
                    <a:ext uri="{9D8B030D-6E8A-4147-A177-3AD203B41FA5}">
                      <a16:colId xmlns:a16="http://schemas.microsoft.com/office/drawing/2014/main" val="1150984703"/>
                    </a:ext>
                  </a:extLst>
                </a:gridCol>
                <a:gridCol w="193728">
                  <a:extLst>
                    <a:ext uri="{9D8B030D-6E8A-4147-A177-3AD203B41FA5}">
                      <a16:colId xmlns:a16="http://schemas.microsoft.com/office/drawing/2014/main" val="3021473256"/>
                    </a:ext>
                  </a:extLst>
                </a:gridCol>
                <a:gridCol w="193728">
                  <a:extLst>
                    <a:ext uri="{9D8B030D-6E8A-4147-A177-3AD203B41FA5}">
                      <a16:colId xmlns:a16="http://schemas.microsoft.com/office/drawing/2014/main" val="234148286"/>
                    </a:ext>
                  </a:extLst>
                </a:gridCol>
                <a:gridCol w="193728">
                  <a:extLst>
                    <a:ext uri="{9D8B030D-6E8A-4147-A177-3AD203B41FA5}">
                      <a16:colId xmlns:a16="http://schemas.microsoft.com/office/drawing/2014/main" val="3063035611"/>
                    </a:ext>
                  </a:extLst>
                </a:gridCol>
                <a:gridCol w="193728">
                  <a:extLst>
                    <a:ext uri="{9D8B030D-6E8A-4147-A177-3AD203B41FA5}">
                      <a16:colId xmlns:a16="http://schemas.microsoft.com/office/drawing/2014/main" val="1400293177"/>
                    </a:ext>
                  </a:extLst>
                </a:gridCol>
                <a:gridCol w="193728">
                  <a:extLst>
                    <a:ext uri="{9D8B030D-6E8A-4147-A177-3AD203B41FA5}">
                      <a16:colId xmlns:a16="http://schemas.microsoft.com/office/drawing/2014/main" val="266372296"/>
                    </a:ext>
                  </a:extLst>
                </a:gridCol>
                <a:gridCol w="193728">
                  <a:extLst>
                    <a:ext uri="{9D8B030D-6E8A-4147-A177-3AD203B41FA5}">
                      <a16:colId xmlns:a16="http://schemas.microsoft.com/office/drawing/2014/main" val="2651953850"/>
                    </a:ext>
                  </a:extLst>
                </a:gridCol>
                <a:gridCol w="193728">
                  <a:extLst>
                    <a:ext uri="{9D8B030D-6E8A-4147-A177-3AD203B41FA5}">
                      <a16:colId xmlns:a16="http://schemas.microsoft.com/office/drawing/2014/main" val="1109786505"/>
                    </a:ext>
                  </a:extLst>
                </a:gridCol>
                <a:gridCol w="193728">
                  <a:extLst>
                    <a:ext uri="{9D8B030D-6E8A-4147-A177-3AD203B41FA5}">
                      <a16:colId xmlns:a16="http://schemas.microsoft.com/office/drawing/2014/main" val="53662769"/>
                    </a:ext>
                  </a:extLst>
                </a:gridCol>
                <a:gridCol w="193728">
                  <a:extLst>
                    <a:ext uri="{9D8B030D-6E8A-4147-A177-3AD203B41FA5}">
                      <a16:colId xmlns:a16="http://schemas.microsoft.com/office/drawing/2014/main" val="1841104612"/>
                    </a:ext>
                  </a:extLst>
                </a:gridCol>
                <a:gridCol w="193728">
                  <a:extLst>
                    <a:ext uri="{9D8B030D-6E8A-4147-A177-3AD203B41FA5}">
                      <a16:colId xmlns:a16="http://schemas.microsoft.com/office/drawing/2014/main" val="579286185"/>
                    </a:ext>
                  </a:extLst>
                </a:gridCol>
                <a:gridCol w="193728">
                  <a:extLst>
                    <a:ext uri="{9D8B030D-6E8A-4147-A177-3AD203B41FA5}">
                      <a16:colId xmlns:a16="http://schemas.microsoft.com/office/drawing/2014/main" val="2648469235"/>
                    </a:ext>
                  </a:extLst>
                </a:gridCol>
                <a:gridCol w="193728">
                  <a:extLst>
                    <a:ext uri="{9D8B030D-6E8A-4147-A177-3AD203B41FA5}">
                      <a16:colId xmlns:a16="http://schemas.microsoft.com/office/drawing/2014/main" val="3853793552"/>
                    </a:ext>
                  </a:extLst>
                </a:gridCol>
                <a:gridCol w="193728">
                  <a:extLst>
                    <a:ext uri="{9D8B030D-6E8A-4147-A177-3AD203B41FA5}">
                      <a16:colId xmlns:a16="http://schemas.microsoft.com/office/drawing/2014/main" val="2251339454"/>
                    </a:ext>
                  </a:extLst>
                </a:gridCol>
                <a:gridCol w="193728">
                  <a:extLst>
                    <a:ext uri="{9D8B030D-6E8A-4147-A177-3AD203B41FA5}">
                      <a16:colId xmlns:a16="http://schemas.microsoft.com/office/drawing/2014/main" val="3423818762"/>
                    </a:ext>
                  </a:extLst>
                </a:gridCol>
                <a:gridCol w="193728">
                  <a:extLst>
                    <a:ext uri="{9D8B030D-6E8A-4147-A177-3AD203B41FA5}">
                      <a16:colId xmlns:a16="http://schemas.microsoft.com/office/drawing/2014/main" val="4071384579"/>
                    </a:ext>
                  </a:extLst>
                </a:gridCol>
                <a:gridCol w="193728">
                  <a:extLst>
                    <a:ext uri="{9D8B030D-6E8A-4147-A177-3AD203B41FA5}">
                      <a16:colId xmlns:a16="http://schemas.microsoft.com/office/drawing/2014/main" val="212046699"/>
                    </a:ext>
                  </a:extLst>
                </a:gridCol>
                <a:gridCol w="193728">
                  <a:extLst>
                    <a:ext uri="{9D8B030D-6E8A-4147-A177-3AD203B41FA5}">
                      <a16:colId xmlns:a16="http://schemas.microsoft.com/office/drawing/2014/main" val="3255792186"/>
                    </a:ext>
                  </a:extLst>
                </a:gridCol>
                <a:gridCol w="193728">
                  <a:extLst>
                    <a:ext uri="{9D8B030D-6E8A-4147-A177-3AD203B41FA5}">
                      <a16:colId xmlns:a16="http://schemas.microsoft.com/office/drawing/2014/main" val="292990026"/>
                    </a:ext>
                  </a:extLst>
                </a:gridCol>
                <a:gridCol w="193728">
                  <a:extLst>
                    <a:ext uri="{9D8B030D-6E8A-4147-A177-3AD203B41FA5}">
                      <a16:colId xmlns:a16="http://schemas.microsoft.com/office/drawing/2014/main" val="1414925303"/>
                    </a:ext>
                  </a:extLst>
                </a:gridCol>
                <a:gridCol w="193728">
                  <a:extLst>
                    <a:ext uri="{9D8B030D-6E8A-4147-A177-3AD203B41FA5}">
                      <a16:colId xmlns:a16="http://schemas.microsoft.com/office/drawing/2014/main" val="3807901966"/>
                    </a:ext>
                  </a:extLst>
                </a:gridCol>
                <a:gridCol w="193728">
                  <a:extLst>
                    <a:ext uri="{9D8B030D-6E8A-4147-A177-3AD203B41FA5}">
                      <a16:colId xmlns:a16="http://schemas.microsoft.com/office/drawing/2014/main" val="2793494207"/>
                    </a:ext>
                  </a:extLst>
                </a:gridCol>
                <a:gridCol w="193728">
                  <a:extLst>
                    <a:ext uri="{9D8B030D-6E8A-4147-A177-3AD203B41FA5}">
                      <a16:colId xmlns:a16="http://schemas.microsoft.com/office/drawing/2014/main" val="3969229167"/>
                    </a:ext>
                  </a:extLst>
                </a:gridCol>
                <a:gridCol w="193728">
                  <a:extLst>
                    <a:ext uri="{9D8B030D-6E8A-4147-A177-3AD203B41FA5}">
                      <a16:colId xmlns:a16="http://schemas.microsoft.com/office/drawing/2014/main" val="149055390"/>
                    </a:ext>
                  </a:extLst>
                </a:gridCol>
              </a:tblGrid>
              <a:tr h="45720">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62</a:t>
                      </a:r>
                    </a:p>
                    <a:p>
                      <a:pPr algn="ctr">
                        <a:lnSpc>
                          <a:spcPct val="90000"/>
                        </a:lnSpc>
                      </a:pPr>
                      <a:r>
                        <a:rPr lang="en-US" sz="1000" b="0" i="0" dirty="0">
                          <a:latin typeface="Arial Narrow" panose="020B0604020202020204" pitchFamily="34" charset="0"/>
                          <a:cs typeface="Arial Narrow" panose="020B0604020202020204" pitchFamily="34" charset="0"/>
                        </a:rPr>
                        <a:t>(0)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50</a:t>
                      </a:r>
                    </a:p>
                    <a:p>
                      <a:pPr algn="ctr">
                        <a:lnSpc>
                          <a:spcPct val="90000"/>
                        </a:lnSpc>
                      </a:pPr>
                      <a:r>
                        <a:rPr lang="en-US" sz="1000" b="0" i="0" dirty="0">
                          <a:latin typeface="Arial Narrow" panose="020B0604020202020204" pitchFamily="34" charset="0"/>
                          <a:cs typeface="Arial Narrow" panose="020B0604020202020204" pitchFamily="34" charset="0"/>
                        </a:rPr>
                        <a:t>(0)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40</a:t>
                      </a:r>
                    </a:p>
                    <a:p>
                      <a:pPr algn="ctr">
                        <a:lnSpc>
                          <a:spcPct val="90000"/>
                        </a:lnSpc>
                      </a:pPr>
                      <a:r>
                        <a:rPr lang="en-US" sz="1000" b="0" i="0" dirty="0">
                          <a:latin typeface="Arial Narrow" panose="020B0604020202020204" pitchFamily="34" charset="0"/>
                          <a:cs typeface="Arial Narrow" panose="020B0604020202020204" pitchFamily="34" charset="0"/>
                        </a:rPr>
                        <a:t>(9)</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36</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(11)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33</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(13)</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25</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(18)</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22</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(21)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20</a:t>
                      </a:r>
                    </a:p>
                    <a:p>
                      <a:pPr algn="ctr">
                        <a:lnSpc>
                          <a:spcPct val="90000"/>
                        </a:lnSpc>
                      </a:pPr>
                      <a:r>
                        <a:rPr lang="en-US" sz="1000" b="0" i="0" dirty="0">
                          <a:latin typeface="Arial Narrow" panose="020B0604020202020204" pitchFamily="34" charset="0"/>
                          <a:cs typeface="Arial Narrow" panose="020B0604020202020204" pitchFamily="34" charset="0"/>
                        </a:rPr>
                        <a:t>(23)</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19</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(24)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16</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(25)</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000" b="0" i="0" dirty="0">
                          <a:latin typeface="Arial Narrow" panose="020B0604020202020204" pitchFamily="34" charset="0"/>
                          <a:cs typeface="Arial Narrow" panose="020B0604020202020204" pitchFamily="34" charset="0"/>
                        </a:rPr>
                        <a:t>8</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(28)</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8</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(28)</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8</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(29)</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7</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(29)</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5</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(31)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4</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(31)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3</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(31)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3</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(31)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3</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(31)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3</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(31)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(31)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(31)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(31)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(31)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0</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(31)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2507550"/>
                  </a:ext>
                </a:extLst>
              </a:tr>
            </a:tbl>
          </a:graphicData>
        </a:graphic>
      </p:graphicFrame>
      <p:sp>
        <p:nvSpPr>
          <p:cNvPr id="118" name="Rounded Rectangle 117">
            <a:extLst>
              <a:ext uri="{FF2B5EF4-FFF2-40B4-BE49-F238E27FC236}">
                <a16:creationId xmlns:a16="http://schemas.microsoft.com/office/drawing/2014/main" id="{07D32F79-AE0A-F881-ED0B-0A338D7C9E18}"/>
              </a:ext>
            </a:extLst>
          </p:cNvPr>
          <p:cNvSpPr/>
          <p:nvPr/>
        </p:nvSpPr>
        <p:spPr>
          <a:xfrm>
            <a:off x="8089551" y="3771538"/>
            <a:ext cx="1658866" cy="216000"/>
          </a:xfrm>
          <a:prstGeom prst="roundRect">
            <a:avLst>
              <a:gd name="adj" fmla="val 0"/>
            </a:avLst>
          </a:prstGeom>
          <a:solidFill>
            <a:schemeClr val="accent1">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Cohort B</a:t>
            </a:r>
            <a:endParaRPr lang="en-GB" sz="1200" b="1" baseline="30000" noProof="0" dirty="0">
              <a:solidFill>
                <a:schemeClr val="bg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C69A612B-0086-2605-58D0-68226E045BE5}"/>
              </a:ext>
            </a:extLst>
          </p:cNvPr>
          <p:cNvSpPr txBox="1"/>
          <p:nvPr/>
        </p:nvSpPr>
        <p:spPr>
          <a:xfrm>
            <a:off x="8918984" y="4295058"/>
            <a:ext cx="2165657" cy="3323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20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Median (95% CI) PFS, months</a:t>
            </a:r>
            <a:br>
              <a:rPr kumimoji="0" lang="en-GB" sz="120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200" b="1"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7.0 (4.2-12.9)</a:t>
            </a:r>
          </a:p>
        </p:txBody>
      </p:sp>
      <p:sp>
        <p:nvSpPr>
          <p:cNvPr id="168" name="TextBox 167">
            <a:extLst>
              <a:ext uri="{FF2B5EF4-FFF2-40B4-BE49-F238E27FC236}">
                <a16:creationId xmlns:a16="http://schemas.microsoft.com/office/drawing/2014/main" id="{AC7F7C9A-D79D-249A-B906-3A4CB06CFCE1}"/>
              </a:ext>
            </a:extLst>
          </p:cNvPr>
          <p:cNvSpPr txBox="1"/>
          <p:nvPr/>
        </p:nvSpPr>
        <p:spPr>
          <a:xfrm>
            <a:off x="8585444" y="5373315"/>
            <a:ext cx="1058431" cy="1661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Time (months)</a:t>
            </a:r>
          </a:p>
        </p:txBody>
      </p:sp>
      <p:grpSp>
        <p:nvGrpSpPr>
          <p:cNvPr id="172" name="Graphic 169">
            <a:extLst>
              <a:ext uri="{FF2B5EF4-FFF2-40B4-BE49-F238E27FC236}">
                <a16:creationId xmlns:a16="http://schemas.microsoft.com/office/drawing/2014/main" id="{9A5F5C0C-5FBD-4D4A-97A2-115AD237BE55}"/>
              </a:ext>
            </a:extLst>
          </p:cNvPr>
          <p:cNvGrpSpPr/>
          <p:nvPr/>
        </p:nvGrpSpPr>
        <p:grpSpPr>
          <a:xfrm>
            <a:off x="6881201" y="3809893"/>
            <a:ext cx="4449961" cy="1050097"/>
            <a:chOff x="6881201" y="3809893"/>
            <a:chExt cx="4449961" cy="1050097"/>
          </a:xfrm>
          <a:noFill/>
        </p:grpSpPr>
        <p:grpSp>
          <p:nvGrpSpPr>
            <p:cNvPr id="173" name="Graphic 169">
              <a:extLst>
                <a:ext uri="{FF2B5EF4-FFF2-40B4-BE49-F238E27FC236}">
                  <a16:creationId xmlns:a16="http://schemas.microsoft.com/office/drawing/2014/main" id="{DE823797-6B89-2EF4-1F61-ECA192E92536}"/>
                </a:ext>
              </a:extLst>
            </p:cNvPr>
            <p:cNvGrpSpPr/>
            <p:nvPr/>
          </p:nvGrpSpPr>
          <p:grpSpPr>
            <a:xfrm>
              <a:off x="8420639" y="4498391"/>
              <a:ext cx="70660" cy="70660"/>
              <a:chOff x="8420639" y="4498391"/>
              <a:chExt cx="70660" cy="70660"/>
            </a:xfrm>
          </p:grpSpPr>
          <p:sp>
            <p:nvSpPr>
              <p:cNvPr id="174" name="Freeform 173">
                <a:extLst>
                  <a:ext uri="{FF2B5EF4-FFF2-40B4-BE49-F238E27FC236}">
                    <a16:creationId xmlns:a16="http://schemas.microsoft.com/office/drawing/2014/main" id="{173819CD-117B-AA10-7D0F-8B57036D980F}"/>
                  </a:ext>
                </a:extLst>
              </p:cNvPr>
              <p:cNvSpPr/>
              <p:nvPr/>
            </p:nvSpPr>
            <p:spPr>
              <a:xfrm>
                <a:off x="8455970" y="4498391"/>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95412B"/>
                </a:solid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34054EAA-F42D-7ED9-479A-BB4EBA0F30A0}"/>
                  </a:ext>
                </a:extLst>
              </p:cNvPr>
              <p:cNvSpPr/>
              <p:nvPr/>
            </p:nvSpPr>
            <p:spPr>
              <a:xfrm>
                <a:off x="8420639" y="4533721"/>
                <a:ext cx="70660" cy="12573"/>
              </a:xfrm>
              <a:custGeom>
                <a:avLst/>
                <a:gdLst>
                  <a:gd name="connsiteX0" fmla="*/ 0 w 70660"/>
                  <a:gd name="connsiteY0" fmla="*/ 0 h 12573"/>
                  <a:gd name="connsiteX1" fmla="*/ 70660 w 70660"/>
                  <a:gd name="connsiteY1" fmla="*/ 0 h 12573"/>
                </a:gdLst>
                <a:ahLst/>
                <a:cxnLst>
                  <a:cxn ang="0">
                    <a:pos x="connsiteX0" y="connsiteY0"/>
                  </a:cxn>
                  <a:cxn ang="0">
                    <a:pos x="connsiteX1" y="connsiteY1"/>
                  </a:cxn>
                </a:cxnLst>
                <a:rect l="l" t="t" r="r" b="b"/>
                <a:pathLst>
                  <a:path w="70660" h="12573">
                    <a:moveTo>
                      <a:pt x="0" y="0"/>
                    </a:moveTo>
                    <a:lnTo>
                      <a:pt x="70660" y="0"/>
                    </a:lnTo>
                  </a:path>
                </a:pathLst>
              </a:custGeom>
              <a:ln w="12571" cap="flat">
                <a:solidFill>
                  <a:srgbClr val="95412B"/>
                </a:solidFill>
                <a:prstDash val="solid"/>
                <a:miter/>
              </a:ln>
            </p:spPr>
            <p:txBody>
              <a:bodyPr rtlCol="0" anchor="ctr"/>
              <a:lstStyle/>
              <a:p>
                <a:endParaRPr lang="en-US"/>
              </a:p>
            </p:txBody>
          </p:sp>
        </p:grpSp>
        <p:grpSp>
          <p:nvGrpSpPr>
            <p:cNvPr id="176" name="Graphic 169">
              <a:extLst>
                <a:ext uri="{FF2B5EF4-FFF2-40B4-BE49-F238E27FC236}">
                  <a16:creationId xmlns:a16="http://schemas.microsoft.com/office/drawing/2014/main" id="{A0D06EEF-C72B-7760-DC18-E76EF7A68A58}"/>
                </a:ext>
              </a:extLst>
            </p:cNvPr>
            <p:cNvGrpSpPr/>
            <p:nvPr/>
          </p:nvGrpSpPr>
          <p:grpSpPr>
            <a:xfrm>
              <a:off x="8470429" y="4498391"/>
              <a:ext cx="70660" cy="70660"/>
              <a:chOff x="8470429" y="4498391"/>
              <a:chExt cx="70660" cy="70660"/>
            </a:xfrm>
          </p:grpSpPr>
          <p:sp>
            <p:nvSpPr>
              <p:cNvPr id="177" name="Freeform 176">
                <a:extLst>
                  <a:ext uri="{FF2B5EF4-FFF2-40B4-BE49-F238E27FC236}">
                    <a16:creationId xmlns:a16="http://schemas.microsoft.com/office/drawing/2014/main" id="{CC9DA360-9ECD-1117-23FA-6150960B6567}"/>
                  </a:ext>
                </a:extLst>
              </p:cNvPr>
              <p:cNvSpPr/>
              <p:nvPr/>
            </p:nvSpPr>
            <p:spPr>
              <a:xfrm>
                <a:off x="8505759" y="4498391"/>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95412B"/>
                </a:solid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27338C0E-D7AB-585D-DB26-EDE7F9EFEC94}"/>
                  </a:ext>
                </a:extLst>
              </p:cNvPr>
              <p:cNvSpPr/>
              <p:nvPr/>
            </p:nvSpPr>
            <p:spPr>
              <a:xfrm>
                <a:off x="8470429" y="4533721"/>
                <a:ext cx="70660" cy="12573"/>
              </a:xfrm>
              <a:custGeom>
                <a:avLst/>
                <a:gdLst>
                  <a:gd name="connsiteX0" fmla="*/ 0 w 70660"/>
                  <a:gd name="connsiteY0" fmla="*/ 0 h 12573"/>
                  <a:gd name="connsiteX1" fmla="*/ 70660 w 70660"/>
                  <a:gd name="connsiteY1" fmla="*/ 0 h 12573"/>
                </a:gdLst>
                <a:ahLst/>
                <a:cxnLst>
                  <a:cxn ang="0">
                    <a:pos x="connsiteX0" y="connsiteY0"/>
                  </a:cxn>
                  <a:cxn ang="0">
                    <a:pos x="connsiteX1" y="connsiteY1"/>
                  </a:cxn>
                </a:cxnLst>
                <a:rect l="l" t="t" r="r" b="b"/>
                <a:pathLst>
                  <a:path w="70660" h="12573">
                    <a:moveTo>
                      <a:pt x="0" y="0"/>
                    </a:moveTo>
                    <a:lnTo>
                      <a:pt x="70660" y="0"/>
                    </a:lnTo>
                  </a:path>
                </a:pathLst>
              </a:custGeom>
              <a:ln w="12571" cap="flat">
                <a:solidFill>
                  <a:srgbClr val="95412B"/>
                </a:solidFill>
                <a:prstDash val="solid"/>
                <a:miter/>
              </a:ln>
            </p:spPr>
            <p:txBody>
              <a:bodyPr rtlCol="0" anchor="ctr"/>
              <a:lstStyle/>
              <a:p>
                <a:endParaRPr lang="en-US"/>
              </a:p>
            </p:txBody>
          </p:sp>
        </p:grpSp>
        <p:grpSp>
          <p:nvGrpSpPr>
            <p:cNvPr id="179" name="Graphic 169">
              <a:extLst>
                <a:ext uri="{FF2B5EF4-FFF2-40B4-BE49-F238E27FC236}">
                  <a16:creationId xmlns:a16="http://schemas.microsoft.com/office/drawing/2014/main" id="{08A8015C-860E-E905-31CB-CCD0E49979F0}"/>
                </a:ext>
              </a:extLst>
            </p:cNvPr>
            <p:cNvGrpSpPr/>
            <p:nvPr/>
          </p:nvGrpSpPr>
          <p:grpSpPr>
            <a:xfrm>
              <a:off x="9665241" y="4789330"/>
              <a:ext cx="70660" cy="70660"/>
              <a:chOff x="9665241" y="4789330"/>
              <a:chExt cx="70660" cy="70660"/>
            </a:xfrm>
          </p:grpSpPr>
          <p:sp>
            <p:nvSpPr>
              <p:cNvPr id="180" name="Freeform 179">
                <a:extLst>
                  <a:ext uri="{FF2B5EF4-FFF2-40B4-BE49-F238E27FC236}">
                    <a16:creationId xmlns:a16="http://schemas.microsoft.com/office/drawing/2014/main" id="{1171A0FE-3595-CF9C-BC1F-7BECEA096037}"/>
                  </a:ext>
                </a:extLst>
              </p:cNvPr>
              <p:cNvSpPr/>
              <p:nvPr/>
            </p:nvSpPr>
            <p:spPr>
              <a:xfrm>
                <a:off x="9700571" y="4789330"/>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95412B"/>
                </a:solid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598DB518-411F-2626-2C84-67FC8D08E7EF}"/>
                  </a:ext>
                </a:extLst>
              </p:cNvPr>
              <p:cNvSpPr/>
              <p:nvPr/>
            </p:nvSpPr>
            <p:spPr>
              <a:xfrm>
                <a:off x="9665241" y="4824660"/>
                <a:ext cx="70660" cy="12573"/>
              </a:xfrm>
              <a:custGeom>
                <a:avLst/>
                <a:gdLst>
                  <a:gd name="connsiteX0" fmla="*/ 0 w 70660"/>
                  <a:gd name="connsiteY0" fmla="*/ 0 h 12573"/>
                  <a:gd name="connsiteX1" fmla="*/ 70660 w 70660"/>
                  <a:gd name="connsiteY1" fmla="*/ 0 h 12573"/>
                </a:gdLst>
                <a:ahLst/>
                <a:cxnLst>
                  <a:cxn ang="0">
                    <a:pos x="connsiteX0" y="connsiteY0"/>
                  </a:cxn>
                  <a:cxn ang="0">
                    <a:pos x="connsiteX1" y="connsiteY1"/>
                  </a:cxn>
                </a:cxnLst>
                <a:rect l="l" t="t" r="r" b="b"/>
                <a:pathLst>
                  <a:path w="70660" h="12573">
                    <a:moveTo>
                      <a:pt x="0" y="0"/>
                    </a:moveTo>
                    <a:lnTo>
                      <a:pt x="70660" y="0"/>
                    </a:lnTo>
                  </a:path>
                </a:pathLst>
              </a:custGeom>
              <a:ln w="12571" cap="flat">
                <a:solidFill>
                  <a:srgbClr val="95412B"/>
                </a:solidFill>
                <a:prstDash val="solid"/>
                <a:miter/>
              </a:ln>
            </p:spPr>
            <p:txBody>
              <a:bodyPr rtlCol="0" anchor="ctr"/>
              <a:lstStyle/>
              <a:p>
                <a:endParaRPr lang="en-US"/>
              </a:p>
            </p:txBody>
          </p:sp>
        </p:grpSp>
        <p:grpSp>
          <p:nvGrpSpPr>
            <p:cNvPr id="182" name="Graphic 169">
              <a:extLst>
                <a:ext uri="{FF2B5EF4-FFF2-40B4-BE49-F238E27FC236}">
                  <a16:creationId xmlns:a16="http://schemas.microsoft.com/office/drawing/2014/main" id="{E973D463-B060-655F-196E-DBAFEEBE99C3}"/>
                </a:ext>
              </a:extLst>
            </p:cNvPr>
            <p:cNvGrpSpPr/>
            <p:nvPr/>
          </p:nvGrpSpPr>
          <p:grpSpPr>
            <a:xfrm>
              <a:off x="9719053" y="4789330"/>
              <a:ext cx="70785" cy="70660"/>
              <a:chOff x="9719053" y="4789330"/>
              <a:chExt cx="70785" cy="70660"/>
            </a:xfrm>
          </p:grpSpPr>
          <p:sp>
            <p:nvSpPr>
              <p:cNvPr id="183" name="Freeform 182">
                <a:extLst>
                  <a:ext uri="{FF2B5EF4-FFF2-40B4-BE49-F238E27FC236}">
                    <a16:creationId xmlns:a16="http://schemas.microsoft.com/office/drawing/2014/main" id="{8A4A4D9C-948D-1956-F424-F04E7815BB62}"/>
                  </a:ext>
                </a:extLst>
              </p:cNvPr>
              <p:cNvSpPr/>
              <p:nvPr/>
            </p:nvSpPr>
            <p:spPr>
              <a:xfrm>
                <a:off x="9754383" y="4789330"/>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95412B"/>
                </a:solid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F90DA6B1-7A00-B0A7-26E3-CB6B99A785C8}"/>
                  </a:ext>
                </a:extLst>
              </p:cNvPr>
              <p:cNvSpPr/>
              <p:nvPr/>
            </p:nvSpPr>
            <p:spPr>
              <a:xfrm>
                <a:off x="9719053" y="4824660"/>
                <a:ext cx="70785" cy="12573"/>
              </a:xfrm>
              <a:custGeom>
                <a:avLst/>
                <a:gdLst>
                  <a:gd name="connsiteX0" fmla="*/ 0 w 70785"/>
                  <a:gd name="connsiteY0" fmla="*/ 0 h 12573"/>
                  <a:gd name="connsiteX1" fmla="*/ 70786 w 70785"/>
                  <a:gd name="connsiteY1" fmla="*/ 0 h 12573"/>
                </a:gdLst>
                <a:ahLst/>
                <a:cxnLst>
                  <a:cxn ang="0">
                    <a:pos x="connsiteX0" y="connsiteY0"/>
                  </a:cxn>
                  <a:cxn ang="0">
                    <a:pos x="connsiteX1" y="connsiteY1"/>
                  </a:cxn>
                </a:cxnLst>
                <a:rect l="l" t="t" r="r" b="b"/>
                <a:pathLst>
                  <a:path w="70785" h="12573">
                    <a:moveTo>
                      <a:pt x="0" y="0"/>
                    </a:moveTo>
                    <a:lnTo>
                      <a:pt x="70786" y="0"/>
                    </a:lnTo>
                  </a:path>
                </a:pathLst>
              </a:custGeom>
              <a:ln w="12571" cap="flat">
                <a:solidFill>
                  <a:srgbClr val="95412B"/>
                </a:solidFill>
                <a:prstDash val="solid"/>
                <a:miter/>
              </a:ln>
            </p:spPr>
            <p:txBody>
              <a:bodyPr rtlCol="0" anchor="ctr"/>
              <a:lstStyle/>
              <a:p>
                <a:endParaRPr lang="en-US"/>
              </a:p>
            </p:txBody>
          </p:sp>
        </p:grpSp>
        <p:grpSp>
          <p:nvGrpSpPr>
            <p:cNvPr id="185" name="Graphic 169">
              <a:extLst>
                <a:ext uri="{FF2B5EF4-FFF2-40B4-BE49-F238E27FC236}">
                  <a16:creationId xmlns:a16="http://schemas.microsoft.com/office/drawing/2014/main" id="{DF251351-D714-5F6C-7446-AD23B2085C5B}"/>
                </a:ext>
              </a:extLst>
            </p:cNvPr>
            <p:cNvGrpSpPr/>
            <p:nvPr/>
          </p:nvGrpSpPr>
          <p:grpSpPr>
            <a:xfrm>
              <a:off x="10574017" y="4789330"/>
              <a:ext cx="70660" cy="70660"/>
              <a:chOff x="10574017" y="4789330"/>
              <a:chExt cx="70660" cy="70660"/>
            </a:xfrm>
          </p:grpSpPr>
          <p:sp>
            <p:nvSpPr>
              <p:cNvPr id="186" name="Freeform 185">
                <a:extLst>
                  <a:ext uri="{FF2B5EF4-FFF2-40B4-BE49-F238E27FC236}">
                    <a16:creationId xmlns:a16="http://schemas.microsoft.com/office/drawing/2014/main" id="{B7095819-B59B-B740-A14E-37FF60C6F1FA}"/>
                  </a:ext>
                </a:extLst>
              </p:cNvPr>
              <p:cNvSpPr/>
              <p:nvPr/>
            </p:nvSpPr>
            <p:spPr>
              <a:xfrm>
                <a:off x="10609347" y="4789330"/>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95412B"/>
                </a:solid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6880D3F9-1A41-797E-956F-4CC45734E847}"/>
                  </a:ext>
                </a:extLst>
              </p:cNvPr>
              <p:cNvSpPr/>
              <p:nvPr/>
            </p:nvSpPr>
            <p:spPr>
              <a:xfrm>
                <a:off x="10574017" y="4824660"/>
                <a:ext cx="70660" cy="12573"/>
              </a:xfrm>
              <a:custGeom>
                <a:avLst/>
                <a:gdLst>
                  <a:gd name="connsiteX0" fmla="*/ 0 w 70660"/>
                  <a:gd name="connsiteY0" fmla="*/ 0 h 12573"/>
                  <a:gd name="connsiteX1" fmla="*/ 70660 w 70660"/>
                  <a:gd name="connsiteY1" fmla="*/ 0 h 12573"/>
                </a:gdLst>
                <a:ahLst/>
                <a:cxnLst>
                  <a:cxn ang="0">
                    <a:pos x="connsiteX0" y="connsiteY0"/>
                  </a:cxn>
                  <a:cxn ang="0">
                    <a:pos x="connsiteX1" y="connsiteY1"/>
                  </a:cxn>
                </a:cxnLst>
                <a:rect l="l" t="t" r="r" b="b"/>
                <a:pathLst>
                  <a:path w="70660" h="12573">
                    <a:moveTo>
                      <a:pt x="0" y="0"/>
                    </a:moveTo>
                    <a:lnTo>
                      <a:pt x="70660" y="0"/>
                    </a:lnTo>
                  </a:path>
                </a:pathLst>
              </a:custGeom>
              <a:ln w="12571" cap="flat">
                <a:solidFill>
                  <a:srgbClr val="95412B"/>
                </a:solidFill>
                <a:prstDash val="solid"/>
                <a:miter/>
              </a:ln>
            </p:spPr>
            <p:txBody>
              <a:bodyPr rtlCol="0" anchor="ctr"/>
              <a:lstStyle/>
              <a:p>
                <a:endParaRPr lang="en-US"/>
              </a:p>
            </p:txBody>
          </p:sp>
        </p:grpSp>
        <p:grpSp>
          <p:nvGrpSpPr>
            <p:cNvPr id="188" name="Graphic 169">
              <a:extLst>
                <a:ext uri="{FF2B5EF4-FFF2-40B4-BE49-F238E27FC236}">
                  <a16:creationId xmlns:a16="http://schemas.microsoft.com/office/drawing/2014/main" id="{71B3D503-0900-8E00-07EB-7E6FB341B9DE}"/>
                </a:ext>
              </a:extLst>
            </p:cNvPr>
            <p:cNvGrpSpPr/>
            <p:nvPr/>
          </p:nvGrpSpPr>
          <p:grpSpPr>
            <a:xfrm>
              <a:off x="10915500" y="4789330"/>
              <a:ext cx="70785" cy="70660"/>
              <a:chOff x="10915500" y="4789330"/>
              <a:chExt cx="70785" cy="70660"/>
            </a:xfrm>
          </p:grpSpPr>
          <p:sp>
            <p:nvSpPr>
              <p:cNvPr id="189" name="Freeform 188">
                <a:extLst>
                  <a:ext uri="{FF2B5EF4-FFF2-40B4-BE49-F238E27FC236}">
                    <a16:creationId xmlns:a16="http://schemas.microsoft.com/office/drawing/2014/main" id="{611D70C6-099C-8BE0-B416-BD0FB4C1A2D1}"/>
                  </a:ext>
                </a:extLst>
              </p:cNvPr>
              <p:cNvSpPr/>
              <p:nvPr/>
            </p:nvSpPr>
            <p:spPr>
              <a:xfrm>
                <a:off x="10950956" y="4789330"/>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95412B"/>
                </a:solid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6A5134C1-8630-CCCC-6A93-058742E1BF94}"/>
                  </a:ext>
                </a:extLst>
              </p:cNvPr>
              <p:cNvSpPr/>
              <p:nvPr/>
            </p:nvSpPr>
            <p:spPr>
              <a:xfrm>
                <a:off x="10915500" y="4824660"/>
                <a:ext cx="70785" cy="12573"/>
              </a:xfrm>
              <a:custGeom>
                <a:avLst/>
                <a:gdLst>
                  <a:gd name="connsiteX0" fmla="*/ 0 w 70785"/>
                  <a:gd name="connsiteY0" fmla="*/ 0 h 12573"/>
                  <a:gd name="connsiteX1" fmla="*/ 70786 w 70785"/>
                  <a:gd name="connsiteY1" fmla="*/ 0 h 12573"/>
                </a:gdLst>
                <a:ahLst/>
                <a:cxnLst>
                  <a:cxn ang="0">
                    <a:pos x="connsiteX0" y="connsiteY0"/>
                  </a:cxn>
                  <a:cxn ang="0">
                    <a:pos x="connsiteX1" y="connsiteY1"/>
                  </a:cxn>
                </a:cxnLst>
                <a:rect l="l" t="t" r="r" b="b"/>
                <a:pathLst>
                  <a:path w="70785" h="12573">
                    <a:moveTo>
                      <a:pt x="0" y="0"/>
                    </a:moveTo>
                    <a:lnTo>
                      <a:pt x="70786" y="0"/>
                    </a:lnTo>
                  </a:path>
                </a:pathLst>
              </a:custGeom>
              <a:ln w="12571" cap="flat">
                <a:solidFill>
                  <a:srgbClr val="95412B"/>
                </a:solidFill>
                <a:prstDash val="solid"/>
                <a:miter/>
              </a:ln>
            </p:spPr>
            <p:txBody>
              <a:bodyPr rtlCol="0" anchor="ctr"/>
              <a:lstStyle/>
              <a:p>
                <a:endParaRPr lang="en-US"/>
              </a:p>
            </p:txBody>
          </p:sp>
        </p:grpSp>
        <p:grpSp>
          <p:nvGrpSpPr>
            <p:cNvPr id="191" name="Graphic 169">
              <a:extLst>
                <a:ext uri="{FF2B5EF4-FFF2-40B4-BE49-F238E27FC236}">
                  <a16:creationId xmlns:a16="http://schemas.microsoft.com/office/drawing/2014/main" id="{16AAF684-912C-8386-6036-800B7CD02542}"/>
                </a:ext>
              </a:extLst>
            </p:cNvPr>
            <p:cNvGrpSpPr/>
            <p:nvPr/>
          </p:nvGrpSpPr>
          <p:grpSpPr>
            <a:xfrm>
              <a:off x="7136936" y="3981641"/>
              <a:ext cx="153642" cy="70660"/>
              <a:chOff x="7136936" y="3981641"/>
              <a:chExt cx="153642" cy="70660"/>
            </a:xfrm>
          </p:grpSpPr>
          <p:sp>
            <p:nvSpPr>
              <p:cNvPr id="192" name="Freeform 191">
                <a:extLst>
                  <a:ext uri="{FF2B5EF4-FFF2-40B4-BE49-F238E27FC236}">
                    <a16:creationId xmlns:a16="http://schemas.microsoft.com/office/drawing/2014/main" id="{4AC62D6F-FFF2-A5FF-5942-BC81D971281C}"/>
                  </a:ext>
                </a:extLst>
              </p:cNvPr>
              <p:cNvSpPr/>
              <p:nvPr/>
            </p:nvSpPr>
            <p:spPr>
              <a:xfrm>
                <a:off x="7218786" y="3981641"/>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95412B"/>
                </a:solid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42AB124E-82CD-5754-E059-D98985D34159}"/>
                  </a:ext>
                </a:extLst>
              </p:cNvPr>
              <p:cNvSpPr/>
              <p:nvPr/>
            </p:nvSpPr>
            <p:spPr>
              <a:xfrm>
                <a:off x="7136936" y="4016971"/>
                <a:ext cx="153642" cy="12573"/>
              </a:xfrm>
              <a:custGeom>
                <a:avLst/>
                <a:gdLst>
                  <a:gd name="connsiteX0" fmla="*/ 0 w 153642"/>
                  <a:gd name="connsiteY0" fmla="*/ 0 h 12573"/>
                  <a:gd name="connsiteX1" fmla="*/ 153642 w 153642"/>
                  <a:gd name="connsiteY1" fmla="*/ 0 h 12573"/>
                </a:gdLst>
                <a:ahLst/>
                <a:cxnLst>
                  <a:cxn ang="0">
                    <a:pos x="connsiteX0" y="connsiteY0"/>
                  </a:cxn>
                  <a:cxn ang="0">
                    <a:pos x="connsiteX1" y="connsiteY1"/>
                  </a:cxn>
                </a:cxnLst>
                <a:rect l="l" t="t" r="r" b="b"/>
                <a:pathLst>
                  <a:path w="153642" h="12573">
                    <a:moveTo>
                      <a:pt x="0" y="0"/>
                    </a:moveTo>
                    <a:lnTo>
                      <a:pt x="153642" y="0"/>
                    </a:lnTo>
                  </a:path>
                </a:pathLst>
              </a:custGeom>
              <a:ln w="12571" cap="flat">
                <a:solidFill>
                  <a:srgbClr val="95412B"/>
                </a:solidFill>
                <a:prstDash val="solid"/>
                <a:miter/>
              </a:ln>
            </p:spPr>
            <p:txBody>
              <a:bodyPr rtlCol="0" anchor="ctr"/>
              <a:lstStyle/>
              <a:p>
                <a:endParaRPr lang="en-US"/>
              </a:p>
            </p:txBody>
          </p:sp>
        </p:grpSp>
        <p:grpSp>
          <p:nvGrpSpPr>
            <p:cNvPr id="194" name="Graphic 169">
              <a:extLst>
                <a:ext uri="{FF2B5EF4-FFF2-40B4-BE49-F238E27FC236}">
                  <a16:creationId xmlns:a16="http://schemas.microsoft.com/office/drawing/2014/main" id="{B32F04AF-4BEE-8F1B-A398-EEC636CBB449}"/>
                </a:ext>
              </a:extLst>
            </p:cNvPr>
            <p:cNvGrpSpPr/>
            <p:nvPr/>
          </p:nvGrpSpPr>
          <p:grpSpPr>
            <a:xfrm>
              <a:off x="7354072" y="4005278"/>
              <a:ext cx="105613" cy="70785"/>
              <a:chOff x="7354072" y="4005278"/>
              <a:chExt cx="105613" cy="70785"/>
            </a:xfrm>
          </p:grpSpPr>
          <p:sp>
            <p:nvSpPr>
              <p:cNvPr id="195" name="Freeform 194">
                <a:extLst>
                  <a:ext uri="{FF2B5EF4-FFF2-40B4-BE49-F238E27FC236}">
                    <a16:creationId xmlns:a16="http://schemas.microsoft.com/office/drawing/2014/main" id="{26613D77-2064-94F2-333E-01DBE191D90D}"/>
                  </a:ext>
                </a:extLst>
              </p:cNvPr>
              <p:cNvSpPr/>
              <p:nvPr/>
            </p:nvSpPr>
            <p:spPr>
              <a:xfrm>
                <a:off x="7389402" y="4005278"/>
                <a:ext cx="12573" cy="70785"/>
              </a:xfrm>
              <a:custGeom>
                <a:avLst/>
                <a:gdLst>
                  <a:gd name="connsiteX0" fmla="*/ 0 w 12573"/>
                  <a:gd name="connsiteY0" fmla="*/ 0 h 70785"/>
                  <a:gd name="connsiteX1" fmla="*/ 0 w 12573"/>
                  <a:gd name="connsiteY1" fmla="*/ 70786 h 70785"/>
                </a:gdLst>
                <a:ahLst/>
                <a:cxnLst>
                  <a:cxn ang="0">
                    <a:pos x="connsiteX0" y="connsiteY0"/>
                  </a:cxn>
                  <a:cxn ang="0">
                    <a:pos x="connsiteX1" y="connsiteY1"/>
                  </a:cxn>
                </a:cxnLst>
                <a:rect l="l" t="t" r="r" b="b"/>
                <a:pathLst>
                  <a:path w="12573" h="70785">
                    <a:moveTo>
                      <a:pt x="0" y="0"/>
                    </a:moveTo>
                    <a:lnTo>
                      <a:pt x="0" y="70786"/>
                    </a:lnTo>
                  </a:path>
                </a:pathLst>
              </a:custGeom>
              <a:ln w="12571" cap="flat">
                <a:solidFill>
                  <a:srgbClr val="95412B"/>
                </a:solid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92C3C636-49D7-868B-017C-10ACC9D10738}"/>
                  </a:ext>
                </a:extLst>
              </p:cNvPr>
              <p:cNvSpPr/>
              <p:nvPr/>
            </p:nvSpPr>
            <p:spPr>
              <a:xfrm>
                <a:off x="7354072" y="4040734"/>
                <a:ext cx="105613" cy="12573"/>
              </a:xfrm>
              <a:custGeom>
                <a:avLst/>
                <a:gdLst>
                  <a:gd name="connsiteX0" fmla="*/ 0 w 105613"/>
                  <a:gd name="connsiteY0" fmla="*/ 0 h 12573"/>
                  <a:gd name="connsiteX1" fmla="*/ 105613 w 105613"/>
                  <a:gd name="connsiteY1" fmla="*/ 0 h 12573"/>
                </a:gdLst>
                <a:ahLst/>
                <a:cxnLst>
                  <a:cxn ang="0">
                    <a:pos x="connsiteX0" y="connsiteY0"/>
                  </a:cxn>
                  <a:cxn ang="0">
                    <a:pos x="connsiteX1" y="connsiteY1"/>
                  </a:cxn>
                </a:cxnLst>
                <a:rect l="l" t="t" r="r" b="b"/>
                <a:pathLst>
                  <a:path w="105613" h="12573">
                    <a:moveTo>
                      <a:pt x="0" y="0"/>
                    </a:moveTo>
                    <a:lnTo>
                      <a:pt x="105613" y="0"/>
                    </a:lnTo>
                  </a:path>
                </a:pathLst>
              </a:custGeom>
              <a:ln w="12571" cap="flat">
                <a:solidFill>
                  <a:srgbClr val="95412B"/>
                </a:solidFill>
                <a:prstDash val="solid"/>
                <a:miter/>
              </a:ln>
            </p:spPr>
            <p:txBody>
              <a:bodyPr rtlCol="0" anchor="ctr"/>
              <a:lstStyle/>
              <a:p>
                <a:endParaRPr lang="en-US"/>
              </a:p>
            </p:txBody>
          </p:sp>
        </p:grpSp>
        <p:grpSp>
          <p:nvGrpSpPr>
            <p:cNvPr id="197" name="Graphic 169">
              <a:extLst>
                <a:ext uri="{FF2B5EF4-FFF2-40B4-BE49-F238E27FC236}">
                  <a16:creationId xmlns:a16="http://schemas.microsoft.com/office/drawing/2014/main" id="{6AB92131-A6E5-3C4E-23E7-57F8DF7A384F}"/>
                </a:ext>
              </a:extLst>
            </p:cNvPr>
            <p:cNvGrpSpPr/>
            <p:nvPr/>
          </p:nvGrpSpPr>
          <p:grpSpPr>
            <a:xfrm>
              <a:off x="7354072" y="4056827"/>
              <a:ext cx="143206" cy="70660"/>
              <a:chOff x="7354072" y="4056827"/>
              <a:chExt cx="143206" cy="70660"/>
            </a:xfrm>
          </p:grpSpPr>
          <p:sp>
            <p:nvSpPr>
              <p:cNvPr id="198" name="Freeform 197">
                <a:extLst>
                  <a:ext uri="{FF2B5EF4-FFF2-40B4-BE49-F238E27FC236}">
                    <a16:creationId xmlns:a16="http://schemas.microsoft.com/office/drawing/2014/main" id="{33563A4A-D0CE-4210-09B9-AE309C711B46}"/>
                  </a:ext>
                </a:extLst>
              </p:cNvPr>
              <p:cNvSpPr/>
              <p:nvPr/>
            </p:nvSpPr>
            <p:spPr>
              <a:xfrm>
                <a:off x="7426995" y="4056827"/>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95412B"/>
                </a:solid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E47F866D-4737-6F70-054C-144B538147DA}"/>
                  </a:ext>
                </a:extLst>
              </p:cNvPr>
              <p:cNvSpPr/>
              <p:nvPr/>
            </p:nvSpPr>
            <p:spPr>
              <a:xfrm>
                <a:off x="7354072" y="4092157"/>
                <a:ext cx="143206" cy="12573"/>
              </a:xfrm>
              <a:custGeom>
                <a:avLst/>
                <a:gdLst>
                  <a:gd name="connsiteX0" fmla="*/ 0 w 143206"/>
                  <a:gd name="connsiteY0" fmla="*/ 0 h 12573"/>
                  <a:gd name="connsiteX1" fmla="*/ 143207 w 143206"/>
                  <a:gd name="connsiteY1" fmla="*/ 0 h 12573"/>
                </a:gdLst>
                <a:ahLst/>
                <a:cxnLst>
                  <a:cxn ang="0">
                    <a:pos x="connsiteX0" y="connsiteY0"/>
                  </a:cxn>
                  <a:cxn ang="0">
                    <a:pos x="connsiteX1" y="connsiteY1"/>
                  </a:cxn>
                </a:cxnLst>
                <a:rect l="l" t="t" r="r" b="b"/>
                <a:pathLst>
                  <a:path w="143206" h="12573">
                    <a:moveTo>
                      <a:pt x="0" y="0"/>
                    </a:moveTo>
                    <a:lnTo>
                      <a:pt x="143207" y="0"/>
                    </a:lnTo>
                  </a:path>
                </a:pathLst>
              </a:custGeom>
              <a:ln w="12571" cap="flat">
                <a:solidFill>
                  <a:srgbClr val="95412B"/>
                </a:solidFill>
                <a:prstDash val="solid"/>
                <a:miter/>
              </a:ln>
            </p:spPr>
            <p:txBody>
              <a:bodyPr rtlCol="0" anchor="ctr"/>
              <a:lstStyle/>
              <a:p>
                <a:endParaRPr lang="en-US"/>
              </a:p>
            </p:txBody>
          </p:sp>
        </p:grpSp>
        <p:grpSp>
          <p:nvGrpSpPr>
            <p:cNvPr id="200" name="Graphic 169">
              <a:extLst>
                <a:ext uri="{FF2B5EF4-FFF2-40B4-BE49-F238E27FC236}">
                  <a16:creationId xmlns:a16="http://schemas.microsoft.com/office/drawing/2014/main" id="{EA83940E-FDBF-38AA-3CF1-C652B82B02EA}"/>
                </a:ext>
              </a:extLst>
            </p:cNvPr>
            <p:cNvGrpSpPr/>
            <p:nvPr/>
          </p:nvGrpSpPr>
          <p:grpSpPr>
            <a:xfrm>
              <a:off x="7607418" y="4150496"/>
              <a:ext cx="143206" cy="70660"/>
              <a:chOff x="7607418" y="4150496"/>
              <a:chExt cx="143206" cy="70660"/>
            </a:xfrm>
          </p:grpSpPr>
          <p:sp>
            <p:nvSpPr>
              <p:cNvPr id="201" name="Freeform 200">
                <a:extLst>
                  <a:ext uri="{FF2B5EF4-FFF2-40B4-BE49-F238E27FC236}">
                    <a16:creationId xmlns:a16="http://schemas.microsoft.com/office/drawing/2014/main" id="{97FEF46A-74AF-D9CF-F047-1FE2523771D0}"/>
                  </a:ext>
                </a:extLst>
              </p:cNvPr>
              <p:cNvSpPr/>
              <p:nvPr/>
            </p:nvSpPr>
            <p:spPr>
              <a:xfrm>
                <a:off x="7680341" y="4150496"/>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95412B"/>
                </a:solid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1B2EB30E-0956-7AE9-DF24-673082231A78}"/>
                  </a:ext>
                </a:extLst>
              </p:cNvPr>
              <p:cNvSpPr/>
              <p:nvPr/>
            </p:nvSpPr>
            <p:spPr>
              <a:xfrm>
                <a:off x="7607418" y="4185826"/>
                <a:ext cx="143206" cy="12573"/>
              </a:xfrm>
              <a:custGeom>
                <a:avLst/>
                <a:gdLst>
                  <a:gd name="connsiteX0" fmla="*/ 0 w 143206"/>
                  <a:gd name="connsiteY0" fmla="*/ 0 h 12573"/>
                  <a:gd name="connsiteX1" fmla="*/ 143206 w 143206"/>
                  <a:gd name="connsiteY1" fmla="*/ 0 h 12573"/>
                </a:gdLst>
                <a:ahLst/>
                <a:cxnLst>
                  <a:cxn ang="0">
                    <a:pos x="connsiteX0" y="connsiteY0"/>
                  </a:cxn>
                  <a:cxn ang="0">
                    <a:pos x="connsiteX1" y="connsiteY1"/>
                  </a:cxn>
                </a:cxnLst>
                <a:rect l="l" t="t" r="r" b="b"/>
                <a:pathLst>
                  <a:path w="143206" h="12573">
                    <a:moveTo>
                      <a:pt x="0" y="0"/>
                    </a:moveTo>
                    <a:lnTo>
                      <a:pt x="143206" y="0"/>
                    </a:lnTo>
                  </a:path>
                </a:pathLst>
              </a:custGeom>
              <a:ln w="12571" cap="flat">
                <a:solidFill>
                  <a:srgbClr val="95412B"/>
                </a:solidFill>
                <a:prstDash val="solid"/>
                <a:miter/>
              </a:ln>
            </p:spPr>
            <p:txBody>
              <a:bodyPr rtlCol="0" anchor="ctr"/>
              <a:lstStyle/>
              <a:p>
                <a:endParaRPr lang="en-US"/>
              </a:p>
            </p:txBody>
          </p:sp>
        </p:grpSp>
        <p:grpSp>
          <p:nvGrpSpPr>
            <p:cNvPr id="203" name="Graphic 169">
              <a:extLst>
                <a:ext uri="{FF2B5EF4-FFF2-40B4-BE49-F238E27FC236}">
                  <a16:creationId xmlns:a16="http://schemas.microsoft.com/office/drawing/2014/main" id="{DE2EDC83-BC47-65DF-E5DF-DE2A529CD0BF}"/>
                </a:ext>
              </a:extLst>
            </p:cNvPr>
            <p:cNvGrpSpPr/>
            <p:nvPr/>
          </p:nvGrpSpPr>
          <p:grpSpPr>
            <a:xfrm>
              <a:off x="8616904" y="4569051"/>
              <a:ext cx="173255" cy="70660"/>
              <a:chOff x="8616904" y="4569051"/>
              <a:chExt cx="173255" cy="70660"/>
            </a:xfrm>
          </p:grpSpPr>
          <p:sp>
            <p:nvSpPr>
              <p:cNvPr id="204" name="Freeform 203">
                <a:extLst>
                  <a:ext uri="{FF2B5EF4-FFF2-40B4-BE49-F238E27FC236}">
                    <a16:creationId xmlns:a16="http://schemas.microsoft.com/office/drawing/2014/main" id="{8CB52D03-0BCE-C2C3-FE63-1DE6BE83418D}"/>
                  </a:ext>
                </a:extLst>
              </p:cNvPr>
              <p:cNvSpPr/>
              <p:nvPr/>
            </p:nvSpPr>
            <p:spPr>
              <a:xfrm>
                <a:off x="8700514" y="4569051"/>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95412B"/>
                </a:solid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5A2CCEF2-A635-DE53-F424-923938CCAF54}"/>
                  </a:ext>
                </a:extLst>
              </p:cNvPr>
              <p:cNvSpPr/>
              <p:nvPr/>
            </p:nvSpPr>
            <p:spPr>
              <a:xfrm>
                <a:off x="8616904" y="4604381"/>
                <a:ext cx="173255" cy="12573"/>
              </a:xfrm>
              <a:custGeom>
                <a:avLst/>
                <a:gdLst>
                  <a:gd name="connsiteX0" fmla="*/ 0 w 173255"/>
                  <a:gd name="connsiteY0" fmla="*/ 0 h 12573"/>
                  <a:gd name="connsiteX1" fmla="*/ 173256 w 173255"/>
                  <a:gd name="connsiteY1" fmla="*/ 0 h 12573"/>
                </a:gdLst>
                <a:ahLst/>
                <a:cxnLst>
                  <a:cxn ang="0">
                    <a:pos x="connsiteX0" y="connsiteY0"/>
                  </a:cxn>
                  <a:cxn ang="0">
                    <a:pos x="connsiteX1" y="connsiteY1"/>
                  </a:cxn>
                </a:cxnLst>
                <a:rect l="l" t="t" r="r" b="b"/>
                <a:pathLst>
                  <a:path w="173255" h="12573">
                    <a:moveTo>
                      <a:pt x="0" y="0"/>
                    </a:moveTo>
                    <a:lnTo>
                      <a:pt x="173256" y="0"/>
                    </a:lnTo>
                  </a:path>
                </a:pathLst>
              </a:custGeom>
              <a:ln w="12571" cap="flat">
                <a:solidFill>
                  <a:srgbClr val="95412B"/>
                </a:solidFill>
                <a:prstDash val="solid"/>
                <a:miter/>
              </a:ln>
            </p:spPr>
            <p:txBody>
              <a:bodyPr rtlCol="0" anchor="ctr"/>
              <a:lstStyle/>
              <a:p>
                <a:endParaRPr lang="en-US"/>
              </a:p>
            </p:txBody>
          </p:sp>
        </p:grpSp>
        <p:grpSp>
          <p:nvGrpSpPr>
            <p:cNvPr id="206" name="Graphic 169">
              <a:extLst>
                <a:ext uri="{FF2B5EF4-FFF2-40B4-BE49-F238E27FC236}">
                  <a16:creationId xmlns:a16="http://schemas.microsoft.com/office/drawing/2014/main" id="{9961F72A-1350-AB7F-FD58-65388F683A6A}"/>
                </a:ext>
              </a:extLst>
            </p:cNvPr>
            <p:cNvGrpSpPr/>
            <p:nvPr/>
          </p:nvGrpSpPr>
          <p:grpSpPr>
            <a:xfrm>
              <a:off x="8655377" y="4611171"/>
              <a:ext cx="143206" cy="70660"/>
              <a:chOff x="8655377" y="4611171"/>
              <a:chExt cx="143206" cy="70660"/>
            </a:xfrm>
          </p:grpSpPr>
          <p:sp>
            <p:nvSpPr>
              <p:cNvPr id="207" name="Freeform 206">
                <a:extLst>
                  <a:ext uri="{FF2B5EF4-FFF2-40B4-BE49-F238E27FC236}">
                    <a16:creationId xmlns:a16="http://schemas.microsoft.com/office/drawing/2014/main" id="{5C586486-92B9-339A-ED9C-141D6E9A48A2}"/>
                  </a:ext>
                </a:extLst>
              </p:cNvPr>
              <p:cNvSpPr/>
              <p:nvPr/>
            </p:nvSpPr>
            <p:spPr>
              <a:xfrm>
                <a:off x="8728301" y="4611171"/>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95412B"/>
                </a:solid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42A8C950-C3F2-D5E2-896B-F97ACC663B92}"/>
                  </a:ext>
                </a:extLst>
              </p:cNvPr>
              <p:cNvSpPr/>
              <p:nvPr/>
            </p:nvSpPr>
            <p:spPr>
              <a:xfrm>
                <a:off x="8655377" y="4646501"/>
                <a:ext cx="143206" cy="12573"/>
              </a:xfrm>
              <a:custGeom>
                <a:avLst/>
                <a:gdLst>
                  <a:gd name="connsiteX0" fmla="*/ 0 w 143206"/>
                  <a:gd name="connsiteY0" fmla="*/ 0 h 12573"/>
                  <a:gd name="connsiteX1" fmla="*/ 143207 w 143206"/>
                  <a:gd name="connsiteY1" fmla="*/ 0 h 12573"/>
                </a:gdLst>
                <a:ahLst/>
                <a:cxnLst>
                  <a:cxn ang="0">
                    <a:pos x="connsiteX0" y="connsiteY0"/>
                  </a:cxn>
                  <a:cxn ang="0">
                    <a:pos x="connsiteX1" y="connsiteY1"/>
                  </a:cxn>
                </a:cxnLst>
                <a:rect l="l" t="t" r="r" b="b"/>
                <a:pathLst>
                  <a:path w="143206" h="12573">
                    <a:moveTo>
                      <a:pt x="0" y="0"/>
                    </a:moveTo>
                    <a:lnTo>
                      <a:pt x="143207" y="0"/>
                    </a:lnTo>
                  </a:path>
                </a:pathLst>
              </a:custGeom>
              <a:ln w="12571" cap="flat">
                <a:solidFill>
                  <a:srgbClr val="95412B"/>
                </a:solidFill>
                <a:prstDash val="solid"/>
                <a:miter/>
              </a:ln>
            </p:spPr>
            <p:txBody>
              <a:bodyPr rtlCol="0" anchor="ctr"/>
              <a:lstStyle/>
              <a:p>
                <a:endParaRPr lang="en-US"/>
              </a:p>
            </p:txBody>
          </p:sp>
        </p:grpSp>
        <p:grpSp>
          <p:nvGrpSpPr>
            <p:cNvPr id="209" name="Graphic 169">
              <a:extLst>
                <a:ext uri="{FF2B5EF4-FFF2-40B4-BE49-F238E27FC236}">
                  <a16:creationId xmlns:a16="http://schemas.microsoft.com/office/drawing/2014/main" id="{D2FEF923-B884-B797-DD70-C7F7B597DF6E}"/>
                </a:ext>
              </a:extLst>
            </p:cNvPr>
            <p:cNvGrpSpPr/>
            <p:nvPr/>
          </p:nvGrpSpPr>
          <p:grpSpPr>
            <a:xfrm>
              <a:off x="8704161" y="4611171"/>
              <a:ext cx="143206" cy="70660"/>
              <a:chOff x="8704161" y="4611171"/>
              <a:chExt cx="143206" cy="70660"/>
            </a:xfrm>
          </p:grpSpPr>
          <p:sp>
            <p:nvSpPr>
              <p:cNvPr id="210" name="Freeform 209">
                <a:extLst>
                  <a:ext uri="{FF2B5EF4-FFF2-40B4-BE49-F238E27FC236}">
                    <a16:creationId xmlns:a16="http://schemas.microsoft.com/office/drawing/2014/main" id="{BF729D0E-0F36-DEC9-B400-62058068B43A}"/>
                  </a:ext>
                </a:extLst>
              </p:cNvPr>
              <p:cNvSpPr/>
              <p:nvPr/>
            </p:nvSpPr>
            <p:spPr>
              <a:xfrm>
                <a:off x="8777084" y="4611171"/>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95412B"/>
                </a:solid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146ABACA-3270-CB13-399E-D79EC692BAA3}"/>
                  </a:ext>
                </a:extLst>
              </p:cNvPr>
              <p:cNvSpPr/>
              <p:nvPr/>
            </p:nvSpPr>
            <p:spPr>
              <a:xfrm>
                <a:off x="8704161" y="4646501"/>
                <a:ext cx="143206" cy="12573"/>
              </a:xfrm>
              <a:custGeom>
                <a:avLst/>
                <a:gdLst>
                  <a:gd name="connsiteX0" fmla="*/ 0 w 143206"/>
                  <a:gd name="connsiteY0" fmla="*/ 0 h 12573"/>
                  <a:gd name="connsiteX1" fmla="*/ 143207 w 143206"/>
                  <a:gd name="connsiteY1" fmla="*/ 0 h 12573"/>
                </a:gdLst>
                <a:ahLst/>
                <a:cxnLst>
                  <a:cxn ang="0">
                    <a:pos x="connsiteX0" y="connsiteY0"/>
                  </a:cxn>
                  <a:cxn ang="0">
                    <a:pos x="connsiteX1" y="connsiteY1"/>
                  </a:cxn>
                </a:cxnLst>
                <a:rect l="l" t="t" r="r" b="b"/>
                <a:pathLst>
                  <a:path w="143206" h="12573">
                    <a:moveTo>
                      <a:pt x="0" y="0"/>
                    </a:moveTo>
                    <a:lnTo>
                      <a:pt x="143207" y="0"/>
                    </a:lnTo>
                  </a:path>
                </a:pathLst>
              </a:custGeom>
              <a:ln w="12571" cap="flat">
                <a:solidFill>
                  <a:srgbClr val="95412B"/>
                </a:solidFill>
                <a:prstDash val="solid"/>
                <a:miter/>
              </a:ln>
            </p:spPr>
            <p:txBody>
              <a:bodyPr rtlCol="0" anchor="ctr"/>
              <a:lstStyle/>
              <a:p>
                <a:endParaRPr lang="en-US"/>
              </a:p>
            </p:txBody>
          </p:sp>
        </p:grpSp>
        <p:grpSp>
          <p:nvGrpSpPr>
            <p:cNvPr id="212" name="Graphic 169">
              <a:extLst>
                <a:ext uri="{FF2B5EF4-FFF2-40B4-BE49-F238E27FC236}">
                  <a16:creationId xmlns:a16="http://schemas.microsoft.com/office/drawing/2014/main" id="{A837805C-6485-DEDC-2BC1-A34EF45B1785}"/>
                </a:ext>
              </a:extLst>
            </p:cNvPr>
            <p:cNvGrpSpPr/>
            <p:nvPr/>
          </p:nvGrpSpPr>
          <p:grpSpPr>
            <a:xfrm>
              <a:off x="7739057" y="4233352"/>
              <a:ext cx="143206" cy="70660"/>
              <a:chOff x="7739057" y="4233352"/>
              <a:chExt cx="143206" cy="70660"/>
            </a:xfrm>
          </p:grpSpPr>
          <p:sp>
            <p:nvSpPr>
              <p:cNvPr id="213" name="Freeform 212">
                <a:extLst>
                  <a:ext uri="{FF2B5EF4-FFF2-40B4-BE49-F238E27FC236}">
                    <a16:creationId xmlns:a16="http://schemas.microsoft.com/office/drawing/2014/main" id="{A6712693-29A8-0628-1654-3F117E52F05D}"/>
                  </a:ext>
                </a:extLst>
              </p:cNvPr>
              <p:cNvSpPr/>
              <p:nvPr/>
            </p:nvSpPr>
            <p:spPr>
              <a:xfrm>
                <a:off x="7811981" y="4233352"/>
                <a:ext cx="12573" cy="70660"/>
              </a:xfrm>
              <a:custGeom>
                <a:avLst/>
                <a:gdLst>
                  <a:gd name="connsiteX0" fmla="*/ 0 w 12573"/>
                  <a:gd name="connsiteY0" fmla="*/ 0 h 70660"/>
                  <a:gd name="connsiteX1" fmla="*/ 0 w 12573"/>
                  <a:gd name="connsiteY1" fmla="*/ 70660 h 70660"/>
                </a:gdLst>
                <a:ahLst/>
                <a:cxnLst>
                  <a:cxn ang="0">
                    <a:pos x="connsiteX0" y="connsiteY0"/>
                  </a:cxn>
                  <a:cxn ang="0">
                    <a:pos x="connsiteX1" y="connsiteY1"/>
                  </a:cxn>
                </a:cxnLst>
                <a:rect l="l" t="t" r="r" b="b"/>
                <a:pathLst>
                  <a:path w="12573" h="70660">
                    <a:moveTo>
                      <a:pt x="0" y="0"/>
                    </a:moveTo>
                    <a:lnTo>
                      <a:pt x="0" y="70660"/>
                    </a:lnTo>
                  </a:path>
                </a:pathLst>
              </a:custGeom>
              <a:ln w="12571" cap="flat">
                <a:solidFill>
                  <a:srgbClr val="95412B"/>
                </a:solid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BC7420B7-BE25-7B7E-4CCD-EC2724D49E71}"/>
                  </a:ext>
                </a:extLst>
              </p:cNvPr>
              <p:cNvSpPr/>
              <p:nvPr/>
            </p:nvSpPr>
            <p:spPr>
              <a:xfrm>
                <a:off x="7739057" y="4268682"/>
                <a:ext cx="143206" cy="12573"/>
              </a:xfrm>
              <a:custGeom>
                <a:avLst/>
                <a:gdLst>
                  <a:gd name="connsiteX0" fmla="*/ 0 w 143206"/>
                  <a:gd name="connsiteY0" fmla="*/ 0 h 12573"/>
                  <a:gd name="connsiteX1" fmla="*/ 143206 w 143206"/>
                  <a:gd name="connsiteY1" fmla="*/ 0 h 12573"/>
                </a:gdLst>
                <a:ahLst/>
                <a:cxnLst>
                  <a:cxn ang="0">
                    <a:pos x="connsiteX0" y="connsiteY0"/>
                  </a:cxn>
                  <a:cxn ang="0">
                    <a:pos x="connsiteX1" y="connsiteY1"/>
                  </a:cxn>
                </a:cxnLst>
                <a:rect l="l" t="t" r="r" b="b"/>
                <a:pathLst>
                  <a:path w="143206" h="12573">
                    <a:moveTo>
                      <a:pt x="0" y="0"/>
                    </a:moveTo>
                    <a:lnTo>
                      <a:pt x="143206" y="0"/>
                    </a:lnTo>
                  </a:path>
                </a:pathLst>
              </a:custGeom>
              <a:ln w="12571" cap="flat">
                <a:solidFill>
                  <a:srgbClr val="95412B"/>
                </a:solidFill>
                <a:prstDash val="solid"/>
                <a:miter/>
              </a:ln>
            </p:spPr>
            <p:txBody>
              <a:bodyPr rtlCol="0" anchor="ctr"/>
              <a:lstStyle/>
              <a:p>
                <a:endParaRPr lang="en-US"/>
              </a:p>
            </p:txBody>
          </p:sp>
        </p:grpSp>
        <p:sp>
          <p:nvSpPr>
            <p:cNvPr id="215" name="Freeform 214">
              <a:extLst>
                <a:ext uri="{FF2B5EF4-FFF2-40B4-BE49-F238E27FC236}">
                  <a16:creationId xmlns:a16="http://schemas.microsoft.com/office/drawing/2014/main" id="{C1CF0E2F-A74B-98E0-D713-25985CD0B660}"/>
                </a:ext>
              </a:extLst>
            </p:cNvPr>
            <p:cNvSpPr/>
            <p:nvPr/>
          </p:nvSpPr>
          <p:spPr>
            <a:xfrm>
              <a:off x="6881201" y="3809893"/>
              <a:ext cx="4449961" cy="1014138"/>
            </a:xfrm>
            <a:custGeom>
              <a:avLst/>
              <a:gdLst>
                <a:gd name="connsiteX0" fmla="*/ 4449962 w 4449961"/>
                <a:gd name="connsiteY0" fmla="*/ 1014138 h 1014138"/>
                <a:gd name="connsiteX1" fmla="*/ 2530442 w 4449961"/>
                <a:gd name="connsiteY1" fmla="*/ 1014138 h 1014138"/>
                <a:gd name="connsiteX2" fmla="*/ 2530442 w 4449961"/>
                <a:gd name="connsiteY2" fmla="*/ 952782 h 1014138"/>
                <a:gd name="connsiteX3" fmla="*/ 2509445 w 4449961"/>
                <a:gd name="connsiteY3" fmla="*/ 952782 h 1014138"/>
                <a:gd name="connsiteX4" fmla="*/ 2509445 w 4449961"/>
                <a:gd name="connsiteY4" fmla="*/ 895826 h 1014138"/>
                <a:gd name="connsiteX5" fmla="*/ 2452993 w 4449961"/>
                <a:gd name="connsiteY5" fmla="*/ 895826 h 1014138"/>
                <a:gd name="connsiteX6" fmla="*/ 2452993 w 4449961"/>
                <a:gd name="connsiteY6" fmla="*/ 836608 h 1014138"/>
                <a:gd name="connsiteX7" fmla="*/ 1858038 w 4449961"/>
                <a:gd name="connsiteY7" fmla="*/ 836608 h 1014138"/>
                <a:gd name="connsiteX8" fmla="*/ 1858038 w 4449961"/>
                <a:gd name="connsiteY8" fmla="*/ 811965 h 1014138"/>
                <a:gd name="connsiteX9" fmla="*/ 1830629 w 4449961"/>
                <a:gd name="connsiteY9" fmla="*/ 811965 h 1014138"/>
                <a:gd name="connsiteX10" fmla="*/ 1830629 w 4449961"/>
                <a:gd name="connsiteY10" fmla="*/ 793231 h 1014138"/>
                <a:gd name="connsiteX11" fmla="*/ 1771410 w 4449961"/>
                <a:gd name="connsiteY11" fmla="*/ 793231 h 1014138"/>
                <a:gd name="connsiteX12" fmla="*/ 1771410 w 4449961"/>
                <a:gd name="connsiteY12" fmla="*/ 761295 h 1014138"/>
                <a:gd name="connsiteX13" fmla="*/ 1734948 w 4449961"/>
                <a:gd name="connsiteY13" fmla="*/ 761295 h 1014138"/>
                <a:gd name="connsiteX14" fmla="*/ 1734948 w 4449961"/>
                <a:gd name="connsiteY14" fmla="*/ 722570 h 1014138"/>
                <a:gd name="connsiteX15" fmla="*/ 1520579 w 4449961"/>
                <a:gd name="connsiteY15" fmla="*/ 722570 h 1014138"/>
                <a:gd name="connsiteX16" fmla="*/ 1520579 w 4449961"/>
                <a:gd name="connsiteY16" fmla="*/ 681708 h 1014138"/>
                <a:gd name="connsiteX17" fmla="*/ 1422635 w 4449961"/>
                <a:gd name="connsiteY17" fmla="*/ 681708 h 1014138"/>
                <a:gd name="connsiteX18" fmla="*/ 1343928 w 4449961"/>
                <a:gd name="connsiteY18" fmla="*/ 681708 h 1014138"/>
                <a:gd name="connsiteX19" fmla="*/ 1343928 w 4449961"/>
                <a:gd name="connsiteY19" fmla="*/ 629279 h 1014138"/>
                <a:gd name="connsiteX20" fmla="*/ 1320039 w 4449961"/>
                <a:gd name="connsiteY20" fmla="*/ 629279 h 1014138"/>
                <a:gd name="connsiteX21" fmla="*/ 1320039 w 4449961"/>
                <a:gd name="connsiteY21" fmla="*/ 593948 h 1014138"/>
                <a:gd name="connsiteX22" fmla="*/ 1119374 w 4449961"/>
                <a:gd name="connsiteY22" fmla="*/ 593948 h 1014138"/>
                <a:gd name="connsiteX23" fmla="*/ 1119374 w 4449961"/>
                <a:gd name="connsiteY23" fmla="*/ 568300 h 1014138"/>
                <a:gd name="connsiteX24" fmla="*/ 1091713 w 4449961"/>
                <a:gd name="connsiteY24" fmla="*/ 568300 h 1014138"/>
                <a:gd name="connsiteX25" fmla="*/ 1091713 w 4449961"/>
                <a:gd name="connsiteY25" fmla="*/ 558493 h 1014138"/>
                <a:gd name="connsiteX26" fmla="*/ 1072100 w 4449961"/>
                <a:gd name="connsiteY26" fmla="*/ 558493 h 1014138"/>
                <a:gd name="connsiteX27" fmla="*/ 1072100 w 4449961"/>
                <a:gd name="connsiteY27" fmla="*/ 526683 h 1014138"/>
                <a:gd name="connsiteX28" fmla="*/ 1049217 w 4449961"/>
                <a:gd name="connsiteY28" fmla="*/ 526683 h 1014138"/>
                <a:gd name="connsiteX29" fmla="*/ 1049217 w 4449961"/>
                <a:gd name="connsiteY29" fmla="*/ 497262 h 1014138"/>
                <a:gd name="connsiteX30" fmla="*/ 954417 w 4449961"/>
                <a:gd name="connsiteY30" fmla="*/ 497262 h 1014138"/>
                <a:gd name="connsiteX31" fmla="*/ 954417 w 4449961"/>
                <a:gd name="connsiteY31" fmla="*/ 480037 h 1014138"/>
                <a:gd name="connsiteX32" fmla="*/ 941340 w 4449961"/>
                <a:gd name="connsiteY32" fmla="*/ 480037 h 1014138"/>
                <a:gd name="connsiteX33" fmla="*/ 941340 w 4449961"/>
                <a:gd name="connsiteY33" fmla="*/ 463692 h 1014138"/>
                <a:gd name="connsiteX34" fmla="*/ 807312 w 4449961"/>
                <a:gd name="connsiteY34" fmla="*/ 463692 h 1014138"/>
                <a:gd name="connsiteX35" fmla="*/ 807312 w 4449961"/>
                <a:gd name="connsiteY35" fmla="*/ 347643 h 1014138"/>
                <a:gd name="connsiteX36" fmla="*/ 771354 w 4449961"/>
                <a:gd name="connsiteY36" fmla="*/ 347643 h 1014138"/>
                <a:gd name="connsiteX37" fmla="*/ 771354 w 4449961"/>
                <a:gd name="connsiteY37" fmla="*/ 319857 h 1014138"/>
                <a:gd name="connsiteX38" fmla="*/ 662723 w 4449961"/>
                <a:gd name="connsiteY38" fmla="*/ 319857 h 1014138"/>
                <a:gd name="connsiteX39" fmla="*/ 662723 w 4449961"/>
                <a:gd name="connsiteY39" fmla="*/ 286413 h 1014138"/>
                <a:gd name="connsiteX40" fmla="*/ 546674 w 4449961"/>
                <a:gd name="connsiteY40" fmla="*/ 286413 h 1014138"/>
                <a:gd name="connsiteX41" fmla="*/ 546674 w 4449961"/>
                <a:gd name="connsiteY41" fmla="*/ 232475 h 1014138"/>
                <a:gd name="connsiteX42" fmla="*/ 366880 w 4449961"/>
                <a:gd name="connsiteY42" fmla="*/ 232475 h 1014138"/>
                <a:gd name="connsiteX43" fmla="*/ 366880 w 4449961"/>
                <a:gd name="connsiteY43" fmla="*/ 215250 h 1014138"/>
                <a:gd name="connsiteX44" fmla="*/ 343997 w 4449961"/>
                <a:gd name="connsiteY44" fmla="*/ 215250 h 1014138"/>
                <a:gd name="connsiteX45" fmla="*/ 343997 w 4449961"/>
                <a:gd name="connsiteY45" fmla="*/ 203557 h 1014138"/>
                <a:gd name="connsiteX46" fmla="*/ 329287 w 4449961"/>
                <a:gd name="connsiteY46" fmla="*/ 203557 h 1014138"/>
                <a:gd name="connsiteX47" fmla="*/ 329287 w 4449961"/>
                <a:gd name="connsiteY47" fmla="*/ 176022 h 1014138"/>
                <a:gd name="connsiteX48" fmla="*/ 300746 w 4449961"/>
                <a:gd name="connsiteY48" fmla="*/ 176022 h 1014138"/>
                <a:gd name="connsiteX49" fmla="*/ 300746 w 4449961"/>
                <a:gd name="connsiteY49" fmla="*/ 155654 h 1014138"/>
                <a:gd name="connsiteX50" fmla="*/ 288425 w 4449961"/>
                <a:gd name="connsiteY50" fmla="*/ 155654 h 1014138"/>
                <a:gd name="connsiteX51" fmla="*/ 288425 w 4449961"/>
                <a:gd name="connsiteY51" fmla="*/ 19991 h 1014138"/>
                <a:gd name="connsiteX52" fmla="*/ 264787 w 4449961"/>
                <a:gd name="connsiteY52" fmla="*/ 19991 h 1014138"/>
                <a:gd name="connsiteX53" fmla="*/ 264787 w 4449961"/>
                <a:gd name="connsiteY53" fmla="*/ 0 h 1014138"/>
                <a:gd name="connsiteX54" fmla="*/ 0 w 4449961"/>
                <a:gd name="connsiteY54" fmla="*/ 0 h 10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49961" h="1014138">
                  <a:moveTo>
                    <a:pt x="4449962" y="1014138"/>
                  </a:moveTo>
                  <a:lnTo>
                    <a:pt x="2530442" y="1014138"/>
                  </a:lnTo>
                  <a:lnTo>
                    <a:pt x="2530442" y="952782"/>
                  </a:lnTo>
                  <a:lnTo>
                    <a:pt x="2509445" y="952782"/>
                  </a:lnTo>
                  <a:lnTo>
                    <a:pt x="2509445" y="895826"/>
                  </a:lnTo>
                  <a:lnTo>
                    <a:pt x="2452993" y="895826"/>
                  </a:lnTo>
                  <a:lnTo>
                    <a:pt x="2452993" y="836608"/>
                  </a:lnTo>
                  <a:lnTo>
                    <a:pt x="1858038" y="836608"/>
                  </a:lnTo>
                  <a:lnTo>
                    <a:pt x="1858038" y="811965"/>
                  </a:lnTo>
                  <a:lnTo>
                    <a:pt x="1830629" y="811965"/>
                  </a:lnTo>
                  <a:lnTo>
                    <a:pt x="1830629" y="793231"/>
                  </a:lnTo>
                  <a:lnTo>
                    <a:pt x="1771410" y="793231"/>
                  </a:lnTo>
                  <a:lnTo>
                    <a:pt x="1771410" y="761295"/>
                  </a:lnTo>
                  <a:lnTo>
                    <a:pt x="1734948" y="761295"/>
                  </a:lnTo>
                  <a:lnTo>
                    <a:pt x="1734948" y="722570"/>
                  </a:lnTo>
                  <a:lnTo>
                    <a:pt x="1520579" y="722570"/>
                  </a:lnTo>
                  <a:lnTo>
                    <a:pt x="1520579" y="681708"/>
                  </a:lnTo>
                  <a:lnTo>
                    <a:pt x="1422635" y="681708"/>
                  </a:lnTo>
                  <a:lnTo>
                    <a:pt x="1343928" y="681708"/>
                  </a:lnTo>
                  <a:lnTo>
                    <a:pt x="1343928" y="629279"/>
                  </a:lnTo>
                  <a:lnTo>
                    <a:pt x="1320039" y="629279"/>
                  </a:lnTo>
                  <a:lnTo>
                    <a:pt x="1320039" y="593948"/>
                  </a:lnTo>
                  <a:lnTo>
                    <a:pt x="1119374" y="593948"/>
                  </a:lnTo>
                  <a:lnTo>
                    <a:pt x="1119374" y="568300"/>
                  </a:lnTo>
                  <a:lnTo>
                    <a:pt x="1091713" y="568300"/>
                  </a:lnTo>
                  <a:lnTo>
                    <a:pt x="1091713" y="558493"/>
                  </a:lnTo>
                  <a:lnTo>
                    <a:pt x="1072100" y="558493"/>
                  </a:lnTo>
                  <a:lnTo>
                    <a:pt x="1072100" y="526683"/>
                  </a:lnTo>
                  <a:lnTo>
                    <a:pt x="1049217" y="526683"/>
                  </a:lnTo>
                  <a:lnTo>
                    <a:pt x="1049217" y="497262"/>
                  </a:lnTo>
                  <a:lnTo>
                    <a:pt x="954417" y="497262"/>
                  </a:lnTo>
                  <a:lnTo>
                    <a:pt x="954417" y="480037"/>
                  </a:lnTo>
                  <a:lnTo>
                    <a:pt x="941340" y="480037"/>
                  </a:lnTo>
                  <a:lnTo>
                    <a:pt x="941340" y="463692"/>
                  </a:lnTo>
                  <a:lnTo>
                    <a:pt x="807312" y="463692"/>
                  </a:lnTo>
                  <a:lnTo>
                    <a:pt x="807312" y="347643"/>
                  </a:lnTo>
                  <a:lnTo>
                    <a:pt x="771354" y="347643"/>
                  </a:lnTo>
                  <a:lnTo>
                    <a:pt x="771354" y="319857"/>
                  </a:lnTo>
                  <a:lnTo>
                    <a:pt x="662723" y="319857"/>
                  </a:lnTo>
                  <a:lnTo>
                    <a:pt x="662723" y="286413"/>
                  </a:lnTo>
                  <a:lnTo>
                    <a:pt x="546674" y="286413"/>
                  </a:lnTo>
                  <a:lnTo>
                    <a:pt x="546674" y="232475"/>
                  </a:lnTo>
                  <a:lnTo>
                    <a:pt x="366880" y="232475"/>
                  </a:lnTo>
                  <a:lnTo>
                    <a:pt x="366880" y="215250"/>
                  </a:lnTo>
                  <a:lnTo>
                    <a:pt x="343997" y="215250"/>
                  </a:lnTo>
                  <a:lnTo>
                    <a:pt x="343997" y="203557"/>
                  </a:lnTo>
                  <a:lnTo>
                    <a:pt x="329287" y="203557"/>
                  </a:lnTo>
                  <a:lnTo>
                    <a:pt x="329287" y="176022"/>
                  </a:lnTo>
                  <a:lnTo>
                    <a:pt x="300746" y="176022"/>
                  </a:lnTo>
                  <a:lnTo>
                    <a:pt x="300746" y="155654"/>
                  </a:lnTo>
                  <a:lnTo>
                    <a:pt x="288425" y="155654"/>
                  </a:lnTo>
                  <a:lnTo>
                    <a:pt x="288425" y="19991"/>
                  </a:lnTo>
                  <a:lnTo>
                    <a:pt x="264787" y="19991"/>
                  </a:lnTo>
                  <a:lnTo>
                    <a:pt x="264787" y="0"/>
                  </a:lnTo>
                  <a:lnTo>
                    <a:pt x="0" y="0"/>
                  </a:lnTo>
                </a:path>
              </a:pathLst>
            </a:custGeom>
            <a:noFill/>
            <a:ln w="18857" cap="flat">
              <a:solidFill>
                <a:srgbClr val="95412B"/>
              </a:solidFill>
              <a:prstDash val="solid"/>
              <a:miter/>
            </a:ln>
          </p:spPr>
          <p:txBody>
            <a:bodyPr rtlCol="0" anchor="ctr"/>
            <a:lstStyle/>
            <a:p>
              <a:endParaRPr lang="en-US"/>
            </a:p>
          </p:txBody>
        </p:sp>
      </p:grpSp>
      <p:grpSp>
        <p:nvGrpSpPr>
          <p:cNvPr id="216" name="Graphic 169">
            <a:extLst>
              <a:ext uri="{FF2B5EF4-FFF2-40B4-BE49-F238E27FC236}">
                <a16:creationId xmlns:a16="http://schemas.microsoft.com/office/drawing/2014/main" id="{295EDAB7-DD44-731E-D43A-176CFA64F953}"/>
              </a:ext>
            </a:extLst>
          </p:cNvPr>
          <p:cNvGrpSpPr/>
          <p:nvPr/>
        </p:nvGrpSpPr>
        <p:grpSpPr>
          <a:xfrm>
            <a:off x="6818462" y="3788771"/>
            <a:ext cx="4660559" cy="1437973"/>
            <a:chOff x="6818462" y="3788771"/>
            <a:chExt cx="4660559" cy="1437973"/>
          </a:xfrm>
          <a:noFill/>
        </p:grpSpPr>
        <p:sp>
          <p:nvSpPr>
            <p:cNvPr id="217" name="Freeform 216">
              <a:extLst>
                <a:ext uri="{FF2B5EF4-FFF2-40B4-BE49-F238E27FC236}">
                  <a16:creationId xmlns:a16="http://schemas.microsoft.com/office/drawing/2014/main" id="{90798720-114B-B8E8-DB82-18D088D4490C}"/>
                </a:ext>
              </a:extLst>
            </p:cNvPr>
            <p:cNvSpPr/>
            <p:nvPr/>
          </p:nvSpPr>
          <p:spPr>
            <a:xfrm>
              <a:off x="6881201" y="4486069"/>
              <a:ext cx="1343927" cy="12573"/>
            </a:xfrm>
            <a:custGeom>
              <a:avLst/>
              <a:gdLst>
                <a:gd name="connsiteX0" fmla="*/ 0 w 1343927"/>
                <a:gd name="connsiteY0" fmla="*/ 0 h 12573"/>
                <a:gd name="connsiteX1" fmla="*/ 1343928 w 1343927"/>
                <a:gd name="connsiteY1" fmla="*/ 0 h 12573"/>
              </a:gdLst>
              <a:ahLst/>
              <a:cxnLst>
                <a:cxn ang="0">
                  <a:pos x="connsiteX0" y="connsiteY0"/>
                </a:cxn>
                <a:cxn ang="0">
                  <a:pos x="connsiteX1" y="connsiteY1"/>
                </a:cxn>
              </a:cxnLst>
              <a:rect l="l" t="t" r="r" b="b"/>
              <a:pathLst>
                <a:path w="1343927" h="12573">
                  <a:moveTo>
                    <a:pt x="0" y="0"/>
                  </a:moveTo>
                  <a:lnTo>
                    <a:pt x="1343928" y="0"/>
                  </a:lnTo>
                </a:path>
              </a:pathLst>
            </a:custGeom>
            <a:ln w="12700" cap="flat">
              <a:solidFill>
                <a:srgbClr val="7F7F7F"/>
              </a:solidFill>
              <a:custDash>
                <a:ds d="150000" sp="150000"/>
              </a:custDash>
              <a:miter/>
            </a:ln>
          </p:spPr>
          <p:txBody>
            <a:bodyPr rtlCol="0" anchor="ctr"/>
            <a:lstStyle/>
            <a:p>
              <a:endParaRPr lang="en-US"/>
            </a:p>
          </p:txBody>
        </p:sp>
        <p:sp>
          <p:nvSpPr>
            <p:cNvPr id="218" name="Freeform 217">
              <a:extLst>
                <a:ext uri="{FF2B5EF4-FFF2-40B4-BE49-F238E27FC236}">
                  <a16:creationId xmlns:a16="http://schemas.microsoft.com/office/drawing/2014/main" id="{25941282-6D57-FA80-E19F-26E7F57446E6}"/>
                </a:ext>
              </a:extLst>
            </p:cNvPr>
            <p:cNvSpPr/>
            <p:nvPr/>
          </p:nvSpPr>
          <p:spPr>
            <a:xfrm>
              <a:off x="6818462" y="3788771"/>
              <a:ext cx="4660559" cy="1437973"/>
            </a:xfrm>
            <a:custGeom>
              <a:avLst/>
              <a:gdLst>
                <a:gd name="connsiteX0" fmla="*/ 0 w 4660559"/>
                <a:gd name="connsiteY0" fmla="*/ 163072 h 1437973"/>
                <a:gd name="connsiteX1" fmla="*/ 62739 w 4660559"/>
                <a:gd name="connsiteY1" fmla="*/ 163072 h 1437973"/>
                <a:gd name="connsiteX2" fmla="*/ 0 w 4660559"/>
                <a:gd name="connsiteY2" fmla="*/ 289808 h 1437973"/>
                <a:gd name="connsiteX3" fmla="*/ 62739 w 4660559"/>
                <a:gd name="connsiteY3" fmla="*/ 289808 h 1437973"/>
                <a:gd name="connsiteX4" fmla="*/ 0 w 4660559"/>
                <a:gd name="connsiteY4" fmla="*/ 21123 h 1437973"/>
                <a:gd name="connsiteX5" fmla="*/ 62739 w 4660559"/>
                <a:gd name="connsiteY5" fmla="*/ 21123 h 1437973"/>
                <a:gd name="connsiteX6" fmla="*/ 0 w 4660559"/>
                <a:gd name="connsiteY6" fmla="*/ 425596 h 1437973"/>
                <a:gd name="connsiteX7" fmla="*/ 62739 w 4660559"/>
                <a:gd name="connsiteY7" fmla="*/ 425596 h 1437973"/>
                <a:gd name="connsiteX8" fmla="*/ 0 w 4660559"/>
                <a:gd name="connsiteY8" fmla="*/ 564528 h 1437973"/>
                <a:gd name="connsiteX9" fmla="*/ 62739 w 4660559"/>
                <a:gd name="connsiteY9" fmla="*/ 564528 h 1437973"/>
                <a:gd name="connsiteX10" fmla="*/ 0 w 4660559"/>
                <a:gd name="connsiteY10" fmla="*/ 697299 h 1437973"/>
                <a:gd name="connsiteX11" fmla="*/ 62739 w 4660559"/>
                <a:gd name="connsiteY11" fmla="*/ 697299 h 1437973"/>
                <a:gd name="connsiteX12" fmla="*/ 0 w 4660559"/>
                <a:gd name="connsiteY12" fmla="*/ 833087 h 1437973"/>
                <a:gd name="connsiteX13" fmla="*/ 62739 w 4660559"/>
                <a:gd name="connsiteY13" fmla="*/ 833087 h 1437973"/>
                <a:gd name="connsiteX14" fmla="*/ 0 w 4660559"/>
                <a:gd name="connsiteY14" fmla="*/ 969001 h 1437973"/>
                <a:gd name="connsiteX15" fmla="*/ 62739 w 4660559"/>
                <a:gd name="connsiteY15" fmla="*/ 969001 h 1437973"/>
                <a:gd name="connsiteX16" fmla="*/ 0 w 4660559"/>
                <a:gd name="connsiteY16" fmla="*/ 1107807 h 1437973"/>
                <a:gd name="connsiteX17" fmla="*/ 62739 w 4660559"/>
                <a:gd name="connsiteY17" fmla="*/ 1107807 h 1437973"/>
                <a:gd name="connsiteX18" fmla="*/ 0 w 4660559"/>
                <a:gd name="connsiteY18" fmla="*/ 1234543 h 1437973"/>
                <a:gd name="connsiteX19" fmla="*/ 62739 w 4660559"/>
                <a:gd name="connsiteY19" fmla="*/ 1234543 h 1437973"/>
                <a:gd name="connsiteX20" fmla="*/ 0 w 4660559"/>
                <a:gd name="connsiteY20" fmla="*/ 1370457 h 1437973"/>
                <a:gd name="connsiteX21" fmla="*/ 4660434 w 4660559"/>
                <a:gd name="connsiteY21" fmla="*/ 1370457 h 1437973"/>
                <a:gd name="connsiteX22" fmla="*/ 639966 w 4660559"/>
                <a:gd name="connsiteY22" fmla="*/ 1437974 h 1437973"/>
                <a:gd name="connsiteX23" fmla="*/ 639966 w 4660559"/>
                <a:gd name="connsiteY23" fmla="*/ 1375235 h 1437973"/>
                <a:gd name="connsiteX24" fmla="*/ 827052 w 4660559"/>
                <a:gd name="connsiteY24" fmla="*/ 1437974 h 1437973"/>
                <a:gd name="connsiteX25" fmla="*/ 827052 w 4660559"/>
                <a:gd name="connsiteY25" fmla="*/ 1375235 h 1437973"/>
                <a:gd name="connsiteX26" fmla="*/ 1017281 w 4660559"/>
                <a:gd name="connsiteY26" fmla="*/ 1437974 h 1437973"/>
                <a:gd name="connsiteX27" fmla="*/ 1017281 w 4660559"/>
                <a:gd name="connsiteY27" fmla="*/ 1375235 h 1437973"/>
                <a:gd name="connsiteX28" fmla="*/ 440684 w 4660559"/>
                <a:gd name="connsiteY28" fmla="*/ 1437974 h 1437973"/>
                <a:gd name="connsiteX29" fmla="*/ 440684 w 4660559"/>
                <a:gd name="connsiteY29" fmla="*/ 1375235 h 1437973"/>
                <a:gd name="connsiteX30" fmla="*/ 256615 w 4660559"/>
                <a:gd name="connsiteY30" fmla="*/ 1437974 h 1437973"/>
                <a:gd name="connsiteX31" fmla="*/ 256615 w 4660559"/>
                <a:gd name="connsiteY31" fmla="*/ 1375235 h 1437973"/>
                <a:gd name="connsiteX32" fmla="*/ 1213420 w 4660559"/>
                <a:gd name="connsiteY32" fmla="*/ 1437974 h 1437973"/>
                <a:gd name="connsiteX33" fmla="*/ 1213420 w 4660559"/>
                <a:gd name="connsiteY33" fmla="*/ 1375235 h 1437973"/>
                <a:gd name="connsiteX34" fmla="*/ 1406667 w 4660559"/>
                <a:gd name="connsiteY34" fmla="*/ 1437974 h 1437973"/>
                <a:gd name="connsiteX35" fmla="*/ 1406667 w 4660559"/>
                <a:gd name="connsiteY35" fmla="*/ 1375235 h 1437973"/>
                <a:gd name="connsiteX36" fmla="*/ 1596771 w 4660559"/>
                <a:gd name="connsiteY36" fmla="*/ 1437974 h 1437973"/>
                <a:gd name="connsiteX37" fmla="*/ 1596771 w 4660559"/>
                <a:gd name="connsiteY37" fmla="*/ 1375235 h 1437973"/>
                <a:gd name="connsiteX38" fmla="*/ 1777948 w 4660559"/>
                <a:gd name="connsiteY38" fmla="*/ 1437974 h 1437973"/>
                <a:gd name="connsiteX39" fmla="*/ 1777948 w 4660559"/>
                <a:gd name="connsiteY39" fmla="*/ 1375235 h 1437973"/>
                <a:gd name="connsiteX40" fmla="*/ 1980122 w 4660559"/>
                <a:gd name="connsiteY40" fmla="*/ 1437974 h 1437973"/>
                <a:gd name="connsiteX41" fmla="*/ 1980122 w 4660559"/>
                <a:gd name="connsiteY41" fmla="*/ 1375235 h 1437973"/>
                <a:gd name="connsiteX42" fmla="*/ 2161299 w 4660559"/>
                <a:gd name="connsiteY42" fmla="*/ 1437974 h 1437973"/>
                <a:gd name="connsiteX43" fmla="*/ 2161299 w 4660559"/>
                <a:gd name="connsiteY43" fmla="*/ 1375235 h 1437973"/>
                <a:gd name="connsiteX44" fmla="*/ 2357438 w 4660559"/>
                <a:gd name="connsiteY44" fmla="*/ 1437974 h 1437973"/>
                <a:gd name="connsiteX45" fmla="*/ 2357438 w 4660559"/>
                <a:gd name="connsiteY45" fmla="*/ 1375235 h 1437973"/>
                <a:gd name="connsiteX46" fmla="*/ 2553576 w 4660559"/>
                <a:gd name="connsiteY46" fmla="*/ 1437974 h 1437973"/>
                <a:gd name="connsiteX47" fmla="*/ 2553576 w 4660559"/>
                <a:gd name="connsiteY47" fmla="*/ 1375235 h 1437973"/>
                <a:gd name="connsiteX48" fmla="*/ 2743806 w 4660559"/>
                <a:gd name="connsiteY48" fmla="*/ 1437974 h 1437973"/>
                <a:gd name="connsiteX49" fmla="*/ 2743806 w 4660559"/>
                <a:gd name="connsiteY49" fmla="*/ 1375235 h 1437973"/>
                <a:gd name="connsiteX50" fmla="*/ 2933910 w 4660559"/>
                <a:gd name="connsiteY50" fmla="*/ 1437974 h 1437973"/>
                <a:gd name="connsiteX51" fmla="*/ 2933910 w 4660559"/>
                <a:gd name="connsiteY51" fmla="*/ 1375235 h 1437973"/>
                <a:gd name="connsiteX52" fmla="*/ 3121122 w 4660559"/>
                <a:gd name="connsiteY52" fmla="*/ 1437974 h 1437973"/>
                <a:gd name="connsiteX53" fmla="*/ 3121122 w 4660559"/>
                <a:gd name="connsiteY53" fmla="*/ 1375235 h 1437973"/>
                <a:gd name="connsiteX54" fmla="*/ 3317261 w 4660559"/>
                <a:gd name="connsiteY54" fmla="*/ 1437974 h 1437973"/>
                <a:gd name="connsiteX55" fmla="*/ 3317261 w 4660559"/>
                <a:gd name="connsiteY55" fmla="*/ 1375235 h 1437973"/>
                <a:gd name="connsiteX56" fmla="*/ 3504472 w 4660559"/>
                <a:gd name="connsiteY56" fmla="*/ 1437974 h 1437973"/>
                <a:gd name="connsiteX57" fmla="*/ 3504472 w 4660559"/>
                <a:gd name="connsiteY57" fmla="*/ 1375235 h 1437973"/>
                <a:gd name="connsiteX58" fmla="*/ 3697594 w 4660559"/>
                <a:gd name="connsiteY58" fmla="*/ 1437974 h 1437973"/>
                <a:gd name="connsiteX59" fmla="*/ 3697594 w 4660559"/>
                <a:gd name="connsiteY59" fmla="*/ 1375235 h 1437973"/>
                <a:gd name="connsiteX60" fmla="*/ 3881788 w 4660559"/>
                <a:gd name="connsiteY60" fmla="*/ 1437974 h 1437973"/>
                <a:gd name="connsiteX61" fmla="*/ 3881788 w 4660559"/>
                <a:gd name="connsiteY61" fmla="*/ 1375235 h 1437973"/>
                <a:gd name="connsiteX62" fmla="*/ 4083962 w 4660559"/>
                <a:gd name="connsiteY62" fmla="*/ 1437974 h 1437973"/>
                <a:gd name="connsiteX63" fmla="*/ 4083962 w 4660559"/>
                <a:gd name="connsiteY63" fmla="*/ 1375235 h 1437973"/>
                <a:gd name="connsiteX64" fmla="*/ 4268156 w 4660559"/>
                <a:gd name="connsiteY64" fmla="*/ 1437974 h 1437973"/>
                <a:gd name="connsiteX65" fmla="*/ 4268156 w 4660559"/>
                <a:gd name="connsiteY65" fmla="*/ 1375235 h 1437973"/>
                <a:gd name="connsiteX66" fmla="*/ 62739 w 4660559"/>
                <a:gd name="connsiteY66" fmla="*/ 1437974 h 1437973"/>
                <a:gd name="connsiteX67" fmla="*/ 62739 w 4660559"/>
                <a:gd name="connsiteY67" fmla="*/ 1375235 h 1437973"/>
                <a:gd name="connsiteX68" fmla="*/ 4461278 w 4660559"/>
                <a:gd name="connsiteY68" fmla="*/ 1437974 h 1437973"/>
                <a:gd name="connsiteX69" fmla="*/ 4461278 w 4660559"/>
                <a:gd name="connsiteY69" fmla="*/ 1375235 h 1437973"/>
                <a:gd name="connsiteX70" fmla="*/ 4660560 w 4660559"/>
                <a:gd name="connsiteY70" fmla="*/ 1437974 h 1437973"/>
                <a:gd name="connsiteX71" fmla="*/ 4660560 w 4660559"/>
                <a:gd name="connsiteY71" fmla="*/ 1375235 h 1437973"/>
                <a:gd name="connsiteX72" fmla="*/ 62739 w 4660559"/>
                <a:gd name="connsiteY72" fmla="*/ 1437974 h 1437973"/>
                <a:gd name="connsiteX73" fmla="*/ 62739 w 4660559"/>
                <a:gd name="connsiteY73" fmla="*/ 0 h 143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660559" h="1437973">
                  <a:moveTo>
                    <a:pt x="0" y="163072"/>
                  </a:moveTo>
                  <a:lnTo>
                    <a:pt x="62739" y="163072"/>
                  </a:lnTo>
                  <a:moveTo>
                    <a:pt x="0" y="289808"/>
                  </a:moveTo>
                  <a:lnTo>
                    <a:pt x="62739" y="289808"/>
                  </a:lnTo>
                  <a:moveTo>
                    <a:pt x="0" y="21123"/>
                  </a:moveTo>
                  <a:lnTo>
                    <a:pt x="62739" y="21123"/>
                  </a:lnTo>
                  <a:moveTo>
                    <a:pt x="0" y="425596"/>
                  </a:moveTo>
                  <a:lnTo>
                    <a:pt x="62739" y="425596"/>
                  </a:lnTo>
                  <a:moveTo>
                    <a:pt x="0" y="564528"/>
                  </a:moveTo>
                  <a:lnTo>
                    <a:pt x="62739" y="564528"/>
                  </a:lnTo>
                  <a:moveTo>
                    <a:pt x="0" y="697299"/>
                  </a:moveTo>
                  <a:lnTo>
                    <a:pt x="62739" y="697299"/>
                  </a:lnTo>
                  <a:moveTo>
                    <a:pt x="0" y="833087"/>
                  </a:moveTo>
                  <a:lnTo>
                    <a:pt x="62739" y="833087"/>
                  </a:lnTo>
                  <a:moveTo>
                    <a:pt x="0" y="969001"/>
                  </a:moveTo>
                  <a:lnTo>
                    <a:pt x="62739" y="969001"/>
                  </a:lnTo>
                  <a:moveTo>
                    <a:pt x="0" y="1107807"/>
                  </a:moveTo>
                  <a:lnTo>
                    <a:pt x="62739" y="1107807"/>
                  </a:lnTo>
                  <a:moveTo>
                    <a:pt x="0" y="1234543"/>
                  </a:moveTo>
                  <a:lnTo>
                    <a:pt x="62739" y="1234543"/>
                  </a:lnTo>
                  <a:moveTo>
                    <a:pt x="0" y="1370457"/>
                  </a:moveTo>
                  <a:lnTo>
                    <a:pt x="4660434" y="1370457"/>
                  </a:lnTo>
                  <a:moveTo>
                    <a:pt x="639966" y="1437974"/>
                  </a:moveTo>
                  <a:lnTo>
                    <a:pt x="639966" y="1375235"/>
                  </a:lnTo>
                  <a:moveTo>
                    <a:pt x="827052" y="1437974"/>
                  </a:moveTo>
                  <a:lnTo>
                    <a:pt x="827052" y="1375235"/>
                  </a:lnTo>
                  <a:moveTo>
                    <a:pt x="1017281" y="1437974"/>
                  </a:moveTo>
                  <a:lnTo>
                    <a:pt x="1017281" y="1375235"/>
                  </a:lnTo>
                  <a:moveTo>
                    <a:pt x="440684" y="1437974"/>
                  </a:moveTo>
                  <a:lnTo>
                    <a:pt x="440684" y="1375235"/>
                  </a:lnTo>
                  <a:moveTo>
                    <a:pt x="256615" y="1437974"/>
                  </a:moveTo>
                  <a:lnTo>
                    <a:pt x="256615" y="1375235"/>
                  </a:lnTo>
                  <a:moveTo>
                    <a:pt x="1213420" y="1437974"/>
                  </a:moveTo>
                  <a:lnTo>
                    <a:pt x="1213420" y="1375235"/>
                  </a:lnTo>
                  <a:moveTo>
                    <a:pt x="1406667" y="1437974"/>
                  </a:moveTo>
                  <a:lnTo>
                    <a:pt x="1406667" y="1375235"/>
                  </a:lnTo>
                  <a:moveTo>
                    <a:pt x="1596771" y="1437974"/>
                  </a:moveTo>
                  <a:lnTo>
                    <a:pt x="1596771" y="1375235"/>
                  </a:lnTo>
                  <a:moveTo>
                    <a:pt x="1777948" y="1437974"/>
                  </a:moveTo>
                  <a:lnTo>
                    <a:pt x="1777948" y="1375235"/>
                  </a:lnTo>
                  <a:moveTo>
                    <a:pt x="1980122" y="1437974"/>
                  </a:moveTo>
                  <a:lnTo>
                    <a:pt x="1980122" y="1375235"/>
                  </a:lnTo>
                  <a:moveTo>
                    <a:pt x="2161299" y="1437974"/>
                  </a:moveTo>
                  <a:lnTo>
                    <a:pt x="2161299" y="1375235"/>
                  </a:lnTo>
                  <a:moveTo>
                    <a:pt x="2357438" y="1437974"/>
                  </a:moveTo>
                  <a:lnTo>
                    <a:pt x="2357438" y="1375235"/>
                  </a:lnTo>
                  <a:moveTo>
                    <a:pt x="2553576" y="1437974"/>
                  </a:moveTo>
                  <a:lnTo>
                    <a:pt x="2553576" y="1375235"/>
                  </a:lnTo>
                  <a:moveTo>
                    <a:pt x="2743806" y="1437974"/>
                  </a:moveTo>
                  <a:lnTo>
                    <a:pt x="2743806" y="1375235"/>
                  </a:lnTo>
                  <a:moveTo>
                    <a:pt x="2933910" y="1437974"/>
                  </a:moveTo>
                  <a:lnTo>
                    <a:pt x="2933910" y="1375235"/>
                  </a:lnTo>
                  <a:moveTo>
                    <a:pt x="3121122" y="1437974"/>
                  </a:moveTo>
                  <a:lnTo>
                    <a:pt x="3121122" y="1375235"/>
                  </a:lnTo>
                  <a:moveTo>
                    <a:pt x="3317261" y="1437974"/>
                  </a:moveTo>
                  <a:lnTo>
                    <a:pt x="3317261" y="1375235"/>
                  </a:lnTo>
                  <a:moveTo>
                    <a:pt x="3504472" y="1437974"/>
                  </a:moveTo>
                  <a:lnTo>
                    <a:pt x="3504472" y="1375235"/>
                  </a:lnTo>
                  <a:moveTo>
                    <a:pt x="3697594" y="1437974"/>
                  </a:moveTo>
                  <a:lnTo>
                    <a:pt x="3697594" y="1375235"/>
                  </a:lnTo>
                  <a:moveTo>
                    <a:pt x="3881788" y="1437974"/>
                  </a:moveTo>
                  <a:lnTo>
                    <a:pt x="3881788" y="1375235"/>
                  </a:lnTo>
                  <a:moveTo>
                    <a:pt x="4083962" y="1437974"/>
                  </a:moveTo>
                  <a:lnTo>
                    <a:pt x="4083962" y="1375235"/>
                  </a:lnTo>
                  <a:moveTo>
                    <a:pt x="4268156" y="1437974"/>
                  </a:moveTo>
                  <a:lnTo>
                    <a:pt x="4268156" y="1375235"/>
                  </a:lnTo>
                  <a:moveTo>
                    <a:pt x="62739" y="1437974"/>
                  </a:moveTo>
                  <a:lnTo>
                    <a:pt x="62739" y="1375235"/>
                  </a:lnTo>
                  <a:moveTo>
                    <a:pt x="4461278" y="1437974"/>
                  </a:moveTo>
                  <a:lnTo>
                    <a:pt x="4461278" y="1375235"/>
                  </a:lnTo>
                  <a:moveTo>
                    <a:pt x="4660560" y="1437974"/>
                  </a:moveTo>
                  <a:lnTo>
                    <a:pt x="4660560" y="1375235"/>
                  </a:lnTo>
                  <a:moveTo>
                    <a:pt x="62739" y="1437974"/>
                  </a:moveTo>
                  <a:lnTo>
                    <a:pt x="62739" y="0"/>
                  </a:lnTo>
                </a:path>
              </a:pathLst>
            </a:custGeom>
            <a:noFill/>
            <a:ln w="12571" cap="flat">
              <a:solidFill>
                <a:srgbClr val="000000"/>
              </a:solid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FCBC21C9-EB81-235A-2D30-B1B7C512B70E}"/>
                </a:ext>
              </a:extLst>
            </p:cNvPr>
            <p:cNvSpPr/>
            <p:nvPr/>
          </p:nvSpPr>
          <p:spPr>
            <a:xfrm>
              <a:off x="8225129" y="4491601"/>
              <a:ext cx="12573" cy="664734"/>
            </a:xfrm>
            <a:custGeom>
              <a:avLst/>
              <a:gdLst>
                <a:gd name="connsiteX0" fmla="*/ 0 w 12573"/>
                <a:gd name="connsiteY0" fmla="*/ 664734 h 664734"/>
                <a:gd name="connsiteX1" fmla="*/ 0 w 12573"/>
                <a:gd name="connsiteY1" fmla="*/ 0 h 664734"/>
              </a:gdLst>
              <a:ahLst/>
              <a:cxnLst>
                <a:cxn ang="0">
                  <a:pos x="connsiteX0" y="connsiteY0"/>
                </a:cxn>
                <a:cxn ang="0">
                  <a:pos x="connsiteX1" y="connsiteY1"/>
                </a:cxn>
              </a:cxnLst>
              <a:rect l="l" t="t" r="r" b="b"/>
              <a:pathLst>
                <a:path w="12573" h="664734">
                  <a:moveTo>
                    <a:pt x="0" y="664734"/>
                  </a:moveTo>
                  <a:lnTo>
                    <a:pt x="0" y="0"/>
                  </a:lnTo>
                </a:path>
              </a:pathLst>
            </a:custGeom>
            <a:ln w="12700" cap="flat">
              <a:solidFill>
                <a:srgbClr val="7F7F7F"/>
              </a:solidFill>
              <a:custDash>
                <a:ds d="150000" sp="150000"/>
              </a:custDash>
              <a:miter/>
            </a:ln>
          </p:spPr>
          <p:txBody>
            <a:bodyPr rtlCol="0" anchor="ctr"/>
            <a:lstStyle/>
            <a:p>
              <a:endParaRPr lang="en-US"/>
            </a:p>
          </p:txBody>
        </p:sp>
      </p:grpSp>
    </p:spTree>
    <p:extLst>
      <p:ext uri="{BB962C8B-B14F-4D97-AF65-F5344CB8AC3E}">
        <p14:creationId xmlns:p14="http://schemas.microsoft.com/office/powerpoint/2010/main" val="129338753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B0926-67C5-9FA1-6209-8DCA3745B627}"/>
              </a:ext>
            </a:extLst>
          </p:cNvPr>
          <p:cNvSpPr>
            <a:spLocks noGrp="1"/>
          </p:cNvSpPr>
          <p:nvPr>
            <p:ph type="title"/>
          </p:nvPr>
        </p:nvSpPr>
        <p:spPr>
          <a:xfrm>
            <a:off x="619201" y="259200"/>
            <a:ext cx="10963199" cy="864000"/>
          </a:xfrm>
        </p:spPr>
        <p:txBody>
          <a:bodyPr/>
          <a:lstStyle/>
          <a:p>
            <a:r>
              <a:rPr lang="en-GB" dirty="0"/>
              <a:t>Evoke-02: sg COMBINATIONS as 1l treatment for </a:t>
            </a:r>
            <a:r>
              <a:rPr lang="en-GB" cap="none" dirty="0"/>
              <a:t>ADVANCED/METASTATIC </a:t>
            </a:r>
            <a:r>
              <a:rPr lang="en-GB" dirty="0" err="1"/>
              <a:t>nsclc</a:t>
            </a:r>
            <a:r>
              <a:rPr lang="en-GB" dirty="0"/>
              <a:t> (SAFETY)</a:t>
            </a:r>
          </a:p>
        </p:txBody>
      </p:sp>
      <p:sp>
        <p:nvSpPr>
          <p:cNvPr id="9" name="Content Placeholder 8">
            <a:extLst>
              <a:ext uri="{FF2B5EF4-FFF2-40B4-BE49-F238E27FC236}">
                <a16:creationId xmlns:a16="http://schemas.microsoft.com/office/drawing/2014/main" id="{B8F03B33-E397-F31D-0AF6-A74D11F206C2}"/>
              </a:ext>
            </a:extLst>
          </p:cNvPr>
          <p:cNvSpPr>
            <a:spLocks noGrp="1"/>
          </p:cNvSpPr>
          <p:nvPr>
            <p:ph sz="quarter" idx="15"/>
          </p:nvPr>
        </p:nvSpPr>
        <p:spPr/>
        <p:txBody>
          <a:bodyPr anchor="b" anchorCtr="0"/>
          <a:lstStyle/>
          <a:p>
            <a:r>
              <a:rPr lang="en-GB" baseline="30000" dirty="0">
                <a:solidFill>
                  <a:schemeClr val="tx2"/>
                </a:solidFill>
              </a:rPr>
              <a:t>a</a:t>
            </a:r>
            <a:r>
              <a:rPr lang="en-GB" dirty="0">
                <a:solidFill>
                  <a:schemeClr val="tx2"/>
                </a:solidFill>
              </a:rPr>
              <a:t> Two patients had neutropenic sepsis, one patient had sepsis</a:t>
            </a:r>
          </a:p>
          <a:p>
            <a:r>
              <a:rPr lang="en-GB" dirty="0">
                <a:solidFill>
                  <a:schemeClr val="tx2"/>
                </a:solidFill>
              </a:rPr>
              <a:t>1L, first-line; ALT, alanine aminotransferase; AST, aspartate aminotransferase; NSCLC, non-small cell lung cancer; SG, </a:t>
            </a:r>
            <a:r>
              <a:rPr lang="en-GB" dirty="0" err="1">
                <a:solidFill>
                  <a:schemeClr val="tx2"/>
                </a:solidFill>
              </a:rPr>
              <a:t>sacituzumab</a:t>
            </a:r>
            <a:r>
              <a:rPr lang="en-GB" dirty="0">
                <a:solidFill>
                  <a:schemeClr val="tx2"/>
                </a:solidFill>
              </a:rPr>
              <a:t> </a:t>
            </a:r>
            <a:r>
              <a:rPr lang="en-GB" dirty="0" err="1">
                <a:solidFill>
                  <a:schemeClr val="tx2"/>
                </a:solidFill>
              </a:rPr>
              <a:t>govitecan</a:t>
            </a:r>
            <a:r>
              <a:rPr lang="en-GB" dirty="0">
                <a:solidFill>
                  <a:schemeClr val="tx2"/>
                </a:solidFill>
              </a:rPr>
              <a:t>; TEAEs, treatment-emergent adverse events</a:t>
            </a:r>
          </a:p>
          <a:p>
            <a:r>
              <a:rPr lang="en-GB" dirty="0">
                <a:solidFill>
                  <a:schemeClr val="tx2"/>
                </a:solidFill>
              </a:rPr>
              <a:t>1. Reck M, et al. J </a:t>
            </a:r>
            <a:r>
              <a:rPr lang="en-GB" dirty="0" err="1">
                <a:solidFill>
                  <a:schemeClr val="tx2"/>
                </a:solidFill>
              </a:rPr>
              <a:t>Thorac</a:t>
            </a:r>
            <a:r>
              <a:rPr lang="en-GB" dirty="0">
                <a:solidFill>
                  <a:schemeClr val="tx2"/>
                </a:solidFill>
              </a:rPr>
              <a:t> Oncol. 2026;21:103509</a:t>
            </a:r>
            <a:endParaRPr lang="en-GB" dirty="0"/>
          </a:p>
        </p:txBody>
      </p:sp>
      <p:graphicFrame>
        <p:nvGraphicFramePr>
          <p:cNvPr id="5" name="Table 4">
            <a:extLst>
              <a:ext uri="{FF2B5EF4-FFF2-40B4-BE49-F238E27FC236}">
                <a16:creationId xmlns:a16="http://schemas.microsoft.com/office/drawing/2014/main" id="{0D87E35C-3FBB-EA52-84F9-EB3979CAE485}"/>
              </a:ext>
            </a:extLst>
          </p:cNvPr>
          <p:cNvGraphicFramePr>
            <a:graphicFrameLocks noGrp="1"/>
          </p:cNvGraphicFramePr>
          <p:nvPr>
            <p:extLst>
              <p:ext uri="{D42A27DB-BD31-4B8C-83A1-F6EECF244321}">
                <p14:modId xmlns:p14="http://schemas.microsoft.com/office/powerpoint/2010/main" val="3281281475"/>
              </p:ext>
            </p:extLst>
          </p:nvPr>
        </p:nvGraphicFramePr>
        <p:xfrm>
          <a:off x="619201" y="1995127"/>
          <a:ext cx="5188768" cy="3598668"/>
        </p:xfrm>
        <a:graphic>
          <a:graphicData uri="http://schemas.openxmlformats.org/drawingml/2006/table">
            <a:tbl>
              <a:tblPr firstRow="1" bandRow="1">
                <a:tableStyleId>{68D230F3-CF80-4859-8CE7-A43EE81993B5}</a:tableStyleId>
              </a:tblPr>
              <a:tblGrid>
                <a:gridCol w="4036031">
                  <a:extLst>
                    <a:ext uri="{9D8B030D-6E8A-4147-A177-3AD203B41FA5}">
                      <a16:colId xmlns:a16="http://schemas.microsoft.com/office/drawing/2014/main" val="3346091821"/>
                    </a:ext>
                  </a:extLst>
                </a:gridCol>
                <a:gridCol w="1152737">
                  <a:extLst>
                    <a:ext uri="{9D8B030D-6E8A-4147-A177-3AD203B41FA5}">
                      <a16:colId xmlns:a16="http://schemas.microsoft.com/office/drawing/2014/main" val="1118456614"/>
                    </a:ext>
                  </a:extLst>
                </a:gridCol>
              </a:tblGrid>
              <a:tr h="426834">
                <a:tc>
                  <a:txBody>
                    <a:bodyPr/>
                    <a:lstStyle/>
                    <a:p>
                      <a:r>
                        <a:rPr lang="en-GB" sz="1100" b="1" noProof="0" dirty="0">
                          <a:solidFill>
                            <a:schemeClr val="tx1"/>
                          </a:solidFill>
                          <a:latin typeface="Arial" panose="020B0604020202020204" pitchFamily="34" charset="0"/>
                          <a:cs typeface="Arial" panose="020B0604020202020204" pitchFamily="34" charset="0"/>
                        </a:rPr>
                        <a:t>TEAEs, n (%)</a:t>
                      </a:r>
                    </a:p>
                  </a:txBody>
                  <a:tcPr anchor="b">
                    <a:lnB w="12700" cap="flat" cmpd="sng" algn="ctr">
                      <a:solidFill>
                        <a:schemeClr val="accent6"/>
                      </a:solidFill>
                      <a:prstDash val="solid"/>
                      <a:round/>
                      <a:headEnd type="none" w="med" len="med"/>
                      <a:tailEnd type="none" w="med" len="med"/>
                    </a:lnB>
                  </a:tcPr>
                </a:tc>
                <a:tc>
                  <a:txBody>
                    <a:bodyPr/>
                    <a:lstStyle/>
                    <a:p>
                      <a:pPr algn="ctr">
                        <a:lnSpc>
                          <a:spcPct val="90000"/>
                        </a:lnSpc>
                      </a:pPr>
                      <a:r>
                        <a:rPr lang="en-GB" sz="1100" b="1" noProof="0" dirty="0">
                          <a:solidFill>
                            <a:schemeClr val="bg1"/>
                          </a:solidFill>
                          <a:latin typeface="Arial" panose="020B0604020202020204" pitchFamily="34" charset="0"/>
                          <a:cs typeface="Arial" panose="020B0604020202020204" pitchFamily="34" charset="0"/>
                        </a:rPr>
                        <a:t>Total SG +</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pembrolizumab</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(N=92)</a:t>
                      </a:r>
                    </a:p>
                  </a:txBody>
                  <a:tcPr marL="19440" marR="19440">
                    <a:solidFill>
                      <a:schemeClr val="accent1"/>
                    </a:solidFill>
                  </a:tcPr>
                </a:tc>
                <a:extLst>
                  <a:ext uri="{0D108BD9-81ED-4DB2-BD59-A6C34878D82A}">
                    <a16:rowId xmlns:a16="http://schemas.microsoft.com/office/drawing/2014/main" val="299234474"/>
                  </a:ext>
                </a:extLst>
              </a:tr>
              <a:tr h="161754">
                <a:tc>
                  <a:txBody>
                    <a:bodyPr/>
                    <a:lstStyle/>
                    <a:p>
                      <a:pPr marL="0" indent="11113">
                        <a:tabLst/>
                      </a:pPr>
                      <a:r>
                        <a:rPr lang="en-GB" sz="1100" noProof="0" dirty="0">
                          <a:latin typeface="Arial" panose="020B0604020202020204" pitchFamily="34" charset="0"/>
                          <a:cs typeface="Arial" panose="020B0604020202020204" pitchFamily="34" charset="0"/>
                        </a:rPr>
                        <a:t>Any-grade TEAEs</a:t>
                      </a:r>
                      <a:endParaRPr lang="en-GB" sz="1100" baseline="30000" noProof="0" dirty="0">
                        <a:latin typeface="Arial" panose="020B0604020202020204" pitchFamily="34" charset="0"/>
                        <a:cs typeface="Arial" panose="020B0604020202020204" pitchFamily="34" charset="0"/>
                      </a:endParaRPr>
                    </a:p>
                  </a:txBody>
                  <a:tcPr marT="18000" marB="18000">
                    <a:lnT w="12700" cap="flat" cmpd="sng" algn="ctr">
                      <a:solidFill>
                        <a:schemeClr val="accent6"/>
                      </a:solidFill>
                      <a:prstDash val="solid"/>
                      <a:round/>
                      <a:headEnd type="none" w="med" len="med"/>
                      <a:tailEnd type="none" w="med" len="med"/>
                    </a:lnT>
                  </a:tcPr>
                </a:tc>
                <a:tc>
                  <a:txBody>
                    <a:bodyPr/>
                    <a:lstStyle/>
                    <a:p>
                      <a:pPr algn="ctr"/>
                      <a:r>
                        <a:rPr lang="en-GB" sz="1100" noProof="0" dirty="0">
                          <a:latin typeface="Arial" panose="020B0604020202020204" pitchFamily="34" charset="0"/>
                          <a:cs typeface="Arial" panose="020B0604020202020204" pitchFamily="34" charset="0"/>
                        </a:rPr>
                        <a:t>92 (100)</a:t>
                      </a:r>
                    </a:p>
                  </a:txBody>
                  <a:tcPr marT="18000" marB="18000"/>
                </a:tc>
                <a:extLst>
                  <a:ext uri="{0D108BD9-81ED-4DB2-BD59-A6C34878D82A}">
                    <a16:rowId xmlns:a16="http://schemas.microsoft.com/office/drawing/2014/main" val="2596661569"/>
                  </a:ext>
                </a:extLst>
              </a:tr>
              <a:tr h="161754">
                <a:tc>
                  <a:txBody>
                    <a:bodyPr/>
                    <a:lstStyle/>
                    <a:p>
                      <a:pPr marL="0" indent="184150">
                        <a:tabLst/>
                      </a:pPr>
                      <a:r>
                        <a:rPr lang="en-GB" sz="1100" noProof="0" dirty="0">
                          <a:latin typeface="Arial" panose="020B0604020202020204" pitchFamily="34" charset="0"/>
                          <a:cs typeface="Arial" panose="020B0604020202020204" pitchFamily="34" charset="0"/>
                        </a:rPr>
                        <a:t>Grade ≥3 TEAES</a:t>
                      </a:r>
                      <a:endParaRPr lang="en-GB" sz="1100" baseline="30000" noProof="0" dirty="0">
                        <a:latin typeface="Arial" panose="020B0604020202020204" pitchFamily="34" charset="0"/>
                        <a:cs typeface="Arial" panose="020B0604020202020204" pitchFamily="34" charset="0"/>
                      </a:endParaRPr>
                    </a:p>
                  </a:txBody>
                  <a:tcPr marT="18000" marB="18000"/>
                </a:tc>
                <a:tc>
                  <a:txBody>
                    <a:bodyPr/>
                    <a:lstStyle/>
                    <a:p>
                      <a:pPr algn="ctr"/>
                      <a:r>
                        <a:rPr lang="en-GB" sz="1100" noProof="0" dirty="0">
                          <a:latin typeface="Arial" panose="020B0604020202020204" pitchFamily="34" charset="0"/>
                          <a:cs typeface="Arial" panose="020B0604020202020204" pitchFamily="34" charset="0"/>
                        </a:rPr>
                        <a:t>70 (76.1)</a:t>
                      </a:r>
                    </a:p>
                  </a:txBody>
                  <a:tcPr marT="18000" marB="18000"/>
                </a:tc>
                <a:extLst>
                  <a:ext uri="{0D108BD9-81ED-4DB2-BD59-A6C34878D82A}">
                    <a16:rowId xmlns:a16="http://schemas.microsoft.com/office/drawing/2014/main" val="2526183964"/>
                  </a:ext>
                </a:extLst>
              </a:tr>
              <a:tr h="161754">
                <a:tc>
                  <a:txBody>
                    <a:bodyPr/>
                    <a:lstStyle/>
                    <a:p>
                      <a:pPr marL="0" indent="9525">
                        <a:tabLst/>
                      </a:pPr>
                      <a:r>
                        <a:rPr lang="en-GB" sz="1100" noProof="0" dirty="0">
                          <a:latin typeface="Arial" panose="020B0604020202020204" pitchFamily="34" charset="0"/>
                          <a:cs typeface="Arial" panose="020B0604020202020204" pitchFamily="34" charset="0"/>
                        </a:rPr>
                        <a:t>TEAEs related to any study drug</a:t>
                      </a:r>
                    </a:p>
                  </a:txBody>
                  <a:tcPr marT="18000" marB="18000"/>
                </a:tc>
                <a:tc>
                  <a:txBody>
                    <a:bodyPr/>
                    <a:lstStyle/>
                    <a:p>
                      <a:pPr algn="ctr"/>
                      <a:r>
                        <a:rPr lang="en-GB" sz="1100" noProof="0" dirty="0">
                          <a:latin typeface="Arial" panose="020B0604020202020204" pitchFamily="34" charset="0"/>
                          <a:cs typeface="Arial" panose="020B0604020202020204" pitchFamily="34" charset="0"/>
                        </a:rPr>
                        <a:t>84 (91.3)</a:t>
                      </a:r>
                    </a:p>
                  </a:txBody>
                  <a:tcPr marT="18000" marB="18000"/>
                </a:tc>
                <a:extLst>
                  <a:ext uri="{0D108BD9-81ED-4DB2-BD59-A6C34878D82A}">
                    <a16:rowId xmlns:a16="http://schemas.microsoft.com/office/drawing/2014/main" val="3959110003"/>
                  </a:ext>
                </a:extLst>
              </a:tr>
              <a:tr h="161754">
                <a:tc>
                  <a:txBody>
                    <a:bodyPr/>
                    <a:lstStyle/>
                    <a:p>
                      <a:pPr marL="0" indent="184150">
                        <a:tabLst/>
                      </a:pPr>
                      <a:r>
                        <a:rPr lang="en-GB" sz="1100" noProof="0" dirty="0">
                          <a:latin typeface="Arial" panose="020B0604020202020204" pitchFamily="34" charset="0"/>
                          <a:cs typeface="Arial" panose="020B0604020202020204" pitchFamily="34" charset="0"/>
                        </a:rPr>
                        <a:t>Grade ≥3 TEAEs related to any study drug</a:t>
                      </a:r>
                    </a:p>
                  </a:txBody>
                  <a:tcPr marT="18000" marB="18000"/>
                </a:tc>
                <a:tc>
                  <a:txBody>
                    <a:bodyPr/>
                    <a:lstStyle/>
                    <a:p>
                      <a:pPr algn="ctr"/>
                      <a:r>
                        <a:rPr lang="en-GB" sz="1100" noProof="0" dirty="0">
                          <a:latin typeface="Arial" panose="020B0604020202020204" pitchFamily="34" charset="0"/>
                          <a:cs typeface="Arial" panose="020B0604020202020204" pitchFamily="34" charset="0"/>
                        </a:rPr>
                        <a:t>42 (45.7)</a:t>
                      </a:r>
                    </a:p>
                  </a:txBody>
                  <a:tcPr marT="18000" marB="18000"/>
                </a:tc>
                <a:extLst>
                  <a:ext uri="{0D108BD9-81ED-4DB2-BD59-A6C34878D82A}">
                    <a16:rowId xmlns:a16="http://schemas.microsoft.com/office/drawing/2014/main" val="1813344144"/>
                  </a:ext>
                </a:extLst>
              </a:tr>
              <a:tr h="161754">
                <a:tc>
                  <a:txBody>
                    <a:bodyPr/>
                    <a:lstStyle/>
                    <a:p>
                      <a:pPr marL="0" indent="9525">
                        <a:tabLst/>
                      </a:pPr>
                      <a:r>
                        <a:rPr lang="en-GB" sz="1100" noProof="0" dirty="0">
                          <a:latin typeface="Arial" panose="020B0604020202020204" pitchFamily="34" charset="0"/>
                          <a:cs typeface="Arial" panose="020B0604020202020204" pitchFamily="34" charset="0"/>
                        </a:rPr>
                        <a:t>Serious TEAEs</a:t>
                      </a:r>
                    </a:p>
                  </a:txBody>
                  <a:tcPr marT="18000" marB="18000"/>
                </a:tc>
                <a:tc>
                  <a:txBody>
                    <a:bodyPr/>
                    <a:lstStyle/>
                    <a:p>
                      <a:pPr algn="ctr"/>
                      <a:r>
                        <a:rPr lang="en-GB" sz="1100" noProof="0" dirty="0">
                          <a:latin typeface="Arial" panose="020B0604020202020204" pitchFamily="34" charset="0"/>
                          <a:cs typeface="Arial" panose="020B0604020202020204" pitchFamily="34" charset="0"/>
                        </a:rPr>
                        <a:t>58 (63.0)</a:t>
                      </a:r>
                    </a:p>
                  </a:txBody>
                  <a:tcPr marT="18000" marB="18000"/>
                </a:tc>
                <a:extLst>
                  <a:ext uri="{0D108BD9-81ED-4DB2-BD59-A6C34878D82A}">
                    <a16:rowId xmlns:a16="http://schemas.microsoft.com/office/drawing/2014/main" val="1244708496"/>
                  </a:ext>
                </a:extLst>
              </a:tr>
              <a:tr h="161754">
                <a:tc>
                  <a:txBody>
                    <a:bodyPr/>
                    <a:lstStyle/>
                    <a:p>
                      <a:pPr marL="0" indent="184150">
                        <a:tabLst/>
                      </a:pPr>
                      <a:r>
                        <a:rPr lang="en-GB" sz="1100" noProof="0" dirty="0">
                          <a:latin typeface="Arial" panose="020B0604020202020204" pitchFamily="34" charset="0"/>
                          <a:cs typeface="Arial" panose="020B0604020202020204" pitchFamily="34" charset="0"/>
                        </a:rPr>
                        <a:t>Related to any study drug</a:t>
                      </a:r>
                      <a:endParaRPr lang="en-GB" sz="1100" baseline="30000" noProof="0" dirty="0">
                        <a:latin typeface="Arial" panose="020B0604020202020204" pitchFamily="34" charset="0"/>
                        <a:cs typeface="Arial" panose="020B0604020202020204" pitchFamily="34" charset="0"/>
                      </a:endParaRPr>
                    </a:p>
                  </a:txBody>
                  <a:tcPr marT="18000" marB="18000"/>
                </a:tc>
                <a:tc>
                  <a:txBody>
                    <a:bodyPr/>
                    <a:lstStyle/>
                    <a:p>
                      <a:pPr algn="ctr"/>
                      <a:r>
                        <a:rPr lang="en-GB" sz="1100" noProof="0" dirty="0">
                          <a:latin typeface="Arial" panose="020B0604020202020204" pitchFamily="34" charset="0"/>
                          <a:cs typeface="Arial" panose="020B0604020202020204" pitchFamily="34" charset="0"/>
                        </a:rPr>
                        <a:t>19 (20.7)</a:t>
                      </a:r>
                    </a:p>
                  </a:txBody>
                  <a:tcPr marT="18000" marB="18000"/>
                </a:tc>
                <a:extLst>
                  <a:ext uri="{0D108BD9-81ED-4DB2-BD59-A6C34878D82A}">
                    <a16:rowId xmlns:a16="http://schemas.microsoft.com/office/drawing/2014/main" val="1908976347"/>
                  </a:ext>
                </a:extLst>
              </a:tr>
              <a:tr h="161754">
                <a:tc>
                  <a:txBody>
                    <a:bodyPr/>
                    <a:lstStyle/>
                    <a:p>
                      <a:pPr marL="0" indent="9525">
                        <a:tabLst/>
                      </a:pPr>
                      <a:r>
                        <a:rPr lang="en-GB" sz="1100" baseline="0" noProof="0" dirty="0">
                          <a:latin typeface="Arial" panose="020B0604020202020204" pitchFamily="34" charset="0"/>
                          <a:cs typeface="Arial" panose="020B0604020202020204" pitchFamily="34" charset="0"/>
                        </a:rPr>
                        <a:t>TEAEs leading to treatment discontinuation of any study drug</a:t>
                      </a:r>
                    </a:p>
                  </a:txBody>
                  <a:tcPr marT="18000" marB="18000"/>
                </a:tc>
                <a:tc>
                  <a:txBody>
                    <a:bodyPr/>
                    <a:lstStyle/>
                    <a:p>
                      <a:pPr algn="ctr"/>
                      <a:r>
                        <a:rPr lang="en-GB" sz="1100" noProof="0" dirty="0">
                          <a:latin typeface="Arial" panose="020B0604020202020204" pitchFamily="34" charset="0"/>
                          <a:cs typeface="Arial" panose="020B0604020202020204" pitchFamily="34" charset="0"/>
                        </a:rPr>
                        <a:t>25 (27.2)</a:t>
                      </a:r>
                    </a:p>
                  </a:txBody>
                  <a:tcPr marT="18000" marB="18000" anchor="ctr"/>
                </a:tc>
                <a:extLst>
                  <a:ext uri="{0D108BD9-81ED-4DB2-BD59-A6C34878D82A}">
                    <a16:rowId xmlns:a16="http://schemas.microsoft.com/office/drawing/2014/main" val="3591363391"/>
                  </a:ext>
                </a:extLst>
              </a:tr>
              <a:tr h="161754">
                <a:tc>
                  <a:txBody>
                    <a:bodyPr/>
                    <a:lstStyle/>
                    <a:p>
                      <a:pPr marL="0" indent="184150">
                        <a:tabLst/>
                      </a:pPr>
                      <a:r>
                        <a:rPr lang="en-GB" sz="1100" baseline="0" noProof="0" dirty="0">
                          <a:latin typeface="Arial" panose="020B0604020202020204" pitchFamily="34" charset="0"/>
                          <a:cs typeface="Arial" panose="020B0604020202020204" pitchFamily="34" charset="0"/>
                        </a:rPr>
                        <a:t>TEAEs leading to discontinuation of SG</a:t>
                      </a:r>
                    </a:p>
                  </a:txBody>
                  <a:tcPr marT="18000" marB="18000"/>
                </a:tc>
                <a:tc>
                  <a:txBody>
                    <a:bodyPr/>
                    <a:lstStyle/>
                    <a:p>
                      <a:pPr algn="ctr"/>
                      <a:r>
                        <a:rPr lang="en-GB" sz="1100" noProof="0" dirty="0">
                          <a:latin typeface="Arial" panose="020B0604020202020204" pitchFamily="34" charset="0"/>
                          <a:cs typeface="Arial" panose="020B0604020202020204" pitchFamily="34" charset="0"/>
                        </a:rPr>
                        <a:t>22 (23.9)</a:t>
                      </a:r>
                    </a:p>
                  </a:txBody>
                  <a:tcPr marT="18000" marB="18000" anchor="ctr"/>
                </a:tc>
                <a:extLst>
                  <a:ext uri="{0D108BD9-81ED-4DB2-BD59-A6C34878D82A}">
                    <a16:rowId xmlns:a16="http://schemas.microsoft.com/office/drawing/2014/main" val="917897222"/>
                  </a:ext>
                </a:extLst>
              </a:tr>
              <a:tr h="161754">
                <a:tc>
                  <a:txBody>
                    <a:bodyPr/>
                    <a:lstStyle/>
                    <a:p>
                      <a:pPr marL="0" indent="184150">
                        <a:tabLst/>
                      </a:pPr>
                      <a:r>
                        <a:rPr lang="en-GB" sz="1100" baseline="0" noProof="0" dirty="0">
                          <a:latin typeface="Arial" panose="020B0604020202020204" pitchFamily="34" charset="0"/>
                          <a:cs typeface="Arial" panose="020B0604020202020204" pitchFamily="34" charset="0"/>
                        </a:rPr>
                        <a:t>TEAEs leading to discontinuation of pembrolizumab</a:t>
                      </a:r>
                    </a:p>
                  </a:txBody>
                  <a:tcPr marT="18000" marB="18000"/>
                </a:tc>
                <a:tc>
                  <a:txBody>
                    <a:bodyPr/>
                    <a:lstStyle/>
                    <a:p>
                      <a:pPr algn="ctr"/>
                      <a:r>
                        <a:rPr lang="en-GB" sz="1100" noProof="0" dirty="0">
                          <a:latin typeface="Arial" panose="020B0604020202020204" pitchFamily="34" charset="0"/>
                          <a:cs typeface="Arial" panose="020B0604020202020204" pitchFamily="34" charset="0"/>
                        </a:rPr>
                        <a:t>21 (22.8)</a:t>
                      </a:r>
                    </a:p>
                  </a:txBody>
                  <a:tcPr marT="18000" marB="18000" anchor="ctr"/>
                </a:tc>
                <a:extLst>
                  <a:ext uri="{0D108BD9-81ED-4DB2-BD59-A6C34878D82A}">
                    <a16:rowId xmlns:a16="http://schemas.microsoft.com/office/drawing/2014/main" val="3075284005"/>
                  </a:ext>
                </a:extLst>
              </a:tr>
              <a:tr h="161754">
                <a:tc>
                  <a:txBody>
                    <a:bodyPr/>
                    <a:lstStyle/>
                    <a:p>
                      <a:pPr marL="0" indent="9525">
                        <a:tabLst/>
                      </a:pPr>
                      <a:r>
                        <a:rPr lang="en-GB" sz="1100" baseline="0" noProof="0" dirty="0">
                          <a:latin typeface="Arial" panose="020B0604020202020204" pitchFamily="34" charset="0"/>
                          <a:cs typeface="Arial" panose="020B0604020202020204" pitchFamily="34" charset="0"/>
                        </a:rPr>
                        <a:t>TEAEs leading to dose reduction of SG</a:t>
                      </a:r>
                    </a:p>
                  </a:txBody>
                  <a:tcPr marT="18000" marB="18000"/>
                </a:tc>
                <a:tc>
                  <a:txBody>
                    <a:bodyPr/>
                    <a:lstStyle/>
                    <a:p>
                      <a:pPr algn="ctr"/>
                      <a:r>
                        <a:rPr lang="en-GB" sz="1100" noProof="0" dirty="0">
                          <a:latin typeface="Arial" panose="020B0604020202020204" pitchFamily="34" charset="0"/>
                          <a:cs typeface="Arial" panose="020B0604020202020204" pitchFamily="34" charset="0"/>
                        </a:rPr>
                        <a:t>16 (17.4)</a:t>
                      </a:r>
                    </a:p>
                  </a:txBody>
                  <a:tcPr marT="18000" marB="18000" anchor="ctr"/>
                </a:tc>
                <a:extLst>
                  <a:ext uri="{0D108BD9-81ED-4DB2-BD59-A6C34878D82A}">
                    <a16:rowId xmlns:a16="http://schemas.microsoft.com/office/drawing/2014/main" val="4118036750"/>
                  </a:ext>
                </a:extLst>
              </a:tr>
              <a:tr h="161754">
                <a:tc>
                  <a:txBody>
                    <a:bodyPr/>
                    <a:lstStyle/>
                    <a:p>
                      <a:pPr marL="0" indent="9525">
                        <a:tabLst/>
                      </a:pPr>
                      <a:r>
                        <a:rPr lang="en-GB" sz="1100" baseline="0" noProof="0" dirty="0">
                          <a:latin typeface="Arial" panose="020B0604020202020204" pitchFamily="34" charset="0"/>
                          <a:cs typeface="Arial" panose="020B0604020202020204" pitchFamily="34" charset="0"/>
                        </a:rPr>
                        <a:t>TEAEs leading to dose interruption of any study drug</a:t>
                      </a:r>
                    </a:p>
                  </a:txBody>
                  <a:tcPr marT="18000" marB="18000"/>
                </a:tc>
                <a:tc>
                  <a:txBody>
                    <a:bodyPr/>
                    <a:lstStyle/>
                    <a:p>
                      <a:pPr algn="ctr"/>
                      <a:r>
                        <a:rPr lang="en-GB" sz="1100" noProof="0" dirty="0">
                          <a:latin typeface="Arial" panose="020B0604020202020204" pitchFamily="34" charset="0"/>
                          <a:cs typeface="Arial" panose="020B0604020202020204" pitchFamily="34" charset="0"/>
                        </a:rPr>
                        <a:t>65 (70.7)</a:t>
                      </a:r>
                    </a:p>
                  </a:txBody>
                  <a:tcPr marT="18000" marB="18000" anchor="ctr"/>
                </a:tc>
                <a:extLst>
                  <a:ext uri="{0D108BD9-81ED-4DB2-BD59-A6C34878D82A}">
                    <a16:rowId xmlns:a16="http://schemas.microsoft.com/office/drawing/2014/main" val="640605874"/>
                  </a:ext>
                </a:extLst>
              </a:tr>
              <a:tr h="161754">
                <a:tc>
                  <a:txBody>
                    <a:bodyPr/>
                    <a:lstStyle/>
                    <a:p>
                      <a:pPr marL="0" indent="184150">
                        <a:tabLst/>
                      </a:pPr>
                      <a:r>
                        <a:rPr lang="en-GB" sz="1100" baseline="0" noProof="0" dirty="0">
                          <a:latin typeface="Arial" panose="020B0604020202020204" pitchFamily="34" charset="0"/>
                          <a:cs typeface="Arial" panose="020B0604020202020204" pitchFamily="34" charset="0"/>
                        </a:rPr>
                        <a:t>TEAEs leading to dose interruption of SG</a:t>
                      </a:r>
                    </a:p>
                  </a:txBody>
                  <a:tcPr marT="18000" marB="18000"/>
                </a:tc>
                <a:tc>
                  <a:txBody>
                    <a:bodyPr/>
                    <a:lstStyle/>
                    <a:p>
                      <a:pPr algn="ctr"/>
                      <a:r>
                        <a:rPr lang="en-GB" sz="1100" noProof="0" dirty="0">
                          <a:latin typeface="Arial" panose="020B0604020202020204" pitchFamily="34" charset="0"/>
                          <a:cs typeface="Arial" panose="020B0604020202020204" pitchFamily="34" charset="0"/>
                        </a:rPr>
                        <a:t>64 (69.6)</a:t>
                      </a:r>
                    </a:p>
                  </a:txBody>
                  <a:tcPr marT="18000" marB="18000" anchor="ctr"/>
                </a:tc>
                <a:extLst>
                  <a:ext uri="{0D108BD9-81ED-4DB2-BD59-A6C34878D82A}">
                    <a16:rowId xmlns:a16="http://schemas.microsoft.com/office/drawing/2014/main" val="4110321183"/>
                  </a:ext>
                </a:extLst>
              </a:tr>
              <a:tr h="161754">
                <a:tc>
                  <a:txBody>
                    <a:bodyPr/>
                    <a:lstStyle/>
                    <a:p>
                      <a:pPr marL="0" indent="184150">
                        <a:tabLst/>
                      </a:pPr>
                      <a:r>
                        <a:rPr lang="en-GB" sz="1100" baseline="0" noProof="0" dirty="0">
                          <a:latin typeface="Arial" panose="020B0604020202020204" pitchFamily="34" charset="0"/>
                          <a:cs typeface="Arial" panose="020B0604020202020204" pitchFamily="34" charset="0"/>
                        </a:rPr>
                        <a:t>TEAEs leading to dose interruption of pembrolizumab</a:t>
                      </a:r>
                    </a:p>
                  </a:txBody>
                  <a:tcPr marT="18000" marB="18000"/>
                </a:tc>
                <a:tc>
                  <a:txBody>
                    <a:bodyPr/>
                    <a:lstStyle/>
                    <a:p>
                      <a:pPr algn="ctr"/>
                      <a:r>
                        <a:rPr lang="en-GB" sz="1100" noProof="0" dirty="0">
                          <a:latin typeface="Arial" panose="020B0604020202020204" pitchFamily="34" charset="0"/>
                          <a:cs typeface="Arial" panose="020B0604020202020204" pitchFamily="34" charset="0"/>
                        </a:rPr>
                        <a:t>51 (55.4)</a:t>
                      </a:r>
                    </a:p>
                  </a:txBody>
                  <a:tcPr marT="18000" marB="18000" anchor="ctr"/>
                </a:tc>
                <a:extLst>
                  <a:ext uri="{0D108BD9-81ED-4DB2-BD59-A6C34878D82A}">
                    <a16:rowId xmlns:a16="http://schemas.microsoft.com/office/drawing/2014/main" val="1029183353"/>
                  </a:ext>
                </a:extLst>
              </a:tr>
              <a:tr h="161754">
                <a:tc>
                  <a:txBody>
                    <a:bodyPr/>
                    <a:lstStyle/>
                    <a:p>
                      <a:pPr marL="0" indent="9525">
                        <a:tabLst/>
                      </a:pPr>
                      <a:r>
                        <a:rPr lang="en-GB" sz="1100" baseline="0" noProof="0" dirty="0">
                          <a:latin typeface="Arial" panose="020B0604020202020204" pitchFamily="34" charset="0"/>
                          <a:cs typeface="Arial" panose="020B0604020202020204" pitchFamily="34" charset="0"/>
                        </a:rPr>
                        <a:t>TEAEs leading to death</a:t>
                      </a:r>
                    </a:p>
                  </a:txBody>
                  <a:tcPr marT="18000" marB="18000"/>
                </a:tc>
                <a:tc>
                  <a:txBody>
                    <a:bodyPr/>
                    <a:lstStyle/>
                    <a:p>
                      <a:pPr algn="ctr"/>
                      <a:r>
                        <a:rPr lang="en-GB" sz="1100" noProof="0" dirty="0">
                          <a:latin typeface="Arial" panose="020B0604020202020204" pitchFamily="34" charset="0"/>
                          <a:cs typeface="Arial" panose="020B0604020202020204" pitchFamily="34" charset="0"/>
                        </a:rPr>
                        <a:t>8 (8.7)</a:t>
                      </a:r>
                    </a:p>
                  </a:txBody>
                  <a:tcPr marT="18000" marB="18000" anchor="ctr"/>
                </a:tc>
                <a:extLst>
                  <a:ext uri="{0D108BD9-81ED-4DB2-BD59-A6C34878D82A}">
                    <a16:rowId xmlns:a16="http://schemas.microsoft.com/office/drawing/2014/main" val="264154755"/>
                  </a:ext>
                </a:extLst>
              </a:tr>
              <a:tr h="161754">
                <a:tc>
                  <a:txBody>
                    <a:bodyPr/>
                    <a:lstStyle/>
                    <a:p>
                      <a:pPr marL="0" indent="184150">
                        <a:tabLst/>
                      </a:pPr>
                      <a:r>
                        <a:rPr lang="en-GB" sz="1100" baseline="0" noProof="0" dirty="0">
                          <a:latin typeface="Arial" panose="020B0604020202020204" pitchFamily="34" charset="0"/>
                          <a:cs typeface="Arial" panose="020B0604020202020204" pitchFamily="34" charset="0"/>
                        </a:rPr>
                        <a:t>TEAEs related to any study drug leading to </a:t>
                      </a:r>
                      <a:r>
                        <a:rPr lang="en-GB" sz="1100" baseline="0" noProof="0" dirty="0" err="1">
                          <a:latin typeface="Arial" panose="020B0604020202020204" pitchFamily="34" charset="0"/>
                          <a:cs typeface="Arial" panose="020B0604020202020204" pitchFamily="34" charset="0"/>
                        </a:rPr>
                        <a:t>death</a:t>
                      </a:r>
                      <a:r>
                        <a:rPr lang="en-GB" sz="1100" baseline="30000" noProof="0" dirty="0" err="1">
                          <a:latin typeface="Arial" panose="020B0604020202020204" pitchFamily="34" charset="0"/>
                          <a:cs typeface="Arial" panose="020B0604020202020204" pitchFamily="34" charset="0"/>
                        </a:rPr>
                        <a:t>a</a:t>
                      </a:r>
                      <a:endParaRPr lang="en-GB" sz="1100" baseline="30000" noProof="0" dirty="0">
                        <a:latin typeface="Arial" panose="020B0604020202020204" pitchFamily="34" charset="0"/>
                        <a:cs typeface="Arial" panose="020B0604020202020204" pitchFamily="34" charset="0"/>
                      </a:endParaRPr>
                    </a:p>
                  </a:txBody>
                  <a:tcPr marT="18000" marB="18000"/>
                </a:tc>
                <a:tc>
                  <a:txBody>
                    <a:bodyPr/>
                    <a:lstStyle/>
                    <a:p>
                      <a:pPr algn="ctr"/>
                      <a:r>
                        <a:rPr lang="en-GB" sz="1100" noProof="0" dirty="0">
                          <a:latin typeface="Arial" panose="020B0604020202020204" pitchFamily="34" charset="0"/>
                          <a:cs typeface="Arial" panose="020B0604020202020204" pitchFamily="34" charset="0"/>
                        </a:rPr>
                        <a:t>3 (3.3)</a:t>
                      </a:r>
                    </a:p>
                  </a:txBody>
                  <a:tcPr marT="18000" marB="18000" anchor="ctr"/>
                </a:tc>
                <a:extLst>
                  <a:ext uri="{0D108BD9-81ED-4DB2-BD59-A6C34878D82A}">
                    <a16:rowId xmlns:a16="http://schemas.microsoft.com/office/drawing/2014/main" val="937708322"/>
                  </a:ext>
                </a:extLst>
              </a:tr>
            </a:tbl>
          </a:graphicData>
        </a:graphic>
      </p:graphicFrame>
      <p:sp>
        <p:nvSpPr>
          <p:cNvPr id="7" name="TextBox 6">
            <a:extLst>
              <a:ext uri="{FF2B5EF4-FFF2-40B4-BE49-F238E27FC236}">
                <a16:creationId xmlns:a16="http://schemas.microsoft.com/office/drawing/2014/main" id="{4DC280FD-49AB-9231-EE2E-6ABCD0EDAC5E}"/>
              </a:ext>
            </a:extLst>
          </p:cNvPr>
          <p:cNvSpPr txBox="1"/>
          <p:nvPr/>
        </p:nvSpPr>
        <p:spPr>
          <a:xfrm>
            <a:off x="619201" y="1434262"/>
            <a:ext cx="6158344" cy="338554"/>
          </a:xfrm>
          <a:prstGeom prst="rect">
            <a:avLst/>
          </a:prstGeom>
          <a:noFill/>
        </p:spPr>
        <p:txBody>
          <a:bodyPr wrap="square" lIns="0">
            <a:spAutoFit/>
          </a:bodyPr>
          <a:lstStyle/>
          <a:p>
            <a:r>
              <a:rPr lang="en-GB" sz="1600" b="1" cap="all" noProof="0" dirty="0">
                <a:solidFill>
                  <a:schemeClr val="accent1"/>
                </a:solidFill>
                <a:latin typeface="Arial" panose="020B0604020202020204" pitchFamily="34" charset="0"/>
                <a:cs typeface="Arial" panose="020B0604020202020204" pitchFamily="34" charset="0"/>
              </a:rPr>
              <a:t>Safety summary</a:t>
            </a:r>
            <a:r>
              <a:rPr lang="en-GB" sz="1600" b="1" cap="all" baseline="30000" noProof="0" dirty="0">
                <a:solidFill>
                  <a:schemeClr val="accent1"/>
                </a:solidFill>
                <a:latin typeface="Arial" panose="020B0604020202020204" pitchFamily="34" charset="0"/>
                <a:cs typeface="Arial" panose="020B0604020202020204" pitchFamily="34" charset="0"/>
              </a:rPr>
              <a:t>1</a:t>
            </a:r>
            <a:endParaRPr lang="en-GB" sz="1600" b="1" cap="all" baseline="30000" dirty="0">
              <a:solidFill>
                <a:schemeClr val="accent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B7EFF82-6F51-7D92-FA6F-AA15AF465BF8}"/>
              </a:ext>
            </a:extLst>
          </p:cNvPr>
          <p:cNvSpPr txBox="1"/>
          <p:nvPr/>
        </p:nvSpPr>
        <p:spPr>
          <a:xfrm>
            <a:off x="6100800" y="1434262"/>
            <a:ext cx="6158344" cy="338554"/>
          </a:xfrm>
          <a:prstGeom prst="rect">
            <a:avLst/>
          </a:prstGeom>
          <a:noFill/>
        </p:spPr>
        <p:txBody>
          <a:bodyPr wrap="square" lIns="0">
            <a:spAutoFit/>
          </a:bodyPr>
          <a:lstStyle/>
          <a:p>
            <a:r>
              <a:rPr lang="en-GB" sz="1600" b="1" cap="all" noProof="0" dirty="0">
                <a:solidFill>
                  <a:schemeClr val="accent1"/>
                </a:solidFill>
                <a:latin typeface="Arial" panose="020B0604020202020204" pitchFamily="34" charset="0"/>
                <a:cs typeface="Arial" panose="020B0604020202020204" pitchFamily="34" charset="0"/>
              </a:rPr>
              <a:t>Any-grade TEAE</a:t>
            </a:r>
            <a:r>
              <a:rPr lang="en-GB" sz="1600" b="1" noProof="0" dirty="0">
                <a:solidFill>
                  <a:schemeClr val="accent1"/>
                </a:solidFill>
                <a:latin typeface="Arial" panose="020B0604020202020204" pitchFamily="34" charset="0"/>
                <a:cs typeface="Arial" panose="020B0604020202020204" pitchFamily="34" charset="0"/>
              </a:rPr>
              <a:t>s</a:t>
            </a:r>
            <a:r>
              <a:rPr lang="en-GB" sz="1600" b="1" cap="all" noProof="0" dirty="0">
                <a:solidFill>
                  <a:schemeClr val="accent1"/>
                </a:solidFill>
                <a:latin typeface="Arial" panose="020B0604020202020204" pitchFamily="34" charset="0"/>
                <a:cs typeface="Arial" panose="020B0604020202020204" pitchFamily="34" charset="0"/>
              </a:rPr>
              <a:t> reported in ≥10% of patients</a:t>
            </a:r>
            <a:r>
              <a:rPr lang="en-GB" sz="1600" b="1" cap="all" baseline="30000" noProof="0" dirty="0">
                <a:solidFill>
                  <a:schemeClr val="accent1"/>
                </a:solidFill>
                <a:latin typeface="Arial" panose="020B0604020202020204" pitchFamily="34" charset="0"/>
                <a:cs typeface="Arial" panose="020B0604020202020204" pitchFamily="34" charset="0"/>
              </a:rPr>
              <a:t>1</a:t>
            </a:r>
            <a:endParaRPr lang="en-GB" sz="1600" b="1" cap="all" baseline="30000" dirty="0">
              <a:solidFill>
                <a:schemeClr val="accent1"/>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2150446D-A144-5B25-56EE-80FECD5EAEF6}"/>
              </a:ext>
            </a:extLst>
          </p:cNvPr>
          <p:cNvGrpSpPr/>
          <p:nvPr/>
        </p:nvGrpSpPr>
        <p:grpSpPr>
          <a:xfrm>
            <a:off x="6096000" y="1807374"/>
            <a:ext cx="5486400" cy="3925882"/>
            <a:chOff x="6096000" y="1484906"/>
            <a:chExt cx="5486400" cy="3925882"/>
          </a:xfrm>
        </p:grpSpPr>
        <p:sp>
          <p:nvSpPr>
            <p:cNvPr id="14" name="TextBox 13">
              <a:extLst>
                <a:ext uri="{FF2B5EF4-FFF2-40B4-BE49-F238E27FC236}">
                  <a16:creationId xmlns:a16="http://schemas.microsoft.com/office/drawing/2014/main" id="{59A3BF02-1D64-E7A7-6499-F3E398C21F21}"/>
                </a:ext>
              </a:extLst>
            </p:cNvPr>
            <p:cNvSpPr txBox="1"/>
            <p:nvPr/>
          </p:nvSpPr>
          <p:spPr>
            <a:xfrm>
              <a:off x="9192344" y="5234760"/>
              <a:ext cx="880049" cy="176028"/>
            </a:xfrm>
            <a:prstGeom prst="rect">
              <a:avLst/>
            </a:prstGeom>
            <a:noFill/>
          </p:spPr>
          <p:txBody>
            <a:bodyPr wrap="none" lIns="0" tIns="0" rIns="0" bIns="0" rtlCol="0">
              <a:spAutoFit/>
            </a:bodyPr>
            <a:lstStyle/>
            <a:p>
              <a:r>
                <a:rPr lang="en-GB" sz="1200" b="1" noProof="0" dirty="0">
                  <a:latin typeface="Arial" panose="020B0604020202020204" pitchFamily="34" charset="0"/>
                  <a:ea typeface="Aileron" charset="0"/>
                  <a:cs typeface="Arial" panose="020B0604020202020204" pitchFamily="34" charset="0"/>
                </a:rPr>
                <a:t>Patients (%)</a:t>
              </a:r>
            </a:p>
          </p:txBody>
        </p:sp>
        <p:graphicFrame>
          <p:nvGraphicFramePr>
            <p:cNvPr id="16" name="Chart 15">
              <a:extLst>
                <a:ext uri="{FF2B5EF4-FFF2-40B4-BE49-F238E27FC236}">
                  <a16:creationId xmlns:a16="http://schemas.microsoft.com/office/drawing/2014/main" id="{2C042A22-C7A1-3A15-0132-63F0C41803E8}"/>
                </a:ext>
              </a:extLst>
            </p:cNvPr>
            <p:cNvGraphicFramePr/>
            <p:nvPr>
              <p:extLst>
                <p:ext uri="{D42A27DB-BD31-4B8C-83A1-F6EECF244321}">
                  <p14:modId xmlns:p14="http://schemas.microsoft.com/office/powerpoint/2010/main" val="2914027889"/>
                </p:ext>
              </p:extLst>
            </p:nvPr>
          </p:nvGraphicFramePr>
          <p:xfrm>
            <a:off x="6096000" y="1484906"/>
            <a:ext cx="5486400" cy="3809439"/>
          </p:xfrm>
          <a:graphic>
            <a:graphicData uri="http://schemas.openxmlformats.org/drawingml/2006/chart">
              <c:chart xmlns:c="http://schemas.openxmlformats.org/drawingml/2006/chart" xmlns:r="http://schemas.openxmlformats.org/officeDocument/2006/relationships" r:id="rId2"/>
            </a:graphicData>
          </a:graphic>
        </p:graphicFrame>
      </p:grpSp>
      <p:sp>
        <p:nvSpPr>
          <p:cNvPr id="19" name="Slide Number Placeholder 18">
            <a:extLst>
              <a:ext uri="{FF2B5EF4-FFF2-40B4-BE49-F238E27FC236}">
                <a16:creationId xmlns:a16="http://schemas.microsoft.com/office/drawing/2014/main" id="{F37946FD-6293-6BE6-94CE-DFDFD937F9BB}"/>
              </a:ext>
            </a:extLst>
          </p:cNvPr>
          <p:cNvSpPr>
            <a:spLocks noGrp="1"/>
          </p:cNvSpPr>
          <p:nvPr>
            <p:ph type="sldNum" sz="quarter" idx="4"/>
          </p:nvPr>
        </p:nvSpPr>
        <p:spPr/>
        <p:txBody>
          <a:bodyPr/>
          <a:lstStyle/>
          <a:p>
            <a:fld id="{FCE43C0F-8A7B-3A4B-9DB5-B3472E36E833}" type="slidenum">
              <a:rPr lang="en-GB" smtClean="0"/>
              <a:pPr/>
              <a:t>25</a:t>
            </a:fld>
            <a:endParaRPr lang="en-GB" dirty="0"/>
          </a:p>
        </p:txBody>
      </p:sp>
    </p:spTree>
    <p:extLst>
      <p:ext uri="{BB962C8B-B14F-4D97-AF65-F5344CB8AC3E}">
        <p14:creationId xmlns:p14="http://schemas.microsoft.com/office/powerpoint/2010/main" val="263940493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3372CC9E-7A03-C8B4-F0B1-BEB80ACFC7E5}"/>
              </a:ext>
            </a:extLst>
          </p:cNvPr>
          <p:cNvSpPr>
            <a:spLocks noGrp="1"/>
          </p:cNvSpPr>
          <p:nvPr>
            <p:ph type="body" idx="1"/>
          </p:nvPr>
        </p:nvSpPr>
        <p:spPr>
          <a:xfrm>
            <a:off x="591519" y="1696673"/>
            <a:ext cx="10972800" cy="503926"/>
          </a:xfrm>
        </p:spPr>
        <p:txBody>
          <a:bodyPr>
            <a:normAutofit/>
          </a:bodyPr>
          <a:lstStyle/>
          <a:p>
            <a:r>
              <a:rPr lang="en-US" sz="1600" cap="none" dirty="0">
                <a:solidFill>
                  <a:schemeClr val="tx1"/>
                </a:solidFill>
              </a:rPr>
              <a:t>Phase 3, study evaluating SG + pembrolizumab vs pembrolizumab monotherapy for 1L treatment of patients with </a:t>
            </a:r>
            <a:r>
              <a:rPr lang="en-US" sz="1600" cap="none" dirty="0" err="1">
                <a:solidFill>
                  <a:schemeClr val="tx1"/>
                </a:solidFill>
              </a:rPr>
              <a:t>mNSCLC</a:t>
            </a:r>
            <a:r>
              <a:rPr lang="en-US" sz="1600" cap="none" dirty="0">
                <a:solidFill>
                  <a:schemeClr val="tx1"/>
                </a:solidFill>
              </a:rPr>
              <a:t> with PD-L1 TPS ≥50%</a:t>
            </a:r>
          </a:p>
        </p:txBody>
      </p:sp>
      <p:sp>
        <p:nvSpPr>
          <p:cNvPr id="4" name="Title 3">
            <a:extLst>
              <a:ext uri="{FF2B5EF4-FFF2-40B4-BE49-F238E27FC236}">
                <a16:creationId xmlns:a16="http://schemas.microsoft.com/office/drawing/2014/main" id="{596A88D6-D870-2B82-2938-A045716541A9}"/>
              </a:ext>
            </a:extLst>
          </p:cNvPr>
          <p:cNvSpPr>
            <a:spLocks noGrp="1"/>
          </p:cNvSpPr>
          <p:nvPr>
            <p:ph type="title"/>
          </p:nvPr>
        </p:nvSpPr>
        <p:spPr>
          <a:xfrm>
            <a:off x="619201" y="259200"/>
            <a:ext cx="10963199" cy="864000"/>
          </a:xfrm>
        </p:spPr>
        <p:txBody>
          <a:bodyPr/>
          <a:lstStyle/>
          <a:p>
            <a:r>
              <a:rPr lang="en-GB" dirty="0"/>
              <a:t>Evoke-03: sg COMBINATIONS as 1l treatment for </a:t>
            </a:r>
            <a:r>
              <a:rPr lang="en-GB" cap="none" dirty="0"/>
              <a:t>ADVANCED/METASTATIC </a:t>
            </a:r>
            <a:r>
              <a:rPr lang="en-GB" dirty="0" err="1"/>
              <a:t>nsclc</a:t>
            </a:r>
            <a:r>
              <a:rPr lang="en-GB" dirty="0"/>
              <a:t> (ongoing)</a:t>
            </a:r>
          </a:p>
        </p:txBody>
      </p:sp>
      <p:sp>
        <p:nvSpPr>
          <p:cNvPr id="18" name="Content Placeholder 17">
            <a:extLst>
              <a:ext uri="{FF2B5EF4-FFF2-40B4-BE49-F238E27FC236}">
                <a16:creationId xmlns:a16="http://schemas.microsoft.com/office/drawing/2014/main" id="{ED57E82A-FCC7-E464-5A82-501A2E1EA64A}"/>
              </a:ext>
            </a:extLst>
          </p:cNvPr>
          <p:cNvSpPr>
            <a:spLocks noGrp="1"/>
          </p:cNvSpPr>
          <p:nvPr>
            <p:ph sz="quarter" idx="15"/>
          </p:nvPr>
        </p:nvSpPr>
        <p:spPr/>
        <p:txBody>
          <a:bodyPr anchor="b" anchorCtr="0"/>
          <a:lstStyle/>
          <a:p>
            <a:r>
              <a:rPr lang="en-GB" dirty="0">
                <a:solidFill>
                  <a:schemeClr val="tx2"/>
                </a:solidFill>
              </a:rPr>
              <a:t>1L, first-line; CNS, central nervous system; DOR, duration of response; EORTC QLQ-C30, </a:t>
            </a:r>
            <a:r>
              <a:rPr lang="en-US" dirty="0"/>
              <a:t>The European </a:t>
            </a:r>
            <a:r>
              <a:rPr lang="en-US" dirty="0" err="1"/>
              <a:t>Organisation</a:t>
            </a:r>
            <a:r>
              <a:rPr lang="en-US" dirty="0"/>
              <a:t> for Research and Treatment of Cancer Quality of Life Questionnaire-Core 30; </a:t>
            </a:r>
            <a:r>
              <a:rPr lang="en-GB" dirty="0">
                <a:solidFill>
                  <a:schemeClr val="tx2"/>
                </a:solidFill>
              </a:rPr>
              <a:t>ILD, interstitial lung disease; IV, intravenous; (m)NSCLC, (metastatic) non-small cell lung cancer; </a:t>
            </a:r>
            <a:br>
              <a:rPr lang="en-GB" dirty="0">
                <a:solidFill>
                  <a:schemeClr val="tx2"/>
                </a:solidFill>
              </a:rPr>
            </a:br>
            <a:r>
              <a:rPr lang="en-GB" dirty="0">
                <a:solidFill>
                  <a:schemeClr val="tx2"/>
                </a:solidFill>
              </a:rPr>
              <a:t>ORR, objective response rate; OS, overall survival; PD-L1, programmed death ligand 1; PFS, progression-free survival; PROs, patient reported outcomes; R, randomisation; SG, </a:t>
            </a:r>
            <a:r>
              <a:rPr lang="en-GB" dirty="0" err="1">
                <a:solidFill>
                  <a:schemeClr val="tx2"/>
                </a:solidFill>
              </a:rPr>
              <a:t>sacituzumab</a:t>
            </a:r>
            <a:r>
              <a:rPr lang="en-GB" dirty="0">
                <a:solidFill>
                  <a:schemeClr val="tx2"/>
                </a:solidFill>
              </a:rPr>
              <a:t> </a:t>
            </a:r>
            <a:r>
              <a:rPr lang="en-GB" dirty="0" err="1">
                <a:solidFill>
                  <a:schemeClr val="tx2"/>
                </a:solidFill>
              </a:rPr>
              <a:t>govitecan</a:t>
            </a:r>
            <a:r>
              <a:rPr lang="en-GB" dirty="0">
                <a:solidFill>
                  <a:schemeClr val="tx2"/>
                </a:solidFill>
              </a:rPr>
              <a:t>; TPS, tumour proportion score; Q’X’W, every ‘x’ weeks</a:t>
            </a:r>
          </a:p>
          <a:p>
            <a:r>
              <a:rPr lang="en-GB" dirty="0">
                <a:hlinkClick r:id="rId2"/>
              </a:rPr>
              <a:t>EVOKE-03.pdf</a:t>
            </a:r>
            <a:r>
              <a:rPr lang="en-GB" dirty="0"/>
              <a:t>; Moskovitz M, et al. </a:t>
            </a:r>
            <a:r>
              <a:rPr lang="fr-FR" dirty="0"/>
              <a:t>Cancer </a:t>
            </a:r>
            <a:r>
              <a:rPr lang="fr-FR" dirty="0" err="1"/>
              <a:t>Res</a:t>
            </a:r>
            <a:r>
              <a:rPr lang="fr-FR" dirty="0"/>
              <a:t> 2023; 83 (8_Supplement): CT067 (AACR 2023 poster); NCT05609968</a:t>
            </a:r>
            <a:r>
              <a:rPr lang="en-GB" dirty="0">
                <a:solidFill>
                  <a:schemeClr val="tx2"/>
                </a:solidFill>
              </a:rPr>
              <a:t> </a:t>
            </a:r>
          </a:p>
        </p:txBody>
      </p:sp>
      <p:cxnSp>
        <p:nvCxnSpPr>
          <p:cNvPr id="5" name="Straight Connector 4">
            <a:extLst>
              <a:ext uri="{FF2B5EF4-FFF2-40B4-BE49-F238E27FC236}">
                <a16:creationId xmlns:a16="http://schemas.microsoft.com/office/drawing/2014/main" id="{C4BB0712-3374-3FA2-3C21-D1953E855125}"/>
              </a:ext>
            </a:extLst>
          </p:cNvPr>
          <p:cNvCxnSpPr>
            <a:cxnSpLocks/>
          </p:cNvCxnSpPr>
          <p:nvPr/>
        </p:nvCxnSpPr>
        <p:spPr>
          <a:xfrm>
            <a:off x="4240515" y="3920346"/>
            <a:ext cx="1112633"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C2AF9310-DBE7-1E3D-01DD-F126390181EB}"/>
              </a:ext>
            </a:extLst>
          </p:cNvPr>
          <p:cNvCxnSpPr>
            <a:cxnSpLocks/>
          </p:cNvCxnSpPr>
          <p:nvPr/>
        </p:nvCxnSpPr>
        <p:spPr>
          <a:xfrm>
            <a:off x="5327233" y="3082747"/>
            <a:ext cx="662559"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F28B630-598F-1BBF-9061-EE497D398E01}"/>
              </a:ext>
            </a:extLst>
          </p:cNvPr>
          <p:cNvCxnSpPr>
            <a:cxnSpLocks/>
          </p:cNvCxnSpPr>
          <p:nvPr/>
        </p:nvCxnSpPr>
        <p:spPr>
          <a:xfrm>
            <a:off x="5324058" y="4758383"/>
            <a:ext cx="665734"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 name="Rounded Rectangle 8">
            <a:extLst>
              <a:ext uri="{FF2B5EF4-FFF2-40B4-BE49-F238E27FC236}">
                <a16:creationId xmlns:a16="http://schemas.microsoft.com/office/drawing/2014/main" id="{8F4AD4E9-A454-9E7B-8514-2361827297E0}"/>
              </a:ext>
            </a:extLst>
          </p:cNvPr>
          <p:cNvSpPr/>
          <p:nvPr/>
        </p:nvSpPr>
        <p:spPr>
          <a:xfrm>
            <a:off x="620184" y="2394000"/>
            <a:ext cx="3781086" cy="3052693"/>
          </a:xfrm>
          <a:prstGeom prst="roundRect">
            <a:avLst>
              <a:gd name="adj" fmla="val 4351"/>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a:spcAft>
                <a:spcPts val="300"/>
              </a:spcAft>
              <a:buClr>
                <a:schemeClr val="accent1"/>
              </a:buClr>
            </a:pPr>
            <a:r>
              <a:rPr lang="en-GB" sz="1600" b="1" noProof="0" dirty="0">
                <a:solidFill>
                  <a:schemeClr val="accent1"/>
                </a:solidFill>
                <a:latin typeface="Arial" panose="020B0604020202020204" pitchFamily="34" charset="0"/>
                <a:cs typeface="Arial" panose="020B0604020202020204" pitchFamily="34" charset="0"/>
              </a:rPr>
              <a:t>Key inclusion criteria:</a:t>
            </a:r>
          </a:p>
          <a:p>
            <a:pPr marL="269875" indent="-269875">
              <a:spcAft>
                <a:spcPts val="300"/>
              </a:spcAft>
              <a:buClr>
                <a:schemeClr val="accent1"/>
              </a:buClr>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Stage IV </a:t>
            </a:r>
            <a:r>
              <a:rPr lang="en-GB" sz="1600" noProof="0" dirty="0" err="1">
                <a:solidFill>
                  <a:schemeClr val="tx1"/>
                </a:solidFill>
                <a:latin typeface="Arial" panose="020B0604020202020204" pitchFamily="34" charset="0"/>
                <a:cs typeface="Arial" panose="020B0604020202020204" pitchFamily="34" charset="0"/>
              </a:rPr>
              <a:t>mNSCLC</a:t>
            </a:r>
            <a:endParaRPr lang="en-GB" sz="1600" noProof="0" dirty="0">
              <a:solidFill>
                <a:schemeClr val="tx1"/>
              </a:solidFill>
              <a:latin typeface="Arial" panose="020B0604020202020204" pitchFamily="34" charset="0"/>
              <a:cs typeface="Arial" panose="020B0604020202020204" pitchFamily="34" charset="0"/>
            </a:endParaRPr>
          </a:p>
          <a:p>
            <a:pPr marL="269875" indent="-269875">
              <a:spcAft>
                <a:spcPts val="300"/>
              </a:spcAft>
              <a:buClr>
                <a:schemeClr val="accent1"/>
              </a:buClr>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No prior systemic treatment for </a:t>
            </a:r>
            <a:r>
              <a:rPr lang="en-GB" sz="1600" dirty="0" err="1">
                <a:solidFill>
                  <a:schemeClr val="tx1"/>
                </a:solidFill>
                <a:latin typeface="Arial" panose="020B0604020202020204" pitchFamily="34" charset="0"/>
                <a:cs typeface="Arial" panose="020B0604020202020204" pitchFamily="34" charset="0"/>
              </a:rPr>
              <a:t>mNSCLC</a:t>
            </a:r>
            <a:endParaRPr lang="en-GB" sz="1600" dirty="0">
              <a:solidFill>
                <a:schemeClr val="tx1"/>
              </a:solidFill>
              <a:latin typeface="Arial" panose="020B0604020202020204" pitchFamily="34" charset="0"/>
              <a:cs typeface="Arial" panose="020B0604020202020204" pitchFamily="34" charset="0"/>
            </a:endParaRPr>
          </a:p>
          <a:p>
            <a:pPr marL="269875" indent="-269875">
              <a:spcAft>
                <a:spcPts val="300"/>
              </a:spcAft>
              <a:buClr>
                <a:schemeClr val="accent1"/>
              </a:buClr>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PD-L1 TPS ≥50%</a:t>
            </a:r>
          </a:p>
          <a:p>
            <a:pPr marL="269875" indent="-269875">
              <a:spcAft>
                <a:spcPts val="300"/>
              </a:spcAft>
              <a:buClr>
                <a:schemeClr val="accent1"/>
              </a:buClr>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No pneumonitis/ILD</a:t>
            </a:r>
          </a:p>
          <a:p>
            <a:pPr marL="269875" indent="-269875">
              <a:spcAft>
                <a:spcPts val="300"/>
              </a:spcAft>
              <a:buClr>
                <a:schemeClr val="accent1"/>
              </a:buClr>
              <a:buFont typeface="Arial" panose="020B0604020202020204" pitchFamily="34" charset="0"/>
              <a:buChar char="•"/>
            </a:pPr>
            <a:r>
              <a:rPr lang="en-GB" sz="1600" i="1" noProof="0" dirty="0">
                <a:solidFill>
                  <a:schemeClr val="tx1"/>
                </a:solidFill>
                <a:latin typeface="Arial" panose="020B0604020202020204" pitchFamily="34" charset="0"/>
                <a:cs typeface="Arial" panose="020B0604020202020204" pitchFamily="34" charset="0"/>
              </a:rPr>
              <a:t>EGFR/ALK/ROS1</a:t>
            </a:r>
            <a:r>
              <a:rPr lang="en-GB" sz="1600" noProof="0" dirty="0">
                <a:solidFill>
                  <a:schemeClr val="tx1"/>
                </a:solidFill>
                <a:latin typeface="Arial" panose="020B0604020202020204" pitchFamily="34" charset="0"/>
                <a:cs typeface="Arial" panose="020B0604020202020204" pitchFamily="34" charset="0"/>
              </a:rPr>
              <a:t>-directed primary therapy not indicated</a:t>
            </a:r>
          </a:p>
          <a:p>
            <a:pPr marL="269875" indent="-269875">
              <a:spcAft>
                <a:spcPts val="300"/>
              </a:spcAft>
              <a:buClr>
                <a:schemeClr val="accent1"/>
              </a:buClr>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No active CNS metastases and/or carcinomatous meningitis</a:t>
            </a:r>
            <a:endParaRPr lang="en-GB" sz="1400" noProof="0" dirty="0">
              <a:solidFill>
                <a:schemeClr val="tx1"/>
              </a:solidFill>
              <a:latin typeface="Arial" panose="020B0604020202020204" pitchFamily="34" charset="0"/>
              <a:cs typeface="Arial" panose="020B0604020202020204" pitchFamily="34" charset="0"/>
            </a:endParaRPr>
          </a:p>
        </p:txBody>
      </p:sp>
      <p:sp>
        <p:nvSpPr>
          <p:cNvPr id="12" name="Rounded Rectangle 11">
            <a:extLst>
              <a:ext uri="{FF2B5EF4-FFF2-40B4-BE49-F238E27FC236}">
                <a16:creationId xmlns:a16="http://schemas.microsoft.com/office/drawing/2014/main" id="{5D61DA11-CD52-F446-809F-349268B867D4}"/>
              </a:ext>
            </a:extLst>
          </p:cNvPr>
          <p:cNvSpPr/>
          <p:nvPr/>
        </p:nvSpPr>
        <p:spPr>
          <a:xfrm>
            <a:off x="9388631" y="2393999"/>
            <a:ext cx="2193769" cy="3052800"/>
          </a:xfrm>
          <a:prstGeom prst="roundRect">
            <a:avLst>
              <a:gd name="adj" fmla="val 10075"/>
            </a:avLst>
          </a:prstGeom>
          <a:solidFill>
            <a:schemeClr val="bg1">
              <a:lumMod val="95000"/>
            </a:schemeClr>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200"/>
              </a:spcAft>
              <a:buClr>
                <a:schemeClr val="accent1"/>
              </a:buClr>
            </a:pPr>
            <a:r>
              <a:rPr lang="en-GB" sz="1600" b="1" noProof="0" dirty="0">
                <a:solidFill>
                  <a:schemeClr val="accent1"/>
                </a:solidFill>
                <a:latin typeface="Arial" panose="020B0604020202020204" pitchFamily="34" charset="0"/>
                <a:cs typeface="Arial" panose="020B0604020202020204" pitchFamily="34" charset="0"/>
              </a:rPr>
              <a:t>Primary endpoints:</a:t>
            </a:r>
          </a:p>
          <a:p>
            <a:pPr marL="184150" indent="-184150">
              <a:spcAft>
                <a:spcPts val="200"/>
              </a:spcAft>
              <a:buClr>
                <a:schemeClr val="accent1"/>
              </a:buClr>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PFS</a:t>
            </a:r>
          </a:p>
          <a:p>
            <a:pPr marL="184150" indent="-184150">
              <a:spcAft>
                <a:spcPts val="200"/>
              </a:spcAft>
              <a:buClr>
                <a:schemeClr val="accent1"/>
              </a:buClr>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OS</a:t>
            </a:r>
          </a:p>
          <a:p>
            <a:pPr>
              <a:spcBef>
                <a:spcPts val="600"/>
              </a:spcBef>
              <a:spcAft>
                <a:spcPts val="200"/>
              </a:spcAft>
              <a:buClr>
                <a:schemeClr val="accent1"/>
              </a:buClr>
            </a:pPr>
            <a:r>
              <a:rPr lang="en-GB" sz="1600" b="1" noProof="0" dirty="0">
                <a:solidFill>
                  <a:schemeClr val="accent1"/>
                </a:solidFill>
                <a:latin typeface="Arial" panose="020B0604020202020204" pitchFamily="34" charset="0"/>
                <a:cs typeface="Arial" panose="020B0604020202020204" pitchFamily="34" charset="0"/>
              </a:rPr>
              <a:t>Secondary endpoints:</a:t>
            </a:r>
          </a:p>
          <a:p>
            <a:pPr marL="184150" indent="-184150">
              <a:spcAft>
                <a:spcPts val="200"/>
              </a:spcAft>
              <a:buClr>
                <a:schemeClr val="accent1"/>
              </a:buClr>
              <a:buFont typeface="Arial" panose="020B0604020202020204" pitchFamily="34" charset="0"/>
              <a:buChar char="•"/>
              <a:tabLst>
                <a:tab pos="1111250" algn="l"/>
                <a:tab pos="1770063" algn="l"/>
              </a:tabLst>
            </a:pPr>
            <a:r>
              <a:rPr lang="en-GB" sz="1600" noProof="0" dirty="0">
                <a:solidFill>
                  <a:schemeClr val="tx1"/>
                </a:solidFill>
                <a:latin typeface="Arial" panose="020B0604020202020204" pitchFamily="34" charset="0"/>
                <a:cs typeface="Arial" panose="020B0604020202020204" pitchFamily="34" charset="0"/>
              </a:rPr>
              <a:t>ORR</a:t>
            </a:r>
          </a:p>
          <a:p>
            <a:pPr marL="184150" indent="-184150">
              <a:spcAft>
                <a:spcPts val="200"/>
              </a:spcAft>
              <a:buClr>
                <a:schemeClr val="accent1"/>
              </a:buClr>
              <a:buFont typeface="Arial" panose="020B0604020202020204" pitchFamily="34" charset="0"/>
              <a:buChar char="•"/>
              <a:tabLst>
                <a:tab pos="1111250" algn="l"/>
                <a:tab pos="1770063" algn="l"/>
              </a:tabLst>
            </a:pPr>
            <a:r>
              <a:rPr lang="en-GB" sz="1600" dirty="0">
                <a:solidFill>
                  <a:schemeClr val="tx1"/>
                </a:solidFill>
                <a:latin typeface="Arial" panose="020B0604020202020204" pitchFamily="34" charset="0"/>
                <a:cs typeface="Arial" panose="020B0604020202020204" pitchFamily="34" charset="0"/>
              </a:rPr>
              <a:t>DOR</a:t>
            </a:r>
          </a:p>
          <a:p>
            <a:pPr marL="184150" indent="-184150">
              <a:spcAft>
                <a:spcPts val="200"/>
              </a:spcAft>
              <a:buClr>
                <a:schemeClr val="accent1"/>
              </a:buClr>
              <a:buFont typeface="Arial" panose="020B0604020202020204" pitchFamily="34" charset="0"/>
              <a:buChar char="•"/>
              <a:tabLst>
                <a:tab pos="1111250" algn="l"/>
                <a:tab pos="1770063" algn="l"/>
              </a:tabLst>
            </a:pPr>
            <a:r>
              <a:rPr lang="en-GB" sz="1600" noProof="0" dirty="0">
                <a:solidFill>
                  <a:schemeClr val="tx1"/>
                </a:solidFill>
                <a:latin typeface="Arial" panose="020B0604020202020204" pitchFamily="34" charset="0"/>
                <a:cs typeface="Arial" panose="020B0604020202020204" pitchFamily="34" charset="0"/>
              </a:rPr>
              <a:t>Safety</a:t>
            </a:r>
          </a:p>
          <a:p>
            <a:pPr marL="184150" indent="-184150">
              <a:spcAft>
                <a:spcPts val="200"/>
              </a:spcAft>
              <a:buClr>
                <a:schemeClr val="accent1"/>
              </a:buClr>
              <a:buFont typeface="Arial" panose="020B0604020202020204" pitchFamily="34" charset="0"/>
              <a:buChar char="•"/>
              <a:tabLst>
                <a:tab pos="1111250" algn="l"/>
                <a:tab pos="1770063" algn="l"/>
              </a:tabLst>
            </a:pPr>
            <a:r>
              <a:rPr lang="en-GB" sz="1600" dirty="0">
                <a:solidFill>
                  <a:schemeClr val="tx1"/>
                </a:solidFill>
                <a:latin typeface="Arial" panose="020B0604020202020204" pitchFamily="34" charset="0"/>
                <a:cs typeface="Arial" panose="020B0604020202020204" pitchFamily="34" charset="0"/>
              </a:rPr>
              <a:t>PROs using EORTC QLC-C30</a:t>
            </a:r>
            <a:endParaRPr lang="en-GB" sz="1600" noProof="0" dirty="0">
              <a:solidFill>
                <a:schemeClr val="tx1"/>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8F76BF-5261-4CC0-F167-E6582D211E98}"/>
              </a:ext>
            </a:extLst>
          </p:cNvPr>
          <p:cNvCxnSpPr>
            <a:cxnSpLocks/>
          </p:cNvCxnSpPr>
          <p:nvPr/>
        </p:nvCxnSpPr>
        <p:spPr>
          <a:xfrm flipV="1">
            <a:off x="5334607" y="3069771"/>
            <a:ext cx="0" cy="16764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5F78CB0C-1772-D40D-042D-0A78817867A3}"/>
              </a:ext>
            </a:extLst>
          </p:cNvPr>
          <p:cNvSpPr/>
          <p:nvPr/>
        </p:nvSpPr>
        <p:spPr>
          <a:xfrm>
            <a:off x="5053804" y="3639543"/>
            <a:ext cx="561607" cy="56160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200" b="1" noProof="0" dirty="0">
                <a:latin typeface="Arial" panose="020B0604020202020204" pitchFamily="34" charset="0"/>
                <a:cs typeface="Arial" panose="020B0604020202020204" pitchFamily="34" charset="0"/>
              </a:rPr>
              <a:t>1:1</a:t>
            </a:r>
          </a:p>
        </p:txBody>
      </p:sp>
      <p:sp>
        <p:nvSpPr>
          <p:cNvPr id="15" name="Rounded Rectangle 14">
            <a:extLst>
              <a:ext uri="{FF2B5EF4-FFF2-40B4-BE49-F238E27FC236}">
                <a16:creationId xmlns:a16="http://schemas.microsoft.com/office/drawing/2014/main" id="{EAAAF45F-F41B-5299-C82A-0FDBE3DC181F}"/>
              </a:ext>
            </a:extLst>
          </p:cNvPr>
          <p:cNvSpPr/>
          <p:nvPr/>
        </p:nvSpPr>
        <p:spPr>
          <a:xfrm>
            <a:off x="5984623" y="2463984"/>
            <a:ext cx="3195869" cy="1237527"/>
          </a:xfrm>
          <a:prstGeom prst="roundRect">
            <a:avLst>
              <a:gd name="adj" fmla="val 16894"/>
            </a:avLst>
          </a:prstGeom>
          <a:gradFill flip="none" rotWithShape="1">
            <a:gsLst>
              <a:gs pos="0">
                <a:schemeClr val="accent1">
                  <a:lumMod val="50000"/>
                </a:schemeClr>
              </a:gs>
              <a:gs pos="40000">
                <a:schemeClr val="accent1">
                  <a:lumMod val="50000"/>
                </a:schemeClr>
              </a:gs>
              <a:gs pos="100000">
                <a:schemeClr val="accent1"/>
              </a:gs>
            </a:gsLst>
            <a:lin ang="0" scaled="1"/>
            <a:tileRect/>
          </a:gra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buClr>
                <a:schemeClr val="accent1"/>
              </a:buClr>
            </a:pPr>
            <a:r>
              <a:rPr lang="en-GB" sz="1200" b="1" noProof="0" dirty="0">
                <a:solidFill>
                  <a:schemeClr val="bg1"/>
                </a:solidFill>
                <a:latin typeface="Arial" panose="020B0604020202020204" pitchFamily="34" charset="0"/>
                <a:cs typeface="Arial" panose="020B0604020202020204" pitchFamily="34" charset="0"/>
              </a:rPr>
              <a:t>21-day cycles</a:t>
            </a:r>
          </a:p>
          <a:p>
            <a:pPr algn="ctr">
              <a:buClr>
                <a:schemeClr val="accent1"/>
              </a:buClr>
            </a:pPr>
            <a:r>
              <a:rPr lang="en-GB" sz="1200" dirty="0">
                <a:solidFill>
                  <a:schemeClr val="bg1"/>
                </a:solidFill>
                <a:latin typeface="Arial" panose="020B0604020202020204" pitchFamily="34" charset="0"/>
                <a:cs typeface="Arial" panose="020B0604020202020204" pitchFamily="34" charset="0"/>
              </a:rPr>
              <a:t>SG 10 mg/kg Q1W IV</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 on Day 1 and Day 8 of a 21-day cycle</a:t>
            </a:r>
            <a:br>
              <a:rPr lang="en-GB" sz="1200" baseline="300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pembrolizumab 200 mg Q3W IV</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on Day 1 for up to 35 cycles</a:t>
            </a:r>
            <a:endParaRPr lang="en-GB" sz="1200" noProof="0" dirty="0">
              <a:solidFill>
                <a:schemeClr val="bg1"/>
              </a:solidFill>
              <a:latin typeface="Arial" panose="020B0604020202020204" pitchFamily="34" charset="0"/>
              <a:cs typeface="Arial" panose="020B0604020202020204" pitchFamily="34" charset="0"/>
            </a:endParaRPr>
          </a:p>
        </p:txBody>
      </p:sp>
      <p:sp>
        <p:nvSpPr>
          <p:cNvPr id="16" name="Rounded Rectangle 15">
            <a:extLst>
              <a:ext uri="{FF2B5EF4-FFF2-40B4-BE49-F238E27FC236}">
                <a16:creationId xmlns:a16="http://schemas.microsoft.com/office/drawing/2014/main" id="{4D9179A3-3132-FA66-9962-16BD1C0DD459}"/>
              </a:ext>
            </a:extLst>
          </p:cNvPr>
          <p:cNvSpPr/>
          <p:nvPr/>
        </p:nvSpPr>
        <p:spPr>
          <a:xfrm>
            <a:off x="5984623" y="4139183"/>
            <a:ext cx="3195869" cy="1238400"/>
          </a:xfrm>
          <a:prstGeom prst="roundRect">
            <a:avLst>
              <a:gd name="adj" fmla="val 16894"/>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200" b="1" noProof="0" dirty="0">
                <a:solidFill>
                  <a:schemeClr val="bg1"/>
                </a:solidFill>
                <a:latin typeface="Arial" panose="020B0604020202020204" pitchFamily="34" charset="0"/>
                <a:cs typeface="Arial" panose="020B0604020202020204" pitchFamily="34" charset="0"/>
              </a:rPr>
              <a:t>21-day cycles</a:t>
            </a:r>
          </a:p>
          <a:p>
            <a:pPr algn="ctr">
              <a:buClr>
                <a:schemeClr val="accent1"/>
              </a:buClr>
            </a:pPr>
            <a:r>
              <a:rPr lang="en-GB" sz="1200" dirty="0">
                <a:solidFill>
                  <a:schemeClr val="bg1"/>
                </a:solidFill>
                <a:latin typeface="Arial" panose="020B0604020202020204" pitchFamily="34" charset="0"/>
                <a:cs typeface="Arial" panose="020B0604020202020204" pitchFamily="34" charset="0"/>
              </a:rPr>
              <a:t>Pembrolizumab 200 mg Q3W IV </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on Day 1 for up to 35 cycles</a:t>
            </a:r>
            <a:endParaRPr lang="en-GB" sz="1200" noProof="0"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3FEDC68-357B-C9D4-D104-6DF97EFB8599}"/>
              </a:ext>
            </a:extLst>
          </p:cNvPr>
          <p:cNvSpPr txBox="1"/>
          <p:nvPr/>
        </p:nvSpPr>
        <p:spPr>
          <a:xfrm>
            <a:off x="4427166" y="3684779"/>
            <a:ext cx="656758" cy="175433"/>
          </a:xfrm>
          <a:prstGeom prst="rect">
            <a:avLst/>
          </a:prstGeom>
          <a:noFill/>
        </p:spPr>
        <p:txBody>
          <a:bodyPr wrap="square" lIns="0" tIns="0" rIns="0" bIns="0" rtlCol="0">
            <a:spAutoFit/>
          </a:bodyPr>
          <a:lstStyle/>
          <a:p>
            <a:pPr algn="ctr">
              <a:lnSpc>
                <a:spcPct val="95000"/>
              </a:lnSpc>
              <a:buClr>
                <a:schemeClr val="accent1"/>
              </a:buClr>
            </a:pPr>
            <a:r>
              <a:rPr lang="en-GB" sz="1200" b="1" noProof="0" dirty="0">
                <a:solidFill>
                  <a:schemeClr val="tx1"/>
                </a:solidFill>
                <a:latin typeface="Arial" panose="020B0604020202020204" pitchFamily="34" charset="0"/>
                <a:cs typeface="Arial" panose="020B0604020202020204" pitchFamily="34" charset="0"/>
              </a:rPr>
              <a:t>N=614</a:t>
            </a:r>
            <a:endParaRPr lang="en-GB" sz="1200" noProof="0" dirty="0">
              <a:solidFill>
                <a:schemeClr val="tx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D2D708B-DA16-0F4F-1254-FD270137D542}"/>
              </a:ext>
            </a:extLst>
          </p:cNvPr>
          <p:cNvSpPr>
            <a:spLocks noGrp="1"/>
          </p:cNvSpPr>
          <p:nvPr>
            <p:ph type="sldNum" sz="quarter" idx="4"/>
          </p:nvPr>
        </p:nvSpPr>
        <p:spPr/>
        <p:txBody>
          <a:bodyPr/>
          <a:lstStyle/>
          <a:p>
            <a:fld id="{FCE43C0F-8A7B-3A4B-9DB5-B3472E36E833}" type="slidenum">
              <a:rPr lang="en-GB" smtClean="0"/>
              <a:pPr/>
              <a:t>26</a:t>
            </a:fld>
            <a:endParaRPr lang="en-GB" dirty="0"/>
          </a:p>
        </p:txBody>
      </p:sp>
    </p:spTree>
    <p:extLst>
      <p:ext uri="{BB962C8B-B14F-4D97-AF65-F5344CB8AC3E}">
        <p14:creationId xmlns:p14="http://schemas.microsoft.com/office/powerpoint/2010/main" val="3494843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E864DD44-5FC6-A529-71BB-7D88B97CA337}"/>
              </a:ext>
            </a:extLst>
          </p:cNvPr>
          <p:cNvSpPr/>
          <p:nvPr/>
        </p:nvSpPr>
        <p:spPr>
          <a:xfrm>
            <a:off x="6045314" y="1196752"/>
            <a:ext cx="5876331" cy="42711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431D55B-5D91-8158-3BB1-85B19FF41FE7}"/>
              </a:ext>
            </a:extLst>
          </p:cNvPr>
          <p:cNvSpPr/>
          <p:nvPr/>
        </p:nvSpPr>
        <p:spPr>
          <a:xfrm>
            <a:off x="7865454" y="1861392"/>
            <a:ext cx="3419998" cy="2649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E7122858-AEE2-F166-77B3-F0B99E8BE4CC}"/>
              </a:ext>
            </a:extLst>
          </p:cNvPr>
          <p:cNvSpPr/>
          <p:nvPr/>
        </p:nvSpPr>
        <p:spPr>
          <a:xfrm>
            <a:off x="7865452" y="3692706"/>
            <a:ext cx="1865790" cy="817814"/>
          </a:xfrm>
          <a:prstGeom prst="rect">
            <a:avLst/>
          </a:prstGeom>
          <a:solidFill>
            <a:srgbClr val="0090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022D4306-D912-0AE8-C36A-BA559F92FCC1}"/>
              </a:ext>
            </a:extLst>
          </p:cNvPr>
          <p:cNvSpPr/>
          <p:nvPr/>
        </p:nvSpPr>
        <p:spPr>
          <a:xfrm>
            <a:off x="7865453" y="3064642"/>
            <a:ext cx="3419997" cy="624708"/>
          </a:xfrm>
          <a:prstGeom prst="rect">
            <a:avLst/>
          </a:prstGeom>
          <a:solidFill>
            <a:srgbClr val="DEFA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E1D06FAA-2817-25BC-C9DB-8F58FB35BCB8}"/>
              </a:ext>
            </a:extLst>
          </p:cNvPr>
          <p:cNvSpPr/>
          <p:nvPr/>
        </p:nvSpPr>
        <p:spPr>
          <a:xfrm>
            <a:off x="263352" y="1196752"/>
            <a:ext cx="5532780" cy="42711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E8573C6F-B632-3097-4A54-AD3C9FB8AEE8}"/>
              </a:ext>
            </a:extLst>
          </p:cNvPr>
          <p:cNvSpPr/>
          <p:nvPr/>
        </p:nvSpPr>
        <p:spPr>
          <a:xfrm>
            <a:off x="2156807" y="1861392"/>
            <a:ext cx="3057152" cy="5774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B2A5A030-C74F-32B1-9A37-C53D871F4292}"/>
              </a:ext>
            </a:extLst>
          </p:cNvPr>
          <p:cNvSpPr/>
          <p:nvPr/>
        </p:nvSpPr>
        <p:spPr>
          <a:xfrm>
            <a:off x="2156806" y="3399748"/>
            <a:ext cx="3059999" cy="1920397"/>
          </a:xfrm>
          <a:prstGeom prst="rect">
            <a:avLst/>
          </a:prstGeom>
          <a:solidFill>
            <a:srgbClr val="B3E5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F00BCA5-FE89-779F-F166-29BE3260BE09}"/>
              </a:ext>
            </a:extLst>
          </p:cNvPr>
          <p:cNvSpPr>
            <a:spLocks noGrp="1"/>
          </p:cNvSpPr>
          <p:nvPr>
            <p:ph type="title"/>
          </p:nvPr>
        </p:nvSpPr>
        <p:spPr>
          <a:xfrm>
            <a:off x="619201" y="259200"/>
            <a:ext cx="10963199" cy="864000"/>
          </a:xfrm>
        </p:spPr>
        <p:txBody>
          <a:bodyPr/>
          <a:lstStyle/>
          <a:p>
            <a:r>
              <a:rPr lang="en-GB" dirty="0">
                <a:solidFill>
                  <a:schemeClr val="tx2"/>
                </a:solidFill>
              </a:rPr>
              <a:t>Exploring Dato-</a:t>
            </a:r>
            <a:r>
              <a:rPr lang="en-GB" dirty="0" err="1">
                <a:solidFill>
                  <a:schemeClr val="tx2"/>
                </a:solidFill>
              </a:rPr>
              <a:t>DX</a:t>
            </a:r>
            <a:r>
              <a:rPr lang="en-GB" cap="none" dirty="0" err="1">
                <a:solidFill>
                  <a:schemeClr val="tx2"/>
                </a:solidFill>
              </a:rPr>
              <a:t>d</a:t>
            </a:r>
            <a:r>
              <a:rPr lang="en-GB" dirty="0">
                <a:solidFill>
                  <a:schemeClr val="tx2"/>
                </a:solidFill>
              </a:rPr>
              <a:t> combinations as 1L treatment in </a:t>
            </a:r>
            <a:r>
              <a:rPr lang="en-GB" cap="none" dirty="0"/>
              <a:t>ADVANCED/METASTATIC </a:t>
            </a:r>
            <a:r>
              <a:rPr lang="en-GB" dirty="0" err="1"/>
              <a:t>nsclc</a:t>
            </a:r>
            <a:endParaRPr lang="en-GB" dirty="0"/>
          </a:p>
        </p:txBody>
      </p:sp>
      <p:sp>
        <p:nvSpPr>
          <p:cNvPr id="5" name="Content Placeholder 4">
            <a:extLst>
              <a:ext uri="{FF2B5EF4-FFF2-40B4-BE49-F238E27FC236}">
                <a16:creationId xmlns:a16="http://schemas.microsoft.com/office/drawing/2014/main" id="{23FD5BC2-CFCA-B614-FCA1-80B577F0C5B3}"/>
              </a:ext>
            </a:extLst>
          </p:cNvPr>
          <p:cNvSpPr>
            <a:spLocks noGrp="1"/>
          </p:cNvSpPr>
          <p:nvPr>
            <p:ph sz="quarter" idx="15"/>
          </p:nvPr>
        </p:nvSpPr>
        <p:spPr>
          <a:xfrm>
            <a:off x="609600" y="5949280"/>
            <a:ext cx="10598968" cy="365125"/>
          </a:xfrm>
        </p:spPr>
        <p:txBody>
          <a:bodyPr/>
          <a:lstStyle/>
          <a:p>
            <a:endParaRPr lang="en-GB" sz="900" dirty="0"/>
          </a:p>
          <a:p>
            <a:r>
              <a:rPr lang="en-US" sz="900" baseline="30000" dirty="0"/>
              <a:t>a</a:t>
            </a:r>
            <a:r>
              <a:rPr lang="en-US" sz="900" dirty="0"/>
              <a:t> Patients with known AGAs were not eligible for this study; </a:t>
            </a:r>
            <a:r>
              <a:rPr lang="en-US" sz="900" baseline="30000" dirty="0"/>
              <a:t>b</a:t>
            </a:r>
            <a:r>
              <a:rPr lang="en-US" sz="900" dirty="0"/>
              <a:t> The first 3-6 patients in each cohort were enrolled to confirm acceptable safety/DLT rate, the remaining are considered part of dose expansion; </a:t>
            </a:r>
            <a:r>
              <a:rPr lang="en-US" sz="900" baseline="30000" dirty="0"/>
              <a:t>c</a:t>
            </a:r>
            <a:r>
              <a:rPr lang="en-US" sz="900" dirty="0"/>
              <a:t> Prior therapy requirements are for the a/m setting; </a:t>
            </a:r>
            <a:r>
              <a:rPr lang="en-US" sz="900" baseline="30000" dirty="0"/>
              <a:t>d</a:t>
            </a:r>
            <a:r>
              <a:rPr lang="en-US" sz="900" dirty="0"/>
              <a:t> enrolment after 30 Jun 2022; </a:t>
            </a:r>
            <a:r>
              <a:rPr lang="en-US" sz="900" baseline="30000" dirty="0"/>
              <a:t>e</a:t>
            </a:r>
            <a:r>
              <a:rPr lang="en-US" sz="900" dirty="0"/>
              <a:t> Patients in Cohort 1 and one patient in Cohort 2 had received ≥1 platinum-based chemotherapy regimen and anti-PD-1/PD-L1 therapy as per an earlier version of the clinical study protocol. Subsequent patients were treatment-naïve or had ≤1 prior line of systemic chemotherapy without concomitant immune checkpoint inhibitors. </a:t>
            </a:r>
            <a:r>
              <a:rPr lang="en-US" sz="900" baseline="30000" dirty="0"/>
              <a:t>f</a:t>
            </a:r>
            <a:r>
              <a:rPr lang="en-US" sz="900" dirty="0"/>
              <a:t> Dose escalation was guided by a mTPI-2 design and conducted sequentially from Cohort 1 to 2 (Dato-</a:t>
            </a:r>
            <a:r>
              <a:rPr lang="en-US" sz="900" dirty="0" err="1"/>
              <a:t>DXd</a:t>
            </a:r>
            <a:r>
              <a:rPr lang="en-US" sz="900" dirty="0"/>
              <a:t> 4 mg/kg to 6 mg/kg) and Cohort 2 to 4 (doublet to triplet combination); </a:t>
            </a:r>
            <a:r>
              <a:rPr lang="en-US" sz="900" baseline="30000" dirty="0"/>
              <a:t>g</a:t>
            </a:r>
            <a:r>
              <a:rPr lang="en-US" sz="900" dirty="0"/>
              <a:t> Cohort 3 was skipped as there were sufficient data available from the Dato-</a:t>
            </a:r>
            <a:r>
              <a:rPr lang="en-US" sz="900" dirty="0" err="1"/>
              <a:t>DXd</a:t>
            </a:r>
            <a:r>
              <a:rPr lang="en-US" sz="900" dirty="0"/>
              <a:t> development program to conclude that 4 mg/kg Dato-</a:t>
            </a:r>
            <a:r>
              <a:rPr lang="en-US" sz="900" dirty="0" err="1"/>
              <a:t>DXd</a:t>
            </a:r>
            <a:r>
              <a:rPr lang="en-US" sz="900" dirty="0"/>
              <a:t> in combination with immunotherapy and carboplatin had an acceptable safety profile. </a:t>
            </a:r>
            <a:r>
              <a:rPr lang="en-GB" sz="900" dirty="0">
                <a:solidFill>
                  <a:schemeClr val="tx2"/>
                </a:solidFill>
              </a:rPr>
              <a:t>1L, first-line; a/m, advanced/metastatic; AGA, actionable genomic alterations; AUC, area under the curve; </a:t>
            </a:r>
            <a:r>
              <a:rPr lang="en-GB" sz="900" dirty="0" err="1">
                <a:solidFill>
                  <a:schemeClr val="tx2"/>
                </a:solidFill>
              </a:rPr>
              <a:t>ChT</a:t>
            </a:r>
            <a:r>
              <a:rPr lang="en-GB" sz="900" dirty="0">
                <a:solidFill>
                  <a:schemeClr val="tx2"/>
                </a:solidFill>
              </a:rPr>
              <a:t>, chemotherapy; Dato-</a:t>
            </a:r>
            <a:r>
              <a:rPr lang="en-GB" sz="900" dirty="0" err="1">
                <a:solidFill>
                  <a:schemeClr val="tx2"/>
                </a:solidFill>
              </a:rPr>
              <a:t>DXd</a:t>
            </a:r>
            <a:r>
              <a:rPr lang="en-GB" sz="900" dirty="0">
                <a:solidFill>
                  <a:schemeClr val="tx2"/>
                </a:solidFill>
              </a:rPr>
              <a:t>, </a:t>
            </a:r>
            <a:r>
              <a:rPr lang="en-GB" sz="900" dirty="0" err="1">
                <a:solidFill>
                  <a:schemeClr val="tx2"/>
                </a:solidFill>
              </a:rPr>
              <a:t>datopotamab</a:t>
            </a:r>
            <a:r>
              <a:rPr lang="en-GB" sz="900" dirty="0">
                <a:solidFill>
                  <a:schemeClr val="tx2"/>
                </a:solidFill>
              </a:rPr>
              <a:t> deruxtecan; DCR, disease control rate; DLT, dose-limiting toxicity; DOR, duration of response; ECOG PS, Eastern Cooperative Oncology Group performance status; IV, intravenous; NSCLC, non-small cell lung cancer; ORR, objective response rate; OS, overall survival; </a:t>
            </a:r>
            <a:r>
              <a:rPr lang="en-GB" sz="900" dirty="0" err="1">
                <a:solidFill>
                  <a:schemeClr val="tx2"/>
                </a:solidFill>
              </a:rPr>
              <a:t>pembro</a:t>
            </a:r>
            <a:r>
              <a:rPr lang="en-GB" sz="900" dirty="0">
                <a:solidFill>
                  <a:schemeClr val="tx2"/>
                </a:solidFill>
              </a:rPr>
              <a:t>, pembrolizumab; PFS, progression-free survival; Pt, platinum; Q3W, every 3 weeks; TEAE, treatment-emergent adverse event </a:t>
            </a:r>
          </a:p>
          <a:p>
            <a:r>
              <a:rPr lang="en-GB" sz="900" dirty="0">
                <a:solidFill>
                  <a:schemeClr val="tx2"/>
                </a:solidFill>
              </a:rPr>
              <a:t>1. Levy B, et al. J Thorac Oncol. 2026;21:103688; 2. NCT04526691; 3. </a:t>
            </a:r>
            <a:r>
              <a:rPr lang="en-GB" sz="900" dirty="0" err="1"/>
              <a:t>Cuppens</a:t>
            </a:r>
            <a:r>
              <a:rPr lang="en-GB" sz="900" dirty="0"/>
              <a:t> K, et al. </a:t>
            </a:r>
            <a:r>
              <a:rPr lang="en-US" sz="900" dirty="0"/>
              <a:t>Annals of Oncology, 2025; 10 (suppl_2): 1-7. 10.1016/</a:t>
            </a:r>
            <a:r>
              <a:rPr lang="en-US" sz="900" dirty="0" err="1"/>
              <a:t>esmoop</a:t>
            </a:r>
            <a:r>
              <a:rPr lang="en-US" sz="900" dirty="0"/>
              <a:t>/esmoop104162 (ESMO TAT 2025; oral presentation); 4. </a:t>
            </a:r>
            <a:r>
              <a:rPr lang="en-GB" sz="900" dirty="0"/>
              <a:t>NCT04612751</a:t>
            </a:r>
            <a:endParaRPr lang="en-US" sz="900" dirty="0"/>
          </a:p>
          <a:p>
            <a:endParaRPr lang="en-GB" sz="900" dirty="0"/>
          </a:p>
        </p:txBody>
      </p:sp>
      <p:sp>
        <p:nvSpPr>
          <p:cNvPr id="2" name="Slide Number Placeholder 1">
            <a:extLst>
              <a:ext uri="{FF2B5EF4-FFF2-40B4-BE49-F238E27FC236}">
                <a16:creationId xmlns:a16="http://schemas.microsoft.com/office/drawing/2014/main" id="{43129A03-81A2-E566-7AFB-9DB771A45751}"/>
              </a:ext>
            </a:extLst>
          </p:cNvPr>
          <p:cNvSpPr>
            <a:spLocks noGrp="1"/>
          </p:cNvSpPr>
          <p:nvPr>
            <p:ph type="sldNum" sz="quarter" idx="4"/>
          </p:nvPr>
        </p:nvSpPr>
        <p:spPr/>
        <p:txBody>
          <a:bodyPr/>
          <a:lstStyle/>
          <a:p>
            <a:fld id="{DE182EA2-651A-44B0-A3B3-4AB3B2C4E5E9}" type="slidenum">
              <a:rPr lang="en-GB" smtClean="0"/>
              <a:t>27</a:t>
            </a:fld>
            <a:endParaRPr lang="en-GB"/>
          </a:p>
        </p:txBody>
      </p:sp>
      <p:sp>
        <p:nvSpPr>
          <p:cNvPr id="7" name="TextBox 6">
            <a:extLst>
              <a:ext uri="{FF2B5EF4-FFF2-40B4-BE49-F238E27FC236}">
                <a16:creationId xmlns:a16="http://schemas.microsoft.com/office/drawing/2014/main" id="{0BF9C3A8-1462-86AB-2AD1-8D25852CD036}"/>
              </a:ext>
            </a:extLst>
          </p:cNvPr>
          <p:cNvSpPr txBox="1"/>
          <p:nvPr/>
        </p:nvSpPr>
        <p:spPr>
          <a:xfrm flipH="1">
            <a:off x="21423475" y="1371136"/>
            <a:ext cx="360040" cy="235962"/>
          </a:xfrm>
          <a:prstGeom prst="rect">
            <a:avLst/>
          </a:prstGeom>
          <a:noFill/>
        </p:spPr>
        <p:txBody>
          <a:bodyPr wrap="square" rtlCol="0">
            <a:spAutoFit/>
          </a:bodyPr>
          <a:lstStyle/>
          <a:p>
            <a:r>
              <a:rPr lang="en-GB" sz="1400" b="1" baseline="30000" dirty="0">
                <a:solidFill>
                  <a:schemeClr val="tx2"/>
                </a:solidFill>
                <a:latin typeface="Arial" panose="020B0604020202020204" pitchFamily="34" charset="0"/>
                <a:ea typeface="Aileron" charset="0"/>
                <a:cs typeface="Arial" panose="020B0604020202020204" pitchFamily="34" charset="0"/>
              </a:rPr>
              <a:t>,4</a:t>
            </a:r>
          </a:p>
        </p:txBody>
      </p:sp>
      <p:sp>
        <p:nvSpPr>
          <p:cNvPr id="10" name="TextBox 9">
            <a:extLst>
              <a:ext uri="{FF2B5EF4-FFF2-40B4-BE49-F238E27FC236}">
                <a16:creationId xmlns:a16="http://schemas.microsoft.com/office/drawing/2014/main" id="{2CE1F69D-3532-69E3-5404-5B77C05D6EDA}"/>
              </a:ext>
            </a:extLst>
          </p:cNvPr>
          <p:cNvSpPr txBox="1"/>
          <p:nvPr/>
        </p:nvSpPr>
        <p:spPr>
          <a:xfrm>
            <a:off x="1586081" y="1196752"/>
            <a:ext cx="2996974" cy="615553"/>
          </a:xfrm>
          <a:prstGeom prst="rect">
            <a:avLst/>
          </a:prstGeom>
          <a:noFill/>
        </p:spPr>
        <p:txBody>
          <a:bodyPr wrap="none" lIns="0" rtlCol="0">
            <a:spAutoFit/>
          </a:bodyPr>
          <a:lstStyle/>
          <a:p>
            <a:pPr algn="ctr"/>
            <a:r>
              <a:rPr lang="en-GB" sz="1400" b="1" dirty="0">
                <a:solidFill>
                  <a:schemeClr val="accent1"/>
                </a:solidFill>
                <a:latin typeface="Arial" panose="020B0604020202020204" pitchFamily="34" charset="0"/>
                <a:cs typeface="Arial" panose="020B0604020202020204" pitchFamily="34" charset="0"/>
              </a:rPr>
              <a:t>TROPION-Lung02</a:t>
            </a:r>
            <a:r>
              <a:rPr lang="en-GB" sz="1400" b="1" baseline="30000" dirty="0">
                <a:solidFill>
                  <a:schemeClr val="accent1"/>
                </a:solidFill>
                <a:latin typeface="Arial" panose="020B0604020202020204" pitchFamily="34" charset="0"/>
                <a:cs typeface="Arial" panose="020B0604020202020204" pitchFamily="34" charset="0"/>
              </a:rPr>
              <a:t>1,2</a:t>
            </a:r>
            <a:endParaRPr lang="en-GB" sz="1400" b="1" cap="all" baseline="30000" dirty="0">
              <a:solidFill>
                <a:schemeClr val="accent1"/>
              </a:solidFill>
              <a:latin typeface="Arial" panose="020B0604020202020204" pitchFamily="34" charset="0"/>
              <a:cs typeface="Arial" panose="020B0604020202020204" pitchFamily="34" charset="0"/>
            </a:endParaRPr>
          </a:p>
          <a:p>
            <a:pPr algn="ctr"/>
            <a:r>
              <a:rPr lang="en-GB" sz="1000" b="1" dirty="0">
                <a:latin typeface="Arial" panose="020B0604020202020204" pitchFamily="34" charset="0"/>
                <a:ea typeface="Aileron" charset="0"/>
                <a:cs typeface="Arial" panose="020B0604020202020204" pitchFamily="34" charset="0"/>
              </a:rPr>
              <a:t>Phase 1b study of Dato-</a:t>
            </a:r>
            <a:r>
              <a:rPr lang="en-GB" sz="1000" b="1" dirty="0" err="1">
                <a:latin typeface="Arial" panose="020B0604020202020204" pitchFamily="34" charset="0"/>
                <a:ea typeface="Aileron" charset="0"/>
                <a:cs typeface="Arial" panose="020B0604020202020204" pitchFamily="34" charset="0"/>
              </a:rPr>
              <a:t>DXd</a:t>
            </a:r>
            <a:r>
              <a:rPr lang="en-GB" sz="1000" b="1" dirty="0">
                <a:latin typeface="Arial" panose="020B0604020202020204" pitchFamily="34" charset="0"/>
                <a:ea typeface="Aileron" charset="0"/>
                <a:cs typeface="Arial" panose="020B0604020202020204" pitchFamily="34" charset="0"/>
              </a:rPr>
              <a:t> + pembrolizumab ±</a:t>
            </a:r>
            <a:br>
              <a:rPr lang="en-GB" sz="1000" b="1" dirty="0">
                <a:latin typeface="Arial" panose="020B0604020202020204" pitchFamily="34" charset="0"/>
                <a:ea typeface="Aileron" charset="0"/>
                <a:cs typeface="Arial" panose="020B0604020202020204" pitchFamily="34" charset="0"/>
              </a:rPr>
            </a:br>
            <a:r>
              <a:rPr lang="en-GB" sz="1000" b="1" dirty="0">
                <a:latin typeface="Arial" panose="020B0604020202020204" pitchFamily="34" charset="0"/>
                <a:ea typeface="Aileron" charset="0"/>
                <a:cs typeface="Arial" panose="020B0604020202020204" pitchFamily="34" charset="0"/>
              </a:rPr>
              <a:t>Pt-</a:t>
            </a:r>
            <a:r>
              <a:rPr lang="en-GB" sz="1000" b="1" dirty="0" err="1">
                <a:latin typeface="Arial" panose="020B0604020202020204" pitchFamily="34" charset="0"/>
                <a:ea typeface="Aileron" charset="0"/>
                <a:cs typeface="Arial" panose="020B0604020202020204" pitchFamily="34" charset="0"/>
              </a:rPr>
              <a:t>ChT</a:t>
            </a:r>
            <a:r>
              <a:rPr lang="en-GB" sz="1000" b="1" dirty="0">
                <a:latin typeface="Arial" panose="020B0604020202020204" pitchFamily="34" charset="0"/>
                <a:ea typeface="Aileron" charset="0"/>
                <a:cs typeface="Arial" panose="020B0604020202020204" pitchFamily="34" charset="0"/>
              </a:rPr>
              <a:t> for a/</a:t>
            </a:r>
            <a:r>
              <a:rPr lang="en-GB" sz="1000" b="1" dirty="0" err="1">
                <a:latin typeface="Arial" panose="020B0604020202020204" pitchFamily="34" charset="0"/>
                <a:ea typeface="Aileron" charset="0"/>
                <a:cs typeface="Arial" panose="020B0604020202020204" pitchFamily="34" charset="0"/>
              </a:rPr>
              <a:t>mNSCLC</a:t>
            </a:r>
            <a:r>
              <a:rPr lang="en-GB" sz="1000" b="1" dirty="0">
                <a:latin typeface="Arial" panose="020B0604020202020204" pitchFamily="34" charset="0"/>
                <a:ea typeface="Aileron" charset="0"/>
                <a:cs typeface="Arial" panose="020B0604020202020204" pitchFamily="34" charset="0"/>
              </a:rPr>
              <a:t> without </a:t>
            </a:r>
            <a:r>
              <a:rPr lang="en-GB" sz="1000" b="1" dirty="0" err="1">
                <a:latin typeface="Arial" panose="020B0604020202020204" pitchFamily="34" charset="0"/>
                <a:ea typeface="Aileron" charset="0"/>
                <a:cs typeface="Arial" panose="020B0604020202020204" pitchFamily="34" charset="0"/>
              </a:rPr>
              <a:t>AGAs</a:t>
            </a:r>
            <a:r>
              <a:rPr lang="en-GB" sz="1000" b="1" baseline="30000" dirty="0" err="1">
                <a:latin typeface="Arial" panose="020B0604020202020204" pitchFamily="34" charset="0"/>
                <a:ea typeface="Aileron" charset="0"/>
                <a:cs typeface="Arial" panose="020B0604020202020204" pitchFamily="34" charset="0"/>
              </a:rPr>
              <a:t>a</a:t>
            </a:r>
            <a:endParaRPr lang="en-GB" sz="1000" b="1" baseline="30000" noProof="0" dirty="0">
              <a:latin typeface="Arial" panose="020B0604020202020204" pitchFamily="34" charset="0"/>
              <a:ea typeface="Aileron" charset="0"/>
              <a:cs typeface="Arial" panose="020B0604020202020204" pitchFamily="34" charset="0"/>
            </a:endParaRPr>
          </a:p>
        </p:txBody>
      </p:sp>
      <p:sp>
        <p:nvSpPr>
          <p:cNvPr id="21" name="Rounded Rectangle 20">
            <a:extLst>
              <a:ext uri="{FF2B5EF4-FFF2-40B4-BE49-F238E27FC236}">
                <a16:creationId xmlns:a16="http://schemas.microsoft.com/office/drawing/2014/main" id="{503AFC26-D7B5-50F0-8072-65330F05A55B}"/>
              </a:ext>
            </a:extLst>
          </p:cNvPr>
          <p:cNvSpPr/>
          <p:nvPr/>
        </p:nvSpPr>
        <p:spPr>
          <a:xfrm>
            <a:off x="411902" y="1860267"/>
            <a:ext cx="1647381" cy="2277725"/>
          </a:xfrm>
          <a:prstGeom prst="roundRect">
            <a:avLst>
              <a:gd name="adj" fmla="val 4351"/>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a:lnSpc>
                <a:spcPct val="95000"/>
              </a:lnSpc>
              <a:spcAft>
                <a:spcPts val="300"/>
              </a:spcAft>
              <a:buClr>
                <a:schemeClr val="accent1"/>
              </a:buClr>
            </a:pPr>
            <a:r>
              <a:rPr lang="en-GB" sz="1100" b="1" noProof="0" dirty="0">
                <a:solidFill>
                  <a:schemeClr val="accent1"/>
                </a:solidFill>
                <a:latin typeface="Arial" panose="020B0604020202020204" pitchFamily="34" charset="0"/>
                <a:cs typeface="Arial" panose="020B0604020202020204" pitchFamily="34" charset="0"/>
              </a:rPr>
              <a:t>Key eligibility:</a:t>
            </a:r>
          </a:p>
          <a:p>
            <a:pPr marL="180975" indent="-180975">
              <a:lnSpc>
                <a:spcPct val="95000"/>
              </a:lnSpc>
              <a:spcAft>
                <a:spcPts val="300"/>
              </a:spcAft>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a/</a:t>
            </a:r>
            <a:r>
              <a:rPr lang="en-GB" sz="1100" noProof="0" dirty="0" err="1">
                <a:solidFill>
                  <a:schemeClr val="tx1"/>
                </a:solidFill>
                <a:latin typeface="Arial" panose="020B0604020202020204" pitchFamily="34" charset="0"/>
                <a:cs typeface="Arial" panose="020B0604020202020204" pitchFamily="34" charset="0"/>
              </a:rPr>
              <a:t>mNSCLC</a:t>
            </a:r>
            <a:endParaRPr lang="en-GB" sz="1100" noProof="0" dirty="0">
              <a:solidFill>
                <a:schemeClr val="tx1"/>
              </a:solidFill>
              <a:latin typeface="Arial" panose="020B0604020202020204" pitchFamily="34" charset="0"/>
              <a:cs typeface="Arial" panose="020B0604020202020204" pitchFamily="34" charset="0"/>
            </a:endParaRPr>
          </a:p>
          <a:p>
            <a:pPr marL="180975" indent="-180975">
              <a:lnSpc>
                <a:spcPct val="95000"/>
              </a:lnSpc>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Dose </a:t>
            </a:r>
            <a:r>
              <a:rPr lang="en-GB" sz="1100" dirty="0" err="1">
                <a:solidFill>
                  <a:schemeClr val="tx1"/>
                </a:solidFill>
                <a:latin typeface="Arial" panose="020B0604020202020204" pitchFamily="34" charset="0"/>
                <a:cs typeface="Arial" panose="020B0604020202020204" pitchFamily="34" charset="0"/>
              </a:rPr>
              <a:t>escalation:</a:t>
            </a:r>
            <a:r>
              <a:rPr lang="en-GB" sz="1100" baseline="30000" dirty="0" err="1">
                <a:solidFill>
                  <a:schemeClr val="tx1"/>
                </a:solidFill>
                <a:latin typeface="Arial" panose="020B0604020202020204" pitchFamily="34" charset="0"/>
                <a:cs typeface="Arial" panose="020B0604020202020204" pitchFamily="34" charset="0"/>
              </a:rPr>
              <a:t>b</a:t>
            </a:r>
            <a:endParaRPr lang="en-GB" sz="1100" baseline="30000" noProof="0" dirty="0">
              <a:solidFill>
                <a:schemeClr val="tx1"/>
              </a:solidFill>
              <a:latin typeface="Arial" panose="020B0604020202020204" pitchFamily="34" charset="0"/>
              <a:cs typeface="Arial" panose="020B0604020202020204" pitchFamily="34" charset="0"/>
            </a:endParaRPr>
          </a:p>
          <a:p>
            <a:pPr marL="404813" lvl="1" indent="-134938">
              <a:lnSpc>
                <a:spcPct val="95000"/>
              </a:lnSpc>
              <a:spcAft>
                <a:spcPts val="300"/>
              </a:spcAft>
              <a:buClr>
                <a:schemeClr val="accent1"/>
              </a:buClr>
              <a:buFont typeface="System Font Regular"/>
              <a:buChar char="–"/>
            </a:pPr>
            <a:r>
              <a:rPr lang="en-GB" sz="1000" noProof="0" dirty="0">
                <a:solidFill>
                  <a:schemeClr val="tx1"/>
                </a:solidFill>
                <a:latin typeface="Arial" panose="020B0604020202020204" pitchFamily="34" charset="0"/>
                <a:cs typeface="Arial" panose="020B0604020202020204" pitchFamily="34" charset="0"/>
              </a:rPr>
              <a:t>≤2 lines of prior </a:t>
            </a:r>
            <a:br>
              <a:rPr lang="en-GB" sz="1000" noProof="0" dirty="0">
                <a:solidFill>
                  <a:schemeClr val="tx1"/>
                </a:solidFill>
                <a:latin typeface="Arial" panose="020B0604020202020204" pitchFamily="34" charset="0"/>
                <a:cs typeface="Arial" panose="020B0604020202020204" pitchFamily="34" charset="0"/>
              </a:rPr>
            </a:br>
            <a:r>
              <a:rPr lang="en-GB" sz="1000" noProof="0" dirty="0" err="1">
                <a:solidFill>
                  <a:schemeClr val="tx1"/>
                </a:solidFill>
                <a:latin typeface="Arial" panose="020B0604020202020204" pitchFamily="34" charset="0"/>
                <a:cs typeface="Arial" panose="020B0604020202020204" pitchFamily="34" charset="0"/>
              </a:rPr>
              <a:t>therapy</a:t>
            </a:r>
            <a:r>
              <a:rPr lang="en-GB" sz="1000" baseline="30000" noProof="0" dirty="0" err="1">
                <a:solidFill>
                  <a:schemeClr val="tx1"/>
                </a:solidFill>
                <a:latin typeface="Arial" panose="020B0604020202020204" pitchFamily="34" charset="0"/>
                <a:cs typeface="Arial" panose="020B0604020202020204" pitchFamily="34" charset="0"/>
              </a:rPr>
              <a:t>c</a:t>
            </a:r>
            <a:endParaRPr lang="en-GB" sz="1000" baseline="30000" noProof="0" dirty="0">
              <a:solidFill>
                <a:schemeClr val="tx1"/>
              </a:solidFill>
              <a:latin typeface="Arial" panose="020B0604020202020204" pitchFamily="34" charset="0"/>
              <a:cs typeface="Arial" panose="020B0604020202020204" pitchFamily="34" charset="0"/>
            </a:endParaRPr>
          </a:p>
          <a:p>
            <a:pPr marL="180975" indent="-180975">
              <a:lnSpc>
                <a:spcPct val="95000"/>
              </a:lnSpc>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Dose expansion</a:t>
            </a:r>
          </a:p>
          <a:p>
            <a:pPr marL="404813" lvl="1" indent="-134938">
              <a:lnSpc>
                <a:spcPct val="95000"/>
              </a:lnSpc>
              <a:buClr>
                <a:schemeClr val="accent1"/>
              </a:buClr>
              <a:buFont typeface="System Font Regular"/>
              <a:buChar char="–"/>
            </a:pPr>
            <a:r>
              <a:rPr lang="en-GB" sz="1000" dirty="0">
                <a:solidFill>
                  <a:schemeClr val="tx1"/>
                </a:solidFill>
                <a:latin typeface="Arial" panose="020B0604020202020204" pitchFamily="34" charset="0"/>
                <a:cs typeface="Arial" panose="020B0604020202020204" pitchFamily="34" charset="0"/>
              </a:rPr>
              <a:t>≤1 line of Pt-</a:t>
            </a:r>
            <a:r>
              <a:rPr lang="en-GB" sz="1000" dirty="0" err="1">
                <a:solidFill>
                  <a:schemeClr val="tx1"/>
                </a:solidFill>
                <a:latin typeface="Arial" panose="020B0604020202020204" pitchFamily="34" charset="0"/>
                <a:cs typeface="Arial" panose="020B0604020202020204" pitchFamily="34" charset="0"/>
              </a:rPr>
              <a:t>ChT</a:t>
            </a:r>
            <a:r>
              <a:rPr lang="en-GB" sz="1000" dirty="0">
                <a:solidFill>
                  <a:schemeClr val="tx1"/>
                </a:solidFill>
                <a:latin typeface="Arial" panose="020B0604020202020204" pitchFamily="34" charset="0"/>
                <a:cs typeface="Arial" panose="020B0604020202020204" pitchFamily="34" charset="0"/>
              </a:rPr>
              <a:t>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(Cohorts 1 and 2)</a:t>
            </a:r>
            <a:r>
              <a:rPr lang="en-GB" sz="1000" baseline="30000" dirty="0">
                <a:solidFill>
                  <a:schemeClr val="tx1"/>
                </a:solidFill>
                <a:latin typeface="Arial" panose="020B0604020202020204" pitchFamily="34" charset="0"/>
                <a:cs typeface="Arial" panose="020B0604020202020204" pitchFamily="34" charset="0"/>
              </a:rPr>
              <a:t>c</a:t>
            </a:r>
          </a:p>
          <a:p>
            <a:pPr marL="404813" lvl="1" indent="-134938">
              <a:lnSpc>
                <a:spcPct val="95000"/>
              </a:lnSpc>
              <a:buClr>
                <a:schemeClr val="accent1"/>
              </a:buClr>
              <a:buFont typeface="System Font Regular"/>
              <a:buChar char="–"/>
            </a:pPr>
            <a:r>
              <a:rPr lang="en-GB" sz="1000" dirty="0">
                <a:solidFill>
                  <a:schemeClr val="tx1"/>
                </a:solidFill>
                <a:latin typeface="Arial" panose="020B0604020202020204" pitchFamily="34" charset="0"/>
                <a:cs typeface="Arial" panose="020B0604020202020204" pitchFamily="34" charset="0"/>
              </a:rPr>
              <a:t>Treatment naïve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(Cohort 2)</a:t>
            </a:r>
            <a:r>
              <a:rPr lang="en-GB" sz="1000" baseline="30000" dirty="0" err="1">
                <a:solidFill>
                  <a:schemeClr val="tx1"/>
                </a:solidFill>
                <a:latin typeface="Arial" panose="020B0604020202020204" pitchFamily="34" charset="0"/>
                <a:cs typeface="Arial" panose="020B0604020202020204" pitchFamily="34" charset="0"/>
              </a:rPr>
              <a:t>c,d</a:t>
            </a:r>
            <a:endParaRPr lang="en-GB" sz="1000" baseline="30000" dirty="0">
              <a:solidFill>
                <a:schemeClr val="tx1"/>
              </a:solidFill>
              <a:latin typeface="Arial" panose="020B0604020202020204" pitchFamily="34" charset="0"/>
              <a:cs typeface="Arial" panose="020B0604020202020204" pitchFamily="34" charset="0"/>
            </a:endParaRPr>
          </a:p>
          <a:p>
            <a:pPr marL="404813" lvl="1" indent="-134938">
              <a:lnSpc>
                <a:spcPct val="95000"/>
              </a:lnSpc>
              <a:buClr>
                <a:schemeClr val="accent1"/>
              </a:buClr>
              <a:buFont typeface="System Font Regular"/>
              <a:buChar char="–"/>
            </a:pPr>
            <a:r>
              <a:rPr lang="en-GB" sz="1000" dirty="0">
                <a:solidFill>
                  <a:schemeClr val="tx1"/>
                </a:solidFill>
                <a:latin typeface="Arial" panose="020B0604020202020204" pitchFamily="34" charset="0"/>
                <a:cs typeface="Arial" panose="020B0604020202020204" pitchFamily="34" charset="0"/>
              </a:rPr>
              <a:t>Treatment naïve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(Cohorts 3-6)</a:t>
            </a:r>
            <a:r>
              <a:rPr lang="en-GB" sz="1000" baseline="30000" dirty="0">
                <a:solidFill>
                  <a:schemeClr val="tx1"/>
                </a:solidFill>
                <a:latin typeface="Arial" panose="020B0604020202020204" pitchFamily="34" charset="0"/>
                <a:cs typeface="Arial" panose="020B0604020202020204" pitchFamily="34" charset="0"/>
              </a:rPr>
              <a:t>c</a:t>
            </a:r>
          </a:p>
        </p:txBody>
      </p:sp>
      <p:sp>
        <p:nvSpPr>
          <p:cNvPr id="22" name="Rounded Rectangle 21">
            <a:extLst>
              <a:ext uri="{FF2B5EF4-FFF2-40B4-BE49-F238E27FC236}">
                <a16:creationId xmlns:a16="http://schemas.microsoft.com/office/drawing/2014/main" id="{7080DAE6-5153-D3EF-DEDA-E88877F076D7}"/>
              </a:ext>
            </a:extLst>
          </p:cNvPr>
          <p:cNvSpPr/>
          <p:nvPr/>
        </p:nvSpPr>
        <p:spPr>
          <a:xfrm>
            <a:off x="411902" y="4202416"/>
            <a:ext cx="1647381" cy="1186139"/>
          </a:xfrm>
          <a:prstGeom prst="roundRect">
            <a:avLst>
              <a:gd name="adj" fmla="val 10707"/>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a:lnSpc>
                <a:spcPct val="95000"/>
              </a:lnSpc>
              <a:spcAft>
                <a:spcPts val="300"/>
              </a:spcAft>
              <a:buClr>
                <a:schemeClr val="accent1"/>
              </a:buClr>
            </a:pPr>
            <a:r>
              <a:rPr lang="en-GB" sz="1100" b="1" noProof="0" dirty="0">
                <a:solidFill>
                  <a:schemeClr val="accent1"/>
                </a:solidFill>
                <a:latin typeface="Arial" panose="020B0604020202020204" pitchFamily="34" charset="0"/>
                <a:cs typeface="Arial" panose="020B0604020202020204" pitchFamily="34" charset="0"/>
              </a:rPr>
              <a:t>Primary endpoints:</a:t>
            </a:r>
          </a:p>
          <a:p>
            <a:pPr marL="180975" indent="-180975">
              <a:lnSpc>
                <a:spcPct val="95000"/>
              </a:lnSpc>
              <a:spcAft>
                <a:spcPts val="300"/>
              </a:spcAft>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DLTs and TEAEs</a:t>
            </a:r>
          </a:p>
          <a:p>
            <a:pPr>
              <a:lnSpc>
                <a:spcPct val="95000"/>
              </a:lnSpc>
              <a:spcAft>
                <a:spcPts val="300"/>
              </a:spcAft>
              <a:buClr>
                <a:schemeClr val="accent1"/>
              </a:buClr>
            </a:pPr>
            <a:r>
              <a:rPr lang="en-GB" sz="1100" b="1" dirty="0">
                <a:solidFill>
                  <a:schemeClr val="accent1"/>
                </a:solidFill>
                <a:latin typeface="Arial" panose="020B0604020202020204" pitchFamily="34" charset="0"/>
                <a:cs typeface="Arial" panose="020B0604020202020204" pitchFamily="34" charset="0"/>
              </a:rPr>
              <a:t>Secondary endpoints:</a:t>
            </a:r>
          </a:p>
          <a:p>
            <a:pPr marL="180975" indent="-180975">
              <a:lnSpc>
                <a:spcPct val="95000"/>
              </a:lnSpc>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ORR, DOR, PFS, OS</a:t>
            </a:r>
            <a:endParaRPr lang="en-GB" sz="1100" baseline="30000" dirty="0">
              <a:solidFill>
                <a:schemeClr val="tx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1E7DFEC-8689-C225-7BC2-CC9687D2F175}"/>
              </a:ext>
            </a:extLst>
          </p:cNvPr>
          <p:cNvSpPr txBox="1"/>
          <p:nvPr/>
        </p:nvSpPr>
        <p:spPr>
          <a:xfrm>
            <a:off x="6420258" y="1196752"/>
            <a:ext cx="4830811" cy="615553"/>
          </a:xfrm>
          <a:prstGeom prst="rect">
            <a:avLst/>
          </a:prstGeom>
          <a:noFill/>
        </p:spPr>
        <p:txBody>
          <a:bodyPr wrap="none" lIns="0" rtlCol="0">
            <a:spAutoFit/>
          </a:bodyPr>
          <a:lstStyle/>
          <a:p>
            <a:pPr algn="ctr"/>
            <a:r>
              <a:rPr lang="en-GB" sz="1400" b="1" dirty="0">
                <a:solidFill>
                  <a:schemeClr val="accent1"/>
                </a:solidFill>
                <a:latin typeface="Arial" panose="020B0604020202020204" pitchFamily="34" charset="0"/>
                <a:cs typeface="Arial" panose="020B0604020202020204" pitchFamily="34" charset="0"/>
              </a:rPr>
              <a:t>TROPION-Lung04</a:t>
            </a:r>
            <a:r>
              <a:rPr lang="en-GB" sz="1400" b="1" baseline="30000" dirty="0">
                <a:solidFill>
                  <a:schemeClr val="accent1"/>
                </a:solidFill>
                <a:latin typeface="Arial" panose="020B0604020202020204" pitchFamily="34" charset="0"/>
                <a:cs typeface="Arial" panose="020B0604020202020204" pitchFamily="34" charset="0"/>
              </a:rPr>
              <a:t>3,4</a:t>
            </a:r>
            <a:endParaRPr lang="en-GB" sz="1400" b="1" cap="all" baseline="30000" dirty="0">
              <a:solidFill>
                <a:schemeClr val="accent1"/>
              </a:solidFill>
              <a:latin typeface="Arial" panose="020B0604020202020204" pitchFamily="34" charset="0"/>
              <a:cs typeface="Arial" panose="020B0604020202020204" pitchFamily="34" charset="0"/>
            </a:endParaRPr>
          </a:p>
          <a:p>
            <a:pPr algn="ctr"/>
            <a:r>
              <a:rPr lang="en-GB" sz="1000" b="1" dirty="0">
                <a:latin typeface="Arial" panose="020B0604020202020204" pitchFamily="34" charset="0"/>
                <a:ea typeface="Aileron" charset="0"/>
                <a:cs typeface="Arial" panose="020B0604020202020204" pitchFamily="34" charset="0"/>
              </a:rPr>
              <a:t>Phase 1b, open-label, multicentre, dose-escalation / dose-confirmation and</a:t>
            </a:r>
            <a:br>
              <a:rPr lang="en-GB" sz="1000" b="1" dirty="0">
                <a:latin typeface="Arial" panose="020B0604020202020204" pitchFamily="34" charset="0"/>
                <a:ea typeface="Aileron" charset="0"/>
                <a:cs typeface="Arial" panose="020B0604020202020204" pitchFamily="34" charset="0"/>
              </a:rPr>
            </a:br>
            <a:r>
              <a:rPr lang="en-GB" sz="1000" b="1" dirty="0">
                <a:latin typeface="Arial" panose="020B0604020202020204" pitchFamily="34" charset="0"/>
                <a:ea typeface="Aileron" charset="0"/>
                <a:cs typeface="Arial" panose="020B0604020202020204" pitchFamily="34" charset="0"/>
              </a:rPr>
              <a:t>dose-expansion study evaluating Dato-</a:t>
            </a:r>
            <a:r>
              <a:rPr lang="en-GB" sz="1000" b="1" dirty="0" err="1">
                <a:latin typeface="Arial" panose="020B0604020202020204" pitchFamily="34" charset="0"/>
                <a:ea typeface="Aileron" charset="0"/>
                <a:cs typeface="Arial" panose="020B0604020202020204" pitchFamily="34" charset="0"/>
              </a:rPr>
              <a:t>DXd</a:t>
            </a:r>
            <a:r>
              <a:rPr lang="en-GB" sz="1000" b="1" dirty="0">
                <a:latin typeface="Arial" panose="020B0604020202020204" pitchFamily="34" charset="0"/>
                <a:ea typeface="Aileron" charset="0"/>
                <a:cs typeface="Arial" panose="020B0604020202020204" pitchFamily="34" charset="0"/>
              </a:rPr>
              <a:t> + durvalumab ± </a:t>
            </a:r>
            <a:r>
              <a:rPr lang="en-GB" sz="1000" b="1" dirty="0" err="1">
                <a:latin typeface="Arial" panose="020B0604020202020204" pitchFamily="34" charset="0"/>
                <a:ea typeface="Aileron" charset="0"/>
                <a:cs typeface="Arial" panose="020B0604020202020204" pitchFamily="34" charset="0"/>
              </a:rPr>
              <a:t>ChT</a:t>
            </a:r>
            <a:r>
              <a:rPr lang="en-GB" sz="1000" b="1" dirty="0">
                <a:latin typeface="Arial" panose="020B0604020202020204" pitchFamily="34" charset="0"/>
                <a:ea typeface="Aileron" charset="0"/>
                <a:cs typeface="Arial" panose="020B0604020202020204" pitchFamily="34" charset="0"/>
              </a:rPr>
              <a:t> in a/</a:t>
            </a:r>
            <a:r>
              <a:rPr lang="en-GB" sz="1000" b="1" dirty="0" err="1">
                <a:latin typeface="Arial" panose="020B0604020202020204" pitchFamily="34" charset="0"/>
                <a:ea typeface="Aileron" charset="0"/>
                <a:cs typeface="Arial" panose="020B0604020202020204" pitchFamily="34" charset="0"/>
              </a:rPr>
              <a:t>mNSCLC</a:t>
            </a:r>
            <a:endParaRPr lang="en-GB" sz="1000" b="1" baseline="30000" noProof="0" dirty="0">
              <a:latin typeface="Arial" panose="020B0604020202020204" pitchFamily="34" charset="0"/>
              <a:ea typeface="Aileron" charset="0"/>
              <a:cs typeface="Arial" panose="020B0604020202020204" pitchFamily="34" charset="0"/>
            </a:endParaRPr>
          </a:p>
        </p:txBody>
      </p:sp>
      <p:sp>
        <p:nvSpPr>
          <p:cNvPr id="45" name="TextBox 44">
            <a:extLst>
              <a:ext uri="{FF2B5EF4-FFF2-40B4-BE49-F238E27FC236}">
                <a16:creationId xmlns:a16="http://schemas.microsoft.com/office/drawing/2014/main" id="{F8F3DAF4-5E61-93F2-DD0E-67C808A33088}"/>
              </a:ext>
            </a:extLst>
          </p:cNvPr>
          <p:cNvSpPr txBox="1"/>
          <p:nvPr/>
        </p:nvSpPr>
        <p:spPr>
          <a:xfrm>
            <a:off x="4240500" y="2078846"/>
            <a:ext cx="252523" cy="160813"/>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a:t>
            </a:r>
            <a:endParaRPr lang="en-GB" sz="1100" noProof="0" dirty="0">
              <a:solidFill>
                <a:schemeClr val="tx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A65A38C6-1E20-1CA6-3264-3A6DA9A84AFA}"/>
              </a:ext>
            </a:extLst>
          </p:cNvPr>
          <p:cNvSpPr txBox="1"/>
          <p:nvPr/>
        </p:nvSpPr>
        <p:spPr>
          <a:xfrm>
            <a:off x="4508235" y="1998440"/>
            <a:ext cx="656758" cy="321627"/>
          </a:xfrm>
          <a:prstGeom prst="rect">
            <a:avLst/>
          </a:prstGeom>
          <a:noFill/>
        </p:spPr>
        <p:txBody>
          <a:bodyPr wrap="square" lIns="0" tIns="0" rIns="0" bIns="0" rtlCol="0">
            <a:spAutoFit/>
          </a:bodyPr>
          <a:lstStyle/>
          <a:p>
            <a:pPr algn="ctr">
              <a:lnSpc>
                <a:spcPct val="95000"/>
              </a:lnSpc>
              <a:buClr>
                <a:schemeClr val="accent1"/>
              </a:buClr>
            </a:pPr>
            <a:r>
              <a:rPr lang="en-GB" sz="1100" b="1" dirty="0">
                <a:latin typeface="Arial" panose="020B0604020202020204" pitchFamily="34" charset="0"/>
                <a:cs typeface="Arial" panose="020B0604020202020204" pitchFamily="34" charset="0"/>
              </a:rPr>
              <a:t>Pt-</a:t>
            </a:r>
            <a:r>
              <a:rPr lang="en-GB" sz="1100" b="1" dirty="0" err="1">
                <a:latin typeface="Arial" panose="020B0604020202020204" pitchFamily="34" charset="0"/>
                <a:cs typeface="Arial" panose="020B0604020202020204" pitchFamily="34" charset="0"/>
              </a:rPr>
              <a:t>ChT</a:t>
            </a:r>
            <a:br>
              <a:rPr lang="en-GB" sz="1100" b="1" dirty="0">
                <a:latin typeface="Arial" panose="020B0604020202020204" pitchFamily="34" charset="0"/>
                <a:cs typeface="Arial" panose="020B0604020202020204" pitchFamily="34" charset="0"/>
              </a:rPr>
            </a:br>
            <a:r>
              <a:rPr lang="en-GB" sz="1100" noProof="0" dirty="0">
                <a:solidFill>
                  <a:schemeClr val="tx1"/>
                </a:solidFill>
                <a:latin typeface="Arial" panose="020B0604020202020204" pitchFamily="34" charset="0"/>
                <a:cs typeface="Arial" panose="020B0604020202020204" pitchFamily="34" charset="0"/>
              </a:rPr>
              <a:t>Q3W IV</a:t>
            </a:r>
          </a:p>
        </p:txBody>
      </p:sp>
      <p:cxnSp>
        <p:nvCxnSpPr>
          <p:cNvPr id="47" name="Straight Connector 46">
            <a:extLst>
              <a:ext uri="{FF2B5EF4-FFF2-40B4-BE49-F238E27FC236}">
                <a16:creationId xmlns:a16="http://schemas.microsoft.com/office/drawing/2014/main" id="{57592C32-41E6-A71B-E112-C3F6B4AFB70E}"/>
              </a:ext>
            </a:extLst>
          </p:cNvPr>
          <p:cNvCxnSpPr>
            <a:cxnSpLocks/>
          </p:cNvCxnSpPr>
          <p:nvPr/>
        </p:nvCxnSpPr>
        <p:spPr>
          <a:xfrm>
            <a:off x="2156807" y="1862570"/>
            <a:ext cx="3060000" cy="0"/>
          </a:xfrm>
          <a:prstGeom prst="line">
            <a:avLst/>
          </a:prstGeom>
          <a:ln w="15875">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8" name="Rounded Rectangle 57">
            <a:extLst>
              <a:ext uri="{FF2B5EF4-FFF2-40B4-BE49-F238E27FC236}">
                <a16:creationId xmlns:a16="http://schemas.microsoft.com/office/drawing/2014/main" id="{D0C79FBC-C44C-F9F3-D771-6CD6DCF3920B}"/>
              </a:ext>
            </a:extLst>
          </p:cNvPr>
          <p:cNvSpPr/>
          <p:nvPr/>
        </p:nvSpPr>
        <p:spPr>
          <a:xfrm rot="16200000">
            <a:off x="4274747" y="2771341"/>
            <a:ext cx="786937" cy="304397"/>
          </a:xfrm>
          <a:prstGeom prst="roundRect">
            <a:avLst>
              <a:gd name="adj" fmla="val 0"/>
            </a:avLst>
          </a:prstGeom>
          <a:gradFill flip="none" rotWithShape="1">
            <a:gsLst>
              <a:gs pos="0">
                <a:srgbClr val="005D00"/>
              </a:gs>
              <a:gs pos="100000">
                <a:srgbClr val="00B050"/>
              </a:gs>
            </a:gsLst>
            <a:lin ang="10800000" scaled="1"/>
            <a:tileRect/>
          </a:gradFill>
          <a:ln w="22225">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lnSpc>
                <a:spcPct val="90000"/>
              </a:lnSpc>
              <a:buClr>
                <a:schemeClr val="accent1"/>
              </a:buClr>
            </a:pPr>
            <a:r>
              <a:rPr lang="en-GB" sz="1100" b="1" noProof="0" dirty="0">
                <a:solidFill>
                  <a:schemeClr val="bg1"/>
                </a:solidFill>
                <a:latin typeface="Arial" panose="020B0604020202020204" pitchFamily="34" charset="0"/>
                <a:cs typeface="Arial" panose="020B0604020202020204" pitchFamily="34" charset="0"/>
              </a:rPr>
              <a:t>Doublet</a:t>
            </a:r>
            <a:endParaRPr lang="en-GB" sz="1100" b="1" baseline="30000" noProof="0" dirty="0">
              <a:solidFill>
                <a:schemeClr val="bg1"/>
              </a:solidFill>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33737AA9-3605-3738-F7E9-DDDEBCB5C13B}"/>
              </a:ext>
            </a:extLst>
          </p:cNvPr>
          <p:cNvSpPr/>
          <p:nvPr/>
        </p:nvSpPr>
        <p:spPr>
          <a:xfrm>
            <a:off x="2156807" y="2439166"/>
            <a:ext cx="2132580" cy="968805"/>
          </a:xfrm>
          <a:prstGeom prst="rect">
            <a:avLst/>
          </a:prstGeom>
          <a:solidFill>
            <a:srgbClr val="DEFA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BC8A4CF1-E367-882A-E7EA-B76249348630}"/>
              </a:ext>
            </a:extLst>
          </p:cNvPr>
          <p:cNvCxnSpPr>
            <a:cxnSpLocks/>
          </p:cNvCxnSpPr>
          <p:nvPr/>
        </p:nvCxnSpPr>
        <p:spPr>
          <a:xfrm>
            <a:off x="2156807" y="3400160"/>
            <a:ext cx="3060000" cy="0"/>
          </a:xfrm>
          <a:prstGeom prst="line">
            <a:avLst/>
          </a:prstGeom>
          <a:ln w="15875">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45AA9089-BE5E-7D98-9F42-E097A487EF06}"/>
              </a:ext>
            </a:extLst>
          </p:cNvPr>
          <p:cNvSpPr txBox="1"/>
          <p:nvPr/>
        </p:nvSpPr>
        <p:spPr>
          <a:xfrm>
            <a:off x="2172397" y="1910724"/>
            <a:ext cx="656758" cy="482440"/>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1L</a:t>
            </a:r>
            <a:br>
              <a:rPr lang="en-GB" sz="1100" b="1" noProof="0" dirty="0">
                <a:solidFill>
                  <a:schemeClr val="tx1"/>
                </a:solidFill>
                <a:latin typeface="Arial" panose="020B0604020202020204" pitchFamily="34" charset="0"/>
                <a:cs typeface="Arial" panose="020B0604020202020204" pitchFamily="34" charset="0"/>
              </a:rPr>
            </a:br>
            <a:r>
              <a:rPr lang="en-GB" sz="1100" b="1" noProof="0" dirty="0">
                <a:solidFill>
                  <a:schemeClr val="tx1"/>
                </a:solidFill>
                <a:latin typeface="Arial" panose="020B0604020202020204" pitchFamily="34" charset="0"/>
                <a:cs typeface="Arial" panose="020B0604020202020204" pitchFamily="34" charset="0"/>
              </a:rPr>
              <a:t>patients</a:t>
            </a:r>
            <a:br>
              <a:rPr lang="en-GB" sz="1100" b="1" noProof="0" dirty="0">
                <a:solidFill>
                  <a:schemeClr val="tx1"/>
                </a:solidFill>
                <a:latin typeface="Arial" panose="020B0604020202020204" pitchFamily="34" charset="0"/>
                <a:cs typeface="Arial" panose="020B0604020202020204" pitchFamily="34" charset="0"/>
              </a:rPr>
            </a:br>
            <a:r>
              <a:rPr lang="en-GB" sz="1100" b="1" noProof="0" dirty="0">
                <a:solidFill>
                  <a:schemeClr val="tx1"/>
                </a:solidFill>
                <a:latin typeface="Arial" panose="020B0604020202020204" pitchFamily="34" charset="0"/>
                <a:cs typeface="Arial" panose="020B0604020202020204" pitchFamily="34" charset="0"/>
              </a:rPr>
              <a:t>only</a:t>
            </a:r>
            <a:endParaRPr lang="en-GB" sz="1100" noProof="0" dirty="0">
              <a:solidFill>
                <a:schemeClr val="tx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E9A12904-326B-FC96-2BB0-FB262CEC674C}"/>
              </a:ext>
            </a:extLst>
          </p:cNvPr>
          <p:cNvSpPr txBox="1"/>
          <p:nvPr/>
        </p:nvSpPr>
        <p:spPr>
          <a:xfrm>
            <a:off x="2857970" y="1998440"/>
            <a:ext cx="656758" cy="321627"/>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Dato-</a:t>
            </a:r>
            <a:r>
              <a:rPr lang="en-GB" sz="1100" b="1" noProof="0" dirty="0" err="1">
                <a:solidFill>
                  <a:schemeClr val="tx1"/>
                </a:solidFill>
                <a:latin typeface="Arial" panose="020B0604020202020204" pitchFamily="34" charset="0"/>
                <a:cs typeface="Arial" panose="020B0604020202020204" pitchFamily="34" charset="0"/>
              </a:rPr>
              <a:t>DXd</a:t>
            </a:r>
            <a:br>
              <a:rPr lang="en-GB" sz="1100" b="1" noProof="0" dirty="0">
                <a:solidFill>
                  <a:schemeClr val="tx1"/>
                </a:solidFill>
                <a:latin typeface="Arial" panose="020B0604020202020204" pitchFamily="34" charset="0"/>
                <a:cs typeface="Arial" panose="020B0604020202020204" pitchFamily="34" charset="0"/>
              </a:rPr>
            </a:br>
            <a:r>
              <a:rPr lang="en-GB" sz="1100" noProof="0" dirty="0">
                <a:solidFill>
                  <a:schemeClr val="tx1"/>
                </a:solidFill>
                <a:latin typeface="Arial" panose="020B0604020202020204" pitchFamily="34" charset="0"/>
                <a:cs typeface="Arial" panose="020B0604020202020204" pitchFamily="34" charset="0"/>
              </a:rPr>
              <a:t>Q3W IV</a:t>
            </a:r>
          </a:p>
        </p:txBody>
      </p:sp>
      <p:sp>
        <p:nvSpPr>
          <p:cNvPr id="43" name="TextBox 42">
            <a:extLst>
              <a:ext uri="{FF2B5EF4-FFF2-40B4-BE49-F238E27FC236}">
                <a16:creationId xmlns:a16="http://schemas.microsoft.com/office/drawing/2014/main" id="{2D57881D-8DA7-5CC5-3866-0956E4DEF1BD}"/>
              </a:ext>
            </a:extLst>
          </p:cNvPr>
          <p:cNvSpPr txBox="1"/>
          <p:nvPr/>
        </p:nvSpPr>
        <p:spPr>
          <a:xfrm>
            <a:off x="3477529" y="2078846"/>
            <a:ext cx="252523" cy="160813"/>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a:t>
            </a:r>
            <a:endParaRPr lang="en-GB" sz="1100" noProof="0" dirty="0">
              <a:solidFill>
                <a:schemeClr val="tx1"/>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3A0588EE-BE02-07CB-13B9-6EECFCE82F26}"/>
              </a:ext>
            </a:extLst>
          </p:cNvPr>
          <p:cNvSpPr txBox="1"/>
          <p:nvPr/>
        </p:nvSpPr>
        <p:spPr>
          <a:xfrm>
            <a:off x="3660622" y="1998440"/>
            <a:ext cx="656758" cy="321627"/>
          </a:xfrm>
          <a:prstGeom prst="rect">
            <a:avLst/>
          </a:prstGeom>
          <a:noFill/>
        </p:spPr>
        <p:txBody>
          <a:bodyPr wrap="square" lIns="0" tIns="0" rIns="0" bIns="0" rtlCol="0">
            <a:spAutoFit/>
          </a:bodyPr>
          <a:lstStyle/>
          <a:p>
            <a:pPr algn="ctr">
              <a:lnSpc>
                <a:spcPct val="95000"/>
              </a:lnSpc>
              <a:buClr>
                <a:schemeClr val="accent1"/>
              </a:buClr>
            </a:pPr>
            <a:r>
              <a:rPr lang="en-GB" sz="1100" b="1" noProof="0" dirty="0" err="1">
                <a:solidFill>
                  <a:schemeClr val="tx1"/>
                </a:solidFill>
                <a:latin typeface="Arial" panose="020B0604020202020204" pitchFamily="34" charset="0"/>
                <a:cs typeface="Arial" panose="020B0604020202020204" pitchFamily="34" charset="0"/>
              </a:rPr>
              <a:t>Pembro</a:t>
            </a:r>
            <a:br>
              <a:rPr lang="en-GB" sz="1100" b="1" noProof="0" dirty="0">
                <a:solidFill>
                  <a:schemeClr val="tx1"/>
                </a:solidFill>
                <a:latin typeface="Arial" panose="020B0604020202020204" pitchFamily="34" charset="0"/>
                <a:cs typeface="Arial" panose="020B0604020202020204" pitchFamily="34" charset="0"/>
              </a:rPr>
            </a:br>
            <a:r>
              <a:rPr lang="en-GB" sz="1100" noProof="0" dirty="0">
                <a:solidFill>
                  <a:schemeClr val="tx1"/>
                </a:solidFill>
                <a:latin typeface="Arial" panose="020B0604020202020204" pitchFamily="34" charset="0"/>
                <a:cs typeface="Arial" panose="020B0604020202020204" pitchFamily="34" charset="0"/>
              </a:rPr>
              <a:t>Q3W IV</a:t>
            </a:r>
          </a:p>
        </p:txBody>
      </p:sp>
      <p:sp>
        <p:nvSpPr>
          <p:cNvPr id="54" name="TextBox 53">
            <a:extLst>
              <a:ext uri="{FF2B5EF4-FFF2-40B4-BE49-F238E27FC236}">
                <a16:creationId xmlns:a16="http://schemas.microsoft.com/office/drawing/2014/main" id="{0C781F87-FC14-B3A0-9BF4-905674C71984}"/>
              </a:ext>
            </a:extLst>
          </p:cNvPr>
          <p:cNvSpPr txBox="1"/>
          <p:nvPr/>
        </p:nvSpPr>
        <p:spPr>
          <a:xfrm>
            <a:off x="2172397" y="2517808"/>
            <a:ext cx="656758" cy="321627"/>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Cohort 1</a:t>
            </a:r>
            <a:br>
              <a:rPr lang="en-GB" sz="1100" b="1" noProof="0" dirty="0">
                <a:solidFill>
                  <a:schemeClr val="tx1"/>
                </a:solidFill>
                <a:latin typeface="Arial" panose="020B0604020202020204" pitchFamily="34" charset="0"/>
                <a:cs typeface="Arial" panose="020B0604020202020204" pitchFamily="34" charset="0"/>
              </a:rPr>
            </a:br>
            <a:r>
              <a:rPr lang="en-GB" sz="1100" b="1" noProof="0" dirty="0">
                <a:solidFill>
                  <a:schemeClr val="tx1"/>
                </a:solidFill>
                <a:latin typeface="Arial" panose="020B0604020202020204" pitchFamily="34" charset="0"/>
                <a:cs typeface="Arial" panose="020B0604020202020204" pitchFamily="34" charset="0"/>
              </a:rPr>
              <a:t>(n=2)</a:t>
            </a:r>
            <a:endParaRPr lang="en-GB" sz="1100" noProof="0" dirty="0">
              <a:solidFill>
                <a:schemeClr val="tx1"/>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568355BA-5D77-65D7-A4DB-F952EFFF8220}"/>
              </a:ext>
            </a:extLst>
          </p:cNvPr>
          <p:cNvSpPr txBox="1"/>
          <p:nvPr/>
        </p:nvSpPr>
        <p:spPr>
          <a:xfrm>
            <a:off x="2857970" y="2598214"/>
            <a:ext cx="656758" cy="160813"/>
          </a:xfrm>
          <a:prstGeom prst="rect">
            <a:avLst/>
          </a:prstGeom>
          <a:noFill/>
        </p:spPr>
        <p:txBody>
          <a:bodyPr wrap="square" lIns="0" tIns="0" rIns="0" bIns="0" rtlCol="0">
            <a:spAutoFit/>
          </a:bodyPr>
          <a:lstStyle/>
          <a:p>
            <a:pPr algn="ctr">
              <a:lnSpc>
                <a:spcPct val="95000"/>
              </a:lnSpc>
              <a:buClr>
                <a:schemeClr val="accent1"/>
              </a:buClr>
            </a:pPr>
            <a:r>
              <a:rPr lang="en-GB" sz="1100" noProof="0" dirty="0">
                <a:solidFill>
                  <a:schemeClr val="tx1"/>
                </a:solidFill>
                <a:latin typeface="Arial" panose="020B0604020202020204" pitchFamily="34" charset="0"/>
                <a:cs typeface="Arial" panose="020B0604020202020204" pitchFamily="34" charset="0"/>
              </a:rPr>
              <a:t>4 mg/kg</a:t>
            </a:r>
          </a:p>
        </p:txBody>
      </p:sp>
      <p:sp>
        <p:nvSpPr>
          <p:cNvPr id="56" name="TextBox 55">
            <a:extLst>
              <a:ext uri="{FF2B5EF4-FFF2-40B4-BE49-F238E27FC236}">
                <a16:creationId xmlns:a16="http://schemas.microsoft.com/office/drawing/2014/main" id="{F6363F5C-D750-A11E-89B6-1C19F500A563}"/>
              </a:ext>
            </a:extLst>
          </p:cNvPr>
          <p:cNvSpPr txBox="1"/>
          <p:nvPr/>
        </p:nvSpPr>
        <p:spPr>
          <a:xfrm>
            <a:off x="3477529" y="2597201"/>
            <a:ext cx="252523" cy="160813"/>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a:t>
            </a:r>
            <a:endParaRPr lang="en-GB" sz="1100" noProof="0" dirty="0">
              <a:solidFill>
                <a:schemeClr val="tx1"/>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CA9553D5-4A93-1599-A0C9-55BEBC624042}"/>
              </a:ext>
            </a:extLst>
          </p:cNvPr>
          <p:cNvSpPr txBox="1"/>
          <p:nvPr/>
        </p:nvSpPr>
        <p:spPr>
          <a:xfrm>
            <a:off x="3660622" y="2598214"/>
            <a:ext cx="656758" cy="160813"/>
          </a:xfrm>
          <a:prstGeom prst="rect">
            <a:avLst/>
          </a:prstGeom>
          <a:noFill/>
        </p:spPr>
        <p:txBody>
          <a:bodyPr wrap="square" lIns="0" tIns="0" rIns="0" bIns="0" rtlCol="0">
            <a:spAutoFit/>
          </a:bodyPr>
          <a:lstStyle/>
          <a:p>
            <a:pPr algn="ctr">
              <a:lnSpc>
                <a:spcPct val="95000"/>
              </a:lnSpc>
              <a:buClr>
                <a:schemeClr val="accent1"/>
              </a:buClr>
            </a:pPr>
            <a:r>
              <a:rPr lang="en-GB" sz="1100" noProof="0" dirty="0">
                <a:solidFill>
                  <a:schemeClr val="tx1"/>
                </a:solidFill>
                <a:latin typeface="Arial" panose="020B0604020202020204" pitchFamily="34" charset="0"/>
                <a:cs typeface="Arial" panose="020B0604020202020204" pitchFamily="34" charset="0"/>
              </a:rPr>
              <a:t>200 mg</a:t>
            </a:r>
          </a:p>
        </p:txBody>
      </p:sp>
      <p:cxnSp>
        <p:nvCxnSpPr>
          <p:cNvPr id="50" name="Straight Connector 49">
            <a:extLst>
              <a:ext uri="{FF2B5EF4-FFF2-40B4-BE49-F238E27FC236}">
                <a16:creationId xmlns:a16="http://schemas.microsoft.com/office/drawing/2014/main" id="{DA2CFB57-50D2-C9FC-46BC-EA2CB08E522B}"/>
              </a:ext>
            </a:extLst>
          </p:cNvPr>
          <p:cNvCxnSpPr>
            <a:cxnSpLocks/>
          </p:cNvCxnSpPr>
          <p:nvPr/>
        </p:nvCxnSpPr>
        <p:spPr>
          <a:xfrm>
            <a:off x="2156807" y="2919663"/>
            <a:ext cx="2132580" cy="0"/>
          </a:xfrm>
          <a:prstGeom prst="line">
            <a:avLst/>
          </a:prstGeom>
          <a:ln w="15875">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56F3BC91-2500-7FF7-D3F1-523E67B30482}"/>
              </a:ext>
            </a:extLst>
          </p:cNvPr>
          <p:cNvSpPr txBox="1"/>
          <p:nvPr/>
        </p:nvSpPr>
        <p:spPr>
          <a:xfrm>
            <a:off x="2172397" y="2995392"/>
            <a:ext cx="656758" cy="321627"/>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Cohort 2</a:t>
            </a:r>
            <a:br>
              <a:rPr lang="en-GB" sz="1100" b="1" noProof="0" dirty="0">
                <a:solidFill>
                  <a:schemeClr val="tx1"/>
                </a:solidFill>
                <a:latin typeface="Arial" panose="020B0604020202020204" pitchFamily="34" charset="0"/>
                <a:cs typeface="Arial" panose="020B0604020202020204" pitchFamily="34" charset="0"/>
              </a:rPr>
            </a:br>
            <a:r>
              <a:rPr lang="en-GB" sz="1100" b="1" noProof="0" dirty="0">
                <a:solidFill>
                  <a:schemeClr val="tx1"/>
                </a:solidFill>
                <a:latin typeface="Arial" panose="020B0604020202020204" pitchFamily="34" charset="0"/>
                <a:cs typeface="Arial" panose="020B0604020202020204" pitchFamily="34" charset="0"/>
              </a:rPr>
              <a:t>(n=40)</a:t>
            </a:r>
            <a:endParaRPr lang="en-GB" sz="1100" noProof="0" dirty="0">
              <a:solidFill>
                <a:schemeClr val="tx1"/>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4A76197D-9DD7-0A2B-7E31-33C05D040171}"/>
              </a:ext>
            </a:extLst>
          </p:cNvPr>
          <p:cNvSpPr txBox="1"/>
          <p:nvPr/>
        </p:nvSpPr>
        <p:spPr>
          <a:xfrm>
            <a:off x="2857970" y="3075798"/>
            <a:ext cx="656758" cy="160813"/>
          </a:xfrm>
          <a:prstGeom prst="rect">
            <a:avLst/>
          </a:prstGeom>
          <a:noFill/>
        </p:spPr>
        <p:txBody>
          <a:bodyPr wrap="square" lIns="0" tIns="0" rIns="0" bIns="0" rtlCol="0">
            <a:spAutoFit/>
          </a:bodyPr>
          <a:lstStyle/>
          <a:p>
            <a:pPr algn="ctr">
              <a:lnSpc>
                <a:spcPct val="95000"/>
              </a:lnSpc>
              <a:buClr>
                <a:schemeClr val="accent1"/>
              </a:buClr>
            </a:pPr>
            <a:r>
              <a:rPr lang="en-GB" sz="1100" noProof="0" dirty="0">
                <a:solidFill>
                  <a:schemeClr val="tx1"/>
                </a:solidFill>
                <a:latin typeface="Arial" panose="020B0604020202020204" pitchFamily="34" charset="0"/>
                <a:cs typeface="Arial" panose="020B0604020202020204" pitchFamily="34" charset="0"/>
              </a:rPr>
              <a:t>6 mg/kg</a:t>
            </a:r>
          </a:p>
        </p:txBody>
      </p:sp>
      <p:sp>
        <p:nvSpPr>
          <p:cNvPr id="63" name="TextBox 62">
            <a:extLst>
              <a:ext uri="{FF2B5EF4-FFF2-40B4-BE49-F238E27FC236}">
                <a16:creationId xmlns:a16="http://schemas.microsoft.com/office/drawing/2014/main" id="{F194BCFE-28E6-F626-40BE-333C195CCE10}"/>
              </a:ext>
            </a:extLst>
          </p:cNvPr>
          <p:cNvSpPr txBox="1"/>
          <p:nvPr/>
        </p:nvSpPr>
        <p:spPr>
          <a:xfrm>
            <a:off x="3477529" y="3074785"/>
            <a:ext cx="252523" cy="160813"/>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a:t>
            </a:r>
            <a:endParaRPr lang="en-GB" sz="1100" noProof="0" dirty="0">
              <a:solidFill>
                <a:schemeClr val="tx1"/>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FC401306-A1C9-D622-78E9-6D9F2D2DEF75}"/>
              </a:ext>
            </a:extLst>
          </p:cNvPr>
          <p:cNvSpPr txBox="1"/>
          <p:nvPr/>
        </p:nvSpPr>
        <p:spPr>
          <a:xfrm>
            <a:off x="3660622" y="3075798"/>
            <a:ext cx="656758" cy="160813"/>
          </a:xfrm>
          <a:prstGeom prst="rect">
            <a:avLst/>
          </a:prstGeom>
          <a:noFill/>
        </p:spPr>
        <p:txBody>
          <a:bodyPr wrap="square" lIns="0" tIns="0" rIns="0" bIns="0" rtlCol="0">
            <a:spAutoFit/>
          </a:bodyPr>
          <a:lstStyle/>
          <a:p>
            <a:pPr algn="ctr">
              <a:lnSpc>
                <a:spcPct val="95000"/>
              </a:lnSpc>
              <a:buClr>
                <a:schemeClr val="accent1"/>
              </a:buClr>
            </a:pPr>
            <a:r>
              <a:rPr lang="en-GB" sz="1100" noProof="0" dirty="0">
                <a:solidFill>
                  <a:schemeClr val="tx1"/>
                </a:solidFill>
                <a:latin typeface="Arial" panose="020B0604020202020204" pitchFamily="34" charset="0"/>
                <a:cs typeface="Arial" panose="020B0604020202020204" pitchFamily="34" charset="0"/>
              </a:rPr>
              <a:t>200 mg</a:t>
            </a:r>
          </a:p>
        </p:txBody>
      </p:sp>
      <p:sp>
        <p:nvSpPr>
          <p:cNvPr id="65" name="TextBox 64">
            <a:extLst>
              <a:ext uri="{FF2B5EF4-FFF2-40B4-BE49-F238E27FC236}">
                <a16:creationId xmlns:a16="http://schemas.microsoft.com/office/drawing/2014/main" id="{33EE8DE4-7FB1-ADD1-0085-1B73F19E4135}"/>
              </a:ext>
            </a:extLst>
          </p:cNvPr>
          <p:cNvSpPr txBox="1"/>
          <p:nvPr/>
        </p:nvSpPr>
        <p:spPr>
          <a:xfrm>
            <a:off x="2172397" y="3490449"/>
            <a:ext cx="656758" cy="321627"/>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Cohort 3</a:t>
            </a:r>
            <a:br>
              <a:rPr lang="en-GB" sz="1100" b="1" noProof="0" dirty="0">
                <a:solidFill>
                  <a:schemeClr val="tx1"/>
                </a:solidFill>
                <a:latin typeface="Arial" panose="020B0604020202020204" pitchFamily="34" charset="0"/>
                <a:cs typeface="Arial" panose="020B0604020202020204" pitchFamily="34" charset="0"/>
              </a:rPr>
            </a:br>
            <a:r>
              <a:rPr lang="en-GB" sz="1100" b="1" noProof="0" dirty="0">
                <a:solidFill>
                  <a:schemeClr val="tx1"/>
                </a:solidFill>
                <a:latin typeface="Arial" panose="020B0604020202020204" pitchFamily="34" charset="0"/>
                <a:cs typeface="Arial" panose="020B0604020202020204" pitchFamily="34" charset="0"/>
              </a:rPr>
              <a:t>(n=14)</a:t>
            </a:r>
            <a:endParaRPr lang="en-GB" sz="1100" noProof="0" dirty="0">
              <a:solidFill>
                <a:schemeClr val="tx1"/>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6A8959CF-EC7A-CB56-453F-349665AC1166}"/>
              </a:ext>
            </a:extLst>
          </p:cNvPr>
          <p:cNvSpPr txBox="1"/>
          <p:nvPr/>
        </p:nvSpPr>
        <p:spPr>
          <a:xfrm>
            <a:off x="2857970" y="3570855"/>
            <a:ext cx="656758" cy="160813"/>
          </a:xfrm>
          <a:prstGeom prst="rect">
            <a:avLst/>
          </a:prstGeom>
          <a:noFill/>
        </p:spPr>
        <p:txBody>
          <a:bodyPr wrap="square" lIns="0" tIns="0" rIns="0" bIns="0" rtlCol="0">
            <a:spAutoFit/>
          </a:bodyPr>
          <a:lstStyle/>
          <a:p>
            <a:pPr algn="ctr">
              <a:lnSpc>
                <a:spcPct val="95000"/>
              </a:lnSpc>
              <a:buClr>
                <a:schemeClr val="accent1"/>
              </a:buClr>
            </a:pPr>
            <a:r>
              <a:rPr lang="en-GB" sz="1100" noProof="0" dirty="0">
                <a:solidFill>
                  <a:schemeClr val="tx1"/>
                </a:solidFill>
                <a:latin typeface="Arial" panose="020B0604020202020204" pitchFamily="34" charset="0"/>
                <a:cs typeface="Arial" panose="020B0604020202020204" pitchFamily="34" charset="0"/>
              </a:rPr>
              <a:t>4 mg/kg</a:t>
            </a:r>
          </a:p>
        </p:txBody>
      </p:sp>
      <p:sp>
        <p:nvSpPr>
          <p:cNvPr id="67" name="TextBox 66">
            <a:extLst>
              <a:ext uri="{FF2B5EF4-FFF2-40B4-BE49-F238E27FC236}">
                <a16:creationId xmlns:a16="http://schemas.microsoft.com/office/drawing/2014/main" id="{AF847C71-2CC1-71B3-D402-CDE317DD1E1F}"/>
              </a:ext>
            </a:extLst>
          </p:cNvPr>
          <p:cNvSpPr txBox="1"/>
          <p:nvPr/>
        </p:nvSpPr>
        <p:spPr>
          <a:xfrm>
            <a:off x="3477529" y="3569842"/>
            <a:ext cx="252523" cy="160813"/>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a:t>
            </a:r>
            <a:endParaRPr lang="en-GB" sz="1100" noProof="0" dirty="0">
              <a:solidFill>
                <a:schemeClr val="tx1"/>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37651261-239E-EBF5-B781-1E570EB47F71}"/>
              </a:ext>
            </a:extLst>
          </p:cNvPr>
          <p:cNvSpPr txBox="1"/>
          <p:nvPr/>
        </p:nvSpPr>
        <p:spPr>
          <a:xfrm>
            <a:off x="3660622" y="3570855"/>
            <a:ext cx="656758" cy="160813"/>
          </a:xfrm>
          <a:prstGeom prst="rect">
            <a:avLst/>
          </a:prstGeom>
          <a:noFill/>
        </p:spPr>
        <p:txBody>
          <a:bodyPr wrap="square" lIns="0" tIns="0" rIns="0" bIns="0" rtlCol="0">
            <a:spAutoFit/>
          </a:bodyPr>
          <a:lstStyle/>
          <a:p>
            <a:pPr algn="ctr">
              <a:lnSpc>
                <a:spcPct val="95000"/>
              </a:lnSpc>
              <a:buClr>
                <a:schemeClr val="accent1"/>
              </a:buClr>
            </a:pPr>
            <a:r>
              <a:rPr lang="en-GB" sz="1100" noProof="0" dirty="0">
                <a:solidFill>
                  <a:schemeClr val="tx1"/>
                </a:solidFill>
                <a:latin typeface="Arial" panose="020B0604020202020204" pitchFamily="34" charset="0"/>
                <a:cs typeface="Arial" panose="020B0604020202020204" pitchFamily="34" charset="0"/>
              </a:rPr>
              <a:t>200 mg</a:t>
            </a:r>
          </a:p>
        </p:txBody>
      </p:sp>
      <p:sp>
        <p:nvSpPr>
          <p:cNvPr id="69" name="TextBox 68">
            <a:extLst>
              <a:ext uri="{FF2B5EF4-FFF2-40B4-BE49-F238E27FC236}">
                <a16:creationId xmlns:a16="http://schemas.microsoft.com/office/drawing/2014/main" id="{8CFA9574-0B07-6339-6418-E0DE9E5BDDE6}"/>
              </a:ext>
            </a:extLst>
          </p:cNvPr>
          <p:cNvSpPr txBox="1"/>
          <p:nvPr/>
        </p:nvSpPr>
        <p:spPr>
          <a:xfrm>
            <a:off x="4228851" y="3569842"/>
            <a:ext cx="252523" cy="160813"/>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a:t>
            </a:r>
            <a:endParaRPr lang="en-GB" sz="1100" noProof="0" dirty="0">
              <a:solidFill>
                <a:schemeClr val="tx1"/>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33FF9BB7-B12A-29D8-951D-2B2ED99F976F}"/>
              </a:ext>
            </a:extLst>
          </p:cNvPr>
          <p:cNvSpPr txBox="1"/>
          <p:nvPr/>
        </p:nvSpPr>
        <p:spPr>
          <a:xfrm>
            <a:off x="4439449" y="3485447"/>
            <a:ext cx="752601" cy="321627"/>
          </a:xfrm>
          <a:prstGeom prst="rect">
            <a:avLst/>
          </a:prstGeom>
          <a:noFill/>
        </p:spPr>
        <p:txBody>
          <a:bodyPr wrap="square" lIns="0" tIns="0" rIns="0" bIns="0" rtlCol="0">
            <a:spAutoFit/>
          </a:bodyPr>
          <a:lstStyle/>
          <a:p>
            <a:pPr algn="ctr">
              <a:lnSpc>
                <a:spcPct val="95000"/>
              </a:lnSpc>
              <a:buClr>
                <a:schemeClr val="accent1"/>
              </a:buClr>
            </a:pPr>
            <a:r>
              <a:rPr lang="en-GB" sz="1100" noProof="0" dirty="0">
                <a:solidFill>
                  <a:schemeClr val="tx1"/>
                </a:solidFill>
                <a:latin typeface="Arial" panose="020B0604020202020204" pitchFamily="34" charset="0"/>
                <a:cs typeface="Arial" panose="020B0604020202020204" pitchFamily="34" charset="0"/>
              </a:rPr>
              <a:t>carboplatin</a:t>
            </a:r>
            <a:br>
              <a:rPr lang="en-GB" sz="1100" noProof="0" dirty="0">
                <a:solidFill>
                  <a:schemeClr val="tx1"/>
                </a:solidFill>
                <a:latin typeface="Arial" panose="020B0604020202020204" pitchFamily="34" charset="0"/>
                <a:cs typeface="Arial" panose="020B0604020202020204" pitchFamily="34" charset="0"/>
              </a:rPr>
            </a:br>
            <a:r>
              <a:rPr lang="en-GB" sz="1100" noProof="0" dirty="0">
                <a:solidFill>
                  <a:schemeClr val="tx1"/>
                </a:solidFill>
                <a:latin typeface="Arial" panose="020B0604020202020204" pitchFamily="34" charset="0"/>
                <a:cs typeface="Arial" panose="020B0604020202020204" pitchFamily="34" charset="0"/>
              </a:rPr>
              <a:t>AUC 5</a:t>
            </a:r>
          </a:p>
        </p:txBody>
      </p:sp>
      <p:sp>
        <p:nvSpPr>
          <p:cNvPr id="71" name="TextBox 70">
            <a:extLst>
              <a:ext uri="{FF2B5EF4-FFF2-40B4-BE49-F238E27FC236}">
                <a16:creationId xmlns:a16="http://schemas.microsoft.com/office/drawing/2014/main" id="{9EC66F5A-D0BD-502F-EBF4-EFB1C54AE0EB}"/>
              </a:ext>
            </a:extLst>
          </p:cNvPr>
          <p:cNvSpPr txBox="1"/>
          <p:nvPr/>
        </p:nvSpPr>
        <p:spPr>
          <a:xfrm>
            <a:off x="2172397" y="3962210"/>
            <a:ext cx="656758" cy="321627"/>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Cohort 4</a:t>
            </a:r>
            <a:br>
              <a:rPr lang="en-GB" sz="1100" b="1" noProof="0" dirty="0">
                <a:solidFill>
                  <a:schemeClr val="tx1"/>
                </a:solidFill>
                <a:latin typeface="Arial" panose="020B0604020202020204" pitchFamily="34" charset="0"/>
                <a:cs typeface="Arial" panose="020B0604020202020204" pitchFamily="34" charset="0"/>
              </a:rPr>
            </a:br>
            <a:r>
              <a:rPr lang="en-GB" sz="1100" b="1" noProof="0" dirty="0">
                <a:solidFill>
                  <a:schemeClr val="tx1"/>
                </a:solidFill>
                <a:latin typeface="Arial" panose="020B0604020202020204" pitchFamily="34" charset="0"/>
                <a:cs typeface="Arial" panose="020B0604020202020204" pitchFamily="34" charset="0"/>
              </a:rPr>
              <a:t>(n=26)</a:t>
            </a:r>
            <a:endParaRPr lang="en-GB" sz="1100" noProof="0" dirty="0">
              <a:solidFill>
                <a:schemeClr val="tx1"/>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D1385E74-7AC9-CBE0-811C-9AD7B635BB74}"/>
              </a:ext>
            </a:extLst>
          </p:cNvPr>
          <p:cNvSpPr txBox="1"/>
          <p:nvPr/>
        </p:nvSpPr>
        <p:spPr>
          <a:xfrm>
            <a:off x="2857970" y="4042616"/>
            <a:ext cx="656758" cy="160813"/>
          </a:xfrm>
          <a:prstGeom prst="rect">
            <a:avLst/>
          </a:prstGeom>
          <a:noFill/>
        </p:spPr>
        <p:txBody>
          <a:bodyPr wrap="square" lIns="0" tIns="0" rIns="0" bIns="0" rtlCol="0">
            <a:spAutoFit/>
          </a:bodyPr>
          <a:lstStyle/>
          <a:p>
            <a:pPr algn="ctr">
              <a:lnSpc>
                <a:spcPct val="95000"/>
              </a:lnSpc>
              <a:buClr>
                <a:schemeClr val="accent1"/>
              </a:buClr>
            </a:pPr>
            <a:r>
              <a:rPr lang="en-GB" sz="1100" noProof="0" dirty="0">
                <a:solidFill>
                  <a:schemeClr val="tx1"/>
                </a:solidFill>
                <a:latin typeface="Arial" panose="020B0604020202020204" pitchFamily="34" charset="0"/>
                <a:cs typeface="Arial" panose="020B0604020202020204" pitchFamily="34" charset="0"/>
              </a:rPr>
              <a:t>6 mg/kg</a:t>
            </a:r>
          </a:p>
        </p:txBody>
      </p:sp>
      <p:sp>
        <p:nvSpPr>
          <p:cNvPr id="73" name="TextBox 72">
            <a:extLst>
              <a:ext uri="{FF2B5EF4-FFF2-40B4-BE49-F238E27FC236}">
                <a16:creationId xmlns:a16="http://schemas.microsoft.com/office/drawing/2014/main" id="{8B5BD135-6D0B-E92C-F86C-14A7A42CACE3}"/>
              </a:ext>
            </a:extLst>
          </p:cNvPr>
          <p:cNvSpPr txBox="1"/>
          <p:nvPr/>
        </p:nvSpPr>
        <p:spPr>
          <a:xfrm>
            <a:off x="3477529" y="4041603"/>
            <a:ext cx="252523" cy="160813"/>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a:t>
            </a:r>
            <a:endParaRPr lang="en-GB" sz="1100" noProof="0" dirty="0">
              <a:solidFill>
                <a:schemeClr val="tx1"/>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B51009D1-58A6-966B-BC1E-8346F4BF8C7E}"/>
              </a:ext>
            </a:extLst>
          </p:cNvPr>
          <p:cNvSpPr txBox="1"/>
          <p:nvPr/>
        </p:nvSpPr>
        <p:spPr>
          <a:xfrm>
            <a:off x="3660622" y="4042616"/>
            <a:ext cx="656758" cy="160813"/>
          </a:xfrm>
          <a:prstGeom prst="rect">
            <a:avLst/>
          </a:prstGeom>
          <a:noFill/>
        </p:spPr>
        <p:txBody>
          <a:bodyPr wrap="square" lIns="0" tIns="0" rIns="0" bIns="0" rtlCol="0">
            <a:spAutoFit/>
          </a:bodyPr>
          <a:lstStyle/>
          <a:p>
            <a:pPr algn="ctr">
              <a:lnSpc>
                <a:spcPct val="95000"/>
              </a:lnSpc>
              <a:buClr>
                <a:schemeClr val="accent1"/>
              </a:buClr>
            </a:pPr>
            <a:r>
              <a:rPr lang="en-GB" sz="1100" noProof="0" dirty="0">
                <a:solidFill>
                  <a:schemeClr val="tx1"/>
                </a:solidFill>
                <a:latin typeface="Arial" panose="020B0604020202020204" pitchFamily="34" charset="0"/>
                <a:cs typeface="Arial" panose="020B0604020202020204" pitchFamily="34" charset="0"/>
              </a:rPr>
              <a:t>200 mg</a:t>
            </a:r>
          </a:p>
        </p:txBody>
      </p:sp>
      <p:sp>
        <p:nvSpPr>
          <p:cNvPr id="75" name="TextBox 74">
            <a:extLst>
              <a:ext uri="{FF2B5EF4-FFF2-40B4-BE49-F238E27FC236}">
                <a16:creationId xmlns:a16="http://schemas.microsoft.com/office/drawing/2014/main" id="{7A91F234-9AF7-140E-A112-959155B52AD8}"/>
              </a:ext>
            </a:extLst>
          </p:cNvPr>
          <p:cNvSpPr txBox="1"/>
          <p:nvPr/>
        </p:nvSpPr>
        <p:spPr>
          <a:xfrm>
            <a:off x="4228851" y="4041603"/>
            <a:ext cx="252523" cy="160813"/>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a:t>
            </a:r>
            <a:endParaRPr lang="en-GB" sz="1100" noProof="0" dirty="0">
              <a:solidFill>
                <a:schemeClr val="tx1"/>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1494805B-7C4F-033E-6EDD-6E5E1C85AF6E}"/>
              </a:ext>
            </a:extLst>
          </p:cNvPr>
          <p:cNvSpPr txBox="1"/>
          <p:nvPr/>
        </p:nvSpPr>
        <p:spPr>
          <a:xfrm>
            <a:off x="4439449" y="3957208"/>
            <a:ext cx="752601" cy="321627"/>
          </a:xfrm>
          <a:prstGeom prst="rect">
            <a:avLst/>
          </a:prstGeom>
          <a:noFill/>
        </p:spPr>
        <p:txBody>
          <a:bodyPr wrap="square" lIns="0" tIns="0" rIns="0" bIns="0" rtlCol="0">
            <a:spAutoFit/>
          </a:bodyPr>
          <a:lstStyle/>
          <a:p>
            <a:pPr algn="ctr">
              <a:lnSpc>
                <a:spcPct val="95000"/>
              </a:lnSpc>
              <a:buClr>
                <a:schemeClr val="accent1"/>
              </a:buClr>
            </a:pPr>
            <a:r>
              <a:rPr lang="en-GB" sz="1100" noProof="0" dirty="0">
                <a:solidFill>
                  <a:schemeClr val="tx1"/>
                </a:solidFill>
                <a:latin typeface="Arial" panose="020B0604020202020204" pitchFamily="34" charset="0"/>
                <a:cs typeface="Arial" panose="020B0604020202020204" pitchFamily="34" charset="0"/>
              </a:rPr>
              <a:t>carboplatin</a:t>
            </a:r>
            <a:br>
              <a:rPr lang="en-GB" sz="1100" noProof="0" dirty="0">
                <a:solidFill>
                  <a:schemeClr val="tx1"/>
                </a:solidFill>
                <a:latin typeface="Arial" panose="020B0604020202020204" pitchFamily="34" charset="0"/>
                <a:cs typeface="Arial" panose="020B0604020202020204" pitchFamily="34" charset="0"/>
              </a:rPr>
            </a:br>
            <a:r>
              <a:rPr lang="en-GB" sz="1100" noProof="0" dirty="0">
                <a:solidFill>
                  <a:schemeClr val="tx1"/>
                </a:solidFill>
                <a:latin typeface="Arial" panose="020B0604020202020204" pitchFamily="34" charset="0"/>
                <a:cs typeface="Arial" panose="020B0604020202020204" pitchFamily="34" charset="0"/>
              </a:rPr>
              <a:t>AUC 5</a:t>
            </a:r>
          </a:p>
        </p:txBody>
      </p:sp>
      <p:sp>
        <p:nvSpPr>
          <p:cNvPr id="77" name="TextBox 76">
            <a:extLst>
              <a:ext uri="{FF2B5EF4-FFF2-40B4-BE49-F238E27FC236}">
                <a16:creationId xmlns:a16="http://schemas.microsoft.com/office/drawing/2014/main" id="{B0667F9E-6300-9858-87AE-62F21514D5D5}"/>
              </a:ext>
            </a:extLst>
          </p:cNvPr>
          <p:cNvSpPr txBox="1"/>
          <p:nvPr/>
        </p:nvSpPr>
        <p:spPr>
          <a:xfrm>
            <a:off x="2172397" y="4451443"/>
            <a:ext cx="656758" cy="321627"/>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Cohort 5</a:t>
            </a:r>
            <a:br>
              <a:rPr lang="en-GB" sz="1100" b="1" noProof="0" dirty="0">
                <a:solidFill>
                  <a:schemeClr val="tx1"/>
                </a:solidFill>
                <a:latin typeface="Arial" panose="020B0604020202020204" pitchFamily="34" charset="0"/>
                <a:cs typeface="Arial" panose="020B0604020202020204" pitchFamily="34" charset="0"/>
              </a:rPr>
            </a:br>
            <a:r>
              <a:rPr lang="en-GB" sz="1100" b="1" noProof="0" dirty="0">
                <a:solidFill>
                  <a:schemeClr val="tx1"/>
                </a:solidFill>
                <a:latin typeface="Arial" panose="020B0604020202020204" pitchFamily="34" charset="0"/>
                <a:cs typeface="Arial" panose="020B0604020202020204" pitchFamily="34" charset="0"/>
              </a:rPr>
              <a:t>(n=8)</a:t>
            </a:r>
            <a:endParaRPr lang="en-GB" sz="1100" noProof="0" dirty="0">
              <a:solidFill>
                <a:schemeClr val="tx1"/>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48F6A08C-9317-B0ED-C87A-11FADF4F5487}"/>
              </a:ext>
            </a:extLst>
          </p:cNvPr>
          <p:cNvSpPr txBox="1"/>
          <p:nvPr/>
        </p:nvSpPr>
        <p:spPr>
          <a:xfrm>
            <a:off x="2857970" y="4531849"/>
            <a:ext cx="656758" cy="160813"/>
          </a:xfrm>
          <a:prstGeom prst="rect">
            <a:avLst/>
          </a:prstGeom>
          <a:noFill/>
        </p:spPr>
        <p:txBody>
          <a:bodyPr wrap="square" lIns="0" tIns="0" rIns="0" bIns="0" rtlCol="0">
            <a:spAutoFit/>
          </a:bodyPr>
          <a:lstStyle/>
          <a:p>
            <a:pPr algn="ctr">
              <a:lnSpc>
                <a:spcPct val="95000"/>
              </a:lnSpc>
              <a:buClr>
                <a:schemeClr val="accent1"/>
              </a:buClr>
            </a:pPr>
            <a:r>
              <a:rPr lang="en-GB" sz="1100" noProof="0" dirty="0">
                <a:solidFill>
                  <a:schemeClr val="tx1"/>
                </a:solidFill>
                <a:latin typeface="Arial" panose="020B0604020202020204" pitchFamily="34" charset="0"/>
                <a:cs typeface="Arial" panose="020B0604020202020204" pitchFamily="34" charset="0"/>
              </a:rPr>
              <a:t>4 mg/kg</a:t>
            </a:r>
          </a:p>
        </p:txBody>
      </p:sp>
      <p:sp>
        <p:nvSpPr>
          <p:cNvPr id="79" name="TextBox 78">
            <a:extLst>
              <a:ext uri="{FF2B5EF4-FFF2-40B4-BE49-F238E27FC236}">
                <a16:creationId xmlns:a16="http://schemas.microsoft.com/office/drawing/2014/main" id="{D97250A0-6015-F127-7A19-8F62F2A1D01C}"/>
              </a:ext>
            </a:extLst>
          </p:cNvPr>
          <p:cNvSpPr txBox="1"/>
          <p:nvPr/>
        </p:nvSpPr>
        <p:spPr>
          <a:xfrm>
            <a:off x="3477529" y="4530836"/>
            <a:ext cx="252523" cy="160813"/>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a:t>
            </a:r>
            <a:endParaRPr lang="en-GB" sz="1100" noProof="0" dirty="0">
              <a:solidFill>
                <a:schemeClr val="tx1"/>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BBAF6627-DB6B-CE08-2AB6-EB5394D07754}"/>
              </a:ext>
            </a:extLst>
          </p:cNvPr>
          <p:cNvSpPr txBox="1"/>
          <p:nvPr/>
        </p:nvSpPr>
        <p:spPr>
          <a:xfrm>
            <a:off x="3660622" y="4531849"/>
            <a:ext cx="656758" cy="160813"/>
          </a:xfrm>
          <a:prstGeom prst="rect">
            <a:avLst/>
          </a:prstGeom>
          <a:noFill/>
        </p:spPr>
        <p:txBody>
          <a:bodyPr wrap="square" lIns="0" tIns="0" rIns="0" bIns="0" rtlCol="0">
            <a:spAutoFit/>
          </a:bodyPr>
          <a:lstStyle/>
          <a:p>
            <a:pPr algn="ctr">
              <a:lnSpc>
                <a:spcPct val="95000"/>
              </a:lnSpc>
              <a:buClr>
                <a:schemeClr val="accent1"/>
              </a:buClr>
            </a:pPr>
            <a:r>
              <a:rPr lang="en-GB" sz="1100" noProof="0" dirty="0">
                <a:solidFill>
                  <a:schemeClr val="tx1"/>
                </a:solidFill>
                <a:latin typeface="Arial" panose="020B0604020202020204" pitchFamily="34" charset="0"/>
                <a:cs typeface="Arial" panose="020B0604020202020204" pitchFamily="34" charset="0"/>
              </a:rPr>
              <a:t>200 mg</a:t>
            </a:r>
          </a:p>
        </p:txBody>
      </p:sp>
      <p:sp>
        <p:nvSpPr>
          <p:cNvPr id="81" name="TextBox 80">
            <a:extLst>
              <a:ext uri="{FF2B5EF4-FFF2-40B4-BE49-F238E27FC236}">
                <a16:creationId xmlns:a16="http://schemas.microsoft.com/office/drawing/2014/main" id="{3D5E5E43-BB8E-96C8-0A64-19DEDAD39295}"/>
              </a:ext>
            </a:extLst>
          </p:cNvPr>
          <p:cNvSpPr txBox="1"/>
          <p:nvPr/>
        </p:nvSpPr>
        <p:spPr>
          <a:xfrm>
            <a:off x="4228851" y="4530836"/>
            <a:ext cx="252523" cy="160813"/>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a:t>
            </a:r>
            <a:endParaRPr lang="en-GB" sz="1100" noProof="0" dirty="0">
              <a:solidFill>
                <a:schemeClr val="tx1"/>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C2158ED5-43DF-C829-30C6-ED0EA7A01C01}"/>
              </a:ext>
            </a:extLst>
          </p:cNvPr>
          <p:cNvSpPr txBox="1"/>
          <p:nvPr/>
        </p:nvSpPr>
        <p:spPr>
          <a:xfrm>
            <a:off x="4439449" y="4446441"/>
            <a:ext cx="752601" cy="321627"/>
          </a:xfrm>
          <a:prstGeom prst="rect">
            <a:avLst/>
          </a:prstGeom>
          <a:noFill/>
        </p:spPr>
        <p:txBody>
          <a:bodyPr wrap="square" lIns="0" tIns="0" rIns="0" bIns="0" rtlCol="0">
            <a:spAutoFit/>
          </a:bodyPr>
          <a:lstStyle/>
          <a:p>
            <a:pPr algn="ctr">
              <a:lnSpc>
                <a:spcPct val="95000"/>
              </a:lnSpc>
              <a:buClr>
                <a:schemeClr val="accent1"/>
              </a:buClr>
            </a:pPr>
            <a:r>
              <a:rPr lang="en-GB" sz="1100" noProof="0" dirty="0">
                <a:solidFill>
                  <a:schemeClr val="tx1"/>
                </a:solidFill>
                <a:latin typeface="Arial" panose="020B0604020202020204" pitchFamily="34" charset="0"/>
                <a:cs typeface="Arial" panose="020B0604020202020204" pitchFamily="34" charset="0"/>
              </a:rPr>
              <a:t>cisplatin</a:t>
            </a:r>
            <a:br>
              <a:rPr lang="en-GB" sz="1100" noProof="0" dirty="0">
                <a:solidFill>
                  <a:schemeClr val="tx1"/>
                </a:solidFill>
                <a:latin typeface="Arial" panose="020B0604020202020204" pitchFamily="34" charset="0"/>
                <a:cs typeface="Arial" panose="020B0604020202020204" pitchFamily="34" charset="0"/>
              </a:rPr>
            </a:br>
            <a:r>
              <a:rPr lang="en-GB" sz="1100" noProof="0" dirty="0">
                <a:solidFill>
                  <a:schemeClr val="tx1"/>
                </a:solidFill>
                <a:latin typeface="Arial" panose="020B0604020202020204" pitchFamily="34" charset="0"/>
                <a:cs typeface="Arial" panose="020B0604020202020204" pitchFamily="34" charset="0"/>
              </a:rPr>
              <a:t>75 mg/m</a:t>
            </a:r>
            <a:r>
              <a:rPr lang="en-GB" sz="1100" baseline="30000" noProof="0" dirty="0">
                <a:solidFill>
                  <a:schemeClr val="tx1"/>
                </a:solidFill>
                <a:latin typeface="Arial" panose="020B0604020202020204" pitchFamily="34" charset="0"/>
                <a:cs typeface="Arial" panose="020B0604020202020204" pitchFamily="34" charset="0"/>
              </a:rPr>
              <a:t>2</a:t>
            </a:r>
          </a:p>
        </p:txBody>
      </p:sp>
      <p:sp>
        <p:nvSpPr>
          <p:cNvPr id="83" name="TextBox 82">
            <a:extLst>
              <a:ext uri="{FF2B5EF4-FFF2-40B4-BE49-F238E27FC236}">
                <a16:creationId xmlns:a16="http://schemas.microsoft.com/office/drawing/2014/main" id="{448F8609-F6C4-856B-5210-0DDFE87C4286}"/>
              </a:ext>
            </a:extLst>
          </p:cNvPr>
          <p:cNvSpPr txBox="1"/>
          <p:nvPr/>
        </p:nvSpPr>
        <p:spPr>
          <a:xfrm>
            <a:off x="2172397" y="4923204"/>
            <a:ext cx="656758" cy="321627"/>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Cohort 6</a:t>
            </a:r>
            <a:br>
              <a:rPr lang="en-GB" sz="1100" b="1" noProof="0" dirty="0">
                <a:solidFill>
                  <a:schemeClr val="tx1"/>
                </a:solidFill>
                <a:latin typeface="Arial" panose="020B0604020202020204" pitchFamily="34" charset="0"/>
                <a:cs typeface="Arial" panose="020B0604020202020204" pitchFamily="34" charset="0"/>
              </a:rPr>
            </a:br>
            <a:r>
              <a:rPr lang="en-GB" sz="1100" b="1" noProof="0" dirty="0">
                <a:solidFill>
                  <a:schemeClr val="tx1"/>
                </a:solidFill>
                <a:latin typeface="Arial" panose="020B0604020202020204" pitchFamily="34" charset="0"/>
                <a:cs typeface="Arial" panose="020B0604020202020204" pitchFamily="34" charset="0"/>
              </a:rPr>
              <a:t>(n=6)</a:t>
            </a:r>
            <a:endParaRPr lang="en-GB" sz="1100" noProof="0" dirty="0">
              <a:solidFill>
                <a:schemeClr val="tx1"/>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5D4CAB8D-0F60-0F72-97ED-3075B65980B6}"/>
              </a:ext>
            </a:extLst>
          </p:cNvPr>
          <p:cNvSpPr txBox="1"/>
          <p:nvPr/>
        </p:nvSpPr>
        <p:spPr>
          <a:xfrm>
            <a:off x="2857970" y="5003610"/>
            <a:ext cx="656758" cy="160813"/>
          </a:xfrm>
          <a:prstGeom prst="rect">
            <a:avLst/>
          </a:prstGeom>
          <a:noFill/>
        </p:spPr>
        <p:txBody>
          <a:bodyPr wrap="square" lIns="0" tIns="0" rIns="0" bIns="0" rtlCol="0">
            <a:spAutoFit/>
          </a:bodyPr>
          <a:lstStyle/>
          <a:p>
            <a:pPr algn="ctr">
              <a:lnSpc>
                <a:spcPct val="95000"/>
              </a:lnSpc>
              <a:buClr>
                <a:schemeClr val="accent1"/>
              </a:buClr>
            </a:pPr>
            <a:r>
              <a:rPr lang="en-GB" sz="1100" noProof="0" dirty="0">
                <a:solidFill>
                  <a:schemeClr val="tx1"/>
                </a:solidFill>
                <a:latin typeface="Arial" panose="020B0604020202020204" pitchFamily="34" charset="0"/>
                <a:cs typeface="Arial" panose="020B0604020202020204" pitchFamily="34" charset="0"/>
              </a:rPr>
              <a:t>6 mg/kg</a:t>
            </a:r>
          </a:p>
        </p:txBody>
      </p:sp>
      <p:sp>
        <p:nvSpPr>
          <p:cNvPr id="85" name="TextBox 84">
            <a:extLst>
              <a:ext uri="{FF2B5EF4-FFF2-40B4-BE49-F238E27FC236}">
                <a16:creationId xmlns:a16="http://schemas.microsoft.com/office/drawing/2014/main" id="{3F290C5D-C6B1-A893-8E23-B12D1E312663}"/>
              </a:ext>
            </a:extLst>
          </p:cNvPr>
          <p:cNvSpPr txBox="1"/>
          <p:nvPr/>
        </p:nvSpPr>
        <p:spPr>
          <a:xfrm>
            <a:off x="3477529" y="5002597"/>
            <a:ext cx="252523" cy="160813"/>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a:t>
            </a:r>
            <a:endParaRPr lang="en-GB" sz="1100" noProof="0" dirty="0">
              <a:solidFill>
                <a:schemeClr val="tx1"/>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CF214C51-1B00-EB04-33E7-3AA2E062F9AC}"/>
              </a:ext>
            </a:extLst>
          </p:cNvPr>
          <p:cNvSpPr txBox="1"/>
          <p:nvPr/>
        </p:nvSpPr>
        <p:spPr>
          <a:xfrm>
            <a:off x="3660622" y="5003610"/>
            <a:ext cx="656758" cy="160813"/>
          </a:xfrm>
          <a:prstGeom prst="rect">
            <a:avLst/>
          </a:prstGeom>
          <a:noFill/>
        </p:spPr>
        <p:txBody>
          <a:bodyPr wrap="square" lIns="0" tIns="0" rIns="0" bIns="0" rtlCol="0">
            <a:spAutoFit/>
          </a:bodyPr>
          <a:lstStyle/>
          <a:p>
            <a:pPr algn="ctr">
              <a:lnSpc>
                <a:spcPct val="95000"/>
              </a:lnSpc>
              <a:buClr>
                <a:schemeClr val="accent1"/>
              </a:buClr>
            </a:pPr>
            <a:r>
              <a:rPr lang="en-GB" sz="1100" noProof="0" dirty="0">
                <a:solidFill>
                  <a:schemeClr val="tx1"/>
                </a:solidFill>
                <a:latin typeface="Arial" panose="020B0604020202020204" pitchFamily="34" charset="0"/>
                <a:cs typeface="Arial" panose="020B0604020202020204" pitchFamily="34" charset="0"/>
              </a:rPr>
              <a:t>200 mg</a:t>
            </a:r>
          </a:p>
        </p:txBody>
      </p:sp>
      <p:sp>
        <p:nvSpPr>
          <p:cNvPr id="87" name="TextBox 86">
            <a:extLst>
              <a:ext uri="{FF2B5EF4-FFF2-40B4-BE49-F238E27FC236}">
                <a16:creationId xmlns:a16="http://schemas.microsoft.com/office/drawing/2014/main" id="{E3E2C395-410B-D9A9-F8A3-AAD20558A4F5}"/>
              </a:ext>
            </a:extLst>
          </p:cNvPr>
          <p:cNvSpPr txBox="1"/>
          <p:nvPr/>
        </p:nvSpPr>
        <p:spPr>
          <a:xfrm>
            <a:off x="4228851" y="5002597"/>
            <a:ext cx="252523" cy="160813"/>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a:t>
            </a:r>
            <a:endParaRPr lang="en-GB" sz="1100" noProof="0" dirty="0">
              <a:solidFill>
                <a:schemeClr val="tx1"/>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2C33D139-F24C-0674-134F-895A349E8D7B}"/>
              </a:ext>
            </a:extLst>
          </p:cNvPr>
          <p:cNvSpPr txBox="1"/>
          <p:nvPr/>
        </p:nvSpPr>
        <p:spPr>
          <a:xfrm>
            <a:off x="4439449" y="4918202"/>
            <a:ext cx="752601" cy="321627"/>
          </a:xfrm>
          <a:prstGeom prst="rect">
            <a:avLst/>
          </a:prstGeom>
          <a:noFill/>
        </p:spPr>
        <p:txBody>
          <a:bodyPr wrap="square" lIns="0" tIns="0" rIns="0" bIns="0" rtlCol="0">
            <a:spAutoFit/>
          </a:bodyPr>
          <a:lstStyle/>
          <a:p>
            <a:pPr algn="ctr">
              <a:lnSpc>
                <a:spcPct val="95000"/>
              </a:lnSpc>
              <a:buClr>
                <a:schemeClr val="accent1"/>
              </a:buClr>
            </a:pPr>
            <a:r>
              <a:rPr lang="en-GB" sz="1100" noProof="0" dirty="0">
                <a:solidFill>
                  <a:schemeClr val="tx1"/>
                </a:solidFill>
                <a:latin typeface="Arial" panose="020B0604020202020204" pitchFamily="34" charset="0"/>
                <a:cs typeface="Arial" panose="020B0604020202020204" pitchFamily="34" charset="0"/>
              </a:rPr>
              <a:t>cisplatin</a:t>
            </a:r>
            <a:br>
              <a:rPr lang="en-GB" sz="1100" noProof="0" dirty="0">
                <a:solidFill>
                  <a:schemeClr val="tx1"/>
                </a:solidFill>
                <a:latin typeface="Arial" panose="020B0604020202020204" pitchFamily="34" charset="0"/>
                <a:cs typeface="Arial" panose="020B0604020202020204" pitchFamily="34" charset="0"/>
              </a:rPr>
            </a:br>
            <a:r>
              <a:rPr lang="en-GB" sz="1100" noProof="0" dirty="0">
                <a:solidFill>
                  <a:schemeClr val="tx1"/>
                </a:solidFill>
                <a:latin typeface="Arial" panose="020B0604020202020204" pitchFamily="34" charset="0"/>
                <a:cs typeface="Arial" panose="020B0604020202020204" pitchFamily="34" charset="0"/>
              </a:rPr>
              <a:t>75 mg/m</a:t>
            </a:r>
            <a:r>
              <a:rPr lang="en-GB" sz="1100" baseline="30000" noProof="0" dirty="0">
                <a:solidFill>
                  <a:schemeClr val="tx1"/>
                </a:solidFill>
                <a:latin typeface="Arial" panose="020B0604020202020204" pitchFamily="34" charset="0"/>
                <a:cs typeface="Arial" panose="020B0604020202020204" pitchFamily="34" charset="0"/>
              </a:rPr>
              <a:t>2</a:t>
            </a:r>
          </a:p>
        </p:txBody>
      </p:sp>
      <p:sp>
        <p:nvSpPr>
          <p:cNvPr id="89" name="Right Brace 88">
            <a:extLst>
              <a:ext uri="{FF2B5EF4-FFF2-40B4-BE49-F238E27FC236}">
                <a16:creationId xmlns:a16="http://schemas.microsoft.com/office/drawing/2014/main" id="{B1C52160-E749-97D2-FF87-BEB316AA2D57}"/>
              </a:ext>
            </a:extLst>
          </p:cNvPr>
          <p:cNvSpPr/>
          <p:nvPr/>
        </p:nvSpPr>
        <p:spPr>
          <a:xfrm>
            <a:off x="5224211" y="3405755"/>
            <a:ext cx="134655" cy="1908000"/>
          </a:xfrm>
          <a:prstGeom prst="rightBrace">
            <a:avLst>
              <a:gd name="adj1" fmla="val 36628"/>
              <a:gd name="adj2" fmla="val 50000"/>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CAB870EA-E980-20A4-75EE-6B58A473540B}"/>
              </a:ext>
            </a:extLst>
          </p:cNvPr>
          <p:cNvCxnSpPr>
            <a:cxnSpLocks/>
          </p:cNvCxnSpPr>
          <p:nvPr/>
        </p:nvCxnSpPr>
        <p:spPr>
          <a:xfrm>
            <a:off x="5326614" y="4353500"/>
            <a:ext cx="137644"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8" name="Right Brace 37">
            <a:extLst>
              <a:ext uri="{FF2B5EF4-FFF2-40B4-BE49-F238E27FC236}">
                <a16:creationId xmlns:a16="http://schemas.microsoft.com/office/drawing/2014/main" id="{DE953013-C44A-646C-9F4F-9BF3272442F7}"/>
              </a:ext>
            </a:extLst>
          </p:cNvPr>
          <p:cNvSpPr/>
          <p:nvPr/>
        </p:nvSpPr>
        <p:spPr>
          <a:xfrm>
            <a:off x="4303987" y="2450589"/>
            <a:ext cx="134655" cy="943486"/>
          </a:xfrm>
          <a:prstGeom prst="rightBrace">
            <a:avLst>
              <a:gd name="adj1" fmla="val 36628"/>
              <a:gd name="adj2" fmla="val 50000"/>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6F7C25BB-EA29-E9A7-E5FC-F4A67A9DEE01}"/>
              </a:ext>
            </a:extLst>
          </p:cNvPr>
          <p:cNvCxnSpPr>
            <a:cxnSpLocks/>
          </p:cNvCxnSpPr>
          <p:nvPr/>
        </p:nvCxnSpPr>
        <p:spPr>
          <a:xfrm>
            <a:off x="4406390" y="2917495"/>
            <a:ext cx="137644"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1" name="Rounded Rectangle 90">
            <a:extLst>
              <a:ext uri="{FF2B5EF4-FFF2-40B4-BE49-F238E27FC236}">
                <a16:creationId xmlns:a16="http://schemas.microsoft.com/office/drawing/2014/main" id="{C05E6C7B-694F-2F3C-A7E9-82623E2EDBF4}"/>
              </a:ext>
            </a:extLst>
          </p:cNvPr>
          <p:cNvSpPr/>
          <p:nvPr/>
        </p:nvSpPr>
        <p:spPr>
          <a:xfrm rot="16200000">
            <a:off x="5150891" y="4201580"/>
            <a:ext cx="886745" cy="304397"/>
          </a:xfrm>
          <a:prstGeom prst="roundRect">
            <a:avLst>
              <a:gd name="adj" fmla="val 0"/>
            </a:avLst>
          </a:prstGeom>
          <a:gradFill>
            <a:gsLst>
              <a:gs pos="0">
                <a:srgbClr val="003F00"/>
              </a:gs>
              <a:gs pos="100000">
                <a:srgbClr val="005D00"/>
              </a:gs>
            </a:gsLst>
            <a:lin ang="10800000" scaled="1"/>
          </a:gradFill>
          <a:ln w="22225">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lnSpc>
                <a:spcPct val="90000"/>
              </a:lnSpc>
              <a:buClr>
                <a:schemeClr val="accent1"/>
              </a:buClr>
            </a:pPr>
            <a:r>
              <a:rPr lang="en-GB" sz="1100" b="1" noProof="0" dirty="0">
                <a:solidFill>
                  <a:schemeClr val="bg1"/>
                </a:solidFill>
                <a:latin typeface="Arial" panose="020B0604020202020204" pitchFamily="34" charset="0"/>
                <a:cs typeface="Arial" panose="020B0604020202020204" pitchFamily="34" charset="0"/>
              </a:rPr>
              <a:t>Triplet</a:t>
            </a:r>
            <a:endParaRPr lang="en-GB" sz="1100" b="1" baseline="30000" noProof="0" dirty="0">
              <a:solidFill>
                <a:schemeClr val="bg1"/>
              </a:solidFill>
              <a:latin typeface="Arial" panose="020B0604020202020204" pitchFamily="34" charset="0"/>
              <a:cs typeface="Arial" panose="020B0604020202020204" pitchFamily="34" charset="0"/>
            </a:endParaRPr>
          </a:p>
        </p:txBody>
      </p:sp>
      <p:cxnSp>
        <p:nvCxnSpPr>
          <p:cNvPr id="92" name="Straight Connector 91">
            <a:extLst>
              <a:ext uri="{FF2B5EF4-FFF2-40B4-BE49-F238E27FC236}">
                <a16:creationId xmlns:a16="http://schemas.microsoft.com/office/drawing/2014/main" id="{9C919003-D905-877F-F04B-DB8F09AD64C7}"/>
              </a:ext>
            </a:extLst>
          </p:cNvPr>
          <p:cNvCxnSpPr>
            <a:cxnSpLocks/>
          </p:cNvCxnSpPr>
          <p:nvPr/>
        </p:nvCxnSpPr>
        <p:spPr>
          <a:xfrm>
            <a:off x="2156807" y="5321324"/>
            <a:ext cx="3060000" cy="0"/>
          </a:xfrm>
          <a:prstGeom prst="line">
            <a:avLst/>
          </a:prstGeom>
          <a:ln w="15875">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9434B07B-63CF-8718-5821-8A724A05E83B}"/>
              </a:ext>
            </a:extLst>
          </p:cNvPr>
          <p:cNvCxnSpPr>
            <a:cxnSpLocks/>
          </p:cNvCxnSpPr>
          <p:nvPr/>
        </p:nvCxnSpPr>
        <p:spPr>
          <a:xfrm>
            <a:off x="2156807" y="4841033"/>
            <a:ext cx="3060000" cy="0"/>
          </a:xfrm>
          <a:prstGeom prst="line">
            <a:avLst/>
          </a:prstGeom>
          <a:ln w="15875">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A62ED771-C701-9C46-56B3-68B85F0A68AF}"/>
              </a:ext>
            </a:extLst>
          </p:cNvPr>
          <p:cNvCxnSpPr>
            <a:cxnSpLocks/>
          </p:cNvCxnSpPr>
          <p:nvPr/>
        </p:nvCxnSpPr>
        <p:spPr>
          <a:xfrm>
            <a:off x="2156807" y="4360742"/>
            <a:ext cx="3060000" cy="0"/>
          </a:xfrm>
          <a:prstGeom prst="line">
            <a:avLst/>
          </a:prstGeom>
          <a:ln w="15875">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30D37E67-1A7A-2B2B-F41B-96280EAC12F9}"/>
              </a:ext>
            </a:extLst>
          </p:cNvPr>
          <p:cNvCxnSpPr>
            <a:cxnSpLocks/>
          </p:cNvCxnSpPr>
          <p:nvPr/>
        </p:nvCxnSpPr>
        <p:spPr>
          <a:xfrm>
            <a:off x="2156807" y="3880451"/>
            <a:ext cx="3060000" cy="0"/>
          </a:xfrm>
          <a:prstGeom prst="line">
            <a:avLst/>
          </a:prstGeom>
          <a:ln w="15875">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36D2C34B-72AF-290A-D1FB-5CD858AF87B9}"/>
              </a:ext>
            </a:extLst>
          </p:cNvPr>
          <p:cNvCxnSpPr>
            <a:cxnSpLocks/>
          </p:cNvCxnSpPr>
          <p:nvPr/>
        </p:nvCxnSpPr>
        <p:spPr>
          <a:xfrm>
            <a:off x="2156807" y="2439166"/>
            <a:ext cx="3060000" cy="0"/>
          </a:xfrm>
          <a:prstGeom prst="line">
            <a:avLst/>
          </a:prstGeom>
          <a:ln w="15875">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9" name="Rectangle 98">
            <a:extLst>
              <a:ext uri="{FF2B5EF4-FFF2-40B4-BE49-F238E27FC236}">
                <a16:creationId xmlns:a16="http://schemas.microsoft.com/office/drawing/2014/main" id="{A00580C8-6344-F5E9-1767-80BDE002F239}"/>
              </a:ext>
            </a:extLst>
          </p:cNvPr>
          <p:cNvSpPr/>
          <p:nvPr/>
        </p:nvSpPr>
        <p:spPr>
          <a:xfrm>
            <a:off x="2108787" y="2891904"/>
            <a:ext cx="2240709" cy="534787"/>
          </a:xfrm>
          <a:prstGeom prst="rect">
            <a:avLst/>
          </a:prstGeom>
          <a:noFill/>
          <a:ln w="28575">
            <a:solidFill>
              <a:schemeClr val="accent1"/>
            </a:solidFill>
            <a:prstDash val="solid"/>
            <a:extLst>
              <a:ext uri="{C807C97D-BFC1-408E-A445-0C87EB9F89A2}">
                <ask:lineSketchStyleProps xmlns:ask="http://schemas.microsoft.com/office/drawing/2018/sketchyshapes">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4321CFB7-28CF-F57C-BF0F-7C76C2F00821}"/>
              </a:ext>
            </a:extLst>
          </p:cNvPr>
          <p:cNvSpPr/>
          <p:nvPr/>
        </p:nvSpPr>
        <p:spPr>
          <a:xfrm>
            <a:off x="2108787" y="3852486"/>
            <a:ext cx="3141829" cy="534787"/>
          </a:xfrm>
          <a:prstGeom prst="rect">
            <a:avLst/>
          </a:prstGeom>
          <a:noFill/>
          <a:ln w="28575">
            <a:solidFill>
              <a:schemeClr val="accent1"/>
            </a:solidFill>
            <a:prstDash val="solid"/>
            <a:extLst>
              <a:ext uri="{C807C97D-BFC1-408E-A445-0C87EB9F89A2}">
                <ask:lineSketchStyleProps xmlns:ask="http://schemas.microsoft.com/office/drawing/2018/sketchyshapes">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773EF50-63E2-9C03-6FA9-61C5FBA420AC}"/>
              </a:ext>
            </a:extLst>
          </p:cNvPr>
          <p:cNvSpPr/>
          <p:nvPr/>
        </p:nvSpPr>
        <p:spPr>
          <a:xfrm>
            <a:off x="2108787" y="4813068"/>
            <a:ext cx="3141829" cy="534787"/>
          </a:xfrm>
          <a:prstGeom prst="rect">
            <a:avLst/>
          </a:prstGeom>
          <a:noFill/>
          <a:ln w="28575">
            <a:solidFill>
              <a:schemeClr val="accent1"/>
            </a:solidFill>
            <a:prstDash val="solid"/>
            <a:extLst>
              <a:ext uri="{C807C97D-BFC1-408E-A445-0C87EB9F89A2}">
                <ask:lineSketchStyleProps xmlns:ask="http://schemas.microsoft.com/office/drawing/2018/sketchyshapes">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93E7019E-C9B3-E7B2-C661-09A18B82F252}"/>
              </a:ext>
            </a:extLst>
          </p:cNvPr>
          <p:cNvSpPr/>
          <p:nvPr/>
        </p:nvSpPr>
        <p:spPr>
          <a:xfrm>
            <a:off x="7865452" y="4502331"/>
            <a:ext cx="3420000" cy="817814"/>
          </a:xfrm>
          <a:prstGeom prst="rect">
            <a:avLst/>
          </a:prstGeom>
          <a:solidFill>
            <a:srgbClr val="B3E5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ounded Rectangle 105">
            <a:extLst>
              <a:ext uri="{FF2B5EF4-FFF2-40B4-BE49-F238E27FC236}">
                <a16:creationId xmlns:a16="http://schemas.microsoft.com/office/drawing/2014/main" id="{A0635071-486A-50A3-98A8-AE0CD4600180}"/>
              </a:ext>
            </a:extLst>
          </p:cNvPr>
          <p:cNvSpPr/>
          <p:nvPr/>
        </p:nvSpPr>
        <p:spPr>
          <a:xfrm>
            <a:off x="6193865" y="1860267"/>
            <a:ext cx="1548000" cy="1832853"/>
          </a:xfrm>
          <a:prstGeom prst="roundRect">
            <a:avLst>
              <a:gd name="adj" fmla="val 4351"/>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a:lnSpc>
                <a:spcPct val="95000"/>
              </a:lnSpc>
              <a:spcAft>
                <a:spcPts val="300"/>
              </a:spcAft>
              <a:buClr>
                <a:schemeClr val="accent1"/>
              </a:buClr>
            </a:pPr>
            <a:r>
              <a:rPr lang="en-GB" sz="1100" b="1" noProof="0" dirty="0">
                <a:solidFill>
                  <a:schemeClr val="accent1"/>
                </a:solidFill>
                <a:latin typeface="Arial" panose="020B0604020202020204" pitchFamily="34" charset="0"/>
                <a:cs typeface="Arial" panose="020B0604020202020204" pitchFamily="34" charset="0"/>
              </a:rPr>
              <a:t>Key eligibility:</a:t>
            </a:r>
          </a:p>
          <a:p>
            <a:pPr marL="180975" indent="-180975">
              <a:lnSpc>
                <a:spcPct val="95000"/>
              </a:lnSpc>
              <a:spcAft>
                <a:spcPts val="300"/>
              </a:spcAft>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Previously treated </a:t>
            </a:r>
            <a:br>
              <a:rPr lang="en-GB" sz="1100" noProof="0" dirty="0">
                <a:solidFill>
                  <a:schemeClr val="tx1"/>
                </a:solidFill>
                <a:latin typeface="Arial" panose="020B0604020202020204" pitchFamily="34" charset="0"/>
                <a:cs typeface="Arial" panose="020B0604020202020204" pitchFamily="34" charset="0"/>
              </a:rPr>
            </a:br>
            <a:r>
              <a:rPr lang="en-GB" sz="1100" noProof="0" dirty="0">
                <a:solidFill>
                  <a:schemeClr val="tx1"/>
                </a:solidFill>
                <a:latin typeface="Arial" panose="020B0604020202020204" pitchFamily="34" charset="0"/>
                <a:cs typeface="Arial" panose="020B0604020202020204" pitchFamily="34" charset="0"/>
              </a:rPr>
              <a:t>or treatment-naïve a/</a:t>
            </a:r>
            <a:r>
              <a:rPr lang="en-GB" sz="1100" noProof="0" dirty="0" err="1">
                <a:solidFill>
                  <a:schemeClr val="tx1"/>
                </a:solidFill>
                <a:latin typeface="Arial" panose="020B0604020202020204" pitchFamily="34" charset="0"/>
                <a:cs typeface="Arial" panose="020B0604020202020204" pitchFamily="34" charset="0"/>
              </a:rPr>
              <a:t>mNSCLCe</a:t>
            </a:r>
            <a:endParaRPr lang="en-GB" sz="1100" noProof="0" dirty="0">
              <a:solidFill>
                <a:schemeClr val="tx1"/>
              </a:solidFill>
              <a:latin typeface="Arial" panose="020B0604020202020204" pitchFamily="34" charset="0"/>
              <a:cs typeface="Arial" panose="020B0604020202020204" pitchFamily="34" charset="0"/>
            </a:endParaRPr>
          </a:p>
          <a:p>
            <a:pPr marL="180975" indent="-180975">
              <a:lnSpc>
                <a:spcPct val="95000"/>
              </a:lnSpc>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No AGAs</a:t>
            </a:r>
          </a:p>
          <a:p>
            <a:pPr marL="180975" indent="-180975">
              <a:lnSpc>
                <a:spcPct val="95000"/>
              </a:lnSpc>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ECOG PS 0-1</a:t>
            </a:r>
            <a:endParaRPr lang="en-GB" sz="1000" dirty="0">
              <a:solidFill>
                <a:schemeClr val="tx1"/>
              </a:solidFill>
              <a:latin typeface="Arial" panose="020B0604020202020204" pitchFamily="34" charset="0"/>
              <a:cs typeface="Arial" panose="020B0604020202020204" pitchFamily="34" charset="0"/>
            </a:endParaRPr>
          </a:p>
        </p:txBody>
      </p:sp>
      <p:sp>
        <p:nvSpPr>
          <p:cNvPr id="107" name="Rounded Rectangle 106">
            <a:extLst>
              <a:ext uri="{FF2B5EF4-FFF2-40B4-BE49-F238E27FC236}">
                <a16:creationId xmlns:a16="http://schemas.microsoft.com/office/drawing/2014/main" id="{E01807DB-E939-2E5A-0283-F1C5ADDEE31B}"/>
              </a:ext>
            </a:extLst>
          </p:cNvPr>
          <p:cNvSpPr/>
          <p:nvPr/>
        </p:nvSpPr>
        <p:spPr>
          <a:xfrm>
            <a:off x="6193865" y="3807074"/>
            <a:ext cx="1548000" cy="1581481"/>
          </a:xfrm>
          <a:prstGeom prst="roundRect">
            <a:avLst>
              <a:gd name="adj" fmla="val 10707"/>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a:lnSpc>
                <a:spcPct val="95000"/>
              </a:lnSpc>
              <a:spcAft>
                <a:spcPts val="300"/>
              </a:spcAft>
              <a:buClr>
                <a:schemeClr val="accent1"/>
              </a:buClr>
            </a:pPr>
            <a:r>
              <a:rPr lang="en-GB" sz="1100" b="1" noProof="0" dirty="0">
                <a:solidFill>
                  <a:schemeClr val="accent1"/>
                </a:solidFill>
                <a:latin typeface="Arial" panose="020B0604020202020204" pitchFamily="34" charset="0"/>
                <a:cs typeface="Arial" panose="020B0604020202020204" pitchFamily="34" charset="0"/>
              </a:rPr>
              <a:t>Primary endpoints:</a:t>
            </a:r>
          </a:p>
          <a:p>
            <a:pPr marL="180975" indent="-180975">
              <a:lnSpc>
                <a:spcPct val="95000"/>
              </a:lnSpc>
              <a:spcAft>
                <a:spcPts val="300"/>
              </a:spcAft>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Safety and tolerability</a:t>
            </a:r>
          </a:p>
          <a:p>
            <a:pPr>
              <a:lnSpc>
                <a:spcPct val="95000"/>
              </a:lnSpc>
              <a:spcAft>
                <a:spcPts val="300"/>
              </a:spcAft>
              <a:buClr>
                <a:schemeClr val="accent1"/>
              </a:buClr>
            </a:pPr>
            <a:r>
              <a:rPr lang="en-GB" sz="1100" b="1" dirty="0">
                <a:solidFill>
                  <a:schemeClr val="accent1"/>
                </a:solidFill>
                <a:latin typeface="Arial" panose="020B0604020202020204" pitchFamily="34" charset="0"/>
                <a:cs typeface="Arial" panose="020B0604020202020204" pitchFamily="34" charset="0"/>
              </a:rPr>
              <a:t>Key secondary endpoints:</a:t>
            </a:r>
          </a:p>
          <a:p>
            <a:pPr marL="180975" indent="-180975">
              <a:lnSpc>
                <a:spcPct val="95000"/>
              </a:lnSpc>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ORR, DCR, DOR, PFS (investigator assessment</a:t>
            </a:r>
            <a:endParaRPr lang="en-GB" sz="1100" baseline="30000" dirty="0">
              <a:solidFill>
                <a:schemeClr val="tx1"/>
              </a:solidFill>
              <a:latin typeface="Arial" panose="020B0604020202020204" pitchFamily="34" charset="0"/>
              <a:cs typeface="Arial" panose="020B0604020202020204" pitchFamily="34" charset="0"/>
            </a:endParaRPr>
          </a:p>
        </p:txBody>
      </p:sp>
      <p:cxnSp>
        <p:nvCxnSpPr>
          <p:cNvPr id="110" name="Straight Connector 109">
            <a:extLst>
              <a:ext uri="{FF2B5EF4-FFF2-40B4-BE49-F238E27FC236}">
                <a16:creationId xmlns:a16="http://schemas.microsoft.com/office/drawing/2014/main" id="{4A7B3FED-DDBB-4F88-E6DE-FD15ED4B088B}"/>
              </a:ext>
            </a:extLst>
          </p:cNvPr>
          <p:cNvCxnSpPr>
            <a:cxnSpLocks/>
          </p:cNvCxnSpPr>
          <p:nvPr/>
        </p:nvCxnSpPr>
        <p:spPr>
          <a:xfrm>
            <a:off x="7865452" y="1862570"/>
            <a:ext cx="3420000" cy="0"/>
          </a:xfrm>
          <a:prstGeom prst="line">
            <a:avLst/>
          </a:prstGeom>
          <a:ln w="1587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2" name="Rectangle 111">
            <a:extLst>
              <a:ext uri="{FF2B5EF4-FFF2-40B4-BE49-F238E27FC236}">
                <a16:creationId xmlns:a16="http://schemas.microsoft.com/office/drawing/2014/main" id="{6BFD6022-4D8C-D011-01D5-5A5FE3003B02}"/>
              </a:ext>
            </a:extLst>
          </p:cNvPr>
          <p:cNvSpPr/>
          <p:nvPr/>
        </p:nvSpPr>
        <p:spPr>
          <a:xfrm>
            <a:off x="7865454" y="2439167"/>
            <a:ext cx="1876518" cy="624708"/>
          </a:xfrm>
          <a:prstGeom prst="rect">
            <a:avLst/>
          </a:prstGeom>
          <a:solidFill>
            <a:srgbClr val="DEFA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459AF86F-B177-E0B7-6EAA-3FD25DC300BC}"/>
              </a:ext>
            </a:extLst>
          </p:cNvPr>
          <p:cNvSpPr txBox="1"/>
          <p:nvPr/>
        </p:nvSpPr>
        <p:spPr>
          <a:xfrm>
            <a:off x="8543787" y="1910724"/>
            <a:ext cx="1203140" cy="482440"/>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Part 1:</a:t>
            </a:r>
            <a:br>
              <a:rPr lang="en-GB" sz="1100" b="1" noProof="0" dirty="0">
                <a:solidFill>
                  <a:schemeClr val="tx1"/>
                </a:solidFill>
                <a:latin typeface="Arial" panose="020B0604020202020204" pitchFamily="34" charset="0"/>
                <a:cs typeface="Arial" panose="020B0604020202020204" pitchFamily="34" charset="0"/>
              </a:rPr>
            </a:br>
            <a:r>
              <a:rPr lang="en-GB" sz="1100" b="1" noProof="0" dirty="0">
                <a:solidFill>
                  <a:schemeClr val="tx1"/>
                </a:solidFill>
                <a:latin typeface="Arial" panose="020B0604020202020204" pitchFamily="34" charset="0"/>
                <a:cs typeface="Arial" panose="020B0604020202020204" pitchFamily="34" charset="0"/>
              </a:rPr>
              <a:t>Sequential dose</a:t>
            </a:r>
            <a:br>
              <a:rPr lang="en-GB" sz="1100" b="1" noProof="0" dirty="0">
                <a:solidFill>
                  <a:schemeClr val="tx1"/>
                </a:solidFill>
                <a:latin typeface="Arial" panose="020B0604020202020204" pitchFamily="34" charset="0"/>
                <a:cs typeface="Arial" panose="020B0604020202020204" pitchFamily="34" charset="0"/>
              </a:rPr>
            </a:br>
            <a:r>
              <a:rPr lang="en-GB" sz="1100" b="1" noProof="0" dirty="0" err="1">
                <a:solidFill>
                  <a:schemeClr val="tx1"/>
                </a:solidFill>
                <a:latin typeface="Arial" panose="020B0604020202020204" pitchFamily="34" charset="0"/>
                <a:cs typeface="Arial" panose="020B0604020202020204" pitchFamily="34" charset="0"/>
              </a:rPr>
              <a:t>escalation</a:t>
            </a:r>
            <a:r>
              <a:rPr lang="en-GB" sz="1100" b="1" baseline="30000" noProof="0" dirty="0" err="1">
                <a:solidFill>
                  <a:schemeClr val="tx1"/>
                </a:solidFill>
                <a:latin typeface="Arial" panose="020B0604020202020204" pitchFamily="34" charset="0"/>
                <a:cs typeface="Arial" panose="020B0604020202020204" pitchFamily="34" charset="0"/>
              </a:rPr>
              <a:t>f</a:t>
            </a:r>
            <a:endParaRPr lang="en-GB" sz="1100" baseline="30000" noProof="0" dirty="0">
              <a:solidFill>
                <a:schemeClr val="tx1"/>
              </a:solidFill>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C7832D49-3342-45B9-D45E-8015CDF5B045}"/>
              </a:ext>
            </a:extLst>
          </p:cNvPr>
          <p:cNvSpPr txBox="1"/>
          <p:nvPr/>
        </p:nvSpPr>
        <p:spPr>
          <a:xfrm>
            <a:off x="8609340" y="2513948"/>
            <a:ext cx="1072034" cy="394723"/>
          </a:xfrm>
          <a:prstGeom prst="rect">
            <a:avLst/>
          </a:prstGeom>
          <a:noFill/>
        </p:spPr>
        <p:txBody>
          <a:bodyPr wrap="square" lIns="0" tIns="0" rIns="0" bIns="0" rtlCol="0">
            <a:spAutoFit/>
          </a:bodyPr>
          <a:lstStyle/>
          <a:p>
            <a:pPr algn="ctr">
              <a:lnSpc>
                <a:spcPct val="95000"/>
              </a:lnSpc>
              <a:buClr>
                <a:schemeClr val="accent1"/>
              </a:buClr>
            </a:pPr>
            <a:r>
              <a:rPr lang="en-GB" sz="900" spc="-20" noProof="0" dirty="0">
                <a:latin typeface="Arial" panose="020B0604020202020204" pitchFamily="34" charset="0"/>
                <a:cs typeface="Arial" panose="020B0604020202020204" pitchFamily="34" charset="0"/>
              </a:rPr>
              <a:t>Dato-</a:t>
            </a:r>
            <a:r>
              <a:rPr lang="en-GB" sz="900" spc="-20" noProof="0" dirty="0" err="1">
                <a:latin typeface="Arial" panose="020B0604020202020204" pitchFamily="34" charset="0"/>
                <a:cs typeface="Arial" panose="020B0604020202020204" pitchFamily="34" charset="0"/>
              </a:rPr>
              <a:t>DXd</a:t>
            </a:r>
            <a:r>
              <a:rPr lang="en-GB" sz="900" spc="-20" noProof="0" dirty="0">
                <a:latin typeface="Arial" panose="020B0604020202020204" pitchFamily="34" charset="0"/>
                <a:cs typeface="Arial" panose="020B0604020202020204" pitchFamily="34" charset="0"/>
              </a:rPr>
              <a:t> 4 mg/kg +</a:t>
            </a:r>
            <a:br>
              <a:rPr lang="en-GB" sz="900" spc="-20" noProof="0" dirty="0">
                <a:latin typeface="Arial" panose="020B0604020202020204" pitchFamily="34" charset="0"/>
                <a:cs typeface="Arial" panose="020B0604020202020204" pitchFamily="34" charset="0"/>
              </a:rPr>
            </a:br>
            <a:r>
              <a:rPr lang="en-GB" sz="900" spc="-20" noProof="0" dirty="0">
                <a:latin typeface="Arial" panose="020B0604020202020204" pitchFamily="34" charset="0"/>
                <a:cs typeface="Arial" panose="020B0604020202020204" pitchFamily="34" charset="0"/>
              </a:rPr>
              <a:t>durvalumab</a:t>
            </a:r>
            <a:br>
              <a:rPr lang="en-GB" sz="900" spc="-20" noProof="0" dirty="0">
                <a:latin typeface="Arial" panose="020B0604020202020204" pitchFamily="34" charset="0"/>
                <a:cs typeface="Arial" panose="020B0604020202020204" pitchFamily="34" charset="0"/>
              </a:rPr>
            </a:br>
            <a:r>
              <a:rPr lang="en-GB" sz="900" spc="-20" noProof="0" dirty="0">
                <a:latin typeface="Arial" panose="020B0604020202020204" pitchFamily="34" charset="0"/>
                <a:cs typeface="Arial" panose="020B0604020202020204" pitchFamily="34" charset="0"/>
              </a:rPr>
              <a:t>1120 mg Q3W</a:t>
            </a:r>
          </a:p>
        </p:txBody>
      </p:sp>
      <p:sp>
        <p:nvSpPr>
          <p:cNvPr id="151" name="Right Brace 150">
            <a:extLst>
              <a:ext uri="{FF2B5EF4-FFF2-40B4-BE49-F238E27FC236}">
                <a16:creationId xmlns:a16="http://schemas.microsoft.com/office/drawing/2014/main" id="{7E59B0E8-2965-F1BC-BB9C-5E807950EC7F}"/>
              </a:ext>
            </a:extLst>
          </p:cNvPr>
          <p:cNvSpPr/>
          <p:nvPr/>
        </p:nvSpPr>
        <p:spPr>
          <a:xfrm>
            <a:off x="11322602" y="3730483"/>
            <a:ext cx="134655" cy="1584000"/>
          </a:xfrm>
          <a:prstGeom prst="rightBrace">
            <a:avLst>
              <a:gd name="adj1" fmla="val 36628"/>
              <a:gd name="adj2" fmla="val 50000"/>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 name="Right Brace 152">
            <a:extLst>
              <a:ext uri="{FF2B5EF4-FFF2-40B4-BE49-F238E27FC236}">
                <a16:creationId xmlns:a16="http://schemas.microsoft.com/office/drawing/2014/main" id="{6A5E1F2C-54E3-4939-4023-BFFB71ADBAC7}"/>
              </a:ext>
            </a:extLst>
          </p:cNvPr>
          <p:cNvSpPr/>
          <p:nvPr/>
        </p:nvSpPr>
        <p:spPr>
          <a:xfrm>
            <a:off x="11322602" y="2450589"/>
            <a:ext cx="134655" cy="1260000"/>
          </a:xfrm>
          <a:prstGeom prst="rightBrace">
            <a:avLst>
              <a:gd name="adj1" fmla="val 36628"/>
              <a:gd name="adj2" fmla="val 50000"/>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6" name="Straight Connector 155">
            <a:extLst>
              <a:ext uri="{FF2B5EF4-FFF2-40B4-BE49-F238E27FC236}">
                <a16:creationId xmlns:a16="http://schemas.microsoft.com/office/drawing/2014/main" id="{5E362D8F-0F1D-4DF4-A59A-4244DDAD776B}"/>
              </a:ext>
            </a:extLst>
          </p:cNvPr>
          <p:cNvCxnSpPr>
            <a:cxnSpLocks/>
          </p:cNvCxnSpPr>
          <p:nvPr/>
        </p:nvCxnSpPr>
        <p:spPr>
          <a:xfrm>
            <a:off x="7865454" y="5321324"/>
            <a:ext cx="3420000" cy="0"/>
          </a:xfrm>
          <a:prstGeom prst="line">
            <a:avLst/>
          </a:prstGeom>
          <a:ln w="1587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5DB1B643-6FEF-DCCA-7109-3200587A8B7A}"/>
              </a:ext>
            </a:extLst>
          </p:cNvPr>
          <p:cNvCxnSpPr>
            <a:cxnSpLocks/>
          </p:cNvCxnSpPr>
          <p:nvPr/>
        </p:nvCxnSpPr>
        <p:spPr>
          <a:xfrm>
            <a:off x="7865452" y="2439166"/>
            <a:ext cx="3420000" cy="0"/>
          </a:xfrm>
          <a:prstGeom prst="line">
            <a:avLst/>
          </a:prstGeom>
          <a:ln w="1587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3" name="Rectangle 162">
            <a:extLst>
              <a:ext uri="{FF2B5EF4-FFF2-40B4-BE49-F238E27FC236}">
                <a16:creationId xmlns:a16="http://schemas.microsoft.com/office/drawing/2014/main" id="{1AD58458-7939-6E55-2DA4-D73FC373645A}"/>
              </a:ext>
            </a:extLst>
          </p:cNvPr>
          <p:cNvSpPr/>
          <p:nvPr/>
        </p:nvSpPr>
        <p:spPr>
          <a:xfrm>
            <a:off x="7817434" y="4467498"/>
            <a:ext cx="3528392" cy="880358"/>
          </a:xfrm>
          <a:prstGeom prst="rect">
            <a:avLst/>
          </a:prstGeom>
          <a:noFill/>
          <a:ln w="28575">
            <a:solidFill>
              <a:schemeClr val="accent1"/>
            </a:solidFill>
            <a:prstDash val="solid"/>
            <a:extLst>
              <a:ext uri="{C807C97D-BFC1-408E-A445-0C87EB9F89A2}">
                <ask:lineSketchStyleProps xmlns:ask="http://schemas.microsoft.com/office/drawing/2018/sketchyshapes">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47B11D3E-5CBC-729B-5FA4-FEDCEB880269}"/>
              </a:ext>
            </a:extLst>
          </p:cNvPr>
          <p:cNvSpPr txBox="1"/>
          <p:nvPr/>
        </p:nvSpPr>
        <p:spPr>
          <a:xfrm>
            <a:off x="10005491" y="1994626"/>
            <a:ext cx="1203140" cy="321627"/>
          </a:xfrm>
          <a:prstGeom prst="rect">
            <a:avLst/>
          </a:prstGeom>
          <a:noFill/>
        </p:spPr>
        <p:txBody>
          <a:bodyPr wrap="square" lIns="0" tIns="0" rIns="0" bIns="0" rtlCol="0">
            <a:spAutoFit/>
          </a:bodyPr>
          <a:lstStyle/>
          <a:p>
            <a:pPr algn="ctr">
              <a:lnSpc>
                <a:spcPct val="95000"/>
              </a:lnSpc>
              <a:buClr>
                <a:schemeClr val="accent1"/>
              </a:buClr>
            </a:pPr>
            <a:r>
              <a:rPr lang="en-GB" sz="1100" b="1" noProof="0" dirty="0">
                <a:solidFill>
                  <a:schemeClr val="tx1"/>
                </a:solidFill>
                <a:latin typeface="Arial" panose="020B0604020202020204" pitchFamily="34" charset="0"/>
                <a:cs typeface="Arial" panose="020B0604020202020204" pitchFamily="34" charset="0"/>
              </a:rPr>
              <a:t>Part 2:</a:t>
            </a:r>
            <a:br>
              <a:rPr lang="en-GB" sz="1100" b="1" noProof="0" dirty="0">
                <a:solidFill>
                  <a:schemeClr val="tx1"/>
                </a:solidFill>
                <a:latin typeface="Arial" panose="020B0604020202020204" pitchFamily="34" charset="0"/>
                <a:cs typeface="Arial" panose="020B0604020202020204" pitchFamily="34" charset="0"/>
              </a:rPr>
            </a:br>
            <a:r>
              <a:rPr lang="en-GB" sz="1100" b="1" noProof="0" dirty="0">
                <a:solidFill>
                  <a:schemeClr val="tx1"/>
                </a:solidFill>
                <a:latin typeface="Arial" panose="020B0604020202020204" pitchFamily="34" charset="0"/>
                <a:cs typeface="Arial" panose="020B0604020202020204" pitchFamily="34" charset="0"/>
              </a:rPr>
              <a:t>Dose expansion</a:t>
            </a:r>
            <a:endParaRPr lang="en-GB" sz="1100" baseline="30000" noProof="0" dirty="0">
              <a:solidFill>
                <a:schemeClr val="tx1"/>
              </a:solidFill>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44594394-0D12-2E42-6187-F9A6D9C594E7}"/>
              </a:ext>
            </a:extLst>
          </p:cNvPr>
          <p:cNvSpPr txBox="1"/>
          <p:nvPr/>
        </p:nvSpPr>
        <p:spPr>
          <a:xfrm>
            <a:off x="7943002" y="2644856"/>
            <a:ext cx="656758" cy="131574"/>
          </a:xfrm>
          <a:prstGeom prst="rect">
            <a:avLst/>
          </a:prstGeom>
          <a:noFill/>
        </p:spPr>
        <p:txBody>
          <a:bodyPr wrap="square" lIns="0" tIns="0" rIns="0" bIns="0" rtlCol="0">
            <a:spAutoFit/>
          </a:bodyPr>
          <a:lstStyle/>
          <a:p>
            <a:pPr>
              <a:lnSpc>
                <a:spcPct val="95000"/>
              </a:lnSpc>
              <a:buClr>
                <a:schemeClr val="accent1"/>
              </a:buClr>
            </a:pPr>
            <a:r>
              <a:rPr lang="en-GB" sz="900" b="1" noProof="0" dirty="0">
                <a:latin typeface="Arial" panose="020B0604020202020204" pitchFamily="34" charset="0"/>
                <a:cs typeface="Arial" panose="020B0604020202020204" pitchFamily="34" charset="0"/>
              </a:rPr>
              <a:t>Cohort 1</a:t>
            </a:r>
            <a:endParaRPr lang="en-GB" sz="900" noProof="0" dirty="0">
              <a:latin typeface="Arial" panose="020B0604020202020204" pitchFamily="34" charset="0"/>
              <a:cs typeface="Arial" panose="020B0604020202020204" pitchFamily="34" charset="0"/>
            </a:endParaRPr>
          </a:p>
        </p:txBody>
      </p:sp>
      <p:cxnSp>
        <p:nvCxnSpPr>
          <p:cNvPr id="168" name="Straight Connector 167">
            <a:extLst>
              <a:ext uri="{FF2B5EF4-FFF2-40B4-BE49-F238E27FC236}">
                <a16:creationId xmlns:a16="http://schemas.microsoft.com/office/drawing/2014/main" id="{BF3AA6BA-9D81-EA8F-C042-E99214BBD1F6}"/>
              </a:ext>
            </a:extLst>
          </p:cNvPr>
          <p:cNvCxnSpPr>
            <a:cxnSpLocks/>
          </p:cNvCxnSpPr>
          <p:nvPr/>
        </p:nvCxnSpPr>
        <p:spPr>
          <a:xfrm>
            <a:off x="7865452" y="3066143"/>
            <a:ext cx="3420000" cy="0"/>
          </a:xfrm>
          <a:prstGeom prst="line">
            <a:avLst/>
          </a:prstGeom>
          <a:ln w="1587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8688FF34-CCC4-7680-97C6-81A13B5B490A}"/>
              </a:ext>
            </a:extLst>
          </p:cNvPr>
          <p:cNvCxnSpPr>
            <a:cxnSpLocks/>
          </p:cNvCxnSpPr>
          <p:nvPr/>
        </p:nvCxnSpPr>
        <p:spPr>
          <a:xfrm>
            <a:off x="7865452" y="3693120"/>
            <a:ext cx="3420000" cy="0"/>
          </a:xfrm>
          <a:prstGeom prst="line">
            <a:avLst/>
          </a:prstGeom>
          <a:ln w="1587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AD0BD392-6CEF-69E6-0D11-4678749D5175}"/>
              </a:ext>
            </a:extLst>
          </p:cNvPr>
          <p:cNvCxnSpPr>
            <a:cxnSpLocks/>
          </p:cNvCxnSpPr>
          <p:nvPr/>
        </p:nvCxnSpPr>
        <p:spPr>
          <a:xfrm>
            <a:off x="7865452" y="4507222"/>
            <a:ext cx="3420000" cy="0"/>
          </a:xfrm>
          <a:prstGeom prst="line">
            <a:avLst/>
          </a:prstGeom>
          <a:noFill/>
          <a:ln w="28575">
            <a:solidFill>
              <a:schemeClr val="accent1"/>
            </a:solidFill>
            <a:prstDash val="solid"/>
            <a:extLst>
              <a:ext uri="{C807C97D-BFC1-408E-A445-0C87EB9F89A2}">
                <ask:lineSketchStyleProps xmlns:ask="http://schemas.microsoft.com/office/drawing/2018/sketchyshapes">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cxnSp>
      <p:sp>
        <p:nvSpPr>
          <p:cNvPr id="171" name="TextBox 170">
            <a:extLst>
              <a:ext uri="{FF2B5EF4-FFF2-40B4-BE49-F238E27FC236}">
                <a16:creationId xmlns:a16="http://schemas.microsoft.com/office/drawing/2014/main" id="{5A07DF69-EABC-3FA7-1E46-E388D6B52E0B}"/>
              </a:ext>
            </a:extLst>
          </p:cNvPr>
          <p:cNvSpPr txBox="1"/>
          <p:nvPr/>
        </p:nvSpPr>
        <p:spPr>
          <a:xfrm>
            <a:off x="7943002" y="3313845"/>
            <a:ext cx="656758" cy="131574"/>
          </a:xfrm>
          <a:prstGeom prst="rect">
            <a:avLst/>
          </a:prstGeom>
          <a:noFill/>
        </p:spPr>
        <p:txBody>
          <a:bodyPr wrap="square" lIns="0" tIns="0" rIns="0" bIns="0" rtlCol="0">
            <a:spAutoFit/>
          </a:bodyPr>
          <a:lstStyle/>
          <a:p>
            <a:pPr>
              <a:lnSpc>
                <a:spcPct val="95000"/>
              </a:lnSpc>
              <a:buClr>
                <a:schemeClr val="accent1"/>
              </a:buClr>
            </a:pPr>
            <a:r>
              <a:rPr lang="en-GB" sz="900" b="1" noProof="0" dirty="0">
                <a:latin typeface="Arial" panose="020B0604020202020204" pitchFamily="34" charset="0"/>
                <a:cs typeface="Arial" panose="020B0604020202020204" pitchFamily="34" charset="0"/>
              </a:rPr>
              <a:t>Cohort 2</a:t>
            </a:r>
            <a:endParaRPr lang="en-GB" sz="900" noProof="0" dirty="0">
              <a:latin typeface="Arial" panose="020B0604020202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id="{B7107BB5-00A7-68B7-E5BC-720E8910C7D6}"/>
              </a:ext>
            </a:extLst>
          </p:cNvPr>
          <p:cNvSpPr txBox="1"/>
          <p:nvPr/>
        </p:nvSpPr>
        <p:spPr>
          <a:xfrm>
            <a:off x="7943002" y="4034384"/>
            <a:ext cx="656758" cy="131574"/>
          </a:xfrm>
          <a:prstGeom prst="rect">
            <a:avLst/>
          </a:prstGeom>
          <a:noFill/>
        </p:spPr>
        <p:txBody>
          <a:bodyPr wrap="square" lIns="0" tIns="0" rIns="0" bIns="0" rtlCol="0">
            <a:spAutoFit/>
          </a:bodyPr>
          <a:lstStyle/>
          <a:p>
            <a:pPr>
              <a:lnSpc>
                <a:spcPct val="95000"/>
              </a:lnSpc>
              <a:buClr>
                <a:schemeClr val="accent1"/>
              </a:buClr>
            </a:pPr>
            <a:r>
              <a:rPr lang="en-GB" sz="900" b="1" noProof="0" dirty="0">
                <a:solidFill>
                  <a:schemeClr val="bg1"/>
                </a:solidFill>
                <a:latin typeface="Arial" panose="020B0604020202020204" pitchFamily="34" charset="0"/>
                <a:cs typeface="Arial" panose="020B0604020202020204" pitchFamily="34" charset="0"/>
              </a:rPr>
              <a:t>Cohort 3</a:t>
            </a:r>
            <a:r>
              <a:rPr lang="en-GB" sz="900" b="1" baseline="30000" noProof="0" dirty="0">
                <a:solidFill>
                  <a:schemeClr val="bg1"/>
                </a:solidFill>
                <a:latin typeface="Arial" panose="020B0604020202020204" pitchFamily="34" charset="0"/>
                <a:cs typeface="Arial" panose="020B0604020202020204" pitchFamily="34" charset="0"/>
              </a:rPr>
              <a:t>g</a:t>
            </a:r>
            <a:endParaRPr lang="en-GB" sz="900" baseline="30000" noProof="0" dirty="0">
              <a:solidFill>
                <a:schemeClr val="bg1"/>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id="{B5A0FFC2-D43C-A4D7-D98C-F86242655DCA}"/>
              </a:ext>
            </a:extLst>
          </p:cNvPr>
          <p:cNvSpPr txBox="1"/>
          <p:nvPr/>
        </p:nvSpPr>
        <p:spPr>
          <a:xfrm>
            <a:off x="7943002" y="4848486"/>
            <a:ext cx="656758" cy="131574"/>
          </a:xfrm>
          <a:prstGeom prst="rect">
            <a:avLst/>
          </a:prstGeom>
          <a:noFill/>
        </p:spPr>
        <p:txBody>
          <a:bodyPr wrap="square" lIns="0" tIns="0" rIns="0" bIns="0" rtlCol="0">
            <a:spAutoFit/>
          </a:bodyPr>
          <a:lstStyle/>
          <a:p>
            <a:pPr>
              <a:lnSpc>
                <a:spcPct val="95000"/>
              </a:lnSpc>
              <a:buClr>
                <a:schemeClr val="accent1"/>
              </a:buClr>
            </a:pPr>
            <a:r>
              <a:rPr lang="en-GB" sz="900" b="1" noProof="0" dirty="0">
                <a:latin typeface="Arial" panose="020B0604020202020204" pitchFamily="34" charset="0"/>
                <a:cs typeface="Arial" panose="020B0604020202020204" pitchFamily="34" charset="0"/>
              </a:rPr>
              <a:t>Cohort 4</a:t>
            </a:r>
            <a:endParaRPr lang="en-GB" sz="900" noProof="0" dirty="0">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id="{8CAD8FF5-6193-B682-CE5C-FB92CF8B1DF1}"/>
              </a:ext>
            </a:extLst>
          </p:cNvPr>
          <p:cNvSpPr txBox="1"/>
          <p:nvPr/>
        </p:nvSpPr>
        <p:spPr>
          <a:xfrm>
            <a:off x="8542580" y="3188139"/>
            <a:ext cx="1205555" cy="394723"/>
          </a:xfrm>
          <a:prstGeom prst="rect">
            <a:avLst/>
          </a:prstGeom>
          <a:noFill/>
        </p:spPr>
        <p:txBody>
          <a:bodyPr wrap="square" lIns="0" tIns="0" rIns="0" bIns="0" rtlCol="0">
            <a:spAutoFit/>
          </a:bodyPr>
          <a:lstStyle/>
          <a:p>
            <a:pPr algn="ctr">
              <a:lnSpc>
                <a:spcPct val="95000"/>
              </a:lnSpc>
              <a:buClr>
                <a:schemeClr val="accent1"/>
              </a:buClr>
            </a:pPr>
            <a:r>
              <a:rPr lang="en-GB" sz="900" spc="-20" noProof="0" dirty="0">
                <a:latin typeface="Arial" panose="020B0604020202020204" pitchFamily="34" charset="0"/>
                <a:cs typeface="Arial" panose="020B0604020202020204" pitchFamily="34" charset="0"/>
              </a:rPr>
              <a:t>Dato-</a:t>
            </a:r>
            <a:r>
              <a:rPr lang="en-GB" sz="900" spc="-20" noProof="0" dirty="0" err="1">
                <a:latin typeface="Arial" panose="020B0604020202020204" pitchFamily="34" charset="0"/>
                <a:cs typeface="Arial" panose="020B0604020202020204" pitchFamily="34" charset="0"/>
              </a:rPr>
              <a:t>DXd</a:t>
            </a:r>
            <a:r>
              <a:rPr lang="en-GB" sz="900" spc="-20" noProof="0" dirty="0">
                <a:latin typeface="Arial" panose="020B0604020202020204" pitchFamily="34" charset="0"/>
                <a:cs typeface="Arial" panose="020B0604020202020204" pitchFamily="34" charset="0"/>
              </a:rPr>
              <a:t> 6 mg/kg +</a:t>
            </a:r>
            <a:br>
              <a:rPr lang="en-GB" sz="900" spc="-20" noProof="0" dirty="0">
                <a:latin typeface="Arial" panose="020B0604020202020204" pitchFamily="34" charset="0"/>
                <a:cs typeface="Arial" panose="020B0604020202020204" pitchFamily="34" charset="0"/>
              </a:rPr>
            </a:br>
            <a:r>
              <a:rPr lang="en-GB" sz="900" spc="-20" noProof="0" dirty="0">
                <a:latin typeface="Arial" panose="020B0604020202020204" pitchFamily="34" charset="0"/>
                <a:cs typeface="Arial" panose="020B0604020202020204" pitchFamily="34" charset="0"/>
              </a:rPr>
              <a:t>durvalumab</a:t>
            </a:r>
            <a:br>
              <a:rPr lang="en-GB" sz="900" spc="-20" noProof="0" dirty="0">
                <a:latin typeface="Arial" panose="020B0604020202020204" pitchFamily="34" charset="0"/>
                <a:cs typeface="Arial" panose="020B0604020202020204" pitchFamily="34" charset="0"/>
              </a:rPr>
            </a:br>
            <a:r>
              <a:rPr lang="en-GB" sz="900" spc="-20" noProof="0" dirty="0">
                <a:latin typeface="Arial" panose="020B0604020202020204" pitchFamily="34" charset="0"/>
                <a:cs typeface="Arial" panose="020B0604020202020204" pitchFamily="34" charset="0"/>
              </a:rPr>
              <a:t>1120 mg Q3W (1L; n=1)</a:t>
            </a:r>
          </a:p>
        </p:txBody>
      </p:sp>
      <p:sp>
        <p:nvSpPr>
          <p:cNvPr id="175" name="TextBox 174">
            <a:extLst>
              <a:ext uri="{FF2B5EF4-FFF2-40B4-BE49-F238E27FC236}">
                <a16:creationId xmlns:a16="http://schemas.microsoft.com/office/drawing/2014/main" id="{4BC7EF92-9AB3-76E3-3B0D-B31BB2F6740A}"/>
              </a:ext>
            </a:extLst>
          </p:cNvPr>
          <p:cNvSpPr txBox="1"/>
          <p:nvPr/>
        </p:nvSpPr>
        <p:spPr>
          <a:xfrm>
            <a:off x="9977674" y="3188139"/>
            <a:ext cx="1258774" cy="394723"/>
          </a:xfrm>
          <a:prstGeom prst="rect">
            <a:avLst/>
          </a:prstGeom>
          <a:noFill/>
        </p:spPr>
        <p:txBody>
          <a:bodyPr wrap="square" lIns="0" tIns="0" rIns="0" bIns="0" rtlCol="0">
            <a:spAutoFit/>
          </a:bodyPr>
          <a:lstStyle/>
          <a:p>
            <a:pPr algn="ctr">
              <a:lnSpc>
                <a:spcPct val="95000"/>
              </a:lnSpc>
              <a:buClr>
                <a:schemeClr val="accent1"/>
              </a:buClr>
            </a:pPr>
            <a:r>
              <a:rPr lang="en-GB" sz="900" spc="-20" noProof="0" dirty="0">
                <a:latin typeface="Arial" panose="020B0604020202020204" pitchFamily="34" charset="0"/>
                <a:cs typeface="Arial" panose="020B0604020202020204" pitchFamily="34" charset="0"/>
              </a:rPr>
              <a:t>Dato-</a:t>
            </a:r>
            <a:r>
              <a:rPr lang="en-GB" sz="900" spc="-20" noProof="0" dirty="0" err="1">
                <a:latin typeface="Arial" panose="020B0604020202020204" pitchFamily="34" charset="0"/>
                <a:cs typeface="Arial" panose="020B0604020202020204" pitchFamily="34" charset="0"/>
              </a:rPr>
              <a:t>DXd</a:t>
            </a:r>
            <a:r>
              <a:rPr lang="en-GB" sz="900" spc="-20" noProof="0" dirty="0">
                <a:latin typeface="Arial" panose="020B0604020202020204" pitchFamily="34" charset="0"/>
                <a:cs typeface="Arial" panose="020B0604020202020204" pitchFamily="34" charset="0"/>
              </a:rPr>
              <a:t> 6 mg/kg +</a:t>
            </a:r>
            <a:br>
              <a:rPr lang="en-GB" sz="900" spc="-20" noProof="0" dirty="0">
                <a:latin typeface="Arial" panose="020B0604020202020204" pitchFamily="34" charset="0"/>
                <a:cs typeface="Arial" panose="020B0604020202020204" pitchFamily="34" charset="0"/>
              </a:rPr>
            </a:br>
            <a:r>
              <a:rPr lang="en-GB" sz="900" spc="-20" noProof="0" dirty="0">
                <a:latin typeface="Arial" panose="020B0604020202020204" pitchFamily="34" charset="0"/>
                <a:cs typeface="Arial" panose="020B0604020202020204" pitchFamily="34" charset="0"/>
              </a:rPr>
              <a:t>durvalumab</a:t>
            </a:r>
            <a:br>
              <a:rPr lang="en-GB" sz="900" spc="-20" noProof="0" dirty="0">
                <a:latin typeface="Arial" panose="020B0604020202020204" pitchFamily="34" charset="0"/>
                <a:cs typeface="Arial" panose="020B0604020202020204" pitchFamily="34" charset="0"/>
              </a:rPr>
            </a:br>
            <a:r>
              <a:rPr lang="en-GB" sz="900" spc="-20" noProof="0" dirty="0">
                <a:latin typeface="Arial" panose="020B0604020202020204" pitchFamily="34" charset="0"/>
                <a:cs typeface="Arial" panose="020B0604020202020204" pitchFamily="34" charset="0"/>
              </a:rPr>
              <a:t>1120 mg Q3W (1L; n=14)</a:t>
            </a:r>
          </a:p>
        </p:txBody>
      </p:sp>
      <p:sp>
        <p:nvSpPr>
          <p:cNvPr id="176" name="TextBox 175">
            <a:extLst>
              <a:ext uri="{FF2B5EF4-FFF2-40B4-BE49-F238E27FC236}">
                <a16:creationId xmlns:a16="http://schemas.microsoft.com/office/drawing/2014/main" id="{5354A5E4-CE98-3E64-20F6-4C7216522F08}"/>
              </a:ext>
            </a:extLst>
          </p:cNvPr>
          <p:cNvSpPr txBox="1"/>
          <p:nvPr/>
        </p:nvSpPr>
        <p:spPr>
          <a:xfrm>
            <a:off x="8542580" y="3771235"/>
            <a:ext cx="1205555" cy="657872"/>
          </a:xfrm>
          <a:prstGeom prst="rect">
            <a:avLst/>
          </a:prstGeom>
          <a:noFill/>
        </p:spPr>
        <p:txBody>
          <a:bodyPr wrap="square" lIns="0" tIns="0" rIns="0" bIns="0" rtlCol="0">
            <a:spAutoFit/>
          </a:bodyPr>
          <a:lstStyle/>
          <a:p>
            <a:pPr algn="ctr">
              <a:lnSpc>
                <a:spcPct val="95000"/>
              </a:lnSpc>
              <a:buClr>
                <a:schemeClr val="accent1"/>
              </a:buClr>
            </a:pPr>
            <a:r>
              <a:rPr lang="en-GB" sz="900" spc="-20" noProof="0" dirty="0">
                <a:solidFill>
                  <a:schemeClr val="bg1"/>
                </a:solidFill>
                <a:latin typeface="Arial" panose="020B0604020202020204" pitchFamily="34" charset="0"/>
                <a:cs typeface="Arial" panose="020B0604020202020204" pitchFamily="34" charset="0"/>
              </a:rPr>
              <a:t>Dato-</a:t>
            </a:r>
            <a:r>
              <a:rPr lang="en-GB" sz="900" spc="-20" noProof="0" dirty="0" err="1">
                <a:solidFill>
                  <a:schemeClr val="bg1"/>
                </a:solidFill>
                <a:latin typeface="Arial" panose="020B0604020202020204" pitchFamily="34" charset="0"/>
                <a:cs typeface="Arial" panose="020B0604020202020204" pitchFamily="34" charset="0"/>
              </a:rPr>
              <a:t>DXd</a:t>
            </a:r>
            <a:r>
              <a:rPr lang="en-GB" sz="900" spc="-20" noProof="0" dirty="0">
                <a:solidFill>
                  <a:schemeClr val="bg1"/>
                </a:solidFill>
                <a:latin typeface="Arial" panose="020B0604020202020204" pitchFamily="34" charset="0"/>
                <a:cs typeface="Arial" panose="020B0604020202020204" pitchFamily="34" charset="0"/>
              </a:rPr>
              <a:t> 4 mg/kg +</a:t>
            </a:r>
            <a:br>
              <a:rPr lang="en-GB" sz="900" spc="-20" noProof="0" dirty="0">
                <a:solidFill>
                  <a:schemeClr val="bg1"/>
                </a:solidFill>
                <a:latin typeface="Arial" panose="020B0604020202020204" pitchFamily="34" charset="0"/>
                <a:cs typeface="Arial" panose="020B0604020202020204" pitchFamily="34" charset="0"/>
              </a:rPr>
            </a:br>
            <a:r>
              <a:rPr lang="en-GB" sz="900" spc="-20" noProof="0" dirty="0">
                <a:solidFill>
                  <a:schemeClr val="bg1"/>
                </a:solidFill>
                <a:latin typeface="Arial" panose="020B0604020202020204" pitchFamily="34" charset="0"/>
                <a:cs typeface="Arial" panose="020B0604020202020204" pitchFamily="34" charset="0"/>
              </a:rPr>
              <a:t>durvalumab</a:t>
            </a:r>
            <a:br>
              <a:rPr lang="en-GB" sz="900" spc="-20" noProof="0" dirty="0">
                <a:solidFill>
                  <a:schemeClr val="bg1"/>
                </a:solidFill>
                <a:latin typeface="Arial" panose="020B0604020202020204" pitchFamily="34" charset="0"/>
                <a:cs typeface="Arial" panose="020B0604020202020204" pitchFamily="34" charset="0"/>
              </a:rPr>
            </a:br>
            <a:r>
              <a:rPr lang="en-GB" sz="900" spc="-20" noProof="0" dirty="0">
                <a:solidFill>
                  <a:schemeClr val="bg1"/>
                </a:solidFill>
                <a:latin typeface="Arial" panose="020B0604020202020204" pitchFamily="34" charset="0"/>
                <a:cs typeface="Arial" panose="020B0604020202020204" pitchFamily="34" charset="0"/>
              </a:rPr>
              <a:t>1120 mg + 4 cycles of</a:t>
            </a:r>
            <a:br>
              <a:rPr lang="en-GB" sz="900" spc="-20" noProof="0" dirty="0">
                <a:solidFill>
                  <a:schemeClr val="bg1"/>
                </a:solidFill>
                <a:latin typeface="Arial" panose="020B0604020202020204" pitchFamily="34" charset="0"/>
                <a:cs typeface="Arial" panose="020B0604020202020204" pitchFamily="34" charset="0"/>
              </a:rPr>
            </a:br>
            <a:r>
              <a:rPr lang="en-GB" sz="900" spc="-20" noProof="0" dirty="0">
                <a:solidFill>
                  <a:schemeClr val="bg1"/>
                </a:solidFill>
                <a:latin typeface="Arial" panose="020B0604020202020204" pitchFamily="34" charset="0"/>
                <a:cs typeface="Arial" panose="020B0604020202020204" pitchFamily="34" charset="0"/>
              </a:rPr>
              <a:t>carboplatin</a:t>
            </a:r>
            <a:br>
              <a:rPr lang="en-GB" sz="900" spc="-20" noProof="0" dirty="0">
                <a:solidFill>
                  <a:schemeClr val="bg1"/>
                </a:solidFill>
                <a:latin typeface="Arial" panose="020B0604020202020204" pitchFamily="34" charset="0"/>
                <a:cs typeface="Arial" panose="020B0604020202020204" pitchFamily="34" charset="0"/>
              </a:rPr>
            </a:br>
            <a:r>
              <a:rPr lang="en-GB" sz="900" spc="-20" noProof="0" dirty="0">
                <a:solidFill>
                  <a:schemeClr val="bg1"/>
                </a:solidFill>
                <a:latin typeface="Arial" panose="020B0604020202020204" pitchFamily="34" charset="0"/>
                <a:cs typeface="Arial" panose="020B0604020202020204" pitchFamily="34" charset="0"/>
              </a:rPr>
              <a:t>AUC 5 Q3W</a:t>
            </a:r>
          </a:p>
        </p:txBody>
      </p:sp>
      <p:sp>
        <p:nvSpPr>
          <p:cNvPr id="177" name="TextBox 176">
            <a:extLst>
              <a:ext uri="{FF2B5EF4-FFF2-40B4-BE49-F238E27FC236}">
                <a16:creationId xmlns:a16="http://schemas.microsoft.com/office/drawing/2014/main" id="{6F3AE155-72FC-44E8-B76F-9499265B32A9}"/>
              </a:ext>
            </a:extLst>
          </p:cNvPr>
          <p:cNvSpPr txBox="1"/>
          <p:nvPr/>
        </p:nvSpPr>
        <p:spPr>
          <a:xfrm>
            <a:off x="8542580" y="4598549"/>
            <a:ext cx="1205555" cy="657872"/>
          </a:xfrm>
          <a:prstGeom prst="rect">
            <a:avLst/>
          </a:prstGeom>
          <a:noFill/>
        </p:spPr>
        <p:txBody>
          <a:bodyPr wrap="square" lIns="0" tIns="0" rIns="0" bIns="0" rtlCol="0">
            <a:spAutoFit/>
          </a:bodyPr>
          <a:lstStyle/>
          <a:p>
            <a:pPr algn="ctr">
              <a:lnSpc>
                <a:spcPct val="95000"/>
              </a:lnSpc>
              <a:buClr>
                <a:schemeClr val="accent1"/>
              </a:buClr>
            </a:pPr>
            <a:r>
              <a:rPr lang="en-GB" sz="900" spc="-20" noProof="0" dirty="0">
                <a:latin typeface="Arial" panose="020B0604020202020204" pitchFamily="34" charset="0"/>
                <a:cs typeface="Arial" panose="020B0604020202020204" pitchFamily="34" charset="0"/>
              </a:rPr>
              <a:t>Dato-</a:t>
            </a:r>
            <a:r>
              <a:rPr lang="en-GB" sz="900" spc="-20" noProof="0" dirty="0" err="1">
                <a:latin typeface="Arial" panose="020B0604020202020204" pitchFamily="34" charset="0"/>
                <a:cs typeface="Arial" panose="020B0604020202020204" pitchFamily="34" charset="0"/>
              </a:rPr>
              <a:t>DXd</a:t>
            </a:r>
            <a:r>
              <a:rPr lang="en-GB" sz="900" spc="-20" noProof="0" dirty="0">
                <a:latin typeface="Arial" panose="020B0604020202020204" pitchFamily="34" charset="0"/>
                <a:cs typeface="Arial" panose="020B0604020202020204" pitchFamily="34" charset="0"/>
              </a:rPr>
              <a:t> 6 mg/kg +</a:t>
            </a:r>
            <a:br>
              <a:rPr lang="en-GB" sz="900" spc="-20" noProof="0" dirty="0">
                <a:latin typeface="Arial" panose="020B0604020202020204" pitchFamily="34" charset="0"/>
                <a:cs typeface="Arial" panose="020B0604020202020204" pitchFamily="34" charset="0"/>
              </a:rPr>
            </a:br>
            <a:r>
              <a:rPr lang="en-GB" sz="900" spc="-20" noProof="0" dirty="0">
                <a:latin typeface="Arial" panose="020B0604020202020204" pitchFamily="34" charset="0"/>
                <a:cs typeface="Arial" panose="020B0604020202020204" pitchFamily="34" charset="0"/>
              </a:rPr>
              <a:t>durvalumab</a:t>
            </a:r>
            <a:br>
              <a:rPr lang="en-GB" sz="900" spc="-20" noProof="0" dirty="0">
                <a:latin typeface="Arial" panose="020B0604020202020204" pitchFamily="34" charset="0"/>
                <a:cs typeface="Arial" panose="020B0604020202020204" pitchFamily="34" charset="0"/>
              </a:rPr>
            </a:br>
            <a:r>
              <a:rPr lang="en-GB" sz="900" spc="-20" noProof="0" dirty="0">
                <a:latin typeface="Arial" panose="020B0604020202020204" pitchFamily="34" charset="0"/>
                <a:cs typeface="Arial" panose="020B0604020202020204" pitchFamily="34" charset="0"/>
              </a:rPr>
              <a:t>1120 mg + 4 cycles of</a:t>
            </a:r>
            <a:br>
              <a:rPr lang="en-GB" sz="900" spc="-20" noProof="0" dirty="0">
                <a:latin typeface="Arial" panose="020B0604020202020204" pitchFamily="34" charset="0"/>
                <a:cs typeface="Arial" panose="020B0604020202020204" pitchFamily="34" charset="0"/>
              </a:rPr>
            </a:br>
            <a:r>
              <a:rPr lang="en-GB" sz="900" spc="-20" noProof="0" dirty="0">
                <a:latin typeface="Arial" panose="020B0604020202020204" pitchFamily="34" charset="0"/>
                <a:cs typeface="Arial" panose="020B0604020202020204" pitchFamily="34" charset="0"/>
              </a:rPr>
              <a:t>carboplatin</a:t>
            </a:r>
            <a:br>
              <a:rPr lang="en-GB" sz="900" spc="-20" noProof="0" dirty="0">
                <a:latin typeface="Arial" panose="020B0604020202020204" pitchFamily="34" charset="0"/>
                <a:cs typeface="Arial" panose="020B0604020202020204" pitchFamily="34" charset="0"/>
              </a:rPr>
            </a:br>
            <a:r>
              <a:rPr lang="en-GB" sz="900" spc="-20" noProof="0" dirty="0">
                <a:latin typeface="Arial" panose="020B0604020202020204" pitchFamily="34" charset="0"/>
                <a:cs typeface="Arial" panose="020B0604020202020204" pitchFamily="34" charset="0"/>
              </a:rPr>
              <a:t>AUC 5 Q3W (1L; n=6)</a:t>
            </a:r>
          </a:p>
        </p:txBody>
      </p:sp>
      <p:sp>
        <p:nvSpPr>
          <p:cNvPr id="178" name="TextBox 177">
            <a:extLst>
              <a:ext uri="{FF2B5EF4-FFF2-40B4-BE49-F238E27FC236}">
                <a16:creationId xmlns:a16="http://schemas.microsoft.com/office/drawing/2014/main" id="{3C71FEE6-8772-A2CB-3811-8EFC2D14ED16}"/>
              </a:ext>
            </a:extLst>
          </p:cNvPr>
          <p:cNvSpPr txBox="1"/>
          <p:nvPr/>
        </p:nvSpPr>
        <p:spPr>
          <a:xfrm>
            <a:off x="10004284" y="4598549"/>
            <a:ext cx="1205555" cy="657872"/>
          </a:xfrm>
          <a:prstGeom prst="rect">
            <a:avLst/>
          </a:prstGeom>
          <a:noFill/>
        </p:spPr>
        <p:txBody>
          <a:bodyPr wrap="square" lIns="0" tIns="0" rIns="0" bIns="0" rtlCol="0">
            <a:spAutoFit/>
          </a:bodyPr>
          <a:lstStyle/>
          <a:p>
            <a:pPr algn="ctr">
              <a:lnSpc>
                <a:spcPct val="95000"/>
              </a:lnSpc>
              <a:buClr>
                <a:schemeClr val="accent1"/>
              </a:buClr>
            </a:pPr>
            <a:r>
              <a:rPr lang="en-GB" sz="900" spc="-20" noProof="0" dirty="0">
                <a:latin typeface="Arial" panose="020B0604020202020204" pitchFamily="34" charset="0"/>
                <a:cs typeface="Arial" panose="020B0604020202020204" pitchFamily="34" charset="0"/>
              </a:rPr>
              <a:t>Dato-</a:t>
            </a:r>
            <a:r>
              <a:rPr lang="en-GB" sz="900" spc="-20" noProof="0" dirty="0" err="1">
                <a:latin typeface="Arial" panose="020B0604020202020204" pitchFamily="34" charset="0"/>
                <a:cs typeface="Arial" panose="020B0604020202020204" pitchFamily="34" charset="0"/>
              </a:rPr>
              <a:t>DXd</a:t>
            </a:r>
            <a:r>
              <a:rPr lang="en-GB" sz="900" spc="-20" noProof="0" dirty="0">
                <a:latin typeface="Arial" panose="020B0604020202020204" pitchFamily="34" charset="0"/>
                <a:cs typeface="Arial" panose="020B0604020202020204" pitchFamily="34" charset="0"/>
              </a:rPr>
              <a:t> 6 mg/kg +</a:t>
            </a:r>
            <a:br>
              <a:rPr lang="en-GB" sz="900" spc="-20" noProof="0" dirty="0">
                <a:latin typeface="Arial" panose="020B0604020202020204" pitchFamily="34" charset="0"/>
                <a:cs typeface="Arial" panose="020B0604020202020204" pitchFamily="34" charset="0"/>
              </a:rPr>
            </a:br>
            <a:r>
              <a:rPr lang="en-GB" sz="900" spc="-20" noProof="0" dirty="0">
                <a:latin typeface="Arial" panose="020B0604020202020204" pitchFamily="34" charset="0"/>
                <a:cs typeface="Arial" panose="020B0604020202020204" pitchFamily="34" charset="0"/>
              </a:rPr>
              <a:t>durvalumab</a:t>
            </a:r>
            <a:br>
              <a:rPr lang="en-GB" sz="900" spc="-20" noProof="0" dirty="0">
                <a:latin typeface="Arial" panose="020B0604020202020204" pitchFamily="34" charset="0"/>
                <a:cs typeface="Arial" panose="020B0604020202020204" pitchFamily="34" charset="0"/>
              </a:rPr>
            </a:br>
            <a:r>
              <a:rPr lang="en-GB" sz="900" spc="-20" noProof="0" dirty="0">
                <a:latin typeface="Arial" panose="020B0604020202020204" pitchFamily="34" charset="0"/>
                <a:cs typeface="Arial" panose="020B0604020202020204" pitchFamily="34" charset="0"/>
              </a:rPr>
              <a:t>1120 mg + 4 cycles of</a:t>
            </a:r>
            <a:br>
              <a:rPr lang="en-GB" sz="900" spc="-20" noProof="0" dirty="0">
                <a:latin typeface="Arial" panose="020B0604020202020204" pitchFamily="34" charset="0"/>
                <a:cs typeface="Arial" panose="020B0604020202020204" pitchFamily="34" charset="0"/>
              </a:rPr>
            </a:br>
            <a:r>
              <a:rPr lang="en-GB" sz="900" spc="-20" noProof="0" dirty="0">
                <a:latin typeface="Arial" panose="020B0604020202020204" pitchFamily="34" charset="0"/>
                <a:cs typeface="Arial" panose="020B0604020202020204" pitchFamily="34" charset="0"/>
              </a:rPr>
              <a:t>carboplatin</a:t>
            </a:r>
            <a:br>
              <a:rPr lang="en-GB" sz="900" spc="-20" noProof="0" dirty="0">
                <a:latin typeface="Arial" panose="020B0604020202020204" pitchFamily="34" charset="0"/>
                <a:cs typeface="Arial" panose="020B0604020202020204" pitchFamily="34" charset="0"/>
              </a:rPr>
            </a:br>
            <a:r>
              <a:rPr lang="en-GB" sz="900" spc="-20" noProof="0" dirty="0">
                <a:latin typeface="Arial" panose="020B0604020202020204" pitchFamily="34" charset="0"/>
                <a:cs typeface="Arial" panose="020B0604020202020204" pitchFamily="34" charset="0"/>
              </a:rPr>
              <a:t>AUC 5 Q3W (1L; n=31)</a:t>
            </a:r>
          </a:p>
        </p:txBody>
      </p:sp>
      <p:sp>
        <p:nvSpPr>
          <p:cNvPr id="180" name="Rectangle 179">
            <a:extLst>
              <a:ext uri="{FF2B5EF4-FFF2-40B4-BE49-F238E27FC236}">
                <a16:creationId xmlns:a16="http://schemas.microsoft.com/office/drawing/2014/main" id="{438EA76D-C774-1964-CCFF-A28A037B2E34}"/>
              </a:ext>
            </a:extLst>
          </p:cNvPr>
          <p:cNvSpPr/>
          <p:nvPr/>
        </p:nvSpPr>
        <p:spPr>
          <a:xfrm>
            <a:off x="7817434" y="3029223"/>
            <a:ext cx="3528392" cy="695052"/>
          </a:xfrm>
          <a:prstGeom prst="rect">
            <a:avLst/>
          </a:prstGeom>
          <a:noFill/>
          <a:ln w="28575">
            <a:solidFill>
              <a:schemeClr val="accent1"/>
            </a:solidFill>
            <a:prstDash val="solid"/>
            <a:extLst>
              <a:ext uri="{C807C97D-BFC1-408E-A445-0C87EB9F89A2}">
                <ask:lineSketchStyleProps xmlns:ask="http://schemas.microsoft.com/office/drawing/2018/sketchyshapes">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ounded Rectangle 180">
            <a:extLst>
              <a:ext uri="{FF2B5EF4-FFF2-40B4-BE49-F238E27FC236}">
                <a16:creationId xmlns:a16="http://schemas.microsoft.com/office/drawing/2014/main" id="{4388C972-EA1B-5522-FF3A-969C5BF26871}"/>
              </a:ext>
            </a:extLst>
          </p:cNvPr>
          <p:cNvSpPr/>
          <p:nvPr/>
        </p:nvSpPr>
        <p:spPr>
          <a:xfrm rot="16200000">
            <a:off x="11293362" y="2936441"/>
            <a:ext cx="786937" cy="304397"/>
          </a:xfrm>
          <a:prstGeom prst="roundRect">
            <a:avLst>
              <a:gd name="adj" fmla="val 0"/>
            </a:avLst>
          </a:prstGeom>
          <a:gradFill flip="none" rotWithShape="1">
            <a:gsLst>
              <a:gs pos="0">
                <a:srgbClr val="005D00"/>
              </a:gs>
              <a:gs pos="100000">
                <a:srgbClr val="00B050"/>
              </a:gs>
            </a:gsLst>
            <a:lin ang="10800000" scaled="1"/>
            <a:tileRect/>
          </a:gradFill>
          <a:ln w="22225">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lnSpc>
                <a:spcPct val="90000"/>
              </a:lnSpc>
              <a:buClr>
                <a:schemeClr val="accent1"/>
              </a:buClr>
            </a:pPr>
            <a:r>
              <a:rPr lang="en-GB" sz="1100" b="1" noProof="0" dirty="0">
                <a:solidFill>
                  <a:schemeClr val="bg1"/>
                </a:solidFill>
                <a:latin typeface="Arial" panose="020B0604020202020204" pitchFamily="34" charset="0"/>
                <a:cs typeface="Arial" panose="020B0604020202020204" pitchFamily="34" charset="0"/>
              </a:rPr>
              <a:t>Doublet</a:t>
            </a:r>
            <a:endParaRPr lang="en-GB" sz="1100" b="1" baseline="30000" noProof="0" dirty="0">
              <a:solidFill>
                <a:schemeClr val="bg1"/>
              </a:solidFill>
              <a:latin typeface="Arial" panose="020B0604020202020204" pitchFamily="34" charset="0"/>
              <a:cs typeface="Arial" panose="020B0604020202020204" pitchFamily="34" charset="0"/>
            </a:endParaRPr>
          </a:p>
        </p:txBody>
      </p:sp>
      <p:cxnSp>
        <p:nvCxnSpPr>
          <p:cNvPr id="182" name="Straight Connector 181">
            <a:extLst>
              <a:ext uri="{FF2B5EF4-FFF2-40B4-BE49-F238E27FC236}">
                <a16:creationId xmlns:a16="http://schemas.microsoft.com/office/drawing/2014/main" id="{818A4710-B593-148E-7D5F-3547419FA3D6}"/>
              </a:ext>
            </a:extLst>
          </p:cNvPr>
          <p:cNvCxnSpPr>
            <a:cxnSpLocks/>
          </p:cNvCxnSpPr>
          <p:nvPr/>
        </p:nvCxnSpPr>
        <p:spPr>
          <a:xfrm>
            <a:off x="11425005" y="3082595"/>
            <a:ext cx="137644"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E226BEFF-9D6D-DEDA-AD96-16FC2D39BD8D}"/>
              </a:ext>
            </a:extLst>
          </p:cNvPr>
          <p:cNvCxnSpPr>
            <a:cxnSpLocks/>
          </p:cNvCxnSpPr>
          <p:nvPr/>
        </p:nvCxnSpPr>
        <p:spPr>
          <a:xfrm>
            <a:off x="11425005" y="4521775"/>
            <a:ext cx="137644"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84" name="Rounded Rectangle 183">
            <a:extLst>
              <a:ext uri="{FF2B5EF4-FFF2-40B4-BE49-F238E27FC236}">
                <a16:creationId xmlns:a16="http://schemas.microsoft.com/office/drawing/2014/main" id="{994D6920-5733-A89D-EBA6-9B4D6CF97BFA}"/>
              </a:ext>
            </a:extLst>
          </p:cNvPr>
          <p:cNvSpPr/>
          <p:nvPr/>
        </p:nvSpPr>
        <p:spPr>
          <a:xfrm rot="16200000">
            <a:off x="11243458" y="4369855"/>
            <a:ext cx="886745" cy="304397"/>
          </a:xfrm>
          <a:prstGeom prst="roundRect">
            <a:avLst>
              <a:gd name="adj" fmla="val 0"/>
            </a:avLst>
          </a:prstGeom>
          <a:gradFill>
            <a:gsLst>
              <a:gs pos="0">
                <a:srgbClr val="003F00"/>
              </a:gs>
              <a:gs pos="100000">
                <a:srgbClr val="005D00"/>
              </a:gs>
            </a:gsLst>
            <a:lin ang="10800000" scaled="1"/>
          </a:gradFill>
          <a:ln w="22225">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lnSpc>
                <a:spcPct val="90000"/>
              </a:lnSpc>
              <a:buClr>
                <a:schemeClr val="accent1"/>
              </a:buClr>
            </a:pPr>
            <a:r>
              <a:rPr lang="en-GB" sz="1100" b="1" noProof="0" dirty="0">
                <a:solidFill>
                  <a:schemeClr val="bg1"/>
                </a:solidFill>
                <a:latin typeface="Arial" panose="020B0604020202020204" pitchFamily="34" charset="0"/>
                <a:cs typeface="Arial" panose="020B0604020202020204" pitchFamily="34" charset="0"/>
              </a:rPr>
              <a:t>Triplet</a:t>
            </a:r>
            <a:endParaRPr lang="en-GB" sz="1100" b="1" baseline="30000"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814715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Rectangle 223">
            <a:extLst>
              <a:ext uri="{FF2B5EF4-FFF2-40B4-BE49-F238E27FC236}">
                <a16:creationId xmlns:a16="http://schemas.microsoft.com/office/drawing/2014/main" id="{09777396-DD9C-6A3D-96D9-013B2B0AC891}"/>
              </a:ext>
            </a:extLst>
          </p:cNvPr>
          <p:cNvSpPr/>
          <p:nvPr/>
        </p:nvSpPr>
        <p:spPr>
          <a:xfrm>
            <a:off x="10416479" y="1559374"/>
            <a:ext cx="1657273" cy="43899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BB1E9C3-6487-43EA-D5EC-F02CAAD6D642}"/>
              </a:ext>
            </a:extLst>
          </p:cNvPr>
          <p:cNvSpPr>
            <a:spLocks noGrp="1"/>
          </p:cNvSpPr>
          <p:nvPr>
            <p:ph type="title"/>
          </p:nvPr>
        </p:nvSpPr>
        <p:spPr/>
        <p:txBody>
          <a:bodyPr/>
          <a:lstStyle/>
          <a:p>
            <a:r>
              <a:rPr lang="en-GB" dirty="0"/>
              <a:t>Tropion-lung02: </a:t>
            </a:r>
            <a:r>
              <a:rPr lang="en-GB" dirty="0">
                <a:solidFill>
                  <a:schemeClr val="tx2"/>
                </a:solidFill>
              </a:rPr>
              <a:t>Dato-</a:t>
            </a:r>
            <a:r>
              <a:rPr lang="en-GB" dirty="0" err="1">
                <a:solidFill>
                  <a:schemeClr val="tx2"/>
                </a:solidFill>
              </a:rPr>
              <a:t>DX</a:t>
            </a:r>
            <a:r>
              <a:rPr lang="en-GB" cap="none" dirty="0" err="1">
                <a:solidFill>
                  <a:schemeClr val="tx2"/>
                </a:solidFill>
              </a:rPr>
              <a:t>d</a:t>
            </a:r>
            <a:r>
              <a:rPr lang="en-GB" dirty="0">
                <a:solidFill>
                  <a:schemeClr val="tx2"/>
                </a:solidFill>
              </a:rPr>
              <a:t> 1L combinations in </a:t>
            </a:r>
            <a:r>
              <a:rPr lang="en-GB" cap="none" dirty="0"/>
              <a:t>ADVANCED/METASTATIC </a:t>
            </a:r>
            <a:r>
              <a:rPr lang="en-GB" dirty="0" err="1"/>
              <a:t>nsclc</a:t>
            </a:r>
            <a:r>
              <a:rPr lang="en-GB" dirty="0"/>
              <a:t> (</a:t>
            </a:r>
            <a:r>
              <a:rPr lang="en-GB" dirty="0">
                <a:solidFill>
                  <a:schemeClr val="tx2"/>
                </a:solidFill>
              </a:rPr>
              <a:t>efficacy)</a:t>
            </a:r>
            <a:endParaRPr lang="en-GB" dirty="0"/>
          </a:p>
        </p:txBody>
      </p:sp>
      <p:sp>
        <p:nvSpPr>
          <p:cNvPr id="14" name="Content Placeholder 13">
            <a:extLst>
              <a:ext uri="{FF2B5EF4-FFF2-40B4-BE49-F238E27FC236}">
                <a16:creationId xmlns:a16="http://schemas.microsoft.com/office/drawing/2014/main" id="{7D52ACB5-0CF5-D7EC-D0B7-D4F736BED12F}"/>
              </a:ext>
            </a:extLst>
          </p:cNvPr>
          <p:cNvSpPr>
            <a:spLocks noGrp="1"/>
          </p:cNvSpPr>
          <p:nvPr>
            <p:ph sz="quarter" idx="15"/>
          </p:nvPr>
        </p:nvSpPr>
        <p:spPr>
          <a:xfrm>
            <a:off x="620183" y="6350002"/>
            <a:ext cx="10180339" cy="365125"/>
          </a:xfrm>
        </p:spPr>
        <p:txBody>
          <a:bodyPr anchor="b" anchorCtr="0"/>
          <a:lstStyle/>
          <a:p>
            <a:r>
              <a:rPr lang="en-GB" sz="1100" dirty="0">
                <a:solidFill>
                  <a:schemeClr val="tx2"/>
                </a:solidFill>
              </a:rPr>
              <a:t>1L, first-line; BOR; best overall response; </a:t>
            </a:r>
            <a:r>
              <a:rPr lang="en-GB" sz="1100" dirty="0" err="1">
                <a:solidFill>
                  <a:schemeClr val="tx2"/>
                </a:solidFill>
              </a:rPr>
              <a:t>ChT</a:t>
            </a:r>
            <a:r>
              <a:rPr lang="en-GB" sz="1100" dirty="0">
                <a:solidFill>
                  <a:schemeClr val="tx2"/>
                </a:solidFill>
              </a:rPr>
              <a:t>, chemotherapy; CI, confidence interval; CR, complete response; Dato-</a:t>
            </a:r>
            <a:r>
              <a:rPr lang="en-GB" sz="1100" dirty="0" err="1">
                <a:solidFill>
                  <a:schemeClr val="tx2"/>
                </a:solidFill>
              </a:rPr>
              <a:t>DXd</a:t>
            </a:r>
            <a:r>
              <a:rPr lang="en-GB" sz="1100" dirty="0">
                <a:solidFill>
                  <a:schemeClr val="tx2"/>
                </a:solidFill>
              </a:rPr>
              <a:t>, </a:t>
            </a:r>
            <a:r>
              <a:rPr lang="en-GB" sz="1100" dirty="0" err="1">
                <a:solidFill>
                  <a:schemeClr val="tx2"/>
                </a:solidFill>
              </a:rPr>
              <a:t>datopotamab</a:t>
            </a:r>
            <a:r>
              <a:rPr lang="en-GB" sz="1100" dirty="0">
                <a:solidFill>
                  <a:schemeClr val="tx2"/>
                </a:solidFill>
              </a:rPr>
              <a:t> deruxtecan; DCR, disease control rate; DOR, duration of response; HR, hazard ratio; NMR, normalised membrane ratio; NSCLC, non-small cell lung cancer; ORR, objective response rate; NE, not evaluable; OS, overall survival; PD-L1, programmed death ligand 1; </a:t>
            </a:r>
            <a:r>
              <a:rPr lang="en-GB" sz="1100" dirty="0" err="1">
                <a:solidFill>
                  <a:schemeClr val="tx2"/>
                </a:solidFill>
              </a:rPr>
              <a:t>pembro</a:t>
            </a:r>
            <a:r>
              <a:rPr lang="en-GB" sz="1100" dirty="0">
                <a:solidFill>
                  <a:schemeClr val="tx2"/>
                </a:solidFill>
              </a:rPr>
              <a:t>, pembrolizumab; PFS, progression-free survival; PR, partial response; Pt, platinum </a:t>
            </a:r>
          </a:p>
          <a:p>
            <a:r>
              <a:rPr lang="en-GB" sz="1100" dirty="0">
                <a:solidFill>
                  <a:schemeClr val="tx2"/>
                </a:solidFill>
              </a:rPr>
              <a:t>1. Levy B, et al. J </a:t>
            </a:r>
            <a:r>
              <a:rPr lang="en-GB" sz="1100" dirty="0" err="1">
                <a:solidFill>
                  <a:schemeClr val="tx2"/>
                </a:solidFill>
              </a:rPr>
              <a:t>Thorac</a:t>
            </a:r>
            <a:r>
              <a:rPr lang="en-GB" sz="1100" dirty="0">
                <a:solidFill>
                  <a:schemeClr val="tx2"/>
                </a:solidFill>
              </a:rPr>
              <a:t> Oncol. 2026;21:103688</a:t>
            </a:r>
            <a:endParaRPr lang="en-GB" sz="1100" dirty="0"/>
          </a:p>
        </p:txBody>
      </p:sp>
      <p:sp>
        <p:nvSpPr>
          <p:cNvPr id="3" name="Slide Number Placeholder 2">
            <a:extLst>
              <a:ext uri="{FF2B5EF4-FFF2-40B4-BE49-F238E27FC236}">
                <a16:creationId xmlns:a16="http://schemas.microsoft.com/office/drawing/2014/main" id="{113C460A-92FA-FB6F-C9C1-CEF9747A09D0}"/>
              </a:ext>
            </a:extLst>
          </p:cNvPr>
          <p:cNvSpPr>
            <a:spLocks noGrp="1"/>
          </p:cNvSpPr>
          <p:nvPr>
            <p:ph type="sldNum" sz="quarter" idx="4"/>
          </p:nvPr>
        </p:nvSpPr>
        <p:spPr/>
        <p:txBody>
          <a:bodyPr/>
          <a:lstStyle/>
          <a:p>
            <a:fld id="{FCE43C0F-8A7B-3A4B-9DB5-B3472E36E833}" type="slidenum">
              <a:rPr lang="en-GB" smtClean="0"/>
              <a:pPr/>
              <a:t>28</a:t>
            </a:fld>
            <a:endParaRPr lang="en-GB" dirty="0"/>
          </a:p>
        </p:txBody>
      </p:sp>
      <p:graphicFrame>
        <p:nvGraphicFramePr>
          <p:cNvPr id="4" name="Table 3">
            <a:extLst>
              <a:ext uri="{FF2B5EF4-FFF2-40B4-BE49-F238E27FC236}">
                <a16:creationId xmlns:a16="http://schemas.microsoft.com/office/drawing/2014/main" id="{300C349F-DA9E-D208-B0C4-F5F5CA5DFB18}"/>
              </a:ext>
            </a:extLst>
          </p:cNvPr>
          <p:cNvGraphicFramePr>
            <a:graphicFrameLocks noGrp="1"/>
          </p:cNvGraphicFramePr>
          <p:nvPr>
            <p:extLst>
              <p:ext uri="{D42A27DB-BD31-4B8C-83A1-F6EECF244321}">
                <p14:modId xmlns:p14="http://schemas.microsoft.com/office/powerpoint/2010/main" val="582016284"/>
              </p:ext>
            </p:extLst>
          </p:nvPr>
        </p:nvGraphicFramePr>
        <p:xfrm>
          <a:off x="4198990" y="1700808"/>
          <a:ext cx="3990623" cy="3326154"/>
        </p:xfrm>
        <a:graphic>
          <a:graphicData uri="http://schemas.openxmlformats.org/drawingml/2006/table">
            <a:tbl>
              <a:tblPr firstRow="1" bandRow="1">
                <a:tableStyleId>{68D230F3-CF80-4859-8CE7-A43EE81993B5}</a:tableStyleId>
              </a:tblPr>
              <a:tblGrid>
                <a:gridCol w="1147803">
                  <a:extLst>
                    <a:ext uri="{9D8B030D-6E8A-4147-A177-3AD203B41FA5}">
                      <a16:colId xmlns:a16="http://schemas.microsoft.com/office/drawing/2014/main" val="3346091821"/>
                    </a:ext>
                  </a:extLst>
                </a:gridCol>
                <a:gridCol w="710705">
                  <a:extLst>
                    <a:ext uri="{9D8B030D-6E8A-4147-A177-3AD203B41FA5}">
                      <a16:colId xmlns:a16="http://schemas.microsoft.com/office/drawing/2014/main" val="1118456614"/>
                    </a:ext>
                  </a:extLst>
                </a:gridCol>
                <a:gridCol w="710705">
                  <a:extLst>
                    <a:ext uri="{9D8B030D-6E8A-4147-A177-3AD203B41FA5}">
                      <a16:colId xmlns:a16="http://schemas.microsoft.com/office/drawing/2014/main" val="2346557243"/>
                    </a:ext>
                  </a:extLst>
                </a:gridCol>
                <a:gridCol w="710705">
                  <a:extLst>
                    <a:ext uri="{9D8B030D-6E8A-4147-A177-3AD203B41FA5}">
                      <a16:colId xmlns:a16="http://schemas.microsoft.com/office/drawing/2014/main" val="2821639016"/>
                    </a:ext>
                  </a:extLst>
                </a:gridCol>
                <a:gridCol w="710705">
                  <a:extLst>
                    <a:ext uri="{9D8B030D-6E8A-4147-A177-3AD203B41FA5}">
                      <a16:colId xmlns:a16="http://schemas.microsoft.com/office/drawing/2014/main" val="2067357832"/>
                    </a:ext>
                  </a:extLst>
                </a:gridCol>
              </a:tblGrid>
              <a:tr h="426834">
                <a:tc rowSpan="2">
                  <a:txBody>
                    <a:bodyPr/>
                    <a:lstStyle/>
                    <a:p>
                      <a:endParaRPr lang="en-GB" sz="1100" b="1" noProof="0" dirty="0">
                        <a:solidFill>
                          <a:schemeClr val="tx1"/>
                        </a:solidFill>
                        <a:latin typeface="Arial" panose="020B0604020202020204" pitchFamily="34" charset="0"/>
                        <a:cs typeface="Arial" panose="020B0604020202020204" pitchFamily="34" charset="0"/>
                      </a:endParaRPr>
                    </a:p>
                  </a:txBody>
                  <a:tcPr marT="36000" marB="36000" anchor="b">
                    <a:lnB w="12700" cap="flat" cmpd="sng" algn="ctr">
                      <a:solidFill>
                        <a:schemeClr val="accent6"/>
                      </a:solidFill>
                      <a:prstDash val="solid"/>
                      <a:round/>
                      <a:headEnd type="none" w="med" len="med"/>
                      <a:tailEnd type="none" w="med" len="med"/>
                    </a:lnB>
                  </a:tcPr>
                </a:tc>
                <a:tc gridSpan="2">
                  <a:txBody>
                    <a:bodyPr/>
                    <a:lstStyle/>
                    <a:p>
                      <a:pPr algn="ctr">
                        <a:lnSpc>
                          <a:spcPct val="90000"/>
                        </a:lnSpc>
                      </a:pPr>
                      <a:r>
                        <a:rPr lang="en-GB" sz="1100" b="1" noProof="0" dirty="0">
                          <a:solidFill>
                            <a:schemeClr val="bg1"/>
                          </a:solidFill>
                          <a:latin typeface="Arial" panose="020B0604020202020204" pitchFamily="34" charset="0"/>
                          <a:cs typeface="Arial" panose="020B0604020202020204" pitchFamily="34" charset="0"/>
                        </a:rPr>
                        <a:t>Doublet</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(N=42)</a:t>
                      </a:r>
                    </a:p>
                  </a:txBody>
                  <a:tcPr marL="19440" marR="19440" anchor="b">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tcPr>
                </a:tc>
                <a:tc hMerge="1">
                  <a:txBody>
                    <a:bodyPr/>
                    <a:lstStyle/>
                    <a:p>
                      <a:pPr algn="ctr">
                        <a:lnSpc>
                          <a:spcPct val="90000"/>
                        </a:lnSpc>
                      </a:pPr>
                      <a:endParaRPr lang="en-GB" sz="1100" b="1" noProof="0" dirty="0">
                        <a:solidFill>
                          <a:schemeClr val="bg1"/>
                        </a:solidFill>
                        <a:latin typeface="Arial" panose="020B0604020202020204" pitchFamily="34" charset="0"/>
                        <a:cs typeface="Arial" panose="020B0604020202020204" pitchFamily="34" charset="0"/>
                      </a:endParaRPr>
                    </a:p>
                  </a:txBody>
                  <a:tcPr marL="19440" marR="19440" anchor="b">
                    <a:solidFill>
                      <a:srgbClr val="00B050"/>
                    </a:solidFill>
                  </a:tcPr>
                </a:tc>
                <a:tc gridSpan="2">
                  <a:txBody>
                    <a:bodyPr/>
                    <a:lstStyle/>
                    <a:p>
                      <a:pPr algn="ctr">
                        <a:lnSpc>
                          <a:spcPct val="90000"/>
                        </a:lnSpc>
                      </a:pPr>
                      <a:r>
                        <a:rPr lang="en-GB" sz="1100" b="1" noProof="0" dirty="0">
                          <a:solidFill>
                            <a:schemeClr val="bg1"/>
                          </a:solidFill>
                          <a:latin typeface="Arial" panose="020B0604020202020204" pitchFamily="34" charset="0"/>
                          <a:cs typeface="Arial" panose="020B0604020202020204" pitchFamily="34" charset="0"/>
                        </a:rPr>
                        <a:t>Triplet</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(N=54)</a:t>
                      </a:r>
                    </a:p>
                  </a:txBody>
                  <a:tcPr marL="19440" marR="19440" anchor="b">
                    <a:solidFill>
                      <a:srgbClr val="005D00"/>
                    </a:solidFill>
                  </a:tcPr>
                </a:tc>
                <a:tc hMerge="1">
                  <a:txBody>
                    <a:bodyPr/>
                    <a:lstStyle/>
                    <a:p>
                      <a:endParaRPr dirty="0"/>
                    </a:p>
                  </a:txBody>
                  <a:tcPr marL="19440" marR="19440" anchor="b">
                    <a:solidFill>
                      <a:srgbClr val="005D00"/>
                    </a:solidFill>
                  </a:tcPr>
                </a:tc>
                <a:extLst>
                  <a:ext uri="{0D108BD9-81ED-4DB2-BD59-A6C34878D82A}">
                    <a16:rowId xmlns:a16="http://schemas.microsoft.com/office/drawing/2014/main" val="299234474"/>
                  </a:ext>
                </a:extLst>
              </a:tr>
              <a:tr h="161754">
                <a:tc vMerge="1">
                  <a:txBody>
                    <a:bodyPr/>
                    <a:lstStyle/>
                    <a:p>
                      <a:pPr marL="0" indent="11113">
                        <a:tabLst/>
                      </a:pPr>
                      <a:endParaRPr lang="en-GB" sz="1100" baseline="30000" noProof="0" dirty="0">
                        <a:latin typeface="Arial" panose="020B0604020202020204" pitchFamily="34" charset="0"/>
                        <a:cs typeface="Arial" panose="020B0604020202020204" pitchFamily="34" charset="0"/>
                      </a:endParaRPr>
                    </a:p>
                  </a:txBody>
                  <a:tcPr marT="18000" marB="18000">
                    <a:lnT w="12700" cap="flat" cmpd="sng" algn="ctr">
                      <a:solidFill>
                        <a:schemeClr val="accent6"/>
                      </a:solidFill>
                      <a:prstDash val="solid"/>
                      <a:round/>
                      <a:headEnd type="none" w="med" len="med"/>
                      <a:tailEnd type="none" w="med" len="med"/>
                    </a:lnT>
                  </a:tcPr>
                </a:tc>
                <a:tc>
                  <a:txBody>
                    <a:bodyPr/>
                    <a:lstStyle/>
                    <a:p>
                      <a:pPr algn="ctr"/>
                      <a:r>
                        <a:rPr lang="en-GB" sz="1100" b="1" noProof="0" dirty="0">
                          <a:latin typeface="Arial" panose="020B0604020202020204" pitchFamily="34" charset="0"/>
                          <a:cs typeface="Arial" panose="020B0604020202020204" pitchFamily="34" charset="0"/>
                        </a:rPr>
                        <a:t>PD-L1 &lt;50%</a:t>
                      </a:r>
                    </a:p>
                  </a:txBody>
                  <a:tcPr marL="19440" marR="19440" marT="36000" marB="36000">
                    <a:lnL w="12700" cap="flat" cmpd="sng" algn="ctr">
                      <a:noFill/>
                      <a:prstDash val="solid"/>
                      <a:round/>
                      <a:headEnd type="none" w="med" len="med"/>
                      <a:tailEnd type="none" w="med" len="med"/>
                    </a:lnL>
                    <a:lnB w="12700" cap="flat" cmpd="sng" algn="ctr">
                      <a:solidFill>
                        <a:schemeClr val="accent6"/>
                      </a:solidFill>
                      <a:prstDash val="solid"/>
                      <a:round/>
                      <a:headEnd type="none" w="med" len="med"/>
                      <a:tailEnd type="none" w="med" len="med"/>
                    </a:lnB>
                  </a:tcPr>
                </a:tc>
                <a:tc>
                  <a:txBody>
                    <a:bodyPr/>
                    <a:lstStyle/>
                    <a:p>
                      <a:pPr algn="ctr"/>
                      <a:r>
                        <a:rPr lang="en-GB" sz="1100" b="1" noProof="0" dirty="0">
                          <a:latin typeface="Arial" panose="020B0604020202020204" pitchFamily="34" charset="0"/>
                          <a:cs typeface="Arial" panose="020B0604020202020204" pitchFamily="34" charset="0"/>
                        </a:rPr>
                        <a:t>PD-L1 ≥50%</a:t>
                      </a:r>
                    </a:p>
                  </a:txBody>
                  <a:tcPr marL="19440" marR="19440" marT="36000" marB="36000">
                    <a:lnB w="12700" cap="flat" cmpd="sng" algn="ctr">
                      <a:solidFill>
                        <a:schemeClr val="accent6"/>
                      </a:solidFill>
                      <a:prstDash val="solid"/>
                      <a:round/>
                      <a:headEnd type="none" w="med" len="med"/>
                      <a:tailEnd type="none" w="med" len="med"/>
                    </a:lnB>
                  </a:tcPr>
                </a:tc>
                <a:tc>
                  <a:txBody>
                    <a:bodyPr/>
                    <a:lstStyle/>
                    <a:p>
                      <a:pPr algn="ctr"/>
                      <a:r>
                        <a:rPr lang="en-GB" sz="1100" b="1" noProof="0" dirty="0">
                          <a:latin typeface="Arial" panose="020B0604020202020204" pitchFamily="34" charset="0"/>
                          <a:cs typeface="Arial" panose="020B0604020202020204" pitchFamily="34" charset="0"/>
                        </a:rPr>
                        <a:t>PD-L1 &lt;50%</a:t>
                      </a:r>
                    </a:p>
                  </a:txBody>
                  <a:tcPr marL="19440" marR="19440" marT="36000" marB="36000">
                    <a:lnB w="12700" cap="flat" cmpd="sng" algn="ctr">
                      <a:solidFill>
                        <a:schemeClr val="accent6"/>
                      </a:solidFill>
                      <a:prstDash val="solid"/>
                      <a:round/>
                      <a:headEnd type="none" w="med" len="med"/>
                      <a:tailEnd type="none" w="med" len="med"/>
                    </a:lnB>
                  </a:tcPr>
                </a:tc>
                <a:tc>
                  <a:txBody>
                    <a:bodyPr/>
                    <a:lstStyle/>
                    <a:p>
                      <a:pPr algn="ctr"/>
                      <a:r>
                        <a:rPr lang="en-GB" sz="1100" b="1" noProof="0" dirty="0">
                          <a:latin typeface="Arial" panose="020B0604020202020204" pitchFamily="34" charset="0"/>
                          <a:cs typeface="Arial" panose="020B0604020202020204" pitchFamily="34" charset="0"/>
                        </a:rPr>
                        <a:t>PD-L1 ≥50%</a:t>
                      </a:r>
                    </a:p>
                  </a:txBody>
                  <a:tcPr marL="19440" marR="19440" marT="36000" marB="36000">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596661569"/>
                  </a:ext>
                </a:extLst>
              </a:tr>
              <a:tr h="161754">
                <a:tc>
                  <a:txBody>
                    <a:bodyPr/>
                    <a:lstStyle/>
                    <a:p>
                      <a:pPr marL="0" indent="12700">
                        <a:tabLst/>
                      </a:pPr>
                      <a:r>
                        <a:rPr lang="en-GB" sz="1100" b="1" noProof="0" dirty="0">
                          <a:latin typeface="Arial" panose="020B0604020202020204" pitchFamily="34" charset="0"/>
                          <a:cs typeface="Arial" panose="020B0604020202020204" pitchFamily="34" charset="0"/>
                        </a:rPr>
                        <a:t>N</a:t>
                      </a:r>
                      <a:endParaRPr lang="en-GB" sz="1100" b="1" baseline="30000" noProof="0" dirty="0">
                        <a:latin typeface="Arial" panose="020B0604020202020204" pitchFamily="34" charset="0"/>
                        <a:cs typeface="Arial" panose="020B0604020202020204" pitchFamily="34" charset="0"/>
                      </a:endParaRPr>
                    </a:p>
                  </a:txBody>
                  <a:tcPr marT="36000" marB="36000">
                    <a:lnT w="12700" cap="flat" cmpd="sng" algn="ctr">
                      <a:solidFill>
                        <a:schemeClr val="accent6"/>
                      </a:solidFill>
                      <a:prstDash val="solid"/>
                      <a:round/>
                      <a:headEnd type="none" w="med" len="med"/>
                      <a:tailEnd type="none" w="med" len="med"/>
                    </a:lnT>
                  </a:tcPr>
                </a:tc>
                <a:tc>
                  <a:txBody>
                    <a:bodyPr/>
                    <a:lstStyle/>
                    <a:p>
                      <a:pPr algn="ctr"/>
                      <a:r>
                        <a:rPr lang="en-GB" sz="1100" noProof="0" dirty="0">
                          <a:latin typeface="Arial" panose="020B0604020202020204" pitchFamily="34" charset="0"/>
                          <a:cs typeface="Arial" panose="020B0604020202020204" pitchFamily="34" charset="0"/>
                        </a:rPr>
                        <a:t>30</a:t>
                      </a:r>
                    </a:p>
                  </a:txBody>
                  <a:tcPr marT="36000" marB="36000">
                    <a:lnT w="12700" cap="flat" cmpd="sng" algn="ctr">
                      <a:solidFill>
                        <a:schemeClr val="accent6"/>
                      </a:solidFill>
                      <a:prstDash val="solid"/>
                      <a:round/>
                      <a:headEnd type="none" w="med" len="med"/>
                      <a:tailEnd type="none" w="med" len="med"/>
                    </a:lnT>
                  </a:tcPr>
                </a:tc>
                <a:tc>
                  <a:txBody>
                    <a:bodyPr/>
                    <a:lstStyle/>
                    <a:p>
                      <a:pPr algn="ctr"/>
                      <a:r>
                        <a:rPr lang="en-GB" sz="1100" noProof="0" dirty="0">
                          <a:latin typeface="Arial" panose="020B0604020202020204" pitchFamily="34" charset="0"/>
                          <a:cs typeface="Arial" panose="020B0604020202020204" pitchFamily="34" charset="0"/>
                        </a:rPr>
                        <a:t>5</a:t>
                      </a:r>
                    </a:p>
                  </a:txBody>
                  <a:tcPr marT="36000" marB="36000">
                    <a:lnT w="12700" cap="flat" cmpd="sng" algn="ctr">
                      <a:solidFill>
                        <a:schemeClr val="accent6"/>
                      </a:solidFill>
                      <a:prstDash val="solid"/>
                      <a:round/>
                      <a:headEnd type="none" w="med" len="med"/>
                      <a:tailEnd type="none" w="med" len="med"/>
                    </a:lnT>
                  </a:tcPr>
                </a:tc>
                <a:tc>
                  <a:txBody>
                    <a:bodyPr/>
                    <a:lstStyle/>
                    <a:p>
                      <a:pPr algn="ctr"/>
                      <a:r>
                        <a:rPr lang="en-GB" sz="1100" noProof="0" dirty="0">
                          <a:latin typeface="Arial" panose="020B0604020202020204" pitchFamily="34" charset="0"/>
                          <a:cs typeface="Arial" panose="020B0604020202020204" pitchFamily="34" charset="0"/>
                        </a:rPr>
                        <a:t>40</a:t>
                      </a:r>
                    </a:p>
                  </a:txBody>
                  <a:tcPr marT="36000" marB="36000">
                    <a:lnT w="12700" cap="flat" cmpd="sng" algn="ctr">
                      <a:solidFill>
                        <a:schemeClr val="accent6"/>
                      </a:solidFill>
                      <a:prstDash val="solid"/>
                      <a:round/>
                      <a:headEnd type="none" w="med" len="med"/>
                      <a:tailEnd type="none" w="med" len="med"/>
                    </a:lnT>
                  </a:tcPr>
                </a:tc>
                <a:tc>
                  <a:txBody>
                    <a:bodyPr/>
                    <a:lstStyle/>
                    <a:p>
                      <a:pPr algn="ctr"/>
                      <a:r>
                        <a:rPr lang="en-GB" sz="1100" noProof="0" dirty="0">
                          <a:latin typeface="Arial" panose="020B0604020202020204" pitchFamily="34" charset="0"/>
                          <a:cs typeface="Arial" panose="020B0604020202020204" pitchFamily="34" charset="0"/>
                        </a:rPr>
                        <a:t>10</a:t>
                      </a:r>
                    </a:p>
                  </a:txBody>
                  <a:tcPr marT="36000" marB="36000">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2526183964"/>
                  </a:ext>
                </a:extLst>
              </a:tr>
              <a:tr h="161754">
                <a:tc>
                  <a:txBody>
                    <a:bodyPr/>
                    <a:lstStyle/>
                    <a:p>
                      <a:pPr marL="0" indent="12700">
                        <a:tabLst/>
                      </a:pPr>
                      <a:r>
                        <a:rPr lang="en-GB" sz="1100" noProof="0" dirty="0">
                          <a:latin typeface="Arial" panose="020B0604020202020204" pitchFamily="34" charset="0"/>
                          <a:cs typeface="Arial" panose="020B0604020202020204" pitchFamily="34" charset="0"/>
                        </a:rPr>
                        <a:t>ORR, %</a:t>
                      </a:r>
                    </a:p>
                  </a:txBody>
                  <a:tcPr marT="36000" marB="36000"/>
                </a:tc>
                <a:tc>
                  <a:txBody>
                    <a:bodyPr/>
                    <a:lstStyle/>
                    <a:p>
                      <a:pPr algn="ctr"/>
                      <a:r>
                        <a:rPr lang="en-GB" sz="1100" noProof="0" dirty="0">
                          <a:latin typeface="Arial" panose="020B0604020202020204" pitchFamily="34" charset="0"/>
                          <a:cs typeface="Arial" panose="020B0604020202020204" pitchFamily="34" charset="0"/>
                        </a:rPr>
                        <a:t>53.3</a:t>
                      </a:r>
                    </a:p>
                  </a:txBody>
                  <a:tcPr marT="36000" marB="36000"/>
                </a:tc>
                <a:tc>
                  <a:txBody>
                    <a:bodyPr/>
                    <a:lstStyle/>
                    <a:p>
                      <a:pPr algn="ctr"/>
                      <a:r>
                        <a:rPr lang="en-GB" sz="1100" noProof="0" dirty="0">
                          <a:latin typeface="Arial" panose="020B0604020202020204" pitchFamily="34" charset="0"/>
                          <a:cs typeface="Arial" panose="020B0604020202020204" pitchFamily="34" charset="0"/>
                        </a:rPr>
                        <a:t>100</a:t>
                      </a:r>
                    </a:p>
                  </a:txBody>
                  <a:tcPr marT="36000" marB="36000"/>
                </a:tc>
                <a:tc>
                  <a:txBody>
                    <a:bodyPr/>
                    <a:lstStyle/>
                    <a:p>
                      <a:pPr algn="ctr"/>
                      <a:r>
                        <a:rPr lang="en-GB" sz="1100" noProof="0" dirty="0">
                          <a:latin typeface="Arial" panose="020B0604020202020204" pitchFamily="34" charset="0"/>
                          <a:cs typeface="Arial" panose="020B0604020202020204" pitchFamily="34" charset="0"/>
                        </a:rPr>
                        <a:t>55.0</a:t>
                      </a:r>
                    </a:p>
                  </a:txBody>
                  <a:tcPr marT="36000" marB="36000"/>
                </a:tc>
                <a:tc>
                  <a:txBody>
                    <a:bodyPr/>
                    <a:lstStyle/>
                    <a:p>
                      <a:pPr algn="ctr"/>
                      <a:r>
                        <a:rPr lang="en-GB" sz="1100" noProof="0" dirty="0">
                          <a:latin typeface="Arial" panose="020B0604020202020204" pitchFamily="34" charset="0"/>
                          <a:cs typeface="Arial" panose="020B0604020202020204" pitchFamily="34" charset="0"/>
                        </a:rPr>
                        <a:t>60.0</a:t>
                      </a:r>
                    </a:p>
                  </a:txBody>
                  <a:tcPr marT="36000" marB="36000"/>
                </a:tc>
                <a:extLst>
                  <a:ext uri="{0D108BD9-81ED-4DB2-BD59-A6C34878D82A}">
                    <a16:rowId xmlns:a16="http://schemas.microsoft.com/office/drawing/2014/main" val="3959110003"/>
                  </a:ext>
                </a:extLst>
              </a:tr>
              <a:tr h="161754">
                <a:tc>
                  <a:txBody>
                    <a:bodyPr/>
                    <a:lstStyle/>
                    <a:p>
                      <a:pPr marL="0" indent="12700">
                        <a:tabLst/>
                      </a:pPr>
                      <a:r>
                        <a:rPr lang="en-GB" sz="1100" noProof="0" dirty="0">
                          <a:latin typeface="Arial" panose="020B0604020202020204" pitchFamily="34" charset="0"/>
                          <a:cs typeface="Arial" panose="020B0604020202020204" pitchFamily="34" charset="0"/>
                        </a:rPr>
                        <a:t>BOR, %</a:t>
                      </a:r>
                    </a:p>
                  </a:txBody>
                  <a:tcPr marT="36000" marB="36000"/>
                </a:tc>
                <a:tc>
                  <a:txBody>
                    <a:bodyPr/>
                    <a:lstStyle/>
                    <a:p>
                      <a:pPr algn="ctr"/>
                      <a:endParaRPr lang="en-GB" sz="1100" noProof="0" dirty="0">
                        <a:latin typeface="Arial" panose="020B0604020202020204" pitchFamily="34" charset="0"/>
                        <a:cs typeface="Arial" panose="020B0604020202020204" pitchFamily="34" charset="0"/>
                      </a:endParaRPr>
                    </a:p>
                  </a:txBody>
                  <a:tcPr marT="36000" marB="36000"/>
                </a:tc>
                <a:tc>
                  <a:txBody>
                    <a:bodyPr/>
                    <a:lstStyle/>
                    <a:p>
                      <a:pPr algn="ctr"/>
                      <a:endParaRPr lang="en-GB" sz="1100" noProof="0" dirty="0">
                        <a:latin typeface="Arial" panose="020B0604020202020204" pitchFamily="34" charset="0"/>
                        <a:cs typeface="Arial" panose="020B0604020202020204" pitchFamily="34" charset="0"/>
                      </a:endParaRPr>
                    </a:p>
                  </a:txBody>
                  <a:tcPr marT="36000" marB="36000"/>
                </a:tc>
                <a:tc>
                  <a:txBody>
                    <a:bodyPr/>
                    <a:lstStyle/>
                    <a:p>
                      <a:pPr algn="ctr"/>
                      <a:endParaRPr lang="en-GB" sz="1100" noProof="0" dirty="0">
                        <a:latin typeface="Arial" panose="020B0604020202020204" pitchFamily="34" charset="0"/>
                        <a:cs typeface="Arial" panose="020B0604020202020204" pitchFamily="34" charset="0"/>
                      </a:endParaRPr>
                    </a:p>
                  </a:txBody>
                  <a:tcPr marT="36000" marB="36000"/>
                </a:tc>
                <a:tc>
                  <a:txBody>
                    <a:bodyPr/>
                    <a:lstStyle/>
                    <a:p>
                      <a:pPr algn="ctr"/>
                      <a:endParaRPr lang="en-GB" sz="1100" noProof="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1813344144"/>
                  </a:ext>
                </a:extLst>
              </a:tr>
              <a:tr h="161754">
                <a:tc>
                  <a:txBody>
                    <a:bodyPr/>
                    <a:lstStyle/>
                    <a:p>
                      <a:pPr marL="0" indent="184150">
                        <a:tabLst/>
                      </a:pPr>
                      <a:r>
                        <a:rPr lang="en-GB" sz="1100" noProof="0" dirty="0">
                          <a:latin typeface="Arial" panose="020B0604020202020204" pitchFamily="34" charset="0"/>
                          <a:cs typeface="Arial" panose="020B0604020202020204" pitchFamily="34" charset="0"/>
                        </a:rPr>
                        <a:t>CR</a:t>
                      </a:r>
                    </a:p>
                  </a:txBody>
                  <a:tcPr marT="36000" marB="36000"/>
                </a:tc>
                <a:tc>
                  <a:txBody>
                    <a:bodyPr/>
                    <a:lstStyle/>
                    <a:p>
                      <a:pPr algn="ctr"/>
                      <a:r>
                        <a:rPr lang="en-GB" sz="1100" noProof="0" dirty="0">
                          <a:latin typeface="Arial" panose="020B0604020202020204" pitchFamily="34" charset="0"/>
                          <a:cs typeface="Arial" panose="020B0604020202020204" pitchFamily="34" charset="0"/>
                        </a:rPr>
                        <a:t>3.3</a:t>
                      </a:r>
                    </a:p>
                  </a:txBody>
                  <a:tcPr marT="36000" marB="36000"/>
                </a:tc>
                <a:tc>
                  <a:txBody>
                    <a:bodyPr/>
                    <a:lstStyle/>
                    <a:p>
                      <a:pPr algn="ctr"/>
                      <a:r>
                        <a:rPr lang="en-GB" sz="1100" noProof="0" dirty="0">
                          <a:latin typeface="Arial" panose="020B0604020202020204" pitchFamily="34" charset="0"/>
                          <a:cs typeface="Arial" panose="020B0604020202020204" pitchFamily="34" charset="0"/>
                        </a:rPr>
                        <a:t>0</a:t>
                      </a:r>
                    </a:p>
                  </a:txBody>
                  <a:tcPr marT="36000" marB="36000"/>
                </a:tc>
                <a:tc>
                  <a:txBody>
                    <a:bodyPr/>
                    <a:lstStyle/>
                    <a:p>
                      <a:pPr algn="ctr"/>
                      <a:r>
                        <a:rPr lang="en-GB" sz="1100" noProof="0" dirty="0">
                          <a:latin typeface="Arial" panose="020B0604020202020204" pitchFamily="34" charset="0"/>
                          <a:cs typeface="Arial" panose="020B0604020202020204" pitchFamily="34" charset="0"/>
                        </a:rPr>
                        <a:t>2.5</a:t>
                      </a:r>
                    </a:p>
                  </a:txBody>
                  <a:tcPr marT="36000" marB="36000"/>
                </a:tc>
                <a:tc>
                  <a:txBody>
                    <a:bodyPr/>
                    <a:lstStyle/>
                    <a:p>
                      <a:pPr algn="ctr"/>
                      <a:r>
                        <a:rPr lang="en-GB" sz="1100" noProof="0" dirty="0">
                          <a:latin typeface="Arial" panose="020B0604020202020204" pitchFamily="34" charset="0"/>
                          <a:cs typeface="Arial" panose="020B0604020202020204" pitchFamily="34" charset="0"/>
                        </a:rPr>
                        <a:t>10.0</a:t>
                      </a:r>
                    </a:p>
                  </a:txBody>
                  <a:tcPr marT="36000" marB="36000"/>
                </a:tc>
                <a:extLst>
                  <a:ext uri="{0D108BD9-81ED-4DB2-BD59-A6C34878D82A}">
                    <a16:rowId xmlns:a16="http://schemas.microsoft.com/office/drawing/2014/main" val="1244708496"/>
                  </a:ext>
                </a:extLst>
              </a:tr>
              <a:tr h="161754">
                <a:tc>
                  <a:txBody>
                    <a:bodyPr/>
                    <a:lstStyle/>
                    <a:p>
                      <a:pPr marL="0" indent="184150">
                        <a:tabLst/>
                      </a:pPr>
                      <a:r>
                        <a:rPr lang="en-GB" sz="1100" noProof="0" dirty="0">
                          <a:latin typeface="Arial" panose="020B0604020202020204" pitchFamily="34" charset="0"/>
                          <a:cs typeface="Arial" panose="020B0604020202020204" pitchFamily="34" charset="0"/>
                        </a:rPr>
                        <a:t>PR</a:t>
                      </a:r>
                      <a:endParaRPr lang="en-GB" sz="1100" baseline="30000" noProof="0" dirty="0">
                        <a:latin typeface="Arial" panose="020B0604020202020204" pitchFamily="34" charset="0"/>
                        <a:cs typeface="Arial" panose="020B0604020202020204" pitchFamily="34" charset="0"/>
                      </a:endParaRPr>
                    </a:p>
                  </a:txBody>
                  <a:tcPr marT="36000" marB="36000"/>
                </a:tc>
                <a:tc>
                  <a:txBody>
                    <a:bodyPr/>
                    <a:lstStyle/>
                    <a:p>
                      <a:pPr algn="ctr"/>
                      <a:r>
                        <a:rPr lang="en-GB" sz="1100" noProof="0" dirty="0">
                          <a:latin typeface="Arial" panose="020B0604020202020204" pitchFamily="34" charset="0"/>
                          <a:cs typeface="Arial" panose="020B0604020202020204" pitchFamily="34" charset="0"/>
                        </a:rPr>
                        <a:t>50.0</a:t>
                      </a:r>
                    </a:p>
                  </a:txBody>
                  <a:tcPr marT="36000" marB="36000"/>
                </a:tc>
                <a:tc>
                  <a:txBody>
                    <a:bodyPr/>
                    <a:lstStyle/>
                    <a:p>
                      <a:pPr algn="ctr"/>
                      <a:r>
                        <a:rPr lang="en-GB" sz="1100" noProof="0" dirty="0">
                          <a:latin typeface="Arial" panose="020B0604020202020204" pitchFamily="34" charset="0"/>
                          <a:cs typeface="Arial" panose="020B0604020202020204" pitchFamily="34" charset="0"/>
                        </a:rPr>
                        <a:t>100</a:t>
                      </a:r>
                    </a:p>
                  </a:txBody>
                  <a:tcPr marT="36000" marB="36000"/>
                </a:tc>
                <a:tc>
                  <a:txBody>
                    <a:bodyPr/>
                    <a:lstStyle/>
                    <a:p>
                      <a:pPr algn="ctr"/>
                      <a:r>
                        <a:rPr lang="en-GB" sz="1100" noProof="0" dirty="0">
                          <a:latin typeface="Arial" panose="020B0604020202020204" pitchFamily="34" charset="0"/>
                          <a:cs typeface="Arial" panose="020B0604020202020204" pitchFamily="34" charset="0"/>
                        </a:rPr>
                        <a:t>52.5</a:t>
                      </a:r>
                    </a:p>
                  </a:txBody>
                  <a:tcPr marT="36000" marB="36000"/>
                </a:tc>
                <a:tc>
                  <a:txBody>
                    <a:bodyPr/>
                    <a:lstStyle/>
                    <a:p>
                      <a:pPr algn="ctr"/>
                      <a:r>
                        <a:rPr lang="en-GB" sz="1100" noProof="0" dirty="0">
                          <a:latin typeface="Arial" panose="020B0604020202020204" pitchFamily="34" charset="0"/>
                          <a:cs typeface="Arial" panose="020B0604020202020204" pitchFamily="34" charset="0"/>
                        </a:rPr>
                        <a:t>50.0</a:t>
                      </a:r>
                    </a:p>
                  </a:txBody>
                  <a:tcPr marT="36000" marB="36000"/>
                </a:tc>
                <a:extLst>
                  <a:ext uri="{0D108BD9-81ED-4DB2-BD59-A6C34878D82A}">
                    <a16:rowId xmlns:a16="http://schemas.microsoft.com/office/drawing/2014/main" val="1908976347"/>
                  </a:ext>
                </a:extLst>
              </a:tr>
              <a:tr h="161754">
                <a:tc>
                  <a:txBody>
                    <a:bodyPr/>
                    <a:lstStyle/>
                    <a:p>
                      <a:pPr marL="0" indent="12700">
                        <a:tabLst/>
                      </a:pPr>
                      <a:r>
                        <a:rPr lang="en-GB" sz="1100" baseline="0" noProof="0" dirty="0">
                          <a:latin typeface="Arial" panose="020B0604020202020204" pitchFamily="34" charset="0"/>
                          <a:cs typeface="Arial" panose="020B0604020202020204" pitchFamily="34" charset="0"/>
                        </a:rPr>
                        <a:t>DOR, months</a:t>
                      </a:r>
                    </a:p>
                  </a:txBody>
                  <a:tcPr marT="36000" marB="36000"/>
                </a:tc>
                <a:tc>
                  <a:txBody>
                    <a:bodyPr/>
                    <a:lstStyle/>
                    <a:p>
                      <a:pPr algn="ctr"/>
                      <a:r>
                        <a:rPr lang="en-GB" sz="1100" noProof="0" dirty="0">
                          <a:latin typeface="Arial" panose="020B0604020202020204" pitchFamily="34" charset="0"/>
                          <a:cs typeface="Arial" panose="020B0604020202020204" pitchFamily="34" charset="0"/>
                        </a:rPr>
                        <a:t>12.0</a:t>
                      </a:r>
                    </a:p>
                  </a:txBody>
                  <a:tcPr marT="36000" marB="36000" anchor="ctr"/>
                </a:tc>
                <a:tc>
                  <a:txBody>
                    <a:bodyPr/>
                    <a:lstStyle/>
                    <a:p>
                      <a:pPr algn="ctr"/>
                      <a:r>
                        <a:rPr lang="en-GB" sz="1100" noProof="0" dirty="0">
                          <a:latin typeface="Arial" panose="020B0604020202020204" pitchFamily="34" charset="0"/>
                          <a:cs typeface="Arial" panose="020B0604020202020204" pitchFamily="34" charset="0"/>
                        </a:rPr>
                        <a:t>NE</a:t>
                      </a:r>
                    </a:p>
                  </a:txBody>
                  <a:tcPr marT="36000" marB="36000" anchor="ctr"/>
                </a:tc>
                <a:tc>
                  <a:txBody>
                    <a:bodyPr/>
                    <a:lstStyle/>
                    <a:p>
                      <a:pPr algn="ctr"/>
                      <a:r>
                        <a:rPr lang="en-GB" sz="1100" noProof="0" dirty="0">
                          <a:latin typeface="Arial" panose="020B0604020202020204" pitchFamily="34" charset="0"/>
                          <a:cs typeface="Arial" panose="020B0604020202020204" pitchFamily="34" charset="0"/>
                        </a:rPr>
                        <a:t>14.6</a:t>
                      </a:r>
                    </a:p>
                  </a:txBody>
                  <a:tcPr marT="36000" marB="36000" anchor="ctr"/>
                </a:tc>
                <a:tc>
                  <a:txBody>
                    <a:bodyPr/>
                    <a:lstStyle/>
                    <a:p>
                      <a:pPr algn="ctr"/>
                      <a:r>
                        <a:rPr lang="en-GB" sz="1100" noProof="0" dirty="0">
                          <a:latin typeface="Arial" panose="020B0604020202020204" pitchFamily="34" charset="0"/>
                          <a:cs typeface="Arial" panose="020B0604020202020204" pitchFamily="34" charset="0"/>
                        </a:rPr>
                        <a:t>NE</a:t>
                      </a:r>
                    </a:p>
                  </a:txBody>
                  <a:tcPr marT="36000" marB="36000" anchor="ctr"/>
                </a:tc>
                <a:extLst>
                  <a:ext uri="{0D108BD9-81ED-4DB2-BD59-A6C34878D82A}">
                    <a16:rowId xmlns:a16="http://schemas.microsoft.com/office/drawing/2014/main" val="3591363391"/>
                  </a:ext>
                </a:extLst>
              </a:tr>
              <a:tr h="161754">
                <a:tc>
                  <a:txBody>
                    <a:bodyPr/>
                    <a:lstStyle/>
                    <a:p>
                      <a:pPr marL="0" indent="12700">
                        <a:tabLst/>
                      </a:pPr>
                      <a:r>
                        <a:rPr lang="en-GB" sz="1100" baseline="0" noProof="0" dirty="0">
                          <a:latin typeface="Arial" panose="020B0604020202020204" pitchFamily="34" charset="0"/>
                          <a:cs typeface="Arial" panose="020B0604020202020204" pitchFamily="34" charset="0"/>
                        </a:rPr>
                        <a:t>DCR, %</a:t>
                      </a:r>
                    </a:p>
                  </a:txBody>
                  <a:tcPr marT="36000" marB="36000"/>
                </a:tc>
                <a:tc>
                  <a:txBody>
                    <a:bodyPr/>
                    <a:lstStyle/>
                    <a:p>
                      <a:pPr algn="ctr"/>
                      <a:r>
                        <a:rPr lang="en-GB" sz="1100" noProof="0" dirty="0">
                          <a:latin typeface="Arial" panose="020B0604020202020204" pitchFamily="34" charset="0"/>
                          <a:cs typeface="Arial" panose="020B0604020202020204" pitchFamily="34" charset="0"/>
                        </a:rPr>
                        <a:t>96.7</a:t>
                      </a:r>
                    </a:p>
                  </a:txBody>
                  <a:tcPr marT="36000" marB="36000" anchor="ctr"/>
                </a:tc>
                <a:tc>
                  <a:txBody>
                    <a:bodyPr/>
                    <a:lstStyle/>
                    <a:p>
                      <a:pPr algn="ctr"/>
                      <a:r>
                        <a:rPr lang="en-GB" sz="1100" noProof="0" dirty="0">
                          <a:latin typeface="Arial" panose="020B0604020202020204" pitchFamily="34" charset="0"/>
                          <a:cs typeface="Arial" panose="020B0604020202020204" pitchFamily="34" charset="0"/>
                        </a:rPr>
                        <a:t>100</a:t>
                      </a:r>
                    </a:p>
                  </a:txBody>
                  <a:tcPr marT="36000" marB="36000" anchor="ctr"/>
                </a:tc>
                <a:tc>
                  <a:txBody>
                    <a:bodyPr/>
                    <a:lstStyle/>
                    <a:p>
                      <a:pPr algn="ctr"/>
                      <a:r>
                        <a:rPr lang="en-GB" sz="1100" noProof="0" dirty="0">
                          <a:latin typeface="Arial" panose="020B0604020202020204" pitchFamily="34" charset="0"/>
                          <a:cs typeface="Arial" panose="020B0604020202020204" pitchFamily="34" charset="0"/>
                        </a:rPr>
                        <a:t>87.5</a:t>
                      </a:r>
                    </a:p>
                  </a:txBody>
                  <a:tcPr marT="36000" marB="36000" anchor="ctr"/>
                </a:tc>
                <a:tc>
                  <a:txBody>
                    <a:bodyPr/>
                    <a:lstStyle/>
                    <a:p>
                      <a:pPr algn="ctr"/>
                      <a:r>
                        <a:rPr lang="en-GB" sz="1100" noProof="0" dirty="0">
                          <a:latin typeface="Arial" panose="020B0604020202020204" pitchFamily="34" charset="0"/>
                          <a:cs typeface="Arial" panose="020B0604020202020204" pitchFamily="34" charset="0"/>
                        </a:rPr>
                        <a:t>90.0</a:t>
                      </a:r>
                    </a:p>
                  </a:txBody>
                  <a:tcPr marT="36000" marB="36000" anchor="ctr"/>
                </a:tc>
                <a:extLst>
                  <a:ext uri="{0D108BD9-81ED-4DB2-BD59-A6C34878D82A}">
                    <a16:rowId xmlns:a16="http://schemas.microsoft.com/office/drawing/2014/main" val="917897222"/>
                  </a:ext>
                </a:extLst>
              </a:tr>
              <a:tr h="161754">
                <a:tc>
                  <a:txBody>
                    <a:bodyPr/>
                    <a:lstStyle/>
                    <a:p>
                      <a:pPr marL="0" indent="12700">
                        <a:tabLst/>
                      </a:pPr>
                      <a:r>
                        <a:rPr lang="en-GB" sz="1100" baseline="0" noProof="0" dirty="0">
                          <a:latin typeface="Arial" panose="020B0604020202020204" pitchFamily="34" charset="0"/>
                          <a:cs typeface="Arial" panose="020B0604020202020204" pitchFamily="34" charset="0"/>
                        </a:rPr>
                        <a:t>Median PFS, months</a:t>
                      </a:r>
                    </a:p>
                  </a:txBody>
                  <a:tcPr marT="36000" marB="36000"/>
                </a:tc>
                <a:tc>
                  <a:txBody>
                    <a:bodyPr/>
                    <a:lstStyle/>
                    <a:p>
                      <a:pPr algn="ctr"/>
                      <a:r>
                        <a:rPr lang="en-GB" sz="1100" noProof="0" dirty="0">
                          <a:latin typeface="Arial" panose="020B0604020202020204" pitchFamily="34" charset="0"/>
                          <a:cs typeface="Arial" panose="020B0604020202020204" pitchFamily="34" charset="0"/>
                        </a:rPr>
                        <a:t>11.1</a:t>
                      </a:r>
                    </a:p>
                  </a:txBody>
                  <a:tcPr marT="36000" marB="36000" anchor="ctr"/>
                </a:tc>
                <a:tc>
                  <a:txBody>
                    <a:bodyPr/>
                    <a:lstStyle/>
                    <a:p>
                      <a:pPr algn="ctr"/>
                      <a:r>
                        <a:rPr lang="en-GB" sz="1100" noProof="0" dirty="0">
                          <a:latin typeface="Arial" panose="020B0604020202020204" pitchFamily="34" charset="0"/>
                          <a:cs typeface="Arial" panose="020B0604020202020204" pitchFamily="34" charset="0"/>
                        </a:rPr>
                        <a:t>NE</a:t>
                      </a:r>
                    </a:p>
                  </a:txBody>
                  <a:tcPr marT="36000" marB="36000" anchor="ctr"/>
                </a:tc>
                <a:tc>
                  <a:txBody>
                    <a:bodyPr/>
                    <a:lstStyle/>
                    <a:p>
                      <a:pPr algn="ctr"/>
                      <a:r>
                        <a:rPr lang="en-GB" sz="1100" noProof="0" dirty="0">
                          <a:latin typeface="Arial" panose="020B0604020202020204" pitchFamily="34" charset="0"/>
                          <a:cs typeface="Arial" panose="020B0604020202020204" pitchFamily="34" charset="0"/>
                        </a:rPr>
                        <a:t>6.4</a:t>
                      </a:r>
                    </a:p>
                  </a:txBody>
                  <a:tcPr marT="36000" marB="36000" anchor="ctr"/>
                </a:tc>
                <a:tc>
                  <a:txBody>
                    <a:bodyPr/>
                    <a:lstStyle/>
                    <a:p>
                      <a:pPr algn="ctr"/>
                      <a:r>
                        <a:rPr lang="en-GB" sz="1100" noProof="0" dirty="0">
                          <a:latin typeface="Arial" panose="020B0604020202020204" pitchFamily="34" charset="0"/>
                          <a:cs typeface="Arial" panose="020B0604020202020204" pitchFamily="34" charset="0"/>
                        </a:rPr>
                        <a:t>6.8</a:t>
                      </a:r>
                    </a:p>
                  </a:txBody>
                  <a:tcPr marT="36000" marB="36000" anchor="ctr"/>
                </a:tc>
                <a:extLst>
                  <a:ext uri="{0D108BD9-81ED-4DB2-BD59-A6C34878D82A}">
                    <a16:rowId xmlns:a16="http://schemas.microsoft.com/office/drawing/2014/main" val="3075284005"/>
                  </a:ext>
                </a:extLst>
              </a:tr>
              <a:tr h="161754">
                <a:tc>
                  <a:txBody>
                    <a:bodyPr/>
                    <a:lstStyle/>
                    <a:p>
                      <a:pPr marL="0" indent="12700">
                        <a:tabLst/>
                      </a:pPr>
                      <a:r>
                        <a:rPr lang="en-GB" sz="1100" baseline="0" noProof="0" dirty="0">
                          <a:latin typeface="Arial" panose="020B0604020202020204" pitchFamily="34" charset="0"/>
                          <a:cs typeface="Arial" panose="020B0604020202020204" pitchFamily="34" charset="0"/>
                        </a:rPr>
                        <a:t>Median OS, months</a:t>
                      </a:r>
                    </a:p>
                  </a:txBody>
                  <a:tcPr marT="36000" marB="36000"/>
                </a:tc>
                <a:tc>
                  <a:txBody>
                    <a:bodyPr/>
                    <a:lstStyle/>
                    <a:p>
                      <a:pPr algn="ctr"/>
                      <a:r>
                        <a:rPr lang="en-GB" sz="1100" noProof="0" dirty="0">
                          <a:latin typeface="Arial" panose="020B0604020202020204" pitchFamily="34" charset="0"/>
                          <a:cs typeface="Arial" panose="020B0604020202020204" pitchFamily="34" charset="0"/>
                        </a:rPr>
                        <a:t>NE</a:t>
                      </a:r>
                    </a:p>
                  </a:txBody>
                  <a:tcPr marT="36000" marB="36000" anchor="ctr"/>
                </a:tc>
                <a:tc>
                  <a:txBody>
                    <a:bodyPr/>
                    <a:lstStyle/>
                    <a:p>
                      <a:pPr algn="ctr"/>
                      <a:r>
                        <a:rPr lang="en-GB" sz="1100" noProof="0" dirty="0">
                          <a:latin typeface="Arial" panose="020B0604020202020204" pitchFamily="34" charset="0"/>
                          <a:cs typeface="Arial" panose="020B0604020202020204" pitchFamily="34" charset="0"/>
                        </a:rPr>
                        <a:t>NE</a:t>
                      </a:r>
                    </a:p>
                  </a:txBody>
                  <a:tcPr marT="36000" marB="36000" anchor="ctr"/>
                </a:tc>
                <a:tc>
                  <a:txBody>
                    <a:bodyPr/>
                    <a:lstStyle/>
                    <a:p>
                      <a:pPr algn="ctr"/>
                      <a:r>
                        <a:rPr lang="en-GB" sz="1100" noProof="0" dirty="0">
                          <a:latin typeface="Arial" panose="020B0604020202020204" pitchFamily="34" charset="0"/>
                          <a:cs typeface="Arial" panose="020B0604020202020204" pitchFamily="34" charset="0"/>
                        </a:rPr>
                        <a:t>13.3</a:t>
                      </a:r>
                    </a:p>
                  </a:txBody>
                  <a:tcPr marT="36000" marB="36000" anchor="ctr"/>
                </a:tc>
                <a:tc>
                  <a:txBody>
                    <a:bodyPr/>
                    <a:lstStyle/>
                    <a:p>
                      <a:pPr algn="ctr"/>
                      <a:r>
                        <a:rPr lang="en-GB" sz="1100" noProof="0" dirty="0">
                          <a:latin typeface="Arial" panose="020B0604020202020204" pitchFamily="34" charset="0"/>
                          <a:cs typeface="Arial" panose="020B0604020202020204" pitchFamily="34" charset="0"/>
                        </a:rPr>
                        <a:t>NE</a:t>
                      </a:r>
                    </a:p>
                  </a:txBody>
                  <a:tcPr marT="36000" marB="36000" anchor="ctr"/>
                </a:tc>
                <a:extLst>
                  <a:ext uri="{0D108BD9-81ED-4DB2-BD59-A6C34878D82A}">
                    <a16:rowId xmlns:a16="http://schemas.microsoft.com/office/drawing/2014/main" val="4118036750"/>
                  </a:ext>
                </a:extLst>
              </a:tr>
            </a:tbl>
          </a:graphicData>
        </a:graphic>
      </p:graphicFrame>
      <p:sp>
        <p:nvSpPr>
          <p:cNvPr id="7" name="TextBox 6">
            <a:extLst>
              <a:ext uri="{FF2B5EF4-FFF2-40B4-BE49-F238E27FC236}">
                <a16:creationId xmlns:a16="http://schemas.microsoft.com/office/drawing/2014/main" id="{714FBBA9-A48F-71CA-D06D-4ABDA2733FF2}"/>
              </a:ext>
            </a:extLst>
          </p:cNvPr>
          <p:cNvSpPr txBox="1"/>
          <p:nvPr/>
        </p:nvSpPr>
        <p:spPr>
          <a:xfrm>
            <a:off x="619201" y="1275745"/>
            <a:ext cx="3316559" cy="338554"/>
          </a:xfrm>
          <a:prstGeom prst="rect">
            <a:avLst/>
          </a:prstGeom>
          <a:noFill/>
        </p:spPr>
        <p:txBody>
          <a:bodyPr wrap="square" lIns="0">
            <a:spAutoFit/>
          </a:bodyPr>
          <a:lstStyle/>
          <a:p>
            <a:r>
              <a:rPr lang="en-GB" sz="1600" b="1" cap="all" noProof="0" dirty="0">
                <a:solidFill>
                  <a:schemeClr val="accent1"/>
                </a:solidFill>
                <a:latin typeface="Arial" panose="020B0604020202020204" pitchFamily="34" charset="0"/>
                <a:cs typeface="Arial" panose="020B0604020202020204" pitchFamily="34" charset="0"/>
              </a:rPr>
              <a:t>EFFICACY BY TREATMENT ARM</a:t>
            </a:r>
            <a:r>
              <a:rPr lang="en-GB" sz="1600" b="1" cap="all" baseline="30000" noProof="0" dirty="0">
                <a:solidFill>
                  <a:schemeClr val="accent1"/>
                </a:solidFill>
                <a:latin typeface="Arial" panose="020B0604020202020204" pitchFamily="34" charset="0"/>
                <a:cs typeface="Arial" panose="020B0604020202020204" pitchFamily="34" charset="0"/>
              </a:rPr>
              <a:t>1</a:t>
            </a:r>
            <a:endParaRPr lang="en-GB" sz="1600" b="1" cap="all" baseline="30000" dirty="0">
              <a:solidFill>
                <a:schemeClr val="accent1"/>
              </a:solidFill>
              <a:latin typeface="Arial" panose="020B0604020202020204" pitchFamily="34" charset="0"/>
              <a:cs typeface="Arial" panose="020B0604020202020204" pitchFamily="34" charset="0"/>
            </a:endParaRPr>
          </a:p>
        </p:txBody>
      </p:sp>
      <p:sp>
        <p:nvSpPr>
          <p:cNvPr id="11" name="Rounded Rectangle 10">
            <a:extLst>
              <a:ext uri="{FF2B5EF4-FFF2-40B4-BE49-F238E27FC236}">
                <a16:creationId xmlns:a16="http://schemas.microsoft.com/office/drawing/2014/main" id="{E24E472A-E8E9-3A63-077B-214C2EF1CF17}"/>
              </a:ext>
            </a:extLst>
          </p:cNvPr>
          <p:cNvSpPr/>
          <p:nvPr/>
        </p:nvSpPr>
        <p:spPr>
          <a:xfrm>
            <a:off x="4198990" y="5085184"/>
            <a:ext cx="3992400" cy="699693"/>
          </a:xfrm>
          <a:prstGeom prst="roundRect">
            <a:avLst>
              <a:gd name="adj" fmla="val 0"/>
            </a:avLst>
          </a:prstGeom>
          <a:solidFill>
            <a:schemeClr val="accent6"/>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200" b="1" dirty="0">
                <a:solidFill>
                  <a:schemeClr val="bg1"/>
                </a:solidFill>
                <a:latin typeface="Arial" panose="020B0604020202020204" pitchFamily="34" charset="0"/>
                <a:cs typeface="Arial" panose="020B0604020202020204" pitchFamily="34" charset="0"/>
              </a:rPr>
              <a:t>Dato-</a:t>
            </a:r>
            <a:r>
              <a:rPr lang="en-GB" sz="1200" b="1" dirty="0" err="1">
                <a:solidFill>
                  <a:schemeClr val="bg1"/>
                </a:solidFill>
                <a:latin typeface="Arial" panose="020B0604020202020204" pitchFamily="34" charset="0"/>
                <a:cs typeface="Arial" panose="020B0604020202020204" pitchFamily="34" charset="0"/>
              </a:rPr>
              <a:t>DXd</a:t>
            </a:r>
            <a:r>
              <a:rPr lang="en-GB" sz="1200" b="1" dirty="0">
                <a:solidFill>
                  <a:schemeClr val="bg1"/>
                </a:solidFill>
                <a:latin typeface="Arial" panose="020B0604020202020204" pitchFamily="34" charset="0"/>
                <a:cs typeface="Arial" panose="020B0604020202020204" pitchFamily="34" charset="0"/>
              </a:rPr>
              <a:t> + </a:t>
            </a:r>
            <a:r>
              <a:rPr lang="en-GB" sz="1200" b="1" dirty="0" err="1">
                <a:solidFill>
                  <a:schemeClr val="bg1"/>
                </a:solidFill>
                <a:latin typeface="Arial" panose="020B0604020202020204" pitchFamily="34" charset="0"/>
                <a:cs typeface="Arial" panose="020B0604020202020204" pitchFamily="34" charset="0"/>
              </a:rPr>
              <a:t>pembro</a:t>
            </a:r>
            <a:r>
              <a:rPr lang="en-GB" sz="1200" b="1" dirty="0">
                <a:solidFill>
                  <a:schemeClr val="bg1"/>
                </a:solidFill>
                <a:latin typeface="Arial" panose="020B0604020202020204" pitchFamily="34" charset="0"/>
                <a:cs typeface="Arial" panose="020B0604020202020204" pitchFamily="34" charset="0"/>
              </a:rPr>
              <a:t> ± Pt-</a:t>
            </a:r>
            <a:r>
              <a:rPr lang="en-GB" sz="1200" b="1" dirty="0" err="1">
                <a:solidFill>
                  <a:schemeClr val="bg1"/>
                </a:solidFill>
                <a:latin typeface="Arial" panose="020B0604020202020204" pitchFamily="34" charset="0"/>
                <a:cs typeface="Arial" panose="020B0604020202020204" pitchFamily="34" charset="0"/>
              </a:rPr>
              <a:t>ChT</a:t>
            </a:r>
            <a:r>
              <a:rPr lang="en-GB" sz="1200" b="1" dirty="0">
                <a:solidFill>
                  <a:schemeClr val="bg1"/>
                </a:solidFill>
                <a:latin typeface="Arial" panose="020B0604020202020204" pitchFamily="34" charset="0"/>
                <a:cs typeface="Arial" panose="020B0604020202020204" pitchFamily="34" charset="0"/>
              </a:rPr>
              <a:t> showed</a:t>
            </a:r>
          </a:p>
          <a:p>
            <a:pPr algn="ctr">
              <a:buClr>
                <a:schemeClr val="accent1"/>
              </a:buClr>
            </a:pPr>
            <a:r>
              <a:rPr lang="en-GB" sz="1200" b="1" dirty="0">
                <a:solidFill>
                  <a:schemeClr val="bg1"/>
                </a:solidFill>
                <a:latin typeface="Arial" panose="020B0604020202020204" pitchFamily="34" charset="0"/>
                <a:cs typeface="Arial" panose="020B0604020202020204" pitchFamily="34" charset="0"/>
              </a:rPr>
              <a:t>durable antitumour activity across PD-L1 subgroups</a:t>
            </a:r>
            <a:endParaRPr lang="en-GB" sz="1200" noProof="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1849B27-8412-8831-1BC6-FFB5B2C6E886}"/>
              </a:ext>
            </a:extLst>
          </p:cNvPr>
          <p:cNvSpPr txBox="1"/>
          <p:nvPr/>
        </p:nvSpPr>
        <p:spPr>
          <a:xfrm>
            <a:off x="4216636" y="1275745"/>
            <a:ext cx="3316559" cy="338554"/>
          </a:xfrm>
          <a:prstGeom prst="rect">
            <a:avLst/>
          </a:prstGeom>
          <a:noFill/>
        </p:spPr>
        <p:txBody>
          <a:bodyPr wrap="square" lIns="0">
            <a:spAutoFit/>
          </a:bodyPr>
          <a:lstStyle/>
          <a:p>
            <a:r>
              <a:rPr lang="en-GB" sz="1600" b="1" cap="all" noProof="0" dirty="0">
                <a:solidFill>
                  <a:schemeClr val="accent1"/>
                </a:solidFill>
                <a:latin typeface="Arial" panose="020B0604020202020204" pitchFamily="34" charset="0"/>
                <a:cs typeface="Arial" panose="020B0604020202020204" pitchFamily="34" charset="0"/>
              </a:rPr>
              <a:t>EFFICACY BY pd-l1 status</a:t>
            </a:r>
            <a:r>
              <a:rPr lang="en-GB" sz="1600" b="1" cap="all" baseline="30000" noProof="0" dirty="0">
                <a:solidFill>
                  <a:schemeClr val="accent1"/>
                </a:solidFill>
                <a:latin typeface="Arial" panose="020B0604020202020204" pitchFamily="34" charset="0"/>
                <a:cs typeface="Arial" panose="020B0604020202020204" pitchFamily="34" charset="0"/>
              </a:rPr>
              <a:t>1</a:t>
            </a:r>
            <a:endParaRPr lang="en-GB" sz="1600" b="1" cap="all" baseline="30000" dirty="0">
              <a:solidFill>
                <a:schemeClr val="accent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B5D1009-40D2-7DF8-3BB1-5513ADA44363}"/>
              </a:ext>
            </a:extLst>
          </p:cNvPr>
          <p:cNvSpPr txBox="1"/>
          <p:nvPr/>
        </p:nvSpPr>
        <p:spPr>
          <a:xfrm>
            <a:off x="8680012" y="1275745"/>
            <a:ext cx="3316559" cy="338554"/>
          </a:xfrm>
          <a:prstGeom prst="rect">
            <a:avLst/>
          </a:prstGeom>
          <a:noFill/>
        </p:spPr>
        <p:txBody>
          <a:bodyPr wrap="square" lIns="0">
            <a:spAutoFit/>
          </a:bodyPr>
          <a:lstStyle/>
          <a:p>
            <a:r>
              <a:rPr lang="en-GB" sz="1600" b="1" cap="all" noProof="0" dirty="0">
                <a:solidFill>
                  <a:schemeClr val="accent1"/>
                </a:solidFill>
                <a:latin typeface="Arial" panose="020B0604020202020204" pitchFamily="34" charset="0"/>
                <a:cs typeface="Arial" panose="020B0604020202020204" pitchFamily="34" charset="0"/>
              </a:rPr>
              <a:t>EFFICACY BY trop-2 nmr</a:t>
            </a:r>
            <a:r>
              <a:rPr lang="en-GB" sz="1600" b="1" cap="all" baseline="30000" noProof="0" dirty="0">
                <a:solidFill>
                  <a:schemeClr val="accent1"/>
                </a:solidFill>
                <a:latin typeface="Arial" panose="020B0604020202020204" pitchFamily="34" charset="0"/>
                <a:cs typeface="Arial" panose="020B0604020202020204" pitchFamily="34" charset="0"/>
              </a:rPr>
              <a:t>1</a:t>
            </a:r>
            <a:endParaRPr lang="en-GB" sz="1600" b="1" cap="all" baseline="30000" dirty="0">
              <a:solidFill>
                <a:schemeClr val="accent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867B5B6-EEC9-065A-E781-D3ACF971500E}"/>
              </a:ext>
            </a:extLst>
          </p:cNvPr>
          <p:cNvSpPr txBox="1"/>
          <p:nvPr/>
        </p:nvSpPr>
        <p:spPr>
          <a:xfrm rot="16200000">
            <a:off x="291646" y="2392308"/>
            <a:ext cx="484107"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PFS (%)</a:t>
            </a:r>
          </a:p>
        </p:txBody>
      </p:sp>
      <p:sp>
        <p:nvSpPr>
          <p:cNvPr id="16" name="TextBox 15">
            <a:extLst>
              <a:ext uri="{FF2B5EF4-FFF2-40B4-BE49-F238E27FC236}">
                <a16:creationId xmlns:a16="http://schemas.microsoft.com/office/drawing/2014/main" id="{63CC5AF1-FAE3-8709-57AF-43417E4F36C3}"/>
              </a:ext>
            </a:extLst>
          </p:cNvPr>
          <p:cNvSpPr txBox="1"/>
          <p:nvPr/>
        </p:nvSpPr>
        <p:spPr>
          <a:xfrm>
            <a:off x="375449" y="3439520"/>
            <a:ext cx="540212" cy="2769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No. at risk:</a:t>
            </a:r>
          </a:p>
          <a:p>
            <a:pPr marL="0" marR="0" lvl="0" indent="0" defTabSz="457200" rtl="0" eaLnBrk="1" fontAlgn="auto" latinLnBrk="0" hangingPunct="1">
              <a:lnSpc>
                <a:spcPct val="90000"/>
              </a:lnSpc>
              <a:spcBef>
                <a:spcPts val="0"/>
              </a:spcBef>
              <a:spcAft>
                <a:spcPts val="0"/>
              </a:spcAft>
              <a:buClrTx/>
              <a:buSzTx/>
              <a:buFontTx/>
              <a:buNone/>
              <a:tabLst/>
              <a:defRPr/>
            </a:pPr>
            <a:r>
              <a:rPr lang="en-GB" sz="1000" b="1" dirty="0">
                <a:solidFill>
                  <a:srgbClr val="00B050"/>
                </a:solidFill>
                <a:latin typeface="Arial Narrow" panose="020B0604020202020204" pitchFamily="34" charset="0"/>
                <a:ea typeface="Aileron" charset="0"/>
                <a:cs typeface="Arial Narrow" panose="020B0604020202020204" pitchFamily="34" charset="0"/>
              </a:rPr>
              <a:t>Doublet</a:t>
            </a:r>
            <a:endParaRPr kumimoji="0" lang="en-GB" sz="1000" b="1" u="none" strike="noStrike" kern="1200" cap="none" spc="0" normalizeH="0" baseline="0" noProof="0" dirty="0">
              <a:ln>
                <a:noFill/>
              </a:ln>
              <a:solidFill>
                <a:srgbClr val="00B050"/>
              </a:solidFill>
              <a:effectLst/>
              <a:uLnTx/>
              <a:uFillTx/>
              <a:latin typeface="Arial Narrow" panose="020B0604020202020204" pitchFamily="34" charset="0"/>
              <a:ea typeface="Aileron" charset="0"/>
              <a:cs typeface="Arial Narrow" panose="020B0604020202020204" pitchFamily="34" charset="0"/>
            </a:endParaRPr>
          </a:p>
        </p:txBody>
      </p:sp>
      <p:graphicFrame>
        <p:nvGraphicFramePr>
          <p:cNvPr id="17" name="Table 16">
            <a:extLst>
              <a:ext uri="{FF2B5EF4-FFF2-40B4-BE49-F238E27FC236}">
                <a16:creationId xmlns:a16="http://schemas.microsoft.com/office/drawing/2014/main" id="{D4097C40-29FF-0922-1A32-C49EC1E68132}"/>
              </a:ext>
            </a:extLst>
          </p:cNvPr>
          <p:cNvGraphicFramePr>
            <a:graphicFrameLocks noGrp="1"/>
          </p:cNvGraphicFramePr>
          <p:nvPr>
            <p:extLst>
              <p:ext uri="{D42A27DB-BD31-4B8C-83A1-F6EECF244321}">
                <p14:modId xmlns:p14="http://schemas.microsoft.com/office/powerpoint/2010/main" val="1211594135"/>
              </p:ext>
            </p:extLst>
          </p:nvPr>
        </p:nvGraphicFramePr>
        <p:xfrm>
          <a:off x="802800" y="3239656"/>
          <a:ext cx="3221364" cy="156600"/>
        </p:xfrm>
        <a:graphic>
          <a:graphicData uri="http://schemas.openxmlformats.org/drawingml/2006/table">
            <a:tbl>
              <a:tblPr>
                <a:tableStyleId>{5C22544A-7EE6-4342-B048-85BDC9FD1C3A}</a:tableStyleId>
              </a:tblPr>
              <a:tblGrid>
                <a:gridCol w="189492">
                  <a:extLst>
                    <a:ext uri="{9D8B030D-6E8A-4147-A177-3AD203B41FA5}">
                      <a16:colId xmlns:a16="http://schemas.microsoft.com/office/drawing/2014/main" val="1530569360"/>
                    </a:ext>
                  </a:extLst>
                </a:gridCol>
                <a:gridCol w="189492">
                  <a:extLst>
                    <a:ext uri="{9D8B030D-6E8A-4147-A177-3AD203B41FA5}">
                      <a16:colId xmlns:a16="http://schemas.microsoft.com/office/drawing/2014/main" val="1150984703"/>
                    </a:ext>
                  </a:extLst>
                </a:gridCol>
                <a:gridCol w="189492">
                  <a:extLst>
                    <a:ext uri="{9D8B030D-6E8A-4147-A177-3AD203B41FA5}">
                      <a16:colId xmlns:a16="http://schemas.microsoft.com/office/drawing/2014/main" val="3021473256"/>
                    </a:ext>
                  </a:extLst>
                </a:gridCol>
                <a:gridCol w="189492">
                  <a:extLst>
                    <a:ext uri="{9D8B030D-6E8A-4147-A177-3AD203B41FA5}">
                      <a16:colId xmlns:a16="http://schemas.microsoft.com/office/drawing/2014/main" val="234148286"/>
                    </a:ext>
                  </a:extLst>
                </a:gridCol>
                <a:gridCol w="189492">
                  <a:extLst>
                    <a:ext uri="{9D8B030D-6E8A-4147-A177-3AD203B41FA5}">
                      <a16:colId xmlns:a16="http://schemas.microsoft.com/office/drawing/2014/main" val="3063035611"/>
                    </a:ext>
                  </a:extLst>
                </a:gridCol>
                <a:gridCol w="189492">
                  <a:extLst>
                    <a:ext uri="{9D8B030D-6E8A-4147-A177-3AD203B41FA5}">
                      <a16:colId xmlns:a16="http://schemas.microsoft.com/office/drawing/2014/main" val="1400293177"/>
                    </a:ext>
                  </a:extLst>
                </a:gridCol>
                <a:gridCol w="189492">
                  <a:extLst>
                    <a:ext uri="{9D8B030D-6E8A-4147-A177-3AD203B41FA5}">
                      <a16:colId xmlns:a16="http://schemas.microsoft.com/office/drawing/2014/main" val="266372296"/>
                    </a:ext>
                  </a:extLst>
                </a:gridCol>
                <a:gridCol w="189492">
                  <a:extLst>
                    <a:ext uri="{9D8B030D-6E8A-4147-A177-3AD203B41FA5}">
                      <a16:colId xmlns:a16="http://schemas.microsoft.com/office/drawing/2014/main" val="2651953850"/>
                    </a:ext>
                  </a:extLst>
                </a:gridCol>
                <a:gridCol w="189492">
                  <a:extLst>
                    <a:ext uri="{9D8B030D-6E8A-4147-A177-3AD203B41FA5}">
                      <a16:colId xmlns:a16="http://schemas.microsoft.com/office/drawing/2014/main" val="1109786505"/>
                    </a:ext>
                  </a:extLst>
                </a:gridCol>
                <a:gridCol w="189492">
                  <a:extLst>
                    <a:ext uri="{9D8B030D-6E8A-4147-A177-3AD203B41FA5}">
                      <a16:colId xmlns:a16="http://schemas.microsoft.com/office/drawing/2014/main" val="53662769"/>
                    </a:ext>
                  </a:extLst>
                </a:gridCol>
                <a:gridCol w="189492">
                  <a:extLst>
                    <a:ext uri="{9D8B030D-6E8A-4147-A177-3AD203B41FA5}">
                      <a16:colId xmlns:a16="http://schemas.microsoft.com/office/drawing/2014/main" val="1841104612"/>
                    </a:ext>
                  </a:extLst>
                </a:gridCol>
                <a:gridCol w="189492">
                  <a:extLst>
                    <a:ext uri="{9D8B030D-6E8A-4147-A177-3AD203B41FA5}">
                      <a16:colId xmlns:a16="http://schemas.microsoft.com/office/drawing/2014/main" val="579286185"/>
                    </a:ext>
                  </a:extLst>
                </a:gridCol>
                <a:gridCol w="189492">
                  <a:extLst>
                    <a:ext uri="{9D8B030D-6E8A-4147-A177-3AD203B41FA5}">
                      <a16:colId xmlns:a16="http://schemas.microsoft.com/office/drawing/2014/main" val="2648469235"/>
                    </a:ext>
                  </a:extLst>
                </a:gridCol>
                <a:gridCol w="189492">
                  <a:extLst>
                    <a:ext uri="{9D8B030D-6E8A-4147-A177-3AD203B41FA5}">
                      <a16:colId xmlns:a16="http://schemas.microsoft.com/office/drawing/2014/main" val="3853793552"/>
                    </a:ext>
                  </a:extLst>
                </a:gridCol>
                <a:gridCol w="189492">
                  <a:extLst>
                    <a:ext uri="{9D8B030D-6E8A-4147-A177-3AD203B41FA5}">
                      <a16:colId xmlns:a16="http://schemas.microsoft.com/office/drawing/2014/main" val="2251339454"/>
                    </a:ext>
                  </a:extLst>
                </a:gridCol>
                <a:gridCol w="189492">
                  <a:extLst>
                    <a:ext uri="{9D8B030D-6E8A-4147-A177-3AD203B41FA5}">
                      <a16:colId xmlns:a16="http://schemas.microsoft.com/office/drawing/2014/main" val="3423818762"/>
                    </a:ext>
                  </a:extLst>
                </a:gridCol>
                <a:gridCol w="189492">
                  <a:extLst>
                    <a:ext uri="{9D8B030D-6E8A-4147-A177-3AD203B41FA5}">
                      <a16:colId xmlns:a16="http://schemas.microsoft.com/office/drawing/2014/main" val="4071384579"/>
                    </a:ext>
                  </a:extLst>
                </a:gridCol>
              </a:tblGrid>
              <a:tr h="45720">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6</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8</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12</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16</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18</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22</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26</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28</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30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32</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2507550"/>
                  </a:ext>
                </a:extLst>
              </a:tr>
            </a:tbl>
          </a:graphicData>
        </a:graphic>
      </p:graphicFrame>
      <p:sp>
        <p:nvSpPr>
          <p:cNvPr id="20" name="TextBox 19">
            <a:extLst>
              <a:ext uri="{FF2B5EF4-FFF2-40B4-BE49-F238E27FC236}">
                <a16:creationId xmlns:a16="http://schemas.microsoft.com/office/drawing/2014/main" id="{740959E1-1952-A129-638A-418A883D2DFF}"/>
              </a:ext>
            </a:extLst>
          </p:cNvPr>
          <p:cNvSpPr txBox="1"/>
          <p:nvPr/>
        </p:nvSpPr>
        <p:spPr>
          <a:xfrm>
            <a:off x="1991544" y="1867270"/>
            <a:ext cx="1818190" cy="3323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2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Median PFS (95% CI)</a:t>
            </a:r>
            <a:br>
              <a:rPr kumimoji="0" lang="en-GB" sz="12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br>
            <a:r>
              <a:rPr kumimoji="0" lang="en-GB" sz="1200" b="1" u="none" strike="noStrike" kern="1200" cap="none" spc="0" normalizeH="0" baseline="0" noProof="0" dirty="0">
                <a:ln>
                  <a:noFill/>
                </a:ln>
                <a:solidFill>
                  <a:srgbClr val="00B050"/>
                </a:solidFill>
                <a:effectLst/>
                <a:uLnTx/>
                <a:uFillTx/>
                <a:latin typeface="Arial Narrow" panose="020B0604020202020204" pitchFamily="34" charset="0"/>
                <a:ea typeface="Aileron" charset="0"/>
                <a:cs typeface="Arial Narrow" panose="020B0604020202020204" pitchFamily="34" charset="0"/>
              </a:rPr>
              <a:t>Doublet: </a:t>
            </a:r>
            <a:r>
              <a:rPr kumimoji="0" lang="en-GB" sz="12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11.2 months (8.2-21.3)</a:t>
            </a:r>
          </a:p>
        </p:txBody>
      </p:sp>
      <p:graphicFrame>
        <p:nvGraphicFramePr>
          <p:cNvPr id="22" name="Table 21">
            <a:extLst>
              <a:ext uri="{FF2B5EF4-FFF2-40B4-BE49-F238E27FC236}">
                <a16:creationId xmlns:a16="http://schemas.microsoft.com/office/drawing/2014/main" id="{A8A7DA4C-5A7B-21ED-DB8A-C149F2160F4C}"/>
              </a:ext>
            </a:extLst>
          </p:cNvPr>
          <p:cNvGraphicFramePr>
            <a:graphicFrameLocks noGrp="1"/>
          </p:cNvGraphicFramePr>
          <p:nvPr>
            <p:extLst>
              <p:ext uri="{D42A27DB-BD31-4B8C-83A1-F6EECF244321}">
                <p14:modId xmlns:p14="http://schemas.microsoft.com/office/powerpoint/2010/main" val="3970094321"/>
              </p:ext>
            </p:extLst>
          </p:nvPr>
        </p:nvGraphicFramePr>
        <p:xfrm>
          <a:off x="802800" y="3563505"/>
          <a:ext cx="3221364" cy="156600"/>
        </p:xfrm>
        <a:graphic>
          <a:graphicData uri="http://schemas.openxmlformats.org/drawingml/2006/table">
            <a:tbl>
              <a:tblPr>
                <a:tableStyleId>{5C22544A-7EE6-4342-B048-85BDC9FD1C3A}</a:tableStyleId>
              </a:tblPr>
              <a:tblGrid>
                <a:gridCol w="189492">
                  <a:extLst>
                    <a:ext uri="{9D8B030D-6E8A-4147-A177-3AD203B41FA5}">
                      <a16:colId xmlns:a16="http://schemas.microsoft.com/office/drawing/2014/main" val="1530569360"/>
                    </a:ext>
                  </a:extLst>
                </a:gridCol>
                <a:gridCol w="189492">
                  <a:extLst>
                    <a:ext uri="{9D8B030D-6E8A-4147-A177-3AD203B41FA5}">
                      <a16:colId xmlns:a16="http://schemas.microsoft.com/office/drawing/2014/main" val="1150984703"/>
                    </a:ext>
                  </a:extLst>
                </a:gridCol>
                <a:gridCol w="189492">
                  <a:extLst>
                    <a:ext uri="{9D8B030D-6E8A-4147-A177-3AD203B41FA5}">
                      <a16:colId xmlns:a16="http://schemas.microsoft.com/office/drawing/2014/main" val="3021473256"/>
                    </a:ext>
                  </a:extLst>
                </a:gridCol>
                <a:gridCol w="189492">
                  <a:extLst>
                    <a:ext uri="{9D8B030D-6E8A-4147-A177-3AD203B41FA5}">
                      <a16:colId xmlns:a16="http://schemas.microsoft.com/office/drawing/2014/main" val="234148286"/>
                    </a:ext>
                  </a:extLst>
                </a:gridCol>
                <a:gridCol w="189492">
                  <a:extLst>
                    <a:ext uri="{9D8B030D-6E8A-4147-A177-3AD203B41FA5}">
                      <a16:colId xmlns:a16="http://schemas.microsoft.com/office/drawing/2014/main" val="3063035611"/>
                    </a:ext>
                  </a:extLst>
                </a:gridCol>
                <a:gridCol w="189492">
                  <a:extLst>
                    <a:ext uri="{9D8B030D-6E8A-4147-A177-3AD203B41FA5}">
                      <a16:colId xmlns:a16="http://schemas.microsoft.com/office/drawing/2014/main" val="1400293177"/>
                    </a:ext>
                  </a:extLst>
                </a:gridCol>
                <a:gridCol w="189492">
                  <a:extLst>
                    <a:ext uri="{9D8B030D-6E8A-4147-A177-3AD203B41FA5}">
                      <a16:colId xmlns:a16="http://schemas.microsoft.com/office/drawing/2014/main" val="266372296"/>
                    </a:ext>
                  </a:extLst>
                </a:gridCol>
                <a:gridCol w="189492">
                  <a:extLst>
                    <a:ext uri="{9D8B030D-6E8A-4147-A177-3AD203B41FA5}">
                      <a16:colId xmlns:a16="http://schemas.microsoft.com/office/drawing/2014/main" val="2651953850"/>
                    </a:ext>
                  </a:extLst>
                </a:gridCol>
                <a:gridCol w="189492">
                  <a:extLst>
                    <a:ext uri="{9D8B030D-6E8A-4147-A177-3AD203B41FA5}">
                      <a16:colId xmlns:a16="http://schemas.microsoft.com/office/drawing/2014/main" val="1109786505"/>
                    </a:ext>
                  </a:extLst>
                </a:gridCol>
                <a:gridCol w="189492">
                  <a:extLst>
                    <a:ext uri="{9D8B030D-6E8A-4147-A177-3AD203B41FA5}">
                      <a16:colId xmlns:a16="http://schemas.microsoft.com/office/drawing/2014/main" val="53662769"/>
                    </a:ext>
                  </a:extLst>
                </a:gridCol>
                <a:gridCol w="189492">
                  <a:extLst>
                    <a:ext uri="{9D8B030D-6E8A-4147-A177-3AD203B41FA5}">
                      <a16:colId xmlns:a16="http://schemas.microsoft.com/office/drawing/2014/main" val="1841104612"/>
                    </a:ext>
                  </a:extLst>
                </a:gridCol>
                <a:gridCol w="189492">
                  <a:extLst>
                    <a:ext uri="{9D8B030D-6E8A-4147-A177-3AD203B41FA5}">
                      <a16:colId xmlns:a16="http://schemas.microsoft.com/office/drawing/2014/main" val="579286185"/>
                    </a:ext>
                  </a:extLst>
                </a:gridCol>
                <a:gridCol w="189492">
                  <a:extLst>
                    <a:ext uri="{9D8B030D-6E8A-4147-A177-3AD203B41FA5}">
                      <a16:colId xmlns:a16="http://schemas.microsoft.com/office/drawing/2014/main" val="2648469235"/>
                    </a:ext>
                  </a:extLst>
                </a:gridCol>
                <a:gridCol w="189492">
                  <a:extLst>
                    <a:ext uri="{9D8B030D-6E8A-4147-A177-3AD203B41FA5}">
                      <a16:colId xmlns:a16="http://schemas.microsoft.com/office/drawing/2014/main" val="3853793552"/>
                    </a:ext>
                  </a:extLst>
                </a:gridCol>
                <a:gridCol w="189492">
                  <a:extLst>
                    <a:ext uri="{9D8B030D-6E8A-4147-A177-3AD203B41FA5}">
                      <a16:colId xmlns:a16="http://schemas.microsoft.com/office/drawing/2014/main" val="2251339454"/>
                    </a:ext>
                  </a:extLst>
                </a:gridCol>
                <a:gridCol w="189492">
                  <a:extLst>
                    <a:ext uri="{9D8B030D-6E8A-4147-A177-3AD203B41FA5}">
                      <a16:colId xmlns:a16="http://schemas.microsoft.com/office/drawing/2014/main" val="3423818762"/>
                    </a:ext>
                  </a:extLst>
                </a:gridCol>
                <a:gridCol w="189492">
                  <a:extLst>
                    <a:ext uri="{9D8B030D-6E8A-4147-A177-3AD203B41FA5}">
                      <a16:colId xmlns:a16="http://schemas.microsoft.com/office/drawing/2014/main" val="4071384579"/>
                    </a:ext>
                  </a:extLst>
                </a:gridCol>
              </a:tblGrid>
              <a:tr h="45720">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42</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36</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32</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28</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25</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22</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12</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8</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6</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5</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endParaRPr lang="en-US" sz="1000" b="0" i="0" dirty="0">
                        <a:latin typeface="Arial Narrow" panose="020B0604020202020204" pitchFamily="34" charset="0"/>
                        <a:cs typeface="Arial Narrow" panose="020B0604020202020204" pitchFamily="34" charset="0"/>
                      </a:endParaRP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2507550"/>
                  </a:ext>
                </a:extLst>
              </a:tr>
            </a:tbl>
          </a:graphicData>
        </a:graphic>
      </p:graphicFrame>
      <p:sp>
        <p:nvSpPr>
          <p:cNvPr id="23" name="TextBox 22">
            <a:extLst>
              <a:ext uri="{FF2B5EF4-FFF2-40B4-BE49-F238E27FC236}">
                <a16:creationId xmlns:a16="http://schemas.microsoft.com/office/drawing/2014/main" id="{650FFF94-6432-E86D-C17E-2C8EDA81DE74}"/>
              </a:ext>
            </a:extLst>
          </p:cNvPr>
          <p:cNvSpPr txBox="1"/>
          <p:nvPr/>
        </p:nvSpPr>
        <p:spPr>
          <a:xfrm>
            <a:off x="619201" y="1730250"/>
            <a:ext cx="17312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100</a:t>
            </a:r>
          </a:p>
        </p:txBody>
      </p:sp>
      <p:sp>
        <p:nvSpPr>
          <p:cNvPr id="24" name="TextBox 23">
            <a:extLst>
              <a:ext uri="{FF2B5EF4-FFF2-40B4-BE49-F238E27FC236}">
                <a16:creationId xmlns:a16="http://schemas.microsoft.com/office/drawing/2014/main" id="{3DCFF466-BA75-A278-4228-0C638DA4C7FB}"/>
              </a:ext>
            </a:extLst>
          </p:cNvPr>
          <p:cNvSpPr txBox="1"/>
          <p:nvPr/>
        </p:nvSpPr>
        <p:spPr>
          <a:xfrm>
            <a:off x="676909" y="2009998"/>
            <a:ext cx="11541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80</a:t>
            </a:r>
          </a:p>
        </p:txBody>
      </p:sp>
      <p:sp>
        <p:nvSpPr>
          <p:cNvPr id="25" name="TextBox 24">
            <a:extLst>
              <a:ext uri="{FF2B5EF4-FFF2-40B4-BE49-F238E27FC236}">
                <a16:creationId xmlns:a16="http://schemas.microsoft.com/office/drawing/2014/main" id="{4C29F603-1916-07AB-FE82-354514BF1038}"/>
              </a:ext>
            </a:extLst>
          </p:cNvPr>
          <p:cNvSpPr txBox="1"/>
          <p:nvPr/>
        </p:nvSpPr>
        <p:spPr>
          <a:xfrm>
            <a:off x="676909" y="2277220"/>
            <a:ext cx="11541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60</a:t>
            </a:r>
          </a:p>
        </p:txBody>
      </p:sp>
      <p:sp>
        <p:nvSpPr>
          <p:cNvPr id="26" name="TextBox 25">
            <a:extLst>
              <a:ext uri="{FF2B5EF4-FFF2-40B4-BE49-F238E27FC236}">
                <a16:creationId xmlns:a16="http://schemas.microsoft.com/office/drawing/2014/main" id="{3F30C4BE-7572-8504-881B-E17789A35C5F}"/>
              </a:ext>
            </a:extLst>
          </p:cNvPr>
          <p:cNvSpPr txBox="1"/>
          <p:nvPr/>
        </p:nvSpPr>
        <p:spPr>
          <a:xfrm>
            <a:off x="676909" y="2540267"/>
            <a:ext cx="11541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40</a:t>
            </a:r>
          </a:p>
        </p:txBody>
      </p:sp>
      <p:sp>
        <p:nvSpPr>
          <p:cNvPr id="27" name="TextBox 26">
            <a:extLst>
              <a:ext uri="{FF2B5EF4-FFF2-40B4-BE49-F238E27FC236}">
                <a16:creationId xmlns:a16="http://schemas.microsoft.com/office/drawing/2014/main" id="{76375403-C125-E37A-A90D-317043A37604}"/>
              </a:ext>
            </a:extLst>
          </p:cNvPr>
          <p:cNvSpPr txBox="1"/>
          <p:nvPr/>
        </p:nvSpPr>
        <p:spPr>
          <a:xfrm>
            <a:off x="676909" y="2815839"/>
            <a:ext cx="11541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20</a:t>
            </a:r>
          </a:p>
        </p:txBody>
      </p:sp>
      <p:sp>
        <p:nvSpPr>
          <p:cNvPr id="28" name="TextBox 27">
            <a:extLst>
              <a:ext uri="{FF2B5EF4-FFF2-40B4-BE49-F238E27FC236}">
                <a16:creationId xmlns:a16="http://schemas.microsoft.com/office/drawing/2014/main" id="{123EBEF5-FA03-1FE3-6D6E-D3FE69A1FB2E}"/>
              </a:ext>
            </a:extLst>
          </p:cNvPr>
          <p:cNvSpPr txBox="1"/>
          <p:nvPr/>
        </p:nvSpPr>
        <p:spPr>
          <a:xfrm>
            <a:off x="734617" y="3074710"/>
            <a:ext cx="57708"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0</a:t>
            </a:r>
          </a:p>
        </p:txBody>
      </p:sp>
      <p:sp>
        <p:nvSpPr>
          <p:cNvPr id="29" name="TextBox 28">
            <a:extLst>
              <a:ext uri="{FF2B5EF4-FFF2-40B4-BE49-F238E27FC236}">
                <a16:creationId xmlns:a16="http://schemas.microsoft.com/office/drawing/2014/main" id="{CE02D8B5-CBF7-2F5E-5CA6-53D872E13C6C}"/>
              </a:ext>
            </a:extLst>
          </p:cNvPr>
          <p:cNvSpPr txBox="1"/>
          <p:nvPr/>
        </p:nvSpPr>
        <p:spPr>
          <a:xfrm>
            <a:off x="1541871" y="3396256"/>
            <a:ext cx="1907573"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Time since start of treatment (months)</a:t>
            </a:r>
          </a:p>
        </p:txBody>
      </p:sp>
      <p:sp>
        <p:nvSpPr>
          <p:cNvPr id="30" name="TextBox 29">
            <a:extLst>
              <a:ext uri="{FF2B5EF4-FFF2-40B4-BE49-F238E27FC236}">
                <a16:creationId xmlns:a16="http://schemas.microsoft.com/office/drawing/2014/main" id="{3CB0CF31-445A-0CDF-7CED-C82DF3349668}"/>
              </a:ext>
            </a:extLst>
          </p:cNvPr>
          <p:cNvSpPr txBox="1"/>
          <p:nvPr/>
        </p:nvSpPr>
        <p:spPr>
          <a:xfrm>
            <a:off x="1134642" y="2957315"/>
            <a:ext cx="452047"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Censored</a:t>
            </a:r>
          </a:p>
        </p:txBody>
      </p:sp>
      <p:grpSp>
        <p:nvGrpSpPr>
          <p:cNvPr id="34" name="Graphic 31">
            <a:extLst>
              <a:ext uri="{FF2B5EF4-FFF2-40B4-BE49-F238E27FC236}">
                <a16:creationId xmlns:a16="http://schemas.microsoft.com/office/drawing/2014/main" id="{EEFA1CC4-DF9B-2EB1-C558-3E613C245DDA}"/>
              </a:ext>
            </a:extLst>
          </p:cNvPr>
          <p:cNvGrpSpPr/>
          <p:nvPr/>
        </p:nvGrpSpPr>
        <p:grpSpPr>
          <a:xfrm>
            <a:off x="895261" y="1805586"/>
            <a:ext cx="2798322" cy="1075118"/>
            <a:chOff x="895261" y="1805586"/>
            <a:chExt cx="2798322" cy="1075118"/>
          </a:xfrm>
          <a:noFill/>
        </p:grpSpPr>
        <p:sp>
          <p:nvSpPr>
            <p:cNvPr id="35" name="Freeform 34">
              <a:extLst>
                <a:ext uri="{FF2B5EF4-FFF2-40B4-BE49-F238E27FC236}">
                  <a16:creationId xmlns:a16="http://schemas.microsoft.com/office/drawing/2014/main" id="{5B0EFA43-DC83-F6DD-EEA2-1C3AC415F9D9}"/>
                </a:ext>
              </a:extLst>
            </p:cNvPr>
            <p:cNvSpPr/>
            <p:nvPr/>
          </p:nvSpPr>
          <p:spPr>
            <a:xfrm>
              <a:off x="895261" y="1805586"/>
              <a:ext cx="2798322" cy="1075118"/>
            </a:xfrm>
            <a:custGeom>
              <a:avLst/>
              <a:gdLst>
                <a:gd name="connsiteX0" fmla="*/ 2798322 w 2798322"/>
                <a:gd name="connsiteY0" fmla="*/ 1075119 h 1075118"/>
                <a:gd name="connsiteX1" fmla="*/ 2485442 w 2798322"/>
                <a:gd name="connsiteY1" fmla="*/ 1075119 h 1075118"/>
                <a:gd name="connsiteX2" fmla="*/ 2485442 w 2798322"/>
                <a:gd name="connsiteY2" fmla="*/ 967921 h 1075118"/>
                <a:gd name="connsiteX3" fmla="*/ 2018825 w 2798322"/>
                <a:gd name="connsiteY3" fmla="*/ 967921 h 1075118"/>
                <a:gd name="connsiteX4" fmla="*/ 2018825 w 2798322"/>
                <a:gd name="connsiteY4" fmla="*/ 890884 h 1075118"/>
                <a:gd name="connsiteX5" fmla="*/ 1278547 w 2798322"/>
                <a:gd name="connsiteY5" fmla="*/ 890884 h 1075118"/>
                <a:gd name="connsiteX6" fmla="*/ 1278547 w 2798322"/>
                <a:gd name="connsiteY6" fmla="*/ 840616 h 1075118"/>
                <a:gd name="connsiteX7" fmla="*/ 1266354 w 2798322"/>
                <a:gd name="connsiteY7" fmla="*/ 840616 h 1075118"/>
                <a:gd name="connsiteX8" fmla="*/ 1266354 w 2798322"/>
                <a:gd name="connsiteY8" fmla="*/ 795249 h 1075118"/>
                <a:gd name="connsiteX9" fmla="*/ 1143540 w 2798322"/>
                <a:gd name="connsiteY9" fmla="*/ 795249 h 1075118"/>
                <a:gd name="connsiteX10" fmla="*/ 1143540 w 2798322"/>
                <a:gd name="connsiteY10" fmla="*/ 747745 h 1075118"/>
                <a:gd name="connsiteX11" fmla="*/ 1111485 w 2798322"/>
                <a:gd name="connsiteY11" fmla="*/ 747745 h 1075118"/>
                <a:gd name="connsiteX12" fmla="*/ 1111485 w 2798322"/>
                <a:gd name="connsiteY12" fmla="*/ 699864 h 1075118"/>
                <a:gd name="connsiteX13" fmla="*/ 1063717 w 2798322"/>
                <a:gd name="connsiteY13" fmla="*/ 699864 h 1075118"/>
                <a:gd name="connsiteX14" fmla="*/ 1063717 w 2798322"/>
                <a:gd name="connsiteY14" fmla="*/ 622953 h 1075118"/>
                <a:gd name="connsiteX15" fmla="*/ 1034553 w 2798322"/>
                <a:gd name="connsiteY15" fmla="*/ 622953 h 1075118"/>
                <a:gd name="connsiteX16" fmla="*/ 1034553 w 2798322"/>
                <a:gd name="connsiteY16" fmla="*/ 576203 h 1075118"/>
                <a:gd name="connsiteX17" fmla="*/ 969186 w 2798322"/>
                <a:gd name="connsiteY17" fmla="*/ 576203 h 1075118"/>
                <a:gd name="connsiteX18" fmla="*/ 969186 w 2798322"/>
                <a:gd name="connsiteY18" fmla="*/ 542146 h 1075118"/>
                <a:gd name="connsiteX19" fmla="*/ 892255 w 2798322"/>
                <a:gd name="connsiteY19" fmla="*/ 542146 h 1075118"/>
                <a:gd name="connsiteX20" fmla="*/ 892255 w 2798322"/>
                <a:gd name="connsiteY20" fmla="*/ 507964 h 1075118"/>
                <a:gd name="connsiteX21" fmla="*/ 794457 w 2798322"/>
                <a:gd name="connsiteY21" fmla="*/ 507964 h 1075118"/>
                <a:gd name="connsiteX22" fmla="*/ 794457 w 2798322"/>
                <a:gd name="connsiteY22" fmla="*/ 474912 h 1075118"/>
                <a:gd name="connsiteX23" fmla="*/ 776355 w 2798322"/>
                <a:gd name="connsiteY23" fmla="*/ 474912 h 1075118"/>
                <a:gd name="connsiteX24" fmla="*/ 776355 w 2798322"/>
                <a:gd name="connsiteY24" fmla="*/ 434949 h 1075118"/>
                <a:gd name="connsiteX25" fmla="*/ 688738 w 2798322"/>
                <a:gd name="connsiteY25" fmla="*/ 434949 h 1075118"/>
                <a:gd name="connsiteX26" fmla="*/ 688738 w 2798322"/>
                <a:gd name="connsiteY26" fmla="*/ 400012 h 1075118"/>
                <a:gd name="connsiteX27" fmla="*/ 653667 w 2798322"/>
                <a:gd name="connsiteY27" fmla="*/ 400012 h 1075118"/>
                <a:gd name="connsiteX28" fmla="*/ 653667 w 2798322"/>
                <a:gd name="connsiteY28" fmla="*/ 364698 h 1075118"/>
                <a:gd name="connsiteX29" fmla="*/ 588300 w 2798322"/>
                <a:gd name="connsiteY29" fmla="*/ 364698 h 1075118"/>
                <a:gd name="connsiteX30" fmla="*/ 588300 w 2798322"/>
                <a:gd name="connsiteY30" fmla="*/ 329385 h 1075118"/>
                <a:gd name="connsiteX31" fmla="*/ 404771 w 2798322"/>
                <a:gd name="connsiteY31" fmla="*/ 329385 h 1075118"/>
                <a:gd name="connsiteX32" fmla="*/ 404771 w 2798322"/>
                <a:gd name="connsiteY32" fmla="*/ 259637 h 1075118"/>
                <a:gd name="connsiteX33" fmla="*/ 304961 w 2798322"/>
                <a:gd name="connsiteY33" fmla="*/ 259637 h 1075118"/>
                <a:gd name="connsiteX34" fmla="*/ 304961 w 2798322"/>
                <a:gd name="connsiteY34" fmla="*/ 219674 h 1075118"/>
                <a:gd name="connsiteX35" fmla="*/ 279568 w 2798322"/>
                <a:gd name="connsiteY35" fmla="*/ 219674 h 1075118"/>
                <a:gd name="connsiteX36" fmla="*/ 279568 w 2798322"/>
                <a:gd name="connsiteY36" fmla="*/ 160608 h 1075118"/>
                <a:gd name="connsiteX37" fmla="*/ 163668 w 2798322"/>
                <a:gd name="connsiteY37" fmla="*/ 160608 h 1075118"/>
                <a:gd name="connsiteX38" fmla="*/ 163668 w 2798322"/>
                <a:gd name="connsiteY38" fmla="*/ 128185 h 1075118"/>
                <a:gd name="connsiteX39" fmla="*/ 145189 w 2798322"/>
                <a:gd name="connsiteY39" fmla="*/ 128185 h 1075118"/>
                <a:gd name="connsiteX40" fmla="*/ 145189 w 2798322"/>
                <a:gd name="connsiteY40" fmla="*/ 97018 h 1075118"/>
                <a:gd name="connsiteX41" fmla="*/ 132493 w 2798322"/>
                <a:gd name="connsiteY41" fmla="*/ 97018 h 1075118"/>
                <a:gd name="connsiteX42" fmla="*/ 132493 w 2798322"/>
                <a:gd name="connsiteY42" fmla="*/ 64972 h 1075118"/>
                <a:gd name="connsiteX43" fmla="*/ 117912 w 2798322"/>
                <a:gd name="connsiteY43" fmla="*/ 64972 h 1075118"/>
                <a:gd name="connsiteX44" fmla="*/ 117912 w 2798322"/>
                <a:gd name="connsiteY44" fmla="*/ 34685 h 1075118"/>
                <a:gd name="connsiteX45" fmla="*/ 50659 w 2798322"/>
                <a:gd name="connsiteY45" fmla="*/ 34685 h 1075118"/>
                <a:gd name="connsiteX46" fmla="*/ 50659 w 2798322"/>
                <a:gd name="connsiteY46" fmla="*/ 0 h 1075118"/>
                <a:gd name="connsiteX47" fmla="*/ 0 w 2798322"/>
                <a:gd name="connsiteY47" fmla="*/ 0 h 10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798322" h="1075118">
                  <a:moveTo>
                    <a:pt x="2798322" y="1075119"/>
                  </a:moveTo>
                  <a:lnTo>
                    <a:pt x="2485442" y="1075119"/>
                  </a:lnTo>
                  <a:lnTo>
                    <a:pt x="2485442" y="967921"/>
                  </a:lnTo>
                  <a:lnTo>
                    <a:pt x="2018825" y="967921"/>
                  </a:lnTo>
                  <a:lnTo>
                    <a:pt x="2018825" y="890884"/>
                  </a:lnTo>
                  <a:lnTo>
                    <a:pt x="1278547" y="890884"/>
                  </a:lnTo>
                  <a:lnTo>
                    <a:pt x="1278547" y="840616"/>
                  </a:lnTo>
                  <a:lnTo>
                    <a:pt x="1266354" y="840616"/>
                  </a:lnTo>
                  <a:lnTo>
                    <a:pt x="1266354" y="795249"/>
                  </a:lnTo>
                  <a:lnTo>
                    <a:pt x="1143540" y="795249"/>
                  </a:lnTo>
                  <a:lnTo>
                    <a:pt x="1143540" y="747745"/>
                  </a:lnTo>
                  <a:lnTo>
                    <a:pt x="1111485" y="747745"/>
                  </a:lnTo>
                  <a:lnTo>
                    <a:pt x="1111485" y="699864"/>
                  </a:lnTo>
                  <a:lnTo>
                    <a:pt x="1063717" y="699864"/>
                  </a:lnTo>
                  <a:lnTo>
                    <a:pt x="1063717" y="622953"/>
                  </a:lnTo>
                  <a:lnTo>
                    <a:pt x="1034553" y="622953"/>
                  </a:lnTo>
                  <a:lnTo>
                    <a:pt x="1034553" y="576203"/>
                  </a:lnTo>
                  <a:lnTo>
                    <a:pt x="969186" y="576203"/>
                  </a:lnTo>
                  <a:lnTo>
                    <a:pt x="969186" y="542146"/>
                  </a:lnTo>
                  <a:lnTo>
                    <a:pt x="892255" y="542146"/>
                  </a:lnTo>
                  <a:lnTo>
                    <a:pt x="892255" y="507964"/>
                  </a:lnTo>
                  <a:lnTo>
                    <a:pt x="794457" y="507964"/>
                  </a:lnTo>
                  <a:lnTo>
                    <a:pt x="794457" y="474912"/>
                  </a:lnTo>
                  <a:lnTo>
                    <a:pt x="776355" y="474912"/>
                  </a:lnTo>
                  <a:lnTo>
                    <a:pt x="776355" y="434949"/>
                  </a:lnTo>
                  <a:lnTo>
                    <a:pt x="688738" y="434949"/>
                  </a:lnTo>
                  <a:lnTo>
                    <a:pt x="688738" y="400012"/>
                  </a:lnTo>
                  <a:lnTo>
                    <a:pt x="653667" y="400012"/>
                  </a:lnTo>
                  <a:lnTo>
                    <a:pt x="653667" y="364698"/>
                  </a:lnTo>
                  <a:lnTo>
                    <a:pt x="588300" y="364698"/>
                  </a:lnTo>
                  <a:lnTo>
                    <a:pt x="588300" y="329385"/>
                  </a:lnTo>
                  <a:lnTo>
                    <a:pt x="404771" y="329385"/>
                  </a:lnTo>
                  <a:lnTo>
                    <a:pt x="404771" y="259637"/>
                  </a:lnTo>
                  <a:lnTo>
                    <a:pt x="304961" y="259637"/>
                  </a:lnTo>
                  <a:lnTo>
                    <a:pt x="304961" y="219674"/>
                  </a:lnTo>
                  <a:lnTo>
                    <a:pt x="279568" y="219674"/>
                  </a:lnTo>
                  <a:lnTo>
                    <a:pt x="279568" y="160608"/>
                  </a:lnTo>
                  <a:lnTo>
                    <a:pt x="163668" y="160608"/>
                  </a:lnTo>
                  <a:lnTo>
                    <a:pt x="163668" y="128185"/>
                  </a:lnTo>
                  <a:lnTo>
                    <a:pt x="145189" y="128185"/>
                  </a:lnTo>
                  <a:lnTo>
                    <a:pt x="145189" y="97018"/>
                  </a:lnTo>
                  <a:lnTo>
                    <a:pt x="132493" y="97018"/>
                  </a:lnTo>
                  <a:lnTo>
                    <a:pt x="132493" y="64972"/>
                  </a:lnTo>
                  <a:lnTo>
                    <a:pt x="117912" y="64972"/>
                  </a:lnTo>
                  <a:lnTo>
                    <a:pt x="117912" y="34685"/>
                  </a:lnTo>
                  <a:lnTo>
                    <a:pt x="50659" y="34685"/>
                  </a:lnTo>
                  <a:lnTo>
                    <a:pt x="50659" y="0"/>
                  </a:lnTo>
                  <a:lnTo>
                    <a:pt x="0" y="0"/>
                  </a:lnTo>
                </a:path>
              </a:pathLst>
            </a:custGeom>
            <a:noFill/>
            <a:ln w="18852" cap="flat">
              <a:solidFill>
                <a:srgbClr val="00B050"/>
              </a:solidFill>
              <a:prstDash val="solid"/>
              <a:miter/>
            </a:ln>
          </p:spPr>
          <p:txBody>
            <a:bodyPr rtlCol="0" anchor="ctr"/>
            <a:lstStyle/>
            <a:p>
              <a:endParaRPr lang="en-US"/>
            </a:p>
          </p:txBody>
        </p:sp>
        <p:grpSp>
          <p:nvGrpSpPr>
            <p:cNvPr id="36" name="Graphic 31">
              <a:extLst>
                <a:ext uri="{FF2B5EF4-FFF2-40B4-BE49-F238E27FC236}">
                  <a16:creationId xmlns:a16="http://schemas.microsoft.com/office/drawing/2014/main" id="{7A519515-AB98-54B5-B90B-DE83399C7805}"/>
                </a:ext>
              </a:extLst>
            </p:cNvPr>
            <p:cNvGrpSpPr/>
            <p:nvPr/>
          </p:nvGrpSpPr>
          <p:grpSpPr>
            <a:xfrm>
              <a:off x="1289347" y="2082817"/>
              <a:ext cx="109992" cy="110088"/>
              <a:chOff x="1289347" y="2082817"/>
              <a:chExt cx="109992" cy="110088"/>
            </a:xfrm>
          </p:grpSpPr>
          <p:sp>
            <p:nvSpPr>
              <p:cNvPr id="37" name="Freeform 36">
                <a:extLst>
                  <a:ext uri="{FF2B5EF4-FFF2-40B4-BE49-F238E27FC236}">
                    <a16:creationId xmlns:a16="http://schemas.microsoft.com/office/drawing/2014/main" id="{8B454982-976E-8088-3CEF-85F69B20D78B}"/>
                  </a:ext>
                </a:extLst>
              </p:cNvPr>
              <p:cNvSpPr/>
              <p:nvPr/>
            </p:nvSpPr>
            <p:spPr>
              <a:xfrm>
                <a:off x="1344280" y="2082817"/>
                <a:ext cx="12570" cy="110088"/>
              </a:xfrm>
              <a:custGeom>
                <a:avLst/>
                <a:gdLst>
                  <a:gd name="connsiteX0" fmla="*/ 0 w 12570"/>
                  <a:gd name="connsiteY0" fmla="*/ 0 h 110088"/>
                  <a:gd name="connsiteX1" fmla="*/ 0 w 12570"/>
                  <a:gd name="connsiteY1" fmla="*/ 110088 h 110088"/>
                </a:gdLst>
                <a:ahLst/>
                <a:cxnLst>
                  <a:cxn ang="0">
                    <a:pos x="connsiteX0" y="connsiteY0"/>
                  </a:cxn>
                  <a:cxn ang="0">
                    <a:pos x="connsiteX1" y="connsiteY1"/>
                  </a:cxn>
                </a:cxnLst>
                <a:rect l="l" t="t" r="r" b="b"/>
                <a:pathLst>
                  <a:path w="12570" h="110088">
                    <a:moveTo>
                      <a:pt x="0" y="0"/>
                    </a:moveTo>
                    <a:lnTo>
                      <a:pt x="0" y="110088"/>
                    </a:lnTo>
                  </a:path>
                </a:pathLst>
              </a:custGeom>
              <a:ln w="12568" cap="flat">
                <a:solidFill>
                  <a:srgbClr val="00B050"/>
                </a:solid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AA2D58AB-5DFD-04A1-80B5-64F5EAD1E6DC}"/>
                  </a:ext>
                </a:extLst>
              </p:cNvPr>
              <p:cNvSpPr/>
              <p:nvPr/>
            </p:nvSpPr>
            <p:spPr>
              <a:xfrm>
                <a:off x="1289347" y="2137861"/>
                <a:ext cx="109992" cy="12567"/>
              </a:xfrm>
              <a:custGeom>
                <a:avLst/>
                <a:gdLst>
                  <a:gd name="connsiteX0" fmla="*/ 0 w 109992"/>
                  <a:gd name="connsiteY0" fmla="*/ 0 h 12567"/>
                  <a:gd name="connsiteX1" fmla="*/ 109992 w 109992"/>
                  <a:gd name="connsiteY1" fmla="*/ 0 h 12567"/>
                </a:gdLst>
                <a:ahLst/>
                <a:cxnLst>
                  <a:cxn ang="0">
                    <a:pos x="connsiteX0" y="connsiteY0"/>
                  </a:cxn>
                  <a:cxn ang="0">
                    <a:pos x="connsiteX1" y="connsiteY1"/>
                  </a:cxn>
                </a:cxnLst>
                <a:rect l="l" t="t" r="r" b="b"/>
                <a:pathLst>
                  <a:path w="109992" h="12567">
                    <a:moveTo>
                      <a:pt x="0" y="0"/>
                    </a:moveTo>
                    <a:lnTo>
                      <a:pt x="109992" y="0"/>
                    </a:lnTo>
                  </a:path>
                </a:pathLst>
              </a:custGeom>
              <a:ln w="12568" cap="flat">
                <a:solidFill>
                  <a:srgbClr val="00B050"/>
                </a:solidFill>
                <a:prstDash val="solid"/>
                <a:miter/>
              </a:ln>
            </p:spPr>
            <p:txBody>
              <a:bodyPr rtlCol="0" anchor="ctr"/>
              <a:lstStyle/>
              <a:p>
                <a:endParaRPr lang="en-US"/>
              </a:p>
            </p:txBody>
          </p:sp>
        </p:grpSp>
        <p:grpSp>
          <p:nvGrpSpPr>
            <p:cNvPr id="39" name="Graphic 31">
              <a:extLst>
                <a:ext uri="{FF2B5EF4-FFF2-40B4-BE49-F238E27FC236}">
                  <a16:creationId xmlns:a16="http://schemas.microsoft.com/office/drawing/2014/main" id="{B1B37A97-8083-1EEB-2AAA-D5D604E1FAE8}"/>
                </a:ext>
              </a:extLst>
            </p:cNvPr>
            <p:cNvGrpSpPr/>
            <p:nvPr/>
          </p:nvGrpSpPr>
          <p:grpSpPr>
            <a:xfrm>
              <a:off x="1874755" y="2329133"/>
              <a:ext cx="109992" cy="110088"/>
              <a:chOff x="1874755" y="2329133"/>
              <a:chExt cx="109992" cy="110088"/>
            </a:xfrm>
          </p:grpSpPr>
          <p:sp>
            <p:nvSpPr>
              <p:cNvPr id="40" name="Freeform 39">
                <a:extLst>
                  <a:ext uri="{FF2B5EF4-FFF2-40B4-BE49-F238E27FC236}">
                    <a16:creationId xmlns:a16="http://schemas.microsoft.com/office/drawing/2014/main" id="{F4602B1D-8B9D-67A8-6D02-974B162001B9}"/>
                  </a:ext>
                </a:extLst>
              </p:cNvPr>
              <p:cNvSpPr/>
              <p:nvPr/>
            </p:nvSpPr>
            <p:spPr>
              <a:xfrm>
                <a:off x="1929814" y="2329133"/>
                <a:ext cx="12570" cy="110088"/>
              </a:xfrm>
              <a:custGeom>
                <a:avLst/>
                <a:gdLst>
                  <a:gd name="connsiteX0" fmla="*/ 0 w 12570"/>
                  <a:gd name="connsiteY0" fmla="*/ 0 h 110088"/>
                  <a:gd name="connsiteX1" fmla="*/ 0 w 12570"/>
                  <a:gd name="connsiteY1" fmla="*/ 110088 h 110088"/>
                </a:gdLst>
                <a:ahLst/>
                <a:cxnLst>
                  <a:cxn ang="0">
                    <a:pos x="connsiteX0" y="connsiteY0"/>
                  </a:cxn>
                  <a:cxn ang="0">
                    <a:pos x="connsiteX1" y="connsiteY1"/>
                  </a:cxn>
                </a:cxnLst>
                <a:rect l="l" t="t" r="r" b="b"/>
                <a:pathLst>
                  <a:path w="12570" h="110088">
                    <a:moveTo>
                      <a:pt x="0" y="0"/>
                    </a:moveTo>
                    <a:lnTo>
                      <a:pt x="0" y="110088"/>
                    </a:lnTo>
                  </a:path>
                </a:pathLst>
              </a:custGeom>
              <a:ln w="12568" cap="flat">
                <a:solidFill>
                  <a:srgbClr val="00B050"/>
                </a:solid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740E1C-405E-6BB1-C38F-51E7E8051D66}"/>
                  </a:ext>
                </a:extLst>
              </p:cNvPr>
              <p:cNvSpPr/>
              <p:nvPr/>
            </p:nvSpPr>
            <p:spPr>
              <a:xfrm>
                <a:off x="1874755" y="2384177"/>
                <a:ext cx="109992" cy="12567"/>
              </a:xfrm>
              <a:custGeom>
                <a:avLst/>
                <a:gdLst>
                  <a:gd name="connsiteX0" fmla="*/ 0 w 109992"/>
                  <a:gd name="connsiteY0" fmla="*/ 0 h 12567"/>
                  <a:gd name="connsiteX1" fmla="*/ 109992 w 109992"/>
                  <a:gd name="connsiteY1" fmla="*/ 0 h 12567"/>
                </a:gdLst>
                <a:ahLst/>
                <a:cxnLst>
                  <a:cxn ang="0">
                    <a:pos x="connsiteX0" y="connsiteY0"/>
                  </a:cxn>
                  <a:cxn ang="0">
                    <a:pos x="connsiteX1" y="connsiteY1"/>
                  </a:cxn>
                </a:cxnLst>
                <a:rect l="l" t="t" r="r" b="b"/>
                <a:pathLst>
                  <a:path w="109992" h="12567">
                    <a:moveTo>
                      <a:pt x="0" y="0"/>
                    </a:moveTo>
                    <a:lnTo>
                      <a:pt x="109992" y="0"/>
                    </a:lnTo>
                  </a:path>
                </a:pathLst>
              </a:custGeom>
              <a:ln w="12568" cap="flat">
                <a:solidFill>
                  <a:srgbClr val="00B050"/>
                </a:solidFill>
                <a:prstDash val="solid"/>
                <a:miter/>
              </a:ln>
            </p:spPr>
            <p:txBody>
              <a:bodyPr rtlCol="0" anchor="ctr"/>
              <a:lstStyle/>
              <a:p>
                <a:endParaRPr lang="en-US"/>
              </a:p>
            </p:txBody>
          </p:sp>
        </p:grpSp>
        <p:grpSp>
          <p:nvGrpSpPr>
            <p:cNvPr id="42" name="Graphic 31">
              <a:extLst>
                <a:ext uri="{FF2B5EF4-FFF2-40B4-BE49-F238E27FC236}">
                  <a16:creationId xmlns:a16="http://schemas.microsoft.com/office/drawing/2014/main" id="{BC904CA7-1325-5D55-D2F5-DD76B585CE01}"/>
                </a:ext>
              </a:extLst>
            </p:cNvPr>
            <p:cNvGrpSpPr/>
            <p:nvPr/>
          </p:nvGrpSpPr>
          <p:grpSpPr>
            <a:xfrm>
              <a:off x="1874755" y="2373998"/>
              <a:ext cx="109992" cy="109962"/>
              <a:chOff x="1874755" y="2373998"/>
              <a:chExt cx="109992" cy="109962"/>
            </a:xfrm>
          </p:grpSpPr>
          <p:sp>
            <p:nvSpPr>
              <p:cNvPr id="43" name="Freeform 42">
                <a:extLst>
                  <a:ext uri="{FF2B5EF4-FFF2-40B4-BE49-F238E27FC236}">
                    <a16:creationId xmlns:a16="http://schemas.microsoft.com/office/drawing/2014/main" id="{2F72D5E3-58F5-1ED6-199A-20A1F838483C}"/>
                  </a:ext>
                </a:extLst>
              </p:cNvPr>
              <p:cNvSpPr/>
              <p:nvPr/>
            </p:nvSpPr>
            <p:spPr>
              <a:xfrm>
                <a:off x="1929814" y="2373998"/>
                <a:ext cx="12570" cy="109962"/>
              </a:xfrm>
              <a:custGeom>
                <a:avLst/>
                <a:gdLst>
                  <a:gd name="connsiteX0" fmla="*/ 0 w 12570"/>
                  <a:gd name="connsiteY0" fmla="*/ 0 h 109962"/>
                  <a:gd name="connsiteX1" fmla="*/ 0 w 12570"/>
                  <a:gd name="connsiteY1" fmla="*/ 109962 h 109962"/>
                </a:gdLst>
                <a:ahLst/>
                <a:cxnLst>
                  <a:cxn ang="0">
                    <a:pos x="connsiteX0" y="connsiteY0"/>
                  </a:cxn>
                  <a:cxn ang="0">
                    <a:pos x="connsiteX1" y="connsiteY1"/>
                  </a:cxn>
                </a:cxnLst>
                <a:rect l="l" t="t" r="r" b="b"/>
                <a:pathLst>
                  <a:path w="12570" h="109962">
                    <a:moveTo>
                      <a:pt x="0" y="0"/>
                    </a:moveTo>
                    <a:lnTo>
                      <a:pt x="0" y="109962"/>
                    </a:lnTo>
                  </a:path>
                </a:pathLst>
              </a:custGeom>
              <a:ln w="12568" cap="flat">
                <a:solidFill>
                  <a:srgbClr val="00B050"/>
                </a:solid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3974B15-5BBC-FB83-603D-4510694AACC6}"/>
                  </a:ext>
                </a:extLst>
              </p:cNvPr>
              <p:cNvSpPr/>
              <p:nvPr/>
            </p:nvSpPr>
            <p:spPr>
              <a:xfrm>
                <a:off x="1874755" y="2429042"/>
                <a:ext cx="109992" cy="12567"/>
              </a:xfrm>
              <a:custGeom>
                <a:avLst/>
                <a:gdLst>
                  <a:gd name="connsiteX0" fmla="*/ 0 w 109992"/>
                  <a:gd name="connsiteY0" fmla="*/ 0 h 12567"/>
                  <a:gd name="connsiteX1" fmla="*/ 109992 w 109992"/>
                  <a:gd name="connsiteY1" fmla="*/ 0 h 12567"/>
                </a:gdLst>
                <a:ahLst/>
                <a:cxnLst>
                  <a:cxn ang="0">
                    <a:pos x="connsiteX0" y="connsiteY0"/>
                  </a:cxn>
                  <a:cxn ang="0">
                    <a:pos x="connsiteX1" y="connsiteY1"/>
                  </a:cxn>
                </a:cxnLst>
                <a:rect l="l" t="t" r="r" b="b"/>
                <a:pathLst>
                  <a:path w="109992" h="12567">
                    <a:moveTo>
                      <a:pt x="0" y="0"/>
                    </a:moveTo>
                    <a:lnTo>
                      <a:pt x="109992" y="0"/>
                    </a:lnTo>
                  </a:path>
                </a:pathLst>
              </a:custGeom>
              <a:ln w="12568" cap="flat">
                <a:solidFill>
                  <a:srgbClr val="00B050"/>
                </a:solidFill>
                <a:prstDash val="solid"/>
                <a:miter/>
              </a:ln>
            </p:spPr>
            <p:txBody>
              <a:bodyPr rtlCol="0" anchor="ctr"/>
              <a:lstStyle/>
              <a:p>
                <a:endParaRPr lang="en-US"/>
              </a:p>
            </p:txBody>
          </p:sp>
        </p:grpSp>
        <p:grpSp>
          <p:nvGrpSpPr>
            <p:cNvPr id="45" name="Graphic 31">
              <a:extLst>
                <a:ext uri="{FF2B5EF4-FFF2-40B4-BE49-F238E27FC236}">
                  <a16:creationId xmlns:a16="http://schemas.microsoft.com/office/drawing/2014/main" id="{72C35654-C0EE-8FF7-CDCE-A830420588C2}"/>
                </a:ext>
              </a:extLst>
            </p:cNvPr>
            <p:cNvGrpSpPr/>
            <p:nvPr/>
          </p:nvGrpSpPr>
          <p:grpSpPr>
            <a:xfrm>
              <a:off x="1898137" y="2410065"/>
              <a:ext cx="109992" cy="109962"/>
              <a:chOff x="1898137" y="2410065"/>
              <a:chExt cx="109992" cy="109962"/>
            </a:xfrm>
          </p:grpSpPr>
          <p:sp>
            <p:nvSpPr>
              <p:cNvPr id="46" name="Freeform 45">
                <a:extLst>
                  <a:ext uri="{FF2B5EF4-FFF2-40B4-BE49-F238E27FC236}">
                    <a16:creationId xmlns:a16="http://schemas.microsoft.com/office/drawing/2014/main" id="{3A9FB0DB-B39A-FA24-F741-B70D47D54483}"/>
                  </a:ext>
                </a:extLst>
              </p:cNvPr>
              <p:cNvSpPr/>
              <p:nvPr/>
            </p:nvSpPr>
            <p:spPr>
              <a:xfrm>
                <a:off x="1953195" y="2410065"/>
                <a:ext cx="12570" cy="109962"/>
              </a:xfrm>
              <a:custGeom>
                <a:avLst/>
                <a:gdLst>
                  <a:gd name="connsiteX0" fmla="*/ 0 w 12570"/>
                  <a:gd name="connsiteY0" fmla="*/ 0 h 109962"/>
                  <a:gd name="connsiteX1" fmla="*/ 0 w 12570"/>
                  <a:gd name="connsiteY1" fmla="*/ 109962 h 109962"/>
                </a:gdLst>
                <a:ahLst/>
                <a:cxnLst>
                  <a:cxn ang="0">
                    <a:pos x="connsiteX0" y="connsiteY0"/>
                  </a:cxn>
                  <a:cxn ang="0">
                    <a:pos x="connsiteX1" y="connsiteY1"/>
                  </a:cxn>
                </a:cxnLst>
                <a:rect l="l" t="t" r="r" b="b"/>
                <a:pathLst>
                  <a:path w="12570" h="109962">
                    <a:moveTo>
                      <a:pt x="0" y="0"/>
                    </a:moveTo>
                    <a:lnTo>
                      <a:pt x="0" y="109962"/>
                    </a:lnTo>
                  </a:path>
                </a:pathLst>
              </a:custGeom>
              <a:ln w="12568" cap="flat">
                <a:solidFill>
                  <a:srgbClr val="00B050"/>
                </a:solid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8700189-69DA-E339-2DC0-07BB576C67AE}"/>
                  </a:ext>
                </a:extLst>
              </p:cNvPr>
              <p:cNvSpPr/>
              <p:nvPr/>
            </p:nvSpPr>
            <p:spPr>
              <a:xfrm>
                <a:off x="1898137" y="2464984"/>
                <a:ext cx="109992" cy="12567"/>
              </a:xfrm>
              <a:custGeom>
                <a:avLst/>
                <a:gdLst>
                  <a:gd name="connsiteX0" fmla="*/ 0 w 109992"/>
                  <a:gd name="connsiteY0" fmla="*/ 0 h 12567"/>
                  <a:gd name="connsiteX1" fmla="*/ 109992 w 109992"/>
                  <a:gd name="connsiteY1" fmla="*/ 0 h 12567"/>
                </a:gdLst>
                <a:ahLst/>
                <a:cxnLst>
                  <a:cxn ang="0">
                    <a:pos x="connsiteX0" y="connsiteY0"/>
                  </a:cxn>
                  <a:cxn ang="0">
                    <a:pos x="connsiteX1" y="connsiteY1"/>
                  </a:cxn>
                </a:cxnLst>
                <a:rect l="l" t="t" r="r" b="b"/>
                <a:pathLst>
                  <a:path w="109992" h="12567">
                    <a:moveTo>
                      <a:pt x="0" y="0"/>
                    </a:moveTo>
                    <a:lnTo>
                      <a:pt x="109992" y="0"/>
                    </a:lnTo>
                  </a:path>
                </a:pathLst>
              </a:custGeom>
              <a:ln w="12568" cap="flat">
                <a:solidFill>
                  <a:srgbClr val="00B050"/>
                </a:solidFill>
                <a:prstDash val="solid"/>
                <a:miter/>
              </a:ln>
            </p:spPr>
            <p:txBody>
              <a:bodyPr rtlCol="0" anchor="ctr"/>
              <a:lstStyle/>
              <a:p>
                <a:endParaRPr lang="en-US"/>
              </a:p>
            </p:txBody>
          </p:sp>
        </p:grpSp>
        <p:grpSp>
          <p:nvGrpSpPr>
            <p:cNvPr id="48" name="Graphic 31">
              <a:extLst>
                <a:ext uri="{FF2B5EF4-FFF2-40B4-BE49-F238E27FC236}">
                  <a16:creationId xmlns:a16="http://schemas.microsoft.com/office/drawing/2014/main" id="{EC2B5E5E-9853-4561-84A7-65C14F718E04}"/>
                </a:ext>
              </a:extLst>
            </p:cNvPr>
            <p:cNvGrpSpPr/>
            <p:nvPr/>
          </p:nvGrpSpPr>
          <p:grpSpPr>
            <a:xfrm>
              <a:off x="1908822" y="2449023"/>
              <a:ext cx="110117" cy="109962"/>
              <a:chOff x="1908822" y="2449023"/>
              <a:chExt cx="110117" cy="109962"/>
            </a:xfrm>
          </p:grpSpPr>
          <p:sp>
            <p:nvSpPr>
              <p:cNvPr id="49" name="Freeform 48">
                <a:extLst>
                  <a:ext uri="{FF2B5EF4-FFF2-40B4-BE49-F238E27FC236}">
                    <a16:creationId xmlns:a16="http://schemas.microsoft.com/office/drawing/2014/main" id="{81246D42-931C-0B17-0DB3-07F45C668685}"/>
                  </a:ext>
                </a:extLst>
              </p:cNvPr>
              <p:cNvSpPr/>
              <p:nvPr/>
            </p:nvSpPr>
            <p:spPr>
              <a:xfrm>
                <a:off x="1963880" y="2449023"/>
                <a:ext cx="12570" cy="109962"/>
              </a:xfrm>
              <a:custGeom>
                <a:avLst/>
                <a:gdLst>
                  <a:gd name="connsiteX0" fmla="*/ 0 w 12570"/>
                  <a:gd name="connsiteY0" fmla="*/ 0 h 109962"/>
                  <a:gd name="connsiteX1" fmla="*/ 0 w 12570"/>
                  <a:gd name="connsiteY1" fmla="*/ 109962 h 109962"/>
                </a:gdLst>
                <a:ahLst/>
                <a:cxnLst>
                  <a:cxn ang="0">
                    <a:pos x="connsiteX0" y="connsiteY0"/>
                  </a:cxn>
                  <a:cxn ang="0">
                    <a:pos x="connsiteX1" y="connsiteY1"/>
                  </a:cxn>
                </a:cxnLst>
                <a:rect l="l" t="t" r="r" b="b"/>
                <a:pathLst>
                  <a:path w="12570" h="109962">
                    <a:moveTo>
                      <a:pt x="0" y="0"/>
                    </a:moveTo>
                    <a:lnTo>
                      <a:pt x="0" y="109962"/>
                    </a:lnTo>
                  </a:path>
                </a:pathLst>
              </a:custGeom>
              <a:ln w="12568" cap="flat">
                <a:solidFill>
                  <a:srgbClr val="00B050"/>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DF4CBCE-3802-F15F-135D-6D2F847AE6A9}"/>
                  </a:ext>
                </a:extLst>
              </p:cNvPr>
              <p:cNvSpPr/>
              <p:nvPr/>
            </p:nvSpPr>
            <p:spPr>
              <a:xfrm>
                <a:off x="1908822" y="2503942"/>
                <a:ext cx="110117" cy="12567"/>
              </a:xfrm>
              <a:custGeom>
                <a:avLst/>
                <a:gdLst>
                  <a:gd name="connsiteX0" fmla="*/ 0 w 110117"/>
                  <a:gd name="connsiteY0" fmla="*/ 0 h 12567"/>
                  <a:gd name="connsiteX1" fmla="*/ 110117 w 110117"/>
                  <a:gd name="connsiteY1" fmla="*/ 0 h 12567"/>
                </a:gdLst>
                <a:ahLst/>
                <a:cxnLst>
                  <a:cxn ang="0">
                    <a:pos x="connsiteX0" y="connsiteY0"/>
                  </a:cxn>
                  <a:cxn ang="0">
                    <a:pos x="connsiteX1" y="connsiteY1"/>
                  </a:cxn>
                </a:cxnLst>
                <a:rect l="l" t="t" r="r" b="b"/>
                <a:pathLst>
                  <a:path w="110117" h="12567">
                    <a:moveTo>
                      <a:pt x="0" y="0"/>
                    </a:moveTo>
                    <a:lnTo>
                      <a:pt x="110117" y="0"/>
                    </a:lnTo>
                  </a:path>
                </a:pathLst>
              </a:custGeom>
              <a:ln w="12568" cap="flat">
                <a:solidFill>
                  <a:srgbClr val="00B050"/>
                </a:solidFill>
                <a:prstDash val="solid"/>
                <a:miter/>
              </a:ln>
            </p:spPr>
            <p:txBody>
              <a:bodyPr rtlCol="0" anchor="ctr"/>
              <a:lstStyle/>
              <a:p>
                <a:endParaRPr lang="en-US"/>
              </a:p>
            </p:txBody>
          </p:sp>
        </p:grpSp>
        <p:grpSp>
          <p:nvGrpSpPr>
            <p:cNvPr id="51" name="Graphic 31">
              <a:extLst>
                <a:ext uri="{FF2B5EF4-FFF2-40B4-BE49-F238E27FC236}">
                  <a16:creationId xmlns:a16="http://schemas.microsoft.com/office/drawing/2014/main" id="{3CE8B08B-32ED-DD77-E4F2-65408F3E1228}"/>
                </a:ext>
              </a:extLst>
            </p:cNvPr>
            <p:cNvGrpSpPr/>
            <p:nvPr/>
          </p:nvGrpSpPr>
          <p:grpSpPr>
            <a:xfrm>
              <a:off x="2193292" y="2639793"/>
              <a:ext cx="109992" cy="110088"/>
              <a:chOff x="2193292" y="2639793"/>
              <a:chExt cx="109992" cy="110088"/>
            </a:xfrm>
          </p:grpSpPr>
          <p:sp>
            <p:nvSpPr>
              <p:cNvPr id="52" name="Freeform 51">
                <a:extLst>
                  <a:ext uri="{FF2B5EF4-FFF2-40B4-BE49-F238E27FC236}">
                    <a16:creationId xmlns:a16="http://schemas.microsoft.com/office/drawing/2014/main" id="{C1260129-6977-6F5D-CA31-140B0D7F9007}"/>
                  </a:ext>
                </a:extLst>
              </p:cNvPr>
              <p:cNvSpPr/>
              <p:nvPr/>
            </p:nvSpPr>
            <p:spPr>
              <a:xfrm>
                <a:off x="2248225" y="2639793"/>
                <a:ext cx="12570" cy="110088"/>
              </a:xfrm>
              <a:custGeom>
                <a:avLst/>
                <a:gdLst>
                  <a:gd name="connsiteX0" fmla="*/ 0 w 12570"/>
                  <a:gd name="connsiteY0" fmla="*/ 0 h 110088"/>
                  <a:gd name="connsiteX1" fmla="*/ 0 w 12570"/>
                  <a:gd name="connsiteY1" fmla="*/ 110088 h 110088"/>
                </a:gdLst>
                <a:ahLst/>
                <a:cxnLst>
                  <a:cxn ang="0">
                    <a:pos x="connsiteX0" y="connsiteY0"/>
                  </a:cxn>
                  <a:cxn ang="0">
                    <a:pos x="connsiteX1" y="connsiteY1"/>
                  </a:cxn>
                </a:cxnLst>
                <a:rect l="l" t="t" r="r" b="b"/>
                <a:pathLst>
                  <a:path w="12570" h="110088">
                    <a:moveTo>
                      <a:pt x="0" y="0"/>
                    </a:moveTo>
                    <a:lnTo>
                      <a:pt x="0" y="110088"/>
                    </a:lnTo>
                  </a:path>
                </a:pathLst>
              </a:custGeom>
              <a:ln w="12568" cap="flat">
                <a:solidFill>
                  <a:srgbClr val="00B050"/>
                </a:solid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F90E1BD-AED4-3303-CD8F-327136827B8D}"/>
                  </a:ext>
                </a:extLst>
              </p:cNvPr>
              <p:cNvSpPr/>
              <p:nvPr/>
            </p:nvSpPr>
            <p:spPr>
              <a:xfrm>
                <a:off x="2193292" y="2694837"/>
                <a:ext cx="109992" cy="12567"/>
              </a:xfrm>
              <a:custGeom>
                <a:avLst/>
                <a:gdLst>
                  <a:gd name="connsiteX0" fmla="*/ 0 w 109992"/>
                  <a:gd name="connsiteY0" fmla="*/ 0 h 12567"/>
                  <a:gd name="connsiteX1" fmla="*/ 109992 w 109992"/>
                  <a:gd name="connsiteY1" fmla="*/ 0 h 12567"/>
                </a:gdLst>
                <a:ahLst/>
                <a:cxnLst>
                  <a:cxn ang="0">
                    <a:pos x="connsiteX0" y="connsiteY0"/>
                  </a:cxn>
                  <a:cxn ang="0">
                    <a:pos x="connsiteX1" y="connsiteY1"/>
                  </a:cxn>
                </a:cxnLst>
                <a:rect l="l" t="t" r="r" b="b"/>
                <a:pathLst>
                  <a:path w="109992" h="12567">
                    <a:moveTo>
                      <a:pt x="0" y="0"/>
                    </a:moveTo>
                    <a:lnTo>
                      <a:pt x="109992" y="0"/>
                    </a:lnTo>
                  </a:path>
                </a:pathLst>
              </a:custGeom>
              <a:ln w="12568" cap="flat">
                <a:solidFill>
                  <a:srgbClr val="00B050"/>
                </a:solidFill>
                <a:prstDash val="solid"/>
                <a:miter/>
              </a:ln>
            </p:spPr>
            <p:txBody>
              <a:bodyPr rtlCol="0" anchor="ctr"/>
              <a:lstStyle/>
              <a:p>
                <a:endParaRPr lang="en-US"/>
              </a:p>
            </p:txBody>
          </p:sp>
        </p:grpSp>
        <p:grpSp>
          <p:nvGrpSpPr>
            <p:cNvPr id="54" name="Graphic 31">
              <a:extLst>
                <a:ext uri="{FF2B5EF4-FFF2-40B4-BE49-F238E27FC236}">
                  <a16:creationId xmlns:a16="http://schemas.microsoft.com/office/drawing/2014/main" id="{507975AE-441F-82C7-E161-71CC2F5EE345}"/>
                </a:ext>
              </a:extLst>
            </p:cNvPr>
            <p:cNvGrpSpPr/>
            <p:nvPr/>
          </p:nvGrpSpPr>
          <p:grpSpPr>
            <a:xfrm>
              <a:off x="2295491" y="2639793"/>
              <a:ext cx="110117" cy="110088"/>
              <a:chOff x="2295491" y="2639793"/>
              <a:chExt cx="110117" cy="110088"/>
            </a:xfrm>
          </p:grpSpPr>
          <p:sp>
            <p:nvSpPr>
              <p:cNvPr id="55" name="Freeform 54">
                <a:extLst>
                  <a:ext uri="{FF2B5EF4-FFF2-40B4-BE49-F238E27FC236}">
                    <a16:creationId xmlns:a16="http://schemas.microsoft.com/office/drawing/2014/main" id="{B8F154AC-E710-F527-3E60-CBC05483BCAB}"/>
                  </a:ext>
                </a:extLst>
              </p:cNvPr>
              <p:cNvSpPr/>
              <p:nvPr/>
            </p:nvSpPr>
            <p:spPr>
              <a:xfrm>
                <a:off x="2350549" y="2639793"/>
                <a:ext cx="12570" cy="110088"/>
              </a:xfrm>
              <a:custGeom>
                <a:avLst/>
                <a:gdLst>
                  <a:gd name="connsiteX0" fmla="*/ 0 w 12570"/>
                  <a:gd name="connsiteY0" fmla="*/ 0 h 110088"/>
                  <a:gd name="connsiteX1" fmla="*/ 0 w 12570"/>
                  <a:gd name="connsiteY1" fmla="*/ 110088 h 110088"/>
                </a:gdLst>
                <a:ahLst/>
                <a:cxnLst>
                  <a:cxn ang="0">
                    <a:pos x="connsiteX0" y="connsiteY0"/>
                  </a:cxn>
                  <a:cxn ang="0">
                    <a:pos x="connsiteX1" y="connsiteY1"/>
                  </a:cxn>
                </a:cxnLst>
                <a:rect l="l" t="t" r="r" b="b"/>
                <a:pathLst>
                  <a:path w="12570" h="110088">
                    <a:moveTo>
                      <a:pt x="0" y="0"/>
                    </a:moveTo>
                    <a:lnTo>
                      <a:pt x="0" y="110088"/>
                    </a:lnTo>
                  </a:path>
                </a:pathLst>
              </a:custGeom>
              <a:ln w="12568" cap="flat">
                <a:solidFill>
                  <a:srgbClr val="00B050"/>
                </a:solid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27F3025C-5EA2-9ACC-746C-B8ADF2D1B5D6}"/>
                  </a:ext>
                </a:extLst>
              </p:cNvPr>
              <p:cNvSpPr/>
              <p:nvPr/>
            </p:nvSpPr>
            <p:spPr>
              <a:xfrm>
                <a:off x="2295491" y="2694837"/>
                <a:ext cx="110117" cy="12567"/>
              </a:xfrm>
              <a:custGeom>
                <a:avLst/>
                <a:gdLst>
                  <a:gd name="connsiteX0" fmla="*/ 0 w 110117"/>
                  <a:gd name="connsiteY0" fmla="*/ 0 h 12567"/>
                  <a:gd name="connsiteX1" fmla="*/ 110117 w 110117"/>
                  <a:gd name="connsiteY1" fmla="*/ 0 h 12567"/>
                </a:gdLst>
                <a:ahLst/>
                <a:cxnLst>
                  <a:cxn ang="0">
                    <a:pos x="connsiteX0" y="connsiteY0"/>
                  </a:cxn>
                  <a:cxn ang="0">
                    <a:pos x="connsiteX1" y="connsiteY1"/>
                  </a:cxn>
                </a:cxnLst>
                <a:rect l="l" t="t" r="r" b="b"/>
                <a:pathLst>
                  <a:path w="110117" h="12567">
                    <a:moveTo>
                      <a:pt x="0" y="0"/>
                    </a:moveTo>
                    <a:lnTo>
                      <a:pt x="110117" y="0"/>
                    </a:lnTo>
                  </a:path>
                </a:pathLst>
              </a:custGeom>
              <a:ln w="12568" cap="flat">
                <a:solidFill>
                  <a:srgbClr val="00B050"/>
                </a:solidFill>
                <a:prstDash val="solid"/>
                <a:miter/>
              </a:ln>
            </p:spPr>
            <p:txBody>
              <a:bodyPr rtlCol="0" anchor="ctr"/>
              <a:lstStyle/>
              <a:p>
                <a:endParaRPr lang="en-US"/>
              </a:p>
            </p:txBody>
          </p:sp>
        </p:grpSp>
        <p:grpSp>
          <p:nvGrpSpPr>
            <p:cNvPr id="57" name="Graphic 31">
              <a:extLst>
                <a:ext uri="{FF2B5EF4-FFF2-40B4-BE49-F238E27FC236}">
                  <a16:creationId xmlns:a16="http://schemas.microsoft.com/office/drawing/2014/main" id="{61308070-3A86-CF98-C54F-C7A4456D5232}"/>
                </a:ext>
              </a:extLst>
            </p:cNvPr>
            <p:cNvGrpSpPr/>
            <p:nvPr/>
          </p:nvGrpSpPr>
          <p:grpSpPr>
            <a:xfrm>
              <a:off x="2476757" y="2639793"/>
              <a:ext cx="109992" cy="110088"/>
              <a:chOff x="2476757" y="2639793"/>
              <a:chExt cx="109992" cy="110088"/>
            </a:xfrm>
          </p:grpSpPr>
          <p:sp>
            <p:nvSpPr>
              <p:cNvPr id="58" name="Freeform 57">
                <a:extLst>
                  <a:ext uri="{FF2B5EF4-FFF2-40B4-BE49-F238E27FC236}">
                    <a16:creationId xmlns:a16="http://schemas.microsoft.com/office/drawing/2014/main" id="{2EDC5A3B-B3E7-124A-FBC0-F9207C6DC892}"/>
                  </a:ext>
                </a:extLst>
              </p:cNvPr>
              <p:cNvSpPr/>
              <p:nvPr/>
            </p:nvSpPr>
            <p:spPr>
              <a:xfrm>
                <a:off x="2531691" y="2639793"/>
                <a:ext cx="12570" cy="110088"/>
              </a:xfrm>
              <a:custGeom>
                <a:avLst/>
                <a:gdLst>
                  <a:gd name="connsiteX0" fmla="*/ 0 w 12570"/>
                  <a:gd name="connsiteY0" fmla="*/ 0 h 110088"/>
                  <a:gd name="connsiteX1" fmla="*/ 0 w 12570"/>
                  <a:gd name="connsiteY1" fmla="*/ 110088 h 110088"/>
                </a:gdLst>
                <a:ahLst/>
                <a:cxnLst>
                  <a:cxn ang="0">
                    <a:pos x="connsiteX0" y="connsiteY0"/>
                  </a:cxn>
                  <a:cxn ang="0">
                    <a:pos x="connsiteX1" y="connsiteY1"/>
                  </a:cxn>
                </a:cxnLst>
                <a:rect l="l" t="t" r="r" b="b"/>
                <a:pathLst>
                  <a:path w="12570" h="110088">
                    <a:moveTo>
                      <a:pt x="0" y="0"/>
                    </a:moveTo>
                    <a:lnTo>
                      <a:pt x="0" y="110088"/>
                    </a:lnTo>
                  </a:path>
                </a:pathLst>
              </a:custGeom>
              <a:ln w="12568" cap="flat">
                <a:solidFill>
                  <a:srgbClr val="00B050"/>
                </a:solid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95158B5B-BDAA-780F-DB59-A3417110390C}"/>
                  </a:ext>
                </a:extLst>
              </p:cNvPr>
              <p:cNvSpPr/>
              <p:nvPr/>
            </p:nvSpPr>
            <p:spPr>
              <a:xfrm>
                <a:off x="2476757" y="2694837"/>
                <a:ext cx="109992" cy="12567"/>
              </a:xfrm>
              <a:custGeom>
                <a:avLst/>
                <a:gdLst>
                  <a:gd name="connsiteX0" fmla="*/ 0 w 109992"/>
                  <a:gd name="connsiteY0" fmla="*/ 0 h 12567"/>
                  <a:gd name="connsiteX1" fmla="*/ 109992 w 109992"/>
                  <a:gd name="connsiteY1" fmla="*/ 0 h 12567"/>
                </a:gdLst>
                <a:ahLst/>
                <a:cxnLst>
                  <a:cxn ang="0">
                    <a:pos x="connsiteX0" y="connsiteY0"/>
                  </a:cxn>
                  <a:cxn ang="0">
                    <a:pos x="connsiteX1" y="connsiteY1"/>
                  </a:cxn>
                </a:cxnLst>
                <a:rect l="l" t="t" r="r" b="b"/>
                <a:pathLst>
                  <a:path w="109992" h="12567">
                    <a:moveTo>
                      <a:pt x="0" y="0"/>
                    </a:moveTo>
                    <a:lnTo>
                      <a:pt x="109992" y="0"/>
                    </a:lnTo>
                  </a:path>
                </a:pathLst>
              </a:custGeom>
              <a:ln w="12568" cap="flat">
                <a:solidFill>
                  <a:srgbClr val="00B050"/>
                </a:solidFill>
                <a:prstDash val="solid"/>
                <a:miter/>
              </a:ln>
            </p:spPr>
            <p:txBody>
              <a:bodyPr rtlCol="0" anchor="ctr"/>
              <a:lstStyle/>
              <a:p>
                <a:endParaRPr lang="en-US"/>
              </a:p>
            </p:txBody>
          </p:sp>
        </p:grpSp>
        <p:grpSp>
          <p:nvGrpSpPr>
            <p:cNvPr id="60" name="Graphic 31">
              <a:extLst>
                <a:ext uri="{FF2B5EF4-FFF2-40B4-BE49-F238E27FC236}">
                  <a16:creationId xmlns:a16="http://schemas.microsoft.com/office/drawing/2014/main" id="{18A15154-FA95-080B-E760-805A84A133C0}"/>
                </a:ext>
              </a:extLst>
            </p:cNvPr>
            <p:cNvGrpSpPr/>
            <p:nvPr/>
          </p:nvGrpSpPr>
          <p:grpSpPr>
            <a:xfrm>
              <a:off x="2565380" y="2639793"/>
              <a:ext cx="109992" cy="110088"/>
              <a:chOff x="2565380" y="2639793"/>
              <a:chExt cx="109992" cy="110088"/>
            </a:xfrm>
          </p:grpSpPr>
          <p:sp>
            <p:nvSpPr>
              <p:cNvPr id="61" name="Freeform 60">
                <a:extLst>
                  <a:ext uri="{FF2B5EF4-FFF2-40B4-BE49-F238E27FC236}">
                    <a16:creationId xmlns:a16="http://schemas.microsoft.com/office/drawing/2014/main" id="{4EE3B235-094D-13F4-770B-4FA3335ABFF3}"/>
                  </a:ext>
                </a:extLst>
              </p:cNvPr>
              <p:cNvSpPr/>
              <p:nvPr/>
            </p:nvSpPr>
            <p:spPr>
              <a:xfrm>
                <a:off x="2620438" y="2639793"/>
                <a:ext cx="12570" cy="110088"/>
              </a:xfrm>
              <a:custGeom>
                <a:avLst/>
                <a:gdLst>
                  <a:gd name="connsiteX0" fmla="*/ 0 w 12570"/>
                  <a:gd name="connsiteY0" fmla="*/ 0 h 110088"/>
                  <a:gd name="connsiteX1" fmla="*/ 0 w 12570"/>
                  <a:gd name="connsiteY1" fmla="*/ 110088 h 110088"/>
                </a:gdLst>
                <a:ahLst/>
                <a:cxnLst>
                  <a:cxn ang="0">
                    <a:pos x="connsiteX0" y="connsiteY0"/>
                  </a:cxn>
                  <a:cxn ang="0">
                    <a:pos x="connsiteX1" y="connsiteY1"/>
                  </a:cxn>
                </a:cxnLst>
                <a:rect l="l" t="t" r="r" b="b"/>
                <a:pathLst>
                  <a:path w="12570" h="110088">
                    <a:moveTo>
                      <a:pt x="0" y="0"/>
                    </a:moveTo>
                    <a:lnTo>
                      <a:pt x="0" y="110088"/>
                    </a:lnTo>
                  </a:path>
                </a:pathLst>
              </a:custGeom>
              <a:ln w="12568" cap="flat">
                <a:solidFill>
                  <a:srgbClr val="00B050"/>
                </a:solid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8994C97-0BBF-D6E1-8FE6-DD42A898470E}"/>
                  </a:ext>
                </a:extLst>
              </p:cNvPr>
              <p:cNvSpPr/>
              <p:nvPr/>
            </p:nvSpPr>
            <p:spPr>
              <a:xfrm>
                <a:off x="2565380" y="2694837"/>
                <a:ext cx="109992" cy="12567"/>
              </a:xfrm>
              <a:custGeom>
                <a:avLst/>
                <a:gdLst>
                  <a:gd name="connsiteX0" fmla="*/ 0 w 109992"/>
                  <a:gd name="connsiteY0" fmla="*/ 0 h 12567"/>
                  <a:gd name="connsiteX1" fmla="*/ 109992 w 109992"/>
                  <a:gd name="connsiteY1" fmla="*/ 0 h 12567"/>
                </a:gdLst>
                <a:ahLst/>
                <a:cxnLst>
                  <a:cxn ang="0">
                    <a:pos x="connsiteX0" y="connsiteY0"/>
                  </a:cxn>
                  <a:cxn ang="0">
                    <a:pos x="connsiteX1" y="connsiteY1"/>
                  </a:cxn>
                </a:cxnLst>
                <a:rect l="l" t="t" r="r" b="b"/>
                <a:pathLst>
                  <a:path w="109992" h="12567">
                    <a:moveTo>
                      <a:pt x="0" y="0"/>
                    </a:moveTo>
                    <a:lnTo>
                      <a:pt x="109992" y="0"/>
                    </a:lnTo>
                  </a:path>
                </a:pathLst>
              </a:custGeom>
              <a:ln w="12568" cap="flat">
                <a:solidFill>
                  <a:srgbClr val="00B050"/>
                </a:solidFill>
                <a:prstDash val="solid"/>
                <a:miter/>
              </a:ln>
            </p:spPr>
            <p:txBody>
              <a:bodyPr rtlCol="0" anchor="ctr"/>
              <a:lstStyle/>
              <a:p>
                <a:endParaRPr lang="en-US"/>
              </a:p>
            </p:txBody>
          </p:sp>
        </p:grpSp>
        <p:grpSp>
          <p:nvGrpSpPr>
            <p:cNvPr id="63" name="Graphic 31">
              <a:extLst>
                <a:ext uri="{FF2B5EF4-FFF2-40B4-BE49-F238E27FC236}">
                  <a16:creationId xmlns:a16="http://schemas.microsoft.com/office/drawing/2014/main" id="{9AE18EB0-46F2-FD4A-134F-D11A8B077ED8}"/>
                </a:ext>
              </a:extLst>
            </p:cNvPr>
            <p:cNvGrpSpPr/>
            <p:nvPr/>
          </p:nvGrpSpPr>
          <p:grpSpPr>
            <a:xfrm>
              <a:off x="1256160" y="2082817"/>
              <a:ext cx="110117" cy="110088"/>
              <a:chOff x="1256160" y="2082817"/>
              <a:chExt cx="110117" cy="110088"/>
            </a:xfrm>
          </p:grpSpPr>
          <p:sp>
            <p:nvSpPr>
              <p:cNvPr id="64" name="Freeform 63">
                <a:extLst>
                  <a:ext uri="{FF2B5EF4-FFF2-40B4-BE49-F238E27FC236}">
                    <a16:creationId xmlns:a16="http://schemas.microsoft.com/office/drawing/2014/main" id="{D30D50FD-3C13-5341-8B7F-40A22E4A7126}"/>
                  </a:ext>
                </a:extLst>
              </p:cNvPr>
              <p:cNvSpPr/>
              <p:nvPr/>
            </p:nvSpPr>
            <p:spPr>
              <a:xfrm>
                <a:off x="1311219" y="2082817"/>
                <a:ext cx="12570" cy="110088"/>
              </a:xfrm>
              <a:custGeom>
                <a:avLst/>
                <a:gdLst>
                  <a:gd name="connsiteX0" fmla="*/ 0 w 12570"/>
                  <a:gd name="connsiteY0" fmla="*/ 0 h 110088"/>
                  <a:gd name="connsiteX1" fmla="*/ 0 w 12570"/>
                  <a:gd name="connsiteY1" fmla="*/ 110088 h 110088"/>
                </a:gdLst>
                <a:ahLst/>
                <a:cxnLst>
                  <a:cxn ang="0">
                    <a:pos x="connsiteX0" y="connsiteY0"/>
                  </a:cxn>
                  <a:cxn ang="0">
                    <a:pos x="connsiteX1" y="connsiteY1"/>
                  </a:cxn>
                </a:cxnLst>
                <a:rect l="l" t="t" r="r" b="b"/>
                <a:pathLst>
                  <a:path w="12570" h="110088">
                    <a:moveTo>
                      <a:pt x="0" y="0"/>
                    </a:moveTo>
                    <a:lnTo>
                      <a:pt x="0" y="110088"/>
                    </a:lnTo>
                  </a:path>
                </a:pathLst>
              </a:custGeom>
              <a:ln w="12568" cap="flat">
                <a:solidFill>
                  <a:srgbClr val="00B050"/>
                </a:solid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0C4A41F-4D32-F44F-23F1-17C4C8B354D9}"/>
                  </a:ext>
                </a:extLst>
              </p:cNvPr>
              <p:cNvSpPr/>
              <p:nvPr/>
            </p:nvSpPr>
            <p:spPr>
              <a:xfrm>
                <a:off x="1256160" y="2137861"/>
                <a:ext cx="110117" cy="12567"/>
              </a:xfrm>
              <a:custGeom>
                <a:avLst/>
                <a:gdLst>
                  <a:gd name="connsiteX0" fmla="*/ 0 w 110117"/>
                  <a:gd name="connsiteY0" fmla="*/ 0 h 12567"/>
                  <a:gd name="connsiteX1" fmla="*/ 110118 w 110117"/>
                  <a:gd name="connsiteY1" fmla="*/ 0 h 12567"/>
                </a:gdLst>
                <a:ahLst/>
                <a:cxnLst>
                  <a:cxn ang="0">
                    <a:pos x="connsiteX0" y="connsiteY0"/>
                  </a:cxn>
                  <a:cxn ang="0">
                    <a:pos x="connsiteX1" y="connsiteY1"/>
                  </a:cxn>
                </a:cxnLst>
                <a:rect l="l" t="t" r="r" b="b"/>
                <a:pathLst>
                  <a:path w="110117" h="12567">
                    <a:moveTo>
                      <a:pt x="0" y="0"/>
                    </a:moveTo>
                    <a:lnTo>
                      <a:pt x="110118" y="0"/>
                    </a:lnTo>
                  </a:path>
                </a:pathLst>
              </a:custGeom>
              <a:ln w="12568" cap="flat">
                <a:solidFill>
                  <a:srgbClr val="00B050"/>
                </a:solidFill>
                <a:prstDash val="solid"/>
                <a:miter/>
              </a:ln>
            </p:spPr>
            <p:txBody>
              <a:bodyPr rtlCol="0" anchor="ctr"/>
              <a:lstStyle/>
              <a:p>
                <a:endParaRPr lang="en-US"/>
              </a:p>
            </p:txBody>
          </p:sp>
        </p:grpSp>
        <p:grpSp>
          <p:nvGrpSpPr>
            <p:cNvPr id="66" name="Graphic 31">
              <a:extLst>
                <a:ext uri="{FF2B5EF4-FFF2-40B4-BE49-F238E27FC236}">
                  <a16:creationId xmlns:a16="http://schemas.microsoft.com/office/drawing/2014/main" id="{27D3FC6A-EEDB-2A59-BC7E-84AE9F7D27B5}"/>
                </a:ext>
              </a:extLst>
            </p:cNvPr>
            <p:cNvGrpSpPr/>
            <p:nvPr/>
          </p:nvGrpSpPr>
          <p:grpSpPr>
            <a:xfrm>
              <a:off x="1223100" y="2008797"/>
              <a:ext cx="109992" cy="110088"/>
              <a:chOff x="1223100" y="2008797"/>
              <a:chExt cx="109992" cy="110088"/>
            </a:xfrm>
          </p:grpSpPr>
          <p:sp>
            <p:nvSpPr>
              <p:cNvPr id="67" name="Freeform 66">
                <a:extLst>
                  <a:ext uri="{FF2B5EF4-FFF2-40B4-BE49-F238E27FC236}">
                    <a16:creationId xmlns:a16="http://schemas.microsoft.com/office/drawing/2014/main" id="{F9D06BA4-1B3F-DA2E-1169-2DAE709349EA}"/>
                  </a:ext>
                </a:extLst>
              </p:cNvPr>
              <p:cNvSpPr/>
              <p:nvPr/>
            </p:nvSpPr>
            <p:spPr>
              <a:xfrm>
                <a:off x="1278033" y="2008797"/>
                <a:ext cx="12570" cy="110088"/>
              </a:xfrm>
              <a:custGeom>
                <a:avLst/>
                <a:gdLst>
                  <a:gd name="connsiteX0" fmla="*/ 0 w 12570"/>
                  <a:gd name="connsiteY0" fmla="*/ 0 h 110088"/>
                  <a:gd name="connsiteX1" fmla="*/ 0 w 12570"/>
                  <a:gd name="connsiteY1" fmla="*/ 110088 h 110088"/>
                </a:gdLst>
                <a:ahLst/>
                <a:cxnLst>
                  <a:cxn ang="0">
                    <a:pos x="connsiteX0" y="connsiteY0"/>
                  </a:cxn>
                  <a:cxn ang="0">
                    <a:pos x="connsiteX1" y="connsiteY1"/>
                  </a:cxn>
                </a:cxnLst>
                <a:rect l="l" t="t" r="r" b="b"/>
                <a:pathLst>
                  <a:path w="12570" h="110088">
                    <a:moveTo>
                      <a:pt x="0" y="0"/>
                    </a:moveTo>
                    <a:lnTo>
                      <a:pt x="0" y="110088"/>
                    </a:lnTo>
                  </a:path>
                </a:pathLst>
              </a:custGeom>
              <a:ln w="12568" cap="flat">
                <a:solidFill>
                  <a:srgbClr val="00B050"/>
                </a:solid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697F992-BEF1-360F-7CA4-258F128B6372}"/>
                  </a:ext>
                </a:extLst>
              </p:cNvPr>
              <p:cNvSpPr/>
              <p:nvPr/>
            </p:nvSpPr>
            <p:spPr>
              <a:xfrm>
                <a:off x="1223100" y="2063841"/>
                <a:ext cx="109992" cy="12567"/>
              </a:xfrm>
              <a:custGeom>
                <a:avLst/>
                <a:gdLst>
                  <a:gd name="connsiteX0" fmla="*/ 0 w 109992"/>
                  <a:gd name="connsiteY0" fmla="*/ 0 h 12567"/>
                  <a:gd name="connsiteX1" fmla="*/ 109992 w 109992"/>
                  <a:gd name="connsiteY1" fmla="*/ 0 h 12567"/>
                </a:gdLst>
                <a:ahLst/>
                <a:cxnLst>
                  <a:cxn ang="0">
                    <a:pos x="connsiteX0" y="connsiteY0"/>
                  </a:cxn>
                  <a:cxn ang="0">
                    <a:pos x="connsiteX1" y="connsiteY1"/>
                  </a:cxn>
                </a:cxnLst>
                <a:rect l="l" t="t" r="r" b="b"/>
                <a:pathLst>
                  <a:path w="109992" h="12567">
                    <a:moveTo>
                      <a:pt x="0" y="0"/>
                    </a:moveTo>
                    <a:lnTo>
                      <a:pt x="109992" y="0"/>
                    </a:lnTo>
                  </a:path>
                </a:pathLst>
              </a:custGeom>
              <a:ln w="12568" cap="flat">
                <a:solidFill>
                  <a:srgbClr val="00B050"/>
                </a:solidFill>
                <a:prstDash val="solid"/>
                <a:miter/>
              </a:ln>
            </p:spPr>
            <p:txBody>
              <a:bodyPr rtlCol="0" anchor="ctr"/>
              <a:lstStyle/>
              <a:p>
                <a:endParaRPr lang="en-US"/>
              </a:p>
            </p:txBody>
          </p:sp>
        </p:grpSp>
        <p:grpSp>
          <p:nvGrpSpPr>
            <p:cNvPr id="69" name="Graphic 31">
              <a:extLst>
                <a:ext uri="{FF2B5EF4-FFF2-40B4-BE49-F238E27FC236}">
                  <a16:creationId xmlns:a16="http://schemas.microsoft.com/office/drawing/2014/main" id="{A8ADABAC-75FA-02C3-8EF5-CD00EE43F499}"/>
                </a:ext>
              </a:extLst>
            </p:cNvPr>
            <p:cNvGrpSpPr/>
            <p:nvPr/>
          </p:nvGrpSpPr>
          <p:grpSpPr>
            <a:xfrm>
              <a:off x="991174" y="1878350"/>
              <a:ext cx="110117" cy="109962"/>
              <a:chOff x="991174" y="1878350"/>
              <a:chExt cx="110117" cy="109962"/>
            </a:xfrm>
          </p:grpSpPr>
          <p:sp>
            <p:nvSpPr>
              <p:cNvPr id="70" name="Freeform 69">
                <a:extLst>
                  <a:ext uri="{FF2B5EF4-FFF2-40B4-BE49-F238E27FC236}">
                    <a16:creationId xmlns:a16="http://schemas.microsoft.com/office/drawing/2014/main" id="{D8C9916A-6B54-F8A5-7CE4-6DEAA9ACF98F}"/>
                  </a:ext>
                </a:extLst>
              </p:cNvPr>
              <p:cNvSpPr/>
              <p:nvPr/>
            </p:nvSpPr>
            <p:spPr>
              <a:xfrm>
                <a:off x="1046233" y="1878350"/>
                <a:ext cx="12570" cy="109962"/>
              </a:xfrm>
              <a:custGeom>
                <a:avLst/>
                <a:gdLst>
                  <a:gd name="connsiteX0" fmla="*/ 0 w 12570"/>
                  <a:gd name="connsiteY0" fmla="*/ 0 h 109962"/>
                  <a:gd name="connsiteX1" fmla="*/ 0 w 12570"/>
                  <a:gd name="connsiteY1" fmla="*/ 109962 h 109962"/>
                </a:gdLst>
                <a:ahLst/>
                <a:cxnLst>
                  <a:cxn ang="0">
                    <a:pos x="connsiteX0" y="connsiteY0"/>
                  </a:cxn>
                  <a:cxn ang="0">
                    <a:pos x="connsiteX1" y="connsiteY1"/>
                  </a:cxn>
                </a:cxnLst>
                <a:rect l="l" t="t" r="r" b="b"/>
                <a:pathLst>
                  <a:path w="12570" h="109962">
                    <a:moveTo>
                      <a:pt x="0" y="0"/>
                    </a:moveTo>
                    <a:lnTo>
                      <a:pt x="0" y="109962"/>
                    </a:lnTo>
                  </a:path>
                </a:pathLst>
              </a:custGeom>
              <a:ln w="12568" cap="flat">
                <a:solidFill>
                  <a:srgbClr val="00B050"/>
                </a:solid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848ECB1-603A-3EB5-B4A9-7B4E82FCE2C4}"/>
                  </a:ext>
                </a:extLst>
              </p:cNvPr>
              <p:cNvSpPr/>
              <p:nvPr/>
            </p:nvSpPr>
            <p:spPr>
              <a:xfrm>
                <a:off x="991174" y="1933268"/>
                <a:ext cx="110117" cy="12567"/>
              </a:xfrm>
              <a:custGeom>
                <a:avLst/>
                <a:gdLst>
                  <a:gd name="connsiteX0" fmla="*/ 0 w 110117"/>
                  <a:gd name="connsiteY0" fmla="*/ 0 h 12567"/>
                  <a:gd name="connsiteX1" fmla="*/ 110117 w 110117"/>
                  <a:gd name="connsiteY1" fmla="*/ 0 h 12567"/>
                </a:gdLst>
                <a:ahLst/>
                <a:cxnLst>
                  <a:cxn ang="0">
                    <a:pos x="connsiteX0" y="connsiteY0"/>
                  </a:cxn>
                  <a:cxn ang="0">
                    <a:pos x="connsiteX1" y="connsiteY1"/>
                  </a:cxn>
                </a:cxnLst>
                <a:rect l="l" t="t" r="r" b="b"/>
                <a:pathLst>
                  <a:path w="110117" h="12567">
                    <a:moveTo>
                      <a:pt x="0" y="0"/>
                    </a:moveTo>
                    <a:lnTo>
                      <a:pt x="110117" y="0"/>
                    </a:lnTo>
                  </a:path>
                </a:pathLst>
              </a:custGeom>
              <a:ln w="12568" cap="flat">
                <a:solidFill>
                  <a:srgbClr val="00B050"/>
                </a:solidFill>
                <a:prstDash val="solid"/>
                <a:miter/>
              </a:ln>
            </p:spPr>
            <p:txBody>
              <a:bodyPr rtlCol="0" anchor="ctr"/>
              <a:lstStyle/>
              <a:p>
                <a:endParaRPr lang="en-US"/>
              </a:p>
            </p:txBody>
          </p:sp>
        </p:grpSp>
      </p:grpSp>
      <p:grpSp>
        <p:nvGrpSpPr>
          <p:cNvPr id="72" name="Graphic 31">
            <a:extLst>
              <a:ext uri="{FF2B5EF4-FFF2-40B4-BE49-F238E27FC236}">
                <a16:creationId xmlns:a16="http://schemas.microsoft.com/office/drawing/2014/main" id="{7ED768C8-1D98-F1FC-779B-002ABE8AEE5F}"/>
              </a:ext>
            </a:extLst>
          </p:cNvPr>
          <p:cNvGrpSpPr/>
          <p:nvPr/>
        </p:nvGrpSpPr>
        <p:grpSpPr>
          <a:xfrm>
            <a:off x="922916" y="3864209"/>
            <a:ext cx="2933832" cy="1331488"/>
            <a:chOff x="922916" y="3864209"/>
            <a:chExt cx="2933832" cy="1331488"/>
          </a:xfrm>
          <a:noFill/>
        </p:grpSpPr>
        <p:grpSp>
          <p:nvGrpSpPr>
            <p:cNvPr id="73" name="Graphic 31">
              <a:extLst>
                <a:ext uri="{FF2B5EF4-FFF2-40B4-BE49-F238E27FC236}">
                  <a16:creationId xmlns:a16="http://schemas.microsoft.com/office/drawing/2014/main" id="{2C34A612-F1AF-326B-0A9F-97969BE7FE50}"/>
                </a:ext>
              </a:extLst>
            </p:cNvPr>
            <p:cNvGrpSpPr/>
            <p:nvPr/>
          </p:nvGrpSpPr>
          <p:grpSpPr>
            <a:xfrm>
              <a:off x="2204983" y="4678182"/>
              <a:ext cx="109992" cy="110088"/>
              <a:chOff x="2204983" y="4678182"/>
              <a:chExt cx="109992" cy="110088"/>
            </a:xfrm>
          </p:grpSpPr>
          <p:sp>
            <p:nvSpPr>
              <p:cNvPr id="74" name="Freeform 73">
                <a:extLst>
                  <a:ext uri="{FF2B5EF4-FFF2-40B4-BE49-F238E27FC236}">
                    <a16:creationId xmlns:a16="http://schemas.microsoft.com/office/drawing/2014/main" id="{9BE0C453-845F-8B8A-2168-DEC0632C0DB8}"/>
                  </a:ext>
                </a:extLst>
              </p:cNvPr>
              <p:cNvSpPr/>
              <p:nvPr/>
            </p:nvSpPr>
            <p:spPr>
              <a:xfrm>
                <a:off x="2260042" y="4678182"/>
                <a:ext cx="12570" cy="110088"/>
              </a:xfrm>
              <a:custGeom>
                <a:avLst/>
                <a:gdLst>
                  <a:gd name="connsiteX0" fmla="*/ 0 w 12570"/>
                  <a:gd name="connsiteY0" fmla="*/ 0 h 110088"/>
                  <a:gd name="connsiteX1" fmla="*/ 0 w 12570"/>
                  <a:gd name="connsiteY1" fmla="*/ 110088 h 110088"/>
                </a:gdLst>
                <a:ahLst/>
                <a:cxnLst>
                  <a:cxn ang="0">
                    <a:pos x="connsiteX0" y="connsiteY0"/>
                  </a:cxn>
                  <a:cxn ang="0">
                    <a:pos x="connsiteX1" y="connsiteY1"/>
                  </a:cxn>
                </a:cxnLst>
                <a:rect l="l" t="t" r="r" b="b"/>
                <a:pathLst>
                  <a:path w="12570" h="110088">
                    <a:moveTo>
                      <a:pt x="0" y="0"/>
                    </a:moveTo>
                    <a:lnTo>
                      <a:pt x="0" y="110088"/>
                    </a:lnTo>
                  </a:path>
                </a:pathLst>
              </a:custGeom>
              <a:ln w="12568" cap="flat">
                <a:solidFill>
                  <a:srgbClr val="005D00"/>
                </a:solid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FCEE1A5-A712-9661-17BE-4995C7E8F03F}"/>
                  </a:ext>
                </a:extLst>
              </p:cNvPr>
              <p:cNvSpPr/>
              <p:nvPr/>
            </p:nvSpPr>
            <p:spPr>
              <a:xfrm>
                <a:off x="2204983" y="4733226"/>
                <a:ext cx="109992" cy="12567"/>
              </a:xfrm>
              <a:custGeom>
                <a:avLst/>
                <a:gdLst>
                  <a:gd name="connsiteX0" fmla="*/ 0 w 109992"/>
                  <a:gd name="connsiteY0" fmla="*/ 0 h 12567"/>
                  <a:gd name="connsiteX1" fmla="*/ 109992 w 109992"/>
                  <a:gd name="connsiteY1" fmla="*/ 0 h 12567"/>
                </a:gdLst>
                <a:ahLst/>
                <a:cxnLst>
                  <a:cxn ang="0">
                    <a:pos x="connsiteX0" y="connsiteY0"/>
                  </a:cxn>
                  <a:cxn ang="0">
                    <a:pos x="connsiteX1" y="connsiteY1"/>
                  </a:cxn>
                </a:cxnLst>
                <a:rect l="l" t="t" r="r" b="b"/>
                <a:pathLst>
                  <a:path w="109992" h="12567">
                    <a:moveTo>
                      <a:pt x="0" y="0"/>
                    </a:moveTo>
                    <a:lnTo>
                      <a:pt x="109992" y="0"/>
                    </a:lnTo>
                  </a:path>
                </a:pathLst>
              </a:custGeom>
              <a:ln w="12568" cap="flat">
                <a:solidFill>
                  <a:srgbClr val="005D00"/>
                </a:solidFill>
                <a:prstDash val="solid"/>
                <a:miter/>
              </a:ln>
            </p:spPr>
            <p:txBody>
              <a:bodyPr rtlCol="0" anchor="ctr"/>
              <a:lstStyle/>
              <a:p>
                <a:endParaRPr lang="en-US"/>
              </a:p>
            </p:txBody>
          </p:sp>
        </p:grpSp>
        <p:grpSp>
          <p:nvGrpSpPr>
            <p:cNvPr id="76" name="Graphic 31">
              <a:extLst>
                <a:ext uri="{FF2B5EF4-FFF2-40B4-BE49-F238E27FC236}">
                  <a16:creationId xmlns:a16="http://schemas.microsoft.com/office/drawing/2014/main" id="{6570CC63-2D60-80C5-BF8F-681A43322DFC}"/>
                </a:ext>
              </a:extLst>
            </p:cNvPr>
            <p:cNvGrpSpPr/>
            <p:nvPr/>
          </p:nvGrpSpPr>
          <p:grpSpPr>
            <a:xfrm>
              <a:off x="2296119" y="4678182"/>
              <a:ext cx="109992" cy="110088"/>
              <a:chOff x="2296119" y="4678182"/>
              <a:chExt cx="109992" cy="110088"/>
            </a:xfrm>
          </p:grpSpPr>
          <p:sp>
            <p:nvSpPr>
              <p:cNvPr id="77" name="Freeform 76">
                <a:extLst>
                  <a:ext uri="{FF2B5EF4-FFF2-40B4-BE49-F238E27FC236}">
                    <a16:creationId xmlns:a16="http://schemas.microsoft.com/office/drawing/2014/main" id="{784C3602-2378-811B-9232-3848989A57E2}"/>
                  </a:ext>
                </a:extLst>
              </p:cNvPr>
              <p:cNvSpPr/>
              <p:nvPr/>
            </p:nvSpPr>
            <p:spPr>
              <a:xfrm>
                <a:off x="2351178" y="4678182"/>
                <a:ext cx="12570" cy="110088"/>
              </a:xfrm>
              <a:custGeom>
                <a:avLst/>
                <a:gdLst>
                  <a:gd name="connsiteX0" fmla="*/ 0 w 12570"/>
                  <a:gd name="connsiteY0" fmla="*/ 0 h 110088"/>
                  <a:gd name="connsiteX1" fmla="*/ 0 w 12570"/>
                  <a:gd name="connsiteY1" fmla="*/ 110088 h 110088"/>
                </a:gdLst>
                <a:ahLst/>
                <a:cxnLst>
                  <a:cxn ang="0">
                    <a:pos x="connsiteX0" y="connsiteY0"/>
                  </a:cxn>
                  <a:cxn ang="0">
                    <a:pos x="connsiteX1" y="connsiteY1"/>
                  </a:cxn>
                </a:cxnLst>
                <a:rect l="l" t="t" r="r" b="b"/>
                <a:pathLst>
                  <a:path w="12570" h="110088">
                    <a:moveTo>
                      <a:pt x="0" y="0"/>
                    </a:moveTo>
                    <a:lnTo>
                      <a:pt x="0" y="110088"/>
                    </a:lnTo>
                  </a:path>
                </a:pathLst>
              </a:custGeom>
              <a:ln w="12568" cap="flat">
                <a:solidFill>
                  <a:srgbClr val="005D00"/>
                </a:solid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F084DBA8-6CF4-6580-0951-9F22EDE1F928}"/>
                  </a:ext>
                </a:extLst>
              </p:cNvPr>
              <p:cNvSpPr/>
              <p:nvPr/>
            </p:nvSpPr>
            <p:spPr>
              <a:xfrm>
                <a:off x="2296119" y="4733226"/>
                <a:ext cx="109992" cy="12567"/>
              </a:xfrm>
              <a:custGeom>
                <a:avLst/>
                <a:gdLst>
                  <a:gd name="connsiteX0" fmla="*/ 0 w 109992"/>
                  <a:gd name="connsiteY0" fmla="*/ 0 h 12567"/>
                  <a:gd name="connsiteX1" fmla="*/ 109992 w 109992"/>
                  <a:gd name="connsiteY1" fmla="*/ 0 h 12567"/>
                </a:gdLst>
                <a:ahLst/>
                <a:cxnLst>
                  <a:cxn ang="0">
                    <a:pos x="connsiteX0" y="connsiteY0"/>
                  </a:cxn>
                  <a:cxn ang="0">
                    <a:pos x="connsiteX1" y="connsiteY1"/>
                  </a:cxn>
                </a:cxnLst>
                <a:rect l="l" t="t" r="r" b="b"/>
                <a:pathLst>
                  <a:path w="109992" h="12567">
                    <a:moveTo>
                      <a:pt x="0" y="0"/>
                    </a:moveTo>
                    <a:lnTo>
                      <a:pt x="109992" y="0"/>
                    </a:lnTo>
                  </a:path>
                </a:pathLst>
              </a:custGeom>
              <a:ln w="12568" cap="flat">
                <a:solidFill>
                  <a:srgbClr val="005D00"/>
                </a:solidFill>
                <a:prstDash val="solid"/>
                <a:miter/>
              </a:ln>
            </p:spPr>
            <p:txBody>
              <a:bodyPr rtlCol="0" anchor="ctr"/>
              <a:lstStyle/>
              <a:p>
                <a:endParaRPr lang="en-US"/>
              </a:p>
            </p:txBody>
          </p:sp>
        </p:grpSp>
        <p:grpSp>
          <p:nvGrpSpPr>
            <p:cNvPr id="79" name="Graphic 31">
              <a:extLst>
                <a:ext uri="{FF2B5EF4-FFF2-40B4-BE49-F238E27FC236}">
                  <a16:creationId xmlns:a16="http://schemas.microsoft.com/office/drawing/2014/main" id="{954E3D72-F261-FA68-5F23-898935B68DA3}"/>
                </a:ext>
              </a:extLst>
            </p:cNvPr>
            <p:cNvGrpSpPr/>
            <p:nvPr/>
          </p:nvGrpSpPr>
          <p:grpSpPr>
            <a:xfrm>
              <a:off x="2440554" y="4735740"/>
              <a:ext cx="110117" cy="110088"/>
              <a:chOff x="2440554" y="4735740"/>
              <a:chExt cx="110117" cy="110088"/>
            </a:xfrm>
          </p:grpSpPr>
          <p:sp>
            <p:nvSpPr>
              <p:cNvPr id="80" name="Freeform 79">
                <a:extLst>
                  <a:ext uri="{FF2B5EF4-FFF2-40B4-BE49-F238E27FC236}">
                    <a16:creationId xmlns:a16="http://schemas.microsoft.com/office/drawing/2014/main" id="{1876C2CD-F74A-33DE-549A-78D089946208}"/>
                  </a:ext>
                </a:extLst>
              </p:cNvPr>
              <p:cNvSpPr/>
              <p:nvPr/>
            </p:nvSpPr>
            <p:spPr>
              <a:xfrm>
                <a:off x="2495613" y="4735740"/>
                <a:ext cx="12570" cy="110088"/>
              </a:xfrm>
              <a:custGeom>
                <a:avLst/>
                <a:gdLst>
                  <a:gd name="connsiteX0" fmla="*/ 0 w 12570"/>
                  <a:gd name="connsiteY0" fmla="*/ 0 h 110088"/>
                  <a:gd name="connsiteX1" fmla="*/ 0 w 12570"/>
                  <a:gd name="connsiteY1" fmla="*/ 110088 h 110088"/>
                </a:gdLst>
                <a:ahLst/>
                <a:cxnLst>
                  <a:cxn ang="0">
                    <a:pos x="connsiteX0" y="connsiteY0"/>
                  </a:cxn>
                  <a:cxn ang="0">
                    <a:pos x="connsiteX1" y="connsiteY1"/>
                  </a:cxn>
                </a:cxnLst>
                <a:rect l="l" t="t" r="r" b="b"/>
                <a:pathLst>
                  <a:path w="12570" h="110088">
                    <a:moveTo>
                      <a:pt x="0" y="0"/>
                    </a:moveTo>
                    <a:lnTo>
                      <a:pt x="0" y="110088"/>
                    </a:lnTo>
                  </a:path>
                </a:pathLst>
              </a:custGeom>
              <a:ln w="12568" cap="flat">
                <a:solidFill>
                  <a:srgbClr val="005D00"/>
                </a:solid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9F183CF-D558-B5C2-2C2C-81AF77360B76}"/>
                  </a:ext>
                </a:extLst>
              </p:cNvPr>
              <p:cNvSpPr/>
              <p:nvPr/>
            </p:nvSpPr>
            <p:spPr>
              <a:xfrm>
                <a:off x="2440554" y="4790784"/>
                <a:ext cx="110117" cy="12567"/>
              </a:xfrm>
              <a:custGeom>
                <a:avLst/>
                <a:gdLst>
                  <a:gd name="connsiteX0" fmla="*/ 0 w 110117"/>
                  <a:gd name="connsiteY0" fmla="*/ 0 h 12567"/>
                  <a:gd name="connsiteX1" fmla="*/ 110118 w 110117"/>
                  <a:gd name="connsiteY1" fmla="*/ 0 h 12567"/>
                </a:gdLst>
                <a:ahLst/>
                <a:cxnLst>
                  <a:cxn ang="0">
                    <a:pos x="connsiteX0" y="connsiteY0"/>
                  </a:cxn>
                  <a:cxn ang="0">
                    <a:pos x="connsiteX1" y="connsiteY1"/>
                  </a:cxn>
                </a:cxnLst>
                <a:rect l="l" t="t" r="r" b="b"/>
                <a:pathLst>
                  <a:path w="110117" h="12567">
                    <a:moveTo>
                      <a:pt x="0" y="0"/>
                    </a:moveTo>
                    <a:lnTo>
                      <a:pt x="110118" y="0"/>
                    </a:lnTo>
                  </a:path>
                </a:pathLst>
              </a:custGeom>
              <a:ln w="12568" cap="flat">
                <a:solidFill>
                  <a:srgbClr val="005D00"/>
                </a:solidFill>
                <a:prstDash val="solid"/>
                <a:miter/>
              </a:ln>
            </p:spPr>
            <p:txBody>
              <a:bodyPr rtlCol="0" anchor="ctr"/>
              <a:lstStyle/>
              <a:p>
                <a:endParaRPr lang="en-US"/>
              </a:p>
            </p:txBody>
          </p:sp>
        </p:grpSp>
        <p:grpSp>
          <p:nvGrpSpPr>
            <p:cNvPr id="82" name="Graphic 31">
              <a:extLst>
                <a:ext uri="{FF2B5EF4-FFF2-40B4-BE49-F238E27FC236}">
                  <a16:creationId xmlns:a16="http://schemas.microsoft.com/office/drawing/2014/main" id="{08CA19C3-6285-758C-4077-DAEDC5C7098F}"/>
                </a:ext>
              </a:extLst>
            </p:cNvPr>
            <p:cNvGrpSpPr/>
            <p:nvPr/>
          </p:nvGrpSpPr>
          <p:grpSpPr>
            <a:xfrm>
              <a:off x="2491339" y="4794303"/>
              <a:ext cx="109992" cy="109962"/>
              <a:chOff x="2491339" y="4794303"/>
              <a:chExt cx="109992" cy="109962"/>
            </a:xfrm>
          </p:grpSpPr>
          <p:sp>
            <p:nvSpPr>
              <p:cNvPr id="83" name="Freeform 82">
                <a:extLst>
                  <a:ext uri="{FF2B5EF4-FFF2-40B4-BE49-F238E27FC236}">
                    <a16:creationId xmlns:a16="http://schemas.microsoft.com/office/drawing/2014/main" id="{B0229CC4-8549-0F98-F60E-DA0C419C9A3B}"/>
                  </a:ext>
                </a:extLst>
              </p:cNvPr>
              <p:cNvSpPr/>
              <p:nvPr/>
            </p:nvSpPr>
            <p:spPr>
              <a:xfrm>
                <a:off x="2546272" y="4794303"/>
                <a:ext cx="12570" cy="109962"/>
              </a:xfrm>
              <a:custGeom>
                <a:avLst/>
                <a:gdLst>
                  <a:gd name="connsiteX0" fmla="*/ 0 w 12570"/>
                  <a:gd name="connsiteY0" fmla="*/ 0 h 109962"/>
                  <a:gd name="connsiteX1" fmla="*/ 0 w 12570"/>
                  <a:gd name="connsiteY1" fmla="*/ 109962 h 109962"/>
                </a:gdLst>
                <a:ahLst/>
                <a:cxnLst>
                  <a:cxn ang="0">
                    <a:pos x="connsiteX0" y="connsiteY0"/>
                  </a:cxn>
                  <a:cxn ang="0">
                    <a:pos x="connsiteX1" y="connsiteY1"/>
                  </a:cxn>
                </a:cxnLst>
                <a:rect l="l" t="t" r="r" b="b"/>
                <a:pathLst>
                  <a:path w="12570" h="109962">
                    <a:moveTo>
                      <a:pt x="0" y="0"/>
                    </a:moveTo>
                    <a:lnTo>
                      <a:pt x="0" y="109962"/>
                    </a:lnTo>
                  </a:path>
                </a:pathLst>
              </a:custGeom>
              <a:ln w="12568" cap="flat">
                <a:solidFill>
                  <a:srgbClr val="005D00"/>
                </a:solid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D37A1A2-B989-E12F-E8C0-157920EEBB94}"/>
                  </a:ext>
                </a:extLst>
              </p:cNvPr>
              <p:cNvSpPr/>
              <p:nvPr/>
            </p:nvSpPr>
            <p:spPr>
              <a:xfrm>
                <a:off x="2491339" y="4849221"/>
                <a:ext cx="109992" cy="12567"/>
              </a:xfrm>
              <a:custGeom>
                <a:avLst/>
                <a:gdLst>
                  <a:gd name="connsiteX0" fmla="*/ 0 w 109992"/>
                  <a:gd name="connsiteY0" fmla="*/ 0 h 12567"/>
                  <a:gd name="connsiteX1" fmla="*/ 109992 w 109992"/>
                  <a:gd name="connsiteY1" fmla="*/ 0 h 12567"/>
                </a:gdLst>
                <a:ahLst/>
                <a:cxnLst>
                  <a:cxn ang="0">
                    <a:pos x="connsiteX0" y="connsiteY0"/>
                  </a:cxn>
                  <a:cxn ang="0">
                    <a:pos x="connsiteX1" y="connsiteY1"/>
                  </a:cxn>
                </a:cxnLst>
                <a:rect l="l" t="t" r="r" b="b"/>
                <a:pathLst>
                  <a:path w="109992" h="12567">
                    <a:moveTo>
                      <a:pt x="0" y="0"/>
                    </a:moveTo>
                    <a:lnTo>
                      <a:pt x="109992" y="0"/>
                    </a:lnTo>
                  </a:path>
                </a:pathLst>
              </a:custGeom>
              <a:ln w="12568" cap="flat">
                <a:solidFill>
                  <a:srgbClr val="005D00"/>
                </a:solidFill>
                <a:prstDash val="solid"/>
                <a:miter/>
              </a:ln>
            </p:spPr>
            <p:txBody>
              <a:bodyPr rtlCol="0" anchor="ctr"/>
              <a:lstStyle/>
              <a:p>
                <a:endParaRPr lang="en-US"/>
              </a:p>
            </p:txBody>
          </p:sp>
        </p:grpSp>
        <p:grpSp>
          <p:nvGrpSpPr>
            <p:cNvPr id="85" name="Graphic 31">
              <a:extLst>
                <a:ext uri="{FF2B5EF4-FFF2-40B4-BE49-F238E27FC236}">
                  <a16:creationId xmlns:a16="http://schemas.microsoft.com/office/drawing/2014/main" id="{E51D8CF3-68BF-A7D8-49EF-C76DA8FE7B5C}"/>
                </a:ext>
              </a:extLst>
            </p:cNvPr>
            <p:cNvGrpSpPr/>
            <p:nvPr/>
          </p:nvGrpSpPr>
          <p:grpSpPr>
            <a:xfrm>
              <a:off x="2695107" y="4794303"/>
              <a:ext cx="109992" cy="109962"/>
              <a:chOff x="2695107" y="4794303"/>
              <a:chExt cx="109992" cy="109962"/>
            </a:xfrm>
          </p:grpSpPr>
          <p:sp>
            <p:nvSpPr>
              <p:cNvPr id="86" name="Freeform 85">
                <a:extLst>
                  <a:ext uri="{FF2B5EF4-FFF2-40B4-BE49-F238E27FC236}">
                    <a16:creationId xmlns:a16="http://schemas.microsoft.com/office/drawing/2014/main" id="{AE7F888C-F7F5-6535-D481-0B2E1C45B1D4}"/>
                  </a:ext>
                </a:extLst>
              </p:cNvPr>
              <p:cNvSpPr/>
              <p:nvPr/>
            </p:nvSpPr>
            <p:spPr>
              <a:xfrm>
                <a:off x="2750040" y="4794303"/>
                <a:ext cx="12570" cy="109962"/>
              </a:xfrm>
              <a:custGeom>
                <a:avLst/>
                <a:gdLst>
                  <a:gd name="connsiteX0" fmla="*/ 0 w 12570"/>
                  <a:gd name="connsiteY0" fmla="*/ 0 h 109962"/>
                  <a:gd name="connsiteX1" fmla="*/ 0 w 12570"/>
                  <a:gd name="connsiteY1" fmla="*/ 109962 h 109962"/>
                </a:gdLst>
                <a:ahLst/>
                <a:cxnLst>
                  <a:cxn ang="0">
                    <a:pos x="connsiteX0" y="connsiteY0"/>
                  </a:cxn>
                  <a:cxn ang="0">
                    <a:pos x="connsiteX1" y="connsiteY1"/>
                  </a:cxn>
                </a:cxnLst>
                <a:rect l="l" t="t" r="r" b="b"/>
                <a:pathLst>
                  <a:path w="12570" h="109962">
                    <a:moveTo>
                      <a:pt x="0" y="0"/>
                    </a:moveTo>
                    <a:lnTo>
                      <a:pt x="0" y="109962"/>
                    </a:lnTo>
                  </a:path>
                </a:pathLst>
              </a:custGeom>
              <a:ln w="12568" cap="flat">
                <a:solidFill>
                  <a:srgbClr val="005D00"/>
                </a:solid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9D34036D-A975-B235-9BA3-4C097B6CCBDF}"/>
                  </a:ext>
                </a:extLst>
              </p:cNvPr>
              <p:cNvSpPr/>
              <p:nvPr/>
            </p:nvSpPr>
            <p:spPr>
              <a:xfrm>
                <a:off x="2695107" y="4849221"/>
                <a:ext cx="109992" cy="12567"/>
              </a:xfrm>
              <a:custGeom>
                <a:avLst/>
                <a:gdLst>
                  <a:gd name="connsiteX0" fmla="*/ 0 w 109992"/>
                  <a:gd name="connsiteY0" fmla="*/ 0 h 12567"/>
                  <a:gd name="connsiteX1" fmla="*/ 109992 w 109992"/>
                  <a:gd name="connsiteY1" fmla="*/ 0 h 12567"/>
                </a:gdLst>
                <a:ahLst/>
                <a:cxnLst>
                  <a:cxn ang="0">
                    <a:pos x="connsiteX0" y="connsiteY0"/>
                  </a:cxn>
                  <a:cxn ang="0">
                    <a:pos x="connsiteX1" y="connsiteY1"/>
                  </a:cxn>
                </a:cxnLst>
                <a:rect l="l" t="t" r="r" b="b"/>
                <a:pathLst>
                  <a:path w="109992" h="12567">
                    <a:moveTo>
                      <a:pt x="0" y="0"/>
                    </a:moveTo>
                    <a:lnTo>
                      <a:pt x="109992" y="0"/>
                    </a:lnTo>
                  </a:path>
                </a:pathLst>
              </a:custGeom>
              <a:ln w="12568" cap="flat">
                <a:solidFill>
                  <a:srgbClr val="005D00"/>
                </a:solidFill>
                <a:prstDash val="solid"/>
                <a:miter/>
              </a:ln>
            </p:spPr>
            <p:txBody>
              <a:bodyPr rtlCol="0" anchor="ctr"/>
              <a:lstStyle/>
              <a:p>
                <a:endParaRPr lang="en-US"/>
              </a:p>
            </p:txBody>
          </p:sp>
        </p:grpSp>
        <p:grpSp>
          <p:nvGrpSpPr>
            <p:cNvPr id="88" name="Graphic 31">
              <a:extLst>
                <a:ext uri="{FF2B5EF4-FFF2-40B4-BE49-F238E27FC236}">
                  <a16:creationId xmlns:a16="http://schemas.microsoft.com/office/drawing/2014/main" id="{7CCD8B98-2BF9-1DD4-EB20-6E0E25863C5B}"/>
                </a:ext>
              </a:extLst>
            </p:cNvPr>
            <p:cNvGrpSpPr/>
            <p:nvPr/>
          </p:nvGrpSpPr>
          <p:grpSpPr>
            <a:xfrm>
              <a:off x="2861038" y="4840550"/>
              <a:ext cx="109992" cy="110088"/>
              <a:chOff x="2861038" y="4840550"/>
              <a:chExt cx="109992" cy="110088"/>
            </a:xfrm>
          </p:grpSpPr>
          <p:sp>
            <p:nvSpPr>
              <p:cNvPr id="89" name="Freeform 88">
                <a:extLst>
                  <a:ext uri="{FF2B5EF4-FFF2-40B4-BE49-F238E27FC236}">
                    <a16:creationId xmlns:a16="http://schemas.microsoft.com/office/drawing/2014/main" id="{8368BFD1-2AE6-FDAB-F4B3-DF32B7BE2CAC}"/>
                  </a:ext>
                </a:extLst>
              </p:cNvPr>
              <p:cNvSpPr/>
              <p:nvPr/>
            </p:nvSpPr>
            <p:spPr>
              <a:xfrm>
                <a:off x="2916097" y="4840550"/>
                <a:ext cx="12570" cy="110088"/>
              </a:xfrm>
              <a:custGeom>
                <a:avLst/>
                <a:gdLst>
                  <a:gd name="connsiteX0" fmla="*/ 0 w 12570"/>
                  <a:gd name="connsiteY0" fmla="*/ 0 h 110088"/>
                  <a:gd name="connsiteX1" fmla="*/ 0 w 12570"/>
                  <a:gd name="connsiteY1" fmla="*/ 110088 h 110088"/>
                </a:gdLst>
                <a:ahLst/>
                <a:cxnLst>
                  <a:cxn ang="0">
                    <a:pos x="connsiteX0" y="connsiteY0"/>
                  </a:cxn>
                  <a:cxn ang="0">
                    <a:pos x="connsiteX1" y="connsiteY1"/>
                  </a:cxn>
                </a:cxnLst>
                <a:rect l="l" t="t" r="r" b="b"/>
                <a:pathLst>
                  <a:path w="12570" h="110088">
                    <a:moveTo>
                      <a:pt x="0" y="0"/>
                    </a:moveTo>
                    <a:lnTo>
                      <a:pt x="0" y="110088"/>
                    </a:lnTo>
                  </a:path>
                </a:pathLst>
              </a:custGeom>
              <a:ln w="12568" cap="flat">
                <a:solidFill>
                  <a:srgbClr val="005D00"/>
                </a:solid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CFEDBDB2-96EE-709D-9D42-D4238393578B}"/>
                  </a:ext>
                </a:extLst>
              </p:cNvPr>
              <p:cNvSpPr/>
              <p:nvPr/>
            </p:nvSpPr>
            <p:spPr>
              <a:xfrm>
                <a:off x="2861038" y="4895594"/>
                <a:ext cx="109992" cy="12567"/>
              </a:xfrm>
              <a:custGeom>
                <a:avLst/>
                <a:gdLst>
                  <a:gd name="connsiteX0" fmla="*/ 0 w 109992"/>
                  <a:gd name="connsiteY0" fmla="*/ 0 h 12567"/>
                  <a:gd name="connsiteX1" fmla="*/ 109992 w 109992"/>
                  <a:gd name="connsiteY1" fmla="*/ 0 h 12567"/>
                </a:gdLst>
                <a:ahLst/>
                <a:cxnLst>
                  <a:cxn ang="0">
                    <a:pos x="connsiteX0" y="connsiteY0"/>
                  </a:cxn>
                  <a:cxn ang="0">
                    <a:pos x="connsiteX1" y="connsiteY1"/>
                  </a:cxn>
                </a:cxnLst>
                <a:rect l="l" t="t" r="r" b="b"/>
                <a:pathLst>
                  <a:path w="109992" h="12567">
                    <a:moveTo>
                      <a:pt x="0" y="0"/>
                    </a:moveTo>
                    <a:lnTo>
                      <a:pt x="109992" y="0"/>
                    </a:lnTo>
                  </a:path>
                </a:pathLst>
              </a:custGeom>
              <a:ln w="12568" cap="flat">
                <a:solidFill>
                  <a:srgbClr val="005D00"/>
                </a:solidFill>
                <a:prstDash val="solid"/>
                <a:miter/>
              </a:ln>
            </p:spPr>
            <p:txBody>
              <a:bodyPr rtlCol="0" anchor="ctr"/>
              <a:lstStyle/>
              <a:p>
                <a:endParaRPr lang="en-US"/>
              </a:p>
            </p:txBody>
          </p:sp>
        </p:grpSp>
        <p:grpSp>
          <p:nvGrpSpPr>
            <p:cNvPr id="91" name="Graphic 31">
              <a:extLst>
                <a:ext uri="{FF2B5EF4-FFF2-40B4-BE49-F238E27FC236}">
                  <a16:creationId xmlns:a16="http://schemas.microsoft.com/office/drawing/2014/main" id="{5D2F1058-D2AB-DF69-CFB5-70527D544280}"/>
                </a:ext>
              </a:extLst>
            </p:cNvPr>
            <p:cNvGrpSpPr/>
            <p:nvPr/>
          </p:nvGrpSpPr>
          <p:grpSpPr>
            <a:xfrm>
              <a:off x="3079388" y="4840550"/>
              <a:ext cx="110117" cy="110088"/>
              <a:chOff x="3079388" y="4840550"/>
              <a:chExt cx="110117" cy="110088"/>
            </a:xfrm>
          </p:grpSpPr>
          <p:sp>
            <p:nvSpPr>
              <p:cNvPr id="92" name="Freeform 91">
                <a:extLst>
                  <a:ext uri="{FF2B5EF4-FFF2-40B4-BE49-F238E27FC236}">
                    <a16:creationId xmlns:a16="http://schemas.microsoft.com/office/drawing/2014/main" id="{8D17103E-F510-2800-8BB0-5A99198A7EFC}"/>
                  </a:ext>
                </a:extLst>
              </p:cNvPr>
              <p:cNvSpPr/>
              <p:nvPr/>
            </p:nvSpPr>
            <p:spPr>
              <a:xfrm>
                <a:off x="3134447" y="4840550"/>
                <a:ext cx="12570" cy="110088"/>
              </a:xfrm>
              <a:custGeom>
                <a:avLst/>
                <a:gdLst>
                  <a:gd name="connsiteX0" fmla="*/ 0 w 12570"/>
                  <a:gd name="connsiteY0" fmla="*/ 0 h 110088"/>
                  <a:gd name="connsiteX1" fmla="*/ 0 w 12570"/>
                  <a:gd name="connsiteY1" fmla="*/ 110088 h 110088"/>
                </a:gdLst>
                <a:ahLst/>
                <a:cxnLst>
                  <a:cxn ang="0">
                    <a:pos x="connsiteX0" y="connsiteY0"/>
                  </a:cxn>
                  <a:cxn ang="0">
                    <a:pos x="connsiteX1" y="connsiteY1"/>
                  </a:cxn>
                </a:cxnLst>
                <a:rect l="l" t="t" r="r" b="b"/>
                <a:pathLst>
                  <a:path w="12570" h="110088">
                    <a:moveTo>
                      <a:pt x="0" y="0"/>
                    </a:moveTo>
                    <a:lnTo>
                      <a:pt x="0" y="110088"/>
                    </a:lnTo>
                  </a:path>
                </a:pathLst>
              </a:custGeom>
              <a:ln w="12568" cap="flat">
                <a:solidFill>
                  <a:srgbClr val="005D00"/>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5297547-72D2-A9C5-8985-8A4EE86650CB}"/>
                  </a:ext>
                </a:extLst>
              </p:cNvPr>
              <p:cNvSpPr/>
              <p:nvPr/>
            </p:nvSpPr>
            <p:spPr>
              <a:xfrm>
                <a:off x="3079388" y="4895594"/>
                <a:ext cx="110117" cy="12567"/>
              </a:xfrm>
              <a:custGeom>
                <a:avLst/>
                <a:gdLst>
                  <a:gd name="connsiteX0" fmla="*/ 0 w 110117"/>
                  <a:gd name="connsiteY0" fmla="*/ 0 h 12567"/>
                  <a:gd name="connsiteX1" fmla="*/ 110118 w 110117"/>
                  <a:gd name="connsiteY1" fmla="*/ 0 h 12567"/>
                </a:gdLst>
                <a:ahLst/>
                <a:cxnLst>
                  <a:cxn ang="0">
                    <a:pos x="connsiteX0" y="connsiteY0"/>
                  </a:cxn>
                  <a:cxn ang="0">
                    <a:pos x="connsiteX1" y="connsiteY1"/>
                  </a:cxn>
                </a:cxnLst>
                <a:rect l="l" t="t" r="r" b="b"/>
                <a:pathLst>
                  <a:path w="110117" h="12567">
                    <a:moveTo>
                      <a:pt x="0" y="0"/>
                    </a:moveTo>
                    <a:lnTo>
                      <a:pt x="110118" y="0"/>
                    </a:lnTo>
                  </a:path>
                </a:pathLst>
              </a:custGeom>
              <a:ln w="12568" cap="flat">
                <a:solidFill>
                  <a:srgbClr val="005D00"/>
                </a:solidFill>
                <a:prstDash val="solid"/>
                <a:miter/>
              </a:ln>
            </p:spPr>
            <p:txBody>
              <a:bodyPr rtlCol="0" anchor="ctr"/>
              <a:lstStyle/>
              <a:p>
                <a:endParaRPr lang="en-US"/>
              </a:p>
            </p:txBody>
          </p:sp>
        </p:grpSp>
        <p:grpSp>
          <p:nvGrpSpPr>
            <p:cNvPr id="94" name="Graphic 31">
              <a:extLst>
                <a:ext uri="{FF2B5EF4-FFF2-40B4-BE49-F238E27FC236}">
                  <a16:creationId xmlns:a16="http://schemas.microsoft.com/office/drawing/2014/main" id="{F7EC2404-7C1A-DB5A-CE4F-BDD8AF586396}"/>
                </a:ext>
              </a:extLst>
            </p:cNvPr>
            <p:cNvGrpSpPr/>
            <p:nvPr/>
          </p:nvGrpSpPr>
          <p:grpSpPr>
            <a:xfrm>
              <a:off x="3249593" y="4840550"/>
              <a:ext cx="110117" cy="110088"/>
              <a:chOff x="3249593" y="4840550"/>
              <a:chExt cx="110117" cy="110088"/>
            </a:xfrm>
          </p:grpSpPr>
          <p:sp>
            <p:nvSpPr>
              <p:cNvPr id="95" name="Freeform 94">
                <a:extLst>
                  <a:ext uri="{FF2B5EF4-FFF2-40B4-BE49-F238E27FC236}">
                    <a16:creationId xmlns:a16="http://schemas.microsoft.com/office/drawing/2014/main" id="{8EEA062E-537F-073F-0900-F926DCD39115}"/>
                  </a:ext>
                </a:extLst>
              </p:cNvPr>
              <p:cNvSpPr/>
              <p:nvPr/>
            </p:nvSpPr>
            <p:spPr>
              <a:xfrm>
                <a:off x="3304652" y="4840550"/>
                <a:ext cx="12570" cy="110088"/>
              </a:xfrm>
              <a:custGeom>
                <a:avLst/>
                <a:gdLst>
                  <a:gd name="connsiteX0" fmla="*/ 0 w 12570"/>
                  <a:gd name="connsiteY0" fmla="*/ 0 h 110088"/>
                  <a:gd name="connsiteX1" fmla="*/ 0 w 12570"/>
                  <a:gd name="connsiteY1" fmla="*/ 110088 h 110088"/>
                </a:gdLst>
                <a:ahLst/>
                <a:cxnLst>
                  <a:cxn ang="0">
                    <a:pos x="connsiteX0" y="connsiteY0"/>
                  </a:cxn>
                  <a:cxn ang="0">
                    <a:pos x="connsiteX1" y="connsiteY1"/>
                  </a:cxn>
                </a:cxnLst>
                <a:rect l="l" t="t" r="r" b="b"/>
                <a:pathLst>
                  <a:path w="12570" h="110088">
                    <a:moveTo>
                      <a:pt x="0" y="0"/>
                    </a:moveTo>
                    <a:lnTo>
                      <a:pt x="0" y="110088"/>
                    </a:lnTo>
                  </a:path>
                </a:pathLst>
              </a:custGeom>
              <a:ln w="12568" cap="flat">
                <a:solidFill>
                  <a:srgbClr val="005D00"/>
                </a:solid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169F050-9366-4FC2-F706-B7796AC72E47}"/>
                  </a:ext>
                </a:extLst>
              </p:cNvPr>
              <p:cNvSpPr/>
              <p:nvPr/>
            </p:nvSpPr>
            <p:spPr>
              <a:xfrm>
                <a:off x="3249593" y="4895594"/>
                <a:ext cx="110117" cy="12567"/>
              </a:xfrm>
              <a:custGeom>
                <a:avLst/>
                <a:gdLst>
                  <a:gd name="connsiteX0" fmla="*/ 0 w 110117"/>
                  <a:gd name="connsiteY0" fmla="*/ 0 h 12567"/>
                  <a:gd name="connsiteX1" fmla="*/ 110118 w 110117"/>
                  <a:gd name="connsiteY1" fmla="*/ 0 h 12567"/>
                </a:gdLst>
                <a:ahLst/>
                <a:cxnLst>
                  <a:cxn ang="0">
                    <a:pos x="connsiteX0" y="connsiteY0"/>
                  </a:cxn>
                  <a:cxn ang="0">
                    <a:pos x="connsiteX1" y="connsiteY1"/>
                  </a:cxn>
                </a:cxnLst>
                <a:rect l="l" t="t" r="r" b="b"/>
                <a:pathLst>
                  <a:path w="110117" h="12567">
                    <a:moveTo>
                      <a:pt x="0" y="0"/>
                    </a:moveTo>
                    <a:lnTo>
                      <a:pt x="110118" y="0"/>
                    </a:lnTo>
                  </a:path>
                </a:pathLst>
              </a:custGeom>
              <a:ln w="12568" cap="flat">
                <a:solidFill>
                  <a:srgbClr val="005D00"/>
                </a:solidFill>
                <a:prstDash val="solid"/>
                <a:miter/>
              </a:ln>
            </p:spPr>
            <p:txBody>
              <a:bodyPr rtlCol="0" anchor="ctr"/>
              <a:lstStyle/>
              <a:p>
                <a:endParaRPr lang="en-US"/>
              </a:p>
            </p:txBody>
          </p:sp>
        </p:grpSp>
        <p:grpSp>
          <p:nvGrpSpPr>
            <p:cNvPr id="97" name="Graphic 31">
              <a:extLst>
                <a:ext uri="{FF2B5EF4-FFF2-40B4-BE49-F238E27FC236}">
                  <a16:creationId xmlns:a16="http://schemas.microsoft.com/office/drawing/2014/main" id="{05FD9686-3ED2-0C13-37D9-AD8BCE9338ED}"/>
                </a:ext>
              </a:extLst>
            </p:cNvPr>
            <p:cNvGrpSpPr/>
            <p:nvPr/>
          </p:nvGrpSpPr>
          <p:grpSpPr>
            <a:xfrm>
              <a:off x="3424197" y="4840550"/>
              <a:ext cx="110117" cy="110088"/>
              <a:chOff x="3424197" y="4840550"/>
              <a:chExt cx="110117" cy="110088"/>
            </a:xfrm>
          </p:grpSpPr>
          <p:sp>
            <p:nvSpPr>
              <p:cNvPr id="98" name="Freeform 97">
                <a:extLst>
                  <a:ext uri="{FF2B5EF4-FFF2-40B4-BE49-F238E27FC236}">
                    <a16:creationId xmlns:a16="http://schemas.microsoft.com/office/drawing/2014/main" id="{9218D96F-4F2C-C079-EE55-2FF2C7F84927}"/>
                  </a:ext>
                </a:extLst>
              </p:cNvPr>
              <p:cNvSpPr/>
              <p:nvPr/>
            </p:nvSpPr>
            <p:spPr>
              <a:xfrm>
                <a:off x="3479256" y="4840550"/>
                <a:ext cx="12570" cy="110088"/>
              </a:xfrm>
              <a:custGeom>
                <a:avLst/>
                <a:gdLst>
                  <a:gd name="connsiteX0" fmla="*/ 0 w 12570"/>
                  <a:gd name="connsiteY0" fmla="*/ 0 h 110088"/>
                  <a:gd name="connsiteX1" fmla="*/ 0 w 12570"/>
                  <a:gd name="connsiteY1" fmla="*/ 110088 h 110088"/>
                </a:gdLst>
                <a:ahLst/>
                <a:cxnLst>
                  <a:cxn ang="0">
                    <a:pos x="connsiteX0" y="connsiteY0"/>
                  </a:cxn>
                  <a:cxn ang="0">
                    <a:pos x="connsiteX1" y="connsiteY1"/>
                  </a:cxn>
                </a:cxnLst>
                <a:rect l="l" t="t" r="r" b="b"/>
                <a:pathLst>
                  <a:path w="12570" h="110088">
                    <a:moveTo>
                      <a:pt x="0" y="0"/>
                    </a:moveTo>
                    <a:lnTo>
                      <a:pt x="0" y="110088"/>
                    </a:lnTo>
                  </a:path>
                </a:pathLst>
              </a:custGeom>
              <a:ln w="12568" cap="flat">
                <a:solidFill>
                  <a:srgbClr val="005D00"/>
                </a:solid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D15D479A-E5E6-9750-AE60-423A71B854DA}"/>
                  </a:ext>
                </a:extLst>
              </p:cNvPr>
              <p:cNvSpPr/>
              <p:nvPr/>
            </p:nvSpPr>
            <p:spPr>
              <a:xfrm>
                <a:off x="3424197" y="4895594"/>
                <a:ext cx="110117" cy="12567"/>
              </a:xfrm>
              <a:custGeom>
                <a:avLst/>
                <a:gdLst>
                  <a:gd name="connsiteX0" fmla="*/ 0 w 110117"/>
                  <a:gd name="connsiteY0" fmla="*/ 0 h 12567"/>
                  <a:gd name="connsiteX1" fmla="*/ 110118 w 110117"/>
                  <a:gd name="connsiteY1" fmla="*/ 0 h 12567"/>
                </a:gdLst>
                <a:ahLst/>
                <a:cxnLst>
                  <a:cxn ang="0">
                    <a:pos x="connsiteX0" y="connsiteY0"/>
                  </a:cxn>
                  <a:cxn ang="0">
                    <a:pos x="connsiteX1" y="connsiteY1"/>
                  </a:cxn>
                </a:cxnLst>
                <a:rect l="l" t="t" r="r" b="b"/>
                <a:pathLst>
                  <a:path w="110117" h="12567">
                    <a:moveTo>
                      <a:pt x="0" y="0"/>
                    </a:moveTo>
                    <a:lnTo>
                      <a:pt x="110118" y="0"/>
                    </a:lnTo>
                  </a:path>
                </a:pathLst>
              </a:custGeom>
              <a:ln w="12568" cap="flat">
                <a:solidFill>
                  <a:srgbClr val="005D00"/>
                </a:solidFill>
                <a:prstDash val="solid"/>
                <a:miter/>
              </a:ln>
            </p:spPr>
            <p:txBody>
              <a:bodyPr rtlCol="0" anchor="ctr"/>
              <a:lstStyle/>
              <a:p>
                <a:endParaRPr lang="en-US"/>
              </a:p>
            </p:txBody>
          </p:sp>
        </p:grpSp>
        <p:grpSp>
          <p:nvGrpSpPr>
            <p:cNvPr id="100" name="Graphic 31">
              <a:extLst>
                <a:ext uri="{FF2B5EF4-FFF2-40B4-BE49-F238E27FC236}">
                  <a16:creationId xmlns:a16="http://schemas.microsoft.com/office/drawing/2014/main" id="{6F46F6CB-3F68-EB2C-D293-F143A8CF6CB8}"/>
                </a:ext>
              </a:extLst>
            </p:cNvPr>
            <p:cNvGrpSpPr/>
            <p:nvPr/>
          </p:nvGrpSpPr>
          <p:grpSpPr>
            <a:xfrm>
              <a:off x="3498992" y="4840550"/>
              <a:ext cx="110117" cy="110088"/>
              <a:chOff x="3498992" y="4840550"/>
              <a:chExt cx="110117" cy="110088"/>
            </a:xfrm>
          </p:grpSpPr>
          <p:sp>
            <p:nvSpPr>
              <p:cNvPr id="101" name="Freeform 100">
                <a:extLst>
                  <a:ext uri="{FF2B5EF4-FFF2-40B4-BE49-F238E27FC236}">
                    <a16:creationId xmlns:a16="http://schemas.microsoft.com/office/drawing/2014/main" id="{DFE70FE9-96DC-9437-A043-E2C735949340}"/>
                  </a:ext>
                </a:extLst>
              </p:cNvPr>
              <p:cNvSpPr/>
              <p:nvPr/>
            </p:nvSpPr>
            <p:spPr>
              <a:xfrm>
                <a:off x="3554051" y="4840550"/>
                <a:ext cx="12570" cy="110088"/>
              </a:xfrm>
              <a:custGeom>
                <a:avLst/>
                <a:gdLst>
                  <a:gd name="connsiteX0" fmla="*/ 0 w 12570"/>
                  <a:gd name="connsiteY0" fmla="*/ 0 h 110088"/>
                  <a:gd name="connsiteX1" fmla="*/ 0 w 12570"/>
                  <a:gd name="connsiteY1" fmla="*/ 110088 h 110088"/>
                </a:gdLst>
                <a:ahLst/>
                <a:cxnLst>
                  <a:cxn ang="0">
                    <a:pos x="connsiteX0" y="connsiteY0"/>
                  </a:cxn>
                  <a:cxn ang="0">
                    <a:pos x="connsiteX1" y="connsiteY1"/>
                  </a:cxn>
                </a:cxnLst>
                <a:rect l="l" t="t" r="r" b="b"/>
                <a:pathLst>
                  <a:path w="12570" h="110088">
                    <a:moveTo>
                      <a:pt x="0" y="0"/>
                    </a:moveTo>
                    <a:lnTo>
                      <a:pt x="0" y="110088"/>
                    </a:lnTo>
                  </a:path>
                </a:pathLst>
              </a:custGeom>
              <a:ln w="12568" cap="flat">
                <a:solidFill>
                  <a:srgbClr val="005D00"/>
                </a:solid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3B39EE9-D636-D768-000C-6229C34CAD30}"/>
                  </a:ext>
                </a:extLst>
              </p:cNvPr>
              <p:cNvSpPr/>
              <p:nvPr/>
            </p:nvSpPr>
            <p:spPr>
              <a:xfrm>
                <a:off x="3498992" y="4895594"/>
                <a:ext cx="110117" cy="12567"/>
              </a:xfrm>
              <a:custGeom>
                <a:avLst/>
                <a:gdLst>
                  <a:gd name="connsiteX0" fmla="*/ 0 w 110117"/>
                  <a:gd name="connsiteY0" fmla="*/ 0 h 12567"/>
                  <a:gd name="connsiteX1" fmla="*/ 110117 w 110117"/>
                  <a:gd name="connsiteY1" fmla="*/ 0 h 12567"/>
                </a:gdLst>
                <a:ahLst/>
                <a:cxnLst>
                  <a:cxn ang="0">
                    <a:pos x="connsiteX0" y="connsiteY0"/>
                  </a:cxn>
                  <a:cxn ang="0">
                    <a:pos x="connsiteX1" y="connsiteY1"/>
                  </a:cxn>
                </a:cxnLst>
                <a:rect l="l" t="t" r="r" b="b"/>
                <a:pathLst>
                  <a:path w="110117" h="12567">
                    <a:moveTo>
                      <a:pt x="0" y="0"/>
                    </a:moveTo>
                    <a:lnTo>
                      <a:pt x="110117" y="0"/>
                    </a:lnTo>
                  </a:path>
                </a:pathLst>
              </a:custGeom>
              <a:ln w="12568" cap="flat">
                <a:solidFill>
                  <a:srgbClr val="005D00"/>
                </a:solidFill>
                <a:prstDash val="solid"/>
                <a:miter/>
              </a:ln>
            </p:spPr>
            <p:txBody>
              <a:bodyPr rtlCol="0" anchor="ctr"/>
              <a:lstStyle/>
              <a:p>
                <a:endParaRPr lang="en-US"/>
              </a:p>
            </p:txBody>
          </p:sp>
        </p:grpSp>
        <p:grpSp>
          <p:nvGrpSpPr>
            <p:cNvPr id="103" name="Graphic 31">
              <a:extLst>
                <a:ext uri="{FF2B5EF4-FFF2-40B4-BE49-F238E27FC236}">
                  <a16:creationId xmlns:a16="http://schemas.microsoft.com/office/drawing/2014/main" id="{A7328766-ABD5-89B6-DACA-01EFF947E152}"/>
                </a:ext>
              </a:extLst>
            </p:cNvPr>
            <p:cNvGrpSpPr/>
            <p:nvPr/>
          </p:nvGrpSpPr>
          <p:grpSpPr>
            <a:xfrm>
              <a:off x="3666682" y="4840550"/>
              <a:ext cx="109992" cy="110088"/>
              <a:chOff x="3666682" y="4840550"/>
              <a:chExt cx="109992" cy="110088"/>
            </a:xfrm>
          </p:grpSpPr>
          <p:sp>
            <p:nvSpPr>
              <p:cNvPr id="104" name="Freeform 103">
                <a:extLst>
                  <a:ext uri="{FF2B5EF4-FFF2-40B4-BE49-F238E27FC236}">
                    <a16:creationId xmlns:a16="http://schemas.microsoft.com/office/drawing/2014/main" id="{489F670D-23F4-BCC1-77FD-F83BCC151B37}"/>
                  </a:ext>
                </a:extLst>
              </p:cNvPr>
              <p:cNvSpPr/>
              <p:nvPr/>
            </p:nvSpPr>
            <p:spPr>
              <a:xfrm>
                <a:off x="3721741" y="4840550"/>
                <a:ext cx="12570" cy="110088"/>
              </a:xfrm>
              <a:custGeom>
                <a:avLst/>
                <a:gdLst>
                  <a:gd name="connsiteX0" fmla="*/ 0 w 12570"/>
                  <a:gd name="connsiteY0" fmla="*/ 0 h 110088"/>
                  <a:gd name="connsiteX1" fmla="*/ 0 w 12570"/>
                  <a:gd name="connsiteY1" fmla="*/ 110088 h 110088"/>
                </a:gdLst>
                <a:ahLst/>
                <a:cxnLst>
                  <a:cxn ang="0">
                    <a:pos x="connsiteX0" y="connsiteY0"/>
                  </a:cxn>
                  <a:cxn ang="0">
                    <a:pos x="connsiteX1" y="connsiteY1"/>
                  </a:cxn>
                </a:cxnLst>
                <a:rect l="l" t="t" r="r" b="b"/>
                <a:pathLst>
                  <a:path w="12570" h="110088">
                    <a:moveTo>
                      <a:pt x="0" y="0"/>
                    </a:moveTo>
                    <a:lnTo>
                      <a:pt x="0" y="110088"/>
                    </a:lnTo>
                  </a:path>
                </a:pathLst>
              </a:custGeom>
              <a:ln w="12568" cap="flat">
                <a:solidFill>
                  <a:srgbClr val="005D00"/>
                </a:solid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050BC8C-AD9F-1218-8ABF-2DA78C2D7DC1}"/>
                  </a:ext>
                </a:extLst>
              </p:cNvPr>
              <p:cNvSpPr/>
              <p:nvPr/>
            </p:nvSpPr>
            <p:spPr>
              <a:xfrm>
                <a:off x="3666682" y="4895594"/>
                <a:ext cx="109992" cy="12567"/>
              </a:xfrm>
              <a:custGeom>
                <a:avLst/>
                <a:gdLst>
                  <a:gd name="connsiteX0" fmla="*/ 0 w 109992"/>
                  <a:gd name="connsiteY0" fmla="*/ 0 h 12567"/>
                  <a:gd name="connsiteX1" fmla="*/ 109992 w 109992"/>
                  <a:gd name="connsiteY1" fmla="*/ 0 h 12567"/>
                </a:gdLst>
                <a:ahLst/>
                <a:cxnLst>
                  <a:cxn ang="0">
                    <a:pos x="connsiteX0" y="connsiteY0"/>
                  </a:cxn>
                  <a:cxn ang="0">
                    <a:pos x="connsiteX1" y="connsiteY1"/>
                  </a:cxn>
                </a:cxnLst>
                <a:rect l="l" t="t" r="r" b="b"/>
                <a:pathLst>
                  <a:path w="109992" h="12567">
                    <a:moveTo>
                      <a:pt x="0" y="0"/>
                    </a:moveTo>
                    <a:lnTo>
                      <a:pt x="109992" y="0"/>
                    </a:lnTo>
                  </a:path>
                </a:pathLst>
              </a:custGeom>
              <a:ln w="12568" cap="flat">
                <a:solidFill>
                  <a:srgbClr val="005D00"/>
                </a:solidFill>
                <a:prstDash val="solid"/>
                <a:miter/>
              </a:ln>
            </p:spPr>
            <p:txBody>
              <a:bodyPr rtlCol="0" anchor="ctr"/>
              <a:lstStyle/>
              <a:p>
                <a:endParaRPr lang="en-US"/>
              </a:p>
            </p:txBody>
          </p:sp>
        </p:grpSp>
        <p:grpSp>
          <p:nvGrpSpPr>
            <p:cNvPr id="106" name="Graphic 31">
              <a:extLst>
                <a:ext uri="{FF2B5EF4-FFF2-40B4-BE49-F238E27FC236}">
                  <a16:creationId xmlns:a16="http://schemas.microsoft.com/office/drawing/2014/main" id="{F588A452-45AE-EC81-ACC2-A086F297E14C}"/>
                </a:ext>
              </a:extLst>
            </p:cNvPr>
            <p:cNvGrpSpPr/>
            <p:nvPr/>
          </p:nvGrpSpPr>
          <p:grpSpPr>
            <a:xfrm>
              <a:off x="1104560" y="3956954"/>
              <a:ext cx="110117" cy="110088"/>
              <a:chOff x="1104560" y="3956954"/>
              <a:chExt cx="110117" cy="110088"/>
            </a:xfrm>
          </p:grpSpPr>
          <p:sp>
            <p:nvSpPr>
              <p:cNvPr id="107" name="Freeform 106">
                <a:extLst>
                  <a:ext uri="{FF2B5EF4-FFF2-40B4-BE49-F238E27FC236}">
                    <a16:creationId xmlns:a16="http://schemas.microsoft.com/office/drawing/2014/main" id="{9A66672E-5CC5-5D40-A042-B6376CB1F59E}"/>
                  </a:ext>
                </a:extLst>
              </p:cNvPr>
              <p:cNvSpPr/>
              <p:nvPr/>
            </p:nvSpPr>
            <p:spPr>
              <a:xfrm>
                <a:off x="1159619" y="3956954"/>
                <a:ext cx="12570" cy="110088"/>
              </a:xfrm>
              <a:custGeom>
                <a:avLst/>
                <a:gdLst>
                  <a:gd name="connsiteX0" fmla="*/ 0 w 12570"/>
                  <a:gd name="connsiteY0" fmla="*/ 0 h 110088"/>
                  <a:gd name="connsiteX1" fmla="*/ 0 w 12570"/>
                  <a:gd name="connsiteY1" fmla="*/ 110088 h 110088"/>
                </a:gdLst>
                <a:ahLst/>
                <a:cxnLst>
                  <a:cxn ang="0">
                    <a:pos x="connsiteX0" y="connsiteY0"/>
                  </a:cxn>
                  <a:cxn ang="0">
                    <a:pos x="connsiteX1" y="connsiteY1"/>
                  </a:cxn>
                </a:cxnLst>
                <a:rect l="l" t="t" r="r" b="b"/>
                <a:pathLst>
                  <a:path w="12570" h="110088">
                    <a:moveTo>
                      <a:pt x="0" y="0"/>
                    </a:moveTo>
                    <a:lnTo>
                      <a:pt x="0" y="110088"/>
                    </a:lnTo>
                  </a:path>
                </a:pathLst>
              </a:custGeom>
              <a:ln w="12568" cap="flat">
                <a:solidFill>
                  <a:srgbClr val="005D00"/>
                </a:solid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3C7D2C87-4A82-90E9-9D97-CA02667B6980}"/>
                  </a:ext>
                </a:extLst>
              </p:cNvPr>
              <p:cNvSpPr/>
              <p:nvPr/>
            </p:nvSpPr>
            <p:spPr>
              <a:xfrm>
                <a:off x="1104560" y="4011998"/>
                <a:ext cx="110117" cy="12567"/>
              </a:xfrm>
              <a:custGeom>
                <a:avLst/>
                <a:gdLst>
                  <a:gd name="connsiteX0" fmla="*/ 0 w 110117"/>
                  <a:gd name="connsiteY0" fmla="*/ 0 h 12567"/>
                  <a:gd name="connsiteX1" fmla="*/ 110118 w 110117"/>
                  <a:gd name="connsiteY1" fmla="*/ 0 h 12567"/>
                </a:gdLst>
                <a:ahLst/>
                <a:cxnLst>
                  <a:cxn ang="0">
                    <a:pos x="connsiteX0" y="connsiteY0"/>
                  </a:cxn>
                  <a:cxn ang="0">
                    <a:pos x="connsiteX1" y="connsiteY1"/>
                  </a:cxn>
                </a:cxnLst>
                <a:rect l="l" t="t" r="r" b="b"/>
                <a:pathLst>
                  <a:path w="110117" h="12567">
                    <a:moveTo>
                      <a:pt x="0" y="0"/>
                    </a:moveTo>
                    <a:lnTo>
                      <a:pt x="110118" y="0"/>
                    </a:lnTo>
                  </a:path>
                </a:pathLst>
              </a:custGeom>
              <a:ln w="12568" cap="flat">
                <a:solidFill>
                  <a:srgbClr val="005D00"/>
                </a:solidFill>
                <a:prstDash val="solid"/>
                <a:miter/>
              </a:ln>
            </p:spPr>
            <p:txBody>
              <a:bodyPr rtlCol="0" anchor="ctr"/>
              <a:lstStyle/>
              <a:p>
                <a:endParaRPr lang="en-US"/>
              </a:p>
            </p:txBody>
          </p:sp>
        </p:grpSp>
        <p:grpSp>
          <p:nvGrpSpPr>
            <p:cNvPr id="109" name="Graphic 31">
              <a:extLst>
                <a:ext uri="{FF2B5EF4-FFF2-40B4-BE49-F238E27FC236}">
                  <a16:creationId xmlns:a16="http://schemas.microsoft.com/office/drawing/2014/main" id="{7057D28F-4315-BD0A-DC56-326FDE7ECAAF}"/>
                </a:ext>
              </a:extLst>
            </p:cNvPr>
            <p:cNvGrpSpPr/>
            <p:nvPr/>
          </p:nvGrpSpPr>
          <p:grpSpPr>
            <a:xfrm>
              <a:off x="1011790" y="3906309"/>
              <a:ext cx="109992" cy="109962"/>
              <a:chOff x="1011790" y="3906309"/>
              <a:chExt cx="109992" cy="109962"/>
            </a:xfrm>
          </p:grpSpPr>
          <p:sp>
            <p:nvSpPr>
              <p:cNvPr id="110" name="Freeform 109">
                <a:extLst>
                  <a:ext uri="{FF2B5EF4-FFF2-40B4-BE49-F238E27FC236}">
                    <a16:creationId xmlns:a16="http://schemas.microsoft.com/office/drawing/2014/main" id="{1C648809-1C06-E676-0065-6EE1EE8C8AEB}"/>
                  </a:ext>
                </a:extLst>
              </p:cNvPr>
              <p:cNvSpPr/>
              <p:nvPr/>
            </p:nvSpPr>
            <p:spPr>
              <a:xfrm>
                <a:off x="1066723" y="3906309"/>
                <a:ext cx="12570" cy="109962"/>
              </a:xfrm>
              <a:custGeom>
                <a:avLst/>
                <a:gdLst>
                  <a:gd name="connsiteX0" fmla="*/ 0 w 12570"/>
                  <a:gd name="connsiteY0" fmla="*/ 0 h 109962"/>
                  <a:gd name="connsiteX1" fmla="*/ 0 w 12570"/>
                  <a:gd name="connsiteY1" fmla="*/ 109962 h 109962"/>
                </a:gdLst>
                <a:ahLst/>
                <a:cxnLst>
                  <a:cxn ang="0">
                    <a:pos x="connsiteX0" y="connsiteY0"/>
                  </a:cxn>
                  <a:cxn ang="0">
                    <a:pos x="connsiteX1" y="connsiteY1"/>
                  </a:cxn>
                </a:cxnLst>
                <a:rect l="l" t="t" r="r" b="b"/>
                <a:pathLst>
                  <a:path w="12570" h="109962">
                    <a:moveTo>
                      <a:pt x="0" y="0"/>
                    </a:moveTo>
                    <a:lnTo>
                      <a:pt x="0" y="109962"/>
                    </a:lnTo>
                  </a:path>
                </a:pathLst>
              </a:custGeom>
              <a:ln w="12568" cap="flat">
                <a:solidFill>
                  <a:srgbClr val="005D00"/>
                </a:solid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779FC543-327F-C25D-BA23-0D6934BD3970}"/>
                  </a:ext>
                </a:extLst>
              </p:cNvPr>
              <p:cNvSpPr/>
              <p:nvPr/>
            </p:nvSpPr>
            <p:spPr>
              <a:xfrm>
                <a:off x="1011790" y="3961353"/>
                <a:ext cx="109992" cy="12567"/>
              </a:xfrm>
              <a:custGeom>
                <a:avLst/>
                <a:gdLst>
                  <a:gd name="connsiteX0" fmla="*/ 0 w 109992"/>
                  <a:gd name="connsiteY0" fmla="*/ 0 h 12567"/>
                  <a:gd name="connsiteX1" fmla="*/ 109992 w 109992"/>
                  <a:gd name="connsiteY1" fmla="*/ 0 h 12567"/>
                </a:gdLst>
                <a:ahLst/>
                <a:cxnLst>
                  <a:cxn ang="0">
                    <a:pos x="connsiteX0" y="connsiteY0"/>
                  </a:cxn>
                  <a:cxn ang="0">
                    <a:pos x="connsiteX1" y="connsiteY1"/>
                  </a:cxn>
                </a:cxnLst>
                <a:rect l="l" t="t" r="r" b="b"/>
                <a:pathLst>
                  <a:path w="109992" h="12567">
                    <a:moveTo>
                      <a:pt x="0" y="0"/>
                    </a:moveTo>
                    <a:lnTo>
                      <a:pt x="109992" y="0"/>
                    </a:lnTo>
                  </a:path>
                </a:pathLst>
              </a:custGeom>
              <a:ln w="12568" cap="flat">
                <a:solidFill>
                  <a:srgbClr val="005D00"/>
                </a:solidFill>
                <a:prstDash val="solid"/>
                <a:miter/>
              </a:ln>
            </p:spPr>
            <p:txBody>
              <a:bodyPr rtlCol="0" anchor="ctr"/>
              <a:lstStyle/>
              <a:p>
                <a:endParaRPr lang="en-US"/>
              </a:p>
            </p:txBody>
          </p:sp>
        </p:grpSp>
        <p:grpSp>
          <p:nvGrpSpPr>
            <p:cNvPr id="112" name="Graphic 31">
              <a:extLst>
                <a:ext uri="{FF2B5EF4-FFF2-40B4-BE49-F238E27FC236}">
                  <a16:creationId xmlns:a16="http://schemas.microsoft.com/office/drawing/2014/main" id="{C997977D-1320-8CB4-43FF-F5C60C675376}"/>
                </a:ext>
              </a:extLst>
            </p:cNvPr>
            <p:cNvGrpSpPr/>
            <p:nvPr/>
          </p:nvGrpSpPr>
          <p:grpSpPr>
            <a:xfrm>
              <a:off x="1196325" y="4090794"/>
              <a:ext cx="110117" cy="109962"/>
              <a:chOff x="1196325" y="4090794"/>
              <a:chExt cx="110117" cy="109962"/>
            </a:xfrm>
          </p:grpSpPr>
          <p:sp>
            <p:nvSpPr>
              <p:cNvPr id="113" name="Freeform 112">
                <a:extLst>
                  <a:ext uri="{FF2B5EF4-FFF2-40B4-BE49-F238E27FC236}">
                    <a16:creationId xmlns:a16="http://schemas.microsoft.com/office/drawing/2014/main" id="{8AB92CC8-0BA2-3521-FF91-397524BBBF83}"/>
                  </a:ext>
                </a:extLst>
              </p:cNvPr>
              <p:cNvSpPr/>
              <p:nvPr/>
            </p:nvSpPr>
            <p:spPr>
              <a:xfrm>
                <a:off x="1251384" y="4090794"/>
                <a:ext cx="12570" cy="109962"/>
              </a:xfrm>
              <a:custGeom>
                <a:avLst/>
                <a:gdLst>
                  <a:gd name="connsiteX0" fmla="*/ 0 w 12570"/>
                  <a:gd name="connsiteY0" fmla="*/ 0 h 109962"/>
                  <a:gd name="connsiteX1" fmla="*/ 0 w 12570"/>
                  <a:gd name="connsiteY1" fmla="*/ 109963 h 109962"/>
                </a:gdLst>
                <a:ahLst/>
                <a:cxnLst>
                  <a:cxn ang="0">
                    <a:pos x="connsiteX0" y="connsiteY0"/>
                  </a:cxn>
                  <a:cxn ang="0">
                    <a:pos x="connsiteX1" y="connsiteY1"/>
                  </a:cxn>
                </a:cxnLst>
                <a:rect l="l" t="t" r="r" b="b"/>
                <a:pathLst>
                  <a:path w="12570" h="109962">
                    <a:moveTo>
                      <a:pt x="0" y="0"/>
                    </a:moveTo>
                    <a:lnTo>
                      <a:pt x="0" y="109963"/>
                    </a:lnTo>
                  </a:path>
                </a:pathLst>
              </a:custGeom>
              <a:ln w="12568" cap="flat">
                <a:solidFill>
                  <a:srgbClr val="005D00"/>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444C58C-B6C0-58C6-5882-B619303419C5}"/>
                  </a:ext>
                </a:extLst>
              </p:cNvPr>
              <p:cNvSpPr/>
              <p:nvPr/>
            </p:nvSpPr>
            <p:spPr>
              <a:xfrm>
                <a:off x="1196325" y="4145838"/>
                <a:ext cx="110117" cy="12567"/>
              </a:xfrm>
              <a:custGeom>
                <a:avLst/>
                <a:gdLst>
                  <a:gd name="connsiteX0" fmla="*/ 0 w 110117"/>
                  <a:gd name="connsiteY0" fmla="*/ 0 h 12567"/>
                  <a:gd name="connsiteX1" fmla="*/ 110117 w 110117"/>
                  <a:gd name="connsiteY1" fmla="*/ 0 h 12567"/>
                </a:gdLst>
                <a:ahLst/>
                <a:cxnLst>
                  <a:cxn ang="0">
                    <a:pos x="connsiteX0" y="connsiteY0"/>
                  </a:cxn>
                  <a:cxn ang="0">
                    <a:pos x="connsiteX1" y="connsiteY1"/>
                  </a:cxn>
                </a:cxnLst>
                <a:rect l="l" t="t" r="r" b="b"/>
                <a:pathLst>
                  <a:path w="110117" h="12567">
                    <a:moveTo>
                      <a:pt x="0" y="0"/>
                    </a:moveTo>
                    <a:lnTo>
                      <a:pt x="110117" y="0"/>
                    </a:lnTo>
                  </a:path>
                </a:pathLst>
              </a:custGeom>
              <a:ln w="12568" cap="flat">
                <a:solidFill>
                  <a:srgbClr val="005D00"/>
                </a:solidFill>
                <a:prstDash val="solid"/>
                <a:miter/>
              </a:ln>
            </p:spPr>
            <p:txBody>
              <a:bodyPr rtlCol="0" anchor="ctr"/>
              <a:lstStyle/>
              <a:p>
                <a:endParaRPr lang="en-US"/>
              </a:p>
            </p:txBody>
          </p:sp>
        </p:grpSp>
        <p:sp>
          <p:nvSpPr>
            <p:cNvPr id="115" name="Freeform 114">
              <a:extLst>
                <a:ext uri="{FF2B5EF4-FFF2-40B4-BE49-F238E27FC236}">
                  <a16:creationId xmlns:a16="http://schemas.microsoft.com/office/drawing/2014/main" id="{2D47758D-6136-4866-A24B-BFFADACF66F0}"/>
                </a:ext>
              </a:extLst>
            </p:cNvPr>
            <p:cNvSpPr/>
            <p:nvPr/>
          </p:nvSpPr>
          <p:spPr>
            <a:xfrm>
              <a:off x="922916" y="3864209"/>
              <a:ext cx="2933832" cy="1331488"/>
            </a:xfrm>
            <a:custGeom>
              <a:avLst/>
              <a:gdLst>
                <a:gd name="connsiteX0" fmla="*/ 2933832 w 2933832"/>
                <a:gd name="connsiteY0" fmla="*/ 1331489 h 1331488"/>
                <a:gd name="connsiteX1" fmla="*/ 2933832 w 2933832"/>
                <a:gd name="connsiteY1" fmla="*/ 1031385 h 1331488"/>
                <a:gd name="connsiteX2" fmla="*/ 1827250 w 2933832"/>
                <a:gd name="connsiteY2" fmla="*/ 1031385 h 1331488"/>
                <a:gd name="connsiteX3" fmla="*/ 1827250 w 2933832"/>
                <a:gd name="connsiteY3" fmla="*/ 994187 h 1331488"/>
                <a:gd name="connsiteX4" fmla="*/ 1622728 w 2933832"/>
                <a:gd name="connsiteY4" fmla="*/ 994187 h 1331488"/>
                <a:gd name="connsiteX5" fmla="*/ 1622728 w 2933832"/>
                <a:gd name="connsiteY5" fmla="*/ 928335 h 1331488"/>
                <a:gd name="connsiteX6" fmla="*/ 1505570 w 2933832"/>
                <a:gd name="connsiteY6" fmla="*/ 928335 h 1331488"/>
                <a:gd name="connsiteX7" fmla="*/ 1505570 w 2933832"/>
                <a:gd name="connsiteY7" fmla="*/ 898173 h 1331488"/>
                <a:gd name="connsiteX8" fmla="*/ 1490109 w 2933832"/>
                <a:gd name="connsiteY8" fmla="*/ 898173 h 1331488"/>
                <a:gd name="connsiteX9" fmla="*/ 1490109 w 2933832"/>
                <a:gd name="connsiteY9" fmla="*/ 869018 h 1331488"/>
                <a:gd name="connsiteX10" fmla="*/ 1238196 w 2933832"/>
                <a:gd name="connsiteY10" fmla="*/ 869018 h 1331488"/>
                <a:gd name="connsiteX11" fmla="*/ 1238196 w 2933832"/>
                <a:gd name="connsiteY11" fmla="*/ 843255 h 1331488"/>
                <a:gd name="connsiteX12" fmla="*/ 1050769 w 2933832"/>
                <a:gd name="connsiteY12" fmla="*/ 843255 h 1331488"/>
                <a:gd name="connsiteX13" fmla="*/ 1050769 w 2933832"/>
                <a:gd name="connsiteY13" fmla="*/ 816613 h 1331488"/>
                <a:gd name="connsiteX14" fmla="*/ 1019845 w 2933832"/>
                <a:gd name="connsiteY14" fmla="*/ 816613 h 1331488"/>
                <a:gd name="connsiteX15" fmla="*/ 1019845 w 2933832"/>
                <a:gd name="connsiteY15" fmla="*/ 790725 h 1331488"/>
                <a:gd name="connsiteX16" fmla="*/ 816078 w 2933832"/>
                <a:gd name="connsiteY16" fmla="*/ 790725 h 1331488"/>
                <a:gd name="connsiteX17" fmla="*/ 816078 w 2933832"/>
                <a:gd name="connsiteY17" fmla="*/ 766218 h 1331488"/>
                <a:gd name="connsiteX18" fmla="*/ 779875 w 2933832"/>
                <a:gd name="connsiteY18" fmla="*/ 766218 h 1331488"/>
                <a:gd name="connsiteX19" fmla="*/ 779875 w 2933832"/>
                <a:gd name="connsiteY19" fmla="*/ 734926 h 1331488"/>
                <a:gd name="connsiteX20" fmla="*/ 765292 w 2933832"/>
                <a:gd name="connsiteY20" fmla="*/ 734926 h 1331488"/>
                <a:gd name="connsiteX21" fmla="*/ 765292 w 2933832"/>
                <a:gd name="connsiteY21" fmla="*/ 711175 h 1331488"/>
                <a:gd name="connsiteX22" fmla="*/ 718907 w 2933832"/>
                <a:gd name="connsiteY22" fmla="*/ 711175 h 1331488"/>
                <a:gd name="connsiteX23" fmla="*/ 718907 w 2933832"/>
                <a:gd name="connsiteY23" fmla="*/ 685915 h 1331488"/>
                <a:gd name="connsiteX24" fmla="*/ 647507 w 2933832"/>
                <a:gd name="connsiteY24" fmla="*/ 685915 h 1331488"/>
                <a:gd name="connsiteX25" fmla="*/ 647507 w 2933832"/>
                <a:gd name="connsiteY25" fmla="*/ 630368 h 1331488"/>
                <a:gd name="connsiteX26" fmla="*/ 626892 w 2933832"/>
                <a:gd name="connsiteY26" fmla="*/ 630368 h 1331488"/>
                <a:gd name="connsiteX27" fmla="*/ 626892 w 2933832"/>
                <a:gd name="connsiteY27" fmla="*/ 601212 h 1331488"/>
                <a:gd name="connsiteX28" fmla="*/ 607910 w 2933832"/>
                <a:gd name="connsiteY28" fmla="*/ 601212 h 1331488"/>
                <a:gd name="connsiteX29" fmla="*/ 607910 w 2933832"/>
                <a:gd name="connsiteY29" fmla="*/ 575324 h 1331488"/>
                <a:gd name="connsiteX30" fmla="*/ 540909 w 2933832"/>
                <a:gd name="connsiteY30" fmla="*/ 575324 h 1331488"/>
                <a:gd name="connsiteX31" fmla="*/ 540909 w 2933832"/>
                <a:gd name="connsiteY31" fmla="*/ 543278 h 1331488"/>
                <a:gd name="connsiteX32" fmla="*/ 529721 w 2933832"/>
                <a:gd name="connsiteY32" fmla="*/ 543278 h 1331488"/>
                <a:gd name="connsiteX33" fmla="*/ 529721 w 2933832"/>
                <a:gd name="connsiteY33" fmla="*/ 485594 h 1331488"/>
                <a:gd name="connsiteX34" fmla="*/ 519413 w 2933832"/>
                <a:gd name="connsiteY34" fmla="*/ 485594 h 1331488"/>
                <a:gd name="connsiteX35" fmla="*/ 519413 w 2933832"/>
                <a:gd name="connsiteY35" fmla="*/ 413459 h 1331488"/>
                <a:gd name="connsiteX36" fmla="*/ 504706 w 2933832"/>
                <a:gd name="connsiteY36" fmla="*/ 413459 h 1331488"/>
                <a:gd name="connsiteX37" fmla="*/ 504706 w 2933832"/>
                <a:gd name="connsiteY37" fmla="*/ 384052 h 1331488"/>
                <a:gd name="connsiteX38" fmla="*/ 409296 w 2933832"/>
                <a:gd name="connsiteY38" fmla="*/ 384052 h 1331488"/>
                <a:gd name="connsiteX39" fmla="*/ 409296 w 2933832"/>
                <a:gd name="connsiteY39" fmla="*/ 360174 h 1331488"/>
                <a:gd name="connsiteX40" fmla="*/ 396474 w 2933832"/>
                <a:gd name="connsiteY40" fmla="*/ 360174 h 1331488"/>
                <a:gd name="connsiteX41" fmla="*/ 396474 w 2933832"/>
                <a:gd name="connsiteY41" fmla="*/ 330013 h 1331488"/>
                <a:gd name="connsiteX42" fmla="*/ 384406 w 2933832"/>
                <a:gd name="connsiteY42" fmla="*/ 330013 h 1331488"/>
                <a:gd name="connsiteX43" fmla="*/ 384406 w 2933832"/>
                <a:gd name="connsiteY43" fmla="*/ 303371 h 1331488"/>
                <a:gd name="connsiteX44" fmla="*/ 361151 w 2933832"/>
                <a:gd name="connsiteY44" fmla="*/ 303371 h 1331488"/>
                <a:gd name="connsiteX45" fmla="*/ 361151 w 2933832"/>
                <a:gd name="connsiteY45" fmla="*/ 276729 h 1331488"/>
                <a:gd name="connsiteX46" fmla="*/ 290630 w 2933832"/>
                <a:gd name="connsiteY46" fmla="*/ 276729 h 1331488"/>
                <a:gd name="connsiteX47" fmla="*/ 290630 w 2933832"/>
                <a:gd name="connsiteY47" fmla="*/ 253479 h 1331488"/>
                <a:gd name="connsiteX48" fmla="*/ 273409 w 2933832"/>
                <a:gd name="connsiteY48" fmla="*/ 253479 h 1331488"/>
                <a:gd name="connsiteX49" fmla="*/ 273409 w 2933832"/>
                <a:gd name="connsiteY49" fmla="*/ 198435 h 1331488"/>
                <a:gd name="connsiteX50" fmla="*/ 254553 w 2933832"/>
                <a:gd name="connsiteY50" fmla="*/ 198435 h 1331488"/>
                <a:gd name="connsiteX51" fmla="*/ 254553 w 2933832"/>
                <a:gd name="connsiteY51" fmla="*/ 174432 h 1331488"/>
                <a:gd name="connsiteX52" fmla="*/ 237331 w 2933832"/>
                <a:gd name="connsiteY52" fmla="*/ 174432 h 1331488"/>
                <a:gd name="connsiteX53" fmla="*/ 237331 w 2933832"/>
                <a:gd name="connsiteY53" fmla="*/ 150429 h 1331488"/>
                <a:gd name="connsiteX54" fmla="*/ 212441 w 2933832"/>
                <a:gd name="connsiteY54" fmla="*/ 150429 h 1331488"/>
                <a:gd name="connsiteX55" fmla="*/ 212441 w 2933832"/>
                <a:gd name="connsiteY55" fmla="*/ 124415 h 1331488"/>
                <a:gd name="connsiteX56" fmla="*/ 201253 w 2933832"/>
                <a:gd name="connsiteY56" fmla="*/ 124415 h 1331488"/>
                <a:gd name="connsiteX57" fmla="*/ 201253 w 2933832"/>
                <a:gd name="connsiteY57" fmla="*/ 97144 h 1331488"/>
                <a:gd name="connsiteX58" fmla="*/ 141041 w 2933832"/>
                <a:gd name="connsiteY58" fmla="*/ 97144 h 1331488"/>
                <a:gd name="connsiteX59" fmla="*/ 141041 w 2933832"/>
                <a:gd name="connsiteY59" fmla="*/ 73895 h 1331488"/>
                <a:gd name="connsiteX60" fmla="*/ 104083 w 2933832"/>
                <a:gd name="connsiteY60" fmla="*/ 73895 h 1331488"/>
                <a:gd name="connsiteX61" fmla="*/ 104083 w 2933832"/>
                <a:gd name="connsiteY61" fmla="*/ 45493 h 1331488"/>
                <a:gd name="connsiteX62" fmla="*/ 87742 w 2933832"/>
                <a:gd name="connsiteY62" fmla="*/ 45493 h 1331488"/>
                <a:gd name="connsiteX63" fmla="*/ 87742 w 2933832"/>
                <a:gd name="connsiteY63" fmla="*/ 20610 h 1331488"/>
                <a:gd name="connsiteX64" fmla="*/ 74794 w 2933832"/>
                <a:gd name="connsiteY64" fmla="*/ 20610 h 1331488"/>
                <a:gd name="connsiteX65" fmla="*/ 74794 w 2933832"/>
                <a:gd name="connsiteY65" fmla="*/ 0 h 1331488"/>
                <a:gd name="connsiteX66" fmla="*/ 0 w 2933832"/>
                <a:gd name="connsiteY66" fmla="*/ 0 h 133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33832" h="1331488">
                  <a:moveTo>
                    <a:pt x="2933832" y="1331489"/>
                  </a:moveTo>
                  <a:lnTo>
                    <a:pt x="2933832" y="1031385"/>
                  </a:lnTo>
                  <a:lnTo>
                    <a:pt x="1827250" y="1031385"/>
                  </a:lnTo>
                  <a:lnTo>
                    <a:pt x="1827250" y="994187"/>
                  </a:lnTo>
                  <a:lnTo>
                    <a:pt x="1622728" y="994187"/>
                  </a:lnTo>
                  <a:lnTo>
                    <a:pt x="1622728" y="928335"/>
                  </a:lnTo>
                  <a:lnTo>
                    <a:pt x="1505570" y="928335"/>
                  </a:lnTo>
                  <a:lnTo>
                    <a:pt x="1505570" y="898173"/>
                  </a:lnTo>
                  <a:lnTo>
                    <a:pt x="1490109" y="898173"/>
                  </a:lnTo>
                  <a:lnTo>
                    <a:pt x="1490109" y="869018"/>
                  </a:lnTo>
                  <a:lnTo>
                    <a:pt x="1238196" y="869018"/>
                  </a:lnTo>
                  <a:lnTo>
                    <a:pt x="1238196" y="843255"/>
                  </a:lnTo>
                  <a:lnTo>
                    <a:pt x="1050769" y="843255"/>
                  </a:lnTo>
                  <a:lnTo>
                    <a:pt x="1050769" y="816613"/>
                  </a:lnTo>
                  <a:lnTo>
                    <a:pt x="1019845" y="816613"/>
                  </a:lnTo>
                  <a:lnTo>
                    <a:pt x="1019845" y="790725"/>
                  </a:lnTo>
                  <a:lnTo>
                    <a:pt x="816078" y="790725"/>
                  </a:lnTo>
                  <a:lnTo>
                    <a:pt x="816078" y="766218"/>
                  </a:lnTo>
                  <a:lnTo>
                    <a:pt x="779875" y="766218"/>
                  </a:lnTo>
                  <a:lnTo>
                    <a:pt x="779875" y="734926"/>
                  </a:lnTo>
                  <a:lnTo>
                    <a:pt x="765292" y="734926"/>
                  </a:lnTo>
                  <a:lnTo>
                    <a:pt x="765292" y="711175"/>
                  </a:lnTo>
                  <a:lnTo>
                    <a:pt x="718907" y="711175"/>
                  </a:lnTo>
                  <a:lnTo>
                    <a:pt x="718907" y="685915"/>
                  </a:lnTo>
                  <a:lnTo>
                    <a:pt x="647507" y="685915"/>
                  </a:lnTo>
                  <a:lnTo>
                    <a:pt x="647507" y="630368"/>
                  </a:lnTo>
                  <a:lnTo>
                    <a:pt x="626892" y="630368"/>
                  </a:lnTo>
                  <a:lnTo>
                    <a:pt x="626892" y="601212"/>
                  </a:lnTo>
                  <a:lnTo>
                    <a:pt x="607910" y="601212"/>
                  </a:lnTo>
                  <a:lnTo>
                    <a:pt x="607910" y="575324"/>
                  </a:lnTo>
                  <a:lnTo>
                    <a:pt x="540909" y="575324"/>
                  </a:lnTo>
                  <a:lnTo>
                    <a:pt x="540909" y="543278"/>
                  </a:lnTo>
                  <a:lnTo>
                    <a:pt x="529721" y="543278"/>
                  </a:lnTo>
                  <a:lnTo>
                    <a:pt x="529721" y="485594"/>
                  </a:lnTo>
                  <a:lnTo>
                    <a:pt x="519413" y="485594"/>
                  </a:lnTo>
                  <a:lnTo>
                    <a:pt x="519413" y="413459"/>
                  </a:lnTo>
                  <a:lnTo>
                    <a:pt x="504706" y="413459"/>
                  </a:lnTo>
                  <a:lnTo>
                    <a:pt x="504706" y="384052"/>
                  </a:lnTo>
                  <a:lnTo>
                    <a:pt x="409296" y="384052"/>
                  </a:lnTo>
                  <a:lnTo>
                    <a:pt x="409296" y="360174"/>
                  </a:lnTo>
                  <a:lnTo>
                    <a:pt x="396474" y="360174"/>
                  </a:lnTo>
                  <a:lnTo>
                    <a:pt x="396474" y="330013"/>
                  </a:lnTo>
                  <a:lnTo>
                    <a:pt x="384406" y="330013"/>
                  </a:lnTo>
                  <a:lnTo>
                    <a:pt x="384406" y="303371"/>
                  </a:lnTo>
                  <a:lnTo>
                    <a:pt x="361151" y="303371"/>
                  </a:lnTo>
                  <a:lnTo>
                    <a:pt x="361151" y="276729"/>
                  </a:lnTo>
                  <a:lnTo>
                    <a:pt x="290630" y="276729"/>
                  </a:lnTo>
                  <a:lnTo>
                    <a:pt x="290630" y="253479"/>
                  </a:lnTo>
                  <a:lnTo>
                    <a:pt x="273409" y="253479"/>
                  </a:lnTo>
                  <a:lnTo>
                    <a:pt x="273409" y="198435"/>
                  </a:lnTo>
                  <a:lnTo>
                    <a:pt x="254553" y="198435"/>
                  </a:lnTo>
                  <a:lnTo>
                    <a:pt x="254553" y="174432"/>
                  </a:lnTo>
                  <a:lnTo>
                    <a:pt x="237331" y="174432"/>
                  </a:lnTo>
                  <a:lnTo>
                    <a:pt x="237331" y="150429"/>
                  </a:lnTo>
                  <a:lnTo>
                    <a:pt x="212441" y="150429"/>
                  </a:lnTo>
                  <a:lnTo>
                    <a:pt x="212441" y="124415"/>
                  </a:lnTo>
                  <a:lnTo>
                    <a:pt x="201253" y="124415"/>
                  </a:lnTo>
                  <a:lnTo>
                    <a:pt x="201253" y="97144"/>
                  </a:lnTo>
                  <a:lnTo>
                    <a:pt x="141041" y="97144"/>
                  </a:lnTo>
                  <a:lnTo>
                    <a:pt x="141041" y="73895"/>
                  </a:lnTo>
                  <a:lnTo>
                    <a:pt x="104083" y="73895"/>
                  </a:lnTo>
                  <a:lnTo>
                    <a:pt x="104083" y="45493"/>
                  </a:lnTo>
                  <a:lnTo>
                    <a:pt x="87742" y="45493"/>
                  </a:lnTo>
                  <a:lnTo>
                    <a:pt x="87742" y="20610"/>
                  </a:lnTo>
                  <a:lnTo>
                    <a:pt x="74794" y="20610"/>
                  </a:lnTo>
                  <a:lnTo>
                    <a:pt x="74794" y="0"/>
                  </a:lnTo>
                  <a:lnTo>
                    <a:pt x="0" y="0"/>
                  </a:lnTo>
                </a:path>
              </a:pathLst>
            </a:custGeom>
            <a:noFill/>
            <a:ln w="18852" cap="flat">
              <a:solidFill>
                <a:srgbClr val="005D00"/>
              </a:solidFill>
              <a:prstDash val="solid"/>
              <a:miter/>
            </a:ln>
          </p:spPr>
          <p:txBody>
            <a:bodyPr rtlCol="0" anchor="ctr"/>
            <a:lstStyle/>
            <a:p>
              <a:endParaRPr lang="en-US"/>
            </a:p>
          </p:txBody>
        </p:sp>
      </p:grpSp>
      <p:sp>
        <p:nvSpPr>
          <p:cNvPr id="117" name="Freeform 116">
            <a:extLst>
              <a:ext uri="{FF2B5EF4-FFF2-40B4-BE49-F238E27FC236}">
                <a16:creationId xmlns:a16="http://schemas.microsoft.com/office/drawing/2014/main" id="{0E32CD47-0911-41F4-A314-717971F346C5}"/>
              </a:ext>
            </a:extLst>
          </p:cNvPr>
          <p:cNvSpPr/>
          <p:nvPr/>
        </p:nvSpPr>
        <p:spPr>
          <a:xfrm>
            <a:off x="9147318" y="2227590"/>
            <a:ext cx="2632014" cy="2101476"/>
          </a:xfrm>
          <a:custGeom>
            <a:avLst/>
            <a:gdLst>
              <a:gd name="connsiteX0" fmla="*/ 2632015 w 2632014"/>
              <a:gd name="connsiteY0" fmla="*/ 2101477 h 2101476"/>
              <a:gd name="connsiteX1" fmla="*/ 2632015 w 2632014"/>
              <a:gd name="connsiteY1" fmla="*/ 1638378 h 2101476"/>
              <a:gd name="connsiteX2" fmla="*/ 1458809 w 2632014"/>
              <a:gd name="connsiteY2" fmla="*/ 1638378 h 2101476"/>
              <a:gd name="connsiteX3" fmla="*/ 1458809 w 2632014"/>
              <a:gd name="connsiteY3" fmla="*/ 1562095 h 2101476"/>
              <a:gd name="connsiteX4" fmla="*/ 1348565 w 2632014"/>
              <a:gd name="connsiteY4" fmla="*/ 1562095 h 2101476"/>
              <a:gd name="connsiteX5" fmla="*/ 1348565 w 2632014"/>
              <a:gd name="connsiteY5" fmla="*/ 1500139 h 2101476"/>
              <a:gd name="connsiteX6" fmla="*/ 1137254 w 2632014"/>
              <a:gd name="connsiteY6" fmla="*/ 1500139 h 2101476"/>
              <a:gd name="connsiteX7" fmla="*/ 1137254 w 2632014"/>
              <a:gd name="connsiteY7" fmla="*/ 1431397 h 2101476"/>
              <a:gd name="connsiteX8" fmla="*/ 1114251 w 2632014"/>
              <a:gd name="connsiteY8" fmla="*/ 1431397 h 2101476"/>
              <a:gd name="connsiteX9" fmla="*/ 1114251 w 2632014"/>
              <a:gd name="connsiteY9" fmla="*/ 1367556 h 2101476"/>
              <a:gd name="connsiteX10" fmla="*/ 938138 w 2632014"/>
              <a:gd name="connsiteY10" fmla="*/ 1367556 h 2101476"/>
              <a:gd name="connsiteX11" fmla="*/ 938138 w 2632014"/>
              <a:gd name="connsiteY11" fmla="*/ 1268275 h 2101476"/>
              <a:gd name="connsiteX12" fmla="*/ 930470 w 2632014"/>
              <a:gd name="connsiteY12" fmla="*/ 1268275 h 2101476"/>
              <a:gd name="connsiteX13" fmla="*/ 930470 w 2632014"/>
              <a:gd name="connsiteY13" fmla="*/ 1232585 h 2101476"/>
              <a:gd name="connsiteX14" fmla="*/ 917774 w 2632014"/>
              <a:gd name="connsiteY14" fmla="*/ 1232585 h 2101476"/>
              <a:gd name="connsiteX15" fmla="*/ 917774 w 2632014"/>
              <a:gd name="connsiteY15" fmla="*/ 1166230 h 2101476"/>
              <a:gd name="connsiteX16" fmla="*/ 704201 w 2632014"/>
              <a:gd name="connsiteY16" fmla="*/ 1166230 h 2101476"/>
              <a:gd name="connsiteX17" fmla="*/ 704201 w 2632014"/>
              <a:gd name="connsiteY17" fmla="*/ 1101635 h 2101476"/>
              <a:gd name="connsiteX18" fmla="*/ 685093 w 2632014"/>
              <a:gd name="connsiteY18" fmla="*/ 1101635 h 2101476"/>
              <a:gd name="connsiteX19" fmla="*/ 685093 w 2632014"/>
              <a:gd name="connsiteY19" fmla="*/ 1038171 h 2101476"/>
              <a:gd name="connsiteX20" fmla="*/ 606527 w 2632014"/>
              <a:gd name="connsiteY20" fmla="*/ 1038171 h 2101476"/>
              <a:gd name="connsiteX21" fmla="*/ 606527 w 2632014"/>
              <a:gd name="connsiteY21" fmla="*/ 976969 h 2101476"/>
              <a:gd name="connsiteX22" fmla="*/ 576358 w 2632014"/>
              <a:gd name="connsiteY22" fmla="*/ 976969 h 2101476"/>
              <a:gd name="connsiteX23" fmla="*/ 576358 w 2632014"/>
              <a:gd name="connsiteY23" fmla="*/ 850795 h 2101476"/>
              <a:gd name="connsiteX24" fmla="*/ 471520 w 2632014"/>
              <a:gd name="connsiteY24" fmla="*/ 850795 h 2101476"/>
              <a:gd name="connsiteX25" fmla="*/ 471520 w 2632014"/>
              <a:gd name="connsiteY25" fmla="*/ 734549 h 2101476"/>
              <a:gd name="connsiteX26" fmla="*/ 353231 w 2632014"/>
              <a:gd name="connsiteY26" fmla="*/ 734549 h 2101476"/>
              <a:gd name="connsiteX27" fmla="*/ 353231 w 2632014"/>
              <a:gd name="connsiteY27" fmla="*/ 604731 h 2101476"/>
              <a:gd name="connsiteX28" fmla="*/ 338147 w 2632014"/>
              <a:gd name="connsiteY28" fmla="*/ 604731 h 2101476"/>
              <a:gd name="connsiteX29" fmla="*/ 338147 w 2632014"/>
              <a:gd name="connsiteY29" fmla="*/ 546042 h 2101476"/>
              <a:gd name="connsiteX30" fmla="*/ 322308 w 2632014"/>
              <a:gd name="connsiteY30" fmla="*/ 546042 h 2101476"/>
              <a:gd name="connsiteX31" fmla="*/ 322308 w 2632014"/>
              <a:gd name="connsiteY31" fmla="*/ 496025 h 2101476"/>
              <a:gd name="connsiteX32" fmla="*/ 261969 w 2632014"/>
              <a:gd name="connsiteY32" fmla="*/ 496025 h 2101476"/>
              <a:gd name="connsiteX33" fmla="*/ 261969 w 2632014"/>
              <a:gd name="connsiteY33" fmla="*/ 380910 h 2101476"/>
              <a:gd name="connsiteX34" fmla="*/ 240474 w 2632014"/>
              <a:gd name="connsiteY34" fmla="*/ 380910 h 2101476"/>
              <a:gd name="connsiteX35" fmla="*/ 240474 w 2632014"/>
              <a:gd name="connsiteY35" fmla="*/ 264161 h 2101476"/>
              <a:gd name="connsiteX36" fmla="*/ 228658 w 2632014"/>
              <a:gd name="connsiteY36" fmla="*/ 264161 h 2101476"/>
              <a:gd name="connsiteX37" fmla="*/ 228658 w 2632014"/>
              <a:gd name="connsiteY37" fmla="*/ 214270 h 2101476"/>
              <a:gd name="connsiteX38" fmla="*/ 215081 w 2632014"/>
              <a:gd name="connsiteY38" fmla="*/ 214270 h 2101476"/>
              <a:gd name="connsiteX39" fmla="*/ 215081 w 2632014"/>
              <a:gd name="connsiteY39" fmla="*/ 168148 h 2101476"/>
              <a:gd name="connsiteX40" fmla="*/ 188180 w 2632014"/>
              <a:gd name="connsiteY40" fmla="*/ 168148 h 2101476"/>
              <a:gd name="connsiteX41" fmla="*/ 188180 w 2632014"/>
              <a:gd name="connsiteY41" fmla="*/ 125294 h 2101476"/>
              <a:gd name="connsiteX42" fmla="*/ 175484 w 2632014"/>
              <a:gd name="connsiteY42" fmla="*/ 125294 h 2101476"/>
              <a:gd name="connsiteX43" fmla="*/ 175484 w 2632014"/>
              <a:gd name="connsiteY43" fmla="*/ 111847 h 2101476"/>
              <a:gd name="connsiteX44" fmla="*/ 77812 w 2632014"/>
              <a:gd name="connsiteY44" fmla="*/ 111847 h 2101476"/>
              <a:gd name="connsiteX45" fmla="*/ 77812 w 2632014"/>
              <a:gd name="connsiteY45" fmla="*/ 57809 h 2101476"/>
              <a:gd name="connsiteX46" fmla="*/ 64235 w 2632014"/>
              <a:gd name="connsiteY46" fmla="*/ 57809 h 2101476"/>
              <a:gd name="connsiteX47" fmla="*/ 64235 w 2632014"/>
              <a:gd name="connsiteY47" fmla="*/ 0 h 2101476"/>
              <a:gd name="connsiteX48" fmla="*/ 0 w 2632014"/>
              <a:gd name="connsiteY48" fmla="*/ 0 h 21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632014" h="2101476">
                <a:moveTo>
                  <a:pt x="2632015" y="2101477"/>
                </a:moveTo>
                <a:lnTo>
                  <a:pt x="2632015" y="1638378"/>
                </a:lnTo>
                <a:lnTo>
                  <a:pt x="1458809" y="1638378"/>
                </a:lnTo>
                <a:lnTo>
                  <a:pt x="1458809" y="1562095"/>
                </a:lnTo>
                <a:lnTo>
                  <a:pt x="1348565" y="1562095"/>
                </a:lnTo>
                <a:lnTo>
                  <a:pt x="1348565" y="1500139"/>
                </a:lnTo>
                <a:lnTo>
                  <a:pt x="1137254" y="1500139"/>
                </a:lnTo>
                <a:lnTo>
                  <a:pt x="1137254" y="1431397"/>
                </a:lnTo>
                <a:lnTo>
                  <a:pt x="1114251" y="1431397"/>
                </a:lnTo>
                <a:lnTo>
                  <a:pt x="1114251" y="1367556"/>
                </a:lnTo>
                <a:lnTo>
                  <a:pt x="938138" y="1367556"/>
                </a:lnTo>
                <a:lnTo>
                  <a:pt x="938138" y="1268275"/>
                </a:lnTo>
                <a:lnTo>
                  <a:pt x="930470" y="1268275"/>
                </a:lnTo>
                <a:lnTo>
                  <a:pt x="930470" y="1232585"/>
                </a:lnTo>
                <a:lnTo>
                  <a:pt x="917774" y="1232585"/>
                </a:lnTo>
                <a:lnTo>
                  <a:pt x="917774" y="1166230"/>
                </a:lnTo>
                <a:lnTo>
                  <a:pt x="704201" y="1166230"/>
                </a:lnTo>
                <a:lnTo>
                  <a:pt x="704201" y="1101635"/>
                </a:lnTo>
                <a:lnTo>
                  <a:pt x="685093" y="1101635"/>
                </a:lnTo>
                <a:lnTo>
                  <a:pt x="685093" y="1038171"/>
                </a:lnTo>
                <a:lnTo>
                  <a:pt x="606527" y="1038171"/>
                </a:lnTo>
                <a:lnTo>
                  <a:pt x="606527" y="976969"/>
                </a:lnTo>
                <a:lnTo>
                  <a:pt x="576358" y="976969"/>
                </a:lnTo>
                <a:lnTo>
                  <a:pt x="576358" y="850795"/>
                </a:lnTo>
                <a:lnTo>
                  <a:pt x="471520" y="850795"/>
                </a:lnTo>
                <a:lnTo>
                  <a:pt x="471520" y="734549"/>
                </a:lnTo>
                <a:lnTo>
                  <a:pt x="353231" y="734549"/>
                </a:lnTo>
                <a:lnTo>
                  <a:pt x="353231" y="604731"/>
                </a:lnTo>
                <a:lnTo>
                  <a:pt x="338147" y="604731"/>
                </a:lnTo>
                <a:lnTo>
                  <a:pt x="338147" y="546042"/>
                </a:lnTo>
                <a:lnTo>
                  <a:pt x="322308" y="546042"/>
                </a:lnTo>
                <a:lnTo>
                  <a:pt x="322308" y="496025"/>
                </a:lnTo>
                <a:lnTo>
                  <a:pt x="261969" y="496025"/>
                </a:lnTo>
                <a:lnTo>
                  <a:pt x="261969" y="380910"/>
                </a:lnTo>
                <a:lnTo>
                  <a:pt x="240474" y="380910"/>
                </a:lnTo>
                <a:lnTo>
                  <a:pt x="240474" y="264161"/>
                </a:lnTo>
                <a:lnTo>
                  <a:pt x="228658" y="264161"/>
                </a:lnTo>
                <a:lnTo>
                  <a:pt x="228658" y="214270"/>
                </a:lnTo>
                <a:lnTo>
                  <a:pt x="215081" y="214270"/>
                </a:lnTo>
                <a:lnTo>
                  <a:pt x="215081" y="168148"/>
                </a:lnTo>
                <a:lnTo>
                  <a:pt x="188180" y="168148"/>
                </a:lnTo>
                <a:lnTo>
                  <a:pt x="188180" y="125294"/>
                </a:lnTo>
                <a:lnTo>
                  <a:pt x="175484" y="125294"/>
                </a:lnTo>
                <a:lnTo>
                  <a:pt x="175484" y="111847"/>
                </a:lnTo>
                <a:lnTo>
                  <a:pt x="77812" y="111847"/>
                </a:lnTo>
                <a:lnTo>
                  <a:pt x="77812" y="57809"/>
                </a:lnTo>
                <a:lnTo>
                  <a:pt x="64235" y="57809"/>
                </a:lnTo>
                <a:lnTo>
                  <a:pt x="64235" y="0"/>
                </a:lnTo>
                <a:lnTo>
                  <a:pt x="0" y="0"/>
                </a:lnTo>
              </a:path>
            </a:pathLst>
          </a:custGeom>
          <a:noFill/>
          <a:ln w="18852" cap="flat">
            <a:solidFill>
              <a:srgbClr val="92D050"/>
            </a:solidFill>
            <a:prstDash val="solid"/>
            <a:miter/>
          </a:ln>
        </p:spPr>
        <p:txBody>
          <a:bodyPr rtlCol="0" anchor="ctr"/>
          <a:lstStyle/>
          <a:p>
            <a:endParaRPr lang="en-US"/>
          </a:p>
        </p:txBody>
      </p:sp>
      <p:grpSp>
        <p:nvGrpSpPr>
          <p:cNvPr id="118" name="Graphic 31">
            <a:extLst>
              <a:ext uri="{FF2B5EF4-FFF2-40B4-BE49-F238E27FC236}">
                <a16:creationId xmlns:a16="http://schemas.microsoft.com/office/drawing/2014/main" id="{2F702357-358A-3B3A-C1B8-6840B1A92F8C}"/>
              </a:ext>
            </a:extLst>
          </p:cNvPr>
          <p:cNvGrpSpPr/>
          <p:nvPr/>
        </p:nvGrpSpPr>
        <p:grpSpPr>
          <a:xfrm>
            <a:off x="11610510" y="3824999"/>
            <a:ext cx="79445" cy="79424"/>
            <a:chOff x="11447957" y="3824999"/>
            <a:chExt cx="79445" cy="79424"/>
          </a:xfrm>
        </p:grpSpPr>
        <p:sp>
          <p:nvSpPr>
            <p:cNvPr id="119" name="Freeform 118">
              <a:extLst>
                <a:ext uri="{FF2B5EF4-FFF2-40B4-BE49-F238E27FC236}">
                  <a16:creationId xmlns:a16="http://schemas.microsoft.com/office/drawing/2014/main" id="{852D6CAB-71BC-E04A-B86D-828573259682}"/>
                </a:ext>
              </a:extLst>
            </p:cNvPr>
            <p:cNvSpPr/>
            <p:nvPr/>
          </p:nvSpPr>
          <p:spPr>
            <a:xfrm>
              <a:off x="11487680" y="3824999"/>
              <a:ext cx="12570" cy="79424"/>
            </a:xfrm>
            <a:custGeom>
              <a:avLst/>
              <a:gdLst>
                <a:gd name="connsiteX0" fmla="*/ 0 w 12570"/>
                <a:gd name="connsiteY0" fmla="*/ 0 h 79424"/>
                <a:gd name="connsiteX1" fmla="*/ 0 w 12570"/>
                <a:gd name="connsiteY1" fmla="*/ 79424 h 79424"/>
              </a:gdLst>
              <a:ahLst/>
              <a:cxnLst>
                <a:cxn ang="0">
                  <a:pos x="connsiteX0" y="connsiteY0"/>
                </a:cxn>
                <a:cxn ang="0">
                  <a:pos x="connsiteX1" y="connsiteY1"/>
                </a:cxn>
              </a:cxnLst>
              <a:rect l="l" t="t" r="r" b="b"/>
              <a:pathLst>
                <a:path w="12570" h="79424">
                  <a:moveTo>
                    <a:pt x="0" y="0"/>
                  </a:moveTo>
                  <a:lnTo>
                    <a:pt x="0" y="79424"/>
                  </a:lnTo>
                </a:path>
              </a:pathLst>
            </a:custGeom>
            <a:ln w="12568" cap="flat">
              <a:solidFill>
                <a:srgbClr val="92D050"/>
              </a:solid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5FE7E6D-BCA6-22C9-FCFC-31F6CD86D66D}"/>
                </a:ext>
              </a:extLst>
            </p:cNvPr>
            <p:cNvSpPr/>
            <p:nvPr/>
          </p:nvSpPr>
          <p:spPr>
            <a:xfrm>
              <a:off x="11447957" y="3864712"/>
              <a:ext cx="79445" cy="12567"/>
            </a:xfrm>
            <a:custGeom>
              <a:avLst/>
              <a:gdLst>
                <a:gd name="connsiteX0" fmla="*/ 1 w 79445"/>
                <a:gd name="connsiteY0" fmla="*/ 0 h 12567"/>
                <a:gd name="connsiteX1" fmla="*/ 79446 w 79445"/>
                <a:gd name="connsiteY1" fmla="*/ 0 h 12567"/>
              </a:gdLst>
              <a:ahLst/>
              <a:cxnLst>
                <a:cxn ang="0">
                  <a:pos x="connsiteX0" y="connsiteY0"/>
                </a:cxn>
                <a:cxn ang="0">
                  <a:pos x="connsiteX1" y="connsiteY1"/>
                </a:cxn>
              </a:cxnLst>
              <a:rect l="l" t="t" r="r" b="b"/>
              <a:pathLst>
                <a:path w="79445" h="12567">
                  <a:moveTo>
                    <a:pt x="1" y="0"/>
                  </a:moveTo>
                  <a:lnTo>
                    <a:pt x="79446" y="0"/>
                  </a:lnTo>
                </a:path>
              </a:pathLst>
            </a:custGeom>
            <a:ln w="12568" cap="flat">
              <a:solidFill>
                <a:srgbClr val="92D050"/>
              </a:solidFill>
              <a:prstDash val="solid"/>
              <a:miter/>
            </a:ln>
          </p:spPr>
          <p:txBody>
            <a:bodyPr rtlCol="0" anchor="ctr"/>
            <a:lstStyle/>
            <a:p>
              <a:endParaRPr lang="en-US"/>
            </a:p>
          </p:txBody>
        </p:sp>
      </p:grpSp>
      <p:grpSp>
        <p:nvGrpSpPr>
          <p:cNvPr id="121" name="Graphic 31">
            <a:extLst>
              <a:ext uri="{FF2B5EF4-FFF2-40B4-BE49-F238E27FC236}">
                <a16:creationId xmlns:a16="http://schemas.microsoft.com/office/drawing/2014/main" id="{0994057C-A146-0D57-9026-F8E9F09659DA}"/>
              </a:ext>
            </a:extLst>
          </p:cNvPr>
          <p:cNvGrpSpPr/>
          <p:nvPr/>
        </p:nvGrpSpPr>
        <p:grpSpPr>
          <a:xfrm>
            <a:off x="11403725" y="3824999"/>
            <a:ext cx="79571" cy="79424"/>
            <a:chOff x="11241172" y="3824999"/>
            <a:chExt cx="79571" cy="79424"/>
          </a:xfrm>
        </p:grpSpPr>
        <p:sp>
          <p:nvSpPr>
            <p:cNvPr id="122" name="Freeform 121">
              <a:extLst>
                <a:ext uri="{FF2B5EF4-FFF2-40B4-BE49-F238E27FC236}">
                  <a16:creationId xmlns:a16="http://schemas.microsoft.com/office/drawing/2014/main" id="{7EC67E8E-B782-ECFD-2E74-3E09B4337B2A}"/>
                </a:ext>
              </a:extLst>
            </p:cNvPr>
            <p:cNvSpPr/>
            <p:nvPr/>
          </p:nvSpPr>
          <p:spPr>
            <a:xfrm>
              <a:off x="11280895" y="3824999"/>
              <a:ext cx="12570" cy="79424"/>
            </a:xfrm>
            <a:custGeom>
              <a:avLst/>
              <a:gdLst>
                <a:gd name="connsiteX0" fmla="*/ 0 w 12570"/>
                <a:gd name="connsiteY0" fmla="*/ 0 h 79424"/>
                <a:gd name="connsiteX1" fmla="*/ 0 w 12570"/>
                <a:gd name="connsiteY1" fmla="*/ 79424 h 79424"/>
              </a:gdLst>
              <a:ahLst/>
              <a:cxnLst>
                <a:cxn ang="0">
                  <a:pos x="connsiteX0" y="connsiteY0"/>
                </a:cxn>
                <a:cxn ang="0">
                  <a:pos x="connsiteX1" y="connsiteY1"/>
                </a:cxn>
              </a:cxnLst>
              <a:rect l="l" t="t" r="r" b="b"/>
              <a:pathLst>
                <a:path w="12570" h="79424">
                  <a:moveTo>
                    <a:pt x="0" y="0"/>
                  </a:moveTo>
                  <a:lnTo>
                    <a:pt x="0" y="79424"/>
                  </a:lnTo>
                </a:path>
              </a:pathLst>
            </a:custGeom>
            <a:ln w="12568" cap="flat">
              <a:solidFill>
                <a:srgbClr val="92D050"/>
              </a:solid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FB168AAF-49A5-CCBA-922A-0CF3545E4989}"/>
                </a:ext>
              </a:extLst>
            </p:cNvPr>
            <p:cNvSpPr/>
            <p:nvPr/>
          </p:nvSpPr>
          <p:spPr>
            <a:xfrm>
              <a:off x="11241172" y="3864712"/>
              <a:ext cx="79571" cy="12567"/>
            </a:xfrm>
            <a:custGeom>
              <a:avLst/>
              <a:gdLst>
                <a:gd name="connsiteX0" fmla="*/ 0 w 79571"/>
                <a:gd name="connsiteY0" fmla="*/ 0 h 12567"/>
                <a:gd name="connsiteX1" fmla="*/ 79571 w 79571"/>
                <a:gd name="connsiteY1" fmla="*/ 0 h 12567"/>
              </a:gdLst>
              <a:ahLst/>
              <a:cxnLst>
                <a:cxn ang="0">
                  <a:pos x="connsiteX0" y="connsiteY0"/>
                </a:cxn>
                <a:cxn ang="0">
                  <a:pos x="connsiteX1" y="connsiteY1"/>
                </a:cxn>
              </a:cxnLst>
              <a:rect l="l" t="t" r="r" b="b"/>
              <a:pathLst>
                <a:path w="79571" h="12567">
                  <a:moveTo>
                    <a:pt x="0" y="0"/>
                  </a:moveTo>
                  <a:lnTo>
                    <a:pt x="79571" y="0"/>
                  </a:lnTo>
                </a:path>
              </a:pathLst>
            </a:custGeom>
            <a:ln w="12568" cap="flat">
              <a:solidFill>
                <a:srgbClr val="92D050"/>
              </a:solidFill>
              <a:prstDash val="solid"/>
              <a:miter/>
            </a:ln>
          </p:spPr>
          <p:txBody>
            <a:bodyPr rtlCol="0" anchor="ctr"/>
            <a:lstStyle/>
            <a:p>
              <a:endParaRPr lang="en-US"/>
            </a:p>
          </p:txBody>
        </p:sp>
      </p:grpSp>
      <p:grpSp>
        <p:nvGrpSpPr>
          <p:cNvPr id="124" name="Graphic 31">
            <a:extLst>
              <a:ext uri="{FF2B5EF4-FFF2-40B4-BE49-F238E27FC236}">
                <a16:creationId xmlns:a16="http://schemas.microsoft.com/office/drawing/2014/main" id="{9A716EC3-3D0E-E4CA-09C0-1EFB2F0C24E5}"/>
              </a:ext>
            </a:extLst>
          </p:cNvPr>
          <p:cNvGrpSpPr/>
          <p:nvPr/>
        </p:nvGrpSpPr>
        <p:grpSpPr>
          <a:xfrm>
            <a:off x="10905933" y="3824999"/>
            <a:ext cx="79571" cy="79424"/>
            <a:chOff x="10743380" y="3824999"/>
            <a:chExt cx="79571" cy="79424"/>
          </a:xfrm>
        </p:grpSpPr>
        <p:sp>
          <p:nvSpPr>
            <p:cNvPr id="125" name="Freeform 124">
              <a:extLst>
                <a:ext uri="{FF2B5EF4-FFF2-40B4-BE49-F238E27FC236}">
                  <a16:creationId xmlns:a16="http://schemas.microsoft.com/office/drawing/2014/main" id="{82948468-8668-B184-1CAE-6DA179F0492F}"/>
                </a:ext>
              </a:extLst>
            </p:cNvPr>
            <p:cNvSpPr/>
            <p:nvPr/>
          </p:nvSpPr>
          <p:spPr>
            <a:xfrm>
              <a:off x="10783103" y="3824999"/>
              <a:ext cx="12570" cy="79424"/>
            </a:xfrm>
            <a:custGeom>
              <a:avLst/>
              <a:gdLst>
                <a:gd name="connsiteX0" fmla="*/ 1 w 12570"/>
                <a:gd name="connsiteY0" fmla="*/ 0 h 79424"/>
                <a:gd name="connsiteX1" fmla="*/ 1 w 12570"/>
                <a:gd name="connsiteY1" fmla="*/ 79424 h 79424"/>
              </a:gdLst>
              <a:ahLst/>
              <a:cxnLst>
                <a:cxn ang="0">
                  <a:pos x="connsiteX0" y="connsiteY0"/>
                </a:cxn>
                <a:cxn ang="0">
                  <a:pos x="connsiteX1" y="connsiteY1"/>
                </a:cxn>
              </a:cxnLst>
              <a:rect l="l" t="t" r="r" b="b"/>
              <a:pathLst>
                <a:path w="12570" h="79424">
                  <a:moveTo>
                    <a:pt x="1" y="0"/>
                  </a:moveTo>
                  <a:lnTo>
                    <a:pt x="1" y="79424"/>
                  </a:lnTo>
                </a:path>
              </a:pathLst>
            </a:custGeom>
            <a:ln w="12568" cap="flat">
              <a:solidFill>
                <a:srgbClr val="92D050"/>
              </a:solid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C1DF380-71BC-264A-FF9F-3F2C2E7DFAFD}"/>
                </a:ext>
              </a:extLst>
            </p:cNvPr>
            <p:cNvSpPr/>
            <p:nvPr/>
          </p:nvSpPr>
          <p:spPr>
            <a:xfrm>
              <a:off x="10743380" y="3864712"/>
              <a:ext cx="79571" cy="12567"/>
            </a:xfrm>
            <a:custGeom>
              <a:avLst/>
              <a:gdLst>
                <a:gd name="connsiteX0" fmla="*/ 0 w 79571"/>
                <a:gd name="connsiteY0" fmla="*/ 0 h 12567"/>
                <a:gd name="connsiteX1" fmla="*/ 79571 w 79571"/>
                <a:gd name="connsiteY1" fmla="*/ 0 h 12567"/>
              </a:gdLst>
              <a:ahLst/>
              <a:cxnLst>
                <a:cxn ang="0">
                  <a:pos x="connsiteX0" y="connsiteY0"/>
                </a:cxn>
                <a:cxn ang="0">
                  <a:pos x="connsiteX1" y="connsiteY1"/>
                </a:cxn>
              </a:cxnLst>
              <a:rect l="l" t="t" r="r" b="b"/>
              <a:pathLst>
                <a:path w="79571" h="12567">
                  <a:moveTo>
                    <a:pt x="0" y="0"/>
                  </a:moveTo>
                  <a:lnTo>
                    <a:pt x="79571" y="0"/>
                  </a:lnTo>
                </a:path>
              </a:pathLst>
            </a:custGeom>
            <a:ln w="12568" cap="flat">
              <a:solidFill>
                <a:srgbClr val="92D050"/>
              </a:solidFill>
              <a:prstDash val="solid"/>
              <a:miter/>
            </a:ln>
          </p:spPr>
          <p:txBody>
            <a:bodyPr rtlCol="0" anchor="ctr"/>
            <a:lstStyle/>
            <a:p>
              <a:endParaRPr lang="en-US"/>
            </a:p>
          </p:txBody>
        </p:sp>
      </p:grpSp>
      <p:grpSp>
        <p:nvGrpSpPr>
          <p:cNvPr id="127" name="Graphic 31">
            <a:extLst>
              <a:ext uri="{FF2B5EF4-FFF2-40B4-BE49-F238E27FC236}">
                <a16:creationId xmlns:a16="http://schemas.microsoft.com/office/drawing/2014/main" id="{C1E533A2-E6FB-5445-62AA-77ED2F51A00A}"/>
              </a:ext>
            </a:extLst>
          </p:cNvPr>
          <p:cNvGrpSpPr/>
          <p:nvPr/>
        </p:nvGrpSpPr>
        <p:grpSpPr>
          <a:xfrm>
            <a:off x="10025368" y="3357250"/>
            <a:ext cx="79445" cy="79549"/>
            <a:chOff x="9862815" y="3357250"/>
            <a:chExt cx="79445" cy="79549"/>
          </a:xfrm>
        </p:grpSpPr>
        <p:sp>
          <p:nvSpPr>
            <p:cNvPr id="128" name="Freeform 127">
              <a:extLst>
                <a:ext uri="{FF2B5EF4-FFF2-40B4-BE49-F238E27FC236}">
                  <a16:creationId xmlns:a16="http://schemas.microsoft.com/office/drawing/2014/main" id="{CD83EDED-AE66-5E3C-20F0-8539D8A52C2E}"/>
                </a:ext>
              </a:extLst>
            </p:cNvPr>
            <p:cNvSpPr/>
            <p:nvPr/>
          </p:nvSpPr>
          <p:spPr>
            <a:xfrm>
              <a:off x="9902538" y="3357250"/>
              <a:ext cx="12570" cy="79549"/>
            </a:xfrm>
            <a:custGeom>
              <a:avLst/>
              <a:gdLst>
                <a:gd name="connsiteX0" fmla="*/ 0 w 12570"/>
                <a:gd name="connsiteY0" fmla="*/ 0 h 79549"/>
                <a:gd name="connsiteX1" fmla="*/ 0 w 12570"/>
                <a:gd name="connsiteY1" fmla="*/ 79550 h 79549"/>
              </a:gdLst>
              <a:ahLst/>
              <a:cxnLst>
                <a:cxn ang="0">
                  <a:pos x="connsiteX0" y="connsiteY0"/>
                </a:cxn>
                <a:cxn ang="0">
                  <a:pos x="connsiteX1" y="connsiteY1"/>
                </a:cxn>
              </a:cxnLst>
              <a:rect l="l" t="t" r="r" b="b"/>
              <a:pathLst>
                <a:path w="12570" h="79549">
                  <a:moveTo>
                    <a:pt x="0" y="0"/>
                  </a:moveTo>
                  <a:lnTo>
                    <a:pt x="0" y="79550"/>
                  </a:lnTo>
                </a:path>
              </a:pathLst>
            </a:custGeom>
            <a:ln w="12568" cap="flat">
              <a:solidFill>
                <a:srgbClr val="92D050"/>
              </a:solid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AC6EC4CF-2B12-B804-6AA6-19B4264AA3A3}"/>
                </a:ext>
              </a:extLst>
            </p:cNvPr>
            <p:cNvSpPr/>
            <p:nvPr/>
          </p:nvSpPr>
          <p:spPr>
            <a:xfrm>
              <a:off x="9862815" y="3396963"/>
              <a:ext cx="79445" cy="12567"/>
            </a:xfrm>
            <a:custGeom>
              <a:avLst/>
              <a:gdLst>
                <a:gd name="connsiteX0" fmla="*/ 0 w 79445"/>
                <a:gd name="connsiteY0" fmla="*/ 0 h 12567"/>
                <a:gd name="connsiteX1" fmla="*/ 79446 w 79445"/>
                <a:gd name="connsiteY1" fmla="*/ 0 h 12567"/>
              </a:gdLst>
              <a:ahLst/>
              <a:cxnLst>
                <a:cxn ang="0">
                  <a:pos x="connsiteX0" y="connsiteY0"/>
                </a:cxn>
                <a:cxn ang="0">
                  <a:pos x="connsiteX1" y="connsiteY1"/>
                </a:cxn>
              </a:cxnLst>
              <a:rect l="l" t="t" r="r" b="b"/>
              <a:pathLst>
                <a:path w="79445" h="12567">
                  <a:moveTo>
                    <a:pt x="0" y="0"/>
                  </a:moveTo>
                  <a:lnTo>
                    <a:pt x="79446" y="0"/>
                  </a:lnTo>
                </a:path>
              </a:pathLst>
            </a:custGeom>
            <a:ln w="12568" cap="flat">
              <a:solidFill>
                <a:srgbClr val="92D050"/>
              </a:solidFill>
              <a:prstDash val="solid"/>
              <a:miter/>
            </a:ln>
          </p:spPr>
          <p:txBody>
            <a:bodyPr rtlCol="0" anchor="ctr"/>
            <a:lstStyle/>
            <a:p>
              <a:endParaRPr lang="en-US"/>
            </a:p>
          </p:txBody>
        </p:sp>
      </p:grpSp>
      <p:grpSp>
        <p:nvGrpSpPr>
          <p:cNvPr id="130" name="Graphic 31">
            <a:extLst>
              <a:ext uri="{FF2B5EF4-FFF2-40B4-BE49-F238E27FC236}">
                <a16:creationId xmlns:a16="http://schemas.microsoft.com/office/drawing/2014/main" id="{FAF6C72D-5281-2868-B529-8CDB85BCE6A4}"/>
              </a:ext>
            </a:extLst>
          </p:cNvPr>
          <p:cNvGrpSpPr/>
          <p:nvPr/>
        </p:nvGrpSpPr>
        <p:grpSpPr>
          <a:xfrm>
            <a:off x="9499167" y="2922302"/>
            <a:ext cx="79571" cy="79549"/>
            <a:chOff x="9336614" y="2922302"/>
            <a:chExt cx="79571" cy="79549"/>
          </a:xfrm>
        </p:grpSpPr>
        <p:sp>
          <p:nvSpPr>
            <p:cNvPr id="131" name="Freeform 130">
              <a:extLst>
                <a:ext uri="{FF2B5EF4-FFF2-40B4-BE49-F238E27FC236}">
                  <a16:creationId xmlns:a16="http://schemas.microsoft.com/office/drawing/2014/main" id="{B4726D66-97D4-AE2A-D573-A184809B99BB}"/>
                </a:ext>
              </a:extLst>
            </p:cNvPr>
            <p:cNvSpPr/>
            <p:nvPr/>
          </p:nvSpPr>
          <p:spPr>
            <a:xfrm>
              <a:off x="9376462" y="2922302"/>
              <a:ext cx="12570" cy="79549"/>
            </a:xfrm>
            <a:custGeom>
              <a:avLst/>
              <a:gdLst>
                <a:gd name="connsiteX0" fmla="*/ 0 w 12570"/>
                <a:gd name="connsiteY0" fmla="*/ 0 h 79549"/>
                <a:gd name="connsiteX1" fmla="*/ 0 w 12570"/>
                <a:gd name="connsiteY1" fmla="*/ 79550 h 79549"/>
              </a:gdLst>
              <a:ahLst/>
              <a:cxnLst>
                <a:cxn ang="0">
                  <a:pos x="connsiteX0" y="connsiteY0"/>
                </a:cxn>
                <a:cxn ang="0">
                  <a:pos x="connsiteX1" y="connsiteY1"/>
                </a:cxn>
              </a:cxnLst>
              <a:rect l="l" t="t" r="r" b="b"/>
              <a:pathLst>
                <a:path w="12570" h="79549">
                  <a:moveTo>
                    <a:pt x="0" y="0"/>
                  </a:moveTo>
                  <a:lnTo>
                    <a:pt x="0" y="79550"/>
                  </a:lnTo>
                </a:path>
              </a:pathLst>
            </a:custGeom>
            <a:ln w="12568" cap="flat">
              <a:solidFill>
                <a:srgbClr val="92D050"/>
              </a:solid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846EA35-F2F1-7900-36F9-AA68186AF8D9}"/>
                </a:ext>
              </a:extLst>
            </p:cNvPr>
            <p:cNvSpPr/>
            <p:nvPr/>
          </p:nvSpPr>
          <p:spPr>
            <a:xfrm>
              <a:off x="9336614" y="2962140"/>
              <a:ext cx="79571" cy="12567"/>
            </a:xfrm>
            <a:custGeom>
              <a:avLst/>
              <a:gdLst>
                <a:gd name="connsiteX0" fmla="*/ 0 w 79571"/>
                <a:gd name="connsiteY0" fmla="*/ 0 h 12567"/>
                <a:gd name="connsiteX1" fmla="*/ 79572 w 79571"/>
                <a:gd name="connsiteY1" fmla="*/ 0 h 12567"/>
              </a:gdLst>
              <a:ahLst/>
              <a:cxnLst>
                <a:cxn ang="0">
                  <a:pos x="connsiteX0" y="connsiteY0"/>
                </a:cxn>
                <a:cxn ang="0">
                  <a:pos x="connsiteX1" y="connsiteY1"/>
                </a:cxn>
              </a:cxnLst>
              <a:rect l="l" t="t" r="r" b="b"/>
              <a:pathLst>
                <a:path w="79571" h="12567">
                  <a:moveTo>
                    <a:pt x="0" y="0"/>
                  </a:moveTo>
                  <a:lnTo>
                    <a:pt x="79572" y="0"/>
                  </a:lnTo>
                </a:path>
              </a:pathLst>
            </a:custGeom>
            <a:ln w="12568" cap="flat">
              <a:solidFill>
                <a:srgbClr val="92D050"/>
              </a:solidFill>
              <a:prstDash val="solid"/>
              <a:miter/>
            </a:ln>
          </p:spPr>
          <p:txBody>
            <a:bodyPr rtlCol="0" anchor="ctr"/>
            <a:lstStyle/>
            <a:p>
              <a:endParaRPr lang="en-US"/>
            </a:p>
          </p:txBody>
        </p:sp>
      </p:grpSp>
      <p:grpSp>
        <p:nvGrpSpPr>
          <p:cNvPr id="133" name="Graphic 31">
            <a:extLst>
              <a:ext uri="{FF2B5EF4-FFF2-40B4-BE49-F238E27FC236}">
                <a16:creationId xmlns:a16="http://schemas.microsoft.com/office/drawing/2014/main" id="{C7560ED9-D6E6-4D21-DE32-52F0DF613EB5}"/>
              </a:ext>
            </a:extLst>
          </p:cNvPr>
          <p:cNvGrpSpPr/>
          <p:nvPr/>
        </p:nvGrpSpPr>
        <p:grpSpPr>
          <a:xfrm>
            <a:off x="9236820" y="2297212"/>
            <a:ext cx="79445" cy="79549"/>
            <a:chOff x="9074267" y="2297212"/>
            <a:chExt cx="79445" cy="79549"/>
          </a:xfrm>
        </p:grpSpPr>
        <p:sp>
          <p:nvSpPr>
            <p:cNvPr id="134" name="Freeform 133">
              <a:extLst>
                <a:ext uri="{FF2B5EF4-FFF2-40B4-BE49-F238E27FC236}">
                  <a16:creationId xmlns:a16="http://schemas.microsoft.com/office/drawing/2014/main" id="{864A3E24-0AC0-8519-68AB-846C006BDD30}"/>
                </a:ext>
              </a:extLst>
            </p:cNvPr>
            <p:cNvSpPr/>
            <p:nvPr/>
          </p:nvSpPr>
          <p:spPr>
            <a:xfrm>
              <a:off x="9113990" y="2297212"/>
              <a:ext cx="12570" cy="79549"/>
            </a:xfrm>
            <a:custGeom>
              <a:avLst/>
              <a:gdLst>
                <a:gd name="connsiteX0" fmla="*/ 0 w 12570"/>
                <a:gd name="connsiteY0" fmla="*/ 0 h 79549"/>
                <a:gd name="connsiteX1" fmla="*/ 0 w 12570"/>
                <a:gd name="connsiteY1" fmla="*/ 79550 h 79549"/>
              </a:gdLst>
              <a:ahLst/>
              <a:cxnLst>
                <a:cxn ang="0">
                  <a:pos x="connsiteX0" y="connsiteY0"/>
                </a:cxn>
                <a:cxn ang="0">
                  <a:pos x="connsiteX1" y="connsiteY1"/>
                </a:cxn>
              </a:cxnLst>
              <a:rect l="l" t="t" r="r" b="b"/>
              <a:pathLst>
                <a:path w="12570" h="79549">
                  <a:moveTo>
                    <a:pt x="0" y="0"/>
                  </a:moveTo>
                  <a:lnTo>
                    <a:pt x="0" y="79550"/>
                  </a:lnTo>
                </a:path>
              </a:pathLst>
            </a:custGeom>
            <a:ln w="12568" cap="flat">
              <a:solidFill>
                <a:srgbClr val="92D050"/>
              </a:solid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B55BFA0A-F093-0FEF-F423-358D9141F7DA}"/>
                </a:ext>
              </a:extLst>
            </p:cNvPr>
            <p:cNvSpPr/>
            <p:nvPr/>
          </p:nvSpPr>
          <p:spPr>
            <a:xfrm>
              <a:off x="9074267" y="2337050"/>
              <a:ext cx="79445" cy="12567"/>
            </a:xfrm>
            <a:custGeom>
              <a:avLst/>
              <a:gdLst>
                <a:gd name="connsiteX0" fmla="*/ 0 w 79445"/>
                <a:gd name="connsiteY0" fmla="*/ 0 h 12567"/>
                <a:gd name="connsiteX1" fmla="*/ 79446 w 79445"/>
                <a:gd name="connsiteY1" fmla="*/ 0 h 12567"/>
              </a:gdLst>
              <a:ahLst/>
              <a:cxnLst>
                <a:cxn ang="0">
                  <a:pos x="connsiteX0" y="connsiteY0"/>
                </a:cxn>
                <a:cxn ang="0">
                  <a:pos x="connsiteX1" y="connsiteY1"/>
                </a:cxn>
              </a:cxnLst>
              <a:rect l="l" t="t" r="r" b="b"/>
              <a:pathLst>
                <a:path w="79445" h="12567">
                  <a:moveTo>
                    <a:pt x="0" y="0"/>
                  </a:moveTo>
                  <a:lnTo>
                    <a:pt x="79446" y="0"/>
                  </a:lnTo>
                </a:path>
              </a:pathLst>
            </a:custGeom>
            <a:ln w="12568" cap="flat">
              <a:solidFill>
                <a:srgbClr val="92D050"/>
              </a:solidFill>
              <a:prstDash val="solid"/>
              <a:miter/>
            </a:ln>
          </p:spPr>
          <p:txBody>
            <a:bodyPr rtlCol="0" anchor="ctr"/>
            <a:lstStyle/>
            <a:p>
              <a:endParaRPr lang="en-US"/>
            </a:p>
          </p:txBody>
        </p:sp>
      </p:grpSp>
      <p:grpSp>
        <p:nvGrpSpPr>
          <p:cNvPr id="136" name="Graphic 31">
            <a:extLst>
              <a:ext uri="{FF2B5EF4-FFF2-40B4-BE49-F238E27FC236}">
                <a16:creationId xmlns:a16="http://schemas.microsoft.com/office/drawing/2014/main" id="{5734A42A-46EC-99C6-A86B-48E4BBFCB0C0}"/>
              </a:ext>
            </a:extLst>
          </p:cNvPr>
          <p:cNvGrpSpPr/>
          <p:nvPr/>
        </p:nvGrpSpPr>
        <p:grpSpPr>
          <a:xfrm>
            <a:off x="9445742" y="2735805"/>
            <a:ext cx="79571" cy="79549"/>
            <a:chOff x="9283189" y="2735805"/>
            <a:chExt cx="79571" cy="79549"/>
          </a:xfrm>
        </p:grpSpPr>
        <p:sp>
          <p:nvSpPr>
            <p:cNvPr id="137" name="Freeform 136">
              <a:extLst>
                <a:ext uri="{FF2B5EF4-FFF2-40B4-BE49-F238E27FC236}">
                  <a16:creationId xmlns:a16="http://schemas.microsoft.com/office/drawing/2014/main" id="{6B87C381-74D7-223E-3B7C-DBA0E4AA1825}"/>
                </a:ext>
              </a:extLst>
            </p:cNvPr>
            <p:cNvSpPr/>
            <p:nvPr/>
          </p:nvSpPr>
          <p:spPr>
            <a:xfrm>
              <a:off x="9322912" y="2735805"/>
              <a:ext cx="12570" cy="79549"/>
            </a:xfrm>
            <a:custGeom>
              <a:avLst/>
              <a:gdLst>
                <a:gd name="connsiteX0" fmla="*/ 0 w 12570"/>
                <a:gd name="connsiteY0" fmla="*/ 0 h 79549"/>
                <a:gd name="connsiteX1" fmla="*/ 0 w 12570"/>
                <a:gd name="connsiteY1" fmla="*/ 79550 h 79549"/>
              </a:gdLst>
              <a:ahLst/>
              <a:cxnLst>
                <a:cxn ang="0">
                  <a:pos x="connsiteX0" y="connsiteY0"/>
                </a:cxn>
                <a:cxn ang="0">
                  <a:pos x="connsiteX1" y="connsiteY1"/>
                </a:cxn>
              </a:cxnLst>
              <a:rect l="l" t="t" r="r" b="b"/>
              <a:pathLst>
                <a:path w="12570" h="79549">
                  <a:moveTo>
                    <a:pt x="0" y="0"/>
                  </a:moveTo>
                  <a:lnTo>
                    <a:pt x="0" y="79550"/>
                  </a:lnTo>
                </a:path>
              </a:pathLst>
            </a:custGeom>
            <a:ln w="12568" cap="flat">
              <a:solidFill>
                <a:srgbClr val="92D050"/>
              </a:solid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4E105688-03F0-6F8C-E30E-97477DD44454}"/>
                </a:ext>
              </a:extLst>
            </p:cNvPr>
            <p:cNvSpPr/>
            <p:nvPr/>
          </p:nvSpPr>
          <p:spPr>
            <a:xfrm>
              <a:off x="9283189" y="2775643"/>
              <a:ext cx="79571" cy="12567"/>
            </a:xfrm>
            <a:custGeom>
              <a:avLst/>
              <a:gdLst>
                <a:gd name="connsiteX0" fmla="*/ 0 w 79571"/>
                <a:gd name="connsiteY0" fmla="*/ 0 h 12567"/>
                <a:gd name="connsiteX1" fmla="*/ 79572 w 79571"/>
                <a:gd name="connsiteY1" fmla="*/ 0 h 12567"/>
              </a:gdLst>
              <a:ahLst/>
              <a:cxnLst>
                <a:cxn ang="0">
                  <a:pos x="connsiteX0" y="connsiteY0"/>
                </a:cxn>
                <a:cxn ang="0">
                  <a:pos x="connsiteX1" y="connsiteY1"/>
                </a:cxn>
              </a:cxnLst>
              <a:rect l="l" t="t" r="r" b="b"/>
              <a:pathLst>
                <a:path w="79571" h="12567">
                  <a:moveTo>
                    <a:pt x="0" y="0"/>
                  </a:moveTo>
                  <a:lnTo>
                    <a:pt x="79572" y="0"/>
                  </a:lnTo>
                </a:path>
              </a:pathLst>
            </a:custGeom>
            <a:ln w="12568" cap="flat">
              <a:solidFill>
                <a:srgbClr val="92D050"/>
              </a:solidFill>
              <a:prstDash val="solid"/>
              <a:miter/>
            </a:ln>
          </p:spPr>
          <p:txBody>
            <a:bodyPr rtlCol="0" anchor="ctr"/>
            <a:lstStyle/>
            <a:p>
              <a:endParaRPr lang="en-US"/>
            </a:p>
          </p:txBody>
        </p:sp>
      </p:grpSp>
      <p:grpSp>
        <p:nvGrpSpPr>
          <p:cNvPr id="139" name="Graphic 31">
            <a:extLst>
              <a:ext uri="{FF2B5EF4-FFF2-40B4-BE49-F238E27FC236}">
                <a16:creationId xmlns:a16="http://schemas.microsoft.com/office/drawing/2014/main" id="{118A693C-03A7-BA86-CB31-50528BEA77D7}"/>
              </a:ext>
            </a:extLst>
          </p:cNvPr>
          <p:cNvGrpSpPr/>
          <p:nvPr/>
        </p:nvGrpSpPr>
        <p:grpSpPr>
          <a:xfrm>
            <a:off x="9459444" y="2922302"/>
            <a:ext cx="79571" cy="79549"/>
            <a:chOff x="9296891" y="2922302"/>
            <a:chExt cx="79571" cy="79549"/>
          </a:xfrm>
        </p:grpSpPr>
        <p:sp>
          <p:nvSpPr>
            <p:cNvPr id="140" name="Freeform 139">
              <a:extLst>
                <a:ext uri="{FF2B5EF4-FFF2-40B4-BE49-F238E27FC236}">
                  <a16:creationId xmlns:a16="http://schemas.microsoft.com/office/drawing/2014/main" id="{BE02B287-E1A6-57F6-0BBD-0BC19DD579FE}"/>
                </a:ext>
              </a:extLst>
            </p:cNvPr>
            <p:cNvSpPr/>
            <p:nvPr/>
          </p:nvSpPr>
          <p:spPr>
            <a:xfrm>
              <a:off x="9336614" y="2922302"/>
              <a:ext cx="12570" cy="79549"/>
            </a:xfrm>
            <a:custGeom>
              <a:avLst/>
              <a:gdLst>
                <a:gd name="connsiteX0" fmla="*/ 0 w 12570"/>
                <a:gd name="connsiteY0" fmla="*/ 0 h 79549"/>
                <a:gd name="connsiteX1" fmla="*/ 0 w 12570"/>
                <a:gd name="connsiteY1" fmla="*/ 79550 h 79549"/>
              </a:gdLst>
              <a:ahLst/>
              <a:cxnLst>
                <a:cxn ang="0">
                  <a:pos x="connsiteX0" y="connsiteY0"/>
                </a:cxn>
                <a:cxn ang="0">
                  <a:pos x="connsiteX1" y="connsiteY1"/>
                </a:cxn>
              </a:cxnLst>
              <a:rect l="l" t="t" r="r" b="b"/>
              <a:pathLst>
                <a:path w="12570" h="79549">
                  <a:moveTo>
                    <a:pt x="0" y="0"/>
                  </a:moveTo>
                  <a:lnTo>
                    <a:pt x="0" y="79550"/>
                  </a:lnTo>
                </a:path>
              </a:pathLst>
            </a:custGeom>
            <a:ln w="12568" cap="flat">
              <a:solidFill>
                <a:srgbClr val="92D050"/>
              </a:solid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0728744F-E651-180A-B825-61321EFBC600}"/>
                </a:ext>
              </a:extLst>
            </p:cNvPr>
            <p:cNvSpPr/>
            <p:nvPr/>
          </p:nvSpPr>
          <p:spPr>
            <a:xfrm>
              <a:off x="9296891" y="2962140"/>
              <a:ext cx="79571" cy="12567"/>
            </a:xfrm>
            <a:custGeom>
              <a:avLst/>
              <a:gdLst>
                <a:gd name="connsiteX0" fmla="*/ -1 w 79571"/>
                <a:gd name="connsiteY0" fmla="*/ 0 h 12567"/>
                <a:gd name="connsiteX1" fmla="*/ 79572 w 79571"/>
                <a:gd name="connsiteY1" fmla="*/ 0 h 12567"/>
              </a:gdLst>
              <a:ahLst/>
              <a:cxnLst>
                <a:cxn ang="0">
                  <a:pos x="connsiteX0" y="connsiteY0"/>
                </a:cxn>
                <a:cxn ang="0">
                  <a:pos x="connsiteX1" y="connsiteY1"/>
                </a:cxn>
              </a:cxnLst>
              <a:rect l="l" t="t" r="r" b="b"/>
              <a:pathLst>
                <a:path w="79571" h="12567">
                  <a:moveTo>
                    <a:pt x="-1" y="0"/>
                  </a:moveTo>
                  <a:lnTo>
                    <a:pt x="79572" y="0"/>
                  </a:lnTo>
                </a:path>
              </a:pathLst>
            </a:custGeom>
            <a:ln w="12568" cap="flat">
              <a:solidFill>
                <a:srgbClr val="92D050"/>
              </a:solidFill>
              <a:prstDash val="solid"/>
              <a:miter/>
            </a:ln>
          </p:spPr>
          <p:txBody>
            <a:bodyPr rtlCol="0" anchor="ctr"/>
            <a:lstStyle/>
            <a:p>
              <a:endParaRPr lang="en-US"/>
            </a:p>
          </p:txBody>
        </p:sp>
      </p:grpSp>
      <p:grpSp>
        <p:nvGrpSpPr>
          <p:cNvPr id="142" name="Graphic 31">
            <a:extLst>
              <a:ext uri="{FF2B5EF4-FFF2-40B4-BE49-F238E27FC236}">
                <a16:creationId xmlns:a16="http://schemas.microsoft.com/office/drawing/2014/main" id="{222CCC9E-B465-446B-6748-80B8686DC457}"/>
              </a:ext>
            </a:extLst>
          </p:cNvPr>
          <p:cNvGrpSpPr/>
          <p:nvPr/>
        </p:nvGrpSpPr>
        <p:grpSpPr>
          <a:xfrm>
            <a:off x="10566403" y="3824999"/>
            <a:ext cx="79445" cy="79424"/>
            <a:chOff x="10403850" y="3824999"/>
            <a:chExt cx="79445" cy="79424"/>
          </a:xfrm>
        </p:grpSpPr>
        <p:sp>
          <p:nvSpPr>
            <p:cNvPr id="143" name="Freeform 142">
              <a:extLst>
                <a:ext uri="{FF2B5EF4-FFF2-40B4-BE49-F238E27FC236}">
                  <a16:creationId xmlns:a16="http://schemas.microsoft.com/office/drawing/2014/main" id="{9AA3DD18-299A-A7B3-77F5-987FF3B48A55}"/>
                </a:ext>
              </a:extLst>
            </p:cNvPr>
            <p:cNvSpPr/>
            <p:nvPr/>
          </p:nvSpPr>
          <p:spPr>
            <a:xfrm>
              <a:off x="10443573" y="3824999"/>
              <a:ext cx="12570" cy="79424"/>
            </a:xfrm>
            <a:custGeom>
              <a:avLst/>
              <a:gdLst>
                <a:gd name="connsiteX0" fmla="*/ 0 w 12570"/>
                <a:gd name="connsiteY0" fmla="*/ 0 h 79424"/>
                <a:gd name="connsiteX1" fmla="*/ 0 w 12570"/>
                <a:gd name="connsiteY1" fmla="*/ 79424 h 79424"/>
              </a:gdLst>
              <a:ahLst/>
              <a:cxnLst>
                <a:cxn ang="0">
                  <a:pos x="connsiteX0" y="connsiteY0"/>
                </a:cxn>
                <a:cxn ang="0">
                  <a:pos x="connsiteX1" y="connsiteY1"/>
                </a:cxn>
              </a:cxnLst>
              <a:rect l="l" t="t" r="r" b="b"/>
              <a:pathLst>
                <a:path w="12570" h="79424">
                  <a:moveTo>
                    <a:pt x="0" y="0"/>
                  </a:moveTo>
                  <a:lnTo>
                    <a:pt x="0" y="79424"/>
                  </a:lnTo>
                </a:path>
              </a:pathLst>
            </a:custGeom>
            <a:ln w="12568" cap="flat">
              <a:solidFill>
                <a:srgbClr val="92D050"/>
              </a:solid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9EBD7927-DE26-F5D6-A7FC-A832A7DD242C}"/>
                </a:ext>
              </a:extLst>
            </p:cNvPr>
            <p:cNvSpPr/>
            <p:nvPr/>
          </p:nvSpPr>
          <p:spPr>
            <a:xfrm>
              <a:off x="10403850" y="3864712"/>
              <a:ext cx="79445" cy="12567"/>
            </a:xfrm>
            <a:custGeom>
              <a:avLst/>
              <a:gdLst>
                <a:gd name="connsiteX0" fmla="*/ 0 w 79445"/>
                <a:gd name="connsiteY0" fmla="*/ 0 h 12567"/>
                <a:gd name="connsiteX1" fmla="*/ 79445 w 79445"/>
                <a:gd name="connsiteY1" fmla="*/ 0 h 12567"/>
              </a:gdLst>
              <a:ahLst/>
              <a:cxnLst>
                <a:cxn ang="0">
                  <a:pos x="connsiteX0" y="connsiteY0"/>
                </a:cxn>
                <a:cxn ang="0">
                  <a:pos x="connsiteX1" y="connsiteY1"/>
                </a:cxn>
              </a:cxnLst>
              <a:rect l="l" t="t" r="r" b="b"/>
              <a:pathLst>
                <a:path w="79445" h="12567">
                  <a:moveTo>
                    <a:pt x="0" y="0"/>
                  </a:moveTo>
                  <a:lnTo>
                    <a:pt x="79445" y="0"/>
                  </a:lnTo>
                </a:path>
              </a:pathLst>
            </a:custGeom>
            <a:ln w="12568" cap="flat">
              <a:solidFill>
                <a:srgbClr val="92D050"/>
              </a:solidFill>
              <a:prstDash val="solid"/>
              <a:miter/>
            </a:ln>
          </p:spPr>
          <p:txBody>
            <a:bodyPr rtlCol="0" anchor="ctr"/>
            <a:lstStyle/>
            <a:p>
              <a:endParaRPr lang="en-US"/>
            </a:p>
          </p:txBody>
        </p:sp>
      </p:grpSp>
      <p:grpSp>
        <p:nvGrpSpPr>
          <p:cNvPr id="145" name="Graphic 31">
            <a:extLst>
              <a:ext uri="{FF2B5EF4-FFF2-40B4-BE49-F238E27FC236}">
                <a16:creationId xmlns:a16="http://schemas.microsoft.com/office/drawing/2014/main" id="{C18A2AD8-5A11-E373-532B-F619D5A153F7}"/>
              </a:ext>
            </a:extLst>
          </p:cNvPr>
          <p:cNvGrpSpPr/>
          <p:nvPr/>
        </p:nvGrpSpPr>
        <p:grpSpPr>
          <a:xfrm>
            <a:off x="10647106" y="3824999"/>
            <a:ext cx="79571" cy="79424"/>
            <a:chOff x="10484553" y="3824999"/>
            <a:chExt cx="79571" cy="79424"/>
          </a:xfrm>
        </p:grpSpPr>
        <p:sp>
          <p:nvSpPr>
            <p:cNvPr id="146" name="Freeform 145">
              <a:extLst>
                <a:ext uri="{FF2B5EF4-FFF2-40B4-BE49-F238E27FC236}">
                  <a16:creationId xmlns:a16="http://schemas.microsoft.com/office/drawing/2014/main" id="{AFA5D8B8-DA5A-9AD8-EB6F-298E3DEE8AAB}"/>
                </a:ext>
              </a:extLst>
            </p:cNvPr>
            <p:cNvSpPr/>
            <p:nvPr/>
          </p:nvSpPr>
          <p:spPr>
            <a:xfrm>
              <a:off x="10524402" y="3824999"/>
              <a:ext cx="12570" cy="79424"/>
            </a:xfrm>
            <a:custGeom>
              <a:avLst/>
              <a:gdLst>
                <a:gd name="connsiteX0" fmla="*/ 0 w 12570"/>
                <a:gd name="connsiteY0" fmla="*/ 0 h 79424"/>
                <a:gd name="connsiteX1" fmla="*/ 0 w 12570"/>
                <a:gd name="connsiteY1" fmla="*/ 79424 h 79424"/>
              </a:gdLst>
              <a:ahLst/>
              <a:cxnLst>
                <a:cxn ang="0">
                  <a:pos x="connsiteX0" y="connsiteY0"/>
                </a:cxn>
                <a:cxn ang="0">
                  <a:pos x="connsiteX1" y="connsiteY1"/>
                </a:cxn>
              </a:cxnLst>
              <a:rect l="l" t="t" r="r" b="b"/>
              <a:pathLst>
                <a:path w="12570" h="79424">
                  <a:moveTo>
                    <a:pt x="0" y="0"/>
                  </a:moveTo>
                  <a:lnTo>
                    <a:pt x="0" y="79424"/>
                  </a:lnTo>
                </a:path>
              </a:pathLst>
            </a:custGeom>
            <a:ln w="12568" cap="flat">
              <a:solidFill>
                <a:srgbClr val="92D050"/>
              </a:solid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278ECA1D-62B0-1955-C785-20375E1B83EC}"/>
                </a:ext>
              </a:extLst>
            </p:cNvPr>
            <p:cNvSpPr/>
            <p:nvPr/>
          </p:nvSpPr>
          <p:spPr>
            <a:xfrm>
              <a:off x="10484553" y="3864712"/>
              <a:ext cx="79571" cy="12567"/>
            </a:xfrm>
            <a:custGeom>
              <a:avLst/>
              <a:gdLst>
                <a:gd name="connsiteX0" fmla="*/ 1 w 79571"/>
                <a:gd name="connsiteY0" fmla="*/ 0 h 12567"/>
                <a:gd name="connsiteX1" fmla="*/ 79571 w 79571"/>
                <a:gd name="connsiteY1" fmla="*/ 0 h 12567"/>
              </a:gdLst>
              <a:ahLst/>
              <a:cxnLst>
                <a:cxn ang="0">
                  <a:pos x="connsiteX0" y="connsiteY0"/>
                </a:cxn>
                <a:cxn ang="0">
                  <a:pos x="connsiteX1" y="connsiteY1"/>
                </a:cxn>
              </a:cxnLst>
              <a:rect l="l" t="t" r="r" b="b"/>
              <a:pathLst>
                <a:path w="79571" h="12567">
                  <a:moveTo>
                    <a:pt x="1" y="0"/>
                  </a:moveTo>
                  <a:lnTo>
                    <a:pt x="79571" y="0"/>
                  </a:lnTo>
                </a:path>
              </a:pathLst>
            </a:custGeom>
            <a:ln w="12568" cap="flat">
              <a:solidFill>
                <a:srgbClr val="92D050"/>
              </a:solidFill>
              <a:prstDash val="solid"/>
              <a:miter/>
            </a:ln>
          </p:spPr>
          <p:txBody>
            <a:bodyPr rtlCol="0" anchor="ctr"/>
            <a:lstStyle/>
            <a:p>
              <a:endParaRPr lang="en-US"/>
            </a:p>
          </p:txBody>
        </p:sp>
      </p:grpSp>
      <p:grpSp>
        <p:nvGrpSpPr>
          <p:cNvPr id="148" name="Graphic 31">
            <a:extLst>
              <a:ext uri="{FF2B5EF4-FFF2-40B4-BE49-F238E27FC236}">
                <a16:creationId xmlns:a16="http://schemas.microsoft.com/office/drawing/2014/main" id="{BB2D4C4E-4A8E-407A-C94B-9B8F01F18685}"/>
              </a:ext>
            </a:extLst>
          </p:cNvPr>
          <p:cNvGrpSpPr/>
          <p:nvPr/>
        </p:nvGrpSpPr>
        <p:grpSpPr>
          <a:xfrm>
            <a:off x="10743145" y="3824999"/>
            <a:ext cx="79571" cy="79424"/>
            <a:chOff x="10580592" y="3824999"/>
            <a:chExt cx="79571" cy="79424"/>
          </a:xfrm>
        </p:grpSpPr>
        <p:sp>
          <p:nvSpPr>
            <p:cNvPr id="149" name="Freeform 148">
              <a:extLst>
                <a:ext uri="{FF2B5EF4-FFF2-40B4-BE49-F238E27FC236}">
                  <a16:creationId xmlns:a16="http://schemas.microsoft.com/office/drawing/2014/main" id="{6CE9C3F5-35A8-9EAE-BCA5-DF30E70E7C62}"/>
                </a:ext>
              </a:extLst>
            </p:cNvPr>
            <p:cNvSpPr/>
            <p:nvPr/>
          </p:nvSpPr>
          <p:spPr>
            <a:xfrm>
              <a:off x="10620315" y="3824999"/>
              <a:ext cx="12570" cy="79424"/>
            </a:xfrm>
            <a:custGeom>
              <a:avLst/>
              <a:gdLst>
                <a:gd name="connsiteX0" fmla="*/ 0 w 12570"/>
                <a:gd name="connsiteY0" fmla="*/ 0 h 79424"/>
                <a:gd name="connsiteX1" fmla="*/ 0 w 12570"/>
                <a:gd name="connsiteY1" fmla="*/ 79424 h 79424"/>
              </a:gdLst>
              <a:ahLst/>
              <a:cxnLst>
                <a:cxn ang="0">
                  <a:pos x="connsiteX0" y="connsiteY0"/>
                </a:cxn>
                <a:cxn ang="0">
                  <a:pos x="connsiteX1" y="connsiteY1"/>
                </a:cxn>
              </a:cxnLst>
              <a:rect l="l" t="t" r="r" b="b"/>
              <a:pathLst>
                <a:path w="12570" h="79424">
                  <a:moveTo>
                    <a:pt x="0" y="0"/>
                  </a:moveTo>
                  <a:lnTo>
                    <a:pt x="0" y="79424"/>
                  </a:lnTo>
                </a:path>
              </a:pathLst>
            </a:custGeom>
            <a:ln w="12568" cap="flat">
              <a:solidFill>
                <a:srgbClr val="92D050"/>
              </a:solid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B2A56B85-33F0-8268-CBC5-DC714C12DC34}"/>
                </a:ext>
              </a:extLst>
            </p:cNvPr>
            <p:cNvSpPr/>
            <p:nvPr/>
          </p:nvSpPr>
          <p:spPr>
            <a:xfrm>
              <a:off x="10580592" y="3864712"/>
              <a:ext cx="79571" cy="12567"/>
            </a:xfrm>
            <a:custGeom>
              <a:avLst/>
              <a:gdLst>
                <a:gd name="connsiteX0" fmla="*/ 1 w 79571"/>
                <a:gd name="connsiteY0" fmla="*/ 0 h 12567"/>
                <a:gd name="connsiteX1" fmla="*/ 79572 w 79571"/>
                <a:gd name="connsiteY1" fmla="*/ 0 h 12567"/>
              </a:gdLst>
              <a:ahLst/>
              <a:cxnLst>
                <a:cxn ang="0">
                  <a:pos x="connsiteX0" y="connsiteY0"/>
                </a:cxn>
                <a:cxn ang="0">
                  <a:pos x="connsiteX1" y="connsiteY1"/>
                </a:cxn>
              </a:cxnLst>
              <a:rect l="l" t="t" r="r" b="b"/>
              <a:pathLst>
                <a:path w="79571" h="12567">
                  <a:moveTo>
                    <a:pt x="1" y="0"/>
                  </a:moveTo>
                  <a:lnTo>
                    <a:pt x="79572" y="0"/>
                  </a:lnTo>
                </a:path>
              </a:pathLst>
            </a:custGeom>
            <a:ln w="12568" cap="flat">
              <a:solidFill>
                <a:srgbClr val="92D050"/>
              </a:solidFill>
              <a:prstDash val="solid"/>
              <a:miter/>
            </a:ln>
          </p:spPr>
          <p:txBody>
            <a:bodyPr rtlCol="0" anchor="ctr"/>
            <a:lstStyle/>
            <a:p>
              <a:endParaRPr lang="en-US"/>
            </a:p>
          </p:txBody>
        </p:sp>
      </p:grpSp>
      <p:sp>
        <p:nvSpPr>
          <p:cNvPr id="152" name="Freeform 151">
            <a:extLst>
              <a:ext uri="{FF2B5EF4-FFF2-40B4-BE49-F238E27FC236}">
                <a16:creationId xmlns:a16="http://schemas.microsoft.com/office/drawing/2014/main" id="{0CC2E22F-4DA4-14FD-76B9-080EF080F61B}"/>
              </a:ext>
            </a:extLst>
          </p:cNvPr>
          <p:cNvSpPr/>
          <p:nvPr/>
        </p:nvSpPr>
        <p:spPr>
          <a:xfrm>
            <a:off x="9147444" y="2227590"/>
            <a:ext cx="2502789" cy="1522382"/>
          </a:xfrm>
          <a:custGeom>
            <a:avLst/>
            <a:gdLst>
              <a:gd name="connsiteX0" fmla="*/ 2502789 w 2502789"/>
              <a:gd name="connsiteY0" fmla="*/ 1522383 h 1522382"/>
              <a:gd name="connsiteX1" fmla="*/ 2218948 w 2502789"/>
              <a:gd name="connsiteY1" fmla="*/ 1522383 h 1522382"/>
              <a:gd name="connsiteX2" fmla="*/ 2218948 w 2502789"/>
              <a:gd name="connsiteY2" fmla="*/ 1377736 h 1522382"/>
              <a:gd name="connsiteX3" fmla="*/ 1795698 w 2502789"/>
              <a:gd name="connsiteY3" fmla="*/ 1377736 h 1522382"/>
              <a:gd name="connsiteX4" fmla="*/ 1795698 w 2502789"/>
              <a:gd name="connsiteY4" fmla="*/ 1282853 h 1522382"/>
              <a:gd name="connsiteX5" fmla="*/ 1640452 w 2502789"/>
              <a:gd name="connsiteY5" fmla="*/ 1282853 h 1522382"/>
              <a:gd name="connsiteX6" fmla="*/ 1640452 w 2502789"/>
              <a:gd name="connsiteY6" fmla="*/ 1171509 h 1522382"/>
              <a:gd name="connsiteX7" fmla="*/ 1460569 w 2502789"/>
              <a:gd name="connsiteY7" fmla="*/ 1171509 h 1522382"/>
              <a:gd name="connsiteX8" fmla="*/ 1460569 w 2502789"/>
              <a:gd name="connsiteY8" fmla="*/ 1095603 h 1522382"/>
              <a:gd name="connsiteX9" fmla="*/ 1010921 w 2502789"/>
              <a:gd name="connsiteY9" fmla="*/ 1095603 h 1522382"/>
              <a:gd name="connsiteX10" fmla="*/ 1010921 w 2502789"/>
              <a:gd name="connsiteY10" fmla="*/ 1032139 h 1522382"/>
              <a:gd name="connsiteX11" fmla="*/ 984398 w 2502789"/>
              <a:gd name="connsiteY11" fmla="*/ 1032139 h 1522382"/>
              <a:gd name="connsiteX12" fmla="*/ 984398 w 2502789"/>
              <a:gd name="connsiteY12" fmla="*/ 965156 h 1522382"/>
              <a:gd name="connsiteX13" fmla="*/ 945680 w 2502789"/>
              <a:gd name="connsiteY13" fmla="*/ 965156 h 1522382"/>
              <a:gd name="connsiteX14" fmla="*/ 945680 w 2502789"/>
              <a:gd name="connsiteY14" fmla="*/ 917652 h 1522382"/>
              <a:gd name="connsiteX15" fmla="*/ 936755 w 2502789"/>
              <a:gd name="connsiteY15" fmla="*/ 917652 h 1522382"/>
              <a:gd name="connsiteX16" fmla="*/ 936755 w 2502789"/>
              <a:gd name="connsiteY16" fmla="*/ 903326 h 1522382"/>
              <a:gd name="connsiteX17" fmla="*/ 911488 w 2502789"/>
              <a:gd name="connsiteY17" fmla="*/ 903326 h 1522382"/>
              <a:gd name="connsiteX18" fmla="*/ 911488 w 2502789"/>
              <a:gd name="connsiteY18" fmla="*/ 840742 h 1522382"/>
              <a:gd name="connsiteX19" fmla="*/ 851527 w 2502789"/>
              <a:gd name="connsiteY19" fmla="*/ 840742 h 1522382"/>
              <a:gd name="connsiteX20" fmla="*/ 851527 w 2502789"/>
              <a:gd name="connsiteY20" fmla="*/ 783938 h 1522382"/>
              <a:gd name="connsiteX21" fmla="*/ 783646 w 2502789"/>
              <a:gd name="connsiteY21" fmla="*/ 783938 h 1522382"/>
              <a:gd name="connsiteX22" fmla="*/ 783646 w 2502789"/>
              <a:gd name="connsiteY22" fmla="*/ 721354 h 1522382"/>
              <a:gd name="connsiteX23" fmla="*/ 696407 w 2502789"/>
              <a:gd name="connsiteY23" fmla="*/ 721354 h 1522382"/>
              <a:gd name="connsiteX24" fmla="*/ 696407 w 2502789"/>
              <a:gd name="connsiteY24" fmla="*/ 662917 h 1522382"/>
              <a:gd name="connsiteX25" fmla="*/ 561148 w 2502789"/>
              <a:gd name="connsiteY25" fmla="*/ 662917 h 1522382"/>
              <a:gd name="connsiteX26" fmla="*/ 561148 w 2502789"/>
              <a:gd name="connsiteY26" fmla="*/ 599829 h 1522382"/>
              <a:gd name="connsiteX27" fmla="*/ 542166 w 2502789"/>
              <a:gd name="connsiteY27" fmla="*/ 599829 h 1522382"/>
              <a:gd name="connsiteX28" fmla="*/ 542166 w 2502789"/>
              <a:gd name="connsiteY28" fmla="*/ 544031 h 1522382"/>
              <a:gd name="connsiteX29" fmla="*/ 469634 w 2502789"/>
              <a:gd name="connsiteY29" fmla="*/ 544031 h 1522382"/>
              <a:gd name="connsiteX30" fmla="*/ 469634 w 2502789"/>
              <a:gd name="connsiteY30" fmla="*/ 478808 h 1522382"/>
              <a:gd name="connsiteX31" fmla="*/ 462218 w 2502789"/>
              <a:gd name="connsiteY31" fmla="*/ 478808 h 1522382"/>
              <a:gd name="connsiteX32" fmla="*/ 462218 w 2502789"/>
              <a:gd name="connsiteY32" fmla="*/ 354770 h 1522382"/>
              <a:gd name="connsiteX33" fmla="*/ 456436 w 2502789"/>
              <a:gd name="connsiteY33" fmla="*/ 354770 h 1522382"/>
              <a:gd name="connsiteX34" fmla="*/ 456436 w 2502789"/>
              <a:gd name="connsiteY34" fmla="*/ 301611 h 1522382"/>
              <a:gd name="connsiteX35" fmla="*/ 349587 w 2502789"/>
              <a:gd name="connsiteY35" fmla="*/ 301611 h 1522382"/>
              <a:gd name="connsiteX36" fmla="*/ 349587 w 2502789"/>
              <a:gd name="connsiteY36" fmla="*/ 247950 h 1522382"/>
              <a:gd name="connsiteX37" fmla="*/ 242234 w 2502789"/>
              <a:gd name="connsiteY37" fmla="*/ 247950 h 1522382"/>
              <a:gd name="connsiteX38" fmla="*/ 242234 w 2502789"/>
              <a:gd name="connsiteY38" fmla="*/ 208489 h 1522382"/>
              <a:gd name="connsiteX39" fmla="*/ 233310 w 2502789"/>
              <a:gd name="connsiteY39" fmla="*/ 208489 h 1522382"/>
              <a:gd name="connsiteX40" fmla="*/ 233310 w 2502789"/>
              <a:gd name="connsiteY40" fmla="*/ 168525 h 1522382"/>
              <a:gd name="connsiteX41" fmla="*/ 217596 w 2502789"/>
              <a:gd name="connsiteY41" fmla="*/ 168525 h 1522382"/>
              <a:gd name="connsiteX42" fmla="*/ 217596 w 2502789"/>
              <a:gd name="connsiteY42" fmla="*/ 117000 h 1522382"/>
              <a:gd name="connsiteX43" fmla="*/ 184912 w 2502789"/>
              <a:gd name="connsiteY43" fmla="*/ 117000 h 1522382"/>
              <a:gd name="connsiteX44" fmla="*/ 184912 w 2502789"/>
              <a:gd name="connsiteY44" fmla="*/ 104307 h 1522382"/>
              <a:gd name="connsiteX45" fmla="*/ 173850 w 2502789"/>
              <a:gd name="connsiteY45" fmla="*/ 104307 h 1522382"/>
              <a:gd name="connsiteX46" fmla="*/ 173850 w 2502789"/>
              <a:gd name="connsiteY46" fmla="*/ 54918 h 1522382"/>
              <a:gd name="connsiteX47" fmla="*/ 132368 w 2502789"/>
              <a:gd name="connsiteY47" fmla="*/ 54918 h 1522382"/>
              <a:gd name="connsiteX48" fmla="*/ 132368 w 2502789"/>
              <a:gd name="connsiteY48" fmla="*/ 0 h 1522382"/>
              <a:gd name="connsiteX49" fmla="*/ 0 w 2502789"/>
              <a:gd name="connsiteY49" fmla="*/ 0 h 152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502789" h="1522382">
                <a:moveTo>
                  <a:pt x="2502789" y="1522383"/>
                </a:moveTo>
                <a:lnTo>
                  <a:pt x="2218948" y="1522383"/>
                </a:lnTo>
                <a:lnTo>
                  <a:pt x="2218948" y="1377736"/>
                </a:lnTo>
                <a:lnTo>
                  <a:pt x="1795698" y="1377736"/>
                </a:lnTo>
                <a:lnTo>
                  <a:pt x="1795698" y="1282853"/>
                </a:lnTo>
                <a:lnTo>
                  <a:pt x="1640452" y="1282853"/>
                </a:lnTo>
                <a:lnTo>
                  <a:pt x="1640452" y="1171509"/>
                </a:lnTo>
                <a:lnTo>
                  <a:pt x="1460569" y="1171509"/>
                </a:lnTo>
                <a:lnTo>
                  <a:pt x="1460569" y="1095603"/>
                </a:lnTo>
                <a:lnTo>
                  <a:pt x="1010921" y="1095603"/>
                </a:lnTo>
                <a:lnTo>
                  <a:pt x="1010921" y="1032139"/>
                </a:lnTo>
                <a:lnTo>
                  <a:pt x="984398" y="1032139"/>
                </a:lnTo>
                <a:lnTo>
                  <a:pt x="984398" y="965156"/>
                </a:lnTo>
                <a:lnTo>
                  <a:pt x="945680" y="965156"/>
                </a:lnTo>
                <a:lnTo>
                  <a:pt x="945680" y="917652"/>
                </a:lnTo>
                <a:lnTo>
                  <a:pt x="936755" y="917652"/>
                </a:lnTo>
                <a:lnTo>
                  <a:pt x="936755" y="903326"/>
                </a:lnTo>
                <a:lnTo>
                  <a:pt x="911488" y="903326"/>
                </a:lnTo>
                <a:lnTo>
                  <a:pt x="911488" y="840742"/>
                </a:lnTo>
                <a:lnTo>
                  <a:pt x="851527" y="840742"/>
                </a:lnTo>
                <a:lnTo>
                  <a:pt x="851527" y="783938"/>
                </a:lnTo>
                <a:lnTo>
                  <a:pt x="783646" y="783938"/>
                </a:lnTo>
                <a:lnTo>
                  <a:pt x="783646" y="721354"/>
                </a:lnTo>
                <a:lnTo>
                  <a:pt x="696407" y="721354"/>
                </a:lnTo>
                <a:lnTo>
                  <a:pt x="696407" y="662917"/>
                </a:lnTo>
                <a:lnTo>
                  <a:pt x="561148" y="662917"/>
                </a:lnTo>
                <a:lnTo>
                  <a:pt x="561148" y="599829"/>
                </a:lnTo>
                <a:lnTo>
                  <a:pt x="542166" y="599829"/>
                </a:lnTo>
                <a:lnTo>
                  <a:pt x="542166" y="544031"/>
                </a:lnTo>
                <a:lnTo>
                  <a:pt x="469634" y="544031"/>
                </a:lnTo>
                <a:lnTo>
                  <a:pt x="469634" y="478808"/>
                </a:lnTo>
                <a:lnTo>
                  <a:pt x="462218" y="478808"/>
                </a:lnTo>
                <a:lnTo>
                  <a:pt x="462218" y="354770"/>
                </a:lnTo>
                <a:lnTo>
                  <a:pt x="456436" y="354770"/>
                </a:lnTo>
                <a:lnTo>
                  <a:pt x="456436" y="301611"/>
                </a:lnTo>
                <a:lnTo>
                  <a:pt x="349587" y="301611"/>
                </a:lnTo>
                <a:lnTo>
                  <a:pt x="349587" y="247950"/>
                </a:lnTo>
                <a:lnTo>
                  <a:pt x="242234" y="247950"/>
                </a:lnTo>
                <a:lnTo>
                  <a:pt x="242234" y="208489"/>
                </a:lnTo>
                <a:lnTo>
                  <a:pt x="233310" y="208489"/>
                </a:lnTo>
                <a:lnTo>
                  <a:pt x="233310" y="168525"/>
                </a:lnTo>
                <a:lnTo>
                  <a:pt x="217596" y="168525"/>
                </a:lnTo>
                <a:lnTo>
                  <a:pt x="217596" y="117000"/>
                </a:lnTo>
                <a:lnTo>
                  <a:pt x="184912" y="117000"/>
                </a:lnTo>
                <a:lnTo>
                  <a:pt x="184912" y="104307"/>
                </a:lnTo>
                <a:lnTo>
                  <a:pt x="173850" y="104307"/>
                </a:lnTo>
                <a:lnTo>
                  <a:pt x="173850" y="54918"/>
                </a:lnTo>
                <a:lnTo>
                  <a:pt x="132368" y="54918"/>
                </a:lnTo>
                <a:lnTo>
                  <a:pt x="132368" y="0"/>
                </a:lnTo>
                <a:lnTo>
                  <a:pt x="0" y="0"/>
                </a:lnTo>
              </a:path>
            </a:pathLst>
          </a:custGeom>
          <a:noFill/>
          <a:ln w="18852" cap="flat">
            <a:solidFill>
              <a:srgbClr val="00B050"/>
            </a:solidFill>
            <a:prstDash val="solid"/>
            <a:miter/>
          </a:ln>
        </p:spPr>
        <p:txBody>
          <a:bodyPr rtlCol="0" anchor="ctr"/>
          <a:lstStyle/>
          <a:p>
            <a:endParaRPr lang="en-US"/>
          </a:p>
        </p:txBody>
      </p:sp>
      <p:grpSp>
        <p:nvGrpSpPr>
          <p:cNvPr id="153" name="Graphic 31">
            <a:extLst>
              <a:ext uri="{FF2B5EF4-FFF2-40B4-BE49-F238E27FC236}">
                <a16:creationId xmlns:a16="http://schemas.microsoft.com/office/drawing/2014/main" id="{459F9CB8-8754-A27D-310E-31D8A6B1573A}"/>
              </a:ext>
            </a:extLst>
          </p:cNvPr>
          <p:cNvGrpSpPr/>
          <p:nvPr/>
        </p:nvGrpSpPr>
        <p:grpSpPr>
          <a:xfrm>
            <a:off x="11610510" y="3710136"/>
            <a:ext cx="79445" cy="79549"/>
            <a:chOff x="11447957" y="3710136"/>
            <a:chExt cx="79445" cy="79549"/>
          </a:xfrm>
        </p:grpSpPr>
        <p:sp>
          <p:nvSpPr>
            <p:cNvPr id="154" name="Freeform 153">
              <a:extLst>
                <a:ext uri="{FF2B5EF4-FFF2-40B4-BE49-F238E27FC236}">
                  <a16:creationId xmlns:a16="http://schemas.microsoft.com/office/drawing/2014/main" id="{11B911CB-6611-0561-D82F-7426238396DC}"/>
                </a:ext>
              </a:extLst>
            </p:cNvPr>
            <p:cNvSpPr/>
            <p:nvPr/>
          </p:nvSpPr>
          <p:spPr>
            <a:xfrm>
              <a:off x="11487680" y="3710136"/>
              <a:ext cx="12570" cy="79549"/>
            </a:xfrm>
            <a:custGeom>
              <a:avLst/>
              <a:gdLst>
                <a:gd name="connsiteX0" fmla="*/ 0 w 12570"/>
                <a:gd name="connsiteY0" fmla="*/ 0 h 79549"/>
                <a:gd name="connsiteX1" fmla="*/ 0 w 12570"/>
                <a:gd name="connsiteY1" fmla="*/ 79550 h 79549"/>
              </a:gdLst>
              <a:ahLst/>
              <a:cxnLst>
                <a:cxn ang="0">
                  <a:pos x="connsiteX0" y="connsiteY0"/>
                </a:cxn>
                <a:cxn ang="0">
                  <a:pos x="connsiteX1" y="connsiteY1"/>
                </a:cxn>
              </a:cxnLst>
              <a:rect l="l" t="t" r="r" b="b"/>
              <a:pathLst>
                <a:path w="12570" h="79549">
                  <a:moveTo>
                    <a:pt x="0" y="0"/>
                  </a:moveTo>
                  <a:lnTo>
                    <a:pt x="0" y="79550"/>
                  </a:lnTo>
                </a:path>
              </a:pathLst>
            </a:custGeom>
            <a:ln w="12568" cap="flat">
              <a:solidFill>
                <a:srgbClr val="00B050"/>
              </a:solid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25C4C46E-8970-D352-301F-20EAE2B1968F}"/>
                </a:ext>
              </a:extLst>
            </p:cNvPr>
            <p:cNvSpPr/>
            <p:nvPr/>
          </p:nvSpPr>
          <p:spPr>
            <a:xfrm>
              <a:off x="11447957" y="3749974"/>
              <a:ext cx="79445" cy="12567"/>
            </a:xfrm>
            <a:custGeom>
              <a:avLst/>
              <a:gdLst>
                <a:gd name="connsiteX0" fmla="*/ 1 w 79445"/>
                <a:gd name="connsiteY0" fmla="*/ 0 h 12567"/>
                <a:gd name="connsiteX1" fmla="*/ 79446 w 79445"/>
                <a:gd name="connsiteY1" fmla="*/ 0 h 12567"/>
              </a:gdLst>
              <a:ahLst/>
              <a:cxnLst>
                <a:cxn ang="0">
                  <a:pos x="connsiteX0" y="connsiteY0"/>
                </a:cxn>
                <a:cxn ang="0">
                  <a:pos x="connsiteX1" y="connsiteY1"/>
                </a:cxn>
              </a:cxnLst>
              <a:rect l="l" t="t" r="r" b="b"/>
              <a:pathLst>
                <a:path w="79445" h="12567">
                  <a:moveTo>
                    <a:pt x="1" y="0"/>
                  </a:moveTo>
                  <a:lnTo>
                    <a:pt x="79446" y="0"/>
                  </a:lnTo>
                </a:path>
              </a:pathLst>
            </a:custGeom>
            <a:ln w="12568" cap="flat">
              <a:solidFill>
                <a:srgbClr val="00B050"/>
              </a:solidFill>
              <a:prstDash val="solid"/>
              <a:miter/>
            </a:ln>
          </p:spPr>
          <p:txBody>
            <a:bodyPr rtlCol="0" anchor="ctr"/>
            <a:lstStyle/>
            <a:p>
              <a:endParaRPr lang="en-US"/>
            </a:p>
          </p:txBody>
        </p:sp>
      </p:grpSp>
      <p:grpSp>
        <p:nvGrpSpPr>
          <p:cNvPr id="156" name="Graphic 31">
            <a:extLst>
              <a:ext uri="{FF2B5EF4-FFF2-40B4-BE49-F238E27FC236}">
                <a16:creationId xmlns:a16="http://schemas.microsoft.com/office/drawing/2014/main" id="{7E20F9BA-0D56-D4B1-6D7D-C46BF6573BA9}"/>
              </a:ext>
            </a:extLst>
          </p:cNvPr>
          <p:cNvGrpSpPr/>
          <p:nvPr/>
        </p:nvGrpSpPr>
        <p:grpSpPr>
          <a:xfrm>
            <a:off x="11241314" y="3564483"/>
            <a:ext cx="79571" cy="79549"/>
            <a:chOff x="11078761" y="3564483"/>
            <a:chExt cx="79571" cy="79549"/>
          </a:xfrm>
        </p:grpSpPr>
        <p:sp>
          <p:nvSpPr>
            <p:cNvPr id="157" name="Freeform 156">
              <a:extLst>
                <a:ext uri="{FF2B5EF4-FFF2-40B4-BE49-F238E27FC236}">
                  <a16:creationId xmlns:a16="http://schemas.microsoft.com/office/drawing/2014/main" id="{5D109E62-4A99-C214-56FE-8BD647F7FBA1}"/>
                </a:ext>
              </a:extLst>
            </p:cNvPr>
            <p:cNvSpPr/>
            <p:nvPr/>
          </p:nvSpPr>
          <p:spPr>
            <a:xfrm>
              <a:off x="11118484" y="3564483"/>
              <a:ext cx="12570" cy="79549"/>
            </a:xfrm>
            <a:custGeom>
              <a:avLst/>
              <a:gdLst>
                <a:gd name="connsiteX0" fmla="*/ 0 w 12570"/>
                <a:gd name="connsiteY0" fmla="*/ 0 h 79549"/>
                <a:gd name="connsiteX1" fmla="*/ 0 w 12570"/>
                <a:gd name="connsiteY1" fmla="*/ 79550 h 79549"/>
              </a:gdLst>
              <a:ahLst/>
              <a:cxnLst>
                <a:cxn ang="0">
                  <a:pos x="connsiteX0" y="connsiteY0"/>
                </a:cxn>
                <a:cxn ang="0">
                  <a:pos x="connsiteX1" y="connsiteY1"/>
                </a:cxn>
              </a:cxnLst>
              <a:rect l="l" t="t" r="r" b="b"/>
              <a:pathLst>
                <a:path w="12570" h="79549">
                  <a:moveTo>
                    <a:pt x="0" y="0"/>
                  </a:moveTo>
                  <a:lnTo>
                    <a:pt x="0" y="79550"/>
                  </a:lnTo>
                </a:path>
              </a:pathLst>
            </a:custGeom>
            <a:ln w="12568" cap="flat">
              <a:solidFill>
                <a:srgbClr val="00B050"/>
              </a:solid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CE2F7087-EC95-4F9A-0582-38D828DDB0C7}"/>
                </a:ext>
              </a:extLst>
            </p:cNvPr>
            <p:cNvSpPr/>
            <p:nvPr/>
          </p:nvSpPr>
          <p:spPr>
            <a:xfrm>
              <a:off x="11078761" y="3604320"/>
              <a:ext cx="79571" cy="12567"/>
            </a:xfrm>
            <a:custGeom>
              <a:avLst/>
              <a:gdLst>
                <a:gd name="connsiteX0" fmla="*/ -1 w 79571"/>
                <a:gd name="connsiteY0" fmla="*/ 0 h 12567"/>
                <a:gd name="connsiteX1" fmla="*/ 79572 w 79571"/>
                <a:gd name="connsiteY1" fmla="*/ 0 h 12567"/>
              </a:gdLst>
              <a:ahLst/>
              <a:cxnLst>
                <a:cxn ang="0">
                  <a:pos x="connsiteX0" y="connsiteY0"/>
                </a:cxn>
                <a:cxn ang="0">
                  <a:pos x="connsiteX1" y="connsiteY1"/>
                </a:cxn>
              </a:cxnLst>
              <a:rect l="l" t="t" r="r" b="b"/>
              <a:pathLst>
                <a:path w="79571" h="12567">
                  <a:moveTo>
                    <a:pt x="-1" y="0"/>
                  </a:moveTo>
                  <a:lnTo>
                    <a:pt x="79572" y="0"/>
                  </a:lnTo>
                </a:path>
              </a:pathLst>
            </a:custGeom>
            <a:ln w="12568" cap="flat">
              <a:solidFill>
                <a:srgbClr val="00B050"/>
              </a:solidFill>
              <a:prstDash val="solid"/>
              <a:miter/>
            </a:ln>
          </p:spPr>
          <p:txBody>
            <a:bodyPr rtlCol="0" anchor="ctr"/>
            <a:lstStyle/>
            <a:p>
              <a:endParaRPr lang="en-US"/>
            </a:p>
          </p:txBody>
        </p:sp>
      </p:grpSp>
      <p:grpSp>
        <p:nvGrpSpPr>
          <p:cNvPr id="159" name="Graphic 31">
            <a:extLst>
              <a:ext uri="{FF2B5EF4-FFF2-40B4-BE49-F238E27FC236}">
                <a16:creationId xmlns:a16="http://schemas.microsoft.com/office/drawing/2014/main" id="{E6CA8820-2857-E0EA-1ECD-FE53F438F228}"/>
              </a:ext>
            </a:extLst>
          </p:cNvPr>
          <p:cNvGrpSpPr/>
          <p:nvPr/>
        </p:nvGrpSpPr>
        <p:grpSpPr>
          <a:xfrm>
            <a:off x="11081292" y="3564483"/>
            <a:ext cx="79445" cy="79549"/>
            <a:chOff x="10918739" y="3564483"/>
            <a:chExt cx="79445" cy="79549"/>
          </a:xfrm>
        </p:grpSpPr>
        <p:sp>
          <p:nvSpPr>
            <p:cNvPr id="160" name="Freeform 159">
              <a:extLst>
                <a:ext uri="{FF2B5EF4-FFF2-40B4-BE49-F238E27FC236}">
                  <a16:creationId xmlns:a16="http://schemas.microsoft.com/office/drawing/2014/main" id="{B54083AF-F209-5FDC-64BA-12496F5A144C}"/>
                </a:ext>
              </a:extLst>
            </p:cNvPr>
            <p:cNvSpPr/>
            <p:nvPr/>
          </p:nvSpPr>
          <p:spPr>
            <a:xfrm>
              <a:off x="10958462" y="3564483"/>
              <a:ext cx="12570" cy="79549"/>
            </a:xfrm>
            <a:custGeom>
              <a:avLst/>
              <a:gdLst>
                <a:gd name="connsiteX0" fmla="*/ 0 w 12570"/>
                <a:gd name="connsiteY0" fmla="*/ 0 h 79549"/>
                <a:gd name="connsiteX1" fmla="*/ 0 w 12570"/>
                <a:gd name="connsiteY1" fmla="*/ 79550 h 79549"/>
              </a:gdLst>
              <a:ahLst/>
              <a:cxnLst>
                <a:cxn ang="0">
                  <a:pos x="connsiteX0" y="connsiteY0"/>
                </a:cxn>
                <a:cxn ang="0">
                  <a:pos x="connsiteX1" y="connsiteY1"/>
                </a:cxn>
              </a:cxnLst>
              <a:rect l="l" t="t" r="r" b="b"/>
              <a:pathLst>
                <a:path w="12570" h="79549">
                  <a:moveTo>
                    <a:pt x="0" y="0"/>
                  </a:moveTo>
                  <a:lnTo>
                    <a:pt x="0" y="79550"/>
                  </a:lnTo>
                </a:path>
              </a:pathLst>
            </a:custGeom>
            <a:ln w="12568" cap="flat">
              <a:solidFill>
                <a:srgbClr val="00B050"/>
              </a:solid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AFA943A2-D0F4-3FE6-D37E-CBF4A7F561B9}"/>
                </a:ext>
              </a:extLst>
            </p:cNvPr>
            <p:cNvSpPr/>
            <p:nvPr/>
          </p:nvSpPr>
          <p:spPr>
            <a:xfrm>
              <a:off x="10918739" y="3604320"/>
              <a:ext cx="79445" cy="12567"/>
            </a:xfrm>
            <a:custGeom>
              <a:avLst/>
              <a:gdLst>
                <a:gd name="connsiteX0" fmla="*/ 0 w 79445"/>
                <a:gd name="connsiteY0" fmla="*/ 0 h 12567"/>
                <a:gd name="connsiteX1" fmla="*/ 79446 w 79445"/>
                <a:gd name="connsiteY1" fmla="*/ 0 h 12567"/>
              </a:gdLst>
              <a:ahLst/>
              <a:cxnLst>
                <a:cxn ang="0">
                  <a:pos x="connsiteX0" y="connsiteY0"/>
                </a:cxn>
                <a:cxn ang="0">
                  <a:pos x="connsiteX1" y="connsiteY1"/>
                </a:cxn>
              </a:cxnLst>
              <a:rect l="l" t="t" r="r" b="b"/>
              <a:pathLst>
                <a:path w="79445" h="12567">
                  <a:moveTo>
                    <a:pt x="0" y="0"/>
                  </a:moveTo>
                  <a:lnTo>
                    <a:pt x="79446" y="0"/>
                  </a:lnTo>
                </a:path>
              </a:pathLst>
            </a:custGeom>
            <a:ln w="12568" cap="flat">
              <a:solidFill>
                <a:srgbClr val="00B050"/>
              </a:solidFill>
              <a:prstDash val="solid"/>
              <a:miter/>
            </a:ln>
          </p:spPr>
          <p:txBody>
            <a:bodyPr rtlCol="0" anchor="ctr"/>
            <a:lstStyle/>
            <a:p>
              <a:endParaRPr lang="en-US"/>
            </a:p>
          </p:txBody>
        </p:sp>
      </p:grpSp>
      <p:grpSp>
        <p:nvGrpSpPr>
          <p:cNvPr id="162" name="Graphic 31">
            <a:extLst>
              <a:ext uri="{FF2B5EF4-FFF2-40B4-BE49-F238E27FC236}">
                <a16:creationId xmlns:a16="http://schemas.microsoft.com/office/drawing/2014/main" id="{AD6B1E8B-55BE-3619-E65E-DBEFA181DDB9}"/>
              </a:ext>
            </a:extLst>
          </p:cNvPr>
          <p:cNvGrpSpPr/>
          <p:nvPr/>
        </p:nvGrpSpPr>
        <p:grpSpPr>
          <a:xfrm>
            <a:off x="11363877" y="3710136"/>
            <a:ext cx="79571" cy="79549"/>
            <a:chOff x="11201324" y="3710136"/>
            <a:chExt cx="79571" cy="79549"/>
          </a:xfrm>
        </p:grpSpPr>
        <p:sp>
          <p:nvSpPr>
            <p:cNvPr id="163" name="Freeform 162">
              <a:extLst>
                <a:ext uri="{FF2B5EF4-FFF2-40B4-BE49-F238E27FC236}">
                  <a16:creationId xmlns:a16="http://schemas.microsoft.com/office/drawing/2014/main" id="{4341CDBA-875A-5314-A527-69BF577C115A}"/>
                </a:ext>
              </a:extLst>
            </p:cNvPr>
            <p:cNvSpPr/>
            <p:nvPr/>
          </p:nvSpPr>
          <p:spPr>
            <a:xfrm>
              <a:off x="11241172" y="3710136"/>
              <a:ext cx="12570" cy="79549"/>
            </a:xfrm>
            <a:custGeom>
              <a:avLst/>
              <a:gdLst>
                <a:gd name="connsiteX0" fmla="*/ 0 w 12570"/>
                <a:gd name="connsiteY0" fmla="*/ 0 h 79549"/>
                <a:gd name="connsiteX1" fmla="*/ 0 w 12570"/>
                <a:gd name="connsiteY1" fmla="*/ 79550 h 79549"/>
              </a:gdLst>
              <a:ahLst/>
              <a:cxnLst>
                <a:cxn ang="0">
                  <a:pos x="connsiteX0" y="connsiteY0"/>
                </a:cxn>
                <a:cxn ang="0">
                  <a:pos x="connsiteX1" y="connsiteY1"/>
                </a:cxn>
              </a:cxnLst>
              <a:rect l="l" t="t" r="r" b="b"/>
              <a:pathLst>
                <a:path w="12570" h="79549">
                  <a:moveTo>
                    <a:pt x="0" y="0"/>
                  </a:moveTo>
                  <a:lnTo>
                    <a:pt x="0" y="79550"/>
                  </a:lnTo>
                </a:path>
              </a:pathLst>
            </a:custGeom>
            <a:ln w="12568" cap="flat">
              <a:solidFill>
                <a:srgbClr val="00B050"/>
              </a:solid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D30B9523-043F-3051-F84A-EF32CFF7D91B}"/>
                </a:ext>
              </a:extLst>
            </p:cNvPr>
            <p:cNvSpPr/>
            <p:nvPr/>
          </p:nvSpPr>
          <p:spPr>
            <a:xfrm>
              <a:off x="11201324" y="3749974"/>
              <a:ext cx="79571" cy="12567"/>
            </a:xfrm>
            <a:custGeom>
              <a:avLst/>
              <a:gdLst>
                <a:gd name="connsiteX0" fmla="*/ -1 w 79571"/>
                <a:gd name="connsiteY0" fmla="*/ 0 h 12567"/>
                <a:gd name="connsiteX1" fmla="*/ 79572 w 79571"/>
                <a:gd name="connsiteY1" fmla="*/ 0 h 12567"/>
              </a:gdLst>
              <a:ahLst/>
              <a:cxnLst>
                <a:cxn ang="0">
                  <a:pos x="connsiteX0" y="connsiteY0"/>
                </a:cxn>
                <a:cxn ang="0">
                  <a:pos x="connsiteX1" y="connsiteY1"/>
                </a:cxn>
              </a:cxnLst>
              <a:rect l="l" t="t" r="r" b="b"/>
              <a:pathLst>
                <a:path w="79571" h="12567">
                  <a:moveTo>
                    <a:pt x="-1" y="0"/>
                  </a:moveTo>
                  <a:lnTo>
                    <a:pt x="79572" y="0"/>
                  </a:lnTo>
                </a:path>
              </a:pathLst>
            </a:custGeom>
            <a:ln w="12568" cap="flat">
              <a:solidFill>
                <a:srgbClr val="00B050"/>
              </a:solidFill>
              <a:prstDash val="solid"/>
              <a:miter/>
            </a:ln>
          </p:spPr>
          <p:txBody>
            <a:bodyPr rtlCol="0" anchor="ctr"/>
            <a:lstStyle/>
            <a:p>
              <a:endParaRPr lang="en-US"/>
            </a:p>
          </p:txBody>
        </p:sp>
      </p:grpSp>
      <p:grpSp>
        <p:nvGrpSpPr>
          <p:cNvPr id="165" name="Graphic 31">
            <a:extLst>
              <a:ext uri="{FF2B5EF4-FFF2-40B4-BE49-F238E27FC236}">
                <a16:creationId xmlns:a16="http://schemas.microsoft.com/office/drawing/2014/main" id="{E2844DC3-211E-E725-6285-9E65E3DA852A}"/>
              </a:ext>
            </a:extLst>
          </p:cNvPr>
          <p:cNvGrpSpPr/>
          <p:nvPr/>
        </p:nvGrpSpPr>
        <p:grpSpPr>
          <a:xfrm>
            <a:off x="11453379" y="3710136"/>
            <a:ext cx="79445" cy="79549"/>
            <a:chOff x="11290826" y="3710136"/>
            <a:chExt cx="79445" cy="79549"/>
          </a:xfrm>
        </p:grpSpPr>
        <p:sp>
          <p:nvSpPr>
            <p:cNvPr id="166" name="Freeform 165">
              <a:extLst>
                <a:ext uri="{FF2B5EF4-FFF2-40B4-BE49-F238E27FC236}">
                  <a16:creationId xmlns:a16="http://schemas.microsoft.com/office/drawing/2014/main" id="{C5689F6A-0717-A806-A4A5-38198448A119}"/>
                </a:ext>
              </a:extLst>
            </p:cNvPr>
            <p:cNvSpPr/>
            <p:nvPr/>
          </p:nvSpPr>
          <p:spPr>
            <a:xfrm>
              <a:off x="11330549" y="3710136"/>
              <a:ext cx="12570" cy="79549"/>
            </a:xfrm>
            <a:custGeom>
              <a:avLst/>
              <a:gdLst>
                <a:gd name="connsiteX0" fmla="*/ 0 w 12570"/>
                <a:gd name="connsiteY0" fmla="*/ 0 h 79549"/>
                <a:gd name="connsiteX1" fmla="*/ 0 w 12570"/>
                <a:gd name="connsiteY1" fmla="*/ 79550 h 79549"/>
              </a:gdLst>
              <a:ahLst/>
              <a:cxnLst>
                <a:cxn ang="0">
                  <a:pos x="connsiteX0" y="connsiteY0"/>
                </a:cxn>
                <a:cxn ang="0">
                  <a:pos x="connsiteX1" y="connsiteY1"/>
                </a:cxn>
              </a:cxnLst>
              <a:rect l="l" t="t" r="r" b="b"/>
              <a:pathLst>
                <a:path w="12570" h="79549">
                  <a:moveTo>
                    <a:pt x="0" y="0"/>
                  </a:moveTo>
                  <a:lnTo>
                    <a:pt x="0" y="79550"/>
                  </a:lnTo>
                </a:path>
              </a:pathLst>
            </a:custGeom>
            <a:ln w="12568" cap="flat">
              <a:solidFill>
                <a:srgbClr val="00B050"/>
              </a:solid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2362019F-3887-627F-A192-B363F28DB645}"/>
                </a:ext>
              </a:extLst>
            </p:cNvPr>
            <p:cNvSpPr/>
            <p:nvPr/>
          </p:nvSpPr>
          <p:spPr>
            <a:xfrm>
              <a:off x="11290826" y="3749974"/>
              <a:ext cx="79445" cy="12567"/>
            </a:xfrm>
            <a:custGeom>
              <a:avLst/>
              <a:gdLst>
                <a:gd name="connsiteX0" fmla="*/ 1 w 79445"/>
                <a:gd name="connsiteY0" fmla="*/ 0 h 12567"/>
                <a:gd name="connsiteX1" fmla="*/ 79446 w 79445"/>
                <a:gd name="connsiteY1" fmla="*/ 0 h 12567"/>
              </a:gdLst>
              <a:ahLst/>
              <a:cxnLst>
                <a:cxn ang="0">
                  <a:pos x="connsiteX0" y="connsiteY0"/>
                </a:cxn>
                <a:cxn ang="0">
                  <a:pos x="connsiteX1" y="connsiteY1"/>
                </a:cxn>
              </a:cxnLst>
              <a:rect l="l" t="t" r="r" b="b"/>
              <a:pathLst>
                <a:path w="79445" h="12567">
                  <a:moveTo>
                    <a:pt x="1" y="0"/>
                  </a:moveTo>
                  <a:lnTo>
                    <a:pt x="79446" y="0"/>
                  </a:lnTo>
                </a:path>
              </a:pathLst>
            </a:custGeom>
            <a:ln w="12568" cap="flat">
              <a:solidFill>
                <a:srgbClr val="00B050"/>
              </a:solidFill>
              <a:prstDash val="solid"/>
              <a:miter/>
            </a:ln>
          </p:spPr>
          <p:txBody>
            <a:bodyPr rtlCol="0" anchor="ctr"/>
            <a:lstStyle/>
            <a:p>
              <a:endParaRPr lang="en-US"/>
            </a:p>
          </p:txBody>
        </p:sp>
      </p:grpSp>
      <p:grpSp>
        <p:nvGrpSpPr>
          <p:cNvPr id="168" name="Graphic 31">
            <a:extLst>
              <a:ext uri="{FF2B5EF4-FFF2-40B4-BE49-F238E27FC236}">
                <a16:creationId xmlns:a16="http://schemas.microsoft.com/office/drawing/2014/main" id="{86C522F9-3110-83B1-E566-DD0C6ED56D97}"/>
              </a:ext>
            </a:extLst>
          </p:cNvPr>
          <p:cNvGrpSpPr/>
          <p:nvPr/>
        </p:nvGrpSpPr>
        <p:grpSpPr>
          <a:xfrm>
            <a:off x="11500896" y="3710136"/>
            <a:ext cx="79571" cy="79549"/>
            <a:chOff x="11338343" y="3710136"/>
            <a:chExt cx="79571" cy="79549"/>
          </a:xfrm>
        </p:grpSpPr>
        <p:sp>
          <p:nvSpPr>
            <p:cNvPr id="169" name="Freeform 168">
              <a:extLst>
                <a:ext uri="{FF2B5EF4-FFF2-40B4-BE49-F238E27FC236}">
                  <a16:creationId xmlns:a16="http://schemas.microsoft.com/office/drawing/2014/main" id="{AA616ACF-B6FE-EC4F-D34B-4831704A761E}"/>
                </a:ext>
              </a:extLst>
            </p:cNvPr>
            <p:cNvSpPr/>
            <p:nvPr/>
          </p:nvSpPr>
          <p:spPr>
            <a:xfrm>
              <a:off x="11378191" y="3710136"/>
              <a:ext cx="12570" cy="79549"/>
            </a:xfrm>
            <a:custGeom>
              <a:avLst/>
              <a:gdLst>
                <a:gd name="connsiteX0" fmla="*/ 0 w 12570"/>
                <a:gd name="connsiteY0" fmla="*/ 0 h 79549"/>
                <a:gd name="connsiteX1" fmla="*/ 0 w 12570"/>
                <a:gd name="connsiteY1" fmla="*/ 79550 h 79549"/>
              </a:gdLst>
              <a:ahLst/>
              <a:cxnLst>
                <a:cxn ang="0">
                  <a:pos x="connsiteX0" y="connsiteY0"/>
                </a:cxn>
                <a:cxn ang="0">
                  <a:pos x="connsiteX1" y="connsiteY1"/>
                </a:cxn>
              </a:cxnLst>
              <a:rect l="l" t="t" r="r" b="b"/>
              <a:pathLst>
                <a:path w="12570" h="79549">
                  <a:moveTo>
                    <a:pt x="0" y="0"/>
                  </a:moveTo>
                  <a:lnTo>
                    <a:pt x="0" y="79550"/>
                  </a:lnTo>
                </a:path>
              </a:pathLst>
            </a:custGeom>
            <a:ln w="12568" cap="flat">
              <a:solidFill>
                <a:srgbClr val="00B050"/>
              </a:solid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6D4D8C43-7427-7652-CA06-1F49965A9B82}"/>
                </a:ext>
              </a:extLst>
            </p:cNvPr>
            <p:cNvSpPr/>
            <p:nvPr/>
          </p:nvSpPr>
          <p:spPr>
            <a:xfrm>
              <a:off x="11338343" y="3749974"/>
              <a:ext cx="79571" cy="12567"/>
            </a:xfrm>
            <a:custGeom>
              <a:avLst/>
              <a:gdLst>
                <a:gd name="connsiteX0" fmla="*/ 0 w 79571"/>
                <a:gd name="connsiteY0" fmla="*/ 0 h 12567"/>
                <a:gd name="connsiteX1" fmla="*/ 79572 w 79571"/>
                <a:gd name="connsiteY1" fmla="*/ 0 h 12567"/>
              </a:gdLst>
              <a:ahLst/>
              <a:cxnLst>
                <a:cxn ang="0">
                  <a:pos x="connsiteX0" y="connsiteY0"/>
                </a:cxn>
                <a:cxn ang="0">
                  <a:pos x="connsiteX1" y="connsiteY1"/>
                </a:cxn>
              </a:cxnLst>
              <a:rect l="l" t="t" r="r" b="b"/>
              <a:pathLst>
                <a:path w="79571" h="12567">
                  <a:moveTo>
                    <a:pt x="0" y="0"/>
                  </a:moveTo>
                  <a:lnTo>
                    <a:pt x="79572" y="0"/>
                  </a:lnTo>
                </a:path>
              </a:pathLst>
            </a:custGeom>
            <a:ln w="12568" cap="flat">
              <a:solidFill>
                <a:srgbClr val="00B050"/>
              </a:solidFill>
              <a:prstDash val="solid"/>
              <a:miter/>
            </a:ln>
          </p:spPr>
          <p:txBody>
            <a:bodyPr rtlCol="0" anchor="ctr"/>
            <a:lstStyle/>
            <a:p>
              <a:endParaRPr lang="en-US"/>
            </a:p>
          </p:txBody>
        </p:sp>
      </p:grpSp>
      <p:grpSp>
        <p:nvGrpSpPr>
          <p:cNvPr id="171" name="Graphic 31">
            <a:extLst>
              <a:ext uri="{FF2B5EF4-FFF2-40B4-BE49-F238E27FC236}">
                <a16:creationId xmlns:a16="http://schemas.microsoft.com/office/drawing/2014/main" id="{7FDD5269-FC97-8CAA-1FF5-B951FC840641}"/>
              </a:ext>
            </a:extLst>
          </p:cNvPr>
          <p:cNvGrpSpPr/>
          <p:nvPr/>
        </p:nvGrpSpPr>
        <p:grpSpPr>
          <a:xfrm>
            <a:off x="10566403" y="3353983"/>
            <a:ext cx="79445" cy="79549"/>
            <a:chOff x="10403850" y="3353983"/>
            <a:chExt cx="79445" cy="79549"/>
          </a:xfrm>
        </p:grpSpPr>
        <p:sp>
          <p:nvSpPr>
            <p:cNvPr id="172" name="Freeform 171">
              <a:extLst>
                <a:ext uri="{FF2B5EF4-FFF2-40B4-BE49-F238E27FC236}">
                  <a16:creationId xmlns:a16="http://schemas.microsoft.com/office/drawing/2014/main" id="{8F8095BB-2520-25F6-E5A8-591C96831AB7}"/>
                </a:ext>
              </a:extLst>
            </p:cNvPr>
            <p:cNvSpPr/>
            <p:nvPr/>
          </p:nvSpPr>
          <p:spPr>
            <a:xfrm>
              <a:off x="10443573" y="3353983"/>
              <a:ext cx="12570" cy="79549"/>
            </a:xfrm>
            <a:custGeom>
              <a:avLst/>
              <a:gdLst>
                <a:gd name="connsiteX0" fmla="*/ 0 w 12570"/>
                <a:gd name="connsiteY0" fmla="*/ 0 h 79549"/>
                <a:gd name="connsiteX1" fmla="*/ 0 w 12570"/>
                <a:gd name="connsiteY1" fmla="*/ 79550 h 79549"/>
              </a:gdLst>
              <a:ahLst/>
              <a:cxnLst>
                <a:cxn ang="0">
                  <a:pos x="connsiteX0" y="connsiteY0"/>
                </a:cxn>
                <a:cxn ang="0">
                  <a:pos x="connsiteX1" y="connsiteY1"/>
                </a:cxn>
              </a:cxnLst>
              <a:rect l="l" t="t" r="r" b="b"/>
              <a:pathLst>
                <a:path w="12570" h="79549">
                  <a:moveTo>
                    <a:pt x="0" y="0"/>
                  </a:moveTo>
                  <a:lnTo>
                    <a:pt x="0" y="79550"/>
                  </a:lnTo>
                </a:path>
              </a:pathLst>
            </a:custGeom>
            <a:ln w="12568" cap="flat">
              <a:solidFill>
                <a:srgbClr val="00B050"/>
              </a:solid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753F6A92-8D7B-F350-8353-4DFEC29A3C18}"/>
                </a:ext>
              </a:extLst>
            </p:cNvPr>
            <p:cNvSpPr/>
            <p:nvPr/>
          </p:nvSpPr>
          <p:spPr>
            <a:xfrm>
              <a:off x="10403850" y="3393821"/>
              <a:ext cx="79445" cy="12567"/>
            </a:xfrm>
            <a:custGeom>
              <a:avLst/>
              <a:gdLst>
                <a:gd name="connsiteX0" fmla="*/ 0 w 79445"/>
                <a:gd name="connsiteY0" fmla="*/ 0 h 12567"/>
                <a:gd name="connsiteX1" fmla="*/ 79445 w 79445"/>
                <a:gd name="connsiteY1" fmla="*/ 0 h 12567"/>
              </a:gdLst>
              <a:ahLst/>
              <a:cxnLst>
                <a:cxn ang="0">
                  <a:pos x="connsiteX0" y="connsiteY0"/>
                </a:cxn>
                <a:cxn ang="0">
                  <a:pos x="connsiteX1" y="connsiteY1"/>
                </a:cxn>
              </a:cxnLst>
              <a:rect l="l" t="t" r="r" b="b"/>
              <a:pathLst>
                <a:path w="79445" h="12567">
                  <a:moveTo>
                    <a:pt x="0" y="0"/>
                  </a:moveTo>
                  <a:lnTo>
                    <a:pt x="79445" y="0"/>
                  </a:lnTo>
                </a:path>
              </a:pathLst>
            </a:custGeom>
            <a:ln w="12568" cap="flat">
              <a:solidFill>
                <a:srgbClr val="00B050"/>
              </a:solidFill>
              <a:prstDash val="solid"/>
              <a:miter/>
            </a:ln>
          </p:spPr>
          <p:txBody>
            <a:bodyPr rtlCol="0" anchor="ctr"/>
            <a:lstStyle/>
            <a:p>
              <a:endParaRPr lang="en-US"/>
            </a:p>
          </p:txBody>
        </p:sp>
      </p:grpSp>
      <p:grpSp>
        <p:nvGrpSpPr>
          <p:cNvPr id="174" name="Graphic 31">
            <a:extLst>
              <a:ext uri="{FF2B5EF4-FFF2-40B4-BE49-F238E27FC236}">
                <a16:creationId xmlns:a16="http://schemas.microsoft.com/office/drawing/2014/main" id="{1393A1F7-5CC8-C373-8D0F-6B2FE70D42DF}"/>
              </a:ext>
            </a:extLst>
          </p:cNvPr>
          <p:cNvGrpSpPr/>
          <p:nvPr/>
        </p:nvGrpSpPr>
        <p:grpSpPr>
          <a:xfrm>
            <a:off x="10512979" y="3280465"/>
            <a:ext cx="79571" cy="79549"/>
            <a:chOff x="10350426" y="3280465"/>
            <a:chExt cx="79571" cy="79549"/>
          </a:xfrm>
        </p:grpSpPr>
        <p:sp>
          <p:nvSpPr>
            <p:cNvPr id="175" name="Freeform 174">
              <a:extLst>
                <a:ext uri="{FF2B5EF4-FFF2-40B4-BE49-F238E27FC236}">
                  <a16:creationId xmlns:a16="http://schemas.microsoft.com/office/drawing/2014/main" id="{33E1A68D-23DB-84CD-1C44-8E0046916A42}"/>
                </a:ext>
              </a:extLst>
            </p:cNvPr>
            <p:cNvSpPr/>
            <p:nvPr/>
          </p:nvSpPr>
          <p:spPr>
            <a:xfrm>
              <a:off x="10390149" y="3280465"/>
              <a:ext cx="12570" cy="79549"/>
            </a:xfrm>
            <a:custGeom>
              <a:avLst/>
              <a:gdLst>
                <a:gd name="connsiteX0" fmla="*/ 0 w 12570"/>
                <a:gd name="connsiteY0" fmla="*/ 0 h 79549"/>
                <a:gd name="connsiteX1" fmla="*/ 0 w 12570"/>
                <a:gd name="connsiteY1" fmla="*/ 79550 h 79549"/>
              </a:gdLst>
              <a:ahLst/>
              <a:cxnLst>
                <a:cxn ang="0">
                  <a:pos x="connsiteX0" y="connsiteY0"/>
                </a:cxn>
                <a:cxn ang="0">
                  <a:pos x="connsiteX1" y="connsiteY1"/>
                </a:cxn>
              </a:cxnLst>
              <a:rect l="l" t="t" r="r" b="b"/>
              <a:pathLst>
                <a:path w="12570" h="79549">
                  <a:moveTo>
                    <a:pt x="0" y="0"/>
                  </a:moveTo>
                  <a:lnTo>
                    <a:pt x="0" y="79550"/>
                  </a:lnTo>
                </a:path>
              </a:pathLst>
            </a:custGeom>
            <a:ln w="12568" cap="flat">
              <a:solidFill>
                <a:srgbClr val="00B050"/>
              </a:solid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71F54303-E821-1EB0-C5BF-B2A142898E7D}"/>
                </a:ext>
              </a:extLst>
            </p:cNvPr>
            <p:cNvSpPr/>
            <p:nvPr/>
          </p:nvSpPr>
          <p:spPr>
            <a:xfrm>
              <a:off x="10350426" y="3320303"/>
              <a:ext cx="79571" cy="12567"/>
            </a:xfrm>
            <a:custGeom>
              <a:avLst/>
              <a:gdLst>
                <a:gd name="connsiteX0" fmla="*/ 0 w 79571"/>
                <a:gd name="connsiteY0" fmla="*/ 0 h 12567"/>
                <a:gd name="connsiteX1" fmla="*/ 79571 w 79571"/>
                <a:gd name="connsiteY1" fmla="*/ 0 h 12567"/>
              </a:gdLst>
              <a:ahLst/>
              <a:cxnLst>
                <a:cxn ang="0">
                  <a:pos x="connsiteX0" y="connsiteY0"/>
                </a:cxn>
                <a:cxn ang="0">
                  <a:pos x="connsiteX1" y="connsiteY1"/>
                </a:cxn>
              </a:cxnLst>
              <a:rect l="l" t="t" r="r" b="b"/>
              <a:pathLst>
                <a:path w="79571" h="12567">
                  <a:moveTo>
                    <a:pt x="0" y="0"/>
                  </a:moveTo>
                  <a:lnTo>
                    <a:pt x="79571" y="0"/>
                  </a:lnTo>
                </a:path>
              </a:pathLst>
            </a:custGeom>
            <a:ln w="12568" cap="flat">
              <a:solidFill>
                <a:srgbClr val="00B050"/>
              </a:solidFill>
              <a:prstDash val="solid"/>
              <a:miter/>
            </a:ln>
          </p:spPr>
          <p:txBody>
            <a:bodyPr rtlCol="0" anchor="ctr"/>
            <a:lstStyle/>
            <a:p>
              <a:endParaRPr lang="en-US"/>
            </a:p>
          </p:txBody>
        </p:sp>
      </p:grpSp>
      <p:grpSp>
        <p:nvGrpSpPr>
          <p:cNvPr id="177" name="Graphic 31">
            <a:extLst>
              <a:ext uri="{FF2B5EF4-FFF2-40B4-BE49-F238E27FC236}">
                <a16:creationId xmlns:a16="http://schemas.microsoft.com/office/drawing/2014/main" id="{43075676-DCF8-9B67-5F3B-D7E39EB69CC2}"/>
              </a:ext>
            </a:extLst>
          </p:cNvPr>
          <p:cNvGrpSpPr/>
          <p:nvPr/>
        </p:nvGrpSpPr>
        <p:grpSpPr>
          <a:xfrm>
            <a:off x="10407638" y="3280465"/>
            <a:ext cx="79571" cy="79549"/>
            <a:chOff x="10245085" y="3280465"/>
            <a:chExt cx="79571" cy="79549"/>
          </a:xfrm>
        </p:grpSpPr>
        <p:sp>
          <p:nvSpPr>
            <p:cNvPr id="178" name="Freeform 177">
              <a:extLst>
                <a:ext uri="{FF2B5EF4-FFF2-40B4-BE49-F238E27FC236}">
                  <a16:creationId xmlns:a16="http://schemas.microsoft.com/office/drawing/2014/main" id="{2B1E6A4A-D275-82E3-C5F5-3FEF22B6C503}"/>
                </a:ext>
              </a:extLst>
            </p:cNvPr>
            <p:cNvSpPr/>
            <p:nvPr/>
          </p:nvSpPr>
          <p:spPr>
            <a:xfrm>
              <a:off x="10284933" y="3280465"/>
              <a:ext cx="12570" cy="79549"/>
            </a:xfrm>
            <a:custGeom>
              <a:avLst/>
              <a:gdLst>
                <a:gd name="connsiteX0" fmla="*/ 0 w 12570"/>
                <a:gd name="connsiteY0" fmla="*/ 0 h 79549"/>
                <a:gd name="connsiteX1" fmla="*/ 0 w 12570"/>
                <a:gd name="connsiteY1" fmla="*/ 79550 h 79549"/>
              </a:gdLst>
              <a:ahLst/>
              <a:cxnLst>
                <a:cxn ang="0">
                  <a:pos x="connsiteX0" y="connsiteY0"/>
                </a:cxn>
                <a:cxn ang="0">
                  <a:pos x="connsiteX1" y="connsiteY1"/>
                </a:cxn>
              </a:cxnLst>
              <a:rect l="l" t="t" r="r" b="b"/>
              <a:pathLst>
                <a:path w="12570" h="79549">
                  <a:moveTo>
                    <a:pt x="0" y="0"/>
                  </a:moveTo>
                  <a:lnTo>
                    <a:pt x="0" y="79550"/>
                  </a:lnTo>
                </a:path>
              </a:pathLst>
            </a:custGeom>
            <a:ln w="12568" cap="flat">
              <a:solidFill>
                <a:srgbClr val="00B050"/>
              </a:solid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327F9C23-8929-1CC3-38AC-3247D5430ED7}"/>
                </a:ext>
              </a:extLst>
            </p:cNvPr>
            <p:cNvSpPr/>
            <p:nvPr/>
          </p:nvSpPr>
          <p:spPr>
            <a:xfrm>
              <a:off x="10245085" y="3320303"/>
              <a:ext cx="79571" cy="12567"/>
            </a:xfrm>
            <a:custGeom>
              <a:avLst/>
              <a:gdLst>
                <a:gd name="connsiteX0" fmla="*/ 0 w 79571"/>
                <a:gd name="connsiteY0" fmla="*/ 0 h 12567"/>
                <a:gd name="connsiteX1" fmla="*/ 79571 w 79571"/>
                <a:gd name="connsiteY1" fmla="*/ 0 h 12567"/>
              </a:gdLst>
              <a:ahLst/>
              <a:cxnLst>
                <a:cxn ang="0">
                  <a:pos x="connsiteX0" y="connsiteY0"/>
                </a:cxn>
                <a:cxn ang="0">
                  <a:pos x="connsiteX1" y="connsiteY1"/>
                </a:cxn>
              </a:cxnLst>
              <a:rect l="l" t="t" r="r" b="b"/>
              <a:pathLst>
                <a:path w="79571" h="12567">
                  <a:moveTo>
                    <a:pt x="0" y="0"/>
                  </a:moveTo>
                  <a:lnTo>
                    <a:pt x="79571" y="0"/>
                  </a:lnTo>
                </a:path>
              </a:pathLst>
            </a:custGeom>
            <a:ln w="12568" cap="flat">
              <a:solidFill>
                <a:srgbClr val="00B050"/>
              </a:solidFill>
              <a:prstDash val="solid"/>
              <a:miter/>
            </a:ln>
          </p:spPr>
          <p:txBody>
            <a:bodyPr rtlCol="0" anchor="ctr"/>
            <a:lstStyle/>
            <a:p>
              <a:endParaRPr lang="en-US"/>
            </a:p>
          </p:txBody>
        </p:sp>
      </p:grpSp>
      <p:grpSp>
        <p:nvGrpSpPr>
          <p:cNvPr id="180" name="Graphic 31">
            <a:extLst>
              <a:ext uri="{FF2B5EF4-FFF2-40B4-BE49-F238E27FC236}">
                <a16:creationId xmlns:a16="http://schemas.microsoft.com/office/drawing/2014/main" id="{CF595B99-6D65-3AA9-FCC7-BA46CCC85E7F}"/>
              </a:ext>
            </a:extLst>
          </p:cNvPr>
          <p:cNvGrpSpPr/>
          <p:nvPr/>
        </p:nvGrpSpPr>
        <p:grpSpPr>
          <a:xfrm>
            <a:off x="10306697" y="3280465"/>
            <a:ext cx="79571" cy="79549"/>
            <a:chOff x="10144144" y="3280465"/>
            <a:chExt cx="79571" cy="79549"/>
          </a:xfrm>
        </p:grpSpPr>
        <p:sp>
          <p:nvSpPr>
            <p:cNvPr id="181" name="Freeform 180">
              <a:extLst>
                <a:ext uri="{FF2B5EF4-FFF2-40B4-BE49-F238E27FC236}">
                  <a16:creationId xmlns:a16="http://schemas.microsoft.com/office/drawing/2014/main" id="{278B5F6C-CE32-6206-B43F-7BAA0A4296C5}"/>
                </a:ext>
              </a:extLst>
            </p:cNvPr>
            <p:cNvSpPr/>
            <p:nvPr/>
          </p:nvSpPr>
          <p:spPr>
            <a:xfrm>
              <a:off x="10183992" y="3280465"/>
              <a:ext cx="12570" cy="79549"/>
            </a:xfrm>
            <a:custGeom>
              <a:avLst/>
              <a:gdLst>
                <a:gd name="connsiteX0" fmla="*/ 0 w 12570"/>
                <a:gd name="connsiteY0" fmla="*/ 0 h 79549"/>
                <a:gd name="connsiteX1" fmla="*/ 0 w 12570"/>
                <a:gd name="connsiteY1" fmla="*/ 79550 h 79549"/>
              </a:gdLst>
              <a:ahLst/>
              <a:cxnLst>
                <a:cxn ang="0">
                  <a:pos x="connsiteX0" y="connsiteY0"/>
                </a:cxn>
                <a:cxn ang="0">
                  <a:pos x="connsiteX1" y="connsiteY1"/>
                </a:cxn>
              </a:cxnLst>
              <a:rect l="l" t="t" r="r" b="b"/>
              <a:pathLst>
                <a:path w="12570" h="79549">
                  <a:moveTo>
                    <a:pt x="0" y="0"/>
                  </a:moveTo>
                  <a:lnTo>
                    <a:pt x="0" y="79550"/>
                  </a:lnTo>
                </a:path>
              </a:pathLst>
            </a:custGeom>
            <a:ln w="12568" cap="flat">
              <a:solidFill>
                <a:srgbClr val="00B050"/>
              </a:solid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D478C86A-5047-57A8-629C-3AACC698D267}"/>
                </a:ext>
              </a:extLst>
            </p:cNvPr>
            <p:cNvSpPr/>
            <p:nvPr/>
          </p:nvSpPr>
          <p:spPr>
            <a:xfrm>
              <a:off x="10144144" y="3320303"/>
              <a:ext cx="79571" cy="12567"/>
            </a:xfrm>
            <a:custGeom>
              <a:avLst/>
              <a:gdLst>
                <a:gd name="connsiteX0" fmla="*/ 0 w 79571"/>
                <a:gd name="connsiteY0" fmla="*/ 0 h 12567"/>
                <a:gd name="connsiteX1" fmla="*/ 79572 w 79571"/>
                <a:gd name="connsiteY1" fmla="*/ 0 h 12567"/>
              </a:gdLst>
              <a:ahLst/>
              <a:cxnLst>
                <a:cxn ang="0">
                  <a:pos x="connsiteX0" y="connsiteY0"/>
                </a:cxn>
                <a:cxn ang="0">
                  <a:pos x="connsiteX1" y="connsiteY1"/>
                </a:cxn>
              </a:cxnLst>
              <a:rect l="l" t="t" r="r" b="b"/>
              <a:pathLst>
                <a:path w="79571" h="12567">
                  <a:moveTo>
                    <a:pt x="0" y="0"/>
                  </a:moveTo>
                  <a:lnTo>
                    <a:pt x="79572" y="0"/>
                  </a:lnTo>
                </a:path>
              </a:pathLst>
            </a:custGeom>
            <a:ln w="12568" cap="flat">
              <a:solidFill>
                <a:srgbClr val="00B050"/>
              </a:solidFill>
              <a:prstDash val="solid"/>
              <a:miter/>
            </a:ln>
          </p:spPr>
          <p:txBody>
            <a:bodyPr rtlCol="0" anchor="ctr"/>
            <a:lstStyle/>
            <a:p>
              <a:endParaRPr lang="en-US"/>
            </a:p>
          </p:txBody>
        </p:sp>
      </p:grpSp>
      <p:grpSp>
        <p:nvGrpSpPr>
          <p:cNvPr id="183" name="Graphic 31">
            <a:extLst>
              <a:ext uri="{FF2B5EF4-FFF2-40B4-BE49-F238E27FC236}">
                <a16:creationId xmlns:a16="http://schemas.microsoft.com/office/drawing/2014/main" id="{4798CB1E-2DAA-8AD5-9CB2-E1B2D75C5096}"/>
              </a:ext>
            </a:extLst>
          </p:cNvPr>
          <p:cNvGrpSpPr/>
          <p:nvPr/>
        </p:nvGrpSpPr>
        <p:grpSpPr>
          <a:xfrm>
            <a:off x="10045733" y="3095980"/>
            <a:ext cx="79571" cy="79424"/>
            <a:chOff x="9883180" y="3095980"/>
            <a:chExt cx="79571" cy="79424"/>
          </a:xfrm>
        </p:grpSpPr>
        <p:sp>
          <p:nvSpPr>
            <p:cNvPr id="184" name="Freeform 183">
              <a:extLst>
                <a:ext uri="{FF2B5EF4-FFF2-40B4-BE49-F238E27FC236}">
                  <a16:creationId xmlns:a16="http://schemas.microsoft.com/office/drawing/2014/main" id="{A9D0F4E8-E39E-415C-2687-52F29F2497F9}"/>
                </a:ext>
              </a:extLst>
            </p:cNvPr>
            <p:cNvSpPr/>
            <p:nvPr/>
          </p:nvSpPr>
          <p:spPr>
            <a:xfrm>
              <a:off x="9922902" y="3095980"/>
              <a:ext cx="12570" cy="79424"/>
            </a:xfrm>
            <a:custGeom>
              <a:avLst/>
              <a:gdLst>
                <a:gd name="connsiteX0" fmla="*/ 0 w 12570"/>
                <a:gd name="connsiteY0" fmla="*/ 0 h 79424"/>
                <a:gd name="connsiteX1" fmla="*/ 0 w 12570"/>
                <a:gd name="connsiteY1" fmla="*/ 79424 h 79424"/>
              </a:gdLst>
              <a:ahLst/>
              <a:cxnLst>
                <a:cxn ang="0">
                  <a:pos x="connsiteX0" y="connsiteY0"/>
                </a:cxn>
                <a:cxn ang="0">
                  <a:pos x="connsiteX1" y="connsiteY1"/>
                </a:cxn>
              </a:cxnLst>
              <a:rect l="l" t="t" r="r" b="b"/>
              <a:pathLst>
                <a:path w="12570" h="79424">
                  <a:moveTo>
                    <a:pt x="0" y="0"/>
                  </a:moveTo>
                  <a:lnTo>
                    <a:pt x="0" y="79424"/>
                  </a:lnTo>
                </a:path>
              </a:pathLst>
            </a:custGeom>
            <a:ln w="12568" cap="flat">
              <a:solidFill>
                <a:srgbClr val="00B050"/>
              </a:solid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3A4D4120-1FE6-B678-169A-22C7B30023B3}"/>
                </a:ext>
              </a:extLst>
            </p:cNvPr>
            <p:cNvSpPr/>
            <p:nvPr/>
          </p:nvSpPr>
          <p:spPr>
            <a:xfrm>
              <a:off x="9883180" y="3135692"/>
              <a:ext cx="79571" cy="12567"/>
            </a:xfrm>
            <a:custGeom>
              <a:avLst/>
              <a:gdLst>
                <a:gd name="connsiteX0" fmla="*/ -1 w 79571"/>
                <a:gd name="connsiteY0" fmla="*/ 0 h 12567"/>
                <a:gd name="connsiteX1" fmla="*/ 79572 w 79571"/>
                <a:gd name="connsiteY1" fmla="*/ 0 h 12567"/>
              </a:gdLst>
              <a:ahLst/>
              <a:cxnLst>
                <a:cxn ang="0">
                  <a:pos x="connsiteX0" y="connsiteY0"/>
                </a:cxn>
                <a:cxn ang="0">
                  <a:pos x="connsiteX1" y="connsiteY1"/>
                </a:cxn>
              </a:cxnLst>
              <a:rect l="l" t="t" r="r" b="b"/>
              <a:pathLst>
                <a:path w="79571" h="12567">
                  <a:moveTo>
                    <a:pt x="-1" y="0"/>
                  </a:moveTo>
                  <a:lnTo>
                    <a:pt x="79572" y="0"/>
                  </a:lnTo>
                </a:path>
              </a:pathLst>
            </a:custGeom>
            <a:ln w="12568" cap="flat">
              <a:solidFill>
                <a:srgbClr val="00B050"/>
              </a:solidFill>
              <a:prstDash val="solid"/>
              <a:miter/>
            </a:ln>
          </p:spPr>
          <p:txBody>
            <a:bodyPr rtlCol="0" anchor="ctr"/>
            <a:lstStyle/>
            <a:p>
              <a:endParaRPr lang="en-US"/>
            </a:p>
          </p:txBody>
        </p:sp>
      </p:grpSp>
      <p:grpSp>
        <p:nvGrpSpPr>
          <p:cNvPr id="186" name="Graphic 31">
            <a:extLst>
              <a:ext uri="{FF2B5EF4-FFF2-40B4-BE49-F238E27FC236}">
                <a16:creationId xmlns:a16="http://schemas.microsoft.com/office/drawing/2014/main" id="{211DAA88-42BA-197B-79D1-0BD465CEA410}"/>
              </a:ext>
            </a:extLst>
          </p:cNvPr>
          <p:cNvGrpSpPr/>
          <p:nvPr/>
        </p:nvGrpSpPr>
        <p:grpSpPr>
          <a:xfrm>
            <a:off x="9318780" y="2305758"/>
            <a:ext cx="79571" cy="79549"/>
            <a:chOff x="9156227" y="2305758"/>
            <a:chExt cx="79571" cy="79549"/>
          </a:xfrm>
        </p:grpSpPr>
        <p:sp>
          <p:nvSpPr>
            <p:cNvPr id="187" name="Freeform 186">
              <a:extLst>
                <a:ext uri="{FF2B5EF4-FFF2-40B4-BE49-F238E27FC236}">
                  <a16:creationId xmlns:a16="http://schemas.microsoft.com/office/drawing/2014/main" id="{9A7B4F47-EB92-2746-B40F-39A1261989D8}"/>
                </a:ext>
              </a:extLst>
            </p:cNvPr>
            <p:cNvSpPr/>
            <p:nvPr/>
          </p:nvSpPr>
          <p:spPr>
            <a:xfrm>
              <a:off x="9196075" y="2305758"/>
              <a:ext cx="12570" cy="79549"/>
            </a:xfrm>
            <a:custGeom>
              <a:avLst/>
              <a:gdLst>
                <a:gd name="connsiteX0" fmla="*/ 1 w 12570"/>
                <a:gd name="connsiteY0" fmla="*/ 0 h 79549"/>
                <a:gd name="connsiteX1" fmla="*/ 1 w 12570"/>
                <a:gd name="connsiteY1" fmla="*/ 79550 h 79549"/>
              </a:gdLst>
              <a:ahLst/>
              <a:cxnLst>
                <a:cxn ang="0">
                  <a:pos x="connsiteX0" y="connsiteY0"/>
                </a:cxn>
                <a:cxn ang="0">
                  <a:pos x="connsiteX1" y="connsiteY1"/>
                </a:cxn>
              </a:cxnLst>
              <a:rect l="l" t="t" r="r" b="b"/>
              <a:pathLst>
                <a:path w="12570" h="79549">
                  <a:moveTo>
                    <a:pt x="1" y="0"/>
                  </a:moveTo>
                  <a:lnTo>
                    <a:pt x="1" y="79550"/>
                  </a:lnTo>
                </a:path>
              </a:pathLst>
            </a:custGeom>
            <a:ln w="12568" cap="flat">
              <a:solidFill>
                <a:srgbClr val="00B050"/>
              </a:solid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CD309747-5B9F-EE46-8E20-C2E76D39BB66}"/>
                </a:ext>
              </a:extLst>
            </p:cNvPr>
            <p:cNvSpPr/>
            <p:nvPr/>
          </p:nvSpPr>
          <p:spPr>
            <a:xfrm>
              <a:off x="9156227" y="2345596"/>
              <a:ext cx="79571" cy="12567"/>
            </a:xfrm>
            <a:custGeom>
              <a:avLst/>
              <a:gdLst>
                <a:gd name="connsiteX0" fmla="*/ 0 w 79571"/>
                <a:gd name="connsiteY0" fmla="*/ 0 h 12567"/>
                <a:gd name="connsiteX1" fmla="*/ 79571 w 79571"/>
                <a:gd name="connsiteY1" fmla="*/ 0 h 12567"/>
              </a:gdLst>
              <a:ahLst/>
              <a:cxnLst>
                <a:cxn ang="0">
                  <a:pos x="connsiteX0" y="connsiteY0"/>
                </a:cxn>
                <a:cxn ang="0">
                  <a:pos x="connsiteX1" y="connsiteY1"/>
                </a:cxn>
              </a:cxnLst>
              <a:rect l="l" t="t" r="r" b="b"/>
              <a:pathLst>
                <a:path w="79571" h="12567">
                  <a:moveTo>
                    <a:pt x="0" y="0"/>
                  </a:moveTo>
                  <a:lnTo>
                    <a:pt x="79571" y="0"/>
                  </a:lnTo>
                </a:path>
              </a:pathLst>
            </a:custGeom>
            <a:ln w="12568" cap="flat">
              <a:solidFill>
                <a:srgbClr val="00B050"/>
              </a:solidFill>
              <a:prstDash val="solid"/>
              <a:miter/>
            </a:ln>
          </p:spPr>
          <p:txBody>
            <a:bodyPr rtlCol="0" anchor="ctr"/>
            <a:lstStyle/>
            <a:p>
              <a:endParaRPr lang="en-US"/>
            </a:p>
          </p:txBody>
        </p:sp>
      </p:grpSp>
      <p:sp>
        <p:nvSpPr>
          <p:cNvPr id="190" name="Freeform 189">
            <a:extLst>
              <a:ext uri="{FF2B5EF4-FFF2-40B4-BE49-F238E27FC236}">
                <a16:creationId xmlns:a16="http://schemas.microsoft.com/office/drawing/2014/main" id="{140C3D33-0972-1E15-09B5-3B9498E2C643}"/>
              </a:ext>
            </a:extLst>
          </p:cNvPr>
          <p:cNvSpPr/>
          <p:nvPr/>
        </p:nvSpPr>
        <p:spPr>
          <a:xfrm>
            <a:off x="840579" y="1773414"/>
            <a:ext cx="3070851" cy="1424736"/>
          </a:xfrm>
          <a:custGeom>
            <a:avLst/>
            <a:gdLst>
              <a:gd name="connsiteX0" fmla="*/ 0 w 3070851"/>
              <a:gd name="connsiteY0" fmla="*/ 317069 h 1424736"/>
              <a:gd name="connsiteX1" fmla="*/ 50156 w 3070851"/>
              <a:gd name="connsiteY1" fmla="*/ 317069 h 1424736"/>
              <a:gd name="connsiteX2" fmla="*/ 0 w 3070851"/>
              <a:gd name="connsiteY2" fmla="*/ 32172 h 1424736"/>
              <a:gd name="connsiteX3" fmla="*/ 50156 w 3070851"/>
              <a:gd name="connsiteY3" fmla="*/ 32172 h 1424736"/>
              <a:gd name="connsiteX4" fmla="*/ 0 w 3070851"/>
              <a:gd name="connsiteY4" fmla="*/ 564265 h 1424736"/>
              <a:gd name="connsiteX5" fmla="*/ 50156 w 3070851"/>
              <a:gd name="connsiteY5" fmla="*/ 564265 h 1424736"/>
              <a:gd name="connsiteX6" fmla="*/ 0 w 3070851"/>
              <a:gd name="connsiteY6" fmla="*/ 832699 h 1424736"/>
              <a:gd name="connsiteX7" fmla="*/ 50156 w 3070851"/>
              <a:gd name="connsiteY7" fmla="*/ 832699 h 1424736"/>
              <a:gd name="connsiteX8" fmla="*/ 0 w 3070851"/>
              <a:gd name="connsiteY8" fmla="*/ 1107291 h 1424736"/>
              <a:gd name="connsiteX9" fmla="*/ 50156 w 3070851"/>
              <a:gd name="connsiteY9" fmla="*/ 1107291 h 1424736"/>
              <a:gd name="connsiteX10" fmla="*/ 0 w 3070851"/>
              <a:gd name="connsiteY10" fmla="*/ 1369818 h 1424736"/>
              <a:gd name="connsiteX11" fmla="*/ 3070852 w 3070851"/>
              <a:gd name="connsiteY11" fmla="*/ 1369818 h 1424736"/>
              <a:gd name="connsiteX12" fmla="*/ 627143 w 3070851"/>
              <a:gd name="connsiteY12" fmla="*/ 1424737 h 1424736"/>
              <a:gd name="connsiteX13" fmla="*/ 627143 w 3070851"/>
              <a:gd name="connsiteY13" fmla="*/ 1374594 h 1424736"/>
              <a:gd name="connsiteX14" fmla="*/ 814318 w 3070851"/>
              <a:gd name="connsiteY14" fmla="*/ 1424737 h 1424736"/>
              <a:gd name="connsiteX15" fmla="*/ 814318 w 3070851"/>
              <a:gd name="connsiteY15" fmla="*/ 1374594 h 1424736"/>
              <a:gd name="connsiteX16" fmla="*/ 1004385 w 3070851"/>
              <a:gd name="connsiteY16" fmla="*/ 1424737 h 1424736"/>
              <a:gd name="connsiteX17" fmla="*/ 1004385 w 3070851"/>
              <a:gd name="connsiteY17" fmla="*/ 1374594 h 1424736"/>
              <a:gd name="connsiteX18" fmla="*/ 428027 w 3070851"/>
              <a:gd name="connsiteY18" fmla="*/ 1424737 h 1424736"/>
              <a:gd name="connsiteX19" fmla="*/ 428027 w 3070851"/>
              <a:gd name="connsiteY19" fmla="*/ 1374594 h 1424736"/>
              <a:gd name="connsiteX20" fmla="*/ 243994 w 3070851"/>
              <a:gd name="connsiteY20" fmla="*/ 1424737 h 1424736"/>
              <a:gd name="connsiteX21" fmla="*/ 243994 w 3070851"/>
              <a:gd name="connsiteY21" fmla="*/ 1374594 h 1424736"/>
              <a:gd name="connsiteX22" fmla="*/ 1570686 w 3070851"/>
              <a:gd name="connsiteY22" fmla="*/ 1424737 h 1424736"/>
              <a:gd name="connsiteX23" fmla="*/ 1570686 w 3070851"/>
              <a:gd name="connsiteY23" fmla="*/ 1374594 h 1424736"/>
              <a:gd name="connsiteX24" fmla="*/ 1945665 w 3070851"/>
              <a:gd name="connsiteY24" fmla="*/ 1424737 h 1424736"/>
              <a:gd name="connsiteX25" fmla="*/ 1945665 w 3070851"/>
              <a:gd name="connsiteY25" fmla="*/ 1374594 h 1424736"/>
              <a:gd name="connsiteX26" fmla="*/ 2132211 w 3070851"/>
              <a:gd name="connsiteY26" fmla="*/ 1424737 h 1424736"/>
              <a:gd name="connsiteX27" fmla="*/ 2132211 w 3070851"/>
              <a:gd name="connsiteY27" fmla="*/ 1374594 h 1424736"/>
              <a:gd name="connsiteX28" fmla="*/ 2316621 w 3070851"/>
              <a:gd name="connsiteY28" fmla="*/ 1424737 h 1424736"/>
              <a:gd name="connsiteX29" fmla="*/ 2316621 w 3070851"/>
              <a:gd name="connsiteY29" fmla="*/ 1374594 h 1424736"/>
              <a:gd name="connsiteX30" fmla="*/ 2509326 w 3070851"/>
              <a:gd name="connsiteY30" fmla="*/ 1424737 h 1424736"/>
              <a:gd name="connsiteX31" fmla="*/ 2509326 w 3070851"/>
              <a:gd name="connsiteY31" fmla="*/ 1374594 h 1424736"/>
              <a:gd name="connsiteX32" fmla="*/ 2699267 w 3070851"/>
              <a:gd name="connsiteY32" fmla="*/ 1424737 h 1424736"/>
              <a:gd name="connsiteX33" fmla="*/ 2699267 w 3070851"/>
              <a:gd name="connsiteY33" fmla="*/ 1374594 h 1424736"/>
              <a:gd name="connsiteX34" fmla="*/ 2887448 w 3070851"/>
              <a:gd name="connsiteY34" fmla="*/ 1424737 h 1424736"/>
              <a:gd name="connsiteX35" fmla="*/ 2887448 w 3070851"/>
              <a:gd name="connsiteY35" fmla="*/ 1374594 h 1424736"/>
              <a:gd name="connsiteX36" fmla="*/ 3070852 w 3070851"/>
              <a:gd name="connsiteY36" fmla="*/ 1424737 h 1424736"/>
              <a:gd name="connsiteX37" fmla="*/ 3070852 w 3070851"/>
              <a:gd name="connsiteY37" fmla="*/ 1374594 h 1424736"/>
              <a:gd name="connsiteX38" fmla="*/ 50156 w 3070851"/>
              <a:gd name="connsiteY38" fmla="*/ 1424737 h 1424736"/>
              <a:gd name="connsiteX39" fmla="*/ 50156 w 3070851"/>
              <a:gd name="connsiteY39" fmla="*/ 1374594 h 1424736"/>
              <a:gd name="connsiteX40" fmla="*/ 50156 w 3070851"/>
              <a:gd name="connsiteY40" fmla="*/ 1424737 h 1424736"/>
              <a:gd name="connsiteX41" fmla="*/ 50156 w 3070851"/>
              <a:gd name="connsiteY41" fmla="*/ 0 h 1424736"/>
              <a:gd name="connsiteX42" fmla="*/ 1757861 w 3070851"/>
              <a:gd name="connsiteY42" fmla="*/ 1424737 h 1424736"/>
              <a:gd name="connsiteX43" fmla="*/ 1757861 w 3070851"/>
              <a:gd name="connsiteY43" fmla="*/ 1374594 h 1424736"/>
              <a:gd name="connsiteX44" fmla="*/ 1380746 w 3070851"/>
              <a:gd name="connsiteY44" fmla="*/ 1424737 h 1424736"/>
              <a:gd name="connsiteX45" fmla="*/ 1380746 w 3070851"/>
              <a:gd name="connsiteY45" fmla="*/ 1374594 h 1424736"/>
              <a:gd name="connsiteX46" fmla="*/ 1193571 w 3070851"/>
              <a:gd name="connsiteY46" fmla="*/ 1424737 h 1424736"/>
              <a:gd name="connsiteX47" fmla="*/ 1193571 w 3070851"/>
              <a:gd name="connsiteY47" fmla="*/ 1374594 h 142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70851" h="1424736">
                <a:moveTo>
                  <a:pt x="0" y="317069"/>
                </a:moveTo>
                <a:lnTo>
                  <a:pt x="50156" y="317069"/>
                </a:lnTo>
                <a:moveTo>
                  <a:pt x="0" y="32172"/>
                </a:moveTo>
                <a:lnTo>
                  <a:pt x="50156" y="32172"/>
                </a:lnTo>
                <a:moveTo>
                  <a:pt x="0" y="564265"/>
                </a:moveTo>
                <a:lnTo>
                  <a:pt x="50156" y="564265"/>
                </a:lnTo>
                <a:moveTo>
                  <a:pt x="0" y="832699"/>
                </a:moveTo>
                <a:lnTo>
                  <a:pt x="50156" y="832699"/>
                </a:lnTo>
                <a:moveTo>
                  <a:pt x="0" y="1107291"/>
                </a:moveTo>
                <a:lnTo>
                  <a:pt x="50156" y="1107291"/>
                </a:lnTo>
                <a:moveTo>
                  <a:pt x="0" y="1369818"/>
                </a:moveTo>
                <a:lnTo>
                  <a:pt x="3070852" y="1369818"/>
                </a:lnTo>
                <a:moveTo>
                  <a:pt x="627143" y="1424737"/>
                </a:moveTo>
                <a:lnTo>
                  <a:pt x="627143" y="1374594"/>
                </a:lnTo>
                <a:moveTo>
                  <a:pt x="814318" y="1424737"/>
                </a:moveTo>
                <a:lnTo>
                  <a:pt x="814318" y="1374594"/>
                </a:lnTo>
                <a:moveTo>
                  <a:pt x="1004385" y="1424737"/>
                </a:moveTo>
                <a:lnTo>
                  <a:pt x="1004385" y="1374594"/>
                </a:lnTo>
                <a:moveTo>
                  <a:pt x="428027" y="1424737"/>
                </a:moveTo>
                <a:lnTo>
                  <a:pt x="428027" y="1374594"/>
                </a:lnTo>
                <a:moveTo>
                  <a:pt x="243994" y="1424737"/>
                </a:moveTo>
                <a:lnTo>
                  <a:pt x="243994" y="1374594"/>
                </a:lnTo>
                <a:moveTo>
                  <a:pt x="1570686" y="1424737"/>
                </a:moveTo>
                <a:lnTo>
                  <a:pt x="1570686" y="1374594"/>
                </a:lnTo>
                <a:moveTo>
                  <a:pt x="1945665" y="1424737"/>
                </a:moveTo>
                <a:lnTo>
                  <a:pt x="1945665" y="1374594"/>
                </a:lnTo>
                <a:moveTo>
                  <a:pt x="2132211" y="1424737"/>
                </a:moveTo>
                <a:lnTo>
                  <a:pt x="2132211" y="1374594"/>
                </a:lnTo>
                <a:moveTo>
                  <a:pt x="2316621" y="1424737"/>
                </a:moveTo>
                <a:lnTo>
                  <a:pt x="2316621" y="1374594"/>
                </a:lnTo>
                <a:moveTo>
                  <a:pt x="2509326" y="1424737"/>
                </a:moveTo>
                <a:lnTo>
                  <a:pt x="2509326" y="1374594"/>
                </a:lnTo>
                <a:moveTo>
                  <a:pt x="2699267" y="1424737"/>
                </a:moveTo>
                <a:lnTo>
                  <a:pt x="2699267" y="1374594"/>
                </a:lnTo>
                <a:moveTo>
                  <a:pt x="2887448" y="1424737"/>
                </a:moveTo>
                <a:lnTo>
                  <a:pt x="2887448" y="1374594"/>
                </a:lnTo>
                <a:moveTo>
                  <a:pt x="3070852" y="1424737"/>
                </a:moveTo>
                <a:lnTo>
                  <a:pt x="3070852" y="1374594"/>
                </a:lnTo>
                <a:moveTo>
                  <a:pt x="50156" y="1424737"/>
                </a:moveTo>
                <a:lnTo>
                  <a:pt x="50156" y="1374594"/>
                </a:lnTo>
                <a:moveTo>
                  <a:pt x="50156" y="1424737"/>
                </a:moveTo>
                <a:lnTo>
                  <a:pt x="50156" y="0"/>
                </a:lnTo>
                <a:moveTo>
                  <a:pt x="1757861" y="1424737"/>
                </a:moveTo>
                <a:lnTo>
                  <a:pt x="1757861" y="1374594"/>
                </a:lnTo>
                <a:moveTo>
                  <a:pt x="1380746" y="1424737"/>
                </a:moveTo>
                <a:lnTo>
                  <a:pt x="1380746" y="1374594"/>
                </a:lnTo>
                <a:moveTo>
                  <a:pt x="1193571" y="1424737"/>
                </a:moveTo>
                <a:lnTo>
                  <a:pt x="1193571" y="1374594"/>
                </a:lnTo>
              </a:path>
            </a:pathLst>
          </a:custGeom>
          <a:noFill/>
          <a:ln w="12568" cap="flat">
            <a:solidFill>
              <a:srgbClr val="000000"/>
            </a:solid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A6D946EC-E7D8-29B6-C0CB-54C5C6897E17}"/>
              </a:ext>
            </a:extLst>
          </p:cNvPr>
          <p:cNvSpPr/>
          <p:nvPr/>
        </p:nvSpPr>
        <p:spPr>
          <a:xfrm>
            <a:off x="865720" y="3828770"/>
            <a:ext cx="3070851" cy="1424736"/>
          </a:xfrm>
          <a:custGeom>
            <a:avLst/>
            <a:gdLst>
              <a:gd name="connsiteX0" fmla="*/ 0 w 3070851"/>
              <a:gd name="connsiteY0" fmla="*/ 317069 h 1424736"/>
              <a:gd name="connsiteX1" fmla="*/ 50156 w 3070851"/>
              <a:gd name="connsiteY1" fmla="*/ 317069 h 1424736"/>
              <a:gd name="connsiteX2" fmla="*/ 0 w 3070851"/>
              <a:gd name="connsiteY2" fmla="*/ 32172 h 1424736"/>
              <a:gd name="connsiteX3" fmla="*/ 50156 w 3070851"/>
              <a:gd name="connsiteY3" fmla="*/ 32172 h 1424736"/>
              <a:gd name="connsiteX4" fmla="*/ 0 w 3070851"/>
              <a:gd name="connsiteY4" fmla="*/ 564264 h 1424736"/>
              <a:gd name="connsiteX5" fmla="*/ 50156 w 3070851"/>
              <a:gd name="connsiteY5" fmla="*/ 564264 h 1424736"/>
              <a:gd name="connsiteX6" fmla="*/ 0 w 3070851"/>
              <a:gd name="connsiteY6" fmla="*/ 832698 h 1424736"/>
              <a:gd name="connsiteX7" fmla="*/ 50156 w 3070851"/>
              <a:gd name="connsiteY7" fmla="*/ 832698 h 1424736"/>
              <a:gd name="connsiteX8" fmla="*/ 0 w 3070851"/>
              <a:gd name="connsiteY8" fmla="*/ 1107290 h 1424736"/>
              <a:gd name="connsiteX9" fmla="*/ 50156 w 3070851"/>
              <a:gd name="connsiteY9" fmla="*/ 1107290 h 1424736"/>
              <a:gd name="connsiteX10" fmla="*/ 0 w 3070851"/>
              <a:gd name="connsiteY10" fmla="*/ 1369818 h 1424736"/>
              <a:gd name="connsiteX11" fmla="*/ 3070852 w 3070851"/>
              <a:gd name="connsiteY11" fmla="*/ 1369818 h 1424736"/>
              <a:gd name="connsiteX12" fmla="*/ 612813 w 3070851"/>
              <a:gd name="connsiteY12" fmla="*/ 1424736 h 1424736"/>
              <a:gd name="connsiteX13" fmla="*/ 612813 w 3070851"/>
              <a:gd name="connsiteY13" fmla="*/ 1374594 h 1424736"/>
              <a:gd name="connsiteX14" fmla="*/ 803382 w 3070851"/>
              <a:gd name="connsiteY14" fmla="*/ 1424736 h 1424736"/>
              <a:gd name="connsiteX15" fmla="*/ 803382 w 3070851"/>
              <a:gd name="connsiteY15" fmla="*/ 1374594 h 1424736"/>
              <a:gd name="connsiteX16" fmla="*/ 989426 w 3070851"/>
              <a:gd name="connsiteY16" fmla="*/ 1424736 h 1424736"/>
              <a:gd name="connsiteX17" fmla="*/ 989426 w 3070851"/>
              <a:gd name="connsiteY17" fmla="*/ 1374594 h 1424736"/>
              <a:gd name="connsiteX18" fmla="*/ 428027 w 3070851"/>
              <a:gd name="connsiteY18" fmla="*/ 1424736 h 1424736"/>
              <a:gd name="connsiteX19" fmla="*/ 428027 w 3070851"/>
              <a:gd name="connsiteY19" fmla="*/ 1374594 h 1424736"/>
              <a:gd name="connsiteX20" fmla="*/ 243994 w 3070851"/>
              <a:gd name="connsiteY20" fmla="*/ 1424736 h 1424736"/>
              <a:gd name="connsiteX21" fmla="*/ 243994 w 3070851"/>
              <a:gd name="connsiteY21" fmla="*/ 1374594 h 1424736"/>
              <a:gd name="connsiteX22" fmla="*/ 1554345 w 3070851"/>
              <a:gd name="connsiteY22" fmla="*/ 1424736 h 1424736"/>
              <a:gd name="connsiteX23" fmla="*/ 1554345 w 3070851"/>
              <a:gd name="connsiteY23" fmla="*/ 1374594 h 1424736"/>
              <a:gd name="connsiteX24" fmla="*/ 1930958 w 3070851"/>
              <a:gd name="connsiteY24" fmla="*/ 1424736 h 1424736"/>
              <a:gd name="connsiteX25" fmla="*/ 1930958 w 3070851"/>
              <a:gd name="connsiteY25" fmla="*/ 1374594 h 1424736"/>
              <a:gd name="connsiteX26" fmla="*/ 2119264 w 3070851"/>
              <a:gd name="connsiteY26" fmla="*/ 1424736 h 1424736"/>
              <a:gd name="connsiteX27" fmla="*/ 2119264 w 3070851"/>
              <a:gd name="connsiteY27" fmla="*/ 1374594 h 1424736"/>
              <a:gd name="connsiteX28" fmla="*/ 2316621 w 3070851"/>
              <a:gd name="connsiteY28" fmla="*/ 1424736 h 1424736"/>
              <a:gd name="connsiteX29" fmla="*/ 2316621 w 3070851"/>
              <a:gd name="connsiteY29" fmla="*/ 1374594 h 1424736"/>
              <a:gd name="connsiteX30" fmla="*/ 2498264 w 3070851"/>
              <a:gd name="connsiteY30" fmla="*/ 1424736 h 1424736"/>
              <a:gd name="connsiteX31" fmla="*/ 2498264 w 3070851"/>
              <a:gd name="connsiteY31" fmla="*/ 1374594 h 1424736"/>
              <a:gd name="connsiteX32" fmla="*/ 2679532 w 3070851"/>
              <a:gd name="connsiteY32" fmla="*/ 1424736 h 1424736"/>
              <a:gd name="connsiteX33" fmla="*/ 2679532 w 3070851"/>
              <a:gd name="connsiteY33" fmla="*/ 1374594 h 1424736"/>
              <a:gd name="connsiteX34" fmla="*/ 2874877 w 3070851"/>
              <a:gd name="connsiteY34" fmla="*/ 1424736 h 1424736"/>
              <a:gd name="connsiteX35" fmla="*/ 2874877 w 3070851"/>
              <a:gd name="connsiteY35" fmla="*/ 1374594 h 1424736"/>
              <a:gd name="connsiteX36" fmla="*/ 3070852 w 3070851"/>
              <a:gd name="connsiteY36" fmla="*/ 1424736 h 1424736"/>
              <a:gd name="connsiteX37" fmla="*/ 3070852 w 3070851"/>
              <a:gd name="connsiteY37" fmla="*/ 1374594 h 1424736"/>
              <a:gd name="connsiteX38" fmla="*/ 50156 w 3070851"/>
              <a:gd name="connsiteY38" fmla="*/ 1424736 h 1424736"/>
              <a:gd name="connsiteX39" fmla="*/ 50156 w 3070851"/>
              <a:gd name="connsiteY39" fmla="*/ 1374594 h 1424736"/>
              <a:gd name="connsiteX40" fmla="*/ 50156 w 3070851"/>
              <a:gd name="connsiteY40" fmla="*/ 1424736 h 1424736"/>
              <a:gd name="connsiteX41" fmla="*/ 50156 w 3070851"/>
              <a:gd name="connsiteY41" fmla="*/ 0 h 1424736"/>
              <a:gd name="connsiteX42" fmla="*/ 1746171 w 3070851"/>
              <a:gd name="connsiteY42" fmla="*/ 1424736 h 1424736"/>
              <a:gd name="connsiteX43" fmla="*/ 1746171 w 3070851"/>
              <a:gd name="connsiteY43" fmla="*/ 1374594 h 1424736"/>
              <a:gd name="connsiteX44" fmla="*/ 1368301 w 3070851"/>
              <a:gd name="connsiteY44" fmla="*/ 1424736 h 1424736"/>
              <a:gd name="connsiteX45" fmla="*/ 1368301 w 3070851"/>
              <a:gd name="connsiteY45" fmla="*/ 1374594 h 1424736"/>
              <a:gd name="connsiteX46" fmla="*/ 1178360 w 3070851"/>
              <a:gd name="connsiteY46" fmla="*/ 1424736 h 1424736"/>
              <a:gd name="connsiteX47" fmla="*/ 1178360 w 3070851"/>
              <a:gd name="connsiteY47" fmla="*/ 1374594 h 142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70851" h="1424736">
                <a:moveTo>
                  <a:pt x="0" y="317069"/>
                </a:moveTo>
                <a:lnTo>
                  <a:pt x="50156" y="317069"/>
                </a:lnTo>
                <a:moveTo>
                  <a:pt x="0" y="32172"/>
                </a:moveTo>
                <a:lnTo>
                  <a:pt x="50156" y="32172"/>
                </a:lnTo>
                <a:moveTo>
                  <a:pt x="0" y="564264"/>
                </a:moveTo>
                <a:lnTo>
                  <a:pt x="50156" y="564264"/>
                </a:lnTo>
                <a:moveTo>
                  <a:pt x="0" y="832698"/>
                </a:moveTo>
                <a:lnTo>
                  <a:pt x="50156" y="832698"/>
                </a:lnTo>
                <a:moveTo>
                  <a:pt x="0" y="1107290"/>
                </a:moveTo>
                <a:lnTo>
                  <a:pt x="50156" y="1107290"/>
                </a:lnTo>
                <a:moveTo>
                  <a:pt x="0" y="1369818"/>
                </a:moveTo>
                <a:lnTo>
                  <a:pt x="3070852" y="1369818"/>
                </a:lnTo>
                <a:moveTo>
                  <a:pt x="612813" y="1424736"/>
                </a:moveTo>
                <a:lnTo>
                  <a:pt x="612813" y="1374594"/>
                </a:lnTo>
                <a:moveTo>
                  <a:pt x="803382" y="1424736"/>
                </a:moveTo>
                <a:lnTo>
                  <a:pt x="803382" y="1374594"/>
                </a:lnTo>
                <a:moveTo>
                  <a:pt x="989426" y="1424736"/>
                </a:moveTo>
                <a:lnTo>
                  <a:pt x="989426" y="1374594"/>
                </a:lnTo>
                <a:moveTo>
                  <a:pt x="428027" y="1424736"/>
                </a:moveTo>
                <a:lnTo>
                  <a:pt x="428027" y="1374594"/>
                </a:lnTo>
                <a:moveTo>
                  <a:pt x="243994" y="1424736"/>
                </a:moveTo>
                <a:lnTo>
                  <a:pt x="243994" y="1374594"/>
                </a:lnTo>
                <a:moveTo>
                  <a:pt x="1554345" y="1424736"/>
                </a:moveTo>
                <a:lnTo>
                  <a:pt x="1554345" y="1374594"/>
                </a:lnTo>
                <a:moveTo>
                  <a:pt x="1930958" y="1424736"/>
                </a:moveTo>
                <a:lnTo>
                  <a:pt x="1930958" y="1374594"/>
                </a:lnTo>
                <a:moveTo>
                  <a:pt x="2119264" y="1424736"/>
                </a:moveTo>
                <a:lnTo>
                  <a:pt x="2119264" y="1374594"/>
                </a:lnTo>
                <a:moveTo>
                  <a:pt x="2316621" y="1424736"/>
                </a:moveTo>
                <a:lnTo>
                  <a:pt x="2316621" y="1374594"/>
                </a:lnTo>
                <a:moveTo>
                  <a:pt x="2498264" y="1424736"/>
                </a:moveTo>
                <a:lnTo>
                  <a:pt x="2498264" y="1374594"/>
                </a:lnTo>
                <a:moveTo>
                  <a:pt x="2679532" y="1424736"/>
                </a:moveTo>
                <a:lnTo>
                  <a:pt x="2679532" y="1374594"/>
                </a:lnTo>
                <a:moveTo>
                  <a:pt x="2874877" y="1424736"/>
                </a:moveTo>
                <a:lnTo>
                  <a:pt x="2874877" y="1374594"/>
                </a:lnTo>
                <a:moveTo>
                  <a:pt x="3070852" y="1424736"/>
                </a:moveTo>
                <a:lnTo>
                  <a:pt x="3070852" y="1374594"/>
                </a:lnTo>
                <a:moveTo>
                  <a:pt x="50156" y="1424736"/>
                </a:moveTo>
                <a:lnTo>
                  <a:pt x="50156" y="1374594"/>
                </a:lnTo>
                <a:moveTo>
                  <a:pt x="50156" y="1424736"/>
                </a:moveTo>
                <a:lnTo>
                  <a:pt x="50156" y="0"/>
                </a:lnTo>
                <a:moveTo>
                  <a:pt x="1746171" y="1424736"/>
                </a:moveTo>
                <a:lnTo>
                  <a:pt x="1746171" y="1374594"/>
                </a:lnTo>
                <a:moveTo>
                  <a:pt x="1368301" y="1424736"/>
                </a:moveTo>
                <a:lnTo>
                  <a:pt x="1368301" y="1374594"/>
                </a:lnTo>
                <a:moveTo>
                  <a:pt x="1178360" y="1424736"/>
                </a:moveTo>
                <a:lnTo>
                  <a:pt x="1178360" y="1374594"/>
                </a:lnTo>
              </a:path>
            </a:pathLst>
          </a:custGeom>
          <a:noFill/>
          <a:ln w="12568" cap="flat">
            <a:solidFill>
              <a:srgbClr val="000000"/>
            </a:solid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D50BAFE-5EE8-8D91-F3AE-B33DCF73387C}"/>
              </a:ext>
            </a:extLst>
          </p:cNvPr>
          <p:cNvSpPr/>
          <p:nvPr/>
        </p:nvSpPr>
        <p:spPr>
          <a:xfrm>
            <a:off x="9091755" y="2197429"/>
            <a:ext cx="2764885" cy="2189321"/>
          </a:xfrm>
          <a:custGeom>
            <a:avLst/>
            <a:gdLst>
              <a:gd name="connsiteX0" fmla="*/ 0 w 2764885"/>
              <a:gd name="connsiteY0" fmla="*/ 451537 h 2189321"/>
              <a:gd name="connsiteX1" fmla="*/ 50158 w 2764885"/>
              <a:gd name="connsiteY1" fmla="*/ 451537 h 2189321"/>
              <a:gd name="connsiteX2" fmla="*/ 0 w 2764885"/>
              <a:gd name="connsiteY2" fmla="*/ 30161 h 2189321"/>
              <a:gd name="connsiteX3" fmla="*/ 50158 w 2764885"/>
              <a:gd name="connsiteY3" fmla="*/ 30161 h 2189321"/>
              <a:gd name="connsiteX4" fmla="*/ 0 w 2764885"/>
              <a:gd name="connsiteY4" fmla="*/ 868012 h 2189321"/>
              <a:gd name="connsiteX5" fmla="*/ 50158 w 2764885"/>
              <a:gd name="connsiteY5" fmla="*/ 868012 h 2189321"/>
              <a:gd name="connsiteX6" fmla="*/ 0 w 2764885"/>
              <a:gd name="connsiteY6" fmla="*/ 1289388 h 2189321"/>
              <a:gd name="connsiteX7" fmla="*/ 50158 w 2764885"/>
              <a:gd name="connsiteY7" fmla="*/ 1289388 h 2189321"/>
              <a:gd name="connsiteX8" fmla="*/ 0 w 2764885"/>
              <a:gd name="connsiteY8" fmla="*/ 1713278 h 2189321"/>
              <a:gd name="connsiteX9" fmla="*/ 50158 w 2764885"/>
              <a:gd name="connsiteY9" fmla="*/ 1713278 h 2189321"/>
              <a:gd name="connsiteX10" fmla="*/ 0 w 2764885"/>
              <a:gd name="connsiteY10" fmla="*/ 2134403 h 2189321"/>
              <a:gd name="connsiteX11" fmla="*/ 2764886 w 2764885"/>
              <a:gd name="connsiteY11" fmla="*/ 2134403 h 2189321"/>
              <a:gd name="connsiteX12" fmla="*/ 895649 w 2764885"/>
              <a:gd name="connsiteY12" fmla="*/ 2189321 h 2189321"/>
              <a:gd name="connsiteX13" fmla="*/ 895649 w 2764885"/>
              <a:gd name="connsiteY13" fmla="*/ 2139179 h 2189321"/>
              <a:gd name="connsiteX14" fmla="*/ 2576706 w 2764885"/>
              <a:gd name="connsiteY14" fmla="*/ 2189321 h 2189321"/>
              <a:gd name="connsiteX15" fmla="*/ 2576706 w 2764885"/>
              <a:gd name="connsiteY15" fmla="*/ 2139179 h 2189321"/>
              <a:gd name="connsiteX16" fmla="*/ 50158 w 2764885"/>
              <a:gd name="connsiteY16" fmla="*/ 2189321 h 2189321"/>
              <a:gd name="connsiteX17" fmla="*/ 50158 w 2764885"/>
              <a:gd name="connsiteY17" fmla="*/ 2139179 h 2189321"/>
              <a:gd name="connsiteX18" fmla="*/ 50158 w 2764885"/>
              <a:gd name="connsiteY18" fmla="*/ 2189321 h 2189321"/>
              <a:gd name="connsiteX19" fmla="*/ 50158 w 2764885"/>
              <a:gd name="connsiteY19" fmla="*/ 764585 h 2189321"/>
              <a:gd name="connsiteX20" fmla="*/ 1746171 w 2764885"/>
              <a:gd name="connsiteY20" fmla="*/ 2189321 h 2189321"/>
              <a:gd name="connsiteX21" fmla="*/ 1746171 w 2764885"/>
              <a:gd name="connsiteY21" fmla="*/ 2139179 h 2189321"/>
              <a:gd name="connsiteX22" fmla="*/ 50158 w 2764885"/>
              <a:gd name="connsiteY22" fmla="*/ 2189321 h 2189321"/>
              <a:gd name="connsiteX23" fmla="*/ 50158 w 2764885"/>
              <a:gd name="connsiteY23" fmla="*/ 0 h 218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64885" h="2189321">
                <a:moveTo>
                  <a:pt x="0" y="451537"/>
                </a:moveTo>
                <a:lnTo>
                  <a:pt x="50158" y="451537"/>
                </a:lnTo>
                <a:moveTo>
                  <a:pt x="0" y="30161"/>
                </a:moveTo>
                <a:lnTo>
                  <a:pt x="50158" y="30161"/>
                </a:lnTo>
                <a:moveTo>
                  <a:pt x="0" y="868012"/>
                </a:moveTo>
                <a:lnTo>
                  <a:pt x="50158" y="868012"/>
                </a:lnTo>
                <a:moveTo>
                  <a:pt x="0" y="1289388"/>
                </a:moveTo>
                <a:lnTo>
                  <a:pt x="50158" y="1289388"/>
                </a:lnTo>
                <a:moveTo>
                  <a:pt x="0" y="1713278"/>
                </a:moveTo>
                <a:lnTo>
                  <a:pt x="50158" y="1713278"/>
                </a:lnTo>
                <a:moveTo>
                  <a:pt x="0" y="2134403"/>
                </a:moveTo>
                <a:lnTo>
                  <a:pt x="2764886" y="2134403"/>
                </a:lnTo>
                <a:moveTo>
                  <a:pt x="895649" y="2189321"/>
                </a:moveTo>
                <a:lnTo>
                  <a:pt x="895649" y="2139179"/>
                </a:lnTo>
                <a:moveTo>
                  <a:pt x="2576706" y="2189321"/>
                </a:moveTo>
                <a:lnTo>
                  <a:pt x="2576706" y="2139179"/>
                </a:lnTo>
                <a:moveTo>
                  <a:pt x="50158" y="2189321"/>
                </a:moveTo>
                <a:lnTo>
                  <a:pt x="50158" y="2139179"/>
                </a:lnTo>
                <a:moveTo>
                  <a:pt x="50158" y="2189321"/>
                </a:moveTo>
                <a:lnTo>
                  <a:pt x="50158" y="764585"/>
                </a:lnTo>
                <a:moveTo>
                  <a:pt x="1746171" y="2189321"/>
                </a:moveTo>
                <a:lnTo>
                  <a:pt x="1746171" y="2139179"/>
                </a:lnTo>
                <a:moveTo>
                  <a:pt x="50158" y="2189321"/>
                </a:moveTo>
                <a:lnTo>
                  <a:pt x="50158" y="0"/>
                </a:lnTo>
              </a:path>
            </a:pathLst>
          </a:custGeom>
          <a:noFill/>
          <a:ln w="12568" cap="flat">
            <a:solidFill>
              <a:srgbClr val="000000"/>
            </a:solidFill>
            <a:prstDash val="solid"/>
            <a:miter/>
          </a:ln>
        </p:spPr>
        <p:txBody>
          <a:bodyPr rtlCol="0" anchor="ctr"/>
          <a:lstStyle/>
          <a:p>
            <a:endParaRPr lang="en-US"/>
          </a:p>
        </p:txBody>
      </p:sp>
      <p:sp>
        <p:nvSpPr>
          <p:cNvPr id="193" name="TextBox 192">
            <a:extLst>
              <a:ext uri="{FF2B5EF4-FFF2-40B4-BE49-F238E27FC236}">
                <a16:creationId xmlns:a16="http://schemas.microsoft.com/office/drawing/2014/main" id="{CDF54F83-AE1F-DE2C-A7E5-E1E5AADBBA8B}"/>
              </a:ext>
            </a:extLst>
          </p:cNvPr>
          <p:cNvSpPr txBox="1"/>
          <p:nvPr/>
        </p:nvSpPr>
        <p:spPr>
          <a:xfrm rot="16200000">
            <a:off x="291646" y="4449708"/>
            <a:ext cx="484107"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PFS (%)</a:t>
            </a:r>
          </a:p>
        </p:txBody>
      </p:sp>
      <p:sp>
        <p:nvSpPr>
          <p:cNvPr id="194" name="TextBox 193">
            <a:extLst>
              <a:ext uri="{FF2B5EF4-FFF2-40B4-BE49-F238E27FC236}">
                <a16:creationId xmlns:a16="http://schemas.microsoft.com/office/drawing/2014/main" id="{627FF80A-3384-05EE-1508-231D37BB1F01}"/>
              </a:ext>
            </a:extLst>
          </p:cNvPr>
          <p:cNvSpPr txBox="1"/>
          <p:nvPr/>
        </p:nvSpPr>
        <p:spPr>
          <a:xfrm>
            <a:off x="375449" y="5496920"/>
            <a:ext cx="540212" cy="2769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No. at risk:</a:t>
            </a:r>
          </a:p>
          <a:p>
            <a:pPr marL="0" marR="0" lvl="0" indent="0" defTabSz="457200" rtl="0" eaLnBrk="1" fontAlgn="auto" latinLnBrk="0" hangingPunct="1">
              <a:lnSpc>
                <a:spcPct val="90000"/>
              </a:lnSpc>
              <a:spcBef>
                <a:spcPts val="0"/>
              </a:spcBef>
              <a:spcAft>
                <a:spcPts val="0"/>
              </a:spcAft>
              <a:buClrTx/>
              <a:buSzTx/>
              <a:buFontTx/>
              <a:buNone/>
              <a:tabLst/>
              <a:defRPr/>
            </a:pPr>
            <a:r>
              <a:rPr lang="en-GB" sz="1000" b="1" dirty="0">
                <a:solidFill>
                  <a:srgbClr val="005D00"/>
                </a:solidFill>
                <a:latin typeface="Arial Narrow" panose="020B0604020202020204" pitchFamily="34" charset="0"/>
                <a:ea typeface="Aileron" charset="0"/>
                <a:cs typeface="Arial Narrow" panose="020B0604020202020204" pitchFamily="34" charset="0"/>
              </a:rPr>
              <a:t>Triplet</a:t>
            </a:r>
            <a:endParaRPr kumimoji="0" lang="en-GB" sz="1000" b="1" u="none" strike="noStrike" kern="1200" cap="none" spc="0" normalizeH="0" baseline="0" noProof="0" dirty="0">
              <a:ln>
                <a:noFill/>
              </a:ln>
              <a:solidFill>
                <a:srgbClr val="005D00"/>
              </a:solidFill>
              <a:effectLst/>
              <a:uLnTx/>
              <a:uFillTx/>
              <a:latin typeface="Arial Narrow" panose="020B0604020202020204" pitchFamily="34" charset="0"/>
              <a:ea typeface="Aileron" charset="0"/>
              <a:cs typeface="Arial Narrow" panose="020B0604020202020204" pitchFamily="34" charset="0"/>
            </a:endParaRPr>
          </a:p>
        </p:txBody>
      </p:sp>
      <p:graphicFrame>
        <p:nvGraphicFramePr>
          <p:cNvPr id="195" name="Table 194">
            <a:extLst>
              <a:ext uri="{FF2B5EF4-FFF2-40B4-BE49-F238E27FC236}">
                <a16:creationId xmlns:a16="http://schemas.microsoft.com/office/drawing/2014/main" id="{5C061CF8-7A54-7817-9C45-3FFD3DCF6382}"/>
              </a:ext>
            </a:extLst>
          </p:cNvPr>
          <p:cNvGraphicFramePr>
            <a:graphicFrameLocks noGrp="1"/>
          </p:cNvGraphicFramePr>
          <p:nvPr>
            <p:extLst>
              <p:ext uri="{D42A27DB-BD31-4B8C-83A1-F6EECF244321}">
                <p14:modId xmlns:p14="http://schemas.microsoft.com/office/powerpoint/2010/main" val="1211594135"/>
              </p:ext>
            </p:extLst>
          </p:nvPr>
        </p:nvGraphicFramePr>
        <p:xfrm>
          <a:off x="802800" y="5297056"/>
          <a:ext cx="3221364" cy="156600"/>
        </p:xfrm>
        <a:graphic>
          <a:graphicData uri="http://schemas.openxmlformats.org/drawingml/2006/table">
            <a:tbl>
              <a:tblPr>
                <a:tableStyleId>{5C22544A-7EE6-4342-B048-85BDC9FD1C3A}</a:tableStyleId>
              </a:tblPr>
              <a:tblGrid>
                <a:gridCol w="189492">
                  <a:extLst>
                    <a:ext uri="{9D8B030D-6E8A-4147-A177-3AD203B41FA5}">
                      <a16:colId xmlns:a16="http://schemas.microsoft.com/office/drawing/2014/main" val="1530569360"/>
                    </a:ext>
                  </a:extLst>
                </a:gridCol>
                <a:gridCol w="189492">
                  <a:extLst>
                    <a:ext uri="{9D8B030D-6E8A-4147-A177-3AD203B41FA5}">
                      <a16:colId xmlns:a16="http://schemas.microsoft.com/office/drawing/2014/main" val="1150984703"/>
                    </a:ext>
                  </a:extLst>
                </a:gridCol>
                <a:gridCol w="189492">
                  <a:extLst>
                    <a:ext uri="{9D8B030D-6E8A-4147-A177-3AD203B41FA5}">
                      <a16:colId xmlns:a16="http://schemas.microsoft.com/office/drawing/2014/main" val="3021473256"/>
                    </a:ext>
                  </a:extLst>
                </a:gridCol>
                <a:gridCol w="189492">
                  <a:extLst>
                    <a:ext uri="{9D8B030D-6E8A-4147-A177-3AD203B41FA5}">
                      <a16:colId xmlns:a16="http://schemas.microsoft.com/office/drawing/2014/main" val="234148286"/>
                    </a:ext>
                  </a:extLst>
                </a:gridCol>
                <a:gridCol w="189492">
                  <a:extLst>
                    <a:ext uri="{9D8B030D-6E8A-4147-A177-3AD203B41FA5}">
                      <a16:colId xmlns:a16="http://schemas.microsoft.com/office/drawing/2014/main" val="3063035611"/>
                    </a:ext>
                  </a:extLst>
                </a:gridCol>
                <a:gridCol w="189492">
                  <a:extLst>
                    <a:ext uri="{9D8B030D-6E8A-4147-A177-3AD203B41FA5}">
                      <a16:colId xmlns:a16="http://schemas.microsoft.com/office/drawing/2014/main" val="1400293177"/>
                    </a:ext>
                  </a:extLst>
                </a:gridCol>
                <a:gridCol w="189492">
                  <a:extLst>
                    <a:ext uri="{9D8B030D-6E8A-4147-A177-3AD203B41FA5}">
                      <a16:colId xmlns:a16="http://schemas.microsoft.com/office/drawing/2014/main" val="266372296"/>
                    </a:ext>
                  </a:extLst>
                </a:gridCol>
                <a:gridCol w="189492">
                  <a:extLst>
                    <a:ext uri="{9D8B030D-6E8A-4147-A177-3AD203B41FA5}">
                      <a16:colId xmlns:a16="http://schemas.microsoft.com/office/drawing/2014/main" val="2651953850"/>
                    </a:ext>
                  </a:extLst>
                </a:gridCol>
                <a:gridCol w="189492">
                  <a:extLst>
                    <a:ext uri="{9D8B030D-6E8A-4147-A177-3AD203B41FA5}">
                      <a16:colId xmlns:a16="http://schemas.microsoft.com/office/drawing/2014/main" val="1109786505"/>
                    </a:ext>
                  </a:extLst>
                </a:gridCol>
                <a:gridCol w="189492">
                  <a:extLst>
                    <a:ext uri="{9D8B030D-6E8A-4147-A177-3AD203B41FA5}">
                      <a16:colId xmlns:a16="http://schemas.microsoft.com/office/drawing/2014/main" val="53662769"/>
                    </a:ext>
                  </a:extLst>
                </a:gridCol>
                <a:gridCol w="189492">
                  <a:extLst>
                    <a:ext uri="{9D8B030D-6E8A-4147-A177-3AD203B41FA5}">
                      <a16:colId xmlns:a16="http://schemas.microsoft.com/office/drawing/2014/main" val="1841104612"/>
                    </a:ext>
                  </a:extLst>
                </a:gridCol>
                <a:gridCol w="189492">
                  <a:extLst>
                    <a:ext uri="{9D8B030D-6E8A-4147-A177-3AD203B41FA5}">
                      <a16:colId xmlns:a16="http://schemas.microsoft.com/office/drawing/2014/main" val="579286185"/>
                    </a:ext>
                  </a:extLst>
                </a:gridCol>
                <a:gridCol w="189492">
                  <a:extLst>
                    <a:ext uri="{9D8B030D-6E8A-4147-A177-3AD203B41FA5}">
                      <a16:colId xmlns:a16="http://schemas.microsoft.com/office/drawing/2014/main" val="2648469235"/>
                    </a:ext>
                  </a:extLst>
                </a:gridCol>
                <a:gridCol w="189492">
                  <a:extLst>
                    <a:ext uri="{9D8B030D-6E8A-4147-A177-3AD203B41FA5}">
                      <a16:colId xmlns:a16="http://schemas.microsoft.com/office/drawing/2014/main" val="3853793552"/>
                    </a:ext>
                  </a:extLst>
                </a:gridCol>
                <a:gridCol w="189492">
                  <a:extLst>
                    <a:ext uri="{9D8B030D-6E8A-4147-A177-3AD203B41FA5}">
                      <a16:colId xmlns:a16="http://schemas.microsoft.com/office/drawing/2014/main" val="2251339454"/>
                    </a:ext>
                  </a:extLst>
                </a:gridCol>
                <a:gridCol w="189492">
                  <a:extLst>
                    <a:ext uri="{9D8B030D-6E8A-4147-A177-3AD203B41FA5}">
                      <a16:colId xmlns:a16="http://schemas.microsoft.com/office/drawing/2014/main" val="3423818762"/>
                    </a:ext>
                  </a:extLst>
                </a:gridCol>
                <a:gridCol w="189492">
                  <a:extLst>
                    <a:ext uri="{9D8B030D-6E8A-4147-A177-3AD203B41FA5}">
                      <a16:colId xmlns:a16="http://schemas.microsoft.com/office/drawing/2014/main" val="4071384579"/>
                    </a:ext>
                  </a:extLst>
                </a:gridCol>
              </a:tblGrid>
              <a:tr h="45720">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6</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8</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12</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16</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18</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22</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26</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28</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30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32</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2507550"/>
                  </a:ext>
                </a:extLst>
              </a:tr>
            </a:tbl>
          </a:graphicData>
        </a:graphic>
      </p:graphicFrame>
      <p:graphicFrame>
        <p:nvGraphicFramePr>
          <p:cNvPr id="196" name="Table 195">
            <a:extLst>
              <a:ext uri="{FF2B5EF4-FFF2-40B4-BE49-F238E27FC236}">
                <a16:creationId xmlns:a16="http://schemas.microsoft.com/office/drawing/2014/main" id="{0C962F3F-F8EF-5D17-EE14-09827615C13B}"/>
              </a:ext>
            </a:extLst>
          </p:cNvPr>
          <p:cNvGraphicFramePr>
            <a:graphicFrameLocks noGrp="1"/>
          </p:cNvGraphicFramePr>
          <p:nvPr>
            <p:extLst>
              <p:ext uri="{D42A27DB-BD31-4B8C-83A1-F6EECF244321}">
                <p14:modId xmlns:p14="http://schemas.microsoft.com/office/powerpoint/2010/main" val="505945899"/>
              </p:ext>
            </p:extLst>
          </p:nvPr>
        </p:nvGraphicFramePr>
        <p:xfrm>
          <a:off x="802800" y="5620905"/>
          <a:ext cx="3221364" cy="156600"/>
        </p:xfrm>
        <a:graphic>
          <a:graphicData uri="http://schemas.openxmlformats.org/drawingml/2006/table">
            <a:tbl>
              <a:tblPr>
                <a:tableStyleId>{5C22544A-7EE6-4342-B048-85BDC9FD1C3A}</a:tableStyleId>
              </a:tblPr>
              <a:tblGrid>
                <a:gridCol w="189492">
                  <a:extLst>
                    <a:ext uri="{9D8B030D-6E8A-4147-A177-3AD203B41FA5}">
                      <a16:colId xmlns:a16="http://schemas.microsoft.com/office/drawing/2014/main" val="1530569360"/>
                    </a:ext>
                  </a:extLst>
                </a:gridCol>
                <a:gridCol w="189492">
                  <a:extLst>
                    <a:ext uri="{9D8B030D-6E8A-4147-A177-3AD203B41FA5}">
                      <a16:colId xmlns:a16="http://schemas.microsoft.com/office/drawing/2014/main" val="1150984703"/>
                    </a:ext>
                  </a:extLst>
                </a:gridCol>
                <a:gridCol w="189492">
                  <a:extLst>
                    <a:ext uri="{9D8B030D-6E8A-4147-A177-3AD203B41FA5}">
                      <a16:colId xmlns:a16="http://schemas.microsoft.com/office/drawing/2014/main" val="3021473256"/>
                    </a:ext>
                  </a:extLst>
                </a:gridCol>
                <a:gridCol w="189492">
                  <a:extLst>
                    <a:ext uri="{9D8B030D-6E8A-4147-A177-3AD203B41FA5}">
                      <a16:colId xmlns:a16="http://schemas.microsoft.com/office/drawing/2014/main" val="234148286"/>
                    </a:ext>
                  </a:extLst>
                </a:gridCol>
                <a:gridCol w="189492">
                  <a:extLst>
                    <a:ext uri="{9D8B030D-6E8A-4147-A177-3AD203B41FA5}">
                      <a16:colId xmlns:a16="http://schemas.microsoft.com/office/drawing/2014/main" val="3063035611"/>
                    </a:ext>
                  </a:extLst>
                </a:gridCol>
                <a:gridCol w="189492">
                  <a:extLst>
                    <a:ext uri="{9D8B030D-6E8A-4147-A177-3AD203B41FA5}">
                      <a16:colId xmlns:a16="http://schemas.microsoft.com/office/drawing/2014/main" val="1400293177"/>
                    </a:ext>
                  </a:extLst>
                </a:gridCol>
                <a:gridCol w="189492">
                  <a:extLst>
                    <a:ext uri="{9D8B030D-6E8A-4147-A177-3AD203B41FA5}">
                      <a16:colId xmlns:a16="http://schemas.microsoft.com/office/drawing/2014/main" val="266372296"/>
                    </a:ext>
                  </a:extLst>
                </a:gridCol>
                <a:gridCol w="189492">
                  <a:extLst>
                    <a:ext uri="{9D8B030D-6E8A-4147-A177-3AD203B41FA5}">
                      <a16:colId xmlns:a16="http://schemas.microsoft.com/office/drawing/2014/main" val="2651953850"/>
                    </a:ext>
                  </a:extLst>
                </a:gridCol>
                <a:gridCol w="189492">
                  <a:extLst>
                    <a:ext uri="{9D8B030D-6E8A-4147-A177-3AD203B41FA5}">
                      <a16:colId xmlns:a16="http://schemas.microsoft.com/office/drawing/2014/main" val="1109786505"/>
                    </a:ext>
                  </a:extLst>
                </a:gridCol>
                <a:gridCol w="189492">
                  <a:extLst>
                    <a:ext uri="{9D8B030D-6E8A-4147-A177-3AD203B41FA5}">
                      <a16:colId xmlns:a16="http://schemas.microsoft.com/office/drawing/2014/main" val="53662769"/>
                    </a:ext>
                  </a:extLst>
                </a:gridCol>
                <a:gridCol w="189492">
                  <a:extLst>
                    <a:ext uri="{9D8B030D-6E8A-4147-A177-3AD203B41FA5}">
                      <a16:colId xmlns:a16="http://schemas.microsoft.com/office/drawing/2014/main" val="1841104612"/>
                    </a:ext>
                  </a:extLst>
                </a:gridCol>
                <a:gridCol w="189492">
                  <a:extLst>
                    <a:ext uri="{9D8B030D-6E8A-4147-A177-3AD203B41FA5}">
                      <a16:colId xmlns:a16="http://schemas.microsoft.com/office/drawing/2014/main" val="579286185"/>
                    </a:ext>
                  </a:extLst>
                </a:gridCol>
                <a:gridCol w="189492">
                  <a:extLst>
                    <a:ext uri="{9D8B030D-6E8A-4147-A177-3AD203B41FA5}">
                      <a16:colId xmlns:a16="http://schemas.microsoft.com/office/drawing/2014/main" val="2648469235"/>
                    </a:ext>
                  </a:extLst>
                </a:gridCol>
                <a:gridCol w="189492">
                  <a:extLst>
                    <a:ext uri="{9D8B030D-6E8A-4147-A177-3AD203B41FA5}">
                      <a16:colId xmlns:a16="http://schemas.microsoft.com/office/drawing/2014/main" val="3853793552"/>
                    </a:ext>
                  </a:extLst>
                </a:gridCol>
                <a:gridCol w="189492">
                  <a:extLst>
                    <a:ext uri="{9D8B030D-6E8A-4147-A177-3AD203B41FA5}">
                      <a16:colId xmlns:a16="http://schemas.microsoft.com/office/drawing/2014/main" val="2251339454"/>
                    </a:ext>
                  </a:extLst>
                </a:gridCol>
                <a:gridCol w="189492">
                  <a:extLst>
                    <a:ext uri="{9D8B030D-6E8A-4147-A177-3AD203B41FA5}">
                      <a16:colId xmlns:a16="http://schemas.microsoft.com/office/drawing/2014/main" val="3423818762"/>
                    </a:ext>
                  </a:extLst>
                </a:gridCol>
                <a:gridCol w="189492">
                  <a:extLst>
                    <a:ext uri="{9D8B030D-6E8A-4147-A177-3AD203B41FA5}">
                      <a16:colId xmlns:a16="http://schemas.microsoft.com/office/drawing/2014/main" val="4071384579"/>
                    </a:ext>
                  </a:extLst>
                </a:gridCol>
              </a:tblGrid>
              <a:tr h="45720">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54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48</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38</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28</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23</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18</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17</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9</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7</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6</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5</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4</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2</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1</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i="0" dirty="0">
                          <a:latin typeface="Arial Narrow" panose="020B0604020202020204" pitchFamily="34" charset="0"/>
                          <a:cs typeface="Arial Narrow" panose="020B0604020202020204" pitchFamily="34" charset="0"/>
                        </a:rPr>
                        <a:t>0</a:t>
                      </a:r>
                    </a:p>
                  </a:txBody>
                  <a:tcPr marL="0" marR="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2507550"/>
                  </a:ext>
                </a:extLst>
              </a:tr>
            </a:tbl>
          </a:graphicData>
        </a:graphic>
      </p:graphicFrame>
      <p:sp>
        <p:nvSpPr>
          <p:cNvPr id="197" name="TextBox 196">
            <a:extLst>
              <a:ext uri="{FF2B5EF4-FFF2-40B4-BE49-F238E27FC236}">
                <a16:creationId xmlns:a16="http://schemas.microsoft.com/office/drawing/2014/main" id="{FF2148C5-1932-BE37-7F95-150F02E1A7C9}"/>
              </a:ext>
            </a:extLst>
          </p:cNvPr>
          <p:cNvSpPr txBox="1"/>
          <p:nvPr/>
        </p:nvSpPr>
        <p:spPr>
          <a:xfrm>
            <a:off x="619201" y="3787650"/>
            <a:ext cx="17312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100</a:t>
            </a:r>
          </a:p>
        </p:txBody>
      </p:sp>
      <p:sp>
        <p:nvSpPr>
          <p:cNvPr id="198" name="TextBox 197">
            <a:extLst>
              <a:ext uri="{FF2B5EF4-FFF2-40B4-BE49-F238E27FC236}">
                <a16:creationId xmlns:a16="http://schemas.microsoft.com/office/drawing/2014/main" id="{4E4131BC-1DC2-3048-29F0-637FDE3953BC}"/>
              </a:ext>
            </a:extLst>
          </p:cNvPr>
          <p:cNvSpPr txBox="1"/>
          <p:nvPr/>
        </p:nvSpPr>
        <p:spPr>
          <a:xfrm>
            <a:off x="676909" y="4067398"/>
            <a:ext cx="11541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80</a:t>
            </a:r>
          </a:p>
        </p:txBody>
      </p:sp>
      <p:sp>
        <p:nvSpPr>
          <p:cNvPr id="199" name="TextBox 198">
            <a:extLst>
              <a:ext uri="{FF2B5EF4-FFF2-40B4-BE49-F238E27FC236}">
                <a16:creationId xmlns:a16="http://schemas.microsoft.com/office/drawing/2014/main" id="{03973B1F-08DC-E539-DE11-F604304C065A}"/>
              </a:ext>
            </a:extLst>
          </p:cNvPr>
          <p:cNvSpPr txBox="1"/>
          <p:nvPr/>
        </p:nvSpPr>
        <p:spPr>
          <a:xfrm>
            <a:off x="676909" y="4334620"/>
            <a:ext cx="11541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60</a:t>
            </a:r>
          </a:p>
        </p:txBody>
      </p:sp>
      <p:sp>
        <p:nvSpPr>
          <p:cNvPr id="200" name="TextBox 199">
            <a:extLst>
              <a:ext uri="{FF2B5EF4-FFF2-40B4-BE49-F238E27FC236}">
                <a16:creationId xmlns:a16="http://schemas.microsoft.com/office/drawing/2014/main" id="{9F53E725-4F29-9610-7DE1-8936E42D61B1}"/>
              </a:ext>
            </a:extLst>
          </p:cNvPr>
          <p:cNvSpPr txBox="1"/>
          <p:nvPr/>
        </p:nvSpPr>
        <p:spPr>
          <a:xfrm>
            <a:off x="676909" y="4597667"/>
            <a:ext cx="11541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40</a:t>
            </a:r>
          </a:p>
        </p:txBody>
      </p:sp>
      <p:sp>
        <p:nvSpPr>
          <p:cNvPr id="201" name="TextBox 200">
            <a:extLst>
              <a:ext uri="{FF2B5EF4-FFF2-40B4-BE49-F238E27FC236}">
                <a16:creationId xmlns:a16="http://schemas.microsoft.com/office/drawing/2014/main" id="{7EE56CE9-00A9-B7FA-C17A-2E38E89EE35D}"/>
              </a:ext>
            </a:extLst>
          </p:cNvPr>
          <p:cNvSpPr txBox="1"/>
          <p:nvPr/>
        </p:nvSpPr>
        <p:spPr>
          <a:xfrm>
            <a:off x="676909" y="4873239"/>
            <a:ext cx="11541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20</a:t>
            </a:r>
          </a:p>
        </p:txBody>
      </p:sp>
      <p:sp>
        <p:nvSpPr>
          <p:cNvPr id="202" name="TextBox 201">
            <a:extLst>
              <a:ext uri="{FF2B5EF4-FFF2-40B4-BE49-F238E27FC236}">
                <a16:creationId xmlns:a16="http://schemas.microsoft.com/office/drawing/2014/main" id="{CBA05055-1F19-9BB1-5677-0C5FB65FB876}"/>
              </a:ext>
            </a:extLst>
          </p:cNvPr>
          <p:cNvSpPr txBox="1"/>
          <p:nvPr/>
        </p:nvSpPr>
        <p:spPr>
          <a:xfrm>
            <a:off x="734617" y="5132110"/>
            <a:ext cx="57708"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0</a:t>
            </a:r>
          </a:p>
        </p:txBody>
      </p:sp>
      <p:sp>
        <p:nvSpPr>
          <p:cNvPr id="203" name="TextBox 202">
            <a:extLst>
              <a:ext uri="{FF2B5EF4-FFF2-40B4-BE49-F238E27FC236}">
                <a16:creationId xmlns:a16="http://schemas.microsoft.com/office/drawing/2014/main" id="{CB7AA2C7-A2DE-9A9C-2C5B-E1BBB9D562CE}"/>
              </a:ext>
            </a:extLst>
          </p:cNvPr>
          <p:cNvSpPr txBox="1"/>
          <p:nvPr/>
        </p:nvSpPr>
        <p:spPr>
          <a:xfrm>
            <a:off x="1541871" y="5453656"/>
            <a:ext cx="1907573"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Time since start of treatment (months)</a:t>
            </a:r>
          </a:p>
        </p:txBody>
      </p:sp>
      <p:sp>
        <p:nvSpPr>
          <p:cNvPr id="204" name="TextBox 203">
            <a:extLst>
              <a:ext uri="{FF2B5EF4-FFF2-40B4-BE49-F238E27FC236}">
                <a16:creationId xmlns:a16="http://schemas.microsoft.com/office/drawing/2014/main" id="{67CE15C3-1385-FAA5-B7B2-8B582C7D7941}"/>
              </a:ext>
            </a:extLst>
          </p:cNvPr>
          <p:cNvSpPr txBox="1"/>
          <p:nvPr/>
        </p:nvSpPr>
        <p:spPr>
          <a:xfrm>
            <a:off x="1991544" y="4177983"/>
            <a:ext cx="1657377" cy="3323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2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Median PFS (95% CI)</a:t>
            </a:r>
            <a:br>
              <a:rPr kumimoji="0" lang="en-GB" sz="12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br>
            <a:r>
              <a:rPr kumimoji="0" lang="en-GB" sz="1200" b="1" u="none" strike="noStrike" kern="1200" cap="none" spc="0" normalizeH="0" baseline="0" noProof="0" dirty="0">
                <a:ln>
                  <a:noFill/>
                </a:ln>
                <a:solidFill>
                  <a:srgbClr val="005D00"/>
                </a:solidFill>
                <a:effectLst/>
                <a:uLnTx/>
                <a:uFillTx/>
                <a:latin typeface="Arial Narrow" panose="020B0604020202020204" pitchFamily="34" charset="0"/>
                <a:ea typeface="Aileron" charset="0"/>
                <a:cs typeface="Arial Narrow" panose="020B0604020202020204" pitchFamily="34" charset="0"/>
              </a:rPr>
              <a:t>Triplet: </a:t>
            </a:r>
            <a:r>
              <a:rPr kumimoji="0" lang="en-GB" sz="12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6.8 months (5.5-11.1)</a:t>
            </a:r>
          </a:p>
        </p:txBody>
      </p:sp>
      <p:sp>
        <p:nvSpPr>
          <p:cNvPr id="205" name="Rounded Rectangle 204">
            <a:extLst>
              <a:ext uri="{FF2B5EF4-FFF2-40B4-BE49-F238E27FC236}">
                <a16:creationId xmlns:a16="http://schemas.microsoft.com/office/drawing/2014/main" id="{34C8D280-2250-055F-53FF-0CFFA988636C}"/>
              </a:ext>
            </a:extLst>
          </p:cNvPr>
          <p:cNvSpPr/>
          <p:nvPr/>
        </p:nvSpPr>
        <p:spPr>
          <a:xfrm>
            <a:off x="8397851" y="5085184"/>
            <a:ext cx="3501637" cy="699693"/>
          </a:xfrm>
          <a:prstGeom prst="roundRect">
            <a:avLst>
              <a:gd name="adj" fmla="val 0"/>
            </a:avLst>
          </a:prstGeom>
          <a:solidFill>
            <a:schemeClr val="accent6"/>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200" b="1" dirty="0">
                <a:solidFill>
                  <a:schemeClr val="bg1"/>
                </a:solidFill>
                <a:latin typeface="Arial" panose="020B0604020202020204" pitchFamily="34" charset="0"/>
                <a:cs typeface="Arial" panose="020B0604020202020204" pitchFamily="34" charset="0"/>
              </a:rPr>
              <a:t>Exploratory TROP-2 NMR biomarker analysis</a:t>
            </a:r>
          </a:p>
          <a:p>
            <a:pPr algn="ctr">
              <a:buClr>
                <a:schemeClr val="accent1"/>
              </a:buClr>
            </a:pPr>
            <a:r>
              <a:rPr lang="en-GB" sz="1200" b="1" dirty="0">
                <a:solidFill>
                  <a:schemeClr val="bg1"/>
                </a:solidFill>
                <a:latin typeface="Arial" panose="020B0604020202020204" pitchFamily="34" charset="0"/>
                <a:cs typeface="Arial" panose="020B0604020202020204" pitchFamily="34" charset="0"/>
              </a:rPr>
              <a:t>showed a trend toward prolonged PFS in</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patients who were biomarker positive compared with biomarker negative</a:t>
            </a:r>
            <a:r>
              <a:rPr lang="en-GB" sz="1200" b="1" baseline="30000" dirty="0">
                <a:solidFill>
                  <a:schemeClr val="bg1"/>
                </a:solidFill>
                <a:latin typeface="Arial" panose="020B0604020202020204" pitchFamily="34" charset="0"/>
                <a:cs typeface="Arial" panose="020B0604020202020204" pitchFamily="34" charset="0"/>
              </a:rPr>
              <a:t>1</a:t>
            </a:r>
            <a:endParaRPr lang="en-GB" sz="1200" baseline="30000" noProof="0" dirty="0">
              <a:solidFill>
                <a:schemeClr val="bg1"/>
              </a:solidFill>
              <a:latin typeface="Arial" panose="020B0604020202020204" pitchFamily="34" charset="0"/>
              <a:cs typeface="Arial" panose="020B0604020202020204" pitchFamily="34" charset="0"/>
            </a:endParaRPr>
          </a:p>
        </p:txBody>
      </p:sp>
      <p:sp>
        <p:nvSpPr>
          <p:cNvPr id="206" name="TextBox 205">
            <a:extLst>
              <a:ext uri="{FF2B5EF4-FFF2-40B4-BE49-F238E27FC236}">
                <a16:creationId xmlns:a16="http://schemas.microsoft.com/office/drawing/2014/main" id="{17CC2242-73E8-F70A-868B-49E70274F208}"/>
              </a:ext>
            </a:extLst>
          </p:cNvPr>
          <p:cNvSpPr txBox="1"/>
          <p:nvPr/>
        </p:nvSpPr>
        <p:spPr>
          <a:xfrm rot="16200000">
            <a:off x="8517545" y="3240539"/>
            <a:ext cx="484107"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PFS (%)</a:t>
            </a:r>
          </a:p>
        </p:txBody>
      </p:sp>
      <p:sp>
        <p:nvSpPr>
          <p:cNvPr id="207" name="TextBox 206">
            <a:extLst>
              <a:ext uri="{FF2B5EF4-FFF2-40B4-BE49-F238E27FC236}">
                <a16:creationId xmlns:a16="http://schemas.microsoft.com/office/drawing/2014/main" id="{CF135C2E-A75C-FE40-779D-8FAA2C2D3CE3}"/>
              </a:ext>
            </a:extLst>
          </p:cNvPr>
          <p:cNvSpPr txBox="1"/>
          <p:nvPr/>
        </p:nvSpPr>
        <p:spPr>
          <a:xfrm>
            <a:off x="8873739" y="2182832"/>
            <a:ext cx="17312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100</a:t>
            </a:r>
          </a:p>
        </p:txBody>
      </p:sp>
      <p:sp>
        <p:nvSpPr>
          <p:cNvPr id="208" name="TextBox 207">
            <a:extLst>
              <a:ext uri="{FF2B5EF4-FFF2-40B4-BE49-F238E27FC236}">
                <a16:creationId xmlns:a16="http://schemas.microsoft.com/office/drawing/2014/main" id="{5B213308-4731-E212-899C-D79B8D9C14C6}"/>
              </a:ext>
            </a:extLst>
          </p:cNvPr>
          <p:cNvSpPr txBox="1"/>
          <p:nvPr/>
        </p:nvSpPr>
        <p:spPr>
          <a:xfrm>
            <a:off x="8931447" y="2581727"/>
            <a:ext cx="11541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80</a:t>
            </a:r>
          </a:p>
        </p:txBody>
      </p:sp>
      <p:sp>
        <p:nvSpPr>
          <p:cNvPr id="209" name="TextBox 208">
            <a:extLst>
              <a:ext uri="{FF2B5EF4-FFF2-40B4-BE49-F238E27FC236}">
                <a16:creationId xmlns:a16="http://schemas.microsoft.com/office/drawing/2014/main" id="{E900D244-C046-A57E-6794-9498D69FB7E3}"/>
              </a:ext>
            </a:extLst>
          </p:cNvPr>
          <p:cNvSpPr txBox="1"/>
          <p:nvPr/>
        </p:nvSpPr>
        <p:spPr>
          <a:xfrm>
            <a:off x="8931447" y="3007523"/>
            <a:ext cx="11541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60</a:t>
            </a:r>
          </a:p>
        </p:txBody>
      </p:sp>
      <p:sp>
        <p:nvSpPr>
          <p:cNvPr id="210" name="TextBox 209">
            <a:extLst>
              <a:ext uri="{FF2B5EF4-FFF2-40B4-BE49-F238E27FC236}">
                <a16:creationId xmlns:a16="http://schemas.microsoft.com/office/drawing/2014/main" id="{304EBD19-B50E-451B-F620-D652B3204328}"/>
              </a:ext>
            </a:extLst>
          </p:cNvPr>
          <p:cNvSpPr txBox="1"/>
          <p:nvPr/>
        </p:nvSpPr>
        <p:spPr>
          <a:xfrm>
            <a:off x="8931447" y="3433319"/>
            <a:ext cx="11541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40</a:t>
            </a:r>
          </a:p>
        </p:txBody>
      </p:sp>
      <p:sp>
        <p:nvSpPr>
          <p:cNvPr id="211" name="TextBox 210">
            <a:extLst>
              <a:ext uri="{FF2B5EF4-FFF2-40B4-BE49-F238E27FC236}">
                <a16:creationId xmlns:a16="http://schemas.microsoft.com/office/drawing/2014/main" id="{F17753F0-E32E-68BB-ACC4-4AA38F81EC0F}"/>
              </a:ext>
            </a:extLst>
          </p:cNvPr>
          <p:cNvSpPr txBox="1"/>
          <p:nvPr/>
        </p:nvSpPr>
        <p:spPr>
          <a:xfrm>
            <a:off x="8931447" y="3853464"/>
            <a:ext cx="11541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20</a:t>
            </a:r>
          </a:p>
        </p:txBody>
      </p:sp>
      <p:sp>
        <p:nvSpPr>
          <p:cNvPr id="213" name="TextBox 212">
            <a:extLst>
              <a:ext uri="{FF2B5EF4-FFF2-40B4-BE49-F238E27FC236}">
                <a16:creationId xmlns:a16="http://schemas.microsoft.com/office/drawing/2014/main" id="{CEC32316-CBA9-0CD4-459E-475A1A90B9F5}"/>
              </a:ext>
            </a:extLst>
          </p:cNvPr>
          <p:cNvSpPr txBox="1"/>
          <p:nvPr/>
        </p:nvSpPr>
        <p:spPr>
          <a:xfrm>
            <a:off x="8989155" y="4271930"/>
            <a:ext cx="57708"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0</a:t>
            </a:r>
          </a:p>
        </p:txBody>
      </p:sp>
      <p:sp>
        <p:nvSpPr>
          <p:cNvPr id="214" name="TextBox 213">
            <a:extLst>
              <a:ext uri="{FF2B5EF4-FFF2-40B4-BE49-F238E27FC236}">
                <a16:creationId xmlns:a16="http://schemas.microsoft.com/office/drawing/2014/main" id="{A3C07B15-0C03-93D6-6D53-8A78D65FCB29}"/>
              </a:ext>
            </a:extLst>
          </p:cNvPr>
          <p:cNvSpPr txBox="1"/>
          <p:nvPr/>
        </p:nvSpPr>
        <p:spPr>
          <a:xfrm>
            <a:off x="9112618" y="4430117"/>
            <a:ext cx="57708"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0</a:t>
            </a:r>
          </a:p>
        </p:txBody>
      </p:sp>
      <p:sp>
        <p:nvSpPr>
          <p:cNvPr id="215" name="TextBox 214">
            <a:extLst>
              <a:ext uri="{FF2B5EF4-FFF2-40B4-BE49-F238E27FC236}">
                <a16:creationId xmlns:a16="http://schemas.microsoft.com/office/drawing/2014/main" id="{E064E0F7-09B5-AC4F-D2DB-9CE874742116}"/>
              </a:ext>
            </a:extLst>
          </p:cNvPr>
          <p:cNvSpPr txBox="1"/>
          <p:nvPr/>
        </p:nvSpPr>
        <p:spPr>
          <a:xfrm>
            <a:off x="9925139" y="4430117"/>
            <a:ext cx="115416"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10</a:t>
            </a:r>
          </a:p>
        </p:txBody>
      </p:sp>
      <p:sp>
        <p:nvSpPr>
          <p:cNvPr id="216" name="TextBox 215">
            <a:extLst>
              <a:ext uri="{FF2B5EF4-FFF2-40B4-BE49-F238E27FC236}">
                <a16:creationId xmlns:a16="http://schemas.microsoft.com/office/drawing/2014/main" id="{37EA3E5F-EC4A-C995-1F5E-D15AAD009F3D}"/>
              </a:ext>
            </a:extLst>
          </p:cNvPr>
          <p:cNvSpPr txBox="1"/>
          <p:nvPr/>
        </p:nvSpPr>
        <p:spPr>
          <a:xfrm>
            <a:off x="10782389" y="4430117"/>
            <a:ext cx="115416"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20</a:t>
            </a:r>
          </a:p>
        </p:txBody>
      </p:sp>
      <p:sp>
        <p:nvSpPr>
          <p:cNvPr id="217" name="TextBox 216">
            <a:extLst>
              <a:ext uri="{FF2B5EF4-FFF2-40B4-BE49-F238E27FC236}">
                <a16:creationId xmlns:a16="http://schemas.microsoft.com/office/drawing/2014/main" id="{827757A6-D9E6-40C0-4CAB-30E5C0EC62C2}"/>
              </a:ext>
            </a:extLst>
          </p:cNvPr>
          <p:cNvSpPr txBox="1"/>
          <p:nvPr/>
        </p:nvSpPr>
        <p:spPr>
          <a:xfrm>
            <a:off x="11607889" y="4430117"/>
            <a:ext cx="115416"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30</a:t>
            </a:r>
          </a:p>
        </p:txBody>
      </p:sp>
      <p:sp>
        <p:nvSpPr>
          <p:cNvPr id="218" name="TextBox 217">
            <a:extLst>
              <a:ext uri="{FF2B5EF4-FFF2-40B4-BE49-F238E27FC236}">
                <a16:creationId xmlns:a16="http://schemas.microsoft.com/office/drawing/2014/main" id="{E1F0C3D1-8EFB-524D-A03F-6CF723EED1F8}"/>
              </a:ext>
            </a:extLst>
          </p:cNvPr>
          <p:cNvSpPr txBox="1"/>
          <p:nvPr/>
        </p:nvSpPr>
        <p:spPr>
          <a:xfrm>
            <a:off x="10062391" y="4556511"/>
            <a:ext cx="721351"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Time (months)</a:t>
            </a:r>
          </a:p>
        </p:txBody>
      </p:sp>
      <p:sp>
        <p:nvSpPr>
          <p:cNvPr id="219" name="TextBox 218">
            <a:extLst>
              <a:ext uri="{FF2B5EF4-FFF2-40B4-BE49-F238E27FC236}">
                <a16:creationId xmlns:a16="http://schemas.microsoft.com/office/drawing/2014/main" id="{C6D8B4AE-D22D-6AE3-E776-C88B3E7559F7}"/>
              </a:ext>
            </a:extLst>
          </p:cNvPr>
          <p:cNvSpPr txBox="1"/>
          <p:nvPr/>
        </p:nvSpPr>
        <p:spPr>
          <a:xfrm>
            <a:off x="8397851" y="4582520"/>
            <a:ext cx="655629" cy="415498"/>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No. at risk:</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u="none" strike="noStrike" kern="1200" cap="none" spc="0" normalizeH="0" baseline="0" noProof="0" dirty="0">
                <a:ln>
                  <a:noFill/>
                </a:ln>
                <a:solidFill>
                  <a:srgbClr val="00B050"/>
                </a:solidFill>
                <a:effectLst/>
                <a:uLnTx/>
                <a:uFillTx/>
                <a:latin typeface="Arial Narrow" panose="020B0604020202020204" pitchFamily="34" charset="0"/>
                <a:ea typeface="Aileron" charset="0"/>
                <a:cs typeface="Arial Narrow" panose="020B0604020202020204" pitchFamily="34" charset="0"/>
              </a:rPr>
              <a:t>Trop-2 NMR+</a:t>
            </a:r>
          </a:p>
          <a:p>
            <a:pPr marL="0" marR="0" lvl="0" indent="0" algn="r" defTabSz="457200" rtl="0" eaLnBrk="1" fontAlgn="auto" latinLnBrk="0" hangingPunct="1">
              <a:lnSpc>
                <a:spcPct val="90000"/>
              </a:lnSpc>
              <a:spcBef>
                <a:spcPts val="0"/>
              </a:spcBef>
              <a:spcAft>
                <a:spcPts val="0"/>
              </a:spcAft>
              <a:buClrTx/>
              <a:buSzTx/>
              <a:buFontTx/>
              <a:buNone/>
              <a:tabLst/>
              <a:defRPr/>
            </a:pPr>
            <a:r>
              <a:rPr lang="en-GB" sz="1000" b="1" dirty="0">
                <a:solidFill>
                  <a:srgbClr val="92D050"/>
                </a:solidFill>
                <a:latin typeface="Arial Narrow" panose="020B0604020202020204" pitchFamily="34" charset="0"/>
                <a:ea typeface="Aileron" charset="0"/>
                <a:cs typeface="Arial Narrow" panose="020B0604020202020204" pitchFamily="34" charset="0"/>
              </a:rPr>
              <a:t>Trop-2 NMR-</a:t>
            </a:r>
            <a:endParaRPr kumimoji="0" lang="en-GB" sz="1000" b="1" u="none" strike="noStrike" kern="1200" cap="none" spc="0" normalizeH="0" baseline="0" noProof="0" dirty="0">
              <a:ln>
                <a:noFill/>
              </a:ln>
              <a:solidFill>
                <a:srgbClr val="92D050"/>
              </a:solidFill>
              <a:effectLst/>
              <a:uLnTx/>
              <a:uFillTx/>
              <a:latin typeface="Arial Narrow" panose="020B0604020202020204" pitchFamily="34" charset="0"/>
              <a:ea typeface="Aileron" charset="0"/>
              <a:cs typeface="Arial Narrow" panose="020B0604020202020204" pitchFamily="34" charset="0"/>
            </a:endParaRPr>
          </a:p>
        </p:txBody>
      </p:sp>
      <p:sp>
        <p:nvSpPr>
          <p:cNvPr id="220" name="TextBox 219">
            <a:extLst>
              <a:ext uri="{FF2B5EF4-FFF2-40B4-BE49-F238E27FC236}">
                <a16:creationId xmlns:a16="http://schemas.microsoft.com/office/drawing/2014/main" id="{A5D4E684-DB53-947A-6F9D-2F554B9F3CA8}"/>
              </a:ext>
            </a:extLst>
          </p:cNvPr>
          <p:cNvSpPr txBox="1"/>
          <p:nvPr/>
        </p:nvSpPr>
        <p:spPr>
          <a:xfrm>
            <a:off x="9083764" y="4725392"/>
            <a:ext cx="11541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37</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dirty="0">
                <a:solidFill>
                  <a:srgbClr val="000000"/>
                </a:solidFill>
                <a:latin typeface="Arial Narrow" panose="020B0604020202020204" pitchFamily="34" charset="0"/>
                <a:ea typeface="Aileron" charset="0"/>
                <a:cs typeface="Arial Narrow" panose="020B0604020202020204" pitchFamily="34" charset="0"/>
              </a:rPr>
              <a:t>39</a:t>
            </a:r>
            <a:endPar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endParaRPr>
          </a:p>
        </p:txBody>
      </p:sp>
      <p:sp>
        <p:nvSpPr>
          <p:cNvPr id="221" name="TextBox 220">
            <a:extLst>
              <a:ext uri="{FF2B5EF4-FFF2-40B4-BE49-F238E27FC236}">
                <a16:creationId xmlns:a16="http://schemas.microsoft.com/office/drawing/2014/main" id="{DBA44162-EE01-B469-F829-805DC7F204F7}"/>
              </a:ext>
            </a:extLst>
          </p:cNvPr>
          <p:cNvSpPr txBox="1"/>
          <p:nvPr/>
        </p:nvSpPr>
        <p:spPr>
          <a:xfrm>
            <a:off x="9925139" y="4725392"/>
            <a:ext cx="11541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22</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dirty="0">
                <a:solidFill>
                  <a:srgbClr val="000000"/>
                </a:solidFill>
                <a:latin typeface="Arial Narrow" panose="020B0604020202020204" pitchFamily="34" charset="0"/>
                <a:ea typeface="Aileron" charset="0"/>
                <a:cs typeface="Arial Narrow" panose="020B0604020202020204" pitchFamily="34" charset="0"/>
              </a:rPr>
              <a:t>15</a:t>
            </a:r>
            <a:endPar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endParaRPr>
          </a:p>
        </p:txBody>
      </p:sp>
      <p:sp>
        <p:nvSpPr>
          <p:cNvPr id="222" name="TextBox 221">
            <a:extLst>
              <a:ext uri="{FF2B5EF4-FFF2-40B4-BE49-F238E27FC236}">
                <a16:creationId xmlns:a16="http://schemas.microsoft.com/office/drawing/2014/main" id="{7FD8D023-763C-736F-FBDC-786B90530152}"/>
              </a:ext>
            </a:extLst>
          </p:cNvPr>
          <p:cNvSpPr txBox="1"/>
          <p:nvPr/>
        </p:nvSpPr>
        <p:spPr>
          <a:xfrm>
            <a:off x="10811243" y="4725392"/>
            <a:ext cx="57708"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8</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4</a:t>
            </a:r>
          </a:p>
        </p:txBody>
      </p:sp>
      <p:sp>
        <p:nvSpPr>
          <p:cNvPr id="223" name="TextBox 222">
            <a:extLst>
              <a:ext uri="{FF2B5EF4-FFF2-40B4-BE49-F238E27FC236}">
                <a16:creationId xmlns:a16="http://schemas.microsoft.com/office/drawing/2014/main" id="{990B1E1C-D95D-D53A-B210-42E7A00C255F}"/>
              </a:ext>
            </a:extLst>
          </p:cNvPr>
          <p:cNvSpPr txBox="1"/>
          <p:nvPr/>
        </p:nvSpPr>
        <p:spPr>
          <a:xfrm>
            <a:off x="11636743" y="4725392"/>
            <a:ext cx="57708"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0</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dirty="0">
                <a:solidFill>
                  <a:srgbClr val="000000"/>
                </a:solidFill>
                <a:latin typeface="Arial Narrow" panose="020B0604020202020204" pitchFamily="34" charset="0"/>
                <a:ea typeface="Aileron" charset="0"/>
                <a:cs typeface="Arial Narrow" panose="020B0604020202020204" pitchFamily="34" charset="0"/>
              </a:rPr>
              <a:t>1</a:t>
            </a:r>
            <a:endPar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endParaRPr>
          </a:p>
        </p:txBody>
      </p:sp>
      <p:sp>
        <p:nvSpPr>
          <p:cNvPr id="230" name="Freeform 229">
            <a:extLst>
              <a:ext uri="{FF2B5EF4-FFF2-40B4-BE49-F238E27FC236}">
                <a16:creationId xmlns:a16="http://schemas.microsoft.com/office/drawing/2014/main" id="{8D961DDF-BCB2-66EC-2501-45B54EC531FA}"/>
              </a:ext>
            </a:extLst>
          </p:cNvPr>
          <p:cNvSpPr/>
          <p:nvPr/>
        </p:nvSpPr>
        <p:spPr>
          <a:xfrm>
            <a:off x="987846" y="2985624"/>
            <a:ext cx="122156" cy="79045"/>
          </a:xfrm>
          <a:custGeom>
            <a:avLst/>
            <a:gdLst>
              <a:gd name="connsiteX0" fmla="*/ 93467 w 186823"/>
              <a:gd name="connsiteY0" fmla="*/ 0 h 79045"/>
              <a:gd name="connsiteX1" fmla="*/ 93467 w 186823"/>
              <a:gd name="connsiteY1" fmla="*/ 79046 h 79045"/>
              <a:gd name="connsiteX2" fmla="*/ 0 w 186823"/>
              <a:gd name="connsiteY2" fmla="*/ 39523 h 79045"/>
              <a:gd name="connsiteX3" fmla="*/ 186823 w 186823"/>
              <a:gd name="connsiteY3" fmla="*/ 39523 h 79045"/>
            </a:gdLst>
            <a:ahLst/>
            <a:cxnLst>
              <a:cxn ang="0">
                <a:pos x="connsiteX0" y="connsiteY0"/>
              </a:cxn>
              <a:cxn ang="0">
                <a:pos x="connsiteX1" y="connsiteY1"/>
              </a:cxn>
              <a:cxn ang="0">
                <a:pos x="connsiteX2" y="connsiteY2"/>
              </a:cxn>
              <a:cxn ang="0">
                <a:pos x="connsiteX3" y="connsiteY3"/>
              </a:cxn>
            </a:cxnLst>
            <a:rect l="l" t="t" r="r" b="b"/>
            <a:pathLst>
              <a:path w="186823" h="79045">
                <a:moveTo>
                  <a:pt x="93467" y="0"/>
                </a:moveTo>
                <a:lnTo>
                  <a:pt x="93467" y="79046"/>
                </a:lnTo>
                <a:moveTo>
                  <a:pt x="0" y="39523"/>
                </a:moveTo>
                <a:lnTo>
                  <a:pt x="186823" y="39523"/>
                </a:lnTo>
              </a:path>
            </a:pathLst>
          </a:custGeom>
          <a:noFill/>
          <a:ln w="15044" cap="flat">
            <a:solidFill>
              <a:schemeClr val="tx1"/>
            </a:solidFill>
            <a:prstDash val="solid"/>
            <a:miter/>
          </a:ln>
        </p:spPr>
        <p:txBody>
          <a:bodyPr rtlCol="0" anchor="ctr"/>
          <a:lstStyle/>
          <a:p>
            <a:endParaRPr lang="en-GB" noProof="0" dirty="0"/>
          </a:p>
        </p:txBody>
      </p:sp>
      <p:sp>
        <p:nvSpPr>
          <p:cNvPr id="232" name="TextBox 231">
            <a:extLst>
              <a:ext uri="{FF2B5EF4-FFF2-40B4-BE49-F238E27FC236}">
                <a16:creationId xmlns:a16="http://schemas.microsoft.com/office/drawing/2014/main" id="{63D1170B-4712-D019-1F69-B5455F7EBC86}"/>
              </a:ext>
            </a:extLst>
          </p:cNvPr>
          <p:cNvSpPr txBox="1"/>
          <p:nvPr/>
        </p:nvSpPr>
        <p:spPr>
          <a:xfrm>
            <a:off x="1134642" y="5008130"/>
            <a:ext cx="452047"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Censored</a:t>
            </a:r>
          </a:p>
        </p:txBody>
      </p:sp>
      <p:sp>
        <p:nvSpPr>
          <p:cNvPr id="233" name="Freeform 232">
            <a:extLst>
              <a:ext uri="{FF2B5EF4-FFF2-40B4-BE49-F238E27FC236}">
                <a16:creationId xmlns:a16="http://schemas.microsoft.com/office/drawing/2014/main" id="{6CCC7930-EDF8-4EEE-00EE-407E94283861}"/>
              </a:ext>
            </a:extLst>
          </p:cNvPr>
          <p:cNvSpPr/>
          <p:nvPr/>
        </p:nvSpPr>
        <p:spPr>
          <a:xfrm>
            <a:off x="987846" y="5036439"/>
            <a:ext cx="122156" cy="79045"/>
          </a:xfrm>
          <a:custGeom>
            <a:avLst/>
            <a:gdLst>
              <a:gd name="connsiteX0" fmla="*/ 93467 w 186823"/>
              <a:gd name="connsiteY0" fmla="*/ 0 h 79045"/>
              <a:gd name="connsiteX1" fmla="*/ 93467 w 186823"/>
              <a:gd name="connsiteY1" fmla="*/ 79046 h 79045"/>
              <a:gd name="connsiteX2" fmla="*/ 0 w 186823"/>
              <a:gd name="connsiteY2" fmla="*/ 39523 h 79045"/>
              <a:gd name="connsiteX3" fmla="*/ 186823 w 186823"/>
              <a:gd name="connsiteY3" fmla="*/ 39523 h 79045"/>
            </a:gdLst>
            <a:ahLst/>
            <a:cxnLst>
              <a:cxn ang="0">
                <a:pos x="connsiteX0" y="connsiteY0"/>
              </a:cxn>
              <a:cxn ang="0">
                <a:pos x="connsiteX1" y="connsiteY1"/>
              </a:cxn>
              <a:cxn ang="0">
                <a:pos x="connsiteX2" y="connsiteY2"/>
              </a:cxn>
              <a:cxn ang="0">
                <a:pos x="connsiteX3" y="connsiteY3"/>
              </a:cxn>
            </a:cxnLst>
            <a:rect l="l" t="t" r="r" b="b"/>
            <a:pathLst>
              <a:path w="186823" h="79045">
                <a:moveTo>
                  <a:pt x="93467" y="0"/>
                </a:moveTo>
                <a:lnTo>
                  <a:pt x="93467" y="79046"/>
                </a:lnTo>
                <a:moveTo>
                  <a:pt x="0" y="39523"/>
                </a:moveTo>
                <a:lnTo>
                  <a:pt x="186823" y="39523"/>
                </a:lnTo>
              </a:path>
            </a:pathLst>
          </a:custGeom>
          <a:noFill/>
          <a:ln w="15044" cap="flat">
            <a:solidFill>
              <a:schemeClr val="tx1"/>
            </a:solidFill>
            <a:prstDash val="solid"/>
            <a:miter/>
          </a:ln>
        </p:spPr>
        <p:txBody>
          <a:bodyPr rtlCol="0" anchor="ctr"/>
          <a:lstStyle/>
          <a:p>
            <a:endParaRPr lang="en-GB" noProof="0" dirty="0"/>
          </a:p>
        </p:txBody>
      </p:sp>
      <p:sp>
        <p:nvSpPr>
          <p:cNvPr id="234" name="TextBox 233">
            <a:extLst>
              <a:ext uri="{FF2B5EF4-FFF2-40B4-BE49-F238E27FC236}">
                <a16:creationId xmlns:a16="http://schemas.microsoft.com/office/drawing/2014/main" id="{4D2DE18E-6B09-3857-0A20-8F5903CD6917}"/>
              </a:ext>
            </a:extLst>
          </p:cNvPr>
          <p:cNvSpPr txBox="1"/>
          <p:nvPr/>
        </p:nvSpPr>
        <p:spPr>
          <a:xfrm>
            <a:off x="9373479" y="4121440"/>
            <a:ext cx="452047"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Narrow" panose="020B0604020202020204" pitchFamily="34" charset="0"/>
                <a:ea typeface="Aileron" charset="0"/>
                <a:cs typeface="Arial Narrow" panose="020B0604020202020204" pitchFamily="34" charset="0"/>
              </a:rPr>
              <a:t>Censored</a:t>
            </a:r>
          </a:p>
        </p:txBody>
      </p:sp>
      <p:sp>
        <p:nvSpPr>
          <p:cNvPr id="235" name="Freeform 234">
            <a:extLst>
              <a:ext uri="{FF2B5EF4-FFF2-40B4-BE49-F238E27FC236}">
                <a16:creationId xmlns:a16="http://schemas.microsoft.com/office/drawing/2014/main" id="{A06C0174-8612-0C37-B3FE-086C9244E676}"/>
              </a:ext>
            </a:extLst>
          </p:cNvPr>
          <p:cNvSpPr/>
          <p:nvPr/>
        </p:nvSpPr>
        <p:spPr>
          <a:xfrm>
            <a:off x="9226683" y="4149749"/>
            <a:ext cx="122156" cy="79045"/>
          </a:xfrm>
          <a:custGeom>
            <a:avLst/>
            <a:gdLst>
              <a:gd name="connsiteX0" fmla="*/ 93467 w 186823"/>
              <a:gd name="connsiteY0" fmla="*/ 0 h 79045"/>
              <a:gd name="connsiteX1" fmla="*/ 93467 w 186823"/>
              <a:gd name="connsiteY1" fmla="*/ 79046 h 79045"/>
              <a:gd name="connsiteX2" fmla="*/ 0 w 186823"/>
              <a:gd name="connsiteY2" fmla="*/ 39523 h 79045"/>
              <a:gd name="connsiteX3" fmla="*/ 186823 w 186823"/>
              <a:gd name="connsiteY3" fmla="*/ 39523 h 79045"/>
            </a:gdLst>
            <a:ahLst/>
            <a:cxnLst>
              <a:cxn ang="0">
                <a:pos x="connsiteX0" y="connsiteY0"/>
              </a:cxn>
              <a:cxn ang="0">
                <a:pos x="connsiteX1" y="connsiteY1"/>
              </a:cxn>
              <a:cxn ang="0">
                <a:pos x="connsiteX2" y="connsiteY2"/>
              </a:cxn>
              <a:cxn ang="0">
                <a:pos x="connsiteX3" y="connsiteY3"/>
              </a:cxn>
            </a:cxnLst>
            <a:rect l="l" t="t" r="r" b="b"/>
            <a:pathLst>
              <a:path w="186823" h="79045">
                <a:moveTo>
                  <a:pt x="93467" y="0"/>
                </a:moveTo>
                <a:lnTo>
                  <a:pt x="93467" y="79046"/>
                </a:lnTo>
                <a:moveTo>
                  <a:pt x="0" y="39523"/>
                </a:moveTo>
                <a:lnTo>
                  <a:pt x="186823" y="39523"/>
                </a:lnTo>
              </a:path>
            </a:pathLst>
          </a:custGeom>
          <a:noFill/>
          <a:ln w="15044" cap="flat">
            <a:solidFill>
              <a:schemeClr val="tx1"/>
            </a:solidFill>
            <a:prstDash val="solid"/>
            <a:miter/>
          </a:ln>
        </p:spPr>
        <p:txBody>
          <a:bodyPr rtlCol="0" anchor="ctr"/>
          <a:lstStyle/>
          <a:p>
            <a:endParaRPr lang="en-GB" noProof="0" dirty="0"/>
          </a:p>
        </p:txBody>
      </p:sp>
      <p:graphicFrame>
        <p:nvGraphicFramePr>
          <p:cNvPr id="236" name="Table 235">
            <a:extLst>
              <a:ext uri="{FF2B5EF4-FFF2-40B4-BE49-F238E27FC236}">
                <a16:creationId xmlns:a16="http://schemas.microsoft.com/office/drawing/2014/main" id="{0F43D74A-A84E-6DFE-10F3-A7D80E5575D9}"/>
              </a:ext>
            </a:extLst>
          </p:cNvPr>
          <p:cNvGraphicFramePr>
            <a:graphicFrameLocks noGrp="1"/>
          </p:cNvGraphicFramePr>
          <p:nvPr>
            <p:extLst>
              <p:ext uri="{D42A27DB-BD31-4B8C-83A1-F6EECF244321}">
                <p14:modId xmlns:p14="http://schemas.microsoft.com/office/powerpoint/2010/main" val="1101818247"/>
              </p:ext>
            </p:extLst>
          </p:nvPr>
        </p:nvGraphicFramePr>
        <p:xfrm>
          <a:off x="9549127" y="1652870"/>
          <a:ext cx="2502789" cy="682020"/>
        </p:xfrm>
        <a:graphic>
          <a:graphicData uri="http://schemas.openxmlformats.org/drawingml/2006/table">
            <a:tbl>
              <a:tblPr firstRow="1" bandRow="1">
                <a:tableStyleId>{5C22544A-7EE6-4342-B048-85BDC9FD1C3A}</a:tableStyleId>
              </a:tblPr>
              <a:tblGrid>
                <a:gridCol w="966887">
                  <a:extLst>
                    <a:ext uri="{9D8B030D-6E8A-4147-A177-3AD203B41FA5}">
                      <a16:colId xmlns:a16="http://schemas.microsoft.com/office/drawing/2014/main" val="2724654460"/>
                    </a:ext>
                  </a:extLst>
                </a:gridCol>
                <a:gridCol w="767951">
                  <a:extLst>
                    <a:ext uri="{9D8B030D-6E8A-4147-A177-3AD203B41FA5}">
                      <a16:colId xmlns:a16="http://schemas.microsoft.com/office/drawing/2014/main" val="141715588"/>
                    </a:ext>
                  </a:extLst>
                </a:gridCol>
                <a:gridCol w="767951">
                  <a:extLst>
                    <a:ext uri="{9D8B030D-6E8A-4147-A177-3AD203B41FA5}">
                      <a16:colId xmlns:a16="http://schemas.microsoft.com/office/drawing/2014/main" val="1722274264"/>
                    </a:ext>
                  </a:extLst>
                </a:gridCol>
              </a:tblGrid>
              <a:tr h="141830">
                <a:tc>
                  <a:txBody>
                    <a:bodyPr/>
                    <a:lstStyle/>
                    <a:p>
                      <a:pPr>
                        <a:lnSpc>
                          <a:spcPct val="90000"/>
                        </a:lnSpc>
                      </a:pPr>
                      <a:endParaRPr lang="en-GB" sz="900" noProof="0" dirty="0">
                        <a:latin typeface="Arial" panose="020B0604020202020204" pitchFamily="34" charset="0"/>
                        <a:cs typeface="Arial" panose="020B0604020202020204" pitchFamily="34" charset="0"/>
                      </a:endParaRPr>
                    </a:p>
                  </a:txBody>
                  <a:tcPr marT="10800" marB="108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900" noProof="0" dirty="0">
                          <a:solidFill>
                            <a:schemeClr val="bg1"/>
                          </a:solidFill>
                          <a:latin typeface="Arial" panose="020B0604020202020204" pitchFamily="34" charset="0"/>
                          <a:cs typeface="Arial" panose="020B0604020202020204" pitchFamily="34" charset="0"/>
                        </a:rPr>
                        <a:t>Trop-2 NMR+</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(N=37)</a:t>
                      </a:r>
                      <a:endParaRPr lang="en-GB" sz="900" baseline="30000" noProof="0" dirty="0">
                        <a:solidFill>
                          <a:schemeClr val="bg1"/>
                        </a:solidFill>
                        <a:latin typeface="Arial" panose="020B0604020202020204" pitchFamily="34" charset="0"/>
                        <a:cs typeface="Arial" panose="020B0604020202020204" pitchFamily="34" charset="0"/>
                      </a:endParaRPr>
                    </a:p>
                  </a:txBody>
                  <a:tcPr marL="19440" marR="19440" marT="10800" marB="108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lnSpc>
                          <a:spcPct val="90000"/>
                        </a:lnSpc>
                      </a:pPr>
                      <a:r>
                        <a:rPr lang="en-GB" sz="900" noProof="0" dirty="0">
                          <a:solidFill>
                            <a:schemeClr val="bg1"/>
                          </a:solidFill>
                          <a:latin typeface="Arial" panose="020B0604020202020204" pitchFamily="34" charset="0"/>
                          <a:cs typeface="Arial" panose="020B0604020202020204" pitchFamily="34" charset="0"/>
                        </a:rPr>
                        <a:t>Trop-2 NMR-</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(N=39)</a:t>
                      </a:r>
                      <a:endParaRPr lang="en-GB" sz="900" baseline="30000" noProof="0" dirty="0">
                        <a:solidFill>
                          <a:schemeClr val="bg1"/>
                        </a:solidFill>
                        <a:latin typeface="Arial" panose="020B0604020202020204" pitchFamily="34" charset="0"/>
                        <a:cs typeface="Arial" panose="020B0604020202020204" pitchFamily="34" charset="0"/>
                      </a:endParaRPr>
                    </a:p>
                  </a:txBody>
                  <a:tcPr marL="19440" marR="19440" marT="10800" marB="108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884815632"/>
                  </a:ext>
                </a:extLst>
              </a:tr>
              <a:tr h="59053">
                <a:tc>
                  <a:txBody>
                    <a:bodyPr/>
                    <a:lstStyle/>
                    <a:p>
                      <a:pPr>
                        <a:lnSpc>
                          <a:spcPct val="90000"/>
                        </a:lnSpc>
                      </a:pPr>
                      <a:r>
                        <a:rPr lang="en-GB" sz="900" noProof="0" dirty="0">
                          <a:latin typeface="Arial" panose="020B0604020202020204" pitchFamily="34" charset="0"/>
                          <a:cs typeface="Arial" panose="020B0604020202020204" pitchFamily="34" charset="0"/>
                        </a:rPr>
                        <a:t>Median PFS</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(95% CI), months</a:t>
                      </a:r>
                    </a:p>
                  </a:txBody>
                  <a:tcPr marL="19440" marR="19440" marT="10800" marB="1080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900" noProof="0" dirty="0">
                          <a:latin typeface="Arial" panose="020B0604020202020204" pitchFamily="34" charset="0"/>
                          <a:cs typeface="Arial" panose="020B0604020202020204" pitchFamily="34" charset="0"/>
                        </a:rPr>
                        <a:t>12.0</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(8.2-26.2)</a:t>
                      </a:r>
                    </a:p>
                  </a:txBody>
                  <a:tcPr marT="10800" marB="1080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900" noProof="0" dirty="0">
                          <a:latin typeface="Arial" panose="020B0604020202020204" pitchFamily="34" charset="0"/>
                          <a:cs typeface="Arial" panose="020B0604020202020204" pitchFamily="34" charset="0"/>
                        </a:rPr>
                        <a:t>8.1 </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(4.2-13.2)</a:t>
                      </a:r>
                    </a:p>
                  </a:txBody>
                  <a:tcPr marT="10800" marB="1080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2606596"/>
                  </a:ext>
                </a:extLst>
              </a:tr>
              <a:tr h="0">
                <a:tc>
                  <a:txBody>
                    <a:bodyPr/>
                    <a:lstStyle/>
                    <a:p>
                      <a:pPr>
                        <a:lnSpc>
                          <a:spcPct val="90000"/>
                        </a:lnSpc>
                      </a:pPr>
                      <a:r>
                        <a:rPr lang="en-GB" sz="900" noProof="0" dirty="0">
                          <a:latin typeface="Arial" panose="020B0604020202020204" pitchFamily="34" charset="0"/>
                          <a:cs typeface="Arial" panose="020B0604020202020204" pitchFamily="34" charset="0"/>
                        </a:rPr>
                        <a:t>HR (95% CI)</a:t>
                      </a:r>
                      <a:endParaRPr lang="en-GB" sz="900" noProof="0" dirty="0">
                        <a:solidFill>
                          <a:schemeClr val="tx1"/>
                        </a:solidFill>
                        <a:latin typeface="Arial" panose="020B0604020202020204" pitchFamily="34" charset="0"/>
                        <a:cs typeface="Arial" panose="020B0604020202020204" pitchFamily="34" charset="0"/>
                      </a:endParaRPr>
                    </a:p>
                  </a:txBody>
                  <a:tcPr marL="19440" marR="19440" marT="10800" marB="108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90000"/>
                        </a:lnSpc>
                      </a:pPr>
                      <a:r>
                        <a:rPr lang="en-GB" sz="900" b="0" noProof="0" dirty="0">
                          <a:latin typeface="Arial" panose="020B0604020202020204" pitchFamily="34" charset="0"/>
                          <a:cs typeface="Arial" panose="020B0604020202020204" pitchFamily="34" charset="0"/>
                        </a:rPr>
                        <a:t>0.62 (0.35-1.10)</a:t>
                      </a:r>
                    </a:p>
                  </a:txBody>
                  <a:tcPr marT="10800" marB="108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GB" sz="1000" noProof="0" dirty="0">
                        <a:latin typeface="Arial" panose="020B0604020202020204" pitchFamily="34" charset="0"/>
                        <a:cs typeface="Arial" panose="020B0604020202020204" pitchFamily="34" charset="0"/>
                      </a:endParaRPr>
                    </a:p>
                  </a:txBody>
                  <a:tcPr marT="28800" marB="288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6811553"/>
                  </a:ext>
                </a:extLst>
              </a:tr>
            </a:tbl>
          </a:graphicData>
        </a:graphic>
      </p:graphicFrame>
    </p:spTree>
    <p:extLst>
      <p:ext uri="{BB962C8B-B14F-4D97-AF65-F5344CB8AC3E}">
        <p14:creationId xmlns:p14="http://schemas.microsoft.com/office/powerpoint/2010/main" val="341781124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57E5A3-6EBD-B283-38A0-BFE143EE2F6B}"/>
              </a:ext>
            </a:extLst>
          </p:cNvPr>
          <p:cNvSpPr>
            <a:spLocks noGrp="1"/>
          </p:cNvSpPr>
          <p:nvPr>
            <p:ph type="title"/>
          </p:nvPr>
        </p:nvSpPr>
        <p:spPr>
          <a:xfrm>
            <a:off x="619201" y="259200"/>
            <a:ext cx="10963199" cy="864000"/>
          </a:xfrm>
        </p:spPr>
        <p:txBody>
          <a:bodyPr/>
          <a:lstStyle/>
          <a:p>
            <a:r>
              <a:rPr lang="en-GB" dirty="0"/>
              <a:t>Tropion-lung02: </a:t>
            </a:r>
            <a:r>
              <a:rPr lang="en-GB" dirty="0">
                <a:solidFill>
                  <a:schemeClr val="tx2"/>
                </a:solidFill>
              </a:rPr>
              <a:t>Dato-</a:t>
            </a:r>
            <a:r>
              <a:rPr lang="en-GB" dirty="0" err="1">
                <a:solidFill>
                  <a:schemeClr val="tx2"/>
                </a:solidFill>
              </a:rPr>
              <a:t>DX</a:t>
            </a:r>
            <a:r>
              <a:rPr lang="en-GB" cap="none" dirty="0" err="1">
                <a:solidFill>
                  <a:schemeClr val="tx2"/>
                </a:solidFill>
              </a:rPr>
              <a:t>d</a:t>
            </a:r>
            <a:r>
              <a:rPr lang="en-GB" dirty="0">
                <a:solidFill>
                  <a:schemeClr val="tx2"/>
                </a:solidFill>
              </a:rPr>
              <a:t> 1L combinations in </a:t>
            </a:r>
            <a:r>
              <a:rPr lang="en-GB" cap="none" dirty="0"/>
              <a:t>ADVANCED/METASTATIC </a:t>
            </a:r>
            <a:r>
              <a:rPr lang="en-GB" dirty="0" err="1"/>
              <a:t>nsclc</a:t>
            </a:r>
            <a:r>
              <a:rPr lang="en-GB" dirty="0"/>
              <a:t> (safety)</a:t>
            </a:r>
          </a:p>
        </p:txBody>
      </p:sp>
      <p:sp>
        <p:nvSpPr>
          <p:cNvPr id="4" name="Content Placeholder 3">
            <a:extLst>
              <a:ext uri="{FF2B5EF4-FFF2-40B4-BE49-F238E27FC236}">
                <a16:creationId xmlns:a16="http://schemas.microsoft.com/office/drawing/2014/main" id="{AE86CC55-0DFE-377B-E605-D399E21CF687}"/>
              </a:ext>
            </a:extLst>
          </p:cNvPr>
          <p:cNvSpPr>
            <a:spLocks noGrp="1"/>
          </p:cNvSpPr>
          <p:nvPr>
            <p:ph sz="quarter" idx="15"/>
          </p:nvPr>
        </p:nvSpPr>
        <p:spPr/>
        <p:txBody>
          <a:bodyPr anchor="b" anchorCtr="0"/>
          <a:lstStyle/>
          <a:p>
            <a:r>
              <a:rPr lang="en-GB" sz="1050" dirty="0">
                <a:solidFill>
                  <a:schemeClr val="tx2"/>
                </a:solidFill>
              </a:rPr>
              <a:t>1L, first-line; AESI, adverse event of special interest; Dato-</a:t>
            </a:r>
            <a:r>
              <a:rPr lang="en-GB" sz="1050" dirty="0" err="1">
                <a:solidFill>
                  <a:schemeClr val="tx2"/>
                </a:solidFill>
              </a:rPr>
              <a:t>DXd</a:t>
            </a:r>
            <a:r>
              <a:rPr lang="en-GB" sz="1050" dirty="0">
                <a:solidFill>
                  <a:schemeClr val="tx2"/>
                </a:solidFill>
              </a:rPr>
              <a:t>, </a:t>
            </a:r>
            <a:r>
              <a:rPr lang="en-GB" sz="1050" dirty="0" err="1">
                <a:solidFill>
                  <a:schemeClr val="tx2"/>
                </a:solidFill>
              </a:rPr>
              <a:t>datopotamab</a:t>
            </a:r>
            <a:r>
              <a:rPr lang="en-GB" sz="1050" dirty="0">
                <a:solidFill>
                  <a:schemeClr val="tx2"/>
                </a:solidFill>
              </a:rPr>
              <a:t> deruxtecan; ILD, interstitial lung disease; NSCLC, non-small cell lung cancer; TEAEs, treatment-emergent adverse events; TRAE, treatment-related adverse event </a:t>
            </a:r>
          </a:p>
          <a:p>
            <a:r>
              <a:rPr lang="en-GB" sz="1050" dirty="0">
                <a:solidFill>
                  <a:schemeClr val="tx2"/>
                </a:solidFill>
              </a:rPr>
              <a:t>1. Levy B, et al. J </a:t>
            </a:r>
            <a:r>
              <a:rPr lang="en-GB" sz="1050" dirty="0" err="1">
                <a:solidFill>
                  <a:schemeClr val="tx2"/>
                </a:solidFill>
              </a:rPr>
              <a:t>Thorac</a:t>
            </a:r>
            <a:r>
              <a:rPr lang="en-GB" sz="1050" dirty="0">
                <a:solidFill>
                  <a:schemeClr val="tx2"/>
                </a:solidFill>
              </a:rPr>
              <a:t> Oncol. 2026;21:103688</a:t>
            </a:r>
            <a:endParaRPr lang="en-GB" sz="1050" dirty="0"/>
          </a:p>
        </p:txBody>
      </p:sp>
      <p:graphicFrame>
        <p:nvGraphicFramePr>
          <p:cNvPr id="8" name="Table 7">
            <a:extLst>
              <a:ext uri="{FF2B5EF4-FFF2-40B4-BE49-F238E27FC236}">
                <a16:creationId xmlns:a16="http://schemas.microsoft.com/office/drawing/2014/main" id="{01384F4F-90A3-7A33-73D5-DD11E9B5DDBA}"/>
              </a:ext>
            </a:extLst>
          </p:cNvPr>
          <p:cNvGraphicFramePr>
            <a:graphicFrameLocks noGrp="1"/>
          </p:cNvGraphicFramePr>
          <p:nvPr>
            <p:extLst>
              <p:ext uri="{D42A27DB-BD31-4B8C-83A1-F6EECF244321}">
                <p14:modId xmlns:p14="http://schemas.microsoft.com/office/powerpoint/2010/main" val="2491836817"/>
              </p:ext>
            </p:extLst>
          </p:nvPr>
        </p:nvGraphicFramePr>
        <p:xfrm>
          <a:off x="619201" y="1672659"/>
          <a:ext cx="4756719" cy="3888714"/>
        </p:xfrm>
        <a:graphic>
          <a:graphicData uri="http://schemas.openxmlformats.org/drawingml/2006/table">
            <a:tbl>
              <a:tblPr firstRow="1" bandRow="1">
                <a:tableStyleId>{68D230F3-CF80-4859-8CE7-A43EE81993B5}</a:tableStyleId>
              </a:tblPr>
              <a:tblGrid>
                <a:gridCol w="3027399">
                  <a:extLst>
                    <a:ext uri="{9D8B030D-6E8A-4147-A177-3AD203B41FA5}">
                      <a16:colId xmlns:a16="http://schemas.microsoft.com/office/drawing/2014/main" val="3346091821"/>
                    </a:ext>
                  </a:extLst>
                </a:gridCol>
                <a:gridCol w="864660">
                  <a:extLst>
                    <a:ext uri="{9D8B030D-6E8A-4147-A177-3AD203B41FA5}">
                      <a16:colId xmlns:a16="http://schemas.microsoft.com/office/drawing/2014/main" val="1118456614"/>
                    </a:ext>
                  </a:extLst>
                </a:gridCol>
                <a:gridCol w="864660">
                  <a:extLst>
                    <a:ext uri="{9D8B030D-6E8A-4147-A177-3AD203B41FA5}">
                      <a16:colId xmlns:a16="http://schemas.microsoft.com/office/drawing/2014/main" val="2067357832"/>
                    </a:ext>
                  </a:extLst>
                </a:gridCol>
              </a:tblGrid>
              <a:tr h="426834">
                <a:tc>
                  <a:txBody>
                    <a:bodyPr/>
                    <a:lstStyle/>
                    <a:p>
                      <a:r>
                        <a:rPr lang="en-GB" sz="1100" b="1" noProof="0" dirty="0">
                          <a:solidFill>
                            <a:schemeClr val="tx1"/>
                          </a:solidFill>
                          <a:latin typeface="Arial" panose="020B0604020202020204" pitchFamily="34" charset="0"/>
                          <a:cs typeface="Arial" panose="020B0604020202020204" pitchFamily="34" charset="0"/>
                        </a:rPr>
                        <a:t>Event, n (%)</a:t>
                      </a:r>
                    </a:p>
                  </a:txBody>
                  <a:tcPr anchor="b">
                    <a:lnB w="12700" cap="flat" cmpd="sng" algn="ctr">
                      <a:solidFill>
                        <a:schemeClr val="accent6"/>
                      </a:solidFill>
                      <a:prstDash val="solid"/>
                      <a:round/>
                      <a:headEnd type="none" w="med" len="med"/>
                      <a:tailEnd type="none" w="med" len="med"/>
                    </a:lnB>
                  </a:tcPr>
                </a:tc>
                <a:tc>
                  <a:txBody>
                    <a:bodyPr/>
                    <a:lstStyle/>
                    <a:p>
                      <a:pPr algn="ctr">
                        <a:lnSpc>
                          <a:spcPct val="90000"/>
                        </a:lnSpc>
                      </a:pPr>
                      <a:r>
                        <a:rPr lang="en-GB" sz="1100" b="1" noProof="0" dirty="0">
                          <a:solidFill>
                            <a:schemeClr val="bg1"/>
                          </a:solidFill>
                          <a:latin typeface="Arial" panose="020B0604020202020204" pitchFamily="34" charset="0"/>
                          <a:cs typeface="Arial" panose="020B0604020202020204" pitchFamily="34" charset="0"/>
                        </a:rPr>
                        <a:t>Doublet</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(N=42)</a:t>
                      </a:r>
                    </a:p>
                  </a:txBody>
                  <a:tcPr marL="19440" marR="19440" anchor="b">
                    <a:solidFill>
                      <a:srgbClr val="00B050"/>
                    </a:solidFill>
                  </a:tcPr>
                </a:tc>
                <a:tc>
                  <a:txBody>
                    <a:bodyPr/>
                    <a:lstStyle/>
                    <a:p>
                      <a:pPr algn="ctr">
                        <a:lnSpc>
                          <a:spcPct val="90000"/>
                        </a:lnSpc>
                      </a:pPr>
                      <a:r>
                        <a:rPr lang="en-GB" sz="1100" b="1" noProof="0" dirty="0">
                          <a:solidFill>
                            <a:schemeClr val="bg1"/>
                          </a:solidFill>
                          <a:latin typeface="Arial" panose="020B0604020202020204" pitchFamily="34" charset="0"/>
                          <a:cs typeface="Arial" panose="020B0604020202020204" pitchFamily="34" charset="0"/>
                        </a:rPr>
                        <a:t>Triplet</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(N=54)</a:t>
                      </a:r>
                    </a:p>
                  </a:txBody>
                  <a:tcPr marL="19440" marR="19440" anchor="b">
                    <a:solidFill>
                      <a:srgbClr val="005D00"/>
                    </a:solidFill>
                  </a:tcPr>
                </a:tc>
                <a:extLst>
                  <a:ext uri="{0D108BD9-81ED-4DB2-BD59-A6C34878D82A}">
                    <a16:rowId xmlns:a16="http://schemas.microsoft.com/office/drawing/2014/main" val="299234474"/>
                  </a:ext>
                </a:extLst>
              </a:tr>
              <a:tr h="161754">
                <a:tc>
                  <a:txBody>
                    <a:bodyPr/>
                    <a:lstStyle/>
                    <a:p>
                      <a:pPr marL="0" indent="11113">
                        <a:tabLst/>
                      </a:pPr>
                      <a:r>
                        <a:rPr lang="en-GB" sz="1100" noProof="0" dirty="0">
                          <a:latin typeface="Arial" panose="020B0604020202020204" pitchFamily="34" charset="0"/>
                          <a:cs typeface="Arial" panose="020B0604020202020204" pitchFamily="34" charset="0"/>
                        </a:rPr>
                        <a:t>TRAEs</a:t>
                      </a:r>
                      <a:endParaRPr lang="en-GB" sz="1100" baseline="30000" noProof="0" dirty="0">
                        <a:latin typeface="Arial" panose="020B0604020202020204" pitchFamily="34" charset="0"/>
                        <a:cs typeface="Arial" panose="020B0604020202020204" pitchFamily="34" charset="0"/>
                      </a:endParaRPr>
                    </a:p>
                  </a:txBody>
                  <a:tcPr marT="18000" marB="18000">
                    <a:lnT w="12700" cap="flat" cmpd="sng" algn="ctr">
                      <a:solidFill>
                        <a:schemeClr val="accent6"/>
                      </a:solidFill>
                      <a:prstDash val="solid"/>
                      <a:round/>
                      <a:headEnd type="none" w="med" len="med"/>
                      <a:tailEnd type="none" w="med" len="med"/>
                    </a:lnT>
                  </a:tcPr>
                </a:tc>
                <a:tc>
                  <a:txBody>
                    <a:bodyPr/>
                    <a:lstStyle/>
                    <a:p>
                      <a:pPr algn="ctr"/>
                      <a:r>
                        <a:rPr lang="en-GB" sz="1100" noProof="0" dirty="0">
                          <a:latin typeface="Arial" panose="020B0604020202020204" pitchFamily="34" charset="0"/>
                          <a:cs typeface="Arial" panose="020B0604020202020204" pitchFamily="34" charset="0"/>
                        </a:rPr>
                        <a:t>39 (92.9)</a:t>
                      </a:r>
                    </a:p>
                  </a:txBody>
                  <a:tcPr marT="18000" marB="18000"/>
                </a:tc>
                <a:tc>
                  <a:txBody>
                    <a:bodyPr/>
                    <a:lstStyle/>
                    <a:p>
                      <a:pPr algn="ctr"/>
                      <a:r>
                        <a:rPr lang="en-GB" sz="1100" noProof="0" dirty="0">
                          <a:latin typeface="Arial" panose="020B0604020202020204" pitchFamily="34" charset="0"/>
                          <a:cs typeface="Arial" panose="020B0604020202020204" pitchFamily="34" charset="0"/>
                        </a:rPr>
                        <a:t>54 (100)</a:t>
                      </a:r>
                    </a:p>
                  </a:txBody>
                  <a:tcPr marT="18000" marB="18000"/>
                </a:tc>
                <a:extLst>
                  <a:ext uri="{0D108BD9-81ED-4DB2-BD59-A6C34878D82A}">
                    <a16:rowId xmlns:a16="http://schemas.microsoft.com/office/drawing/2014/main" val="2596661569"/>
                  </a:ext>
                </a:extLst>
              </a:tr>
              <a:tr h="161754">
                <a:tc>
                  <a:txBody>
                    <a:bodyPr/>
                    <a:lstStyle/>
                    <a:p>
                      <a:pPr marL="0" indent="184150">
                        <a:tabLst/>
                      </a:pPr>
                      <a:r>
                        <a:rPr lang="en-GB" sz="1100" noProof="0" dirty="0">
                          <a:latin typeface="Arial" panose="020B0604020202020204" pitchFamily="34" charset="0"/>
                          <a:cs typeface="Arial" panose="020B0604020202020204" pitchFamily="34" charset="0"/>
                        </a:rPr>
                        <a:t>Grade ≥3</a:t>
                      </a:r>
                      <a:endParaRPr lang="en-GB" sz="1100" baseline="30000" noProof="0" dirty="0">
                        <a:latin typeface="Arial" panose="020B0604020202020204" pitchFamily="34" charset="0"/>
                        <a:cs typeface="Arial" panose="020B0604020202020204" pitchFamily="34" charset="0"/>
                      </a:endParaRPr>
                    </a:p>
                  </a:txBody>
                  <a:tcPr marT="18000" marB="18000"/>
                </a:tc>
                <a:tc>
                  <a:txBody>
                    <a:bodyPr/>
                    <a:lstStyle/>
                    <a:p>
                      <a:pPr algn="ctr"/>
                      <a:r>
                        <a:rPr lang="en-GB" sz="1100" noProof="0" dirty="0">
                          <a:latin typeface="Arial" panose="020B0604020202020204" pitchFamily="34" charset="0"/>
                          <a:cs typeface="Arial" panose="020B0604020202020204" pitchFamily="34" charset="0"/>
                        </a:rPr>
                        <a:t>17 (40.5)</a:t>
                      </a:r>
                    </a:p>
                  </a:txBody>
                  <a:tcPr marT="18000" marB="18000"/>
                </a:tc>
                <a:tc>
                  <a:txBody>
                    <a:bodyPr/>
                    <a:lstStyle/>
                    <a:p>
                      <a:pPr algn="ctr"/>
                      <a:r>
                        <a:rPr lang="en-GB" sz="1100" noProof="0" dirty="0">
                          <a:latin typeface="Arial" panose="020B0604020202020204" pitchFamily="34" charset="0"/>
                          <a:cs typeface="Arial" panose="020B0604020202020204" pitchFamily="34" charset="0"/>
                        </a:rPr>
                        <a:t>30 (55.6)</a:t>
                      </a:r>
                    </a:p>
                  </a:txBody>
                  <a:tcPr marT="18000" marB="18000"/>
                </a:tc>
                <a:extLst>
                  <a:ext uri="{0D108BD9-81ED-4DB2-BD59-A6C34878D82A}">
                    <a16:rowId xmlns:a16="http://schemas.microsoft.com/office/drawing/2014/main" val="2526183964"/>
                  </a:ext>
                </a:extLst>
              </a:tr>
              <a:tr h="161754">
                <a:tc>
                  <a:txBody>
                    <a:bodyPr/>
                    <a:lstStyle/>
                    <a:p>
                      <a:pPr marL="0" indent="184150">
                        <a:tabLst/>
                      </a:pPr>
                      <a:r>
                        <a:rPr lang="en-GB" sz="1100" noProof="0" dirty="0">
                          <a:latin typeface="Arial" panose="020B0604020202020204" pitchFamily="34" charset="0"/>
                          <a:cs typeface="Arial" panose="020B0604020202020204" pitchFamily="34" charset="0"/>
                        </a:rPr>
                        <a:t>Associated with death</a:t>
                      </a:r>
                    </a:p>
                  </a:txBody>
                  <a:tcPr marT="18000" marB="18000"/>
                </a:tc>
                <a:tc>
                  <a:txBody>
                    <a:bodyPr/>
                    <a:lstStyle/>
                    <a:p>
                      <a:pPr algn="ctr"/>
                      <a:r>
                        <a:rPr lang="en-GB" sz="1100" noProof="0" dirty="0">
                          <a:latin typeface="Arial" panose="020B0604020202020204" pitchFamily="34" charset="0"/>
                          <a:cs typeface="Arial" panose="020B0604020202020204" pitchFamily="34" charset="0"/>
                        </a:rPr>
                        <a:t>0</a:t>
                      </a:r>
                    </a:p>
                  </a:txBody>
                  <a:tcPr marT="18000" marB="18000"/>
                </a:tc>
                <a:tc>
                  <a:txBody>
                    <a:bodyPr/>
                    <a:lstStyle/>
                    <a:p>
                      <a:pPr algn="ctr"/>
                      <a:r>
                        <a:rPr lang="en-GB" sz="1100" noProof="0" dirty="0">
                          <a:latin typeface="Arial" panose="020B0604020202020204" pitchFamily="34" charset="0"/>
                          <a:cs typeface="Arial" panose="020B0604020202020204" pitchFamily="34" charset="0"/>
                        </a:rPr>
                        <a:t>0</a:t>
                      </a:r>
                    </a:p>
                  </a:txBody>
                  <a:tcPr marT="18000" marB="18000"/>
                </a:tc>
                <a:extLst>
                  <a:ext uri="{0D108BD9-81ED-4DB2-BD59-A6C34878D82A}">
                    <a16:rowId xmlns:a16="http://schemas.microsoft.com/office/drawing/2014/main" val="3959110003"/>
                  </a:ext>
                </a:extLst>
              </a:tr>
              <a:tr h="161754">
                <a:tc>
                  <a:txBody>
                    <a:bodyPr/>
                    <a:lstStyle/>
                    <a:p>
                      <a:pPr marL="0" indent="12700">
                        <a:tabLst/>
                      </a:pPr>
                      <a:r>
                        <a:rPr lang="en-GB" sz="1100" noProof="0" dirty="0">
                          <a:latin typeface="Arial" panose="020B0604020202020204" pitchFamily="34" charset="0"/>
                          <a:cs typeface="Arial" panose="020B0604020202020204" pitchFamily="34" charset="0"/>
                        </a:rPr>
                        <a:t>TRAEs associated with dose modifications</a:t>
                      </a:r>
                    </a:p>
                  </a:txBody>
                  <a:tcPr marT="18000" marB="18000"/>
                </a:tc>
                <a:tc>
                  <a:txBody>
                    <a:bodyPr/>
                    <a:lstStyle/>
                    <a:p>
                      <a:pPr algn="ctr"/>
                      <a:endParaRPr lang="en-GB" sz="1100" noProof="0" dirty="0">
                        <a:latin typeface="Arial" panose="020B0604020202020204" pitchFamily="34" charset="0"/>
                        <a:cs typeface="Arial" panose="020B0604020202020204" pitchFamily="34" charset="0"/>
                      </a:endParaRPr>
                    </a:p>
                  </a:txBody>
                  <a:tcPr marT="18000" marB="18000"/>
                </a:tc>
                <a:tc>
                  <a:txBody>
                    <a:bodyPr/>
                    <a:lstStyle/>
                    <a:p>
                      <a:pPr algn="ctr"/>
                      <a:endParaRPr lang="en-GB" sz="1100" noProof="0" dirty="0">
                        <a:latin typeface="Arial" panose="020B0604020202020204" pitchFamily="34" charset="0"/>
                        <a:cs typeface="Arial" panose="020B0604020202020204" pitchFamily="34" charset="0"/>
                      </a:endParaRPr>
                    </a:p>
                  </a:txBody>
                  <a:tcPr marT="18000" marB="18000"/>
                </a:tc>
                <a:extLst>
                  <a:ext uri="{0D108BD9-81ED-4DB2-BD59-A6C34878D82A}">
                    <a16:rowId xmlns:a16="http://schemas.microsoft.com/office/drawing/2014/main" val="1813344144"/>
                  </a:ext>
                </a:extLst>
              </a:tr>
              <a:tr h="161754">
                <a:tc>
                  <a:txBody>
                    <a:bodyPr/>
                    <a:lstStyle/>
                    <a:p>
                      <a:pPr marL="0" indent="184150">
                        <a:tabLst/>
                      </a:pPr>
                      <a:r>
                        <a:rPr lang="en-GB" sz="1100" noProof="0" dirty="0">
                          <a:latin typeface="Arial" panose="020B0604020202020204" pitchFamily="34" charset="0"/>
                          <a:cs typeface="Arial" panose="020B0604020202020204" pitchFamily="34" charset="0"/>
                        </a:rPr>
                        <a:t>Dose reduction of any drug</a:t>
                      </a:r>
                    </a:p>
                  </a:txBody>
                  <a:tcPr marT="18000" marB="18000"/>
                </a:tc>
                <a:tc>
                  <a:txBody>
                    <a:bodyPr/>
                    <a:lstStyle/>
                    <a:p>
                      <a:pPr algn="ctr"/>
                      <a:r>
                        <a:rPr lang="en-GB" sz="1100" noProof="0" dirty="0">
                          <a:latin typeface="Arial" panose="020B0604020202020204" pitchFamily="34" charset="0"/>
                          <a:cs typeface="Arial" panose="020B0604020202020204" pitchFamily="34" charset="0"/>
                        </a:rPr>
                        <a:t>8 (19.0)</a:t>
                      </a:r>
                    </a:p>
                  </a:txBody>
                  <a:tcPr marT="18000" marB="18000"/>
                </a:tc>
                <a:tc>
                  <a:txBody>
                    <a:bodyPr/>
                    <a:lstStyle/>
                    <a:p>
                      <a:pPr algn="ctr"/>
                      <a:r>
                        <a:rPr lang="en-GB" sz="1100" noProof="0" dirty="0">
                          <a:latin typeface="Arial" panose="020B0604020202020204" pitchFamily="34" charset="0"/>
                          <a:cs typeface="Arial" panose="020B0604020202020204" pitchFamily="34" charset="0"/>
                        </a:rPr>
                        <a:t>14 (25.9)</a:t>
                      </a:r>
                    </a:p>
                  </a:txBody>
                  <a:tcPr marT="18000" marB="18000"/>
                </a:tc>
                <a:extLst>
                  <a:ext uri="{0D108BD9-81ED-4DB2-BD59-A6C34878D82A}">
                    <a16:rowId xmlns:a16="http://schemas.microsoft.com/office/drawing/2014/main" val="1244708496"/>
                  </a:ext>
                </a:extLst>
              </a:tr>
              <a:tr h="161754">
                <a:tc>
                  <a:txBody>
                    <a:bodyPr/>
                    <a:lstStyle/>
                    <a:p>
                      <a:pPr marL="0" indent="184150">
                        <a:tabLst/>
                      </a:pPr>
                      <a:r>
                        <a:rPr lang="en-GB" sz="1100" noProof="0" dirty="0">
                          <a:latin typeface="Arial" panose="020B0604020202020204" pitchFamily="34" charset="0"/>
                          <a:cs typeface="Arial" panose="020B0604020202020204" pitchFamily="34" charset="0"/>
                        </a:rPr>
                        <a:t>Dose reduction of Dato-</a:t>
                      </a:r>
                      <a:r>
                        <a:rPr lang="en-GB" sz="1100" noProof="0" dirty="0" err="1">
                          <a:latin typeface="Arial" panose="020B0604020202020204" pitchFamily="34" charset="0"/>
                          <a:cs typeface="Arial" panose="020B0604020202020204" pitchFamily="34" charset="0"/>
                        </a:rPr>
                        <a:t>DXd</a:t>
                      </a:r>
                      <a:endParaRPr lang="en-GB" sz="1100" baseline="30000" noProof="0" dirty="0">
                        <a:latin typeface="Arial" panose="020B0604020202020204" pitchFamily="34" charset="0"/>
                        <a:cs typeface="Arial" panose="020B0604020202020204" pitchFamily="34" charset="0"/>
                      </a:endParaRPr>
                    </a:p>
                  </a:txBody>
                  <a:tcPr marT="18000" marB="18000"/>
                </a:tc>
                <a:tc>
                  <a:txBody>
                    <a:bodyPr/>
                    <a:lstStyle/>
                    <a:p>
                      <a:pPr algn="ctr"/>
                      <a:r>
                        <a:rPr lang="en-GB" sz="1100" noProof="0" dirty="0">
                          <a:latin typeface="Arial" panose="020B0604020202020204" pitchFamily="34" charset="0"/>
                          <a:cs typeface="Arial" panose="020B0604020202020204" pitchFamily="34" charset="0"/>
                        </a:rPr>
                        <a:t>8 (19.0)</a:t>
                      </a:r>
                    </a:p>
                  </a:txBody>
                  <a:tcPr marT="18000" marB="18000"/>
                </a:tc>
                <a:tc>
                  <a:txBody>
                    <a:bodyPr/>
                    <a:lstStyle/>
                    <a:p>
                      <a:pPr algn="ctr"/>
                      <a:r>
                        <a:rPr lang="en-GB" sz="1100" noProof="0" dirty="0">
                          <a:latin typeface="Arial" panose="020B0604020202020204" pitchFamily="34" charset="0"/>
                          <a:cs typeface="Arial" panose="020B0604020202020204" pitchFamily="34" charset="0"/>
                        </a:rPr>
                        <a:t>7 (13.0)</a:t>
                      </a:r>
                    </a:p>
                  </a:txBody>
                  <a:tcPr marT="18000" marB="18000"/>
                </a:tc>
                <a:extLst>
                  <a:ext uri="{0D108BD9-81ED-4DB2-BD59-A6C34878D82A}">
                    <a16:rowId xmlns:a16="http://schemas.microsoft.com/office/drawing/2014/main" val="1908976347"/>
                  </a:ext>
                </a:extLst>
              </a:tr>
              <a:tr h="161754">
                <a:tc>
                  <a:txBody>
                    <a:bodyPr/>
                    <a:lstStyle/>
                    <a:p>
                      <a:pPr marL="0" indent="184150">
                        <a:tabLst/>
                      </a:pPr>
                      <a:r>
                        <a:rPr lang="en-GB" sz="1100" baseline="0" noProof="0" dirty="0">
                          <a:latin typeface="Arial" panose="020B0604020202020204" pitchFamily="34" charset="0"/>
                          <a:cs typeface="Arial" panose="020B0604020202020204" pitchFamily="34" charset="0"/>
                        </a:rPr>
                        <a:t>Discontinuation of any drug</a:t>
                      </a:r>
                    </a:p>
                  </a:txBody>
                  <a:tcPr marT="18000" marB="18000"/>
                </a:tc>
                <a:tc>
                  <a:txBody>
                    <a:bodyPr/>
                    <a:lstStyle/>
                    <a:p>
                      <a:pPr algn="ctr"/>
                      <a:r>
                        <a:rPr lang="en-GB" sz="1100" noProof="0" dirty="0">
                          <a:latin typeface="Arial" panose="020B0604020202020204" pitchFamily="34" charset="0"/>
                          <a:cs typeface="Arial" panose="020B0604020202020204" pitchFamily="34" charset="0"/>
                        </a:rPr>
                        <a:t>14 (33.3)</a:t>
                      </a:r>
                    </a:p>
                  </a:txBody>
                  <a:tcPr marT="18000" marB="18000" anchor="ctr"/>
                </a:tc>
                <a:tc>
                  <a:txBody>
                    <a:bodyPr/>
                    <a:lstStyle/>
                    <a:p>
                      <a:pPr algn="ctr"/>
                      <a:r>
                        <a:rPr lang="en-GB" sz="1100" noProof="0" dirty="0">
                          <a:latin typeface="Arial" panose="020B0604020202020204" pitchFamily="34" charset="0"/>
                          <a:cs typeface="Arial" panose="020B0604020202020204" pitchFamily="34" charset="0"/>
                        </a:rPr>
                        <a:t>20 (37.0)</a:t>
                      </a:r>
                    </a:p>
                  </a:txBody>
                  <a:tcPr marT="18000" marB="18000" anchor="ctr"/>
                </a:tc>
                <a:extLst>
                  <a:ext uri="{0D108BD9-81ED-4DB2-BD59-A6C34878D82A}">
                    <a16:rowId xmlns:a16="http://schemas.microsoft.com/office/drawing/2014/main" val="3591363391"/>
                  </a:ext>
                </a:extLst>
              </a:tr>
              <a:tr h="161754">
                <a:tc>
                  <a:txBody>
                    <a:bodyPr/>
                    <a:lstStyle/>
                    <a:p>
                      <a:pPr marL="0" indent="184150">
                        <a:tabLst/>
                      </a:pPr>
                      <a:r>
                        <a:rPr lang="en-GB" sz="1100" baseline="0" noProof="0" dirty="0">
                          <a:latin typeface="Arial" panose="020B0604020202020204" pitchFamily="34" charset="0"/>
                          <a:cs typeface="Arial" panose="020B0604020202020204" pitchFamily="34" charset="0"/>
                        </a:rPr>
                        <a:t>Discontinuation of Dato-</a:t>
                      </a:r>
                      <a:r>
                        <a:rPr lang="en-GB" sz="1100" baseline="0" noProof="0" dirty="0" err="1">
                          <a:latin typeface="Arial" panose="020B0604020202020204" pitchFamily="34" charset="0"/>
                          <a:cs typeface="Arial" panose="020B0604020202020204" pitchFamily="34" charset="0"/>
                        </a:rPr>
                        <a:t>DXd</a:t>
                      </a:r>
                      <a:endParaRPr lang="en-GB" sz="1100" baseline="0" noProof="0" dirty="0">
                        <a:latin typeface="Arial" panose="020B0604020202020204" pitchFamily="34" charset="0"/>
                        <a:cs typeface="Arial" panose="020B0604020202020204" pitchFamily="34" charset="0"/>
                      </a:endParaRPr>
                    </a:p>
                  </a:txBody>
                  <a:tcPr marT="18000" marB="18000"/>
                </a:tc>
                <a:tc>
                  <a:txBody>
                    <a:bodyPr/>
                    <a:lstStyle/>
                    <a:p>
                      <a:pPr algn="ctr"/>
                      <a:r>
                        <a:rPr lang="en-GB" sz="1100" noProof="0" dirty="0">
                          <a:latin typeface="Arial" panose="020B0604020202020204" pitchFamily="34" charset="0"/>
                          <a:cs typeface="Arial" panose="020B0604020202020204" pitchFamily="34" charset="0"/>
                        </a:rPr>
                        <a:t>13 (31.0)</a:t>
                      </a:r>
                    </a:p>
                  </a:txBody>
                  <a:tcPr marT="18000" marB="18000" anchor="ctr"/>
                </a:tc>
                <a:tc>
                  <a:txBody>
                    <a:bodyPr/>
                    <a:lstStyle/>
                    <a:p>
                      <a:pPr algn="ctr"/>
                      <a:r>
                        <a:rPr lang="en-GB" sz="1100" noProof="0" dirty="0">
                          <a:latin typeface="Arial" panose="020B0604020202020204" pitchFamily="34" charset="0"/>
                          <a:cs typeface="Arial" panose="020B0604020202020204" pitchFamily="34" charset="0"/>
                        </a:rPr>
                        <a:t>16 (29.6)</a:t>
                      </a:r>
                    </a:p>
                  </a:txBody>
                  <a:tcPr marT="18000" marB="18000" anchor="ctr"/>
                </a:tc>
                <a:extLst>
                  <a:ext uri="{0D108BD9-81ED-4DB2-BD59-A6C34878D82A}">
                    <a16:rowId xmlns:a16="http://schemas.microsoft.com/office/drawing/2014/main" val="917897222"/>
                  </a:ext>
                </a:extLst>
              </a:tr>
              <a:tr h="161754">
                <a:tc>
                  <a:txBody>
                    <a:bodyPr/>
                    <a:lstStyle/>
                    <a:p>
                      <a:pPr marL="0" indent="12700">
                        <a:tabLst/>
                      </a:pPr>
                      <a:r>
                        <a:rPr lang="en-GB" sz="1100" baseline="0" noProof="0" dirty="0">
                          <a:latin typeface="Arial" panose="020B0604020202020204" pitchFamily="34" charset="0"/>
                          <a:cs typeface="Arial" panose="020B0604020202020204" pitchFamily="34" charset="0"/>
                        </a:rPr>
                        <a:t>Serious TRAEs</a:t>
                      </a:r>
                    </a:p>
                  </a:txBody>
                  <a:tcPr marT="18000" marB="18000"/>
                </a:tc>
                <a:tc>
                  <a:txBody>
                    <a:bodyPr/>
                    <a:lstStyle/>
                    <a:p>
                      <a:pPr algn="ctr"/>
                      <a:r>
                        <a:rPr lang="en-GB" sz="1100" noProof="0" dirty="0">
                          <a:latin typeface="Arial" panose="020B0604020202020204" pitchFamily="34" charset="0"/>
                          <a:cs typeface="Arial" panose="020B0604020202020204" pitchFamily="34" charset="0"/>
                        </a:rPr>
                        <a:t>5 (11.9)</a:t>
                      </a:r>
                    </a:p>
                  </a:txBody>
                  <a:tcPr marT="18000" marB="18000" anchor="ctr"/>
                </a:tc>
                <a:tc>
                  <a:txBody>
                    <a:bodyPr/>
                    <a:lstStyle/>
                    <a:p>
                      <a:pPr algn="ctr"/>
                      <a:r>
                        <a:rPr lang="en-GB" sz="1100" noProof="0" dirty="0">
                          <a:latin typeface="Arial" panose="020B0604020202020204" pitchFamily="34" charset="0"/>
                          <a:cs typeface="Arial" panose="020B0604020202020204" pitchFamily="34" charset="0"/>
                        </a:rPr>
                        <a:t>12 (22.2)</a:t>
                      </a:r>
                    </a:p>
                  </a:txBody>
                  <a:tcPr marT="18000" marB="18000" anchor="ctr"/>
                </a:tc>
                <a:extLst>
                  <a:ext uri="{0D108BD9-81ED-4DB2-BD59-A6C34878D82A}">
                    <a16:rowId xmlns:a16="http://schemas.microsoft.com/office/drawing/2014/main" val="3075284005"/>
                  </a:ext>
                </a:extLst>
              </a:tr>
              <a:tr h="161754">
                <a:tc>
                  <a:txBody>
                    <a:bodyPr/>
                    <a:lstStyle/>
                    <a:p>
                      <a:pPr marL="0" indent="184150">
                        <a:tabLst/>
                      </a:pPr>
                      <a:r>
                        <a:rPr lang="en-GB" sz="1100" baseline="0" noProof="0" dirty="0">
                          <a:latin typeface="Arial" panose="020B0604020202020204" pitchFamily="34" charset="0"/>
                          <a:cs typeface="Arial" panose="020B0604020202020204" pitchFamily="34" charset="0"/>
                        </a:rPr>
                        <a:t>Grade ≥3</a:t>
                      </a:r>
                    </a:p>
                  </a:txBody>
                  <a:tcPr marT="18000" marB="18000"/>
                </a:tc>
                <a:tc>
                  <a:txBody>
                    <a:bodyPr/>
                    <a:lstStyle/>
                    <a:p>
                      <a:pPr algn="ctr"/>
                      <a:r>
                        <a:rPr lang="en-GB" sz="1100" noProof="0" dirty="0">
                          <a:latin typeface="Arial" panose="020B0604020202020204" pitchFamily="34" charset="0"/>
                          <a:cs typeface="Arial" panose="020B0604020202020204" pitchFamily="34" charset="0"/>
                        </a:rPr>
                        <a:t>4 (9.5)</a:t>
                      </a:r>
                    </a:p>
                  </a:txBody>
                  <a:tcPr marT="18000" marB="18000" anchor="ctr"/>
                </a:tc>
                <a:tc>
                  <a:txBody>
                    <a:bodyPr/>
                    <a:lstStyle/>
                    <a:p>
                      <a:pPr algn="ctr"/>
                      <a:r>
                        <a:rPr lang="en-GB" sz="1100" noProof="0" dirty="0">
                          <a:latin typeface="Arial" panose="020B0604020202020204" pitchFamily="34" charset="0"/>
                          <a:cs typeface="Arial" panose="020B0604020202020204" pitchFamily="34" charset="0"/>
                        </a:rPr>
                        <a:t>9 (16.7)</a:t>
                      </a:r>
                    </a:p>
                  </a:txBody>
                  <a:tcPr marT="18000" marB="18000" anchor="ctr"/>
                </a:tc>
                <a:extLst>
                  <a:ext uri="{0D108BD9-81ED-4DB2-BD59-A6C34878D82A}">
                    <a16:rowId xmlns:a16="http://schemas.microsoft.com/office/drawing/2014/main" val="4118036750"/>
                  </a:ext>
                </a:extLst>
              </a:tr>
              <a:tr h="161754">
                <a:tc>
                  <a:txBody>
                    <a:bodyPr/>
                    <a:lstStyle/>
                    <a:p>
                      <a:pPr marL="0" indent="9525">
                        <a:tabLst/>
                      </a:pPr>
                      <a:r>
                        <a:rPr lang="en-GB" sz="1100" baseline="0" noProof="0" dirty="0">
                          <a:latin typeface="Arial" panose="020B0604020202020204" pitchFamily="34" charset="0"/>
                          <a:cs typeface="Arial" panose="020B0604020202020204" pitchFamily="34" charset="0"/>
                        </a:rPr>
                        <a:t>AESIs</a:t>
                      </a:r>
                    </a:p>
                  </a:txBody>
                  <a:tcPr marT="18000" marB="18000"/>
                </a:tc>
                <a:tc>
                  <a:txBody>
                    <a:bodyPr/>
                    <a:lstStyle/>
                    <a:p>
                      <a:pPr algn="ctr"/>
                      <a:endParaRPr lang="en-GB" sz="1100" noProof="0" dirty="0">
                        <a:latin typeface="Arial" panose="020B0604020202020204" pitchFamily="34" charset="0"/>
                        <a:cs typeface="Arial" panose="020B0604020202020204" pitchFamily="34" charset="0"/>
                      </a:endParaRPr>
                    </a:p>
                  </a:txBody>
                  <a:tcPr marT="18000" marB="18000" anchor="ctr"/>
                </a:tc>
                <a:tc>
                  <a:txBody>
                    <a:bodyPr/>
                    <a:lstStyle/>
                    <a:p>
                      <a:pPr algn="ctr"/>
                      <a:endParaRPr lang="en-GB" sz="1100" noProof="0" dirty="0">
                        <a:latin typeface="Arial" panose="020B0604020202020204" pitchFamily="34" charset="0"/>
                        <a:cs typeface="Arial" panose="020B0604020202020204" pitchFamily="34" charset="0"/>
                      </a:endParaRPr>
                    </a:p>
                  </a:txBody>
                  <a:tcPr marT="18000" marB="18000" anchor="ctr"/>
                </a:tc>
                <a:extLst>
                  <a:ext uri="{0D108BD9-81ED-4DB2-BD59-A6C34878D82A}">
                    <a16:rowId xmlns:a16="http://schemas.microsoft.com/office/drawing/2014/main" val="640605874"/>
                  </a:ext>
                </a:extLst>
              </a:tr>
              <a:tr h="161754">
                <a:tc>
                  <a:txBody>
                    <a:bodyPr/>
                    <a:lstStyle/>
                    <a:p>
                      <a:pPr marL="0" indent="184150">
                        <a:tabLst/>
                      </a:pPr>
                      <a:r>
                        <a:rPr lang="en-GB" sz="1100" baseline="0" noProof="0" dirty="0">
                          <a:latin typeface="Arial" panose="020B0604020202020204" pitchFamily="34" charset="0"/>
                          <a:cs typeface="Arial" panose="020B0604020202020204" pitchFamily="34" charset="0"/>
                        </a:rPr>
                        <a:t>Oral mucositis/stomatitis</a:t>
                      </a:r>
                    </a:p>
                  </a:txBody>
                  <a:tcPr marT="18000" marB="18000"/>
                </a:tc>
                <a:tc>
                  <a:txBody>
                    <a:bodyPr/>
                    <a:lstStyle/>
                    <a:p>
                      <a:pPr algn="ctr"/>
                      <a:r>
                        <a:rPr lang="en-GB" sz="1100" noProof="0" dirty="0">
                          <a:latin typeface="Arial" panose="020B0604020202020204" pitchFamily="34" charset="0"/>
                          <a:cs typeface="Arial" panose="020B0604020202020204" pitchFamily="34" charset="0"/>
                        </a:rPr>
                        <a:t>26 (61.9)</a:t>
                      </a:r>
                    </a:p>
                  </a:txBody>
                  <a:tcPr marT="18000" marB="18000" anchor="ctr"/>
                </a:tc>
                <a:tc>
                  <a:txBody>
                    <a:bodyPr/>
                    <a:lstStyle/>
                    <a:p>
                      <a:pPr algn="ctr"/>
                      <a:r>
                        <a:rPr lang="en-GB" sz="1100" noProof="0" dirty="0">
                          <a:latin typeface="Arial" panose="020B0604020202020204" pitchFamily="34" charset="0"/>
                          <a:cs typeface="Arial" panose="020B0604020202020204" pitchFamily="34" charset="0"/>
                        </a:rPr>
                        <a:t>22 (40.7)</a:t>
                      </a:r>
                    </a:p>
                  </a:txBody>
                  <a:tcPr marT="18000" marB="18000" anchor="ctr"/>
                </a:tc>
                <a:extLst>
                  <a:ext uri="{0D108BD9-81ED-4DB2-BD59-A6C34878D82A}">
                    <a16:rowId xmlns:a16="http://schemas.microsoft.com/office/drawing/2014/main" val="4110321183"/>
                  </a:ext>
                </a:extLst>
              </a:tr>
              <a:tr h="161754">
                <a:tc>
                  <a:txBody>
                    <a:bodyPr/>
                    <a:lstStyle/>
                    <a:p>
                      <a:pPr marL="0" indent="363538">
                        <a:tabLst/>
                      </a:pPr>
                      <a:r>
                        <a:rPr lang="en-GB" sz="1100" baseline="0" noProof="0" dirty="0">
                          <a:latin typeface="Arial" panose="020B0604020202020204" pitchFamily="34" charset="0"/>
                          <a:cs typeface="Arial" panose="020B0604020202020204" pitchFamily="34" charset="0"/>
                        </a:rPr>
                        <a:t>Grade 3</a:t>
                      </a:r>
                    </a:p>
                  </a:txBody>
                  <a:tcPr marT="18000" marB="18000"/>
                </a:tc>
                <a:tc>
                  <a:txBody>
                    <a:bodyPr/>
                    <a:lstStyle/>
                    <a:p>
                      <a:pPr algn="ctr"/>
                      <a:r>
                        <a:rPr lang="en-GB" sz="1100" noProof="0" dirty="0">
                          <a:latin typeface="Arial" panose="020B0604020202020204" pitchFamily="34" charset="0"/>
                          <a:cs typeface="Arial" panose="020B0604020202020204" pitchFamily="34" charset="0"/>
                        </a:rPr>
                        <a:t>2 (4.8)</a:t>
                      </a:r>
                    </a:p>
                  </a:txBody>
                  <a:tcPr marT="18000" marB="18000" anchor="ctr"/>
                </a:tc>
                <a:tc>
                  <a:txBody>
                    <a:bodyPr/>
                    <a:lstStyle/>
                    <a:p>
                      <a:pPr algn="ctr"/>
                      <a:r>
                        <a:rPr lang="en-GB" sz="1100" noProof="0" dirty="0">
                          <a:latin typeface="Arial" panose="020B0604020202020204" pitchFamily="34" charset="0"/>
                          <a:cs typeface="Arial" panose="020B0604020202020204" pitchFamily="34" charset="0"/>
                        </a:rPr>
                        <a:t>1 (1.9)</a:t>
                      </a:r>
                    </a:p>
                  </a:txBody>
                  <a:tcPr marT="18000" marB="18000" anchor="ctr"/>
                </a:tc>
                <a:extLst>
                  <a:ext uri="{0D108BD9-81ED-4DB2-BD59-A6C34878D82A}">
                    <a16:rowId xmlns:a16="http://schemas.microsoft.com/office/drawing/2014/main" val="1029183353"/>
                  </a:ext>
                </a:extLst>
              </a:tr>
              <a:tr h="161754">
                <a:tc>
                  <a:txBody>
                    <a:bodyPr/>
                    <a:lstStyle/>
                    <a:p>
                      <a:pPr marL="0" indent="187325">
                        <a:tabLst/>
                      </a:pPr>
                      <a:r>
                        <a:rPr lang="en-GB" sz="1100" baseline="0" noProof="0" dirty="0">
                          <a:latin typeface="Arial" panose="020B0604020202020204" pitchFamily="34" charset="0"/>
                          <a:cs typeface="Arial" panose="020B0604020202020204" pitchFamily="34" charset="0"/>
                        </a:rPr>
                        <a:t>Adjudicated drug-related ILD/pneumonitis</a:t>
                      </a:r>
                    </a:p>
                  </a:txBody>
                  <a:tcPr marT="18000" marB="18000"/>
                </a:tc>
                <a:tc>
                  <a:txBody>
                    <a:bodyPr/>
                    <a:lstStyle/>
                    <a:p>
                      <a:pPr algn="ctr"/>
                      <a:r>
                        <a:rPr lang="en-GB" sz="1100" noProof="0" dirty="0">
                          <a:latin typeface="Arial" panose="020B0604020202020204" pitchFamily="34" charset="0"/>
                          <a:cs typeface="Arial" panose="020B0604020202020204" pitchFamily="34" charset="0"/>
                        </a:rPr>
                        <a:t>11 (26.2)</a:t>
                      </a:r>
                    </a:p>
                  </a:txBody>
                  <a:tcPr marT="18000" marB="18000" anchor="ctr"/>
                </a:tc>
                <a:tc>
                  <a:txBody>
                    <a:bodyPr/>
                    <a:lstStyle/>
                    <a:p>
                      <a:pPr algn="ctr"/>
                      <a:r>
                        <a:rPr lang="en-GB" sz="1100" noProof="0" dirty="0">
                          <a:latin typeface="Arial" panose="020B0604020202020204" pitchFamily="34" charset="0"/>
                          <a:cs typeface="Arial" panose="020B0604020202020204" pitchFamily="34" charset="0"/>
                        </a:rPr>
                        <a:t>14 (25.9)</a:t>
                      </a:r>
                    </a:p>
                  </a:txBody>
                  <a:tcPr marT="18000" marB="18000" anchor="ctr"/>
                </a:tc>
                <a:extLst>
                  <a:ext uri="{0D108BD9-81ED-4DB2-BD59-A6C34878D82A}">
                    <a16:rowId xmlns:a16="http://schemas.microsoft.com/office/drawing/2014/main" val="264154755"/>
                  </a:ext>
                </a:extLst>
              </a:tr>
              <a:tr h="161754">
                <a:tc>
                  <a:txBody>
                    <a:bodyPr/>
                    <a:lstStyle/>
                    <a:p>
                      <a:pPr marL="0" indent="363538">
                        <a:tabLst/>
                      </a:pPr>
                      <a:r>
                        <a:rPr lang="en-GB" sz="1100" baseline="0" noProof="0" dirty="0">
                          <a:latin typeface="Arial" panose="020B0604020202020204" pitchFamily="34" charset="0"/>
                          <a:cs typeface="Arial" panose="020B0604020202020204" pitchFamily="34" charset="0"/>
                        </a:rPr>
                        <a:t>Grade 3</a:t>
                      </a:r>
                    </a:p>
                  </a:txBody>
                  <a:tcPr marT="18000" marB="18000"/>
                </a:tc>
                <a:tc>
                  <a:txBody>
                    <a:bodyPr/>
                    <a:lstStyle/>
                    <a:p>
                      <a:pPr algn="ctr"/>
                      <a:r>
                        <a:rPr lang="en-GB" sz="1100" noProof="0" dirty="0">
                          <a:latin typeface="Arial" panose="020B0604020202020204" pitchFamily="34" charset="0"/>
                          <a:cs typeface="Arial" panose="020B0604020202020204" pitchFamily="34" charset="0"/>
                        </a:rPr>
                        <a:t>2 (4.8)</a:t>
                      </a:r>
                    </a:p>
                  </a:txBody>
                  <a:tcPr marT="18000" marB="18000" anchor="ctr"/>
                </a:tc>
                <a:tc>
                  <a:txBody>
                    <a:bodyPr/>
                    <a:lstStyle/>
                    <a:p>
                      <a:pPr algn="ctr"/>
                      <a:r>
                        <a:rPr lang="en-GB" sz="1100" noProof="0" dirty="0">
                          <a:latin typeface="Arial" panose="020B0604020202020204" pitchFamily="34" charset="0"/>
                          <a:cs typeface="Arial" panose="020B0604020202020204" pitchFamily="34" charset="0"/>
                        </a:rPr>
                        <a:t>1 (1.9)</a:t>
                      </a:r>
                    </a:p>
                  </a:txBody>
                  <a:tcPr marT="18000" marB="18000" anchor="ctr"/>
                </a:tc>
                <a:extLst>
                  <a:ext uri="{0D108BD9-81ED-4DB2-BD59-A6C34878D82A}">
                    <a16:rowId xmlns:a16="http://schemas.microsoft.com/office/drawing/2014/main" val="937708322"/>
                  </a:ext>
                </a:extLst>
              </a:tr>
              <a:tr h="161754">
                <a:tc>
                  <a:txBody>
                    <a:bodyPr/>
                    <a:lstStyle/>
                    <a:p>
                      <a:pPr marL="0" indent="184150">
                        <a:tabLst/>
                      </a:pPr>
                      <a:r>
                        <a:rPr lang="en-GB" sz="1100" baseline="0" noProof="0" dirty="0">
                          <a:latin typeface="Arial" panose="020B0604020202020204" pitchFamily="34" charset="0"/>
                          <a:cs typeface="Arial" panose="020B0604020202020204" pitchFamily="34" charset="0"/>
                        </a:rPr>
                        <a:t>Ocular surface events</a:t>
                      </a:r>
                    </a:p>
                  </a:txBody>
                  <a:tcPr marT="18000" marB="18000"/>
                </a:tc>
                <a:tc>
                  <a:txBody>
                    <a:bodyPr/>
                    <a:lstStyle/>
                    <a:p>
                      <a:pPr algn="ctr"/>
                      <a:r>
                        <a:rPr lang="en-GB" sz="1100" noProof="0" dirty="0">
                          <a:latin typeface="Arial" panose="020B0604020202020204" pitchFamily="34" charset="0"/>
                          <a:cs typeface="Arial" panose="020B0604020202020204" pitchFamily="34" charset="0"/>
                        </a:rPr>
                        <a:t>9 (21.4)</a:t>
                      </a:r>
                    </a:p>
                  </a:txBody>
                  <a:tcPr marT="18000" marB="18000" anchor="ctr"/>
                </a:tc>
                <a:tc>
                  <a:txBody>
                    <a:bodyPr/>
                    <a:lstStyle/>
                    <a:p>
                      <a:pPr algn="ctr"/>
                      <a:r>
                        <a:rPr lang="en-GB" sz="1100" noProof="0" dirty="0">
                          <a:latin typeface="Arial" panose="020B0604020202020204" pitchFamily="34" charset="0"/>
                          <a:cs typeface="Arial" panose="020B0604020202020204" pitchFamily="34" charset="0"/>
                        </a:rPr>
                        <a:t>18 (33.3)</a:t>
                      </a:r>
                    </a:p>
                  </a:txBody>
                  <a:tcPr marT="18000" marB="18000" anchor="ctr"/>
                </a:tc>
                <a:extLst>
                  <a:ext uri="{0D108BD9-81ED-4DB2-BD59-A6C34878D82A}">
                    <a16:rowId xmlns:a16="http://schemas.microsoft.com/office/drawing/2014/main" val="1172482556"/>
                  </a:ext>
                </a:extLst>
              </a:tr>
              <a:tr h="161754">
                <a:tc>
                  <a:txBody>
                    <a:bodyPr/>
                    <a:lstStyle/>
                    <a:p>
                      <a:pPr marL="0" indent="363538">
                        <a:tabLst/>
                      </a:pPr>
                      <a:r>
                        <a:rPr lang="en-GB" sz="1100" baseline="0" noProof="0" dirty="0">
                          <a:latin typeface="Arial" panose="020B0604020202020204" pitchFamily="34" charset="0"/>
                          <a:cs typeface="Arial" panose="020B0604020202020204" pitchFamily="34" charset="0"/>
                        </a:rPr>
                        <a:t>Grade 3</a:t>
                      </a:r>
                    </a:p>
                  </a:txBody>
                  <a:tcPr marT="18000" marB="18000"/>
                </a:tc>
                <a:tc>
                  <a:txBody>
                    <a:bodyPr/>
                    <a:lstStyle/>
                    <a:p>
                      <a:pPr algn="ctr"/>
                      <a:r>
                        <a:rPr lang="en-GB" sz="1100" noProof="0" dirty="0">
                          <a:latin typeface="Arial" panose="020B0604020202020204" pitchFamily="34" charset="0"/>
                          <a:cs typeface="Arial" panose="020B0604020202020204" pitchFamily="34" charset="0"/>
                        </a:rPr>
                        <a:t>1 (2.4)</a:t>
                      </a:r>
                    </a:p>
                  </a:txBody>
                  <a:tcPr marT="18000" marB="18000" anchor="ctr"/>
                </a:tc>
                <a:tc>
                  <a:txBody>
                    <a:bodyPr/>
                    <a:lstStyle/>
                    <a:p>
                      <a:pPr algn="ctr"/>
                      <a:r>
                        <a:rPr lang="en-GB" sz="1100" noProof="0" dirty="0">
                          <a:latin typeface="Arial" panose="020B0604020202020204" pitchFamily="34" charset="0"/>
                          <a:cs typeface="Arial" panose="020B0604020202020204" pitchFamily="34" charset="0"/>
                        </a:rPr>
                        <a:t>2 (3.7)</a:t>
                      </a:r>
                    </a:p>
                  </a:txBody>
                  <a:tcPr marT="18000" marB="18000" anchor="ctr"/>
                </a:tc>
                <a:extLst>
                  <a:ext uri="{0D108BD9-81ED-4DB2-BD59-A6C34878D82A}">
                    <a16:rowId xmlns:a16="http://schemas.microsoft.com/office/drawing/2014/main" val="3169329476"/>
                  </a:ext>
                </a:extLst>
              </a:tr>
            </a:tbl>
          </a:graphicData>
        </a:graphic>
      </p:graphicFrame>
      <p:sp>
        <p:nvSpPr>
          <p:cNvPr id="10" name="TextBox 9">
            <a:extLst>
              <a:ext uri="{FF2B5EF4-FFF2-40B4-BE49-F238E27FC236}">
                <a16:creationId xmlns:a16="http://schemas.microsoft.com/office/drawing/2014/main" id="{FF6AEB5C-7264-305C-374D-668314675384}"/>
              </a:ext>
            </a:extLst>
          </p:cNvPr>
          <p:cNvSpPr txBox="1"/>
          <p:nvPr/>
        </p:nvSpPr>
        <p:spPr>
          <a:xfrm>
            <a:off x="619201" y="1275745"/>
            <a:ext cx="6158344" cy="369332"/>
          </a:xfrm>
          <a:prstGeom prst="rect">
            <a:avLst/>
          </a:prstGeom>
          <a:noFill/>
        </p:spPr>
        <p:txBody>
          <a:bodyPr wrap="square" lIns="0">
            <a:spAutoFit/>
          </a:bodyPr>
          <a:lstStyle/>
          <a:p>
            <a:r>
              <a:rPr lang="en-GB" b="1" cap="all" noProof="0" dirty="0">
                <a:solidFill>
                  <a:schemeClr val="accent1"/>
                </a:solidFill>
                <a:latin typeface="Arial" panose="020B0604020202020204" pitchFamily="34" charset="0"/>
                <a:cs typeface="Arial" panose="020B0604020202020204" pitchFamily="34" charset="0"/>
              </a:rPr>
              <a:t>Safety summary, 1L patients</a:t>
            </a:r>
            <a:r>
              <a:rPr lang="en-GB" b="1" cap="all" baseline="30000" noProof="0" dirty="0">
                <a:solidFill>
                  <a:schemeClr val="accent1"/>
                </a:solidFill>
                <a:latin typeface="Arial" panose="020B0604020202020204" pitchFamily="34" charset="0"/>
                <a:cs typeface="Arial" panose="020B0604020202020204" pitchFamily="34" charset="0"/>
              </a:rPr>
              <a:t>1</a:t>
            </a:r>
            <a:endParaRPr lang="en-GB" b="1" cap="all" baseline="30000" dirty="0">
              <a:solidFill>
                <a:schemeClr val="accent1"/>
              </a:solidFill>
              <a:latin typeface="Arial" panose="020B0604020202020204" pitchFamily="34" charset="0"/>
              <a:cs typeface="Arial" panose="020B0604020202020204" pitchFamily="34" charset="0"/>
            </a:endParaRPr>
          </a:p>
        </p:txBody>
      </p:sp>
      <p:sp>
        <p:nvSpPr>
          <p:cNvPr id="11" name="Shape 8">
            <a:extLst>
              <a:ext uri="{FF2B5EF4-FFF2-40B4-BE49-F238E27FC236}">
                <a16:creationId xmlns:a16="http://schemas.microsoft.com/office/drawing/2014/main" id="{E13C466A-A052-839B-6AEB-96EB249CC57D}"/>
              </a:ext>
            </a:extLst>
          </p:cNvPr>
          <p:cNvSpPr/>
          <p:nvPr/>
        </p:nvSpPr>
        <p:spPr>
          <a:xfrm>
            <a:off x="619126" y="5681967"/>
            <a:ext cx="10947400" cy="527367"/>
          </a:xfrm>
          <a:prstGeom prst="roundRect">
            <a:avLst>
              <a:gd name="adj" fmla="val 18164"/>
            </a:avLst>
          </a:prstGeom>
          <a:solidFill>
            <a:schemeClr val="accent6"/>
          </a:solidFill>
          <a:ln w="12700">
            <a:solidFill>
              <a:schemeClr val="accent6"/>
            </a:solidFill>
            <a:prstDash val="solid"/>
          </a:ln>
        </p:spPr>
        <p:txBody>
          <a:bodyPr anchor="ctr" anchorCtr="0"/>
          <a:lstStyle/>
          <a:p>
            <a:pPr algn="ctr"/>
            <a:r>
              <a:rPr lang="en-GB" sz="1400" b="1" noProof="0" dirty="0">
                <a:solidFill>
                  <a:schemeClr val="bg1"/>
                </a:solidFill>
                <a:latin typeface="Arial" panose="020B0604020202020204" pitchFamily="34" charset="0"/>
                <a:ea typeface="Calibri" pitchFamily="34" charset="-122"/>
                <a:cs typeface="Arial" panose="020B0604020202020204" pitchFamily="34" charset="0"/>
              </a:rPr>
              <a:t>Grade 3 TRAEs were more frequent in the triplet cohort than the doublet cohort.</a:t>
            </a:r>
            <a:br>
              <a:rPr lang="en-GB" sz="1400" b="1" noProof="0" dirty="0">
                <a:solidFill>
                  <a:schemeClr val="bg1"/>
                </a:solidFill>
                <a:latin typeface="Arial" panose="020B0604020202020204" pitchFamily="34" charset="0"/>
                <a:ea typeface="Calibri" pitchFamily="34" charset="-122"/>
                <a:cs typeface="Arial" panose="020B0604020202020204" pitchFamily="34" charset="0"/>
              </a:rPr>
            </a:br>
            <a:r>
              <a:rPr lang="en-GB" sz="1400" b="1" noProof="0" dirty="0">
                <a:solidFill>
                  <a:schemeClr val="bg1"/>
                </a:solidFill>
                <a:latin typeface="Arial" panose="020B0604020202020204" pitchFamily="34" charset="0"/>
                <a:ea typeface="Calibri" pitchFamily="34" charset="-122"/>
                <a:cs typeface="Arial" panose="020B0604020202020204" pitchFamily="34" charset="0"/>
              </a:rPr>
              <a:t>No Grade 4 or 5 events were observed</a:t>
            </a:r>
            <a:r>
              <a:rPr lang="en-GB" sz="1400" b="1" baseline="30000" noProof="0" dirty="0">
                <a:solidFill>
                  <a:schemeClr val="bg1"/>
                </a:solidFill>
                <a:latin typeface="Arial" panose="020B0604020202020204" pitchFamily="34" charset="0"/>
                <a:ea typeface="Calibri" pitchFamily="34" charset="-122"/>
                <a:cs typeface="Arial" panose="020B0604020202020204" pitchFamily="34" charset="0"/>
              </a:rPr>
              <a:t>1</a:t>
            </a:r>
          </a:p>
        </p:txBody>
      </p:sp>
      <p:sp>
        <p:nvSpPr>
          <p:cNvPr id="12" name="Rectangle 11">
            <a:extLst>
              <a:ext uri="{FF2B5EF4-FFF2-40B4-BE49-F238E27FC236}">
                <a16:creationId xmlns:a16="http://schemas.microsoft.com/office/drawing/2014/main" id="{4EF46534-F021-5422-B361-3478D9C50AEB}"/>
              </a:ext>
            </a:extLst>
          </p:cNvPr>
          <p:cNvSpPr/>
          <p:nvPr/>
        </p:nvSpPr>
        <p:spPr>
          <a:xfrm>
            <a:off x="619201" y="2308226"/>
            <a:ext cx="4748165" cy="193674"/>
          </a:xfrm>
          <a:prstGeom prst="rect">
            <a:avLst/>
          </a:prstGeom>
          <a:no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24C1E6-7378-4688-BF99-6CF1725926A7}"/>
              </a:ext>
            </a:extLst>
          </p:cNvPr>
          <p:cNvSpPr/>
          <p:nvPr/>
        </p:nvSpPr>
        <p:spPr>
          <a:xfrm>
            <a:off x="619201" y="3938243"/>
            <a:ext cx="4748165" cy="193674"/>
          </a:xfrm>
          <a:prstGeom prst="rect">
            <a:avLst/>
          </a:prstGeom>
          <a:no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Chart 13">
            <a:extLst>
              <a:ext uri="{FF2B5EF4-FFF2-40B4-BE49-F238E27FC236}">
                <a16:creationId xmlns:a16="http://schemas.microsoft.com/office/drawing/2014/main" id="{49EE951E-0333-56FB-A233-201ABD95B166}"/>
              </a:ext>
            </a:extLst>
          </p:cNvPr>
          <p:cNvGraphicFramePr/>
          <p:nvPr>
            <p:extLst>
              <p:ext uri="{D42A27DB-BD31-4B8C-83A1-F6EECF244321}">
                <p14:modId xmlns:p14="http://schemas.microsoft.com/office/powerpoint/2010/main" val="3992946456"/>
              </p:ext>
            </p:extLst>
          </p:nvPr>
        </p:nvGraphicFramePr>
        <p:xfrm>
          <a:off x="5787280" y="1619278"/>
          <a:ext cx="5486400" cy="3809439"/>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A73512E0-BAB0-44B2-9848-90DF40B1F84B}"/>
              </a:ext>
            </a:extLst>
          </p:cNvPr>
          <p:cNvSpPr txBox="1"/>
          <p:nvPr/>
        </p:nvSpPr>
        <p:spPr>
          <a:xfrm>
            <a:off x="5772277" y="1275745"/>
            <a:ext cx="6158344" cy="369332"/>
          </a:xfrm>
          <a:prstGeom prst="rect">
            <a:avLst/>
          </a:prstGeom>
          <a:noFill/>
        </p:spPr>
        <p:txBody>
          <a:bodyPr wrap="square" lIns="0">
            <a:spAutoFit/>
          </a:bodyPr>
          <a:lstStyle/>
          <a:p>
            <a:r>
              <a:rPr lang="en-GB" b="1" cap="all" noProof="0" dirty="0">
                <a:solidFill>
                  <a:schemeClr val="accent1"/>
                </a:solidFill>
                <a:latin typeface="Arial" panose="020B0604020202020204" pitchFamily="34" charset="0"/>
                <a:cs typeface="Arial" panose="020B0604020202020204" pitchFamily="34" charset="0"/>
              </a:rPr>
              <a:t>TEAE</a:t>
            </a:r>
            <a:r>
              <a:rPr lang="en-GB" b="1" noProof="0" dirty="0">
                <a:solidFill>
                  <a:schemeClr val="accent1"/>
                </a:solidFill>
                <a:latin typeface="Arial" panose="020B0604020202020204" pitchFamily="34" charset="0"/>
                <a:cs typeface="Arial" panose="020B0604020202020204" pitchFamily="34" charset="0"/>
              </a:rPr>
              <a:t>s</a:t>
            </a:r>
            <a:r>
              <a:rPr lang="en-GB" b="1" cap="all" noProof="0" dirty="0">
                <a:solidFill>
                  <a:schemeClr val="accent1"/>
                </a:solidFill>
                <a:latin typeface="Arial" panose="020B0604020202020204" pitchFamily="34" charset="0"/>
                <a:cs typeface="Arial" panose="020B0604020202020204" pitchFamily="34" charset="0"/>
              </a:rPr>
              <a:t> reported in ≥10% of patients</a:t>
            </a:r>
            <a:r>
              <a:rPr lang="en-GB" b="1" cap="all" baseline="30000" noProof="0" dirty="0">
                <a:solidFill>
                  <a:schemeClr val="accent1"/>
                </a:solidFill>
                <a:latin typeface="Arial" panose="020B0604020202020204" pitchFamily="34" charset="0"/>
                <a:cs typeface="Arial" panose="020B0604020202020204" pitchFamily="34" charset="0"/>
              </a:rPr>
              <a:t>1</a:t>
            </a:r>
            <a:endParaRPr lang="en-GB" b="1" cap="all" baseline="30000" dirty="0">
              <a:solidFill>
                <a:schemeClr val="accent1"/>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C08F71AA-D036-7B6D-AF3D-4676AE147677}"/>
              </a:ext>
            </a:extLst>
          </p:cNvPr>
          <p:cNvGrpSpPr/>
          <p:nvPr/>
        </p:nvGrpSpPr>
        <p:grpSpPr>
          <a:xfrm>
            <a:off x="7573483" y="4513611"/>
            <a:ext cx="938077" cy="553998"/>
            <a:chOff x="10992544" y="392185"/>
            <a:chExt cx="938077" cy="553998"/>
          </a:xfrm>
        </p:grpSpPr>
        <p:sp>
          <p:nvSpPr>
            <p:cNvPr id="23" name="TextBox 22">
              <a:extLst>
                <a:ext uri="{FF2B5EF4-FFF2-40B4-BE49-F238E27FC236}">
                  <a16:creationId xmlns:a16="http://schemas.microsoft.com/office/drawing/2014/main" id="{FCA5A0B4-2EB5-5371-7101-268DA2EC9BDC}"/>
                </a:ext>
              </a:extLst>
            </p:cNvPr>
            <p:cNvSpPr txBox="1"/>
            <p:nvPr/>
          </p:nvSpPr>
          <p:spPr>
            <a:xfrm>
              <a:off x="10992544" y="392185"/>
              <a:ext cx="938077" cy="553998"/>
            </a:xfrm>
            <a:prstGeom prst="rect">
              <a:avLst/>
            </a:prstGeom>
            <a:noFill/>
          </p:spPr>
          <p:txBody>
            <a:bodyPr wrap="none" rtlCol="0">
              <a:spAutoFit/>
            </a:bodyPr>
            <a:lstStyle/>
            <a:p>
              <a:r>
                <a:rPr lang="en-US" sz="1000" b="1" dirty="0">
                  <a:latin typeface="Arial" panose="020B0604020202020204" pitchFamily="34" charset="0"/>
                  <a:ea typeface="Aileron" charset="0"/>
                  <a:cs typeface="Arial" panose="020B0604020202020204" pitchFamily="34" charset="0"/>
                </a:rPr>
                <a:t>Doublet</a:t>
              </a:r>
            </a:p>
            <a:p>
              <a:pPr indent="177800"/>
              <a:r>
                <a:rPr lang="en-US" sz="1000" dirty="0">
                  <a:latin typeface="Arial" panose="020B0604020202020204" pitchFamily="34" charset="0"/>
                  <a:ea typeface="Aileron" charset="0"/>
                  <a:cs typeface="Arial" panose="020B0604020202020204" pitchFamily="34" charset="0"/>
                </a:rPr>
                <a:t>Grade 1-2</a:t>
              </a:r>
            </a:p>
            <a:p>
              <a:pPr indent="177800"/>
              <a:r>
                <a:rPr lang="en-US" sz="1000" dirty="0">
                  <a:latin typeface="Arial" panose="020B0604020202020204" pitchFamily="34" charset="0"/>
                  <a:ea typeface="Aileron" charset="0"/>
                  <a:cs typeface="Arial" panose="020B0604020202020204" pitchFamily="34" charset="0"/>
                </a:rPr>
                <a:t>Grade ≥3</a:t>
              </a:r>
            </a:p>
          </p:txBody>
        </p:sp>
        <p:sp>
          <p:nvSpPr>
            <p:cNvPr id="24" name="Rectangle 23">
              <a:extLst>
                <a:ext uri="{FF2B5EF4-FFF2-40B4-BE49-F238E27FC236}">
                  <a16:creationId xmlns:a16="http://schemas.microsoft.com/office/drawing/2014/main" id="{9A1C777D-175C-7621-7F43-396454EA4501}"/>
                </a:ext>
              </a:extLst>
            </p:cNvPr>
            <p:cNvSpPr/>
            <p:nvPr/>
          </p:nvSpPr>
          <p:spPr>
            <a:xfrm>
              <a:off x="11092978" y="621705"/>
              <a:ext cx="108422" cy="10537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5" name="Rectangle 24">
              <a:extLst>
                <a:ext uri="{FF2B5EF4-FFF2-40B4-BE49-F238E27FC236}">
                  <a16:creationId xmlns:a16="http://schemas.microsoft.com/office/drawing/2014/main" id="{0D07B3E1-97D0-EA36-3A8A-7710EE498C09}"/>
                </a:ext>
              </a:extLst>
            </p:cNvPr>
            <p:cNvSpPr/>
            <p:nvPr/>
          </p:nvSpPr>
          <p:spPr>
            <a:xfrm>
              <a:off x="11092978" y="764580"/>
              <a:ext cx="108422" cy="105370"/>
            </a:xfrm>
            <a:prstGeom prst="rect">
              <a:avLst/>
            </a:prstGeom>
            <a:solidFill>
              <a:srgbClr val="DEFA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ysClr val="windowText" lastClr="000000"/>
                  </a:solidFill>
                </a:ln>
              </a:endParaRPr>
            </a:p>
          </p:txBody>
        </p:sp>
      </p:grpSp>
      <p:grpSp>
        <p:nvGrpSpPr>
          <p:cNvPr id="26" name="Group 25">
            <a:extLst>
              <a:ext uri="{FF2B5EF4-FFF2-40B4-BE49-F238E27FC236}">
                <a16:creationId xmlns:a16="http://schemas.microsoft.com/office/drawing/2014/main" id="{55BED9A3-187F-882B-877B-06F9BFF84477}"/>
              </a:ext>
            </a:extLst>
          </p:cNvPr>
          <p:cNvGrpSpPr/>
          <p:nvPr/>
        </p:nvGrpSpPr>
        <p:grpSpPr>
          <a:xfrm>
            <a:off x="10181716" y="4513611"/>
            <a:ext cx="938077" cy="553998"/>
            <a:chOff x="10992544" y="392185"/>
            <a:chExt cx="938077" cy="553998"/>
          </a:xfrm>
        </p:grpSpPr>
        <p:sp>
          <p:nvSpPr>
            <p:cNvPr id="27" name="TextBox 26">
              <a:extLst>
                <a:ext uri="{FF2B5EF4-FFF2-40B4-BE49-F238E27FC236}">
                  <a16:creationId xmlns:a16="http://schemas.microsoft.com/office/drawing/2014/main" id="{979045E6-633C-CDC7-99EA-0FD94608F023}"/>
                </a:ext>
              </a:extLst>
            </p:cNvPr>
            <p:cNvSpPr txBox="1"/>
            <p:nvPr/>
          </p:nvSpPr>
          <p:spPr>
            <a:xfrm>
              <a:off x="10992544" y="392185"/>
              <a:ext cx="938077" cy="553998"/>
            </a:xfrm>
            <a:prstGeom prst="rect">
              <a:avLst/>
            </a:prstGeom>
            <a:solidFill>
              <a:schemeClr val="bg1"/>
            </a:solidFill>
          </p:spPr>
          <p:txBody>
            <a:bodyPr wrap="none" rtlCol="0">
              <a:spAutoFit/>
            </a:bodyPr>
            <a:lstStyle/>
            <a:p>
              <a:r>
                <a:rPr lang="en-US" sz="1000" b="1" dirty="0">
                  <a:latin typeface="Arial" panose="020B0604020202020204" pitchFamily="34" charset="0"/>
                  <a:ea typeface="Aileron" charset="0"/>
                  <a:cs typeface="Arial" panose="020B0604020202020204" pitchFamily="34" charset="0"/>
                </a:rPr>
                <a:t>Triplet</a:t>
              </a:r>
            </a:p>
            <a:p>
              <a:pPr indent="177800"/>
              <a:r>
                <a:rPr lang="en-US" sz="1000" dirty="0">
                  <a:latin typeface="Arial" panose="020B0604020202020204" pitchFamily="34" charset="0"/>
                  <a:ea typeface="Aileron" charset="0"/>
                  <a:cs typeface="Arial" panose="020B0604020202020204" pitchFamily="34" charset="0"/>
                </a:rPr>
                <a:t>Grade 1-2</a:t>
              </a:r>
            </a:p>
            <a:p>
              <a:pPr indent="177800"/>
              <a:r>
                <a:rPr lang="en-US" sz="1000" dirty="0">
                  <a:latin typeface="Arial" panose="020B0604020202020204" pitchFamily="34" charset="0"/>
                  <a:ea typeface="Aileron" charset="0"/>
                  <a:cs typeface="Arial" panose="020B0604020202020204" pitchFamily="34" charset="0"/>
                </a:rPr>
                <a:t>Grade ≥3</a:t>
              </a:r>
            </a:p>
          </p:txBody>
        </p:sp>
        <p:sp>
          <p:nvSpPr>
            <p:cNvPr id="28" name="Rectangle 27">
              <a:extLst>
                <a:ext uri="{FF2B5EF4-FFF2-40B4-BE49-F238E27FC236}">
                  <a16:creationId xmlns:a16="http://schemas.microsoft.com/office/drawing/2014/main" id="{89BE6426-2557-47E1-D9D6-E00745548BF5}"/>
                </a:ext>
              </a:extLst>
            </p:cNvPr>
            <p:cNvSpPr/>
            <p:nvPr/>
          </p:nvSpPr>
          <p:spPr>
            <a:xfrm>
              <a:off x="11092978" y="621705"/>
              <a:ext cx="108422" cy="105370"/>
            </a:xfrm>
            <a:prstGeom prst="rect">
              <a:avLst/>
            </a:prstGeom>
            <a:solidFill>
              <a:srgbClr val="005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9" name="Rectangle 28">
              <a:extLst>
                <a:ext uri="{FF2B5EF4-FFF2-40B4-BE49-F238E27FC236}">
                  <a16:creationId xmlns:a16="http://schemas.microsoft.com/office/drawing/2014/main" id="{2A053FC7-07FC-6143-653C-9EF964B17146}"/>
                </a:ext>
              </a:extLst>
            </p:cNvPr>
            <p:cNvSpPr/>
            <p:nvPr/>
          </p:nvSpPr>
          <p:spPr>
            <a:xfrm>
              <a:off x="11092978" y="764580"/>
              <a:ext cx="108422" cy="105370"/>
            </a:xfrm>
            <a:prstGeom prst="rect">
              <a:avLst/>
            </a:prstGeom>
            <a:solidFill>
              <a:srgbClr val="B3E5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ysClr val="windowText" lastClr="000000"/>
                  </a:solidFill>
                </a:ln>
              </a:endParaRPr>
            </a:p>
          </p:txBody>
        </p:sp>
      </p:grpSp>
      <p:sp>
        <p:nvSpPr>
          <p:cNvPr id="31" name="TextBox 30">
            <a:extLst>
              <a:ext uri="{FF2B5EF4-FFF2-40B4-BE49-F238E27FC236}">
                <a16:creationId xmlns:a16="http://schemas.microsoft.com/office/drawing/2014/main" id="{F1EB73CF-87A8-851B-389E-3405D1106073}"/>
              </a:ext>
            </a:extLst>
          </p:cNvPr>
          <p:cNvSpPr txBox="1"/>
          <p:nvPr/>
        </p:nvSpPr>
        <p:spPr>
          <a:xfrm>
            <a:off x="7404544" y="5162091"/>
            <a:ext cx="213767" cy="226591"/>
          </a:xfrm>
          <a:prstGeom prst="rect">
            <a:avLst/>
          </a:prstGeom>
          <a:solidFill>
            <a:schemeClr val="bg1"/>
          </a:solidFill>
        </p:spPr>
        <p:txBody>
          <a:bodyPr wrap="none" lIns="36000" tIns="36000" rIns="36000" bIns="36000" rtlCol="0">
            <a:spAutoFit/>
          </a:bodyPr>
          <a:lstStyle/>
          <a:p>
            <a:pPr algn="ctr"/>
            <a:r>
              <a:rPr lang="en-US" sz="1000" dirty="0">
                <a:latin typeface="Arial" panose="020B0604020202020204" pitchFamily="34" charset="0"/>
                <a:ea typeface="Aileron" charset="0"/>
                <a:cs typeface="Arial" panose="020B0604020202020204" pitchFamily="34" charset="0"/>
              </a:rPr>
              <a:t>60</a:t>
            </a:r>
          </a:p>
        </p:txBody>
      </p:sp>
      <p:sp>
        <p:nvSpPr>
          <p:cNvPr id="34" name="TextBox 33">
            <a:extLst>
              <a:ext uri="{FF2B5EF4-FFF2-40B4-BE49-F238E27FC236}">
                <a16:creationId xmlns:a16="http://schemas.microsoft.com/office/drawing/2014/main" id="{770F6E1F-A9A4-3C92-F2E6-8C3C81DCE945}"/>
              </a:ext>
            </a:extLst>
          </p:cNvPr>
          <p:cNvSpPr txBox="1"/>
          <p:nvPr/>
        </p:nvSpPr>
        <p:spPr>
          <a:xfrm>
            <a:off x="8023669" y="5162091"/>
            <a:ext cx="213767" cy="226591"/>
          </a:xfrm>
          <a:prstGeom prst="rect">
            <a:avLst/>
          </a:prstGeom>
          <a:solidFill>
            <a:schemeClr val="bg1"/>
          </a:solidFill>
        </p:spPr>
        <p:txBody>
          <a:bodyPr wrap="none" lIns="36000" tIns="36000" rIns="36000" bIns="36000" rtlCol="0">
            <a:spAutoFit/>
          </a:bodyPr>
          <a:lstStyle/>
          <a:p>
            <a:pPr algn="ctr"/>
            <a:r>
              <a:rPr lang="en-US" sz="1000" dirty="0">
                <a:latin typeface="Arial" panose="020B0604020202020204" pitchFamily="34" charset="0"/>
                <a:ea typeface="Aileron" charset="0"/>
                <a:cs typeface="Arial" panose="020B0604020202020204" pitchFamily="34" charset="0"/>
              </a:rPr>
              <a:t>40</a:t>
            </a:r>
          </a:p>
        </p:txBody>
      </p:sp>
      <p:sp>
        <p:nvSpPr>
          <p:cNvPr id="35" name="TextBox 34">
            <a:extLst>
              <a:ext uri="{FF2B5EF4-FFF2-40B4-BE49-F238E27FC236}">
                <a16:creationId xmlns:a16="http://schemas.microsoft.com/office/drawing/2014/main" id="{C9A04B09-497E-EAFA-104B-BB15CBA13576}"/>
              </a:ext>
            </a:extLst>
          </p:cNvPr>
          <p:cNvSpPr txBox="1"/>
          <p:nvPr/>
        </p:nvSpPr>
        <p:spPr>
          <a:xfrm>
            <a:off x="8601519" y="5162091"/>
            <a:ext cx="213767" cy="226591"/>
          </a:xfrm>
          <a:prstGeom prst="rect">
            <a:avLst/>
          </a:prstGeom>
          <a:solidFill>
            <a:schemeClr val="bg1"/>
          </a:solidFill>
        </p:spPr>
        <p:txBody>
          <a:bodyPr wrap="none" lIns="36000" tIns="36000" rIns="36000" bIns="36000" rtlCol="0">
            <a:spAutoFit/>
          </a:bodyPr>
          <a:lstStyle/>
          <a:p>
            <a:pPr algn="ctr"/>
            <a:r>
              <a:rPr lang="en-US" sz="1000" dirty="0">
                <a:latin typeface="Arial" panose="020B0604020202020204" pitchFamily="34" charset="0"/>
                <a:ea typeface="Aileron" charset="0"/>
                <a:cs typeface="Arial" panose="020B0604020202020204" pitchFamily="34" charset="0"/>
              </a:rPr>
              <a:t>20</a:t>
            </a:r>
          </a:p>
        </p:txBody>
      </p:sp>
      <p:sp>
        <p:nvSpPr>
          <p:cNvPr id="36" name="TextBox 35">
            <a:extLst>
              <a:ext uri="{FF2B5EF4-FFF2-40B4-BE49-F238E27FC236}">
                <a16:creationId xmlns:a16="http://schemas.microsoft.com/office/drawing/2014/main" id="{F2BC13BB-3CCD-F10D-59E4-E7D10B2EEDD9}"/>
              </a:ext>
            </a:extLst>
          </p:cNvPr>
          <p:cNvSpPr txBox="1"/>
          <p:nvPr/>
        </p:nvSpPr>
        <p:spPr>
          <a:xfrm>
            <a:off x="8830289" y="5351089"/>
            <a:ext cx="952752" cy="257369"/>
          </a:xfrm>
          <a:prstGeom prst="rect">
            <a:avLst/>
          </a:prstGeom>
          <a:solidFill>
            <a:schemeClr val="bg1"/>
          </a:solidFill>
        </p:spPr>
        <p:txBody>
          <a:bodyPr wrap="none" lIns="36000" tIns="36000" rIns="36000" bIns="36000" rtlCol="0">
            <a:spAutoFit/>
          </a:bodyPr>
          <a:lstStyle/>
          <a:p>
            <a:pPr algn="ctr"/>
            <a:r>
              <a:rPr lang="en-US" sz="1200" b="1" dirty="0">
                <a:latin typeface="Arial" panose="020B0604020202020204" pitchFamily="34" charset="0"/>
                <a:ea typeface="Aileron" charset="0"/>
                <a:cs typeface="Arial" panose="020B0604020202020204" pitchFamily="34" charset="0"/>
              </a:rPr>
              <a:t>Patients (%)</a:t>
            </a:r>
          </a:p>
        </p:txBody>
      </p:sp>
      <p:sp>
        <p:nvSpPr>
          <p:cNvPr id="38" name="Slide Number Placeholder 37">
            <a:extLst>
              <a:ext uri="{FF2B5EF4-FFF2-40B4-BE49-F238E27FC236}">
                <a16:creationId xmlns:a16="http://schemas.microsoft.com/office/drawing/2014/main" id="{B3C36409-5770-C04D-96DE-E381627F750E}"/>
              </a:ext>
            </a:extLst>
          </p:cNvPr>
          <p:cNvSpPr>
            <a:spLocks noGrp="1"/>
          </p:cNvSpPr>
          <p:nvPr>
            <p:ph type="sldNum" sz="quarter" idx="4"/>
          </p:nvPr>
        </p:nvSpPr>
        <p:spPr/>
        <p:txBody>
          <a:bodyPr/>
          <a:lstStyle/>
          <a:p>
            <a:fld id="{FCE43C0F-8A7B-3A4B-9DB5-B3472E36E833}" type="slidenum">
              <a:rPr lang="en-GB" smtClean="0"/>
              <a:pPr/>
              <a:t>29</a:t>
            </a:fld>
            <a:endParaRPr lang="en-GB" dirty="0"/>
          </a:p>
        </p:txBody>
      </p:sp>
    </p:spTree>
    <p:extLst>
      <p:ext uri="{BB962C8B-B14F-4D97-AF65-F5344CB8AC3E}">
        <p14:creationId xmlns:p14="http://schemas.microsoft.com/office/powerpoint/2010/main" val="218342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2608-A210-69D0-7BB4-BC4C8C279C74}"/>
            </a:ext>
          </a:extLst>
        </p:cNvPr>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01D61194-AB40-3920-DFC4-D82B2BBBB6A2}"/>
              </a:ext>
            </a:extLst>
          </p:cNvPr>
          <p:cNvSpPr>
            <a:spLocks noGrp="1"/>
          </p:cNvSpPr>
          <p:nvPr>
            <p:ph sz="quarter" idx="12"/>
          </p:nvPr>
        </p:nvSpPr>
        <p:spPr>
          <a:xfrm>
            <a:off x="679002" y="2046156"/>
            <a:ext cx="9919641" cy="4552644"/>
          </a:xfrm>
        </p:spPr>
        <p:txBody>
          <a:bodyPr>
            <a:normAutofit fontScale="77500" lnSpcReduction="20000"/>
          </a:bodyPr>
          <a:lstStyle/>
          <a:p>
            <a:pPr marL="0" indent="0">
              <a:lnSpc>
                <a:spcPct val="120000"/>
              </a:lnSpc>
              <a:spcBef>
                <a:spcPts val="600"/>
              </a:spcBef>
              <a:buNone/>
            </a:pPr>
            <a:endParaRPr lang="en-GB" sz="1600" noProof="0" dirty="0">
              <a:latin typeface="Arial" panose="020B0604020202020204" pitchFamily="34" charset="0"/>
            </a:endParaRPr>
          </a:p>
          <a:p>
            <a:pPr marL="0" indent="0">
              <a:spcBef>
                <a:spcPts val="600"/>
              </a:spcBef>
              <a:buNone/>
            </a:pPr>
            <a:r>
              <a:rPr lang="en-GB" sz="1600" b="1" noProof="0" dirty="0">
                <a:solidFill>
                  <a:schemeClr val="accent1"/>
                </a:solidFill>
                <a:latin typeface="Arial" panose="020B0604020202020204" pitchFamily="34" charset="0"/>
              </a:rPr>
              <a:t>Acknowledgement and disclosures</a:t>
            </a:r>
          </a:p>
          <a:p>
            <a:pPr marL="0" indent="0">
              <a:buNone/>
            </a:pPr>
            <a:r>
              <a:rPr lang="en-GB" sz="1600" noProof="0" dirty="0">
                <a:latin typeface="Arial" panose="020B0604020202020204" pitchFamily="34" charset="0"/>
              </a:rPr>
              <a:t>This LUNG CONNECT programme is supported through an independent educational grant from AstraZeneca. </a:t>
            </a:r>
            <a:br>
              <a:rPr lang="en-GB" sz="1600" noProof="0" dirty="0">
                <a:latin typeface="Arial" panose="020B0604020202020204" pitchFamily="34" charset="0"/>
              </a:rPr>
            </a:br>
            <a:r>
              <a:rPr lang="en-GB" sz="1600" noProof="0" dirty="0">
                <a:latin typeface="Arial" panose="020B0604020202020204" pitchFamily="34" charset="0"/>
              </a:rPr>
              <a:t>The programme is therefore independent, The content is not influenced by the supporter and is under the </a:t>
            </a:r>
            <a:br>
              <a:rPr lang="en-GB" sz="1600" noProof="0" dirty="0">
                <a:latin typeface="Arial" panose="020B0604020202020204" pitchFamily="34" charset="0"/>
              </a:rPr>
            </a:br>
            <a:r>
              <a:rPr lang="en-GB" sz="1600" noProof="0" dirty="0">
                <a:latin typeface="Arial" panose="020B0604020202020204" pitchFamily="34" charset="0"/>
              </a:rPr>
              <a:t>sole responsibility of the experts.</a:t>
            </a:r>
          </a:p>
          <a:p>
            <a:pPr marL="0" indent="0">
              <a:buNone/>
            </a:pPr>
            <a:r>
              <a:rPr lang="en-GB" sz="1600" b="1" noProof="0" dirty="0">
                <a:latin typeface="Arial" panose="020B0604020202020204" pitchFamily="34" charset="0"/>
              </a:rPr>
              <a:t>Please note:</a:t>
            </a:r>
            <a:r>
              <a:rPr lang="en-GB" sz="1600" noProof="0" dirty="0">
                <a:latin typeface="Arial" panose="020B0604020202020204" pitchFamily="34" charset="0"/>
              </a:rPr>
              <a:t> </a:t>
            </a:r>
          </a:p>
          <a:p>
            <a:pPr>
              <a:spcBef>
                <a:spcPts val="900"/>
              </a:spcBef>
            </a:pPr>
            <a:r>
              <a:rPr lang="en-GB" sz="1600" noProof="0" dirty="0">
                <a:latin typeface="Arial" panose="020B0604020202020204" pitchFamily="34" charset="0"/>
              </a:rPr>
              <a:t>This educational programme is intended for healthcare professionals only</a:t>
            </a:r>
          </a:p>
          <a:p>
            <a:pPr>
              <a:spcBef>
                <a:spcPts val="900"/>
              </a:spcBef>
            </a:pPr>
            <a:r>
              <a:rPr lang="en-GB" sz="1600" noProof="0" dirty="0">
                <a:latin typeface="Arial" panose="020B0604020202020204" pitchFamily="34" charset="0"/>
              </a:rPr>
              <a:t>The views </a:t>
            </a:r>
            <a:r>
              <a:rPr lang="en-GB" sz="1600" noProof="0" dirty="0"/>
              <a:t>expressed within this programme are the personal opinions of the experts. They do not necessarily represent the views of the experts’ academic institutions, organisations, or other group or individual.</a:t>
            </a:r>
            <a:endParaRPr lang="en-GB" sz="1600" noProof="0" dirty="0">
              <a:latin typeface="Arial" panose="020B0604020202020204" pitchFamily="34" charset="0"/>
            </a:endParaRPr>
          </a:p>
          <a:p>
            <a:pPr marL="0" indent="0">
              <a:buNone/>
            </a:pPr>
            <a:r>
              <a:rPr lang="en-GB" sz="1600" noProof="0" dirty="0">
                <a:latin typeface="Arial" panose="020B0604020202020204" pitchFamily="34" charset="0"/>
              </a:rPr>
              <a:t>Expert disclosures:</a:t>
            </a:r>
          </a:p>
          <a:p>
            <a:pPr>
              <a:spcBef>
                <a:spcPts val="900"/>
              </a:spcBef>
            </a:pPr>
            <a:r>
              <a:rPr lang="en-GB" sz="1600" b="1" noProof="0" dirty="0">
                <a:solidFill>
                  <a:srgbClr val="C6573B"/>
                </a:solidFill>
              </a:rPr>
              <a:t>Prof. Nicolas Girard </a:t>
            </a:r>
            <a:r>
              <a:rPr lang="en-GB" sz="1600" noProof="0" dirty="0"/>
              <a:t>has received financial support/sponsorship for research support, consultation, or speaker fees from the following companies: </a:t>
            </a:r>
            <a:r>
              <a:rPr lang="en-GB" sz="1600" dirty="0" err="1"/>
              <a:t>Abbvie</a:t>
            </a:r>
            <a:r>
              <a:rPr lang="en-GB" sz="1600" dirty="0"/>
              <a:t>,  Accord, Amgen, AstraZeneca, </a:t>
            </a:r>
            <a:r>
              <a:rPr lang="en-GB" sz="1600" dirty="0" err="1"/>
              <a:t>BeOne</a:t>
            </a:r>
            <a:r>
              <a:rPr lang="en-GB" sz="1600" dirty="0"/>
              <a:t>, Bristol Myers Squibb, Daiichi-Sankyo,  Ipsen, J&amp;J, Lilly, Merck Sharp &amp; Dohme, Natera, Pfizer, </a:t>
            </a:r>
            <a:r>
              <a:rPr lang="en-GB" sz="1600" dirty="0" err="1"/>
              <a:t>Pharmamar</a:t>
            </a:r>
            <a:r>
              <a:rPr lang="en-GB" sz="1600" dirty="0"/>
              <a:t>, Pierre Fabre, Regeneron, Summit</a:t>
            </a:r>
          </a:p>
          <a:p>
            <a:pPr>
              <a:spcBef>
                <a:spcPts val="900"/>
              </a:spcBef>
            </a:pPr>
            <a:r>
              <a:rPr lang="en-GB" sz="1600" b="1" noProof="0" dirty="0">
                <a:solidFill>
                  <a:schemeClr val="accent1"/>
                </a:solidFill>
              </a:rPr>
              <a:t>Dr Louise Lim </a:t>
            </a:r>
            <a:r>
              <a:rPr lang="en-GB" sz="1600" noProof="0" dirty="0"/>
              <a:t>has received financial support/sponsorship for research support, consultation, or speaker fees from the following companies: AstraZeneca, Astellas, BMS, Gilead, MSD, Merck-Serono, Pfizer, Roche </a:t>
            </a:r>
          </a:p>
          <a:p>
            <a:pPr>
              <a:spcBef>
                <a:spcPts val="900"/>
              </a:spcBef>
            </a:pPr>
            <a:r>
              <a:rPr lang="en-GB" sz="1600" b="1" noProof="0" dirty="0">
                <a:solidFill>
                  <a:schemeClr val="accent1"/>
                </a:solidFill>
              </a:rPr>
              <a:t>Dr Jacob Sands </a:t>
            </a:r>
            <a:r>
              <a:rPr lang="en-GB" sz="1600" noProof="0" dirty="0"/>
              <a:t>has received financial support/sponsorship for research support, consultation, or speaker fees from the following companies: </a:t>
            </a:r>
            <a:r>
              <a:rPr lang="en-GB" sz="1600" noProof="0" dirty="0" err="1"/>
              <a:t>Abbvie</a:t>
            </a:r>
            <a:r>
              <a:rPr lang="en-GB" sz="1600" noProof="0" dirty="0"/>
              <a:t>, Amgen, AstraZeneca, Boehringer Ingelheim, Catalyst, Daiichi Sankyo, Fosun, Genentech, Gilead, Jazz Pharmaceuticals, Lilly, Merck, Novartis, Pfizer, Pharma Mar, Sanofi</a:t>
            </a:r>
            <a:endParaRPr lang="en-GB" sz="1600" noProof="0" dirty="0">
              <a:highlight>
                <a:srgbClr val="FFFF00"/>
              </a:highlight>
            </a:endParaRPr>
          </a:p>
          <a:p>
            <a:pPr>
              <a:spcBef>
                <a:spcPts val="900"/>
              </a:spcBef>
            </a:pPr>
            <a:r>
              <a:rPr lang="en-GB" sz="1600" b="1" noProof="0" dirty="0">
                <a:solidFill>
                  <a:schemeClr val="accent1"/>
                </a:solidFill>
              </a:rPr>
              <a:t>Mrs Stephanie McDonald </a:t>
            </a:r>
            <a:r>
              <a:rPr lang="en-GB" sz="1600" noProof="0" dirty="0"/>
              <a:t>has received financial support/sponsorship for research support, consultation, or speaker fees from the following companies: </a:t>
            </a:r>
            <a:r>
              <a:rPr lang="en-GB" sz="1600" dirty="0"/>
              <a:t>Amgen, AstraZeneca, Bayer, Pfizer </a:t>
            </a:r>
          </a:p>
        </p:txBody>
      </p:sp>
      <p:sp>
        <p:nvSpPr>
          <p:cNvPr id="4" name="Title 3">
            <a:extLst>
              <a:ext uri="{FF2B5EF4-FFF2-40B4-BE49-F238E27FC236}">
                <a16:creationId xmlns:a16="http://schemas.microsoft.com/office/drawing/2014/main" id="{39E57A7B-A52B-C3B2-7D14-DEA47833BCE4}"/>
              </a:ext>
            </a:extLst>
          </p:cNvPr>
          <p:cNvSpPr>
            <a:spLocks noGrp="1"/>
          </p:cNvSpPr>
          <p:nvPr>
            <p:ph type="title"/>
          </p:nvPr>
        </p:nvSpPr>
        <p:spPr/>
        <p:txBody>
          <a:bodyPr/>
          <a:lstStyle/>
          <a:p>
            <a:r>
              <a:rPr lang="en-GB" noProof="0" dirty="0">
                <a:latin typeface="Arial" panose="020B0604020202020204" pitchFamily="34" charset="0"/>
              </a:rPr>
              <a:t>Developed by LUNG COnnect</a:t>
            </a:r>
          </a:p>
        </p:txBody>
      </p:sp>
      <p:sp>
        <p:nvSpPr>
          <p:cNvPr id="3" name="Slide Number Placeholder 2">
            <a:extLst>
              <a:ext uri="{FF2B5EF4-FFF2-40B4-BE49-F238E27FC236}">
                <a16:creationId xmlns:a16="http://schemas.microsoft.com/office/drawing/2014/main" id="{280F9833-7C2C-72CA-C32C-E710742B123E}"/>
              </a:ext>
            </a:extLst>
          </p:cNvPr>
          <p:cNvSpPr>
            <a:spLocks noGrp="1"/>
          </p:cNvSpPr>
          <p:nvPr>
            <p:ph type="sldNum" sz="quarter" idx="4"/>
          </p:nvPr>
        </p:nvSpPr>
        <p:spPr>
          <a:xfrm>
            <a:off x="10800523" y="6428359"/>
            <a:ext cx="781877"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TextBox 6">
            <a:extLst>
              <a:ext uri="{FF2B5EF4-FFF2-40B4-BE49-F238E27FC236}">
                <a16:creationId xmlns:a16="http://schemas.microsoft.com/office/drawing/2014/main" id="{4B493945-5316-FBC0-3852-16060E0EC0A9}"/>
              </a:ext>
            </a:extLst>
          </p:cNvPr>
          <p:cNvSpPr txBox="1"/>
          <p:nvPr/>
        </p:nvSpPr>
        <p:spPr>
          <a:xfrm>
            <a:off x="-10510" y="-1513490"/>
            <a:ext cx="18473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05050"/>
              </a:solidFill>
              <a:effectLst/>
              <a:uLnTx/>
              <a:uFillTx/>
              <a:latin typeface="Aileron" charset="0"/>
              <a:ea typeface="Aileron" charset="0"/>
              <a:cs typeface="Aileron" charset="0"/>
            </a:endParaRPr>
          </a:p>
        </p:txBody>
      </p:sp>
      <p:pic>
        <p:nvPicPr>
          <p:cNvPr id="9" name="Graphic 8">
            <a:extLst>
              <a:ext uri="{FF2B5EF4-FFF2-40B4-BE49-F238E27FC236}">
                <a16:creationId xmlns:a16="http://schemas.microsoft.com/office/drawing/2014/main" id="{CD5613BD-3505-3D10-E729-6F20F72F1A5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005411" y="995912"/>
            <a:ext cx="2399343" cy="1134699"/>
          </a:xfrm>
          <a:prstGeom prst="rect">
            <a:avLst/>
          </a:prstGeom>
        </p:spPr>
      </p:pic>
      <p:sp>
        <p:nvSpPr>
          <p:cNvPr id="6" name="TextBox 5">
            <a:extLst>
              <a:ext uri="{FF2B5EF4-FFF2-40B4-BE49-F238E27FC236}">
                <a16:creationId xmlns:a16="http://schemas.microsoft.com/office/drawing/2014/main" id="{D8CD8B20-A5EF-D52A-7652-380A8CA8F4FE}"/>
              </a:ext>
            </a:extLst>
          </p:cNvPr>
          <p:cNvSpPr txBox="1"/>
          <p:nvPr/>
        </p:nvSpPr>
        <p:spPr>
          <a:xfrm>
            <a:off x="564355" y="953819"/>
            <a:ext cx="6441057" cy="1323439"/>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This programme is developed by LUNG CONNECT, an international group of experts in the field of thoracic oncology and brought to you alongside PRECISION ONCOLOGY CONNECT, an international group of experts in the field of Precision Oncology</a:t>
            </a:r>
          </a:p>
        </p:txBody>
      </p:sp>
      <p:pic>
        <p:nvPicPr>
          <p:cNvPr id="5" name="Picture 4">
            <a:extLst>
              <a:ext uri="{FF2B5EF4-FFF2-40B4-BE49-F238E27FC236}">
                <a16:creationId xmlns:a16="http://schemas.microsoft.com/office/drawing/2014/main" id="{79E67A0D-CE9E-4E29-342E-DE2718B0C193}"/>
              </a:ext>
            </a:extLst>
          </p:cNvPr>
          <p:cNvPicPr>
            <a:picLocks noChangeAspect="1"/>
          </p:cNvPicPr>
          <p:nvPr/>
        </p:nvPicPr>
        <p:blipFill>
          <a:blip r:embed="rId4"/>
          <a:stretch>
            <a:fillRect/>
          </a:stretch>
        </p:blipFill>
        <p:spPr>
          <a:xfrm>
            <a:off x="9624392" y="977912"/>
            <a:ext cx="2234026" cy="1152699"/>
          </a:xfrm>
          <a:prstGeom prst="rect">
            <a:avLst/>
          </a:prstGeom>
        </p:spPr>
      </p:pic>
    </p:spTree>
    <p:extLst>
      <p:ext uri="{BB962C8B-B14F-4D97-AF65-F5344CB8AC3E}">
        <p14:creationId xmlns:p14="http://schemas.microsoft.com/office/powerpoint/2010/main" val="280322469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A9F6176-C67C-7A1F-DC1D-8892E9D5BDFC}"/>
              </a:ext>
            </a:extLst>
          </p:cNvPr>
          <p:cNvSpPr>
            <a:spLocks noGrp="1"/>
          </p:cNvSpPr>
          <p:nvPr>
            <p:ph type="body" idx="1"/>
          </p:nvPr>
        </p:nvSpPr>
        <p:spPr/>
        <p:txBody>
          <a:bodyPr/>
          <a:lstStyle/>
          <a:p>
            <a:r>
              <a:rPr lang="en-US" dirty="0" err="1"/>
              <a:t>Antitumour</a:t>
            </a:r>
            <a:r>
              <a:rPr lang="en-US" dirty="0"/>
              <a:t> activity</a:t>
            </a:r>
            <a:endParaRPr lang="en-US" baseline="30000" dirty="0"/>
          </a:p>
        </p:txBody>
      </p:sp>
      <p:sp>
        <p:nvSpPr>
          <p:cNvPr id="4" name="Title 3">
            <a:extLst>
              <a:ext uri="{FF2B5EF4-FFF2-40B4-BE49-F238E27FC236}">
                <a16:creationId xmlns:a16="http://schemas.microsoft.com/office/drawing/2014/main" id="{D5ABB4B2-89E4-28EF-FD65-0DA491B2CA96}"/>
              </a:ext>
            </a:extLst>
          </p:cNvPr>
          <p:cNvSpPr>
            <a:spLocks noGrp="1"/>
          </p:cNvSpPr>
          <p:nvPr>
            <p:ph type="title"/>
          </p:nvPr>
        </p:nvSpPr>
        <p:spPr/>
        <p:txBody>
          <a:bodyPr/>
          <a:lstStyle/>
          <a:p>
            <a:r>
              <a:rPr lang="en-GB" dirty="0"/>
              <a:t>Tropion-lung04: </a:t>
            </a:r>
            <a:r>
              <a:rPr lang="en-GB" dirty="0">
                <a:solidFill>
                  <a:schemeClr val="tx2"/>
                </a:solidFill>
              </a:rPr>
              <a:t>Dato-</a:t>
            </a:r>
            <a:r>
              <a:rPr lang="en-GB" dirty="0" err="1">
                <a:solidFill>
                  <a:schemeClr val="tx2"/>
                </a:solidFill>
              </a:rPr>
              <a:t>DX</a:t>
            </a:r>
            <a:r>
              <a:rPr lang="en-GB" cap="none" dirty="0" err="1">
                <a:solidFill>
                  <a:schemeClr val="tx2"/>
                </a:solidFill>
              </a:rPr>
              <a:t>d</a:t>
            </a:r>
            <a:r>
              <a:rPr lang="en-GB" dirty="0">
                <a:solidFill>
                  <a:schemeClr val="tx2"/>
                </a:solidFill>
              </a:rPr>
              <a:t> 1L combinations in </a:t>
            </a:r>
            <a:r>
              <a:rPr lang="en-GB" cap="none" dirty="0"/>
              <a:t>ADVANCED/METASTATIC </a:t>
            </a:r>
            <a:r>
              <a:rPr lang="en-GB" dirty="0" err="1"/>
              <a:t>nsclc</a:t>
            </a:r>
            <a:r>
              <a:rPr lang="en-GB" dirty="0"/>
              <a:t> (</a:t>
            </a:r>
            <a:r>
              <a:rPr lang="en-GB" dirty="0">
                <a:solidFill>
                  <a:schemeClr val="tx2"/>
                </a:solidFill>
              </a:rPr>
              <a:t>efficacy)</a:t>
            </a:r>
            <a:endParaRPr lang="en-GB" dirty="0"/>
          </a:p>
        </p:txBody>
      </p:sp>
      <p:graphicFrame>
        <p:nvGraphicFramePr>
          <p:cNvPr id="9" name="Content Placeholder 8">
            <a:extLst>
              <a:ext uri="{FF2B5EF4-FFF2-40B4-BE49-F238E27FC236}">
                <a16:creationId xmlns:a16="http://schemas.microsoft.com/office/drawing/2014/main" id="{18D1C501-4BE5-431B-88BC-C105CCFB6C1D}"/>
              </a:ext>
            </a:extLst>
          </p:cNvPr>
          <p:cNvGraphicFramePr>
            <a:graphicFrameLocks noGrp="1"/>
          </p:cNvGraphicFramePr>
          <p:nvPr>
            <p:ph sz="quarter" idx="14"/>
            <p:extLst>
              <p:ext uri="{D42A27DB-BD31-4B8C-83A1-F6EECF244321}">
                <p14:modId xmlns:p14="http://schemas.microsoft.com/office/powerpoint/2010/main" val="47271222"/>
              </p:ext>
            </p:extLst>
          </p:nvPr>
        </p:nvGraphicFramePr>
        <p:xfrm>
          <a:off x="619125" y="2282160"/>
          <a:ext cx="10963275" cy="3307080"/>
        </p:xfrm>
        <a:graphic>
          <a:graphicData uri="http://schemas.openxmlformats.org/drawingml/2006/table">
            <a:tbl>
              <a:tblPr firstRow="1" bandRow="1">
                <a:tableStyleId>{68D230F3-CF80-4859-8CE7-A43EE81993B5}</a:tableStyleId>
              </a:tblPr>
              <a:tblGrid>
                <a:gridCol w="3654425">
                  <a:extLst>
                    <a:ext uri="{9D8B030D-6E8A-4147-A177-3AD203B41FA5}">
                      <a16:colId xmlns:a16="http://schemas.microsoft.com/office/drawing/2014/main" val="507898984"/>
                    </a:ext>
                  </a:extLst>
                </a:gridCol>
                <a:gridCol w="3654425">
                  <a:extLst>
                    <a:ext uri="{9D8B030D-6E8A-4147-A177-3AD203B41FA5}">
                      <a16:colId xmlns:a16="http://schemas.microsoft.com/office/drawing/2014/main" val="3541293605"/>
                    </a:ext>
                  </a:extLst>
                </a:gridCol>
                <a:gridCol w="3654425">
                  <a:extLst>
                    <a:ext uri="{9D8B030D-6E8A-4147-A177-3AD203B41FA5}">
                      <a16:colId xmlns:a16="http://schemas.microsoft.com/office/drawing/2014/main" val="6040967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tx1"/>
                          </a:solidFill>
                          <a:latin typeface="Arial" panose="020B0604020202020204" pitchFamily="34" charset="0"/>
                          <a:cs typeface="Arial" panose="020B0604020202020204" pitchFamily="34" charset="0"/>
                        </a:rPr>
                        <a:t>Response in patients in the 1L </a:t>
                      </a:r>
                      <a:r>
                        <a:rPr lang="en-GB" sz="1400" b="1" noProof="0" dirty="0" err="1">
                          <a:solidFill>
                            <a:schemeClr val="tx1"/>
                          </a:solidFill>
                          <a:latin typeface="Arial" panose="020B0604020202020204" pitchFamily="34" charset="0"/>
                          <a:cs typeface="Arial" panose="020B0604020202020204" pitchFamily="34" charset="0"/>
                        </a:rPr>
                        <a:t>setting,</a:t>
                      </a:r>
                      <a:r>
                        <a:rPr lang="en-GB" sz="1400" b="1" baseline="30000" noProof="0" dirty="0" err="1">
                          <a:solidFill>
                            <a:schemeClr val="tx1"/>
                          </a:solidFill>
                          <a:latin typeface="Arial" panose="020B0604020202020204" pitchFamily="34" charset="0"/>
                          <a:cs typeface="Arial" panose="020B0604020202020204" pitchFamily="34" charset="0"/>
                        </a:rPr>
                        <a:t>a</a:t>
                      </a:r>
                      <a:r>
                        <a:rPr lang="en-GB" sz="1400" b="1" noProof="0" dirty="0">
                          <a:solidFill>
                            <a:schemeClr val="tx1"/>
                          </a:solidFill>
                          <a:latin typeface="Arial" panose="020B0604020202020204" pitchFamily="34" charset="0"/>
                          <a:cs typeface="Arial" panose="020B0604020202020204" pitchFamily="34" charset="0"/>
                        </a:rPr>
                        <a:t> n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Cohort 2 doublet</a:t>
                      </a:r>
                      <a:br>
                        <a:rPr lang="en-GB" sz="1400" b="1" noProof="0" dirty="0">
                          <a:solidFill>
                            <a:schemeClr val="bg1"/>
                          </a:solidFill>
                          <a:latin typeface="Arial" panose="020B0604020202020204" pitchFamily="34" charset="0"/>
                          <a:cs typeface="Arial" panose="020B0604020202020204" pitchFamily="34" charset="0"/>
                        </a:rPr>
                      </a:br>
                      <a:r>
                        <a:rPr lang="en-GB" sz="1400" b="1" noProof="0" dirty="0">
                          <a:solidFill>
                            <a:schemeClr val="bg1"/>
                          </a:solidFill>
                          <a:latin typeface="Arial" panose="020B0604020202020204" pitchFamily="34" charset="0"/>
                          <a:cs typeface="Arial" panose="020B0604020202020204" pitchFamily="34" charset="0"/>
                        </a:rPr>
                        <a:t>(N=15)</a:t>
                      </a:r>
                    </a:p>
                  </a:txBody>
                  <a:tcPr>
                    <a:solidFill>
                      <a:srgbClr val="00B050"/>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Cohort 4 triplet</a:t>
                      </a:r>
                      <a:br>
                        <a:rPr lang="en-GB" sz="1400" b="1" noProof="0" dirty="0">
                          <a:solidFill>
                            <a:schemeClr val="bg1"/>
                          </a:solidFill>
                          <a:latin typeface="Arial" panose="020B0604020202020204" pitchFamily="34" charset="0"/>
                          <a:cs typeface="Arial" panose="020B0604020202020204" pitchFamily="34" charset="0"/>
                        </a:rPr>
                      </a:br>
                      <a:r>
                        <a:rPr lang="en-GB" sz="1400" b="1" noProof="0" dirty="0">
                          <a:solidFill>
                            <a:schemeClr val="bg1"/>
                          </a:solidFill>
                          <a:latin typeface="Arial" panose="020B0604020202020204" pitchFamily="34" charset="0"/>
                          <a:cs typeface="Arial" panose="020B0604020202020204" pitchFamily="34" charset="0"/>
                        </a:rPr>
                        <a:t>(N=37)</a:t>
                      </a:r>
                      <a:endParaRPr lang="en-US" sz="1400" dirty="0">
                        <a:latin typeface="Arial" panose="020B0604020202020204" pitchFamily="34" charset="0"/>
                        <a:cs typeface="Arial" panose="020B0604020202020204" pitchFamily="34" charset="0"/>
                      </a:endParaRPr>
                    </a:p>
                  </a:txBody>
                  <a:tcPr>
                    <a:solidFill>
                      <a:srgbClr val="005D00"/>
                    </a:solidFill>
                  </a:tcPr>
                </a:tc>
                <a:extLst>
                  <a:ext uri="{0D108BD9-81ED-4DB2-BD59-A6C34878D82A}">
                    <a16:rowId xmlns:a16="http://schemas.microsoft.com/office/drawing/2014/main" val="1074736622"/>
                  </a:ext>
                </a:extLst>
              </a:tr>
              <a:tr h="370840">
                <a:tc>
                  <a:txBody>
                    <a:bodyPr/>
                    <a:lstStyle/>
                    <a:p>
                      <a:r>
                        <a:rPr lang="en-US" sz="1400" dirty="0">
                          <a:latin typeface="Arial" panose="020B0604020202020204" pitchFamily="34" charset="0"/>
                          <a:cs typeface="Arial" panose="020B0604020202020204" pitchFamily="34" charset="0"/>
                        </a:rPr>
                        <a:t>Confirmed ORR,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[95% CI]</a:t>
                      </a:r>
                    </a:p>
                  </a:txBody>
                  <a:tcPr/>
                </a:tc>
                <a:tc>
                  <a:txBody>
                    <a:bodyPr/>
                    <a:lstStyle/>
                    <a:p>
                      <a:pPr algn="ctr"/>
                      <a:r>
                        <a:rPr lang="en-US" sz="1400" dirty="0">
                          <a:latin typeface="Arial" panose="020B0604020202020204" pitchFamily="34" charset="0"/>
                          <a:cs typeface="Arial" panose="020B0604020202020204" pitchFamily="34" charset="0"/>
                        </a:rPr>
                        <a:t>53.3</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[26.6-78.7]</a:t>
                      </a:r>
                    </a:p>
                  </a:txBody>
                  <a:tcPr/>
                </a:tc>
                <a:tc>
                  <a:txBody>
                    <a:bodyPr/>
                    <a:lstStyle/>
                    <a:p>
                      <a:pPr algn="ctr"/>
                      <a:r>
                        <a:rPr lang="en-US" sz="1400" dirty="0">
                          <a:latin typeface="Arial" panose="020B0604020202020204" pitchFamily="34" charset="0"/>
                          <a:cs typeface="Arial" panose="020B0604020202020204" pitchFamily="34" charset="0"/>
                        </a:rPr>
                        <a:t>56.8</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[39.5-72.9]</a:t>
                      </a:r>
                    </a:p>
                  </a:txBody>
                  <a:tcPr/>
                </a:tc>
                <a:extLst>
                  <a:ext uri="{0D108BD9-81ED-4DB2-BD59-A6C34878D82A}">
                    <a16:rowId xmlns:a16="http://schemas.microsoft.com/office/drawing/2014/main" val="2604554342"/>
                  </a:ext>
                </a:extLst>
              </a:tr>
              <a:tr h="370840">
                <a:tc>
                  <a:txBody>
                    <a:bodyPr/>
                    <a:lstStyle/>
                    <a:p>
                      <a:r>
                        <a:rPr lang="en-US" sz="1400" dirty="0">
                          <a:latin typeface="Arial" panose="020B0604020202020204" pitchFamily="34" charset="0"/>
                          <a:cs typeface="Arial" panose="020B0604020202020204" pitchFamily="34" charset="0"/>
                        </a:rPr>
                        <a:t>BOR, n (%)</a:t>
                      </a:r>
                    </a:p>
                    <a:p>
                      <a:pPr marL="0" indent="184150">
                        <a:tabLst/>
                      </a:pPr>
                      <a:r>
                        <a:rPr lang="en-US" sz="1400" dirty="0">
                          <a:latin typeface="Arial" panose="020B0604020202020204" pitchFamily="34" charset="0"/>
                          <a:cs typeface="Arial" panose="020B0604020202020204" pitchFamily="34" charset="0"/>
                        </a:rPr>
                        <a:t>CR</a:t>
                      </a:r>
                    </a:p>
                    <a:p>
                      <a:pPr marL="0" indent="184150">
                        <a:tabLst/>
                      </a:pPr>
                      <a:r>
                        <a:rPr lang="en-US" sz="1400" dirty="0">
                          <a:latin typeface="Arial" panose="020B0604020202020204" pitchFamily="34" charset="0"/>
                          <a:cs typeface="Arial" panose="020B0604020202020204" pitchFamily="34" charset="0"/>
                        </a:rPr>
                        <a:t>PR</a:t>
                      </a:r>
                    </a:p>
                    <a:p>
                      <a:pPr marL="0" indent="184150">
                        <a:tabLst/>
                      </a:pPr>
                      <a:r>
                        <a:rPr lang="en-US" sz="1400" dirty="0">
                          <a:latin typeface="Arial" panose="020B0604020202020204" pitchFamily="34" charset="0"/>
                          <a:cs typeface="Arial" panose="020B0604020202020204" pitchFamily="34" charset="0"/>
                        </a:rPr>
                        <a:t>SD</a:t>
                      </a:r>
                    </a:p>
                    <a:p>
                      <a:pPr marL="0" indent="184150">
                        <a:tabLst/>
                      </a:pPr>
                      <a:r>
                        <a:rPr lang="en-US" sz="1400" dirty="0">
                          <a:latin typeface="Arial" panose="020B0604020202020204" pitchFamily="34" charset="0"/>
                          <a:cs typeface="Arial" panose="020B0604020202020204" pitchFamily="34" charset="0"/>
                        </a:rPr>
                        <a:t>PD</a:t>
                      </a:r>
                    </a:p>
                  </a:txBody>
                  <a:tcPr/>
                </a:tc>
                <a:tc>
                  <a:txBody>
                    <a:bodyPr/>
                    <a:lstStyle/>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1 (6.7)</a:t>
                      </a:r>
                    </a:p>
                    <a:p>
                      <a:pPr algn="ctr"/>
                      <a:r>
                        <a:rPr lang="en-US" sz="1400" dirty="0">
                          <a:latin typeface="Arial" panose="020B0604020202020204" pitchFamily="34" charset="0"/>
                          <a:cs typeface="Arial" panose="020B0604020202020204" pitchFamily="34" charset="0"/>
                        </a:rPr>
                        <a:t>7 (46.7)</a:t>
                      </a:r>
                    </a:p>
                    <a:p>
                      <a:pPr algn="ctr"/>
                      <a:r>
                        <a:rPr lang="en-US" sz="1400" dirty="0">
                          <a:latin typeface="Arial" panose="020B0604020202020204" pitchFamily="34" charset="0"/>
                          <a:cs typeface="Arial" panose="020B0604020202020204" pitchFamily="34" charset="0"/>
                        </a:rPr>
                        <a:t>5 (33.3)</a:t>
                      </a:r>
                    </a:p>
                    <a:p>
                      <a:pPr algn="ctr"/>
                      <a:r>
                        <a:rPr lang="en-US" sz="1400" dirty="0">
                          <a:latin typeface="Arial" panose="020B0604020202020204" pitchFamily="34" charset="0"/>
                          <a:cs typeface="Arial" panose="020B0604020202020204" pitchFamily="34" charset="0"/>
                        </a:rPr>
                        <a:t>2 (13.3)</a:t>
                      </a:r>
                    </a:p>
                  </a:txBody>
                  <a:tcPr/>
                </a:tc>
                <a:tc>
                  <a:txBody>
                    <a:bodyPr/>
                    <a:lstStyle/>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0</a:t>
                      </a:r>
                    </a:p>
                    <a:p>
                      <a:pPr algn="ctr"/>
                      <a:r>
                        <a:rPr lang="en-US" sz="1400" dirty="0">
                          <a:latin typeface="Arial" panose="020B0604020202020204" pitchFamily="34" charset="0"/>
                          <a:cs typeface="Arial" panose="020B0604020202020204" pitchFamily="34" charset="0"/>
                        </a:rPr>
                        <a:t>21 (56.8)</a:t>
                      </a:r>
                    </a:p>
                    <a:p>
                      <a:pPr algn="ctr"/>
                      <a:r>
                        <a:rPr lang="en-US" sz="1400" dirty="0">
                          <a:latin typeface="Arial" panose="020B0604020202020204" pitchFamily="34" charset="0"/>
                          <a:cs typeface="Arial" panose="020B0604020202020204" pitchFamily="34" charset="0"/>
                        </a:rPr>
                        <a:t>12 (32.4)</a:t>
                      </a:r>
                    </a:p>
                    <a:p>
                      <a:pPr algn="ctr"/>
                      <a:r>
                        <a:rPr lang="en-US" sz="1400" dirty="0">
                          <a:latin typeface="Arial" panose="020B0604020202020204" pitchFamily="34" charset="0"/>
                          <a:cs typeface="Arial" panose="020B0604020202020204" pitchFamily="34" charset="0"/>
                        </a:rPr>
                        <a:t>3 (8.1)</a:t>
                      </a:r>
                    </a:p>
                  </a:txBody>
                  <a:tcPr/>
                </a:tc>
                <a:extLst>
                  <a:ext uri="{0D108BD9-81ED-4DB2-BD59-A6C34878D82A}">
                    <a16:rowId xmlns:a16="http://schemas.microsoft.com/office/drawing/2014/main" val="1732440292"/>
                  </a:ext>
                </a:extLst>
              </a:tr>
              <a:tr h="370840">
                <a:tc>
                  <a:txBody>
                    <a:bodyPr/>
                    <a:lstStyle/>
                    <a:p>
                      <a:pPr marL="0" indent="9525">
                        <a:tabLst/>
                      </a:pPr>
                      <a:r>
                        <a:rPr lang="en-US" sz="1400" dirty="0">
                          <a:latin typeface="Arial" panose="020B0604020202020204" pitchFamily="34" charset="0"/>
                          <a:cs typeface="Arial" panose="020B0604020202020204" pitchFamily="34" charset="0"/>
                        </a:rPr>
                        <a:t>Median PFS, months [95% CI]</a:t>
                      </a:r>
                    </a:p>
                  </a:txBody>
                  <a:tcPr/>
                </a:tc>
                <a:tc>
                  <a:txBody>
                    <a:bodyPr/>
                    <a:lstStyle/>
                    <a:p>
                      <a:pPr algn="ctr"/>
                      <a:r>
                        <a:rPr lang="en-US" sz="1400" dirty="0">
                          <a:latin typeface="Arial" panose="020B0604020202020204" pitchFamily="34" charset="0"/>
                          <a:cs typeface="Arial" panose="020B0604020202020204" pitchFamily="34" charset="0"/>
                        </a:rPr>
                        <a:t>7.3 [2.0-29.5]</a:t>
                      </a:r>
                    </a:p>
                  </a:txBody>
                  <a:tcPr/>
                </a:tc>
                <a:tc>
                  <a:txBody>
                    <a:bodyPr/>
                    <a:lstStyle/>
                    <a:p>
                      <a:pPr algn="ctr"/>
                      <a:r>
                        <a:rPr lang="en-US" sz="1400" dirty="0">
                          <a:latin typeface="Arial" panose="020B0604020202020204" pitchFamily="34" charset="0"/>
                          <a:cs typeface="Arial" panose="020B0604020202020204" pitchFamily="34" charset="0"/>
                        </a:rPr>
                        <a:t>8.7 [5.6-10.1]</a:t>
                      </a:r>
                    </a:p>
                  </a:txBody>
                  <a:tcPr/>
                </a:tc>
                <a:extLst>
                  <a:ext uri="{0D108BD9-81ED-4DB2-BD59-A6C34878D82A}">
                    <a16:rowId xmlns:a16="http://schemas.microsoft.com/office/drawing/2014/main" val="2218971021"/>
                  </a:ext>
                </a:extLst>
              </a:tr>
              <a:tr h="370840">
                <a:tc>
                  <a: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Median DOR, months [95% CI]</a:t>
                      </a:r>
                    </a:p>
                  </a:txBody>
                  <a:tcPr/>
                </a:tc>
                <a:tc>
                  <a:txBody>
                    <a:bodyPr/>
                    <a:lstStyle/>
                    <a:p>
                      <a:pPr algn="ctr"/>
                      <a:r>
                        <a:rPr lang="en-US" sz="1400" dirty="0">
                          <a:latin typeface="Arial" panose="020B0604020202020204" pitchFamily="34" charset="0"/>
                          <a:cs typeface="Arial" panose="020B0604020202020204" pitchFamily="34" charset="0"/>
                        </a:rPr>
                        <a:t>15.0 [4.5-28.8]</a:t>
                      </a:r>
                    </a:p>
                  </a:txBody>
                  <a:tcPr/>
                </a:tc>
                <a:tc>
                  <a:txBody>
                    <a:bodyPr/>
                    <a:lstStyle/>
                    <a:p>
                      <a:pPr algn="ctr"/>
                      <a:r>
                        <a:rPr lang="en-US" sz="1400" dirty="0">
                          <a:latin typeface="Arial" panose="020B0604020202020204" pitchFamily="34" charset="0"/>
                          <a:cs typeface="Arial" panose="020B0604020202020204" pitchFamily="34" charset="0"/>
                        </a:rPr>
                        <a:t>8.8 [5.8-NE]</a:t>
                      </a:r>
                    </a:p>
                  </a:txBody>
                  <a:tcPr/>
                </a:tc>
                <a:extLst>
                  <a:ext uri="{0D108BD9-81ED-4DB2-BD59-A6C34878D82A}">
                    <a16:rowId xmlns:a16="http://schemas.microsoft.com/office/drawing/2014/main" val="3065246422"/>
                  </a:ext>
                </a:extLst>
              </a:tr>
              <a:tr h="370840">
                <a:tc>
                  <a: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lang="en-US" sz="1400" dirty="0" err="1">
                          <a:latin typeface="Arial" panose="020B0604020202020204" pitchFamily="34" charset="0"/>
                          <a:cs typeface="Arial" panose="020B0604020202020204" pitchFamily="34" charset="0"/>
                        </a:rPr>
                        <a:t>DCR,</a:t>
                      </a:r>
                      <a:r>
                        <a:rPr lang="en-US" sz="1400" baseline="30000" dirty="0" err="1">
                          <a:latin typeface="Arial" panose="020B0604020202020204" pitchFamily="34" charset="0"/>
                          <a:cs typeface="Arial" panose="020B0604020202020204" pitchFamily="34" charset="0"/>
                        </a:rPr>
                        <a:t>b</a:t>
                      </a:r>
                      <a:r>
                        <a:rPr lang="en-US" sz="1400" dirty="0">
                          <a:latin typeface="Arial" panose="020B0604020202020204" pitchFamily="34" charset="0"/>
                          <a:cs typeface="Arial" panose="020B0604020202020204" pitchFamily="34" charset="0"/>
                        </a:rPr>
                        <a:t>% [95% CI]</a:t>
                      </a:r>
                    </a:p>
                  </a:txBody>
                  <a:tcPr/>
                </a:tc>
                <a:tc>
                  <a:txBody>
                    <a:bodyPr/>
                    <a:lstStyle/>
                    <a:p>
                      <a:pPr algn="ctr"/>
                      <a:r>
                        <a:rPr lang="en-US" sz="1400" dirty="0">
                          <a:latin typeface="Arial" panose="020B0604020202020204" pitchFamily="34" charset="0"/>
                          <a:cs typeface="Arial" panose="020B0604020202020204" pitchFamily="34" charset="0"/>
                        </a:rPr>
                        <a:t>86.7 [59.5-98.3]</a:t>
                      </a:r>
                    </a:p>
                  </a:txBody>
                  <a:tcPr/>
                </a:tc>
                <a:tc>
                  <a:txBody>
                    <a:bodyPr/>
                    <a:lstStyle/>
                    <a:p>
                      <a:pPr algn="ctr"/>
                      <a:r>
                        <a:rPr lang="en-US" sz="1400" dirty="0">
                          <a:latin typeface="Arial" panose="020B0604020202020204" pitchFamily="34" charset="0"/>
                          <a:cs typeface="Arial" panose="020B0604020202020204" pitchFamily="34" charset="0"/>
                        </a:rPr>
                        <a:t>89.2 [74.6-97.0]</a:t>
                      </a:r>
                    </a:p>
                  </a:txBody>
                  <a:tcPr/>
                </a:tc>
                <a:extLst>
                  <a:ext uri="{0D108BD9-81ED-4DB2-BD59-A6C34878D82A}">
                    <a16:rowId xmlns:a16="http://schemas.microsoft.com/office/drawing/2014/main" val="1579198843"/>
                  </a:ext>
                </a:extLst>
              </a:tr>
            </a:tbl>
          </a:graphicData>
        </a:graphic>
      </p:graphicFrame>
      <p:sp>
        <p:nvSpPr>
          <p:cNvPr id="8" name="Content Placeholder 7">
            <a:extLst>
              <a:ext uri="{FF2B5EF4-FFF2-40B4-BE49-F238E27FC236}">
                <a16:creationId xmlns:a16="http://schemas.microsoft.com/office/drawing/2014/main" id="{FBDEAAEF-448E-D901-CEA7-EFDB2619E1A5}"/>
              </a:ext>
            </a:extLst>
          </p:cNvPr>
          <p:cNvSpPr>
            <a:spLocks noGrp="1"/>
          </p:cNvSpPr>
          <p:nvPr>
            <p:ph sz="quarter" idx="15"/>
          </p:nvPr>
        </p:nvSpPr>
        <p:spPr/>
        <p:txBody>
          <a:bodyPr anchor="b" anchorCtr="0"/>
          <a:lstStyle/>
          <a:p>
            <a:r>
              <a:rPr lang="en-US" dirty="0">
                <a:solidFill>
                  <a:schemeClr val="tx2"/>
                </a:solidFill>
              </a:rPr>
              <a:t>Data cutoff: 24 Oct 2024</a:t>
            </a:r>
          </a:p>
          <a:p>
            <a:r>
              <a:rPr lang="en-US" baseline="30000" dirty="0">
                <a:solidFill>
                  <a:schemeClr val="tx2"/>
                </a:solidFill>
              </a:rPr>
              <a:t>a </a:t>
            </a:r>
            <a:r>
              <a:rPr lang="en-US" dirty="0">
                <a:solidFill>
                  <a:schemeClr val="tx2"/>
                </a:solidFill>
              </a:rPr>
              <a:t>Investigator assessed per RECIST v1.1; </a:t>
            </a:r>
            <a:r>
              <a:rPr lang="en-US" baseline="30000" dirty="0">
                <a:solidFill>
                  <a:schemeClr val="tx2"/>
                </a:solidFill>
              </a:rPr>
              <a:t>b </a:t>
            </a:r>
            <a:r>
              <a:rPr lang="en-US" dirty="0">
                <a:solidFill>
                  <a:schemeClr val="tx2"/>
                </a:solidFill>
              </a:rPr>
              <a:t>Defined as patients with CR + PR + SD; SD includes unconfirmed CR/PR or SD ≥5 weeks</a:t>
            </a:r>
          </a:p>
          <a:p>
            <a:r>
              <a:rPr lang="en-GB" dirty="0">
                <a:solidFill>
                  <a:schemeClr val="tx2"/>
                </a:solidFill>
              </a:rPr>
              <a:t>1L, first-line; BOR; best overall response; CI, confidence interval; CR, complete response; Dato-</a:t>
            </a:r>
            <a:r>
              <a:rPr lang="en-GB" dirty="0" err="1">
                <a:solidFill>
                  <a:schemeClr val="tx2"/>
                </a:solidFill>
              </a:rPr>
              <a:t>DXd</a:t>
            </a:r>
            <a:r>
              <a:rPr lang="en-GB" dirty="0">
                <a:solidFill>
                  <a:schemeClr val="tx2"/>
                </a:solidFill>
              </a:rPr>
              <a:t>, </a:t>
            </a:r>
            <a:r>
              <a:rPr lang="en-GB" dirty="0" err="1">
                <a:solidFill>
                  <a:schemeClr val="tx2"/>
                </a:solidFill>
              </a:rPr>
              <a:t>datopotamab</a:t>
            </a:r>
            <a:r>
              <a:rPr lang="en-GB" dirty="0">
                <a:solidFill>
                  <a:schemeClr val="tx2"/>
                </a:solidFill>
              </a:rPr>
              <a:t> deruxtecan; DCR, disease control rate; </a:t>
            </a:r>
            <a:br>
              <a:rPr lang="en-GB" dirty="0">
                <a:solidFill>
                  <a:schemeClr val="tx2"/>
                </a:solidFill>
              </a:rPr>
            </a:br>
            <a:r>
              <a:rPr lang="en-GB" dirty="0">
                <a:solidFill>
                  <a:schemeClr val="tx2"/>
                </a:solidFill>
              </a:rPr>
              <a:t>DOR, duration of response; NE, not evaluable; NSCLC, non-small cell lung cancer; ORR, objective response rate; PD, progressive disease; PFS, progression-free survival; PR, partial response; RECIST, Response Evaluation Criteria in Solid Tumours; SD, stable disease </a:t>
            </a:r>
          </a:p>
          <a:p>
            <a:r>
              <a:rPr lang="en-GB" dirty="0" err="1">
                <a:solidFill>
                  <a:schemeClr val="tx2"/>
                </a:solidFill>
              </a:rPr>
              <a:t>Cuppens</a:t>
            </a:r>
            <a:r>
              <a:rPr lang="en-GB" dirty="0">
                <a:solidFill>
                  <a:schemeClr val="tx2"/>
                </a:solidFill>
              </a:rPr>
              <a:t> K et al. ESMO Open. 2025;10(supplement 2):104164</a:t>
            </a:r>
            <a:r>
              <a:rPr lang="en-US" dirty="0">
                <a:solidFill>
                  <a:schemeClr val="tx2"/>
                </a:solidFill>
              </a:rPr>
              <a:t> (ESMO TAT 2025; oral presentation)</a:t>
            </a:r>
            <a:endParaRPr lang="en-GB" dirty="0">
              <a:solidFill>
                <a:schemeClr val="tx2"/>
              </a:solidFill>
            </a:endParaRPr>
          </a:p>
        </p:txBody>
      </p:sp>
      <p:sp>
        <p:nvSpPr>
          <p:cNvPr id="10" name="Slide Number Placeholder 9">
            <a:extLst>
              <a:ext uri="{FF2B5EF4-FFF2-40B4-BE49-F238E27FC236}">
                <a16:creationId xmlns:a16="http://schemas.microsoft.com/office/drawing/2014/main" id="{457CF762-6BD0-9396-DA1E-F7766149D102}"/>
              </a:ext>
            </a:extLst>
          </p:cNvPr>
          <p:cNvSpPr>
            <a:spLocks noGrp="1"/>
          </p:cNvSpPr>
          <p:nvPr>
            <p:ph type="sldNum" sz="quarter" idx="4"/>
          </p:nvPr>
        </p:nvSpPr>
        <p:spPr/>
        <p:txBody>
          <a:bodyPr/>
          <a:lstStyle/>
          <a:p>
            <a:fld id="{FCE43C0F-8A7B-3A4B-9DB5-B3472E36E833}" type="slidenum">
              <a:rPr lang="en-GB" smtClean="0"/>
              <a:pPr/>
              <a:t>30</a:t>
            </a:fld>
            <a:endParaRPr lang="en-GB" dirty="0"/>
          </a:p>
        </p:txBody>
      </p:sp>
      <p:sp>
        <p:nvSpPr>
          <p:cNvPr id="3" name="Shape 8">
            <a:extLst>
              <a:ext uri="{FF2B5EF4-FFF2-40B4-BE49-F238E27FC236}">
                <a16:creationId xmlns:a16="http://schemas.microsoft.com/office/drawing/2014/main" id="{667AA7AB-FEE3-825D-8E5E-70D5C5363BC7}"/>
              </a:ext>
            </a:extLst>
          </p:cNvPr>
          <p:cNvSpPr/>
          <p:nvPr/>
        </p:nvSpPr>
        <p:spPr>
          <a:xfrm>
            <a:off x="635000" y="1739149"/>
            <a:ext cx="10947400" cy="427374"/>
          </a:xfrm>
          <a:prstGeom prst="roundRect">
            <a:avLst>
              <a:gd name="adj" fmla="val 18164"/>
            </a:avLst>
          </a:prstGeom>
          <a:solidFill>
            <a:schemeClr val="accent6"/>
          </a:solidFill>
          <a:ln w="12700">
            <a:solidFill>
              <a:schemeClr val="accent6"/>
            </a:solidFill>
            <a:prstDash val="solid"/>
          </a:ln>
        </p:spPr>
        <p:txBody>
          <a:bodyPr anchor="ctr" anchorCtr="0"/>
          <a:lstStyle/>
          <a:p>
            <a:pPr algn="ctr"/>
            <a:r>
              <a:rPr lang="en-GB" sz="1600" b="1" noProof="0" dirty="0">
                <a:solidFill>
                  <a:schemeClr val="bg1"/>
                </a:solidFill>
                <a:latin typeface="Arial" panose="020B0604020202020204" pitchFamily="34" charset="0"/>
                <a:ea typeface="Calibri" pitchFamily="34" charset="-122"/>
                <a:cs typeface="Arial" panose="020B0604020202020204" pitchFamily="34" charset="0"/>
              </a:rPr>
              <a:t>Durable responses were observed for both the doublet and triplet combinations</a:t>
            </a:r>
            <a:r>
              <a:rPr lang="en-GB" sz="1600" b="1" baseline="30000" noProof="0" dirty="0">
                <a:solidFill>
                  <a:schemeClr val="bg1"/>
                </a:solidFill>
                <a:latin typeface="Arial" panose="020B0604020202020204" pitchFamily="34" charset="0"/>
                <a:ea typeface="Calibri" pitchFamily="34" charset="-122"/>
                <a:cs typeface="Arial" panose="020B0604020202020204" pitchFamily="34" charset="0"/>
              </a:rPr>
              <a:t>1</a:t>
            </a:r>
          </a:p>
        </p:txBody>
      </p:sp>
    </p:spTree>
    <p:extLst>
      <p:ext uri="{BB962C8B-B14F-4D97-AF65-F5344CB8AC3E}">
        <p14:creationId xmlns:p14="http://schemas.microsoft.com/office/powerpoint/2010/main" val="3181525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A94EC8-85E2-E26E-26E2-7FCA749FCED5}"/>
              </a:ext>
            </a:extLst>
          </p:cNvPr>
          <p:cNvSpPr>
            <a:spLocks noGrp="1"/>
          </p:cNvSpPr>
          <p:nvPr>
            <p:ph type="title"/>
          </p:nvPr>
        </p:nvSpPr>
        <p:spPr/>
        <p:txBody>
          <a:bodyPr>
            <a:noAutofit/>
          </a:bodyPr>
          <a:lstStyle/>
          <a:p>
            <a:r>
              <a:rPr lang="en-GB"/>
              <a:t>Tropion-lung04: </a:t>
            </a:r>
            <a:r>
              <a:rPr lang="en-GB">
                <a:solidFill>
                  <a:schemeClr val="tx2"/>
                </a:solidFill>
              </a:rPr>
              <a:t>Dato-DX</a:t>
            </a:r>
            <a:r>
              <a:rPr lang="en-GB" cap="none">
                <a:solidFill>
                  <a:schemeClr val="tx2"/>
                </a:solidFill>
              </a:rPr>
              <a:t>d</a:t>
            </a:r>
            <a:r>
              <a:rPr lang="en-GB">
                <a:solidFill>
                  <a:schemeClr val="tx2"/>
                </a:solidFill>
              </a:rPr>
              <a:t> 1L combinations in </a:t>
            </a:r>
            <a:r>
              <a:rPr lang="en-GB" cap="none"/>
              <a:t>ADVANCED/METASTATIC </a:t>
            </a:r>
            <a:r>
              <a:rPr lang="en-GB"/>
              <a:t>nsclc (</a:t>
            </a:r>
            <a:r>
              <a:rPr lang="en-GB">
                <a:solidFill>
                  <a:schemeClr val="tx2"/>
                </a:solidFill>
              </a:rPr>
              <a:t>safety)</a:t>
            </a:r>
            <a:br>
              <a:rPr lang="en-GB">
                <a:solidFill>
                  <a:schemeClr val="tx2"/>
                </a:solidFill>
              </a:rPr>
            </a:br>
            <a:br>
              <a:rPr lang="en-GB">
                <a:solidFill>
                  <a:schemeClr val="tx2"/>
                </a:solidFill>
              </a:rPr>
            </a:br>
            <a:endParaRPr lang="en-GB" dirty="0"/>
          </a:p>
        </p:txBody>
      </p:sp>
      <p:sp>
        <p:nvSpPr>
          <p:cNvPr id="5" name="Content Placeholder 4">
            <a:extLst>
              <a:ext uri="{FF2B5EF4-FFF2-40B4-BE49-F238E27FC236}">
                <a16:creationId xmlns:a16="http://schemas.microsoft.com/office/drawing/2014/main" id="{1CD7BC42-D6F8-9FD3-669E-47981112EE70}"/>
              </a:ext>
            </a:extLst>
          </p:cNvPr>
          <p:cNvSpPr>
            <a:spLocks noGrp="1"/>
          </p:cNvSpPr>
          <p:nvPr>
            <p:ph sz="quarter" idx="15"/>
          </p:nvPr>
        </p:nvSpPr>
        <p:spPr/>
        <p:txBody>
          <a:bodyPr anchor="b" anchorCtr="0"/>
          <a:lstStyle/>
          <a:p>
            <a:r>
              <a:rPr lang="en-US" sz="1050" baseline="30000" dirty="0">
                <a:solidFill>
                  <a:schemeClr val="tx2"/>
                </a:solidFill>
              </a:rPr>
              <a:t>a </a:t>
            </a:r>
            <a:r>
              <a:rPr lang="en-US" sz="1050" dirty="0">
                <a:solidFill>
                  <a:schemeClr val="tx2"/>
                </a:solidFill>
              </a:rPr>
              <a:t>Grade 5 pneumonitis (adjudicated as drug-related) and grade 5 dyspnea; </a:t>
            </a:r>
            <a:r>
              <a:rPr lang="en-US" sz="1050" baseline="30000" dirty="0">
                <a:solidFill>
                  <a:schemeClr val="tx2"/>
                </a:solidFill>
              </a:rPr>
              <a:t>b </a:t>
            </a:r>
            <a:r>
              <a:rPr lang="en-US" sz="1050" dirty="0">
                <a:solidFill>
                  <a:schemeClr val="tx2"/>
                </a:solidFill>
              </a:rPr>
              <a:t>ILD/pneumonitis is comprised only of events adjudicated as drug-related ILD and based on a list of 55 preferred terms; </a:t>
            </a:r>
            <a:r>
              <a:rPr lang="en-US" sz="1050" baseline="30000" dirty="0">
                <a:solidFill>
                  <a:schemeClr val="tx2"/>
                </a:solidFill>
              </a:rPr>
              <a:t>c </a:t>
            </a:r>
            <a:r>
              <a:rPr lang="en-US" sz="1050" dirty="0">
                <a:solidFill>
                  <a:schemeClr val="tx2"/>
                </a:solidFill>
              </a:rPr>
              <a:t>Grade 4, patient received </a:t>
            </a:r>
            <a:r>
              <a:rPr lang="en-US" sz="1050" dirty="0" err="1">
                <a:solidFill>
                  <a:schemeClr val="tx2"/>
                </a:solidFill>
              </a:rPr>
              <a:t>sotorasib</a:t>
            </a:r>
            <a:r>
              <a:rPr lang="en-US" sz="1050" dirty="0">
                <a:solidFill>
                  <a:schemeClr val="tx2"/>
                </a:solidFill>
              </a:rPr>
              <a:t> after PD/discontinuation of study treatment; </a:t>
            </a:r>
            <a:r>
              <a:rPr lang="en-US" sz="1050" baseline="30000" dirty="0">
                <a:solidFill>
                  <a:schemeClr val="tx2"/>
                </a:solidFill>
              </a:rPr>
              <a:t>d </a:t>
            </a:r>
            <a:r>
              <a:rPr lang="en-US" sz="1050" dirty="0">
                <a:solidFill>
                  <a:schemeClr val="tx2"/>
                </a:solidFill>
              </a:rPr>
              <a:t>Grade 5, adjudicated as being study treatment-related’; </a:t>
            </a:r>
            <a:r>
              <a:rPr lang="en-US" sz="1050" baseline="30000" dirty="0"/>
              <a:t>e</a:t>
            </a:r>
            <a:r>
              <a:rPr lang="en-US" sz="1050" dirty="0"/>
              <a:t>≥15% of grade 1/2 TEAEs in either cohort. </a:t>
            </a:r>
            <a:endParaRPr lang="en-US" sz="1050" dirty="0">
              <a:solidFill>
                <a:schemeClr val="tx2"/>
              </a:solidFill>
            </a:endParaRPr>
          </a:p>
          <a:p>
            <a:r>
              <a:rPr lang="en-GB" sz="1050" dirty="0">
                <a:solidFill>
                  <a:schemeClr val="tx2"/>
                </a:solidFill>
              </a:rPr>
              <a:t>1L, first-line; Dato-</a:t>
            </a:r>
            <a:r>
              <a:rPr lang="en-GB" sz="1050" dirty="0" err="1">
                <a:solidFill>
                  <a:schemeClr val="tx2"/>
                </a:solidFill>
              </a:rPr>
              <a:t>DXd</a:t>
            </a:r>
            <a:r>
              <a:rPr lang="en-GB" sz="1050" dirty="0">
                <a:solidFill>
                  <a:schemeClr val="tx2"/>
                </a:solidFill>
              </a:rPr>
              <a:t>, </a:t>
            </a:r>
            <a:r>
              <a:rPr lang="en-GB" sz="1050" dirty="0" err="1">
                <a:solidFill>
                  <a:schemeClr val="tx2"/>
                </a:solidFill>
              </a:rPr>
              <a:t>datopotamab</a:t>
            </a:r>
            <a:r>
              <a:rPr lang="en-GB" sz="1050" dirty="0">
                <a:solidFill>
                  <a:schemeClr val="tx2"/>
                </a:solidFill>
              </a:rPr>
              <a:t> deruxtecan; </a:t>
            </a:r>
            <a:r>
              <a:rPr lang="en-US" sz="1050" dirty="0">
                <a:solidFill>
                  <a:schemeClr val="tx2"/>
                </a:solidFill>
              </a:rPr>
              <a:t>ILD, interstitial lung disease; </a:t>
            </a:r>
            <a:r>
              <a:rPr lang="en-GB" sz="1050" dirty="0">
                <a:solidFill>
                  <a:schemeClr val="tx2"/>
                </a:solidFill>
              </a:rPr>
              <a:t>NSCLC, non-small cell lung cancer; PD, progressive disease; SAE, serious adverse event; </a:t>
            </a:r>
            <a:r>
              <a:rPr lang="en-US" sz="1050" dirty="0">
                <a:solidFill>
                  <a:schemeClr val="tx2"/>
                </a:solidFill>
              </a:rPr>
              <a:t>TEAE, treatment-emergent adverse event</a:t>
            </a:r>
          </a:p>
          <a:p>
            <a:r>
              <a:rPr lang="en-GB" sz="1050" dirty="0" err="1">
                <a:solidFill>
                  <a:schemeClr val="tx2"/>
                </a:solidFill>
              </a:rPr>
              <a:t>Cuppens</a:t>
            </a:r>
            <a:r>
              <a:rPr lang="en-GB" sz="1050" dirty="0">
                <a:solidFill>
                  <a:schemeClr val="tx2"/>
                </a:solidFill>
              </a:rPr>
              <a:t> K et al. ESMO Open. 2025;10(supplement 2):104164</a:t>
            </a:r>
            <a:r>
              <a:rPr lang="en-US" sz="1050" dirty="0">
                <a:solidFill>
                  <a:schemeClr val="tx2"/>
                </a:solidFill>
              </a:rPr>
              <a:t> (ESMO TAT 2025; oral presentation)</a:t>
            </a:r>
            <a:endParaRPr lang="en-GB" sz="1050" dirty="0">
              <a:solidFill>
                <a:schemeClr val="tx2"/>
              </a:solidFill>
            </a:endParaRPr>
          </a:p>
        </p:txBody>
      </p:sp>
      <p:graphicFrame>
        <p:nvGraphicFramePr>
          <p:cNvPr id="7" name="Table 6">
            <a:extLst>
              <a:ext uri="{FF2B5EF4-FFF2-40B4-BE49-F238E27FC236}">
                <a16:creationId xmlns:a16="http://schemas.microsoft.com/office/drawing/2014/main" id="{18A3F788-3321-B5C7-7254-68ECBEE3DED5}"/>
              </a:ext>
            </a:extLst>
          </p:cNvPr>
          <p:cNvGraphicFramePr>
            <a:graphicFrameLocks noGrp="1"/>
          </p:cNvGraphicFramePr>
          <p:nvPr>
            <p:extLst>
              <p:ext uri="{D42A27DB-BD31-4B8C-83A1-F6EECF244321}">
                <p14:modId xmlns:p14="http://schemas.microsoft.com/office/powerpoint/2010/main" val="1171717256"/>
              </p:ext>
            </p:extLst>
          </p:nvPr>
        </p:nvGraphicFramePr>
        <p:xfrm>
          <a:off x="619201" y="1672659"/>
          <a:ext cx="4756719" cy="3807216"/>
        </p:xfrm>
        <a:graphic>
          <a:graphicData uri="http://schemas.openxmlformats.org/drawingml/2006/table">
            <a:tbl>
              <a:tblPr firstRow="1" bandRow="1">
                <a:tableStyleId>{68D230F3-CF80-4859-8CE7-A43EE81993B5}</a:tableStyleId>
              </a:tblPr>
              <a:tblGrid>
                <a:gridCol w="3027399">
                  <a:extLst>
                    <a:ext uri="{9D8B030D-6E8A-4147-A177-3AD203B41FA5}">
                      <a16:colId xmlns:a16="http://schemas.microsoft.com/office/drawing/2014/main" val="3346091821"/>
                    </a:ext>
                  </a:extLst>
                </a:gridCol>
                <a:gridCol w="864660">
                  <a:extLst>
                    <a:ext uri="{9D8B030D-6E8A-4147-A177-3AD203B41FA5}">
                      <a16:colId xmlns:a16="http://schemas.microsoft.com/office/drawing/2014/main" val="1118456614"/>
                    </a:ext>
                  </a:extLst>
                </a:gridCol>
                <a:gridCol w="864660">
                  <a:extLst>
                    <a:ext uri="{9D8B030D-6E8A-4147-A177-3AD203B41FA5}">
                      <a16:colId xmlns:a16="http://schemas.microsoft.com/office/drawing/2014/main" val="2067357832"/>
                    </a:ext>
                  </a:extLst>
                </a:gridCol>
              </a:tblGrid>
              <a:tr h="426834">
                <a:tc>
                  <a:txBody>
                    <a:bodyPr/>
                    <a:lstStyle/>
                    <a:p>
                      <a:r>
                        <a:rPr lang="en-GB" sz="1200" b="1" noProof="0" dirty="0">
                          <a:solidFill>
                            <a:schemeClr val="tx1"/>
                          </a:solidFill>
                          <a:latin typeface="Arial" panose="020B0604020202020204" pitchFamily="34" charset="0"/>
                          <a:cs typeface="Arial" panose="020B0604020202020204" pitchFamily="34" charset="0"/>
                        </a:rPr>
                        <a:t>Events, n (%)</a:t>
                      </a:r>
                    </a:p>
                  </a:txBody>
                  <a:tcPr marT="36000" marB="36000" anchor="b">
                    <a:lnB w="12700" cap="flat" cmpd="sng" algn="ctr">
                      <a:solidFill>
                        <a:schemeClr val="accent6"/>
                      </a:solidFill>
                      <a:prstDash val="solid"/>
                      <a:round/>
                      <a:headEnd type="none" w="med" len="med"/>
                      <a:tailEnd type="none" w="med" len="med"/>
                    </a:lnB>
                  </a:tcPr>
                </a:tc>
                <a:tc>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Cohort 2 1L doublet</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(N=15)</a:t>
                      </a:r>
                    </a:p>
                  </a:txBody>
                  <a:tcPr marL="19440" marR="19440" marT="36000" marB="36000" anchor="b">
                    <a:solidFill>
                      <a:srgbClr val="00B050"/>
                    </a:solidFill>
                  </a:tcPr>
                </a:tc>
                <a:tc>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Cohort 4 1L triplet</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(N=37)</a:t>
                      </a:r>
                    </a:p>
                  </a:txBody>
                  <a:tcPr marL="19440" marR="19440" marT="36000" marB="36000" anchor="b">
                    <a:solidFill>
                      <a:srgbClr val="005D00"/>
                    </a:solidFill>
                  </a:tcPr>
                </a:tc>
                <a:extLst>
                  <a:ext uri="{0D108BD9-81ED-4DB2-BD59-A6C34878D82A}">
                    <a16:rowId xmlns:a16="http://schemas.microsoft.com/office/drawing/2014/main" val="299234474"/>
                  </a:ext>
                </a:extLst>
              </a:tr>
              <a:tr h="161754">
                <a:tc>
                  <a:txBody>
                    <a:bodyPr/>
                    <a:lstStyle/>
                    <a:p>
                      <a:pPr marL="0" indent="0">
                        <a:tabLst/>
                      </a:pPr>
                      <a:r>
                        <a:rPr lang="en-GB" sz="1200" noProof="0" dirty="0">
                          <a:latin typeface="Arial" panose="020B0604020202020204" pitchFamily="34" charset="0"/>
                          <a:cs typeface="Arial" panose="020B0604020202020204" pitchFamily="34" charset="0"/>
                        </a:rPr>
                        <a:t>TEAEs</a:t>
                      </a:r>
                      <a:endParaRPr lang="en-GB" sz="1200" baseline="30000" noProof="0" dirty="0">
                        <a:latin typeface="Arial" panose="020B0604020202020204" pitchFamily="34" charset="0"/>
                        <a:cs typeface="Arial" panose="020B0604020202020204" pitchFamily="34" charset="0"/>
                      </a:endParaRPr>
                    </a:p>
                  </a:txBody>
                  <a:tcPr marT="36000" marB="36000">
                    <a:lnT w="12700" cap="flat" cmpd="sng" algn="ctr">
                      <a:solidFill>
                        <a:schemeClr val="accent6"/>
                      </a:solidFill>
                      <a:prstDash val="solid"/>
                      <a:round/>
                      <a:headEnd type="none" w="med" len="med"/>
                      <a:tailEnd type="none" w="med" len="med"/>
                    </a:lnT>
                  </a:tcPr>
                </a:tc>
                <a:tc>
                  <a:txBody>
                    <a:bodyPr/>
                    <a:lstStyle/>
                    <a:p>
                      <a:pPr algn="ctr"/>
                      <a:r>
                        <a:rPr lang="en-GB" sz="1200" noProof="0" dirty="0">
                          <a:latin typeface="Arial" panose="020B0604020202020204" pitchFamily="34" charset="0"/>
                          <a:cs typeface="Arial" panose="020B0604020202020204" pitchFamily="34" charset="0"/>
                        </a:rPr>
                        <a:t>15 (100)</a:t>
                      </a:r>
                    </a:p>
                  </a:txBody>
                  <a:tcPr marT="36000" marB="36000"/>
                </a:tc>
                <a:tc>
                  <a:txBody>
                    <a:bodyPr/>
                    <a:lstStyle/>
                    <a:p>
                      <a:pPr algn="ctr"/>
                      <a:r>
                        <a:rPr lang="en-GB" sz="1200" noProof="0" dirty="0">
                          <a:latin typeface="Arial" panose="020B0604020202020204" pitchFamily="34" charset="0"/>
                          <a:cs typeface="Arial" panose="020B0604020202020204" pitchFamily="34" charset="0"/>
                        </a:rPr>
                        <a:t>37 (100)</a:t>
                      </a:r>
                    </a:p>
                  </a:txBody>
                  <a:tcPr marT="36000" marB="36000"/>
                </a:tc>
                <a:extLst>
                  <a:ext uri="{0D108BD9-81ED-4DB2-BD59-A6C34878D82A}">
                    <a16:rowId xmlns:a16="http://schemas.microsoft.com/office/drawing/2014/main" val="2596661569"/>
                  </a:ext>
                </a:extLst>
              </a:tr>
              <a:tr h="161754">
                <a:tc>
                  <a:txBody>
                    <a:bodyPr/>
                    <a:lstStyle/>
                    <a:p>
                      <a:pPr marL="0" indent="184150">
                        <a:tabLst/>
                      </a:pPr>
                      <a:r>
                        <a:rPr lang="en-GB" sz="1200" noProof="0" dirty="0">
                          <a:latin typeface="Arial" panose="020B0604020202020204" pitchFamily="34" charset="0"/>
                          <a:cs typeface="Arial" panose="020B0604020202020204" pitchFamily="34" charset="0"/>
                        </a:rPr>
                        <a:t>Treatment related</a:t>
                      </a:r>
                      <a:endParaRPr lang="en-GB" sz="1200" baseline="30000" noProof="0" dirty="0">
                        <a:latin typeface="Arial" panose="020B0604020202020204" pitchFamily="34" charset="0"/>
                        <a:cs typeface="Arial" panose="020B0604020202020204" pitchFamily="34" charset="0"/>
                      </a:endParaRPr>
                    </a:p>
                  </a:txBody>
                  <a:tcPr marT="36000" marB="36000"/>
                </a:tc>
                <a:tc>
                  <a:txBody>
                    <a:bodyPr/>
                    <a:lstStyle/>
                    <a:p>
                      <a:pPr algn="ctr"/>
                      <a:r>
                        <a:rPr lang="en-GB" sz="1200" noProof="0" dirty="0">
                          <a:latin typeface="Arial" panose="020B0604020202020204" pitchFamily="34" charset="0"/>
                          <a:cs typeface="Arial" panose="020B0604020202020204" pitchFamily="34" charset="0"/>
                        </a:rPr>
                        <a:t>15 (100)</a:t>
                      </a:r>
                    </a:p>
                  </a:txBody>
                  <a:tcPr marT="36000" marB="36000"/>
                </a:tc>
                <a:tc>
                  <a:txBody>
                    <a:bodyPr/>
                    <a:lstStyle/>
                    <a:p>
                      <a:pPr algn="ctr"/>
                      <a:r>
                        <a:rPr lang="en-GB" sz="1200" noProof="0" dirty="0">
                          <a:latin typeface="Arial" panose="020B0604020202020204" pitchFamily="34" charset="0"/>
                          <a:cs typeface="Arial" panose="020B0604020202020204" pitchFamily="34" charset="0"/>
                        </a:rPr>
                        <a:t>37 (100)</a:t>
                      </a:r>
                    </a:p>
                  </a:txBody>
                  <a:tcPr marT="36000" marB="36000"/>
                </a:tc>
                <a:extLst>
                  <a:ext uri="{0D108BD9-81ED-4DB2-BD59-A6C34878D82A}">
                    <a16:rowId xmlns:a16="http://schemas.microsoft.com/office/drawing/2014/main" val="2526183964"/>
                  </a:ext>
                </a:extLst>
              </a:tr>
              <a:tr h="161754">
                <a:tc>
                  <a:txBody>
                    <a:bodyPr/>
                    <a:lstStyle/>
                    <a:p>
                      <a:pPr marL="0" indent="0">
                        <a:tabLst/>
                      </a:pPr>
                      <a:r>
                        <a:rPr lang="en-GB" sz="1200" noProof="0" dirty="0">
                          <a:latin typeface="Arial" panose="020B0604020202020204" pitchFamily="34" charset="0"/>
                          <a:cs typeface="Arial" panose="020B0604020202020204" pitchFamily="34" charset="0"/>
                        </a:rPr>
                        <a:t>Grade ≥3 TEAEs</a:t>
                      </a:r>
                    </a:p>
                  </a:txBody>
                  <a:tcPr marT="36000" marB="36000"/>
                </a:tc>
                <a:tc>
                  <a:txBody>
                    <a:bodyPr/>
                    <a:lstStyle/>
                    <a:p>
                      <a:pPr algn="ctr"/>
                      <a:r>
                        <a:rPr lang="en-GB" sz="1200" noProof="0" dirty="0">
                          <a:latin typeface="Arial" panose="020B0604020202020204" pitchFamily="34" charset="0"/>
                          <a:cs typeface="Arial" panose="020B0604020202020204" pitchFamily="34" charset="0"/>
                        </a:rPr>
                        <a:t>9 (60.0)</a:t>
                      </a:r>
                    </a:p>
                  </a:txBody>
                  <a:tcPr marT="36000" marB="36000"/>
                </a:tc>
                <a:tc>
                  <a:txBody>
                    <a:bodyPr/>
                    <a:lstStyle/>
                    <a:p>
                      <a:pPr algn="ctr"/>
                      <a:r>
                        <a:rPr lang="en-GB" sz="1200" noProof="0" dirty="0">
                          <a:latin typeface="Arial" panose="020B0604020202020204" pitchFamily="34" charset="0"/>
                          <a:cs typeface="Arial" panose="020B0604020202020204" pitchFamily="34" charset="0"/>
                        </a:rPr>
                        <a:t>26 (70.3)</a:t>
                      </a:r>
                    </a:p>
                  </a:txBody>
                  <a:tcPr marT="36000" marB="36000"/>
                </a:tc>
                <a:extLst>
                  <a:ext uri="{0D108BD9-81ED-4DB2-BD59-A6C34878D82A}">
                    <a16:rowId xmlns:a16="http://schemas.microsoft.com/office/drawing/2014/main" val="3959110003"/>
                  </a:ext>
                </a:extLst>
              </a:tr>
              <a:tr h="161754">
                <a:tc>
                  <a:txBody>
                    <a:bodyPr/>
                    <a:lstStyle/>
                    <a:p>
                      <a:pPr marL="0" indent="177800">
                        <a:tabLst/>
                      </a:pPr>
                      <a:r>
                        <a:rPr lang="en-GB" sz="1200" noProof="0" dirty="0">
                          <a:latin typeface="Arial" panose="020B0604020202020204" pitchFamily="34" charset="0"/>
                          <a:cs typeface="Arial" panose="020B0604020202020204" pitchFamily="34" charset="0"/>
                        </a:rPr>
                        <a:t>Treatment related</a:t>
                      </a:r>
                    </a:p>
                  </a:txBody>
                  <a:tcPr marT="36000" marB="36000"/>
                </a:tc>
                <a:tc>
                  <a:txBody>
                    <a:bodyPr/>
                    <a:lstStyle/>
                    <a:p>
                      <a:pPr algn="ctr"/>
                      <a:r>
                        <a:rPr lang="en-GB" sz="1200" noProof="0" dirty="0">
                          <a:latin typeface="Arial" panose="020B0604020202020204" pitchFamily="34" charset="0"/>
                          <a:cs typeface="Arial" panose="020B0604020202020204" pitchFamily="34" charset="0"/>
                        </a:rPr>
                        <a:t>7 (46.7)</a:t>
                      </a:r>
                    </a:p>
                  </a:txBody>
                  <a:tcPr marT="36000" marB="36000"/>
                </a:tc>
                <a:tc>
                  <a:txBody>
                    <a:bodyPr/>
                    <a:lstStyle/>
                    <a:p>
                      <a:pPr algn="ctr"/>
                      <a:r>
                        <a:rPr lang="en-GB" sz="1200" noProof="0" dirty="0">
                          <a:latin typeface="Arial" panose="020B0604020202020204" pitchFamily="34" charset="0"/>
                          <a:cs typeface="Arial" panose="020B0604020202020204" pitchFamily="34" charset="0"/>
                        </a:rPr>
                        <a:t>23 (62.2)</a:t>
                      </a:r>
                    </a:p>
                  </a:txBody>
                  <a:tcPr marT="36000" marB="36000"/>
                </a:tc>
                <a:extLst>
                  <a:ext uri="{0D108BD9-81ED-4DB2-BD59-A6C34878D82A}">
                    <a16:rowId xmlns:a16="http://schemas.microsoft.com/office/drawing/2014/main" val="1813344144"/>
                  </a:ext>
                </a:extLst>
              </a:tr>
              <a:tr h="161754">
                <a:tc>
                  <a:txBody>
                    <a:bodyPr/>
                    <a:lstStyle/>
                    <a:p>
                      <a:pPr marL="0" indent="0">
                        <a:tabLst/>
                      </a:pPr>
                      <a:r>
                        <a:rPr lang="en-GB" sz="1200" noProof="0" dirty="0">
                          <a:latin typeface="Arial" panose="020B0604020202020204" pitchFamily="34" charset="0"/>
                          <a:cs typeface="Arial" panose="020B0604020202020204" pitchFamily="34" charset="0"/>
                        </a:rPr>
                        <a:t>SAEs</a:t>
                      </a:r>
                    </a:p>
                  </a:txBody>
                  <a:tcPr marT="36000" marB="36000"/>
                </a:tc>
                <a:tc>
                  <a:txBody>
                    <a:bodyPr/>
                    <a:lstStyle/>
                    <a:p>
                      <a:pPr algn="ctr"/>
                      <a:r>
                        <a:rPr lang="en-GB" sz="1200" noProof="0" dirty="0">
                          <a:latin typeface="Arial" panose="020B0604020202020204" pitchFamily="34" charset="0"/>
                          <a:cs typeface="Arial" panose="020B0604020202020204" pitchFamily="34" charset="0"/>
                        </a:rPr>
                        <a:t>7 (46.7)</a:t>
                      </a:r>
                    </a:p>
                  </a:txBody>
                  <a:tcPr marT="36000" marB="36000"/>
                </a:tc>
                <a:tc>
                  <a:txBody>
                    <a:bodyPr/>
                    <a:lstStyle/>
                    <a:p>
                      <a:pPr algn="ctr"/>
                      <a:r>
                        <a:rPr lang="en-GB" sz="1200" noProof="0" dirty="0">
                          <a:latin typeface="Arial" panose="020B0604020202020204" pitchFamily="34" charset="0"/>
                          <a:cs typeface="Arial" panose="020B0604020202020204" pitchFamily="34" charset="0"/>
                        </a:rPr>
                        <a:t>19 (51.4)</a:t>
                      </a:r>
                    </a:p>
                  </a:txBody>
                  <a:tcPr marT="36000" marB="36000"/>
                </a:tc>
                <a:extLst>
                  <a:ext uri="{0D108BD9-81ED-4DB2-BD59-A6C34878D82A}">
                    <a16:rowId xmlns:a16="http://schemas.microsoft.com/office/drawing/2014/main" val="1244708496"/>
                  </a:ext>
                </a:extLst>
              </a:tr>
              <a:tr h="161754">
                <a:tc>
                  <a:txBody>
                    <a:bodyPr/>
                    <a:lstStyle/>
                    <a:p>
                      <a:pPr marL="0" indent="184150">
                        <a:tabLst/>
                      </a:pPr>
                      <a:r>
                        <a:rPr lang="en-GB" sz="1200" noProof="0" dirty="0">
                          <a:latin typeface="Arial" panose="020B0604020202020204" pitchFamily="34" charset="0"/>
                          <a:cs typeface="Arial" panose="020B0604020202020204" pitchFamily="34" charset="0"/>
                        </a:rPr>
                        <a:t>Treatment related</a:t>
                      </a:r>
                      <a:endParaRPr lang="en-GB" sz="1200" baseline="30000" noProof="0" dirty="0">
                        <a:latin typeface="Arial" panose="020B0604020202020204" pitchFamily="34" charset="0"/>
                        <a:cs typeface="Arial" panose="020B0604020202020204" pitchFamily="34" charset="0"/>
                      </a:endParaRPr>
                    </a:p>
                  </a:txBody>
                  <a:tcPr marT="36000" marB="36000"/>
                </a:tc>
                <a:tc>
                  <a:txBody>
                    <a:bodyPr/>
                    <a:lstStyle/>
                    <a:p>
                      <a:pPr algn="ctr"/>
                      <a:r>
                        <a:rPr lang="en-GB" sz="1200" noProof="0" dirty="0">
                          <a:latin typeface="Arial" panose="020B0604020202020204" pitchFamily="34" charset="0"/>
                          <a:cs typeface="Arial" panose="020B0604020202020204" pitchFamily="34" charset="0"/>
                        </a:rPr>
                        <a:t>6 (40.0)</a:t>
                      </a:r>
                    </a:p>
                  </a:txBody>
                  <a:tcPr marT="36000" marB="36000"/>
                </a:tc>
                <a:tc>
                  <a:txBody>
                    <a:bodyPr/>
                    <a:lstStyle/>
                    <a:p>
                      <a:pPr algn="ctr"/>
                      <a:r>
                        <a:rPr lang="en-GB" sz="1200" noProof="0" dirty="0">
                          <a:latin typeface="Arial" panose="020B0604020202020204" pitchFamily="34" charset="0"/>
                          <a:cs typeface="Arial" panose="020B0604020202020204" pitchFamily="34" charset="0"/>
                        </a:rPr>
                        <a:t>10 (27.0)</a:t>
                      </a:r>
                    </a:p>
                  </a:txBody>
                  <a:tcPr marT="36000" marB="36000"/>
                </a:tc>
                <a:extLst>
                  <a:ext uri="{0D108BD9-81ED-4DB2-BD59-A6C34878D82A}">
                    <a16:rowId xmlns:a16="http://schemas.microsoft.com/office/drawing/2014/main" val="1908976347"/>
                  </a:ext>
                </a:extLst>
              </a:tr>
              <a:tr h="161754">
                <a:tc>
                  <a:txBody>
                    <a:bodyPr/>
                    <a:lstStyle/>
                    <a:p>
                      <a:pPr marL="0" indent="0">
                        <a:tabLst/>
                      </a:pPr>
                      <a:r>
                        <a:rPr lang="en-GB" sz="1200" baseline="0" noProof="0" dirty="0">
                          <a:latin typeface="Arial" panose="020B0604020202020204" pitchFamily="34" charset="0"/>
                          <a:cs typeface="Arial" panose="020B0604020202020204" pitchFamily="34" charset="0"/>
                        </a:rPr>
                        <a:t>TEAEs associated with:</a:t>
                      </a:r>
                    </a:p>
                  </a:txBody>
                  <a:tcPr marT="36000" marB="36000"/>
                </a:tc>
                <a:tc>
                  <a:txBody>
                    <a:bodyPr/>
                    <a:lstStyle/>
                    <a:p>
                      <a:pPr algn="ctr"/>
                      <a:endParaRPr lang="en-GB" sz="1200" noProof="0" dirty="0">
                        <a:latin typeface="Arial" panose="020B0604020202020204" pitchFamily="34" charset="0"/>
                        <a:cs typeface="Arial" panose="020B0604020202020204" pitchFamily="34" charset="0"/>
                      </a:endParaRPr>
                    </a:p>
                  </a:txBody>
                  <a:tcPr marT="36000" marB="36000" anchor="ctr"/>
                </a:tc>
                <a:tc>
                  <a:txBody>
                    <a:bodyPr/>
                    <a:lstStyle/>
                    <a:p>
                      <a:pPr algn="ctr"/>
                      <a:endParaRPr lang="en-GB" sz="1200" noProof="0" dirty="0">
                        <a:latin typeface="Arial" panose="020B0604020202020204" pitchFamily="34" charset="0"/>
                        <a:cs typeface="Arial" panose="020B0604020202020204" pitchFamily="34" charset="0"/>
                      </a:endParaRPr>
                    </a:p>
                  </a:txBody>
                  <a:tcPr marT="36000" marB="36000" anchor="ctr"/>
                </a:tc>
                <a:extLst>
                  <a:ext uri="{0D108BD9-81ED-4DB2-BD59-A6C34878D82A}">
                    <a16:rowId xmlns:a16="http://schemas.microsoft.com/office/drawing/2014/main" val="3591363391"/>
                  </a:ext>
                </a:extLst>
              </a:tr>
              <a:tr h="161754">
                <a:tc>
                  <a:txBody>
                    <a:bodyPr/>
                    <a:lstStyle/>
                    <a:p>
                      <a:pPr marL="0" indent="184150" algn="l" defTabSz="457200" rtl="0" eaLnBrk="1" latinLnBrk="0" hangingPunct="1">
                        <a:tabLst/>
                      </a:pPr>
                      <a:r>
                        <a:rPr lang="en-GB" sz="1200" kern="1200" baseline="0" noProof="0" dirty="0">
                          <a:solidFill>
                            <a:schemeClr val="tx1"/>
                          </a:solidFill>
                          <a:latin typeface="Arial" panose="020B0604020202020204" pitchFamily="34" charset="0"/>
                          <a:ea typeface="+mn-ea"/>
                          <a:cs typeface="Arial" panose="020B0604020202020204" pitchFamily="34" charset="0"/>
                        </a:rPr>
                        <a:t>Death</a:t>
                      </a:r>
                    </a:p>
                  </a:txBody>
                  <a:tcPr marT="36000" marB="36000"/>
                </a:tc>
                <a:tc>
                  <a:txBody>
                    <a:bodyPr/>
                    <a:lstStyle/>
                    <a:p>
                      <a:pPr algn="ctr"/>
                      <a:r>
                        <a:rPr lang="en-GB" sz="1200" noProof="0" dirty="0">
                          <a:latin typeface="Arial" panose="020B0604020202020204" pitchFamily="34" charset="0"/>
                          <a:cs typeface="Arial" panose="020B0604020202020204" pitchFamily="34" charset="0"/>
                        </a:rPr>
                        <a:t>0</a:t>
                      </a:r>
                    </a:p>
                  </a:txBody>
                  <a:tcPr marT="36000" marB="36000" anchor="ctr"/>
                </a:tc>
                <a:tc>
                  <a:txBody>
                    <a:bodyPr/>
                    <a:lstStyle/>
                    <a:p>
                      <a:pPr algn="ctr"/>
                      <a:r>
                        <a:rPr lang="en-GB" sz="1200" noProof="0" dirty="0">
                          <a:latin typeface="Arial" panose="020B0604020202020204" pitchFamily="34" charset="0"/>
                          <a:cs typeface="Arial" panose="020B0604020202020204" pitchFamily="34" charset="0"/>
                        </a:rPr>
                        <a:t>2 (5.4)</a:t>
                      </a:r>
                      <a:r>
                        <a:rPr lang="en-GB" sz="1200" baseline="30000" noProof="0" dirty="0">
                          <a:latin typeface="Arial" panose="020B0604020202020204" pitchFamily="34" charset="0"/>
                          <a:cs typeface="Arial" panose="020B0604020202020204" pitchFamily="34" charset="0"/>
                        </a:rPr>
                        <a:t>a</a:t>
                      </a:r>
                    </a:p>
                  </a:txBody>
                  <a:tcPr marT="36000" marB="36000" anchor="ctr"/>
                </a:tc>
                <a:extLst>
                  <a:ext uri="{0D108BD9-81ED-4DB2-BD59-A6C34878D82A}">
                    <a16:rowId xmlns:a16="http://schemas.microsoft.com/office/drawing/2014/main" val="917897222"/>
                  </a:ext>
                </a:extLst>
              </a:tr>
              <a:tr h="161754">
                <a:tc>
                  <a:txBody>
                    <a:bodyPr/>
                    <a:lstStyle/>
                    <a:p>
                      <a:pPr marL="0" indent="12700">
                        <a:tabLst/>
                      </a:pPr>
                      <a:r>
                        <a:rPr lang="en-GB" sz="1200" baseline="0" noProof="0" dirty="0">
                          <a:latin typeface="Arial" panose="020B0604020202020204" pitchFamily="34" charset="0"/>
                          <a:cs typeface="Arial" panose="020B0604020202020204" pitchFamily="34" charset="0"/>
                        </a:rPr>
                        <a:t>    Discontinuation of any drug</a:t>
                      </a:r>
                    </a:p>
                  </a:txBody>
                  <a:tcPr marT="36000" marB="36000"/>
                </a:tc>
                <a:tc>
                  <a:txBody>
                    <a:bodyPr/>
                    <a:lstStyle/>
                    <a:p>
                      <a:pPr algn="ctr"/>
                      <a:r>
                        <a:rPr lang="en-GB" sz="1200" noProof="0" dirty="0">
                          <a:latin typeface="Arial" panose="020B0604020202020204" pitchFamily="34" charset="0"/>
                          <a:cs typeface="Arial" panose="020B0604020202020204" pitchFamily="34" charset="0"/>
                        </a:rPr>
                        <a:t>4 (26.7)</a:t>
                      </a:r>
                    </a:p>
                  </a:txBody>
                  <a:tcPr marT="36000" marB="36000" anchor="ctr"/>
                </a:tc>
                <a:tc>
                  <a:txBody>
                    <a:bodyPr/>
                    <a:lstStyle/>
                    <a:p>
                      <a:pPr algn="ctr"/>
                      <a:r>
                        <a:rPr lang="en-GB" sz="1200" noProof="0" dirty="0">
                          <a:latin typeface="Arial" panose="020B0604020202020204" pitchFamily="34" charset="0"/>
                          <a:cs typeface="Arial" panose="020B0604020202020204" pitchFamily="34" charset="0"/>
                        </a:rPr>
                        <a:t>9 (24.3)</a:t>
                      </a:r>
                    </a:p>
                  </a:txBody>
                  <a:tcPr marT="36000" marB="36000" anchor="ctr"/>
                </a:tc>
                <a:extLst>
                  <a:ext uri="{0D108BD9-81ED-4DB2-BD59-A6C34878D82A}">
                    <a16:rowId xmlns:a16="http://schemas.microsoft.com/office/drawing/2014/main" val="3075284005"/>
                  </a:ext>
                </a:extLst>
              </a:tr>
              <a:tr h="161754">
                <a:tc>
                  <a:txBody>
                    <a:bodyPr/>
                    <a:lstStyle/>
                    <a:p>
                      <a:pPr marL="0" indent="184150">
                        <a:tabLst/>
                      </a:pPr>
                      <a:r>
                        <a:rPr lang="en-GB" sz="1200" baseline="0" noProof="0" dirty="0">
                          <a:latin typeface="Arial" panose="020B0604020202020204" pitchFamily="34" charset="0"/>
                          <a:cs typeface="Arial" panose="020B0604020202020204" pitchFamily="34" charset="0"/>
                        </a:rPr>
                        <a:t>Discontinuation of Dato-</a:t>
                      </a:r>
                      <a:r>
                        <a:rPr lang="en-GB" sz="1200" baseline="0" noProof="0" dirty="0" err="1">
                          <a:latin typeface="Arial" panose="020B0604020202020204" pitchFamily="34" charset="0"/>
                          <a:cs typeface="Arial" panose="020B0604020202020204" pitchFamily="34" charset="0"/>
                        </a:rPr>
                        <a:t>DXd</a:t>
                      </a:r>
                      <a:endParaRPr lang="en-GB" sz="1200" baseline="0" noProof="0" dirty="0">
                        <a:latin typeface="Arial" panose="020B0604020202020204" pitchFamily="34" charset="0"/>
                        <a:cs typeface="Arial" panose="020B0604020202020204" pitchFamily="34" charset="0"/>
                      </a:endParaRPr>
                    </a:p>
                  </a:txBody>
                  <a:tcPr marT="36000" marB="36000"/>
                </a:tc>
                <a:tc>
                  <a:txBody>
                    <a:bodyPr/>
                    <a:lstStyle/>
                    <a:p>
                      <a:pPr algn="ctr"/>
                      <a:r>
                        <a:rPr lang="en-GB" sz="1200" noProof="0" dirty="0">
                          <a:latin typeface="Arial" panose="020B0604020202020204" pitchFamily="34" charset="0"/>
                          <a:cs typeface="Arial" panose="020B0604020202020204" pitchFamily="34" charset="0"/>
                        </a:rPr>
                        <a:t>4 (26.7)</a:t>
                      </a:r>
                    </a:p>
                  </a:txBody>
                  <a:tcPr marT="36000" marB="36000" anchor="ctr"/>
                </a:tc>
                <a:tc>
                  <a:txBody>
                    <a:bodyPr/>
                    <a:lstStyle/>
                    <a:p>
                      <a:pPr algn="ctr"/>
                      <a:r>
                        <a:rPr lang="en-GB" sz="1200" noProof="0" dirty="0">
                          <a:latin typeface="Arial" panose="020B0604020202020204" pitchFamily="34" charset="0"/>
                          <a:cs typeface="Arial" panose="020B0604020202020204" pitchFamily="34" charset="0"/>
                        </a:rPr>
                        <a:t>8 (21.6)</a:t>
                      </a:r>
                    </a:p>
                  </a:txBody>
                  <a:tcPr marT="36000" marB="36000" anchor="ctr"/>
                </a:tc>
                <a:extLst>
                  <a:ext uri="{0D108BD9-81ED-4DB2-BD59-A6C34878D82A}">
                    <a16:rowId xmlns:a16="http://schemas.microsoft.com/office/drawing/2014/main" val="4118036750"/>
                  </a:ext>
                </a:extLst>
              </a:tr>
              <a:tr h="161754">
                <a:tc>
                  <a:txBody>
                    <a:bodyPr/>
                    <a:lstStyle/>
                    <a:p>
                      <a:pPr marL="0" indent="9525">
                        <a:tabLst/>
                      </a:pPr>
                      <a:r>
                        <a:rPr lang="en-GB" sz="1200" baseline="0" noProof="0" dirty="0">
                          <a:latin typeface="Arial" panose="020B0604020202020204" pitchFamily="34" charset="0"/>
                          <a:cs typeface="Arial" panose="020B0604020202020204" pitchFamily="34" charset="0"/>
                        </a:rPr>
                        <a:t>Adjudicated drug-related ILD, </a:t>
                      </a:r>
                      <a:r>
                        <a:rPr lang="en-GB" sz="1200" baseline="0" noProof="0" dirty="0" err="1">
                          <a:latin typeface="Arial" panose="020B0604020202020204" pitchFamily="34" charset="0"/>
                          <a:cs typeface="Arial" panose="020B0604020202020204" pitchFamily="34" charset="0"/>
                        </a:rPr>
                        <a:t>pneumonitis</a:t>
                      </a:r>
                      <a:r>
                        <a:rPr lang="en-GB" sz="1200" baseline="30000" noProof="0" dirty="0" err="1">
                          <a:latin typeface="Arial" panose="020B0604020202020204" pitchFamily="34" charset="0"/>
                          <a:cs typeface="Arial" panose="020B0604020202020204" pitchFamily="34" charset="0"/>
                        </a:rPr>
                        <a:t>b</a:t>
                      </a:r>
                      <a:endParaRPr lang="en-GB" sz="1200" baseline="30000" noProof="0" dirty="0">
                        <a:latin typeface="Arial" panose="020B0604020202020204" pitchFamily="34" charset="0"/>
                        <a:cs typeface="Arial" panose="020B0604020202020204" pitchFamily="34" charset="0"/>
                      </a:endParaRPr>
                    </a:p>
                  </a:txBody>
                  <a:tcPr marT="36000" marB="36000"/>
                </a:tc>
                <a:tc>
                  <a:txBody>
                    <a:bodyPr/>
                    <a:lstStyle/>
                    <a:p>
                      <a:pPr algn="ctr"/>
                      <a:r>
                        <a:rPr lang="en-GB" sz="1200" noProof="0" dirty="0">
                          <a:latin typeface="Arial" panose="020B0604020202020204" pitchFamily="34" charset="0"/>
                          <a:cs typeface="Arial" panose="020B0604020202020204" pitchFamily="34" charset="0"/>
                        </a:rPr>
                        <a:t>3 (20.0)</a:t>
                      </a:r>
                    </a:p>
                  </a:txBody>
                  <a:tcPr marT="36000" marB="36000" anchor="ctr"/>
                </a:tc>
                <a:tc>
                  <a:txBody>
                    <a:bodyPr/>
                    <a:lstStyle/>
                    <a:p>
                      <a:pPr algn="ctr"/>
                      <a:r>
                        <a:rPr lang="en-GB" sz="1200" noProof="0" dirty="0">
                          <a:latin typeface="Arial" panose="020B0604020202020204" pitchFamily="34" charset="0"/>
                          <a:cs typeface="Arial" panose="020B0604020202020204" pitchFamily="34" charset="0"/>
                        </a:rPr>
                        <a:t>6 (16.2)</a:t>
                      </a:r>
                    </a:p>
                  </a:txBody>
                  <a:tcPr marT="36000" marB="36000" anchor="ctr"/>
                </a:tc>
                <a:extLst>
                  <a:ext uri="{0D108BD9-81ED-4DB2-BD59-A6C34878D82A}">
                    <a16:rowId xmlns:a16="http://schemas.microsoft.com/office/drawing/2014/main" val="640605874"/>
                  </a:ext>
                </a:extLst>
              </a:tr>
              <a:tr h="161754">
                <a:tc>
                  <a:txBody>
                    <a:bodyPr/>
                    <a:lstStyle/>
                    <a:p>
                      <a:pPr marL="0" indent="184150">
                        <a:tabLst/>
                      </a:pPr>
                      <a:r>
                        <a:rPr lang="en-GB" sz="1200" baseline="0" noProof="0" dirty="0">
                          <a:latin typeface="Arial" panose="020B0604020202020204" pitchFamily="34" charset="0"/>
                          <a:cs typeface="Arial" panose="020B0604020202020204" pitchFamily="34" charset="0"/>
                        </a:rPr>
                        <a:t>Grade ≥3</a:t>
                      </a:r>
                    </a:p>
                  </a:txBody>
                  <a:tcPr marT="36000" marB="36000"/>
                </a:tc>
                <a:tc>
                  <a:txBody>
                    <a:bodyPr/>
                    <a:lstStyle/>
                    <a:p>
                      <a:pPr algn="ctr"/>
                      <a:r>
                        <a:rPr lang="en-GB" sz="1200" noProof="0" dirty="0">
                          <a:latin typeface="Arial" panose="020B0604020202020204" pitchFamily="34" charset="0"/>
                          <a:cs typeface="Arial" panose="020B0604020202020204" pitchFamily="34" charset="0"/>
                        </a:rPr>
                        <a:t>1 (6.7)</a:t>
                      </a:r>
                      <a:r>
                        <a:rPr lang="en-GB" sz="1200" baseline="30000" noProof="0" dirty="0">
                          <a:latin typeface="Arial" panose="020B0604020202020204" pitchFamily="34" charset="0"/>
                          <a:cs typeface="Arial" panose="020B0604020202020204" pitchFamily="34" charset="0"/>
                        </a:rPr>
                        <a:t>c</a:t>
                      </a:r>
                    </a:p>
                  </a:txBody>
                  <a:tcPr marT="36000" marB="36000" anchor="ctr"/>
                </a:tc>
                <a:tc>
                  <a:txBody>
                    <a:bodyPr/>
                    <a:lstStyle/>
                    <a:p>
                      <a:pPr algn="ctr"/>
                      <a:r>
                        <a:rPr lang="en-GB" sz="1200" noProof="0" dirty="0">
                          <a:latin typeface="Arial" panose="020B0604020202020204" pitchFamily="34" charset="0"/>
                          <a:cs typeface="Arial" panose="020B0604020202020204" pitchFamily="34" charset="0"/>
                        </a:rPr>
                        <a:t>1 (2.7)</a:t>
                      </a:r>
                      <a:r>
                        <a:rPr lang="en-GB" sz="1200" baseline="30000" noProof="0" dirty="0">
                          <a:latin typeface="Arial" panose="020B0604020202020204" pitchFamily="34" charset="0"/>
                          <a:cs typeface="Arial" panose="020B0604020202020204" pitchFamily="34" charset="0"/>
                        </a:rPr>
                        <a:t>d</a:t>
                      </a:r>
                    </a:p>
                  </a:txBody>
                  <a:tcPr marT="36000" marB="36000" anchor="ctr"/>
                </a:tc>
                <a:extLst>
                  <a:ext uri="{0D108BD9-81ED-4DB2-BD59-A6C34878D82A}">
                    <a16:rowId xmlns:a16="http://schemas.microsoft.com/office/drawing/2014/main" val="4110321183"/>
                  </a:ext>
                </a:extLst>
              </a:tr>
            </a:tbl>
          </a:graphicData>
        </a:graphic>
      </p:graphicFrame>
      <p:sp>
        <p:nvSpPr>
          <p:cNvPr id="10" name="TextBox 9">
            <a:extLst>
              <a:ext uri="{FF2B5EF4-FFF2-40B4-BE49-F238E27FC236}">
                <a16:creationId xmlns:a16="http://schemas.microsoft.com/office/drawing/2014/main" id="{573382D5-2A44-1B4D-E7D5-86B20C8F0659}"/>
              </a:ext>
            </a:extLst>
          </p:cNvPr>
          <p:cNvSpPr txBox="1"/>
          <p:nvPr/>
        </p:nvSpPr>
        <p:spPr>
          <a:xfrm>
            <a:off x="619201" y="1275745"/>
            <a:ext cx="6158344" cy="369332"/>
          </a:xfrm>
          <a:prstGeom prst="rect">
            <a:avLst/>
          </a:prstGeom>
          <a:noFill/>
        </p:spPr>
        <p:txBody>
          <a:bodyPr wrap="square" lIns="0">
            <a:spAutoFit/>
          </a:bodyPr>
          <a:lstStyle/>
          <a:p>
            <a:r>
              <a:rPr lang="en-GB" b="1" cap="all" noProof="0" dirty="0">
                <a:solidFill>
                  <a:schemeClr val="accent1"/>
                </a:solidFill>
                <a:latin typeface="Arial" panose="020B0604020202020204" pitchFamily="34" charset="0"/>
                <a:cs typeface="Arial" panose="020B0604020202020204" pitchFamily="34" charset="0"/>
              </a:rPr>
              <a:t>Safety summary</a:t>
            </a:r>
            <a:endParaRPr lang="en-GB" b="1" cap="all" baseline="30000" dirty="0">
              <a:solidFill>
                <a:schemeClr val="accent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928EA40-71B4-0D94-E971-A94A5FEDCD65}"/>
              </a:ext>
            </a:extLst>
          </p:cNvPr>
          <p:cNvSpPr txBox="1"/>
          <p:nvPr/>
        </p:nvSpPr>
        <p:spPr>
          <a:xfrm>
            <a:off x="5772277" y="1275745"/>
            <a:ext cx="6158344" cy="369332"/>
          </a:xfrm>
          <a:prstGeom prst="rect">
            <a:avLst/>
          </a:prstGeom>
          <a:noFill/>
        </p:spPr>
        <p:txBody>
          <a:bodyPr wrap="square" lIns="0">
            <a:spAutoFit/>
          </a:bodyPr>
          <a:lstStyle/>
          <a:p>
            <a:r>
              <a:rPr lang="en-GB" b="1" cap="all" noProof="0" dirty="0">
                <a:solidFill>
                  <a:schemeClr val="accent1"/>
                </a:solidFill>
                <a:latin typeface="Arial" panose="020B0604020202020204" pitchFamily="34" charset="0"/>
                <a:cs typeface="Arial" panose="020B0604020202020204" pitchFamily="34" charset="0"/>
              </a:rPr>
              <a:t>TEAE</a:t>
            </a:r>
            <a:r>
              <a:rPr lang="en-GB" b="1" noProof="0" dirty="0">
                <a:solidFill>
                  <a:schemeClr val="accent1"/>
                </a:solidFill>
                <a:latin typeface="Arial" panose="020B0604020202020204" pitchFamily="34" charset="0"/>
                <a:cs typeface="Arial" panose="020B0604020202020204" pitchFamily="34" charset="0"/>
              </a:rPr>
              <a:t>s</a:t>
            </a:r>
            <a:r>
              <a:rPr lang="en-GB" b="1" cap="all" noProof="0" dirty="0">
                <a:solidFill>
                  <a:schemeClr val="accent1"/>
                </a:solidFill>
                <a:latin typeface="Arial" panose="020B0604020202020204" pitchFamily="34" charset="0"/>
                <a:cs typeface="Arial" panose="020B0604020202020204" pitchFamily="34" charset="0"/>
              </a:rPr>
              <a:t> in ≥15%</a:t>
            </a:r>
            <a:r>
              <a:rPr lang="en-GB" b="1" baseline="30000" noProof="0" dirty="0">
                <a:solidFill>
                  <a:schemeClr val="accent1"/>
                </a:solidFill>
                <a:latin typeface="Arial" panose="020B0604020202020204" pitchFamily="34" charset="0"/>
                <a:cs typeface="Arial" panose="020B0604020202020204" pitchFamily="34" charset="0"/>
              </a:rPr>
              <a:t>e</a:t>
            </a:r>
            <a:r>
              <a:rPr lang="en-GB" b="1" cap="all" noProof="0" dirty="0">
                <a:solidFill>
                  <a:schemeClr val="accent1"/>
                </a:solidFill>
                <a:latin typeface="Arial" panose="020B0604020202020204" pitchFamily="34" charset="0"/>
                <a:cs typeface="Arial" panose="020B0604020202020204" pitchFamily="34" charset="0"/>
              </a:rPr>
              <a:t> of patients</a:t>
            </a:r>
            <a:endParaRPr lang="en-GB" b="1" cap="all" baseline="30000" dirty="0">
              <a:solidFill>
                <a:schemeClr val="accent1"/>
              </a:solidFill>
              <a:latin typeface="Arial" panose="020B0604020202020204" pitchFamily="34" charset="0"/>
              <a:cs typeface="Arial" panose="020B0604020202020204" pitchFamily="34" charset="0"/>
            </a:endParaRPr>
          </a:p>
        </p:txBody>
      </p:sp>
      <p:graphicFrame>
        <p:nvGraphicFramePr>
          <p:cNvPr id="30" name="Chart 29">
            <a:extLst>
              <a:ext uri="{FF2B5EF4-FFF2-40B4-BE49-F238E27FC236}">
                <a16:creationId xmlns:a16="http://schemas.microsoft.com/office/drawing/2014/main" id="{1B694364-BFAB-3E16-63E5-DE2A6E7703F2}"/>
              </a:ext>
            </a:extLst>
          </p:cNvPr>
          <p:cNvGraphicFramePr/>
          <p:nvPr>
            <p:extLst>
              <p:ext uri="{D42A27DB-BD31-4B8C-83A1-F6EECF244321}">
                <p14:modId xmlns:p14="http://schemas.microsoft.com/office/powerpoint/2010/main" val="150916182"/>
              </p:ext>
            </p:extLst>
          </p:nvPr>
        </p:nvGraphicFramePr>
        <p:xfrm>
          <a:off x="5447928" y="1797622"/>
          <a:ext cx="5805322" cy="3682253"/>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Box 30">
            <a:extLst>
              <a:ext uri="{FF2B5EF4-FFF2-40B4-BE49-F238E27FC236}">
                <a16:creationId xmlns:a16="http://schemas.microsoft.com/office/drawing/2014/main" id="{78D58C31-E844-EA33-DD20-1DD401D22D40}"/>
              </a:ext>
            </a:extLst>
          </p:cNvPr>
          <p:cNvSpPr txBox="1"/>
          <p:nvPr/>
        </p:nvSpPr>
        <p:spPr>
          <a:xfrm>
            <a:off x="6849844" y="1709620"/>
            <a:ext cx="2217521" cy="195814"/>
          </a:xfrm>
          <a:prstGeom prst="rect">
            <a:avLst/>
          </a:prstGeom>
          <a:solidFill>
            <a:schemeClr val="bg1"/>
          </a:solidFill>
        </p:spPr>
        <p:txBody>
          <a:bodyPr wrap="none" lIns="36000" tIns="36000" rIns="36000" bIns="36000" rtlCol="0">
            <a:spAutoFit/>
          </a:bodyPr>
          <a:lstStyle/>
          <a:p>
            <a:pPr algn="ctr"/>
            <a:r>
              <a:rPr lang="en-US" sz="800" b="1" dirty="0">
                <a:latin typeface="Arial" panose="020B0604020202020204" pitchFamily="34" charset="0"/>
                <a:ea typeface="Aileron" charset="0"/>
                <a:cs typeface="Arial" panose="020B0604020202020204" pitchFamily="34" charset="0"/>
              </a:rPr>
              <a:t>Cohort 2: 1L Dato-</a:t>
            </a:r>
            <a:r>
              <a:rPr lang="en-US" sz="800" b="1" dirty="0" err="1">
                <a:latin typeface="Arial" panose="020B0604020202020204" pitchFamily="34" charset="0"/>
                <a:ea typeface="Aileron" charset="0"/>
                <a:cs typeface="Arial" panose="020B0604020202020204" pitchFamily="34" charset="0"/>
              </a:rPr>
              <a:t>DXd</a:t>
            </a:r>
            <a:r>
              <a:rPr lang="en-US" sz="800" b="1" dirty="0">
                <a:latin typeface="Arial" panose="020B0604020202020204" pitchFamily="34" charset="0"/>
                <a:ea typeface="Aileron" charset="0"/>
                <a:cs typeface="Arial" panose="020B0604020202020204" pitchFamily="34" charset="0"/>
              </a:rPr>
              <a:t> + durvalumab (N=15)</a:t>
            </a:r>
          </a:p>
        </p:txBody>
      </p:sp>
      <p:sp>
        <p:nvSpPr>
          <p:cNvPr id="32" name="TextBox 31">
            <a:extLst>
              <a:ext uri="{FF2B5EF4-FFF2-40B4-BE49-F238E27FC236}">
                <a16:creationId xmlns:a16="http://schemas.microsoft.com/office/drawing/2014/main" id="{F404FB02-0E18-8E0E-CC00-0182FF6E1296}"/>
              </a:ext>
            </a:extLst>
          </p:cNvPr>
          <p:cNvSpPr txBox="1"/>
          <p:nvPr/>
        </p:nvSpPr>
        <p:spPr>
          <a:xfrm>
            <a:off x="9075808" y="1709620"/>
            <a:ext cx="2889180" cy="195814"/>
          </a:xfrm>
          <a:prstGeom prst="rect">
            <a:avLst/>
          </a:prstGeom>
          <a:solidFill>
            <a:schemeClr val="bg1"/>
          </a:solidFill>
        </p:spPr>
        <p:txBody>
          <a:bodyPr wrap="none" lIns="36000" tIns="36000" rIns="36000" bIns="36000" rtlCol="0">
            <a:spAutoFit/>
          </a:bodyPr>
          <a:lstStyle/>
          <a:p>
            <a:r>
              <a:rPr lang="en-US" sz="800" b="1" dirty="0">
                <a:latin typeface="Arial" panose="020B0604020202020204" pitchFamily="34" charset="0"/>
                <a:ea typeface="Aileron" charset="0"/>
                <a:cs typeface="Arial" panose="020B0604020202020204" pitchFamily="34" charset="0"/>
              </a:rPr>
              <a:t>Cohort 4: 1L Dato-</a:t>
            </a:r>
            <a:r>
              <a:rPr lang="en-US" sz="800" b="1" dirty="0" err="1">
                <a:latin typeface="Arial" panose="020B0604020202020204" pitchFamily="34" charset="0"/>
                <a:ea typeface="Aileron" charset="0"/>
                <a:cs typeface="Arial" panose="020B0604020202020204" pitchFamily="34" charset="0"/>
              </a:rPr>
              <a:t>DXd</a:t>
            </a:r>
            <a:r>
              <a:rPr lang="en-US" sz="800" b="1" dirty="0">
                <a:latin typeface="Arial" panose="020B0604020202020204" pitchFamily="34" charset="0"/>
                <a:ea typeface="Aileron" charset="0"/>
                <a:cs typeface="Arial" panose="020B0604020202020204" pitchFamily="34" charset="0"/>
              </a:rPr>
              <a:t> + durvalumab + carboplatin (N=37)</a:t>
            </a:r>
          </a:p>
        </p:txBody>
      </p:sp>
      <p:grpSp>
        <p:nvGrpSpPr>
          <p:cNvPr id="18" name="Group 17">
            <a:extLst>
              <a:ext uri="{FF2B5EF4-FFF2-40B4-BE49-F238E27FC236}">
                <a16:creationId xmlns:a16="http://schemas.microsoft.com/office/drawing/2014/main" id="{8DD0327C-ABAE-6DEC-CD7D-7A13DFF51112}"/>
              </a:ext>
            </a:extLst>
          </p:cNvPr>
          <p:cNvGrpSpPr/>
          <p:nvPr/>
        </p:nvGrpSpPr>
        <p:grpSpPr>
          <a:xfrm>
            <a:off x="7334178" y="4513611"/>
            <a:ext cx="938077" cy="553998"/>
            <a:chOff x="10992544" y="392185"/>
            <a:chExt cx="938077" cy="553998"/>
          </a:xfrm>
        </p:grpSpPr>
        <p:sp>
          <p:nvSpPr>
            <p:cNvPr id="19" name="TextBox 18">
              <a:extLst>
                <a:ext uri="{FF2B5EF4-FFF2-40B4-BE49-F238E27FC236}">
                  <a16:creationId xmlns:a16="http://schemas.microsoft.com/office/drawing/2014/main" id="{2B20E33D-778F-AB77-064A-ED32C17169AC}"/>
                </a:ext>
              </a:extLst>
            </p:cNvPr>
            <p:cNvSpPr txBox="1"/>
            <p:nvPr/>
          </p:nvSpPr>
          <p:spPr>
            <a:xfrm>
              <a:off x="10992544" y="392185"/>
              <a:ext cx="938077" cy="553998"/>
            </a:xfrm>
            <a:prstGeom prst="rect">
              <a:avLst/>
            </a:prstGeom>
            <a:noFill/>
          </p:spPr>
          <p:txBody>
            <a:bodyPr wrap="none" rtlCol="0">
              <a:spAutoFit/>
            </a:bodyPr>
            <a:lstStyle/>
            <a:p>
              <a:r>
                <a:rPr lang="en-US" sz="1000" b="1" dirty="0">
                  <a:latin typeface="Arial" panose="020B0604020202020204" pitchFamily="34" charset="0"/>
                  <a:ea typeface="Aileron" charset="0"/>
                  <a:cs typeface="Arial" panose="020B0604020202020204" pitchFamily="34" charset="0"/>
                </a:rPr>
                <a:t>Doublet</a:t>
              </a:r>
            </a:p>
            <a:p>
              <a:pPr indent="177800"/>
              <a:r>
                <a:rPr lang="en-US" sz="1000" dirty="0">
                  <a:latin typeface="Arial" panose="020B0604020202020204" pitchFamily="34" charset="0"/>
                  <a:ea typeface="Aileron" charset="0"/>
                  <a:cs typeface="Arial" panose="020B0604020202020204" pitchFamily="34" charset="0"/>
                </a:rPr>
                <a:t>Grade 1-2</a:t>
              </a:r>
            </a:p>
            <a:p>
              <a:pPr indent="177800"/>
              <a:r>
                <a:rPr lang="en-US" sz="1000" dirty="0">
                  <a:latin typeface="Arial" panose="020B0604020202020204" pitchFamily="34" charset="0"/>
                  <a:ea typeface="Aileron" charset="0"/>
                  <a:cs typeface="Arial" panose="020B0604020202020204" pitchFamily="34" charset="0"/>
                </a:rPr>
                <a:t>Grade ≥3</a:t>
              </a:r>
            </a:p>
          </p:txBody>
        </p:sp>
        <p:sp>
          <p:nvSpPr>
            <p:cNvPr id="20" name="Rectangle 19">
              <a:extLst>
                <a:ext uri="{FF2B5EF4-FFF2-40B4-BE49-F238E27FC236}">
                  <a16:creationId xmlns:a16="http://schemas.microsoft.com/office/drawing/2014/main" id="{F066FC97-80EE-48D8-A42B-B4B670ED6E22}"/>
                </a:ext>
              </a:extLst>
            </p:cNvPr>
            <p:cNvSpPr/>
            <p:nvPr/>
          </p:nvSpPr>
          <p:spPr>
            <a:xfrm>
              <a:off x="11092978" y="621705"/>
              <a:ext cx="108422" cy="10537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1" name="Rectangle 20">
              <a:extLst>
                <a:ext uri="{FF2B5EF4-FFF2-40B4-BE49-F238E27FC236}">
                  <a16:creationId xmlns:a16="http://schemas.microsoft.com/office/drawing/2014/main" id="{AA60478C-CA49-B015-FED0-FED5DFCE0703}"/>
                </a:ext>
              </a:extLst>
            </p:cNvPr>
            <p:cNvSpPr/>
            <p:nvPr/>
          </p:nvSpPr>
          <p:spPr>
            <a:xfrm>
              <a:off x="11092978" y="764580"/>
              <a:ext cx="108422" cy="105370"/>
            </a:xfrm>
            <a:prstGeom prst="rect">
              <a:avLst/>
            </a:prstGeom>
            <a:solidFill>
              <a:srgbClr val="DEFA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ysClr val="windowText" lastClr="000000"/>
                  </a:solidFill>
                </a:ln>
              </a:endParaRPr>
            </a:p>
          </p:txBody>
        </p:sp>
      </p:grpSp>
      <p:grpSp>
        <p:nvGrpSpPr>
          <p:cNvPr id="22" name="Group 21">
            <a:extLst>
              <a:ext uri="{FF2B5EF4-FFF2-40B4-BE49-F238E27FC236}">
                <a16:creationId xmlns:a16="http://schemas.microsoft.com/office/drawing/2014/main" id="{155954D9-58D4-2520-D3EF-C581AE1E50F1}"/>
              </a:ext>
            </a:extLst>
          </p:cNvPr>
          <p:cNvGrpSpPr/>
          <p:nvPr/>
        </p:nvGrpSpPr>
        <p:grpSpPr>
          <a:xfrm>
            <a:off x="9942411" y="4513611"/>
            <a:ext cx="938077" cy="553998"/>
            <a:chOff x="10992544" y="392185"/>
            <a:chExt cx="938077" cy="553998"/>
          </a:xfrm>
        </p:grpSpPr>
        <p:sp>
          <p:nvSpPr>
            <p:cNvPr id="23" name="TextBox 22">
              <a:extLst>
                <a:ext uri="{FF2B5EF4-FFF2-40B4-BE49-F238E27FC236}">
                  <a16:creationId xmlns:a16="http://schemas.microsoft.com/office/drawing/2014/main" id="{F3784E85-B3F3-EC61-C7C3-908FEAB52D76}"/>
                </a:ext>
              </a:extLst>
            </p:cNvPr>
            <p:cNvSpPr txBox="1"/>
            <p:nvPr/>
          </p:nvSpPr>
          <p:spPr>
            <a:xfrm>
              <a:off x="10992544" y="392185"/>
              <a:ext cx="938077" cy="553998"/>
            </a:xfrm>
            <a:prstGeom prst="rect">
              <a:avLst/>
            </a:prstGeom>
            <a:solidFill>
              <a:schemeClr val="bg1"/>
            </a:solidFill>
          </p:spPr>
          <p:txBody>
            <a:bodyPr wrap="none" rtlCol="0">
              <a:spAutoFit/>
            </a:bodyPr>
            <a:lstStyle/>
            <a:p>
              <a:r>
                <a:rPr lang="en-US" sz="1000" b="1" dirty="0">
                  <a:latin typeface="Arial" panose="020B0604020202020204" pitchFamily="34" charset="0"/>
                  <a:ea typeface="Aileron" charset="0"/>
                  <a:cs typeface="Arial" panose="020B0604020202020204" pitchFamily="34" charset="0"/>
                </a:rPr>
                <a:t>Triplet</a:t>
              </a:r>
            </a:p>
            <a:p>
              <a:pPr indent="177800"/>
              <a:r>
                <a:rPr lang="en-US" sz="1000" dirty="0">
                  <a:latin typeface="Arial" panose="020B0604020202020204" pitchFamily="34" charset="0"/>
                  <a:ea typeface="Aileron" charset="0"/>
                  <a:cs typeface="Arial" panose="020B0604020202020204" pitchFamily="34" charset="0"/>
                </a:rPr>
                <a:t>Grade 1-2</a:t>
              </a:r>
            </a:p>
            <a:p>
              <a:pPr indent="177800"/>
              <a:r>
                <a:rPr lang="en-US" sz="1000" dirty="0">
                  <a:latin typeface="Arial" panose="020B0604020202020204" pitchFamily="34" charset="0"/>
                  <a:ea typeface="Aileron" charset="0"/>
                  <a:cs typeface="Arial" panose="020B0604020202020204" pitchFamily="34" charset="0"/>
                </a:rPr>
                <a:t>Grade ≥3</a:t>
              </a:r>
            </a:p>
          </p:txBody>
        </p:sp>
        <p:sp>
          <p:nvSpPr>
            <p:cNvPr id="24" name="Rectangle 23">
              <a:extLst>
                <a:ext uri="{FF2B5EF4-FFF2-40B4-BE49-F238E27FC236}">
                  <a16:creationId xmlns:a16="http://schemas.microsoft.com/office/drawing/2014/main" id="{F861426B-7B01-28CD-AD57-B32846DAA000}"/>
                </a:ext>
              </a:extLst>
            </p:cNvPr>
            <p:cNvSpPr/>
            <p:nvPr/>
          </p:nvSpPr>
          <p:spPr>
            <a:xfrm>
              <a:off x="11092978" y="621705"/>
              <a:ext cx="108422" cy="105370"/>
            </a:xfrm>
            <a:prstGeom prst="rect">
              <a:avLst/>
            </a:prstGeom>
            <a:solidFill>
              <a:srgbClr val="005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5" name="Rectangle 24">
              <a:extLst>
                <a:ext uri="{FF2B5EF4-FFF2-40B4-BE49-F238E27FC236}">
                  <a16:creationId xmlns:a16="http://schemas.microsoft.com/office/drawing/2014/main" id="{650F80B3-0662-E4F7-AAD2-C502DD1CBFB7}"/>
                </a:ext>
              </a:extLst>
            </p:cNvPr>
            <p:cNvSpPr/>
            <p:nvPr/>
          </p:nvSpPr>
          <p:spPr>
            <a:xfrm>
              <a:off x="11092978" y="764580"/>
              <a:ext cx="108422" cy="105370"/>
            </a:xfrm>
            <a:prstGeom prst="rect">
              <a:avLst/>
            </a:prstGeom>
            <a:solidFill>
              <a:srgbClr val="B3E5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ysClr val="windowText" lastClr="000000"/>
                  </a:solidFill>
                </a:ln>
              </a:endParaRPr>
            </a:p>
          </p:txBody>
        </p:sp>
      </p:grpSp>
      <p:sp>
        <p:nvSpPr>
          <p:cNvPr id="29" name="TextBox 28">
            <a:extLst>
              <a:ext uri="{FF2B5EF4-FFF2-40B4-BE49-F238E27FC236}">
                <a16:creationId xmlns:a16="http://schemas.microsoft.com/office/drawing/2014/main" id="{6479B0B0-56F5-E7DD-C4E9-B4E38E4ED3DE}"/>
              </a:ext>
            </a:extLst>
          </p:cNvPr>
          <p:cNvSpPr txBox="1"/>
          <p:nvPr/>
        </p:nvSpPr>
        <p:spPr>
          <a:xfrm>
            <a:off x="8187834" y="5388682"/>
            <a:ext cx="1759062" cy="257369"/>
          </a:xfrm>
          <a:prstGeom prst="rect">
            <a:avLst/>
          </a:prstGeom>
          <a:solidFill>
            <a:schemeClr val="bg1"/>
          </a:solidFill>
        </p:spPr>
        <p:txBody>
          <a:bodyPr wrap="none" lIns="36000" tIns="36000" rIns="36000" bIns="36000" rtlCol="0">
            <a:spAutoFit/>
          </a:bodyPr>
          <a:lstStyle/>
          <a:p>
            <a:pPr algn="ctr"/>
            <a:r>
              <a:rPr lang="en-US" sz="1200" b="1" dirty="0">
                <a:latin typeface="Arial" panose="020B0604020202020204" pitchFamily="34" charset="0"/>
                <a:ea typeface="Aileron" charset="0"/>
                <a:cs typeface="Arial" panose="020B0604020202020204" pitchFamily="34" charset="0"/>
              </a:rPr>
              <a:t>Patients with TEAE (%)</a:t>
            </a:r>
          </a:p>
        </p:txBody>
      </p:sp>
      <p:sp>
        <p:nvSpPr>
          <p:cNvPr id="33" name="TextBox 32">
            <a:extLst>
              <a:ext uri="{FF2B5EF4-FFF2-40B4-BE49-F238E27FC236}">
                <a16:creationId xmlns:a16="http://schemas.microsoft.com/office/drawing/2014/main" id="{033C469E-461F-8968-90C3-DA9B1FBAF577}"/>
              </a:ext>
            </a:extLst>
          </p:cNvPr>
          <p:cNvSpPr txBox="1"/>
          <p:nvPr/>
        </p:nvSpPr>
        <p:spPr>
          <a:xfrm>
            <a:off x="7787558" y="5207943"/>
            <a:ext cx="213767" cy="226591"/>
          </a:xfrm>
          <a:prstGeom prst="rect">
            <a:avLst/>
          </a:prstGeom>
          <a:solidFill>
            <a:schemeClr val="bg1"/>
          </a:solidFill>
        </p:spPr>
        <p:txBody>
          <a:bodyPr wrap="none" lIns="36000" tIns="36000" rIns="36000" bIns="36000" rtlCol="0">
            <a:spAutoFit/>
          </a:bodyPr>
          <a:lstStyle/>
          <a:p>
            <a:pPr algn="ctr"/>
            <a:r>
              <a:rPr lang="en-US" sz="1000" dirty="0">
                <a:latin typeface="Arial" panose="020B0604020202020204" pitchFamily="34" charset="0"/>
                <a:ea typeface="Aileron" charset="0"/>
                <a:cs typeface="Arial" panose="020B0604020202020204" pitchFamily="34" charset="0"/>
              </a:rPr>
              <a:t>60</a:t>
            </a:r>
          </a:p>
        </p:txBody>
      </p:sp>
      <p:sp>
        <p:nvSpPr>
          <p:cNvPr id="34" name="TextBox 33">
            <a:extLst>
              <a:ext uri="{FF2B5EF4-FFF2-40B4-BE49-F238E27FC236}">
                <a16:creationId xmlns:a16="http://schemas.microsoft.com/office/drawing/2014/main" id="{A2ECC714-1D07-EE49-6F13-4B23D586FA90}"/>
              </a:ext>
            </a:extLst>
          </p:cNvPr>
          <p:cNvSpPr txBox="1"/>
          <p:nvPr/>
        </p:nvSpPr>
        <p:spPr>
          <a:xfrm>
            <a:off x="8178083" y="5207943"/>
            <a:ext cx="213767" cy="226591"/>
          </a:xfrm>
          <a:prstGeom prst="rect">
            <a:avLst/>
          </a:prstGeom>
          <a:solidFill>
            <a:schemeClr val="bg1"/>
          </a:solidFill>
        </p:spPr>
        <p:txBody>
          <a:bodyPr wrap="none" lIns="36000" tIns="36000" rIns="36000" bIns="36000" rtlCol="0">
            <a:spAutoFit/>
          </a:bodyPr>
          <a:lstStyle/>
          <a:p>
            <a:pPr algn="ctr"/>
            <a:r>
              <a:rPr lang="en-US" sz="1000" dirty="0">
                <a:latin typeface="Arial" panose="020B0604020202020204" pitchFamily="34" charset="0"/>
                <a:ea typeface="Aileron" charset="0"/>
                <a:cs typeface="Arial" panose="020B0604020202020204" pitchFamily="34" charset="0"/>
              </a:rPr>
              <a:t>40</a:t>
            </a:r>
          </a:p>
        </p:txBody>
      </p:sp>
      <p:sp>
        <p:nvSpPr>
          <p:cNvPr id="35" name="TextBox 34">
            <a:extLst>
              <a:ext uri="{FF2B5EF4-FFF2-40B4-BE49-F238E27FC236}">
                <a16:creationId xmlns:a16="http://schemas.microsoft.com/office/drawing/2014/main" id="{6BE30962-51EC-9977-236F-27FEC7F65704}"/>
              </a:ext>
            </a:extLst>
          </p:cNvPr>
          <p:cNvSpPr txBox="1"/>
          <p:nvPr/>
        </p:nvSpPr>
        <p:spPr>
          <a:xfrm>
            <a:off x="8562258" y="5207943"/>
            <a:ext cx="213767" cy="226591"/>
          </a:xfrm>
          <a:prstGeom prst="rect">
            <a:avLst/>
          </a:prstGeom>
          <a:solidFill>
            <a:schemeClr val="bg1"/>
          </a:solidFill>
        </p:spPr>
        <p:txBody>
          <a:bodyPr wrap="none" lIns="36000" tIns="36000" rIns="36000" bIns="36000" rtlCol="0">
            <a:spAutoFit/>
          </a:bodyPr>
          <a:lstStyle/>
          <a:p>
            <a:pPr algn="ctr"/>
            <a:r>
              <a:rPr lang="en-US" sz="1000" dirty="0">
                <a:latin typeface="Arial" panose="020B0604020202020204" pitchFamily="34" charset="0"/>
                <a:ea typeface="Aileron" charset="0"/>
                <a:cs typeface="Arial" panose="020B0604020202020204" pitchFamily="34" charset="0"/>
              </a:rPr>
              <a:t>20</a:t>
            </a:r>
          </a:p>
        </p:txBody>
      </p:sp>
      <p:sp>
        <p:nvSpPr>
          <p:cNvPr id="36" name="TextBox 35">
            <a:extLst>
              <a:ext uri="{FF2B5EF4-FFF2-40B4-BE49-F238E27FC236}">
                <a16:creationId xmlns:a16="http://schemas.microsoft.com/office/drawing/2014/main" id="{6C662A11-F37D-FA67-ED22-C6C59EF3A449}"/>
              </a:ext>
            </a:extLst>
          </p:cNvPr>
          <p:cNvSpPr txBox="1"/>
          <p:nvPr/>
        </p:nvSpPr>
        <p:spPr>
          <a:xfrm>
            <a:off x="7393858" y="5207943"/>
            <a:ext cx="213767" cy="226591"/>
          </a:xfrm>
          <a:prstGeom prst="rect">
            <a:avLst/>
          </a:prstGeom>
          <a:solidFill>
            <a:schemeClr val="bg1"/>
          </a:solidFill>
        </p:spPr>
        <p:txBody>
          <a:bodyPr wrap="none" lIns="36000" tIns="36000" rIns="36000" bIns="36000" rtlCol="0">
            <a:spAutoFit/>
          </a:bodyPr>
          <a:lstStyle/>
          <a:p>
            <a:pPr algn="ctr"/>
            <a:r>
              <a:rPr lang="en-US" sz="1000" dirty="0">
                <a:latin typeface="Arial" panose="020B0604020202020204" pitchFamily="34" charset="0"/>
                <a:ea typeface="Aileron" charset="0"/>
                <a:cs typeface="Arial" panose="020B0604020202020204" pitchFamily="34" charset="0"/>
              </a:rPr>
              <a:t>80</a:t>
            </a:r>
          </a:p>
        </p:txBody>
      </p:sp>
      <p:sp>
        <p:nvSpPr>
          <p:cNvPr id="37" name="TextBox 36">
            <a:extLst>
              <a:ext uri="{FF2B5EF4-FFF2-40B4-BE49-F238E27FC236}">
                <a16:creationId xmlns:a16="http://schemas.microsoft.com/office/drawing/2014/main" id="{3EBA886C-B818-F89E-4401-91E1F8818626}"/>
              </a:ext>
            </a:extLst>
          </p:cNvPr>
          <p:cNvSpPr txBox="1"/>
          <p:nvPr/>
        </p:nvSpPr>
        <p:spPr>
          <a:xfrm>
            <a:off x="6987269" y="5207943"/>
            <a:ext cx="284301" cy="226591"/>
          </a:xfrm>
          <a:prstGeom prst="rect">
            <a:avLst/>
          </a:prstGeom>
          <a:solidFill>
            <a:schemeClr val="bg1"/>
          </a:solidFill>
        </p:spPr>
        <p:txBody>
          <a:bodyPr wrap="none" lIns="36000" tIns="36000" rIns="36000" bIns="36000" rtlCol="0">
            <a:spAutoFit/>
          </a:bodyPr>
          <a:lstStyle/>
          <a:p>
            <a:pPr algn="ctr"/>
            <a:r>
              <a:rPr lang="en-US" sz="1000" dirty="0">
                <a:latin typeface="Arial" panose="020B0604020202020204" pitchFamily="34" charset="0"/>
                <a:ea typeface="Aileron" charset="0"/>
                <a:cs typeface="Arial" panose="020B0604020202020204" pitchFamily="34" charset="0"/>
              </a:rPr>
              <a:t>100</a:t>
            </a:r>
          </a:p>
        </p:txBody>
      </p:sp>
      <p:sp>
        <p:nvSpPr>
          <p:cNvPr id="39" name="Slide Number Placeholder 38">
            <a:extLst>
              <a:ext uri="{FF2B5EF4-FFF2-40B4-BE49-F238E27FC236}">
                <a16:creationId xmlns:a16="http://schemas.microsoft.com/office/drawing/2014/main" id="{5BB68985-0289-7D1A-7FFB-A6798A3E5BF8}"/>
              </a:ext>
            </a:extLst>
          </p:cNvPr>
          <p:cNvSpPr>
            <a:spLocks noGrp="1"/>
          </p:cNvSpPr>
          <p:nvPr>
            <p:ph type="sldNum" sz="quarter" idx="4"/>
          </p:nvPr>
        </p:nvSpPr>
        <p:spPr/>
        <p:txBody>
          <a:bodyPr/>
          <a:lstStyle/>
          <a:p>
            <a:fld id="{FCE43C0F-8A7B-3A4B-9DB5-B3472E36E833}" type="slidenum">
              <a:rPr lang="en-GB" smtClean="0"/>
              <a:pPr/>
              <a:t>31</a:t>
            </a:fld>
            <a:endParaRPr lang="en-GB" dirty="0"/>
          </a:p>
        </p:txBody>
      </p:sp>
    </p:spTree>
    <p:extLst>
      <p:ext uri="{BB962C8B-B14F-4D97-AF65-F5344CB8AC3E}">
        <p14:creationId xmlns:p14="http://schemas.microsoft.com/office/powerpoint/2010/main" val="224589693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4680120-8A78-EA33-6DA4-8E8F36697B44}"/>
              </a:ext>
            </a:extLst>
          </p:cNvPr>
          <p:cNvSpPr>
            <a:spLocks noGrp="1"/>
          </p:cNvSpPr>
          <p:nvPr>
            <p:ph type="body" idx="1"/>
          </p:nvPr>
        </p:nvSpPr>
        <p:spPr>
          <a:xfrm>
            <a:off x="609600" y="747258"/>
            <a:ext cx="10972800" cy="702470"/>
          </a:xfrm>
        </p:spPr>
        <p:txBody>
          <a:bodyPr/>
          <a:lstStyle/>
          <a:p>
            <a:r>
              <a:rPr lang="en-US" dirty="0">
                <a:solidFill>
                  <a:schemeClr val="accent1"/>
                </a:solidFill>
              </a:rPr>
              <a:t>Ongoing phase 3 studies in the 1l </a:t>
            </a:r>
            <a:r>
              <a:rPr lang="en-US" dirty="0" err="1">
                <a:solidFill>
                  <a:schemeClr val="accent1"/>
                </a:solidFill>
              </a:rPr>
              <a:t>nsq</a:t>
            </a:r>
            <a:r>
              <a:rPr lang="en-US" dirty="0">
                <a:solidFill>
                  <a:schemeClr val="accent1"/>
                </a:solidFill>
              </a:rPr>
              <a:t> </a:t>
            </a:r>
            <a:r>
              <a:rPr lang="en-US" dirty="0" err="1">
                <a:solidFill>
                  <a:schemeClr val="accent1"/>
                </a:solidFill>
              </a:rPr>
              <a:t>nsclc</a:t>
            </a:r>
            <a:r>
              <a:rPr lang="en-US" dirty="0">
                <a:solidFill>
                  <a:schemeClr val="accent1"/>
                </a:solidFill>
              </a:rPr>
              <a:t> setting without aga</a:t>
            </a:r>
          </a:p>
        </p:txBody>
      </p:sp>
      <p:sp>
        <p:nvSpPr>
          <p:cNvPr id="4" name="Title 3">
            <a:extLst>
              <a:ext uri="{FF2B5EF4-FFF2-40B4-BE49-F238E27FC236}">
                <a16:creationId xmlns:a16="http://schemas.microsoft.com/office/drawing/2014/main" id="{2B55F576-9B6F-FBAC-285A-A7E214B3EC62}"/>
              </a:ext>
            </a:extLst>
          </p:cNvPr>
          <p:cNvSpPr>
            <a:spLocks noGrp="1"/>
          </p:cNvSpPr>
          <p:nvPr>
            <p:ph type="title"/>
          </p:nvPr>
        </p:nvSpPr>
        <p:spPr/>
        <p:txBody>
          <a:bodyPr/>
          <a:lstStyle/>
          <a:p>
            <a:r>
              <a:rPr lang="en-US" dirty="0"/>
              <a:t>D</a:t>
            </a:r>
            <a:r>
              <a:rPr lang="en-US" cap="none" dirty="0"/>
              <a:t>ato</a:t>
            </a:r>
            <a:r>
              <a:rPr lang="en-US" dirty="0"/>
              <a:t>-</a:t>
            </a:r>
            <a:r>
              <a:rPr lang="en-US" dirty="0" err="1"/>
              <a:t>Dx</a:t>
            </a:r>
            <a:r>
              <a:rPr lang="en-US" cap="none" dirty="0" err="1"/>
              <a:t>d</a:t>
            </a:r>
            <a:r>
              <a:rPr lang="en-US" cap="none" dirty="0"/>
              <a:t> 1L COMBINATION TRIALS</a:t>
            </a:r>
            <a:endParaRPr lang="en-US" dirty="0"/>
          </a:p>
        </p:txBody>
      </p:sp>
      <p:sp>
        <p:nvSpPr>
          <p:cNvPr id="9" name="Content Placeholder 8">
            <a:extLst>
              <a:ext uri="{FF2B5EF4-FFF2-40B4-BE49-F238E27FC236}">
                <a16:creationId xmlns:a16="http://schemas.microsoft.com/office/drawing/2014/main" id="{88AC2BFF-44F6-A155-A504-FBD0A07F61AD}"/>
              </a:ext>
            </a:extLst>
          </p:cNvPr>
          <p:cNvSpPr>
            <a:spLocks noGrp="1"/>
          </p:cNvSpPr>
          <p:nvPr>
            <p:ph sz="quarter" idx="15"/>
          </p:nvPr>
        </p:nvSpPr>
        <p:spPr>
          <a:xfrm>
            <a:off x="620183" y="6356351"/>
            <a:ext cx="10300353" cy="365125"/>
          </a:xfrm>
        </p:spPr>
        <p:txBody>
          <a:bodyPr anchor="b" anchorCtr="0"/>
          <a:lstStyle/>
          <a:p>
            <a:pPr>
              <a:lnSpc>
                <a:spcPct val="90000"/>
              </a:lnSpc>
              <a:spcBef>
                <a:spcPts val="200"/>
              </a:spcBef>
            </a:pPr>
            <a:r>
              <a:rPr lang="en-US" sz="800" baseline="30000" dirty="0"/>
              <a:t>a </a:t>
            </a:r>
            <a:r>
              <a:rPr lang="en-US" sz="800" dirty="0"/>
              <a:t>Not a candidate for surgical resection or definitive chemoradiation; </a:t>
            </a:r>
            <a:r>
              <a:rPr lang="en-US" sz="800" baseline="30000" dirty="0"/>
              <a:t>b </a:t>
            </a:r>
            <a:r>
              <a:rPr lang="en-US" sz="800" dirty="0"/>
              <a:t>By BICR; </a:t>
            </a:r>
            <a:r>
              <a:rPr lang="en-US" sz="800" baseline="30000" dirty="0"/>
              <a:t>c </a:t>
            </a:r>
            <a:r>
              <a:rPr lang="en-US" sz="800" dirty="0"/>
              <a:t>Trop-2 biomarker-positive population by QCS-NMR assay; </a:t>
            </a:r>
            <a:r>
              <a:rPr lang="en-US" sz="800" baseline="30000" dirty="0"/>
              <a:t>d </a:t>
            </a:r>
            <a:r>
              <a:rPr lang="en-US" sz="800" dirty="0"/>
              <a:t>ITT population; </a:t>
            </a:r>
            <a:r>
              <a:rPr lang="en-US" sz="800" baseline="30000" dirty="0"/>
              <a:t>e </a:t>
            </a:r>
            <a:r>
              <a:rPr lang="en-US" sz="800" dirty="0"/>
              <a:t>NSQ population; </a:t>
            </a:r>
            <a:r>
              <a:rPr lang="en-US" sz="800" baseline="30000" dirty="0"/>
              <a:t>f </a:t>
            </a:r>
            <a:r>
              <a:rPr lang="en-US" sz="800" dirty="0"/>
              <a:t>By investigator; </a:t>
            </a:r>
            <a:r>
              <a:rPr lang="en-US" sz="800" baseline="30000" dirty="0"/>
              <a:t>g </a:t>
            </a:r>
            <a:r>
              <a:rPr lang="en-US" sz="800" dirty="0"/>
              <a:t>Full analysis set population 1L first line</a:t>
            </a:r>
          </a:p>
          <a:p>
            <a:pPr>
              <a:lnSpc>
                <a:spcPct val="90000"/>
              </a:lnSpc>
              <a:spcBef>
                <a:spcPts val="200"/>
              </a:spcBef>
            </a:pPr>
            <a:r>
              <a:rPr lang="en-US" sz="800" dirty="0"/>
              <a:t>AGA, actionable genomic alteration, a/m, advanced/metastatic; BICR, blinded independent central review; </a:t>
            </a:r>
            <a:r>
              <a:rPr lang="en-US" sz="800" dirty="0" err="1"/>
              <a:t>ChT</a:t>
            </a:r>
            <a:r>
              <a:rPr lang="en-US" sz="800" dirty="0"/>
              <a:t>, chemotherapy; Dato-</a:t>
            </a:r>
            <a:r>
              <a:rPr lang="en-US" sz="800" dirty="0" err="1"/>
              <a:t>DXd</a:t>
            </a:r>
            <a:r>
              <a:rPr lang="en-US" sz="800" dirty="0"/>
              <a:t>, </a:t>
            </a:r>
            <a:r>
              <a:rPr lang="en-US" sz="800" dirty="0" err="1"/>
              <a:t>datopotamab</a:t>
            </a:r>
            <a:r>
              <a:rPr lang="en-US" sz="800" dirty="0"/>
              <a:t> deruxtecan; DCR, disease control rate; </a:t>
            </a:r>
            <a:br>
              <a:rPr lang="en-US" sz="800" dirty="0"/>
            </a:br>
            <a:r>
              <a:rPr lang="en-US" sz="800" dirty="0"/>
              <a:t>DOR, duration of response; ECOG PS, Eastern Cooperative Oncology Group performance status; ITT, intention-to-treat; IV, intravenous; max, maximum; NMR, </a:t>
            </a:r>
            <a:r>
              <a:rPr lang="en-US" sz="800" dirty="0" err="1"/>
              <a:t>nornalised</a:t>
            </a:r>
            <a:r>
              <a:rPr lang="en-US" sz="800" dirty="0"/>
              <a:t> membrane ratio; </a:t>
            </a:r>
            <a:br>
              <a:rPr lang="en-US" sz="800" dirty="0"/>
            </a:br>
            <a:r>
              <a:rPr lang="en-US" sz="800" dirty="0"/>
              <a:t>NSCLC, non-small cell lung cancer; NSQ, non-squamous; ORR, objective response rate; OS, overall survival; PD-L1, programmed cell death ligand 1; PFS, progression-free survival; PFS2, second progression-free-survival; PK, pharmacokinetics; PRO, patient reported outcome; Pt, platinum; Q3W, every 3 weeks; QCS, Quantitative Continuous Scoring; R, </a:t>
            </a:r>
            <a:r>
              <a:rPr lang="en-US" sz="800" dirty="0" err="1"/>
              <a:t>randomisation</a:t>
            </a:r>
            <a:r>
              <a:rPr lang="en-US" sz="800" dirty="0"/>
              <a:t>; TPS, </a:t>
            </a:r>
            <a:r>
              <a:rPr lang="en-US" sz="800" dirty="0" err="1"/>
              <a:t>tumour</a:t>
            </a:r>
            <a:r>
              <a:rPr lang="en-US" sz="800" dirty="0"/>
              <a:t> proportion score; TTD, time to deterioration; TTR, time to response</a:t>
            </a:r>
          </a:p>
          <a:p>
            <a:pPr>
              <a:lnSpc>
                <a:spcPct val="90000"/>
              </a:lnSpc>
              <a:spcBef>
                <a:spcPts val="200"/>
              </a:spcBef>
            </a:pPr>
            <a:r>
              <a:rPr lang="en-US" sz="800" dirty="0"/>
              <a:t>1. Aggarwal C, et al. Poster presented at WCLC 2023 (Abstract P2 04-02); 2. NCT05687266. Updated 10 Dec 2025. Available from: https//</a:t>
            </a:r>
            <a:r>
              <a:rPr lang="en-US" sz="800" dirty="0" err="1"/>
              <a:t>clinicaltrials.gov</a:t>
            </a:r>
            <a:r>
              <a:rPr lang="en-US" sz="800" dirty="0"/>
              <a:t>/study/NCT05687266 (Accessed 2 Feb 2026); 3. Okamoto I, et al. Poster presented at ESMO 2023 (Abstract 1505TiP); 4. NCT05555732. Updated 19 Feb 2026. Available from https//clinicaltrials.gov/study/NCT05555732 (Accessed 2 Mar 2026); 5. Zhou C, et al. Poster presented at WCLC 2023 (Abstract P2 08-01); </a:t>
            </a:r>
            <a:br>
              <a:rPr lang="en-US" sz="800" dirty="0"/>
            </a:br>
            <a:r>
              <a:rPr lang="en-US" sz="800" dirty="0"/>
              <a:t>6. Levy BP, et al. Future Oncol. 2023;19:1461-72; 7. NCT05215340. Updated 7 Jan 2026. Available from: https//</a:t>
            </a:r>
            <a:r>
              <a:rPr lang="en-US" sz="800" dirty="0" err="1"/>
              <a:t>clinicaltrials.gov</a:t>
            </a:r>
            <a:r>
              <a:rPr lang="en-US" sz="800" dirty="0"/>
              <a:t>/study/NCT05215340 (Accessed 2 Feb 2026); 8. NCT06357533. Updated 27 Oct 2025. Available from: https//</a:t>
            </a:r>
            <a:r>
              <a:rPr lang="en-US" sz="800" dirty="0" err="1"/>
              <a:t>clinicaltrials.gov</a:t>
            </a:r>
            <a:r>
              <a:rPr lang="en-US" sz="800" dirty="0"/>
              <a:t>/study/06357533 (Accessed 2 Feb 2026)</a:t>
            </a:r>
          </a:p>
        </p:txBody>
      </p:sp>
      <p:cxnSp>
        <p:nvCxnSpPr>
          <p:cNvPr id="25" name="Straight Connector 24">
            <a:extLst>
              <a:ext uri="{FF2B5EF4-FFF2-40B4-BE49-F238E27FC236}">
                <a16:creationId xmlns:a16="http://schemas.microsoft.com/office/drawing/2014/main" id="{BCEDBE2D-2585-FD21-02A8-ED74CE516B00}"/>
              </a:ext>
            </a:extLst>
          </p:cNvPr>
          <p:cNvCxnSpPr>
            <a:cxnSpLocks/>
          </p:cNvCxnSpPr>
          <p:nvPr/>
        </p:nvCxnSpPr>
        <p:spPr>
          <a:xfrm rot="5400000">
            <a:off x="2412188" y="2920374"/>
            <a:ext cx="142949"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C1A4268-C96A-E880-3775-466347624E44}"/>
              </a:ext>
            </a:extLst>
          </p:cNvPr>
          <p:cNvCxnSpPr>
            <a:cxnSpLocks/>
          </p:cNvCxnSpPr>
          <p:nvPr/>
        </p:nvCxnSpPr>
        <p:spPr>
          <a:xfrm rot="5400000">
            <a:off x="919778" y="2919323"/>
            <a:ext cx="142948"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DF75C76-FC6E-65C0-320B-345D47DC32D2}"/>
              </a:ext>
            </a:extLst>
          </p:cNvPr>
          <p:cNvCxnSpPr>
            <a:cxnSpLocks/>
          </p:cNvCxnSpPr>
          <p:nvPr/>
        </p:nvCxnSpPr>
        <p:spPr>
          <a:xfrm rot="5400000" flipV="1">
            <a:off x="1734467" y="2095340"/>
            <a:ext cx="0" cy="151200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C411C4FD-EDCE-869E-F540-1397C90FAFDD}"/>
              </a:ext>
            </a:extLst>
          </p:cNvPr>
          <p:cNvSpPr/>
          <p:nvPr/>
        </p:nvSpPr>
        <p:spPr>
          <a:xfrm>
            <a:off x="1570105" y="2653268"/>
            <a:ext cx="328892" cy="328892"/>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86400" rIns="0" rtlCol="0" anchor="ct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t>
            </a:r>
            <a:b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1:1</a:t>
            </a:r>
          </a:p>
        </p:txBody>
      </p:sp>
      <p:cxnSp>
        <p:nvCxnSpPr>
          <p:cNvPr id="29" name="Straight Connector 28">
            <a:extLst>
              <a:ext uri="{FF2B5EF4-FFF2-40B4-BE49-F238E27FC236}">
                <a16:creationId xmlns:a16="http://schemas.microsoft.com/office/drawing/2014/main" id="{D5991AC9-99DA-4C66-C41D-2C54BF921B36}"/>
              </a:ext>
            </a:extLst>
          </p:cNvPr>
          <p:cNvCxnSpPr>
            <a:cxnSpLocks/>
          </p:cNvCxnSpPr>
          <p:nvPr/>
        </p:nvCxnSpPr>
        <p:spPr>
          <a:xfrm rot="5400000">
            <a:off x="1601483" y="2515021"/>
            <a:ext cx="266136"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aphicFrame>
        <p:nvGraphicFramePr>
          <p:cNvPr id="10" name="Table 9">
            <a:extLst>
              <a:ext uri="{FF2B5EF4-FFF2-40B4-BE49-F238E27FC236}">
                <a16:creationId xmlns:a16="http://schemas.microsoft.com/office/drawing/2014/main" id="{201BFE1B-4FA3-E630-EFEC-407AD596C110}"/>
              </a:ext>
            </a:extLst>
          </p:cNvPr>
          <p:cNvGraphicFramePr>
            <a:graphicFrameLocks noGrp="1"/>
          </p:cNvGraphicFramePr>
          <p:nvPr/>
        </p:nvGraphicFramePr>
        <p:xfrm>
          <a:off x="335511" y="1196752"/>
          <a:ext cx="2798081" cy="1325880"/>
        </p:xfrm>
        <a:graphic>
          <a:graphicData uri="http://schemas.openxmlformats.org/drawingml/2006/table">
            <a:tbl>
              <a:tblPr firstRow="1" bandRow="1">
                <a:tableStyleId>{5C22544A-7EE6-4342-B048-85BDC9FD1C3A}</a:tableStyleId>
              </a:tblPr>
              <a:tblGrid>
                <a:gridCol w="2798081">
                  <a:extLst>
                    <a:ext uri="{9D8B030D-6E8A-4147-A177-3AD203B41FA5}">
                      <a16:colId xmlns:a16="http://schemas.microsoft.com/office/drawing/2014/main" val="4069232199"/>
                    </a:ext>
                  </a:extLst>
                </a:gridCol>
              </a:tblGrid>
              <a:tr h="370840">
                <a:tc>
                  <a:txBody>
                    <a:bodyPr/>
                    <a:lstStyle/>
                    <a:p>
                      <a:pPr algn="ctr"/>
                      <a:r>
                        <a:rPr lang="en-US" sz="1000" dirty="0">
                          <a:latin typeface="Arial" panose="020B0604020202020204" pitchFamily="34" charset="0"/>
                          <a:cs typeface="Arial" panose="020B0604020202020204" pitchFamily="34" charset="0"/>
                        </a:rPr>
                        <a:t>AVANZAR</a:t>
                      </a:r>
                    </a:p>
                    <a:p>
                      <a:pPr algn="ctr"/>
                      <a:r>
                        <a:rPr lang="en-US" sz="1000" b="0" dirty="0">
                          <a:latin typeface="Arial" panose="020B0604020202020204" pitchFamily="34" charset="0"/>
                          <a:cs typeface="Arial" panose="020B0604020202020204" pitchFamily="34" charset="0"/>
                        </a:rPr>
                        <a:t>Dato-</a:t>
                      </a:r>
                      <a:r>
                        <a:rPr lang="en-US" sz="1000" b="0" dirty="0" err="1">
                          <a:latin typeface="Arial" panose="020B0604020202020204" pitchFamily="34" charset="0"/>
                          <a:cs typeface="Arial" panose="020B0604020202020204" pitchFamily="34" charset="0"/>
                        </a:rPr>
                        <a:t>DXd</a:t>
                      </a:r>
                      <a:r>
                        <a:rPr lang="en-US" sz="1000" b="0" dirty="0">
                          <a:latin typeface="Arial" panose="020B0604020202020204" pitchFamily="34" charset="0"/>
                          <a:cs typeface="Arial" panose="020B0604020202020204" pitchFamily="34" charset="0"/>
                        </a:rPr>
                        <a:t> + durvalumab</a:t>
                      </a:r>
                      <a:br>
                        <a:rPr lang="en-US" sz="1000" b="0" dirty="0">
                          <a:latin typeface="Arial" panose="020B0604020202020204" pitchFamily="34" charset="0"/>
                          <a:cs typeface="Arial" panose="020B0604020202020204" pitchFamily="34" charset="0"/>
                        </a:rPr>
                      </a:br>
                      <a:r>
                        <a:rPr lang="en-US" sz="1000" b="0" dirty="0">
                          <a:latin typeface="Arial" panose="020B0604020202020204" pitchFamily="34" charset="0"/>
                          <a:cs typeface="Arial" panose="020B0604020202020204" pitchFamily="34" charset="0"/>
                        </a:rPr>
                        <a:t>+ carboplatin</a:t>
                      </a:r>
                      <a:r>
                        <a:rPr lang="en-US" sz="1000" b="0" baseline="30000" dirty="0">
                          <a:latin typeface="Arial" panose="020B0604020202020204" pitchFamily="34" charset="0"/>
                          <a:cs typeface="Arial" panose="020B0604020202020204" pitchFamily="34" charset="0"/>
                        </a:rPr>
                        <a:t>1,2</a:t>
                      </a:r>
                      <a:r>
                        <a:rPr lang="en-US" sz="1000" b="0" dirty="0">
                          <a:latin typeface="Arial" panose="020B0604020202020204" pitchFamily="34" charset="0"/>
                          <a:cs typeface="Arial" panose="020B0604020202020204" pitchFamily="34" charset="0"/>
                        </a:rPr>
                        <a:t> (N=1000)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49155449"/>
                  </a:ext>
                </a:extLst>
              </a:tr>
              <a:tr h="370840">
                <a:tc>
                  <a:txBody>
                    <a:bodyPr/>
                    <a:lstStyle/>
                    <a:p>
                      <a:r>
                        <a:rPr lang="en-US" sz="900" b="1" dirty="0">
                          <a:latin typeface="Arial" panose="020B0604020202020204" pitchFamily="34" charset="0"/>
                          <a:cs typeface="Arial" panose="020B0604020202020204" pitchFamily="34" charset="0"/>
                        </a:rPr>
                        <a:t>Key inclusion criteria</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ECOG PS: 0-1</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No AGAs (</a:t>
                      </a:r>
                      <a:r>
                        <a:rPr lang="en-US" sz="900" i="1" dirty="0">
                          <a:latin typeface="Arial" panose="020B0604020202020204" pitchFamily="34" charset="0"/>
                          <a:cs typeface="Arial" panose="020B0604020202020204" pitchFamily="34" charset="0"/>
                        </a:rPr>
                        <a:t>EGFR/ALK/ROS1 </a:t>
                      </a:r>
                      <a:r>
                        <a:rPr lang="en-US" sz="900" dirty="0">
                          <a:latin typeface="Arial" panose="020B0604020202020204" pitchFamily="34" charset="0"/>
                          <a:cs typeface="Arial" panose="020B0604020202020204" pitchFamily="34" charset="0"/>
                        </a:rPr>
                        <a:t>negative)</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No prior systemic therapy in the a/m setting</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Stage IIIB, </a:t>
                      </a:r>
                      <a:r>
                        <a:rPr lang="en-US" sz="900" dirty="0" err="1">
                          <a:latin typeface="Arial" panose="020B0604020202020204" pitchFamily="34" charset="0"/>
                          <a:cs typeface="Arial" panose="020B0604020202020204" pitchFamily="34" charset="0"/>
                        </a:rPr>
                        <a:t>IIIC</a:t>
                      </a:r>
                      <a:r>
                        <a:rPr lang="en-US" sz="900" baseline="30000" dirty="0" err="1">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 or IV NSCLC</a:t>
                      </a:r>
                    </a:p>
                  </a:txBody>
                  <a:tcPr marR="1944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890972121"/>
                  </a:ext>
                </a:extLst>
              </a:tr>
            </a:tbl>
          </a:graphicData>
        </a:graphic>
      </p:graphicFrame>
      <p:cxnSp>
        <p:nvCxnSpPr>
          <p:cNvPr id="34" name="Straight Connector 33">
            <a:extLst>
              <a:ext uri="{FF2B5EF4-FFF2-40B4-BE49-F238E27FC236}">
                <a16:creationId xmlns:a16="http://schemas.microsoft.com/office/drawing/2014/main" id="{88ED6DC4-4AB1-F548-9698-1D2BFD97DB4E}"/>
              </a:ext>
            </a:extLst>
          </p:cNvPr>
          <p:cNvCxnSpPr>
            <a:cxnSpLocks/>
          </p:cNvCxnSpPr>
          <p:nvPr/>
        </p:nvCxnSpPr>
        <p:spPr>
          <a:xfrm>
            <a:off x="3201126" y="2564904"/>
            <a:ext cx="0" cy="2951848"/>
          </a:xfrm>
          <a:prstGeom prst="line">
            <a:avLst/>
          </a:prstGeom>
          <a:ln w="19050">
            <a:solidFill>
              <a:schemeClr val="tx1"/>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3162701B-7EF5-9D1B-0909-F8F66A37BA91}"/>
              </a:ext>
            </a:extLst>
          </p:cNvPr>
          <p:cNvGrpSpPr/>
          <p:nvPr/>
        </p:nvGrpSpPr>
        <p:grpSpPr>
          <a:xfrm>
            <a:off x="3919787" y="2847849"/>
            <a:ext cx="1512000" cy="144000"/>
            <a:chOff x="1109293" y="2852937"/>
            <a:chExt cx="1512168" cy="268092"/>
          </a:xfrm>
        </p:grpSpPr>
        <p:cxnSp>
          <p:nvCxnSpPr>
            <p:cNvPr id="37" name="Straight Connector 36">
              <a:extLst>
                <a:ext uri="{FF2B5EF4-FFF2-40B4-BE49-F238E27FC236}">
                  <a16:creationId xmlns:a16="http://schemas.microsoft.com/office/drawing/2014/main" id="{ECD3FDF6-B740-155C-11D8-EBAC4629B0BC}"/>
                </a:ext>
              </a:extLst>
            </p:cNvPr>
            <p:cNvCxnSpPr>
              <a:cxnSpLocks/>
            </p:cNvCxnSpPr>
            <p:nvPr/>
          </p:nvCxnSpPr>
          <p:spPr>
            <a:xfrm rot="5400000">
              <a:off x="2481588" y="2987961"/>
              <a:ext cx="266136"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20ACA6C6-0C60-F167-2EA3-44E64B6B67AB}"/>
                </a:ext>
              </a:extLst>
            </p:cNvPr>
            <p:cNvCxnSpPr>
              <a:cxnSpLocks/>
            </p:cNvCxnSpPr>
            <p:nvPr/>
          </p:nvCxnSpPr>
          <p:spPr>
            <a:xfrm rot="5400000">
              <a:off x="989013" y="2986004"/>
              <a:ext cx="266134"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E8FD655-C4D2-846E-F085-9CB5F9AAA59D}"/>
                </a:ext>
              </a:extLst>
            </p:cNvPr>
            <p:cNvCxnSpPr>
              <a:cxnSpLocks/>
            </p:cNvCxnSpPr>
            <p:nvPr/>
          </p:nvCxnSpPr>
          <p:spPr>
            <a:xfrm rot="5400000" flipV="1">
              <a:off x="1865377" y="2103352"/>
              <a:ext cx="0" cy="1512168"/>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0" name="Oval 39">
            <a:extLst>
              <a:ext uri="{FF2B5EF4-FFF2-40B4-BE49-F238E27FC236}">
                <a16:creationId xmlns:a16="http://schemas.microsoft.com/office/drawing/2014/main" id="{D87E3D6D-EBC0-3643-DDC1-DAB8B3C4F6D8}"/>
              </a:ext>
            </a:extLst>
          </p:cNvPr>
          <p:cNvSpPr/>
          <p:nvPr/>
        </p:nvSpPr>
        <p:spPr>
          <a:xfrm>
            <a:off x="4511425" y="2653268"/>
            <a:ext cx="328892" cy="328892"/>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86400" rIns="0" rtlCol="0" anchor="ct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t>
            </a:r>
            <a:b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1:1:1</a:t>
            </a:r>
          </a:p>
        </p:txBody>
      </p:sp>
      <p:cxnSp>
        <p:nvCxnSpPr>
          <p:cNvPr id="41" name="Straight Connector 40">
            <a:extLst>
              <a:ext uri="{FF2B5EF4-FFF2-40B4-BE49-F238E27FC236}">
                <a16:creationId xmlns:a16="http://schemas.microsoft.com/office/drawing/2014/main" id="{27D996BB-A18A-FEF5-A095-E6D793A10C6C}"/>
              </a:ext>
            </a:extLst>
          </p:cNvPr>
          <p:cNvCxnSpPr>
            <a:cxnSpLocks/>
          </p:cNvCxnSpPr>
          <p:nvPr/>
        </p:nvCxnSpPr>
        <p:spPr>
          <a:xfrm rot="5400000">
            <a:off x="4542803" y="2515021"/>
            <a:ext cx="266136"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511F77DD-C457-BD3A-2E93-BE2FDB81948B}"/>
              </a:ext>
            </a:extLst>
          </p:cNvPr>
          <p:cNvCxnSpPr>
            <a:cxnSpLocks/>
          </p:cNvCxnSpPr>
          <p:nvPr/>
        </p:nvCxnSpPr>
        <p:spPr>
          <a:xfrm>
            <a:off x="6240016" y="1196752"/>
            <a:ext cx="0" cy="4320000"/>
          </a:xfrm>
          <a:prstGeom prst="line">
            <a:avLst/>
          </a:prstGeom>
          <a:ln w="19050">
            <a:solidFill>
              <a:schemeClr val="tx1"/>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8" name="Rounded Rectangle 47">
            <a:extLst>
              <a:ext uri="{FF2B5EF4-FFF2-40B4-BE49-F238E27FC236}">
                <a16:creationId xmlns:a16="http://schemas.microsoft.com/office/drawing/2014/main" id="{6B61AF8C-E548-E937-2972-A57909E56CB8}"/>
              </a:ext>
            </a:extLst>
          </p:cNvPr>
          <p:cNvSpPr/>
          <p:nvPr/>
        </p:nvSpPr>
        <p:spPr>
          <a:xfrm>
            <a:off x="4333521" y="2996952"/>
            <a:ext cx="792000" cy="1080000"/>
          </a:xfrm>
          <a:prstGeom prst="roundRect">
            <a:avLst>
              <a:gd name="adj" fmla="val 10070"/>
            </a:avLst>
          </a:prstGeom>
          <a:gradFill>
            <a:gsLst>
              <a:gs pos="0">
                <a:srgbClr val="005D00"/>
              </a:gs>
              <a:gs pos="100000">
                <a:srgbClr val="00B050"/>
              </a:gs>
            </a:gsLst>
            <a:lin ang="16200000" scaled="0"/>
          </a:gra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80000"/>
              </a:lnSpc>
              <a:spcBef>
                <a:spcPts val="0"/>
              </a:spcBef>
              <a:spcAft>
                <a:spcPts val="0"/>
              </a:spcAft>
              <a:buClr>
                <a:srgbClr val="C6573B"/>
              </a:buClr>
              <a:buSzTx/>
              <a:buFontTx/>
              <a:buNone/>
              <a:tabLst/>
              <a:defRPr/>
            </a:pP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Dato-</a:t>
            </a:r>
            <a:r>
              <a:rPr kumimoji="0" lang="en-GB" sz="950" b="0" i="0" u="none" strike="noStrike" kern="1200" cap="none" spc="-5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DXd</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Q3W IV</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pembrolizumab</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Q3W IV</a:t>
            </a:r>
          </a:p>
        </p:txBody>
      </p:sp>
      <p:graphicFrame>
        <p:nvGraphicFramePr>
          <p:cNvPr id="11" name="Table 10">
            <a:extLst>
              <a:ext uri="{FF2B5EF4-FFF2-40B4-BE49-F238E27FC236}">
                <a16:creationId xmlns:a16="http://schemas.microsoft.com/office/drawing/2014/main" id="{D331E5BA-965E-AA75-2D52-451F076CCEE7}"/>
              </a:ext>
            </a:extLst>
          </p:cNvPr>
          <p:cNvGraphicFramePr>
            <a:graphicFrameLocks noGrp="1"/>
          </p:cNvGraphicFramePr>
          <p:nvPr/>
        </p:nvGraphicFramePr>
        <p:xfrm>
          <a:off x="3276831" y="1196752"/>
          <a:ext cx="2905200" cy="1325880"/>
        </p:xfrm>
        <a:graphic>
          <a:graphicData uri="http://schemas.openxmlformats.org/drawingml/2006/table">
            <a:tbl>
              <a:tblPr firstRow="1" bandRow="1">
                <a:tableStyleId>{5C22544A-7EE6-4342-B048-85BDC9FD1C3A}</a:tableStyleId>
              </a:tblPr>
              <a:tblGrid>
                <a:gridCol w="2905200">
                  <a:extLst>
                    <a:ext uri="{9D8B030D-6E8A-4147-A177-3AD203B41FA5}">
                      <a16:colId xmlns:a16="http://schemas.microsoft.com/office/drawing/2014/main" val="4069232199"/>
                    </a:ext>
                  </a:extLst>
                </a:gridCol>
              </a:tblGrid>
              <a:tr h="370840">
                <a:tc>
                  <a:txBody>
                    <a:bodyPr/>
                    <a:lstStyle/>
                    <a:p>
                      <a:pPr algn="ctr"/>
                      <a:r>
                        <a:rPr lang="en-US" sz="1000" dirty="0">
                          <a:latin typeface="Arial" panose="020B0604020202020204" pitchFamily="34" charset="0"/>
                          <a:cs typeface="Arial" panose="020B0604020202020204" pitchFamily="34" charset="0"/>
                        </a:rPr>
                        <a:t>TROPION-Lung07</a:t>
                      </a:r>
                    </a:p>
                    <a:p>
                      <a:pPr algn="ctr"/>
                      <a:r>
                        <a:rPr lang="en-US" sz="1000" b="0" dirty="0">
                          <a:latin typeface="Arial" panose="020B0604020202020204" pitchFamily="34" charset="0"/>
                          <a:cs typeface="Arial" panose="020B0604020202020204" pitchFamily="34" charset="0"/>
                        </a:rPr>
                        <a:t>Dato-</a:t>
                      </a:r>
                      <a:r>
                        <a:rPr lang="en-US" sz="1000" b="0" dirty="0" err="1">
                          <a:latin typeface="Arial" panose="020B0604020202020204" pitchFamily="34" charset="0"/>
                          <a:cs typeface="Arial" panose="020B0604020202020204" pitchFamily="34" charset="0"/>
                        </a:rPr>
                        <a:t>DXd</a:t>
                      </a:r>
                      <a:r>
                        <a:rPr lang="en-US" sz="1000" b="0" dirty="0">
                          <a:latin typeface="Arial" panose="020B0604020202020204" pitchFamily="34" charset="0"/>
                          <a:cs typeface="Arial" panose="020B0604020202020204" pitchFamily="34" charset="0"/>
                        </a:rPr>
                        <a:t> + pembrolizumab</a:t>
                      </a:r>
                      <a:br>
                        <a:rPr lang="en-US" sz="1000" b="0" dirty="0">
                          <a:latin typeface="Arial" panose="020B0604020202020204" pitchFamily="34" charset="0"/>
                          <a:cs typeface="Arial" panose="020B0604020202020204" pitchFamily="34" charset="0"/>
                        </a:rPr>
                      </a:br>
                      <a:r>
                        <a:rPr lang="en-US" sz="1000" b="0" dirty="0">
                          <a:latin typeface="Arial" panose="020B0604020202020204" pitchFamily="34" charset="0"/>
                          <a:cs typeface="Arial" panose="020B0604020202020204" pitchFamily="34" charset="0"/>
                        </a:rPr>
                        <a:t>± Pt-ChT</a:t>
                      </a:r>
                      <a:r>
                        <a:rPr lang="en-US" sz="1000" b="0" baseline="30000" dirty="0">
                          <a:latin typeface="Arial" panose="020B0604020202020204" pitchFamily="34" charset="0"/>
                          <a:cs typeface="Arial" panose="020B0604020202020204" pitchFamily="34" charset="0"/>
                        </a:rPr>
                        <a:t>3,4</a:t>
                      </a:r>
                      <a:r>
                        <a:rPr lang="en-US" sz="1000" b="0" dirty="0">
                          <a:latin typeface="Arial" panose="020B0604020202020204" pitchFamily="34" charset="0"/>
                          <a:cs typeface="Arial" panose="020B0604020202020204" pitchFamily="34" charset="0"/>
                        </a:rPr>
                        <a:t> (N=975)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49155449"/>
                  </a:ext>
                </a:extLst>
              </a:tr>
              <a:tr h="370840">
                <a:tc>
                  <a:txBody>
                    <a:bodyPr/>
                    <a:lstStyle/>
                    <a:p>
                      <a:r>
                        <a:rPr lang="en-US" sz="900" b="1" dirty="0">
                          <a:latin typeface="Arial" panose="020B0604020202020204" pitchFamily="34" charset="0"/>
                          <a:cs typeface="Arial" panose="020B0604020202020204" pitchFamily="34" charset="0"/>
                        </a:rPr>
                        <a:t>Key inclusion criteria</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PD-L1 expression &lt;50%</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No AGAs (</a:t>
                      </a:r>
                      <a:r>
                        <a:rPr lang="en-US" sz="900" i="1" dirty="0">
                          <a:latin typeface="Arial" panose="020B0604020202020204" pitchFamily="34" charset="0"/>
                          <a:cs typeface="Arial" panose="020B0604020202020204" pitchFamily="34" charset="0"/>
                        </a:rPr>
                        <a:t>EGFR/ALK/ROS1 </a:t>
                      </a:r>
                      <a:r>
                        <a:rPr lang="en-US" sz="900" dirty="0">
                          <a:latin typeface="Arial" panose="020B0604020202020204" pitchFamily="34" charset="0"/>
                          <a:cs typeface="Arial" panose="020B0604020202020204" pitchFamily="34" charset="0"/>
                        </a:rPr>
                        <a:t>negative)</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No prior systemic therapy in the a/m setting</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Stage IIIB, </a:t>
                      </a:r>
                      <a:r>
                        <a:rPr lang="en-US" sz="900" dirty="0" err="1">
                          <a:latin typeface="Arial" panose="020B0604020202020204" pitchFamily="34" charset="0"/>
                          <a:cs typeface="Arial" panose="020B0604020202020204" pitchFamily="34" charset="0"/>
                        </a:rPr>
                        <a:t>IIIC</a:t>
                      </a:r>
                      <a:r>
                        <a:rPr lang="en-US" sz="900" baseline="30000" dirty="0" err="1">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 or IV NSCLC</a:t>
                      </a:r>
                    </a:p>
                  </a:txBody>
                  <a:tcPr marR="1944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890972121"/>
                  </a:ext>
                </a:extLst>
              </a:tr>
            </a:tbl>
          </a:graphicData>
        </a:graphic>
      </p:graphicFrame>
      <p:sp>
        <p:nvSpPr>
          <p:cNvPr id="50" name="Rounded Rectangle 49">
            <a:extLst>
              <a:ext uri="{FF2B5EF4-FFF2-40B4-BE49-F238E27FC236}">
                <a16:creationId xmlns:a16="http://schemas.microsoft.com/office/drawing/2014/main" id="{5D9EB43D-272A-83D6-D826-2A748B5BD510}"/>
              </a:ext>
            </a:extLst>
          </p:cNvPr>
          <p:cNvSpPr/>
          <p:nvPr/>
        </p:nvSpPr>
        <p:spPr>
          <a:xfrm>
            <a:off x="335511" y="4312157"/>
            <a:ext cx="2797200" cy="1188000"/>
          </a:xfrm>
          <a:prstGeom prst="roundRect">
            <a:avLst>
              <a:gd name="adj" fmla="val 6673"/>
            </a:avLst>
          </a:prstGeom>
          <a:solidFill>
            <a:schemeClr val="bg1"/>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Ins="72000" rtlCol="0" anchor="ctr"/>
          <a:lstStyle/>
          <a:p>
            <a:pPr marL="0" marR="0" lvl="0" indent="0" algn="l" defTabSz="457200" rtl="0" eaLnBrk="1" fontAlgn="auto" latinLnBrk="0" hangingPunct="1">
              <a:lnSpc>
                <a:spcPct val="100000"/>
              </a:lnSpc>
              <a:spcBef>
                <a:spcPts val="0"/>
              </a:spcBef>
              <a:spcAft>
                <a:spcPts val="100"/>
              </a:spcAft>
              <a:buClr>
                <a:srgbClr val="C6573B"/>
              </a:buClr>
              <a:buSzTx/>
              <a:buFontTx/>
              <a:buNone/>
              <a:tabLst/>
              <a:defRPr/>
            </a:pPr>
            <a:r>
              <a:rPr kumimoji="0" lang="en-GB" sz="95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Primary endpoints:</a:t>
            </a:r>
          </a:p>
          <a:p>
            <a:pPr marL="184150" marR="0" lvl="0" indent="-184150" algn="l" defTabSz="457200" rtl="0" eaLnBrk="1" fontAlgn="auto" latinLnBrk="0" hangingPunct="1">
              <a:lnSpc>
                <a:spcPct val="100000"/>
              </a:lnSpc>
              <a:spcBef>
                <a:spcPts val="0"/>
              </a:spcBef>
              <a:spcAft>
                <a:spcPts val="100"/>
              </a:spcAft>
              <a:buClr>
                <a:srgbClr val="C6573B"/>
              </a:buClr>
              <a:buSzTx/>
              <a:buFont typeface="Arial" panose="020B0604020202020204" pitchFamily="34" charset="0"/>
              <a:buChar char="•"/>
              <a:tabLst/>
              <a:defRPr/>
            </a:pP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PFS</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b</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and OS (NSQ; Trop-2 NMR+)</a:t>
            </a:r>
          </a:p>
          <a:p>
            <a:pPr marL="184150" marR="0" lvl="0" indent="-184150" algn="l" defTabSz="457200" rtl="0" eaLnBrk="1" fontAlgn="auto" latinLnBrk="0" hangingPunct="1">
              <a:lnSpc>
                <a:spcPct val="100000"/>
              </a:lnSpc>
              <a:spcBef>
                <a:spcPts val="0"/>
              </a:spcBef>
              <a:spcAft>
                <a:spcPts val="100"/>
              </a:spcAft>
              <a:buClr>
                <a:srgbClr val="C6573B"/>
              </a:buClr>
              <a:buSzTx/>
              <a:buFont typeface="Arial" panose="020B0604020202020204" pitchFamily="34" charset="0"/>
              <a:buChar char="•"/>
              <a:tabLst/>
              <a:defRPr/>
            </a:pP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PFS</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b</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and OS (NSQ)</a:t>
            </a:r>
          </a:p>
          <a:p>
            <a:pPr marL="0" marR="0" lvl="0" indent="0" algn="l" defTabSz="457200" rtl="0" eaLnBrk="1" fontAlgn="auto" latinLnBrk="0" hangingPunct="1">
              <a:lnSpc>
                <a:spcPct val="100000"/>
              </a:lnSpc>
              <a:spcBef>
                <a:spcPts val="300"/>
              </a:spcBef>
              <a:spcAft>
                <a:spcPts val="100"/>
              </a:spcAft>
              <a:buClr>
                <a:srgbClr val="C6573B"/>
              </a:buClr>
              <a:buSzTx/>
              <a:buFontTx/>
              <a:buNone/>
              <a:tabLst/>
              <a:defRPr/>
            </a:pPr>
            <a:r>
              <a:rPr kumimoji="0" lang="en-GB" sz="95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Secondary endpoints:</a:t>
            </a:r>
          </a:p>
          <a:p>
            <a:pPr marL="184150" marR="0" lvl="0" indent="-184150" algn="l" defTabSz="457200" rtl="0" eaLnBrk="1" fontAlgn="auto" latinLnBrk="0" hangingPunct="1">
              <a:lnSpc>
                <a:spcPct val="100000"/>
              </a:lnSpc>
              <a:spcBef>
                <a:spcPts val="0"/>
              </a:spcBef>
              <a:spcAft>
                <a:spcPts val="100"/>
              </a:spcAft>
              <a:buClr>
                <a:srgbClr val="C6573B"/>
              </a:buClr>
              <a:buSzTx/>
              <a:buFont typeface="Arial" panose="020B0604020202020204" pitchFamily="34" charset="0"/>
              <a:buChar char="•"/>
              <a:tabLst/>
              <a:defRPr/>
            </a:pP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PFS,</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b</a:t>
            </a:r>
            <a:r>
              <a:rPr kumimoji="0" lang="en-GB" sz="95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-d</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OS,</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c,d</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ORR,</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b</a:t>
            </a:r>
            <a:r>
              <a:rPr kumimoji="0" lang="en-GB" sz="95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-e</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DOR,</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b</a:t>
            </a:r>
            <a:r>
              <a:rPr kumimoji="0" lang="en-GB" sz="95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-e</a:t>
            </a:r>
            <a:b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PFS,</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c</a:t>
            </a:r>
            <a:r>
              <a:rPr kumimoji="0" lang="en-GB" sz="95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-f</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PFS2,</a:t>
            </a:r>
            <a:r>
              <a:rPr kumimoji="0" lang="en-GB" sz="95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c-e</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safety and tolerability,</a:t>
            </a:r>
            <a:b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PK, immunogenicity</a:t>
            </a:r>
          </a:p>
        </p:txBody>
      </p:sp>
      <p:sp>
        <p:nvSpPr>
          <p:cNvPr id="51" name="Rounded Rectangle 50">
            <a:extLst>
              <a:ext uri="{FF2B5EF4-FFF2-40B4-BE49-F238E27FC236}">
                <a16:creationId xmlns:a16="http://schemas.microsoft.com/office/drawing/2014/main" id="{7D0F397A-E392-A85F-504F-BFEBBFEB66B8}"/>
              </a:ext>
            </a:extLst>
          </p:cNvPr>
          <p:cNvSpPr/>
          <p:nvPr/>
        </p:nvSpPr>
        <p:spPr>
          <a:xfrm>
            <a:off x="3276830" y="4312157"/>
            <a:ext cx="2905377" cy="1188000"/>
          </a:xfrm>
          <a:prstGeom prst="roundRect">
            <a:avLst>
              <a:gd name="adj" fmla="val 6673"/>
            </a:avLst>
          </a:prstGeom>
          <a:solidFill>
            <a:schemeClr val="bg1"/>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Ins="72000" rtlCol="0" anchor="ctr"/>
          <a:lstStyle/>
          <a:p>
            <a:pPr marL="0" marR="0" lvl="0" indent="0" algn="l" defTabSz="457200" rtl="0" eaLnBrk="1" fontAlgn="auto" latinLnBrk="0" hangingPunct="1">
              <a:lnSpc>
                <a:spcPct val="100000"/>
              </a:lnSpc>
              <a:spcBef>
                <a:spcPts val="0"/>
              </a:spcBef>
              <a:spcAft>
                <a:spcPts val="100"/>
              </a:spcAft>
              <a:buClr>
                <a:srgbClr val="C6573B"/>
              </a:buClr>
              <a:buSzTx/>
              <a:buFontTx/>
              <a:buNone/>
              <a:tabLst/>
              <a:defRPr/>
            </a:pPr>
            <a:r>
              <a:rPr kumimoji="0" lang="en-GB" sz="95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Primary endpoints:</a:t>
            </a:r>
          </a:p>
          <a:p>
            <a:pPr marL="184150" marR="0" lvl="0" indent="-184150" algn="l" defTabSz="457200" rtl="0" eaLnBrk="1" fontAlgn="auto" latinLnBrk="0" hangingPunct="1">
              <a:lnSpc>
                <a:spcPct val="100000"/>
              </a:lnSpc>
              <a:spcBef>
                <a:spcPts val="0"/>
              </a:spcBef>
              <a:spcAft>
                <a:spcPts val="100"/>
              </a:spcAft>
              <a:buClr>
                <a:srgbClr val="C6573B"/>
              </a:buClr>
              <a:buSzTx/>
              <a:buFont typeface="Arial" panose="020B0604020202020204" pitchFamily="34" charset="0"/>
              <a:buChar char="•"/>
              <a:tabLst/>
              <a:defRPr/>
            </a:pP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PFS</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b</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and OS (ITT population)</a:t>
            </a:r>
          </a:p>
          <a:p>
            <a:pPr marL="184150" marR="0" lvl="0" indent="-184150" algn="l" defTabSz="457200" rtl="0" eaLnBrk="1" fontAlgn="auto" latinLnBrk="0" hangingPunct="1">
              <a:lnSpc>
                <a:spcPct val="100000"/>
              </a:lnSpc>
              <a:spcBef>
                <a:spcPts val="0"/>
              </a:spcBef>
              <a:spcAft>
                <a:spcPts val="100"/>
              </a:spcAft>
              <a:buClr>
                <a:srgbClr val="C6573B"/>
              </a:buClr>
              <a:buSzTx/>
              <a:buFont typeface="Arial" panose="020B0604020202020204" pitchFamily="34" charset="0"/>
              <a:buChar char="•"/>
              <a:tabLst/>
              <a:defRPr/>
            </a:pP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PFS</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b</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and OS (Trop-2 NMR+)</a:t>
            </a:r>
          </a:p>
          <a:p>
            <a:pPr marL="0" marR="0" lvl="0" indent="0" algn="l" defTabSz="457200" rtl="0" eaLnBrk="1" fontAlgn="auto" latinLnBrk="0" hangingPunct="1">
              <a:lnSpc>
                <a:spcPct val="100000"/>
              </a:lnSpc>
              <a:spcBef>
                <a:spcPts val="300"/>
              </a:spcBef>
              <a:spcAft>
                <a:spcPts val="100"/>
              </a:spcAft>
              <a:buClr>
                <a:srgbClr val="C6573B"/>
              </a:buClr>
              <a:buSzTx/>
              <a:buFontTx/>
              <a:buNone/>
              <a:tabLst/>
              <a:defRPr/>
            </a:pPr>
            <a:r>
              <a:rPr kumimoji="0" lang="en-GB" sz="95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Secondary endpoints:</a:t>
            </a:r>
          </a:p>
          <a:p>
            <a:pPr marL="184150" marR="0" lvl="0" indent="-184150" algn="l" defTabSz="457200" rtl="0" eaLnBrk="1" fontAlgn="auto" latinLnBrk="0" hangingPunct="1">
              <a:lnSpc>
                <a:spcPct val="100000"/>
              </a:lnSpc>
              <a:spcBef>
                <a:spcPts val="0"/>
              </a:spcBef>
              <a:spcAft>
                <a:spcPts val="100"/>
              </a:spcAft>
              <a:buClr>
                <a:srgbClr val="C6573B"/>
              </a:buClr>
              <a:buSzTx/>
              <a:buFont typeface="Arial" panose="020B0604020202020204" pitchFamily="34" charset="0"/>
              <a:buChar char="•"/>
              <a:tabLst/>
              <a:defRPr/>
            </a:pP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Key: </a:t>
            </a: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ORRb</a:t>
            </a:r>
            <a:endPar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184150" marR="0" lvl="0" indent="-184150" algn="l" defTabSz="457200" rtl="0" eaLnBrk="1" fontAlgn="auto" latinLnBrk="0" hangingPunct="1">
              <a:lnSpc>
                <a:spcPct val="100000"/>
              </a:lnSpc>
              <a:spcBef>
                <a:spcPts val="0"/>
              </a:spcBef>
              <a:spcAft>
                <a:spcPts val="100"/>
              </a:spcAft>
              <a:buClr>
                <a:srgbClr val="C6573B"/>
              </a:buClr>
              <a:buSzTx/>
              <a:buFont typeface="Arial" panose="020B0604020202020204" pitchFamily="34" charset="0"/>
              <a:buChar char="•"/>
              <a:tabLst/>
              <a:defRPr/>
            </a:pP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Other: </a:t>
            </a: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PFS,</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f</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ORR,</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f</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DOR,</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b</a:t>
            </a:r>
            <a:r>
              <a:rPr kumimoji="0" lang="en-GB" sz="95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-f </a:t>
            </a: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TTR,</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b,f</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DCR,</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b,f</a:t>
            </a:r>
            <a:b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PFS2, TTD, safety, immunogenicity</a:t>
            </a:r>
          </a:p>
        </p:txBody>
      </p:sp>
      <p:cxnSp>
        <p:nvCxnSpPr>
          <p:cNvPr id="55" name="Straight Connector 54">
            <a:extLst>
              <a:ext uri="{FF2B5EF4-FFF2-40B4-BE49-F238E27FC236}">
                <a16:creationId xmlns:a16="http://schemas.microsoft.com/office/drawing/2014/main" id="{7280396C-5CEA-0787-3CBC-E8B7266526AA}"/>
              </a:ext>
            </a:extLst>
          </p:cNvPr>
          <p:cNvCxnSpPr>
            <a:cxnSpLocks/>
          </p:cNvCxnSpPr>
          <p:nvPr/>
        </p:nvCxnSpPr>
        <p:spPr>
          <a:xfrm>
            <a:off x="1734551" y="4152900"/>
            <a:ext cx="0" cy="16301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57" name="Group 56">
            <a:extLst>
              <a:ext uri="{FF2B5EF4-FFF2-40B4-BE49-F238E27FC236}">
                <a16:creationId xmlns:a16="http://schemas.microsoft.com/office/drawing/2014/main" id="{E861E199-40AA-7CEE-14F8-FCE8C86565E9}"/>
              </a:ext>
            </a:extLst>
          </p:cNvPr>
          <p:cNvGrpSpPr/>
          <p:nvPr/>
        </p:nvGrpSpPr>
        <p:grpSpPr>
          <a:xfrm>
            <a:off x="991252" y="4007238"/>
            <a:ext cx="1492410" cy="144000"/>
            <a:chOff x="1122080" y="2852937"/>
            <a:chExt cx="1492576" cy="268092"/>
          </a:xfrm>
        </p:grpSpPr>
        <p:cxnSp>
          <p:nvCxnSpPr>
            <p:cNvPr id="58" name="Straight Connector 57">
              <a:extLst>
                <a:ext uri="{FF2B5EF4-FFF2-40B4-BE49-F238E27FC236}">
                  <a16:creationId xmlns:a16="http://schemas.microsoft.com/office/drawing/2014/main" id="{B3502405-175D-2F0D-B158-64458B59776F}"/>
                </a:ext>
              </a:extLst>
            </p:cNvPr>
            <p:cNvCxnSpPr>
              <a:cxnSpLocks/>
            </p:cNvCxnSpPr>
            <p:nvPr/>
          </p:nvCxnSpPr>
          <p:spPr>
            <a:xfrm rot="5400000">
              <a:off x="2481588" y="2987961"/>
              <a:ext cx="266136"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C669A653-071D-DA1F-A2F4-DD0D6E1A577E}"/>
                </a:ext>
              </a:extLst>
            </p:cNvPr>
            <p:cNvCxnSpPr>
              <a:cxnSpLocks/>
            </p:cNvCxnSpPr>
            <p:nvPr/>
          </p:nvCxnSpPr>
          <p:spPr>
            <a:xfrm rot="5400000">
              <a:off x="989013" y="2986004"/>
              <a:ext cx="266134"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61" name="Straight Connector 60">
            <a:extLst>
              <a:ext uri="{FF2B5EF4-FFF2-40B4-BE49-F238E27FC236}">
                <a16:creationId xmlns:a16="http://schemas.microsoft.com/office/drawing/2014/main" id="{F399E33B-B5CA-E8FD-E512-5E7AB1D94550}"/>
              </a:ext>
            </a:extLst>
          </p:cNvPr>
          <p:cNvCxnSpPr>
            <a:cxnSpLocks/>
          </p:cNvCxnSpPr>
          <p:nvPr/>
        </p:nvCxnSpPr>
        <p:spPr>
          <a:xfrm rot="5400000" flipV="1">
            <a:off x="1738800" y="3397090"/>
            <a:ext cx="0" cy="151200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A2063DB7-3681-EA48-C34E-0E018CE735F8}"/>
              </a:ext>
            </a:extLst>
          </p:cNvPr>
          <p:cNvSpPr/>
          <p:nvPr/>
        </p:nvSpPr>
        <p:spPr>
          <a:xfrm>
            <a:off x="335511" y="2996952"/>
            <a:ext cx="1368000" cy="1080000"/>
          </a:xfrm>
          <a:prstGeom prst="roundRect">
            <a:avLst>
              <a:gd name="adj" fmla="val 10070"/>
            </a:avLst>
          </a:prstGeom>
          <a:gradFill>
            <a:gsLst>
              <a:gs pos="0">
                <a:srgbClr val="005D00"/>
              </a:gs>
              <a:gs pos="100000">
                <a:srgbClr val="00B050"/>
              </a:gs>
            </a:gsLst>
            <a:lin ang="16200000" scaled="0"/>
          </a:gradFill>
          <a:ln w="222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Dato-</a:t>
            </a:r>
            <a:r>
              <a:rPr kumimoji="0" lang="en-GB" sz="950" b="0" i="0" u="none" strike="noStrike" kern="1200" cap="none" spc="-5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DXd</a:t>
            </a: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 durvalumab </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carboplatin Q3W IV</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for 4 cycles</a:t>
            </a:r>
          </a:p>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endPar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Dato-</a:t>
            </a:r>
            <a:r>
              <a:rPr kumimoji="0" lang="en-GB" sz="950" b="0" i="0" u="none" strike="noStrike" kern="1200" cap="none" spc="-5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DXd</a:t>
            </a: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Durvalumab</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Q3W IV</a:t>
            </a:r>
          </a:p>
        </p:txBody>
      </p:sp>
      <p:sp>
        <p:nvSpPr>
          <p:cNvPr id="33" name="Rounded Rectangle 32">
            <a:extLst>
              <a:ext uri="{FF2B5EF4-FFF2-40B4-BE49-F238E27FC236}">
                <a16:creationId xmlns:a16="http://schemas.microsoft.com/office/drawing/2014/main" id="{7F7ADD28-799E-0E9E-0828-8420F39BA1DD}"/>
              </a:ext>
            </a:extLst>
          </p:cNvPr>
          <p:cNvSpPr/>
          <p:nvPr/>
        </p:nvSpPr>
        <p:spPr>
          <a:xfrm>
            <a:off x="1765592" y="2996952"/>
            <a:ext cx="1368000" cy="1080000"/>
          </a:xfrm>
          <a:prstGeom prst="roundRect">
            <a:avLst>
              <a:gd name="adj" fmla="val 10070"/>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Histology-specific</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ChT</a:t>
            </a: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 pembrolizumab</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Q3W IV</a:t>
            </a:r>
          </a:p>
        </p:txBody>
      </p:sp>
      <p:cxnSp>
        <p:nvCxnSpPr>
          <p:cNvPr id="64" name="Straight Connector 63">
            <a:extLst>
              <a:ext uri="{FF2B5EF4-FFF2-40B4-BE49-F238E27FC236}">
                <a16:creationId xmlns:a16="http://schemas.microsoft.com/office/drawing/2014/main" id="{7A1D5784-DD56-9B28-1227-917981FF5E2E}"/>
              </a:ext>
            </a:extLst>
          </p:cNvPr>
          <p:cNvCxnSpPr>
            <a:cxnSpLocks/>
          </p:cNvCxnSpPr>
          <p:nvPr/>
        </p:nvCxnSpPr>
        <p:spPr>
          <a:xfrm>
            <a:off x="4729162" y="4152900"/>
            <a:ext cx="0" cy="16301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2F0CED40-EA9A-E79E-3590-5091EDA49EBC}"/>
              </a:ext>
            </a:extLst>
          </p:cNvPr>
          <p:cNvCxnSpPr>
            <a:cxnSpLocks/>
          </p:cNvCxnSpPr>
          <p:nvPr/>
        </p:nvCxnSpPr>
        <p:spPr>
          <a:xfrm rot="5400000">
            <a:off x="5606737" y="4079764"/>
            <a:ext cx="142949"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66CC5AA0-BD95-5BEE-951D-367C6458214D}"/>
              </a:ext>
            </a:extLst>
          </p:cNvPr>
          <p:cNvCxnSpPr>
            <a:cxnSpLocks/>
          </p:cNvCxnSpPr>
          <p:nvPr/>
        </p:nvCxnSpPr>
        <p:spPr>
          <a:xfrm rot="5400000">
            <a:off x="3709357" y="4078712"/>
            <a:ext cx="142948"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25262157-F4AA-51F8-3987-FF9D6F08DF4C}"/>
              </a:ext>
            </a:extLst>
          </p:cNvPr>
          <p:cNvCxnSpPr>
            <a:cxnSpLocks/>
          </p:cNvCxnSpPr>
          <p:nvPr/>
        </p:nvCxnSpPr>
        <p:spPr>
          <a:xfrm>
            <a:off x="3771900" y="4153090"/>
            <a:ext cx="1914525"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2" name="Rounded Rectangle 41">
            <a:extLst>
              <a:ext uri="{FF2B5EF4-FFF2-40B4-BE49-F238E27FC236}">
                <a16:creationId xmlns:a16="http://schemas.microsoft.com/office/drawing/2014/main" id="{DF7823F6-5448-2888-CFA4-2E8E61335E46}"/>
              </a:ext>
            </a:extLst>
          </p:cNvPr>
          <p:cNvSpPr/>
          <p:nvPr/>
        </p:nvSpPr>
        <p:spPr>
          <a:xfrm>
            <a:off x="3276831" y="2996952"/>
            <a:ext cx="1008000" cy="1080000"/>
          </a:xfrm>
          <a:prstGeom prst="roundRect">
            <a:avLst>
              <a:gd name="adj" fmla="val 10070"/>
            </a:avLst>
          </a:prstGeom>
          <a:gradFill>
            <a:gsLst>
              <a:gs pos="0">
                <a:srgbClr val="005D00"/>
              </a:gs>
              <a:gs pos="100000">
                <a:srgbClr val="00B050"/>
              </a:gs>
            </a:gsLst>
            <a:lin ang="16200000" scaled="0"/>
          </a:gra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80000"/>
              </a:lnSpc>
              <a:spcBef>
                <a:spcPts val="0"/>
              </a:spcBef>
              <a:spcAft>
                <a:spcPts val="0"/>
              </a:spcAft>
              <a:buClr>
                <a:srgbClr val="C6573B"/>
              </a:buClr>
              <a:buSzTx/>
              <a:buFontTx/>
              <a:buNone/>
              <a:tabLst/>
              <a:defRPr/>
            </a:pP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Dato-</a:t>
            </a:r>
            <a:r>
              <a:rPr kumimoji="0" lang="en-GB" sz="950" b="0" i="0" u="none" strike="noStrike" kern="1200" cap="none" spc="-5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DXd</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Q3W</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pembrolizumab</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Q3W IV</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cisplatin or</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carboplatin Q3W IV</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(max 4 cycles)</a:t>
            </a:r>
          </a:p>
        </p:txBody>
      </p:sp>
      <p:sp>
        <p:nvSpPr>
          <p:cNvPr id="49" name="Rounded Rectangle 48">
            <a:extLst>
              <a:ext uri="{FF2B5EF4-FFF2-40B4-BE49-F238E27FC236}">
                <a16:creationId xmlns:a16="http://schemas.microsoft.com/office/drawing/2014/main" id="{4C5FCA6E-F465-BAEF-361E-E88575C4066C}"/>
              </a:ext>
            </a:extLst>
          </p:cNvPr>
          <p:cNvSpPr/>
          <p:nvPr/>
        </p:nvSpPr>
        <p:spPr>
          <a:xfrm>
            <a:off x="5174211" y="2996952"/>
            <a:ext cx="1008000" cy="1080000"/>
          </a:xfrm>
          <a:prstGeom prst="roundRect">
            <a:avLst>
              <a:gd name="adj" fmla="val 10070"/>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80000"/>
              </a:lnSpc>
              <a:spcBef>
                <a:spcPts val="0"/>
              </a:spcBef>
              <a:spcAft>
                <a:spcPts val="0"/>
              </a:spcAft>
              <a:buClr>
                <a:srgbClr val="C6573B"/>
              </a:buClr>
              <a:buSzTx/>
              <a:buFontTx/>
              <a:buNone/>
              <a:tabLst/>
              <a:defRPr/>
            </a:pP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Pembrolizumab</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Q3W IV</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pemetrexed</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Q3W IV</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cisplatin or</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carboplatin Q3W IV</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(max 4 cycles)</a:t>
            </a:r>
          </a:p>
        </p:txBody>
      </p:sp>
      <p:grpSp>
        <p:nvGrpSpPr>
          <p:cNvPr id="90" name="Group 89">
            <a:extLst>
              <a:ext uri="{FF2B5EF4-FFF2-40B4-BE49-F238E27FC236}">
                <a16:creationId xmlns:a16="http://schemas.microsoft.com/office/drawing/2014/main" id="{DF6E9858-046B-AB8D-C398-AB0A7D9DAD6E}"/>
              </a:ext>
            </a:extLst>
          </p:cNvPr>
          <p:cNvGrpSpPr/>
          <p:nvPr/>
        </p:nvGrpSpPr>
        <p:grpSpPr>
          <a:xfrm>
            <a:off x="6950075" y="2847849"/>
            <a:ext cx="1384300" cy="143999"/>
            <a:chOff x="6950075" y="2847849"/>
            <a:chExt cx="1384300" cy="143999"/>
          </a:xfrm>
        </p:grpSpPr>
        <p:cxnSp>
          <p:nvCxnSpPr>
            <p:cNvPr id="72" name="Straight Connector 71">
              <a:extLst>
                <a:ext uri="{FF2B5EF4-FFF2-40B4-BE49-F238E27FC236}">
                  <a16:creationId xmlns:a16="http://schemas.microsoft.com/office/drawing/2014/main" id="{1DCEA778-2DD4-881D-F688-366FAD817E17}"/>
                </a:ext>
              </a:extLst>
            </p:cNvPr>
            <p:cNvCxnSpPr>
              <a:cxnSpLocks/>
            </p:cNvCxnSpPr>
            <p:nvPr/>
          </p:nvCxnSpPr>
          <p:spPr>
            <a:xfrm rot="5400000">
              <a:off x="8254117" y="2920374"/>
              <a:ext cx="142949"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57EF7E2-3D25-794F-BB41-6BE9E9743DB3}"/>
                </a:ext>
              </a:extLst>
            </p:cNvPr>
            <p:cNvCxnSpPr>
              <a:cxnSpLocks/>
            </p:cNvCxnSpPr>
            <p:nvPr/>
          </p:nvCxnSpPr>
          <p:spPr>
            <a:xfrm rot="5400000">
              <a:off x="6886117" y="2919323"/>
              <a:ext cx="142948"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B696236-5C25-8E71-919C-15D053C525F1}"/>
                </a:ext>
              </a:extLst>
            </p:cNvPr>
            <p:cNvCxnSpPr>
              <a:cxnSpLocks/>
            </p:cNvCxnSpPr>
            <p:nvPr/>
          </p:nvCxnSpPr>
          <p:spPr>
            <a:xfrm>
              <a:off x="6950075" y="2851340"/>
              <a:ext cx="13843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75" name="Oval 74">
            <a:extLst>
              <a:ext uri="{FF2B5EF4-FFF2-40B4-BE49-F238E27FC236}">
                <a16:creationId xmlns:a16="http://schemas.microsoft.com/office/drawing/2014/main" id="{4CF2947C-EC25-B82A-08D3-4AC39CA00A19}"/>
              </a:ext>
            </a:extLst>
          </p:cNvPr>
          <p:cNvSpPr/>
          <p:nvPr/>
        </p:nvSpPr>
        <p:spPr>
          <a:xfrm>
            <a:off x="7479726" y="2653268"/>
            <a:ext cx="328892" cy="328892"/>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86400" rIns="0" rtlCol="0" anchor="ct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t>
            </a:r>
            <a:b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1:1</a:t>
            </a:r>
          </a:p>
        </p:txBody>
      </p:sp>
      <p:cxnSp>
        <p:nvCxnSpPr>
          <p:cNvPr id="76" name="Straight Connector 75">
            <a:extLst>
              <a:ext uri="{FF2B5EF4-FFF2-40B4-BE49-F238E27FC236}">
                <a16:creationId xmlns:a16="http://schemas.microsoft.com/office/drawing/2014/main" id="{E4671545-ED08-582D-1A0B-41F82E24FD33}"/>
              </a:ext>
            </a:extLst>
          </p:cNvPr>
          <p:cNvCxnSpPr>
            <a:cxnSpLocks/>
          </p:cNvCxnSpPr>
          <p:nvPr/>
        </p:nvCxnSpPr>
        <p:spPr>
          <a:xfrm rot="5400000">
            <a:off x="7511104" y="2515021"/>
            <a:ext cx="266136"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8CB3023B-7B47-31C8-2F7C-58CBE2182C3A}"/>
              </a:ext>
            </a:extLst>
          </p:cNvPr>
          <p:cNvSpPr/>
          <p:nvPr/>
        </p:nvSpPr>
        <p:spPr>
          <a:xfrm>
            <a:off x="6309591" y="4312157"/>
            <a:ext cx="2664000" cy="1188000"/>
          </a:xfrm>
          <a:prstGeom prst="roundRect">
            <a:avLst>
              <a:gd name="adj" fmla="val 6673"/>
            </a:avLst>
          </a:prstGeom>
          <a:solidFill>
            <a:schemeClr val="bg1"/>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Ins="72000" rtlCol="0" anchor="ctr"/>
          <a:lstStyle/>
          <a:p>
            <a:pPr marL="0" marR="0" lvl="0" indent="0" algn="l" defTabSz="457200" rtl="0" eaLnBrk="1" fontAlgn="auto" latinLnBrk="0" hangingPunct="1">
              <a:lnSpc>
                <a:spcPct val="100000"/>
              </a:lnSpc>
              <a:spcBef>
                <a:spcPts val="0"/>
              </a:spcBef>
              <a:spcAft>
                <a:spcPts val="100"/>
              </a:spcAft>
              <a:buClr>
                <a:srgbClr val="C6573B"/>
              </a:buClr>
              <a:buSzTx/>
              <a:buFontTx/>
              <a:buNone/>
              <a:tabLst/>
              <a:defRPr/>
            </a:pPr>
            <a:r>
              <a:rPr kumimoji="0" lang="en-GB" sz="95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Primary endpoints:</a:t>
            </a:r>
          </a:p>
          <a:p>
            <a:pPr marL="184150" marR="0" lvl="0" indent="-184150" algn="l" defTabSz="457200" rtl="0" eaLnBrk="1" fontAlgn="auto" latinLnBrk="0" hangingPunct="1">
              <a:lnSpc>
                <a:spcPct val="100000"/>
              </a:lnSpc>
              <a:spcBef>
                <a:spcPts val="0"/>
              </a:spcBef>
              <a:spcAft>
                <a:spcPts val="100"/>
              </a:spcAft>
              <a:buClr>
                <a:srgbClr val="C6573B"/>
              </a:buClr>
              <a:buSzTx/>
              <a:buFont typeface="Arial" panose="020B0604020202020204" pitchFamily="34" charset="0"/>
              <a:buChar char="•"/>
              <a:tabLst/>
              <a:defRPr/>
            </a:pP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PFS</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b</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(NSQ)</a:t>
            </a:r>
          </a:p>
          <a:p>
            <a:pPr marL="184150" marR="0" lvl="0" indent="-184150" algn="l" defTabSz="457200" rtl="0" eaLnBrk="1" fontAlgn="auto" latinLnBrk="0" hangingPunct="1">
              <a:lnSpc>
                <a:spcPct val="100000"/>
              </a:lnSpc>
              <a:spcBef>
                <a:spcPts val="0"/>
              </a:spcBef>
              <a:spcAft>
                <a:spcPts val="100"/>
              </a:spcAft>
              <a:buClr>
                <a:srgbClr val="C6573B"/>
              </a:buClr>
              <a:buSzTx/>
              <a:buFont typeface="Arial" panose="020B0604020202020204" pitchFamily="34" charset="0"/>
              <a:buChar char="•"/>
              <a:tabLst/>
              <a:defRPr/>
            </a:pP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OS (NSQ)</a:t>
            </a:r>
          </a:p>
          <a:p>
            <a:pPr marL="0" marR="0" lvl="0" indent="0" algn="l" defTabSz="457200" rtl="0" eaLnBrk="1" fontAlgn="auto" latinLnBrk="0" hangingPunct="1">
              <a:lnSpc>
                <a:spcPct val="100000"/>
              </a:lnSpc>
              <a:spcBef>
                <a:spcPts val="300"/>
              </a:spcBef>
              <a:spcAft>
                <a:spcPts val="100"/>
              </a:spcAft>
              <a:buClr>
                <a:srgbClr val="C6573B"/>
              </a:buClr>
              <a:buSzTx/>
              <a:buFontTx/>
              <a:buNone/>
              <a:tabLst/>
              <a:defRPr/>
            </a:pPr>
            <a:r>
              <a:rPr kumimoji="0" lang="en-GB" sz="95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Secondary endpoints:</a:t>
            </a:r>
          </a:p>
          <a:p>
            <a:pPr marL="184150" marR="0" lvl="0" indent="-184150" algn="l" defTabSz="457200" rtl="0" eaLnBrk="1" fontAlgn="auto" latinLnBrk="0" hangingPunct="1">
              <a:lnSpc>
                <a:spcPct val="100000"/>
              </a:lnSpc>
              <a:spcBef>
                <a:spcPts val="0"/>
              </a:spcBef>
              <a:spcAft>
                <a:spcPts val="100"/>
              </a:spcAft>
              <a:buClr>
                <a:srgbClr val="C6573B"/>
              </a:buClr>
              <a:buSzTx/>
              <a:buFont typeface="Arial" panose="020B0604020202020204" pitchFamily="34" charset="0"/>
              <a:buChar char="•"/>
              <a:tabLst/>
              <a:defRPr/>
            </a:pP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Key: </a:t>
            </a: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OS,</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d,e</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PFS,</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d,e</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ORR</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b,d,e</a:t>
            </a:r>
            <a:endParaRPr kumimoji="0" lang="en-GB" sz="95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184150" marR="0" lvl="0" indent="-184150" algn="l" defTabSz="457200" rtl="0" eaLnBrk="1" fontAlgn="auto" latinLnBrk="0" hangingPunct="1">
              <a:lnSpc>
                <a:spcPct val="100000"/>
              </a:lnSpc>
              <a:spcBef>
                <a:spcPts val="0"/>
              </a:spcBef>
              <a:spcAft>
                <a:spcPts val="100"/>
              </a:spcAft>
              <a:buClr>
                <a:srgbClr val="C6573B"/>
              </a:buClr>
              <a:buSzTx/>
              <a:buFont typeface="Arial" panose="020B0604020202020204" pitchFamily="34" charset="0"/>
              <a:buChar char="•"/>
              <a:tabLst/>
              <a:defRPr/>
            </a:pP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Other: </a:t>
            </a: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PFS,</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e,f</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PFS2,d,e </a:t>
            </a: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ORR,</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d</a:t>
            </a:r>
            <a:r>
              <a:rPr kumimoji="0" lang="en-GB" sz="95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-f</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DOR,</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b,d</a:t>
            </a:r>
            <a:r>
              <a:rPr kumimoji="0" lang="en-GB" sz="95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-f</a:t>
            </a:r>
            <a:br>
              <a:rPr kumimoji="0" lang="en-GB" sz="95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DCR,</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b,d,f</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TTD,</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b,d</a:t>
            </a:r>
            <a:r>
              <a:rPr kumimoji="0" lang="en-GB" sz="95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-f</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safety, immunogenicity</a:t>
            </a:r>
            <a:endParaRPr kumimoji="0" lang="en-GB" sz="95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cxnSp>
        <p:nvCxnSpPr>
          <p:cNvPr id="78" name="Straight Connector 77">
            <a:extLst>
              <a:ext uri="{FF2B5EF4-FFF2-40B4-BE49-F238E27FC236}">
                <a16:creationId xmlns:a16="http://schemas.microsoft.com/office/drawing/2014/main" id="{83E2499F-8E6E-62C9-8696-5EBE8C340D9B}"/>
              </a:ext>
            </a:extLst>
          </p:cNvPr>
          <p:cNvCxnSpPr>
            <a:cxnSpLocks/>
          </p:cNvCxnSpPr>
          <p:nvPr/>
        </p:nvCxnSpPr>
        <p:spPr>
          <a:xfrm>
            <a:off x="7641591" y="4152900"/>
            <a:ext cx="0" cy="16301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AE71FA30-2579-E158-6EF0-96008F5D9E12}"/>
              </a:ext>
            </a:extLst>
          </p:cNvPr>
          <p:cNvCxnSpPr>
            <a:cxnSpLocks/>
          </p:cNvCxnSpPr>
          <p:nvPr/>
        </p:nvCxnSpPr>
        <p:spPr>
          <a:xfrm rot="5400000">
            <a:off x="8254117" y="4079763"/>
            <a:ext cx="142949"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8FD0C98-E742-7543-7B37-7F7EE671A2F8}"/>
              </a:ext>
            </a:extLst>
          </p:cNvPr>
          <p:cNvCxnSpPr>
            <a:cxnSpLocks/>
          </p:cNvCxnSpPr>
          <p:nvPr/>
        </p:nvCxnSpPr>
        <p:spPr>
          <a:xfrm rot="5400000">
            <a:off x="6886117" y="4078712"/>
            <a:ext cx="142948"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A7A142F1-3058-DA6A-E68A-70743FA948D2}"/>
              </a:ext>
            </a:extLst>
          </p:cNvPr>
          <p:cNvCxnSpPr>
            <a:cxnSpLocks/>
          </p:cNvCxnSpPr>
          <p:nvPr/>
        </p:nvCxnSpPr>
        <p:spPr>
          <a:xfrm>
            <a:off x="6950075" y="4153090"/>
            <a:ext cx="13843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3" name="Rounded Rectangle 82">
            <a:extLst>
              <a:ext uri="{FF2B5EF4-FFF2-40B4-BE49-F238E27FC236}">
                <a16:creationId xmlns:a16="http://schemas.microsoft.com/office/drawing/2014/main" id="{BB7F2DEB-9F5C-DF98-A9F7-25BD05BD951D}"/>
              </a:ext>
            </a:extLst>
          </p:cNvPr>
          <p:cNvSpPr/>
          <p:nvPr/>
        </p:nvSpPr>
        <p:spPr>
          <a:xfrm>
            <a:off x="6309591" y="2996952"/>
            <a:ext cx="1296000" cy="1080000"/>
          </a:xfrm>
          <a:prstGeom prst="roundRect">
            <a:avLst>
              <a:gd name="adj" fmla="val 10070"/>
            </a:avLst>
          </a:prstGeom>
          <a:gradFill>
            <a:gsLst>
              <a:gs pos="0">
                <a:srgbClr val="005D00"/>
              </a:gs>
              <a:gs pos="100000">
                <a:srgbClr val="00B050"/>
              </a:gs>
            </a:gsLst>
            <a:lin ang="16200000" scaled="0"/>
          </a:gradFill>
          <a:ln w="222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Dato-</a:t>
            </a:r>
            <a:r>
              <a:rPr kumimoji="0" lang="en-GB" sz="950" b="0" i="0" u="none" strike="noStrike" kern="1200" cap="none" spc="-5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DXd</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Q3W IV</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pembrolizumab</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Q3W IV</a:t>
            </a:r>
          </a:p>
        </p:txBody>
      </p:sp>
      <p:sp>
        <p:nvSpPr>
          <p:cNvPr id="84" name="Rounded Rectangle 83">
            <a:extLst>
              <a:ext uri="{FF2B5EF4-FFF2-40B4-BE49-F238E27FC236}">
                <a16:creationId xmlns:a16="http://schemas.microsoft.com/office/drawing/2014/main" id="{EC2352BE-17FF-ECE5-1EA4-4367E0DF28AB}"/>
              </a:ext>
            </a:extLst>
          </p:cNvPr>
          <p:cNvSpPr/>
          <p:nvPr/>
        </p:nvSpPr>
        <p:spPr>
          <a:xfrm>
            <a:off x="7677591" y="2996952"/>
            <a:ext cx="1296000" cy="1080000"/>
          </a:xfrm>
          <a:prstGeom prst="roundRect">
            <a:avLst>
              <a:gd name="adj" fmla="val 10070"/>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Pembrolizumab</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Q3W IV</a:t>
            </a:r>
          </a:p>
        </p:txBody>
      </p:sp>
      <p:cxnSp>
        <p:nvCxnSpPr>
          <p:cNvPr id="96" name="Straight Connector 95">
            <a:extLst>
              <a:ext uri="{FF2B5EF4-FFF2-40B4-BE49-F238E27FC236}">
                <a16:creationId xmlns:a16="http://schemas.microsoft.com/office/drawing/2014/main" id="{86076669-0F90-DDCF-E37B-41C7EF53DDC7}"/>
              </a:ext>
            </a:extLst>
          </p:cNvPr>
          <p:cNvCxnSpPr>
            <a:cxnSpLocks/>
          </p:cNvCxnSpPr>
          <p:nvPr/>
        </p:nvCxnSpPr>
        <p:spPr>
          <a:xfrm rot="5400000">
            <a:off x="11346073" y="2920374"/>
            <a:ext cx="142949"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9A8F1134-0F02-23E0-F411-159C8FBFF95B}"/>
              </a:ext>
            </a:extLst>
          </p:cNvPr>
          <p:cNvCxnSpPr>
            <a:cxnSpLocks/>
          </p:cNvCxnSpPr>
          <p:nvPr/>
        </p:nvCxnSpPr>
        <p:spPr>
          <a:xfrm rot="5400000">
            <a:off x="9511624" y="2919323"/>
            <a:ext cx="142948"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1CE67B53-3E4F-543D-25B6-42E2F5649BA3}"/>
              </a:ext>
            </a:extLst>
          </p:cNvPr>
          <p:cNvCxnSpPr>
            <a:cxnSpLocks/>
          </p:cNvCxnSpPr>
          <p:nvPr/>
        </p:nvCxnSpPr>
        <p:spPr>
          <a:xfrm>
            <a:off x="9575800" y="2851340"/>
            <a:ext cx="1851025"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9" name="Oval 98">
            <a:extLst>
              <a:ext uri="{FF2B5EF4-FFF2-40B4-BE49-F238E27FC236}">
                <a16:creationId xmlns:a16="http://schemas.microsoft.com/office/drawing/2014/main" id="{A03954A7-F3DF-0538-F498-9BA7DCFD6454}"/>
              </a:ext>
            </a:extLst>
          </p:cNvPr>
          <p:cNvSpPr/>
          <p:nvPr/>
        </p:nvSpPr>
        <p:spPr>
          <a:xfrm>
            <a:off x="10320452" y="2653268"/>
            <a:ext cx="328892" cy="328892"/>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86400" rIns="0" rtlCol="0" anchor="ct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t>
            </a:r>
            <a:b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1:1:1</a:t>
            </a:r>
          </a:p>
        </p:txBody>
      </p:sp>
      <p:cxnSp>
        <p:nvCxnSpPr>
          <p:cNvPr id="100" name="Straight Connector 99">
            <a:extLst>
              <a:ext uri="{FF2B5EF4-FFF2-40B4-BE49-F238E27FC236}">
                <a16:creationId xmlns:a16="http://schemas.microsoft.com/office/drawing/2014/main" id="{26979E17-AAD8-1C78-4BE2-000404C1CF49}"/>
              </a:ext>
            </a:extLst>
          </p:cNvPr>
          <p:cNvCxnSpPr>
            <a:cxnSpLocks/>
          </p:cNvCxnSpPr>
          <p:nvPr/>
        </p:nvCxnSpPr>
        <p:spPr>
          <a:xfrm rot="5400000">
            <a:off x="10351830" y="2515021"/>
            <a:ext cx="266136"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1" name="Rounded Rectangle 100">
            <a:extLst>
              <a:ext uri="{FF2B5EF4-FFF2-40B4-BE49-F238E27FC236}">
                <a16:creationId xmlns:a16="http://schemas.microsoft.com/office/drawing/2014/main" id="{9C23CDEB-3FA7-A1AF-E34D-926116D54BEC}"/>
              </a:ext>
            </a:extLst>
          </p:cNvPr>
          <p:cNvSpPr/>
          <p:nvPr/>
        </p:nvSpPr>
        <p:spPr>
          <a:xfrm>
            <a:off x="10104323" y="2996952"/>
            <a:ext cx="792000" cy="1080000"/>
          </a:xfrm>
          <a:prstGeom prst="roundRect">
            <a:avLst>
              <a:gd name="adj" fmla="val 10070"/>
            </a:avLst>
          </a:prstGeom>
          <a:solidFill>
            <a:schemeClr val="accent1">
              <a:lumMod val="50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950" b="0" i="0" u="none" strike="noStrike" kern="1200" cap="none" spc="-5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Rilvegostomig</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Q3W IV</a:t>
            </a:r>
          </a:p>
        </p:txBody>
      </p:sp>
      <p:sp>
        <p:nvSpPr>
          <p:cNvPr id="102" name="Rounded Rectangle 101">
            <a:extLst>
              <a:ext uri="{FF2B5EF4-FFF2-40B4-BE49-F238E27FC236}">
                <a16:creationId xmlns:a16="http://schemas.microsoft.com/office/drawing/2014/main" id="{58080387-5D65-AF70-470B-7368F29F93D8}"/>
              </a:ext>
            </a:extLst>
          </p:cNvPr>
          <p:cNvSpPr/>
          <p:nvPr/>
        </p:nvSpPr>
        <p:spPr>
          <a:xfrm>
            <a:off x="9115098" y="4312157"/>
            <a:ext cx="2741317" cy="1188000"/>
          </a:xfrm>
          <a:prstGeom prst="roundRect">
            <a:avLst>
              <a:gd name="adj" fmla="val 6673"/>
            </a:avLst>
          </a:prstGeom>
          <a:solidFill>
            <a:schemeClr val="bg1"/>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Ins="72000" rtlCol="0" anchor="t" anchorCtr="0"/>
          <a:lstStyle/>
          <a:p>
            <a:pPr marL="0" marR="0" lvl="0" indent="0" algn="l" defTabSz="457200" rtl="0" eaLnBrk="1" fontAlgn="auto" latinLnBrk="0" hangingPunct="1">
              <a:lnSpc>
                <a:spcPct val="100000"/>
              </a:lnSpc>
              <a:spcBef>
                <a:spcPts val="0"/>
              </a:spcBef>
              <a:spcAft>
                <a:spcPts val="100"/>
              </a:spcAft>
              <a:buClr>
                <a:srgbClr val="C6573B"/>
              </a:buClr>
              <a:buSzTx/>
              <a:buFontTx/>
              <a:buNone/>
              <a:tabLst/>
              <a:defRPr/>
            </a:pPr>
            <a:r>
              <a:rPr kumimoji="0" lang="en-GB" sz="95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Primary endpoints:</a:t>
            </a:r>
          </a:p>
          <a:p>
            <a:pPr marL="184150" marR="0" lvl="0" indent="-184150" algn="l" defTabSz="457200" rtl="0" eaLnBrk="1" fontAlgn="auto" latinLnBrk="0" hangingPunct="1">
              <a:lnSpc>
                <a:spcPct val="100000"/>
              </a:lnSpc>
              <a:spcBef>
                <a:spcPts val="0"/>
              </a:spcBef>
              <a:spcAft>
                <a:spcPts val="100"/>
              </a:spcAft>
              <a:buClr>
                <a:srgbClr val="C6573B"/>
              </a:buClr>
              <a:buSzTx/>
              <a:buFont typeface="Arial" panose="020B0604020202020204" pitchFamily="34" charset="0"/>
              <a:buChar char="•"/>
              <a:tabLst/>
              <a:defRPr/>
            </a:pP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PFS</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b</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(Trop-2 NMR+)</a:t>
            </a:r>
          </a:p>
          <a:p>
            <a:pPr marL="184150" marR="0" lvl="0" indent="-184150" algn="l" defTabSz="457200" rtl="0" eaLnBrk="1" fontAlgn="auto" latinLnBrk="0" hangingPunct="1">
              <a:lnSpc>
                <a:spcPct val="100000"/>
              </a:lnSpc>
              <a:spcBef>
                <a:spcPts val="0"/>
              </a:spcBef>
              <a:spcAft>
                <a:spcPts val="100"/>
              </a:spcAft>
              <a:buClr>
                <a:srgbClr val="C6573B"/>
              </a:buClr>
              <a:buSzTx/>
              <a:buFont typeface="Arial" panose="020B0604020202020204" pitchFamily="34" charset="0"/>
              <a:buChar char="•"/>
              <a:tabLst/>
              <a:defRPr/>
            </a:pP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OS (Trop-2 NMR+)</a:t>
            </a:r>
          </a:p>
          <a:p>
            <a:pPr marL="0" marR="0" lvl="0" indent="0" algn="l" defTabSz="457200" rtl="0" eaLnBrk="1" fontAlgn="auto" latinLnBrk="0" hangingPunct="1">
              <a:lnSpc>
                <a:spcPct val="100000"/>
              </a:lnSpc>
              <a:spcBef>
                <a:spcPts val="300"/>
              </a:spcBef>
              <a:spcAft>
                <a:spcPts val="100"/>
              </a:spcAft>
              <a:buClr>
                <a:srgbClr val="C6573B"/>
              </a:buClr>
              <a:buSzTx/>
              <a:buFontTx/>
              <a:buNone/>
              <a:tabLst/>
              <a:defRPr/>
            </a:pPr>
            <a:r>
              <a:rPr kumimoji="0" lang="en-GB" sz="95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Secondary endpoints:</a:t>
            </a:r>
          </a:p>
          <a:p>
            <a:pPr marL="184150" marR="0" lvl="0" indent="-184150" algn="l" defTabSz="457200" rtl="0" eaLnBrk="1" fontAlgn="auto" latinLnBrk="0" hangingPunct="1">
              <a:lnSpc>
                <a:spcPct val="100000"/>
              </a:lnSpc>
              <a:spcBef>
                <a:spcPts val="0"/>
              </a:spcBef>
              <a:spcAft>
                <a:spcPts val="100"/>
              </a:spcAft>
              <a:buClr>
                <a:srgbClr val="C6573B"/>
              </a:buClr>
              <a:buSzTx/>
              <a:buFont typeface="Arial" panose="020B0604020202020204" pitchFamily="34" charset="0"/>
              <a:buChar char="•"/>
              <a:tabLst/>
              <a:defRPr/>
            </a:pP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PFS,</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b,g</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OS,</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g</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ORR,</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b,c,g</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DOR,</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b,c,g</a:t>
            </a: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95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PROs,</a:t>
            </a:r>
            <a:r>
              <a:rPr kumimoji="0" lang="en-GB" sz="950" b="0" i="0" u="none" strike="noStrike" kern="1200" cap="none" spc="0" normalizeH="0" baseline="30000" noProof="0" dirty="0" err="1">
                <a:ln>
                  <a:noFill/>
                </a:ln>
                <a:solidFill>
                  <a:schemeClr val="tx1"/>
                </a:solidFill>
                <a:effectLst/>
                <a:uLnTx/>
                <a:uFillTx/>
                <a:latin typeface="Arial" panose="020B0604020202020204" pitchFamily="34" charset="0"/>
                <a:ea typeface="+mn-ea"/>
                <a:cs typeface="Arial" panose="020B0604020202020204" pitchFamily="34" charset="0"/>
              </a:rPr>
              <a:t>c,g</a:t>
            </a:r>
            <a:b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PK, immunogenicity, PFS2</a:t>
            </a:r>
            <a:r>
              <a:rPr kumimoji="0" lang="en-GB" sz="95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c,f,g</a:t>
            </a:r>
          </a:p>
        </p:txBody>
      </p:sp>
      <p:cxnSp>
        <p:nvCxnSpPr>
          <p:cNvPr id="103" name="Straight Connector 102">
            <a:extLst>
              <a:ext uri="{FF2B5EF4-FFF2-40B4-BE49-F238E27FC236}">
                <a16:creationId xmlns:a16="http://schemas.microsoft.com/office/drawing/2014/main" id="{F03DABC8-8524-E49E-9FE1-B514A3FC8962}"/>
              </a:ext>
            </a:extLst>
          </p:cNvPr>
          <p:cNvCxnSpPr>
            <a:cxnSpLocks/>
          </p:cNvCxnSpPr>
          <p:nvPr/>
        </p:nvCxnSpPr>
        <p:spPr>
          <a:xfrm>
            <a:off x="10484898" y="4152900"/>
            <a:ext cx="0" cy="16301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E0D56A6E-A2A6-E7FD-AF5F-80547817C229}"/>
              </a:ext>
            </a:extLst>
          </p:cNvPr>
          <p:cNvCxnSpPr>
            <a:cxnSpLocks/>
          </p:cNvCxnSpPr>
          <p:nvPr/>
        </p:nvCxnSpPr>
        <p:spPr>
          <a:xfrm rot="5400000">
            <a:off x="11346073" y="4079764"/>
            <a:ext cx="142949"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1E29C2A1-3CF9-B2CC-EA7D-C2B08B6A1B5D}"/>
              </a:ext>
            </a:extLst>
          </p:cNvPr>
          <p:cNvCxnSpPr>
            <a:cxnSpLocks/>
          </p:cNvCxnSpPr>
          <p:nvPr/>
        </p:nvCxnSpPr>
        <p:spPr>
          <a:xfrm rot="5400000">
            <a:off x="9511624" y="4078712"/>
            <a:ext cx="142948"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D386EE73-CCEC-A252-FC86-D974059DD66A}"/>
              </a:ext>
            </a:extLst>
          </p:cNvPr>
          <p:cNvCxnSpPr>
            <a:cxnSpLocks/>
          </p:cNvCxnSpPr>
          <p:nvPr/>
        </p:nvCxnSpPr>
        <p:spPr>
          <a:xfrm>
            <a:off x="9575800" y="4153090"/>
            <a:ext cx="1851025"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7" name="Rounded Rectangle 106">
            <a:extLst>
              <a:ext uri="{FF2B5EF4-FFF2-40B4-BE49-F238E27FC236}">
                <a16:creationId xmlns:a16="http://schemas.microsoft.com/office/drawing/2014/main" id="{C9B89918-1F42-9F36-7912-AA8F3E183D10}"/>
              </a:ext>
            </a:extLst>
          </p:cNvPr>
          <p:cNvSpPr/>
          <p:nvPr/>
        </p:nvSpPr>
        <p:spPr>
          <a:xfrm>
            <a:off x="9115098" y="2996952"/>
            <a:ext cx="936000" cy="1080000"/>
          </a:xfrm>
          <a:prstGeom prst="roundRect">
            <a:avLst>
              <a:gd name="adj" fmla="val 10070"/>
            </a:avLst>
          </a:prstGeom>
          <a:gradFill>
            <a:gsLst>
              <a:gs pos="0">
                <a:srgbClr val="005D00"/>
              </a:gs>
              <a:gs pos="100000">
                <a:srgbClr val="00B050"/>
              </a:gs>
            </a:gsLst>
            <a:lin ang="16200000" scaled="0"/>
          </a:gra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Dato-</a:t>
            </a:r>
            <a:r>
              <a:rPr kumimoji="0" lang="en-GB" sz="950" b="0" i="0" u="none" strike="noStrike" kern="1200" cap="none" spc="-5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DXd</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Q3W IV</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950" b="0" i="0" u="none" strike="noStrike" kern="1200" cap="none" spc="-5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rilvegostomig</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Q3W IV</a:t>
            </a:r>
          </a:p>
        </p:txBody>
      </p:sp>
      <p:sp>
        <p:nvSpPr>
          <p:cNvPr id="108" name="Rounded Rectangle 107">
            <a:extLst>
              <a:ext uri="{FF2B5EF4-FFF2-40B4-BE49-F238E27FC236}">
                <a16:creationId xmlns:a16="http://schemas.microsoft.com/office/drawing/2014/main" id="{4AB2AB91-02E5-EC9F-1C94-F6342B1E7295}"/>
              </a:ext>
            </a:extLst>
          </p:cNvPr>
          <p:cNvSpPr/>
          <p:nvPr/>
        </p:nvSpPr>
        <p:spPr>
          <a:xfrm>
            <a:off x="10949547" y="2996952"/>
            <a:ext cx="936000" cy="1080000"/>
          </a:xfrm>
          <a:prstGeom prst="roundRect">
            <a:avLst>
              <a:gd name="adj" fmla="val 10070"/>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80000"/>
              </a:lnSpc>
              <a:spcBef>
                <a:spcPts val="0"/>
              </a:spcBef>
              <a:spcAft>
                <a:spcPts val="0"/>
              </a:spcAft>
              <a:buClr>
                <a:srgbClr val="C6573B"/>
              </a:buClr>
              <a:buSzTx/>
              <a:buFontTx/>
              <a:buNone/>
              <a:tabLst/>
              <a:defRPr/>
            </a:pP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Pembrolizumab</a:t>
            </a:r>
            <a:b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Q3W IV</a:t>
            </a:r>
          </a:p>
        </p:txBody>
      </p:sp>
      <p:cxnSp>
        <p:nvCxnSpPr>
          <p:cNvPr id="109" name="Straight Connector 108">
            <a:extLst>
              <a:ext uri="{FF2B5EF4-FFF2-40B4-BE49-F238E27FC236}">
                <a16:creationId xmlns:a16="http://schemas.microsoft.com/office/drawing/2014/main" id="{C002B76D-DBB3-6134-3F6B-6382D9DD613E}"/>
              </a:ext>
            </a:extLst>
          </p:cNvPr>
          <p:cNvCxnSpPr>
            <a:cxnSpLocks/>
          </p:cNvCxnSpPr>
          <p:nvPr/>
        </p:nvCxnSpPr>
        <p:spPr>
          <a:xfrm>
            <a:off x="9045709" y="1196752"/>
            <a:ext cx="0" cy="4320000"/>
          </a:xfrm>
          <a:prstGeom prst="line">
            <a:avLst/>
          </a:prstGeom>
          <a:ln w="19050">
            <a:solidFill>
              <a:schemeClr val="tx1"/>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2" name="Table 11">
            <a:extLst>
              <a:ext uri="{FF2B5EF4-FFF2-40B4-BE49-F238E27FC236}">
                <a16:creationId xmlns:a16="http://schemas.microsoft.com/office/drawing/2014/main" id="{7A489F77-517F-4426-DB58-8976BECB9E55}"/>
              </a:ext>
            </a:extLst>
          </p:cNvPr>
          <p:cNvGraphicFramePr>
            <a:graphicFrameLocks noGrp="1"/>
          </p:cNvGraphicFramePr>
          <p:nvPr/>
        </p:nvGraphicFramePr>
        <p:xfrm>
          <a:off x="6312024" y="1196752"/>
          <a:ext cx="2664296" cy="1325880"/>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4069232199"/>
                    </a:ext>
                  </a:extLst>
                </a:gridCol>
              </a:tblGrid>
              <a:tr h="370840">
                <a:tc>
                  <a:txBody>
                    <a:bodyPr/>
                    <a:lstStyle/>
                    <a:p>
                      <a:pPr algn="ctr"/>
                      <a:r>
                        <a:rPr lang="en-US" sz="1000" dirty="0">
                          <a:latin typeface="Arial" panose="020B0604020202020204" pitchFamily="34" charset="0"/>
                          <a:cs typeface="Arial" panose="020B0604020202020204" pitchFamily="34" charset="0"/>
                        </a:rPr>
                        <a:t>TROPION-Lung08</a:t>
                      </a:r>
                    </a:p>
                    <a:p>
                      <a:pPr algn="ctr"/>
                      <a:r>
                        <a:rPr lang="en-US" sz="1000" b="0" dirty="0">
                          <a:latin typeface="Arial" panose="020B0604020202020204" pitchFamily="34" charset="0"/>
                          <a:cs typeface="Arial" panose="020B0604020202020204" pitchFamily="34" charset="0"/>
                        </a:rPr>
                        <a:t>Dato-</a:t>
                      </a:r>
                      <a:r>
                        <a:rPr lang="en-US" sz="1000" b="0" dirty="0" err="1">
                          <a:latin typeface="Arial" panose="020B0604020202020204" pitchFamily="34" charset="0"/>
                          <a:cs typeface="Arial" panose="020B0604020202020204" pitchFamily="34" charset="0"/>
                        </a:rPr>
                        <a:t>DXd</a:t>
                      </a:r>
                      <a:r>
                        <a:rPr lang="en-US" sz="1000" b="0" dirty="0">
                          <a:latin typeface="Arial" panose="020B0604020202020204" pitchFamily="34" charset="0"/>
                          <a:cs typeface="Arial" panose="020B0604020202020204" pitchFamily="34" charset="0"/>
                        </a:rPr>
                        <a:t> + pembrolizumab</a:t>
                      </a:r>
                      <a:br>
                        <a:rPr lang="en-US" sz="1000" b="0" dirty="0">
                          <a:latin typeface="Arial" panose="020B0604020202020204" pitchFamily="34" charset="0"/>
                          <a:cs typeface="Arial" panose="020B0604020202020204" pitchFamily="34" charset="0"/>
                        </a:rPr>
                      </a:br>
                      <a:r>
                        <a:rPr lang="en-US" sz="1000" b="0" dirty="0">
                          <a:latin typeface="Arial" panose="020B0604020202020204" pitchFamily="34" charset="0"/>
                          <a:cs typeface="Arial" panose="020B0604020202020204" pitchFamily="34" charset="0"/>
                        </a:rPr>
                        <a:t>vs pembrolizumab</a:t>
                      </a:r>
                      <a:r>
                        <a:rPr lang="en-US" sz="1000" b="0" baseline="30000" dirty="0">
                          <a:latin typeface="Arial" panose="020B0604020202020204" pitchFamily="34" charset="0"/>
                          <a:cs typeface="Arial" panose="020B0604020202020204" pitchFamily="34" charset="0"/>
                        </a:rPr>
                        <a:t>5-7</a:t>
                      </a:r>
                      <a:r>
                        <a:rPr lang="en-US" sz="1000" b="0" dirty="0">
                          <a:latin typeface="Arial" panose="020B0604020202020204" pitchFamily="34" charset="0"/>
                          <a:cs typeface="Arial" panose="020B0604020202020204" pitchFamily="34" charset="0"/>
                        </a:rPr>
                        <a:t> (N=740)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49155449"/>
                  </a:ext>
                </a:extLst>
              </a:tr>
              <a:tr h="370840">
                <a:tc>
                  <a:txBody>
                    <a:bodyPr/>
                    <a:lstStyle/>
                    <a:p>
                      <a:r>
                        <a:rPr lang="en-US" sz="900" b="1" dirty="0">
                          <a:latin typeface="Arial" panose="020B0604020202020204" pitchFamily="34" charset="0"/>
                          <a:cs typeface="Arial" panose="020B0604020202020204" pitchFamily="34" charset="0"/>
                        </a:rPr>
                        <a:t>Key inclusion criteria</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PD-L1 TPS ≥50%</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No AGAs (</a:t>
                      </a:r>
                      <a:r>
                        <a:rPr lang="en-US" sz="900" i="1" dirty="0">
                          <a:latin typeface="Arial" panose="020B0604020202020204" pitchFamily="34" charset="0"/>
                          <a:cs typeface="Arial" panose="020B0604020202020204" pitchFamily="34" charset="0"/>
                        </a:rPr>
                        <a:t>EGFR/ALK/ROS1 </a:t>
                      </a:r>
                      <a:r>
                        <a:rPr lang="en-US" sz="900" dirty="0">
                          <a:latin typeface="Arial" panose="020B0604020202020204" pitchFamily="34" charset="0"/>
                          <a:cs typeface="Arial" panose="020B0604020202020204" pitchFamily="34" charset="0"/>
                        </a:rPr>
                        <a:t>negative)</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No prior systemic therapy in the a/m setting</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Stage IIIB, </a:t>
                      </a:r>
                      <a:r>
                        <a:rPr lang="en-US" sz="900" dirty="0" err="1">
                          <a:latin typeface="Arial" panose="020B0604020202020204" pitchFamily="34" charset="0"/>
                          <a:cs typeface="Arial" panose="020B0604020202020204" pitchFamily="34" charset="0"/>
                        </a:rPr>
                        <a:t>IIIC</a:t>
                      </a:r>
                      <a:r>
                        <a:rPr lang="en-US" sz="900" baseline="30000" dirty="0" err="1">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 or IV NSCLC</a:t>
                      </a:r>
                    </a:p>
                  </a:txBody>
                  <a:tcPr marR="1944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890972121"/>
                  </a:ext>
                </a:extLst>
              </a:tr>
            </a:tbl>
          </a:graphicData>
        </a:graphic>
      </p:graphicFrame>
      <p:graphicFrame>
        <p:nvGraphicFramePr>
          <p:cNvPr id="13" name="Table 12">
            <a:extLst>
              <a:ext uri="{FF2B5EF4-FFF2-40B4-BE49-F238E27FC236}">
                <a16:creationId xmlns:a16="http://schemas.microsoft.com/office/drawing/2014/main" id="{A8C7DA45-E5DA-D328-0006-7A67912CE937}"/>
              </a:ext>
            </a:extLst>
          </p:cNvPr>
          <p:cNvGraphicFramePr>
            <a:graphicFrameLocks noGrp="1"/>
          </p:cNvGraphicFramePr>
          <p:nvPr/>
        </p:nvGraphicFramePr>
        <p:xfrm>
          <a:off x="9115098" y="1196752"/>
          <a:ext cx="2739600" cy="1325880"/>
        </p:xfrm>
        <a:graphic>
          <a:graphicData uri="http://schemas.openxmlformats.org/drawingml/2006/table">
            <a:tbl>
              <a:tblPr firstRow="1" bandRow="1">
                <a:tableStyleId>{5C22544A-7EE6-4342-B048-85BDC9FD1C3A}</a:tableStyleId>
              </a:tblPr>
              <a:tblGrid>
                <a:gridCol w="2739600">
                  <a:extLst>
                    <a:ext uri="{9D8B030D-6E8A-4147-A177-3AD203B41FA5}">
                      <a16:colId xmlns:a16="http://schemas.microsoft.com/office/drawing/2014/main" val="4069232199"/>
                    </a:ext>
                  </a:extLst>
                </a:gridCol>
              </a:tblGrid>
              <a:tr h="370840">
                <a:tc>
                  <a:txBody>
                    <a:bodyPr/>
                    <a:lstStyle/>
                    <a:p>
                      <a:pPr algn="ctr"/>
                      <a:r>
                        <a:rPr lang="en-US" sz="1000" dirty="0">
                          <a:latin typeface="Arial" panose="020B0604020202020204" pitchFamily="34" charset="0"/>
                          <a:cs typeface="Arial" panose="020B0604020202020204" pitchFamily="34" charset="0"/>
                        </a:rPr>
                        <a:t>TROPION-Lung10</a:t>
                      </a:r>
                    </a:p>
                    <a:p>
                      <a:pPr algn="ctr"/>
                      <a:r>
                        <a:rPr lang="en-US" sz="1000" b="0" dirty="0">
                          <a:latin typeface="Arial" panose="020B0604020202020204" pitchFamily="34" charset="0"/>
                          <a:cs typeface="Arial" panose="020B0604020202020204" pitchFamily="34" charset="0"/>
                        </a:rPr>
                        <a:t>Dato-</a:t>
                      </a:r>
                      <a:r>
                        <a:rPr lang="en-US" sz="1000" b="0" dirty="0" err="1">
                          <a:latin typeface="Arial" panose="020B0604020202020204" pitchFamily="34" charset="0"/>
                          <a:cs typeface="Arial" panose="020B0604020202020204" pitchFamily="34" charset="0"/>
                        </a:rPr>
                        <a:t>DXd</a:t>
                      </a:r>
                      <a:r>
                        <a:rPr lang="en-US" sz="1000" b="0" dirty="0">
                          <a:latin typeface="Arial" panose="020B0604020202020204" pitchFamily="34" charset="0"/>
                          <a:cs typeface="Arial" panose="020B0604020202020204" pitchFamily="34" charset="0"/>
                        </a:rPr>
                        <a:t> + </a:t>
                      </a:r>
                      <a:r>
                        <a:rPr lang="en-US" sz="1000" b="0" dirty="0" err="1">
                          <a:latin typeface="Arial" panose="020B0604020202020204" pitchFamily="34" charset="0"/>
                          <a:cs typeface="Arial" panose="020B0604020202020204" pitchFamily="34" charset="0"/>
                        </a:rPr>
                        <a:t>rilvegostomig</a:t>
                      </a:r>
                      <a:r>
                        <a:rPr lang="en-US" sz="1000" b="0" dirty="0">
                          <a:latin typeface="Arial" panose="020B0604020202020204" pitchFamily="34" charset="0"/>
                          <a:cs typeface="Arial" panose="020B0604020202020204" pitchFamily="34" charset="0"/>
                        </a:rPr>
                        <a:t> vs </a:t>
                      </a:r>
                      <a:r>
                        <a:rPr lang="en-US" sz="1000" b="0" dirty="0" err="1">
                          <a:latin typeface="Arial" panose="020B0604020202020204" pitchFamily="34" charset="0"/>
                          <a:cs typeface="Arial" panose="020B0604020202020204" pitchFamily="34" charset="0"/>
                        </a:rPr>
                        <a:t>rilvegostomig</a:t>
                      </a:r>
                      <a:br>
                        <a:rPr lang="en-US" sz="1000" b="0" dirty="0">
                          <a:latin typeface="Arial" panose="020B0604020202020204" pitchFamily="34" charset="0"/>
                          <a:cs typeface="Arial" panose="020B0604020202020204" pitchFamily="34" charset="0"/>
                        </a:rPr>
                      </a:br>
                      <a:r>
                        <a:rPr lang="en-US" sz="1000" b="0" dirty="0">
                          <a:latin typeface="Arial" panose="020B0604020202020204" pitchFamily="34" charset="0"/>
                          <a:cs typeface="Arial" panose="020B0604020202020204" pitchFamily="34" charset="0"/>
                        </a:rPr>
                        <a:t>vs pembrolizumab</a:t>
                      </a:r>
                      <a:r>
                        <a:rPr lang="en-US" sz="1000" b="0" baseline="30000" dirty="0">
                          <a:latin typeface="Arial" panose="020B0604020202020204" pitchFamily="34" charset="0"/>
                          <a:cs typeface="Arial" panose="020B0604020202020204" pitchFamily="34" charset="0"/>
                        </a:rPr>
                        <a:t>8</a:t>
                      </a:r>
                      <a:r>
                        <a:rPr lang="en-US" sz="1000" b="0" dirty="0">
                          <a:latin typeface="Arial" panose="020B0604020202020204" pitchFamily="34" charset="0"/>
                          <a:cs typeface="Arial" panose="020B0604020202020204" pitchFamily="34" charset="0"/>
                        </a:rPr>
                        <a:t> (N=675)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49155449"/>
                  </a:ext>
                </a:extLst>
              </a:tr>
              <a:tr h="370840">
                <a:tc>
                  <a:txBody>
                    <a:bodyPr/>
                    <a:lstStyle/>
                    <a:p>
                      <a:r>
                        <a:rPr lang="en-US" sz="900" b="1" dirty="0">
                          <a:latin typeface="Arial" panose="020B0604020202020204" pitchFamily="34" charset="0"/>
                          <a:cs typeface="Arial" panose="020B0604020202020204" pitchFamily="34" charset="0"/>
                        </a:rPr>
                        <a:t>Key inclusion criteria</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PD-L1 expression ≥50%</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No AGAs (</a:t>
                      </a:r>
                      <a:r>
                        <a:rPr lang="en-US" sz="900" i="1" dirty="0">
                          <a:latin typeface="Arial" panose="020B0604020202020204" pitchFamily="34" charset="0"/>
                          <a:cs typeface="Arial" panose="020B0604020202020204" pitchFamily="34" charset="0"/>
                        </a:rPr>
                        <a:t>EGFR/ALK/ROS1 </a:t>
                      </a:r>
                      <a:r>
                        <a:rPr lang="en-US" sz="900" dirty="0">
                          <a:latin typeface="Arial" panose="020B0604020202020204" pitchFamily="34" charset="0"/>
                          <a:cs typeface="Arial" panose="020B0604020202020204" pitchFamily="34" charset="0"/>
                        </a:rPr>
                        <a:t>negative)</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No prior systemic therapy in the a/m setting</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Stage IIIB, IIIC or IV </a:t>
                      </a:r>
                      <a:r>
                        <a:rPr lang="en-US" sz="900" dirty="0" err="1">
                          <a:latin typeface="Arial" panose="020B0604020202020204" pitchFamily="34" charset="0"/>
                          <a:cs typeface="Arial" panose="020B0604020202020204" pitchFamily="34" charset="0"/>
                        </a:rPr>
                        <a:t>NSCLC</a:t>
                      </a:r>
                      <a:r>
                        <a:rPr lang="en-US" sz="900" baseline="30000" dirty="0" err="1">
                          <a:latin typeface="Arial" panose="020B0604020202020204" pitchFamily="34" charset="0"/>
                          <a:cs typeface="Arial" panose="020B0604020202020204" pitchFamily="34" charset="0"/>
                        </a:rPr>
                        <a:t>a</a:t>
                      </a:r>
                      <a:endParaRPr lang="en-US" sz="900" baseline="30000" dirty="0">
                        <a:latin typeface="Arial" panose="020B0604020202020204" pitchFamily="34" charset="0"/>
                        <a:cs typeface="Arial" panose="020B0604020202020204" pitchFamily="34" charset="0"/>
                      </a:endParaRPr>
                    </a:p>
                  </a:txBody>
                  <a:tcPr marR="1944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890972121"/>
                  </a:ext>
                </a:extLst>
              </a:tr>
            </a:tbl>
          </a:graphicData>
        </a:graphic>
      </p:graphicFrame>
      <p:sp>
        <p:nvSpPr>
          <p:cNvPr id="3" name="Slide Number Placeholder 2">
            <a:extLst>
              <a:ext uri="{FF2B5EF4-FFF2-40B4-BE49-F238E27FC236}">
                <a16:creationId xmlns:a16="http://schemas.microsoft.com/office/drawing/2014/main" id="{BEE6FEA9-EC35-97A7-A35B-B92D89E7CC2B}"/>
              </a:ext>
            </a:extLst>
          </p:cNvPr>
          <p:cNvSpPr>
            <a:spLocks noGrp="1"/>
          </p:cNvSpPr>
          <p:nvPr>
            <p:ph type="sldNum" sz="quarter" idx="4"/>
          </p:nvPr>
        </p:nvSpPr>
        <p:spPr/>
        <p:txBody>
          <a:bodyPr/>
          <a:lstStyle/>
          <a:p>
            <a:fld id="{FCE43C0F-8A7B-3A4B-9DB5-B3472E36E833}" type="slidenum">
              <a:rPr lang="en-GB" smtClean="0"/>
              <a:pPr/>
              <a:t>32</a:t>
            </a:fld>
            <a:endParaRPr lang="en-GB" dirty="0"/>
          </a:p>
        </p:txBody>
      </p:sp>
    </p:spTree>
    <p:extLst>
      <p:ext uri="{BB962C8B-B14F-4D97-AF65-F5344CB8AC3E}">
        <p14:creationId xmlns:p14="http://schemas.microsoft.com/office/powerpoint/2010/main" val="3002631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63E4C7-1975-6B74-A11F-49253A46F8E1}"/>
              </a:ext>
            </a:extLst>
          </p:cNvPr>
          <p:cNvSpPr>
            <a:spLocks noGrp="1"/>
          </p:cNvSpPr>
          <p:nvPr>
            <p:ph type="title"/>
          </p:nvPr>
        </p:nvSpPr>
        <p:spPr/>
        <p:txBody>
          <a:bodyPr/>
          <a:lstStyle/>
          <a:p>
            <a:r>
              <a:rPr lang="en-GB" cap="none" dirty="0"/>
              <a:t>Opti</a:t>
            </a:r>
            <a:r>
              <a:rPr lang="en-GB" dirty="0"/>
              <a:t>trop-lung05: </a:t>
            </a:r>
            <a:r>
              <a:rPr lang="en-GB" dirty="0">
                <a:solidFill>
                  <a:schemeClr val="tx2"/>
                </a:solidFill>
              </a:rPr>
              <a:t>S</a:t>
            </a:r>
            <a:r>
              <a:rPr lang="en-GB" cap="none" dirty="0">
                <a:solidFill>
                  <a:schemeClr val="tx2"/>
                </a:solidFill>
              </a:rPr>
              <a:t>ac</a:t>
            </a:r>
            <a:r>
              <a:rPr lang="en-GB" dirty="0">
                <a:solidFill>
                  <a:schemeClr val="tx2"/>
                </a:solidFill>
              </a:rPr>
              <a:t>-TMT 1L combinations in </a:t>
            </a:r>
            <a:r>
              <a:rPr lang="en-GB" cap="none" dirty="0"/>
              <a:t>ADVANCED/METASTATIC </a:t>
            </a:r>
            <a:r>
              <a:rPr lang="en-GB" dirty="0"/>
              <a:t>nsclc</a:t>
            </a:r>
            <a:r>
              <a:rPr lang="en-GB" baseline="30000" dirty="0"/>
              <a:t>1,2</a:t>
            </a:r>
            <a:r>
              <a:rPr lang="en-GB" dirty="0"/>
              <a:t> </a:t>
            </a:r>
          </a:p>
        </p:txBody>
      </p:sp>
      <p:sp>
        <p:nvSpPr>
          <p:cNvPr id="5" name="Content Placeholder 4">
            <a:extLst>
              <a:ext uri="{FF2B5EF4-FFF2-40B4-BE49-F238E27FC236}">
                <a16:creationId xmlns:a16="http://schemas.microsoft.com/office/drawing/2014/main" id="{5983A4A4-7321-0E9A-2754-7879DFE9386D}"/>
              </a:ext>
            </a:extLst>
          </p:cNvPr>
          <p:cNvSpPr>
            <a:spLocks noGrp="1"/>
          </p:cNvSpPr>
          <p:nvPr>
            <p:ph sz="quarter" idx="15"/>
          </p:nvPr>
        </p:nvSpPr>
        <p:spPr>
          <a:xfrm>
            <a:off x="615774" y="6002720"/>
            <a:ext cx="10180339" cy="365125"/>
          </a:xfrm>
        </p:spPr>
        <p:txBody>
          <a:bodyPr/>
          <a:lstStyle/>
          <a:p>
            <a:r>
              <a:rPr lang="en-GB" dirty="0">
                <a:solidFill>
                  <a:schemeClr val="tx2"/>
                </a:solidFill>
              </a:rPr>
              <a:t>1L, first-line; BIRC, blinded independent review committee; DCR, disease control rate; </a:t>
            </a:r>
            <a:r>
              <a:rPr lang="en-GB" dirty="0" err="1">
                <a:solidFill>
                  <a:schemeClr val="tx2"/>
                </a:solidFill>
              </a:rPr>
              <a:t>DoR</a:t>
            </a:r>
            <a:r>
              <a:rPr lang="en-GB" dirty="0">
                <a:solidFill>
                  <a:schemeClr val="tx2"/>
                </a:solidFill>
              </a:rPr>
              <a:t>, duration of response; ECOG PS, European Cooperative Oncology Group performance status; </a:t>
            </a:r>
            <a:r>
              <a:rPr lang="en-GB" dirty="0" err="1">
                <a:solidFill>
                  <a:schemeClr val="tx2"/>
                </a:solidFill>
              </a:rPr>
              <a:t>HRQoL</a:t>
            </a:r>
            <a:r>
              <a:rPr lang="en-GB" dirty="0">
                <a:solidFill>
                  <a:schemeClr val="tx2"/>
                </a:solidFill>
              </a:rPr>
              <a:t>, health-related quality of life; INV, investigator; IV, intravenously; (m)NSCLC, (metastatic) non-small cell lung cancer; ORR, objective response rate; OS, overall survival; PFS, progression-free survival; R, randomisation; RECIST, Response Evaluation Criteria in Solid Tumours</a:t>
            </a:r>
            <a:r>
              <a:rPr lang="en-GB" b="1" dirty="0">
                <a:solidFill>
                  <a:schemeClr val="tx2"/>
                </a:solidFill>
              </a:rPr>
              <a:t>; </a:t>
            </a:r>
            <a:r>
              <a:rPr lang="en-GB" dirty="0">
                <a:solidFill>
                  <a:schemeClr val="tx2"/>
                </a:solidFill>
              </a:rPr>
              <a:t>Sac-TMT, </a:t>
            </a:r>
            <a:r>
              <a:rPr lang="en-GB" dirty="0" err="1">
                <a:solidFill>
                  <a:schemeClr val="tx2"/>
                </a:solidFill>
              </a:rPr>
              <a:t>sacituzumab</a:t>
            </a:r>
            <a:r>
              <a:rPr lang="en-GB" dirty="0">
                <a:solidFill>
                  <a:schemeClr val="tx2"/>
                </a:solidFill>
              </a:rPr>
              <a:t> </a:t>
            </a:r>
            <a:r>
              <a:rPr lang="en-GB" dirty="0" err="1">
                <a:solidFill>
                  <a:schemeClr val="tx2"/>
                </a:solidFill>
              </a:rPr>
              <a:t>tirumotecan</a:t>
            </a:r>
            <a:r>
              <a:rPr lang="en-GB" dirty="0">
                <a:solidFill>
                  <a:schemeClr val="tx2"/>
                </a:solidFill>
              </a:rPr>
              <a:t>; TPS, tumour proportion score; TTR, time to response</a:t>
            </a:r>
          </a:p>
          <a:p>
            <a:r>
              <a:rPr lang="en-GB" dirty="0">
                <a:solidFill>
                  <a:schemeClr val="tx2"/>
                </a:solidFill>
              </a:rPr>
              <a:t>1. </a:t>
            </a:r>
            <a:r>
              <a:rPr lang="en-GB" dirty="0" err="1">
                <a:solidFill>
                  <a:schemeClr val="tx2"/>
                </a:solidFill>
              </a:rPr>
              <a:t>Kelun</a:t>
            </a:r>
            <a:r>
              <a:rPr lang="en-GB" dirty="0">
                <a:solidFill>
                  <a:schemeClr val="tx2"/>
                </a:solidFill>
              </a:rPr>
              <a:t>-Biotech Biopharmaceutical Co., Ltd. Press release. November 24, 2025. Available </a:t>
            </a:r>
            <a:r>
              <a:rPr lang="en-GB" dirty="0">
                <a:solidFill>
                  <a:schemeClr val="tx2"/>
                </a:solidFill>
                <a:hlinkClick r:id="rId2">
                  <a:extLst>
                    <a:ext uri="{A12FA001-AC4F-418D-AE19-62706E023703}">
                      <ahyp:hlinkClr xmlns:ahyp="http://schemas.microsoft.com/office/drawing/2018/hyperlinkcolor" val="tx"/>
                    </a:ext>
                  </a:extLst>
                </a:hlinkClick>
              </a:rPr>
              <a:t>here</a:t>
            </a:r>
            <a:r>
              <a:rPr lang="en-GB" dirty="0">
                <a:solidFill>
                  <a:schemeClr val="tx2"/>
                </a:solidFill>
              </a:rPr>
              <a:t> (accessed May 06, 2026); 2. ClinicalTrials.gov. Identifier NCT06448312</a:t>
            </a:r>
          </a:p>
          <a:p>
            <a:endParaRPr lang="en-GB" dirty="0">
              <a:solidFill>
                <a:schemeClr val="tx2"/>
              </a:solidFill>
            </a:endParaRPr>
          </a:p>
        </p:txBody>
      </p:sp>
      <p:sp>
        <p:nvSpPr>
          <p:cNvPr id="6" name="Slide Number Placeholder 5">
            <a:extLst>
              <a:ext uri="{FF2B5EF4-FFF2-40B4-BE49-F238E27FC236}">
                <a16:creationId xmlns:a16="http://schemas.microsoft.com/office/drawing/2014/main" id="{D6FB57BD-BBC4-BEA4-ADB4-BA1FE075A886}"/>
              </a:ext>
            </a:extLst>
          </p:cNvPr>
          <p:cNvSpPr>
            <a:spLocks noGrp="1"/>
          </p:cNvSpPr>
          <p:nvPr>
            <p:ph type="sldNum" sz="quarter" idx="4"/>
          </p:nvPr>
        </p:nvSpPr>
        <p:spPr/>
        <p:txBody>
          <a:bodyPr/>
          <a:lstStyle/>
          <a:p>
            <a:fld id="{FCE43C0F-8A7B-3A4B-9DB5-B3472E36E833}" type="slidenum">
              <a:rPr lang="en-GB" smtClean="0"/>
              <a:pPr/>
              <a:t>33</a:t>
            </a:fld>
            <a:endParaRPr lang="en-GB" dirty="0"/>
          </a:p>
        </p:txBody>
      </p:sp>
      <p:sp>
        <p:nvSpPr>
          <p:cNvPr id="8" name="TextBox 7">
            <a:extLst>
              <a:ext uri="{FF2B5EF4-FFF2-40B4-BE49-F238E27FC236}">
                <a16:creationId xmlns:a16="http://schemas.microsoft.com/office/drawing/2014/main" id="{FB737B4F-3519-6544-BD8A-A13CC09577BF}"/>
              </a:ext>
            </a:extLst>
          </p:cNvPr>
          <p:cNvSpPr txBox="1"/>
          <p:nvPr/>
        </p:nvSpPr>
        <p:spPr>
          <a:xfrm>
            <a:off x="1055440" y="1394174"/>
            <a:ext cx="9015858" cy="1200329"/>
          </a:xfrm>
          <a:prstGeom prst="rect">
            <a:avLst/>
          </a:prstGeom>
          <a:noFill/>
          <a:ln w="19050">
            <a:solidFill>
              <a:schemeClr val="bg1">
                <a:lumMod val="50000"/>
              </a:schemeClr>
            </a:solidFill>
          </a:ln>
        </p:spPr>
        <p:txBody>
          <a:bodyPr wrap="square">
            <a:spAutoFit/>
          </a:bodyPr>
          <a:lstStyle/>
          <a:p>
            <a:pPr marL="285750" indent="-285750" algn="l">
              <a:buClr>
                <a:schemeClr val="accent1"/>
              </a:buClr>
              <a:buFont typeface="Arial" panose="020B0604020202020204" pitchFamily="34" charset="0"/>
              <a:buChar char="•"/>
            </a:pPr>
            <a:r>
              <a:rPr lang="en-GB" b="1" i="0" dirty="0">
                <a:solidFill>
                  <a:srgbClr val="000000"/>
                </a:solidFill>
                <a:effectLst/>
                <a:latin typeface="Arial" panose="020B0604020202020204" pitchFamily="34" charset="0"/>
                <a:cs typeface="Arial" panose="020B0604020202020204" pitchFamily="34" charset="0"/>
              </a:rPr>
              <a:t>At interim analysis:</a:t>
            </a:r>
          </a:p>
          <a:p>
            <a:pPr marL="742950" lvl="1" indent="-285750">
              <a:buClr>
                <a:schemeClr val="accent1"/>
              </a:buClr>
              <a:buFont typeface="Arial" panose="020B0604020202020204" pitchFamily="34" charset="0"/>
              <a:buChar char="•"/>
            </a:pPr>
            <a:r>
              <a:rPr lang="en-GB" b="0" i="0" dirty="0">
                <a:solidFill>
                  <a:srgbClr val="000000"/>
                </a:solidFill>
                <a:effectLst/>
                <a:latin typeface="Arial" panose="020B0604020202020204" pitchFamily="34" charset="0"/>
                <a:cs typeface="Arial" panose="020B0604020202020204" pitchFamily="34" charset="0"/>
              </a:rPr>
              <a:t>Sac-TMT plus pembrolizumab significantly improved PFS vs pembrolizumab alone in PD-L1–positive advanced NSCLC</a:t>
            </a:r>
          </a:p>
          <a:p>
            <a:pPr marL="742950" lvl="1" indent="-285750">
              <a:buClr>
                <a:schemeClr val="accent1"/>
              </a:buClr>
              <a:buFont typeface="Arial" panose="020B0604020202020204" pitchFamily="34" charset="0"/>
              <a:buChar char="•"/>
            </a:pPr>
            <a:r>
              <a:rPr lang="en-GB" b="0" i="0" dirty="0">
                <a:solidFill>
                  <a:srgbClr val="000000"/>
                </a:solidFill>
                <a:effectLst/>
                <a:latin typeface="Arial" panose="020B0604020202020204" pitchFamily="34" charset="0"/>
                <a:cs typeface="Arial" panose="020B0604020202020204" pitchFamily="34" charset="0"/>
              </a:rPr>
              <a:t>The combination showed a positive OS trend</a:t>
            </a:r>
          </a:p>
        </p:txBody>
      </p:sp>
      <p:cxnSp>
        <p:nvCxnSpPr>
          <p:cNvPr id="10" name="Straight Connector 9">
            <a:extLst>
              <a:ext uri="{FF2B5EF4-FFF2-40B4-BE49-F238E27FC236}">
                <a16:creationId xmlns:a16="http://schemas.microsoft.com/office/drawing/2014/main" id="{DE933D8B-B151-FB53-B6AC-BED7C33DAE59}"/>
              </a:ext>
            </a:extLst>
          </p:cNvPr>
          <p:cNvCxnSpPr>
            <a:cxnSpLocks/>
          </p:cNvCxnSpPr>
          <p:nvPr/>
        </p:nvCxnSpPr>
        <p:spPr>
          <a:xfrm>
            <a:off x="4815746" y="3362862"/>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0E4B783-D4AA-BE8A-E6FD-253E4B3F426E}"/>
              </a:ext>
            </a:extLst>
          </p:cNvPr>
          <p:cNvCxnSpPr>
            <a:cxnSpLocks/>
          </p:cNvCxnSpPr>
          <p:nvPr/>
        </p:nvCxnSpPr>
        <p:spPr>
          <a:xfrm>
            <a:off x="4815746" y="4407890"/>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5DD3178-23A6-1E23-09D0-F34A67E43F8B}"/>
              </a:ext>
            </a:extLst>
          </p:cNvPr>
          <p:cNvCxnSpPr>
            <a:cxnSpLocks/>
          </p:cNvCxnSpPr>
          <p:nvPr/>
        </p:nvCxnSpPr>
        <p:spPr>
          <a:xfrm flipV="1">
            <a:off x="4815746" y="3350091"/>
            <a:ext cx="0" cy="1072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4AD5550-1D54-1C5E-C605-0F6AF4B716B9}"/>
              </a:ext>
            </a:extLst>
          </p:cNvPr>
          <p:cNvCxnSpPr>
            <a:cxnSpLocks/>
          </p:cNvCxnSpPr>
          <p:nvPr/>
        </p:nvCxnSpPr>
        <p:spPr>
          <a:xfrm>
            <a:off x="3811716" y="3886143"/>
            <a:ext cx="100403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83D2D0D2-C175-315A-3F6B-74E8ABE3E3C6}"/>
              </a:ext>
            </a:extLst>
          </p:cNvPr>
          <p:cNvSpPr/>
          <p:nvPr/>
        </p:nvSpPr>
        <p:spPr>
          <a:xfrm>
            <a:off x="4089288" y="3601098"/>
            <a:ext cx="561607" cy="56160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1:1</a:t>
            </a:r>
          </a:p>
        </p:txBody>
      </p:sp>
      <p:sp>
        <p:nvSpPr>
          <p:cNvPr id="15" name="Rounded Rectangle 15">
            <a:extLst>
              <a:ext uri="{FF2B5EF4-FFF2-40B4-BE49-F238E27FC236}">
                <a16:creationId xmlns:a16="http://schemas.microsoft.com/office/drawing/2014/main" id="{5A8AA990-688A-7F6F-E25B-171B20611E23}"/>
              </a:ext>
            </a:extLst>
          </p:cNvPr>
          <p:cNvSpPr/>
          <p:nvPr/>
        </p:nvSpPr>
        <p:spPr>
          <a:xfrm>
            <a:off x="1415480" y="2924945"/>
            <a:ext cx="2451479" cy="2275159"/>
          </a:xfrm>
          <a:prstGeom prst="roundRect">
            <a:avLst>
              <a:gd name="adj" fmla="val 4351"/>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a:lnSpc>
                <a:spcPct val="95000"/>
              </a:lnSpc>
              <a:spcAft>
                <a:spcPts val="300"/>
              </a:spcAft>
              <a:buClr>
                <a:schemeClr val="accent1"/>
              </a:buClr>
            </a:pPr>
            <a:r>
              <a:rPr lang="en-GB" sz="1100" b="1" noProof="0" dirty="0">
                <a:solidFill>
                  <a:schemeClr val="accent1"/>
                </a:solidFill>
                <a:latin typeface="Arial" panose="020B0604020202020204" pitchFamily="34" charset="0"/>
                <a:cs typeface="Arial" panose="020B0604020202020204" pitchFamily="34" charset="0"/>
              </a:rPr>
              <a:t>Key eligibility criteria:</a:t>
            </a:r>
          </a:p>
          <a:p>
            <a:pPr marL="133350" indent="-133350">
              <a:lnSpc>
                <a:spcPct val="95000"/>
              </a:lnSpc>
              <a:spcAft>
                <a:spcPts val="300"/>
              </a:spcAft>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ECOG PS score 0 or 1</a:t>
            </a:r>
          </a:p>
          <a:p>
            <a:pPr marL="133350" indent="-133350">
              <a:lnSpc>
                <a:spcPct val="95000"/>
              </a:lnSpc>
              <a:spcAft>
                <a:spcPts val="300"/>
              </a:spcAft>
              <a:buClr>
                <a:schemeClr val="accent1"/>
              </a:buClr>
              <a:buFont typeface="Arial" panose="020B0604020202020204" pitchFamily="34" charset="0"/>
              <a:buChar char="•"/>
            </a:pPr>
            <a:r>
              <a:rPr lang="en-GB" sz="1100" noProof="0" dirty="0" err="1">
                <a:solidFill>
                  <a:schemeClr val="tx1"/>
                </a:solidFill>
                <a:latin typeface="Arial" panose="020B0604020202020204" pitchFamily="34" charset="0"/>
                <a:cs typeface="Arial" panose="020B0604020202020204" pitchFamily="34" charset="0"/>
              </a:rPr>
              <a:t>mNSCLC</a:t>
            </a:r>
            <a:r>
              <a:rPr lang="en-GB" sz="1100" noProof="0" dirty="0">
                <a:solidFill>
                  <a:schemeClr val="tx1"/>
                </a:solidFill>
                <a:latin typeface="Arial" panose="020B0604020202020204" pitchFamily="34" charset="0"/>
                <a:cs typeface="Arial" panose="020B0604020202020204" pitchFamily="34" charset="0"/>
              </a:rPr>
              <a:t> (stage IIIB/IIIC or stage IV ineligible for surgery or radical radiotherapy)</a:t>
            </a:r>
          </a:p>
          <a:p>
            <a:pPr marL="133350" indent="-133350">
              <a:lnSpc>
                <a:spcPct val="95000"/>
              </a:lnSpc>
              <a:spcAft>
                <a:spcPts val="300"/>
              </a:spcAft>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PD-L1 TPS ≥ 1</a:t>
            </a:r>
          </a:p>
          <a:p>
            <a:pPr marL="133350" indent="-133350">
              <a:lnSpc>
                <a:spcPct val="95000"/>
              </a:lnSpc>
              <a:spcAft>
                <a:spcPts val="300"/>
              </a:spcAft>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No prior systemic therapy for locally advanced or metastatic disease</a:t>
            </a:r>
          </a:p>
        </p:txBody>
      </p:sp>
      <p:cxnSp>
        <p:nvCxnSpPr>
          <p:cNvPr id="17" name="Straight Connector 16">
            <a:extLst>
              <a:ext uri="{FF2B5EF4-FFF2-40B4-BE49-F238E27FC236}">
                <a16:creationId xmlns:a16="http://schemas.microsoft.com/office/drawing/2014/main" id="{8FAC5B6D-B80C-769C-D476-BB9F13EE0D09}"/>
              </a:ext>
            </a:extLst>
          </p:cNvPr>
          <p:cNvCxnSpPr>
            <a:cxnSpLocks/>
          </p:cNvCxnSpPr>
          <p:nvPr/>
        </p:nvCxnSpPr>
        <p:spPr>
          <a:xfrm>
            <a:off x="6897638" y="3362862"/>
            <a:ext cx="360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122CB7F-FBE9-21FE-6F6C-BEAF43FE4771}"/>
              </a:ext>
            </a:extLst>
          </p:cNvPr>
          <p:cNvCxnSpPr>
            <a:cxnSpLocks/>
          </p:cNvCxnSpPr>
          <p:nvPr/>
        </p:nvCxnSpPr>
        <p:spPr>
          <a:xfrm>
            <a:off x="6897638" y="4407890"/>
            <a:ext cx="360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D3020A-859A-E6E8-445E-6C7C1A7BECC8}"/>
              </a:ext>
            </a:extLst>
          </p:cNvPr>
          <p:cNvCxnSpPr>
            <a:cxnSpLocks/>
          </p:cNvCxnSpPr>
          <p:nvPr/>
        </p:nvCxnSpPr>
        <p:spPr>
          <a:xfrm flipV="1">
            <a:off x="7248703" y="3350091"/>
            <a:ext cx="0" cy="1072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Rounded Rectangle 18">
            <a:extLst>
              <a:ext uri="{FF2B5EF4-FFF2-40B4-BE49-F238E27FC236}">
                <a16:creationId xmlns:a16="http://schemas.microsoft.com/office/drawing/2014/main" id="{A9B4D058-453F-B579-9287-BA3127BBC861}"/>
              </a:ext>
            </a:extLst>
          </p:cNvPr>
          <p:cNvSpPr/>
          <p:nvPr/>
        </p:nvSpPr>
        <p:spPr>
          <a:xfrm>
            <a:off x="5163103" y="2924944"/>
            <a:ext cx="1898574" cy="1072791"/>
          </a:xfrm>
          <a:prstGeom prst="roundRect">
            <a:avLst>
              <a:gd name="adj" fmla="val 16894"/>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Sac-TMT</a:t>
            </a:r>
            <a:r>
              <a:rPr lang="en-GB" sz="1200" b="1" dirty="0">
                <a:solidFill>
                  <a:schemeClr val="bg1"/>
                </a:solidFill>
                <a:latin typeface="Arial" panose="020B0604020202020204" pitchFamily="34" charset="0"/>
                <a:cs typeface="Arial" panose="020B0604020202020204" pitchFamily="34" charset="0"/>
              </a:rPr>
              <a:t> on </a:t>
            </a:r>
            <a:r>
              <a:rPr lang="en-US" sz="1200" b="1" dirty="0">
                <a:solidFill>
                  <a:schemeClr val="bg1"/>
                </a:solidFill>
                <a:latin typeface="Arial" panose="020B0604020202020204" pitchFamily="34" charset="0"/>
                <a:cs typeface="Arial" panose="020B0604020202020204" pitchFamily="34" charset="0"/>
              </a:rPr>
              <a:t>days 1, 15, and 29</a:t>
            </a:r>
            <a:endParaRPr lang="en-GB" sz="1200" b="1" dirty="0">
              <a:solidFill>
                <a:schemeClr val="bg1"/>
              </a:solidFill>
              <a:latin typeface="Arial" panose="020B0604020202020204" pitchFamily="34" charset="0"/>
              <a:cs typeface="Arial" panose="020B0604020202020204" pitchFamily="34" charset="0"/>
            </a:endParaRPr>
          </a:p>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 pembrolizumab</a:t>
            </a:r>
          </a:p>
          <a:p>
            <a:pPr algn="ctr">
              <a:lnSpc>
                <a:spcPct val="90000"/>
              </a:lnSpc>
              <a:buClr>
                <a:schemeClr val="accent1"/>
              </a:buClr>
            </a:pPr>
            <a:r>
              <a:rPr lang="en-US" sz="1200" b="1" dirty="0">
                <a:solidFill>
                  <a:schemeClr val="bg1"/>
                </a:solidFill>
                <a:latin typeface="Arial" panose="020B0604020202020204" pitchFamily="34" charset="0"/>
                <a:cs typeface="Arial" panose="020B0604020202020204" pitchFamily="34" charset="0"/>
              </a:rPr>
              <a:t>of day 1 of a 6-week cycle</a:t>
            </a:r>
            <a:endParaRPr lang="en-GB" sz="1200" b="1" dirty="0">
              <a:solidFill>
                <a:schemeClr val="bg1"/>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74D81420-FB9E-7E13-3B4E-F3AADF77A5AB}"/>
              </a:ext>
            </a:extLst>
          </p:cNvPr>
          <p:cNvCxnSpPr>
            <a:cxnSpLocks/>
          </p:cNvCxnSpPr>
          <p:nvPr/>
        </p:nvCxnSpPr>
        <p:spPr>
          <a:xfrm>
            <a:off x="7257638" y="3886143"/>
            <a:ext cx="569761"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2" name="Rounded Rectangle 32">
            <a:extLst>
              <a:ext uri="{FF2B5EF4-FFF2-40B4-BE49-F238E27FC236}">
                <a16:creationId xmlns:a16="http://schemas.microsoft.com/office/drawing/2014/main" id="{A3A757AC-11A5-F14C-8170-7A06FFE946A5}"/>
              </a:ext>
            </a:extLst>
          </p:cNvPr>
          <p:cNvSpPr/>
          <p:nvPr/>
        </p:nvSpPr>
        <p:spPr>
          <a:xfrm>
            <a:off x="7490087" y="2924944"/>
            <a:ext cx="2200507" cy="2214936"/>
          </a:xfrm>
          <a:prstGeom prst="roundRect">
            <a:avLst>
              <a:gd name="adj" fmla="val 6673"/>
            </a:avLst>
          </a:prstGeom>
          <a:solidFill>
            <a:schemeClr val="bg1">
              <a:lumMod val="95000"/>
            </a:schemeClr>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Primary endpoint:</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PFS assessed by BIRC (RECIST 1.1)</a:t>
            </a:r>
            <a:br>
              <a:rPr lang="en-GB" sz="1000" noProof="0" dirty="0">
                <a:solidFill>
                  <a:schemeClr val="tx1"/>
                </a:solidFill>
                <a:latin typeface="Arial" panose="020B0604020202020204" pitchFamily="34" charset="0"/>
                <a:cs typeface="Arial" panose="020B0604020202020204" pitchFamily="34" charset="0"/>
              </a:rPr>
            </a:br>
            <a:endParaRPr lang="en-GB" sz="1000" noProof="0" dirty="0">
              <a:solidFill>
                <a:schemeClr val="tx1"/>
              </a:solidFill>
              <a:latin typeface="Arial" panose="020B0604020202020204" pitchFamily="34" charset="0"/>
              <a:cs typeface="Arial" panose="020B0604020202020204" pitchFamily="34" charset="0"/>
            </a:endParaRPr>
          </a:p>
          <a:p>
            <a:pPr>
              <a:spcBef>
                <a:spcPts val="300"/>
              </a:spcBef>
              <a:spcAft>
                <a:spcPts val="3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Secondary endpoints:</a:t>
            </a:r>
          </a:p>
          <a:p>
            <a:pPr marL="184150" indent="-184150">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OS</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PFS (by INV)</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ORR (BICR/INV)</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DoR, DCR, TTR</a:t>
            </a:r>
          </a:p>
          <a:p>
            <a:pPr marL="184150" indent="-184150">
              <a:spcAft>
                <a:spcPts val="300"/>
              </a:spcAft>
              <a:buClr>
                <a:schemeClr val="accent1"/>
              </a:buClr>
              <a:buFont typeface="Arial" panose="020B0604020202020204" pitchFamily="34" charset="0"/>
              <a:buChar char="•"/>
            </a:pPr>
            <a:r>
              <a:rPr lang="en-GB" sz="1000" dirty="0" err="1">
                <a:solidFill>
                  <a:schemeClr val="tx1"/>
                </a:solidFill>
                <a:latin typeface="Arial" panose="020B0604020202020204" pitchFamily="34" charset="0"/>
                <a:cs typeface="Arial" panose="020B0604020202020204" pitchFamily="34" charset="0"/>
              </a:rPr>
              <a:t>HRQoL</a:t>
            </a:r>
            <a:endParaRPr lang="en-GB" sz="1000" noProof="0" dirty="0">
              <a:solidFill>
                <a:schemeClr val="tx1"/>
              </a:solidFill>
              <a:latin typeface="Arial" panose="020B0604020202020204" pitchFamily="34" charset="0"/>
              <a:cs typeface="Arial" panose="020B0604020202020204" pitchFamily="34" charset="0"/>
            </a:endParaRP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Safety</a:t>
            </a:r>
          </a:p>
        </p:txBody>
      </p:sp>
      <p:sp>
        <p:nvSpPr>
          <p:cNvPr id="25" name="Rounded Rectangle 19">
            <a:extLst>
              <a:ext uri="{FF2B5EF4-FFF2-40B4-BE49-F238E27FC236}">
                <a16:creationId xmlns:a16="http://schemas.microsoft.com/office/drawing/2014/main" id="{B3583163-B564-BF0F-7539-0E4AB64D890D}"/>
              </a:ext>
            </a:extLst>
          </p:cNvPr>
          <p:cNvSpPr/>
          <p:nvPr/>
        </p:nvSpPr>
        <p:spPr>
          <a:xfrm>
            <a:off x="5163103" y="4127318"/>
            <a:ext cx="1898574" cy="1072791"/>
          </a:xfrm>
          <a:prstGeom prst="roundRect">
            <a:avLst>
              <a:gd name="adj" fmla="val 16894"/>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endParaRPr lang="en-GB" sz="1200" b="1" dirty="0">
              <a:solidFill>
                <a:schemeClr val="bg1"/>
              </a:solidFill>
              <a:latin typeface="Arial" panose="020B0604020202020204" pitchFamily="34" charset="0"/>
              <a:cs typeface="Arial" panose="020B0604020202020204" pitchFamily="34" charset="0"/>
            </a:endParaRPr>
          </a:p>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Pembrolizumab</a:t>
            </a:r>
          </a:p>
          <a:p>
            <a:pPr algn="ctr">
              <a:lnSpc>
                <a:spcPct val="90000"/>
              </a:lnSpc>
              <a:buClr>
                <a:schemeClr val="accent1"/>
              </a:buClr>
            </a:pPr>
            <a:r>
              <a:rPr lang="en-US" sz="1200" b="1" dirty="0">
                <a:solidFill>
                  <a:schemeClr val="bg1"/>
                </a:solidFill>
                <a:latin typeface="Arial" panose="020B0604020202020204" pitchFamily="34" charset="0"/>
                <a:cs typeface="Arial" panose="020B0604020202020204" pitchFamily="34" charset="0"/>
              </a:rPr>
              <a:t>of day 1 of a 6-week cycle</a:t>
            </a:r>
            <a:endParaRPr lang="en-GB" sz="1200"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5225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AD311D4-8D61-EF28-88D0-17BFCD0829AC}"/>
              </a:ext>
            </a:extLst>
          </p:cNvPr>
          <p:cNvSpPr>
            <a:spLocks noGrp="1"/>
          </p:cNvSpPr>
          <p:nvPr>
            <p:ph type="body" idx="1"/>
          </p:nvPr>
        </p:nvSpPr>
        <p:spPr>
          <a:xfrm>
            <a:off x="609600" y="748800"/>
            <a:ext cx="10972800" cy="423589"/>
          </a:xfrm>
        </p:spPr>
        <p:txBody>
          <a:bodyPr/>
          <a:lstStyle/>
          <a:p>
            <a:r>
              <a:rPr lang="en-US" dirty="0">
                <a:solidFill>
                  <a:schemeClr val="accent1"/>
                </a:solidFill>
              </a:rPr>
              <a:t>Ongoing phase 3 studies in the 1l </a:t>
            </a:r>
            <a:r>
              <a:rPr lang="en-US" dirty="0" err="1">
                <a:solidFill>
                  <a:schemeClr val="accent1"/>
                </a:solidFill>
              </a:rPr>
              <a:t>nsclc</a:t>
            </a:r>
            <a:r>
              <a:rPr lang="en-US" dirty="0">
                <a:solidFill>
                  <a:schemeClr val="accent1"/>
                </a:solidFill>
              </a:rPr>
              <a:t> setting without aga</a:t>
            </a:r>
          </a:p>
        </p:txBody>
      </p:sp>
      <p:sp>
        <p:nvSpPr>
          <p:cNvPr id="4" name="Title 3">
            <a:extLst>
              <a:ext uri="{FF2B5EF4-FFF2-40B4-BE49-F238E27FC236}">
                <a16:creationId xmlns:a16="http://schemas.microsoft.com/office/drawing/2014/main" id="{01EE980B-F3DF-D47A-1158-65E8969765F0}"/>
              </a:ext>
            </a:extLst>
          </p:cNvPr>
          <p:cNvSpPr>
            <a:spLocks noGrp="1"/>
          </p:cNvSpPr>
          <p:nvPr>
            <p:ph type="title"/>
          </p:nvPr>
        </p:nvSpPr>
        <p:spPr/>
        <p:txBody>
          <a:bodyPr/>
          <a:lstStyle/>
          <a:p>
            <a:r>
              <a:rPr lang="en-US" dirty="0"/>
              <a:t>S</a:t>
            </a:r>
            <a:r>
              <a:rPr lang="en-US" cap="none" dirty="0"/>
              <a:t>ac</a:t>
            </a:r>
            <a:r>
              <a:rPr lang="en-US" dirty="0"/>
              <a:t>-TMT</a:t>
            </a:r>
            <a:r>
              <a:rPr lang="en-US" cap="none" dirty="0"/>
              <a:t> 1L COMBINATION TRIALS</a:t>
            </a:r>
            <a:endParaRPr lang="en-GB" dirty="0"/>
          </a:p>
        </p:txBody>
      </p:sp>
      <p:sp>
        <p:nvSpPr>
          <p:cNvPr id="9" name="Content Placeholder 8">
            <a:extLst>
              <a:ext uri="{FF2B5EF4-FFF2-40B4-BE49-F238E27FC236}">
                <a16:creationId xmlns:a16="http://schemas.microsoft.com/office/drawing/2014/main" id="{E96F963C-A223-52DE-2ED4-E8D93DE36A34}"/>
              </a:ext>
            </a:extLst>
          </p:cNvPr>
          <p:cNvSpPr>
            <a:spLocks noGrp="1"/>
          </p:cNvSpPr>
          <p:nvPr>
            <p:ph sz="quarter" idx="14"/>
          </p:nvPr>
        </p:nvSpPr>
        <p:spPr>
          <a:xfrm>
            <a:off x="619200" y="1213596"/>
            <a:ext cx="10963200" cy="537854"/>
          </a:xfrm>
        </p:spPr>
        <p:txBody>
          <a:bodyPr>
            <a:normAutofit/>
          </a:bodyPr>
          <a:lstStyle/>
          <a:p>
            <a:pPr marL="0" indent="0">
              <a:buNone/>
            </a:pPr>
            <a:r>
              <a:rPr lang="en-US" sz="1600" b="1" dirty="0">
                <a:solidFill>
                  <a:schemeClr val="accent6">
                    <a:lumMod val="75000"/>
                  </a:schemeClr>
                </a:solidFill>
              </a:rPr>
              <a:t>TroFuse-007 (Phase 3):</a:t>
            </a:r>
            <a:r>
              <a:rPr lang="en-US" sz="1600" b="1" baseline="30000" dirty="0">
                <a:solidFill>
                  <a:schemeClr val="accent6">
                    <a:lumMod val="75000"/>
                  </a:schemeClr>
                </a:solidFill>
              </a:rPr>
              <a:t>1</a:t>
            </a:r>
            <a:r>
              <a:rPr lang="en-US" sz="1600" b="1" dirty="0">
                <a:solidFill>
                  <a:schemeClr val="accent6">
                    <a:lumMod val="75000"/>
                  </a:schemeClr>
                </a:solidFill>
              </a:rPr>
              <a:t> </a:t>
            </a:r>
            <a:r>
              <a:rPr lang="en-US" sz="1600" dirty="0">
                <a:solidFill>
                  <a:schemeClr val="tx2"/>
                </a:solidFill>
              </a:rPr>
              <a:t>Phase 3, </a:t>
            </a:r>
            <a:r>
              <a:rPr lang="en-US" sz="1600" dirty="0" err="1">
                <a:solidFill>
                  <a:schemeClr val="tx2"/>
                </a:solidFill>
              </a:rPr>
              <a:t>randomised</a:t>
            </a:r>
            <a:r>
              <a:rPr lang="en-US" sz="1600" dirty="0">
                <a:solidFill>
                  <a:schemeClr val="tx2"/>
                </a:solidFill>
              </a:rPr>
              <a:t>, open-label study evaluating Sac-TMT + pembrolizumab compared with pembrolizumab monotherapy for 1L treatment of patients with NSQ or SQ </a:t>
            </a:r>
            <a:r>
              <a:rPr lang="en-US" sz="1600" dirty="0" err="1">
                <a:solidFill>
                  <a:schemeClr val="tx2"/>
                </a:solidFill>
              </a:rPr>
              <a:t>mNSCLC</a:t>
            </a:r>
            <a:r>
              <a:rPr lang="en-US" sz="1600" dirty="0">
                <a:solidFill>
                  <a:schemeClr val="tx2"/>
                </a:solidFill>
              </a:rPr>
              <a:t> with PD-L1 TPS ≥50%</a:t>
            </a:r>
            <a:r>
              <a:rPr lang="en-US" sz="1600" baseline="30000" dirty="0">
                <a:solidFill>
                  <a:schemeClr val="tx2"/>
                </a:solidFill>
              </a:rPr>
              <a:t>1</a:t>
            </a:r>
            <a:endParaRPr lang="en-US" sz="1600" dirty="0">
              <a:solidFill>
                <a:schemeClr val="tx2"/>
              </a:solidFill>
            </a:endParaRPr>
          </a:p>
        </p:txBody>
      </p:sp>
      <p:sp>
        <p:nvSpPr>
          <p:cNvPr id="6" name="Content Placeholder 5">
            <a:extLst>
              <a:ext uri="{FF2B5EF4-FFF2-40B4-BE49-F238E27FC236}">
                <a16:creationId xmlns:a16="http://schemas.microsoft.com/office/drawing/2014/main" id="{8ACBD4BF-1C2C-988F-F03C-508E04940364}"/>
              </a:ext>
            </a:extLst>
          </p:cNvPr>
          <p:cNvSpPr>
            <a:spLocks noGrp="1"/>
          </p:cNvSpPr>
          <p:nvPr>
            <p:ph sz="quarter" idx="15"/>
          </p:nvPr>
        </p:nvSpPr>
        <p:spPr/>
        <p:txBody>
          <a:bodyPr anchor="b" anchorCtr="0"/>
          <a:lstStyle/>
          <a:p>
            <a:r>
              <a:rPr lang="en-GB" dirty="0">
                <a:solidFill>
                  <a:schemeClr val="tx2"/>
                </a:solidFill>
              </a:rPr>
              <a:t>1L, first-line; DOR, duration of response; ECOG PS, Eastern Cooperative Oncology Group performance status; ILD, interstitial lung disease; IV, intravenous; (m)NSCLC, (metastatic) non-small cell lung cancer; OR, objective response; OS, overall survival; PD-L1, programmed death ligand 1; PFS, progression-free survival; PROs, patient reported outcomes; SQ, squamous cell; TPS, tumour proportion score; Q’X’W, every ‘x’ weeks</a:t>
            </a:r>
          </a:p>
          <a:p>
            <a:r>
              <a:rPr lang="en-GB" dirty="0">
                <a:solidFill>
                  <a:schemeClr val="tx2"/>
                </a:solidFill>
              </a:rPr>
              <a:t>1. Frost N, et al. J Thorac Oncol. 2024;1910 </a:t>
            </a:r>
            <a:r>
              <a:rPr lang="en-GB" dirty="0" err="1">
                <a:solidFill>
                  <a:schemeClr val="tx2"/>
                </a:solidFill>
              </a:rPr>
              <a:t>Suppl</a:t>
            </a:r>
            <a:r>
              <a:rPr lang="en-GB" dirty="0">
                <a:solidFill>
                  <a:schemeClr val="tx2"/>
                </a:solidFill>
              </a:rPr>
              <a:t>):S389-S390 (presented at WCLC 2024, Abstract P4.11D.02); 2. Garassino MC, et al. Cancer Res. 2025;85 (8_Supplement_2): CT250 (presented at AACR 2025)</a:t>
            </a:r>
          </a:p>
        </p:txBody>
      </p:sp>
      <p:grpSp>
        <p:nvGrpSpPr>
          <p:cNvPr id="20" name="Group 19">
            <a:extLst>
              <a:ext uri="{FF2B5EF4-FFF2-40B4-BE49-F238E27FC236}">
                <a16:creationId xmlns:a16="http://schemas.microsoft.com/office/drawing/2014/main" id="{D9C5D0D5-97D9-6439-59E1-95F48004CEB9}"/>
              </a:ext>
            </a:extLst>
          </p:cNvPr>
          <p:cNvGrpSpPr/>
          <p:nvPr/>
        </p:nvGrpSpPr>
        <p:grpSpPr>
          <a:xfrm>
            <a:off x="6427145" y="2011750"/>
            <a:ext cx="360000" cy="1072800"/>
            <a:chOff x="4562280" y="2011750"/>
            <a:chExt cx="360000" cy="1072800"/>
          </a:xfrm>
        </p:grpSpPr>
        <p:cxnSp>
          <p:nvCxnSpPr>
            <p:cNvPr id="12" name="Straight Connector 11">
              <a:extLst>
                <a:ext uri="{FF2B5EF4-FFF2-40B4-BE49-F238E27FC236}">
                  <a16:creationId xmlns:a16="http://schemas.microsoft.com/office/drawing/2014/main" id="{784E7325-9E72-B4A6-418C-8E515404C852}"/>
                </a:ext>
              </a:extLst>
            </p:cNvPr>
            <p:cNvCxnSpPr>
              <a:cxnSpLocks/>
            </p:cNvCxnSpPr>
            <p:nvPr/>
          </p:nvCxnSpPr>
          <p:spPr>
            <a:xfrm>
              <a:off x="4562280" y="2024521"/>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F8DC6B7-D2BE-58DF-C260-E5A494E4A228}"/>
                </a:ext>
              </a:extLst>
            </p:cNvPr>
            <p:cNvCxnSpPr>
              <a:cxnSpLocks/>
            </p:cNvCxnSpPr>
            <p:nvPr/>
          </p:nvCxnSpPr>
          <p:spPr>
            <a:xfrm>
              <a:off x="4562280" y="3069549"/>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5F03D92-3950-1087-195E-E54243D4934E}"/>
                </a:ext>
              </a:extLst>
            </p:cNvPr>
            <p:cNvCxnSpPr>
              <a:cxnSpLocks/>
            </p:cNvCxnSpPr>
            <p:nvPr/>
          </p:nvCxnSpPr>
          <p:spPr>
            <a:xfrm flipV="1">
              <a:off x="4562280" y="2011750"/>
              <a:ext cx="0" cy="1072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15" name="Straight Connector 14">
            <a:extLst>
              <a:ext uri="{FF2B5EF4-FFF2-40B4-BE49-F238E27FC236}">
                <a16:creationId xmlns:a16="http://schemas.microsoft.com/office/drawing/2014/main" id="{FB65DEE2-0BFB-090E-5638-30440CB47203}"/>
              </a:ext>
            </a:extLst>
          </p:cNvPr>
          <p:cNvCxnSpPr>
            <a:cxnSpLocks/>
          </p:cNvCxnSpPr>
          <p:nvPr/>
        </p:nvCxnSpPr>
        <p:spPr>
          <a:xfrm>
            <a:off x="4738958" y="2548150"/>
            <a:ext cx="142905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47E1711D-B03C-FC0A-79B4-E3EC521441FB}"/>
              </a:ext>
            </a:extLst>
          </p:cNvPr>
          <p:cNvSpPr/>
          <p:nvPr/>
        </p:nvSpPr>
        <p:spPr>
          <a:xfrm>
            <a:off x="6146342" y="2267347"/>
            <a:ext cx="561607" cy="56160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1:1</a:t>
            </a:r>
          </a:p>
        </p:txBody>
      </p:sp>
      <p:sp>
        <p:nvSpPr>
          <p:cNvPr id="17" name="Rounded Rectangle 18">
            <a:extLst>
              <a:ext uri="{FF2B5EF4-FFF2-40B4-BE49-F238E27FC236}">
                <a16:creationId xmlns:a16="http://schemas.microsoft.com/office/drawing/2014/main" id="{C13AB36E-D492-7A2D-CF1B-14CC81F7A6A2}"/>
              </a:ext>
            </a:extLst>
          </p:cNvPr>
          <p:cNvSpPr/>
          <p:nvPr/>
        </p:nvSpPr>
        <p:spPr>
          <a:xfrm>
            <a:off x="6787145" y="1844825"/>
            <a:ext cx="3113109" cy="961194"/>
          </a:xfrm>
          <a:prstGeom prst="roundRect">
            <a:avLst>
              <a:gd name="adj" fmla="val 16894"/>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Sac-TMT IV on Days 1, 15 and 29</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of each 6-week cycle</a:t>
            </a:r>
          </a:p>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Pembrolizumab 400 mg Q6W IV</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on Day 1 for 18 cycles</a:t>
            </a:r>
            <a:endParaRPr lang="en-GB" sz="1200" b="1" baseline="30000" dirty="0">
              <a:solidFill>
                <a:schemeClr val="bg1"/>
              </a:solidFill>
              <a:latin typeface="Arial" panose="020B0604020202020204" pitchFamily="34" charset="0"/>
              <a:cs typeface="Arial" panose="020B0604020202020204" pitchFamily="34" charset="0"/>
            </a:endParaRPr>
          </a:p>
        </p:txBody>
      </p:sp>
      <p:sp>
        <p:nvSpPr>
          <p:cNvPr id="18" name="Rounded Rectangle 18">
            <a:extLst>
              <a:ext uri="{FF2B5EF4-FFF2-40B4-BE49-F238E27FC236}">
                <a16:creationId xmlns:a16="http://schemas.microsoft.com/office/drawing/2014/main" id="{FA2CBABD-220D-FA6F-6159-8C8EF6CC9387}"/>
              </a:ext>
            </a:extLst>
          </p:cNvPr>
          <p:cNvSpPr/>
          <p:nvPr/>
        </p:nvSpPr>
        <p:spPr>
          <a:xfrm>
            <a:off x="6787145" y="2851991"/>
            <a:ext cx="3113109" cy="503999"/>
          </a:xfrm>
          <a:prstGeom prst="roundRect">
            <a:avLst>
              <a:gd name="adj" fmla="val 16894"/>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Pembrolizumab 400 mg Q6W IV</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on Day 1 </a:t>
            </a:r>
            <a:endParaRPr lang="en-GB" sz="1200" b="1" baseline="30000" dirty="0">
              <a:solidFill>
                <a:schemeClr val="bg1"/>
              </a:solidFill>
              <a:latin typeface="Arial" panose="020B0604020202020204" pitchFamily="34" charset="0"/>
              <a:cs typeface="Arial" panose="020B0604020202020204" pitchFamily="34" charset="0"/>
            </a:endParaRPr>
          </a:p>
        </p:txBody>
      </p:sp>
      <p:sp>
        <p:nvSpPr>
          <p:cNvPr id="19" name="Rounded Rectangle 32">
            <a:extLst>
              <a:ext uri="{FF2B5EF4-FFF2-40B4-BE49-F238E27FC236}">
                <a16:creationId xmlns:a16="http://schemas.microsoft.com/office/drawing/2014/main" id="{A8156A9B-E7F3-3538-39F9-B620E3DE07B5}"/>
              </a:ext>
            </a:extLst>
          </p:cNvPr>
          <p:cNvSpPr/>
          <p:nvPr/>
        </p:nvSpPr>
        <p:spPr>
          <a:xfrm>
            <a:off x="10041149" y="1961890"/>
            <a:ext cx="1548000" cy="1296143"/>
          </a:xfrm>
          <a:prstGeom prst="roundRect">
            <a:avLst>
              <a:gd name="adj" fmla="val 6673"/>
            </a:avLst>
          </a:prstGeom>
          <a:solidFill>
            <a:schemeClr val="bg1">
              <a:lumMod val="95000"/>
            </a:schemeClr>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buClr>
                <a:schemeClr val="accent1"/>
              </a:buClr>
            </a:pPr>
            <a:r>
              <a:rPr lang="en-GB" sz="1200" b="1" noProof="0" dirty="0">
                <a:solidFill>
                  <a:schemeClr val="accent1"/>
                </a:solidFill>
                <a:latin typeface="Arial" panose="020B0604020202020204" pitchFamily="34" charset="0"/>
                <a:cs typeface="Arial" panose="020B0604020202020204" pitchFamily="34" charset="0"/>
              </a:rPr>
              <a:t>Primary endpoint:</a:t>
            </a:r>
          </a:p>
          <a:p>
            <a:pPr marL="184150" indent="-184150">
              <a:lnSpc>
                <a:spcPct val="90000"/>
              </a:lnSpc>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OS</a:t>
            </a:r>
          </a:p>
          <a:p>
            <a:pPr>
              <a:lnSpc>
                <a:spcPct val="90000"/>
              </a:lnSpc>
              <a:spcBef>
                <a:spcPts val="600"/>
              </a:spcBef>
              <a:buClr>
                <a:schemeClr val="accent1"/>
              </a:buClr>
            </a:pPr>
            <a:r>
              <a:rPr lang="en-GB" sz="1200" b="1" noProof="0" dirty="0">
                <a:solidFill>
                  <a:schemeClr val="accent1"/>
                </a:solidFill>
                <a:latin typeface="Arial" panose="020B0604020202020204" pitchFamily="34" charset="0"/>
                <a:cs typeface="Arial" panose="020B0604020202020204" pitchFamily="34" charset="0"/>
              </a:rPr>
              <a:t>Secondary endpoints:</a:t>
            </a:r>
          </a:p>
          <a:p>
            <a:pPr marL="184150" indent="-184150">
              <a:lnSpc>
                <a:spcPct val="90000"/>
              </a:lnSpc>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PFS, OR, DOR</a:t>
            </a:r>
          </a:p>
          <a:p>
            <a:pPr marL="184150" indent="-184150">
              <a:lnSpc>
                <a:spcPct val="90000"/>
              </a:lnSpc>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Safety</a:t>
            </a:r>
          </a:p>
          <a:p>
            <a:pPr marL="184150" indent="-184150">
              <a:lnSpc>
                <a:spcPct val="90000"/>
              </a:lnSpc>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PROs</a:t>
            </a:r>
            <a:endParaRPr lang="en-GB" sz="1200" noProof="0" dirty="0">
              <a:solidFill>
                <a:schemeClr val="tx1"/>
              </a:solidFill>
              <a:latin typeface="Arial" panose="020B0604020202020204" pitchFamily="34" charset="0"/>
              <a:cs typeface="Arial" panose="020B0604020202020204" pitchFamily="34" charset="0"/>
            </a:endParaRPr>
          </a:p>
        </p:txBody>
      </p:sp>
      <p:sp>
        <p:nvSpPr>
          <p:cNvPr id="11" name="Rounded Rectangle 15">
            <a:extLst>
              <a:ext uri="{FF2B5EF4-FFF2-40B4-BE49-F238E27FC236}">
                <a16:creationId xmlns:a16="http://schemas.microsoft.com/office/drawing/2014/main" id="{5FE2306D-9A6A-A277-6070-184E84DD479A}"/>
              </a:ext>
            </a:extLst>
          </p:cNvPr>
          <p:cNvSpPr/>
          <p:nvPr/>
        </p:nvSpPr>
        <p:spPr>
          <a:xfrm>
            <a:off x="619199" y="1844825"/>
            <a:ext cx="4670497" cy="1507595"/>
          </a:xfrm>
          <a:prstGeom prst="roundRect">
            <a:avLst>
              <a:gd name="adj" fmla="val 9669"/>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a:lnSpc>
                <a:spcPct val="90000"/>
              </a:lnSpc>
              <a:spcAft>
                <a:spcPts val="3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Key inclusion criteria:</a:t>
            </a:r>
          </a:p>
          <a:p>
            <a:pPr marL="171450" indent="-171450">
              <a:lnSpc>
                <a:spcPct val="90000"/>
              </a:lnSpc>
              <a:buClr>
                <a:schemeClr val="accent1"/>
              </a:buClr>
              <a:buFont typeface="Arial" panose="020B0604020202020204" pitchFamily="34" charset="0"/>
              <a:buChar char="•"/>
            </a:pPr>
            <a:r>
              <a:rPr lang="en-US" sz="1200" dirty="0" err="1">
                <a:solidFill>
                  <a:schemeClr val="tx1"/>
                </a:solidFill>
                <a:latin typeface="Arial" panose="020B0604020202020204" pitchFamily="34" charset="0"/>
                <a:cs typeface="Arial" panose="020B0604020202020204" pitchFamily="34" charset="0"/>
              </a:rPr>
              <a:t>mNSCLC</a:t>
            </a:r>
            <a:endParaRPr lang="en-US" sz="1200" dirty="0">
              <a:solidFill>
                <a:schemeClr val="tx1"/>
              </a:solidFill>
              <a:latin typeface="Arial" panose="020B0604020202020204" pitchFamily="34" charset="0"/>
              <a:cs typeface="Arial" panose="020B0604020202020204" pitchFamily="34" charset="0"/>
            </a:endParaRPr>
          </a:p>
          <a:p>
            <a:pPr marL="171450" indent="-171450">
              <a:lnSpc>
                <a:spcPct val="90000"/>
              </a:lnSpc>
              <a:buClr>
                <a:schemeClr val="accent1"/>
              </a:buClr>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ECOG PS: 0-1</a:t>
            </a:r>
          </a:p>
          <a:p>
            <a:pPr marL="171450" indent="-171450">
              <a:lnSpc>
                <a:spcPct val="90000"/>
              </a:lnSpc>
              <a:buClr>
                <a:schemeClr val="accent1"/>
              </a:buClr>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No prior systemic treatment for </a:t>
            </a:r>
            <a:r>
              <a:rPr lang="en-US" sz="1200" dirty="0" err="1">
                <a:solidFill>
                  <a:schemeClr val="tx1"/>
                </a:solidFill>
                <a:latin typeface="Arial" panose="020B0604020202020204" pitchFamily="34" charset="0"/>
                <a:cs typeface="Arial" panose="020B0604020202020204" pitchFamily="34" charset="0"/>
              </a:rPr>
              <a:t>mNSCLC</a:t>
            </a:r>
            <a:endParaRPr lang="en-US" sz="1200" dirty="0">
              <a:solidFill>
                <a:schemeClr val="tx1"/>
              </a:solidFill>
              <a:latin typeface="Arial" panose="020B0604020202020204" pitchFamily="34" charset="0"/>
              <a:cs typeface="Arial" panose="020B0604020202020204" pitchFamily="34" charset="0"/>
            </a:endParaRPr>
          </a:p>
          <a:p>
            <a:pPr marL="171450" indent="-171450">
              <a:lnSpc>
                <a:spcPct val="90000"/>
              </a:lnSpc>
              <a:buClr>
                <a:schemeClr val="accent1"/>
              </a:buClr>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PD-L1 TPS ≥50%</a:t>
            </a:r>
          </a:p>
          <a:p>
            <a:pPr marL="171450" indent="-171450">
              <a:lnSpc>
                <a:spcPct val="90000"/>
              </a:lnSpc>
              <a:buClr>
                <a:schemeClr val="accent1"/>
              </a:buClr>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No pneumonitis/ILD</a:t>
            </a:r>
          </a:p>
          <a:p>
            <a:pPr marL="171450" indent="-171450">
              <a:lnSpc>
                <a:spcPct val="90000"/>
              </a:lnSpc>
              <a:buClr>
                <a:schemeClr val="accent1"/>
              </a:buClr>
              <a:buFont typeface="Arial" panose="020B0604020202020204" pitchFamily="34" charset="0"/>
              <a:buChar char="•"/>
            </a:pPr>
            <a:r>
              <a:rPr lang="en-US" sz="1200" i="1" dirty="0">
                <a:solidFill>
                  <a:schemeClr val="tx1"/>
                </a:solidFill>
                <a:latin typeface="Arial" panose="020B0604020202020204" pitchFamily="34" charset="0"/>
                <a:cs typeface="Arial" panose="020B0604020202020204" pitchFamily="34" charset="0"/>
              </a:rPr>
              <a:t>EGFR/ALK/ROS1-</a:t>
            </a:r>
            <a:r>
              <a:rPr lang="en-US" sz="1200" dirty="0">
                <a:solidFill>
                  <a:schemeClr val="tx1"/>
                </a:solidFill>
                <a:latin typeface="Arial" panose="020B0604020202020204" pitchFamily="34" charset="0"/>
                <a:cs typeface="Arial" panose="020B0604020202020204" pitchFamily="34" charset="0"/>
              </a:rPr>
              <a:t>directed primary therapy not indicated</a:t>
            </a:r>
          </a:p>
        </p:txBody>
      </p:sp>
      <p:sp>
        <p:nvSpPr>
          <p:cNvPr id="21" name="TextBox 20">
            <a:extLst>
              <a:ext uri="{FF2B5EF4-FFF2-40B4-BE49-F238E27FC236}">
                <a16:creationId xmlns:a16="http://schemas.microsoft.com/office/drawing/2014/main" id="{81B86748-F5D0-F61F-99E1-BC9184C01D1D}"/>
              </a:ext>
            </a:extLst>
          </p:cNvPr>
          <p:cNvSpPr txBox="1"/>
          <p:nvPr/>
        </p:nvSpPr>
        <p:spPr>
          <a:xfrm>
            <a:off x="5402410" y="2307555"/>
            <a:ext cx="656758" cy="175433"/>
          </a:xfrm>
          <a:prstGeom prst="rect">
            <a:avLst/>
          </a:prstGeom>
          <a:noFill/>
        </p:spPr>
        <p:txBody>
          <a:bodyPr wrap="square" lIns="0" tIns="0" rIns="0" bIns="0" rtlCol="0">
            <a:spAutoFit/>
          </a:bodyPr>
          <a:lstStyle/>
          <a:p>
            <a:pPr algn="ctr">
              <a:lnSpc>
                <a:spcPct val="95000"/>
              </a:lnSpc>
              <a:buClr>
                <a:schemeClr val="accent1"/>
              </a:buClr>
            </a:pPr>
            <a:r>
              <a:rPr lang="en-GB" sz="1200" b="1" noProof="0" dirty="0">
                <a:solidFill>
                  <a:schemeClr val="tx1"/>
                </a:solidFill>
                <a:latin typeface="Arial" panose="020B0604020202020204" pitchFamily="34" charset="0"/>
                <a:cs typeface="Arial" panose="020B0604020202020204" pitchFamily="34" charset="0"/>
              </a:rPr>
              <a:t>N=614</a:t>
            </a:r>
            <a:endParaRPr lang="en-GB" sz="1200" noProof="0" dirty="0">
              <a:solidFill>
                <a:schemeClr val="tx1"/>
              </a:solidFill>
              <a:latin typeface="Arial" panose="020B0604020202020204" pitchFamily="34" charset="0"/>
              <a:cs typeface="Arial" panose="020B0604020202020204" pitchFamily="34" charset="0"/>
            </a:endParaRPr>
          </a:p>
        </p:txBody>
      </p:sp>
      <p:sp>
        <p:nvSpPr>
          <p:cNvPr id="22" name="Content Placeholder 8">
            <a:extLst>
              <a:ext uri="{FF2B5EF4-FFF2-40B4-BE49-F238E27FC236}">
                <a16:creationId xmlns:a16="http://schemas.microsoft.com/office/drawing/2014/main" id="{391C917E-32C2-4205-86D3-551E5AAB1717}"/>
              </a:ext>
            </a:extLst>
          </p:cNvPr>
          <p:cNvSpPr txBox="1">
            <a:spLocks/>
          </p:cNvSpPr>
          <p:nvPr/>
        </p:nvSpPr>
        <p:spPr>
          <a:xfrm>
            <a:off x="619200" y="3625491"/>
            <a:ext cx="10963200" cy="537854"/>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b="1" dirty="0">
                <a:solidFill>
                  <a:schemeClr val="accent6">
                    <a:lumMod val="75000"/>
                  </a:schemeClr>
                </a:solidFill>
              </a:rPr>
              <a:t>TroFuse-023 (Phase 3):</a:t>
            </a:r>
            <a:r>
              <a:rPr lang="en-US" sz="1600" b="1" baseline="30000" dirty="0">
                <a:solidFill>
                  <a:schemeClr val="accent6">
                    <a:lumMod val="75000"/>
                  </a:schemeClr>
                </a:solidFill>
              </a:rPr>
              <a:t>2</a:t>
            </a:r>
            <a:r>
              <a:rPr lang="en-US" sz="1600" b="1" dirty="0">
                <a:solidFill>
                  <a:schemeClr val="accent6">
                    <a:lumMod val="75000"/>
                  </a:schemeClr>
                </a:solidFill>
              </a:rPr>
              <a:t> </a:t>
            </a:r>
            <a:r>
              <a:rPr lang="en-US" sz="1600" dirty="0">
                <a:solidFill>
                  <a:schemeClr val="tx2"/>
                </a:solidFill>
              </a:rPr>
              <a:t>Phase 3, </a:t>
            </a:r>
            <a:r>
              <a:rPr lang="en-US" sz="1600" dirty="0" err="1">
                <a:solidFill>
                  <a:schemeClr val="tx2"/>
                </a:solidFill>
              </a:rPr>
              <a:t>randomised</a:t>
            </a:r>
            <a:r>
              <a:rPr lang="en-US" sz="1600" dirty="0">
                <a:solidFill>
                  <a:schemeClr val="tx2"/>
                </a:solidFill>
              </a:rPr>
              <a:t>, open-label study evaluating pembrolizumab + carboplatin / </a:t>
            </a:r>
            <a:r>
              <a:rPr lang="en-US" sz="1600" dirty="0" err="1">
                <a:solidFill>
                  <a:schemeClr val="tx2"/>
                </a:solidFill>
              </a:rPr>
              <a:t>taxane</a:t>
            </a:r>
            <a:r>
              <a:rPr lang="en-US" sz="1600" dirty="0">
                <a:solidFill>
                  <a:schemeClr val="tx2"/>
                </a:solidFill>
              </a:rPr>
              <a:t> followed by pembrolizumab ± maintenance Sac-TMT for 1L treatment of patients with SQ mNSCLC</a:t>
            </a:r>
            <a:r>
              <a:rPr lang="en-US" sz="1600" baseline="30000" dirty="0">
                <a:solidFill>
                  <a:schemeClr val="tx2"/>
                </a:solidFill>
              </a:rPr>
              <a:t>2</a:t>
            </a:r>
          </a:p>
        </p:txBody>
      </p:sp>
      <p:grpSp>
        <p:nvGrpSpPr>
          <p:cNvPr id="23" name="Group 22">
            <a:extLst>
              <a:ext uri="{FF2B5EF4-FFF2-40B4-BE49-F238E27FC236}">
                <a16:creationId xmlns:a16="http://schemas.microsoft.com/office/drawing/2014/main" id="{18CB02BE-0E1D-59FC-7E86-CFD4578C2103}"/>
              </a:ext>
            </a:extLst>
          </p:cNvPr>
          <p:cNvGrpSpPr/>
          <p:nvPr/>
        </p:nvGrpSpPr>
        <p:grpSpPr>
          <a:xfrm>
            <a:off x="6427145" y="4423645"/>
            <a:ext cx="360000" cy="1072800"/>
            <a:chOff x="4562280" y="2011750"/>
            <a:chExt cx="360000" cy="1072800"/>
          </a:xfrm>
        </p:grpSpPr>
        <p:cxnSp>
          <p:nvCxnSpPr>
            <p:cNvPr id="24" name="Straight Connector 23">
              <a:extLst>
                <a:ext uri="{FF2B5EF4-FFF2-40B4-BE49-F238E27FC236}">
                  <a16:creationId xmlns:a16="http://schemas.microsoft.com/office/drawing/2014/main" id="{4E579176-6FE2-BAFF-D235-022C9C620655}"/>
                </a:ext>
              </a:extLst>
            </p:cNvPr>
            <p:cNvCxnSpPr>
              <a:cxnSpLocks/>
            </p:cNvCxnSpPr>
            <p:nvPr/>
          </p:nvCxnSpPr>
          <p:spPr>
            <a:xfrm>
              <a:off x="4562280" y="2024521"/>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4507205-69F7-E9EB-C310-051CD3EF4E15}"/>
                </a:ext>
              </a:extLst>
            </p:cNvPr>
            <p:cNvCxnSpPr>
              <a:cxnSpLocks/>
            </p:cNvCxnSpPr>
            <p:nvPr/>
          </p:nvCxnSpPr>
          <p:spPr>
            <a:xfrm>
              <a:off x="4562280" y="3069549"/>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01B945D-00EC-D36F-286F-586376F87366}"/>
                </a:ext>
              </a:extLst>
            </p:cNvPr>
            <p:cNvCxnSpPr>
              <a:cxnSpLocks/>
            </p:cNvCxnSpPr>
            <p:nvPr/>
          </p:nvCxnSpPr>
          <p:spPr>
            <a:xfrm flipV="1">
              <a:off x="4562280" y="2011750"/>
              <a:ext cx="0" cy="1072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27" name="Straight Connector 26">
            <a:extLst>
              <a:ext uri="{FF2B5EF4-FFF2-40B4-BE49-F238E27FC236}">
                <a16:creationId xmlns:a16="http://schemas.microsoft.com/office/drawing/2014/main" id="{99A59EA3-087E-CB3C-9878-D7B62349A5F7}"/>
              </a:ext>
            </a:extLst>
          </p:cNvPr>
          <p:cNvCxnSpPr>
            <a:cxnSpLocks/>
          </p:cNvCxnSpPr>
          <p:nvPr/>
        </p:nvCxnSpPr>
        <p:spPr>
          <a:xfrm>
            <a:off x="5163978" y="4960045"/>
            <a:ext cx="100403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312C7509-C928-E8A3-3AC5-DC80DC07275D}"/>
              </a:ext>
            </a:extLst>
          </p:cNvPr>
          <p:cNvSpPr/>
          <p:nvPr/>
        </p:nvSpPr>
        <p:spPr>
          <a:xfrm>
            <a:off x="6146342" y="4679242"/>
            <a:ext cx="561607" cy="56160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1:1</a:t>
            </a:r>
          </a:p>
        </p:txBody>
      </p:sp>
      <p:sp>
        <p:nvSpPr>
          <p:cNvPr id="29" name="Rounded Rectangle 18">
            <a:extLst>
              <a:ext uri="{FF2B5EF4-FFF2-40B4-BE49-F238E27FC236}">
                <a16:creationId xmlns:a16="http://schemas.microsoft.com/office/drawing/2014/main" id="{8F5E6CA7-3A90-C053-B03E-B7D0E5DD853F}"/>
              </a:ext>
            </a:extLst>
          </p:cNvPr>
          <p:cNvSpPr/>
          <p:nvPr/>
        </p:nvSpPr>
        <p:spPr>
          <a:xfrm>
            <a:off x="6787145" y="4416400"/>
            <a:ext cx="3113109" cy="781531"/>
          </a:xfrm>
          <a:prstGeom prst="roundRect">
            <a:avLst>
              <a:gd name="adj" fmla="val 16894"/>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Sac-TMT 4 mg/kg Q2W IV</a:t>
            </a:r>
          </a:p>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Pembrolizumab 400 mg Q6W IV</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for 96 weeks</a:t>
            </a:r>
            <a:endParaRPr lang="en-GB" sz="1200" b="1" baseline="30000" dirty="0">
              <a:solidFill>
                <a:schemeClr val="bg1"/>
              </a:solidFill>
              <a:latin typeface="Arial" panose="020B0604020202020204" pitchFamily="34" charset="0"/>
              <a:cs typeface="Arial" panose="020B0604020202020204" pitchFamily="34" charset="0"/>
            </a:endParaRPr>
          </a:p>
        </p:txBody>
      </p:sp>
      <p:sp>
        <p:nvSpPr>
          <p:cNvPr id="30" name="Rounded Rectangle 18">
            <a:extLst>
              <a:ext uri="{FF2B5EF4-FFF2-40B4-BE49-F238E27FC236}">
                <a16:creationId xmlns:a16="http://schemas.microsoft.com/office/drawing/2014/main" id="{75B2F741-630F-1807-3271-4FEDD29AEB61}"/>
              </a:ext>
            </a:extLst>
          </p:cNvPr>
          <p:cNvSpPr/>
          <p:nvPr/>
        </p:nvSpPr>
        <p:spPr>
          <a:xfrm>
            <a:off x="6787145" y="5263886"/>
            <a:ext cx="3113109" cy="503999"/>
          </a:xfrm>
          <a:prstGeom prst="roundRect">
            <a:avLst>
              <a:gd name="adj" fmla="val 16894"/>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Pembrolizumab 400 mg Q6W IV</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for 96 weeks</a:t>
            </a:r>
            <a:endParaRPr lang="en-GB" sz="1200" b="1" baseline="30000" dirty="0">
              <a:solidFill>
                <a:schemeClr val="bg1"/>
              </a:solidFill>
              <a:latin typeface="Arial" panose="020B0604020202020204" pitchFamily="34" charset="0"/>
              <a:cs typeface="Arial" panose="020B0604020202020204" pitchFamily="34" charset="0"/>
            </a:endParaRPr>
          </a:p>
        </p:txBody>
      </p:sp>
      <p:sp>
        <p:nvSpPr>
          <p:cNvPr id="31" name="Rounded Rectangle 32">
            <a:extLst>
              <a:ext uri="{FF2B5EF4-FFF2-40B4-BE49-F238E27FC236}">
                <a16:creationId xmlns:a16="http://schemas.microsoft.com/office/drawing/2014/main" id="{7469C261-00C8-889B-BCD8-F4E34637D552}"/>
              </a:ext>
            </a:extLst>
          </p:cNvPr>
          <p:cNvSpPr/>
          <p:nvPr/>
        </p:nvSpPr>
        <p:spPr>
          <a:xfrm>
            <a:off x="10041149" y="4471742"/>
            <a:ext cx="1548000" cy="1296143"/>
          </a:xfrm>
          <a:prstGeom prst="roundRect">
            <a:avLst>
              <a:gd name="adj" fmla="val 6673"/>
            </a:avLst>
          </a:prstGeom>
          <a:solidFill>
            <a:schemeClr val="bg1">
              <a:lumMod val="95000"/>
            </a:schemeClr>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buClr>
                <a:schemeClr val="accent1"/>
              </a:buClr>
            </a:pPr>
            <a:r>
              <a:rPr lang="en-GB" sz="1200" b="1" noProof="0" dirty="0">
                <a:solidFill>
                  <a:schemeClr val="accent1"/>
                </a:solidFill>
                <a:latin typeface="Arial" panose="020B0604020202020204" pitchFamily="34" charset="0"/>
                <a:cs typeface="Arial" panose="020B0604020202020204" pitchFamily="34" charset="0"/>
              </a:rPr>
              <a:t>Primary endpoint:</a:t>
            </a:r>
          </a:p>
          <a:p>
            <a:pPr marL="184150" indent="-184150">
              <a:lnSpc>
                <a:spcPct val="90000"/>
              </a:lnSpc>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OS</a:t>
            </a:r>
          </a:p>
          <a:p>
            <a:pPr>
              <a:lnSpc>
                <a:spcPct val="90000"/>
              </a:lnSpc>
              <a:spcBef>
                <a:spcPts val="600"/>
              </a:spcBef>
              <a:buClr>
                <a:schemeClr val="accent1"/>
              </a:buClr>
            </a:pPr>
            <a:r>
              <a:rPr lang="en-GB" sz="1200" b="1" noProof="0" dirty="0">
                <a:solidFill>
                  <a:schemeClr val="accent1"/>
                </a:solidFill>
                <a:latin typeface="Arial" panose="020B0604020202020204" pitchFamily="34" charset="0"/>
                <a:cs typeface="Arial" panose="020B0604020202020204" pitchFamily="34" charset="0"/>
              </a:rPr>
              <a:t>Secondary endpoints:</a:t>
            </a:r>
          </a:p>
          <a:p>
            <a:pPr marL="184150" indent="-184150">
              <a:lnSpc>
                <a:spcPct val="90000"/>
              </a:lnSpc>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PFS</a:t>
            </a:r>
          </a:p>
          <a:p>
            <a:pPr marL="184150" indent="-184150">
              <a:lnSpc>
                <a:spcPct val="90000"/>
              </a:lnSpc>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Safety</a:t>
            </a:r>
          </a:p>
          <a:p>
            <a:pPr marL="184150" indent="-184150">
              <a:lnSpc>
                <a:spcPct val="90000"/>
              </a:lnSpc>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PROs</a:t>
            </a:r>
            <a:endParaRPr lang="en-GB" sz="1200" noProof="0" dirty="0">
              <a:solidFill>
                <a:schemeClr val="tx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5FD8440F-8B59-2DC3-2907-5CD56D93453E}"/>
              </a:ext>
            </a:extLst>
          </p:cNvPr>
          <p:cNvSpPr txBox="1"/>
          <p:nvPr/>
        </p:nvSpPr>
        <p:spPr>
          <a:xfrm>
            <a:off x="5543035" y="4719450"/>
            <a:ext cx="656758" cy="175433"/>
          </a:xfrm>
          <a:prstGeom prst="rect">
            <a:avLst/>
          </a:prstGeom>
          <a:noFill/>
        </p:spPr>
        <p:txBody>
          <a:bodyPr wrap="square" lIns="0" tIns="0" rIns="0" bIns="0" rtlCol="0">
            <a:spAutoFit/>
          </a:bodyPr>
          <a:lstStyle/>
          <a:p>
            <a:pPr algn="ctr">
              <a:lnSpc>
                <a:spcPct val="95000"/>
              </a:lnSpc>
              <a:buClr>
                <a:schemeClr val="accent1"/>
              </a:buClr>
            </a:pPr>
            <a:r>
              <a:rPr lang="en-GB" sz="1200" b="1" noProof="0" dirty="0">
                <a:solidFill>
                  <a:schemeClr val="tx1"/>
                </a:solidFill>
                <a:latin typeface="Arial" panose="020B0604020202020204" pitchFamily="34" charset="0"/>
                <a:cs typeface="Arial" panose="020B0604020202020204" pitchFamily="34" charset="0"/>
              </a:rPr>
              <a:t>N=851</a:t>
            </a:r>
            <a:endParaRPr lang="en-GB" sz="1200" noProof="0" dirty="0">
              <a:solidFill>
                <a:schemeClr val="tx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AA20EE4D-89C2-A212-2AFF-0F332CBB63E2}"/>
              </a:ext>
            </a:extLst>
          </p:cNvPr>
          <p:cNvSpPr txBox="1"/>
          <p:nvPr/>
        </p:nvSpPr>
        <p:spPr>
          <a:xfrm>
            <a:off x="3508595" y="4186592"/>
            <a:ext cx="1225195" cy="175433"/>
          </a:xfrm>
          <a:prstGeom prst="rect">
            <a:avLst/>
          </a:prstGeom>
          <a:noFill/>
        </p:spPr>
        <p:txBody>
          <a:bodyPr wrap="square" lIns="0" tIns="0" rIns="0" bIns="0" rtlCol="0">
            <a:spAutoFit/>
          </a:bodyPr>
          <a:lstStyle/>
          <a:p>
            <a:pPr algn="ctr">
              <a:lnSpc>
                <a:spcPct val="95000"/>
              </a:lnSpc>
              <a:buClr>
                <a:schemeClr val="accent1"/>
              </a:buClr>
            </a:pPr>
            <a:r>
              <a:rPr lang="en-GB" sz="1200" b="1" noProof="0" dirty="0">
                <a:solidFill>
                  <a:schemeClr val="tx1"/>
                </a:solidFill>
                <a:latin typeface="Arial" panose="020B0604020202020204" pitchFamily="34" charset="0"/>
                <a:cs typeface="Arial" panose="020B0604020202020204" pitchFamily="34" charset="0"/>
              </a:rPr>
              <a:t>Induction phase</a:t>
            </a:r>
            <a:endParaRPr lang="en-GB" sz="1200" noProof="0" dirty="0">
              <a:solidFill>
                <a:schemeClr val="tx1"/>
              </a:solidFill>
              <a:latin typeface="Arial" panose="020B0604020202020204" pitchFamily="34" charset="0"/>
              <a:cs typeface="Arial" panose="020B0604020202020204" pitchFamily="34" charset="0"/>
            </a:endParaRPr>
          </a:p>
        </p:txBody>
      </p:sp>
      <p:sp>
        <p:nvSpPr>
          <p:cNvPr id="35" name="Rounded Rectangle 18">
            <a:extLst>
              <a:ext uri="{FF2B5EF4-FFF2-40B4-BE49-F238E27FC236}">
                <a16:creationId xmlns:a16="http://schemas.microsoft.com/office/drawing/2014/main" id="{98E40B21-73B9-B321-0ECE-715B38C1CE10}"/>
              </a:ext>
            </a:extLst>
          </p:cNvPr>
          <p:cNvSpPr/>
          <p:nvPr/>
        </p:nvSpPr>
        <p:spPr>
          <a:xfrm>
            <a:off x="2676995" y="4433042"/>
            <a:ext cx="2888395" cy="990856"/>
          </a:xfrm>
          <a:prstGeom prst="roundRect">
            <a:avLst>
              <a:gd name="adj" fmla="val 16894"/>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Pembrolizumab 200 mg Q3W </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 carboplatin AUC 6 mg/mL/min Q3W</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 paclitaxel 200 mg/m</a:t>
            </a:r>
            <a:r>
              <a:rPr lang="en-GB" sz="1200" b="1" baseline="30000" dirty="0">
                <a:solidFill>
                  <a:schemeClr val="bg1"/>
                </a:solidFill>
                <a:latin typeface="Arial" panose="020B0604020202020204" pitchFamily="34" charset="0"/>
                <a:cs typeface="Arial" panose="020B0604020202020204" pitchFamily="34" charset="0"/>
              </a:rPr>
              <a:t>2</a:t>
            </a:r>
            <a:r>
              <a:rPr lang="en-GB" sz="1200" b="1" dirty="0">
                <a:solidFill>
                  <a:schemeClr val="bg1"/>
                </a:solidFill>
                <a:latin typeface="Arial" panose="020B0604020202020204" pitchFamily="34" charset="0"/>
                <a:cs typeface="Arial" panose="020B0604020202020204" pitchFamily="34" charset="0"/>
              </a:rPr>
              <a:t> Q3W or</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nab-paclitaxel 100 mg/m</a:t>
            </a:r>
            <a:r>
              <a:rPr lang="en-GB" sz="1200" b="1" baseline="30000" dirty="0">
                <a:solidFill>
                  <a:schemeClr val="bg1"/>
                </a:solidFill>
                <a:latin typeface="Arial" panose="020B0604020202020204" pitchFamily="34" charset="0"/>
                <a:cs typeface="Arial" panose="020B0604020202020204" pitchFamily="34" charset="0"/>
              </a:rPr>
              <a:t>2</a:t>
            </a:r>
            <a:r>
              <a:rPr lang="en-GB" sz="1200" b="1" dirty="0">
                <a:solidFill>
                  <a:schemeClr val="bg1"/>
                </a:solidFill>
                <a:latin typeface="Arial" panose="020B0604020202020204" pitchFamily="34" charset="0"/>
                <a:cs typeface="Arial" panose="020B0604020202020204" pitchFamily="34" charset="0"/>
              </a:rPr>
              <a:t> weekly</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(4 cycles)</a:t>
            </a:r>
            <a:endParaRPr lang="en-GB" sz="1200" b="1" baseline="30000" dirty="0">
              <a:solidFill>
                <a:schemeClr val="bg1"/>
              </a:solidFill>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B2130801-82DB-84D8-1B90-DFF925A55673}"/>
              </a:ext>
            </a:extLst>
          </p:cNvPr>
          <p:cNvCxnSpPr>
            <a:cxnSpLocks/>
          </p:cNvCxnSpPr>
          <p:nvPr/>
        </p:nvCxnSpPr>
        <p:spPr>
          <a:xfrm>
            <a:off x="1679954" y="4960045"/>
            <a:ext cx="100403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C76E44FA-B7E5-A4A4-CB74-1C0DB3254CF7}"/>
              </a:ext>
            </a:extLst>
          </p:cNvPr>
          <p:cNvSpPr txBox="1"/>
          <p:nvPr/>
        </p:nvSpPr>
        <p:spPr>
          <a:xfrm>
            <a:off x="7424779" y="4186592"/>
            <a:ext cx="1837841" cy="175433"/>
          </a:xfrm>
          <a:prstGeom prst="rect">
            <a:avLst/>
          </a:prstGeom>
          <a:noFill/>
        </p:spPr>
        <p:txBody>
          <a:bodyPr wrap="square" lIns="0" tIns="0" rIns="0" bIns="0" rtlCol="0">
            <a:spAutoFit/>
          </a:bodyPr>
          <a:lstStyle/>
          <a:p>
            <a:pPr algn="ctr">
              <a:lnSpc>
                <a:spcPct val="95000"/>
              </a:lnSpc>
              <a:buClr>
                <a:schemeClr val="accent1"/>
              </a:buClr>
            </a:pPr>
            <a:r>
              <a:rPr lang="en-GB" sz="1200" b="1" noProof="0" dirty="0">
                <a:solidFill>
                  <a:schemeClr val="tx1"/>
                </a:solidFill>
                <a:latin typeface="Arial" panose="020B0604020202020204" pitchFamily="34" charset="0"/>
                <a:cs typeface="Arial" panose="020B0604020202020204" pitchFamily="34" charset="0"/>
              </a:rPr>
              <a:t>Maintenance phase</a:t>
            </a:r>
            <a:endParaRPr lang="en-GB" sz="1200" noProof="0" dirty="0">
              <a:solidFill>
                <a:schemeClr val="tx1"/>
              </a:solidFill>
              <a:latin typeface="Arial" panose="020B0604020202020204" pitchFamily="34" charset="0"/>
              <a:cs typeface="Arial" panose="020B0604020202020204" pitchFamily="34" charset="0"/>
            </a:endParaRPr>
          </a:p>
        </p:txBody>
      </p:sp>
      <p:sp>
        <p:nvSpPr>
          <p:cNvPr id="32" name="Rounded Rectangle 15">
            <a:extLst>
              <a:ext uri="{FF2B5EF4-FFF2-40B4-BE49-F238E27FC236}">
                <a16:creationId xmlns:a16="http://schemas.microsoft.com/office/drawing/2014/main" id="{9A4B13D3-FF0C-44F4-BF5A-6DF59E0BCE4E}"/>
              </a:ext>
            </a:extLst>
          </p:cNvPr>
          <p:cNvSpPr/>
          <p:nvPr/>
        </p:nvSpPr>
        <p:spPr>
          <a:xfrm>
            <a:off x="619200" y="4212535"/>
            <a:ext cx="1804392" cy="1431870"/>
          </a:xfrm>
          <a:prstGeom prst="roundRect">
            <a:avLst>
              <a:gd name="adj" fmla="val 9669"/>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a:lnSpc>
                <a:spcPct val="90000"/>
              </a:lnSpc>
              <a:spcAft>
                <a:spcPts val="3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Key </a:t>
            </a:r>
            <a:r>
              <a:rPr lang="en-GB" sz="1200" b="1" dirty="0">
                <a:solidFill>
                  <a:schemeClr val="accent1"/>
                </a:solidFill>
                <a:latin typeface="Arial" panose="020B0604020202020204" pitchFamily="34" charset="0"/>
                <a:cs typeface="Arial" panose="020B0604020202020204" pitchFamily="34" charset="0"/>
              </a:rPr>
              <a:t>inclusion </a:t>
            </a:r>
            <a:r>
              <a:rPr lang="en-GB" sz="1200" b="1" noProof="0" dirty="0">
                <a:solidFill>
                  <a:schemeClr val="accent1"/>
                </a:solidFill>
                <a:latin typeface="Arial" panose="020B0604020202020204" pitchFamily="34" charset="0"/>
                <a:cs typeface="Arial" panose="020B0604020202020204" pitchFamily="34" charset="0"/>
              </a:rPr>
              <a:t>criteria:</a:t>
            </a:r>
          </a:p>
          <a:p>
            <a:pPr marL="171450" indent="-171450">
              <a:lnSpc>
                <a:spcPct val="90000"/>
              </a:lnSpc>
              <a:buClr>
                <a:schemeClr val="accent1"/>
              </a:buClr>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SQ </a:t>
            </a:r>
            <a:r>
              <a:rPr lang="en-US" sz="1200" dirty="0" err="1">
                <a:solidFill>
                  <a:schemeClr val="tx1"/>
                </a:solidFill>
                <a:latin typeface="Arial" panose="020B0604020202020204" pitchFamily="34" charset="0"/>
                <a:cs typeface="Arial" panose="020B0604020202020204" pitchFamily="34" charset="0"/>
              </a:rPr>
              <a:t>mNSCLC</a:t>
            </a:r>
            <a:endParaRPr lang="en-US" sz="1200" dirty="0">
              <a:solidFill>
                <a:schemeClr val="tx1"/>
              </a:solidFill>
              <a:latin typeface="Arial" panose="020B0604020202020204" pitchFamily="34" charset="0"/>
              <a:cs typeface="Arial" panose="020B0604020202020204" pitchFamily="34" charset="0"/>
            </a:endParaRPr>
          </a:p>
          <a:p>
            <a:pPr marL="171450" indent="-171450">
              <a:lnSpc>
                <a:spcPct val="90000"/>
              </a:lnSpc>
              <a:buClr>
                <a:schemeClr val="accent1"/>
              </a:buClr>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ECOG PS: 0-1</a:t>
            </a:r>
          </a:p>
          <a:p>
            <a:pPr marL="171450" indent="-171450">
              <a:lnSpc>
                <a:spcPct val="90000"/>
              </a:lnSpc>
              <a:buClr>
                <a:schemeClr val="accent1"/>
              </a:buClr>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No prior systemic treatment for </a:t>
            </a:r>
            <a:r>
              <a:rPr lang="en-US" sz="1200" dirty="0" err="1">
                <a:solidFill>
                  <a:schemeClr val="tx1"/>
                </a:solidFill>
                <a:latin typeface="Arial" panose="020B0604020202020204" pitchFamily="34" charset="0"/>
                <a:cs typeface="Arial" panose="020B0604020202020204" pitchFamily="34" charset="0"/>
              </a:rPr>
              <a:t>mNSCLC</a:t>
            </a:r>
            <a:endParaRPr lang="en-US" sz="1200" dirty="0">
              <a:solidFill>
                <a:schemeClr val="tx1"/>
              </a:solidFill>
              <a:latin typeface="Arial" panose="020B0604020202020204" pitchFamily="34" charset="0"/>
              <a:cs typeface="Arial" panose="020B0604020202020204" pitchFamily="34" charset="0"/>
            </a:endParaRPr>
          </a:p>
          <a:p>
            <a:pPr marL="171450" indent="-171450">
              <a:lnSpc>
                <a:spcPct val="90000"/>
              </a:lnSpc>
              <a:buClr>
                <a:schemeClr val="accent1"/>
              </a:buClr>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No pneumonitis/ILD</a:t>
            </a:r>
          </a:p>
        </p:txBody>
      </p:sp>
      <p:sp>
        <p:nvSpPr>
          <p:cNvPr id="42" name="Slide Number Placeholder 41">
            <a:extLst>
              <a:ext uri="{FF2B5EF4-FFF2-40B4-BE49-F238E27FC236}">
                <a16:creationId xmlns:a16="http://schemas.microsoft.com/office/drawing/2014/main" id="{76FA5A29-03AD-E3D9-D462-9A6715B5225D}"/>
              </a:ext>
            </a:extLst>
          </p:cNvPr>
          <p:cNvSpPr>
            <a:spLocks noGrp="1"/>
          </p:cNvSpPr>
          <p:nvPr>
            <p:ph type="sldNum" sz="quarter" idx="4"/>
          </p:nvPr>
        </p:nvSpPr>
        <p:spPr/>
        <p:txBody>
          <a:bodyPr/>
          <a:lstStyle/>
          <a:p>
            <a:fld id="{FCE43C0F-8A7B-3A4B-9DB5-B3472E36E833}" type="slidenum">
              <a:rPr lang="en-GB" smtClean="0"/>
              <a:pPr/>
              <a:t>34</a:t>
            </a:fld>
            <a:endParaRPr lang="en-GB" dirty="0"/>
          </a:p>
        </p:txBody>
      </p:sp>
    </p:spTree>
    <p:extLst>
      <p:ext uri="{BB962C8B-B14F-4D97-AF65-F5344CB8AC3E}">
        <p14:creationId xmlns:p14="http://schemas.microsoft.com/office/powerpoint/2010/main" val="3144270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FDD55-AC89-980D-ED5A-A43668766B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9ECBE7-3154-001C-3718-F4A501E3D118}"/>
              </a:ext>
            </a:extLst>
          </p:cNvPr>
          <p:cNvSpPr>
            <a:spLocks noGrp="1"/>
          </p:cNvSpPr>
          <p:nvPr>
            <p:ph type="title"/>
          </p:nvPr>
        </p:nvSpPr>
        <p:spPr/>
        <p:txBody>
          <a:bodyPr anchor="t"/>
          <a:lstStyle/>
          <a:p>
            <a:r>
              <a:rPr lang="en-GB" dirty="0"/>
              <a:t>Clinical overview of </a:t>
            </a:r>
            <a:br>
              <a:rPr lang="en-GB" dirty="0"/>
            </a:br>
            <a:r>
              <a:rPr lang="en-GB" dirty="0"/>
              <a:t>TROP2-directed ADC</a:t>
            </a:r>
            <a:r>
              <a:rPr lang="en-GB" cap="none" dirty="0"/>
              <a:t>s</a:t>
            </a:r>
            <a:r>
              <a:rPr lang="en-GB" dirty="0"/>
              <a:t> in NSCLC</a:t>
            </a:r>
            <a:br>
              <a:rPr lang="en-GB" dirty="0"/>
            </a:br>
            <a:br>
              <a:rPr lang="en-GB" dirty="0"/>
            </a:br>
            <a:r>
              <a:rPr lang="en-GB" sz="3200" dirty="0"/>
              <a:t>With actionable genomic alterations</a:t>
            </a:r>
            <a:br>
              <a:rPr lang="en-GB" noProof="0" dirty="0"/>
            </a:br>
            <a:br>
              <a:rPr lang="en-GB" noProof="0" dirty="0"/>
            </a:br>
            <a:br>
              <a:rPr lang="en-GB" noProof="0" dirty="0"/>
            </a:br>
            <a:br>
              <a:rPr lang="en-GB" noProof="0" dirty="0"/>
            </a:br>
            <a:endParaRPr lang="en-GB" sz="3200" b="0" noProof="0" dirty="0"/>
          </a:p>
        </p:txBody>
      </p:sp>
      <p:sp>
        <p:nvSpPr>
          <p:cNvPr id="5" name="Slide Number Placeholder 4">
            <a:extLst>
              <a:ext uri="{FF2B5EF4-FFF2-40B4-BE49-F238E27FC236}">
                <a16:creationId xmlns:a16="http://schemas.microsoft.com/office/drawing/2014/main" id="{E0D3C136-219B-B673-3933-1BC255F7E5AE}"/>
              </a:ext>
            </a:extLst>
          </p:cNvPr>
          <p:cNvSpPr>
            <a:spLocks noGrp="1"/>
          </p:cNvSpPr>
          <p:nvPr>
            <p:ph type="sldNum" sz="quarter" idx="4"/>
          </p:nvPr>
        </p:nvSpPr>
        <p:spPr/>
        <p:txBody>
          <a:bodyPr/>
          <a:lstStyle/>
          <a:p>
            <a:fld id="{FCE43C0F-8A7B-3A4B-9DB5-B3472E36E833}" type="slidenum">
              <a:rPr lang="en-GB" noProof="0" smtClean="0"/>
              <a:pPr/>
              <a:t>35</a:t>
            </a:fld>
            <a:endParaRPr lang="en-GB" noProof="0" dirty="0"/>
          </a:p>
        </p:txBody>
      </p:sp>
      <p:sp>
        <p:nvSpPr>
          <p:cNvPr id="8" name="TextBox 7">
            <a:extLst>
              <a:ext uri="{FF2B5EF4-FFF2-40B4-BE49-F238E27FC236}">
                <a16:creationId xmlns:a16="http://schemas.microsoft.com/office/drawing/2014/main" id="{08CEFD16-D6E0-A16B-7802-8CBD2B354EB1}"/>
              </a:ext>
            </a:extLst>
          </p:cNvPr>
          <p:cNvSpPr txBox="1"/>
          <p:nvPr/>
        </p:nvSpPr>
        <p:spPr>
          <a:xfrm>
            <a:off x="263352" y="6337125"/>
            <a:ext cx="2553904" cy="276999"/>
          </a:xfrm>
          <a:prstGeom prst="rect">
            <a:avLst/>
          </a:prstGeom>
          <a:noFill/>
        </p:spPr>
        <p:txBody>
          <a:bodyPr wrap="none" rtlCol="0">
            <a:spAutoFit/>
          </a:bodyPr>
          <a:lstStyle/>
          <a:p>
            <a:r>
              <a:rPr lang="en-GB" sz="1200" noProof="0" dirty="0">
                <a:solidFill>
                  <a:schemeClr val="bg1"/>
                </a:solidFill>
                <a:latin typeface="Arial" panose="020B0604020202020204" pitchFamily="34" charset="0"/>
                <a:ea typeface="Aileron" charset="0"/>
                <a:cs typeface="Arial" panose="020B0604020202020204" pitchFamily="34" charset="0"/>
              </a:rPr>
              <a:t>NSCLC, non-small cell lung cancer</a:t>
            </a:r>
          </a:p>
        </p:txBody>
      </p:sp>
      <p:sp>
        <p:nvSpPr>
          <p:cNvPr id="2" name="Vrije vorm 23">
            <a:extLst>
              <a:ext uri="{FF2B5EF4-FFF2-40B4-BE49-F238E27FC236}">
                <a16:creationId xmlns:a16="http://schemas.microsoft.com/office/drawing/2014/main" id="{F549C848-0713-9334-58CF-6CC40C45F57A}"/>
              </a:ext>
            </a:extLst>
          </p:cNvPr>
          <p:cNvSpPr/>
          <p:nvPr/>
        </p:nvSpPr>
        <p:spPr>
          <a:xfrm>
            <a:off x="4928282" y="5826941"/>
            <a:ext cx="2335286" cy="648000"/>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Dr Louise Lim</a:t>
            </a:r>
            <a:br>
              <a:rPr kumimoji="0" lang="en-GB" sz="20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20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Barts Health NHS Trust, UK</a:t>
            </a:r>
          </a:p>
        </p:txBody>
      </p:sp>
      <p:pic>
        <p:nvPicPr>
          <p:cNvPr id="3" name="Picture 2">
            <a:extLst>
              <a:ext uri="{FF2B5EF4-FFF2-40B4-BE49-F238E27FC236}">
                <a16:creationId xmlns:a16="http://schemas.microsoft.com/office/drawing/2014/main" id="{625F1327-84BD-5C05-9E07-D4FD3148D1F9}"/>
              </a:ext>
            </a:extLst>
          </p:cNvPr>
          <p:cNvPicPr>
            <a:picLocks noChangeAspect="1"/>
          </p:cNvPicPr>
          <p:nvPr/>
        </p:nvPicPr>
        <p:blipFill>
          <a:blip r:embed="rId2"/>
          <a:srcRect l="26836" t="9242" r="29120" b="38350"/>
          <a:stretch>
            <a:fillRect/>
          </a:stretch>
        </p:blipFill>
        <p:spPr>
          <a:xfrm>
            <a:off x="4927725" y="2870227"/>
            <a:ext cx="2336550" cy="2780270"/>
          </a:xfrm>
          <a:prstGeom prst="rect">
            <a:avLst/>
          </a:prstGeom>
          <a:ln w="19050">
            <a:noFill/>
          </a:ln>
          <a:effectLst/>
        </p:spPr>
      </p:pic>
    </p:spTree>
    <p:extLst>
      <p:ext uri="{BB962C8B-B14F-4D97-AF65-F5344CB8AC3E}">
        <p14:creationId xmlns:p14="http://schemas.microsoft.com/office/powerpoint/2010/main" val="209023541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658368"/>
          </a:xfrm>
          <a:prstGeom prst="rect">
            <a:avLst/>
          </a:prstGeom>
          <a:noFill/>
          <a:ln w="12700">
            <a:noFill/>
            <a:prstDash val="solid"/>
          </a:ln>
        </p:spPr>
        <p:txBody>
          <a:bodyPr/>
          <a:lstStyle/>
          <a:p>
            <a:endParaRPr lang="en-GB" noProof="0" dirty="0"/>
          </a:p>
        </p:txBody>
      </p:sp>
      <p:sp>
        <p:nvSpPr>
          <p:cNvPr id="7" name="Shape 5"/>
          <p:cNvSpPr/>
          <p:nvPr/>
        </p:nvSpPr>
        <p:spPr>
          <a:xfrm>
            <a:off x="6278728" y="1124744"/>
            <a:ext cx="5303672" cy="3960440"/>
          </a:xfrm>
          <a:prstGeom prst="roundRect">
            <a:avLst>
              <a:gd name="adj" fmla="val 10537"/>
            </a:avLst>
          </a:prstGeom>
          <a:solidFill>
            <a:schemeClr val="bg1">
              <a:lumMod val="95000"/>
            </a:schemeClr>
          </a:solidFill>
          <a:ln w="28575">
            <a:solidFill>
              <a:schemeClr val="accent6"/>
            </a:solidFill>
            <a:prstDash val="solid"/>
          </a:ln>
          <a:effectLst>
            <a:outerShdw blurRad="38100" dist="19050" dir="2700000" algn="bl" rotWithShape="0">
              <a:srgbClr val="000000">
                <a:alpha val="7000"/>
              </a:srgbClr>
            </a:outerShdw>
          </a:effectLst>
        </p:spPr>
        <p:txBody>
          <a:bodyPr lIns="144000" tIns="144000" rIns="72000" bIns="144000"/>
          <a:lstStyle/>
          <a:p>
            <a:pPr>
              <a:spcAft>
                <a:spcPts val="1800"/>
              </a:spcAft>
            </a:pPr>
            <a:r>
              <a:rPr lang="en-GB" sz="2000" b="1" i="1" noProof="0" dirty="0">
                <a:latin typeface="Arial" panose="020B0604020202020204" pitchFamily="34" charset="0"/>
                <a:ea typeface="Calibri" pitchFamily="34" charset="-122"/>
                <a:cs typeface="Arial" panose="020B0604020202020204" pitchFamily="34" charset="0"/>
              </a:rPr>
              <a:t>EGFR</a:t>
            </a:r>
            <a:r>
              <a:rPr lang="en-GB" sz="2000" b="1" noProof="0" dirty="0">
                <a:latin typeface="Arial" panose="020B0604020202020204" pitchFamily="34" charset="0"/>
                <a:ea typeface="Calibri" pitchFamily="34" charset="-122"/>
                <a:cs typeface="Arial" panose="020B0604020202020204" pitchFamily="34" charset="0"/>
              </a:rPr>
              <a:t>-mutant NSCLC</a:t>
            </a:r>
          </a:p>
          <a:p>
            <a:pPr marL="365125" indent="-365125">
              <a:spcAft>
                <a:spcPts val="1200"/>
              </a:spcAft>
              <a:buClr>
                <a:schemeClr val="accent1"/>
              </a:buClr>
              <a:buSzPct val="100000"/>
              <a:buChar char="•"/>
            </a:pPr>
            <a:r>
              <a:rPr lang="en-GB" sz="2000" noProof="0" dirty="0">
                <a:latin typeface="Arial" panose="020B0604020202020204" pitchFamily="34" charset="0"/>
                <a:ea typeface="Calibri" pitchFamily="34" charset="-122"/>
                <a:cs typeface="Arial" panose="020B0604020202020204" pitchFamily="34" charset="0"/>
              </a:rPr>
              <a:t>Reports show higher TROP2 IHC expression in </a:t>
            </a:r>
            <a:r>
              <a:rPr lang="en-GB" sz="2000" i="1" noProof="0" dirty="0">
                <a:latin typeface="Arial" panose="020B0604020202020204" pitchFamily="34" charset="0"/>
                <a:ea typeface="Calibri" pitchFamily="34" charset="-122"/>
                <a:cs typeface="Arial" panose="020B0604020202020204" pitchFamily="34" charset="0"/>
              </a:rPr>
              <a:t>EGFR</a:t>
            </a:r>
            <a:r>
              <a:rPr lang="en-GB" sz="2000" noProof="0" dirty="0">
                <a:latin typeface="Arial" panose="020B0604020202020204" pitchFamily="34" charset="0"/>
                <a:ea typeface="Calibri" pitchFamily="34" charset="-122"/>
                <a:cs typeface="Arial" panose="020B0604020202020204" pitchFamily="34" charset="0"/>
              </a:rPr>
              <a:t>m vs </a:t>
            </a:r>
            <a:r>
              <a:rPr lang="en-GB" sz="2000" i="1" noProof="0" dirty="0">
                <a:latin typeface="Arial" panose="020B0604020202020204" pitchFamily="34" charset="0"/>
                <a:ea typeface="Calibri" pitchFamily="34" charset="-122"/>
                <a:cs typeface="Arial" panose="020B0604020202020204" pitchFamily="34" charset="0"/>
              </a:rPr>
              <a:t>EGFR</a:t>
            </a:r>
            <a:r>
              <a:rPr lang="en-GB" sz="2000" noProof="0" dirty="0">
                <a:latin typeface="Arial" panose="020B0604020202020204" pitchFamily="34" charset="0"/>
                <a:ea typeface="Calibri" pitchFamily="34" charset="-122"/>
                <a:cs typeface="Arial" panose="020B0604020202020204" pitchFamily="34" charset="0"/>
              </a:rPr>
              <a:t>-wild-type NSCLC</a:t>
            </a:r>
            <a:r>
              <a:rPr lang="en-GB" sz="2000" baseline="30000" noProof="0" dirty="0">
                <a:latin typeface="Arial" panose="020B0604020202020204" pitchFamily="34" charset="0"/>
                <a:ea typeface="Calibri" pitchFamily="34" charset="-122"/>
                <a:cs typeface="Arial" panose="020B0604020202020204" pitchFamily="34" charset="0"/>
              </a:rPr>
              <a:t>2</a:t>
            </a:r>
            <a:endParaRPr lang="en-GB" sz="2000" baseline="30000" noProof="0" dirty="0">
              <a:latin typeface="Arial" panose="020B0604020202020204" pitchFamily="34" charset="0"/>
              <a:cs typeface="Arial" panose="020B0604020202020204" pitchFamily="34" charset="0"/>
            </a:endParaRPr>
          </a:p>
          <a:p>
            <a:pPr marL="365125" indent="-365125">
              <a:spcAft>
                <a:spcPts val="1200"/>
              </a:spcAft>
              <a:buClr>
                <a:schemeClr val="accent1"/>
              </a:buClr>
              <a:buSzPct val="100000"/>
              <a:buChar char="•"/>
            </a:pPr>
            <a:r>
              <a:rPr lang="en-GB" sz="2000" noProof="0" dirty="0">
                <a:latin typeface="Arial" panose="020B0604020202020204" pitchFamily="34" charset="0"/>
                <a:ea typeface="Calibri" pitchFamily="34" charset="-122"/>
                <a:cs typeface="Arial" panose="020B0604020202020204" pitchFamily="34" charset="0"/>
              </a:rPr>
              <a:t>TROP2 can be enriched in TKI‑resistant states (incl. drug-tolerant persister cells)</a:t>
            </a:r>
            <a:r>
              <a:rPr lang="en-GB" sz="2000" baseline="30000" noProof="0" dirty="0">
                <a:latin typeface="Arial" panose="020B0604020202020204" pitchFamily="34" charset="0"/>
                <a:ea typeface="Calibri" pitchFamily="34" charset="-122"/>
                <a:cs typeface="Arial" panose="020B0604020202020204" pitchFamily="34" charset="0"/>
              </a:rPr>
              <a:t>3</a:t>
            </a:r>
            <a:endParaRPr lang="en-GB" sz="2000" baseline="30000" noProof="0" dirty="0">
              <a:latin typeface="Arial" panose="020B0604020202020204" pitchFamily="34" charset="0"/>
              <a:cs typeface="Arial" panose="020B0604020202020204" pitchFamily="34" charset="0"/>
            </a:endParaRPr>
          </a:p>
          <a:p>
            <a:pPr marL="365125" indent="-365125">
              <a:spcAft>
                <a:spcPts val="1200"/>
              </a:spcAft>
              <a:buClr>
                <a:schemeClr val="accent1"/>
              </a:buClr>
              <a:buSzPct val="100000"/>
              <a:buChar char="•"/>
            </a:pPr>
            <a:r>
              <a:rPr lang="en-GB" sz="2000" i="1" noProof="0" dirty="0">
                <a:latin typeface="Arial" panose="020B0604020202020204" pitchFamily="34" charset="0"/>
                <a:ea typeface="Calibri" pitchFamily="34" charset="-122"/>
                <a:cs typeface="Arial" panose="020B0604020202020204" pitchFamily="34" charset="0"/>
              </a:rPr>
              <a:t>EGFR</a:t>
            </a:r>
            <a:r>
              <a:rPr lang="en-GB" sz="2000" noProof="0" dirty="0">
                <a:latin typeface="Arial" panose="020B0604020202020204" pitchFamily="34" charset="0"/>
                <a:ea typeface="Calibri" pitchFamily="34" charset="-122"/>
                <a:cs typeface="Arial" panose="020B0604020202020204" pitchFamily="34" charset="0"/>
              </a:rPr>
              <a:t> mutation has been linked to increased internalisation/activity for some TROP2 ADCs in preclinical work</a:t>
            </a:r>
            <a:r>
              <a:rPr lang="en-GB" sz="2000" baseline="30000" noProof="0" dirty="0">
                <a:latin typeface="Arial" panose="020B0604020202020204" pitchFamily="34" charset="0"/>
                <a:ea typeface="Calibri" pitchFamily="34" charset="-122"/>
                <a:cs typeface="Arial" panose="020B0604020202020204" pitchFamily="34" charset="0"/>
              </a:rPr>
              <a:t>4</a:t>
            </a:r>
            <a:endParaRPr lang="en-GB" sz="2000" baseline="30000" noProof="0" dirty="0">
              <a:latin typeface="Arial" panose="020B0604020202020204" pitchFamily="34" charset="0"/>
              <a:cs typeface="Arial" panose="020B0604020202020204" pitchFamily="34" charset="0"/>
            </a:endParaRPr>
          </a:p>
        </p:txBody>
      </p:sp>
      <p:sp>
        <p:nvSpPr>
          <p:cNvPr id="10" name="Shape 8"/>
          <p:cNvSpPr/>
          <p:nvPr/>
        </p:nvSpPr>
        <p:spPr>
          <a:xfrm>
            <a:off x="619126" y="5257521"/>
            <a:ext cx="10947400" cy="633248"/>
          </a:xfrm>
          <a:prstGeom prst="roundRect">
            <a:avLst>
              <a:gd name="adj" fmla="val 35354"/>
            </a:avLst>
          </a:prstGeom>
          <a:solidFill>
            <a:schemeClr val="accent6"/>
          </a:solidFill>
          <a:ln w="12700">
            <a:solidFill>
              <a:schemeClr val="accent6"/>
            </a:solidFill>
            <a:prstDash val="solid"/>
          </a:ln>
        </p:spPr>
        <p:txBody>
          <a:bodyPr anchor="ctr" anchorCtr="0"/>
          <a:lstStyle/>
          <a:p>
            <a:pPr algn="ctr"/>
            <a:r>
              <a:rPr lang="en-GB" sz="1600" b="1" i="1" noProof="0" dirty="0">
                <a:solidFill>
                  <a:schemeClr val="bg1"/>
                </a:solidFill>
                <a:latin typeface="Arial" panose="020B0604020202020204" pitchFamily="34" charset="0"/>
                <a:ea typeface="Calibri" pitchFamily="34" charset="-122"/>
                <a:cs typeface="Arial" panose="020B0604020202020204" pitchFamily="34" charset="0"/>
              </a:rPr>
              <a:t>EGFR</a:t>
            </a:r>
            <a:r>
              <a:rPr lang="en-GB" sz="1600" b="1" noProof="0" dirty="0">
                <a:solidFill>
                  <a:schemeClr val="bg1"/>
                </a:solidFill>
                <a:latin typeface="Arial" panose="020B0604020202020204" pitchFamily="34" charset="0"/>
                <a:ea typeface="Calibri" pitchFamily="34" charset="-122"/>
                <a:cs typeface="Arial" panose="020B0604020202020204" pitchFamily="34" charset="0"/>
              </a:rPr>
              <a:t> wild-type = broad TROP2 expression</a:t>
            </a:r>
            <a:endParaRPr lang="en-GB" sz="1600" b="1" dirty="0">
              <a:solidFill>
                <a:schemeClr val="bg1"/>
              </a:solidFill>
              <a:latin typeface="Arial" panose="020B0604020202020204" pitchFamily="34" charset="0"/>
              <a:ea typeface="Calibri" pitchFamily="34" charset="-122"/>
              <a:cs typeface="Arial" panose="020B0604020202020204" pitchFamily="34" charset="0"/>
            </a:endParaRPr>
          </a:p>
          <a:p>
            <a:pPr algn="ctr"/>
            <a:r>
              <a:rPr lang="en-GB" sz="1600" b="1" i="1" noProof="0" dirty="0">
                <a:solidFill>
                  <a:schemeClr val="bg1"/>
                </a:solidFill>
                <a:latin typeface="Arial" panose="020B0604020202020204" pitchFamily="34" charset="0"/>
                <a:ea typeface="Calibri" pitchFamily="34" charset="-122"/>
                <a:cs typeface="Arial" panose="020B0604020202020204" pitchFamily="34" charset="0"/>
              </a:rPr>
              <a:t>EGFR</a:t>
            </a:r>
            <a:r>
              <a:rPr lang="en-GB" sz="1600" b="1" noProof="0" dirty="0">
                <a:solidFill>
                  <a:schemeClr val="bg1"/>
                </a:solidFill>
                <a:latin typeface="Arial" panose="020B0604020202020204" pitchFamily="34" charset="0"/>
                <a:ea typeface="Calibri" pitchFamily="34" charset="-122"/>
                <a:cs typeface="Arial" panose="020B0604020202020204" pitchFamily="34" charset="0"/>
              </a:rPr>
              <a:t>m = often higher TROP2 expression and biologically enriched during resistance</a:t>
            </a:r>
          </a:p>
        </p:txBody>
      </p:sp>
      <p:sp>
        <p:nvSpPr>
          <p:cNvPr id="19" name="Title 18">
            <a:extLst>
              <a:ext uri="{FF2B5EF4-FFF2-40B4-BE49-F238E27FC236}">
                <a16:creationId xmlns:a16="http://schemas.microsoft.com/office/drawing/2014/main" id="{D3C1BA5D-D09A-9E1E-7CED-4C8312288463}"/>
              </a:ext>
            </a:extLst>
          </p:cNvPr>
          <p:cNvSpPr>
            <a:spLocks noGrp="1"/>
          </p:cNvSpPr>
          <p:nvPr>
            <p:ph type="title"/>
          </p:nvPr>
        </p:nvSpPr>
        <p:spPr>
          <a:xfrm>
            <a:off x="619125" y="258763"/>
            <a:ext cx="10963275" cy="865187"/>
          </a:xfrm>
        </p:spPr>
        <p:txBody>
          <a:bodyPr/>
          <a:lstStyle/>
          <a:p>
            <a:r>
              <a:rPr lang="en-GB" noProof="0" dirty="0"/>
              <a:t>TROP2 Expression in </a:t>
            </a:r>
            <a:r>
              <a:rPr lang="en-GB" i="1" noProof="0" dirty="0"/>
              <a:t>EGFR</a:t>
            </a:r>
            <a:r>
              <a:rPr lang="en-GB" noProof="0" dirty="0"/>
              <a:t>-mutant vs wild-type NSCLC</a:t>
            </a:r>
          </a:p>
        </p:txBody>
      </p:sp>
      <p:sp>
        <p:nvSpPr>
          <p:cNvPr id="15" name="Content Placeholder 14">
            <a:extLst>
              <a:ext uri="{FF2B5EF4-FFF2-40B4-BE49-F238E27FC236}">
                <a16:creationId xmlns:a16="http://schemas.microsoft.com/office/drawing/2014/main" id="{802879B7-3F11-2B3D-F864-78AF0033916C}"/>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ADC, antibody-drug conjugate; AI, artificial intelligence; EGFRm, EGFR mutation; IHC, immunohistochemistry; NSCLC, non-small cell lung cancer; </a:t>
            </a:r>
            <a:br>
              <a:rPr lang="en-GB" noProof="0" dirty="0">
                <a:solidFill>
                  <a:schemeClr val="tx2"/>
                </a:solidFill>
              </a:rPr>
            </a:br>
            <a:r>
              <a:rPr lang="en-GB" noProof="0" dirty="0">
                <a:solidFill>
                  <a:schemeClr val="tx2"/>
                </a:solidFill>
              </a:rPr>
              <a:t>TKI, tyrosine kinase inhibitor</a:t>
            </a:r>
          </a:p>
          <a:p>
            <a:r>
              <a:rPr lang="en-GB" noProof="0" dirty="0">
                <a:solidFill>
                  <a:schemeClr val="tx2"/>
                </a:solidFill>
              </a:rPr>
              <a:t>1. Kuo P, et al. PLoS One. 2025;20(4):e0321555; 2. Baldacci S, et al. J Thorac Oncol. 2024;19 (10)_Suppl S80:19S80 (WCLC 2024, Abstract MA07.06); 3. Baldacci S, et al. Cancer Discov. 2025;15(11):2235-50; 4. Zhao S, et al. Nat Med. 2025;31:1976-86 </a:t>
            </a:r>
          </a:p>
        </p:txBody>
      </p:sp>
      <p:sp>
        <p:nvSpPr>
          <p:cNvPr id="25" name="Shape 5">
            <a:extLst>
              <a:ext uri="{FF2B5EF4-FFF2-40B4-BE49-F238E27FC236}">
                <a16:creationId xmlns:a16="http://schemas.microsoft.com/office/drawing/2014/main" id="{D51B5E9D-EB9E-E4E1-262C-CECD42773C3A}"/>
              </a:ext>
            </a:extLst>
          </p:cNvPr>
          <p:cNvSpPr/>
          <p:nvPr/>
        </p:nvSpPr>
        <p:spPr>
          <a:xfrm>
            <a:off x="619125" y="1124744"/>
            <a:ext cx="5364328" cy="3960440"/>
          </a:xfrm>
          <a:prstGeom prst="roundRect">
            <a:avLst>
              <a:gd name="adj" fmla="val 10537"/>
            </a:avLst>
          </a:prstGeom>
          <a:solidFill>
            <a:schemeClr val="tx2">
              <a:lumMod val="20000"/>
              <a:lumOff val="80000"/>
            </a:schemeClr>
          </a:solidFill>
          <a:ln w="28575">
            <a:solidFill>
              <a:schemeClr val="tx2"/>
            </a:solidFill>
            <a:prstDash val="solid"/>
          </a:ln>
          <a:effectLst>
            <a:outerShdw blurRad="38100" dist="19050" dir="2700000" algn="bl" rotWithShape="0">
              <a:srgbClr val="000000">
                <a:alpha val="7000"/>
              </a:srgbClr>
            </a:outerShdw>
          </a:effectLst>
        </p:spPr>
        <p:txBody>
          <a:bodyPr lIns="144000" tIns="144000" rIns="144000" bIns="144000"/>
          <a:lstStyle/>
          <a:p>
            <a:pPr>
              <a:spcAft>
                <a:spcPts val="1800"/>
              </a:spcAft>
            </a:pPr>
            <a:r>
              <a:rPr lang="en-GB" sz="2000" b="1" i="1" noProof="0" dirty="0">
                <a:solidFill>
                  <a:schemeClr val="tx2"/>
                </a:solidFill>
                <a:latin typeface="Arial" panose="020B0604020202020204" pitchFamily="34" charset="0"/>
                <a:ea typeface="Calibri" pitchFamily="34" charset="-122"/>
                <a:cs typeface="Arial" panose="020B0604020202020204" pitchFamily="34" charset="0"/>
              </a:rPr>
              <a:t>EGFR</a:t>
            </a:r>
            <a:r>
              <a:rPr lang="en-GB" sz="2000" b="1" noProof="0" dirty="0">
                <a:solidFill>
                  <a:schemeClr val="tx2"/>
                </a:solidFill>
                <a:latin typeface="Arial" panose="020B0604020202020204" pitchFamily="34" charset="0"/>
                <a:ea typeface="Calibri" pitchFamily="34" charset="-122"/>
                <a:cs typeface="Arial" panose="020B0604020202020204" pitchFamily="34" charset="0"/>
              </a:rPr>
              <a:t> wild-type NSCLC</a:t>
            </a:r>
            <a:endParaRPr lang="en-GB" sz="2000" noProof="0" dirty="0">
              <a:solidFill>
                <a:schemeClr val="tx2"/>
              </a:solidFill>
              <a:latin typeface="Arial" panose="020B0604020202020204" pitchFamily="34" charset="0"/>
              <a:cs typeface="Arial" panose="020B0604020202020204" pitchFamily="34" charset="0"/>
            </a:endParaRPr>
          </a:p>
          <a:p>
            <a:pPr marL="365125" indent="-365125">
              <a:spcAft>
                <a:spcPts val="1200"/>
              </a:spcAft>
              <a:buClr>
                <a:schemeClr val="accent1"/>
              </a:buClr>
              <a:buSzPct val="100000"/>
              <a:buChar char="•"/>
            </a:pPr>
            <a:r>
              <a:rPr lang="en-GB" sz="2000" noProof="0" dirty="0">
                <a:latin typeface="Arial" panose="020B0604020202020204" pitchFamily="34" charset="0"/>
                <a:ea typeface="Calibri" pitchFamily="34" charset="-122"/>
                <a:cs typeface="Arial" panose="020B0604020202020204" pitchFamily="34" charset="0"/>
              </a:rPr>
              <a:t>TROP2 detected in the majority of tumours (adenocarcinoma and squamous)</a:t>
            </a:r>
            <a:r>
              <a:rPr lang="en-GB" sz="2000" baseline="30000" noProof="0" dirty="0">
                <a:latin typeface="Arial" panose="020B0604020202020204" pitchFamily="34" charset="0"/>
                <a:ea typeface="Calibri" pitchFamily="34" charset="-122"/>
                <a:cs typeface="Arial" panose="020B0604020202020204" pitchFamily="34" charset="0"/>
              </a:rPr>
              <a:t>1</a:t>
            </a:r>
            <a:endParaRPr lang="en-GB" sz="2000" baseline="30000" noProof="0" dirty="0">
              <a:latin typeface="Arial" panose="020B0604020202020204" pitchFamily="34" charset="0"/>
              <a:cs typeface="Arial" panose="020B0604020202020204" pitchFamily="34" charset="0"/>
            </a:endParaRPr>
          </a:p>
          <a:p>
            <a:pPr marL="365125" indent="-365125">
              <a:spcAft>
                <a:spcPts val="1200"/>
              </a:spcAft>
              <a:buClr>
                <a:schemeClr val="accent1"/>
              </a:buClr>
              <a:buSzPct val="100000"/>
              <a:buChar char="•"/>
            </a:pPr>
            <a:r>
              <a:rPr lang="en-GB" sz="2000" noProof="0" dirty="0">
                <a:latin typeface="Arial" panose="020B0604020202020204" pitchFamily="34" charset="0"/>
                <a:ea typeface="Calibri" pitchFamily="34" charset="-122"/>
                <a:cs typeface="Arial" panose="020B0604020202020204" pitchFamily="34" charset="0"/>
              </a:rPr>
              <a:t>Supports TROP2 directed ADC trials</a:t>
            </a:r>
            <a:r>
              <a:rPr lang="en-GB" sz="2000" baseline="30000" noProof="0" dirty="0">
                <a:latin typeface="Arial" panose="020B0604020202020204" pitchFamily="34" charset="0"/>
                <a:ea typeface="Calibri" pitchFamily="34" charset="-122"/>
                <a:cs typeface="Arial" panose="020B0604020202020204" pitchFamily="34" charset="0"/>
              </a:rPr>
              <a:t>1</a:t>
            </a:r>
            <a:endParaRPr lang="en-GB" sz="2000" baseline="30000" noProof="0" dirty="0">
              <a:latin typeface="Arial" panose="020B0604020202020204" pitchFamily="34" charset="0"/>
              <a:cs typeface="Arial" panose="020B0604020202020204" pitchFamily="34" charset="0"/>
            </a:endParaRPr>
          </a:p>
          <a:p>
            <a:pPr marL="365125" indent="-365125">
              <a:spcAft>
                <a:spcPts val="1200"/>
              </a:spcAft>
              <a:buClr>
                <a:schemeClr val="accent1"/>
              </a:buClr>
              <a:buSzPct val="100000"/>
              <a:buChar char="•"/>
            </a:pPr>
            <a:r>
              <a:rPr lang="en-GB" sz="2000" noProof="0" dirty="0">
                <a:latin typeface="Arial" panose="020B0604020202020204" pitchFamily="34" charset="0"/>
                <a:ea typeface="Calibri" pitchFamily="34" charset="-122"/>
                <a:cs typeface="Arial" panose="020B0604020202020204" pitchFamily="34" charset="0"/>
              </a:rPr>
              <a:t>Interest in development of potential biomarkers</a:t>
            </a:r>
            <a:r>
              <a:rPr lang="en-GB" sz="2000" baseline="30000" noProof="0" dirty="0">
                <a:latin typeface="Arial" panose="020B0604020202020204" pitchFamily="34" charset="0"/>
                <a:ea typeface="Calibri" pitchFamily="34" charset="-122"/>
                <a:cs typeface="Arial" panose="020B0604020202020204" pitchFamily="34" charset="0"/>
              </a:rPr>
              <a:t>1</a:t>
            </a:r>
            <a:r>
              <a:rPr lang="en-GB" sz="2000" noProof="0" dirty="0">
                <a:latin typeface="Arial" panose="020B0604020202020204" pitchFamily="34" charset="0"/>
                <a:ea typeface="Calibri" pitchFamily="34" charset="-122"/>
                <a:cs typeface="Arial" panose="020B0604020202020204" pitchFamily="34" charset="0"/>
              </a:rPr>
              <a:t> (e.g. quantitative IHC/AI scoring) </a:t>
            </a:r>
            <a:endParaRPr lang="en-GB" sz="2000" noProof="0" dirty="0">
              <a:latin typeface="Arial" panose="020B0604020202020204" pitchFamily="34" charset="0"/>
              <a:cs typeface="Arial" panose="020B0604020202020204" pitchFamily="34" charset="0"/>
            </a:endParaRPr>
          </a:p>
        </p:txBody>
      </p:sp>
      <p:sp>
        <p:nvSpPr>
          <p:cNvPr id="26" name="Slide Number Placeholder 25">
            <a:extLst>
              <a:ext uri="{FF2B5EF4-FFF2-40B4-BE49-F238E27FC236}">
                <a16:creationId xmlns:a16="http://schemas.microsoft.com/office/drawing/2014/main" id="{96135E00-A70C-D8CC-76D3-5997F06C0946}"/>
              </a:ext>
            </a:extLst>
          </p:cNvPr>
          <p:cNvSpPr>
            <a:spLocks noGrp="1"/>
          </p:cNvSpPr>
          <p:nvPr>
            <p:ph type="sldNum" sz="quarter" idx="4"/>
          </p:nvPr>
        </p:nvSpPr>
        <p:spPr/>
        <p:txBody>
          <a:bodyPr/>
          <a:lstStyle/>
          <a:p>
            <a:fld id="{FCE43C0F-8A7B-3A4B-9DB5-B3472E36E833}" type="slidenum">
              <a:rPr lang="en-GB" noProof="0" smtClean="0"/>
              <a:pPr/>
              <a:t>36</a:t>
            </a:fld>
            <a:endParaRPr lang="en-GB" noProof="0" dirty="0"/>
          </a:p>
        </p:txBody>
      </p:sp>
    </p:spTree>
    <p:extLst>
      <p:ext uri="{BB962C8B-B14F-4D97-AF65-F5344CB8AC3E}">
        <p14:creationId xmlns:p14="http://schemas.microsoft.com/office/powerpoint/2010/main" val="68326595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B39F0-8D05-CE21-CA85-A6861F6D9B8F}"/>
            </a:ext>
          </a:extLst>
        </p:cNvPr>
        <p:cNvGrpSpPr/>
        <p:nvPr/>
      </p:nvGrpSpPr>
      <p:grpSpPr>
        <a:xfrm>
          <a:off x="0" y="0"/>
          <a:ext cx="0" cy="0"/>
          <a:chOff x="0" y="0"/>
          <a:chExt cx="0" cy="0"/>
        </a:xfrm>
      </p:grpSpPr>
      <p:cxnSp>
        <p:nvCxnSpPr>
          <p:cNvPr id="63" name="Straight Connector 62">
            <a:extLst>
              <a:ext uri="{FF2B5EF4-FFF2-40B4-BE49-F238E27FC236}">
                <a16:creationId xmlns:a16="http://schemas.microsoft.com/office/drawing/2014/main" id="{D083DAEB-3BE0-A27E-7415-36243346D381}"/>
              </a:ext>
            </a:extLst>
          </p:cNvPr>
          <p:cNvCxnSpPr>
            <a:cxnSpLocks/>
          </p:cNvCxnSpPr>
          <p:nvPr/>
        </p:nvCxnSpPr>
        <p:spPr>
          <a:xfrm>
            <a:off x="8790184" y="1796143"/>
            <a:ext cx="0" cy="279051"/>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15AB152E-8458-4D5A-D027-F4C6AE9CCE58}"/>
              </a:ext>
            </a:extLst>
          </p:cNvPr>
          <p:cNvSpPr>
            <a:spLocks noGrp="1"/>
          </p:cNvSpPr>
          <p:nvPr>
            <p:ph type="title"/>
          </p:nvPr>
        </p:nvSpPr>
        <p:spPr>
          <a:xfrm>
            <a:off x="619201" y="259200"/>
            <a:ext cx="11309447" cy="864000"/>
          </a:xfrm>
        </p:spPr>
        <p:txBody>
          <a:bodyPr/>
          <a:lstStyle/>
          <a:p>
            <a:r>
              <a:rPr lang="en-GB" noProof="0" dirty="0"/>
              <a:t>Esmo clinical practice guidelines: </a:t>
            </a:r>
            <a:r>
              <a:rPr lang="en-GB" i="1" noProof="0" dirty="0"/>
              <a:t>EGFR</a:t>
            </a:r>
            <a:r>
              <a:rPr lang="en-GB" noProof="0" dirty="0"/>
              <a:t>-mutant nsclc</a:t>
            </a:r>
          </a:p>
        </p:txBody>
      </p:sp>
      <p:sp>
        <p:nvSpPr>
          <p:cNvPr id="8" name="Content Placeholder 7">
            <a:extLst>
              <a:ext uri="{FF2B5EF4-FFF2-40B4-BE49-F238E27FC236}">
                <a16:creationId xmlns:a16="http://schemas.microsoft.com/office/drawing/2014/main" id="{26CF78E6-0CE9-FBBC-3FC4-8322551AB64C}"/>
              </a:ext>
            </a:extLst>
          </p:cNvPr>
          <p:cNvSpPr>
            <a:spLocks noGrp="1"/>
          </p:cNvSpPr>
          <p:nvPr>
            <p:ph sz="quarter" idx="15"/>
          </p:nvPr>
        </p:nvSpPr>
        <p:spPr/>
        <p:txBody>
          <a:bodyPr anchor="b" anchorCtr="0"/>
          <a:lstStyle/>
          <a:p>
            <a:r>
              <a:rPr lang="en-GB" sz="1150" noProof="0" dirty="0">
                <a:solidFill>
                  <a:schemeClr val="tx2"/>
                </a:solidFill>
              </a:rPr>
              <a:t>Ab, antibody; cfDNA, cell-free DNA; ChT, chemotherapy; ESCAT, ESMO Scale for Clinical Actionability of molecular Targets; ESMO, European Society for Medical Oncology; MCBS, ESMO Magnitude of Clinical Benefit Scale; (m)NSCLC, (metastatic) non-small cell lung cancer; NGS, next-generation sequencing; PS, performance status (Eastern Cooperative Oncology Group); RT, radiotherapy; T‑DXd, trastuzumab deruxtecan; TKI, tyrosine kinase inhibitor</a:t>
            </a:r>
          </a:p>
          <a:p>
            <a:r>
              <a:rPr lang="en-GB" sz="1150" noProof="0" dirty="0">
                <a:solidFill>
                  <a:schemeClr val="tx2"/>
                </a:solidFill>
              </a:rPr>
              <a:t>1. Hendriks L, et al. Ann Oncol. 2023;34:339-357; 2. Hendriks L, et al. ESMO Oncogene-Addicted Metastatic NSCLC Living Guideline, v1.3 – February 2026. Available </a:t>
            </a:r>
            <a:r>
              <a:rPr lang="en-GB" sz="1150" noProof="0" dirty="0">
                <a:solidFill>
                  <a:schemeClr val="tx2"/>
                </a:solidFill>
                <a:hlinkClick r:id="rId2">
                  <a:extLst>
                    <a:ext uri="{A12FA001-AC4F-418D-AE19-62706E023703}">
                      <ahyp:hlinkClr xmlns:ahyp="http://schemas.microsoft.com/office/drawing/2018/hyperlinkcolor" val="tx"/>
                    </a:ext>
                  </a:extLst>
                </a:hlinkClick>
              </a:rPr>
              <a:t>here</a:t>
            </a:r>
            <a:r>
              <a:rPr lang="en-GB" sz="1150" i="1" noProof="0" dirty="0">
                <a:solidFill>
                  <a:schemeClr val="tx2"/>
                </a:solidFill>
              </a:rPr>
              <a:t> </a:t>
            </a:r>
            <a:r>
              <a:rPr lang="en-GB" sz="1150" noProof="0" dirty="0">
                <a:solidFill>
                  <a:schemeClr val="tx2"/>
                </a:solidFill>
              </a:rPr>
              <a:t>(accessed March 16, 2026)</a:t>
            </a:r>
          </a:p>
        </p:txBody>
      </p:sp>
      <p:sp>
        <p:nvSpPr>
          <p:cNvPr id="5" name="Slide Number Placeholder 4">
            <a:extLst>
              <a:ext uri="{FF2B5EF4-FFF2-40B4-BE49-F238E27FC236}">
                <a16:creationId xmlns:a16="http://schemas.microsoft.com/office/drawing/2014/main" id="{143293A4-F432-A0C0-7BC2-FCC864790C2C}"/>
              </a:ext>
            </a:extLst>
          </p:cNvPr>
          <p:cNvSpPr>
            <a:spLocks noGrp="1"/>
          </p:cNvSpPr>
          <p:nvPr>
            <p:ph type="sldNum" sz="quarter" idx="4"/>
          </p:nvPr>
        </p:nvSpPr>
        <p:spPr/>
        <p:txBody>
          <a:bodyPr/>
          <a:lstStyle/>
          <a:p>
            <a:fld id="{FCE43C0F-8A7B-3A4B-9DB5-B3472E36E833}" type="slidenum">
              <a:rPr lang="en-GB" noProof="0" smtClean="0"/>
              <a:pPr/>
              <a:t>37</a:t>
            </a:fld>
            <a:endParaRPr lang="en-GB" noProof="0" dirty="0"/>
          </a:p>
        </p:txBody>
      </p:sp>
      <p:sp>
        <p:nvSpPr>
          <p:cNvPr id="14" name="TextBox 13">
            <a:extLst>
              <a:ext uri="{FF2B5EF4-FFF2-40B4-BE49-F238E27FC236}">
                <a16:creationId xmlns:a16="http://schemas.microsoft.com/office/drawing/2014/main" id="{A87A4836-48AD-2FDA-BEC1-45BA4523D47B}"/>
              </a:ext>
            </a:extLst>
          </p:cNvPr>
          <p:cNvSpPr txBox="1"/>
          <p:nvPr/>
        </p:nvSpPr>
        <p:spPr>
          <a:xfrm>
            <a:off x="619201" y="711139"/>
            <a:ext cx="1872208" cy="369332"/>
          </a:xfrm>
          <a:prstGeom prst="rect">
            <a:avLst/>
          </a:prstGeom>
          <a:noFill/>
        </p:spPr>
        <p:txBody>
          <a:bodyPr wrap="square" lIns="0">
            <a:spAutoFit/>
          </a:bodyPr>
          <a:lstStyle/>
          <a:p>
            <a:r>
              <a:rPr lang="en-GB" b="1" noProof="0" dirty="0">
                <a:latin typeface="Arial" panose="020B0604020202020204" pitchFamily="34" charset="0"/>
                <a:cs typeface="Arial" panose="020B0604020202020204" pitchFamily="34" charset="0"/>
              </a:rPr>
              <a:t>V1.3 Feb 2026</a:t>
            </a:r>
          </a:p>
        </p:txBody>
      </p:sp>
      <p:cxnSp>
        <p:nvCxnSpPr>
          <p:cNvPr id="24" name="Straight Connector 23">
            <a:extLst>
              <a:ext uri="{FF2B5EF4-FFF2-40B4-BE49-F238E27FC236}">
                <a16:creationId xmlns:a16="http://schemas.microsoft.com/office/drawing/2014/main" id="{612F404C-C7C7-22FC-26CD-88A02DCF6DFF}"/>
              </a:ext>
            </a:extLst>
          </p:cNvPr>
          <p:cNvCxnSpPr>
            <a:cxnSpLocks/>
          </p:cNvCxnSpPr>
          <p:nvPr/>
        </p:nvCxnSpPr>
        <p:spPr>
          <a:xfrm>
            <a:off x="6887528" y="2785798"/>
            <a:ext cx="3849688" cy="0"/>
          </a:xfrm>
          <a:prstGeom prst="line">
            <a:avLst/>
          </a:prstGeom>
          <a:ln w="25400">
            <a:solidFill>
              <a:schemeClr val="accent6"/>
            </a:solidFill>
          </a:ln>
          <a:effectLst/>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60A50791-58B3-77CD-AA5A-58E3E6F4D113}"/>
              </a:ext>
            </a:extLst>
          </p:cNvPr>
          <p:cNvCxnSpPr>
            <a:cxnSpLocks/>
          </p:cNvCxnSpPr>
          <p:nvPr/>
        </p:nvCxnSpPr>
        <p:spPr>
          <a:xfrm>
            <a:off x="3035049" y="1723868"/>
            <a:ext cx="0" cy="180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B27A81A-FDBD-D391-3B8A-7403E3C121B1}"/>
              </a:ext>
            </a:extLst>
          </p:cNvPr>
          <p:cNvCxnSpPr>
            <a:cxnSpLocks/>
          </p:cNvCxnSpPr>
          <p:nvPr/>
        </p:nvCxnSpPr>
        <p:spPr>
          <a:xfrm>
            <a:off x="3035049" y="2498105"/>
            <a:ext cx="0" cy="180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Rounded Rectangle 25">
            <a:extLst>
              <a:ext uri="{FF2B5EF4-FFF2-40B4-BE49-F238E27FC236}">
                <a16:creationId xmlns:a16="http://schemas.microsoft.com/office/drawing/2014/main" id="{9064845A-0C7C-363A-1E12-1CF9D0C2E415}"/>
              </a:ext>
            </a:extLst>
          </p:cNvPr>
          <p:cNvSpPr/>
          <p:nvPr/>
        </p:nvSpPr>
        <p:spPr>
          <a:xfrm>
            <a:off x="2189049" y="1039305"/>
            <a:ext cx="1692000" cy="708503"/>
          </a:xfrm>
          <a:prstGeom prst="roundRect">
            <a:avLst>
              <a:gd name="adj" fmla="val 10821"/>
            </a:avLst>
          </a:prstGeom>
          <a:solidFill>
            <a:schemeClr val="accent1">
              <a:lumMod val="50000"/>
            </a:schemeClr>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panose="020B0604020202020204" pitchFamily="34" charset="0"/>
                <a:cs typeface="Arial" panose="020B0604020202020204" pitchFamily="34" charset="0"/>
              </a:rPr>
              <a:t>Stage IV mNSCLC with</a:t>
            </a:r>
            <a:br>
              <a:rPr lang="en-GB" sz="900" noProof="0" dirty="0">
                <a:solidFill>
                  <a:schemeClr val="bg1"/>
                </a:solidFill>
                <a:latin typeface="Arial" panose="020B0604020202020204" pitchFamily="34" charset="0"/>
                <a:cs typeface="Arial" panose="020B0604020202020204" pitchFamily="34" charset="0"/>
              </a:rPr>
            </a:br>
            <a:r>
              <a:rPr lang="en-GB" sz="900" i="1" noProof="0" dirty="0">
                <a:solidFill>
                  <a:schemeClr val="bg1"/>
                </a:solidFill>
                <a:latin typeface="Arial" panose="020B0604020202020204" pitchFamily="34" charset="0"/>
                <a:cs typeface="Arial" panose="020B0604020202020204" pitchFamily="34" charset="0"/>
              </a:rPr>
              <a:t>EGFR</a:t>
            </a:r>
            <a:r>
              <a:rPr lang="en-GB" sz="900" noProof="0" dirty="0">
                <a:solidFill>
                  <a:schemeClr val="bg1"/>
                </a:solidFill>
                <a:latin typeface="Arial" panose="020B0604020202020204" pitchFamily="34" charset="0"/>
                <a:cs typeface="Arial" panose="020B0604020202020204" pitchFamily="34" charset="0"/>
              </a:rPr>
              <a:t>-activating mutation</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[ESCAT I-A; ESCAT I-B for</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uncommon sensitising</a:t>
            </a:r>
            <a:br>
              <a:rPr lang="en-GB" sz="900" noProof="0" dirty="0">
                <a:solidFill>
                  <a:schemeClr val="bg1"/>
                </a:solidFill>
                <a:latin typeface="Arial" panose="020B0604020202020204" pitchFamily="34" charset="0"/>
                <a:cs typeface="Arial" panose="020B0604020202020204" pitchFamily="34" charset="0"/>
              </a:rPr>
            </a:br>
            <a:r>
              <a:rPr lang="en-GB" sz="900" i="1" noProof="0" dirty="0">
                <a:solidFill>
                  <a:schemeClr val="bg1"/>
                </a:solidFill>
                <a:latin typeface="Arial" panose="020B0604020202020204" pitchFamily="34" charset="0"/>
                <a:cs typeface="Arial" panose="020B0604020202020204" pitchFamily="34" charset="0"/>
              </a:rPr>
              <a:t>EGFR</a:t>
            </a:r>
            <a:r>
              <a:rPr lang="en-GB" sz="900" noProof="0" dirty="0">
                <a:solidFill>
                  <a:schemeClr val="bg1"/>
                </a:solidFill>
                <a:latin typeface="Arial" panose="020B0604020202020204" pitchFamily="34" charset="0"/>
                <a:cs typeface="Arial" panose="020B0604020202020204" pitchFamily="34" charset="0"/>
              </a:rPr>
              <a:t> mutations] </a:t>
            </a:r>
            <a:endParaRPr lang="en-GB" sz="900" noProof="0" dirty="0">
              <a:solidFill>
                <a:schemeClr val="bg1"/>
              </a:solidFill>
              <a:highlight>
                <a:srgbClr val="FF00FF"/>
              </a:highlight>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FB091120-8252-4724-2827-9E474406D76D}"/>
              </a:ext>
            </a:extLst>
          </p:cNvPr>
          <p:cNvGrpSpPr/>
          <p:nvPr/>
        </p:nvGrpSpPr>
        <p:grpSpPr>
          <a:xfrm>
            <a:off x="2188577" y="1903868"/>
            <a:ext cx="1692944" cy="616905"/>
            <a:chOff x="250872" y="2006155"/>
            <a:chExt cx="1692944" cy="616905"/>
          </a:xfrm>
        </p:grpSpPr>
        <p:sp>
          <p:nvSpPr>
            <p:cNvPr id="32" name="Round Same-side Corner of Rectangle 31">
              <a:extLst>
                <a:ext uri="{FF2B5EF4-FFF2-40B4-BE49-F238E27FC236}">
                  <a16:creationId xmlns:a16="http://schemas.microsoft.com/office/drawing/2014/main" id="{CA4C25B3-2AB3-BBBF-F87D-1F644783CA71}"/>
                </a:ext>
              </a:extLst>
            </p:cNvPr>
            <p:cNvSpPr/>
            <p:nvPr/>
          </p:nvSpPr>
          <p:spPr>
            <a:xfrm flipV="1">
              <a:off x="254249" y="2424580"/>
              <a:ext cx="1686190" cy="198479"/>
            </a:xfrm>
            <a:prstGeom prst="round2SameRect">
              <a:avLst>
                <a:gd name="adj1" fmla="val 41518"/>
                <a:gd name="adj2" fmla="val 0"/>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7" name="Rounded Rectangle 26">
              <a:extLst>
                <a:ext uri="{FF2B5EF4-FFF2-40B4-BE49-F238E27FC236}">
                  <a16:creationId xmlns:a16="http://schemas.microsoft.com/office/drawing/2014/main" id="{473C2AAA-1441-90B1-498D-8C355758051E}"/>
                </a:ext>
              </a:extLst>
            </p:cNvPr>
            <p:cNvSpPr/>
            <p:nvPr/>
          </p:nvSpPr>
          <p:spPr>
            <a:xfrm>
              <a:off x="250872" y="2006155"/>
              <a:ext cx="1692944" cy="616905"/>
            </a:xfrm>
            <a:prstGeom prst="roundRect">
              <a:avLst>
                <a:gd name="adj" fmla="val 12072"/>
              </a:avLst>
            </a:prstGeom>
            <a:no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lnSpc>
                  <a:spcPct val="90000"/>
                </a:lnSpc>
              </a:pPr>
              <a:r>
                <a:rPr lang="en-GB" sz="900" noProof="0" dirty="0">
                  <a:solidFill>
                    <a:schemeClr val="tx1"/>
                  </a:solidFill>
                  <a:latin typeface="Arial" panose="020B0604020202020204" pitchFamily="34" charset="0"/>
                  <a:cs typeface="Arial" panose="020B0604020202020204" pitchFamily="34" charset="0"/>
                </a:rPr>
                <a:t>PS 0-2 [I, A]</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PS 3-4 for all following options</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[III, A]</a:t>
              </a:r>
            </a:p>
          </p:txBody>
        </p:sp>
        <p:pic>
          <p:nvPicPr>
            <p:cNvPr id="33" name="Graphic 32" descr="Information with solid fill">
              <a:extLst>
                <a:ext uri="{FF2B5EF4-FFF2-40B4-BE49-F238E27FC236}">
                  <a16:creationId xmlns:a16="http://schemas.microsoft.com/office/drawing/2014/main" id="{9E71AA79-ED21-F1BA-3997-AA6B1733D91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15122" y="2440624"/>
              <a:ext cx="164444" cy="164444"/>
            </a:xfrm>
            <a:prstGeom prst="rect">
              <a:avLst/>
            </a:prstGeom>
          </p:spPr>
        </p:pic>
      </p:grpSp>
      <p:cxnSp>
        <p:nvCxnSpPr>
          <p:cNvPr id="42" name="Straight Connector 41">
            <a:extLst>
              <a:ext uri="{FF2B5EF4-FFF2-40B4-BE49-F238E27FC236}">
                <a16:creationId xmlns:a16="http://schemas.microsoft.com/office/drawing/2014/main" id="{36D7B9CB-6846-7BAF-BFA1-018B81F80BF6}"/>
              </a:ext>
            </a:extLst>
          </p:cNvPr>
          <p:cNvCxnSpPr>
            <a:cxnSpLocks/>
          </p:cNvCxnSpPr>
          <p:nvPr/>
        </p:nvCxnSpPr>
        <p:spPr>
          <a:xfrm>
            <a:off x="1978053" y="5059004"/>
            <a:ext cx="0" cy="180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1" name="Group 40">
            <a:extLst>
              <a:ext uri="{FF2B5EF4-FFF2-40B4-BE49-F238E27FC236}">
                <a16:creationId xmlns:a16="http://schemas.microsoft.com/office/drawing/2014/main" id="{F7E516B2-859A-AFF0-2526-E63EB1FD7399}"/>
              </a:ext>
            </a:extLst>
          </p:cNvPr>
          <p:cNvGrpSpPr/>
          <p:nvPr/>
        </p:nvGrpSpPr>
        <p:grpSpPr>
          <a:xfrm>
            <a:off x="1437993" y="4654474"/>
            <a:ext cx="1080120" cy="445582"/>
            <a:chOff x="770684" y="3407396"/>
            <a:chExt cx="1080120" cy="445582"/>
          </a:xfrm>
        </p:grpSpPr>
        <p:sp>
          <p:nvSpPr>
            <p:cNvPr id="38" name="Round Same-side Corner of Rectangle 37">
              <a:extLst>
                <a:ext uri="{FF2B5EF4-FFF2-40B4-BE49-F238E27FC236}">
                  <a16:creationId xmlns:a16="http://schemas.microsoft.com/office/drawing/2014/main" id="{6BCE4F88-937B-430C-0A91-1B115CBEB4C0}"/>
                </a:ext>
              </a:extLst>
            </p:cNvPr>
            <p:cNvSpPr/>
            <p:nvPr/>
          </p:nvSpPr>
          <p:spPr>
            <a:xfrm flipV="1">
              <a:off x="772780" y="3654496"/>
              <a:ext cx="1075929" cy="198479"/>
            </a:xfrm>
            <a:prstGeom prst="round2SameRect">
              <a:avLst>
                <a:gd name="adj1" fmla="val 23922"/>
                <a:gd name="adj2" fmla="val 0"/>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40" name="Graphic 39" descr="Information with solid fill">
              <a:extLst>
                <a:ext uri="{FF2B5EF4-FFF2-40B4-BE49-F238E27FC236}">
                  <a16:creationId xmlns:a16="http://schemas.microsoft.com/office/drawing/2014/main" id="{F4703530-BFFA-A438-6451-5D630AF8126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28522" y="3670541"/>
              <a:ext cx="164444" cy="164444"/>
            </a:xfrm>
            <a:prstGeom prst="rect">
              <a:avLst/>
            </a:prstGeom>
          </p:spPr>
        </p:pic>
        <p:sp>
          <p:nvSpPr>
            <p:cNvPr id="39" name="Rounded Rectangle 38">
              <a:extLst>
                <a:ext uri="{FF2B5EF4-FFF2-40B4-BE49-F238E27FC236}">
                  <a16:creationId xmlns:a16="http://schemas.microsoft.com/office/drawing/2014/main" id="{018A57BC-FC76-CF75-C11C-D26FB72DCE1E}"/>
                </a:ext>
              </a:extLst>
            </p:cNvPr>
            <p:cNvSpPr/>
            <p:nvPr/>
          </p:nvSpPr>
          <p:spPr>
            <a:xfrm>
              <a:off x="770684" y="3407396"/>
              <a:ext cx="1080120" cy="445582"/>
            </a:xfrm>
            <a:prstGeom prst="roundRect">
              <a:avLst>
                <a:gd name="adj" fmla="val 12072"/>
              </a:avLst>
            </a:prstGeom>
            <a:no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nchorCtr="0"/>
            <a:lstStyle/>
            <a:p>
              <a:pPr algn="ctr">
                <a:lnSpc>
                  <a:spcPct val="90000"/>
                </a:lnSpc>
              </a:pPr>
              <a:r>
                <a:rPr lang="en-GB" sz="900" noProof="0" dirty="0">
                  <a:solidFill>
                    <a:schemeClr val="tx1"/>
                  </a:solidFill>
                  <a:latin typeface="Arial" panose="020B0604020202020204" pitchFamily="34" charset="0"/>
                  <a:cs typeface="Arial" panose="020B0604020202020204" pitchFamily="34" charset="0"/>
                </a:rPr>
                <a:t>Oligoprogression</a:t>
              </a:r>
            </a:p>
          </p:txBody>
        </p:sp>
      </p:grpSp>
      <p:cxnSp>
        <p:nvCxnSpPr>
          <p:cNvPr id="43" name="Straight Connector 42">
            <a:extLst>
              <a:ext uri="{FF2B5EF4-FFF2-40B4-BE49-F238E27FC236}">
                <a16:creationId xmlns:a16="http://schemas.microsoft.com/office/drawing/2014/main" id="{5E15F524-459D-A68C-DE88-6C2590EA1CD7}"/>
              </a:ext>
            </a:extLst>
          </p:cNvPr>
          <p:cNvCxnSpPr>
            <a:cxnSpLocks/>
          </p:cNvCxnSpPr>
          <p:nvPr/>
        </p:nvCxnSpPr>
        <p:spPr>
          <a:xfrm>
            <a:off x="1978053" y="4474804"/>
            <a:ext cx="0" cy="180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9D64D71F-6274-4AB8-9E00-AA920DA26D01}"/>
              </a:ext>
            </a:extLst>
          </p:cNvPr>
          <p:cNvCxnSpPr>
            <a:cxnSpLocks/>
          </p:cNvCxnSpPr>
          <p:nvPr/>
        </p:nvCxnSpPr>
        <p:spPr>
          <a:xfrm>
            <a:off x="4051401" y="4483100"/>
            <a:ext cx="0" cy="740037"/>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92BE5F88-BE9F-9249-E8F3-D6E473C3B068}"/>
              </a:ext>
            </a:extLst>
          </p:cNvPr>
          <p:cNvGrpSpPr/>
          <p:nvPr/>
        </p:nvGrpSpPr>
        <p:grpSpPr>
          <a:xfrm>
            <a:off x="3381539" y="5239004"/>
            <a:ext cx="1339725" cy="445582"/>
            <a:chOff x="2538412" y="4729679"/>
            <a:chExt cx="1339725" cy="445582"/>
          </a:xfrm>
        </p:grpSpPr>
        <p:sp>
          <p:nvSpPr>
            <p:cNvPr id="46" name="Round Same-side Corner of Rectangle 45">
              <a:extLst>
                <a:ext uri="{FF2B5EF4-FFF2-40B4-BE49-F238E27FC236}">
                  <a16:creationId xmlns:a16="http://schemas.microsoft.com/office/drawing/2014/main" id="{30ECBBC0-921C-F05D-35C5-407A192660B1}"/>
                </a:ext>
              </a:extLst>
            </p:cNvPr>
            <p:cNvSpPr/>
            <p:nvPr/>
          </p:nvSpPr>
          <p:spPr>
            <a:xfrm flipV="1">
              <a:off x="2539460" y="4976778"/>
              <a:ext cx="1337628" cy="198479"/>
            </a:xfrm>
            <a:prstGeom prst="round2SameRect">
              <a:avLst>
                <a:gd name="adj1" fmla="val 23922"/>
                <a:gd name="adj2" fmla="val 0"/>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7" name="Rounded Rectangle 46">
              <a:extLst>
                <a:ext uri="{FF2B5EF4-FFF2-40B4-BE49-F238E27FC236}">
                  <a16:creationId xmlns:a16="http://schemas.microsoft.com/office/drawing/2014/main" id="{610DD5D9-FAD0-3BB1-14A8-27770DFA2F42}"/>
                </a:ext>
              </a:extLst>
            </p:cNvPr>
            <p:cNvSpPr/>
            <p:nvPr/>
          </p:nvSpPr>
          <p:spPr>
            <a:xfrm>
              <a:off x="2538412" y="4729679"/>
              <a:ext cx="1339725" cy="445582"/>
            </a:xfrm>
            <a:prstGeom prst="roundRect">
              <a:avLst>
                <a:gd name="adj" fmla="val 12072"/>
              </a:avLst>
            </a:prstGeom>
            <a:no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nchorCtr="0"/>
            <a:lstStyle/>
            <a:p>
              <a:pPr algn="ctr">
                <a:lnSpc>
                  <a:spcPct val="90000"/>
                </a:lnSpc>
              </a:pPr>
              <a:r>
                <a:rPr lang="en-GB" sz="900" noProof="0" dirty="0">
                  <a:solidFill>
                    <a:schemeClr val="tx1"/>
                  </a:solidFill>
                  <a:latin typeface="Arial" panose="020B0604020202020204" pitchFamily="34" charset="0"/>
                  <a:cs typeface="Arial" panose="020B0604020202020204" pitchFamily="34" charset="0"/>
                </a:rPr>
                <a:t>Systemic progression</a:t>
              </a:r>
            </a:p>
          </p:txBody>
        </p:sp>
        <p:pic>
          <p:nvPicPr>
            <p:cNvPr id="48" name="Graphic 47" descr="Information with solid fill">
              <a:extLst>
                <a:ext uri="{FF2B5EF4-FFF2-40B4-BE49-F238E27FC236}">
                  <a16:creationId xmlns:a16="http://schemas.microsoft.com/office/drawing/2014/main" id="{B2C69038-A646-D34F-A9C0-F44815332C5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126052" y="4992824"/>
              <a:ext cx="164444" cy="164444"/>
            </a:xfrm>
            <a:prstGeom prst="rect">
              <a:avLst/>
            </a:prstGeom>
          </p:spPr>
        </p:pic>
      </p:grpSp>
      <p:sp>
        <p:nvSpPr>
          <p:cNvPr id="50" name="Rounded Rectangle 49">
            <a:extLst>
              <a:ext uri="{FF2B5EF4-FFF2-40B4-BE49-F238E27FC236}">
                <a16:creationId xmlns:a16="http://schemas.microsoft.com/office/drawing/2014/main" id="{C65443B1-CC54-5DF8-0E2B-205E86A8C138}"/>
              </a:ext>
            </a:extLst>
          </p:cNvPr>
          <p:cNvSpPr/>
          <p:nvPr/>
        </p:nvSpPr>
        <p:spPr>
          <a:xfrm>
            <a:off x="1003869" y="5239004"/>
            <a:ext cx="1948368" cy="445582"/>
          </a:xfrm>
          <a:prstGeom prst="roundRect">
            <a:avLst>
              <a:gd name="adj" fmla="val 6987"/>
            </a:avLst>
          </a:prstGeom>
          <a:solidFill>
            <a:schemeClr val="accent6"/>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panose="020B0604020202020204" pitchFamily="34" charset="0"/>
                <a:cs typeface="Arial" panose="020B0604020202020204" pitchFamily="34" charset="0"/>
              </a:rPr>
              <a:t>Local treatment (surgery or RT) and continue targeted systemic treatment</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[IV, C]</a:t>
            </a:r>
          </a:p>
        </p:txBody>
      </p:sp>
      <p:cxnSp>
        <p:nvCxnSpPr>
          <p:cNvPr id="53" name="Straight Connector 52">
            <a:extLst>
              <a:ext uri="{FF2B5EF4-FFF2-40B4-BE49-F238E27FC236}">
                <a16:creationId xmlns:a16="http://schemas.microsoft.com/office/drawing/2014/main" id="{27F60F9C-99C8-5B9C-D720-A4DCBC9AA2E8}"/>
              </a:ext>
            </a:extLst>
          </p:cNvPr>
          <p:cNvCxnSpPr>
            <a:cxnSpLocks/>
          </p:cNvCxnSpPr>
          <p:nvPr/>
        </p:nvCxnSpPr>
        <p:spPr>
          <a:xfrm>
            <a:off x="1975292" y="4488118"/>
            <a:ext cx="2088708" cy="0"/>
          </a:xfrm>
          <a:prstGeom prst="line">
            <a:avLst/>
          </a:prstGeom>
          <a:ln w="25400">
            <a:solidFill>
              <a:schemeClr val="accent6"/>
            </a:solidFill>
          </a:ln>
          <a:effectLst/>
        </p:spPr>
        <p:style>
          <a:lnRef idx="2">
            <a:schemeClr val="dk1"/>
          </a:lnRef>
          <a:fillRef idx="0">
            <a:schemeClr val="dk1"/>
          </a:fillRef>
          <a:effectRef idx="1">
            <a:schemeClr val="dk1"/>
          </a:effectRef>
          <a:fontRef idx="minor">
            <a:schemeClr val="tx1"/>
          </a:fontRef>
        </p:style>
      </p:cxnSp>
      <p:cxnSp>
        <p:nvCxnSpPr>
          <p:cNvPr id="57" name="Straight Connector 56">
            <a:extLst>
              <a:ext uri="{FF2B5EF4-FFF2-40B4-BE49-F238E27FC236}">
                <a16:creationId xmlns:a16="http://schemas.microsoft.com/office/drawing/2014/main" id="{1E488266-D714-58DD-8F7E-5314BE3A0AB4}"/>
              </a:ext>
            </a:extLst>
          </p:cNvPr>
          <p:cNvCxnSpPr>
            <a:cxnSpLocks/>
          </p:cNvCxnSpPr>
          <p:nvPr/>
        </p:nvCxnSpPr>
        <p:spPr>
          <a:xfrm>
            <a:off x="3035049" y="4316054"/>
            <a:ext cx="0" cy="180000"/>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2225BEFB-748A-4230-4063-95AF0D84AA3C}"/>
              </a:ext>
            </a:extLst>
          </p:cNvPr>
          <p:cNvCxnSpPr>
            <a:cxnSpLocks/>
          </p:cNvCxnSpPr>
          <p:nvPr/>
        </p:nvCxnSpPr>
        <p:spPr>
          <a:xfrm>
            <a:off x="3035049" y="3954104"/>
            <a:ext cx="0" cy="180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Rounded Rectangle 35">
            <a:extLst>
              <a:ext uri="{FF2B5EF4-FFF2-40B4-BE49-F238E27FC236}">
                <a16:creationId xmlns:a16="http://schemas.microsoft.com/office/drawing/2014/main" id="{57C40715-2222-FD8E-C793-B32C6A92EBF1}"/>
              </a:ext>
            </a:extLst>
          </p:cNvPr>
          <p:cNvSpPr/>
          <p:nvPr/>
        </p:nvSpPr>
        <p:spPr>
          <a:xfrm>
            <a:off x="2332438" y="4135289"/>
            <a:ext cx="1385473" cy="252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panose="020B0604020202020204" pitchFamily="34" charset="0"/>
                <a:cs typeface="Arial" panose="020B0604020202020204" pitchFamily="34" charset="0"/>
              </a:rPr>
              <a:t>Disease progression</a:t>
            </a:r>
            <a:endParaRPr lang="en-GB" sz="900" noProof="0" dirty="0">
              <a:solidFill>
                <a:schemeClr val="tx1"/>
              </a:solidFill>
              <a:highlight>
                <a:srgbClr val="FF00FF"/>
              </a:highlight>
              <a:latin typeface="Arial" panose="020B0604020202020204" pitchFamily="34" charset="0"/>
              <a:cs typeface="Arial" panose="020B0604020202020204" pitchFamily="34" charset="0"/>
            </a:endParaRPr>
          </a:p>
        </p:txBody>
      </p:sp>
      <p:sp>
        <p:nvSpPr>
          <p:cNvPr id="25" name="Rounded Rectangle 24">
            <a:extLst>
              <a:ext uri="{FF2B5EF4-FFF2-40B4-BE49-F238E27FC236}">
                <a16:creationId xmlns:a16="http://schemas.microsoft.com/office/drawing/2014/main" id="{4A8EBDFA-4FE9-4926-D0EB-7CD46E6D0BC9}"/>
              </a:ext>
            </a:extLst>
          </p:cNvPr>
          <p:cNvSpPr/>
          <p:nvPr/>
        </p:nvSpPr>
        <p:spPr>
          <a:xfrm>
            <a:off x="2135049" y="2671202"/>
            <a:ext cx="1800000" cy="1325139"/>
          </a:xfrm>
          <a:prstGeom prst="roundRect">
            <a:avLst>
              <a:gd name="adj" fmla="val 6987"/>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panose="020B0604020202020204" pitchFamily="34" charset="0"/>
                <a:cs typeface="Arial" panose="020B0604020202020204" pitchFamily="34" charset="0"/>
              </a:rPr>
              <a:t>Osimertinib-platinum-based doublet ChT [I, A; MCBS 3]</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Lazertinib-amivantamab-vmjw</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[I, A; MCBS 4]</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EGFR TKI monotherapy</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[I, A-B; MCBS 3-4]</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Erlotinib–anti-VEGF(R) Ab</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[I, B; MCBS 1-2]</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Gefitinib–carboplatin–pemetrexed</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[I, B]</a:t>
            </a:r>
            <a:endParaRPr lang="en-GB" sz="900" noProof="0" dirty="0">
              <a:solidFill>
                <a:schemeClr val="bg1"/>
              </a:solidFill>
              <a:highlight>
                <a:srgbClr val="FF00FF"/>
              </a:highlight>
              <a:latin typeface="Arial" panose="020B0604020202020204" pitchFamily="34" charset="0"/>
              <a:cs typeface="Arial" panose="020B0604020202020204" pitchFamily="34" charset="0"/>
            </a:endParaRPr>
          </a:p>
        </p:txBody>
      </p:sp>
      <p:sp>
        <p:nvSpPr>
          <p:cNvPr id="66" name="Rounded Rectangle 65">
            <a:extLst>
              <a:ext uri="{FF2B5EF4-FFF2-40B4-BE49-F238E27FC236}">
                <a16:creationId xmlns:a16="http://schemas.microsoft.com/office/drawing/2014/main" id="{D0260CE7-80F5-D98F-4603-693B61DB9D22}"/>
              </a:ext>
            </a:extLst>
          </p:cNvPr>
          <p:cNvSpPr/>
          <p:nvPr/>
        </p:nvSpPr>
        <p:spPr>
          <a:xfrm>
            <a:off x="7739953" y="1173223"/>
            <a:ext cx="2100463" cy="616905"/>
          </a:xfrm>
          <a:prstGeom prst="roundRect">
            <a:avLst>
              <a:gd name="adj" fmla="val 12072"/>
            </a:avLst>
          </a:prstGeom>
          <a:solidFill>
            <a:schemeClr val="accent1">
              <a:lumMod val="50000"/>
            </a:schemeClr>
          </a:solidFill>
          <a:ln w="158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lnSpc>
                <a:spcPct val="90000"/>
              </a:lnSpc>
            </a:pPr>
            <a:r>
              <a:rPr lang="en-GB" sz="900" noProof="0" dirty="0">
                <a:solidFill>
                  <a:schemeClr val="bg1"/>
                </a:solidFill>
                <a:latin typeface="Arial" panose="020B0604020202020204" pitchFamily="34" charset="0"/>
                <a:cs typeface="Arial" panose="020B0604020202020204" pitchFamily="34" charset="0"/>
              </a:rPr>
              <a:t>Stage IV mNSCLC with EGFR-</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activating mutation progressing after a third-generation TKI</a:t>
            </a:r>
          </a:p>
        </p:txBody>
      </p:sp>
      <p:sp>
        <p:nvSpPr>
          <p:cNvPr id="65" name="Round Same-side Corner of Rectangle 64">
            <a:extLst>
              <a:ext uri="{FF2B5EF4-FFF2-40B4-BE49-F238E27FC236}">
                <a16:creationId xmlns:a16="http://schemas.microsoft.com/office/drawing/2014/main" id="{543155B9-4221-63CF-3A8B-0698F29892FE}"/>
              </a:ext>
            </a:extLst>
          </p:cNvPr>
          <p:cNvSpPr/>
          <p:nvPr/>
        </p:nvSpPr>
        <p:spPr>
          <a:xfrm flipV="1">
            <a:off x="7740446" y="1591647"/>
            <a:ext cx="2099477" cy="198479"/>
          </a:xfrm>
          <a:prstGeom prst="round2SameRect">
            <a:avLst>
              <a:gd name="adj1" fmla="val 41518"/>
              <a:gd name="adj2" fmla="val 0"/>
            </a:avLst>
          </a:prstGeom>
          <a:solidFill>
            <a:schemeClr val="accent6">
              <a:lumMod val="20000"/>
              <a:lumOff val="80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67" name="Graphic 66" descr="Information with solid fill">
            <a:extLst>
              <a:ext uri="{FF2B5EF4-FFF2-40B4-BE49-F238E27FC236}">
                <a16:creationId xmlns:a16="http://schemas.microsoft.com/office/drawing/2014/main" id="{0541CBEC-5605-E76C-B09E-25BD237F29C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707962" y="1607692"/>
            <a:ext cx="164444" cy="164444"/>
          </a:xfrm>
          <a:prstGeom prst="rect">
            <a:avLst/>
          </a:prstGeom>
        </p:spPr>
      </p:pic>
      <p:sp>
        <p:nvSpPr>
          <p:cNvPr id="68" name="Rounded Rectangle 67">
            <a:extLst>
              <a:ext uri="{FF2B5EF4-FFF2-40B4-BE49-F238E27FC236}">
                <a16:creationId xmlns:a16="http://schemas.microsoft.com/office/drawing/2014/main" id="{0C17B1EF-CF7C-6221-6F40-AB225F72D765}"/>
              </a:ext>
            </a:extLst>
          </p:cNvPr>
          <p:cNvSpPr/>
          <p:nvPr/>
        </p:nvSpPr>
        <p:spPr>
          <a:xfrm>
            <a:off x="7739953" y="1173223"/>
            <a:ext cx="2100463" cy="616905"/>
          </a:xfrm>
          <a:prstGeom prst="roundRect">
            <a:avLst>
              <a:gd name="adj" fmla="val 12072"/>
            </a:avLst>
          </a:prstGeom>
          <a:noFill/>
          <a:ln w="15875">
            <a:solidFill>
              <a:schemeClr val="accent3">
                <a:lumMod val="2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lnSpc>
                <a:spcPct val="90000"/>
              </a:lnSpc>
            </a:pPr>
            <a:endParaRPr lang="en-GB" sz="900" noProof="0" dirty="0">
              <a:solidFill>
                <a:schemeClr val="tx1"/>
              </a:solidFill>
              <a:latin typeface="Arial" panose="020B0604020202020204" pitchFamily="34" charset="0"/>
              <a:cs typeface="Arial" panose="020B0604020202020204" pitchFamily="34" charset="0"/>
            </a:endParaRPr>
          </a:p>
        </p:txBody>
      </p:sp>
      <p:cxnSp>
        <p:nvCxnSpPr>
          <p:cNvPr id="72" name="Straight Connector 71">
            <a:extLst>
              <a:ext uri="{FF2B5EF4-FFF2-40B4-BE49-F238E27FC236}">
                <a16:creationId xmlns:a16="http://schemas.microsoft.com/office/drawing/2014/main" id="{F35231F0-E9AE-F01B-C5C9-4ACE232D0B18}"/>
              </a:ext>
            </a:extLst>
          </p:cNvPr>
          <p:cNvCxnSpPr>
            <a:cxnSpLocks/>
            <a:stCxn id="70" idx="2"/>
          </p:cNvCxnSpPr>
          <p:nvPr/>
        </p:nvCxnSpPr>
        <p:spPr>
          <a:xfrm>
            <a:off x="6904652" y="3356571"/>
            <a:ext cx="5039" cy="597533"/>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70" name="Rounded Rectangle 69">
            <a:extLst>
              <a:ext uri="{FF2B5EF4-FFF2-40B4-BE49-F238E27FC236}">
                <a16:creationId xmlns:a16="http://schemas.microsoft.com/office/drawing/2014/main" id="{EA8E0F6C-6E6D-A644-763F-82BDAA67E283}"/>
              </a:ext>
            </a:extLst>
          </p:cNvPr>
          <p:cNvSpPr/>
          <p:nvPr/>
        </p:nvSpPr>
        <p:spPr>
          <a:xfrm>
            <a:off x="5858033" y="3104571"/>
            <a:ext cx="2093238" cy="252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panose="020B0604020202020204" pitchFamily="34" charset="0"/>
                <a:cs typeface="Arial" panose="020B0604020202020204" pitchFamily="34" charset="0"/>
              </a:rPr>
              <a:t>Resistance mechanism identified</a:t>
            </a:r>
          </a:p>
        </p:txBody>
      </p:sp>
      <p:cxnSp>
        <p:nvCxnSpPr>
          <p:cNvPr id="78" name="Straight Connector 77">
            <a:extLst>
              <a:ext uri="{FF2B5EF4-FFF2-40B4-BE49-F238E27FC236}">
                <a16:creationId xmlns:a16="http://schemas.microsoft.com/office/drawing/2014/main" id="{F9743AC8-3EBC-F1E0-0950-ADB2799E4848}"/>
              </a:ext>
            </a:extLst>
          </p:cNvPr>
          <p:cNvCxnSpPr>
            <a:cxnSpLocks/>
          </p:cNvCxnSpPr>
          <p:nvPr/>
        </p:nvCxnSpPr>
        <p:spPr>
          <a:xfrm flipV="1">
            <a:off x="7596382" y="4180718"/>
            <a:ext cx="401301" cy="4848"/>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71" name="Rounded Rectangle 70">
            <a:extLst>
              <a:ext uri="{FF2B5EF4-FFF2-40B4-BE49-F238E27FC236}">
                <a16:creationId xmlns:a16="http://schemas.microsoft.com/office/drawing/2014/main" id="{193D2D3A-91EE-E076-3250-C58B18909F92}"/>
              </a:ext>
            </a:extLst>
          </p:cNvPr>
          <p:cNvSpPr/>
          <p:nvPr/>
        </p:nvSpPr>
        <p:spPr>
          <a:xfrm>
            <a:off x="6190919" y="3983313"/>
            <a:ext cx="1437543" cy="445582"/>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panose="020B0604020202020204" pitchFamily="34" charset="0"/>
                <a:cs typeface="Arial" panose="020B0604020202020204" pitchFamily="34" charset="0"/>
              </a:rPr>
              <a:t>Clinical trial [III, B] or refer to no</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resistance mechanism</a:t>
            </a:r>
          </a:p>
        </p:txBody>
      </p:sp>
      <p:cxnSp>
        <p:nvCxnSpPr>
          <p:cNvPr id="80" name="Straight Connector 79">
            <a:extLst>
              <a:ext uri="{FF2B5EF4-FFF2-40B4-BE49-F238E27FC236}">
                <a16:creationId xmlns:a16="http://schemas.microsoft.com/office/drawing/2014/main" id="{9897444F-B5EF-4F79-2817-1748B424739F}"/>
              </a:ext>
            </a:extLst>
          </p:cNvPr>
          <p:cNvCxnSpPr>
            <a:cxnSpLocks/>
          </p:cNvCxnSpPr>
          <p:nvPr/>
        </p:nvCxnSpPr>
        <p:spPr>
          <a:xfrm>
            <a:off x="10722632" y="3325937"/>
            <a:ext cx="0" cy="331482"/>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F15E44AE-14EF-97DE-5C1D-424547010F6B}"/>
              </a:ext>
            </a:extLst>
          </p:cNvPr>
          <p:cNvCxnSpPr>
            <a:cxnSpLocks/>
          </p:cNvCxnSpPr>
          <p:nvPr/>
        </p:nvCxnSpPr>
        <p:spPr>
          <a:xfrm>
            <a:off x="10722632" y="4568138"/>
            <a:ext cx="0" cy="331482"/>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79" name="Rounded Rectangle 78">
            <a:extLst>
              <a:ext uri="{FF2B5EF4-FFF2-40B4-BE49-F238E27FC236}">
                <a16:creationId xmlns:a16="http://schemas.microsoft.com/office/drawing/2014/main" id="{FD29568B-56F0-348A-B8FC-C024C5705F63}"/>
              </a:ext>
            </a:extLst>
          </p:cNvPr>
          <p:cNvSpPr/>
          <p:nvPr/>
        </p:nvSpPr>
        <p:spPr>
          <a:xfrm>
            <a:off x="9660632" y="3670224"/>
            <a:ext cx="2124000" cy="928112"/>
          </a:xfrm>
          <a:prstGeom prst="roundRect">
            <a:avLst>
              <a:gd name="adj" fmla="val 6987"/>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bg1"/>
                </a:solidFill>
                <a:latin typeface="Arial" panose="020B0604020202020204" pitchFamily="34" charset="0"/>
                <a:cs typeface="Arial" panose="020B0604020202020204" pitchFamily="34" charset="0"/>
              </a:rPr>
              <a:t>Amivantamab-vmjw–platinum-based doublet ChT [I, A; MCBS 2]</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Platinum-based doublet ChT [III, A]</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Atezolizumab–bevacizumab–paclitaxel–carboplatin</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[III, B; MCBS 3]</a:t>
            </a:r>
          </a:p>
        </p:txBody>
      </p:sp>
      <p:sp>
        <p:nvSpPr>
          <p:cNvPr id="81" name="Rounded Rectangle 80">
            <a:extLst>
              <a:ext uri="{FF2B5EF4-FFF2-40B4-BE49-F238E27FC236}">
                <a16:creationId xmlns:a16="http://schemas.microsoft.com/office/drawing/2014/main" id="{9A0083D3-AE17-73BC-BBB9-E460B6ED02E2}"/>
              </a:ext>
            </a:extLst>
          </p:cNvPr>
          <p:cNvSpPr/>
          <p:nvPr/>
        </p:nvSpPr>
        <p:spPr>
          <a:xfrm>
            <a:off x="9660632" y="3110943"/>
            <a:ext cx="2124000" cy="252000"/>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panose="020B0604020202020204" pitchFamily="34" charset="0"/>
                <a:cs typeface="Arial" panose="020B0604020202020204" pitchFamily="34" charset="0"/>
              </a:rPr>
              <a:t>No resistance mechanism identified</a:t>
            </a:r>
          </a:p>
        </p:txBody>
      </p:sp>
      <p:sp>
        <p:nvSpPr>
          <p:cNvPr id="83" name="Rounded Rectangle 82">
            <a:extLst>
              <a:ext uri="{FF2B5EF4-FFF2-40B4-BE49-F238E27FC236}">
                <a16:creationId xmlns:a16="http://schemas.microsoft.com/office/drawing/2014/main" id="{70DCE504-8802-2499-82BF-195685916915}"/>
              </a:ext>
            </a:extLst>
          </p:cNvPr>
          <p:cNvSpPr/>
          <p:nvPr/>
        </p:nvSpPr>
        <p:spPr>
          <a:xfrm>
            <a:off x="9846409" y="4903907"/>
            <a:ext cx="1752447" cy="638459"/>
          </a:xfrm>
          <a:prstGeom prst="roundRect">
            <a:avLst>
              <a:gd name="adj" fmla="val 6987"/>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err="1">
                <a:solidFill>
                  <a:schemeClr val="bg1"/>
                </a:solidFill>
                <a:latin typeface="Arial" panose="020B0604020202020204" pitchFamily="34" charset="0"/>
                <a:cs typeface="Arial" panose="020B0604020202020204" pitchFamily="34" charset="0"/>
              </a:rPr>
              <a:t>Datopotamab</a:t>
            </a:r>
            <a:r>
              <a:rPr lang="en-GB" sz="900" noProof="0" dirty="0">
                <a:solidFill>
                  <a:schemeClr val="bg1"/>
                </a:solidFill>
                <a:latin typeface="Arial" panose="020B0604020202020204" pitchFamily="34" charset="0"/>
                <a:cs typeface="Arial" panose="020B0604020202020204" pitchFamily="34" charset="0"/>
              </a:rPr>
              <a:t> deruxtecan</a:t>
            </a:r>
            <a:br>
              <a:rPr lang="en-GB" sz="900" noProof="0" dirty="0">
                <a:solidFill>
                  <a:schemeClr val="bg1"/>
                </a:solidFill>
                <a:highlight>
                  <a:srgbClr val="FF00FF"/>
                </a:highlight>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[III, B; MCBS 2]</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T-DXd [III, B] for patients</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with HER2+ (IHC 3+)</a:t>
            </a:r>
            <a:endParaRPr lang="en-GB" sz="900" noProof="0" dirty="0">
              <a:solidFill>
                <a:schemeClr val="bg1"/>
              </a:solidFill>
              <a:highlight>
                <a:srgbClr val="FF00FF"/>
              </a:highlight>
              <a:latin typeface="Arial" panose="020B0604020202020204" pitchFamily="34" charset="0"/>
              <a:cs typeface="Arial" panose="020B0604020202020204" pitchFamily="34" charset="0"/>
            </a:endParaRPr>
          </a:p>
        </p:txBody>
      </p:sp>
      <p:cxnSp>
        <p:nvCxnSpPr>
          <p:cNvPr id="85" name="Straight Connector 84">
            <a:extLst>
              <a:ext uri="{FF2B5EF4-FFF2-40B4-BE49-F238E27FC236}">
                <a16:creationId xmlns:a16="http://schemas.microsoft.com/office/drawing/2014/main" id="{102296C9-1720-6E09-4DFB-AE27F03D02BB}"/>
              </a:ext>
            </a:extLst>
          </p:cNvPr>
          <p:cNvCxnSpPr>
            <a:cxnSpLocks/>
            <a:stCxn id="76" idx="3"/>
          </p:cNvCxnSpPr>
          <p:nvPr/>
        </p:nvCxnSpPr>
        <p:spPr>
          <a:xfrm flipV="1">
            <a:off x="9336360" y="4180718"/>
            <a:ext cx="325652" cy="4848"/>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74" name="Group 73">
            <a:extLst>
              <a:ext uri="{FF2B5EF4-FFF2-40B4-BE49-F238E27FC236}">
                <a16:creationId xmlns:a16="http://schemas.microsoft.com/office/drawing/2014/main" id="{AB354ADD-826B-941A-E54C-F283199C2707}"/>
              </a:ext>
            </a:extLst>
          </p:cNvPr>
          <p:cNvGrpSpPr/>
          <p:nvPr/>
        </p:nvGrpSpPr>
        <p:grpSpPr>
          <a:xfrm>
            <a:off x="7996635" y="3962775"/>
            <a:ext cx="1339725" cy="445582"/>
            <a:chOff x="2763124" y="4729679"/>
            <a:chExt cx="1339725" cy="445582"/>
          </a:xfrm>
        </p:grpSpPr>
        <p:sp>
          <p:nvSpPr>
            <p:cNvPr id="75" name="Round Same-side Corner of Rectangle 74">
              <a:extLst>
                <a:ext uri="{FF2B5EF4-FFF2-40B4-BE49-F238E27FC236}">
                  <a16:creationId xmlns:a16="http://schemas.microsoft.com/office/drawing/2014/main" id="{4F148179-B024-F1D9-4724-E2C864C96213}"/>
                </a:ext>
              </a:extLst>
            </p:cNvPr>
            <p:cNvSpPr/>
            <p:nvPr/>
          </p:nvSpPr>
          <p:spPr>
            <a:xfrm flipV="1">
              <a:off x="2764172" y="4976778"/>
              <a:ext cx="1337628" cy="198479"/>
            </a:xfrm>
            <a:prstGeom prst="round2SameRect">
              <a:avLst>
                <a:gd name="adj1" fmla="val 23922"/>
                <a:gd name="adj2" fmla="val 0"/>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6" name="Rounded Rectangle 75">
              <a:extLst>
                <a:ext uri="{FF2B5EF4-FFF2-40B4-BE49-F238E27FC236}">
                  <a16:creationId xmlns:a16="http://schemas.microsoft.com/office/drawing/2014/main" id="{4C59C508-7FFF-1250-7BFE-C541CD6572E5}"/>
                </a:ext>
              </a:extLst>
            </p:cNvPr>
            <p:cNvSpPr/>
            <p:nvPr/>
          </p:nvSpPr>
          <p:spPr>
            <a:xfrm>
              <a:off x="2763124" y="4729679"/>
              <a:ext cx="1339725" cy="445582"/>
            </a:xfrm>
            <a:prstGeom prst="roundRect">
              <a:avLst>
                <a:gd name="adj" fmla="val 12072"/>
              </a:avLst>
            </a:prstGeom>
            <a:no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nchorCtr="0"/>
            <a:lstStyle/>
            <a:p>
              <a:pPr algn="ctr">
                <a:lnSpc>
                  <a:spcPct val="90000"/>
                </a:lnSpc>
              </a:pPr>
              <a:r>
                <a:rPr lang="en-GB" sz="900" noProof="0" dirty="0">
                  <a:solidFill>
                    <a:schemeClr val="tx1"/>
                  </a:solidFill>
                  <a:latin typeface="Arial" panose="020B0604020202020204" pitchFamily="34" charset="0"/>
                  <a:cs typeface="Arial" panose="020B0604020202020204" pitchFamily="34" charset="0"/>
                </a:rPr>
                <a:t>Systemic progression</a:t>
              </a:r>
            </a:p>
          </p:txBody>
        </p:sp>
        <p:pic>
          <p:nvPicPr>
            <p:cNvPr id="77" name="Graphic 76" descr="Information with solid fill">
              <a:extLst>
                <a:ext uri="{FF2B5EF4-FFF2-40B4-BE49-F238E27FC236}">
                  <a16:creationId xmlns:a16="http://schemas.microsoft.com/office/drawing/2014/main" id="{FEB0D5FB-E58E-8759-61E6-FBED3BB18F6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362341" y="4992824"/>
              <a:ext cx="164444" cy="164444"/>
            </a:xfrm>
            <a:prstGeom prst="rect">
              <a:avLst/>
            </a:prstGeom>
          </p:spPr>
        </p:pic>
      </p:grpSp>
      <p:cxnSp>
        <p:nvCxnSpPr>
          <p:cNvPr id="88" name="Straight Connector 87">
            <a:extLst>
              <a:ext uri="{FF2B5EF4-FFF2-40B4-BE49-F238E27FC236}">
                <a16:creationId xmlns:a16="http://schemas.microsoft.com/office/drawing/2014/main" id="{E2AE515E-D55B-500A-70C4-A5A1CB92292D}"/>
              </a:ext>
            </a:extLst>
          </p:cNvPr>
          <p:cNvCxnSpPr>
            <a:cxnSpLocks/>
          </p:cNvCxnSpPr>
          <p:nvPr/>
        </p:nvCxnSpPr>
        <p:spPr>
          <a:xfrm>
            <a:off x="10722632" y="2782239"/>
            <a:ext cx="0" cy="331482"/>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2019AA7-D318-510A-FBAA-50AFFBA63245}"/>
              </a:ext>
            </a:extLst>
          </p:cNvPr>
          <p:cNvCxnSpPr>
            <a:cxnSpLocks/>
          </p:cNvCxnSpPr>
          <p:nvPr/>
        </p:nvCxnSpPr>
        <p:spPr>
          <a:xfrm>
            <a:off x="6887528" y="2782239"/>
            <a:ext cx="0" cy="331482"/>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93" name="Rounded Rectangle 92">
            <a:extLst>
              <a:ext uri="{FF2B5EF4-FFF2-40B4-BE49-F238E27FC236}">
                <a16:creationId xmlns:a16="http://schemas.microsoft.com/office/drawing/2014/main" id="{3332538E-9301-703C-A8A8-BD3B25549BEE}"/>
              </a:ext>
            </a:extLst>
          </p:cNvPr>
          <p:cNvSpPr/>
          <p:nvPr/>
        </p:nvSpPr>
        <p:spPr>
          <a:xfrm>
            <a:off x="7743565" y="2092996"/>
            <a:ext cx="2093238" cy="458593"/>
          </a:xfrm>
          <a:prstGeom prst="roundRect">
            <a:avLst>
              <a:gd name="adj" fmla="val 20079"/>
            </a:avLst>
          </a:prstGeom>
          <a:solidFill>
            <a:schemeClr val="bg1"/>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900" noProof="0" dirty="0">
                <a:solidFill>
                  <a:schemeClr val="tx1"/>
                </a:solidFill>
                <a:latin typeface="Arial" panose="020B0604020202020204" pitchFamily="34" charset="0"/>
                <a:cs typeface="Arial" panose="020B0604020202020204" pitchFamily="34" charset="0"/>
              </a:rPr>
              <a:t>Genomic analysis by NGS (tissue or</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cfDNA followed by tissue, if no target</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is found with cfDNA) [III, C]</a:t>
            </a:r>
          </a:p>
        </p:txBody>
      </p:sp>
      <p:cxnSp>
        <p:nvCxnSpPr>
          <p:cNvPr id="95" name="Straight Connector 94">
            <a:extLst>
              <a:ext uri="{FF2B5EF4-FFF2-40B4-BE49-F238E27FC236}">
                <a16:creationId xmlns:a16="http://schemas.microsoft.com/office/drawing/2014/main" id="{B821CC8C-E237-31F6-BEAF-B2AEC60691D7}"/>
              </a:ext>
            </a:extLst>
          </p:cNvPr>
          <p:cNvCxnSpPr>
            <a:cxnSpLocks/>
          </p:cNvCxnSpPr>
          <p:nvPr/>
        </p:nvCxnSpPr>
        <p:spPr>
          <a:xfrm>
            <a:off x="8791817" y="2564455"/>
            <a:ext cx="0" cy="221343"/>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62F065AB-8009-4FF0-6131-CB1CAEF70561}"/>
              </a:ext>
            </a:extLst>
          </p:cNvPr>
          <p:cNvSpPr txBox="1"/>
          <p:nvPr/>
        </p:nvSpPr>
        <p:spPr>
          <a:xfrm>
            <a:off x="330214" y="1136324"/>
            <a:ext cx="1871697" cy="1569660"/>
          </a:xfrm>
          <a:prstGeom prst="rect">
            <a:avLst/>
          </a:prstGeom>
          <a:noFill/>
        </p:spPr>
        <p:txBody>
          <a:bodyPr wrap="square">
            <a:spAutoFit/>
          </a:bodyPr>
          <a:lstStyle/>
          <a:p>
            <a:r>
              <a:rPr lang="en-US" sz="1600" b="1" dirty="0">
                <a:effectLst/>
                <a:latin typeface="Arial" panose="020B0604020202020204" pitchFamily="34" charset="0"/>
                <a:cs typeface="Arial" panose="020B0604020202020204" pitchFamily="34" charset="0"/>
              </a:rPr>
              <a:t>Stage IV </a:t>
            </a:r>
            <a:r>
              <a:rPr lang="en-US" sz="1600" b="1" dirty="0" err="1">
                <a:effectLst/>
                <a:latin typeface="Arial" panose="020B0604020202020204" pitchFamily="34" charset="0"/>
                <a:cs typeface="Arial" panose="020B0604020202020204" pitchFamily="34" charset="0"/>
              </a:rPr>
              <a:t>mNSCLC</a:t>
            </a:r>
            <a:r>
              <a:rPr lang="en-US" sz="1600" b="1" dirty="0">
                <a:effectLst/>
                <a:latin typeface="Arial" panose="020B0604020202020204" pitchFamily="34" charset="0"/>
                <a:cs typeface="Arial" panose="020B0604020202020204" pitchFamily="34" charset="0"/>
              </a:rPr>
              <a:t> with </a:t>
            </a:r>
            <a:r>
              <a:rPr lang="en-US" sz="1600" b="1" i="1" dirty="0">
                <a:effectLst/>
                <a:latin typeface="Arial" panose="020B0604020202020204" pitchFamily="34" charset="0"/>
                <a:cs typeface="Arial" panose="020B0604020202020204" pitchFamily="34" charset="0"/>
              </a:rPr>
              <a:t>EGFR</a:t>
            </a:r>
            <a:r>
              <a:rPr lang="en-US" sz="1600" b="1" dirty="0">
                <a:effectLst/>
                <a:latin typeface="Arial" panose="020B0604020202020204" pitchFamily="34" charset="0"/>
                <a:cs typeface="Arial" panose="020B0604020202020204" pitchFamily="34" charset="0"/>
              </a:rPr>
              <a:t>-activating mutation </a:t>
            </a:r>
            <a:r>
              <a:rPr lang="en-US" sz="1600" b="1" u="sng" dirty="0">
                <a:effectLst/>
                <a:latin typeface="Arial" panose="020B0604020202020204" pitchFamily="34" charset="0"/>
                <a:cs typeface="Arial" panose="020B0604020202020204" pitchFamily="34" charset="0"/>
              </a:rPr>
              <a:t>before</a:t>
            </a:r>
            <a:r>
              <a:rPr lang="en-US" sz="1600" b="1" dirty="0">
                <a:effectLst/>
                <a:latin typeface="Arial" panose="020B0604020202020204" pitchFamily="34" charset="0"/>
                <a:cs typeface="Arial" panose="020B0604020202020204" pitchFamily="34" charset="0"/>
              </a:rPr>
              <a:t> systemic progression</a:t>
            </a:r>
            <a:endParaRPr lang="en-GB" sz="16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BBA5380-5CF2-94D9-F28D-026A9281B5FE}"/>
              </a:ext>
            </a:extLst>
          </p:cNvPr>
          <p:cNvSpPr txBox="1"/>
          <p:nvPr/>
        </p:nvSpPr>
        <p:spPr>
          <a:xfrm>
            <a:off x="5253793" y="1136324"/>
            <a:ext cx="2483255" cy="1077218"/>
          </a:xfrm>
          <a:prstGeom prst="rect">
            <a:avLst/>
          </a:prstGeom>
          <a:noFill/>
        </p:spPr>
        <p:txBody>
          <a:bodyPr wrap="square">
            <a:spAutoFit/>
          </a:bodyPr>
          <a:lstStyle/>
          <a:p>
            <a:pPr>
              <a:buNone/>
            </a:pPr>
            <a:r>
              <a:rPr lang="en-US" sz="1600" b="1" i="1" dirty="0">
                <a:latin typeface="Arial" panose="020B0604020202020204" pitchFamily="34" charset="0"/>
                <a:cs typeface="Arial" panose="020B0604020202020204" pitchFamily="34" charset="0"/>
              </a:rPr>
              <a:t>EGFR</a:t>
            </a:r>
            <a:r>
              <a:rPr lang="en-US" sz="1600" b="1" dirty="0">
                <a:latin typeface="Arial" panose="020B0604020202020204" pitchFamily="34" charset="0"/>
                <a:cs typeface="Arial" panose="020B0604020202020204" pitchFamily="34" charset="0"/>
              </a:rPr>
              <a:t>-activating mutation </a:t>
            </a:r>
            <a:r>
              <a:rPr lang="en-US" sz="1600" b="1" u="sng" dirty="0">
                <a:latin typeface="Arial" panose="020B0604020202020204" pitchFamily="34" charset="0"/>
                <a:cs typeface="Arial" panose="020B0604020202020204" pitchFamily="34" charset="0"/>
              </a:rPr>
              <a:t>after</a:t>
            </a:r>
            <a:r>
              <a:rPr lang="en-US" sz="1600" b="1" dirty="0">
                <a:latin typeface="Arial" panose="020B0604020202020204" pitchFamily="34" charset="0"/>
                <a:cs typeface="Arial" panose="020B0604020202020204" pitchFamily="34" charset="0"/>
              </a:rPr>
              <a:t> systemic progression with third-generation TKI</a:t>
            </a:r>
          </a:p>
        </p:txBody>
      </p:sp>
    </p:spTree>
    <p:extLst>
      <p:ext uri="{BB962C8B-B14F-4D97-AF65-F5344CB8AC3E}">
        <p14:creationId xmlns:p14="http://schemas.microsoft.com/office/powerpoint/2010/main" val="127927206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8C48F-D8CB-F4FA-16FF-CABF8F0FF85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D18C007-CC5F-CBB4-80F7-3C535E3CDD9E}"/>
              </a:ext>
            </a:extLst>
          </p:cNvPr>
          <p:cNvSpPr>
            <a:spLocks noGrp="1"/>
          </p:cNvSpPr>
          <p:nvPr>
            <p:ph type="body" idx="1"/>
          </p:nvPr>
        </p:nvSpPr>
        <p:spPr>
          <a:xfrm>
            <a:off x="609600" y="817200"/>
            <a:ext cx="10972800" cy="701675"/>
          </a:xfrm>
        </p:spPr>
        <p:txBody>
          <a:bodyPr/>
          <a:lstStyle/>
          <a:p>
            <a:r>
              <a:rPr lang="en-GB" dirty="0">
                <a:solidFill>
                  <a:schemeClr val="accent1"/>
                </a:solidFill>
              </a:rPr>
              <a:t>tropion-lung05 and tropion-lung01 POOLED ANALYSIS</a:t>
            </a:r>
            <a:endParaRPr lang="en-GB" baseline="30000" noProof="0" dirty="0">
              <a:solidFill>
                <a:schemeClr val="accent1"/>
              </a:solidFill>
            </a:endParaRPr>
          </a:p>
        </p:txBody>
      </p:sp>
      <p:sp>
        <p:nvSpPr>
          <p:cNvPr id="3" name="Title 2">
            <a:extLst>
              <a:ext uri="{FF2B5EF4-FFF2-40B4-BE49-F238E27FC236}">
                <a16:creationId xmlns:a16="http://schemas.microsoft.com/office/drawing/2014/main" id="{910D7D47-DA9F-B473-F499-D1402578389F}"/>
              </a:ext>
            </a:extLst>
          </p:cNvPr>
          <p:cNvSpPr>
            <a:spLocks noGrp="1"/>
          </p:cNvSpPr>
          <p:nvPr>
            <p:ph type="title"/>
          </p:nvPr>
        </p:nvSpPr>
        <p:spPr>
          <a:xfrm>
            <a:off x="619125" y="258763"/>
            <a:ext cx="10963275" cy="405787"/>
          </a:xfrm>
        </p:spPr>
        <p:txBody>
          <a:bodyPr>
            <a:normAutofit fontScale="90000"/>
          </a:bodyPr>
          <a:lstStyle/>
          <a:p>
            <a:r>
              <a:rPr lang="en-US" dirty="0" err="1"/>
              <a:t>dato-DX</a:t>
            </a:r>
            <a:r>
              <a:rPr lang="en-US" cap="none" dirty="0" err="1"/>
              <a:t>d</a:t>
            </a:r>
            <a:r>
              <a:rPr lang="en-US" dirty="0"/>
              <a:t> in pre-treated </a:t>
            </a:r>
            <a:r>
              <a:rPr lang="en-US" i="1" dirty="0" err="1"/>
              <a:t>egfr</a:t>
            </a:r>
            <a:r>
              <a:rPr lang="en-US" dirty="0"/>
              <a:t>-mutant </a:t>
            </a:r>
            <a:r>
              <a:rPr lang="en-US" dirty="0" err="1"/>
              <a:t>nsclc</a:t>
            </a:r>
            <a:endParaRPr lang="en-GB" noProof="0" dirty="0"/>
          </a:p>
        </p:txBody>
      </p:sp>
      <p:sp>
        <p:nvSpPr>
          <p:cNvPr id="12" name="Content Placeholder 11">
            <a:extLst>
              <a:ext uri="{FF2B5EF4-FFF2-40B4-BE49-F238E27FC236}">
                <a16:creationId xmlns:a16="http://schemas.microsoft.com/office/drawing/2014/main" id="{10C7C8CC-7D6F-6336-78E1-0D3086E19CD8}"/>
              </a:ext>
            </a:extLst>
          </p:cNvPr>
          <p:cNvSpPr>
            <a:spLocks noGrp="1"/>
          </p:cNvSpPr>
          <p:nvPr>
            <p:ph sz="quarter" idx="14"/>
          </p:nvPr>
        </p:nvSpPr>
        <p:spPr>
          <a:xfrm>
            <a:off x="619200" y="1260000"/>
            <a:ext cx="10963200" cy="3960000"/>
          </a:xfrm>
        </p:spPr>
        <p:txBody>
          <a:bodyPr>
            <a:normAutofit/>
          </a:bodyPr>
          <a:lstStyle/>
          <a:p>
            <a:pPr marL="0" indent="0">
              <a:buNone/>
            </a:pPr>
            <a:r>
              <a:rPr lang="en-GB" sz="1600" b="1" noProof="0" dirty="0">
                <a:solidFill>
                  <a:schemeClr val="tx1"/>
                </a:solidFill>
              </a:rPr>
              <a:t>Patients with </a:t>
            </a:r>
            <a:r>
              <a:rPr lang="en-GB" sz="1600" b="1" i="1" noProof="0" dirty="0">
                <a:solidFill>
                  <a:schemeClr val="tx1"/>
                </a:solidFill>
              </a:rPr>
              <a:t>EGFR</a:t>
            </a:r>
            <a:r>
              <a:rPr lang="en-GB" sz="1600" b="1" noProof="0" dirty="0">
                <a:solidFill>
                  <a:schemeClr val="tx1"/>
                </a:solidFill>
              </a:rPr>
              <a:t>m NSCLC who received Dato-DXd 6 mg/kg Q3W were included in the pool</a:t>
            </a:r>
          </a:p>
        </p:txBody>
      </p:sp>
      <p:sp>
        <p:nvSpPr>
          <p:cNvPr id="5" name="Content Placeholder 4">
            <a:extLst>
              <a:ext uri="{FF2B5EF4-FFF2-40B4-BE49-F238E27FC236}">
                <a16:creationId xmlns:a16="http://schemas.microsoft.com/office/drawing/2014/main" id="{8D7626F4-CF41-A8ED-499D-F9C8FA4B24F4}"/>
              </a:ext>
            </a:extLst>
          </p:cNvPr>
          <p:cNvSpPr>
            <a:spLocks noGrp="1"/>
          </p:cNvSpPr>
          <p:nvPr>
            <p:ph sz="quarter" idx="15"/>
          </p:nvPr>
        </p:nvSpPr>
        <p:spPr>
          <a:xfrm>
            <a:off x="620712" y="6356350"/>
            <a:ext cx="10371831" cy="365125"/>
          </a:xfrm>
        </p:spPr>
        <p:txBody>
          <a:bodyPr anchor="b" anchorCtr="0"/>
          <a:lstStyle/>
          <a:p>
            <a:r>
              <a:rPr lang="en-GB" baseline="30000" noProof="0" dirty="0">
                <a:solidFill>
                  <a:schemeClr val="tx2"/>
                </a:solidFill>
              </a:rPr>
              <a:t>a </a:t>
            </a:r>
            <a:r>
              <a:rPr lang="en-GB" noProof="0" dirty="0">
                <a:solidFill>
                  <a:schemeClr val="tx2"/>
                </a:solidFill>
              </a:rPr>
              <a:t>Data cutoff: December 14, 2022; </a:t>
            </a:r>
            <a:r>
              <a:rPr lang="en-GB" baseline="30000" noProof="0" dirty="0">
                <a:solidFill>
                  <a:schemeClr val="tx2"/>
                </a:solidFill>
              </a:rPr>
              <a:t>b </a:t>
            </a:r>
            <a:r>
              <a:rPr lang="en-GB" noProof="0" dirty="0">
                <a:solidFill>
                  <a:schemeClr val="tx2"/>
                </a:solidFill>
              </a:rPr>
              <a:t>Data cutoff: March 1, 2024 (OS and safety) or March 29, 2023 (all other efficacy endpoints)</a:t>
            </a:r>
          </a:p>
          <a:p>
            <a:r>
              <a:rPr lang="en-GB" noProof="0" dirty="0">
                <a:solidFill>
                  <a:schemeClr val="tx2"/>
                </a:solidFill>
              </a:rPr>
              <a:t>ADC, antibody-drug conjugate; BICR, blinded independent central review; BOR, best overall response; Dato-DXd, datopotamab deruxtecan; DCR, disease control rate; DoR, duration of response; EGFRm, EGFR mutation; mAb, monoclonal antibody; NSCLC, non-small cell lung cancer; ORR, overall response rate; OS, overall survival; PFS, progression-free survival; Pt-CT, platinum-based chemotherapy; Q3W, once every 3 weeks; R, randomised</a:t>
            </a:r>
          </a:p>
          <a:p>
            <a:r>
              <a:rPr lang="en-GB" noProof="0" dirty="0">
                <a:solidFill>
                  <a:schemeClr val="tx2"/>
                </a:solidFill>
              </a:rPr>
              <a:t>Ahn M-J, et al. Ann Oncol. 2024;35 (Suppl 4):S1630-S1631 (oral presentation, ESMO Asia 2024)</a:t>
            </a:r>
          </a:p>
        </p:txBody>
      </p:sp>
      <p:sp>
        <p:nvSpPr>
          <p:cNvPr id="6" name="Slide Number Placeholder 5">
            <a:extLst>
              <a:ext uri="{FF2B5EF4-FFF2-40B4-BE49-F238E27FC236}">
                <a16:creationId xmlns:a16="http://schemas.microsoft.com/office/drawing/2014/main" id="{E8C57B70-DD1F-A3F1-A187-14FEDBFA280F}"/>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38</a:t>
            </a:fld>
            <a:endParaRPr lang="en-GB" noProof="0" dirty="0"/>
          </a:p>
        </p:txBody>
      </p:sp>
      <p:cxnSp>
        <p:nvCxnSpPr>
          <p:cNvPr id="14" name="Straight Connector 13">
            <a:extLst>
              <a:ext uri="{FF2B5EF4-FFF2-40B4-BE49-F238E27FC236}">
                <a16:creationId xmlns:a16="http://schemas.microsoft.com/office/drawing/2014/main" id="{57F5A798-C2D5-FA73-8E55-2F747BB04DD2}"/>
              </a:ext>
            </a:extLst>
          </p:cNvPr>
          <p:cNvCxnSpPr>
            <a:cxnSpLocks/>
          </p:cNvCxnSpPr>
          <p:nvPr/>
        </p:nvCxnSpPr>
        <p:spPr>
          <a:xfrm>
            <a:off x="5467257" y="4214570"/>
            <a:ext cx="432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3DA041D-B658-7B89-BA82-7706EF475BA6}"/>
              </a:ext>
            </a:extLst>
          </p:cNvPr>
          <p:cNvCxnSpPr>
            <a:cxnSpLocks/>
          </p:cNvCxnSpPr>
          <p:nvPr/>
        </p:nvCxnSpPr>
        <p:spPr>
          <a:xfrm>
            <a:off x="5464083" y="5145277"/>
            <a:ext cx="432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9" name="Rounded Rectangle 18">
            <a:extLst>
              <a:ext uri="{FF2B5EF4-FFF2-40B4-BE49-F238E27FC236}">
                <a16:creationId xmlns:a16="http://schemas.microsoft.com/office/drawing/2014/main" id="{4B4F007A-CC09-1AFB-EC16-D0E37B025279}"/>
              </a:ext>
            </a:extLst>
          </p:cNvPr>
          <p:cNvSpPr/>
          <p:nvPr/>
        </p:nvSpPr>
        <p:spPr>
          <a:xfrm>
            <a:off x="10012844" y="2397479"/>
            <a:ext cx="1672998" cy="2174375"/>
          </a:xfrm>
          <a:prstGeom prst="roundRect">
            <a:avLst>
              <a:gd name="adj" fmla="val 10075"/>
            </a:avLst>
          </a:prstGeom>
          <a:solidFill>
            <a:schemeClr val="bg1">
              <a:lumMod val="95000"/>
            </a:schemeClr>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Endpoints:</a:t>
            </a:r>
          </a:p>
          <a:p>
            <a:pPr marL="184150" indent="-184150">
              <a:lnSpc>
                <a:spcPct val="90000"/>
              </a:lnSpc>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ORR per BICR</a:t>
            </a:r>
          </a:p>
          <a:p>
            <a:pPr marL="184150" indent="-184150">
              <a:lnSpc>
                <a:spcPct val="90000"/>
              </a:lnSpc>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BOR per BICR</a:t>
            </a:r>
          </a:p>
          <a:p>
            <a:pPr marL="184150" indent="-184150">
              <a:lnSpc>
                <a:spcPct val="90000"/>
              </a:lnSpc>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DCR per BICR</a:t>
            </a:r>
          </a:p>
          <a:p>
            <a:pPr marL="184150" indent="-184150">
              <a:lnSpc>
                <a:spcPct val="90000"/>
              </a:lnSpc>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DoR per BICR</a:t>
            </a:r>
          </a:p>
          <a:p>
            <a:pPr marL="184150" indent="-184150">
              <a:lnSpc>
                <a:spcPct val="90000"/>
              </a:lnSpc>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PFS per BICR</a:t>
            </a:r>
          </a:p>
          <a:p>
            <a:pPr marL="184150" indent="-184150">
              <a:lnSpc>
                <a:spcPct val="90000"/>
              </a:lnSpc>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OS</a:t>
            </a:r>
          </a:p>
          <a:p>
            <a:pPr marL="184150" indent="-184150">
              <a:lnSpc>
                <a:spcPct val="90000"/>
              </a:lnSpc>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Safety</a:t>
            </a:r>
          </a:p>
        </p:txBody>
      </p:sp>
      <p:cxnSp>
        <p:nvCxnSpPr>
          <p:cNvPr id="21" name="Straight Connector 20">
            <a:extLst>
              <a:ext uri="{FF2B5EF4-FFF2-40B4-BE49-F238E27FC236}">
                <a16:creationId xmlns:a16="http://schemas.microsoft.com/office/drawing/2014/main" id="{61BFED98-D9CE-844F-0729-C237C4D1CC1B}"/>
              </a:ext>
            </a:extLst>
          </p:cNvPr>
          <p:cNvCxnSpPr>
            <a:cxnSpLocks/>
          </p:cNvCxnSpPr>
          <p:nvPr/>
        </p:nvCxnSpPr>
        <p:spPr>
          <a:xfrm flipV="1">
            <a:off x="5474631" y="4200831"/>
            <a:ext cx="0" cy="9525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Oval 21">
            <a:extLst>
              <a:ext uri="{FF2B5EF4-FFF2-40B4-BE49-F238E27FC236}">
                <a16:creationId xmlns:a16="http://schemas.microsoft.com/office/drawing/2014/main" id="{4E52B555-945E-EFF6-DE19-B770EFA74DD6}"/>
              </a:ext>
            </a:extLst>
          </p:cNvPr>
          <p:cNvSpPr/>
          <p:nvPr/>
        </p:nvSpPr>
        <p:spPr>
          <a:xfrm>
            <a:off x="5193828" y="4399120"/>
            <a:ext cx="561607" cy="56160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200" b="1" noProof="0" dirty="0">
                <a:latin typeface="Arial" panose="020B0604020202020204" pitchFamily="34" charset="0"/>
                <a:cs typeface="Arial" panose="020B0604020202020204" pitchFamily="34" charset="0"/>
              </a:rPr>
              <a:t>1:1</a:t>
            </a:r>
          </a:p>
        </p:txBody>
      </p:sp>
      <p:sp>
        <p:nvSpPr>
          <p:cNvPr id="23" name="Rounded Rectangle 22">
            <a:extLst>
              <a:ext uri="{FF2B5EF4-FFF2-40B4-BE49-F238E27FC236}">
                <a16:creationId xmlns:a16="http://schemas.microsoft.com/office/drawing/2014/main" id="{99DFD4E3-CB32-D785-06C4-01956EE57525}"/>
              </a:ext>
            </a:extLst>
          </p:cNvPr>
          <p:cNvSpPr/>
          <p:nvPr/>
        </p:nvSpPr>
        <p:spPr>
          <a:xfrm>
            <a:off x="8071603" y="2397479"/>
            <a:ext cx="1811652" cy="2189044"/>
          </a:xfrm>
          <a:prstGeom prst="roundRect">
            <a:avLst>
              <a:gd name="adj" fmla="val 10075"/>
            </a:avLst>
          </a:prstGeom>
          <a:solidFill>
            <a:schemeClr val="bg2"/>
          </a:solid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1200"/>
              </a:spcAft>
              <a:buClr>
                <a:schemeClr val="accent1"/>
              </a:buClr>
            </a:pPr>
            <a:r>
              <a:rPr lang="en-GB" sz="1400" b="1" i="1" noProof="0" dirty="0">
                <a:solidFill>
                  <a:schemeClr val="bg2">
                    <a:lumMod val="25000"/>
                  </a:schemeClr>
                </a:solidFill>
                <a:latin typeface="Arial" panose="020B0604020202020204" pitchFamily="34" charset="0"/>
                <a:cs typeface="Arial" panose="020B0604020202020204" pitchFamily="34" charset="0"/>
              </a:rPr>
              <a:t>EGFR</a:t>
            </a:r>
            <a:r>
              <a:rPr lang="en-GB" sz="1400" b="1" noProof="0" dirty="0">
                <a:solidFill>
                  <a:schemeClr val="bg2">
                    <a:lumMod val="25000"/>
                  </a:schemeClr>
                </a:solidFill>
                <a:latin typeface="Arial" panose="020B0604020202020204" pitchFamily="34" charset="0"/>
                <a:cs typeface="Arial" panose="020B0604020202020204" pitchFamily="34" charset="0"/>
              </a:rPr>
              <a:t>m Pool:</a:t>
            </a:r>
            <a:br>
              <a:rPr lang="en-GB" sz="1400" b="1" noProof="0" dirty="0">
                <a:solidFill>
                  <a:schemeClr val="bg2">
                    <a:lumMod val="25000"/>
                  </a:schemeClr>
                </a:solidFill>
                <a:latin typeface="Arial" panose="020B0604020202020204" pitchFamily="34" charset="0"/>
                <a:cs typeface="Arial" panose="020B0604020202020204" pitchFamily="34" charset="0"/>
              </a:rPr>
            </a:br>
            <a:r>
              <a:rPr lang="en-GB" sz="1400" b="1" noProof="0" dirty="0">
                <a:solidFill>
                  <a:schemeClr val="bg2">
                    <a:lumMod val="25000"/>
                  </a:schemeClr>
                </a:solidFill>
                <a:latin typeface="Arial" panose="020B0604020202020204" pitchFamily="34" charset="0"/>
                <a:cs typeface="Arial" panose="020B0604020202020204" pitchFamily="34" charset="0"/>
              </a:rPr>
              <a:t>N=117</a:t>
            </a:r>
          </a:p>
          <a:p>
            <a:pPr algn="ctr">
              <a:lnSpc>
                <a:spcPct val="90000"/>
              </a:lnSpc>
              <a:spcAft>
                <a:spcPts val="1200"/>
              </a:spcAft>
              <a:buClr>
                <a:schemeClr val="accent1"/>
              </a:buClr>
            </a:pPr>
            <a:r>
              <a:rPr lang="en-GB" sz="1400" b="1" noProof="0" dirty="0">
                <a:solidFill>
                  <a:schemeClr val="bg2">
                    <a:lumMod val="25000"/>
                  </a:schemeClr>
                </a:solidFill>
                <a:latin typeface="Arial" panose="020B0604020202020204" pitchFamily="34" charset="0"/>
                <a:cs typeface="Arial" panose="020B0604020202020204" pitchFamily="34" charset="0"/>
              </a:rPr>
              <a:t>TROPION-Lung05</a:t>
            </a:r>
            <a:br>
              <a:rPr lang="en-GB" sz="1400" b="1" noProof="0" dirty="0">
                <a:solidFill>
                  <a:schemeClr val="bg2">
                    <a:lumMod val="25000"/>
                  </a:schemeClr>
                </a:solidFill>
                <a:latin typeface="Arial" panose="020B0604020202020204" pitchFamily="34" charset="0"/>
                <a:cs typeface="Arial" panose="020B0604020202020204" pitchFamily="34" charset="0"/>
              </a:rPr>
            </a:br>
            <a:r>
              <a:rPr lang="en-GB" sz="1400" b="1" noProof="0" dirty="0">
                <a:solidFill>
                  <a:schemeClr val="bg2">
                    <a:lumMod val="25000"/>
                  </a:schemeClr>
                </a:solidFill>
                <a:latin typeface="Arial" panose="020B0604020202020204" pitchFamily="34" charset="0"/>
                <a:cs typeface="Arial" panose="020B0604020202020204" pitchFamily="34" charset="0"/>
              </a:rPr>
              <a:t>(n=78)</a:t>
            </a:r>
          </a:p>
          <a:p>
            <a:pPr algn="ctr">
              <a:lnSpc>
                <a:spcPct val="90000"/>
              </a:lnSpc>
              <a:spcAft>
                <a:spcPts val="1200"/>
              </a:spcAft>
              <a:buClr>
                <a:schemeClr val="accent1"/>
              </a:buClr>
            </a:pPr>
            <a:r>
              <a:rPr lang="en-GB" sz="1400" b="1" noProof="0" dirty="0">
                <a:solidFill>
                  <a:schemeClr val="bg2">
                    <a:lumMod val="25000"/>
                  </a:schemeClr>
                </a:solidFill>
                <a:latin typeface="Arial" panose="020B0604020202020204" pitchFamily="34" charset="0"/>
                <a:cs typeface="Arial" panose="020B0604020202020204" pitchFamily="34" charset="0"/>
              </a:rPr>
              <a:t>TROPION-Lung01</a:t>
            </a:r>
            <a:br>
              <a:rPr lang="en-GB" sz="1400" b="1" noProof="0" dirty="0">
                <a:solidFill>
                  <a:schemeClr val="bg2">
                    <a:lumMod val="25000"/>
                  </a:schemeClr>
                </a:solidFill>
                <a:latin typeface="Arial" panose="020B0604020202020204" pitchFamily="34" charset="0"/>
                <a:cs typeface="Arial" panose="020B0604020202020204" pitchFamily="34" charset="0"/>
              </a:rPr>
            </a:br>
            <a:r>
              <a:rPr lang="en-GB" sz="1400" b="1" noProof="0" dirty="0">
                <a:solidFill>
                  <a:schemeClr val="bg2">
                    <a:lumMod val="25000"/>
                  </a:schemeClr>
                </a:solidFill>
                <a:latin typeface="Arial" panose="020B0604020202020204" pitchFamily="34" charset="0"/>
                <a:cs typeface="Arial" panose="020B0604020202020204" pitchFamily="34" charset="0"/>
              </a:rPr>
              <a:t>(n=39)</a:t>
            </a:r>
            <a:endParaRPr lang="en-GB" sz="1400" noProof="0" dirty="0">
              <a:solidFill>
                <a:schemeClr val="bg2">
                  <a:lumMod val="25000"/>
                </a:schemeClr>
              </a:solidFill>
              <a:latin typeface="Arial" panose="020B0604020202020204" pitchFamily="34" charset="0"/>
              <a:cs typeface="Arial" panose="020B0604020202020204" pitchFamily="34" charset="0"/>
            </a:endParaRPr>
          </a:p>
        </p:txBody>
      </p:sp>
      <p:sp>
        <p:nvSpPr>
          <p:cNvPr id="25" name="Rounded Rectangle 24">
            <a:extLst>
              <a:ext uri="{FF2B5EF4-FFF2-40B4-BE49-F238E27FC236}">
                <a16:creationId xmlns:a16="http://schemas.microsoft.com/office/drawing/2014/main" id="{BF90EE8B-AEF5-8511-464D-4B738BA1872C}"/>
              </a:ext>
            </a:extLst>
          </p:cNvPr>
          <p:cNvSpPr/>
          <p:nvPr/>
        </p:nvSpPr>
        <p:spPr>
          <a:xfrm>
            <a:off x="5907699" y="4773323"/>
            <a:ext cx="1658866" cy="743909"/>
          </a:xfrm>
          <a:prstGeom prst="roundRect">
            <a:avLst>
              <a:gd name="adj" fmla="val 16894"/>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400" b="1" noProof="0" dirty="0">
                <a:solidFill>
                  <a:schemeClr val="bg1"/>
                </a:solidFill>
                <a:latin typeface="Arial" panose="020B0604020202020204" pitchFamily="34" charset="0"/>
                <a:cs typeface="Arial" panose="020B0604020202020204" pitchFamily="34" charset="0"/>
              </a:rPr>
              <a:t>Docetaxel</a:t>
            </a:r>
          </a:p>
          <a:p>
            <a:pPr algn="ctr">
              <a:buClr>
                <a:schemeClr val="accent1"/>
              </a:buClr>
            </a:pPr>
            <a:r>
              <a:rPr lang="en-GB" sz="1400" b="1" noProof="0" dirty="0">
                <a:solidFill>
                  <a:schemeClr val="bg1"/>
                </a:solidFill>
                <a:latin typeface="Arial" panose="020B0604020202020204" pitchFamily="34" charset="0"/>
                <a:cs typeface="Arial" panose="020B0604020202020204" pitchFamily="34" charset="0"/>
              </a:rPr>
              <a:t>75 mg/kg</a:t>
            </a:r>
            <a:r>
              <a:rPr lang="en-GB" sz="1400" b="1" baseline="30000" noProof="0" dirty="0">
                <a:solidFill>
                  <a:schemeClr val="bg1"/>
                </a:solidFill>
                <a:latin typeface="Arial" panose="020B0604020202020204" pitchFamily="34" charset="0"/>
                <a:cs typeface="Arial" panose="020B0604020202020204" pitchFamily="34" charset="0"/>
              </a:rPr>
              <a:t>2</a:t>
            </a:r>
            <a:r>
              <a:rPr lang="en-GB" sz="1400" b="1" noProof="0" dirty="0">
                <a:solidFill>
                  <a:schemeClr val="bg1"/>
                </a:solidFill>
                <a:latin typeface="Arial" panose="020B0604020202020204" pitchFamily="34" charset="0"/>
                <a:cs typeface="Arial" panose="020B0604020202020204" pitchFamily="34" charset="0"/>
              </a:rPr>
              <a:t> Q3W</a:t>
            </a:r>
            <a:r>
              <a:rPr lang="en-GB" sz="1400" b="1" baseline="30000" noProof="0" dirty="0">
                <a:solidFill>
                  <a:schemeClr val="bg1"/>
                </a:solidFill>
                <a:latin typeface="Arial" panose="020B0604020202020204" pitchFamily="34" charset="0"/>
                <a:cs typeface="Arial" panose="020B0604020202020204" pitchFamily="34" charset="0"/>
              </a:rPr>
              <a:t>b</a:t>
            </a:r>
            <a:br>
              <a:rPr lang="en-GB" sz="1400" b="1" noProof="0" dirty="0">
                <a:solidFill>
                  <a:schemeClr val="bg1"/>
                </a:solidFill>
                <a:latin typeface="Arial" panose="020B0604020202020204" pitchFamily="34" charset="0"/>
                <a:cs typeface="Arial" panose="020B0604020202020204" pitchFamily="34" charset="0"/>
              </a:rPr>
            </a:br>
            <a:r>
              <a:rPr lang="en-GB" sz="1400" b="1" noProof="0" dirty="0">
                <a:solidFill>
                  <a:schemeClr val="bg1"/>
                </a:solidFill>
                <a:latin typeface="Arial" panose="020B0604020202020204" pitchFamily="34" charset="0"/>
                <a:cs typeface="Arial" panose="020B0604020202020204" pitchFamily="34" charset="0"/>
              </a:rPr>
              <a:t>(N=305)</a:t>
            </a:r>
            <a:endParaRPr lang="en-GB" sz="1400" b="1" baseline="30000" noProof="0" dirty="0">
              <a:solidFill>
                <a:schemeClr val="bg1"/>
              </a:solidFill>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B16E3398-D1C0-0D07-1FF2-D7E984700AE0}"/>
              </a:ext>
            </a:extLst>
          </p:cNvPr>
          <p:cNvCxnSpPr>
            <a:cxnSpLocks/>
          </p:cNvCxnSpPr>
          <p:nvPr/>
        </p:nvCxnSpPr>
        <p:spPr>
          <a:xfrm>
            <a:off x="7320136" y="4202944"/>
            <a:ext cx="432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B67FA2D-3EDF-EA89-26E5-3B9F24757D67}"/>
              </a:ext>
            </a:extLst>
          </p:cNvPr>
          <p:cNvCxnSpPr>
            <a:cxnSpLocks/>
          </p:cNvCxnSpPr>
          <p:nvPr/>
        </p:nvCxnSpPr>
        <p:spPr>
          <a:xfrm>
            <a:off x="7752136" y="3486189"/>
            <a:ext cx="324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4" name="Rounded Rectangle 23">
            <a:extLst>
              <a:ext uri="{FF2B5EF4-FFF2-40B4-BE49-F238E27FC236}">
                <a16:creationId xmlns:a16="http://schemas.microsoft.com/office/drawing/2014/main" id="{6173100D-E26B-BE54-48AD-F49AFB620675}"/>
              </a:ext>
            </a:extLst>
          </p:cNvPr>
          <p:cNvSpPr/>
          <p:nvPr/>
        </p:nvSpPr>
        <p:spPr>
          <a:xfrm>
            <a:off x="5907699" y="3842616"/>
            <a:ext cx="1658866" cy="743909"/>
          </a:xfrm>
          <a:prstGeom prst="roundRect">
            <a:avLst>
              <a:gd name="adj" fmla="val 16894"/>
            </a:avLst>
          </a:prstGeom>
          <a:solidFill>
            <a:srgbClr val="00B050"/>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400" b="1" noProof="0" dirty="0">
                <a:solidFill>
                  <a:schemeClr val="bg1"/>
                </a:solidFill>
                <a:latin typeface="Arial" panose="020B0604020202020204" pitchFamily="34" charset="0"/>
                <a:cs typeface="Arial" panose="020B0604020202020204" pitchFamily="34" charset="0"/>
              </a:rPr>
              <a:t>Dato-DXd</a:t>
            </a:r>
          </a:p>
          <a:p>
            <a:pPr algn="ctr">
              <a:buClr>
                <a:schemeClr val="accent1"/>
              </a:buClr>
            </a:pPr>
            <a:r>
              <a:rPr lang="en-GB" sz="1400" b="1" noProof="0" dirty="0">
                <a:solidFill>
                  <a:schemeClr val="bg1"/>
                </a:solidFill>
                <a:latin typeface="Arial" panose="020B0604020202020204" pitchFamily="34" charset="0"/>
                <a:cs typeface="Arial" panose="020B0604020202020204" pitchFamily="34" charset="0"/>
              </a:rPr>
              <a:t>6 mg/kg Q3W</a:t>
            </a:r>
            <a:r>
              <a:rPr lang="en-GB" sz="1400" b="1" baseline="30000" noProof="0" dirty="0">
                <a:solidFill>
                  <a:schemeClr val="bg1"/>
                </a:solidFill>
                <a:latin typeface="Arial" panose="020B0604020202020204" pitchFamily="34" charset="0"/>
                <a:cs typeface="Arial" panose="020B0604020202020204" pitchFamily="34" charset="0"/>
              </a:rPr>
              <a:t>b</a:t>
            </a:r>
            <a:br>
              <a:rPr lang="en-GB" sz="1400" b="1" noProof="0" dirty="0">
                <a:solidFill>
                  <a:schemeClr val="bg1"/>
                </a:solidFill>
                <a:latin typeface="Arial" panose="020B0604020202020204" pitchFamily="34" charset="0"/>
                <a:cs typeface="Arial" panose="020B0604020202020204" pitchFamily="34" charset="0"/>
              </a:rPr>
            </a:br>
            <a:r>
              <a:rPr lang="en-GB" sz="1400" b="1" noProof="0" dirty="0">
                <a:solidFill>
                  <a:schemeClr val="bg1"/>
                </a:solidFill>
                <a:latin typeface="Arial" panose="020B0604020202020204" pitchFamily="34" charset="0"/>
                <a:cs typeface="Arial" panose="020B0604020202020204" pitchFamily="34" charset="0"/>
              </a:rPr>
              <a:t>(N=299)</a:t>
            </a:r>
            <a:endParaRPr lang="en-GB" sz="1400" b="1" baseline="30000" noProof="0" dirty="0">
              <a:solidFill>
                <a:schemeClr val="bg1"/>
              </a:solidFill>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BFDB2F35-E447-A49A-C1AF-2F2C8CBEC7FE}"/>
              </a:ext>
            </a:extLst>
          </p:cNvPr>
          <p:cNvCxnSpPr>
            <a:cxnSpLocks/>
          </p:cNvCxnSpPr>
          <p:nvPr/>
        </p:nvCxnSpPr>
        <p:spPr>
          <a:xfrm>
            <a:off x="7320136" y="2769433"/>
            <a:ext cx="432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Rounded Rectangle 16">
            <a:extLst>
              <a:ext uri="{FF2B5EF4-FFF2-40B4-BE49-F238E27FC236}">
                <a16:creationId xmlns:a16="http://schemas.microsoft.com/office/drawing/2014/main" id="{C9949175-DC7D-CEE3-E634-39937ACB86DC}"/>
              </a:ext>
            </a:extLst>
          </p:cNvPr>
          <p:cNvSpPr/>
          <p:nvPr/>
        </p:nvSpPr>
        <p:spPr>
          <a:xfrm>
            <a:off x="5907699" y="2397479"/>
            <a:ext cx="1658866" cy="743909"/>
          </a:xfrm>
          <a:prstGeom prst="roundRect">
            <a:avLst>
              <a:gd name="adj" fmla="val 16894"/>
            </a:avLst>
          </a:prstGeom>
          <a:solidFill>
            <a:srgbClr val="00B050"/>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400" b="1" noProof="0" dirty="0">
                <a:solidFill>
                  <a:schemeClr val="bg1"/>
                </a:solidFill>
                <a:latin typeface="Arial" panose="020B0604020202020204" pitchFamily="34" charset="0"/>
                <a:cs typeface="Arial" panose="020B0604020202020204" pitchFamily="34" charset="0"/>
              </a:rPr>
              <a:t>Dato-DXd</a:t>
            </a:r>
          </a:p>
          <a:p>
            <a:pPr algn="ctr">
              <a:buClr>
                <a:schemeClr val="accent1"/>
              </a:buClr>
            </a:pPr>
            <a:r>
              <a:rPr lang="en-GB" sz="1400" b="1" noProof="0" dirty="0">
                <a:solidFill>
                  <a:schemeClr val="bg1"/>
                </a:solidFill>
                <a:latin typeface="Arial" panose="020B0604020202020204" pitchFamily="34" charset="0"/>
                <a:cs typeface="Arial" panose="020B0604020202020204" pitchFamily="34" charset="0"/>
              </a:rPr>
              <a:t>6 mg/kg Q3W</a:t>
            </a:r>
            <a:r>
              <a:rPr lang="en-GB" sz="1400" b="1" baseline="30000" noProof="0" dirty="0">
                <a:solidFill>
                  <a:schemeClr val="bg1"/>
                </a:solidFill>
                <a:latin typeface="Arial" panose="020B0604020202020204" pitchFamily="34" charset="0"/>
                <a:cs typeface="Arial" panose="020B0604020202020204" pitchFamily="34" charset="0"/>
              </a:rPr>
              <a:t>a</a:t>
            </a:r>
            <a:br>
              <a:rPr lang="en-GB" sz="1400" b="1" noProof="0" dirty="0">
                <a:solidFill>
                  <a:schemeClr val="bg1"/>
                </a:solidFill>
                <a:latin typeface="Arial" panose="020B0604020202020204" pitchFamily="34" charset="0"/>
                <a:cs typeface="Arial" panose="020B0604020202020204" pitchFamily="34" charset="0"/>
              </a:rPr>
            </a:br>
            <a:r>
              <a:rPr lang="en-GB" sz="1400" b="1" noProof="0" dirty="0">
                <a:solidFill>
                  <a:schemeClr val="bg1"/>
                </a:solidFill>
                <a:latin typeface="Arial" panose="020B0604020202020204" pitchFamily="34" charset="0"/>
                <a:cs typeface="Arial" panose="020B0604020202020204" pitchFamily="34" charset="0"/>
              </a:rPr>
              <a:t>(N=137)</a:t>
            </a:r>
            <a:endParaRPr lang="en-GB" sz="1400" b="1" baseline="30000" noProof="0" dirty="0">
              <a:solidFill>
                <a:schemeClr val="bg1"/>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87A792EE-6C27-57CD-3B74-9925F11068AE}"/>
              </a:ext>
            </a:extLst>
          </p:cNvPr>
          <p:cNvCxnSpPr>
            <a:cxnSpLocks/>
          </p:cNvCxnSpPr>
          <p:nvPr/>
        </p:nvCxnSpPr>
        <p:spPr>
          <a:xfrm flipV="1">
            <a:off x="7752136" y="2756206"/>
            <a:ext cx="0" cy="1457325"/>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7B9B104E-F9F8-CE52-C479-11359121C554}"/>
              </a:ext>
            </a:extLst>
          </p:cNvPr>
          <p:cNvCxnSpPr>
            <a:cxnSpLocks/>
          </p:cNvCxnSpPr>
          <p:nvPr/>
        </p:nvCxnSpPr>
        <p:spPr>
          <a:xfrm>
            <a:off x="4799992" y="4679923"/>
            <a:ext cx="432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Rounded Rectangle 34">
            <a:extLst>
              <a:ext uri="{FF2B5EF4-FFF2-40B4-BE49-F238E27FC236}">
                <a16:creationId xmlns:a16="http://schemas.microsoft.com/office/drawing/2014/main" id="{99D2A407-2A19-7901-C39F-8F478CC0B14B}"/>
              </a:ext>
            </a:extLst>
          </p:cNvPr>
          <p:cNvSpPr/>
          <p:nvPr/>
        </p:nvSpPr>
        <p:spPr>
          <a:xfrm>
            <a:off x="620183" y="3842616"/>
            <a:ext cx="4356000" cy="1674616"/>
          </a:xfrm>
          <a:prstGeom prst="roundRect">
            <a:avLst>
              <a:gd name="adj" fmla="val 6511"/>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a:lnSpc>
                <a:spcPct val="95000"/>
              </a:lnSpc>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TROPION-Lung01 (Phase 3 study)</a:t>
            </a:r>
          </a:p>
          <a:p>
            <a:pPr marL="133350" indent="-133350">
              <a:lnSpc>
                <a:spcPct val="95000"/>
              </a:lnSpc>
              <a:spcAft>
                <a:spcPts val="300"/>
              </a:spcAft>
              <a:buClr>
                <a:schemeClr val="accent1"/>
              </a:buClr>
              <a:buFont typeface="Arial" panose="020B0604020202020204" pitchFamily="34" charset="0"/>
              <a:buChar char="•"/>
            </a:pPr>
            <a:r>
              <a:rPr lang="en-GB" sz="1400" b="1" noProof="0" dirty="0">
                <a:solidFill>
                  <a:schemeClr val="accent1"/>
                </a:solidFill>
                <a:latin typeface="Arial" panose="020B0604020202020204" pitchFamily="34" charset="0"/>
                <a:cs typeface="Arial" panose="020B0604020202020204" pitchFamily="34" charset="0"/>
              </a:rPr>
              <a:t>In those with actionable genomic alterations </a:t>
            </a:r>
            <a:r>
              <a:rPr lang="en-GB" sz="1400" noProof="0" dirty="0">
                <a:solidFill>
                  <a:schemeClr val="tx1"/>
                </a:solidFill>
                <a:latin typeface="Arial" panose="020B0604020202020204" pitchFamily="34" charset="0"/>
                <a:cs typeface="Arial" panose="020B0604020202020204" pitchFamily="34" charset="0"/>
              </a:rPr>
              <a:t>(</a:t>
            </a:r>
            <a:r>
              <a:rPr lang="en-GB" sz="1400" i="1" noProof="0" dirty="0">
                <a:solidFill>
                  <a:schemeClr val="tx1"/>
                </a:solidFill>
                <a:latin typeface="Arial" panose="020B0604020202020204" pitchFamily="34" charset="0"/>
                <a:cs typeface="Arial" panose="020B0604020202020204" pitchFamily="34" charset="0"/>
              </a:rPr>
              <a:t>EGFR, ALK, ROS1, NTRK, BRAF, MET </a:t>
            </a:r>
            <a:r>
              <a:rPr lang="en-GB" sz="1400" noProof="0" dirty="0">
                <a:solidFill>
                  <a:schemeClr val="tx1"/>
                </a:solidFill>
                <a:latin typeface="Arial" panose="020B0604020202020204" pitchFamily="34" charset="0"/>
                <a:cs typeface="Arial" panose="020B0604020202020204" pitchFamily="34" charset="0"/>
              </a:rPr>
              <a:t>exon 14 skipping, or </a:t>
            </a:r>
            <a:r>
              <a:rPr lang="en-GB" sz="1400" i="1" noProof="0" dirty="0">
                <a:solidFill>
                  <a:schemeClr val="tx1"/>
                </a:solidFill>
                <a:latin typeface="Arial" panose="020B0604020202020204" pitchFamily="34" charset="0"/>
                <a:cs typeface="Arial" panose="020B0604020202020204" pitchFamily="34" charset="0"/>
              </a:rPr>
              <a:t>RET</a:t>
            </a:r>
            <a:r>
              <a:rPr lang="en-GB" sz="1400" noProof="0" dirty="0">
                <a:solidFill>
                  <a:schemeClr val="tx1"/>
                </a:solidFill>
                <a:latin typeface="Arial" panose="020B0604020202020204" pitchFamily="34" charset="0"/>
                <a:cs typeface="Arial" panose="020B0604020202020204" pitchFamily="34" charset="0"/>
              </a:rPr>
              <a:t>)</a:t>
            </a:r>
            <a:endParaRPr lang="en-GB" sz="1400" i="1" noProof="0" dirty="0">
              <a:solidFill>
                <a:schemeClr val="tx1"/>
              </a:solidFill>
              <a:latin typeface="Arial" panose="020B0604020202020204" pitchFamily="34" charset="0"/>
              <a:cs typeface="Arial" panose="020B0604020202020204" pitchFamily="34" charset="0"/>
            </a:endParaRPr>
          </a:p>
          <a:p>
            <a:pPr marL="401638" lvl="1" indent="-219075">
              <a:lnSpc>
                <a:spcPct val="95000"/>
              </a:lnSpc>
              <a:spcAft>
                <a:spcPts val="300"/>
              </a:spcAft>
              <a:buClr>
                <a:schemeClr val="accent1"/>
              </a:buClr>
              <a:buFont typeface="System Font Regular"/>
              <a:buChar char="–"/>
            </a:pPr>
            <a:r>
              <a:rPr lang="en-GB" sz="1200" noProof="0" dirty="0">
                <a:solidFill>
                  <a:schemeClr val="tx1"/>
                </a:solidFill>
                <a:latin typeface="Arial" panose="020B0604020202020204" pitchFamily="34" charset="0"/>
                <a:cs typeface="Arial" panose="020B0604020202020204" pitchFamily="34" charset="0"/>
              </a:rPr>
              <a:t>1-2 prior approved targeted therapies + Pt-CT, and </a:t>
            </a:r>
            <a:br>
              <a:rPr lang="en-GB" sz="1200" noProof="0" dirty="0">
                <a:solidFill>
                  <a:schemeClr val="tx1"/>
                </a:solidFill>
                <a:latin typeface="Arial" panose="020B0604020202020204" pitchFamily="34" charset="0"/>
                <a:cs typeface="Arial" panose="020B0604020202020204" pitchFamily="34" charset="0"/>
              </a:rPr>
            </a:br>
            <a:r>
              <a:rPr lang="en-GB" sz="1200" noProof="0" dirty="0">
                <a:solidFill>
                  <a:schemeClr val="tx1"/>
                </a:solidFill>
                <a:latin typeface="Arial" panose="020B0604020202020204" pitchFamily="34" charset="0"/>
                <a:cs typeface="Arial" panose="020B0604020202020204" pitchFamily="34" charset="0"/>
              </a:rPr>
              <a:t>≥1 anti–PD-(L)1 mAb</a:t>
            </a:r>
          </a:p>
          <a:p>
            <a:pPr marL="401638" lvl="1" indent="-219075">
              <a:lnSpc>
                <a:spcPct val="95000"/>
              </a:lnSpc>
              <a:spcAft>
                <a:spcPts val="300"/>
              </a:spcAft>
              <a:buClr>
                <a:schemeClr val="accent1"/>
              </a:buClr>
              <a:buFont typeface="System Font Regular"/>
              <a:buChar char="–"/>
            </a:pPr>
            <a:r>
              <a:rPr lang="en-GB" sz="1200" noProof="0" dirty="0">
                <a:solidFill>
                  <a:schemeClr val="tx1"/>
                </a:solidFill>
                <a:latin typeface="Arial" panose="020B0604020202020204" pitchFamily="34" charset="0"/>
                <a:cs typeface="Arial" panose="020B0604020202020204" pitchFamily="34" charset="0"/>
              </a:rPr>
              <a:t>No prior docetaxel</a:t>
            </a:r>
          </a:p>
        </p:txBody>
      </p:sp>
      <p:cxnSp>
        <p:nvCxnSpPr>
          <p:cNvPr id="40" name="Straight Connector 39">
            <a:extLst>
              <a:ext uri="{FF2B5EF4-FFF2-40B4-BE49-F238E27FC236}">
                <a16:creationId xmlns:a16="http://schemas.microsoft.com/office/drawing/2014/main" id="{3CB057E5-DCC0-1788-5C29-A51CD28FD0D7}"/>
              </a:ext>
            </a:extLst>
          </p:cNvPr>
          <p:cNvCxnSpPr>
            <a:cxnSpLocks/>
          </p:cNvCxnSpPr>
          <p:nvPr/>
        </p:nvCxnSpPr>
        <p:spPr>
          <a:xfrm>
            <a:off x="4799856" y="2769433"/>
            <a:ext cx="1099401"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6" name="Rounded Rectangle 15">
            <a:extLst>
              <a:ext uri="{FF2B5EF4-FFF2-40B4-BE49-F238E27FC236}">
                <a16:creationId xmlns:a16="http://schemas.microsoft.com/office/drawing/2014/main" id="{C178A280-E785-1A9E-FE10-9E705F07D889}"/>
              </a:ext>
            </a:extLst>
          </p:cNvPr>
          <p:cNvSpPr/>
          <p:nvPr/>
        </p:nvSpPr>
        <p:spPr>
          <a:xfrm>
            <a:off x="620183" y="1779604"/>
            <a:ext cx="4356000" cy="1943157"/>
          </a:xfrm>
          <a:prstGeom prst="roundRect">
            <a:avLst>
              <a:gd name="adj" fmla="val 6511"/>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a:lnSpc>
                <a:spcPct val="95000"/>
              </a:lnSpc>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TROPION-Lung05 (Phase 2 study)</a:t>
            </a:r>
          </a:p>
          <a:p>
            <a:pPr marL="133350" indent="-133350">
              <a:lnSpc>
                <a:spcPct val="95000"/>
              </a:lnSpc>
              <a:spcAft>
                <a:spcPts val="300"/>
              </a:spcAft>
              <a:buClr>
                <a:schemeClr val="accent1"/>
              </a:buClr>
              <a:buFont typeface="Arial" panose="020B0604020202020204" pitchFamily="34" charset="0"/>
              <a:buChar char="•"/>
            </a:pPr>
            <a:r>
              <a:rPr lang="en-GB" sz="1400" b="1" noProof="0" dirty="0">
                <a:solidFill>
                  <a:schemeClr val="accent1"/>
                </a:solidFill>
                <a:latin typeface="Arial" panose="020B0604020202020204" pitchFamily="34" charset="0"/>
                <a:cs typeface="Arial" panose="020B0604020202020204" pitchFamily="34" charset="0"/>
              </a:rPr>
              <a:t>Presence of ≥1 actionable genomic alteration </a:t>
            </a:r>
            <a:r>
              <a:rPr lang="en-GB" sz="1400" noProof="0" dirty="0">
                <a:solidFill>
                  <a:schemeClr val="tx1"/>
                </a:solidFill>
                <a:latin typeface="Arial" panose="020B0604020202020204" pitchFamily="34" charset="0"/>
                <a:cs typeface="Arial" panose="020B0604020202020204" pitchFamily="34" charset="0"/>
              </a:rPr>
              <a:t>(</a:t>
            </a:r>
            <a:r>
              <a:rPr lang="en-GB" sz="1400" i="1" noProof="0" dirty="0">
                <a:solidFill>
                  <a:schemeClr val="tx1"/>
                </a:solidFill>
                <a:latin typeface="Arial" panose="020B0604020202020204" pitchFamily="34" charset="0"/>
                <a:cs typeface="Arial" panose="020B0604020202020204" pitchFamily="34" charset="0"/>
              </a:rPr>
              <a:t>EGFR, ALK, ROS1, NTRK, BRAF, MET </a:t>
            </a:r>
            <a:r>
              <a:rPr lang="en-GB" sz="1400" noProof="0" dirty="0">
                <a:solidFill>
                  <a:schemeClr val="tx1"/>
                </a:solidFill>
                <a:latin typeface="Arial" panose="020B0604020202020204" pitchFamily="34" charset="0"/>
                <a:cs typeface="Arial" panose="020B0604020202020204" pitchFamily="34" charset="0"/>
              </a:rPr>
              <a:t>exon 14 skipping, or </a:t>
            </a:r>
            <a:r>
              <a:rPr lang="en-GB" sz="1400" i="1" noProof="0" dirty="0">
                <a:solidFill>
                  <a:schemeClr val="tx1"/>
                </a:solidFill>
                <a:latin typeface="Arial" panose="020B0604020202020204" pitchFamily="34" charset="0"/>
                <a:cs typeface="Arial" panose="020B0604020202020204" pitchFamily="34" charset="0"/>
              </a:rPr>
              <a:t>RET</a:t>
            </a:r>
            <a:r>
              <a:rPr lang="en-GB" sz="1400" noProof="0" dirty="0">
                <a:solidFill>
                  <a:schemeClr val="tx1"/>
                </a:solidFill>
                <a:latin typeface="Arial" panose="020B0604020202020204" pitchFamily="34" charset="0"/>
                <a:cs typeface="Arial" panose="020B0604020202020204" pitchFamily="34" charset="0"/>
              </a:rPr>
              <a:t>)</a:t>
            </a:r>
            <a:endParaRPr lang="en-GB" sz="1400" i="1" noProof="0" dirty="0">
              <a:solidFill>
                <a:schemeClr val="tx1"/>
              </a:solidFill>
              <a:latin typeface="Arial" panose="020B0604020202020204" pitchFamily="34" charset="0"/>
              <a:cs typeface="Arial" panose="020B0604020202020204" pitchFamily="34" charset="0"/>
            </a:endParaRPr>
          </a:p>
          <a:p>
            <a:pPr marL="401638" lvl="1" indent="-219075">
              <a:lnSpc>
                <a:spcPct val="95000"/>
              </a:lnSpc>
              <a:spcAft>
                <a:spcPts val="300"/>
              </a:spcAft>
              <a:buClr>
                <a:schemeClr val="accent1"/>
              </a:buClr>
              <a:buFont typeface="System Font Regular"/>
              <a:buChar char="–"/>
            </a:pPr>
            <a:r>
              <a:rPr lang="en-GB" sz="1200" noProof="0" dirty="0">
                <a:solidFill>
                  <a:schemeClr val="tx1"/>
                </a:solidFill>
                <a:latin typeface="Arial" panose="020B0604020202020204" pitchFamily="34" charset="0"/>
                <a:cs typeface="Arial" panose="020B0604020202020204" pitchFamily="34" charset="0"/>
              </a:rPr>
              <a:t>≥1 line of targeted therapy</a:t>
            </a:r>
          </a:p>
          <a:p>
            <a:pPr marL="401638" lvl="1" indent="-219075">
              <a:lnSpc>
                <a:spcPct val="95000"/>
              </a:lnSpc>
              <a:spcAft>
                <a:spcPts val="300"/>
              </a:spcAft>
              <a:buClr>
                <a:schemeClr val="accent1"/>
              </a:buClr>
              <a:buFont typeface="System Font Regular"/>
              <a:buChar char="–"/>
            </a:pPr>
            <a:r>
              <a:rPr lang="en-GB" sz="1200" noProof="0" dirty="0">
                <a:solidFill>
                  <a:schemeClr val="tx1"/>
                </a:solidFill>
                <a:latin typeface="Arial" panose="020B0604020202020204" pitchFamily="34" charset="0"/>
                <a:cs typeface="Arial" panose="020B0604020202020204" pitchFamily="34" charset="0"/>
              </a:rPr>
              <a:t>1-2 prior cytotoxic agent–containing therapies </a:t>
            </a:r>
            <a:br>
              <a:rPr lang="en-GB" sz="1200" noProof="0" dirty="0">
                <a:solidFill>
                  <a:schemeClr val="tx1"/>
                </a:solidFill>
                <a:latin typeface="Arial" panose="020B0604020202020204" pitchFamily="34" charset="0"/>
                <a:cs typeface="Arial" panose="020B0604020202020204" pitchFamily="34" charset="0"/>
              </a:rPr>
            </a:br>
            <a:r>
              <a:rPr lang="en-GB" sz="1200" noProof="0" dirty="0">
                <a:solidFill>
                  <a:schemeClr val="tx1"/>
                </a:solidFill>
                <a:latin typeface="Arial" panose="020B0604020202020204" pitchFamily="34" charset="0"/>
                <a:cs typeface="Arial" panose="020B0604020202020204" pitchFamily="34" charset="0"/>
              </a:rPr>
              <a:t>including Pt-CT in the metastatic setting</a:t>
            </a:r>
          </a:p>
          <a:p>
            <a:pPr marL="401638" lvl="1" indent="-219075">
              <a:lnSpc>
                <a:spcPct val="95000"/>
              </a:lnSpc>
              <a:spcAft>
                <a:spcPts val="300"/>
              </a:spcAft>
              <a:buClr>
                <a:schemeClr val="accent1"/>
              </a:buClr>
              <a:buFont typeface="System Font Regular"/>
              <a:buChar char="–"/>
            </a:pPr>
            <a:r>
              <a:rPr lang="en-GB" sz="1200" noProof="0" dirty="0">
                <a:solidFill>
                  <a:schemeClr val="tx1"/>
                </a:solidFill>
                <a:latin typeface="Arial" panose="020B0604020202020204" pitchFamily="34" charset="0"/>
                <a:cs typeface="Arial" panose="020B0604020202020204" pitchFamily="34" charset="0"/>
              </a:rPr>
              <a:t>Radiographic disease progression after most </a:t>
            </a:r>
            <a:br>
              <a:rPr lang="en-GB" sz="1200" noProof="0" dirty="0">
                <a:solidFill>
                  <a:schemeClr val="tx1"/>
                </a:solidFill>
                <a:latin typeface="Arial" panose="020B0604020202020204" pitchFamily="34" charset="0"/>
                <a:cs typeface="Arial" panose="020B0604020202020204" pitchFamily="34" charset="0"/>
              </a:rPr>
            </a:br>
            <a:r>
              <a:rPr lang="en-GB" sz="1200" noProof="0" dirty="0">
                <a:solidFill>
                  <a:schemeClr val="tx1"/>
                </a:solidFill>
                <a:latin typeface="Arial" panose="020B0604020202020204" pitchFamily="34" charset="0"/>
                <a:cs typeface="Arial" panose="020B0604020202020204" pitchFamily="34" charset="0"/>
              </a:rPr>
              <a:t>recent therapy</a:t>
            </a:r>
          </a:p>
        </p:txBody>
      </p:sp>
    </p:spTree>
    <p:extLst>
      <p:ext uri="{BB962C8B-B14F-4D97-AF65-F5344CB8AC3E}">
        <p14:creationId xmlns:p14="http://schemas.microsoft.com/office/powerpoint/2010/main" val="5274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81892-9E90-64BB-3960-4C17B616662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4C756AD-ED16-5AA6-F96D-A7C956F1A5CA}"/>
              </a:ext>
            </a:extLst>
          </p:cNvPr>
          <p:cNvSpPr>
            <a:spLocks noGrp="1"/>
          </p:cNvSpPr>
          <p:nvPr>
            <p:ph type="body" idx="1"/>
          </p:nvPr>
        </p:nvSpPr>
        <p:spPr>
          <a:xfrm>
            <a:off x="517527" y="857649"/>
            <a:ext cx="5882302" cy="430590"/>
          </a:xfrm>
        </p:spPr>
        <p:txBody>
          <a:bodyPr>
            <a:normAutofit/>
          </a:bodyPr>
          <a:lstStyle/>
          <a:p>
            <a:r>
              <a:rPr lang="en-GB" sz="1600" dirty="0">
                <a:solidFill>
                  <a:schemeClr val="accent1"/>
                </a:solidFill>
              </a:rPr>
              <a:t>tropion-lung05 and tropion-lung01 efficacy</a:t>
            </a:r>
            <a:endParaRPr lang="en-GB" sz="1600" baseline="30000" dirty="0">
              <a:solidFill>
                <a:schemeClr val="accent1"/>
              </a:solidFill>
            </a:endParaRPr>
          </a:p>
        </p:txBody>
      </p:sp>
      <p:sp>
        <p:nvSpPr>
          <p:cNvPr id="3" name="Title 2">
            <a:extLst>
              <a:ext uri="{FF2B5EF4-FFF2-40B4-BE49-F238E27FC236}">
                <a16:creationId xmlns:a16="http://schemas.microsoft.com/office/drawing/2014/main" id="{31C06DDC-47A5-3F3E-7309-F050D2FF6291}"/>
              </a:ext>
            </a:extLst>
          </p:cNvPr>
          <p:cNvSpPr>
            <a:spLocks noGrp="1"/>
          </p:cNvSpPr>
          <p:nvPr>
            <p:ph type="title"/>
          </p:nvPr>
        </p:nvSpPr>
        <p:spPr>
          <a:xfrm>
            <a:off x="517527" y="258763"/>
            <a:ext cx="10963275" cy="475983"/>
          </a:xfrm>
        </p:spPr>
        <p:txBody>
          <a:bodyPr/>
          <a:lstStyle/>
          <a:p>
            <a:r>
              <a:rPr lang="en-US" dirty="0" err="1"/>
              <a:t>dato-DX</a:t>
            </a:r>
            <a:r>
              <a:rPr lang="en-US" cap="none" dirty="0" err="1"/>
              <a:t>d</a:t>
            </a:r>
            <a:r>
              <a:rPr lang="en-US" dirty="0"/>
              <a:t> in pre-treated </a:t>
            </a:r>
            <a:r>
              <a:rPr lang="en-US" i="1" dirty="0" err="1"/>
              <a:t>egfr</a:t>
            </a:r>
            <a:r>
              <a:rPr lang="en-US" dirty="0"/>
              <a:t>-mutant </a:t>
            </a:r>
            <a:r>
              <a:rPr lang="en-US" dirty="0" err="1"/>
              <a:t>nsclc</a:t>
            </a:r>
            <a:endParaRPr lang="en-GB" noProof="0" dirty="0"/>
          </a:p>
        </p:txBody>
      </p:sp>
      <p:sp>
        <p:nvSpPr>
          <p:cNvPr id="5" name="Content Placeholder 4">
            <a:extLst>
              <a:ext uri="{FF2B5EF4-FFF2-40B4-BE49-F238E27FC236}">
                <a16:creationId xmlns:a16="http://schemas.microsoft.com/office/drawing/2014/main" id="{4849701D-E465-6CF3-C8C4-E7518F6D220C}"/>
              </a:ext>
            </a:extLst>
          </p:cNvPr>
          <p:cNvSpPr>
            <a:spLocks noGrp="1"/>
          </p:cNvSpPr>
          <p:nvPr>
            <p:ph sz="quarter" idx="15"/>
          </p:nvPr>
        </p:nvSpPr>
        <p:spPr>
          <a:xfrm>
            <a:off x="620713" y="6356350"/>
            <a:ext cx="10705286" cy="365125"/>
          </a:xfrm>
        </p:spPr>
        <p:txBody>
          <a:bodyPr anchor="b" anchorCtr="0"/>
          <a:lstStyle/>
          <a:p>
            <a:r>
              <a:rPr lang="en-GB" sz="1050" noProof="0" dirty="0">
                <a:solidFill>
                  <a:schemeClr val="tx2"/>
                </a:solidFill>
              </a:rPr>
              <a:t>ADC, antibody-drug conjugate; BOR, best overall response; CI, confidence interval; CR, complete response; DCR, disease control rate; DoR, duration of response; EGFRm, EGFR mutated; mo, months; ORR, overall response rate; OS, overall survival; PD, progressive disease; PFS, progression-free survival; PR, partial response; SD, stable disease </a:t>
            </a:r>
          </a:p>
          <a:p>
            <a:r>
              <a:rPr lang="en-GB" sz="1050" noProof="0" dirty="0">
                <a:solidFill>
                  <a:schemeClr val="tx2"/>
                </a:solidFill>
              </a:rPr>
              <a:t>Ahn M-J, et al. Ann Oncol. 2024;35 (Suppl 4):S1630-S1631 (oral presentation, ESMO Asia 2024)</a:t>
            </a:r>
          </a:p>
        </p:txBody>
      </p:sp>
      <p:graphicFrame>
        <p:nvGraphicFramePr>
          <p:cNvPr id="7" name="Table 6">
            <a:extLst>
              <a:ext uri="{FF2B5EF4-FFF2-40B4-BE49-F238E27FC236}">
                <a16:creationId xmlns:a16="http://schemas.microsoft.com/office/drawing/2014/main" id="{5E701676-CE7E-CEB1-0534-328B43913E1E}"/>
              </a:ext>
            </a:extLst>
          </p:cNvPr>
          <p:cNvGraphicFramePr>
            <a:graphicFrameLocks noGrp="1"/>
          </p:cNvGraphicFramePr>
          <p:nvPr>
            <p:extLst>
              <p:ext uri="{D42A27DB-BD31-4B8C-83A1-F6EECF244321}">
                <p14:modId xmlns:p14="http://schemas.microsoft.com/office/powerpoint/2010/main" val="1549543797"/>
              </p:ext>
            </p:extLst>
          </p:nvPr>
        </p:nvGraphicFramePr>
        <p:xfrm>
          <a:off x="5747343" y="3069812"/>
          <a:ext cx="6122678" cy="325120"/>
        </p:xfrm>
        <a:graphic>
          <a:graphicData uri="http://schemas.openxmlformats.org/drawingml/2006/table">
            <a:tbl>
              <a:tblPr firstRow="1" bandRow="1">
                <a:tableStyleId>{6E25E649-3F16-4E02-A733-19D2CDBF48F0}</a:tableStyleId>
              </a:tblPr>
              <a:tblGrid>
                <a:gridCol w="808038">
                  <a:extLst>
                    <a:ext uri="{9D8B030D-6E8A-4147-A177-3AD203B41FA5}">
                      <a16:colId xmlns:a16="http://schemas.microsoft.com/office/drawing/2014/main" val="1426943925"/>
                    </a:ext>
                  </a:extLst>
                </a:gridCol>
                <a:gridCol w="265732">
                  <a:extLst>
                    <a:ext uri="{9D8B030D-6E8A-4147-A177-3AD203B41FA5}">
                      <a16:colId xmlns:a16="http://schemas.microsoft.com/office/drawing/2014/main" val="1596768174"/>
                    </a:ext>
                  </a:extLst>
                </a:gridCol>
                <a:gridCol w="265732">
                  <a:extLst>
                    <a:ext uri="{9D8B030D-6E8A-4147-A177-3AD203B41FA5}">
                      <a16:colId xmlns:a16="http://schemas.microsoft.com/office/drawing/2014/main" val="997526452"/>
                    </a:ext>
                  </a:extLst>
                </a:gridCol>
                <a:gridCol w="265732">
                  <a:extLst>
                    <a:ext uri="{9D8B030D-6E8A-4147-A177-3AD203B41FA5}">
                      <a16:colId xmlns:a16="http://schemas.microsoft.com/office/drawing/2014/main" val="2429986998"/>
                    </a:ext>
                  </a:extLst>
                </a:gridCol>
                <a:gridCol w="265732">
                  <a:extLst>
                    <a:ext uri="{9D8B030D-6E8A-4147-A177-3AD203B41FA5}">
                      <a16:colId xmlns:a16="http://schemas.microsoft.com/office/drawing/2014/main" val="4168138878"/>
                    </a:ext>
                  </a:extLst>
                </a:gridCol>
                <a:gridCol w="265732">
                  <a:extLst>
                    <a:ext uri="{9D8B030D-6E8A-4147-A177-3AD203B41FA5}">
                      <a16:colId xmlns:a16="http://schemas.microsoft.com/office/drawing/2014/main" val="3970049213"/>
                    </a:ext>
                  </a:extLst>
                </a:gridCol>
                <a:gridCol w="265732">
                  <a:extLst>
                    <a:ext uri="{9D8B030D-6E8A-4147-A177-3AD203B41FA5}">
                      <a16:colId xmlns:a16="http://schemas.microsoft.com/office/drawing/2014/main" val="2435062444"/>
                    </a:ext>
                  </a:extLst>
                </a:gridCol>
                <a:gridCol w="265732">
                  <a:extLst>
                    <a:ext uri="{9D8B030D-6E8A-4147-A177-3AD203B41FA5}">
                      <a16:colId xmlns:a16="http://schemas.microsoft.com/office/drawing/2014/main" val="1131305790"/>
                    </a:ext>
                  </a:extLst>
                </a:gridCol>
                <a:gridCol w="265732">
                  <a:extLst>
                    <a:ext uri="{9D8B030D-6E8A-4147-A177-3AD203B41FA5}">
                      <a16:colId xmlns:a16="http://schemas.microsoft.com/office/drawing/2014/main" val="1509796061"/>
                    </a:ext>
                  </a:extLst>
                </a:gridCol>
                <a:gridCol w="265732">
                  <a:extLst>
                    <a:ext uri="{9D8B030D-6E8A-4147-A177-3AD203B41FA5}">
                      <a16:colId xmlns:a16="http://schemas.microsoft.com/office/drawing/2014/main" val="735949625"/>
                    </a:ext>
                  </a:extLst>
                </a:gridCol>
                <a:gridCol w="265732">
                  <a:extLst>
                    <a:ext uri="{9D8B030D-6E8A-4147-A177-3AD203B41FA5}">
                      <a16:colId xmlns:a16="http://schemas.microsoft.com/office/drawing/2014/main" val="1913315803"/>
                    </a:ext>
                  </a:extLst>
                </a:gridCol>
                <a:gridCol w="265732">
                  <a:extLst>
                    <a:ext uri="{9D8B030D-6E8A-4147-A177-3AD203B41FA5}">
                      <a16:colId xmlns:a16="http://schemas.microsoft.com/office/drawing/2014/main" val="1441805080"/>
                    </a:ext>
                  </a:extLst>
                </a:gridCol>
                <a:gridCol w="265732">
                  <a:extLst>
                    <a:ext uri="{9D8B030D-6E8A-4147-A177-3AD203B41FA5}">
                      <a16:colId xmlns:a16="http://schemas.microsoft.com/office/drawing/2014/main" val="1513808385"/>
                    </a:ext>
                  </a:extLst>
                </a:gridCol>
                <a:gridCol w="265732">
                  <a:extLst>
                    <a:ext uri="{9D8B030D-6E8A-4147-A177-3AD203B41FA5}">
                      <a16:colId xmlns:a16="http://schemas.microsoft.com/office/drawing/2014/main" val="3303424378"/>
                    </a:ext>
                  </a:extLst>
                </a:gridCol>
                <a:gridCol w="265732">
                  <a:extLst>
                    <a:ext uri="{9D8B030D-6E8A-4147-A177-3AD203B41FA5}">
                      <a16:colId xmlns:a16="http://schemas.microsoft.com/office/drawing/2014/main" val="3681444386"/>
                    </a:ext>
                  </a:extLst>
                </a:gridCol>
                <a:gridCol w="265732">
                  <a:extLst>
                    <a:ext uri="{9D8B030D-6E8A-4147-A177-3AD203B41FA5}">
                      <a16:colId xmlns:a16="http://schemas.microsoft.com/office/drawing/2014/main" val="1369778990"/>
                    </a:ext>
                  </a:extLst>
                </a:gridCol>
                <a:gridCol w="265732">
                  <a:extLst>
                    <a:ext uri="{9D8B030D-6E8A-4147-A177-3AD203B41FA5}">
                      <a16:colId xmlns:a16="http://schemas.microsoft.com/office/drawing/2014/main" val="2114960989"/>
                    </a:ext>
                  </a:extLst>
                </a:gridCol>
                <a:gridCol w="265732">
                  <a:extLst>
                    <a:ext uri="{9D8B030D-6E8A-4147-A177-3AD203B41FA5}">
                      <a16:colId xmlns:a16="http://schemas.microsoft.com/office/drawing/2014/main" val="1998665497"/>
                    </a:ext>
                  </a:extLst>
                </a:gridCol>
                <a:gridCol w="265732">
                  <a:extLst>
                    <a:ext uri="{9D8B030D-6E8A-4147-A177-3AD203B41FA5}">
                      <a16:colId xmlns:a16="http://schemas.microsoft.com/office/drawing/2014/main" val="156675839"/>
                    </a:ext>
                  </a:extLst>
                </a:gridCol>
                <a:gridCol w="265732">
                  <a:extLst>
                    <a:ext uri="{9D8B030D-6E8A-4147-A177-3AD203B41FA5}">
                      <a16:colId xmlns:a16="http://schemas.microsoft.com/office/drawing/2014/main" val="4028319407"/>
                    </a:ext>
                  </a:extLst>
                </a:gridCol>
                <a:gridCol w="265732">
                  <a:extLst>
                    <a:ext uri="{9D8B030D-6E8A-4147-A177-3AD203B41FA5}">
                      <a16:colId xmlns:a16="http://schemas.microsoft.com/office/drawing/2014/main" val="3497457370"/>
                    </a:ext>
                  </a:extLst>
                </a:gridCol>
              </a:tblGrid>
              <a:tr h="162560">
                <a:tc>
                  <a:txBody>
                    <a:bodyPr/>
                    <a:lstStyle/>
                    <a:p>
                      <a:endParaRPr lang="en-GB" sz="1050" b="1"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5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5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5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5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5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5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5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5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5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5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5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5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5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5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5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5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5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5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5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5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8611664"/>
                  </a:ext>
                </a:extLst>
              </a:tr>
              <a:tr h="1625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50" b="1" noProof="0" dirty="0">
                          <a:solidFill>
                            <a:schemeClr val="tx1"/>
                          </a:solidFill>
                          <a:latin typeface="Arial" panose="020B0604020202020204" pitchFamily="34" charset="0"/>
                          <a:cs typeface="Arial" panose="020B0604020202020204" pitchFamily="34" charset="0"/>
                        </a:rPr>
                        <a:t>No. at Risk</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50" noProof="0" dirty="0">
                          <a:solidFill>
                            <a:schemeClr val="tx1"/>
                          </a:solidFill>
                          <a:latin typeface="Arial" panose="020B0604020202020204" pitchFamily="34" charset="0"/>
                          <a:cs typeface="Arial" panose="020B0604020202020204" pitchFamily="34" charset="0"/>
                        </a:rPr>
                        <a:t>117</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50" noProof="0" dirty="0">
                          <a:solidFill>
                            <a:schemeClr val="tx1"/>
                          </a:solidFill>
                          <a:latin typeface="Arial" panose="020B0604020202020204" pitchFamily="34" charset="0"/>
                          <a:cs typeface="Arial" panose="020B0604020202020204" pitchFamily="34" charset="0"/>
                        </a:rPr>
                        <a:t>115</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50" noProof="0" dirty="0">
                          <a:solidFill>
                            <a:schemeClr val="tx1"/>
                          </a:solidFill>
                          <a:latin typeface="Arial" panose="020B0604020202020204" pitchFamily="34" charset="0"/>
                          <a:cs typeface="Arial" panose="020B0604020202020204" pitchFamily="34" charset="0"/>
                        </a:rPr>
                        <a:t>101</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50" noProof="0" dirty="0">
                          <a:solidFill>
                            <a:schemeClr val="tx1"/>
                          </a:solidFill>
                          <a:latin typeface="Arial" panose="020B0604020202020204" pitchFamily="34" charset="0"/>
                          <a:cs typeface="Arial" panose="020B0604020202020204" pitchFamily="34" charset="0"/>
                        </a:rPr>
                        <a:t>86</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50" noProof="0" dirty="0">
                          <a:solidFill>
                            <a:schemeClr val="tx1"/>
                          </a:solidFill>
                          <a:latin typeface="Arial" panose="020B0604020202020204" pitchFamily="34" charset="0"/>
                          <a:cs typeface="Arial" panose="020B0604020202020204" pitchFamily="34" charset="0"/>
                        </a:rPr>
                        <a:t>77</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50" noProof="0" dirty="0">
                          <a:solidFill>
                            <a:schemeClr val="tx1"/>
                          </a:solidFill>
                          <a:latin typeface="Arial" panose="020B0604020202020204" pitchFamily="34" charset="0"/>
                          <a:cs typeface="Arial" panose="020B0604020202020204" pitchFamily="34" charset="0"/>
                        </a:rPr>
                        <a:t>61</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50" noProof="0" dirty="0">
                          <a:solidFill>
                            <a:schemeClr val="tx1"/>
                          </a:solidFill>
                          <a:latin typeface="Arial" panose="020B0604020202020204" pitchFamily="34" charset="0"/>
                          <a:cs typeface="Arial" panose="020B0604020202020204" pitchFamily="34" charset="0"/>
                        </a:rPr>
                        <a:t>42</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50" noProof="0" dirty="0">
                          <a:solidFill>
                            <a:schemeClr val="tx1"/>
                          </a:solidFill>
                          <a:latin typeface="Arial" panose="020B0604020202020204" pitchFamily="34" charset="0"/>
                          <a:cs typeface="Arial" panose="020B0604020202020204" pitchFamily="34" charset="0"/>
                        </a:rPr>
                        <a:t>34</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50" noProof="0" dirty="0">
                          <a:solidFill>
                            <a:schemeClr val="tx1"/>
                          </a:solidFill>
                          <a:latin typeface="Arial" panose="020B0604020202020204" pitchFamily="34" charset="0"/>
                          <a:cs typeface="Arial" panose="020B0604020202020204" pitchFamily="34" charset="0"/>
                        </a:rPr>
                        <a:t>31</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50" noProof="0" dirty="0">
                          <a:solidFill>
                            <a:schemeClr val="tx1"/>
                          </a:solidFill>
                          <a:latin typeface="Arial" panose="020B0604020202020204" pitchFamily="34" charset="0"/>
                          <a:cs typeface="Arial" panose="020B0604020202020204" pitchFamily="34" charset="0"/>
                        </a:rPr>
                        <a:t>20</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50" noProof="0" dirty="0">
                          <a:solidFill>
                            <a:schemeClr val="tx1"/>
                          </a:solidFill>
                          <a:latin typeface="Arial" panose="020B0604020202020204" pitchFamily="34" charset="0"/>
                          <a:cs typeface="Arial" panose="020B0604020202020204" pitchFamily="34" charset="0"/>
                        </a:rPr>
                        <a:t>17</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50" noProof="0" dirty="0">
                          <a:solidFill>
                            <a:schemeClr val="tx1"/>
                          </a:solidFill>
                          <a:latin typeface="Arial" panose="020B0604020202020204" pitchFamily="34" charset="0"/>
                          <a:cs typeface="Arial" panose="020B0604020202020204" pitchFamily="34" charset="0"/>
                        </a:rPr>
                        <a:t>17</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50" noProof="0" dirty="0">
                          <a:solidFill>
                            <a:schemeClr val="tx1"/>
                          </a:solidFill>
                          <a:latin typeface="Arial" panose="020B0604020202020204" pitchFamily="34" charset="0"/>
                          <a:cs typeface="Arial" panose="020B0604020202020204" pitchFamily="34" charset="0"/>
                        </a:rPr>
                        <a:t>13</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50" noProof="0" dirty="0">
                          <a:solidFill>
                            <a:schemeClr val="tx1"/>
                          </a:solidFill>
                          <a:latin typeface="Arial" panose="020B0604020202020204" pitchFamily="34" charset="0"/>
                          <a:cs typeface="Arial" panose="020B0604020202020204" pitchFamily="34" charset="0"/>
                        </a:rPr>
                        <a:t>11</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50" noProof="0" dirty="0">
                          <a:solidFill>
                            <a:schemeClr val="tx1"/>
                          </a:solidFill>
                          <a:latin typeface="Arial" panose="020B0604020202020204" pitchFamily="34" charset="0"/>
                          <a:cs typeface="Arial" panose="020B0604020202020204" pitchFamily="34" charset="0"/>
                        </a:rPr>
                        <a:t>10</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50" noProof="0" dirty="0">
                          <a:solidFill>
                            <a:schemeClr val="tx1"/>
                          </a:solidFill>
                          <a:latin typeface="Arial" panose="020B0604020202020204" pitchFamily="34" charset="0"/>
                          <a:cs typeface="Arial" panose="020B0604020202020204" pitchFamily="34" charset="0"/>
                        </a:rPr>
                        <a:t>10</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50" noProof="0" dirty="0">
                          <a:solidFill>
                            <a:schemeClr val="tx1"/>
                          </a:solidFill>
                          <a:latin typeface="Arial" panose="020B0604020202020204" pitchFamily="34" charset="0"/>
                          <a:cs typeface="Arial" panose="020B0604020202020204" pitchFamily="34" charset="0"/>
                        </a:rPr>
                        <a:t>4</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50" noProof="0" dirty="0">
                          <a:solidFill>
                            <a:schemeClr val="tx1"/>
                          </a:solidFill>
                          <a:latin typeface="Arial" panose="020B0604020202020204" pitchFamily="34" charset="0"/>
                          <a:cs typeface="Arial" panose="020B0604020202020204" pitchFamily="34" charset="0"/>
                        </a:rPr>
                        <a:t>2</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50" noProof="0" dirty="0">
                          <a:solidFill>
                            <a:schemeClr val="tx1"/>
                          </a:solidFill>
                          <a:latin typeface="Arial" panose="020B0604020202020204" pitchFamily="34" charset="0"/>
                          <a:cs typeface="Arial" panose="020B0604020202020204" pitchFamily="34" charset="0"/>
                        </a:rPr>
                        <a:t>2</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50" noProof="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3299818"/>
                  </a:ext>
                </a:extLst>
              </a:tr>
            </a:tbl>
          </a:graphicData>
        </a:graphic>
      </p:graphicFrame>
      <p:grpSp>
        <p:nvGrpSpPr>
          <p:cNvPr id="9" name="Group 7">
            <a:extLst>
              <a:ext uri="{FF2B5EF4-FFF2-40B4-BE49-F238E27FC236}">
                <a16:creationId xmlns:a16="http://schemas.microsoft.com/office/drawing/2014/main" id="{3AAA8005-18AF-9E17-9C72-BE972BB7EAA8}"/>
              </a:ext>
            </a:extLst>
          </p:cNvPr>
          <p:cNvGrpSpPr/>
          <p:nvPr/>
        </p:nvGrpSpPr>
        <p:grpSpPr>
          <a:xfrm>
            <a:off x="6030899" y="1094275"/>
            <a:ext cx="5953933" cy="2062505"/>
            <a:chOff x="4523173" y="1104742"/>
            <a:chExt cx="4465449" cy="1546877"/>
          </a:xfrm>
        </p:grpSpPr>
        <p:grpSp>
          <p:nvGrpSpPr>
            <p:cNvPr id="10" name="Group 9">
              <a:extLst>
                <a:ext uri="{FF2B5EF4-FFF2-40B4-BE49-F238E27FC236}">
                  <a16:creationId xmlns:a16="http://schemas.microsoft.com/office/drawing/2014/main" id="{4B771612-B826-3073-48A9-12E4CDB82D92}"/>
                </a:ext>
              </a:extLst>
            </p:cNvPr>
            <p:cNvGrpSpPr/>
            <p:nvPr/>
          </p:nvGrpSpPr>
          <p:grpSpPr>
            <a:xfrm>
              <a:off x="4632622" y="1104742"/>
              <a:ext cx="4356000" cy="1482987"/>
              <a:chOff x="4632622" y="1104742"/>
              <a:chExt cx="4356000" cy="1482987"/>
            </a:xfrm>
          </p:grpSpPr>
          <p:grpSp>
            <p:nvGrpSpPr>
              <p:cNvPr id="20" name="Group 20">
                <a:extLst>
                  <a:ext uri="{FF2B5EF4-FFF2-40B4-BE49-F238E27FC236}">
                    <a16:creationId xmlns:a16="http://schemas.microsoft.com/office/drawing/2014/main" id="{BEDEC465-2C61-900A-1456-FD4D33E1B381}"/>
                  </a:ext>
                </a:extLst>
              </p:cNvPr>
              <p:cNvGrpSpPr/>
              <p:nvPr/>
            </p:nvGrpSpPr>
            <p:grpSpPr>
              <a:xfrm>
                <a:off x="4632622" y="1104742"/>
                <a:ext cx="4356000" cy="1482987"/>
                <a:chOff x="4632622" y="1104742"/>
                <a:chExt cx="4356000" cy="1482987"/>
              </a:xfrm>
            </p:grpSpPr>
            <p:graphicFrame>
              <p:nvGraphicFramePr>
                <p:cNvPr id="57" name="Chart 57">
                  <a:extLst>
                    <a:ext uri="{FF2B5EF4-FFF2-40B4-BE49-F238E27FC236}">
                      <a16:creationId xmlns:a16="http://schemas.microsoft.com/office/drawing/2014/main" id="{11288B00-5F33-3073-2B43-EED2426D8148}"/>
                    </a:ext>
                  </a:extLst>
                </p:cNvPr>
                <p:cNvGraphicFramePr/>
                <p:nvPr/>
              </p:nvGraphicFramePr>
              <p:xfrm>
                <a:off x="4632622" y="1104742"/>
                <a:ext cx="4356000" cy="1482987"/>
              </p:xfrm>
              <a:graphic>
                <a:graphicData uri="http://schemas.openxmlformats.org/drawingml/2006/chart">
                  <c:chart xmlns:c="http://schemas.openxmlformats.org/drawingml/2006/chart" xmlns:r="http://schemas.openxmlformats.org/officeDocument/2006/relationships" r:id="rId3"/>
                </a:graphicData>
              </a:graphic>
            </p:graphicFrame>
            <p:sp>
              <p:nvSpPr>
                <p:cNvPr id="58" name="Freeform 58">
                  <a:extLst>
                    <a:ext uri="{FF2B5EF4-FFF2-40B4-BE49-F238E27FC236}">
                      <a16:creationId xmlns:a16="http://schemas.microsoft.com/office/drawing/2014/main" id="{B5ABAB31-91AB-BCB8-A3F4-B8DA781BEE54}"/>
                    </a:ext>
                  </a:extLst>
                </p:cNvPr>
                <p:cNvSpPr/>
                <p:nvPr/>
              </p:nvSpPr>
              <p:spPr>
                <a:xfrm>
                  <a:off x="6223000" y="1768475"/>
                  <a:ext cx="0" cy="527050"/>
                </a:xfrm>
                <a:custGeom>
                  <a:avLst/>
                  <a:gdLst>
                    <a:gd name="connsiteX0" fmla="*/ 0 w 0"/>
                    <a:gd name="connsiteY0" fmla="*/ 0 h 527050"/>
                    <a:gd name="connsiteX1" fmla="*/ 0 w 0"/>
                    <a:gd name="connsiteY1" fmla="*/ 527050 h 527050"/>
                  </a:gdLst>
                  <a:ahLst/>
                  <a:cxnLst>
                    <a:cxn ang="0">
                      <a:pos x="connsiteX0" y="connsiteY0"/>
                    </a:cxn>
                    <a:cxn ang="0">
                      <a:pos x="connsiteX1" y="connsiteY1"/>
                    </a:cxn>
                  </a:cxnLst>
                  <a:rect l="l" t="t" r="r" b="b"/>
                  <a:pathLst>
                    <a:path h="527050">
                      <a:moveTo>
                        <a:pt x="0" y="0"/>
                      </a:moveTo>
                      <a:lnTo>
                        <a:pt x="0" y="527050"/>
                      </a:lnTo>
                    </a:path>
                  </a:pathLst>
                </a:custGeom>
                <a:noFill/>
                <a:ln w="19050">
                  <a:solidFill>
                    <a:schemeClr val="tx1"/>
                  </a:solidFill>
                  <a:prstDash val="dash"/>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B050"/>
                    </a:solidFill>
                    <a:effectLst/>
                    <a:uLnTx/>
                    <a:uFillTx/>
                    <a:latin typeface="Arial" panose="020B0604020202020204"/>
                    <a:ea typeface="+mn-ea"/>
                    <a:cs typeface="+mn-cs"/>
                  </a:endParaRPr>
                </a:p>
              </p:txBody>
            </p:sp>
          </p:grpSp>
          <p:grpSp>
            <p:nvGrpSpPr>
              <p:cNvPr id="21" name="Group 21">
                <a:extLst>
                  <a:ext uri="{FF2B5EF4-FFF2-40B4-BE49-F238E27FC236}">
                    <a16:creationId xmlns:a16="http://schemas.microsoft.com/office/drawing/2014/main" id="{5B2C423A-E4E7-4890-BF30-2D242EDF8C1B}"/>
                  </a:ext>
                </a:extLst>
              </p:cNvPr>
              <p:cNvGrpSpPr/>
              <p:nvPr/>
            </p:nvGrpSpPr>
            <p:grpSpPr>
              <a:xfrm>
                <a:off x="4937575" y="1144185"/>
                <a:ext cx="3797467" cy="1135906"/>
                <a:chOff x="4937575" y="1144185"/>
                <a:chExt cx="3797467" cy="1135906"/>
              </a:xfrm>
            </p:grpSpPr>
            <p:sp>
              <p:nvSpPr>
                <p:cNvPr id="22" name="Freeform 22">
                  <a:extLst>
                    <a:ext uri="{FF2B5EF4-FFF2-40B4-BE49-F238E27FC236}">
                      <a16:creationId xmlns:a16="http://schemas.microsoft.com/office/drawing/2014/main" id="{209CB027-FA0F-3957-BD11-91AA450CA4BA}"/>
                    </a:ext>
                  </a:extLst>
                </p:cNvPr>
                <p:cNvSpPr/>
                <p:nvPr/>
              </p:nvSpPr>
              <p:spPr>
                <a:xfrm>
                  <a:off x="5022850" y="1244600"/>
                  <a:ext cx="3587750" cy="939800"/>
                </a:xfrm>
                <a:custGeom>
                  <a:avLst/>
                  <a:gdLst>
                    <a:gd name="connsiteX0" fmla="*/ 0 w 3587750"/>
                    <a:gd name="connsiteY0" fmla="*/ 0 h 939800"/>
                    <a:gd name="connsiteX1" fmla="*/ 174625 w 3587750"/>
                    <a:gd name="connsiteY1" fmla="*/ 0 h 939800"/>
                    <a:gd name="connsiteX2" fmla="*/ 174625 w 3587750"/>
                    <a:gd name="connsiteY2" fmla="*/ 0 h 939800"/>
                    <a:gd name="connsiteX3" fmla="*/ 174625 w 3587750"/>
                    <a:gd name="connsiteY3" fmla="*/ 9525 h 939800"/>
                    <a:gd name="connsiteX4" fmla="*/ 241300 w 3587750"/>
                    <a:gd name="connsiteY4" fmla="*/ 9525 h 939800"/>
                    <a:gd name="connsiteX5" fmla="*/ 263525 w 3587750"/>
                    <a:gd name="connsiteY5" fmla="*/ 25400 h 939800"/>
                    <a:gd name="connsiteX6" fmla="*/ 266700 w 3587750"/>
                    <a:gd name="connsiteY6" fmla="*/ 34925 h 939800"/>
                    <a:gd name="connsiteX7" fmla="*/ 288925 w 3587750"/>
                    <a:gd name="connsiteY7" fmla="*/ 44450 h 939800"/>
                    <a:gd name="connsiteX8" fmla="*/ 292100 w 3587750"/>
                    <a:gd name="connsiteY8" fmla="*/ 63500 h 939800"/>
                    <a:gd name="connsiteX9" fmla="*/ 301625 w 3587750"/>
                    <a:gd name="connsiteY9" fmla="*/ 111125 h 939800"/>
                    <a:gd name="connsiteX10" fmla="*/ 307975 w 3587750"/>
                    <a:gd name="connsiteY10" fmla="*/ 117475 h 939800"/>
                    <a:gd name="connsiteX11" fmla="*/ 406400 w 3587750"/>
                    <a:gd name="connsiteY11" fmla="*/ 117475 h 939800"/>
                    <a:gd name="connsiteX12" fmla="*/ 406400 w 3587750"/>
                    <a:gd name="connsiteY12" fmla="*/ 117475 h 939800"/>
                    <a:gd name="connsiteX13" fmla="*/ 431800 w 3587750"/>
                    <a:gd name="connsiteY13" fmla="*/ 127000 h 939800"/>
                    <a:gd name="connsiteX14" fmla="*/ 447675 w 3587750"/>
                    <a:gd name="connsiteY14" fmla="*/ 130175 h 939800"/>
                    <a:gd name="connsiteX15" fmla="*/ 447675 w 3587750"/>
                    <a:gd name="connsiteY15" fmla="*/ 146050 h 939800"/>
                    <a:gd name="connsiteX16" fmla="*/ 520700 w 3587750"/>
                    <a:gd name="connsiteY16" fmla="*/ 146050 h 939800"/>
                    <a:gd name="connsiteX17" fmla="*/ 520700 w 3587750"/>
                    <a:gd name="connsiteY17" fmla="*/ 146050 h 939800"/>
                    <a:gd name="connsiteX18" fmla="*/ 539750 w 3587750"/>
                    <a:gd name="connsiteY18" fmla="*/ 168275 h 939800"/>
                    <a:gd name="connsiteX19" fmla="*/ 542925 w 3587750"/>
                    <a:gd name="connsiteY19" fmla="*/ 177800 h 939800"/>
                    <a:gd name="connsiteX20" fmla="*/ 549275 w 3587750"/>
                    <a:gd name="connsiteY20" fmla="*/ 187325 h 939800"/>
                    <a:gd name="connsiteX21" fmla="*/ 552450 w 3587750"/>
                    <a:gd name="connsiteY21" fmla="*/ 196850 h 939800"/>
                    <a:gd name="connsiteX22" fmla="*/ 558800 w 3587750"/>
                    <a:gd name="connsiteY22" fmla="*/ 206375 h 939800"/>
                    <a:gd name="connsiteX23" fmla="*/ 565150 w 3587750"/>
                    <a:gd name="connsiteY23" fmla="*/ 225425 h 939800"/>
                    <a:gd name="connsiteX24" fmla="*/ 574675 w 3587750"/>
                    <a:gd name="connsiteY24" fmla="*/ 231775 h 939800"/>
                    <a:gd name="connsiteX25" fmla="*/ 609600 w 3587750"/>
                    <a:gd name="connsiteY25" fmla="*/ 238125 h 939800"/>
                    <a:gd name="connsiteX26" fmla="*/ 619125 w 3587750"/>
                    <a:gd name="connsiteY26" fmla="*/ 241300 h 939800"/>
                    <a:gd name="connsiteX27" fmla="*/ 628650 w 3587750"/>
                    <a:gd name="connsiteY27" fmla="*/ 247650 h 939800"/>
                    <a:gd name="connsiteX28" fmla="*/ 647700 w 3587750"/>
                    <a:gd name="connsiteY28" fmla="*/ 250825 h 939800"/>
                    <a:gd name="connsiteX29" fmla="*/ 666750 w 3587750"/>
                    <a:gd name="connsiteY29" fmla="*/ 257175 h 939800"/>
                    <a:gd name="connsiteX30" fmla="*/ 784225 w 3587750"/>
                    <a:gd name="connsiteY30" fmla="*/ 257175 h 939800"/>
                    <a:gd name="connsiteX31" fmla="*/ 815975 w 3587750"/>
                    <a:gd name="connsiteY31" fmla="*/ 288925 h 939800"/>
                    <a:gd name="connsiteX32" fmla="*/ 847725 w 3587750"/>
                    <a:gd name="connsiteY32" fmla="*/ 327025 h 939800"/>
                    <a:gd name="connsiteX33" fmla="*/ 860425 w 3587750"/>
                    <a:gd name="connsiteY33" fmla="*/ 361950 h 939800"/>
                    <a:gd name="connsiteX34" fmla="*/ 981075 w 3587750"/>
                    <a:gd name="connsiteY34" fmla="*/ 361950 h 939800"/>
                    <a:gd name="connsiteX35" fmla="*/ 981075 w 3587750"/>
                    <a:gd name="connsiteY35" fmla="*/ 374650 h 939800"/>
                    <a:gd name="connsiteX36" fmla="*/ 1066800 w 3587750"/>
                    <a:gd name="connsiteY36" fmla="*/ 374650 h 939800"/>
                    <a:gd name="connsiteX37" fmla="*/ 1076325 w 3587750"/>
                    <a:gd name="connsiteY37" fmla="*/ 422275 h 939800"/>
                    <a:gd name="connsiteX38" fmla="*/ 1098550 w 3587750"/>
                    <a:gd name="connsiteY38" fmla="*/ 457200 h 939800"/>
                    <a:gd name="connsiteX39" fmla="*/ 1133475 w 3587750"/>
                    <a:gd name="connsiteY39" fmla="*/ 492125 h 939800"/>
                    <a:gd name="connsiteX40" fmla="*/ 1190625 w 3587750"/>
                    <a:gd name="connsiteY40" fmla="*/ 527050 h 939800"/>
                    <a:gd name="connsiteX41" fmla="*/ 1241425 w 3587750"/>
                    <a:gd name="connsiteY41" fmla="*/ 527050 h 939800"/>
                    <a:gd name="connsiteX42" fmla="*/ 1241425 w 3587750"/>
                    <a:gd name="connsiteY42" fmla="*/ 527050 h 939800"/>
                    <a:gd name="connsiteX43" fmla="*/ 1250950 w 3587750"/>
                    <a:gd name="connsiteY43" fmla="*/ 536575 h 939800"/>
                    <a:gd name="connsiteX44" fmla="*/ 1358900 w 3587750"/>
                    <a:gd name="connsiteY44" fmla="*/ 536575 h 939800"/>
                    <a:gd name="connsiteX45" fmla="*/ 1358900 w 3587750"/>
                    <a:gd name="connsiteY45" fmla="*/ 552450 h 939800"/>
                    <a:gd name="connsiteX46" fmla="*/ 1397000 w 3587750"/>
                    <a:gd name="connsiteY46" fmla="*/ 552450 h 939800"/>
                    <a:gd name="connsiteX47" fmla="*/ 1406525 w 3587750"/>
                    <a:gd name="connsiteY47" fmla="*/ 577850 h 939800"/>
                    <a:gd name="connsiteX48" fmla="*/ 1558925 w 3587750"/>
                    <a:gd name="connsiteY48" fmla="*/ 577850 h 939800"/>
                    <a:gd name="connsiteX49" fmla="*/ 1558925 w 3587750"/>
                    <a:gd name="connsiteY49" fmla="*/ 577850 h 939800"/>
                    <a:gd name="connsiteX50" fmla="*/ 1558925 w 3587750"/>
                    <a:gd name="connsiteY50" fmla="*/ 590550 h 939800"/>
                    <a:gd name="connsiteX51" fmla="*/ 1631950 w 3587750"/>
                    <a:gd name="connsiteY51" fmla="*/ 590550 h 939800"/>
                    <a:gd name="connsiteX52" fmla="*/ 1638300 w 3587750"/>
                    <a:gd name="connsiteY52" fmla="*/ 619125 h 939800"/>
                    <a:gd name="connsiteX53" fmla="*/ 1651000 w 3587750"/>
                    <a:gd name="connsiteY53" fmla="*/ 622300 h 939800"/>
                    <a:gd name="connsiteX54" fmla="*/ 1654175 w 3587750"/>
                    <a:gd name="connsiteY54" fmla="*/ 631825 h 939800"/>
                    <a:gd name="connsiteX55" fmla="*/ 1657350 w 3587750"/>
                    <a:gd name="connsiteY55" fmla="*/ 669925 h 939800"/>
                    <a:gd name="connsiteX56" fmla="*/ 1663700 w 3587750"/>
                    <a:gd name="connsiteY56" fmla="*/ 692150 h 939800"/>
                    <a:gd name="connsiteX57" fmla="*/ 1663700 w 3587750"/>
                    <a:gd name="connsiteY57" fmla="*/ 701675 h 939800"/>
                    <a:gd name="connsiteX58" fmla="*/ 1917700 w 3587750"/>
                    <a:gd name="connsiteY58" fmla="*/ 701675 h 939800"/>
                    <a:gd name="connsiteX59" fmla="*/ 1917700 w 3587750"/>
                    <a:gd name="connsiteY59" fmla="*/ 733425 h 939800"/>
                    <a:gd name="connsiteX60" fmla="*/ 2193925 w 3587750"/>
                    <a:gd name="connsiteY60" fmla="*/ 733425 h 939800"/>
                    <a:gd name="connsiteX61" fmla="*/ 2209800 w 3587750"/>
                    <a:gd name="connsiteY61" fmla="*/ 768350 h 939800"/>
                    <a:gd name="connsiteX62" fmla="*/ 2286000 w 3587750"/>
                    <a:gd name="connsiteY62" fmla="*/ 768350 h 939800"/>
                    <a:gd name="connsiteX63" fmla="*/ 2286000 w 3587750"/>
                    <a:gd name="connsiteY63" fmla="*/ 768350 h 939800"/>
                    <a:gd name="connsiteX64" fmla="*/ 2301875 w 3587750"/>
                    <a:gd name="connsiteY64" fmla="*/ 784225 h 939800"/>
                    <a:gd name="connsiteX65" fmla="*/ 2444750 w 3587750"/>
                    <a:gd name="connsiteY65" fmla="*/ 784225 h 939800"/>
                    <a:gd name="connsiteX66" fmla="*/ 2444750 w 3587750"/>
                    <a:gd name="connsiteY66" fmla="*/ 784225 h 939800"/>
                    <a:gd name="connsiteX67" fmla="*/ 2444750 w 3587750"/>
                    <a:gd name="connsiteY67" fmla="*/ 784225 h 939800"/>
                    <a:gd name="connsiteX68" fmla="*/ 2444750 w 3587750"/>
                    <a:gd name="connsiteY68" fmla="*/ 800100 h 939800"/>
                    <a:gd name="connsiteX69" fmla="*/ 2463800 w 3587750"/>
                    <a:gd name="connsiteY69" fmla="*/ 800100 h 939800"/>
                    <a:gd name="connsiteX70" fmla="*/ 2463800 w 3587750"/>
                    <a:gd name="connsiteY70" fmla="*/ 822325 h 939800"/>
                    <a:gd name="connsiteX71" fmla="*/ 3013075 w 3587750"/>
                    <a:gd name="connsiteY71" fmla="*/ 822325 h 939800"/>
                    <a:gd name="connsiteX72" fmla="*/ 3013075 w 3587750"/>
                    <a:gd name="connsiteY72" fmla="*/ 822325 h 939800"/>
                    <a:gd name="connsiteX73" fmla="*/ 3013075 w 3587750"/>
                    <a:gd name="connsiteY73" fmla="*/ 841375 h 939800"/>
                    <a:gd name="connsiteX74" fmla="*/ 3038475 w 3587750"/>
                    <a:gd name="connsiteY74" fmla="*/ 841375 h 939800"/>
                    <a:gd name="connsiteX75" fmla="*/ 3041650 w 3587750"/>
                    <a:gd name="connsiteY75" fmla="*/ 869950 h 939800"/>
                    <a:gd name="connsiteX76" fmla="*/ 3098800 w 3587750"/>
                    <a:gd name="connsiteY76" fmla="*/ 869950 h 939800"/>
                    <a:gd name="connsiteX77" fmla="*/ 3098800 w 3587750"/>
                    <a:gd name="connsiteY77" fmla="*/ 898525 h 939800"/>
                    <a:gd name="connsiteX78" fmla="*/ 3352800 w 3587750"/>
                    <a:gd name="connsiteY78" fmla="*/ 898525 h 939800"/>
                    <a:gd name="connsiteX79" fmla="*/ 3352800 w 3587750"/>
                    <a:gd name="connsiteY79" fmla="*/ 939800 h 939800"/>
                    <a:gd name="connsiteX80" fmla="*/ 3587750 w 3587750"/>
                    <a:gd name="connsiteY80" fmla="*/ 939800 h 93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587750" h="939800">
                      <a:moveTo>
                        <a:pt x="0" y="0"/>
                      </a:moveTo>
                      <a:lnTo>
                        <a:pt x="174625" y="0"/>
                      </a:lnTo>
                      <a:lnTo>
                        <a:pt x="174625" y="0"/>
                      </a:lnTo>
                      <a:lnTo>
                        <a:pt x="174625" y="9525"/>
                      </a:lnTo>
                      <a:lnTo>
                        <a:pt x="241300" y="9525"/>
                      </a:lnTo>
                      <a:cubicBezTo>
                        <a:pt x="248708" y="14817"/>
                        <a:pt x="257087" y="18962"/>
                        <a:pt x="263525" y="25400"/>
                      </a:cubicBezTo>
                      <a:cubicBezTo>
                        <a:pt x="265892" y="27767"/>
                        <a:pt x="264609" y="32312"/>
                        <a:pt x="266700" y="34925"/>
                      </a:cubicBezTo>
                      <a:cubicBezTo>
                        <a:pt x="272182" y="41777"/>
                        <a:pt x="281299" y="42543"/>
                        <a:pt x="288925" y="44450"/>
                      </a:cubicBezTo>
                      <a:cubicBezTo>
                        <a:pt x="289983" y="50800"/>
                        <a:pt x="291249" y="57119"/>
                        <a:pt x="292100" y="63500"/>
                      </a:cubicBezTo>
                      <a:cubicBezTo>
                        <a:pt x="292785" y="68636"/>
                        <a:pt x="294500" y="104000"/>
                        <a:pt x="301625" y="111125"/>
                      </a:cubicBezTo>
                      <a:lnTo>
                        <a:pt x="307975" y="117475"/>
                      </a:lnTo>
                      <a:lnTo>
                        <a:pt x="406400" y="117475"/>
                      </a:lnTo>
                      <a:lnTo>
                        <a:pt x="406400" y="117475"/>
                      </a:lnTo>
                      <a:cubicBezTo>
                        <a:pt x="414867" y="120650"/>
                        <a:pt x="423157" y="124341"/>
                        <a:pt x="431800" y="127000"/>
                      </a:cubicBezTo>
                      <a:cubicBezTo>
                        <a:pt x="436958" y="128587"/>
                        <a:pt x="444220" y="126029"/>
                        <a:pt x="447675" y="130175"/>
                      </a:cubicBezTo>
                      <a:cubicBezTo>
                        <a:pt x="451063" y="134240"/>
                        <a:pt x="447675" y="140758"/>
                        <a:pt x="447675" y="146050"/>
                      </a:cubicBezTo>
                      <a:lnTo>
                        <a:pt x="520700" y="146050"/>
                      </a:lnTo>
                      <a:lnTo>
                        <a:pt x="520700" y="146050"/>
                      </a:lnTo>
                      <a:cubicBezTo>
                        <a:pt x="527050" y="153458"/>
                        <a:pt x="534155" y="160281"/>
                        <a:pt x="539750" y="168275"/>
                      </a:cubicBezTo>
                      <a:cubicBezTo>
                        <a:pt x="541669" y="171017"/>
                        <a:pt x="541428" y="174807"/>
                        <a:pt x="542925" y="177800"/>
                      </a:cubicBezTo>
                      <a:cubicBezTo>
                        <a:pt x="544632" y="181213"/>
                        <a:pt x="547568" y="183912"/>
                        <a:pt x="549275" y="187325"/>
                      </a:cubicBezTo>
                      <a:cubicBezTo>
                        <a:pt x="550772" y="190318"/>
                        <a:pt x="550953" y="193857"/>
                        <a:pt x="552450" y="196850"/>
                      </a:cubicBezTo>
                      <a:cubicBezTo>
                        <a:pt x="554157" y="200263"/>
                        <a:pt x="557250" y="202888"/>
                        <a:pt x="558800" y="206375"/>
                      </a:cubicBezTo>
                      <a:cubicBezTo>
                        <a:pt x="561518" y="212492"/>
                        <a:pt x="559581" y="221712"/>
                        <a:pt x="565150" y="225425"/>
                      </a:cubicBezTo>
                      <a:cubicBezTo>
                        <a:pt x="568325" y="227542"/>
                        <a:pt x="571262" y="230068"/>
                        <a:pt x="574675" y="231775"/>
                      </a:cubicBezTo>
                      <a:cubicBezTo>
                        <a:pt x="584464" y="236669"/>
                        <a:pt x="600844" y="237031"/>
                        <a:pt x="609600" y="238125"/>
                      </a:cubicBezTo>
                      <a:cubicBezTo>
                        <a:pt x="612775" y="239183"/>
                        <a:pt x="616132" y="239803"/>
                        <a:pt x="619125" y="241300"/>
                      </a:cubicBezTo>
                      <a:cubicBezTo>
                        <a:pt x="622538" y="243007"/>
                        <a:pt x="625030" y="246443"/>
                        <a:pt x="628650" y="247650"/>
                      </a:cubicBezTo>
                      <a:cubicBezTo>
                        <a:pt x="634757" y="249686"/>
                        <a:pt x="641387" y="249562"/>
                        <a:pt x="647700" y="250825"/>
                      </a:cubicBezTo>
                      <a:cubicBezTo>
                        <a:pt x="660197" y="253324"/>
                        <a:pt x="657852" y="252726"/>
                        <a:pt x="666750" y="257175"/>
                      </a:cubicBezTo>
                      <a:lnTo>
                        <a:pt x="784225" y="257175"/>
                      </a:lnTo>
                      <a:lnTo>
                        <a:pt x="815975" y="288925"/>
                      </a:lnTo>
                      <a:lnTo>
                        <a:pt x="847725" y="327025"/>
                      </a:lnTo>
                      <a:lnTo>
                        <a:pt x="860425" y="361950"/>
                      </a:lnTo>
                      <a:lnTo>
                        <a:pt x="981075" y="361950"/>
                      </a:lnTo>
                      <a:lnTo>
                        <a:pt x="981075" y="374650"/>
                      </a:lnTo>
                      <a:lnTo>
                        <a:pt x="1066800" y="374650"/>
                      </a:lnTo>
                      <a:lnTo>
                        <a:pt x="1076325" y="422275"/>
                      </a:lnTo>
                      <a:lnTo>
                        <a:pt x="1098550" y="457200"/>
                      </a:lnTo>
                      <a:lnTo>
                        <a:pt x="1133475" y="492125"/>
                      </a:lnTo>
                      <a:lnTo>
                        <a:pt x="1190625" y="527050"/>
                      </a:lnTo>
                      <a:lnTo>
                        <a:pt x="1241425" y="527050"/>
                      </a:lnTo>
                      <a:lnTo>
                        <a:pt x="1241425" y="527050"/>
                      </a:lnTo>
                      <a:lnTo>
                        <a:pt x="1250950" y="536575"/>
                      </a:lnTo>
                      <a:lnTo>
                        <a:pt x="1358900" y="536575"/>
                      </a:lnTo>
                      <a:lnTo>
                        <a:pt x="1358900" y="552450"/>
                      </a:lnTo>
                      <a:lnTo>
                        <a:pt x="1397000" y="552450"/>
                      </a:lnTo>
                      <a:lnTo>
                        <a:pt x="1406525" y="577850"/>
                      </a:lnTo>
                      <a:lnTo>
                        <a:pt x="1558925" y="577850"/>
                      </a:lnTo>
                      <a:lnTo>
                        <a:pt x="1558925" y="577850"/>
                      </a:lnTo>
                      <a:lnTo>
                        <a:pt x="1558925" y="590550"/>
                      </a:lnTo>
                      <a:lnTo>
                        <a:pt x="1631950" y="590550"/>
                      </a:lnTo>
                      <a:cubicBezTo>
                        <a:pt x="1634067" y="600075"/>
                        <a:pt x="1633280" y="610758"/>
                        <a:pt x="1638300" y="619125"/>
                      </a:cubicBezTo>
                      <a:cubicBezTo>
                        <a:pt x="1640545" y="622867"/>
                        <a:pt x="1647593" y="619574"/>
                        <a:pt x="1651000" y="622300"/>
                      </a:cubicBezTo>
                      <a:cubicBezTo>
                        <a:pt x="1653613" y="624391"/>
                        <a:pt x="1653117" y="628650"/>
                        <a:pt x="1654175" y="631825"/>
                      </a:cubicBezTo>
                      <a:cubicBezTo>
                        <a:pt x="1655233" y="644525"/>
                        <a:pt x="1655769" y="657279"/>
                        <a:pt x="1657350" y="669925"/>
                      </a:cubicBezTo>
                      <a:cubicBezTo>
                        <a:pt x="1662272" y="709298"/>
                        <a:pt x="1658428" y="660518"/>
                        <a:pt x="1663700" y="692150"/>
                      </a:cubicBezTo>
                      <a:cubicBezTo>
                        <a:pt x="1664222" y="695282"/>
                        <a:pt x="1663700" y="698500"/>
                        <a:pt x="1663700" y="701675"/>
                      </a:cubicBezTo>
                      <a:lnTo>
                        <a:pt x="1917700" y="701675"/>
                      </a:lnTo>
                      <a:lnTo>
                        <a:pt x="1917700" y="733425"/>
                      </a:lnTo>
                      <a:lnTo>
                        <a:pt x="2193925" y="733425"/>
                      </a:lnTo>
                      <a:lnTo>
                        <a:pt x="2209800" y="768350"/>
                      </a:lnTo>
                      <a:lnTo>
                        <a:pt x="2286000" y="768350"/>
                      </a:lnTo>
                      <a:lnTo>
                        <a:pt x="2286000" y="768350"/>
                      </a:lnTo>
                      <a:lnTo>
                        <a:pt x="2301875" y="784225"/>
                      </a:lnTo>
                      <a:lnTo>
                        <a:pt x="2444750" y="784225"/>
                      </a:lnTo>
                      <a:lnTo>
                        <a:pt x="2444750" y="784225"/>
                      </a:lnTo>
                      <a:lnTo>
                        <a:pt x="2444750" y="784225"/>
                      </a:lnTo>
                      <a:lnTo>
                        <a:pt x="2444750" y="800100"/>
                      </a:lnTo>
                      <a:lnTo>
                        <a:pt x="2463800" y="800100"/>
                      </a:lnTo>
                      <a:lnTo>
                        <a:pt x="2463800" y="822325"/>
                      </a:lnTo>
                      <a:lnTo>
                        <a:pt x="3013075" y="822325"/>
                      </a:lnTo>
                      <a:lnTo>
                        <a:pt x="3013075" y="822325"/>
                      </a:lnTo>
                      <a:lnTo>
                        <a:pt x="3013075" y="841375"/>
                      </a:lnTo>
                      <a:lnTo>
                        <a:pt x="3038475" y="841375"/>
                      </a:lnTo>
                      <a:lnTo>
                        <a:pt x="3041650" y="869950"/>
                      </a:lnTo>
                      <a:lnTo>
                        <a:pt x="3098800" y="869950"/>
                      </a:lnTo>
                      <a:lnTo>
                        <a:pt x="3098800" y="898525"/>
                      </a:lnTo>
                      <a:lnTo>
                        <a:pt x="3352800" y="898525"/>
                      </a:lnTo>
                      <a:lnTo>
                        <a:pt x="3352800" y="939800"/>
                      </a:lnTo>
                      <a:lnTo>
                        <a:pt x="3587750" y="939800"/>
                      </a:lnTo>
                    </a:path>
                  </a:pathLst>
                </a:custGeom>
                <a:noFill/>
                <a:ln w="19050">
                  <a:solidFill>
                    <a:srgbClr val="00B05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B050"/>
                    </a:solidFill>
                    <a:effectLst/>
                    <a:uLnTx/>
                    <a:uFillTx/>
                    <a:latin typeface="Arial" panose="020B0604020202020204"/>
                    <a:ea typeface="+mn-ea"/>
                    <a:cs typeface="+mn-cs"/>
                  </a:endParaRPr>
                </a:p>
              </p:txBody>
            </p:sp>
            <p:sp>
              <p:nvSpPr>
                <p:cNvPr id="23" name="TextBox 23">
                  <a:extLst>
                    <a:ext uri="{FF2B5EF4-FFF2-40B4-BE49-F238E27FC236}">
                      <a16:creationId xmlns:a16="http://schemas.microsoft.com/office/drawing/2014/main" id="{098160CC-18AB-2322-14DB-CDCDBDF4AF44}"/>
                    </a:ext>
                  </a:extLst>
                </p:cNvPr>
                <p:cNvSpPr txBox="1"/>
                <p:nvPr/>
              </p:nvSpPr>
              <p:spPr>
                <a:xfrm>
                  <a:off x="4937575" y="1144185"/>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24" name="TextBox 24">
                  <a:extLst>
                    <a:ext uri="{FF2B5EF4-FFF2-40B4-BE49-F238E27FC236}">
                      <a16:creationId xmlns:a16="http://schemas.microsoft.com/office/drawing/2014/main" id="{08F35A48-74ED-7F5B-64D4-39981D9297B4}"/>
                    </a:ext>
                  </a:extLst>
                </p:cNvPr>
                <p:cNvSpPr txBox="1"/>
                <p:nvPr/>
              </p:nvSpPr>
              <p:spPr>
                <a:xfrm>
                  <a:off x="5150542" y="1157664"/>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25" name="TextBox 25">
                  <a:extLst>
                    <a:ext uri="{FF2B5EF4-FFF2-40B4-BE49-F238E27FC236}">
                      <a16:creationId xmlns:a16="http://schemas.microsoft.com/office/drawing/2014/main" id="{A6B9B354-1668-0C79-1D06-3EF80F1ACDD6}"/>
                    </a:ext>
                  </a:extLst>
                </p:cNvPr>
                <p:cNvSpPr txBox="1"/>
                <p:nvPr/>
              </p:nvSpPr>
              <p:spPr>
                <a:xfrm>
                  <a:off x="5188279" y="1201441"/>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26" name="TextBox 26">
                  <a:extLst>
                    <a:ext uri="{FF2B5EF4-FFF2-40B4-BE49-F238E27FC236}">
                      <a16:creationId xmlns:a16="http://schemas.microsoft.com/office/drawing/2014/main" id="{DE00ACF6-5EF3-D898-E22A-14ACD2488C3F}"/>
                    </a:ext>
                  </a:extLst>
                </p:cNvPr>
                <p:cNvSpPr txBox="1"/>
                <p:nvPr/>
              </p:nvSpPr>
              <p:spPr>
                <a:xfrm>
                  <a:off x="5438983" y="1308662"/>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27" name="TextBox 27">
                  <a:extLst>
                    <a:ext uri="{FF2B5EF4-FFF2-40B4-BE49-F238E27FC236}">
                      <a16:creationId xmlns:a16="http://schemas.microsoft.com/office/drawing/2014/main" id="{85E41013-7D20-C39B-0A8C-203472ED65B3}"/>
                    </a:ext>
                  </a:extLst>
                </p:cNvPr>
                <p:cNvSpPr txBox="1"/>
                <p:nvPr/>
              </p:nvSpPr>
              <p:spPr>
                <a:xfrm>
                  <a:off x="5464372" y="1345086"/>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28" name="TextBox 28">
                  <a:extLst>
                    <a:ext uri="{FF2B5EF4-FFF2-40B4-BE49-F238E27FC236}">
                      <a16:creationId xmlns:a16="http://schemas.microsoft.com/office/drawing/2014/main" id="{F33F37FA-8B6D-5B4F-BD3C-62F2680E2C1D}"/>
                    </a:ext>
                  </a:extLst>
                </p:cNvPr>
                <p:cNvSpPr txBox="1"/>
                <p:nvPr/>
              </p:nvSpPr>
              <p:spPr>
                <a:xfrm>
                  <a:off x="5565775" y="1395413"/>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29" name="TextBox 29">
                  <a:extLst>
                    <a:ext uri="{FF2B5EF4-FFF2-40B4-BE49-F238E27FC236}">
                      <a16:creationId xmlns:a16="http://schemas.microsoft.com/office/drawing/2014/main" id="{5A3040FD-E113-B4D3-039B-0F4995909627}"/>
                    </a:ext>
                  </a:extLst>
                </p:cNvPr>
                <p:cNvSpPr txBox="1"/>
                <p:nvPr/>
              </p:nvSpPr>
              <p:spPr>
                <a:xfrm>
                  <a:off x="5606878" y="1395412"/>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30" name="TextBox 30">
                  <a:extLst>
                    <a:ext uri="{FF2B5EF4-FFF2-40B4-BE49-F238E27FC236}">
                      <a16:creationId xmlns:a16="http://schemas.microsoft.com/office/drawing/2014/main" id="{CBBF8151-8B97-1AFD-210B-DC3D0320BF63}"/>
                    </a:ext>
                  </a:extLst>
                </p:cNvPr>
                <p:cNvSpPr txBox="1"/>
                <p:nvPr/>
              </p:nvSpPr>
              <p:spPr>
                <a:xfrm>
                  <a:off x="5657960" y="1395411"/>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31" name="TextBox 31">
                  <a:extLst>
                    <a:ext uri="{FF2B5EF4-FFF2-40B4-BE49-F238E27FC236}">
                      <a16:creationId xmlns:a16="http://schemas.microsoft.com/office/drawing/2014/main" id="{2A3D5B86-6470-142A-CB84-91E37D3912B8}"/>
                    </a:ext>
                  </a:extLst>
                </p:cNvPr>
                <p:cNvSpPr txBox="1"/>
                <p:nvPr/>
              </p:nvSpPr>
              <p:spPr>
                <a:xfrm>
                  <a:off x="5708281" y="1428732"/>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32" name="TextBox 32">
                  <a:extLst>
                    <a:ext uri="{FF2B5EF4-FFF2-40B4-BE49-F238E27FC236}">
                      <a16:creationId xmlns:a16="http://schemas.microsoft.com/office/drawing/2014/main" id="{BF3210D3-81A3-A25A-A4F3-D192642FB3FA}"/>
                    </a:ext>
                  </a:extLst>
                </p:cNvPr>
                <p:cNvSpPr txBox="1"/>
                <p:nvPr/>
              </p:nvSpPr>
              <p:spPr>
                <a:xfrm>
                  <a:off x="5723805" y="1446734"/>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33" name="TextBox 33">
                  <a:extLst>
                    <a:ext uri="{FF2B5EF4-FFF2-40B4-BE49-F238E27FC236}">
                      <a16:creationId xmlns:a16="http://schemas.microsoft.com/office/drawing/2014/main" id="{E5EAC424-5E6A-7A2E-0F17-039D886106C2}"/>
                    </a:ext>
                  </a:extLst>
                </p:cNvPr>
                <p:cNvSpPr txBox="1"/>
                <p:nvPr/>
              </p:nvSpPr>
              <p:spPr>
                <a:xfrm>
                  <a:off x="5742844" y="1464363"/>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34" name="TextBox 34">
                  <a:extLst>
                    <a:ext uri="{FF2B5EF4-FFF2-40B4-BE49-F238E27FC236}">
                      <a16:creationId xmlns:a16="http://schemas.microsoft.com/office/drawing/2014/main" id="{35C880DB-4A9B-6763-B83C-E86F1D316A2A}"/>
                    </a:ext>
                  </a:extLst>
                </p:cNvPr>
                <p:cNvSpPr txBox="1"/>
                <p:nvPr/>
              </p:nvSpPr>
              <p:spPr>
                <a:xfrm>
                  <a:off x="5747136" y="1477895"/>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35" name="TextBox 35">
                  <a:extLst>
                    <a:ext uri="{FF2B5EF4-FFF2-40B4-BE49-F238E27FC236}">
                      <a16:creationId xmlns:a16="http://schemas.microsoft.com/office/drawing/2014/main" id="{A56F08B3-A40E-FB1B-538B-105D6D5E1CE5}"/>
                    </a:ext>
                  </a:extLst>
                </p:cNvPr>
                <p:cNvSpPr txBox="1"/>
                <p:nvPr/>
              </p:nvSpPr>
              <p:spPr>
                <a:xfrm>
                  <a:off x="5768233" y="1505881"/>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36" name="TextBox 36">
                  <a:extLst>
                    <a:ext uri="{FF2B5EF4-FFF2-40B4-BE49-F238E27FC236}">
                      <a16:creationId xmlns:a16="http://schemas.microsoft.com/office/drawing/2014/main" id="{73D025C0-8774-F7C7-E608-5E58646C7515}"/>
                    </a:ext>
                  </a:extLst>
                </p:cNvPr>
                <p:cNvSpPr txBox="1"/>
                <p:nvPr/>
              </p:nvSpPr>
              <p:spPr>
                <a:xfrm>
                  <a:off x="5833140" y="1503282"/>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37" name="TextBox 37">
                  <a:extLst>
                    <a:ext uri="{FF2B5EF4-FFF2-40B4-BE49-F238E27FC236}">
                      <a16:creationId xmlns:a16="http://schemas.microsoft.com/office/drawing/2014/main" id="{6BE52DB8-96B3-EA01-CF85-FC04621E7D40}"/>
                    </a:ext>
                  </a:extLst>
                </p:cNvPr>
                <p:cNvSpPr txBox="1"/>
                <p:nvPr/>
              </p:nvSpPr>
              <p:spPr>
                <a:xfrm>
                  <a:off x="5989928" y="1585801"/>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38" name="TextBox 38">
                  <a:extLst>
                    <a:ext uri="{FF2B5EF4-FFF2-40B4-BE49-F238E27FC236}">
                      <a16:creationId xmlns:a16="http://schemas.microsoft.com/office/drawing/2014/main" id="{B36269E2-8A0E-7412-6E5C-87EDEAFC2227}"/>
                    </a:ext>
                  </a:extLst>
                </p:cNvPr>
                <p:cNvSpPr txBox="1"/>
                <p:nvPr/>
              </p:nvSpPr>
              <p:spPr>
                <a:xfrm>
                  <a:off x="6024196" y="1628881"/>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39" name="TextBox 39">
                  <a:extLst>
                    <a:ext uri="{FF2B5EF4-FFF2-40B4-BE49-F238E27FC236}">
                      <a16:creationId xmlns:a16="http://schemas.microsoft.com/office/drawing/2014/main" id="{D5486A60-916F-E150-7421-4FF4CF431754}"/>
                    </a:ext>
                  </a:extLst>
                </p:cNvPr>
                <p:cNvSpPr txBox="1"/>
                <p:nvPr/>
              </p:nvSpPr>
              <p:spPr>
                <a:xfrm>
                  <a:off x="6039615" y="1642599"/>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40" name="TextBox 40">
                  <a:extLst>
                    <a:ext uri="{FF2B5EF4-FFF2-40B4-BE49-F238E27FC236}">
                      <a16:creationId xmlns:a16="http://schemas.microsoft.com/office/drawing/2014/main" id="{C9A545C4-D586-04A4-EED1-85A940E89F0A}"/>
                    </a:ext>
                  </a:extLst>
                </p:cNvPr>
                <p:cNvSpPr txBox="1"/>
                <p:nvPr/>
              </p:nvSpPr>
              <p:spPr>
                <a:xfrm>
                  <a:off x="6111297" y="1669741"/>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41" name="TextBox 41">
                  <a:extLst>
                    <a:ext uri="{FF2B5EF4-FFF2-40B4-BE49-F238E27FC236}">
                      <a16:creationId xmlns:a16="http://schemas.microsoft.com/office/drawing/2014/main" id="{330C7731-D4E6-DB13-A206-1549594754AA}"/>
                    </a:ext>
                  </a:extLst>
                </p:cNvPr>
                <p:cNvSpPr txBox="1"/>
                <p:nvPr/>
              </p:nvSpPr>
              <p:spPr>
                <a:xfrm>
                  <a:off x="6227290" y="1680707"/>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42" name="TextBox 42">
                  <a:extLst>
                    <a:ext uri="{FF2B5EF4-FFF2-40B4-BE49-F238E27FC236}">
                      <a16:creationId xmlns:a16="http://schemas.microsoft.com/office/drawing/2014/main" id="{F1DA33B4-1976-0F2D-1AE3-5843B0E67A0A}"/>
                    </a:ext>
                  </a:extLst>
                </p:cNvPr>
                <p:cNvSpPr txBox="1"/>
                <p:nvPr/>
              </p:nvSpPr>
              <p:spPr>
                <a:xfrm>
                  <a:off x="6253184" y="1687550"/>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43" name="TextBox 43">
                  <a:extLst>
                    <a:ext uri="{FF2B5EF4-FFF2-40B4-BE49-F238E27FC236}">
                      <a16:creationId xmlns:a16="http://schemas.microsoft.com/office/drawing/2014/main" id="{2AB123C8-7630-575E-617C-90A7C0B74735}"/>
                    </a:ext>
                  </a:extLst>
                </p:cNvPr>
                <p:cNvSpPr txBox="1"/>
                <p:nvPr/>
              </p:nvSpPr>
              <p:spPr>
                <a:xfrm>
                  <a:off x="6387260" y="1724583"/>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44" name="TextBox 44">
                  <a:extLst>
                    <a:ext uri="{FF2B5EF4-FFF2-40B4-BE49-F238E27FC236}">
                      <a16:creationId xmlns:a16="http://schemas.microsoft.com/office/drawing/2014/main" id="{6A8CA391-B763-46E1-0DF3-56AF896D4FD1}"/>
                    </a:ext>
                  </a:extLst>
                </p:cNvPr>
                <p:cNvSpPr txBox="1"/>
                <p:nvPr/>
              </p:nvSpPr>
              <p:spPr>
                <a:xfrm>
                  <a:off x="6526983" y="1739636"/>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45" name="TextBox 45">
                  <a:extLst>
                    <a:ext uri="{FF2B5EF4-FFF2-40B4-BE49-F238E27FC236}">
                      <a16:creationId xmlns:a16="http://schemas.microsoft.com/office/drawing/2014/main" id="{B1229ED4-6F12-7B90-6F18-AC92338DB53C}"/>
                    </a:ext>
                  </a:extLst>
                </p:cNvPr>
                <p:cNvSpPr txBox="1"/>
                <p:nvPr/>
              </p:nvSpPr>
              <p:spPr>
                <a:xfrm>
                  <a:off x="6544643" y="1740343"/>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46" name="TextBox 46">
                  <a:extLst>
                    <a:ext uri="{FF2B5EF4-FFF2-40B4-BE49-F238E27FC236}">
                      <a16:creationId xmlns:a16="http://schemas.microsoft.com/office/drawing/2014/main" id="{04F74746-E98E-E6F0-356B-F682AC956931}"/>
                    </a:ext>
                  </a:extLst>
                </p:cNvPr>
                <p:cNvSpPr txBox="1"/>
                <p:nvPr/>
              </p:nvSpPr>
              <p:spPr>
                <a:xfrm>
                  <a:off x="6553888" y="1770069"/>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47" name="TextBox 47">
                  <a:extLst>
                    <a:ext uri="{FF2B5EF4-FFF2-40B4-BE49-F238E27FC236}">
                      <a16:creationId xmlns:a16="http://schemas.microsoft.com/office/drawing/2014/main" id="{C11F0C37-A106-0E85-B570-9FB6C7A1AF0D}"/>
                    </a:ext>
                  </a:extLst>
                </p:cNvPr>
                <p:cNvSpPr txBox="1"/>
                <p:nvPr/>
              </p:nvSpPr>
              <p:spPr>
                <a:xfrm>
                  <a:off x="6589815" y="1843253"/>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48" name="TextBox 48">
                  <a:extLst>
                    <a:ext uri="{FF2B5EF4-FFF2-40B4-BE49-F238E27FC236}">
                      <a16:creationId xmlns:a16="http://schemas.microsoft.com/office/drawing/2014/main" id="{A5E9FEA4-7F7C-8F00-D143-F27CCED868AB}"/>
                    </a:ext>
                  </a:extLst>
                </p:cNvPr>
                <p:cNvSpPr txBox="1"/>
                <p:nvPr/>
              </p:nvSpPr>
              <p:spPr>
                <a:xfrm>
                  <a:off x="6879243" y="1871464"/>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49" name="TextBox 49">
                  <a:extLst>
                    <a:ext uri="{FF2B5EF4-FFF2-40B4-BE49-F238E27FC236}">
                      <a16:creationId xmlns:a16="http://schemas.microsoft.com/office/drawing/2014/main" id="{8E0A368B-F95A-50CC-8433-1D4ED5BAD8CE}"/>
                    </a:ext>
                  </a:extLst>
                </p:cNvPr>
                <p:cNvSpPr txBox="1"/>
                <p:nvPr/>
              </p:nvSpPr>
              <p:spPr>
                <a:xfrm>
                  <a:off x="7141406" y="1907356"/>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50" name="TextBox 50">
                  <a:extLst>
                    <a:ext uri="{FF2B5EF4-FFF2-40B4-BE49-F238E27FC236}">
                      <a16:creationId xmlns:a16="http://schemas.microsoft.com/office/drawing/2014/main" id="{0E97773D-031E-9C6E-9C22-C6CCDC18B543}"/>
                    </a:ext>
                  </a:extLst>
                </p:cNvPr>
                <p:cNvSpPr txBox="1"/>
                <p:nvPr/>
              </p:nvSpPr>
              <p:spPr>
                <a:xfrm>
                  <a:off x="7611196" y="1964364"/>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51" name="TextBox 51">
                  <a:extLst>
                    <a:ext uri="{FF2B5EF4-FFF2-40B4-BE49-F238E27FC236}">
                      <a16:creationId xmlns:a16="http://schemas.microsoft.com/office/drawing/2014/main" id="{32796958-A787-E9FC-F3EF-151E4B7FA782}"/>
                    </a:ext>
                  </a:extLst>
                </p:cNvPr>
                <p:cNvSpPr txBox="1"/>
                <p:nvPr/>
              </p:nvSpPr>
              <p:spPr>
                <a:xfrm>
                  <a:off x="7873114" y="1962661"/>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52" name="TextBox 52">
                  <a:extLst>
                    <a:ext uri="{FF2B5EF4-FFF2-40B4-BE49-F238E27FC236}">
                      <a16:creationId xmlns:a16="http://schemas.microsoft.com/office/drawing/2014/main" id="{A7263BBA-4BE0-68F6-E349-0BCC4F3ED48F}"/>
                    </a:ext>
                  </a:extLst>
                </p:cNvPr>
                <p:cNvSpPr txBox="1"/>
                <p:nvPr/>
              </p:nvSpPr>
              <p:spPr>
                <a:xfrm>
                  <a:off x="7915911" y="1962783"/>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53" name="TextBox 53">
                  <a:extLst>
                    <a:ext uri="{FF2B5EF4-FFF2-40B4-BE49-F238E27FC236}">
                      <a16:creationId xmlns:a16="http://schemas.microsoft.com/office/drawing/2014/main" id="{750769E6-6378-27D7-C5B7-5CA3EEFAC668}"/>
                    </a:ext>
                  </a:extLst>
                </p:cNvPr>
                <p:cNvSpPr txBox="1"/>
                <p:nvPr/>
              </p:nvSpPr>
              <p:spPr>
                <a:xfrm>
                  <a:off x="7953657" y="2018210"/>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54" name="TextBox 54">
                  <a:extLst>
                    <a:ext uri="{FF2B5EF4-FFF2-40B4-BE49-F238E27FC236}">
                      <a16:creationId xmlns:a16="http://schemas.microsoft.com/office/drawing/2014/main" id="{B66E1D19-237A-D8AE-2B3E-0270E221CC64}"/>
                    </a:ext>
                  </a:extLst>
                </p:cNvPr>
                <p:cNvSpPr txBox="1"/>
                <p:nvPr/>
              </p:nvSpPr>
              <p:spPr>
                <a:xfrm>
                  <a:off x="8138663" y="2046306"/>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55" name="TextBox 55">
                  <a:extLst>
                    <a:ext uri="{FF2B5EF4-FFF2-40B4-BE49-F238E27FC236}">
                      <a16:creationId xmlns:a16="http://schemas.microsoft.com/office/drawing/2014/main" id="{CC3735C1-8EA4-1E90-5270-A6A28F137845}"/>
                    </a:ext>
                  </a:extLst>
                </p:cNvPr>
                <p:cNvSpPr txBox="1"/>
                <p:nvPr/>
              </p:nvSpPr>
              <p:spPr>
                <a:xfrm>
                  <a:off x="8473194" y="2086016"/>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56" name="TextBox 56">
                  <a:extLst>
                    <a:ext uri="{FF2B5EF4-FFF2-40B4-BE49-F238E27FC236}">
                      <a16:creationId xmlns:a16="http://schemas.microsoft.com/office/drawing/2014/main" id="{69AC403A-C845-B3AA-0EAF-5CBE34FF0BA0}"/>
                    </a:ext>
                  </a:extLst>
                </p:cNvPr>
                <p:cNvSpPr txBox="1"/>
                <p:nvPr/>
              </p:nvSpPr>
              <p:spPr>
                <a:xfrm>
                  <a:off x="8494498" y="2085993"/>
                  <a:ext cx="240544" cy="194075"/>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grpSp>
        </p:grpSp>
        <p:grpSp>
          <p:nvGrpSpPr>
            <p:cNvPr id="11" name="Group 10">
              <a:extLst>
                <a:ext uri="{FF2B5EF4-FFF2-40B4-BE49-F238E27FC236}">
                  <a16:creationId xmlns:a16="http://schemas.microsoft.com/office/drawing/2014/main" id="{4E733FBA-E089-13D4-472E-EBA8DEF40F74}"/>
                </a:ext>
              </a:extLst>
            </p:cNvPr>
            <p:cNvGrpSpPr/>
            <p:nvPr/>
          </p:nvGrpSpPr>
          <p:grpSpPr>
            <a:xfrm>
              <a:off x="4523173" y="1186103"/>
              <a:ext cx="4306870" cy="1465516"/>
              <a:chOff x="4523173" y="1186103"/>
              <a:chExt cx="4306870" cy="1465516"/>
            </a:xfrm>
          </p:grpSpPr>
          <p:sp>
            <p:nvSpPr>
              <p:cNvPr id="13" name="Rectangle 12">
                <a:extLst>
                  <a:ext uri="{FF2B5EF4-FFF2-40B4-BE49-F238E27FC236}">
                    <a16:creationId xmlns:a16="http://schemas.microsoft.com/office/drawing/2014/main" id="{10A09215-AC6D-AD30-166F-61D4564F42A5}"/>
                  </a:ext>
                </a:extLst>
              </p:cNvPr>
              <p:cNvSpPr/>
              <p:nvPr/>
            </p:nvSpPr>
            <p:spPr>
              <a:xfrm rot="16200000">
                <a:off x="4079137" y="1630139"/>
                <a:ext cx="1056123" cy="168052"/>
              </a:xfrm>
              <a:prstGeom prst="rect">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Arial" panose="020B0604020202020204"/>
                    <a:ea typeface="+mn-ea"/>
                    <a:cs typeface="+mn-cs"/>
                  </a:rPr>
                  <a:t>PFS, %</a:t>
                </a:r>
              </a:p>
            </p:txBody>
          </p:sp>
          <p:sp>
            <p:nvSpPr>
              <p:cNvPr id="14" name="Rectangle 13">
                <a:extLst>
                  <a:ext uri="{FF2B5EF4-FFF2-40B4-BE49-F238E27FC236}">
                    <a16:creationId xmlns:a16="http://schemas.microsoft.com/office/drawing/2014/main" id="{86F7183F-700C-698A-0925-8F8D06958980}"/>
                  </a:ext>
                </a:extLst>
              </p:cNvPr>
              <p:cNvSpPr/>
              <p:nvPr/>
            </p:nvSpPr>
            <p:spPr>
              <a:xfrm>
                <a:off x="4929126" y="2535256"/>
                <a:ext cx="3900917" cy="116363"/>
              </a:xfrm>
              <a:prstGeom prst="rect">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Arial" panose="020B0604020202020204"/>
                    <a:ea typeface="+mn-ea"/>
                    <a:cs typeface="+mn-cs"/>
                  </a:rPr>
                  <a:t>Time, mo</a:t>
                </a:r>
              </a:p>
            </p:txBody>
          </p:sp>
          <p:sp>
            <p:nvSpPr>
              <p:cNvPr id="15" name="Rectangle 14">
                <a:extLst>
                  <a:ext uri="{FF2B5EF4-FFF2-40B4-BE49-F238E27FC236}">
                    <a16:creationId xmlns:a16="http://schemas.microsoft.com/office/drawing/2014/main" id="{D5C0861C-36FE-9FB1-AFCA-1DBA00343B27}"/>
                  </a:ext>
                </a:extLst>
              </p:cNvPr>
              <p:cNvSpPr/>
              <p:nvPr/>
            </p:nvSpPr>
            <p:spPr>
              <a:xfrm>
                <a:off x="6940654" y="1392785"/>
                <a:ext cx="1781500" cy="283550"/>
              </a:xfrm>
              <a:prstGeom prst="rect">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lvl="0" algn="ctr" defTabSz="914377">
                  <a:defRPr/>
                </a:pPr>
                <a:r>
                  <a:rPr kumimoji="0" lang="en-GB" sz="1200" b="0" i="0" u="none" strike="noStrike" kern="1200" cap="none" spc="0" normalizeH="0" baseline="0" noProof="0" dirty="0">
                    <a:ln>
                      <a:noFill/>
                    </a:ln>
                    <a:solidFill>
                      <a:schemeClr val="tx1"/>
                    </a:solidFill>
                    <a:effectLst/>
                    <a:uLnTx/>
                    <a:uFillTx/>
                    <a:latin typeface="Arial" panose="020B0604020202020204"/>
                    <a:ea typeface="+mn-ea"/>
                    <a:cs typeface="+mn-cs"/>
                  </a:rPr>
                  <a:t>Median PFS</a:t>
                </a:r>
                <a:r>
                  <a:rPr lang="en-GB" sz="1200" noProof="0" dirty="0">
                    <a:solidFill>
                      <a:schemeClr val="tx1"/>
                    </a:solidFill>
                    <a:latin typeface="Arial" panose="020B0604020202020204"/>
                  </a:rPr>
                  <a:t> </a:t>
                </a:r>
                <a:r>
                  <a:rPr kumimoji="0" lang="en-GB" sz="1200" b="0" i="0" u="none" strike="noStrike" kern="1200" cap="none" spc="0" normalizeH="0" baseline="0" noProof="0" dirty="0">
                    <a:ln>
                      <a:noFill/>
                    </a:ln>
                    <a:solidFill>
                      <a:schemeClr val="tx1"/>
                    </a:solidFill>
                    <a:effectLst/>
                    <a:uLnTx/>
                    <a:uFillTx/>
                    <a:latin typeface="Arial" panose="020B0604020202020204"/>
                    <a:ea typeface="+mn-ea"/>
                    <a:cs typeface="+mn-cs"/>
                  </a:rPr>
                  <a:t>(95% CI), </a:t>
                </a:r>
                <a:r>
                  <a:rPr lang="en-GB" sz="1200" noProof="0" dirty="0">
                    <a:solidFill>
                      <a:schemeClr val="tx1"/>
                    </a:solidFill>
                    <a:latin typeface="Arial" panose="020B0604020202020204"/>
                  </a:rPr>
                  <a:t>mo </a:t>
                </a:r>
                <a:endParaRPr kumimoji="0" lang="en-GB" sz="12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Arial" panose="020B0604020202020204"/>
                    <a:ea typeface="+mn-ea"/>
                    <a:cs typeface="+mn-cs"/>
                  </a:rPr>
                  <a:t>5.8 (5.4-8.2)</a:t>
                </a:r>
              </a:p>
            </p:txBody>
          </p:sp>
          <p:sp>
            <p:nvSpPr>
              <p:cNvPr id="16" name="Rectangle 15">
                <a:extLst>
                  <a:ext uri="{FF2B5EF4-FFF2-40B4-BE49-F238E27FC236}">
                    <a16:creationId xmlns:a16="http://schemas.microsoft.com/office/drawing/2014/main" id="{8E3A0F57-DD10-2B77-38A7-F09B5DF45D7E}"/>
                  </a:ext>
                </a:extLst>
              </p:cNvPr>
              <p:cNvSpPr/>
              <p:nvPr/>
            </p:nvSpPr>
            <p:spPr>
              <a:xfrm>
                <a:off x="5034431" y="2125864"/>
                <a:ext cx="773775" cy="116363"/>
              </a:xfrm>
              <a:prstGeom prst="rect">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Arial" panose="020B0604020202020204"/>
                    <a:ea typeface="+mn-ea"/>
                    <a:cs typeface="+mn-cs"/>
                  </a:rPr>
                  <a:t>+ Censored</a:t>
                </a:r>
              </a:p>
            </p:txBody>
          </p:sp>
          <p:sp>
            <p:nvSpPr>
              <p:cNvPr id="17" name="Rectangle 16">
                <a:extLst>
                  <a:ext uri="{FF2B5EF4-FFF2-40B4-BE49-F238E27FC236}">
                    <a16:creationId xmlns:a16="http://schemas.microsoft.com/office/drawing/2014/main" id="{6F169659-60C8-2C87-FFF3-8EF0DCC251C8}"/>
                  </a:ext>
                </a:extLst>
              </p:cNvPr>
              <p:cNvSpPr/>
              <p:nvPr/>
            </p:nvSpPr>
            <p:spPr>
              <a:xfrm>
                <a:off x="6204578" y="1564726"/>
                <a:ext cx="376748" cy="149439"/>
              </a:xfrm>
              <a:prstGeom prst="rect">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B050"/>
                    </a:solidFill>
                    <a:effectLst/>
                    <a:uLnTx/>
                    <a:uFillTx/>
                    <a:latin typeface="Arial" panose="020B0604020202020204"/>
                    <a:ea typeface="+mn-ea"/>
                    <a:cs typeface="+mn-cs"/>
                  </a:rPr>
                  <a:t>48.5</a:t>
                </a:r>
              </a:p>
            </p:txBody>
          </p:sp>
          <p:sp>
            <p:nvSpPr>
              <p:cNvPr id="18" name="Rectangle 17">
                <a:extLst>
                  <a:ext uri="{FF2B5EF4-FFF2-40B4-BE49-F238E27FC236}">
                    <a16:creationId xmlns:a16="http://schemas.microsoft.com/office/drawing/2014/main" id="{57854E1A-5BC7-65E7-24DD-0304B7C3567C}"/>
                  </a:ext>
                </a:extLst>
              </p:cNvPr>
              <p:cNvSpPr/>
              <p:nvPr/>
            </p:nvSpPr>
            <p:spPr>
              <a:xfrm>
                <a:off x="7385187" y="1829583"/>
                <a:ext cx="376748" cy="149439"/>
              </a:xfrm>
              <a:prstGeom prst="rect">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B050"/>
                    </a:solidFill>
                    <a:effectLst/>
                    <a:uLnTx/>
                    <a:uFillTx/>
                    <a:latin typeface="Arial" panose="020B0604020202020204"/>
                    <a:ea typeface="+mn-ea"/>
                    <a:cs typeface="+mn-cs"/>
                  </a:rPr>
                  <a:t>23.3</a:t>
                </a:r>
              </a:p>
            </p:txBody>
          </p:sp>
        </p:grpSp>
      </p:grpSp>
      <p:graphicFrame>
        <p:nvGraphicFramePr>
          <p:cNvPr id="59" name="Table 59">
            <a:extLst>
              <a:ext uri="{FF2B5EF4-FFF2-40B4-BE49-F238E27FC236}">
                <a16:creationId xmlns:a16="http://schemas.microsoft.com/office/drawing/2014/main" id="{39BAAE3A-447D-068D-9BCC-D24BEC801B29}"/>
              </a:ext>
            </a:extLst>
          </p:cNvPr>
          <p:cNvGraphicFramePr>
            <a:graphicFrameLocks noGrp="1"/>
          </p:cNvGraphicFramePr>
          <p:nvPr>
            <p:extLst>
              <p:ext uri="{D42A27DB-BD31-4B8C-83A1-F6EECF244321}">
                <p14:modId xmlns:p14="http://schemas.microsoft.com/office/powerpoint/2010/main" val="2508715238"/>
              </p:ext>
            </p:extLst>
          </p:nvPr>
        </p:nvGraphicFramePr>
        <p:xfrm>
          <a:off x="5760773" y="5625372"/>
          <a:ext cx="6077048" cy="325120"/>
        </p:xfrm>
        <a:graphic>
          <a:graphicData uri="http://schemas.openxmlformats.org/drawingml/2006/table">
            <a:tbl>
              <a:tblPr firstRow="1" bandRow="1">
                <a:tableStyleId>{6E25E649-3F16-4E02-A733-19D2CDBF48F0}</a:tableStyleId>
              </a:tblPr>
              <a:tblGrid>
                <a:gridCol w="831984">
                  <a:extLst>
                    <a:ext uri="{9D8B030D-6E8A-4147-A177-3AD203B41FA5}">
                      <a16:colId xmlns:a16="http://schemas.microsoft.com/office/drawing/2014/main" val="1426943925"/>
                    </a:ext>
                  </a:extLst>
                </a:gridCol>
                <a:gridCol w="238412">
                  <a:extLst>
                    <a:ext uri="{9D8B030D-6E8A-4147-A177-3AD203B41FA5}">
                      <a16:colId xmlns:a16="http://schemas.microsoft.com/office/drawing/2014/main" val="1596768174"/>
                    </a:ext>
                  </a:extLst>
                </a:gridCol>
                <a:gridCol w="238412">
                  <a:extLst>
                    <a:ext uri="{9D8B030D-6E8A-4147-A177-3AD203B41FA5}">
                      <a16:colId xmlns:a16="http://schemas.microsoft.com/office/drawing/2014/main" val="997526452"/>
                    </a:ext>
                  </a:extLst>
                </a:gridCol>
                <a:gridCol w="238412">
                  <a:extLst>
                    <a:ext uri="{9D8B030D-6E8A-4147-A177-3AD203B41FA5}">
                      <a16:colId xmlns:a16="http://schemas.microsoft.com/office/drawing/2014/main" val="2429986998"/>
                    </a:ext>
                  </a:extLst>
                </a:gridCol>
                <a:gridCol w="238412">
                  <a:extLst>
                    <a:ext uri="{9D8B030D-6E8A-4147-A177-3AD203B41FA5}">
                      <a16:colId xmlns:a16="http://schemas.microsoft.com/office/drawing/2014/main" val="4168138878"/>
                    </a:ext>
                  </a:extLst>
                </a:gridCol>
                <a:gridCol w="238412">
                  <a:extLst>
                    <a:ext uri="{9D8B030D-6E8A-4147-A177-3AD203B41FA5}">
                      <a16:colId xmlns:a16="http://schemas.microsoft.com/office/drawing/2014/main" val="3970049213"/>
                    </a:ext>
                  </a:extLst>
                </a:gridCol>
                <a:gridCol w="238412">
                  <a:extLst>
                    <a:ext uri="{9D8B030D-6E8A-4147-A177-3AD203B41FA5}">
                      <a16:colId xmlns:a16="http://schemas.microsoft.com/office/drawing/2014/main" val="2435062444"/>
                    </a:ext>
                  </a:extLst>
                </a:gridCol>
                <a:gridCol w="238412">
                  <a:extLst>
                    <a:ext uri="{9D8B030D-6E8A-4147-A177-3AD203B41FA5}">
                      <a16:colId xmlns:a16="http://schemas.microsoft.com/office/drawing/2014/main" val="1131305790"/>
                    </a:ext>
                  </a:extLst>
                </a:gridCol>
                <a:gridCol w="238412">
                  <a:extLst>
                    <a:ext uri="{9D8B030D-6E8A-4147-A177-3AD203B41FA5}">
                      <a16:colId xmlns:a16="http://schemas.microsoft.com/office/drawing/2014/main" val="1509796061"/>
                    </a:ext>
                  </a:extLst>
                </a:gridCol>
                <a:gridCol w="238412">
                  <a:extLst>
                    <a:ext uri="{9D8B030D-6E8A-4147-A177-3AD203B41FA5}">
                      <a16:colId xmlns:a16="http://schemas.microsoft.com/office/drawing/2014/main" val="735949625"/>
                    </a:ext>
                  </a:extLst>
                </a:gridCol>
                <a:gridCol w="238412">
                  <a:extLst>
                    <a:ext uri="{9D8B030D-6E8A-4147-A177-3AD203B41FA5}">
                      <a16:colId xmlns:a16="http://schemas.microsoft.com/office/drawing/2014/main" val="1913315803"/>
                    </a:ext>
                  </a:extLst>
                </a:gridCol>
                <a:gridCol w="238412">
                  <a:extLst>
                    <a:ext uri="{9D8B030D-6E8A-4147-A177-3AD203B41FA5}">
                      <a16:colId xmlns:a16="http://schemas.microsoft.com/office/drawing/2014/main" val="1441805080"/>
                    </a:ext>
                  </a:extLst>
                </a:gridCol>
                <a:gridCol w="238412">
                  <a:extLst>
                    <a:ext uri="{9D8B030D-6E8A-4147-A177-3AD203B41FA5}">
                      <a16:colId xmlns:a16="http://schemas.microsoft.com/office/drawing/2014/main" val="1513808385"/>
                    </a:ext>
                  </a:extLst>
                </a:gridCol>
                <a:gridCol w="238412">
                  <a:extLst>
                    <a:ext uri="{9D8B030D-6E8A-4147-A177-3AD203B41FA5}">
                      <a16:colId xmlns:a16="http://schemas.microsoft.com/office/drawing/2014/main" val="3303424378"/>
                    </a:ext>
                  </a:extLst>
                </a:gridCol>
                <a:gridCol w="238412">
                  <a:extLst>
                    <a:ext uri="{9D8B030D-6E8A-4147-A177-3AD203B41FA5}">
                      <a16:colId xmlns:a16="http://schemas.microsoft.com/office/drawing/2014/main" val="3681444386"/>
                    </a:ext>
                  </a:extLst>
                </a:gridCol>
                <a:gridCol w="238412">
                  <a:extLst>
                    <a:ext uri="{9D8B030D-6E8A-4147-A177-3AD203B41FA5}">
                      <a16:colId xmlns:a16="http://schemas.microsoft.com/office/drawing/2014/main" val="1369778990"/>
                    </a:ext>
                  </a:extLst>
                </a:gridCol>
                <a:gridCol w="238412">
                  <a:extLst>
                    <a:ext uri="{9D8B030D-6E8A-4147-A177-3AD203B41FA5}">
                      <a16:colId xmlns:a16="http://schemas.microsoft.com/office/drawing/2014/main" val="2114960989"/>
                    </a:ext>
                  </a:extLst>
                </a:gridCol>
                <a:gridCol w="238412">
                  <a:extLst>
                    <a:ext uri="{9D8B030D-6E8A-4147-A177-3AD203B41FA5}">
                      <a16:colId xmlns:a16="http://schemas.microsoft.com/office/drawing/2014/main" val="1998665497"/>
                    </a:ext>
                  </a:extLst>
                </a:gridCol>
                <a:gridCol w="238412">
                  <a:extLst>
                    <a:ext uri="{9D8B030D-6E8A-4147-A177-3AD203B41FA5}">
                      <a16:colId xmlns:a16="http://schemas.microsoft.com/office/drawing/2014/main" val="156675839"/>
                    </a:ext>
                  </a:extLst>
                </a:gridCol>
                <a:gridCol w="238412">
                  <a:extLst>
                    <a:ext uri="{9D8B030D-6E8A-4147-A177-3AD203B41FA5}">
                      <a16:colId xmlns:a16="http://schemas.microsoft.com/office/drawing/2014/main" val="4028319407"/>
                    </a:ext>
                  </a:extLst>
                </a:gridCol>
                <a:gridCol w="238412">
                  <a:extLst>
                    <a:ext uri="{9D8B030D-6E8A-4147-A177-3AD203B41FA5}">
                      <a16:colId xmlns:a16="http://schemas.microsoft.com/office/drawing/2014/main" val="3497457370"/>
                    </a:ext>
                  </a:extLst>
                </a:gridCol>
                <a:gridCol w="238412">
                  <a:extLst>
                    <a:ext uri="{9D8B030D-6E8A-4147-A177-3AD203B41FA5}">
                      <a16:colId xmlns:a16="http://schemas.microsoft.com/office/drawing/2014/main" val="2975038522"/>
                    </a:ext>
                  </a:extLst>
                </a:gridCol>
                <a:gridCol w="238412">
                  <a:extLst>
                    <a:ext uri="{9D8B030D-6E8A-4147-A177-3AD203B41FA5}">
                      <a16:colId xmlns:a16="http://schemas.microsoft.com/office/drawing/2014/main" val="1862879182"/>
                    </a:ext>
                  </a:extLst>
                </a:gridCol>
              </a:tblGrid>
              <a:tr h="162560">
                <a:tc>
                  <a:txBody>
                    <a:bodyPr/>
                    <a:lstStyle/>
                    <a:p>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8611664"/>
                  </a:ext>
                </a:extLst>
              </a:tr>
              <a:tr h="1625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noProof="0" dirty="0">
                          <a:solidFill>
                            <a:schemeClr val="tx1"/>
                          </a:solidFill>
                          <a:latin typeface="Arial" panose="020B0604020202020204" pitchFamily="34" charset="0"/>
                          <a:cs typeface="Arial" panose="020B0604020202020204" pitchFamily="34" charset="0"/>
                        </a:rPr>
                        <a:t>No. at Risk</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117</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117</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113</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109</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103</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98</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94</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89</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86</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80</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77</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73</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68</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63</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53</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47</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35</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24</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19</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12</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6</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3299818"/>
                  </a:ext>
                </a:extLst>
              </a:tr>
            </a:tbl>
          </a:graphicData>
        </a:graphic>
      </p:graphicFrame>
      <p:graphicFrame>
        <p:nvGraphicFramePr>
          <p:cNvPr id="60" name="Table 60">
            <a:extLst>
              <a:ext uri="{FF2B5EF4-FFF2-40B4-BE49-F238E27FC236}">
                <a16:creationId xmlns:a16="http://schemas.microsoft.com/office/drawing/2014/main" id="{ADEC1D41-D785-6B63-E6F6-1D05BF84F340}"/>
              </a:ext>
            </a:extLst>
          </p:cNvPr>
          <p:cNvGraphicFramePr>
            <a:graphicFrameLocks noGrp="1"/>
          </p:cNvGraphicFramePr>
          <p:nvPr>
            <p:extLst>
              <p:ext uri="{D42A27DB-BD31-4B8C-83A1-F6EECF244321}">
                <p14:modId xmlns:p14="http://schemas.microsoft.com/office/powerpoint/2010/main" val="2962986869"/>
              </p:ext>
            </p:extLst>
          </p:nvPr>
        </p:nvGraphicFramePr>
        <p:xfrm>
          <a:off x="517527" y="1318917"/>
          <a:ext cx="4764411" cy="4558006"/>
        </p:xfrm>
        <a:graphic>
          <a:graphicData uri="http://schemas.openxmlformats.org/drawingml/2006/table">
            <a:tbl>
              <a:tblPr firstRow="1" bandRow="1">
                <a:tableStyleId>{68D230F3-CF80-4859-8CE7-A43EE81993B5}</a:tableStyleId>
              </a:tblPr>
              <a:tblGrid>
                <a:gridCol w="2145918">
                  <a:extLst>
                    <a:ext uri="{9D8B030D-6E8A-4147-A177-3AD203B41FA5}">
                      <a16:colId xmlns:a16="http://schemas.microsoft.com/office/drawing/2014/main" val="3698421168"/>
                    </a:ext>
                  </a:extLst>
                </a:gridCol>
                <a:gridCol w="1219884">
                  <a:extLst>
                    <a:ext uri="{9D8B030D-6E8A-4147-A177-3AD203B41FA5}">
                      <a16:colId xmlns:a16="http://schemas.microsoft.com/office/drawing/2014/main" val="2352001248"/>
                    </a:ext>
                  </a:extLst>
                </a:gridCol>
                <a:gridCol w="1398609">
                  <a:extLst>
                    <a:ext uri="{9D8B030D-6E8A-4147-A177-3AD203B41FA5}">
                      <a16:colId xmlns:a16="http://schemas.microsoft.com/office/drawing/2014/main" val="2189696104"/>
                    </a:ext>
                  </a:extLst>
                </a:gridCol>
              </a:tblGrid>
              <a:tr h="516642">
                <a:tc>
                  <a:txBody>
                    <a:bodyPr/>
                    <a:lstStyle/>
                    <a:p>
                      <a:r>
                        <a:rPr lang="en-GB" sz="1200" noProof="0" dirty="0">
                          <a:latin typeface="Arial" panose="020B0604020202020204" pitchFamily="34" charset="0"/>
                          <a:cs typeface="Arial" panose="020B0604020202020204" pitchFamily="34" charset="0"/>
                        </a:rPr>
                        <a:t>Response</a:t>
                      </a:r>
                    </a:p>
                  </a:txBody>
                  <a:tcPr marL="121920" marR="0" marT="36000" marB="36000" anchor="ctr"/>
                </a:tc>
                <a:tc>
                  <a:txBody>
                    <a:bodyPr/>
                    <a:lstStyle/>
                    <a:p>
                      <a:pPr algn="ctr"/>
                      <a:r>
                        <a:rPr lang="en-GB" sz="1200" noProof="0" dirty="0">
                          <a:solidFill>
                            <a:schemeClr val="bg1"/>
                          </a:solidFill>
                          <a:latin typeface="Arial" panose="020B0604020202020204" pitchFamily="34" charset="0"/>
                          <a:cs typeface="Arial" panose="020B0604020202020204" pitchFamily="34" charset="0"/>
                        </a:rPr>
                        <a:t>EGFRm Pool</a:t>
                      </a:r>
                    </a:p>
                    <a:p>
                      <a:pPr algn="ctr"/>
                      <a:r>
                        <a:rPr lang="en-GB" sz="1200" noProof="0" dirty="0">
                          <a:solidFill>
                            <a:schemeClr val="bg1"/>
                          </a:solidFill>
                          <a:latin typeface="Arial" panose="020B0604020202020204" pitchFamily="34" charset="0"/>
                          <a:cs typeface="Arial" panose="020B0604020202020204" pitchFamily="34" charset="0"/>
                        </a:rPr>
                        <a:t>(N=117)</a:t>
                      </a:r>
                      <a:endParaRPr lang="en-GB" sz="1200" i="1" noProof="0" dirty="0">
                        <a:solidFill>
                          <a:schemeClr val="bg1"/>
                        </a:solidFill>
                        <a:latin typeface="Arial" panose="020B0604020202020204" pitchFamily="34" charset="0"/>
                        <a:cs typeface="Arial" panose="020B0604020202020204" pitchFamily="34" charset="0"/>
                      </a:endParaRPr>
                    </a:p>
                  </a:txBody>
                  <a:tcPr marL="0" marR="0" marT="36000" marB="36000" anchor="ctr">
                    <a:solidFill>
                      <a:srgbClr val="00B050"/>
                    </a:solidFill>
                  </a:tcPr>
                </a:tc>
                <a:tc>
                  <a:txBody>
                    <a:bodyPr/>
                    <a:lstStyle/>
                    <a:p>
                      <a:pPr algn="ctr"/>
                      <a:r>
                        <a:rPr lang="en-GB" sz="1200" noProof="0" dirty="0">
                          <a:solidFill>
                            <a:schemeClr val="bg1"/>
                          </a:solidFill>
                          <a:latin typeface="Arial" panose="020B0604020202020204" pitchFamily="34" charset="0"/>
                          <a:cs typeface="Arial" panose="020B0604020202020204" pitchFamily="34" charset="0"/>
                        </a:rPr>
                        <a:t>Prior Osimertinib</a:t>
                      </a:r>
                    </a:p>
                    <a:p>
                      <a:pPr algn="ctr"/>
                      <a:r>
                        <a:rPr lang="en-GB" sz="1200" noProof="0" dirty="0">
                          <a:solidFill>
                            <a:schemeClr val="bg1"/>
                          </a:solidFill>
                          <a:latin typeface="Arial" panose="020B0604020202020204" pitchFamily="34" charset="0"/>
                          <a:cs typeface="Arial" panose="020B0604020202020204" pitchFamily="34" charset="0"/>
                        </a:rPr>
                        <a:t>(N=96)</a:t>
                      </a:r>
                    </a:p>
                  </a:txBody>
                  <a:tcPr marL="0" marR="0" marT="36000" marB="36000" anchor="ctr">
                    <a:solidFill>
                      <a:schemeClr val="accent6"/>
                    </a:solidFill>
                  </a:tcPr>
                </a:tc>
                <a:extLst>
                  <a:ext uri="{0D108BD9-81ED-4DB2-BD59-A6C34878D82A}">
                    <a16:rowId xmlns:a16="http://schemas.microsoft.com/office/drawing/2014/main" val="2064037200"/>
                  </a:ext>
                </a:extLst>
              </a:tr>
              <a:tr h="516642">
                <a:tc>
                  <a:txBody>
                    <a:bodyPr/>
                    <a:lstStyle/>
                    <a:p>
                      <a:r>
                        <a:rPr lang="en-GB" sz="1200" b="0" noProof="0" dirty="0">
                          <a:solidFill>
                            <a:schemeClr val="tx1"/>
                          </a:solidFill>
                          <a:latin typeface="Arial" panose="020B0604020202020204" pitchFamily="34" charset="0"/>
                          <a:cs typeface="Arial" panose="020B0604020202020204" pitchFamily="34" charset="0"/>
                        </a:rPr>
                        <a:t>Confirmed ORR, n (%)</a:t>
                      </a:r>
                    </a:p>
                    <a:p>
                      <a:r>
                        <a:rPr lang="en-GB" sz="1200" b="0" noProof="0" dirty="0">
                          <a:solidFill>
                            <a:schemeClr val="tx1"/>
                          </a:solidFill>
                          <a:latin typeface="Arial" panose="020B0604020202020204" pitchFamily="34" charset="0"/>
                          <a:cs typeface="Arial" panose="020B0604020202020204" pitchFamily="34" charset="0"/>
                        </a:rPr>
                        <a:t>(95% CI)</a:t>
                      </a:r>
                    </a:p>
                  </a:txBody>
                  <a:tcPr marL="12192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50 (42.7)</a:t>
                      </a:r>
                    </a:p>
                    <a:p>
                      <a:pPr algn="ctr"/>
                      <a:r>
                        <a:rPr lang="en-GB" sz="1200" b="0" noProof="0" dirty="0">
                          <a:solidFill>
                            <a:schemeClr val="tx1"/>
                          </a:solidFill>
                          <a:latin typeface="Arial" panose="020B0604020202020204" pitchFamily="34" charset="0"/>
                          <a:cs typeface="Arial" panose="020B0604020202020204" pitchFamily="34" charset="0"/>
                        </a:rPr>
                        <a:t>(33.6-52.2)</a:t>
                      </a:r>
                    </a:p>
                  </a:txBody>
                  <a:tcPr marL="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43 (44.8)</a:t>
                      </a:r>
                    </a:p>
                    <a:p>
                      <a:pPr algn="ctr"/>
                      <a:r>
                        <a:rPr lang="en-GB" sz="1200" b="0" noProof="0" dirty="0">
                          <a:solidFill>
                            <a:schemeClr val="tx1"/>
                          </a:solidFill>
                          <a:latin typeface="Arial" panose="020B0604020202020204" pitchFamily="34" charset="0"/>
                          <a:cs typeface="Arial" panose="020B0604020202020204" pitchFamily="34" charset="0"/>
                        </a:rPr>
                        <a:t>(34.6-55.3)</a:t>
                      </a:r>
                    </a:p>
                  </a:txBody>
                  <a:tcPr marL="0" marR="0" marT="36000" marB="36000" anchor="ctr"/>
                </a:tc>
                <a:extLst>
                  <a:ext uri="{0D108BD9-81ED-4DB2-BD59-A6C34878D82A}">
                    <a16:rowId xmlns:a16="http://schemas.microsoft.com/office/drawing/2014/main" val="2976256868"/>
                  </a:ext>
                </a:extLst>
              </a:tr>
              <a:tr h="300808">
                <a:tc>
                  <a:txBody>
                    <a:bodyPr/>
                    <a:lstStyle/>
                    <a:p>
                      <a:r>
                        <a:rPr lang="en-GB" sz="1200" b="0" noProof="0" dirty="0">
                          <a:solidFill>
                            <a:schemeClr val="tx1"/>
                          </a:solidFill>
                          <a:latin typeface="Arial" panose="020B0604020202020204" pitchFamily="34" charset="0"/>
                          <a:cs typeface="Arial" panose="020B0604020202020204" pitchFamily="34" charset="0"/>
                        </a:rPr>
                        <a:t>BOR, n (%)</a:t>
                      </a:r>
                    </a:p>
                  </a:txBody>
                  <a:tcPr marL="121920" marR="0" marT="36000" marB="36000" anchor="ctr"/>
                </a:tc>
                <a:tc>
                  <a:txBody>
                    <a:bodyPr/>
                    <a:lstStyle/>
                    <a:p>
                      <a:pPr algn="ctr"/>
                      <a:endParaRPr lang="en-GB" sz="1200" b="0" noProof="0" dirty="0">
                        <a:solidFill>
                          <a:schemeClr val="tx1"/>
                        </a:solidFill>
                        <a:latin typeface="Arial" panose="020B0604020202020204" pitchFamily="34" charset="0"/>
                        <a:cs typeface="Arial" panose="020B0604020202020204" pitchFamily="34" charset="0"/>
                      </a:endParaRPr>
                    </a:p>
                  </a:txBody>
                  <a:tcPr marL="0" marR="0" marT="36000" marB="36000" anchor="ctr"/>
                </a:tc>
                <a:tc>
                  <a:txBody>
                    <a:bodyPr/>
                    <a:lstStyle/>
                    <a:p>
                      <a:pPr algn="ctr"/>
                      <a:endParaRPr lang="en-GB" sz="1200" b="0" noProof="0" dirty="0">
                        <a:solidFill>
                          <a:schemeClr val="tx1"/>
                        </a:solidFill>
                        <a:latin typeface="Arial" panose="020B0604020202020204" pitchFamily="34" charset="0"/>
                        <a:cs typeface="Arial" panose="020B0604020202020204" pitchFamily="34" charset="0"/>
                      </a:endParaRPr>
                    </a:p>
                  </a:txBody>
                  <a:tcPr marL="0" marR="0" marT="36000" marB="36000" anchor="ctr"/>
                </a:tc>
                <a:extLst>
                  <a:ext uri="{0D108BD9-81ED-4DB2-BD59-A6C34878D82A}">
                    <a16:rowId xmlns:a16="http://schemas.microsoft.com/office/drawing/2014/main" val="1238881028"/>
                  </a:ext>
                </a:extLst>
              </a:tr>
              <a:tr h="300808">
                <a:tc>
                  <a:txBody>
                    <a:bodyPr/>
                    <a:lstStyle/>
                    <a:p>
                      <a:pPr marL="91440"/>
                      <a:r>
                        <a:rPr lang="en-GB" sz="1200" b="0" noProof="0" dirty="0">
                          <a:solidFill>
                            <a:schemeClr val="tx1"/>
                          </a:solidFill>
                          <a:latin typeface="Arial" panose="020B0604020202020204" pitchFamily="34" charset="0"/>
                          <a:cs typeface="Arial" panose="020B0604020202020204" pitchFamily="34" charset="0"/>
                        </a:rPr>
                        <a:t>CR</a:t>
                      </a:r>
                    </a:p>
                  </a:txBody>
                  <a:tcPr marL="12192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5 (4.3)</a:t>
                      </a:r>
                    </a:p>
                  </a:txBody>
                  <a:tcPr marL="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4 (4.2)</a:t>
                      </a:r>
                    </a:p>
                  </a:txBody>
                  <a:tcPr marL="0" marR="0" marT="36000" marB="36000" anchor="ctr"/>
                </a:tc>
                <a:extLst>
                  <a:ext uri="{0D108BD9-81ED-4DB2-BD59-A6C34878D82A}">
                    <a16:rowId xmlns:a16="http://schemas.microsoft.com/office/drawing/2014/main" val="2431417316"/>
                  </a:ext>
                </a:extLst>
              </a:tr>
              <a:tr h="300808">
                <a:tc>
                  <a:txBody>
                    <a:bodyPr/>
                    <a:lstStyle/>
                    <a:p>
                      <a:pPr marL="91440"/>
                      <a:r>
                        <a:rPr lang="en-GB" sz="1200" b="0" noProof="0" dirty="0">
                          <a:solidFill>
                            <a:schemeClr val="tx1"/>
                          </a:solidFill>
                          <a:latin typeface="Arial" panose="020B0604020202020204" pitchFamily="34" charset="0"/>
                          <a:cs typeface="Arial" panose="020B0604020202020204" pitchFamily="34" charset="0"/>
                        </a:rPr>
                        <a:t>PR</a:t>
                      </a:r>
                    </a:p>
                  </a:txBody>
                  <a:tcPr marL="12192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45 (38.5)</a:t>
                      </a:r>
                    </a:p>
                  </a:txBody>
                  <a:tcPr marL="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39 (40.6)</a:t>
                      </a:r>
                    </a:p>
                  </a:txBody>
                  <a:tcPr marL="0" marR="0" marT="36000" marB="36000" anchor="ctr"/>
                </a:tc>
                <a:extLst>
                  <a:ext uri="{0D108BD9-81ED-4DB2-BD59-A6C34878D82A}">
                    <a16:rowId xmlns:a16="http://schemas.microsoft.com/office/drawing/2014/main" val="148542704"/>
                  </a:ext>
                </a:extLst>
              </a:tr>
              <a:tr h="300808">
                <a:tc>
                  <a:txBody>
                    <a:bodyPr/>
                    <a:lstStyle/>
                    <a:p>
                      <a:pPr marL="91440"/>
                      <a:r>
                        <a:rPr lang="en-GB" sz="1200" b="0" noProof="0" dirty="0">
                          <a:solidFill>
                            <a:schemeClr val="tx1"/>
                          </a:solidFill>
                          <a:latin typeface="Arial" panose="020B0604020202020204" pitchFamily="34" charset="0"/>
                          <a:cs typeface="Arial" panose="020B0604020202020204" pitchFamily="34" charset="0"/>
                        </a:rPr>
                        <a:t>SD</a:t>
                      </a:r>
                    </a:p>
                  </a:txBody>
                  <a:tcPr marL="12192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48 (41.0)</a:t>
                      </a:r>
                    </a:p>
                  </a:txBody>
                  <a:tcPr marL="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37 (38.5)</a:t>
                      </a:r>
                    </a:p>
                  </a:txBody>
                  <a:tcPr marL="0" marR="0" marT="36000" marB="36000" anchor="ctr"/>
                </a:tc>
                <a:extLst>
                  <a:ext uri="{0D108BD9-81ED-4DB2-BD59-A6C34878D82A}">
                    <a16:rowId xmlns:a16="http://schemas.microsoft.com/office/drawing/2014/main" val="4273495313"/>
                  </a:ext>
                </a:extLst>
              </a:tr>
              <a:tr h="300808">
                <a:tc>
                  <a:txBody>
                    <a:bodyPr/>
                    <a:lstStyle/>
                    <a:p>
                      <a:pPr marL="91440"/>
                      <a:r>
                        <a:rPr lang="en-GB" sz="1200" b="0" noProof="0" dirty="0">
                          <a:solidFill>
                            <a:schemeClr val="tx1"/>
                          </a:solidFill>
                          <a:latin typeface="Arial" panose="020B0604020202020204" pitchFamily="34" charset="0"/>
                          <a:cs typeface="Arial" panose="020B0604020202020204" pitchFamily="34" charset="0"/>
                        </a:rPr>
                        <a:t>Non-CR/non-PD</a:t>
                      </a:r>
                    </a:p>
                  </a:txBody>
                  <a:tcPr marL="12192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3 (2.6)</a:t>
                      </a:r>
                    </a:p>
                  </a:txBody>
                  <a:tcPr marL="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2 (2.1)</a:t>
                      </a:r>
                    </a:p>
                  </a:txBody>
                  <a:tcPr marL="0" marR="0" marT="36000" marB="36000" anchor="ctr"/>
                </a:tc>
                <a:extLst>
                  <a:ext uri="{0D108BD9-81ED-4DB2-BD59-A6C34878D82A}">
                    <a16:rowId xmlns:a16="http://schemas.microsoft.com/office/drawing/2014/main" val="1928751636"/>
                  </a:ext>
                </a:extLst>
              </a:tr>
              <a:tr h="300808">
                <a:tc>
                  <a:txBody>
                    <a:bodyPr/>
                    <a:lstStyle/>
                    <a:p>
                      <a:pPr marL="91440"/>
                      <a:r>
                        <a:rPr lang="en-GB" sz="1200" b="0" noProof="0" dirty="0">
                          <a:solidFill>
                            <a:schemeClr val="tx1"/>
                          </a:solidFill>
                          <a:latin typeface="Arial" panose="020B0604020202020204" pitchFamily="34" charset="0"/>
                          <a:cs typeface="Arial" panose="020B0604020202020204" pitchFamily="34" charset="0"/>
                        </a:rPr>
                        <a:t>PD</a:t>
                      </a:r>
                    </a:p>
                  </a:txBody>
                  <a:tcPr marL="12192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12 (10.3)</a:t>
                      </a:r>
                    </a:p>
                  </a:txBody>
                  <a:tcPr marL="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10 (10.4)</a:t>
                      </a:r>
                    </a:p>
                  </a:txBody>
                  <a:tcPr marL="0" marR="0" marT="36000" marB="36000" anchor="ctr"/>
                </a:tc>
                <a:extLst>
                  <a:ext uri="{0D108BD9-81ED-4DB2-BD59-A6C34878D82A}">
                    <a16:rowId xmlns:a16="http://schemas.microsoft.com/office/drawing/2014/main" val="39806619"/>
                  </a:ext>
                </a:extLst>
              </a:tr>
              <a:tr h="300808">
                <a:tc>
                  <a:txBody>
                    <a:bodyPr/>
                    <a:lstStyle/>
                    <a:p>
                      <a:pPr marL="91440"/>
                      <a:r>
                        <a:rPr lang="en-GB" sz="1200" b="0" noProof="0" dirty="0">
                          <a:solidFill>
                            <a:schemeClr val="tx1"/>
                          </a:solidFill>
                          <a:latin typeface="Arial" panose="020B0604020202020204" pitchFamily="34" charset="0"/>
                          <a:cs typeface="Arial" panose="020B0604020202020204" pitchFamily="34" charset="0"/>
                        </a:rPr>
                        <a:t>NE</a:t>
                      </a:r>
                    </a:p>
                  </a:txBody>
                  <a:tcPr marL="12192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4 (3.4)</a:t>
                      </a:r>
                    </a:p>
                  </a:txBody>
                  <a:tcPr marL="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4 (4.2)</a:t>
                      </a:r>
                    </a:p>
                  </a:txBody>
                  <a:tcPr marL="0" marR="0" marT="36000" marB="36000" anchor="ctr"/>
                </a:tc>
                <a:extLst>
                  <a:ext uri="{0D108BD9-81ED-4DB2-BD59-A6C34878D82A}">
                    <a16:rowId xmlns:a16="http://schemas.microsoft.com/office/drawing/2014/main" val="512105490"/>
                  </a:ext>
                </a:extLst>
              </a:tr>
              <a:tr h="300808">
                <a:tc>
                  <a:txBody>
                    <a:bodyPr/>
                    <a:lstStyle/>
                    <a:p>
                      <a:r>
                        <a:rPr lang="en-GB" sz="1200" b="0" noProof="0" dirty="0">
                          <a:solidFill>
                            <a:schemeClr val="tx1"/>
                          </a:solidFill>
                          <a:latin typeface="Arial" panose="020B0604020202020204" pitchFamily="34" charset="0"/>
                          <a:cs typeface="Arial" panose="020B0604020202020204" pitchFamily="34" charset="0"/>
                        </a:rPr>
                        <a:t>Median DoR (95% CI), mo</a:t>
                      </a:r>
                    </a:p>
                  </a:txBody>
                  <a:tcPr marL="12192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7.0 (4.2-9.8)</a:t>
                      </a:r>
                    </a:p>
                  </a:txBody>
                  <a:tcPr marL="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6.9 (4.2-9.8)</a:t>
                      </a:r>
                    </a:p>
                  </a:txBody>
                  <a:tcPr marL="0" marR="0" marT="36000" marB="36000" anchor="ctr"/>
                </a:tc>
                <a:extLst>
                  <a:ext uri="{0D108BD9-81ED-4DB2-BD59-A6C34878D82A}">
                    <a16:rowId xmlns:a16="http://schemas.microsoft.com/office/drawing/2014/main" val="513154686"/>
                  </a:ext>
                </a:extLst>
              </a:tr>
              <a:tr h="516642">
                <a:tc>
                  <a:txBody>
                    <a:bodyPr/>
                    <a:lstStyle/>
                    <a:p>
                      <a:r>
                        <a:rPr lang="en-GB" sz="1200" b="0" noProof="0" dirty="0">
                          <a:solidFill>
                            <a:schemeClr val="tx1"/>
                          </a:solidFill>
                          <a:latin typeface="Arial" panose="020B0604020202020204" pitchFamily="34" charset="0"/>
                          <a:cs typeface="Arial" panose="020B0604020202020204" pitchFamily="34" charset="0"/>
                        </a:rPr>
                        <a:t>DCR, n (%)</a:t>
                      </a:r>
                    </a:p>
                    <a:p>
                      <a:r>
                        <a:rPr lang="en-GB" sz="1200" b="0" noProof="0" dirty="0">
                          <a:solidFill>
                            <a:schemeClr val="tx1"/>
                          </a:solidFill>
                          <a:latin typeface="Arial" panose="020B0604020202020204" pitchFamily="34" charset="0"/>
                          <a:cs typeface="Arial" panose="020B0604020202020204" pitchFamily="34" charset="0"/>
                        </a:rPr>
                        <a:t>(95% CI)</a:t>
                      </a:r>
                    </a:p>
                  </a:txBody>
                  <a:tcPr marL="12192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101 (86.3)</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cs typeface="Arial" panose="020B0604020202020204" pitchFamily="34" charset="0"/>
                        </a:rPr>
                        <a:t>(78.7-92.0)</a:t>
                      </a:r>
                    </a:p>
                  </a:txBody>
                  <a:tcPr marL="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82 (85.4)</a:t>
                      </a:r>
                    </a:p>
                    <a:p>
                      <a:pPr algn="ctr"/>
                      <a:r>
                        <a:rPr lang="en-GB" sz="1200" b="0" noProof="0" dirty="0">
                          <a:solidFill>
                            <a:schemeClr val="tx1"/>
                          </a:solidFill>
                          <a:latin typeface="Arial" panose="020B0604020202020204" pitchFamily="34" charset="0"/>
                          <a:cs typeface="Arial" panose="020B0604020202020204" pitchFamily="34" charset="0"/>
                        </a:rPr>
                        <a:t>(76.7-91.8)</a:t>
                      </a:r>
                    </a:p>
                  </a:txBody>
                  <a:tcPr marL="0" marR="0" marT="36000" marB="36000" anchor="ctr"/>
                </a:tc>
                <a:extLst>
                  <a:ext uri="{0D108BD9-81ED-4DB2-BD59-A6C34878D82A}">
                    <a16:rowId xmlns:a16="http://schemas.microsoft.com/office/drawing/2014/main" val="2460208674"/>
                  </a:ext>
                </a:extLst>
              </a:tr>
              <a:tr h="300808">
                <a:tc>
                  <a:txBody>
                    <a:bodyPr/>
                    <a:lstStyle/>
                    <a:p>
                      <a:r>
                        <a:rPr lang="en-GB" sz="1200" b="0" noProof="0" dirty="0">
                          <a:solidFill>
                            <a:schemeClr val="tx1"/>
                          </a:solidFill>
                          <a:latin typeface="Arial" panose="020B0604020202020204" pitchFamily="34" charset="0"/>
                          <a:cs typeface="Arial" panose="020B0604020202020204" pitchFamily="34" charset="0"/>
                        </a:rPr>
                        <a:t>Median PFS (95% CI), mo</a:t>
                      </a:r>
                    </a:p>
                  </a:txBody>
                  <a:tcPr marL="12192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5.8 (5.4-8.2)</a:t>
                      </a:r>
                    </a:p>
                  </a:txBody>
                  <a:tcPr marL="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5.7 (5.4-7.9)</a:t>
                      </a:r>
                    </a:p>
                  </a:txBody>
                  <a:tcPr marL="0" marR="0" marT="36000" marB="36000" anchor="ctr"/>
                </a:tc>
                <a:extLst>
                  <a:ext uri="{0D108BD9-81ED-4DB2-BD59-A6C34878D82A}">
                    <a16:rowId xmlns:a16="http://schemas.microsoft.com/office/drawing/2014/main" val="3392287006"/>
                  </a:ext>
                </a:extLst>
              </a:tr>
              <a:tr h="300808">
                <a:tc>
                  <a:txBody>
                    <a:bodyPr/>
                    <a:lstStyle/>
                    <a:p>
                      <a:r>
                        <a:rPr lang="en-GB" sz="1200" b="0" noProof="0" dirty="0">
                          <a:solidFill>
                            <a:schemeClr val="tx1"/>
                          </a:solidFill>
                          <a:latin typeface="Arial" panose="020B0604020202020204" pitchFamily="34" charset="0"/>
                          <a:cs typeface="Arial" panose="020B0604020202020204" pitchFamily="34" charset="0"/>
                        </a:rPr>
                        <a:t>Median OS (95% CI), mo</a:t>
                      </a:r>
                    </a:p>
                  </a:txBody>
                  <a:tcPr marL="12192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15.6 (13.1-19.0)</a:t>
                      </a:r>
                    </a:p>
                  </a:txBody>
                  <a:tcPr marL="0" marR="0" marT="36000" marB="36000" anchor="ct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14.7 (13.0-18.3)</a:t>
                      </a:r>
                    </a:p>
                  </a:txBody>
                  <a:tcPr marL="0" marR="0" marT="36000" marB="36000" anchor="ctr"/>
                </a:tc>
                <a:extLst>
                  <a:ext uri="{0D108BD9-81ED-4DB2-BD59-A6C34878D82A}">
                    <a16:rowId xmlns:a16="http://schemas.microsoft.com/office/drawing/2014/main" val="180954954"/>
                  </a:ext>
                </a:extLst>
              </a:tr>
            </a:tbl>
          </a:graphicData>
        </a:graphic>
      </p:graphicFrame>
      <p:graphicFrame>
        <p:nvGraphicFramePr>
          <p:cNvPr id="118" name="Chart 118">
            <a:extLst>
              <a:ext uri="{FF2B5EF4-FFF2-40B4-BE49-F238E27FC236}">
                <a16:creationId xmlns:a16="http://schemas.microsoft.com/office/drawing/2014/main" id="{2D540B4A-A2C3-9DB6-8403-F9247BC33957}"/>
              </a:ext>
            </a:extLst>
          </p:cNvPr>
          <p:cNvGraphicFramePr/>
          <p:nvPr/>
        </p:nvGraphicFramePr>
        <p:xfrm>
          <a:off x="6128258" y="3663977"/>
          <a:ext cx="5851645" cy="1977316"/>
        </p:xfrm>
        <a:graphic>
          <a:graphicData uri="http://schemas.openxmlformats.org/drawingml/2006/chart">
            <c:chart xmlns:c="http://schemas.openxmlformats.org/drawingml/2006/chart" xmlns:r="http://schemas.openxmlformats.org/officeDocument/2006/relationships" r:id="rId4"/>
          </a:graphicData>
        </a:graphic>
      </p:graphicFrame>
      <p:sp>
        <p:nvSpPr>
          <p:cNvPr id="119" name="Freeform 119">
            <a:extLst>
              <a:ext uri="{FF2B5EF4-FFF2-40B4-BE49-F238E27FC236}">
                <a16:creationId xmlns:a16="http://schemas.microsoft.com/office/drawing/2014/main" id="{BF25C700-D85D-349A-9ECB-59FF569DB213}"/>
              </a:ext>
            </a:extLst>
          </p:cNvPr>
          <p:cNvSpPr/>
          <p:nvPr/>
        </p:nvSpPr>
        <p:spPr>
          <a:xfrm>
            <a:off x="8149134" y="4061210"/>
            <a:ext cx="0" cy="1170432"/>
          </a:xfrm>
          <a:custGeom>
            <a:avLst/>
            <a:gdLst>
              <a:gd name="connsiteX0" fmla="*/ 0 w 0"/>
              <a:gd name="connsiteY0" fmla="*/ 0 h 877824"/>
              <a:gd name="connsiteX1" fmla="*/ 0 w 0"/>
              <a:gd name="connsiteY1" fmla="*/ 877824 h 877824"/>
            </a:gdLst>
            <a:ahLst/>
            <a:cxnLst>
              <a:cxn ang="0">
                <a:pos x="connsiteX0" y="connsiteY0"/>
              </a:cxn>
              <a:cxn ang="0">
                <a:pos x="connsiteX1" y="connsiteY1"/>
              </a:cxn>
            </a:cxnLst>
            <a:rect l="l" t="t" r="r" b="b"/>
            <a:pathLst>
              <a:path h="877824">
                <a:moveTo>
                  <a:pt x="0" y="0"/>
                </a:moveTo>
                <a:lnTo>
                  <a:pt x="0" y="877824"/>
                </a:lnTo>
              </a:path>
            </a:pathLst>
          </a:custGeom>
          <a:noFill/>
          <a:ln w="19050">
            <a:solidFill>
              <a:schemeClr val="tx1"/>
            </a:solidFill>
            <a:prstDash val="dash"/>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accent6">
                  <a:lumMod val="75000"/>
                </a:schemeClr>
              </a:solidFill>
              <a:effectLst/>
              <a:uLnTx/>
              <a:uFillTx/>
              <a:latin typeface="Arial" panose="020B0604020202020204"/>
              <a:ea typeface="+mn-ea"/>
              <a:cs typeface="+mn-cs"/>
            </a:endParaRPr>
          </a:p>
        </p:txBody>
      </p:sp>
      <p:sp>
        <p:nvSpPr>
          <p:cNvPr id="120" name="Freeform 120">
            <a:extLst>
              <a:ext uri="{FF2B5EF4-FFF2-40B4-BE49-F238E27FC236}">
                <a16:creationId xmlns:a16="http://schemas.microsoft.com/office/drawing/2014/main" id="{D1FAD08F-26B8-FD4C-6CF3-0D99CA41A2C1}"/>
              </a:ext>
            </a:extLst>
          </p:cNvPr>
          <p:cNvSpPr/>
          <p:nvPr/>
        </p:nvSpPr>
        <p:spPr>
          <a:xfrm>
            <a:off x="9561082" y="4287597"/>
            <a:ext cx="60959" cy="963553"/>
          </a:xfrm>
          <a:custGeom>
            <a:avLst/>
            <a:gdLst>
              <a:gd name="connsiteX0" fmla="*/ 0 w 0"/>
              <a:gd name="connsiteY0" fmla="*/ 0 h 877824"/>
              <a:gd name="connsiteX1" fmla="*/ 0 w 0"/>
              <a:gd name="connsiteY1" fmla="*/ 877824 h 877824"/>
            </a:gdLst>
            <a:ahLst/>
            <a:cxnLst>
              <a:cxn ang="0">
                <a:pos x="connsiteX0" y="connsiteY0"/>
              </a:cxn>
              <a:cxn ang="0">
                <a:pos x="connsiteX1" y="connsiteY1"/>
              </a:cxn>
            </a:cxnLst>
            <a:rect l="l" t="t" r="r" b="b"/>
            <a:pathLst>
              <a:path h="877824">
                <a:moveTo>
                  <a:pt x="0" y="0"/>
                </a:moveTo>
                <a:lnTo>
                  <a:pt x="0" y="877824"/>
                </a:lnTo>
              </a:path>
            </a:pathLst>
          </a:custGeom>
          <a:noFill/>
          <a:ln w="19050">
            <a:solidFill>
              <a:schemeClr val="tx1"/>
            </a:solidFill>
            <a:prstDash val="dash"/>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accent6">
                  <a:lumMod val="75000"/>
                </a:schemeClr>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3E8D05F1-3DC7-2A07-3187-DE2C4D743752}"/>
              </a:ext>
            </a:extLst>
          </p:cNvPr>
          <p:cNvGrpSpPr/>
          <p:nvPr/>
        </p:nvGrpSpPr>
        <p:grpSpPr>
          <a:xfrm>
            <a:off x="6720231" y="3734742"/>
            <a:ext cx="5075024" cy="1218117"/>
            <a:chOff x="6720231" y="3734742"/>
            <a:chExt cx="5075024" cy="1218117"/>
          </a:xfrm>
        </p:grpSpPr>
        <p:sp>
          <p:nvSpPr>
            <p:cNvPr id="73" name="Freeform 73">
              <a:extLst>
                <a:ext uri="{FF2B5EF4-FFF2-40B4-BE49-F238E27FC236}">
                  <a16:creationId xmlns:a16="http://schemas.microsoft.com/office/drawing/2014/main" id="{E9C4EC14-B2D2-C996-725F-4CEDBB9781B2}"/>
                </a:ext>
              </a:extLst>
            </p:cNvPr>
            <p:cNvSpPr/>
            <p:nvPr/>
          </p:nvSpPr>
          <p:spPr>
            <a:xfrm>
              <a:off x="6720231" y="3836877"/>
              <a:ext cx="4910937" cy="985113"/>
            </a:xfrm>
            <a:custGeom>
              <a:avLst/>
              <a:gdLst>
                <a:gd name="connsiteX0" fmla="*/ 0 w 3683203"/>
                <a:gd name="connsiteY0" fmla="*/ 0 h 738835"/>
                <a:gd name="connsiteX1" fmla="*/ 197510 w 3683203"/>
                <a:gd name="connsiteY1" fmla="*/ 0 h 738835"/>
                <a:gd name="connsiteX2" fmla="*/ 197510 w 3683203"/>
                <a:gd name="connsiteY2" fmla="*/ 14630 h 738835"/>
                <a:gd name="connsiteX3" fmla="*/ 237744 w 3683203"/>
                <a:gd name="connsiteY3" fmla="*/ 10973 h 738835"/>
                <a:gd name="connsiteX4" fmla="*/ 237744 w 3683203"/>
                <a:gd name="connsiteY4" fmla="*/ 25603 h 738835"/>
                <a:gd name="connsiteX5" fmla="*/ 281635 w 3683203"/>
                <a:gd name="connsiteY5" fmla="*/ 21946 h 738835"/>
                <a:gd name="connsiteX6" fmla="*/ 285293 w 3683203"/>
                <a:gd name="connsiteY6" fmla="*/ 32918 h 738835"/>
                <a:gd name="connsiteX7" fmla="*/ 296265 w 3683203"/>
                <a:gd name="connsiteY7" fmla="*/ 36576 h 738835"/>
                <a:gd name="connsiteX8" fmla="*/ 387705 w 3683203"/>
                <a:gd name="connsiteY8" fmla="*/ 40234 h 738835"/>
                <a:gd name="connsiteX9" fmla="*/ 391363 w 3683203"/>
                <a:gd name="connsiteY9" fmla="*/ 51206 h 738835"/>
                <a:gd name="connsiteX10" fmla="*/ 402336 w 3683203"/>
                <a:gd name="connsiteY10" fmla="*/ 47549 h 738835"/>
                <a:gd name="connsiteX11" fmla="*/ 446227 w 3683203"/>
                <a:gd name="connsiteY11" fmla="*/ 43891 h 738835"/>
                <a:gd name="connsiteX12" fmla="*/ 504749 w 3683203"/>
                <a:gd name="connsiteY12" fmla="*/ 47549 h 738835"/>
                <a:gd name="connsiteX13" fmla="*/ 508406 w 3683203"/>
                <a:gd name="connsiteY13" fmla="*/ 58522 h 738835"/>
                <a:gd name="connsiteX14" fmla="*/ 537667 w 3683203"/>
                <a:gd name="connsiteY14" fmla="*/ 62179 h 738835"/>
                <a:gd name="connsiteX15" fmla="*/ 541325 w 3683203"/>
                <a:gd name="connsiteY15" fmla="*/ 73152 h 738835"/>
                <a:gd name="connsiteX16" fmla="*/ 636422 w 3683203"/>
                <a:gd name="connsiteY16" fmla="*/ 76810 h 738835"/>
                <a:gd name="connsiteX17" fmla="*/ 647395 w 3683203"/>
                <a:gd name="connsiteY17" fmla="*/ 80467 h 738835"/>
                <a:gd name="connsiteX18" fmla="*/ 680313 w 3683203"/>
                <a:gd name="connsiteY18" fmla="*/ 84125 h 738835"/>
                <a:gd name="connsiteX19" fmla="*/ 687629 w 3683203"/>
                <a:gd name="connsiteY19" fmla="*/ 91440 h 738835"/>
                <a:gd name="connsiteX20" fmla="*/ 694944 w 3683203"/>
                <a:gd name="connsiteY20" fmla="*/ 102413 h 738835"/>
                <a:gd name="connsiteX21" fmla="*/ 716889 w 3683203"/>
                <a:gd name="connsiteY21" fmla="*/ 113386 h 738835"/>
                <a:gd name="connsiteX22" fmla="*/ 811987 w 3683203"/>
                <a:gd name="connsiteY22" fmla="*/ 109728 h 738835"/>
                <a:gd name="connsiteX23" fmla="*/ 837590 w 3683203"/>
                <a:gd name="connsiteY23" fmla="*/ 138989 h 738835"/>
                <a:gd name="connsiteX24" fmla="*/ 947318 w 3683203"/>
                <a:gd name="connsiteY24" fmla="*/ 138989 h 738835"/>
                <a:gd name="connsiteX25" fmla="*/ 980237 w 3683203"/>
                <a:gd name="connsiteY25" fmla="*/ 142646 h 738835"/>
                <a:gd name="connsiteX26" fmla="*/ 983894 w 3683203"/>
                <a:gd name="connsiteY26" fmla="*/ 153619 h 738835"/>
                <a:gd name="connsiteX27" fmla="*/ 994867 w 3683203"/>
                <a:gd name="connsiteY27" fmla="*/ 160934 h 738835"/>
                <a:gd name="connsiteX28" fmla="*/ 1038758 w 3683203"/>
                <a:gd name="connsiteY28" fmla="*/ 164592 h 738835"/>
                <a:gd name="connsiteX29" fmla="*/ 1060704 w 3683203"/>
                <a:gd name="connsiteY29" fmla="*/ 175565 h 738835"/>
                <a:gd name="connsiteX30" fmla="*/ 1071677 w 3683203"/>
                <a:gd name="connsiteY30" fmla="*/ 171907 h 738835"/>
                <a:gd name="connsiteX31" fmla="*/ 1097280 w 3683203"/>
                <a:gd name="connsiteY31" fmla="*/ 175565 h 738835"/>
                <a:gd name="connsiteX32" fmla="*/ 1122883 w 3683203"/>
                <a:gd name="connsiteY32" fmla="*/ 182880 h 738835"/>
                <a:gd name="connsiteX33" fmla="*/ 1155801 w 3683203"/>
                <a:gd name="connsiteY33" fmla="*/ 182880 h 738835"/>
                <a:gd name="connsiteX34" fmla="*/ 1177747 w 3683203"/>
                <a:gd name="connsiteY34" fmla="*/ 190195 h 738835"/>
                <a:gd name="connsiteX35" fmla="*/ 1210665 w 3683203"/>
                <a:gd name="connsiteY35" fmla="*/ 204826 h 738835"/>
                <a:gd name="connsiteX36" fmla="*/ 1247241 w 3683203"/>
                <a:gd name="connsiteY36" fmla="*/ 215798 h 738835"/>
                <a:gd name="connsiteX37" fmla="*/ 1280160 w 3683203"/>
                <a:gd name="connsiteY37" fmla="*/ 223114 h 738835"/>
                <a:gd name="connsiteX38" fmla="*/ 1283817 w 3683203"/>
                <a:gd name="connsiteY38" fmla="*/ 245059 h 738835"/>
                <a:gd name="connsiteX39" fmla="*/ 1444752 w 3683203"/>
                <a:gd name="connsiteY39" fmla="*/ 245059 h 738835"/>
                <a:gd name="connsiteX40" fmla="*/ 1444752 w 3683203"/>
                <a:gd name="connsiteY40" fmla="*/ 245059 h 738835"/>
                <a:gd name="connsiteX41" fmla="*/ 1466697 w 3683203"/>
                <a:gd name="connsiteY41" fmla="*/ 267004 h 738835"/>
                <a:gd name="connsiteX42" fmla="*/ 1503273 w 3683203"/>
                <a:gd name="connsiteY42" fmla="*/ 267004 h 738835"/>
                <a:gd name="connsiteX43" fmla="*/ 1525219 w 3683203"/>
                <a:gd name="connsiteY43" fmla="*/ 292608 h 738835"/>
                <a:gd name="connsiteX44" fmla="*/ 1547165 w 3683203"/>
                <a:gd name="connsiteY44" fmla="*/ 299923 h 738835"/>
                <a:gd name="connsiteX45" fmla="*/ 1569110 w 3683203"/>
                <a:gd name="connsiteY45" fmla="*/ 303581 h 738835"/>
                <a:gd name="connsiteX46" fmla="*/ 1726387 w 3683203"/>
                <a:gd name="connsiteY46" fmla="*/ 303581 h 738835"/>
                <a:gd name="connsiteX47" fmla="*/ 1726387 w 3683203"/>
                <a:gd name="connsiteY47" fmla="*/ 299923 h 738835"/>
                <a:gd name="connsiteX48" fmla="*/ 1751990 w 3683203"/>
                <a:gd name="connsiteY48" fmla="*/ 321869 h 738835"/>
                <a:gd name="connsiteX49" fmla="*/ 1762963 w 3683203"/>
                <a:gd name="connsiteY49" fmla="*/ 325526 h 738835"/>
                <a:gd name="connsiteX50" fmla="*/ 1839773 w 3683203"/>
                <a:gd name="connsiteY50" fmla="*/ 325526 h 738835"/>
                <a:gd name="connsiteX51" fmla="*/ 1887321 w 3683203"/>
                <a:gd name="connsiteY51" fmla="*/ 347472 h 738835"/>
                <a:gd name="connsiteX52" fmla="*/ 2125065 w 3683203"/>
                <a:gd name="connsiteY52" fmla="*/ 347472 h 738835"/>
                <a:gd name="connsiteX53" fmla="*/ 2125065 w 3683203"/>
                <a:gd name="connsiteY53" fmla="*/ 365760 h 738835"/>
                <a:gd name="connsiteX54" fmla="*/ 2168957 w 3683203"/>
                <a:gd name="connsiteY54" fmla="*/ 369418 h 738835"/>
                <a:gd name="connsiteX55" fmla="*/ 2190902 w 3683203"/>
                <a:gd name="connsiteY55" fmla="*/ 376733 h 738835"/>
                <a:gd name="connsiteX56" fmla="*/ 2242109 w 3683203"/>
                <a:gd name="connsiteY56" fmla="*/ 380390 h 738835"/>
                <a:gd name="connsiteX57" fmla="*/ 2242109 w 3683203"/>
                <a:gd name="connsiteY57" fmla="*/ 380390 h 738835"/>
                <a:gd name="connsiteX58" fmla="*/ 2253081 w 3683203"/>
                <a:gd name="connsiteY58" fmla="*/ 391362 h 738835"/>
                <a:gd name="connsiteX59" fmla="*/ 2307945 w 3683203"/>
                <a:gd name="connsiteY59" fmla="*/ 391362 h 738835"/>
                <a:gd name="connsiteX60" fmla="*/ 2333549 w 3683203"/>
                <a:gd name="connsiteY60" fmla="*/ 420624 h 738835"/>
                <a:gd name="connsiteX61" fmla="*/ 2351837 w 3683203"/>
                <a:gd name="connsiteY61" fmla="*/ 446227 h 738835"/>
                <a:gd name="connsiteX62" fmla="*/ 2410358 w 3683203"/>
                <a:gd name="connsiteY62" fmla="*/ 446227 h 738835"/>
                <a:gd name="connsiteX63" fmla="*/ 2487168 w 3683203"/>
                <a:gd name="connsiteY63" fmla="*/ 490118 h 738835"/>
                <a:gd name="connsiteX64" fmla="*/ 2600553 w 3683203"/>
                <a:gd name="connsiteY64" fmla="*/ 490118 h 738835"/>
                <a:gd name="connsiteX65" fmla="*/ 2600553 w 3683203"/>
                <a:gd name="connsiteY65" fmla="*/ 482803 h 738835"/>
                <a:gd name="connsiteX66" fmla="*/ 2629814 w 3683203"/>
                <a:gd name="connsiteY66" fmla="*/ 493776 h 738835"/>
                <a:gd name="connsiteX67" fmla="*/ 2637129 w 3683203"/>
                <a:gd name="connsiteY67" fmla="*/ 504749 h 738835"/>
                <a:gd name="connsiteX68" fmla="*/ 2644445 w 3683203"/>
                <a:gd name="connsiteY68" fmla="*/ 512064 h 738835"/>
                <a:gd name="connsiteX69" fmla="*/ 2776118 w 3683203"/>
                <a:gd name="connsiteY69" fmla="*/ 512064 h 738835"/>
                <a:gd name="connsiteX70" fmla="*/ 2776118 w 3683203"/>
                <a:gd name="connsiteY70" fmla="*/ 512064 h 738835"/>
                <a:gd name="connsiteX71" fmla="*/ 2787091 w 3683203"/>
                <a:gd name="connsiteY71" fmla="*/ 541325 h 738835"/>
                <a:gd name="connsiteX72" fmla="*/ 2794406 w 3683203"/>
                <a:gd name="connsiteY72" fmla="*/ 552298 h 738835"/>
                <a:gd name="connsiteX73" fmla="*/ 2812694 w 3683203"/>
                <a:gd name="connsiteY73" fmla="*/ 555955 h 738835"/>
                <a:gd name="connsiteX74" fmla="*/ 2823667 w 3683203"/>
                <a:gd name="connsiteY74" fmla="*/ 559613 h 738835"/>
                <a:gd name="connsiteX75" fmla="*/ 2827325 w 3683203"/>
                <a:gd name="connsiteY75" fmla="*/ 574243 h 738835"/>
                <a:gd name="connsiteX76" fmla="*/ 2999232 w 3683203"/>
                <a:gd name="connsiteY76" fmla="*/ 574243 h 738835"/>
                <a:gd name="connsiteX77" fmla="*/ 2999232 w 3683203"/>
                <a:gd name="connsiteY77" fmla="*/ 574243 h 738835"/>
                <a:gd name="connsiteX78" fmla="*/ 2999232 w 3683203"/>
                <a:gd name="connsiteY78" fmla="*/ 588874 h 738835"/>
                <a:gd name="connsiteX79" fmla="*/ 3251606 w 3683203"/>
                <a:gd name="connsiteY79" fmla="*/ 588874 h 738835"/>
                <a:gd name="connsiteX80" fmla="*/ 3251606 w 3683203"/>
                <a:gd name="connsiteY80" fmla="*/ 588874 h 738835"/>
                <a:gd name="connsiteX81" fmla="*/ 3251606 w 3683203"/>
                <a:gd name="connsiteY81" fmla="*/ 618134 h 738835"/>
                <a:gd name="connsiteX82" fmla="*/ 3372307 w 3683203"/>
                <a:gd name="connsiteY82" fmla="*/ 618134 h 738835"/>
                <a:gd name="connsiteX83" fmla="*/ 3372307 w 3683203"/>
                <a:gd name="connsiteY83" fmla="*/ 651053 h 738835"/>
                <a:gd name="connsiteX84" fmla="*/ 3602736 w 3683203"/>
                <a:gd name="connsiteY84" fmla="*/ 651053 h 738835"/>
                <a:gd name="connsiteX85" fmla="*/ 3602736 w 3683203"/>
                <a:gd name="connsiteY85" fmla="*/ 738835 h 738835"/>
                <a:gd name="connsiteX86" fmla="*/ 3683203 w 3683203"/>
                <a:gd name="connsiteY86" fmla="*/ 738835 h 73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683203" h="738835">
                  <a:moveTo>
                    <a:pt x="0" y="0"/>
                  </a:moveTo>
                  <a:lnTo>
                    <a:pt x="197510" y="0"/>
                  </a:lnTo>
                  <a:lnTo>
                    <a:pt x="197510" y="14630"/>
                  </a:lnTo>
                  <a:lnTo>
                    <a:pt x="237744" y="10973"/>
                  </a:lnTo>
                  <a:lnTo>
                    <a:pt x="237744" y="25603"/>
                  </a:lnTo>
                  <a:cubicBezTo>
                    <a:pt x="252374" y="24384"/>
                    <a:pt x="267125" y="19714"/>
                    <a:pt x="281635" y="21946"/>
                  </a:cubicBezTo>
                  <a:cubicBezTo>
                    <a:pt x="285445" y="22532"/>
                    <a:pt x="282567" y="30192"/>
                    <a:pt x="285293" y="32918"/>
                  </a:cubicBezTo>
                  <a:cubicBezTo>
                    <a:pt x="288019" y="35644"/>
                    <a:pt x="292420" y="36301"/>
                    <a:pt x="296265" y="36576"/>
                  </a:cubicBezTo>
                  <a:cubicBezTo>
                    <a:pt x="326692" y="38750"/>
                    <a:pt x="357225" y="39015"/>
                    <a:pt x="387705" y="40234"/>
                  </a:cubicBezTo>
                  <a:cubicBezTo>
                    <a:pt x="388924" y="43891"/>
                    <a:pt x="387915" y="49482"/>
                    <a:pt x="391363" y="51206"/>
                  </a:cubicBezTo>
                  <a:cubicBezTo>
                    <a:pt x="394811" y="52930"/>
                    <a:pt x="398514" y="48059"/>
                    <a:pt x="402336" y="47549"/>
                  </a:cubicBezTo>
                  <a:cubicBezTo>
                    <a:pt x="416888" y="45609"/>
                    <a:pt x="431597" y="45110"/>
                    <a:pt x="446227" y="43891"/>
                  </a:cubicBezTo>
                  <a:cubicBezTo>
                    <a:pt x="465734" y="45110"/>
                    <a:pt x="485723" y="43072"/>
                    <a:pt x="504749" y="47549"/>
                  </a:cubicBezTo>
                  <a:cubicBezTo>
                    <a:pt x="508502" y="48432"/>
                    <a:pt x="504883" y="56956"/>
                    <a:pt x="508406" y="58522"/>
                  </a:cubicBezTo>
                  <a:cubicBezTo>
                    <a:pt x="517388" y="62514"/>
                    <a:pt x="527913" y="60960"/>
                    <a:pt x="537667" y="62179"/>
                  </a:cubicBezTo>
                  <a:cubicBezTo>
                    <a:pt x="538886" y="65837"/>
                    <a:pt x="537511" y="72587"/>
                    <a:pt x="541325" y="73152"/>
                  </a:cubicBezTo>
                  <a:cubicBezTo>
                    <a:pt x="572705" y="77801"/>
                    <a:pt x="604775" y="74627"/>
                    <a:pt x="636422" y="76810"/>
                  </a:cubicBezTo>
                  <a:cubicBezTo>
                    <a:pt x="640268" y="77075"/>
                    <a:pt x="643592" y="79833"/>
                    <a:pt x="647395" y="80467"/>
                  </a:cubicBezTo>
                  <a:cubicBezTo>
                    <a:pt x="658285" y="82282"/>
                    <a:pt x="669340" y="82906"/>
                    <a:pt x="680313" y="84125"/>
                  </a:cubicBezTo>
                  <a:cubicBezTo>
                    <a:pt x="682752" y="86563"/>
                    <a:pt x="685475" y="88747"/>
                    <a:pt x="687629" y="91440"/>
                  </a:cubicBezTo>
                  <a:cubicBezTo>
                    <a:pt x="690375" y="94873"/>
                    <a:pt x="691836" y="99305"/>
                    <a:pt x="694944" y="102413"/>
                  </a:cubicBezTo>
                  <a:cubicBezTo>
                    <a:pt x="702033" y="109502"/>
                    <a:pt x="707966" y="110411"/>
                    <a:pt x="716889" y="113386"/>
                  </a:cubicBezTo>
                  <a:cubicBezTo>
                    <a:pt x="787579" y="108967"/>
                    <a:pt x="755866" y="109728"/>
                    <a:pt x="811987" y="109728"/>
                  </a:cubicBezTo>
                  <a:lnTo>
                    <a:pt x="837590" y="138989"/>
                  </a:lnTo>
                  <a:lnTo>
                    <a:pt x="947318" y="138989"/>
                  </a:lnTo>
                  <a:cubicBezTo>
                    <a:pt x="958291" y="140208"/>
                    <a:pt x="969986" y="138546"/>
                    <a:pt x="980237" y="142646"/>
                  </a:cubicBezTo>
                  <a:cubicBezTo>
                    <a:pt x="983817" y="144078"/>
                    <a:pt x="981486" y="150608"/>
                    <a:pt x="983894" y="153619"/>
                  </a:cubicBezTo>
                  <a:cubicBezTo>
                    <a:pt x="986640" y="157052"/>
                    <a:pt x="990556" y="160072"/>
                    <a:pt x="994867" y="160934"/>
                  </a:cubicBezTo>
                  <a:cubicBezTo>
                    <a:pt x="1009263" y="163813"/>
                    <a:pt x="1024128" y="163373"/>
                    <a:pt x="1038758" y="164592"/>
                  </a:cubicBezTo>
                  <a:cubicBezTo>
                    <a:pt x="1044305" y="168290"/>
                    <a:pt x="1053133" y="175565"/>
                    <a:pt x="1060704" y="175565"/>
                  </a:cubicBezTo>
                  <a:cubicBezTo>
                    <a:pt x="1064560" y="175565"/>
                    <a:pt x="1068019" y="173126"/>
                    <a:pt x="1071677" y="171907"/>
                  </a:cubicBezTo>
                  <a:cubicBezTo>
                    <a:pt x="1080211" y="173126"/>
                    <a:pt x="1088798" y="174023"/>
                    <a:pt x="1097280" y="175565"/>
                  </a:cubicBezTo>
                  <a:cubicBezTo>
                    <a:pt x="1107389" y="177403"/>
                    <a:pt x="1113478" y="179745"/>
                    <a:pt x="1122883" y="182880"/>
                  </a:cubicBezTo>
                  <a:cubicBezTo>
                    <a:pt x="1138979" y="177514"/>
                    <a:pt x="1133730" y="177362"/>
                    <a:pt x="1155801" y="182880"/>
                  </a:cubicBezTo>
                  <a:cubicBezTo>
                    <a:pt x="1163282" y="184750"/>
                    <a:pt x="1177747" y="190195"/>
                    <a:pt x="1177747" y="190195"/>
                  </a:cubicBezTo>
                  <a:cubicBezTo>
                    <a:pt x="1195134" y="201786"/>
                    <a:pt x="1184553" y="196122"/>
                    <a:pt x="1210665" y="204826"/>
                  </a:cubicBezTo>
                  <a:cubicBezTo>
                    <a:pt x="1222791" y="208868"/>
                    <a:pt x="1234669" y="213284"/>
                    <a:pt x="1247241" y="215798"/>
                  </a:cubicBezTo>
                  <a:cubicBezTo>
                    <a:pt x="1279422" y="222234"/>
                    <a:pt x="1258808" y="215996"/>
                    <a:pt x="1280160" y="223114"/>
                  </a:cubicBezTo>
                  <a:cubicBezTo>
                    <a:pt x="1284974" y="237556"/>
                    <a:pt x="1283817" y="230231"/>
                    <a:pt x="1283817" y="245059"/>
                  </a:cubicBezTo>
                  <a:lnTo>
                    <a:pt x="1444752" y="245059"/>
                  </a:lnTo>
                  <a:lnTo>
                    <a:pt x="1444752" y="245059"/>
                  </a:lnTo>
                  <a:lnTo>
                    <a:pt x="1466697" y="267004"/>
                  </a:lnTo>
                  <a:lnTo>
                    <a:pt x="1503273" y="267004"/>
                  </a:lnTo>
                  <a:cubicBezTo>
                    <a:pt x="1510588" y="275539"/>
                    <a:pt x="1516226" y="285864"/>
                    <a:pt x="1525219" y="292608"/>
                  </a:cubicBezTo>
                  <a:cubicBezTo>
                    <a:pt x="1531388" y="297235"/>
                    <a:pt x="1539850" y="297484"/>
                    <a:pt x="1547165" y="299923"/>
                  </a:cubicBezTo>
                  <a:cubicBezTo>
                    <a:pt x="1561609" y="304738"/>
                    <a:pt x="1554280" y="303581"/>
                    <a:pt x="1569110" y="303581"/>
                  </a:cubicBezTo>
                  <a:lnTo>
                    <a:pt x="1726387" y="303581"/>
                  </a:lnTo>
                  <a:lnTo>
                    <a:pt x="1726387" y="299923"/>
                  </a:lnTo>
                  <a:cubicBezTo>
                    <a:pt x="1734921" y="307238"/>
                    <a:pt x="1742781" y="315423"/>
                    <a:pt x="1751990" y="321869"/>
                  </a:cubicBezTo>
                  <a:cubicBezTo>
                    <a:pt x="1755149" y="324080"/>
                    <a:pt x="1762963" y="325526"/>
                    <a:pt x="1762963" y="325526"/>
                  </a:cubicBezTo>
                  <a:lnTo>
                    <a:pt x="1839773" y="325526"/>
                  </a:lnTo>
                  <a:lnTo>
                    <a:pt x="1887321" y="347472"/>
                  </a:lnTo>
                  <a:lnTo>
                    <a:pt x="2125065" y="347472"/>
                  </a:lnTo>
                  <a:lnTo>
                    <a:pt x="2125065" y="365760"/>
                  </a:lnTo>
                  <a:cubicBezTo>
                    <a:pt x="2139696" y="366979"/>
                    <a:pt x="2154475" y="367004"/>
                    <a:pt x="2168957" y="369418"/>
                  </a:cubicBezTo>
                  <a:cubicBezTo>
                    <a:pt x="2176563" y="370686"/>
                    <a:pt x="2183296" y="375466"/>
                    <a:pt x="2190902" y="376733"/>
                  </a:cubicBezTo>
                  <a:cubicBezTo>
                    <a:pt x="2222469" y="381993"/>
                    <a:pt x="2205432" y="380390"/>
                    <a:pt x="2242109" y="380390"/>
                  </a:cubicBezTo>
                  <a:lnTo>
                    <a:pt x="2242109" y="380390"/>
                  </a:lnTo>
                  <a:lnTo>
                    <a:pt x="2253081" y="391362"/>
                  </a:lnTo>
                  <a:lnTo>
                    <a:pt x="2307945" y="391362"/>
                  </a:lnTo>
                  <a:lnTo>
                    <a:pt x="2333549" y="420624"/>
                  </a:lnTo>
                  <a:lnTo>
                    <a:pt x="2351837" y="446227"/>
                  </a:lnTo>
                  <a:lnTo>
                    <a:pt x="2410358" y="446227"/>
                  </a:lnTo>
                  <a:lnTo>
                    <a:pt x="2487168" y="490118"/>
                  </a:lnTo>
                  <a:lnTo>
                    <a:pt x="2600553" y="490118"/>
                  </a:lnTo>
                  <a:lnTo>
                    <a:pt x="2600553" y="482803"/>
                  </a:lnTo>
                  <a:cubicBezTo>
                    <a:pt x="2610307" y="486461"/>
                    <a:pt x="2620882" y="488416"/>
                    <a:pt x="2629814" y="493776"/>
                  </a:cubicBezTo>
                  <a:cubicBezTo>
                    <a:pt x="2633583" y="496038"/>
                    <a:pt x="2634383" y="501316"/>
                    <a:pt x="2637129" y="504749"/>
                  </a:cubicBezTo>
                  <a:cubicBezTo>
                    <a:pt x="2639283" y="507442"/>
                    <a:pt x="2644445" y="512064"/>
                    <a:pt x="2644445" y="512064"/>
                  </a:cubicBezTo>
                  <a:lnTo>
                    <a:pt x="2776118" y="512064"/>
                  </a:lnTo>
                  <a:lnTo>
                    <a:pt x="2776118" y="512064"/>
                  </a:lnTo>
                  <a:cubicBezTo>
                    <a:pt x="2779776" y="521818"/>
                    <a:pt x="2782780" y="531842"/>
                    <a:pt x="2787091" y="541325"/>
                  </a:cubicBezTo>
                  <a:cubicBezTo>
                    <a:pt x="2788910" y="545327"/>
                    <a:pt x="2790589" y="550117"/>
                    <a:pt x="2794406" y="552298"/>
                  </a:cubicBezTo>
                  <a:cubicBezTo>
                    <a:pt x="2799804" y="555382"/>
                    <a:pt x="2806663" y="554447"/>
                    <a:pt x="2812694" y="555955"/>
                  </a:cubicBezTo>
                  <a:cubicBezTo>
                    <a:pt x="2816434" y="556890"/>
                    <a:pt x="2820009" y="558394"/>
                    <a:pt x="2823667" y="559613"/>
                  </a:cubicBezTo>
                  <a:cubicBezTo>
                    <a:pt x="2827711" y="571742"/>
                    <a:pt x="2827325" y="566730"/>
                    <a:pt x="2827325" y="574243"/>
                  </a:cubicBezTo>
                  <a:lnTo>
                    <a:pt x="2999232" y="574243"/>
                  </a:lnTo>
                  <a:lnTo>
                    <a:pt x="2999232" y="574243"/>
                  </a:lnTo>
                  <a:lnTo>
                    <a:pt x="2999232" y="588874"/>
                  </a:lnTo>
                  <a:lnTo>
                    <a:pt x="3251606" y="588874"/>
                  </a:lnTo>
                  <a:lnTo>
                    <a:pt x="3251606" y="588874"/>
                  </a:lnTo>
                  <a:lnTo>
                    <a:pt x="3251606" y="618134"/>
                  </a:lnTo>
                  <a:lnTo>
                    <a:pt x="3372307" y="618134"/>
                  </a:lnTo>
                  <a:lnTo>
                    <a:pt x="3372307" y="651053"/>
                  </a:lnTo>
                  <a:lnTo>
                    <a:pt x="3602736" y="651053"/>
                  </a:lnTo>
                  <a:lnTo>
                    <a:pt x="3602736" y="738835"/>
                  </a:lnTo>
                  <a:lnTo>
                    <a:pt x="3683203" y="738835"/>
                  </a:lnTo>
                </a:path>
              </a:pathLst>
            </a:custGeom>
            <a:noFill/>
            <a:ln w="19050">
              <a:solidFill>
                <a:srgbClr val="00B05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endParaRPr>
            </a:p>
          </p:txBody>
        </p:sp>
        <p:sp>
          <p:nvSpPr>
            <p:cNvPr id="74" name="TextBox 74">
              <a:extLst>
                <a:ext uri="{FF2B5EF4-FFF2-40B4-BE49-F238E27FC236}">
                  <a16:creationId xmlns:a16="http://schemas.microsoft.com/office/drawing/2014/main" id="{D371C41B-61D4-A605-B405-1BF00CA71409}"/>
                </a:ext>
              </a:extLst>
            </p:cNvPr>
            <p:cNvSpPr txBox="1"/>
            <p:nvPr/>
          </p:nvSpPr>
          <p:spPr>
            <a:xfrm>
              <a:off x="6889084" y="3734742"/>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75" name="TextBox 75">
              <a:extLst>
                <a:ext uri="{FF2B5EF4-FFF2-40B4-BE49-F238E27FC236}">
                  <a16:creationId xmlns:a16="http://schemas.microsoft.com/office/drawing/2014/main" id="{36326E0C-A4E6-35E8-2581-1B5CD15684A2}"/>
                </a:ext>
              </a:extLst>
            </p:cNvPr>
            <p:cNvSpPr txBox="1"/>
            <p:nvPr/>
          </p:nvSpPr>
          <p:spPr>
            <a:xfrm>
              <a:off x="7287678" y="3787647"/>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76" name="TextBox 76">
              <a:extLst>
                <a:ext uri="{FF2B5EF4-FFF2-40B4-BE49-F238E27FC236}">
                  <a16:creationId xmlns:a16="http://schemas.microsoft.com/office/drawing/2014/main" id="{5A2A531E-EAA2-F066-3B81-3E0F8015C02D}"/>
                </a:ext>
              </a:extLst>
            </p:cNvPr>
            <p:cNvSpPr txBox="1"/>
            <p:nvPr/>
          </p:nvSpPr>
          <p:spPr>
            <a:xfrm>
              <a:off x="7556864" y="3853271"/>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77" name="TextBox 77">
              <a:extLst>
                <a:ext uri="{FF2B5EF4-FFF2-40B4-BE49-F238E27FC236}">
                  <a16:creationId xmlns:a16="http://schemas.microsoft.com/office/drawing/2014/main" id="{8B5459EF-828C-A212-2F76-374A9C98985D}"/>
                </a:ext>
              </a:extLst>
            </p:cNvPr>
            <p:cNvSpPr txBox="1"/>
            <p:nvPr/>
          </p:nvSpPr>
          <p:spPr>
            <a:xfrm>
              <a:off x="7678783" y="3877010"/>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78" name="TextBox 78">
              <a:extLst>
                <a:ext uri="{FF2B5EF4-FFF2-40B4-BE49-F238E27FC236}">
                  <a16:creationId xmlns:a16="http://schemas.microsoft.com/office/drawing/2014/main" id="{944D5DF9-728A-8658-AF39-FFE3D1A5116C}"/>
                </a:ext>
              </a:extLst>
            </p:cNvPr>
            <p:cNvSpPr txBox="1"/>
            <p:nvPr/>
          </p:nvSpPr>
          <p:spPr>
            <a:xfrm>
              <a:off x="9123726" y="4167074"/>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79" name="TextBox 79">
              <a:extLst>
                <a:ext uri="{FF2B5EF4-FFF2-40B4-BE49-F238E27FC236}">
                  <a16:creationId xmlns:a16="http://schemas.microsoft.com/office/drawing/2014/main" id="{F4EE26BA-7226-5C94-8825-497C8A76F276}"/>
                </a:ext>
              </a:extLst>
            </p:cNvPr>
            <p:cNvSpPr txBox="1"/>
            <p:nvPr/>
          </p:nvSpPr>
          <p:spPr>
            <a:xfrm>
              <a:off x="9148170" y="4166774"/>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80" name="TextBox 80">
              <a:extLst>
                <a:ext uri="{FF2B5EF4-FFF2-40B4-BE49-F238E27FC236}">
                  <a16:creationId xmlns:a16="http://schemas.microsoft.com/office/drawing/2014/main" id="{389BF5A8-5946-C272-109F-FA1AB26AD987}"/>
                </a:ext>
              </a:extLst>
            </p:cNvPr>
            <p:cNvSpPr txBox="1"/>
            <p:nvPr/>
          </p:nvSpPr>
          <p:spPr>
            <a:xfrm>
              <a:off x="9182534" y="4166001"/>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81" name="TextBox 81">
              <a:extLst>
                <a:ext uri="{FF2B5EF4-FFF2-40B4-BE49-F238E27FC236}">
                  <a16:creationId xmlns:a16="http://schemas.microsoft.com/office/drawing/2014/main" id="{31A0A531-396F-E6C8-7E3A-A2600CE1EB7F}"/>
                </a:ext>
              </a:extLst>
            </p:cNvPr>
            <p:cNvSpPr txBox="1"/>
            <p:nvPr/>
          </p:nvSpPr>
          <p:spPr>
            <a:xfrm>
              <a:off x="9208063" y="4167821"/>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82" name="TextBox 82">
              <a:extLst>
                <a:ext uri="{FF2B5EF4-FFF2-40B4-BE49-F238E27FC236}">
                  <a16:creationId xmlns:a16="http://schemas.microsoft.com/office/drawing/2014/main" id="{C8DA0355-CA47-E68A-7498-49752B3A0889}"/>
                </a:ext>
              </a:extLst>
            </p:cNvPr>
            <p:cNvSpPr txBox="1"/>
            <p:nvPr/>
          </p:nvSpPr>
          <p:spPr>
            <a:xfrm>
              <a:off x="9406731" y="4184862"/>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83" name="TextBox 83">
              <a:extLst>
                <a:ext uri="{FF2B5EF4-FFF2-40B4-BE49-F238E27FC236}">
                  <a16:creationId xmlns:a16="http://schemas.microsoft.com/office/drawing/2014/main" id="{AB97F904-07A0-2ECF-2A7C-A1455D2E4648}"/>
                </a:ext>
              </a:extLst>
            </p:cNvPr>
            <p:cNvSpPr txBox="1"/>
            <p:nvPr/>
          </p:nvSpPr>
          <p:spPr>
            <a:xfrm>
              <a:off x="9498382" y="4214310"/>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84" name="TextBox 84">
              <a:extLst>
                <a:ext uri="{FF2B5EF4-FFF2-40B4-BE49-F238E27FC236}">
                  <a16:creationId xmlns:a16="http://schemas.microsoft.com/office/drawing/2014/main" id="{CD647CC3-7F96-C2BA-954E-8BBB421A6E98}"/>
                </a:ext>
              </a:extLst>
            </p:cNvPr>
            <p:cNvSpPr txBox="1"/>
            <p:nvPr/>
          </p:nvSpPr>
          <p:spPr>
            <a:xfrm>
              <a:off x="9821548" y="4328681"/>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85" name="TextBox 85">
              <a:extLst>
                <a:ext uri="{FF2B5EF4-FFF2-40B4-BE49-F238E27FC236}">
                  <a16:creationId xmlns:a16="http://schemas.microsoft.com/office/drawing/2014/main" id="{3566BB90-5DCA-0969-9B49-077D31ED3E2A}"/>
                </a:ext>
              </a:extLst>
            </p:cNvPr>
            <p:cNvSpPr txBox="1"/>
            <p:nvPr/>
          </p:nvSpPr>
          <p:spPr>
            <a:xfrm>
              <a:off x="9957875" y="4352996"/>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86" name="TextBox 86">
              <a:extLst>
                <a:ext uri="{FF2B5EF4-FFF2-40B4-BE49-F238E27FC236}">
                  <a16:creationId xmlns:a16="http://schemas.microsoft.com/office/drawing/2014/main" id="{EA1981B5-CF12-B4D3-0C97-E7739F17DEF5}"/>
                </a:ext>
              </a:extLst>
            </p:cNvPr>
            <p:cNvSpPr txBox="1"/>
            <p:nvPr/>
          </p:nvSpPr>
          <p:spPr>
            <a:xfrm>
              <a:off x="9999519" y="4348570"/>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87" name="TextBox 87">
              <a:extLst>
                <a:ext uri="{FF2B5EF4-FFF2-40B4-BE49-F238E27FC236}">
                  <a16:creationId xmlns:a16="http://schemas.microsoft.com/office/drawing/2014/main" id="{E6D72B6A-63B2-4785-5967-34852BE6F14C}"/>
                </a:ext>
              </a:extLst>
            </p:cNvPr>
            <p:cNvSpPr txBox="1"/>
            <p:nvPr/>
          </p:nvSpPr>
          <p:spPr>
            <a:xfrm>
              <a:off x="10090168" y="4385822"/>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88" name="TextBox 88">
              <a:extLst>
                <a:ext uri="{FF2B5EF4-FFF2-40B4-BE49-F238E27FC236}">
                  <a16:creationId xmlns:a16="http://schemas.microsoft.com/office/drawing/2014/main" id="{B318C5CD-7F7C-498D-8293-DF4ECA613720}"/>
                </a:ext>
              </a:extLst>
            </p:cNvPr>
            <p:cNvSpPr txBox="1"/>
            <p:nvPr/>
          </p:nvSpPr>
          <p:spPr>
            <a:xfrm>
              <a:off x="10140006" y="4384080"/>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89" name="TextBox 89">
              <a:extLst>
                <a:ext uri="{FF2B5EF4-FFF2-40B4-BE49-F238E27FC236}">
                  <a16:creationId xmlns:a16="http://schemas.microsoft.com/office/drawing/2014/main" id="{56689944-825B-9E43-CB1A-29F9AF80AC30}"/>
                </a:ext>
              </a:extLst>
            </p:cNvPr>
            <p:cNvSpPr txBox="1"/>
            <p:nvPr/>
          </p:nvSpPr>
          <p:spPr>
            <a:xfrm>
              <a:off x="10158320" y="4386082"/>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90" name="TextBox 90">
              <a:extLst>
                <a:ext uri="{FF2B5EF4-FFF2-40B4-BE49-F238E27FC236}">
                  <a16:creationId xmlns:a16="http://schemas.microsoft.com/office/drawing/2014/main" id="{2E54DA3B-1D56-F51D-7C39-3F95307095D2}"/>
                </a:ext>
              </a:extLst>
            </p:cNvPr>
            <p:cNvSpPr txBox="1"/>
            <p:nvPr/>
          </p:nvSpPr>
          <p:spPr>
            <a:xfrm>
              <a:off x="10210564" y="4386138"/>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91" name="TextBox 91">
              <a:extLst>
                <a:ext uri="{FF2B5EF4-FFF2-40B4-BE49-F238E27FC236}">
                  <a16:creationId xmlns:a16="http://schemas.microsoft.com/office/drawing/2014/main" id="{274CCF22-F955-8E07-B972-2FCB4973CA9A}"/>
                </a:ext>
              </a:extLst>
            </p:cNvPr>
            <p:cNvSpPr txBox="1"/>
            <p:nvPr/>
          </p:nvSpPr>
          <p:spPr>
            <a:xfrm>
              <a:off x="10238634" y="4384080"/>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92" name="TextBox 92">
              <a:extLst>
                <a:ext uri="{FF2B5EF4-FFF2-40B4-BE49-F238E27FC236}">
                  <a16:creationId xmlns:a16="http://schemas.microsoft.com/office/drawing/2014/main" id="{60E4CEED-BA28-C43A-C913-F8B04DCF768A}"/>
                </a:ext>
              </a:extLst>
            </p:cNvPr>
            <p:cNvSpPr txBox="1"/>
            <p:nvPr/>
          </p:nvSpPr>
          <p:spPr>
            <a:xfrm>
              <a:off x="10289484" y="4456664"/>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93" name="TextBox 93">
              <a:extLst>
                <a:ext uri="{FF2B5EF4-FFF2-40B4-BE49-F238E27FC236}">
                  <a16:creationId xmlns:a16="http://schemas.microsoft.com/office/drawing/2014/main" id="{0FD191D0-9AD0-4F73-D3A0-59CB1DF1712C}"/>
                </a:ext>
              </a:extLst>
            </p:cNvPr>
            <p:cNvSpPr txBox="1"/>
            <p:nvPr/>
          </p:nvSpPr>
          <p:spPr>
            <a:xfrm>
              <a:off x="10364372" y="4467162"/>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94" name="TextBox 94">
              <a:extLst>
                <a:ext uri="{FF2B5EF4-FFF2-40B4-BE49-F238E27FC236}">
                  <a16:creationId xmlns:a16="http://schemas.microsoft.com/office/drawing/2014/main" id="{17126EB5-30E9-FF24-58A2-96EF9CD1A169}"/>
                </a:ext>
              </a:extLst>
            </p:cNvPr>
            <p:cNvSpPr txBox="1"/>
            <p:nvPr/>
          </p:nvSpPr>
          <p:spPr>
            <a:xfrm>
              <a:off x="10400010" y="4466419"/>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95" name="TextBox 95">
              <a:extLst>
                <a:ext uri="{FF2B5EF4-FFF2-40B4-BE49-F238E27FC236}">
                  <a16:creationId xmlns:a16="http://schemas.microsoft.com/office/drawing/2014/main" id="{3B51C657-D57C-6387-79FA-BA64DF0341FA}"/>
                </a:ext>
              </a:extLst>
            </p:cNvPr>
            <p:cNvSpPr txBox="1"/>
            <p:nvPr/>
          </p:nvSpPr>
          <p:spPr>
            <a:xfrm>
              <a:off x="10420648" y="4470212"/>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96" name="TextBox 96">
              <a:extLst>
                <a:ext uri="{FF2B5EF4-FFF2-40B4-BE49-F238E27FC236}">
                  <a16:creationId xmlns:a16="http://schemas.microsoft.com/office/drawing/2014/main" id="{FE38AB5D-BBE9-688A-AD10-7059EFB3E0B4}"/>
                </a:ext>
              </a:extLst>
            </p:cNvPr>
            <p:cNvSpPr txBox="1"/>
            <p:nvPr/>
          </p:nvSpPr>
          <p:spPr>
            <a:xfrm>
              <a:off x="10441874" y="4469428"/>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97" name="TextBox 97">
              <a:extLst>
                <a:ext uri="{FF2B5EF4-FFF2-40B4-BE49-F238E27FC236}">
                  <a16:creationId xmlns:a16="http://schemas.microsoft.com/office/drawing/2014/main" id="{F0B0DCCF-22AF-4768-2F17-DA64C30EA330}"/>
                </a:ext>
              </a:extLst>
            </p:cNvPr>
            <p:cNvSpPr txBox="1"/>
            <p:nvPr/>
          </p:nvSpPr>
          <p:spPr>
            <a:xfrm>
              <a:off x="10486446" y="4466418"/>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98" name="TextBox 98">
              <a:extLst>
                <a:ext uri="{FF2B5EF4-FFF2-40B4-BE49-F238E27FC236}">
                  <a16:creationId xmlns:a16="http://schemas.microsoft.com/office/drawing/2014/main" id="{F535564E-8C62-54EB-763A-5EC52A4BB605}"/>
                </a:ext>
              </a:extLst>
            </p:cNvPr>
            <p:cNvSpPr txBox="1"/>
            <p:nvPr/>
          </p:nvSpPr>
          <p:spPr>
            <a:xfrm>
              <a:off x="10504928" y="4469810"/>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99" name="TextBox 99">
              <a:extLst>
                <a:ext uri="{FF2B5EF4-FFF2-40B4-BE49-F238E27FC236}">
                  <a16:creationId xmlns:a16="http://schemas.microsoft.com/office/drawing/2014/main" id="{96A306EF-D72A-D1AB-7EA9-776E5E88B074}"/>
                </a:ext>
              </a:extLst>
            </p:cNvPr>
            <p:cNvSpPr txBox="1"/>
            <p:nvPr/>
          </p:nvSpPr>
          <p:spPr>
            <a:xfrm>
              <a:off x="10533647" y="4468199"/>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100" name="TextBox 100">
              <a:extLst>
                <a:ext uri="{FF2B5EF4-FFF2-40B4-BE49-F238E27FC236}">
                  <a16:creationId xmlns:a16="http://schemas.microsoft.com/office/drawing/2014/main" id="{A22AD8EC-6115-E4A8-B63D-27489A26019E}"/>
                </a:ext>
              </a:extLst>
            </p:cNvPr>
            <p:cNvSpPr txBox="1"/>
            <p:nvPr/>
          </p:nvSpPr>
          <p:spPr>
            <a:xfrm>
              <a:off x="10557488" y="4466588"/>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101" name="TextBox 101">
              <a:extLst>
                <a:ext uri="{FF2B5EF4-FFF2-40B4-BE49-F238E27FC236}">
                  <a16:creationId xmlns:a16="http://schemas.microsoft.com/office/drawing/2014/main" id="{82238774-3F3B-E269-A01E-56AC42CB5FD1}"/>
                </a:ext>
              </a:extLst>
            </p:cNvPr>
            <p:cNvSpPr txBox="1"/>
            <p:nvPr/>
          </p:nvSpPr>
          <p:spPr>
            <a:xfrm>
              <a:off x="11088370" y="4571670"/>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102" name="TextBox 102">
              <a:extLst>
                <a:ext uri="{FF2B5EF4-FFF2-40B4-BE49-F238E27FC236}">
                  <a16:creationId xmlns:a16="http://schemas.microsoft.com/office/drawing/2014/main" id="{F301187E-C858-28CD-D3ED-E9B4BD6492C5}"/>
                </a:ext>
              </a:extLst>
            </p:cNvPr>
            <p:cNvSpPr txBox="1"/>
            <p:nvPr/>
          </p:nvSpPr>
          <p:spPr>
            <a:xfrm>
              <a:off x="11119686" y="4570970"/>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103" name="TextBox 103">
              <a:extLst>
                <a:ext uri="{FF2B5EF4-FFF2-40B4-BE49-F238E27FC236}">
                  <a16:creationId xmlns:a16="http://schemas.microsoft.com/office/drawing/2014/main" id="{AFE4E75A-3143-26E0-1433-BCAAE9F5DB60}"/>
                </a:ext>
              </a:extLst>
            </p:cNvPr>
            <p:cNvSpPr txBox="1"/>
            <p:nvPr/>
          </p:nvSpPr>
          <p:spPr>
            <a:xfrm>
              <a:off x="11154762" y="4567263"/>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104" name="TextBox 104">
              <a:extLst>
                <a:ext uri="{FF2B5EF4-FFF2-40B4-BE49-F238E27FC236}">
                  <a16:creationId xmlns:a16="http://schemas.microsoft.com/office/drawing/2014/main" id="{53491AC7-0F04-10EE-A928-D15DFC984F41}"/>
                </a:ext>
              </a:extLst>
            </p:cNvPr>
            <p:cNvSpPr txBox="1"/>
            <p:nvPr/>
          </p:nvSpPr>
          <p:spPr>
            <a:xfrm>
              <a:off x="11207636" y="4567383"/>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105" name="TextBox 105">
              <a:extLst>
                <a:ext uri="{FF2B5EF4-FFF2-40B4-BE49-F238E27FC236}">
                  <a16:creationId xmlns:a16="http://schemas.microsoft.com/office/drawing/2014/main" id="{CDA559F1-5548-A660-BC4A-2848D18A97D7}"/>
                </a:ext>
              </a:extLst>
            </p:cNvPr>
            <p:cNvSpPr txBox="1"/>
            <p:nvPr/>
          </p:nvSpPr>
          <p:spPr>
            <a:xfrm>
              <a:off x="11272384" y="4566064"/>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106" name="TextBox 106">
              <a:extLst>
                <a:ext uri="{FF2B5EF4-FFF2-40B4-BE49-F238E27FC236}">
                  <a16:creationId xmlns:a16="http://schemas.microsoft.com/office/drawing/2014/main" id="{CE506550-8BA6-F2E2-BF0E-72A5A4A3E477}"/>
                </a:ext>
              </a:extLst>
            </p:cNvPr>
            <p:cNvSpPr txBox="1"/>
            <p:nvPr/>
          </p:nvSpPr>
          <p:spPr>
            <a:xfrm>
              <a:off x="11310028" y="4563391"/>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107" name="TextBox 107">
              <a:extLst>
                <a:ext uri="{FF2B5EF4-FFF2-40B4-BE49-F238E27FC236}">
                  <a16:creationId xmlns:a16="http://schemas.microsoft.com/office/drawing/2014/main" id="{7D35C5F1-1F27-AB1C-392D-E65A99199104}"/>
                </a:ext>
              </a:extLst>
            </p:cNvPr>
            <p:cNvSpPr txBox="1"/>
            <p:nvPr/>
          </p:nvSpPr>
          <p:spPr>
            <a:xfrm>
              <a:off x="11368512" y="4563483"/>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108" name="TextBox 108">
              <a:extLst>
                <a:ext uri="{FF2B5EF4-FFF2-40B4-BE49-F238E27FC236}">
                  <a16:creationId xmlns:a16="http://schemas.microsoft.com/office/drawing/2014/main" id="{4B39B9E2-67DB-EA04-208B-37B4CCC225D6}"/>
                </a:ext>
              </a:extLst>
            </p:cNvPr>
            <p:cNvSpPr txBox="1"/>
            <p:nvPr/>
          </p:nvSpPr>
          <p:spPr>
            <a:xfrm>
              <a:off x="11386559" y="4692774"/>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109" name="TextBox 109">
              <a:extLst>
                <a:ext uri="{FF2B5EF4-FFF2-40B4-BE49-F238E27FC236}">
                  <a16:creationId xmlns:a16="http://schemas.microsoft.com/office/drawing/2014/main" id="{FB1E24F3-A5AD-CCC5-9A9D-31E3847EC1E4}"/>
                </a:ext>
              </a:extLst>
            </p:cNvPr>
            <p:cNvSpPr txBox="1"/>
            <p:nvPr/>
          </p:nvSpPr>
          <p:spPr>
            <a:xfrm>
              <a:off x="11410474" y="4690763"/>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110" name="TextBox 110">
              <a:extLst>
                <a:ext uri="{FF2B5EF4-FFF2-40B4-BE49-F238E27FC236}">
                  <a16:creationId xmlns:a16="http://schemas.microsoft.com/office/drawing/2014/main" id="{3C8ADEBD-06BD-961B-4FD4-EE217CD24610}"/>
                </a:ext>
              </a:extLst>
            </p:cNvPr>
            <p:cNvSpPr txBox="1"/>
            <p:nvPr/>
          </p:nvSpPr>
          <p:spPr>
            <a:xfrm>
              <a:off x="11474530" y="4694092"/>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111" name="TextBox 111">
              <a:extLst>
                <a:ext uri="{FF2B5EF4-FFF2-40B4-BE49-F238E27FC236}">
                  <a16:creationId xmlns:a16="http://schemas.microsoft.com/office/drawing/2014/main" id="{D43AE093-27D3-8CC8-FEB9-876C710547F8}"/>
                </a:ext>
              </a:extLst>
            </p:cNvPr>
            <p:cNvSpPr txBox="1"/>
            <p:nvPr/>
          </p:nvSpPr>
          <p:spPr>
            <a:xfrm>
              <a:off x="10635408" y="4492964"/>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112" name="TextBox 112">
              <a:extLst>
                <a:ext uri="{FF2B5EF4-FFF2-40B4-BE49-F238E27FC236}">
                  <a16:creationId xmlns:a16="http://schemas.microsoft.com/office/drawing/2014/main" id="{00477891-C39B-700E-B66C-BFEBBE2E44F1}"/>
                </a:ext>
              </a:extLst>
            </p:cNvPr>
            <p:cNvSpPr txBox="1"/>
            <p:nvPr/>
          </p:nvSpPr>
          <p:spPr>
            <a:xfrm>
              <a:off x="10729606" y="4492584"/>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113" name="TextBox 113">
              <a:extLst>
                <a:ext uri="{FF2B5EF4-FFF2-40B4-BE49-F238E27FC236}">
                  <a16:creationId xmlns:a16="http://schemas.microsoft.com/office/drawing/2014/main" id="{4A0541AB-9C45-347E-288E-DEABAA367373}"/>
                </a:ext>
              </a:extLst>
            </p:cNvPr>
            <p:cNvSpPr txBox="1"/>
            <p:nvPr/>
          </p:nvSpPr>
          <p:spPr>
            <a:xfrm>
              <a:off x="10777744" y="4493667"/>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114" name="TextBox 114">
              <a:extLst>
                <a:ext uri="{FF2B5EF4-FFF2-40B4-BE49-F238E27FC236}">
                  <a16:creationId xmlns:a16="http://schemas.microsoft.com/office/drawing/2014/main" id="{F8972E71-8507-C2B3-38E0-ACE53448B1E5}"/>
                </a:ext>
              </a:extLst>
            </p:cNvPr>
            <p:cNvSpPr txBox="1"/>
            <p:nvPr/>
          </p:nvSpPr>
          <p:spPr>
            <a:xfrm>
              <a:off x="10823944" y="4492344"/>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115" name="TextBox 115">
              <a:extLst>
                <a:ext uri="{FF2B5EF4-FFF2-40B4-BE49-F238E27FC236}">
                  <a16:creationId xmlns:a16="http://schemas.microsoft.com/office/drawing/2014/main" id="{94970346-779D-9320-CAD2-F97A23D377BD}"/>
                </a:ext>
              </a:extLst>
            </p:cNvPr>
            <p:cNvSpPr txBox="1"/>
            <p:nvPr/>
          </p:nvSpPr>
          <p:spPr>
            <a:xfrm>
              <a:off x="10898231" y="4493020"/>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116" name="TextBox 116">
              <a:extLst>
                <a:ext uri="{FF2B5EF4-FFF2-40B4-BE49-F238E27FC236}">
                  <a16:creationId xmlns:a16="http://schemas.microsoft.com/office/drawing/2014/main" id="{91864AAC-35D2-C28D-53D8-CF96D2CC638D}"/>
                </a:ext>
              </a:extLst>
            </p:cNvPr>
            <p:cNvSpPr txBox="1"/>
            <p:nvPr/>
          </p:nvSpPr>
          <p:spPr>
            <a:xfrm>
              <a:off x="10903363" y="4529900"/>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sp>
          <p:nvSpPr>
            <p:cNvPr id="117" name="TextBox 117">
              <a:extLst>
                <a:ext uri="{FF2B5EF4-FFF2-40B4-BE49-F238E27FC236}">
                  <a16:creationId xmlns:a16="http://schemas.microsoft.com/office/drawing/2014/main" id="{803DDA7E-3936-ACF4-500E-5F09733C4B15}"/>
                </a:ext>
              </a:extLst>
            </p:cNvPr>
            <p:cNvSpPr txBox="1"/>
            <p:nvPr/>
          </p:nvSpPr>
          <p:spPr>
            <a:xfrm>
              <a:off x="10926223" y="4532732"/>
              <a:ext cx="320725" cy="258767"/>
            </a:xfrm>
            <a:prstGeom prst="rect">
              <a:avLst/>
            </a:prstGeom>
            <a:noFill/>
            <a:ln>
              <a:noFill/>
            </a:ln>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Arial" panose="020B0604020202020204"/>
                  <a:ea typeface="+mn-ea"/>
                  <a:cs typeface="+mn-cs"/>
                </a:rPr>
                <a:t>+</a:t>
              </a:r>
            </a:p>
          </p:txBody>
        </p:sp>
      </p:grpSp>
      <p:grpSp>
        <p:nvGrpSpPr>
          <p:cNvPr id="63" name="Group 63">
            <a:extLst>
              <a:ext uri="{FF2B5EF4-FFF2-40B4-BE49-F238E27FC236}">
                <a16:creationId xmlns:a16="http://schemas.microsoft.com/office/drawing/2014/main" id="{E0487E65-54E0-1881-012D-52EC7D6B33F1}"/>
              </a:ext>
            </a:extLst>
          </p:cNvPr>
          <p:cNvGrpSpPr/>
          <p:nvPr/>
        </p:nvGrpSpPr>
        <p:grpSpPr>
          <a:xfrm>
            <a:off x="6030899" y="3757321"/>
            <a:ext cx="5843933" cy="1968389"/>
            <a:chOff x="4523174" y="3067581"/>
            <a:chExt cx="4382950" cy="1476292"/>
          </a:xfrm>
        </p:grpSpPr>
        <p:sp>
          <p:nvSpPr>
            <p:cNvPr id="64" name="Rectangle 63">
              <a:extLst>
                <a:ext uri="{FF2B5EF4-FFF2-40B4-BE49-F238E27FC236}">
                  <a16:creationId xmlns:a16="http://schemas.microsoft.com/office/drawing/2014/main" id="{C5D129BE-8082-1B64-43EC-1368F3C48A1C}"/>
                </a:ext>
              </a:extLst>
            </p:cNvPr>
            <p:cNvSpPr/>
            <p:nvPr/>
          </p:nvSpPr>
          <p:spPr>
            <a:xfrm rot="16200000">
              <a:off x="4079138" y="3511617"/>
              <a:ext cx="1056123" cy="168052"/>
            </a:xfrm>
            <a:prstGeom prst="rect">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Arial" panose="020B0604020202020204"/>
                  <a:ea typeface="+mn-ea"/>
                  <a:cs typeface="+mn-cs"/>
                </a:rPr>
                <a:t>OS, %</a:t>
              </a:r>
            </a:p>
          </p:txBody>
        </p:sp>
        <p:sp>
          <p:nvSpPr>
            <p:cNvPr id="65" name="Rectangle 64">
              <a:extLst>
                <a:ext uri="{FF2B5EF4-FFF2-40B4-BE49-F238E27FC236}">
                  <a16:creationId xmlns:a16="http://schemas.microsoft.com/office/drawing/2014/main" id="{1A2AA4F5-E9D5-140C-98F3-F0246BDF9AEE}"/>
                </a:ext>
              </a:extLst>
            </p:cNvPr>
            <p:cNvSpPr/>
            <p:nvPr/>
          </p:nvSpPr>
          <p:spPr>
            <a:xfrm>
              <a:off x="7121521" y="3074537"/>
              <a:ext cx="1784603" cy="283550"/>
            </a:xfrm>
            <a:prstGeom prst="rect">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Arial" panose="020B0604020202020204"/>
                  <a:ea typeface="+mn-ea"/>
                  <a:cs typeface="+mn-cs"/>
                </a:rPr>
                <a:t>Median OS</a:t>
              </a:r>
              <a:r>
                <a:rPr lang="en-GB" sz="1200" noProof="0" dirty="0">
                  <a:solidFill>
                    <a:schemeClr val="tx1"/>
                  </a:solidFill>
                  <a:latin typeface="Arial" panose="020B0604020202020204"/>
                </a:rPr>
                <a:t> </a:t>
              </a:r>
              <a:r>
                <a:rPr kumimoji="0" lang="en-GB" sz="1200" b="0" i="0" u="none" strike="noStrike" kern="1200" cap="none" spc="0" normalizeH="0" baseline="0" noProof="0" dirty="0">
                  <a:ln>
                    <a:noFill/>
                  </a:ln>
                  <a:solidFill>
                    <a:schemeClr val="tx1"/>
                  </a:solidFill>
                  <a:effectLst/>
                  <a:uLnTx/>
                  <a:uFillTx/>
                  <a:latin typeface="Arial" panose="020B0604020202020204"/>
                  <a:ea typeface="+mn-ea"/>
                  <a:cs typeface="+mn-cs"/>
                </a:rPr>
                <a:t>(95% CI), mo</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Arial" panose="020B0604020202020204"/>
                  <a:ea typeface="+mn-ea"/>
                  <a:cs typeface="+mn-cs"/>
                </a:rPr>
                <a:t>15.6 (13.1-19.0)</a:t>
              </a:r>
            </a:p>
          </p:txBody>
        </p:sp>
        <p:sp>
          <p:nvSpPr>
            <p:cNvPr id="66" name="Rectangle 65">
              <a:extLst>
                <a:ext uri="{FF2B5EF4-FFF2-40B4-BE49-F238E27FC236}">
                  <a16:creationId xmlns:a16="http://schemas.microsoft.com/office/drawing/2014/main" id="{66942716-6AAA-A28E-18DB-F7B82086C52A}"/>
                </a:ext>
              </a:extLst>
            </p:cNvPr>
            <p:cNvSpPr/>
            <p:nvPr/>
          </p:nvSpPr>
          <p:spPr>
            <a:xfrm>
              <a:off x="5073647" y="4023879"/>
              <a:ext cx="773775" cy="116363"/>
            </a:xfrm>
            <a:prstGeom prst="rect">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Arial" panose="020B0604020202020204"/>
                  <a:ea typeface="+mn-ea"/>
                  <a:cs typeface="+mn-cs"/>
                </a:rPr>
                <a:t>+ Censored</a:t>
              </a:r>
            </a:p>
          </p:txBody>
        </p:sp>
        <p:sp>
          <p:nvSpPr>
            <p:cNvPr id="67" name="Rectangle 66">
              <a:extLst>
                <a:ext uri="{FF2B5EF4-FFF2-40B4-BE49-F238E27FC236}">
                  <a16:creationId xmlns:a16="http://schemas.microsoft.com/office/drawing/2014/main" id="{38690715-4593-C283-F278-6473C266C389}"/>
                </a:ext>
              </a:extLst>
            </p:cNvPr>
            <p:cNvSpPr/>
            <p:nvPr/>
          </p:nvSpPr>
          <p:spPr>
            <a:xfrm>
              <a:off x="6032566" y="3090812"/>
              <a:ext cx="376748" cy="149439"/>
            </a:xfrm>
            <a:prstGeom prst="rect">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6">
                      <a:lumMod val="75000"/>
                    </a:schemeClr>
                  </a:solidFill>
                  <a:effectLst/>
                  <a:uLnTx/>
                  <a:uFillTx/>
                  <a:latin typeface="Arial" panose="020B0604020202020204"/>
                  <a:ea typeface="+mn-ea"/>
                  <a:cs typeface="+mn-cs"/>
                </a:rPr>
                <a:t>83.4</a:t>
              </a:r>
            </a:p>
          </p:txBody>
        </p:sp>
        <p:sp>
          <p:nvSpPr>
            <p:cNvPr id="68" name="Rectangle 67">
              <a:extLst>
                <a:ext uri="{FF2B5EF4-FFF2-40B4-BE49-F238E27FC236}">
                  <a16:creationId xmlns:a16="http://schemas.microsoft.com/office/drawing/2014/main" id="{5975DF8F-E1F4-2E11-4D63-9282E15245A4}"/>
                </a:ext>
              </a:extLst>
            </p:cNvPr>
            <p:cNvSpPr/>
            <p:nvPr/>
          </p:nvSpPr>
          <p:spPr>
            <a:xfrm>
              <a:off x="7196813" y="3315849"/>
              <a:ext cx="376748" cy="149439"/>
            </a:xfrm>
            <a:prstGeom prst="rect">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6">
                      <a:lumMod val="75000"/>
                    </a:schemeClr>
                  </a:solidFill>
                  <a:effectLst/>
                  <a:uLnTx/>
                  <a:uFillTx/>
                  <a:latin typeface="Arial" panose="020B0604020202020204"/>
                  <a:ea typeface="+mn-ea"/>
                  <a:cs typeface="+mn-cs"/>
                </a:rPr>
                <a:t>64.7</a:t>
              </a:r>
            </a:p>
          </p:txBody>
        </p:sp>
        <p:sp>
          <p:nvSpPr>
            <p:cNvPr id="70" name="Rectangle 69">
              <a:extLst>
                <a:ext uri="{FF2B5EF4-FFF2-40B4-BE49-F238E27FC236}">
                  <a16:creationId xmlns:a16="http://schemas.microsoft.com/office/drawing/2014/main" id="{DEA4579D-B0CF-CA69-D837-A80353672E1D}"/>
                </a:ext>
              </a:extLst>
            </p:cNvPr>
            <p:cNvSpPr/>
            <p:nvPr/>
          </p:nvSpPr>
          <p:spPr>
            <a:xfrm>
              <a:off x="4929127" y="4427510"/>
              <a:ext cx="3900917" cy="116363"/>
            </a:xfrm>
            <a:prstGeom prst="rect">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Arial" panose="020B0604020202020204"/>
                  <a:ea typeface="+mn-ea"/>
                  <a:cs typeface="+mn-cs"/>
                </a:rPr>
                <a:t>Time, mo</a:t>
              </a:r>
            </a:p>
          </p:txBody>
        </p:sp>
      </p:grpSp>
      <p:sp>
        <p:nvSpPr>
          <p:cNvPr id="8" name="Rectangle 7">
            <a:extLst>
              <a:ext uri="{FF2B5EF4-FFF2-40B4-BE49-F238E27FC236}">
                <a16:creationId xmlns:a16="http://schemas.microsoft.com/office/drawing/2014/main" id="{682CA4BF-47A9-6479-EE17-45416608D5F9}"/>
              </a:ext>
            </a:extLst>
          </p:cNvPr>
          <p:cNvSpPr/>
          <p:nvPr/>
        </p:nvSpPr>
        <p:spPr>
          <a:xfrm>
            <a:off x="7160195" y="862225"/>
            <a:ext cx="3968200" cy="379555"/>
          </a:xfrm>
          <a:prstGeom prst="rect">
            <a:avLst/>
          </a:prstGeom>
          <a:solidFill>
            <a:schemeClr val="accent6">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srgbClr val="000000"/>
                </a:solidFill>
                <a:effectLst/>
                <a:uLnTx/>
                <a:uFillTx/>
                <a:latin typeface="Arial" panose="020B0604020202020204"/>
                <a:ea typeface="+mn-ea"/>
                <a:cs typeface="+mn-cs"/>
              </a:rPr>
              <a:t>PFS and OS in the </a:t>
            </a:r>
            <a:r>
              <a:rPr kumimoji="0" lang="en-GB" sz="1600" i="1" u="none" strike="noStrike" kern="1200" cap="none" spc="0" normalizeH="0" baseline="0" noProof="0" dirty="0">
                <a:ln>
                  <a:noFill/>
                </a:ln>
                <a:solidFill>
                  <a:srgbClr val="000000"/>
                </a:solidFill>
                <a:effectLst/>
                <a:uLnTx/>
                <a:uFillTx/>
                <a:latin typeface="Arial" panose="020B0604020202020204"/>
                <a:ea typeface="+mn-ea"/>
                <a:cs typeface="+mn-cs"/>
              </a:rPr>
              <a:t>EGFR</a:t>
            </a:r>
            <a:r>
              <a:rPr kumimoji="0" lang="en-GB" sz="1600" i="0" u="none" strike="noStrike" kern="1200" cap="none" spc="0" normalizeH="0" baseline="0" noProof="0" dirty="0">
                <a:ln>
                  <a:noFill/>
                </a:ln>
                <a:solidFill>
                  <a:srgbClr val="000000"/>
                </a:solidFill>
                <a:effectLst/>
                <a:uLnTx/>
                <a:uFillTx/>
                <a:latin typeface="Arial" panose="020B0604020202020204"/>
                <a:ea typeface="+mn-ea"/>
                <a:cs typeface="+mn-cs"/>
              </a:rPr>
              <a:t>m Pool </a:t>
            </a:r>
            <a:r>
              <a:rPr kumimoji="0" lang="en-GB" sz="1600" i="0" u="none" strike="noStrike" kern="1200" cap="none" spc="0" normalizeH="0" baseline="0" noProof="0" dirty="0">
                <a:ln>
                  <a:noFill/>
                </a:ln>
                <a:solidFill>
                  <a:schemeClr val="tx1"/>
                </a:solidFill>
                <a:effectLst/>
                <a:uLnTx/>
                <a:uFillTx/>
                <a:latin typeface="Arial" panose="020B0604020202020204"/>
                <a:ea typeface="+mn-ea"/>
                <a:cs typeface="+mn-cs"/>
              </a:rPr>
              <a:t>(N=117</a:t>
            </a:r>
            <a:r>
              <a:rPr kumimoji="0" lang="en-GB" sz="1600"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sp>
        <p:nvSpPr>
          <p:cNvPr id="4" name="Slide Number Placeholder 3">
            <a:extLst>
              <a:ext uri="{FF2B5EF4-FFF2-40B4-BE49-F238E27FC236}">
                <a16:creationId xmlns:a16="http://schemas.microsoft.com/office/drawing/2014/main" id="{23BFDAEE-8D3D-1CA1-B297-241F34038C24}"/>
              </a:ext>
            </a:extLst>
          </p:cNvPr>
          <p:cNvSpPr>
            <a:spLocks noGrp="1"/>
          </p:cNvSpPr>
          <p:nvPr>
            <p:ph type="sldNum" sz="quarter" idx="4"/>
          </p:nvPr>
        </p:nvSpPr>
        <p:spPr/>
        <p:txBody>
          <a:bodyPr/>
          <a:lstStyle/>
          <a:p>
            <a:fld id="{FCE43C0F-8A7B-3A4B-9DB5-B3472E36E833}" type="slidenum">
              <a:rPr lang="en-GB" smtClean="0"/>
              <a:pPr/>
              <a:t>39</a:t>
            </a:fld>
            <a:endParaRPr lang="en-GB" dirty="0"/>
          </a:p>
        </p:txBody>
      </p:sp>
    </p:spTree>
    <p:extLst>
      <p:ext uri="{BB962C8B-B14F-4D97-AF65-F5344CB8AC3E}">
        <p14:creationId xmlns:p14="http://schemas.microsoft.com/office/powerpoint/2010/main" val="203447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7A1E4-94EA-48ED-844D-6F0729F6815B}"/>
              </a:ext>
            </a:extLst>
          </p:cNvPr>
          <p:cNvSpPr>
            <a:spLocks noGrp="1"/>
          </p:cNvSpPr>
          <p:nvPr>
            <p:ph type="title"/>
          </p:nvPr>
        </p:nvSpPr>
        <p:spPr>
          <a:xfrm>
            <a:off x="619125" y="258763"/>
            <a:ext cx="10963275" cy="865187"/>
          </a:xfrm>
        </p:spPr>
        <p:txBody>
          <a:bodyPr/>
          <a:lstStyle/>
          <a:p>
            <a:r>
              <a:rPr lang="en-GB" noProof="0" dirty="0"/>
              <a:t>Introducing the scientific committee</a:t>
            </a:r>
          </a:p>
        </p:txBody>
      </p:sp>
      <p:sp>
        <p:nvSpPr>
          <p:cNvPr id="4" name="Slide Number Placeholder 3">
            <a:extLst>
              <a:ext uri="{FF2B5EF4-FFF2-40B4-BE49-F238E27FC236}">
                <a16:creationId xmlns:a16="http://schemas.microsoft.com/office/drawing/2014/main" id="{20C3FCA9-A9A3-504F-BB4E-8B454E9EBC68}"/>
              </a:ext>
            </a:extLst>
          </p:cNvPr>
          <p:cNvSpPr>
            <a:spLocks noGrp="1"/>
          </p:cNvSpPr>
          <p:nvPr>
            <p:ph type="sldNum" sz="quarter" idx="4"/>
          </p:nvPr>
        </p:nvSpPr>
        <p:spPr>
          <a:xfrm>
            <a:off x="10800523" y="6428359"/>
            <a:ext cx="781877" cy="365125"/>
          </a:xfrm>
        </p:spPr>
        <p:txBody>
          <a:bodyPr/>
          <a:lstStyle/>
          <a:p>
            <a:pPr lvl="0"/>
            <a:fld id="{FCE43C0F-8A7B-3A4B-9DB5-B3472E36E833}" type="slidenum">
              <a:rPr lang="en-GB" noProof="0" smtClean="0"/>
              <a:pPr lvl="0"/>
              <a:t>4</a:t>
            </a:fld>
            <a:endParaRPr lang="en-GB" noProof="0" dirty="0"/>
          </a:p>
        </p:txBody>
      </p:sp>
      <p:sp>
        <p:nvSpPr>
          <p:cNvPr id="15" name="Vrije vorm 24">
            <a:extLst>
              <a:ext uri="{FF2B5EF4-FFF2-40B4-BE49-F238E27FC236}">
                <a16:creationId xmlns:a16="http://schemas.microsoft.com/office/drawing/2014/main" id="{538AAD60-A969-D208-3283-5E269A5036C6}"/>
              </a:ext>
            </a:extLst>
          </p:cNvPr>
          <p:cNvSpPr/>
          <p:nvPr/>
        </p:nvSpPr>
        <p:spPr>
          <a:xfrm>
            <a:off x="8871384" y="8152654"/>
            <a:ext cx="2620907" cy="365125"/>
          </a:xfrm>
          <a:custGeom>
            <a:avLst/>
            <a:gdLst>
              <a:gd name="connsiteX0" fmla="*/ 0 w 2152851"/>
              <a:gd name="connsiteY0" fmla="*/ 0 h 281440"/>
              <a:gd name="connsiteX1" fmla="*/ 2152851 w 2152851"/>
              <a:gd name="connsiteY1" fmla="*/ 0 h 281440"/>
              <a:gd name="connsiteX2" fmla="*/ 2152851 w 2152851"/>
              <a:gd name="connsiteY2" fmla="*/ 281440 h 281440"/>
              <a:gd name="connsiteX3" fmla="*/ 0 w 2152851"/>
              <a:gd name="connsiteY3" fmla="*/ 281440 h 281440"/>
              <a:gd name="connsiteX4" fmla="*/ 0 w 2152851"/>
              <a:gd name="connsiteY4" fmla="*/ 0 h 28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281440">
                <a:moveTo>
                  <a:pt x="0" y="0"/>
                </a:moveTo>
                <a:lnTo>
                  <a:pt x="2152851" y="0"/>
                </a:lnTo>
                <a:lnTo>
                  <a:pt x="2152851" y="281440"/>
                </a:lnTo>
                <a:lnTo>
                  <a:pt x="0" y="281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Mrs Stephanie McDonald</a:t>
            </a:r>
          </a:p>
        </p:txBody>
      </p:sp>
      <p:sp>
        <p:nvSpPr>
          <p:cNvPr id="21" name="Vrije vorm 23">
            <a:extLst>
              <a:ext uri="{FF2B5EF4-FFF2-40B4-BE49-F238E27FC236}">
                <a16:creationId xmlns:a16="http://schemas.microsoft.com/office/drawing/2014/main" id="{FEDEB2AD-B8C3-6DFB-6CEA-98F110E12325}"/>
              </a:ext>
            </a:extLst>
          </p:cNvPr>
          <p:cNvSpPr/>
          <p:nvPr/>
        </p:nvSpPr>
        <p:spPr>
          <a:xfrm>
            <a:off x="8871384" y="8697345"/>
            <a:ext cx="2515447" cy="882907"/>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8000" rIns="108000" bIns="108000" numCol="1" spcCol="1270" anchor="ctr" anchorCtr="0">
            <a:sp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Dana Farber Cancer Institute</a:t>
            </a:r>
            <a:b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US</a:t>
            </a:r>
            <a:endParaRPr kumimoji="0" lang="en-GB"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CD87172E-8318-9766-9AD2-BC0AE46D76C2}"/>
              </a:ext>
            </a:extLst>
          </p:cNvPr>
          <p:cNvSpPr/>
          <p:nvPr/>
        </p:nvSpPr>
        <p:spPr>
          <a:xfrm>
            <a:off x="619125" y="1592088"/>
            <a:ext cx="2536371" cy="4141168"/>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4" name="Picture 13">
            <a:extLst>
              <a:ext uri="{FF2B5EF4-FFF2-40B4-BE49-F238E27FC236}">
                <a16:creationId xmlns:a16="http://schemas.microsoft.com/office/drawing/2014/main" id="{E6E98BB6-D494-9F77-FA80-7F1D7F8A2142}"/>
              </a:ext>
            </a:extLst>
          </p:cNvPr>
          <p:cNvPicPr>
            <a:picLocks noChangeAspect="1"/>
          </p:cNvPicPr>
          <p:nvPr/>
        </p:nvPicPr>
        <p:blipFill>
          <a:blip r:embed="rId3"/>
          <a:srcRect l="9491" t="4283" r="10848" b="32240"/>
          <a:stretch>
            <a:fillRect/>
          </a:stretch>
        </p:blipFill>
        <p:spPr>
          <a:xfrm>
            <a:off x="724727" y="1706308"/>
            <a:ext cx="2325167" cy="2779200"/>
          </a:xfrm>
          <a:prstGeom prst="rect">
            <a:avLst/>
          </a:prstGeom>
          <a:ln w="19050">
            <a:noFill/>
          </a:ln>
          <a:effectLst/>
        </p:spPr>
      </p:pic>
      <p:sp>
        <p:nvSpPr>
          <p:cNvPr id="20" name="Vrije vorm 23">
            <a:extLst>
              <a:ext uri="{FF2B5EF4-FFF2-40B4-BE49-F238E27FC236}">
                <a16:creationId xmlns:a16="http://schemas.microsoft.com/office/drawing/2014/main" id="{7A51A422-BC3D-6ECD-8895-095D3158B15B}"/>
              </a:ext>
            </a:extLst>
          </p:cNvPr>
          <p:cNvSpPr/>
          <p:nvPr/>
        </p:nvSpPr>
        <p:spPr>
          <a:xfrm>
            <a:off x="712871" y="4678753"/>
            <a:ext cx="2335286" cy="950618"/>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8000" rIns="108000" bIns="108000" numCol="1" spcCol="1270" anchor="ctr" anchorCtr="0">
            <a:sp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Prof. Nicolas Girard</a:t>
            </a:r>
          </a:p>
          <a:p>
            <a:pPr marL="0" marR="0" lvl="0" indent="0" algn="ctr" defTabSz="533400" rtl="0" eaLnBrk="1" fontAlgn="auto" latinLnBrk="0" hangingPunct="1">
              <a:lnSpc>
                <a:spcPct val="90000"/>
              </a:lnSpc>
              <a:spcBef>
                <a:spcPct val="0"/>
              </a:spcBef>
              <a:spcAft>
                <a:spcPct val="35000"/>
              </a:spcAft>
              <a:buClrTx/>
              <a:buSzTx/>
              <a:buFontTx/>
              <a:buNone/>
              <a:tabLst/>
              <a:defRPr/>
            </a:pPr>
            <a:r>
              <a:rPr lang="en-GB" sz="1400" b="1" dirty="0">
                <a:solidFill>
                  <a:srgbClr val="FFFFFF"/>
                </a:solidFill>
                <a:latin typeface="Arial" panose="020B0604020202020204" pitchFamily="34" charset="0"/>
                <a:cs typeface="Arial" panose="020B0604020202020204" pitchFamily="34" charset="0"/>
              </a:rPr>
              <a:t>Thoracic Oncologist</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Institute Curie, France</a:t>
            </a:r>
            <a:endParaRPr lang="en-GB" sz="900" dirty="0">
              <a:solidFill>
                <a:srgbClr val="FFFFFF"/>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A31DE7AC-0C91-0D80-EE70-C091144A902F}"/>
              </a:ext>
            </a:extLst>
          </p:cNvPr>
          <p:cNvSpPr/>
          <p:nvPr/>
        </p:nvSpPr>
        <p:spPr>
          <a:xfrm>
            <a:off x="3406279" y="1592088"/>
            <a:ext cx="2536371" cy="4141167"/>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6" name="Vrije vorm 23">
            <a:extLst>
              <a:ext uri="{FF2B5EF4-FFF2-40B4-BE49-F238E27FC236}">
                <a16:creationId xmlns:a16="http://schemas.microsoft.com/office/drawing/2014/main" id="{28F69F90-C333-11F2-A1B4-713A514C25FF}"/>
              </a:ext>
            </a:extLst>
          </p:cNvPr>
          <p:cNvSpPr/>
          <p:nvPr/>
        </p:nvSpPr>
        <p:spPr>
          <a:xfrm>
            <a:off x="3506821" y="4568339"/>
            <a:ext cx="2335286" cy="1061032"/>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Dr Louise Lim</a:t>
            </a:r>
          </a:p>
          <a:p>
            <a:pPr marL="0" marR="0" lvl="0" indent="0" algn="ctr" defTabSz="533400" rtl="0" eaLnBrk="1" fontAlgn="auto" latinLnBrk="0" hangingPunct="1">
              <a:lnSpc>
                <a:spcPct val="90000"/>
              </a:lnSpc>
              <a:spcBef>
                <a:spcPct val="0"/>
              </a:spcBef>
              <a:spcAft>
                <a:spcPct val="35000"/>
              </a:spcAft>
              <a:buClrTx/>
              <a:buSzTx/>
              <a:buFontTx/>
              <a:buNone/>
              <a:tabLst/>
              <a:defRPr/>
            </a:pPr>
            <a:r>
              <a:rPr lang="en-GB" sz="1400" b="1" dirty="0">
                <a:solidFill>
                  <a:srgbClr val="FFFFFF"/>
                </a:solidFill>
                <a:latin typeface="Arial" panose="020B0604020202020204" pitchFamily="34" charset="0"/>
                <a:cs typeface="Arial" panose="020B0604020202020204" pitchFamily="34" charset="0"/>
              </a:rPr>
              <a:t>Medical Oncologist</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Barts Health NHS Trust, UK</a:t>
            </a:r>
          </a:p>
        </p:txBody>
      </p:sp>
      <p:pic>
        <p:nvPicPr>
          <p:cNvPr id="13" name="Picture 12">
            <a:extLst>
              <a:ext uri="{FF2B5EF4-FFF2-40B4-BE49-F238E27FC236}">
                <a16:creationId xmlns:a16="http://schemas.microsoft.com/office/drawing/2014/main" id="{B3D23B27-0FC2-6F09-72DA-D4DB789199C3}"/>
              </a:ext>
            </a:extLst>
          </p:cNvPr>
          <p:cNvPicPr>
            <a:picLocks noChangeAspect="1"/>
          </p:cNvPicPr>
          <p:nvPr/>
        </p:nvPicPr>
        <p:blipFill>
          <a:blip r:embed="rId4"/>
          <a:srcRect l="26836" t="9242" r="29120" b="38350"/>
          <a:stretch>
            <a:fillRect/>
          </a:stretch>
        </p:blipFill>
        <p:spPr>
          <a:xfrm>
            <a:off x="3506264" y="1705238"/>
            <a:ext cx="2336550" cy="2780270"/>
          </a:xfrm>
          <a:prstGeom prst="rect">
            <a:avLst/>
          </a:prstGeom>
          <a:ln w="19050">
            <a:noFill/>
          </a:ln>
          <a:effectLst/>
        </p:spPr>
      </p:pic>
      <p:sp>
        <p:nvSpPr>
          <p:cNvPr id="28" name="Rectangle 27">
            <a:extLst>
              <a:ext uri="{FF2B5EF4-FFF2-40B4-BE49-F238E27FC236}">
                <a16:creationId xmlns:a16="http://schemas.microsoft.com/office/drawing/2014/main" id="{4DEE120C-B44E-87BD-9637-C649C1A37EBD}"/>
              </a:ext>
            </a:extLst>
          </p:cNvPr>
          <p:cNvSpPr/>
          <p:nvPr/>
        </p:nvSpPr>
        <p:spPr>
          <a:xfrm>
            <a:off x="6193433" y="1592089"/>
            <a:ext cx="2536371" cy="4141167"/>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1" name="Picture 10">
            <a:extLst>
              <a:ext uri="{FF2B5EF4-FFF2-40B4-BE49-F238E27FC236}">
                <a16:creationId xmlns:a16="http://schemas.microsoft.com/office/drawing/2014/main" id="{B5AEA565-5692-9581-5E2D-AA90D9455175}"/>
              </a:ext>
            </a:extLst>
          </p:cNvPr>
          <p:cNvPicPr>
            <a:picLocks noChangeAspect="1"/>
          </p:cNvPicPr>
          <p:nvPr/>
        </p:nvPicPr>
        <p:blipFill>
          <a:blip r:embed="rId5"/>
          <a:srcRect l="15483" r="12696" b="444"/>
          <a:stretch>
            <a:fillRect/>
          </a:stretch>
        </p:blipFill>
        <p:spPr>
          <a:xfrm>
            <a:off x="6292861" y="1705237"/>
            <a:ext cx="2336400" cy="2786533"/>
          </a:xfrm>
          <a:prstGeom prst="rect">
            <a:avLst/>
          </a:prstGeom>
          <a:ln w="19050">
            <a:noFill/>
          </a:ln>
          <a:effectLst/>
        </p:spPr>
      </p:pic>
      <p:sp>
        <p:nvSpPr>
          <p:cNvPr id="29" name="Vrije vorm 23">
            <a:extLst>
              <a:ext uri="{FF2B5EF4-FFF2-40B4-BE49-F238E27FC236}">
                <a16:creationId xmlns:a16="http://schemas.microsoft.com/office/drawing/2014/main" id="{72099643-FD15-5F5B-7129-63ECEAA7124F}"/>
              </a:ext>
            </a:extLst>
          </p:cNvPr>
          <p:cNvSpPr/>
          <p:nvPr/>
        </p:nvSpPr>
        <p:spPr>
          <a:xfrm>
            <a:off x="6293975" y="4568339"/>
            <a:ext cx="2335286" cy="1061032"/>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Dr Jacob Sands</a:t>
            </a:r>
          </a:p>
          <a:p>
            <a:pPr marL="0" marR="0" lvl="0" indent="0" algn="ctr" defTabSz="533400" rtl="0" eaLnBrk="1" fontAlgn="auto" latinLnBrk="0" hangingPunct="1">
              <a:lnSpc>
                <a:spcPct val="90000"/>
              </a:lnSpc>
              <a:spcBef>
                <a:spcPct val="0"/>
              </a:spcBef>
              <a:spcAft>
                <a:spcPct val="35000"/>
              </a:spcAft>
              <a:buClrTx/>
              <a:buSzTx/>
              <a:buFontTx/>
              <a:buNone/>
              <a:tabLst/>
              <a:defRPr/>
            </a:pPr>
            <a:r>
              <a:rPr lang="en-GB" sz="1400" b="1" dirty="0">
                <a:solidFill>
                  <a:srgbClr val="FFFFFF"/>
                </a:solidFill>
                <a:latin typeface="Arial" panose="020B0604020202020204" pitchFamily="34" charset="0"/>
                <a:cs typeface="Arial" panose="020B0604020202020204" pitchFamily="34" charset="0"/>
              </a:rPr>
              <a:t>Medical Oncologist</a:t>
            </a:r>
            <a:b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Dana-Farber</a:t>
            </a:r>
            <a:b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Cancer Institute, US</a:t>
            </a:r>
          </a:p>
        </p:txBody>
      </p:sp>
      <p:sp>
        <p:nvSpPr>
          <p:cNvPr id="39" name="Rectangle 38">
            <a:extLst>
              <a:ext uri="{FF2B5EF4-FFF2-40B4-BE49-F238E27FC236}">
                <a16:creationId xmlns:a16="http://schemas.microsoft.com/office/drawing/2014/main" id="{F37CFD78-4811-790A-EB79-714AED8C156D}"/>
              </a:ext>
            </a:extLst>
          </p:cNvPr>
          <p:cNvSpPr/>
          <p:nvPr/>
        </p:nvSpPr>
        <p:spPr>
          <a:xfrm>
            <a:off x="8980588" y="1592089"/>
            <a:ext cx="2536371" cy="4141167"/>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1" name="Vrije vorm 23">
            <a:extLst>
              <a:ext uri="{FF2B5EF4-FFF2-40B4-BE49-F238E27FC236}">
                <a16:creationId xmlns:a16="http://schemas.microsoft.com/office/drawing/2014/main" id="{7F2981AF-851B-27A5-8F9F-066181B78500}"/>
              </a:ext>
            </a:extLst>
          </p:cNvPr>
          <p:cNvSpPr/>
          <p:nvPr/>
        </p:nvSpPr>
        <p:spPr>
          <a:xfrm>
            <a:off x="9081130" y="4568338"/>
            <a:ext cx="2335286" cy="1092909"/>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Mrs Stephanie McDonald</a:t>
            </a:r>
          </a:p>
          <a:p>
            <a:pPr marL="0" marR="0" lvl="0" indent="0" algn="ctr" defTabSz="533400" rtl="0" eaLnBrk="1" fontAlgn="auto" latinLnBrk="0" hangingPunct="1">
              <a:lnSpc>
                <a:spcPct val="90000"/>
              </a:lnSpc>
              <a:spcBef>
                <a:spcPct val="0"/>
              </a:spcBef>
              <a:spcAft>
                <a:spcPct val="35000"/>
              </a:spcAft>
              <a:buClrTx/>
              <a:buSzTx/>
              <a:buFontTx/>
              <a:buNone/>
              <a:tabLst/>
              <a:defRPr/>
            </a:pPr>
            <a:r>
              <a:rPr lang="en-GB" sz="1400" b="1" dirty="0">
                <a:solidFill>
                  <a:srgbClr val="FFFFFF"/>
                </a:solidFill>
                <a:latin typeface="Arial" panose="020B0604020202020204" pitchFamily="34" charset="0"/>
                <a:cs typeface="Arial" panose="020B0604020202020204" pitchFamily="34" charset="0"/>
              </a:rPr>
              <a:t>Thoracic Oncology Nurse Practitioner</a:t>
            </a:r>
            <a:b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Dana-Farber</a:t>
            </a:r>
            <a:b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Cancer Institute, US</a:t>
            </a:r>
          </a:p>
        </p:txBody>
      </p:sp>
      <p:pic>
        <p:nvPicPr>
          <p:cNvPr id="12" name="Picture 11">
            <a:extLst>
              <a:ext uri="{FF2B5EF4-FFF2-40B4-BE49-F238E27FC236}">
                <a16:creationId xmlns:a16="http://schemas.microsoft.com/office/drawing/2014/main" id="{B7288AFF-54EB-6AA3-4A3B-1EB210C628E8}"/>
              </a:ext>
            </a:extLst>
          </p:cNvPr>
          <p:cNvPicPr>
            <a:picLocks noChangeAspect="1"/>
          </p:cNvPicPr>
          <p:nvPr/>
        </p:nvPicPr>
        <p:blipFill>
          <a:blip r:embed="rId6"/>
          <a:srcRect l="17327" t="3286" r="11331" b="11818"/>
          <a:stretch>
            <a:fillRect/>
          </a:stretch>
        </p:blipFill>
        <p:spPr>
          <a:xfrm>
            <a:off x="9081130" y="1705238"/>
            <a:ext cx="2336400" cy="2780270"/>
          </a:xfrm>
          <a:prstGeom prst="rect">
            <a:avLst/>
          </a:prstGeom>
          <a:ln w="19050">
            <a:noFill/>
          </a:ln>
          <a:effectLst/>
        </p:spPr>
      </p:pic>
    </p:spTree>
    <p:extLst>
      <p:ext uri="{BB962C8B-B14F-4D97-AF65-F5344CB8AC3E}">
        <p14:creationId xmlns:p14="http://schemas.microsoft.com/office/powerpoint/2010/main" val="5044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7B4FFCA-9C85-5B45-1DE8-E9A04A2C5906}"/>
              </a:ext>
            </a:extLst>
          </p:cNvPr>
          <p:cNvSpPr>
            <a:spLocks noGrp="1"/>
          </p:cNvSpPr>
          <p:nvPr>
            <p:ph type="body" idx="1"/>
          </p:nvPr>
        </p:nvSpPr>
        <p:spPr>
          <a:xfrm>
            <a:off x="619201" y="756417"/>
            <a:ext cx="10301336" cy="513077"/>
          </a:xfrm>
        </p:spPr>
        <p:txBody>
          <a:bodyPr>
            <a:normAutofit/>
          </a:bodyPr>
          <a:lstStyle/>
          <a:p>
            <a:r>
              <a:rPr lang="en-GB" noProof="0" dirty="0">
                <a:solidFill>
                  <a:schemeClr val="accent1"/>
                </a:solidFill>
              </a:rPr>
              <a:t>TROPION-Lung05</a:t>
            </a:r>
            <a:r>
              <a:rPr lang="en-GB" baseline="30000" noProof="0" dirty="0">
                <a:solidFill>
                  <a:schemeClr val="accent1"/>
                </a:solidFill>
              </a:rPr>
              <a:t> </a:t>
            </a:r>
            <a:r>
              <a:rPr lang="en-GB" noProof="0" dirty="0">
                <a:solidFill>
                  <a:schemeClr val="accent1"/>
                </a:solidFill>
              </a:rPr>
              <a:t>and TROPION-Lung01 safety</a:t>
            </a:r>
            <a:endParaRPr lang="en-GB" baseline="30000" noProof="0" dirty="0">
              <a:solidFill>
                <a:schemeClr val="accent1"/>
              </a:solidFill>
              <a:highlight>
                <a:srgbClr val="FFFF00"/>
              </a:highlight>
            </a:endParaRPr>
          </a:p>
        </p:txBody>
      </p:sp>
      <p:sp>
        <p:nvSpPr>
          <p:cNvPr id="2" name="Title 1">
            <a:extLst>
              <a:ext uri="{FF2B5EF4-FFF2-40B4-BE49-F238E27FC236}">
                <a16:creationId xmlns:a16="http://schemas.microsoft.com/office/drawing/2014/main" id="{69197A38-607E-A8AD-ACFB-DD1ACBDCE7A7}"/>
              </a:ext>
            </a:extLst>
          </p:cNvPr>
          <p:cNvSpPr>
            <a:spLocks noGrp="1"/>
          </p:cNvSpPr>
          <p:nvPr>
            <p:ph type="title"/>
          </p:nvPr>
        </p:nvSpPr>
        <p:spPr>
          <a:xfrm>
            <a:off x="619201" y="259200"/>
            <a:ext cx="10963199" cy="556486"/>
          </a:xfrm>
        </p:spPr>
        <p:txBody>
          <a:bodyPr/>
          <a:lstStyle/>
          <a:p>
            <a:r>
              <a:rPr lang="en-US" dirty="0" err="1"/>
              <a:t>dato-DX</a:t>
            </a:r>
            <a:r>
              <a:rPr lang="en-US" cap="none" dirty="0" err="1"/>
              <a:t>d</a:t>
            </a:r>
            <a:r>
              <a:rPr lang="en-US" dirty="0"/>
              <a:t> in pre-treated </a:t>
            </a:r>
            <a:r>
              <a:rPr lang="en-US" i="1" dirty="0" err="1"/>
              <a:t>egfr</a:t>
            </a:r>
            <a:r>
              <a:rPr lang="en-US" dirty="0"/>
              <a:t>-mutant </a:t>
            </a:r>
            <a:r>
              <a:rPr lang="en-US" dirty="0" err="1"/>
              <a:t>nsclc</a:t>
            </a:r>
            <a:endParaRPr lang="en-GB" noProof="0" dirty="0"/>
          </a:p>
        </p:txBody>
      </p:sp>
      <p:graphicFrame>
        <p:nvGraphicFramePr>
          <p:cNvPr id="12" name="Content Placeholder 11">
            <a:extLst>
              <a:ext uri="{FF2B5EF4-FFF2-40B4-BE49-F238E27FC236}">
                <a16:creationId xmlns:a16="http://schemas.microsoft.com/office/drawing/2014/main" id="{D9E5854B-5BB8-3FC9-99E7-81ED2959EC6E}"/>
              </a:ext>
            </a:extLst>
          </p:cNvPr>
          <p:cNvGraphicFramePr>
            <a:graphicFrameLocks noGrp="1"/>
          </p:cNvGraphicFramePr>
          <p:nvPr>
            <p:ph sz="quarter" idx="14"/>
            <p:extLst>
              <p:ext uri="{D42A27DB-BD31-4B8C-83A1-F6EECF244321}">
                <p14:modId xmlns:p14="http://schemas.microsoft.com/office/powerpoint/2010/main" val="3485708907"/>
              </p:ext>
            </p:extLst>
          </p:nvPr>
        </p:nvGraphicFramePr>
        <p:xfrm>
          <a:off x="619125" y="1412776"/>
          <a:ext cx="5260852" cy="3823920"/>
        </p:xfrm>
        <a:graphic>
          <a:graphicData uri="http://schemas.openxmlformats.org/drawingml/2006/table">
            <a:tbl>
              <a:tblPr firstRow="1" bandRow="1">
                <a:tableStyleId>{68D230F3-CF80-4859-8CE7-A43EE81993B5}</a:tableStyleId>
              </a:tblPr>
              <a:tblGrid>
                <a:gridCol w="3748683">
                  <a:extLst>
                    <a:ext uri="{9D8B030D-6E8A-4147-A177-3AD203B41FA5}">
                      <a16:colId xmlns:a16="http://schemas.microsoft.com/office/drawing/2014/main" val="684239214"/>
                    </a:ext>
                  </a:extLst>
                </a:gridCol>
                <a:gridCol w="1512169">
                  <a:extLst>
                    <a:ext uri="{9D8B030D-6E8A-4147-A177-3AD203B41FA5}">
                      <a16:colId xmlns:a16="http://schemas.microsoft.com/office/drawing/2014/main" val="1409557848"/>
                    </a:ext>
                  </a:extLst>
                </a:gridCol>
              </a:tblGrid>
              <a:tr h="289888">
                <a:tc>
                  <a:txBody>
                    <a:bodyPr/>
                    <a:lstStyle/>
                    <a:p>
                      <a:endParaRPr lang="en-GB" sz="1200" noProof="0" dirty="0">
                        <a:latin typeface="Arial" panose="020B0604020202020204" pitchFamily="34" charset="0"/>
                        <a:cs typeface="Arial" panose="020B0604020202020204" pitchFamily="34" charset="0"/>
                      </a:endParaRPr>
                    </a:p>
                  </a:txBody>
                  <a:tcPr/>
                </a:tc>
                <a:tc>
                  <a:txBody>
                    <a:bodyPr/>
                    <a:lstStyle/>
                    <a:p>
                      <a:pPr algn="ctr"/>
                      <a:r>
                        <a:rPr lang="en-GB" sz="1200" noProof="0" dirty="0">
                          <a:solidFill>
                            <a:schemeClr val="bg1"/>
                          </a:solidFill>
                          <a:latin typeface="Arial" panose="020B0604020202020204" pitchFamily="34" charset="0"/>
                          <a:cs typeface="Arial" panose="020B0604020202020204" pitchFamily="34" charset="0"/>
                        </a:rPr>
                        <a:t>EGFRm Pool (N=117)</a:t>
                      </a:r>
                    </a:p>
                  </a:txBody>
                  <a:tcPr anchor="ctr">
                    <a:solidFill>
                      <a:srgbClr val="00B050"/>
                    </a:solidFill>
                  </a:tcPr>
                </a:tc>
                <a:extLst>
                  <a:ext uri="{0D108BD9-81ED-4DB2-BD59-A6C34878D82A}">
                    <a16:rowId xmlns:a16="http://schemas.microsoft.com/office/drawing/2014/main" val="2618799308"/>
                  </a:ext>
                </a:extLst>
              </a:tr>
              <a:tr h="167830">
                <a:tc>
                  <a:txBody>
                    <a:bodyPr/>
                    <a:lstStyle/>
                    <a:p>
                      <a:r>
                        <a:rPr lang="en-GB" sz="1200" b="1" noProof="0" dirty="0">
                          <a:latin typeface="Arial" panose="020B0604020202020204" pitchFamily="34" charset="0"/>
                          <a:cs typeface="Arial" panose="020B0604020202020204" pitchFamily="34" charset="0"/>
                        </a:rPr>
                        <a:t>TRAEs, n (%)</a:t>
                      </a:r>
                    </a:p>
                  </a:txBody>
                  <a:tcPr marT="28800" marB="28800"/>
                </a:tc>
                <a:tc>
                  <a:txBody>
                    <a:bodyPr/>
                    <a:lstStyle/>
                    <a:p>
                      <a:pPr algn="ctr"/>
                      <a:r>
                        <a:rPr lang="en-GB" sz="1200" noProof="0" dirty="0">
                          <a:latin typeface="Arial" panose="020B0604020202020204" pitchFamily="34" charset="0"/>
                          <a:cs typeface="Arial" panose="020B0604020202020204" pitchFamily="34" charset="0"/>
                        </a:rPr>
                        <a:t>111 (95)</a:t>
                      </a:r>
                    </a:p>
                  </a:txBody>
                  <a:tcPr marT="28800" marB="28800" anchor="ctr"/>
                </a:tc>
                <a:extLst>
                  <a:ext uri="{0D108BD9-81ED-4DB2-BD59-A6C34878D82A}">
                    <a16:rowId xmlns:a16="http://schemas.microsoft.com/office/drawing/2014/main" val="623486491"/>
                  </a:ext>
                </a:extLst>
              </a:tr>
              <a:tr h="167830">
                <a:tc>
                  <a:txBody>
                    <a:bodyPr/>
                    <a:lstStyle/>
                    <a:p>
                      <a:pPr marL="0" indent="185738">
                        <a:tabLst/>
                      </a:pPr>
                      <a:r>
                        <a:rPr lang="en-GB" sz="1200" noProof="0" dirty="0">
                          <a:latin typeface="Arial" panose="020B0604020202020204" pitchFamily="34" charset="0"/>
                          <a:cs typeface="Arial" panose="020B0604020202020204" pitchFamily="34" charset="0"/>
                        </a:rPr>
                        <a:t>Grade ≥3</a:t>
                      </a:r>
                    </a:p>
                  </a:txBody>
                  <a:tcPr marT="28800" marB="28800"/>
                </a:tc>
                <a:tc>
                  <a:txBody>
                    <a:bodyPr/>
                    <a:lstStyle/>
                    <a:p>
                      <a:pPr algn="ctr"/>
                      <a:r>
                        <a:rPr lang="en-GB" sz="1200" noProof="0" dirty="0">
                          <a:latin typeface="Arial" panose="020B0604020202020204" pitchFamily="34" charset="0"/>
                          <a:cs typeface="Arial" panose="020B0604020202020204" pitchFamily="34" charset="0"/>
                        </a:rPr>
                        <a:t>27 (23)</a:t>
                      </a:r>
                    </a:p>
                  </a:txBody>
                  <a:tcPr marT="28800" marB="28800" anchor="ctr"/>
                </a:tc>
                <a:extLst>
                  <a:ext uri="{0D108BD9-81ED-4DB2-BD59-A6C34878D82A}">
                    <a16:rowId xmlns:a16="http://schemas.microsoft.com/office/drawing/2014/main" val="12931347"/>
                  </a:ext>
                </a:extLst>
              </a:tr>
              <a:tr h="167830">
                <a:tc>
                  <a:txBody>
                    <a:bodyPr/>
                    <a:lstStyle/>
                    <a:p>
                      <a:r>
                        <a:rPr lang="en-GB" sz="1200" noProof="0" dirty="0">
                          <a:latin typeface="Arial" panose="020B0604020202020204" pitchFamily="34" charset="0"/>
                          <a:cs typeface="Arial" panose="020B0604020202020204" pitchFamily="34" charset="0"/>
                        </a:rPr>
                        <a:t>Associated with dose reduction</a:t>
                      </a:r>
                    </a:p>
                  </a:txBody>
                  <a:tcPr marT="28800" marB="28800"/>
                </a:tc>
                <a:tc>
                  <a:txBody>
                    <a:bodyPr/>
                    <a:lstStyle/>
                    <a:p>
                      <a:pPr algn="ctr"/>
                      <a:r>
                        <a:rPr lang="en-GB" sz="1200" noProof="0" dirty="0">
                          <a:latin typeface="Arial" panose="020B0604020202020204" pitchFamily="34" charset="0"/>
                          <a:cs typeface="Arial" panose="020B0604020202020204" pitchFamily="34" charset="0"/>
                        </a:rPr>
                        <a:t>26 (22)</a:t>
                      </a:r>
                    </a:p>
                  </a:txBody>
                  <a:tcPr marT="28800" marB="28800" anchor="ctr"/>
                </a:tc>
                <a:extLst>
                  <a:ext uri="{0D108BD9-81ED-4DB2-BD59-A6C34878D82A}">
                    <a16:rowId xmlns:a16="http://schemas.microsoft.com/office/drawing/2014/main" val="1659479251"/>
                  </a:ext>
                </a:extLst>
              </a:tr>
              <a:tr h="167830">
                <a:tc>
                  <a:txBody>
                    <a:bodyPr/>
                    <a:lstStyle/>
                    <a:p>
                      <a:r>
                        <a:rPr lang="en-GB" sz="1200" noProof="0" dirty="0">
                          <a:latin typeface="Arial" panose="020B0604020202020204" pitchFamily="34" charset="0"/>
                          <a:cs typeface="Arial" panose="020B0604020202020204" pitchFamily="34" charset="0"/>
                        </a:rPr>
                        <a:t>Associated with dose delay</a:t>
                      </a:r>
                    </a:p>
                  </a:txBody>
                  <a:tcPr marT="28800" marB="28800"/>
                </a:tc>
                <a:tc>
                  <a:txBody>
                    <a:bodyPr/>
                    <a:lstStyle/>
                    <a:p>
                      <a:pPr algn="ctr"/>
                      <a:r>
                        <a:rPr lang="en-GB" sz="1200" noProof="0" dirty="0">
                          <a:latin typeface="Arial" panose="020B0604020202020204" pitchFamily="34" charset="0"/>
                          <a:cs typeface="Arial" panose="020B0604020202020204" pitchFamily="34" charset="0"/>
                        </a:rPr>
                        <a:t>27 (23)</a:t>
                      </a:r>
                    </a:p>
                  </a:txBody>
                  <a:tcPr marT="28800" marB="28800" anchor="ctr"/>
                </a:tc>
                <a:extLst>
                  <a:ext uri="{0D108BD9-81ED-4DB2-BD59-A6C34878D82A}">
                    <a16:rowId xmlns:a16="http://schemas.microsoft.com/office/drawing/2014/main" val="3259902671"/>
                  </a:ext>
                </a:extLst>
              </a:tr>
              <a:tr h="167830">
                <a:tc>
                  <a:txBody>
                    <a:bodyPr/>
                    <a:lstStyle/>
                    <a:p>
                      <a:r>
                        <a:rPr lang="en-GB" sz="1200" noProof="0" dirty="0">
                          <a:latin typeface="Arial" panose="020B0604020202020204" pitchFamily="34" charset="0"/>
                          <a:cs typeface="Arial" panose="020B0604020202020204" pitchFamily="34" charset="0"/>
                        </a:rPr>
                        <a:t>Associated with treatment discontinuation</a:t>
                      </a:r>
                    </a:p>
                  </a:txBody>
                  <a:tcPr marT="28800" marB="28800"/>
                </a:tc>
                <a:tc>
                  <a:txBody>
                    <a:bodyPr/>
                    <a:lstStyle/>
                    <a:p>
                      <a:pPr algn="ctr"/>
                      <a:r>
                        <a:rPr lang="en-GB" sz="1200" noProof="0" dirty="0">
                          <a:latin typeface="Arial" panose="020B0604020202020204" pitchFamily="34" charset="0"/>
                          <a:cs typeface="Arial" panose="020B0604020202020204" pitchFamily="34" charset="0"/>
                        </a:rPr>
                        <a:t>6 (5)</a:t>
                      </a:r>
                    </a:p>
                  </a:txBody>
                  <a:tcPr marT="28800" marB="28800" anchor="ctr"/>
                </a:tc>
                <a:extLst>
                  <a:ext uri="{0D108BD9-81ED-4DB2-BD59-A6C34878D82A}">
                    <a16:rowId xmlns:a16="http://schemas.microsoft.com/office/drawing/2014/main" val="1542726992"/>
                  </a:ext>
                </a:extLst>
              </a:tr>
              <a:tr h="167830">
                <a:tc>
                  <a:txBody>
                    <a:bodyPr/>
                    <a:lstStyle/>
                    <a:p>
                      <a:r>
                        <a:rPr lang="en-GB" sz="1200" noProof="0" dirty="0">
                          <a:latin typeface="Arial" panose="020B0604020202020204" pitchFamily="34" charset="0"/>
                          <a:cs typeface="Arial" panose="020B0604020202020204" pitchFamily="34" charset="0"/>
                        </a:rPr>
                        <a:t>Associated with death</a:t>
                      </a:r>
                    </a:p>
                  </a:txBody>
                  <a:tcPr marT="28800" marB="28800"/>
                </a:tc>
                <a:tc>
                  <a:txBody>
                    <a:bodyPr/>
                    <a:lstStyle/>
                    <a:p>
                      <a:pPr algn="ctr"/>
                      <a:r>
                        <a:rPr lang="en-GB" sz="1200" noProof="0" dirty="0">
                          <a:latin typeface="Arial" panose="020B0604020202020204" pitchFamily="34" charset="0"/>
                          <a:cs typeface="Arial" panose="020B0604020202020204" pitchFamily="34" charset="0"/>
                        </a:rPr>
                        <a:t>0 (0)</a:t>
                      </a:r>
                    </a:p>
                  </a:txBody>
                  <a:tcPr marT="28800" marB="28800" anchor="ctr"/>
                </a:tc>
                <a:extLst>
                  <a:ext uri="{0D108BD9-81ED-4DB2-BD59-A6C34878D82A}">
                    <a16:rowId xmlns:a16="http://schemas.microsoft.com/office/drawing/2014/main" val="1052120145"/>
                  </a:ext>
                </a:extLst>
              </a:tr>
              <a:tr h="167830">
                <a:tc>
                  <a:txBody>
                    <a:bodyPr/>
                    <a:lstStyle/>
                    <a:p>
                      <a:r>
                        <a:rPr lang="en-GB" sz="1200" noProof="0" dirty="0">
                          <a:latin typeface="Arial" panose="020B0604020202020204" pitchFamily="34" charset="0"/>
                          <a:cs typeface="Arial" panose="020B0604020202020204" pitchFamily="34" charset="0"/>
                        </a:rPr>
                        <a:t>Serious TRAEs</a:t>
                      </a:r>
                    </a:p>
                  </a:txBody>
                  <a:tcPr marT="28800" marB="28800"/>
                </a:tc>
                <a:tc>
                  <a:txBody>
                    <a:bodyPr/>
                    <a:lstStyle/>
                    <a:p>
                      <a:pPr algn="ctr"/>
                      <a:r>
                        <a:rPr lang="en-GB" sz="1200" noProof="0" dirty="0">
                          <a:latin typeface="Arial" panose="020B0604020202020204" pitchFamily="34" charset="0"/>
                          <a:cs typeface="Arial" panose="020B0604020202020204" pitchFamily="34" charset="0"/>
                        </a:rPr>
                        <a:t>9 (8)</a:t>
                      </a:r>
                    </a:p>
                  </a:txBody>
                  <a:tcPr marT="28800" marB="28800" anchor="ctr"/>
                </a:tc>
                <a:extLst>
                  <a:ext uri="{0D108BD9-81ED-4DB2-BD59-A6C34878D82A}">
                    <a16:rowId xmlns:a16="http://schemas.microsoft.com/office/drawing/2014/main" val="1963116466"/>
                  </a:ext>
                </a:extLst>
              </a:tr>
              <a:tr h="167830">
                <a:tc gridSpan="2">
                  <a:txBody>
                    <a:bodyPr/>
                    <a:lstStyle/>
                    <a:p>
                      <a:r>
                        <a:rPr lang="en-GB" sz="1200" b="1" noProof="0" dirty="0">
                          <a:latin typeface="Arial" panose="020B0604020202020204" pitchFamily="34" charset="0"/>
                          <a:cs typeface="Arial" panose="020B0604020202020204" pitchFamily="34" charset="0"/>
                        </a:rPr>
                        <a:t>AESIs,</a:t>
                      </a:r>
                      <a:r>
                        <a:rPr lang="en-GB" sz="1200" b="1" baseline="30000" noProof="0" dirty="0">
                          <a:latin typeface="Arial" panose="020B0604020202020204" pitchFamily="34" charset="0"/>
                          <a:cs typeface="Arial" panose="020B0604020202020204" pitchFamily="34" charset="0"/>
                        </a:rPr>
                        <a:t>a</a:t>
                      </a:r>
                      <a:r>
                        <a:rPr lang="en-GB" sz="1200" b="1" noProof="0" dirty="0">
                          <a:latin typeface="Arial" panose="020B0604020202020204" pitchFamily="34" charset="0"/>
                          <a:cs typeface="Arial" panose="020B0604020202020204" pitchFamily="34" charset="0"/>
                        </a:rPr>
                        <a:t> n (%)</a:t>
                      </a:r>
                    </a:p>
                  </a:txBody>
                  <a:tcPr marT="28800" marB="28800"/>
                </a:tc>
                <a:tc hMerge="1">
                  <a:txBody>
                    <a:bodyPr/>
                    <a:lstStyle/>
                    <a:p>
                      <a:pPr algn="ctr"/>
                      <a:endParaRPr lang="en-US" sz="1400" dirty="0">
                        <a:latin typeface="Arial" panose="020B0604020202020204" pitchFamily="34" charset="0"/>
                        <a:cs typeface="Arial" panose="020B0604020202020204" pitchFamily="34" charset="0"/>
                      </a:endParaRPr>
                    </a:p>
                  </a:txBody>
                  <a:tcPr marT="28800" marB="28800" anchor="ctr"/>
                </a:tc>
                <a:extLst>
                  <a:ext uri="{0D108BD9-81ED-4DB2-BD59-A6C34878D82A}">
                    <a16:rowId xmlns:a16="http://schemas.microsoft.com/office/drawing/2014/main" val="850977021"/>
                  </a:ext>
                </a:extLst>
              </a:tr>
              <a:tr h="167830">
                <a:tc>
                  <a:txBody>
                    <a:bodyPr/>
                    <a:lstStyle/>
                    <a:p>
                      <a:r>
                        <a:rPr lang="en-GB" sz="1200" noProof="0" dirty="0">
                          <a:latin typeface="Arial" panose="020B0604020202020204" pitchFamily="34" charset="0"/>
                          <a:cs typeface="Arial" panose="020B0604020202020204" pitchFamily="34" charset="0"/>
                        </a:rPr>
                        <a:t>Stomatitis/oral mucositis</a:t>
                      </a:r>
                    </a:p>
                  </a:txBody>
                  <a:tcPr marT="28800" marB="28800"/>
                </a:tc>
                <a:tc>
                  <a:txBody>
                    <a:bodyPr/>
                    <a:lstStyle/>
                    <a:p>
                      <a:pPr algn="ctr"/>
                      <a:r>
                        <a:rPr lang="en-GB" sz="1200" noProof="0" dirty="0">
                          <a:latin typeface="Arial" panose="020B0604020202020204" pitchFamily="34" charset="0"/>
                          <a:cs typeface="Arial" panose="020B0604020202020204" pitchFamily="34" charset="0"/>
                        </a:rPr>
                        <a:t>81 (69)</a:t>
                      </a:r>
                    </a:p>
                  </a:txBody>
                  <a:tcPr marT="28800" marB="28800" anchor="ctr"/>
                </a:tc>
                <a:extLst>
                  <a:ext uri="{0D108BD9-81ED-4DB2-BD59-A6C34878D82A}">
                    <a16:rowId xmlns:a16="http://schemas.microsoft.com/office/drawing/2014/main" val="3863890476"/>
                  </a:ext>
                </a:extLst>
              </a:tr>
              <a:tr h="167830">
                <a:tc>
                  <a:txBody>
                    <a:bodyPr/>
                    <a:lstStyle/>
                    <a:p>
                      <a:pPr marL="0" indent="185738">
                        <a:tabLst/>
                      </a:pPr>
                      <a:r>
                        <a:rPr lang="en-GB" sz="1200" noProof="0" dirty="0">
                          <a:latin typeface="Arial" panose="020B0604020202020204" pitchFamily="34" charset="0"/>
                          <a:cs typeface="Arial" panose="020B0604020202020204" pitchFamily="34" charset="0"/>
                        </a:rPr>
                        <a:t>Grade 3</a:t>
                      </a:r>
                      <a:r>
                        <a:rPr lang="en-GB" sz="1200" baseline="30000" noProof="0" dirty="0">
                          <a:latin typeface="Arial" panose="020B0604020202020204" pitchFamily="34" charset="0"/>
                          <a:cs typeface="Arial" panose="020B0604020202020204" pitchFamily="34" charset="0"/>
                        </a:rPr>
                        <a:t>b</a:t>
                      </a:r>
                    </a:p>
                  </a:txBody>
                  <a:tcPr marT="28800" marB="28800"/>
                </a:tc>
                <a:tc>
                  <a:txBody>
                    <a:bodyPr/>
                    <a:lstStyle/>
                    <a:p>
                      <a:pPr algn="ctr"/>
                      <a:r>
                        <a:rPr lang="en-GB" sz="1200" noProof="0" dirty="0">
                          <a:latin typeface="Arial" panose="020B0604020202020204" pitchFamily="34" charset="0"/>
                          <a:cs typeface="Arial" panose="020B0604020202020204" pitchFamily="34" charset="0"/>
                        </a:rPr>
                        <a:t>11 (9)</a:t>
                      </a:r>
                    </a:p>
                  </a:txBody>
                  <a:tcPr marT="28800" marB="28800" anchor="ctr"/>
                </a:tc>
                <a:extLst>
                  <a:ext uri="{0D108BD9-81ED-4DB2-BD59-A6C34878D82A}">
                    <a16:rowId xmlns:a16="http://schemas.microsoft.com/office/drawing/2014/main" val="2244273170"/>
                  </a:ext>
                </a:extLst>
              </a:tr>
              <a:tr h="167830">
                <a:tc>
                  <a:txBody>
                    <a:bodyPr/>
                    <a:lstStyle/>
                    <a:p>
                      <a:r>
                        <a:rPr lang="en-GB" sz="1200" noProof="0" dirty="0">
                          <a:latin typeface="Arial" panose="020B0604020202020204" pitchFamily="34" charset="0"/>
                          <a:cs typeface="Arial" panose="020B0604020202020204" pitchFamily="34" charset="0"/>
                        </a:rPr>
                        <a:t>Ocular surface events</a:t>
                      </a:r>
                    </a:p>
                  </a:txBody>
                  <a:tcPr marT="28800" marB="28800"/>
                </a:tc>
                <a:tc>
                  <a:txBody>
                    <a:bodyPr/>
                    <a:lstStyle/>
                    <a:p>
                      <a:pPr algn="ctr"/>
                      <a:r>
                        <a:rPr lang="en-GB" sz="1200" noProof="0" dirty="0">
                          <a:latin typeface="Arial" panose="020B0604020202020204" pitchFamily="34" charset="0"/>
                          <a:cs typeface="Arial" panose="020B0604020202020204" pitchFamily="34" charset="0"/>
                        </a:rPr>
                        <a:t>38 (32)</a:t>
                      </a:r>
                    </a:p>
                  </a:txBody>
                  <a:tcPr marT="28800" marB="28800" anchor="ctr"/>
                </a:tc>
                <a:extLst>
                  <a:ext uri="{0D108BD9-81ED-4DB2-BD59-A6C34878D82A}">
                    <a16:rowId xmlns:a16="http://schemas.microsoft.com/office/drawing/2014/main" val="3571714249"/>
                  </a:ext>
                </a:extLst>
              </a:tr>
              <a:tr h="167830">
                <a:tc>
                  <a:txBody>
                    <a:bodyPr/>
                    <a:lstStyle/>
                    <a:p>
                      <a:pPr marL="0" indent="185738">
                        <a:tabLst/>
                      </a:pPr>
                      <a:r>
                        <a:rPr lang="en-GB" sz="1200" noProof="0" dirty="0">
                          <a:latin typeface="Arial" panose="020B0604020202020204" pitchFamily="34" charset="0"/>
                          <a:cs typeface="Arial" panose="020B0604020202020204" pitchFamily="34" charset="0"/>
                        </a:rPr>
                        <a:t>Grade 3</a:t>
                      </a:r>
                      <a:r>
                        <a:rPr lang="en-GB" sz="1200" baseline="30000" noProof="0" dirty="0">
                          <a:latin typeface="Arial" panose="020B0604020202020204" pitchFamily="34" charset="0"/>
                          <a:cs typeface="Arial" panose="020B0604020202020204" pitchFamily="34" charset="0"/>
                        </a:rPr>
                        <a:t>b</a:t>
                      </a:r>
                    </a:p>
                  </a:txBody>
                  <a:tcPr marT="28800" marB="28800"/>
                </a:tc>
                <a:tc>
                  <a:txBody>
                    <a:bodyPr/>
                    <a:lstStyle/>
                    <a:p>
                      <a:pPr algn="ctr"/>
                      <a:r>
                        <a:rPr lang="en-GB" sz="1200" noProof="0" dirty="0">
                          <a:latin typeface="Arial" panose="020B0604020202020204" pitchFamily="34" charset="0"/>
                          <a:cs typeface="Arial" panose="020B0604020202020204" pitchFamily="34" charset="0"/>
                        </a:rPr>
                        <a:t>3 (3)</a:t>
                      </a:r>
                    </a:p>
                  </a:txBody>
                  <a:tcPr marT="28800" marB="28800" anchor="ctr"/>
                </a:tc>
                <a:extLst>
                  <a:ext uri="{0D108BD9-81ED-4DB2-BD59-A6C34878D82A}">
                    <a16:rowId xmlns:a16="http://schemas.microsoft.com/office/drawing/2014/main" val="198126356"/>
                  </a:ext>
                </a:extLst>
              </a:tr>
              <a:tr h="167830">
                <a:tc>
                  <a:txBody>
                    <a:bodyPr/>
                    <a:lstStyle/>
                    <a:p>
                      <a:r>
                        <a:rPr lang="en-GB" sz="1200" noProof="0" dirty="0">
                          <a:latin typeface="Arial" panose="020B0604020202020204" pitchFamily="34" charset="0"/>
                          <a:cs typeface="Arial" panose="020B0604020202020204" pitchFamily="34" charset="0"/>
                        </a:rPr>
                        <a:t>Adjudicated drug-related ILD</a:t>
                      </a:r>
                    </a:p>
                  </a:txBody>
                  <a:tcPr marT="28800" marB="28800"/>
                </a:tc>
                <a:tc>
                  <a:txBody>
                    <a:bodyPr/>
                    <a:lstStyle/>
                    <a:p>
                      <a:pPr algn="ctr"/>
                      <a:r>
                        <a:rPr lang="en-GB" sz="1200" noProof="0" dirty="0">
                          <a:latin typeface="Arial" panose="020B0604020202020204" pitchFamily="34" charset="0"/>
                          <a:cs typeface="Arial" panose="020B0604020202020204" pitchFamily="34" charset="0"/>
                        </a:rPr>
                        <a:t>5 (4)</a:t>
                      </a:r>
                    </a:p>
                  </a:txBody>
                  <a:tcPr marT="28800" marB="28800" anchor="ctr"/>
                </a:tc>
                <a:extLst>
                  <a:ext uri="{0D108BD9-81ED-4DB2-BD59-A6C34878D82A}">
                    <a16:rowId xmlns:a16="http://schemas.microsoft.com/office/drawing/2014/main" val="2205105882"/>
                  </a:ext>
                </a:extLst>
              </a:tr>
              <a:tr h="167830">
                <a:tc>
                  <a:txBody>
                    <a:bodyPr/>
                    <a:lstStyle/>
                    <a:p>
                      <a:pPr marL="0" indent="185738">
                        <a:tabLst/>
                      </a:pPr>
                      <a:r>
                        <a:rPr lang="en-GB" sz="1200" noProof="0" dirty="0">
                          <a:latin typeface="Arial" panose="020B0604020202020204" pitchFamily="34" charset="0"/>
                          <a:cs typeface="Arial" panose="020B0604020202020204" pitchFamily="34" charset="0"/>
                        </a:rPr>
                        <a:t>Grade 3</a:t>
                      </a:r>
                      <a:r>
                        <a:rPr lang="en-GB" sz="1200" baseline="30000" noProof="0" dirty="0">
                          <a:latin typeface="Arial" panose="020B0604020202020204" pitchFamily="34" charset="0"/>
                          <a:cs typeface="Arial" panose="020B0604020202020204" pitchFamily="34" charset="0"/>
                        </a:rPr>
                        <a:t>b</a:t>
                      </a:r>
                    </a:p>
                  </a:txBody>
                  <a:tcPr marT="28800" marB="28800"/>
                </a:tc>
                <a:tc>
                  <a:txBody>
                    <a:bodyPr/>
                    <a:lstStyle/>
                    <a:p>
                      <a:pPr algn="ctr"/>
                      <a:r>
                        <a:rPr lang="en-GB" sz="1200" noProof="0" dirty="0">
                          <a:latin typeface="Arial" panose="020B0604020202020204" pitchFamily="34" charset="0"/>
                          <a:cs typeface="Arial" panose="020B0604020202020204" pitchFamily="34" charset="0"/>
                        </a:rPr>
                        <a:t>1 (1)</a:t>
                      </a:r>
                    </a:p>
                  </a:txBody>
                  <a:tcPr marT="28800" marB="28800" anchor="ctr"/>
                </a:tc>
                <a:extLst>
                  <a:ext uri="{0D108BD9-81ED-4DB2-BD59-A6C34878D82A}">
                    <a16:rowId xmlns:a16="http://schemas.microsoft.com/office/drawing/2014/main" val="1444632799"/>
                  </a:ext>
                </a:extLst>
              </a:tr>
            </a:tbl>
          </a:graphicData>
        </a:graphic>
      </p:graphicFrame>
      <p:sp>
        <p:nvSpPr>
          <p:cNvPr id="6" name="Content Placeholder 5">
            <a:extLst>
              <a:ext uri="{FF2B5EF4-FFF2-40B4-BE49-F238E27FC236}">
                <a16:creationId xmlns:a16="http://schemas.microsoft.com/office/drawing/2014/main" id="{E7235B9C-D1AD-5F2A-5080-9B38EEDD33D6}"/>
              </a:ext>
            </a:extLst>
          </p:cNvPr>
          <p:cNvSpPr>
            <a:spLocks noGrp="1"/>
          </p:cNvSpPr>
          <p:nvPr>
            <p:ph sz="quarter" idx="15"/>
          </p:nvPr>
        </p:nvSpPr>
        <p:spPr>
          <a:xfrm>
            <a:off x="620183" y="6376243"/>
            <a:ext cx="10588385" cy="365125"/>
          </a:xfrm>
        </p:spPr>
        <p:txBody>
          <a:bodyPr anchor="b" anchorCtr="0"/>
          <a:lstStyle/>
          <a:p>
            <a:pPr>
              <a:spcBef>
                <a:spcPts val="0"/>
              </a:spcBef>
              <a:spcAft>
                <a:spcPts val="200"/>
              </a:spcAft>
            </a:pPr>
            <a:r>
              <a:rPr lang="en-GB" sz="1150" baseline="30000" noProof="0" dirty="0">
                <a:solidFill>
                  <a:schemeClr val="tx2"/>
                </a:solidFill>
              </a:rPr>
              <a:t>a </a:t>
            </a:r>
            <a:r>
              <a:rPr lang="en-GB" sz="1150" noProof="0" dirty="0">
                <a:solidFill>
                  <a:schemeClr val="tx2"/>
                </a:solidFill>
              </a:rPr>
              <a:t>AESIs listed are treatment emergent and include all preferred terms that define the medical concept. Some patients may have had &gt;1 event;</a:t>
            </a:r>
            <a:br>
              <a:rPr lang="en-GB" sz="1150" noProof="0" dirty="0">
                <a:solidFill>
                  <a:schemeClr val="tx2"/>
                </a:solidFill>
              </a:rPr>
            </a:br>
            <a:r>
              <a:rPr lang="en-GB" sz="1150" baseline="30000" noProof="0" dirty="0">
                <a:solidFill>
                  <a:schemeClr val="tx2"/>
                </a:solidFill>
              </a:rPr>
              <a:t>b </a:t>
            </a:r>
            <a:r>
              <a:rPr lang="en-GB" sz="1150" noProof="0" dirty="0">
                <a:solidFill>
                  <a:schemeClr val="tx2"/>
                </a:solidFill>
              </a:rPr>
              <a:t>No grade 4 or 5 events occurred; </a:t>
            </a:r>
            <a:r>
              <a:rPr lang="en-GB" sz="1150" baseline="30000" noProof="0" dirty="0">
                <a:solidFill>
                  <a:schemeClr val="tx2"/>
                </a:solidFill>
              </a:rPr>
              <a:t>c </a:t>
            </a:r>
            <a:r>
              <a:rPr lang="en-GB" sz="1150" noProof="0" dirty="0">
                <a:solidFill>
                  <a:schemeClr val="tx2"/>
                </a:solidFill>
              </a:rPr>
              <a:t>Includes an event incorrectly reported as grade 3 per CTCAE grades</a:t>
            </a:r>
          </a:p>
          <a:p>
            <a:pPr>
              <a:spcBef>
                <a:spcPts val="0"/>
              </a:spcBef>
              <a:spcAft>
                <a:spcPts val="200"/>
              </a:spcAft>
            </a:pPr>
            <a:r>
              <a:rPr lang="en-GB" sz="1150" noProof="0" dirty="0">
                <a:solidFill>
                  <a:schemeClr val="tx2"/>
                </a:solidFill>
              </a:rPr>
              <a:t>AESI, adverse event of special interest; CTCAE, </a:t>
            </a:r>
            <a:r>
              <a:rPr lang="en-GB" sz="1100" noProof="0" dirty="0">
                <a:solidFill>
                  <a:schemeClr val="tx2"/>
                </a:solidFill>
              </a:rPr>
              <a:t>Common Terminology Criteria for Adverse Events; </a:t>
            </a:r>
            <a:r>
              <a:rPr lang="en-GB" sz="1150" noProof="0" dirty="0">
                <a:solidFill>
                  <a:schemeClr val="tx2"/>
                </a:solidFill>
              </a:rPr>
              <a:t>Dato-DXd, datopotamab deruxtecan; EGFRm, EGFR mutation; ILD, interstitial lung disease; TRAE, treatment-related adverse event</a:t>
            </a:r>
          </a:p>
          <a:p>
            <a:pPr>
              <a:spcBef>
                <a:spcPts val="0"/>
              </a:spcBef>
              <a:spcAft>
                <a:spcPts val="200"/>
              </a:spcAft>
            </a:pPr>
            <a:r>
              <a:rPr lang="en-GB" sz="1100" noProof="0" dirty="0">
                <a:solidFill>
                  <a:schemeClr val="tx2"/>
                </a:solidFill>
              </a:rPr>
              <a:t>Ahn M-J, et al. Ann Oncol. 2024;35 (Suppl 4):S1630-S1631 (oral presentation, ESMO Asia 2024)</a:t>
            </a:r>
            <a:endParaRPr lang="en-GB" sz="1150" noProof="0" dirty="0">
              <a:solidFill>
                <a:schemeClr val="tx2"/>
              </a:solidFill>
            </a:endParaRPr>
          </a:p>
        </p:txBody>
      </p:sp>
      <p:sp>
        <p:nvSpPr>
          <p:cNvPr id="17" name="Rounded Rectangle 19">
            <a:extLst>
              <a:ext uri="{FF2B5EF4-FFF2-40B4-BE49-F238E27FC236}">
                <a16:creationId xmlns:a16="http://schemas.microsoft.com/office/drawing/2014/main" id="{0E9A6B8F-DB6F-ECCE-7538-C21E2F00A60B}"/>
              </a:ext>
            </a:extLst>
          </p:cNvPr>
          <p:cNvSpPr/>
          <p:nvPr/>
        </p:nvSpPr>
        <p:spPr>
          <a:xfrm>
            <a:off x="6312024" y="4017324"/>
            <a:ext cx="5472608" cy="438982"/>
          </a:xfrm>
          <a:prstGeom prst="roundRect">
            <a:avLst>
              <a:gd name="adj" fmla="val 0"/>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wrap="square" lIns="720000" tIns="91440" bIns="91440" rtlCol="0" anchor="ctr">
            <a:noAutofit/>
          </a:bodyPr>
          <a:lstStyle/>
          <a:p>
            <a:pPr marL="185738" indent="-185738">
              <a:spcAft>
                <a:spcPts val="500"/>
              </a:spcAft>
              <a:buClr>
                <a:schemeClr val="accent2"/>
              </a:buClr>
              <a:buFont typeface="Arial" panose="020B0604020202020204" pitchFamily="34" charset="0"/>
              <a:buChar char="•"/>
            </a:pPr>
            <a:r>
              <a:rPr lang="en-GB" sz="1250" b="0" noProof="0" dirty="0">
                <a:solidFill>
                  <a:schemeClr val="tx1"/>
                </a:solidFill>
                <a:latin typeface="Arial" panose="020B0604020202020204" pitchFamily="34" charset="0"/>
                <a:ea typeface="Open Sans" panose="020B0606030504020204" pitchFamily="34" charset="0"/>
                <a:cs typeface="Arial" panose="020B0604020202020204" pitchFamily="34" charset="0"/>
              </a:rPr>
              <a:t>Median Dato-DXd treatment duration: </a:t>
            </a:r>
            <a:r>
              <a:rPr lang="en-GB" sz="1250" b="1" noProof="0" dirty="0">
                <a:solidFill>
                  <a:srgbClr val="00B050"/>
                </a:solidFill>
                <a:latin typeface="Arial" panose="020B0604020202020204" pitchFamily="34" charset="0"/>
                <a:ea typeface="Open Sans" panose="020B0606030504020204" pitchFamily="34" charset="0"/>
                <a:cs typeface="Arial" panose="020B0604020202020204" pitchFamily="34" charset="0"/>
              </a:rPr>
              <a:t>6.1 months</a:t>
            </a:r>
          </a:p>
        </p:txBody>
      </p:sp>
      <p:sp>
        <p:nvSpPr>
          <p:cNvPr id="18" name="Rounded Rectangle 19">
            <a:extLst>
              <a:ext uri="{FF2B5EF4-FFF2-40B4-BE49-F238E27FC236}">
                <a16:creationId xmlns:a16="http://schemas.microsoft.com/office/drawing/2014/main" id="{267ECED1-9E9E-9579-66AC-A7D2785F11E6}"/>
              </a:ext>
            </a:extLst>
          </p:cNvPr>
          <p:cNvSpPr/>
          <p:nvPr/>
        </p:nvSpPr>
        <p:spPr>
          <a:xfrm>
            <a:off x="6312024" y="4543065"/>
            <a:ext cx="5472608" cy="1080120"/>
          </a:xfrm>
          <a:prstGeom prst="roundRect">
            <a:avLst>
              <a:gd name="adj" fmla="val 0"/>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wrap="square" lIns="720000" tIns="91440" bIns="91440" rtlCol="0" anchor="ctr">
            <a:noAutofit/>
          </a:bodyPr>
          <a:lstStyle/>
          <a:p>
            <a:pPr marL="185738" indent="-185738">
              <a:spcAft>
                <a:spcPts val="300"/>
              </a:spcAft>
              <a:buClr>
                <a:schemeClr val="accent2"/>
              </a:buClr>
              <a:buFont typeface="Arial" panose="020B0604020202020204" pitchFamily="34" charset="0"/>
              <a:buChar char="•"/>
            </a:pPr>
            <a:r>
              <a:rPr lang="en-GB" sz="1250" b="0" noProof="0" dirty="0">
                <a:solidFill>
                  <a:schemeClr val="tx1"/>
                </a:solidFill>
                <a:latin typeface="Arial" panose="020B0604020202020204" pitchFamily="34" charset="0"/>
                <a:ea typeface="Open Sans" panose="020B0606030504020204" pitchFamily="34" charset="0"/>
                <a:cs typeface="Arial" panose="020B0604020202020204" pitchFamily="34" charset="0"/>
              </a:rPr>
              <a:t>Overall safety profile consistent with TROPION-Lung 01 and 05</a:t>
            </a:r>
          </a:p>
          <a:p>
            <a:pPr marL="185738" indent="-185738">
              <a:spcAft>
                <a:spcPts val="300"/>
              </a:spcAft>
              <a:buClr>
                <a:schemeClr val="accent2"/>
              </a:buClr>
              <a:buFont typeface="Arial" panose="020B0604020202020204" pitchFamily="34" charset="0"/>
              <a:buChar char="•"/>
            </a:pPr>
            <a:r>
              <a:rPr lang="en-GB" sz="1250" noProof="0" dirty="0">
                <a:solidFill>
                  <a:schemeClr val="tx1"/>
                </a:solidFill>
                <a:latin typeface="Arial" panose="020B0604020202020204" pitchFamily="34" charset="0"/>
                <a:ea typeface="Open Sans" panose="020B0606030504020204" pitchFamily="34" charset="0"/>
                <a:cs typeface="Arial" panose="020B0604020202020204" pitchFamily="34" charset="0"/>
              </a:rPr>
              <a:t>No grade 4 or 5 adjudicated drug-related ILD</a:t>
            </a:r>
          </a:p>
          <a:p>
            <a:pPr marL="185738" indent="-185738">
              <a:spcAft>
                <a:spcPts val="300"/>
              </a:spcAft>
              <a:buClr>
                <a:schemeClr val="accent2"/>
              </a:buClr>
              <a:buFont typeface="Arial" panose="020B0604020202020204" pitchFamily="34" charset="0"/>
              <a:buChar char="•"/>
            </a:pPr>
            <a:r>
              <a:rPr lang="en-GB" sz="1250" noProof="0" dirty="0">
                <a:solidFill>
                  <a:schemeClr val="tx1"/>
                </a:solidFill>
                <a:latin typeface="Arial" panose="020B0604020202020204" pitchFamily="34" charset="0"/>
                <a:ea typeface="Open Sans" panose="020B0606030504020204" pitchFamily="34" charset="0"/>
                <a:cs typeface="Arial" panose="020B0604020202020204" pitchFamily="34" charset="0"/>
              </a:rPr>
              <a:t>Ocular surface events</a:t>
            </a:r>
            <a:r>
              <a:rPr lang="en-GB" sz="1250" baseline="30000" noProof="0" dirty="0">
                <a:solidFill>
                  <a:schemeClr val="tx1"/>
                </a:solidFill>
                <a:latin typeface="Arial" panose="020B0604020202020204" pitchFamily="34" charset="0"/>
                <a:ea typeface="Open Sans" panose="020B0606030504020204" pitchFamily="34" charset="0"/>
                <a:cs typeface="Arial" panose="020B0604020202020204" pitchFamily="34" charset="0"/>
              </a:rPr>
              <a:t>a</a:t>
            </a:r>
            <a:r>
              <a:rPr lang="en-GB" sz="1250" noProof="0" dirty="0">
                <a:solidFill>
                  <a:schemeClr val="tx1"/>
                </a:solidFill>
                <a:latin typeface="Arial" panose="020B0604020202020204" pitchFamily="34" charset="0"/>
                <a:ea typeface="Open Sans" panose="020B0606030504020204" pitchFamily="34" charset="0"/>
                <a:cs typeface="Arial" panose="020B0604020202020204" pitchFamily="34" charset="0"/>
              </a:rPr>
              <a:t> were primarily dry eye (12%), vision blurred and keratitis (each 7%)</a:t>
            </a:r>
          </a:p>
          <a:p>
            <a:pPr marL="185738" indent="-185738">
              <a:spcAft>
                <a:spcPts val="300"/>
              </a:spcAft>
              <a:buClr>
                <a:schemeClr val="accent2"/>
              </a:buClr>
              <a:buFont typeface="Arial" panose="020B0604020202020204" pitchFamily="34" charset="0"/>
              <a:buChar char="•"/>
            </a:pPr>
            <a:r>
              <a:rPr lang="en-GB" sz="1250" noProof="0" dirty="0">
                <a:solidFill>
                  <a:schemeClr val="tx1"/>
                </a:solidFill>
                <a:latin typeface="Arial" panose="020B0604020202020204" pitchFamily="34" charset="0"/>
                <a:ea typeface="Open Sans" panose="020B0606030504020204" pitchFamily="34" charset="0"/>
                <a:cs typeface="Arial" panose="020B0604020202020204" pitchFamily="34" charset="0"/>
              </a:rPr>
              <a:t>No TRAEs associated with death</a:t>
            </a:r>
          </a:p>
        </p:txBody>
      </p:sp>
      <p:pic>
        <p:nvPicPr>
          <p:cNvPr id="21" name="Graphic 20" descr="Shield Tick with solid fill">
            <a:extLst>
              <a:ext uri="{FF2B5EF4-FFF2-40B4-BE49-F238E27FC236}">
                <a16:creationId xmlns:a16="http://schemas.microsoft.com/office/drawing/2014/main" id="{B21C35C2-9A20-62DA-C161-3C11601499E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408024" y="4827341"/>
            <a:ext cx="525023" cy="525023"/>
          </a:xfrm>
          <a:prstGeom prst="rect">
            <a:avLst/>
          </a:prstGeom>
        </p:spPr>
      </p:pic>
      <p:pic>
        <p:nvPicPr>
          <p:cNvPr id="23" name="Graphic 22" descr="Daily calendar with solid fill">
            <a:extLst>
              <a:ext uri="{FF2B5EF4-FFF2-40B4-BE49-F238E27FC236}">
                <a16:creationId xmlns:a16="http://schemas.microsoft.com/office/drawing/2014/main" id="{A2DE1025-FCB3-BEC7-70C8-FE6F8084527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44024" y="4015126"/>
            <a:ext cx="457200" cy="457200"/>
          </a:xfrm>
          <a:prstGeom prst="rect">
            <a:avLst/>
          </a:prstGeom>
        </p:spPr>
      </p:pic>
      <p:grpSp>
        <p:nvGrpSpPr>
          <p:cNvPr id="4" name="Group 3">
            <a:extLst>
              <a:ext uri="{FF2B5EF4-FFF2-40B4-BE49-F238E27FC236}">
                <a16:creationId xmlns:a16="http://schemas.microsoft.com/office/drawing/2014/main" id="{6195DD5E-EC9E-0262-418D-D9443DEA073E}"/>
              </a:ext>
            </a:extLst>
          </p:cNvPr>
          <p:cNvGrpSpPr/>
          <p:nvPr/>
        </p:nvGrpSpPr>
        <p:grpSpPr>
          <a:xfrm>
            <a:off x="6023992" y="1104291"/>
            <a:ext cx="5328592" cy="2885453"/>
            <a:chOff x="6023992" y="1214362"/>
            <a:chExt cx="5328592" cy="3027051"/>
          </a:xfrm>
        </p:grpSpPr>
        <p:graphicFrame>
          <p:nvGraphicFramePr>
            <p:cNvPr id="13" name="Chart 12">
              <a:extLst>
                <a:ext uri="{FF2B5EF4-FFF2-40B4-BE49-F238E27FC236}">
                  <a16:creationId xmlns:a16="http://schemas.microsoft.com/office/drawing/2014/main" id="{CF14D920-7F9A-0079-F320-9F00ECE5ACF2}"/>
                </a:ext>
              </a:extLst>
            </p:cNvPr>
            <p:cNvGraphicFramePr/>
            <p:nvPr>
              <p:extLst>
                <p:ext uri="{D42A27DB-BD31-4B8C-83A1-F6EECF244321}">
                  <p14:modId xmlns:p14="http://schemas.microsoft.com/office/powerpoint/2010/main" val="4072053426"/>
                </p:ext>
              </p:extLst>
            </p:nvPr>
          </p:nvGraphicFramePr>
          <p:xfrm>
            <a:off x="6023992" y="1412776"/>
            <a:ext cx="5328592" cy="273630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9">
              <a:extLst>
                <a:ext uri="{FF2B5EF4-FFF2-40B4-BE49-F238E27FC236}">
                  <a16:creationId xmlns:a16="http://schemas.microsoft.com/office/drawing/2014/main" id="{7345CE98-BFBD-4FC5-0A90-4BE868171C5E}"/>
                </a:ext>
              </a:extLst>
            </p:cNvPr>
            <p:cNvSpPr txBox="1">
              <a:spLocks/>
            </p:cNvSpPr>
            <p:nvPr/>
          </p:nvSpPr>
          <p:spPr>
            <a:xfrm>
              <a:off x="6331844" y="1214362"/>
              <a:ext cx="5020740" cy="270422"/>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GB" sz="1400" cap="none" spc="0" noProof="0" dirty="0">
                  <a:solidFill>
                    <a:schemeClr val="tx1"/>
                  </a:solidFill>
                </a:rPr>
                <a:t>TRAEs occurring in ≥10% of </a:t>
              </a:r>
              <a:r>
                <a:rPr lang="en-GB" sz="1400" i="1" cap="none" spc="0" noProof="0" dirty="0">
                  <a:solidFill>
                    <a:schemeClr val="tx1"/>
                  </a:solidFill>
                </a:rPr>
                <a:t>EGFR</a:t>
              </a:r>
              <a:r>
                <a:rPr lang="en-GB" sz="1400" cap="none" spc="0" noProof="0" dirty="0">
                  <a:solidFill>
                    <a:schemeClr val="tx1"/>
                  </a:solidFill>
                </a:rPr>
                <a:t>m pool (N=117)</a:t>
              </a:r>
            </a:p>
          </p:txBody>
        </p:sp>
        <p:sp>
          <p:nvSpPr>
            <p:cNvPr id="15" name="TextBox 14">
              <a:extLst>
                <a:ext uri="{FF2B5EF4-FFF2-40B4-BE49-F238E27FC236}">
                  <a16:creationId xmlns:a16="http://schemas.microsoft.com/office/drawing/2014/main" id="{5089C659-94B1-575C-B9BF-8901911E76C6}"/>
                </a:ext>
              </a:extLst>
            </p:cNvPr>
            <p:cNvSpPr txBox="1"/>
            <p:nvPr/>
          </p:nvSpPr>
          <p:spPr>
            <a:xfrm>
              <a:off x="8888359" y="4056747"/>
              <a:ext cx="880049" cy="184666"/>
            </a:xfrm>
            <a:prstGeom prst="rect">
              <a:avLst/>
            </a:prstGeom>
            <a:noFill/>
          </p:spPr>
          <p:txBody>
            <a:bodyPr wrap="none" lIns="0" tIns="0" rIns="0" bIns="0" rtlCol="0">
              <a:spAutoFit/>
            </a:bodyPr>
            <a:lstStyle/>
            <a:p>
              <a:r>
                <a:rPr lang="en-GB" sz="1200" b="1" noProof="0" dirty="0">
                  <a:latin typeface="Arial" panose="020B0604020202020204" pitchFamily="34" charset="0"/>
                  <a:ea typeface="Aileron" charset="0"/>
                  <a:cs typeface="Arial" panose="020B0604020202020204" pitchFamily="34" charset="0"/>
                </a:rPr>
                <a:t>Patients (%)</a:t>
              </a:r>
            </a:p>
          </p:txBody>
        </p:sp>
        <p:sp>
          <p:nvSpPr>
            <p:cNvPr id="3" name="TextBox 2">
              <a:extLst>
                <a:ext uri="{FF2B5EF4-FFF2-40B4-BE49-F238E27FC236}">
                  <a16:creationId xmlns:a16="http://schemas.microsoft.com/office/drawing/2014/main" id="{5667E660-0539-650F-2972-815ED15F5719}"/>
                </a:ext>
              </a:extLst>
            </p:cNvPr>
            <p:cNvSpPr txBox="1"/>
            <p:nvPr/>
          </p:nvSpPr>
          <p:spPr>
            <a:xfrm>
              <a:off x="7341634" y="1819233"/>
              <a:ext cx="235962" cy="215444"/>
            </a:xfrm>
            <a:prstGeom prst="rect">
              <a:avLst/>
            </a:prstGeom>
            <a:noFill/>
          </p:spPr>
          <p:txBody>
            <a:bodyPr wrap="none" rtlCol="0">
              <a:spAutoFit/>
            </a:bodyPr>
            <a:lstStyle/>
            <a:p>
              <a:r>
                <a:rPr lang="en-GB" sz="1200" baseline="30000" noProof="0" dirty="0">
                  <a:solidFill>
                    <a:srgbClr val="505050"/>
                  </a:solidFill>
                  <a:latin typeface="Arial" panose="020B0604020202020204" pitchFamily="34" charset="0"/>
                  <a:ea typeface="Aileron" charset="0"/>
                  <a:cs typeface="Arial" panose="020B0604020202020204" pitchFamily="34" charset="0"/>
                </a:rPr>
                <a:t>c</a:t>
              </a:r>
            </a:p>
          </p:txBody>
        </p:sp>
      </p:grpSp>
      <p:sp>
        <p:nvSpPr>
          <p:cNvPr id="5" name="Slide Number Placeholder 4">
            <a:extLst>
              <a:ext uri="{FF2B5EF4-FFF2-40B4-BE49-F238E27FC236}">
                <a16:creationId xmlns:a16="http://schemas.microsoft.com/office/drawing/2014/main" id="{DCCB7DBA-841B-0D89-F495-80FF7C54C82B}"/>
              </a:ext>
            </a:extLst>
          </p:cNvPr>
          <p:cNvSpPr>
            <a:spLocks noGrp="1"/>
          </p:cNvSpPr>
          <p:nvPr>
            <p:ph type="sldNum" sz="quarter" idx="4"/>
          </p:nvPr>
        </p:nvSpPr>
        <p:spPr/>
        <p:txBody>
          <a:bodyPr/>
          <a:lstStyle/>
          <a:p>
            <a:fld id="{FCE43C0F-8A7B-3A4B-9DB5-B3472E36E833}" type="slidenum">
              <a:rPr lang="en-GB" smtClean="0"/>
              <a:pPr/>
              <a:t>40</a:t>
            </a:fld>
            <a:endParaRPr lang="en-GB" dirty="0"/>
          </a:p>
        </p:txBody>
      </p:sp>
    </p:spTree>
    <p:extLst>
      <p:ext uri="{BB962C8B-B14F-4D97-AF65-F5344CB8AC3E}">
        <p14:creationId xmlns:p14="http://schemas.microsoft.com/office/powerpoint/2010/main" val="1630074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88E399-9C99-460C-76D7-00B45C2E991C}"/>
              </a:ext>
            </a:extLst>
          </p:cNvPr>
          <p:cNvSpPr>
            <a:spLocks noGrp="1"/>
          </p:cNvSpPr>
          <p:nvPr>
            <p:ph type="title"/>
          </p:nvPr>
        </p:nvSpPr>
        <p:spPr/>
        <p:txBody>
          <a:bodyPr/>
          <a:lstStyle/>
          <a:p>
            <a:r>
              <a:rPr lang="en-GB" dirty="0">
                <a:solidFill>
                  <a:schemeClr val="tx2"/>
                </a:solidFill>
              </a:rPr>
              <a:t>Dato-</a:t>
            </a:r>
            <a:r>
              <a:rPr lang="en-GB" dirty="0" err="1">
                <a:solidFill>
                  <a:schemeClr val="tx2"/>
                </a:solidFill>
              </a:rPr>
              <a:t>DX</a:t>
            </a:r>
            <a:r>
              <a:rPr lang="en-GB" cap="none" dirty="0" err="1">
                <a:solidFill>
                  <a:schemeClr val="tx2"/>
                </a:solidFill>
              </a:rPr>
              <a:t>d</a:t>
            </a:r>
            <a:r>
              <a:rPr lang="en-GB" dirty="0">
                <a:solidFill>
                  <a:schemeClr val="tx2"/>
                </a:solidFill>
              </a:rPr>
              <a:t> combinations in </a:t>
            </a:r>
            <a:r>
              <a:rPr lang="en-GB" cap="none" dirty="0"/>
              <a:t>POST-OSIMERTINIB </a:t>
            </a:r>
            <a:r>
              <a:rPr lang="en-GB" i="1" cap="none" dirty="0"/>
              <a:t>EGFR-</a:t>
            </a:r>
            <a:r>
              <a:rPr lang="en-GB" cap="none" dirty="0"/>
              <a:t>MUTANT NSCLC</a:t>
            </a:r>
            <a:endParaRPr lang="en-GB" dirty="0"/>
          </a:p>
        </p:txBody>
      </p:sp>
      <p:sp>
        <p:nvSpPr>
          <p:cNvPr id="12" name="Content Placeholder 11">
            <a:extLst>
              <a:ext uri="{FF2B5EF4-FFF2-40B4-BE49-F238E27FC236}">
                <a16:creationId xmlns:a16="http://schemas.microsoft.com/office/drawing/2014/main" id="{1054D2CA-5E69-A6A9-4612-C551C89FA734}"/>
              </a:ext>
            </a:extLst>
          </p:cNvPr>
          <p:cNvSpPr>
            <a:spLocks noGrp="1"/>
          </p:cNvSpPr>
          <p:nvPr>
            <p:ph sz="quarter" idx="15"/>
          </p:nvPr>
        </p:nvSpPr>
        <p:spPr>
          <a:xfrm>
            <a:off x="620183" y="6309734"/>
            <a:ext cx="10180339" cy="365125"/>
          </a:xfrm>
        </p:spPr>
        <p:txBody>
          <a:bodyPr/>
          <a:lstStyle/>
          <a:p>
            <a:r>
              <a:rPr lang="en-GB" sz="1000" dirty="0">
                <a:solidFill>
                  <a:schemeClr val="tx2"/>
                </a:solidFill>
              </a:rPr>
              <a:t>1L, first-line; ADC, antibody-drug conjugate; AE, adverse event; AESI, adverse event of special interest; CI, confidence interval; Dato‑</a:t>
            </a:r>
            <a:r>
              <a:rPr lang="en-GB" sz="1000" dirty="0" err="1">
                <a:solidFill>
                  <a:schemeClr val="tx2"/>
                </a:solidFill>
              </a:rPr>
              <a:t>DXd</a:t>
            </a:r>
            <a:r>
              <a:rPr lang="en-GB" sz="1000" dirty="0">
                <a:solidFill>
                  <a:schemeClr val="tx2"/>
                </a:solidFill>
              </a:rPr>
              <a:t>, </a:t>
            </a:r>
            <a:r>
              <a:rPr lang="en-GB" sz="1000" dirty="0" err="1">
                <a:solidFill>
                  <a:schemeClr val="tx2"/>
                </a:solidFill>
              </a:rPr>
              <a:t>datopotamab</a:t>
            </a:r>
            <a:r>
              <a:rPr lang="en-GB" sz="1000" dirty="0">
                <a:solidFill>
                  <a:schemeClr val="tx2"/>
                </a:solidFill>
              </a:rPr>
              <a:t> deruxtecan; </a:t>
            </a:r>
            <a:r>
              <a:rPr lang="en-GB" sz="1000" dirty="0" err="1">
                <a:solidFill>
                  <a:schemeClr val="tx2"/>
                </a:solidFill>
              </a:rPr>
              <a:t>DoR</a:t>
            </a:r>
            <a:r>
              <a:rPr lang="en-GB" sz="1000" dirty="0">
                <a:solidFill>
                  <a:schemeClr val="tx2"/>
                </a:solidFill>
              </a:rPr>
              <a:t>, duration of response; EGFRm, EGFR mutation; ILD, interstitial lung disease; IV, intravenous; NC, not calculable; NSCLC, non-small cell lung cancer; (m)PFS, (median) progression-free survival; ORR, objective response rate; OS, overall survival; PO, orally; Q3W, every 3 weeks; QD, once daily; RECIST v1.1, Response Evaluation Criteria in Solid Tumours version 1.1; SAE, serious AE</a:t>
            </a:r>
          </a:p>
          <a:p>
            <a:r>
              <a:rPr lang="en-GB" sz="1000" dirty="0">
                <a:solidFill>
                  <a:schemeClr val="tx2"/>
                </a:solidFill>
              </a:rPr>
              <a:t>Le X, et al. J Thorac Oncol. 2025;20(3):S2-S4. ELCC 2025 (oral presentation, </a:t>
            </a:r>
            <a:r>
              <a:rPr lang="en-GB" sz="1000" dirty="0" err="1">
                <a:solidFill>
                  <a:schemeClr val="tx2"/>
                </a:solidFill>
              </a:rPr>
              <a:t>Abstr</a:t>
            </a:r>
            <a:r>
              <a:rPr lang="en-GB" sz="1000" dirty="0">
                <a:solidFill>
                  <a:schemeClr val="tx2"/>
                </a:solidFill>
              </a:rPr>
              <a:t> 1O)</a:t>
            </a:r>
          </a:p>
          <a:p>
            <a:endParaRPr lang="en-GB" sz="1000" dirty="0"/>
          </a:p>
        </p:txBody>
      </p:sp>
      <p:sp>
        <p:nvSpPr>
          <p:cNvPr id="6" name="Slide Number Placeholder 5">
            <a:extLst>
              <a:ext uri="{FF2B5EF4-FFF2-40B4-BE49-F238E27FC236}">
                <a16:creationId xmlns:a16="http://schemas.microsoft.com/office/drawing/2014/main" id="{48BCB08A-1D2E-6453-FC63-A864BCFED9CB}"/>
              </a:ext>
            </a:extLst>
          </p:cNvPr>
          <p:cNvSpPr>
            <a:spLocks noGrp="1"/>
          </p:cNvSpPr>
          <p:nvPr>
            <p:ph type="sldNum" sz="quarter" idx="4"/>
          </p:nvPr>
        </p:nvSpPr>
        <p:spPr/>
        <p:txBody>
          <a:bodyPr/>
          <a:lstStyle/>
          <a:p>
            <a:fld id="{FCE43C0F-8A7B-3A4B-9DB5-B3472E36E833}" type="slidenum">
              <a:rPr lang="en-GB" smtClean="0"/>
              <a:pPr/>
              <a:t>41</a:t>
            </a:fld>
            <a:endParaRPr lang="en-GB" dirty="0"/>
          </a:p>
        </p:txBody>
      </p:sp>
      <p:sp>
        <p:nvSpPr>
          <p:cNvPr id="13" name="TextBox 12">
            <a:extLst>
              <a:ext uri="{FF2B5EF4-FFF2-40B4-BE49-F238E27FC236}">
                <a16:creationId xmlns:a16="http://schemas.microsoft.com/office/drawing/2014/main" id="{0A418440-EEBF-F0F9-704F-A0F33D896963}"/>
              </a:ext>
            </a:extLst>
          </p:cNvPr>
          <p:cNvSpPr txBox="1"/>
          <p:nvPr/>
        </p:nvSpPr>
        <p:spPr>
          <a:xfrm>
            <a:off x="479376" y="1196752"/>
            <a:ext cx="5819222" cy="400110"/>
          </a:xfrm>
          <a:prstGeom prst="rect">
            <a:avLst/>
          </a:prstGeom>
          <a:noFill/>
        </p:spPr>
        <p:txBody>
          <a:bodyPr wrap="none" rtlCol="0">
            <a:spAutoFit/>
          </a:bodyPr>
          <a:lstStyle/>
          <a:p>
            <a:r>
              <a:rPr lang="en-GB" sz="2000" b="1" cap="all" dirty="0">
                <a:solidFill>
                  <a:schemeClr val="accent1"/>
                </a:solidFill>
              </a:rPr>
              <a:t>Orchard: module 10 study design and results</a:t>
            </a:r>
          </a:p>
        </p:txBody>
      </p:sp>
      <p:pic>
        <p:nvPicPr>
          <p:cNvPr id="15" name="Picture 14">
            <a:extLst>
              <a:ext uri="{FF2B5EF4-FFF2-40B4-BE49-F238E27FC236}">
                <a16:creationId xmlns:a16="http://schemas.microsoft.com/office/drawing/2014/main" id="{D569586C-F2FF-6588-F46E-94898BD82C6C}"/>
              </a:ext>
            </a:extLst>
          </p:cNvPr>
          <p:cNvPicPr>
            <a:picLocks noChangeAspect="1"/>
          </p:cNvPicPr>
          <p:nvPr/>
        </p:nvPicPr>
        <p:blipFill>
          <a:blip r:embed="rId2"/>
          <a:stretch>
            <a:fillRect/>
          </a:stretch>
        </p:blipFill>
        <p:spPr>
          <a:xfrm>
            <a:off x="1343472" y="1479631"/>
            <a:ext cx="9673075" cy="1373305"/>
          </a:xfrm>
          <a:prstGeom prst="rect">
            <a:avLst/>
          </a:prstGeom>
        </p:spPr>
      </p:pic>
      <p:pic>
        <p:nvPicPr>
          <p:cNvPr id="17" name="Picture 16">
            <a:extLst>
              <a:ext uri="{FF2B5EF4-FFF2-40B4-BE49-F238E27FC236}">
                <a16:creationId xmlns:a16="http://schemas.microsoft.com/office/drawing/2014/main" id="{374E8F5A-AB1D-7489-3071-FDD873DFBDDF}"/>
              </a:ext>
            </a:extLst>
          </p:cNvPr>
          <p:cNvPicPr>
            <a:picLocks noChangeAspect="1"/>
          </p:cNvPicPr>
          <p:nvPr/>
        </p:nvPicPr>
        <p:blipFill>
          <a:blip r:embed="rId3"/>
          <a:stretch>
            <a:fillRect/>
          </a:stretch>
        </p:blipFill>
        <p:spPr>
          <a:xfrm>
            <a:off x="767408" y="3329912"/>
            <a:ext cx="5328592" cy="2597219"/>
          </a:xfrm>
          <a:prstGeom prst="rect">
            <a:avLst/>
          </a:prstGeom>
        </p:spPr>
      </p:pic>
      <p:sp>
        <p:nvSpPr>
          <p:cNvPr id="130" name="TextBox 129">
            <a:extLst>
              <a:ext uri="{FF2B5EF4-FFF2-40B4-BE49-F238E27FC236}">
                <a16:creationId xmlns:a16="http://schemas.microsoft.com/office/drawing/2014/main" id="{593A5356-D115-FF5A-1F53-2CAA1273ACF4}"/>
              </a:ext>
            </a:extLst>
          </p:cNvPr>
          <p:cNvSpPr txBox="1"/>
          <p:nvPr/>
        </p:nvSpPr>
        <p:spPr>
          <a:xfrm>
            <a:off x="1996138" y="2947309"/>
            <a:ext cx="2659702" cy="338554"/>
          </a:xfrm>
          <a:prstGeom prst="rect">
            <a:avLst/>
          </a:prstGeom>
          <a:noFill/>
        </p:spPr>
        <p:txBody>
          <a:bodyPr wrap="none" rtlCol="0">
            <a:spAutoFit/>
          </a:bodyPr>
          <a:lstStyle/>
          <a:p>
            <a:r>
              <a:rPr lang="en-GB" sz="1600" b="1" noProof="0" dirty="0">
                <a:solidFill>
                  <a:schemeClr val="accent1"/>
                </a:solidFill>
                <a:latin typeface="Arial" panose="020B0604020202020204" pitchFamily="34" charset="0"/>
                <a:ea typeface="Aileron" charset="0"/>
                <a:cs typeface="Arial" panose="020B0604020202020204" pitchFamily="34" charset="0"/>
              </a:rPr>
              <a:t>Progression-free survival</a:t>
            </a:r>
          </a:p>
        </p:txBody>
      </p:sp>
      <p:pic>
        <p:nvPicPr>
          <p:cNvPr id="19" name="Picture 18">
            <a:extLst>
              <a:ext uri="{FF2B5EF4-FFF2-40B4-BE49-F238E27FC236}">
                <a16:creationId xmlns:a16="http://schemas.microsoft.com/office/drawing/2014/main" id="{766779D6-0DF3-229B-7B2F-A9A23F6F2706}"/>
              </a:ext>
            </a:extLst>
          </p:cNvPr>
          <p:cNvPicPr>
            <a:picLocks noChangeAspect="1"/>
          </p:cNvPicPr>
          <p:nvPr/>
        </p:nvPicPr>
        <p:blipFill>
          <a:blip r:embed="rId4"/>
          <a:stretch>
            <a:fillRect/>
          </a:stretch>
        </p:blipFill>
        <p:spPr>
          <a:xfrm>
            <a:off x="7176120" y="3212976"/>
            <a:ext cx="4217521" cy="2762063"/>
          </a:xfrm>
          <a:prstGeom prst="rect">
            <a:avLst/>
          </a:prstGeom>
        </p:spPr>
      </p:pic>
      <p:sp>
        <p:nvSpPr>
          <p:cNvPr id="131" name="TextBox 130">
            <a:extLst>
              <a:ext uri="{FF2B5EF4-FFF2-40B4-BE49-F238E27FC236}">
                <a16:creationId xmlns:a16="http://schemas.microsoft.com/office/drawing/2014/main" id="{CCBAD26E-51B6-65BA-0CE9-9E5CCCDC4B35}"/>
              </a:ext>
            </a:extLst>
          </p:cNvPr>
          <p:cNvSpPr txBox="1"/>
          <p:nvPr/>
        </p:nvSpPr>
        <p:spPr>
          <a:xfrm>
            <a:off x="8263962" y="2947309"/>
            <a:ext cx="1792478" cy="338554"/>
          </a:xfrm>
          <a:prstGeom prst="rect">
            <a:avLst/>
          </a:prstGeom>
          <a:noFill/>
        </p:spPr>
        <p:txBody>
          <a:bodyPr wrap="none" rtlCol="0">
            <a:spAutoFit/>
          </a:bodyPr>
          <a:lstStyle/>
          <a:p>
            <a:r>
              <a:rPr lang="en-GB" sz="1600" b="1" noProof="0" dirty="0">
                <a:solidFill>
                  <a:schemeClr val="accent1"/>
                </a:solidFill>
                <a:latin typeface="Arial" panose="020B0604020202020204" pitchFamily="34" charset="0"/>
                <a:ea typeface="Aileron" charset="0"/>
                <a:cs typeface="Arial" panose="020B0604020202020204" pitchFamily="34" charset="0"/>
              </a:rPr>
              <a:t>Safety Summary</a:t>
            </a:r>
          </a:p>
        </p:txBody>
      </p:sp>
    </p:spTree>
    <p:extLst>
      <p:ext uri="{BB962C8B-B14F-4D97-AF65-F5344CB8AC3E}">
        <p14:creationId xmlns:p14="http://schemas.microsoft.com/office/powerpoint/2010/main" val="274357857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8A29BB7-0E36-0607-806C-492AB0A64DC0}"/>
              </a:ext>
            </a:extLst>
          </p:cNvPr>
          <p:cNvSpPr>
            <a:spLocks noGrp="1"/>
          </p:cNvSpPr>
          <p:nvPr>
            <p:ph type="body" idx="1"/>
          </p:nvPr>
        </p:nvSpPr>
        <p:spPr>
          <a:xfrm>
            <a:off x="609600" y="1027829"/>
            <a:ext cx="10972800" cy="701675"/>
          </a:xfrm>
        </p:spPr>
        <p:txBody>
          <a:bodyPr>
            <a:normAutofit/>
          </a:bodyPr>
          <a:lstStyle/>
          <a:p>
            <a:r>
              <a:rPr lang="en-GB" dirty="0"/>
              <a:t>TROPION-Lung15: Phase 3, ongoing trial</a:t>
            </a:r>
          </a:p>
        </p:txBody>
      </p:sp>
      <p:sp>
        <p:nvSpPr>
          <p:cNvPr id="8" name="Title 7">
            <a:extLst>
              <a:ext uri="{FF2B5EF4-FFF2-40B4-BE49-F238E27FC236}">
                <a16:creationId xmlns:a16="http://schemas.microsoft.com/office/drawing/2014/main" id="{4B35731E-9F16-4508-A3E3-235408C6E521}"/>
              </a:ext>
            </a:extLst>
          </p:cNvPr>
          <p:cNvSpPr>
            <a:spLocks noGrp="1"/>
          </p:cNvSpPr>
          <p:nvPr>
            <p:ph type="title"/>
          </p:nvPr>
        </p:nvSpPr>
        <p:spPr>
          <a:xfrm>
            <a:off x="619201" y="259200"/>
            <a:ext cx="10963199" cy="864000"/>
          </a:xfrm>
        </p:spPr>
        <p:txBody>
          <a:bodyPr/>
          <a:lstStyle/>
          <a:p>
            <a:r>
              <a:rPr lang="en-GB" dirty="0"/>
              <a:t>Dato-</a:t>
            </a:r>
            <a:r>
              <a:rPr lang="en-GB" dirty="0" err="1"/>
              <a:t>DX</a:t>
            </a:r>
            <a:r>
              <a:rPr lang="en-GB" cap="none" dirty="0" err="1"/>
              <a:t>d</a:t>
            </a:r>
            <a:r>
              <a:rPr lang="en-GB" dirty="0"/>
              <a:t> in POST-OSIMERTINIB </a:t>
            </a:r>
            <a:r>
              <a:rPr lang="en-GB" i="1" dirty="0"/>
              <a:t>EGFR-</a:t>
            </a:r>
            <a:r>
              <a:rPr lang="en-GB" dirty="0"/>
              <a:t>MUTANT NSCLC</a:t>
            </a:r>
          </a:p>
        </p:txBody>
      </p:sp>
      <p:sp>
        <p:nvSpPr>
          <p:cNvPr id="7" name="Content Placeholder 6">
            <a:extLst>
              <a:ext uri="{FF2B5EF4-FFF2-40B4-BE49-F238E27FC236}">
                <a16:creationId xmlns:a16="http://schemas.microsoft.com/office/drawing/2014/main" id="{324C3C5E-5785-049D-E4CA-F8911D46370F}"/>
              </a:ext>
            </a:extLst>
          </p:cNvPr>
          <p:cNvSpPr>
            <a:spLocks noGrp="1"/>
          </p:cNvSpPr>
          <p:nvPr>
            <p:ph sz="quarter" idx="15"/>
          </p:nvPr>
        </p:nvSpPr>
        <p:spPr>
          <a:xfrm>
            <a:off x="620713" y="6356350"/>
            <a:ext cx="10354408" cy="365125"/>
          </a:xfrm>
        </p:spPr>
        <p:txBody>
          <a:bodyPr anchor="b" anchorCtr="0"/>
          <a:lstStyle/>
          <a:p>
            <a:r>
              <a:rPr lang="en-GB" dirty="0">
                <a:solidFill>
                  <a:schemeClr val="tx2"/>
                </a:solidFill>
              </a:rPr>
              <a:t>1L/2L, first/second-line; BICR, blinded independent central review; CNS, central nervous system; CRT, chemoradiotherapy; Dato-</a:t>
            </a:r>
            <a:r>
              <a:rPr lang="en-GB" dirty="0" err="1">
                <a:solidFill>
                  <a:schemeClr val="tx2"/>
                </a:solidFill>
              </a:rPr>
              <a:t>DXd</a:t>
            </a:r>
            <a:r>
              <a:rPr lang="en-GB" dirty="0">
                <a:solidFill>
                  <a:schemeClr val="tx2"/>
                </a:solidFill>
              </a:rPr>
              <a:t>, </a:t>
            </a:r>
            <a:r>
              <a:rPr lang="en-GB" dirty="0" err="1">
                <a:solidFill>
                  <a:schemeClr val="tx2"/>
                </a:solidFill>
              </a:rPr>
              <a:t>datopotamab</a:t>
            </a:r>
            <a:r>
              <a:rPr lang="en-GB" dirty="0">
                <a:solidFill>
                  <a:schemeClr val="tx2"/>
                </a:solidFill>
              </a:rPr>
              <a:t> deruxtecan; ECOG, Eastern Cooperative Oncology Group; IV, intravenous; NSCLC, non-small cell lung cancer; NSQ, non-squamous; OS, overall survival; Osi, </a:t>
            </a:r>
            <a:r>
              <a:rPr lang="en-GB" dirty="0" err="1">
                <a:solidFill>
                  <a:schemeClr val="tx2"/>
                </a:solidFill>
              </a:rPr>
              <a:t>osimertinib</a:t>
            </a:r>
            <a:r>
              <a:rPr lang="en-GB" dirty="0">
                <a:solidFill>
                  <a:schemeClr val="tx2"/>
                </a:solidFill>
              </a:rPr>
              <a:t>; PFS, progression-free survival; PS, performance status; Pt-CT, platinum-based chemotherapy; Q3W, every 3 weeks; R, randomisation; Sac-TMT, </a:t>
            </a:r>
            <a:r>
              <a:rPr lang="en-GB" dirty="0" err="1">
                <a:solidFill>
                  <a:schemeClr val="tx2"/>
                </a:solidFill>
              </a:rPr>
              <a:t>sacituzumab</a:t>
            </a:r>
            <a:r>
              <a:rPr lang="en-GB" dirty="0">
                <a:solidFill>
                  <a:schemeClr val="tx2"/>
                </a:solidFill>
              </a:rPr>
              <a:t> </a:t>
            </a:r>
            <a:r>
              <a:rPr lang="en-GB" dirty="0" err="1">
                <a:solidFill>
                  <a:schemeClr val="tx2"/>
                </a:solidFill>
              </a:rPr>
              <a:t>tirumotecan</a:t>
            </a:r>
            <a:r>
              <a:rPr lang="en-GB" dirty="0">
                <a:solidFill>
                  <a:schemeClr val="tx2"/>
                </a:solidFill>
              </a:rPr>
              <a:t>; TKI, tyrosine kinase inhibitors; WHO, World Health Organization</a:t>
            </a:r>
          </a:p>
          <a:p>
            <a:r>
              <a:rPr lang="en-GB" dirty="0">
                <a:solidFill>
                  <a:schemeClr val="tx2"/>
                </a:solidFill>
              </a:rPr>
              <a:t>Nadal E, et al. J </a:t>
            </a:r>
            <a:r>
              <a:rPr lang="en-GB" dirty="0" err="1">
                <a:solidFill>
                  <a:schemeClr val="tx2"/>
                </a:solidFill>
              </a:rPr>
              <a:t>Thorac</a:t>
            </a:r>
            <a:r>
              <a:rPr lang="en-GB" dirty="0">
                <a:solidFill>
                  <a:schemeClr val="tx2"/>
                </a:solidFill>
              </a:rPr>
              <a:t> Oncol. 2025;20 (3, supplement 1):S87-S88 (ELCC 2025, Poster 124TiP); Tan DS, et al. Ther Adv Med Oncol. 2025;17: </a:t>
            </a:r>
            <a:r>
              <a:rPr lang="en-GB" dirty="0" err="1">
                <a:solidFill>
                  <a:schemeClr val="tx2"/>
                </a:solidFill>
              </a:rPr>
              <a:t>doi</a:t>
            </a:r>
            <a:r>
              <a:rPr lang="en-GB" dirty="0">
                <a:solidFill>
                  <a:schemeClr val="tx2"/>
                </a:solidFill>
              </a:rPr>
              <a:t>: 10.1177/17588359251385410</a:t>
            </a:r>
          </a:p>
        </p:txBody>
      </p:sp>
      <p:sp>
        <p:nvSpPr>
          <p:cNvPr id="6" name="Slide Number Placeholder 5">
            <a:extLst>
              <a:ext uri="{FF2B5EF4-FFF2-40B4-BE49-F238E27FC236}">
                <a16:creationId xmlns:a16="http://schemas.microsoft.com/office/drawing/2014/main" id="{B79EA516-2B57-231C-1B69-25AB277BC5F7}"/>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42</a:t>
            </a:fld>
            <a:endParaRPr lang="en-GB" dirty="0"/>
          </a:p>
        </p:txBody>
      </p:sp>
      <p:sp>
        <p:nvSpPr>
          <p:cNvPr id="13" name="Rounded Rectangle 41">
            <a:extLst>
              <a:ext uri="{FF2B5EF4-FFF2-40B4-BE49-F238E27FC236}">
                <a16:creationId xmlns:a16="http://schemas.microsoft.com/office/drawing/2014/main" id="{68070D5A-47E7-CE07-FF68-67C9A195E35B}"/>
              </a:ext>
            </a:extLst>
          </p:cNvPr>
          <p:cNvSpPr/>
          <p:nvPr/>
        </p:nvSpPr>
        <p:spPr>
          <a:xfrm>
            <a:off x="5148030" y="1993465"/>
            <a:ext cx="3384000" cy="756000"/>
          </a:xfrm>
          <a:prstGeom prst="roundRect">
            <a:avLst>
              <a:gd name="adj" fmla="val 16894"/>
            </a:avLst>
          </a:prstGeom>
          <a:solidFill>
            <a:srgbClr val="00B050"/>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400" b="1" noProof="0" dirty="0">
                <a:solidFill>
                  <a:schemeClr val="bg1"/>
                </a:solidFill>
                <a:latin typeface="Arial" panose="020B0604020202020204" pitchFamily="34" charset="0"/>
                <a:cs typeface="Arial" panose="020B0604020202020204" pitchFamily="34" charset="0"/>
              </a:rPr>
              <a:t>Dato-DXd</a:t>
            </a:r>
          </a:p>
          <a:p>
            <a:pPr algn="ctr">
              <a:lnSpc>
                <a:spcPct val="90000"/>
              </a:lnSpc>
              <a:buClr>
                <a:schemeClr val="accent1"/>
              </a:buClr>
            </a:pPr>
            <a:r>
              <a:rPr lang="en-GB" sz="1400" noProof="0" dirty="0">
                <a:solidFill>
                  <a:schemeClr val="bg1"/>
                </a:solidFill>
                <a:latin typeface="Arial" panose="020B0604020202020204" pitchFamily="34" charset="0"/>
                <a:cs typeface="Arial" panose="020B0604020202020204" pitchFamily="34" charset="0"/>
              </a:rPr>
              <a:t>(6 mg/kg IV, Q3W)</a:t>
            </a:r>
          </a:p>
        </p:txBody>
      </p:sp>
      <p:sp>
        <p:nvSpPr>
          <p:cNvPr id="14" name="Rounded Rectangle 42">
            <a:extLst>
              <a:ext uri="{FF2B5EF4-FFF2-40B4-BE49-F238E27FC236}">
                <a16:creationId xmlns:a16="http://schemas.microsoft.com/office/drawing/2014/main" id="{093A46CF-319B-9CA9-35C2-F0495F71B94C}"/>
              </a:ext>
            </a:extLst>
          </p:cNvPr>
          <p:cNvSpPr/>
          <p:nvPr/>
        </p:nvSpPr>
        <p:spPr>
          <a:xfrm>
            <a:off x="8764970" y="2018948"/>
            <a:ext cx="2524484" cy="2374652"/>
          </a:xfrm>
          <a:prstGeom prst="roundRect">
            <a:avLst>
              <a:gd name="adj" fmla="val 6673"/>
            </a:avLst>
          </a:prstGeom>
          <a:solidFill>
            <a:schemeClr val="bg1">
              <a:lumMod val="95000"/>
            </a:schemeClr>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72000" rtlCol="0" anchor="ctr"/>
          <a:lstStyle/>
          <a:p>
            <a:pPr>
              <a:spcAft>
                <a:spcPts val="2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Dual primary endpoints:</a:t>
            </a:r>
          </a:p>
          <a:p>
            <a:pPr marL="184150" indent="-184150">
              <a:spcAft>
                <a:spcPts val="200"/>
              </a:spcAft>
              <a:buClr>
                <a:schemeClr val="accent1"/>
              </a:buClr>
              <a:buFont typeface="Arial" panose="020B0604020202020204" pitchFamily="34" charset="0"/>
              <a:buChar char="•"/>
            </a:pPr>
            <a:r>
              <a:rPr lang="en-GB" sz="1200" b="1" noProof="0" dirty="0">
                <a:solidFill>
                  <a:schemeClr val="tx1"/>
                </a:solidFill>
                <a:latin typeface="Arial" panose="020B0604020202020204" pitchFamily="34" charset="0"/>
                <a:cs typeface="Arial" panose="020B0604020202020204" pitchFamily="34" charset="0"/>
              </a:rPr>
              <a:t>PFS by BICR</a:t>
            </a:r>
            <a:br>
              <a:rPr lang="en-GB" sz="1200" b="1" noProof="0" dirty="0">
                <a:solidFill>
                  <a:schemeClr val="tx1"/>
                </a:solidFill>
                <a:latin typeface="Arial" panose="020B0604020202020204" pitchFamily="34" charset="0"/>
                <a:cs typeface="Arial" panose="020B0604020202020204" pitchFamily="34" charset="0"/>
              </a:rPr>
            </a:br>
            <a:r>
              <a:rPr lang="en-GB" sz="1200" noProof="0" dirty="0">
                <a:solidFill>
                  <a:schemeClr val="tx1"/>
                </a:solidFill>
                <a:latin typeface="Arial" panose="020B0604020202020204" pitchFamily="34" charset="0"/>
                <a:cs typeface="Arial" panose="020B0604020202020204" pitchFamily="34" charset="0"/>
              </a:rPr>
              <a:t>Dato-DXd vs Pt-CT</a:t>
            </a:r>
            <a:br>
              <a:rPr lang="en-GB" sz="1200" noProof="0" dirty="0">
                <a:solidFill>
                  <a:schemeClr val="tx1"/>
                </a:solidFill>
                <a:latin typeface="Arial" panose="020B0604020202020204" pitchFamily="34" charset="0"/>
                <a:cs typeface="Arial" panose="020B0604020202020204" pitchFamily="34" charset="0"/>
              </a:rPr>
            </a:br>
            <a:r>
              <a:rPr lang="en-GB" sz="1200" noProof="0" dirty="0">
                <a:solidFill>
                  <a:schemeClr val="tx1"/>
                </a:solidFill>
                <a:latin typeface="Arial" panose="020B0604020202020204" pitchFamily="34" charset="0"/>
                <a:cs typeface="Arial" panose="020B0604020202020204" pitchFamily="34" charset="0"/>
              </a:rPr>
              <a:t>Dato-DXd + Osi vs </a:t>
            </a:r>
            <a:r>
              <a:rPr lang="en-GB" sz="1200" dirty="0">
                <a:solidFill>
                  <a:schemeClr val="tx1"/>
                </a:solidFill>
                <a:latin typeface="Arial" panose="020B0604020202020204" pitchFamily="34" charset="0"/>
                <a:cs typeface="Arial" panose="020B0604020202020204" pitchFamily="34" charset="0"/>
              </a:rPr>
              <a:t>Pt-CT</a:t>
            </a:r>
            <a:endParaRPr lang="en-GB" sz="1200" noProof="0" dirty="0">
              <a:solidFill>
                <a:schemeClr val="tx1"/>
              </a:solidFill>
              <a:latin typeface="Arial" panose="020B0604020202020204" pitchFamily="34" charset="0"/>
              <a:cs typeface="Arial" panose="020B0604020202020204" pitchFamily="34" charset="0"/>
            </a:endParaRPr>
          </a:p>
          <a:p>
            <a:pPr>
              <a:spcBef>
                <a:spcPts val="600"/>
              </a:spcBef>
              <a:spcAft>
                <a:spcPts val="2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Key secondary endpoints:</a:t>
            </a:r>
          </a:p>
          <a:p>
            <a:pPr marL="184150" indent="-184150">
              <a:spcAft>
                <a:spcPts val="2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OS</a:t>
            </a:r>
          </a:p>
          <a:p>
            <a:pPr marL="184150" indent="-184150">
              <a:spcAft>
                <a:spcPts val="2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CNS-PFS by BICR</a:t>
            </a:r>
          </a:p>
          <a:p>
            <a:pPr marL="184150" indent="-184150">
              <a:spcAft>
                <a:spcPts val="2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Safety</a:t>
            </a:r>
          </a:p>
        </p:txBody>
      </p:sp>
      <p:cxnSp>
        <p:nvCxnSpPr>
          <p:cNvPr id="16" name="Straight Connector 15">
            <a:extLst>
              <a:ext uri="{FF2B5EF4-FFF2-40B4-BE49-F238E27FC236}">
                <a16:creationId xmlns:a16="http://schemas.microsoft.com/office/drawing/2014/main" id="{F3CDD94B-90CE-E049-8C45-6AE35C2012C9}"/>
              </a:ext>
            </a:extLst>
          </p:cNvPr>
          <p:cNvCxnSpPr>
            <a:cxnSpLocks/>
          </p:cNvCxnSpPr>
          <p:nvPr/>
        </p:nvCxnSpPr>
        <p:spPr>
          <a:xfrm>
            <a:off x="4151784" y="3156527"/>
            <a:ext cx="996249"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2351371-A5B5-5D47-AE2A-1EEEBEF40559}"/>
              </a:ext>
            </a:extLst>
          </p:cNvPr>
          <p:cNvCxnSpPr>
            <a:cxnSpLocks/>
          </p:cNvCxnSpPr>
          <p:nvPr/>
        </p:nvCxnSpPr>
        <p:spPr>
          <a:xfrm>
            <a:off x="4712741" y="2371465"/>
            <a:ext cx="435291"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F7ABEE45-0BAA-2ECD-4813-CF1C0070FF9B}"/>
              </a:ext>
            </a:extLst>
          </p:cNvPr>
          <p:cNvSpPr txBox="1"/>
          <p:nvPr/>
        </p:nvSpPr>
        <p:spPr>
          <a:xfrm>
            <a:off x="959856" y="4399373"/>
            <a:ext cx="6400464" cy="727379"/>
          </a:xfrm>
          <a:prstGeom prst="rect">
            <a:avLst/>
          </a:prstGeom>
          <a:noFill/>
        </p:spPr>
        <p:txBody>
          <a:bodyPr wrap="square" lIns="0" tIns="0" rIns="0" bIns="0" rtlCol="0">
            <a:spAutoFit/>
          </a:bodyPr>
          <a:lstStyle/>
          <a:p>
            <a:pPr>
              <a:lnSpc>
                <a:spcPct val="95000"/>
              </a:lnSpc>
              <a:spcAft>
                <a:spcPts val="2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Stratification:</a:t>
            </a:r>
          </a:p>
          <a:p>
            <a:pPr marL="133350" indent="-133350">
              <a:lnSpc>
                <a:spcPct val="95000"/>
              </a:lnSpc>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Brain metastases baseline (yes vs no)</a:t>
            </a:r>
          </a:p>
          <a:p>
            <a:pPr marL="133350" indent="-133350">
              <a:lnSpc>
                <a:spcPct val="95000"/>
              </a:lnSpc>
              <a:buClr>
                <a:schemeClr val="accent1"/>
              </a:buClr>
              <a:buFont typeface="Arial" panose="020B0604020202020204" pitchFamily="34" charset="0"/>
              <a:buChar char="•"/>
            </a:pPr>
            <a:r>
              <a:rPr lang="en-GB" sz="1200" noProof="0" dirty="0">
                <a:latin typeface="Arial" panose="020B0604020202020204" pitchFamily="34" charset="0"/>
                <a:cs typeface="Arial" panose="020B0604020202020204" pitchFamily="34" charset="0"/>
              </a:rPr>
              <a:t>Prior Osi: adjuvant vs post-CRT/1L vs 2L</a:t>
            </a:r>
          </a:p>
          <a:p>
            <a:pPr marL="133350" indent="-133350">
              <a:lnSpc>
                <a:spcPct val="95000"/>
              </a:lnSpc>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Race: Chinese Asian vs non-Chinese Asian vs non-Asian</a:t>
            </a:r>
          </a:p>
        </p:txBody>
      </p:sp>
      <p:sp>
        <p:nvSpPr>
          <p:cNvPr id="22" name="Rounded Rectangle 52">
            <a:extLst>
              <a:ext uri="{FF2B5EF4-FFF2-40B4-BE49-F238E27FC236}">
                <a16:creationId xmlns:a16="http://schemas.microsoft.com/office/drawing/2014/main" id="{6CD8FB1B-5289-8116-E787-4DEEAEC145C3}"/>
              </a:ext>
            </a:extLst>
          </p:cNvPr>
          <p:cNvSpPr/>
          <p:nvPr/>
        </p:nvSpPr>
        <p:spPr>
          <a:xfrm>
            <a:off x="5148030" y="2815533"/>
            <a:ext cx="3384000" cy="756000"/>
          </a:xfrm>
          <a:prstGeom prst="roundRect">
            <a:avLst>
              <a:gd name="adj" fmla="val 16894"/>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400" b="1" noProof="0" dirty="0">
                <a:solidFill>
                  <a:schemeClr val="bg1"/>
                </a:solidFill>
                <a:latin typeface="Arial" panose="020B0604020202020204" pitchFamily="34" charset="0"/>
                <a:cs typeface="Arial" panose="020B0604020202020204" pitchFamily="34" charset="0"/>
              </a:rPr>
              <a:t>Dato-</a:t>
            </a:r>
            <a:r>
              <a:rPr lang="en-GB" sz="1400" b="1" noProof="0" dirty="0" err="1">
                <a:solidFill>
                  <a:schemeClr val="bg1"/>
                </a:solidFill>
                <a:latin typeface="Arial" panose="020B0604020202020204" pitchFamily="34" charset="0"/>
                <a:cs typeface="Arial" panose="020B0604020202020204" pitchFamily="34" charset="0"/>
              </a:rPr>
              <a:t>DXd</a:t>
            </a:r>
            <a:endParaRPr lang="en-GB" sz="1400" b="1" noProof="0" dirty="0">
              <a:solidFill>
                <a:schemeClr val="bg1"/>
              </a:solidFill>
              <a:latin typeface="Arial" panose="020B0604020202020204" pitchFamily="34" charset="0"/>
              <a:cs typeface="Arial" panose="020B0604020202020204" pitchFamily="34" charset="0"/>
            </a:endParaRPr>
          </a:p>
          <a:p>
            <a:pPr algn="ctr">
              <a:lnSpc>
                <a:spcPct val="90000"/>
              </a:lnSpc>
              <a:buClr>
                <a:schemeClr val="accent1"/>
              </a:buClr>
            </a:pPr>
            <a:r>
              <a:rPr lang="en-GB" sz="1400" noProof="0" dirty="0">
                <a:solidFill>
                  <a:schemeClr val="bg1"/>
                </a:solidFill>
                <a:latin typeface="Arial" panose="020B0604020202020204" pitchFamily="34" charset="0"/>
                <a:cs typeface="Arial" panose="020B0604020202020204" pitchFamily="34" charset="0"/>
              </a:rPr>
              <a:t>(6 mg/kg IV, Q3W)</a:t>
            </a:r>
            <a:r>
              <a:rPr lang="en-GB" sz="1400" b="1" dirty="0">
                <a:solidFill>
                  <a:schemeClr val="bg1"/>
                </a:solidFill>
                <a:latin typeface="Arial" panose="020B0604020202020204" pitchFamily="34" charset="0"/>
                <a:cs typeface="Arial" panose="020B0604020202020204" pitchFamily="34" charset="0"/>
              </a:rPr>
              <a:t> + Osi</a:t>
            </a:r>
            <a:endParaRPr lang="en-GB" sz="1400" noProof="0" dirty="0">
              <a:solidFill>
                <a:schemeClr val="bg1"/>
              </a:solidFill>
              <a:latin typeface="Arial" panose="020B0604020202020204" pitchFamily="34" charset="0"/>
              <a:cs typeface="Arial" panose="020B0604020202020204" pitchFamily="34" charset="0"/>
            </a:endParaRPr>
          </a:p>
        </p:txBody>
      </p:sp>
      <p:sp>
        <p:nvSpPr>
          <p:cNvPr id="23" name="Rounded Rectangle 53">
            <a:extLst>
              <a:ext uri="{FF2B5EF4-FFF2-40B4-BE49-F238E27FC236}">
                <a16:creationId xmlns:a16="http://schemas.microsoft.com/office/drawing/2014/main" id="{3E907C12-E890-997F-5FBE-048EC15170CD}"/>
              </a:ext>
            </a:extLst>
          </p:cNvPr>
          <p:cNvSpPr/>
          <p:nvPr/>
        </p:nvSpPr>
        <p:spPr>
          <a:xfrm>
            <a:off x="5148030" y="3637600"/>
            <a:ext cx="3384000" cy="756000"/>
          </a:xfrm>
          <a:prstGeom prst="roundRect">
            <a:avLst>
              <a:gd name="adj" fmla="val 16894"/>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400" b="1" noProof="0" dirty="0">
                <a:solidFill>
                  <a:schemeClr val="bg1"/>
                </a:solidFill>
                <a:latin typeface="Arial" panose="020B0604020202020204" pitchFamily="34" charset="0"/>
                <a:cs typeface="Arial" panose="020B0604020202020204" pitchFamily="34" charset="0"/>
              </a:rPr>
              <a:t>Platinum-based chemotherapy</a:t>
            </a:r>
            <a:endParaRPr lang="en-GB" sz="1400" noProof="0" dirty="0">
              <a:solidFill>
                <a:schemeClr val="bg1"/>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BD147886-E6D2-6026-04A0-C65BA8DBBE7F}"/>
              </a:ext>
            </a:extLst>
          </p:cNvPr>
          <p:cNvCxnSpPr>
            <a:cxnSpLocks/>
          </p:cNvCxnSpPr>
          <p:nvPr/>
        </p:nvCxnSpPr>
        <p:spPr>
          <a:xfrm>
            <a:off x="4712741" y="4015600"/>
            <a:ext cx="435291"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B6D67FDD-05C4-876B-D863-4A5C4C727380}"/>
              </a:ext>
            </a:extLst>
          </p:cNvPr>
          <p:cNvCxnSpPr>
            <a:cxnSpLocks/>
          </p:cNvCxnSpPr>
          <p:nvPr/>
        </p:nvCxnSpPr>
        <p:spPr>
          <a:xfrm>
            <a:off x="2723487" y="3156527"/>
            <a:ext cx="996249"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 name="Rounded Rectangle 15">
            <a:extLst>
              <a:ext uri="{FF2B5EF4-FFF2-40B4-BE49-F238E27FC236}">
                <a16:creationId xmlns:a16="http://schemas.microsoft.com/office/drawing/2014/main" id="{0FC1883D-06A7-E6BF-4359-54F64D41767D}"/>
              </a:ext>
            </a:extLst>
          </p:cNvPr>
          <p:cNvSpPr/>
          <p:nvPr/>
        </p:nvSpPr>
        <p:spPr>
          <a:xfrm>
            <a:off x="839416" y="2018948"/>
            <a:ext cx="2539398" cy="2275159"/>
          </a:xfrm>
          <a:prstGeom prst="roundRect">
            <a:avLst>
              <a:gd name="adj" fmla="val 4351"/>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a:lnSpc>
                <a:spcPct val="95000"/>
              </a:lnSpc>
              <a:spcAft>
                <a:spcPts val="3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Key eligibility criteria:</a:t>
            </a:r>
            <a:endParaRPr lang="en-GB" sz="1200" noProof="0" dirty="0">
              <a:solidFill>
                <a:schemeClr val="tx1"/>
              </a:solidFill>
              <a:latin typeface="Arial" panose="020B0604020202020204" pitchFamily="34" charset="0"/>
              <a:cs typeface="Arial" panose="020B0604020202020204" pitchFamily="34" charset="0"/>
            </a:endParaRPr>
          </a:p>
          <a:p>
            <a:pPr marL="133350" indent="-133350">
              <a:lnSpc>
                <a:spcPct val="95000"/>
              </a:lnSpc>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Aged ≥ 18 years</a:t>
            </a:r>
          </a:p>
          <a:p>
            <a:pPr marL="133350" indent="-133350">
              <a:lnSpc>
                <a:spcPct val="95000"/>
              </a:lnSpc>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ECOG or WHO PS score 0 or 1</a:t>
            </a:r>
          </a:p>
          <a:p>
            <a:pPr marL="133350" indent="-133350">
              <a:lnSpc>
                <a:spcPct val="95000"/>
              </a:lnSpc>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Histologically or cytologically confirmed NSQ, locally advanced or metastatic </a:t>
            </a:r>
          </a:p>
          <a:p>
            <a:pPr marL="133350" indent="-133350">
              <a:lnSpc>
                <a:spcPct val="95000"/>
              </a:lnSpc>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Documented EGFR-TKI sensitive mutations</a:t>
            </a:r>
          </a:p>
          <a:p>
            <a:pPr marL="133350" indent="-133350">
              <a:lnSpc>
                <a:spcPct val="95000"/>
              </a:lnSpc>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 2 prior lines of EGFR-TKIs</a:t>
            </a:r>
          </a:p>
          <a:p>
            <a:pPr marL="133350" indent="-133350">
              <a:lnSpc>
                <a:spcPct val="95000"/>
              </a:lnSpc>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Radiological progression on prior </a:t>
            </a:r>
            <a:r>
              <a:rPr lang="en-GB" sz="1200" dirty="0">
                <a:solidFill>
                  <a:schemeClr val="tx1"/>
                </a:solidFill>
                <a:latin typeface="Arial" panose="020B0604020202020204" pitchFamily="34" charset="0"/>
                <a:cs typeface="Arial" panose="020B0604020202020204" pitchFamily="34" charset="0"/>
              </a:rPr>
              <a:t>o</a:t>
            </a:r>
            <a:r>
              <a:rPr lang="en-GB" sz="1200" noProof="0" dirty="0" err="1">
                <a:solidFill>
                  <a:schemeClr val="tx1"/>
                </a:solidFill>
                <a:latin typeface="Arial" panose="020B0604020202020204" pitchFamily="34" charset="0"/>
                <a:cs typeface="Arial" panose="020B0604020202020204" pitchFamily="34" charset="0"/>
              </a:rPr>
              <a:t>simertinib</a:t>
            </a:r>
            <a:r>
              <a:rPr lang="en-GB" sz="1200" noProof="0" dirty="0">
                <a:solidFill>
                  <a:schemeClr val="tx1"/>
                </a:solidFill>
                <a:latin typeface="Arial" panose="020B0604020202020204" pitchFamily="34" charset="0"/>
                <a:cs typeface="Arial" panose="020B0604020202020204" pitchFamily="34" charset="0"/>
              </a:rPr>
              <a:t> monotherapy</a:t>
            </a:r>
          </a:p>
        </p:txBody>
      </p:sp>
      <p:sp>
        <p:nvSpPr>
          <p:cNvPr id="31" name="TextBox 30">
            <a:extLst>
              <a:ext uri="{FF2B5EF4-FFF2-40B4-BE49-F238E27FC236}">
                <a16:creationId xmlns:a16="http://schemas.microsoft.com/office/drawing/2014/main" id="{CC3B8610-1490-15B3-80DA-E51F56D5FE7E}"/>
              </a:ext>
            </a:extLst>
          </p:cNvPr>
          <p:cNvSpPr txBox="1"/>
          <p:nvPr/>
        </p:nvSpPr>
        <p:spPr>
          <a:xfrm>
            <a:off x="3443199" y="3549884"/>
            <a:ext cx="1189608" cy="175433"/>
          </a:xfrm>
          <a:prstGeom prst="rect">
            <a:avLst/>
          </a:prstGeom>
          <a:noFill/>
        </p:spPr>
        <p:txBody>
          <a:bodyPr wrap="square" lIns="0" tIns="0" rIns="0" bIns="0" rtlCol="0">
            <a:spAutoFit/>
          </a:bodyPr>
          <a:lstStyle/>
          <a:p>
            <a:pPr algn="ctr">
              <a:lnSpc>
                <a:spcPct val="95000"/>
              </a:lnSpc>
              <a:buClr>
                <a:schemeClr val="accent1"/>
              </a:buClr>
            </a:pPr>
            <a:r>
              <a:rPr lang="en-GB" sz="1200" b="1" noProof="0" dirty="0">
                <a:solidFill>
                  <a:schemeClr val="tx1"/>
                </a:solidFill>
                <a:latin typeface="Arial" panose="020B0604020202020204" pitchFamily="34" charset="0"/>
                <a:cs typeface="Arial" panose="020B0604020202020204" pitchFamily="34" charset="0"/>
              </a:rPr>
              <a:t>N=630</a:t>
            </a:r>
            <a:endParaRPr lang="en-GB" sz="1200" baseline="30000" noProof="0" dirty="0">
              <a:solidFill>
                <a:srgbClr val="0000FF"/>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2BD21378-B46C-D68F-CE2B-84E5B6477949}"/>
              </a:ext>
            </a:extLst>
          </p:cNvPr>
          <p:cNvSpPr/>
          <p:nvPr/>
        </p:nvSpPr>
        <p:spPr>
          <a:xfrm>
            <a:off x="3732612" y="2851135"/>
            <a:ext cx="610783" cy="610783"/>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sz="1400" b="1" noProof="0" dirty="0">
                <a:latin typeface="Arial" panose="020B0604020202020204" pitchFamily="34" charset="0"/>
                <a:cs typeface="Arial" panose="020B0604020202020204" pitchFamily="34" charset="0"/>
              </a:rPr>
            </a:br>
            <a:r>
              <a:rPr lang="en-GB" sz="1200" b="1" noProof="0" dirty="0">
                <a:latin typeface="Arial" panose="020B0604020202020204" pitchFamily="34" charset="0"/>
                <a:cs typeface="Arial" panose="020B0604020202020204" pitchFamily="34" charset="0"/>
              </a:rPr>
              <a:t>1:1:1</a:t>
            </a:r>
          </a:p>
        </p:txBody>
      </p:sp>
      <p:cxnSp>
        <p:nvCxnSpPr>
          <p:cNvPr id="34" name="Straight Connector 33">
            <a:extLst>
              <a:ext uri="{FF2B5EF4-FFF2-40B4-BE49-F238E27FC236}">
                <a16:creationId xmlns:a16="http://schemas.microsoft.com/office/drawing/2014/main" id="{3E81B31D-66D7-A05D-BFA6-515C8C4E2F98}"/>
              </a:ext>
            </a:extLst>
          </p:cNvPr>
          <p:cNvCxnSpPr>
            <a:cxnSpLocks/>
          </p:cNvCxnSpPr>
          <p:nvPr/>
        </p:nvCxnSpPr>
        <p:spPr>
          <a:xfrm flipV="1">
            <a:off x="4717059" y="2362026"/>
            <a:ext cx="0" cy="166320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C2399A1-AED2-0AB1-7F22-CE7376AD2C26}"/>
              </a:ext>
            </a:extLst>
          </p:cNvPr>
          <p:cNvSpPr txBox="1"/>
          <p:nvPr/>
        </p:nvSpPr>
        <p:spPr>
          <a:xfrm>
            <a:off x="8895134" y="4389827"/>
            <a:ext cx="1693862" cy="276999"/>
          </a:xfrm>
          <a:prstGeom prst="rect">
            <a:avLst/>
          </a:prstGeom>
          <a:noFill/>
        </p:spPr>
        <p:txBody>
          <a:bodyPr wrap="square">
            <a:spAutoFit/>
          </a:bodyPr>
          <a:lstStyle/>
          <a:p>
            <a:r>
              <a:rPr lang="en-GB" sz="1200" dirty="0">
                <a:solidFill>
                  <a:schemeClr val="tx1"/>
                </a:solidFill>
                <a:latin typeface="Arial" panose="020B0604020202020204" pitchFamily="34" charset="0"/>
                <a:cs typeface="Arial" panose="020B0604020202020204" pitchFamily="34" charset="0"/>
              </a:rPr>
              <a:t>NCT06417814</a:t>
            </a:r>
            <a:endParaRPr lang="en-GB" sz="1200" dirty="0"/>
          </a:p>
        </p:txBody>
      </p:sp>
    </p:spTree>
    <p:extLst>
      <p:ext uri="{BB962C8B-B14F-4D97-AF65-F5344CB8AC3E}">
        <p14:creationId xmlns:p14="http://schemas.microsoft.com/office/powerpoint/2010/main" val="1007932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615F0-2CA7-1A93-55AB-5BC7B86AB3E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A89CB3-2265-3B41-2B1A-7366131E345F}"/>
              </a:ext>
            </a:extLst>
          </p:cNvPr>
          <p:cNvSpPr>
            <a:spLocks noGrp="1"/>
          </p:cNvSpPr>
          <p:nvPr>
            <p:ph type="title"/>
          </p:nvPr>
        </p:nvSpPr>
        <p:spPr>
          <a:xfrm>
            <a:off x="619201" y="259200"/>
            <a:ext cx="10963199" cy="864000"/>
          </a:xfrm>
        </p:spPr>
        <p:txBody>
          <a:bodyPr/>
          <a:lstStyle/>
          <a:p>
            <a:r>
              <a:rPr lang="en-GB" dirty="0">
                <a:solidFill>
                  <a:schemeClr val="tx2"/>
                </a:solidFill>
              </a:rPr>
              <a:t>S</a:t>
            </a:r>
            <a:r>
              <a:rPr lang="en-GB" cap="none" dirty="0">
                <a:solidFill>
                  <a:schemeClr val="tx2"/>
                </a:solidFill>
              </a:rPr>
              <a:t>ac</a:t>
            </a:r>
            <a:r>
              <a:rPr lang="en-GB" dirty="0">
                <a:solidFill>
                  <a:schemeClr val="tx2"/>
                </a:solidFill>
              </a:rPr>
              <a:t>-TMT in </a:t>
            </a:r>
            <a:r>
              <a:rPr lang="en-GB" i="1" cap="none" dirty="0"/>
              <a:t>EGFR-</a:t>
            </a:r>
            <a:r>
              <a:rPr lang="en-GB" cap="none" dirty="0"/>
              <a:t>MUTANT NSCLC POST-EGFR TKI AND Pt-CT</a:t>
            </a:r>
            <a:endParaRPr lang="en-GB" cap="none" noProof="0" dirty="0"/>
          </a:p>
        </p:txBody>
      </p:sp>
      <p:sp>
        <p:nvSpPr>
          <p:cNvPr id="8" name="Content Placeholder 7">
            <a:extLst>
              <a:ext uri="{FF2B5EF4-FFF2-40B4-BE49-F238E27FC236}">
                <a16:creationId xmlns:a16="http://schemas.microsoft.com/office/drawing/2014/main" id="{10237778-DE16-4A3C-0AC3-0DCE47253F6E}"/>
              </a:ext>
            </a:extLst>
          </p:cNvPr>
          <p:cNvSpPr>
            <a:spLocks noGrp="1"/>
          </p:cNvSpPr>
          <p:nvPr>
            <p:ph sz="quarter" idx="15"/>
          </p:nvPr>
        </p:nvSpPr>
        <p:spPr>
          <a:xfrm>
            <a:off x="620183" y="6356351"/>
            <a:ext cx="10372361" cy="365125"/>
          </a:xfrm>
        </p:spPr>
        <p:txBody>
          <a:bodyPr anchor="b" anchorCtr="0"/>
          <a:lstStyle/>
          <a:p>
            <a:r>
              <a:rPr lang="en-GB" noProof="0" dirty="0">
                <a:solidFill>
                  <a:schemeClr val="tx2"/>
                </a:solidFill>
              </a:rPr>
              <a:t>ADC, antibody-drug conjugate; BIRC, blinded independent review committee; DCR, disease control rate; DoR, duration of response; ECOG PS, European Cooperative Oncology Group performance status; Ex19del, exon 19 deletion; IV, intravenous; (Nsq-)NSCLC, nonsquamous non-small cell lung cancer; ORR, objective response rate; OS, overall survival; PD, progressive disease; Pt-CT, platinum chemotherapy; PFS, progression-free survival; Q2/3W, every 2 or 3 weeks; R, randomisation; RECIST, </a:t>
            </a:r>
            <a:r>
              <a:rPr lang="en-GB" dirty="0">
                <a:solidFill>
                  <a:schemeClr val="tx2"/>
                </a:solidFill>
              </a:rPr>
              <a:t>Response Evaluation Criteria in Solid Tumours</a:t>
            </a:r>
            <a:r>
              <a:rPr lang="en-GB" b="1" dirty="0">
                <a:solidFill>
                  <a:schemeClr val="tx2"/>
                </a:solidFill>
              </a:rPr>
              <a:t>; </a:t>
            </a:r>
            <a:r>
              <a:rPr lang="en-GB" noProof="0" dirty="0">
                <a:solidFill>
                  <a:schemeClr val="tx2"/>
                </a:solidFill>
              </a:rPr>
              <a:t>Sac-TMT, sacituzumab tirumotecan; TKI, tyrosine kinase inhibitor; TTR, time to response </a:t>
            </a:r>
          </a:p>
          <a:p>
            <a:r>
              <a:rPr lang="en-GB" noProof="0" dirty="0">
                <a:solidFill>
                  <a:schemeClr val="tx2"/>
                </a:solidFill>
              </a:rPr>
              <a:t>Zhang L, et al. J Clin Oncol 2025;43(suppl 16). Abstr 8507 (ASCO 2025, oral presentation) </a:t>
            </a:r>
          </a:p>
        </p:txBody>
      </p:sp>
      <p:sp>
        <p:nvSpPr>
          <p:cNvPr id="2" name="Slide Number Placeholder 1">
            <a:extLst>
              <a:ext uri="{FF2B5EF4-FFF2-40B4-BE49-F238E27FC236}">
                <a16:creationId xmlns:a16="http://schemas.microsoft.com/office/drawing/2014/main" id="{E21B4022-A6BC-8260-83CE-315F42B308CE}"/>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43</a:t>
            </a:fld>
            <a:endParaRPr lang="en-GB" noProof="0" dirty="0"/>
          </a:p>
        </p:txBody>
      </p:sp>
      <p:cxnSp>
        <p:nvCxnSpPr>
          <p:cNvPr id="3" name="Straight Connector 2">
            <a:extLst>
              <a:ext uri="{FF2B5EF4-FFF2-40B4-BE49-F238E27FC236}">
                <a16:creationId xmlns:a16="http://schemas.microsoft.com/office/drawing/2014/main" id="{E5E5B625-0DB9-5190-B51C-AE9C1808EBF7}"/>
              </a:ext>
            </a:extLst>
          </p:cNvPr>
          <p:cNvCxnSpPr>
            <a:cxnSpLocks/>
          </p:cNvCxnSpPr>
          <p:nvPr/>
        </p:nvCxnSpPr>
        <p:spPr>
          <a:xfrm>
            <a:off x="4020451" y="2939941"/>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76B15FB-CD9E-6C4C-9F8B-C9DAED764191}"/>
              </a:ext>
            </a:extLst>
          </p:cNvPr>
          <p:cNvCxnSpPr>
            <a:cxnSpLocks/>
          </p:cNvCxnSpPr>
          <p:nvPr/>
        </p:nvCxnSpPr>
        <p:spPr>
          <a:xfrm>
            <a:off x="4020451" y="3984969"/>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D6B20D9-3C80-2E7C-1AA5-5081A9766BDC}"/>
              </a:ext>
            </a:extLst>
          </p:cNvPr>
          <p:cNvCxnSpPr>
            <a:cxnSpLocks/>
          </p:cNvCxnSpPr>
          <p:nvPr/>
        </p:nvCxnSpPr>
        <p:spPr>
          <a:xfrm flipV="1">
            <a:off x="4020451" y="2927170"/>
            <a:ext cx="0" cy="1072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9492C9C-343A-E431-3219-928BF95A20A2}"/>
              </a:ext>
            </a:extLst>
          </p:cNvPr>
          <p:cNvCxnSpPr>
            <a:cxnSpLocks/>
          </p:cNvCxnSpPr>
          <p:nvPr/>
        </p:nvCxnSpPr>
        <p:spPr>
          <a:xfrm>
            <a:off x="3016421" y="3463222"/>
            <a:ext cx="100403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3DACFE12-C426-88FA-962A-DB30A7784BB1}"/>
              </a:ext>
            </a:extLst>
          </p:cNvPr>
          <p:cNvSpPr/>
          <p:nvPr/>
        </p:nvSpPr>
        <p:spPr>
          <a:xfrm>
            <a:off x="3293993" y="3178177"/>
            <a:ext cx="561607" cy="56160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2:1</a:t>
            </a:r>
          </a:p>
        </p:txBody>
      </p:sp>
      <p:sp>
        <p:nvSpPr>
          <p:cNvPr id="16" name="Rounded Rectangle 15">
            <a:extLst>
              <a:ext uri="{FF2B5EF4-FFF2-40B4-BE49-F238E27FC236}">
                <a16:creationId xmlns:a16="http://schemas.microsoft.com/office/drawing/2014/main" id="{A20E00E4-B72B-DBD5-AC6B-3CC0D3E754E3}"/>
              </a:ext>
            </a:extLst>
          </p:cNvPr>
          <p:cNvSpPr/>
          <p:nvPr/>
        </p:nvSpPr>
        <p:spPr>
          <a:xfrm>
            <a:off x="620185" y="2502024"/>
            <a:ext cx="2451479" cy="2275159"/>
          </a:xfrm>
          <a:prstGeom prst="roundRect">
            <a:avLst>
              <a:gd name="adj" fmla="val 4351"/>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a:lnSpc>
                <a:spcPct val="95000"/>
              </a:lnSpc>
              <a:spcAft>
                <a:spcPts val="3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Key eligibility criteria:</a:t>
            </a:r>
          </a:p>
          <a:p>
            <a:pPr marL="133350" indent="-133350">
              <a:lnSpc>
                <a:spcPct val="95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ECOG PS score 0 or 1</a:t>
            </a:r>
          </a:p>
          <a:p>
            <a:pPr marL="133350" indent="-133350">
              <a:lnSpc>
                <a:spcPct val="95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Nsq-NSCLC (stage IIIB/IIIC ineligible for surgery or radical radiotherapy or stage IV)</a:t>
            </a:r>
          </a:p>
          <a:p>
            <a:pPr marL="133350" indent="-133350">
              <a:lnSpc>
                <a:spcPct val="95000"/>
              </a:lnSpc>
              <a:spcAft>
                <a:spcPts val="300"/>
              </a:spcAft>
              <a:buClr>
                <a:schemeClr val="accent1"/>
              </a:buClr>
              <a:buFont typeface="Arial" panose="020B0604020202020204" pitchFamily="34" charset="0"/>
              <a:buChar char="•"/>
            </a:pPr>
            <a:r>
              <a:rPr lang="en-GB" sz="1000" i="1" noProof="0" dirty="0">
                <a:solidFill>
                  <a:schemeClr val="tx1"/>
                </a:solidFill>
                <a:latin typeface="Arial" panose="020B0604020202020204" pitchFamily="34" charset="0"/>
                <a:cs typeface="Arial" panose="020B0604020202020204" pitchFamily="34" charset="0"/>
              </a:rPr>
              <a:t>EGFR</a:t>
            </a:r>
            <a:r>
              <a:rPr lang="en-GB" sz="1000" noProof="0" dirty="0">
                <a:solidFill>
                  <a:schemeClr val="tx1"/>
                </a:solidFill>
                <a:latin typeface="Arial" panose="020B0604020202020204" pitchFamily="34" charset="0"/>
                <a:cs typeface="Arial" panose="020B0604020202020204" pitchFamily="34" charset="0"/>
              </a:rPr>
              <a:t>-sensitising mutations, including Ex19del and L858R</a:t>
            </a:r>
          </a:p>
          <a:p>
            <a:pPr marL="133350" indent="-133350">
              <a:lnSpc>
                <a:spcPct val="95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Progression after prior combination or sequential treatment with EGFR-TKIs and platinum-based chemotherapy</a:t>
            </a:r>
          </a:p>
          <a:p>
            <a:pPr>
              <a:lnSpc>
                <a:spcPct val="95000"/>
              </a:lnSpc>
              <a:spcBef>
                <a:spcPts val="600"/>
              </a:spcBef>
              <a:spcAft>
                <a:spcPts val="2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Stratification factors:</a:t>
            </a:r>
          </a:p>
          <a:p>
            <a:pPr marL="133350" indent="-133350">
              <a:lnSpc>
                <a:spcPct val="95000"/>
              </a:lnSpc>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Brain metastases (present vs absent)</a:t>
            </a:r>
          </a:p>
        </p:txBody>
      </p:sp>
      <p:sp>
        <p:nvSpPr>
          <p:cNvPr id="27" name="Rounded Rectangle 26">
            <a:extLst>
              <a:ext uri="{FF2B5EF4-FFF2-40B4-BE49-F238E27FC236}">
                <a16:creationId xmlns:a16="http://schemas.microsoft.com/office/drawing/2014/main" id="{729E65FE-6293-181B-44A9-8DA02A4CB1BE}"/>
              </a:ext>
            </a:extLst>
          </p:cNvPr>
          <p:cNvSpPr/>
          <p:nvPr/>
        </p:nvSpPr>
        <p:spPr>
          <a:xfrm>
            <a:off x="6788143" y="4003273"/>
            <a:ext cx="2200499" cy="773915"/>
          </a:xfrm>
          <a:prstGeom prst="roundRect">
            <a:avLst>
              <a:gd name="adj" fmla="val 10093"/>
            </a:avLst>
          </a:prstGeom>
          <a:solidFill>
            <a:schemeClr val="accent5">
              <a:lumMod val="9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5000"/>
              </a:lnSpc>
              <a:spcAft>
                <a:spcPts val="200"/>
              </a:spcAft>
              <a:buClr>
                <a:schemeClr val="accent1"/>
              </a:buClr>
            </a:pPr>
            <a:r>
              <a:rPr lang="en-GB" sz="1200" noProof="0" dirty="0">
                <a:solidFill>
                  <a:schemeClr val="tx1"/>
                </a:solidFill>
                <a:latin typeface="Arial" panose="020B0604020202020204" pitchFamily="34" charset="0"/>
                <a:cs typeface="Arial" panose="020B0604020202020204" pitchFamily="34" charset="0"/>
              </a:rPr>
              <a:t>After PD verified by BIRC, patients could be permitted to cross over to receive Sac‑TMT</a:t>
            </a:r>
          </a:p>
        </p:txBody>
      </p:sp>
      <p:cxnSp>
        <p:nvCxnSpPr>
          <p:cNvPr id="28" name="Straight Connector 27">
            <a:extLst>
              <a:ext uri="{FF2B5EF4-FFF2-40B4-BE49-F238E27FC236}">
                <a16:creationId xmlns:a16="http://schemas.microsoft.com/office/drawing/2014/main" id="{4131E8F5-039E-2ACA-02A0-D88DDF64101C}"/>
              </a:ext>
            </a:extLst>
          </p:cNvPr>
          <p:cNvCxnSpPr>
            <a:cxnSpLocks/>
          </p:cNvCxnSpPr>
          <p:nvPr/>
        </p:nvCxnSpPr>
        <p:spPr>
          <a:xfrm>
            <a:off x="6102343" y="2939941"/>
            <a:ext cx="360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6B2591D-9903-E0B6-6210-17970C504E43}"/>
              </a:ext>
            </a:extLst>
          </p:cNvPr>
          <p:cNvCxnSpPr>
            <a:cxnSpLocks/>
          </p:cNvCxnSpPr>
          <p:nvPr/>
        </p:nvCxnSpPr>
        <p:spPr>
          <a:xfrm>
            <a:off x="6102343" y="3984969"/>
            <a:ext cx="360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C8D3F22-FEC1-6A2A-55B5-768A6458FADC}"/>
              </a:ext>
            </a:extLst>
          </p:cNvPr>
          <p:cNvCxnSpPr>
            <a:cxnSpLocks/>
          </p:cNvCxnSpPr>
          <p:nvPr/>
        </p:nvCxnSpPr>
        <p:spPr>
          <a:xfrm flipV="1">
            <a:off x="6453408" y="2927170"/>
            <a:ext cx="0" cy="1072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Rounded Rectangle 18">
            <a:extLst>
              <a:ext uri="{FF2B5EF4-FFF2-40B4-BE49-F238E27FC236}">
                <a16:creationId xmlns:a16="http://schemas.microsoft.com/office/drawing/2014/main" id="{38D13D6F-568C-B220-CC4A-0BF3491D428E}"/>
              </a:ext>
            </a:extLst>
          </p:cNvPr>
          <p:cNvSpPr/>
          <p:nvPr/>
        </p:nvSpPr>
        <p:spPr>
          <a:xfrm>
            <a:off x="4367808" y="2502023"/>
            <a:ext cx="1898574" cy="1072791"/>
          </a:xfrm>
          <a:prstGeom prst="roundRect">
            <a:avLst>
              <a:gd name="adj" fmla="val 16894"/>
            </a:avLst>
          </a:prstGeom>
          <a:solidFill>
            <a:srgbClr val="7030A0"/>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Sac-TMT</a:t>
            </a:r>
          </a:p>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5 mg/kg IV, Q2W</a:t>
            </a:r>
          </a:p>
        </p:txBody>
      </p:sp>
      <p:cxnSp>
        <p:nvCxnSpPr>
          <p:cNvPr id="31" name="Straight Connector 30">
            <a:extLst>
              <a:ext uri="{FF2B5EF4-FFF2-40B4-BE49-F238E27FC236}">
                <a16:creationId xmlns:a16="http://schemas.microsoft.com/office/drawing/2014/main" id="{5D36FD9E-CA33-EE21-B952-30BBBB9E895E}"/>
              </a:ext>
            </a:extLst>
          </p:cNvPr>
          <p:cNvCxnSpPr>
            <a:cxnSpLocks/>
            <a:endCxn id="33" idx="1"/>
          </p:cNvCxnSpPr>
          <p:nvPr/>
        </p:nvCxnSpPr>
        <p:spPr>
          <a:xfrm>
            <a:off x="6462343" y="3463222"/>
            <a:ext cx="291955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3" name="Rounded Rectangle 32">
            <a:extLst>
              <a:ext uri="{FF2B5EF4-FFF2-40B4-BE49-F238E27FC236}">
                <a16:creationId xmlns:a16="http://schemas.microsoft.com/office/drawing/2014/main" id="{922DC06C-913F-47D2-E8BF-03BC3E67BFF0}"/>
              </a:ext>
            </a:extLst>
          </p:cNvPr>
          <p:cNvSpPr/>
          <p:nvPr/>
        </p:nvSpPr>
        <p:spPr>
          <a:xfrm>
            <a:off x="9381893" y="2492896"/>
            <a:ext cx="2200507" cy="2284289"/>
          </a:xfrm>
          <a:prstGeom prst="roundRect">
            <a:avLst>
              <a:gd name="adj" fmla="val 6673"/>
            </a:avLst>
          </a:prstGeom>
          <a:solidFill>
            <a:schemeClr val="bg1">
              <a:lumMod val="95000"/>
            </a:schemeClr>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Primary endpoint:</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ORR assessed by BIRC (RECIST 1.1)</a:t>
            </a:r>
            <a:br>
              <a:rPr lang="en-GB" sz="1000" noProof="0" dirty="0">
                <a:solidFill>
                  <a:schemeClr val="tx1"/>
                </a:solidFill>
                <a:latin typeface="Arial" panose="020B0604020202020204" pitchFamily="34" charset="0"/>
                <a:cs typeface="Arial" panose="020B0604020202020204" pitchFamily="34" charset="0"/>
              </a:rPr>
            </a:br>
            <a:endParaRPr lang="en-GB" sz="1000" noProof="0" dirty="0">
              <a:solidFill>
                <a:schemeClr val="tx1"/>
              </a:solidFill>
              <a:latin typeface="Arial" panose="020B0604020202020204" pitchFamily="34" charset="0"/>
              <a:cs typeface="Arial" panose="020B0604020202020204" pitchFamily="34" charset="0"/>
            </a:endParaRPr>
          </a:p>
          <a:p>
            <a:pPr>
              <a:spcBef>
                <a:spcPts val="300"/>
              </a:spcBef>
              <a:spcAft>
                <a:spcPts val="3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Secondary endpoints:</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PFS</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OS</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ORR assessed by investigator</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DoR, DCR, TTR</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Safety</a:t>
            </a:r>
          </a:p>
        </p:txBody>
      </p:sp>
      <p:sp>
        <p:nvSpPr>
          <p:cNvPr id="13" name="Rounded Rectangle 12">
            <a:extLst>
              <a:ext uri="{FF2B5EF4-FFF2-40B4-BE49-F238E27FC236}">
                <a16:creationId xmlns:a16="http://schemas.microsoft.com/office/drawing/2014/main" id="{F2E0BE34-0E49-8B50-BFD8-433D2D01B70B}"/>
              </a:ext>
            </a:extLst>
          </p:cNvPr>
          <p:cNvSpPr/>
          <p:nvPr/>
        </p:nvSpPr>
        <p:spPr>
          <a:xfrm>
            <a:off x="6788143" y="2502024"/>
            <a:ext cx="2200499" cy="1349907"/>
          </a:xfrm>
          <a:prstGeom prst="roundRect">
            <a:avLst>
              <a:gd name="adj" fmla="val 1009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5000"/>
              </a:lnSpc>
              <a:spcAft>
                <a:spcPts val="200"/>
              </a:spcAft>
              <a:buClr>
                <a:schemeClr val="accent1"/>
              </a:buClr>
            </a:pPr>
            <a:r>
              <a:rPr lang="en-GB" sz="1200" noProof="0" dirty="0">
                <a:solidFill>
                  <a:schemeClr val="tx1"/>
                </a:solidFill>
                <a:latin typeface="Arial" panose="020B0604020202020204" pitchFamily="34" charset="0"/>
                <a:cs typeface="Arial" panose="020B0604020202020204" pitchFamily="34" charset="0"/>
              </a:rPr>
              <a:t>Treatment until disease progression, intolerable toxicity, or any other reason for discontinuation</a:t>
            </a:r>
          </a:p>
        </p:txBody>
      </p:sp>
      <p:cxnSp>
        <p:nvCxnSpPr>
          <p:cNvPr id="38" name="Straight Connector 37">
            <a:extLst>
              <a:ext uri="{FF2B5EF4-FFF2-40B4-BE49-F238E27FC236}">
                <a16:creationId xmlns:a16="http://schemas.microsoft.com/office/drawing/2014/main" id="{7CAA3605-3A63-B1B9-CB88-EE2503082BC3}"/>
              </a:ext>
            </a:extLst>
          </p:cNvPr>
          <p:cNvCxnSpPr>
            <a:cxnSpLocks/>
          </p:cNvCxnSpPr>
          <p:nvPr/>
        </p:nvCxnSpPr>
        <p:spPr>
          <a:xfrm>
            <a:off x="5735960" y="4377622"/>
            <a:ext cx="1066019" cy="0"/>
          </a:xfrm>
          <a:prstGeom prst="line">
            <a:avLst/>
          </a:prstGeom>
          <a:ln w="25400">
            <a:solidFill>
              <a:schemeClr val="accent6"/>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10506741-F910-5021-B474-34201E404967}"/>
              </a:ext>
            </a:extLst>
          </p:cNvPr>
          <p:cNvSpPr/>
          <p:nvPr/>
        </p:nvSpPr>
        <p:spPr>
          <a:xfrm>
            <a:off x="4367808" y="3704397"/>
            <a:ext cx="1898574" cy="1072791"/>
          </a:xfrm>
          <a:prstGeom prst="roundRect">
            <a:avLst>
              <a:gd name="adj" fmla="val 16894"/>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Docetaxel</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75 mg/m</a:t>
            </a:r>
            <a:r>
              <a:rPr lang="en-GB" sz="1200" b="1" baseline="30000" noProof="0" dirty="0">
                <a:solidFill>
                  <a:schemeClr val="bg1"/>
                </a:solidFill>
                <a:latin typeface="Arial" panose="020B0604020202020204" pitchFamily="34" charset="0"/>
                <a:cs typeface="Arial" panose="020B0604020202020204" pitchFamily="34" charset="0"/>
              </a:rPr>
              <a:t>2</a:t>
            </a:r>
            <a:r>
              <a:rPr lang="en-GB" sz="1200" b="1" noProof="0" dirty="0">
                <a:solidFill>
                  <a:schemeClr val="bg1"/>
                </a:solidFill>
                <a:latin typeface="Arial" panose="020B0604020202020204" pitchFamily="34" charset="0"/>
                <a:cs typeface="Arial" panose="020B0604020202020204" pitchFamily="34" charset="0"/>
              </a:rPr>
              <a:t> IV, Q3W</a:t>
            </a:r>
            <a:endParaRPr lang="en-GB" sz="1200" noProof="0" dirty="0">
              <a:solidFill>
                <a:schemeClr val="bg1"/>
              </a:solidFill>
              <a:latin typeface="Arial" panose="020B0604020202020204" pitchFamily="34" charset="0"/>
              <a:cs typeface="Arial" panose="020B0604020202020204" pitchFamily="34" charset="0"/>
            </a:endParaRPr>
          </a:p>
        </p:txBody>
      </p:sp>
      <p:sp>
        <p:nvSpPr>
          <p:cNvPr id="4" name="Text Placeholder 1">
            <a:extLst>
              <a:ext uri="{FF2B5EF4-FFF2-40B4-BE49-F238E27FC236}">
                <a16:creationId xmlns:a16="http://schemas.microsoft.com/office/drawing/2014/main" id="{2747080C-61C0-EAD2-C925-F00C0C4845FA}"/>
              </a:ext>
            </a:extLst>
          </p:cNvPr>
          <p:cNvSpPr txBox="1">
            <a:spLocks/>
          </p:cNvSpPr>
          <p:nvPr/>
        </p:nvSpPr>
        <p:spPr>
          <a:xfrm>
            <a:off x="601433" y="1167251"/>
            <a:ext cx="10972800" cy="332962"/>
          </a:xfrm>
          <a:prstGeom prst="rect">
            <a:avLst/>
          </a:prstGeom>
        </p:spPr>
        <p:txBody>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noProof="0" dirty="0">
                <a:solidFill>
                  <a:schemeClr val="accent1"/>
                </a:solidFill>
              </a:rPr>
              <a:t>Opti</a:t>
            </a:r>
            <a:r>
              <a:rPr lang="en-GB" b="1" cap="all" noProof="0" dirty="0">
                <a:solidFill>
                  <a:schemeClr val="accent1"/>
                </a:solidFill>
              </a:rPr>
              <a:t>trop-lung03: study design</a:t>
            </a:r>
          </a:p>
        </p:txBody>
      </p:sp>
      <p:sp>
        <p:nvSpPr>
          <p:cNvPr id="5" name="TextBox 4">
            <a:extLst>
              <a:ext uri="{FF2B5EF4-FFF2-40B4-BE49-F238E27FC236}">
                <a16:creationId xmlns:a16="http://schemas.microsoft.com/office/drawing/2014/main" id="{0E82747C-9D97-F1C0-2078-2740F821221B}"/>
              </a:ext>
            </a:extLst>
          </p:cNvPr>
          <p:cNvSpPr txBox="1"/>
          <p:nvPr/>
        </p:nvSpPr>
        <p:spPr>
          <a:xfrm>
            <a:off x="620185" y="1765449"/>
            <a:ext cx="7981672" cy="369332"/>
          </a:xfrm>
          <a:prstGeom prst="rect">
            <a:avLst/>
          </a:prstGeom>
          <a:noFill/>
        </p:spPr>
        <p:txBody>
          <a:bodyPr wrap="none" rtlCol="0">
            <a:spAutoFit/>
          </a:bodyPr>
          <a:lstStyle/>
          <a:p>
            <a:r>
              <a:rPr lang="en-GB" b="1" noProof="0" dirty="0">
                <a:latin typeface="Arial" panose="020B0604020202020204" pitchFamily="34" charset="0"/>
                <a:ea typeface="Aileron" charset="0"/>
                <a:cs typeface="Arial" panose="020B0604020202020204" pitchFamily="34" charset="0"/>
              </a:rPr>
              <a:t>Open-label, randomised, multicentre, registrational trial (NCT05631262)</a:t>
            </a:r>
          </a:p>
        </p:txBody>
      </p:sp>
    </p:spTree>
    <p:extLst>
      <p:ext uri="{BB962C8B-B14F-4D97-AF65-F5344CB8AC3E}">
        <p14:creationId xmlns:p14="http://schemas.microsoft.com/office/powerpoint/2010/main" val="259691352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19C459-8DA3-494B-0E7F-538548A6E8F5}"/>
              </a:ext>
            </a:extLst>
          </p:cNvPr>
          <p:cNvSpPr>
            <a:spLocks noGrp="1"/>
          </p:cNvSpPr>
          <p:nvPr>
            <p:ph type="title"/>
          </p:nvPr>
        </p:nvSpPr>
        <p:spPr/>
        <p:txBody>
          <a:bodyPr/>
          <a:lstStyle/>
          <a:p>
            <a:r>
              <a:rPr lang="en-GB" cap="none" dirty="0">
                <a:solidFill>
                  <a:schemeClr val="tx2"/>
                </a:solidFill>
              </a:rPr>
              <a:t>Opti</a:t>
            </a:r>
            <a:r>
              <a:rPr lang="en-GB" dirty="0">
                <a:solidFill>
                  <a:schemeClr val="tx2"/>
                </a:solidFill>
              </a:rPr>
              <a:t>trop-lung03: S</a:t>
            </a:r>
            <a:r>
              <a:rPr lang="en-GB" cap="none" dirty="0">
                <a:solidFill>
                  <a:schemeClr val="tx2"/>
                </a:solidFill>
              </a:rPr>
              <a:t>ac</a:t>
            </a:r>
            <a:r>
              <a:rPr lang="en-GB" dirty="0">
                <a:solidFill>
                  <a:schemeClr val="tx2"/>
                </a:solidFill>
              </a:rPr>
              <a:t>-TMT in </a:t>
            </a:r>
            <a:r>
              <a:rPr lang="en-GB" i="1" cap="none" dirty="0"/>
              <a:t>EGFR-</a:t>
            </a:r>
            <a:r>
              <a:rPr lang="en-GB" cap="none" dirty="0"/>
              <a:t>MUTANT NSCLC POST-EGFR TKI AND Pt-CT</a:t>
            </a:r>
            <a:endParaRPr lang="en-GB" dirty="0"/>
          </a:p>
        </p:txBody>
      </p:sp>
      <p:sp>
        <p:nvSpPr>
          <p:cNvPr id="9" name="Content Placeholder 8">
            <a:extLst>
              <a:ext uri="{FF2B5EF4-FFF2-40B4-BE49-F238E27FC236}">
                <a16:creationId xmlns:a16="http://schemas.microsoft.com/office/drawing/2014/main" id="{C6F423FD-5B39-210B-F2C1-DDF103B72501}"/>
              </a:ext>
            </a:extLst>
          </p:cNvPr>
          <p:cNvSpPr>
            <a:spLocks noGrp="1"/>
          </p:cNvSpPr>
          <p:nvPr>
            <p:ph sz="quarter" idx="15"/>
          </p:nvPr>
        </p:nvSpPr>
        <p:spPr>
          <a:xfrm>
            <a:off x="608873" y="6160219"/>
            <a:ext cx="6147504" cy="365125"/>
          </a:xfrm>
        </p:spPr>
        <p:txBody>
          <a:bodyPr/>
          <a:lstStyle/>
          <a:p>
            <a:r>
              <a:rPr lang="en-GB" sz="1000" dirty="0">
                <a:solidFill>
                  <a:schemeClr val="tx2"/>
                </a:solidFill>
                <a:ea typeface="Aileron" charset="0"/>
              </a:rPr>
              <a:t>Data cut-off: 11 December 2025 (23.8 months follow-up)</a:t>
            </a:r>
          </a:p>
          <a:p>
            <a:r>
              <a:rPr lang="en-GB" sz="1000" dirty="0">
                <a:solidFill>
                  <a:schemeClr val="tx2"/>
                </a:solidFill>
                <a:ea typeface="Verdana" panose="020B0604030504040204" pitchFamily="34" charset="0"/>
              </a:rPr>
              <a:t>CI, confidence interval; HR, hazard ratio; ILD, interstitial lung disease; </a:t>
            </a:r>
            <a:r>
              <a:rPr lang="en-GB" sz="1000" dirty="0" err="1">
                <a:solidFill>
                  <a:schemeClr val="tx2"/>
                </a:solidFill>
                <a:ea typeface="Verdana" panose="020B0604030504040204" pitchFamily="34" charset="0"/>
              </a:rPr>
              <a:t>mo</a:t>
            </a:r>
            <a:r>
              <a:rPr lang="en-GB" sz="1000" dirty="0">
                <a:solidFill>
                  <a:schemeClr val="tx2"/>
                </a:solidFill>
                <a:ea typeface="Verdana" panose="020B0604030504040204" pitchFamily="34" charset="0"/>
              </a:rPr>
              <a:t>, months; NE, not estimable; NSCLC, non-small cell lung cancer; (m)OS, (median) overall survival; PFS, progression-free survival; Pt‑CT, platinum-based chemotherapy; Sac-TMT, </a:t>
            </a:r>
            <a:r>
              <a:rPr lang="en-GB" sz="1000" dirty="0" err="1">
                <a:solidFill>
                  <a:schemeClr val="tx2"/>
                </a:solidFill>
                <a:ea typeface="Verdana" panose="020B0604030504040204" pitchFamily="34" charset="0"/>
              </a:rPr>
              <a:t>s</a:t>
            </a:r>
            <a:r>
              <a:rPr lang="en-GB" sz="1000" dirty="0" err="1">
                <a:solidFill>
                  <a:schemeClr val="tx2"/>
                </a:solidFill>
              </a:rPr>
              <a:t>acituzumab</a:t>
            </a:r>
            <a:r>
              <a:rPr lang="en-GB" sz="1000" dirty="0">
                <a:solidFill>
                  <a:schemeClr val="tx2"/>
                </a:solidFill>
              </a:rPr>
              <a:t> </a:t>
            </a:r>
            <a:r>
              <a:rPr lang="en-GB" sz="1000" dirty="0" err="1">
                <a:solidFill>
                  <a:schemeClr val="tx2"/>
                </a:solidFill>
              </a:rPr>
              <a:t>tirumotecan</a:t>
            </a:r>
            <a:r>
              <a:rPr lang="en-GB" sz="1000" dirty="0">
                <a:solidFill>
                  <a:schemeClr val="tx2"/>
                </a:solidFill>
              </a:rPr>
              <a:t>; TKI, tyrosine kinase inhibitor; </a:t>
            </a:r>
            <a:r>
              <a:rPr lang="en-GB" sz="1000" dirty="0">
                <a:solidFill>
                  <a:schemeClr val="tx2"/>
                </a:solidFill>
                <a:ea typeface="Verdana" panose="020B0604030504040204" pitchFamily="34" charset="0"/>
              </a:rPr>
              <a:t>TRAE, treatment-related adverse event; WBC, white blood cell </a:t>
            </a:r>
          </a:p>
          <a:p>
            <a:r>
              <a:rPr lang="en-GB" sz="1000" dirty="0">
                <a:solidFill>
                  <a:schemeClr val="tx2"/>
                </a:solidFill>
                <a:ea typeface="Verdana" panose="020B0604030504040204" pitchFamily="34" charset="0"/>
              </a:rPr>
              <a:t>Yang Y, et al. Abstract LBA4, ELCC 2026 (oral presentation)</a:t>
            </a:r>
            <a:endParaRPr lang="en-GB" sz="1000" dirty="0">
              <a:solidFill>
                <a:schemeClr val="tx2"/>
              </a:solidFill>
            </a:endParaRPr>
          </a:p>
          <a:p>
            <a:endParaRPr lang="en-GB" sz="1000" dirty="0">
              <a:solidFill>
                <a:schemeClr val="tx2"/>
              </a:solidFill>
            </a:endParaRPr>
          </a:p>
        </p:txBody>
      </p:sp>
      <p:sp>
        <p:nvSpPr>
          <p:cNvPr id="6" name="Slide Number Placeholder 5">
            <a:extLst>
              <a:ext uri="{FF2B5EF4-FFF2-40B4-BE49-F238E27FC236}">
                <a16:creationId xmlns:a16="http://schemas.microsoft.com/office/drawing/2014/main" id="{D5599D71-95D3-6D95-669B-AF983C77AB49}"/>
              </a:ext>
            </a:extLst>
          </p:cNvPr>
          <p:cNvSpPr>
            <a:spLocks noGrp="1"/>
          </p:cNvSpPr>
          <p:nvPr>
            <p:ph type="sldNum" sz="quarter" idx="4"/>
          </p:nvPr>
        </p:nvSpPr>
        <p:spPr/>
        <p:txBody>
          <a:bodyPr/>
          <a:lstStyle/>
          <a:p>
            <a:fld id="{FCE43C0F-8A7B-3A4B-9DB5-B3472E36E833}" type="slidenum">
              <a:rPr lang="en-GB" smtClean="0"/>
              <a:pPr/>
              <a:t>44</a:t>
            </a:fld>
            <a:endParaRPr lang="en-GB" dirty="0"/>
          </a:p>
        </p:txBody>
      </p:sp>
      <p:pic>
        <p:nvPicPr>
          <p:cNvPr id="11" name="Picture 10">
            <a:extLst>
              <a:ext uri="{FF2B5EF4-FFF2-40B4-BE49-F238E27FC236}">
                <a16:creationId xmlns:a16="http://schemas.microsoft.com/office/drawing/2014/main" id="{CC99549F-FD10-92C8-6892-F656CB37D1FD}"/>
              </a:ext>
            </a:extLst>
          </p:cNvPr>
          <p:cNvPicPr>
            <a:picLocks noChangeAspect="1"/>
          </p:cNvPicPr>
          <p:nvPr/>
        </p:nvPicPr>
        <p:blipFill>
          <a:blip r:embed="rId2"/>
          <a:stretch>
            <a:fillRect/>
          </a:stretch>
        </p:blipFill>
        <p:spPr>
          <a:xfrm>
            <a:off x="479376" y="1556792"/>
            <a:ext cx="4842457" cy="3137110"/>
          </a:xfrm>
          <a:prstGeom prst="rect">
            <a:avLst/>
          </a:prstGeom>
        </p:spPr>
      </p:pic>
      <p:pic>
        <p:nvPicPr>
          <p:cNvPr id="13" name="Picture 12">
            <a:extLst>
              <a:ext uri="{FF2B5EF4-FFF2-40B4-BE49-F238E27FC236}">
                <a16:creationId xmlns:a16="http://schemas.microsoft.com/office/drawing/2014/main" id="{8D3F10F6-287E-2D04-7232-911885C1591A}"/>
              </a:ext>
            </a:extLst>
          </p:cNvPr>
          <p:cNvPicPr>
            <a:picLocks noChangeAspect="1"/>
          </p:cNvPicPr>
          <p:nvPr/>
        </p:nvPicPr>
        <p:blipFill>
          <a:blip r:embed="rId3"/>
          <a:stretch>
            <a:fillRect/>
          </a:stretch>
        </p:blipFill>
        <p:spPr>
          <a:xfrm>
            <a:off x="6084995" y="1612625"/>
            <a:ext cx="5585904" cy="3621572"/>
          </a:xfrm>
          <a:prstGeom prst="rect">
            <a:avLst/>
          </a:prstGeom>
        </p:spPr>
      </p:pic>
      <p:pic>
        <p:nvPicPr>
          <p:cNvPr id="17" name="Picture 16">
            <a:extLst>
              <a:ext uri="{FF2B5EF4-FFF2-40B4-BE49-F238E27FC236}">
                <a16:creationId xmlns:a16="http://schemas.microsoft.com/office/drawing/2014/main" id="{28FD6685-B924-964D-CA24-F59317ECF6E2}"/>
              </a:ext>
            </a:extLst>
          </p:cNvPr>
          <p:cNvPicPr>
            <a:picLocks noChangeAspect="1"/>
          </p:cNvPicPr>
          <p:nvPr/>
        </p:nvPicPr>
        <p:blipFill>
          <a:blip r:embed="rId4"/>
          <a:stretch>
            <a:fillRect/>
          </a:stretch>
        </p:blipFill>
        <p:spPr>
          <a:xfrm>
            <a:off x="1919536" y="4795464"/>
            <a:ext cx="2436780" cy="877465"/>
          </a:xfrm>
          <a:prstGeom prst="rect">
            <a:avLst/>
          </a:prstGeom>
          <a:ln>
            <a:solidFill>
              <a:schemeClr val="accent6"/>
            </a:solidFill>
          </a:ln>
        </p:spPr>
      </p:pic>
      <p:sp>
        <p:nvSpPr>
          <p:cNvPr id="21" name="TextBox 20">
            <a:extLst>
              <a:ext uri="{FF2B5EF4-FFF2-40B4-BE49-F238E27FC236}">
                <a16:creationId xmlns:a16="http://schemas.microsoft.com/office/drawing/2014/main" id="{908113B6-598E-5D78-8921-710A4902ECB9}"/>
              </a:ext>
            </a:extLst>
          </p:cNvPr>
          <p:cNvSpPr txBox="1"/>
          <p:nvPr/>
        </p:nvSpPr>
        <p:spPr>
          <a:xfrm>
            <a:off x="2279576" y="1208863"/>
            <a:ext cx="1338828" cy="369332"/>
          </a:xfrm>
          <a:prstGeom prst="rect">
            <a:avLst/>
          </a:prstGeom>
          <a:noFill/>
        </p:spPr>
        <p:txBody>
          <a:bodyPr wrap="none" rtlCol="0">
            <a:spAutoFit/>
          </a:bodyPr>
          <a:lstStyle/>
          <a:p>
            <a:r>
              <a:rPr lang="en-GB" b="1" cap="all" dirty="0">
                <a:solidFill>
                  <a:schemeClr val="accent1"/>
                </a:solidFill>
                <a:latin typeface="Arial" panose="020B0604020202020204" pitchFamily="34" charset="0"/>
                <a:ea typeface="Aileron" charset="0"/>
                <a:cs typeface="Arial" panose="020B0604020202020204" pitchFamily="34" charset="0"/>
              </a:rPr>
              <a:t>Efficacy</a:t>
            </a:r>
          </a:p>
        </p:txBody>
      </p:sp>
      <p:sp>
        <p:nvSpPr>
          <p:cNvPr id="22" name="TextBox 21">
            <a:extLst>
              <a:ext uri="{FF2B5EF4-FFF2-40B4-BE49-F238E27FC236}">
                <a16:creationId xmlns:a16="http://schemas.microsoft.com/office/drawing/2014/main" id="{478204A2-0AD0-9430-D2D2-9C187EDE8829}"/>
              </a:ext>
            </a:extLst>
          </p:cNvPr>
          <p:cNvSpPr txBox="1"/>
          <p:nvPr/>
        </p:nvSpPr>
        <p:spPr>
          <a:xfrm>
            <a:off x="6882447" y="1208863"/>
            <a:ext cx="5052024" cy="369332"/>
          </a:xfrm>
          <a:prstGeom prst="rect">
            <a:avLst/>
          </a:prstGeom>
          <a:noFill/>
        </p:spPr>
        <p:txBody>
          <a:bodyPr wrap="none" rtlCol="0">
            <a:spAutoFit/>
          </a:bodyPr>
          <a:lstStyle/>
          <a:p>
            <a:r>
              <a:rPr lang="en-GB" b="1" cap="all" dirty="0">
                <a:solidFill>
                  <a:schemeClr val="accent1"/>
                </a:solidFill>
                <a:latin typeface="Arial" panose="020B0604020202020204" pitchFamily="34" charset="0"/>
                <a:cs typeface="Arial" panose="020B0604020202020204" pitchFamily="34" charset="0"/>
              </a:rPr>
              <a:t>Any grade TRAE</a:t>
            </a:r>
            <a:r>
              <a:rPr lang="en-GB" b="1" dirty="0">
                <a:solidFill>
                  <a:schemeClr val="accent1"/>
                </a:solidFill>
                <a:latin typeface="Arial" panose="020B0604020202020204" pitchFamily="34" charset="0"/>
                <a:cs typeface="Arial" panose="020B0604020202020204" pitchFamily="34" charset="0"/>
              </a:rPr>
              <a:t>s</a:t>
            </a:r>
            <a:r>
              <a:rPr lang="en-GB" b="1" cap="all" dirty="0">
                <a:solidFill>
                  <a:schemeClr val="accent1"/>
                </a:solidFill>
                <a:latin typeface="Arial" panose="020B0604020202020204" pitchFamily="34" charset="0"/>
                <a:cs typeface="Arial" panose="020B0604020202020204" pitchFamily="34" charset="0"/>
              </a:rPr>
              <a:t> with incidence ≥30%</a:t>
            </a:r>
          </a:p>
        </p:txBody>
      </p:sp>
      <p:sp>
        <p:nvSpPr>
          <p:cNvPr id="24" name="TextBox 23">
            <a:extLst>
              <a:ext uri="{FF2B5EF4-FFF2-40B4-BE49-F238E27FC236}">
                <a16:creationId xmlns:a16="http://schemas.microsoft.com/office/drawing/2014/main" id="{8F92994F-24DA-3F60-D52C-178688792925}"/>
              </a:ext>
            </a:extLst>
          </p:cNvPr>
          <p:cNvSpPr txBox="1"/>
          <p:nvPr/>
        </p:nvSpPr>
        <p:spPr>
          <a:xfrm>
            <a:off x="6958609" y="5213642"/>
            <a:ext cx="4826023" cy="1410643"/>
          </a:xfrm>
          <a:prstGeom prst="rect">
            <a:avLst/>
          </a:prstGeom>
          <a:noFill/>
        </p:spPr>
        <p:txBody>
          <a:bodyPr wrap="square">
            <a:spAutoFit/>
          </a:bodyPr>
          <a:lstStyle/>
          <a:p>
            <a:pPr marL="285750" indent="-285750">
              <a:buFont typeface="Arial" panose="020B0604020202020204" pitchFamily="34" charset="0"/>
              <a:buChar char="•"/>
            </a:pPr>
            <a:r>
              <a:rPr lang="en-GB" sz="1200" noProof="0" dirty="0">
                <a:latin typeface="Arial" panose="020B0604020202020204" pitchFamily="34" charset="0"/>
                <a:cs typeface="Arial" panose="020B0604020202020204" pitchFamily="34" charset="0"/>
              </a:rPr>
              <a:t>The most common TRAEs for both Sac-TMT and docetaxel were hematologic toxicities</a:t>
            </a:r>
          </a:p>
          <a:p>
            <a:pPr marL="742950" lvl="1" indent="-285750">
              <a:spcBef>
                <a:spcPts val="200"/>
              </a:spcBef>
              <a:buFont typeface="Arial" panose="020B0604020202020204" pitchFamily="34" charset="0"/>
              <a:buChar char="•"/>
            </a:pPr>
            <a:r>
              <a:rPr lang="en-GB" sz="1200" noProof="0" dirty="0">
                <a:latin typeface="Arial" panose="020B0604020202020204" pitchFamily="34" charset="0"/>
                <a:cs typeface="Arial" panose="020B0604020202020204" pitchFamily="34" charset="0"/>
              </a:rPr>
              <a:t>Febrile neutropenia: none in the Sac-TMT group and 19.6% of patients in the docetaxel group </a:t>
            </a:r>
          </a:p>
          <a:p>
            <a:pPr marL="285750" indent="-285750">
              <a:buFont typeface="Arial" panose="020B0604020202020204" pitchFamily="34" charset="0"/>
              <a:buChar char="•"/>
            </a:pPr>
            <a:r>
              <a:rPr lang="en-GB" sz="1200" noProof="0" dirty="0">
                <a:latin typeface="Arial" panose="020B0604020202020204" pitchFamily="34" charset="0"/>
                <a:cs typeface="Arial" panose="020B0604020202020204" pitchFamily="34" charset="0"/>
              </a:rPr>
              <a:t>ILD/pneumonitis were reported as 2.2% in both groups</a:t>
            </a:r>
          </a:p>
          <a:p>
            <a:pPr marL="285750" indent="-285750">
              <a:buFont typeface="Arial" panose="020B0604020202020204" pitchFamily="34" charset="0"/>
              <a:buChar char="•"/>
            </a:pPr>
            <a:r>
              <a:rPr lang="en-GB" sz="1200" noProof="0" dirty="0">
                <a:latin typeface="Arial" panose="020B0604020202020204" pitchFamily="34" charset="0"/>
                <a:cs typeface="Arial" panose="020B0604020202020204" pitchFamily="34" charset="0"/>
              </a:rPr>
              <a:t>No TRAEs led to treatment discontinuation </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or death in the Sac-TMT group</a:t>
            </a:r>
          </a:p>
        </p:txBody>
      </p:sp>
    </p:spTree>
    <p:extLst>
      <p:ext uri="{BB962C8B-B14F-4D97-AF65-F5344CB8AC3E}">
        <p14:creationId xmlns:p14="http://schemas.microsoft.com/office/powerpoint/2010/main" val="2254897271"/>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753A7-CE7D-D891-EA3C-64984D3102B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90466D7-0296-7C7A-F398-213C693411B0}"/>
              </a:ext>
            </a:extLst>
          </p:cNvPr>
          <p:cNvSpPr>
            <a:spLocks noGrp="1"/>
          </p:cNvSpPr>
          <p:nvPr>
            <p:ph type="title"/>
          </p:nvPr>
        </p:nvSpPr>
        <p:spPr>
          <a:xfrm>
            <a:off x="619201" y="259200"/>
            <a:ext cx="10963199" cy="864000"/>
          </a:xfrm>
        </p:spPr>
        <p:txBody>
          <a:bodyPr/>
          <a:lstStyle/>
          <a:p>
            <a:r>
              <a:rPr lang="en-GB" dirty="0">
                <a:solidFill>
                  <a:schemeClr val="tx2"/>
                </a:solidFill>
              </a:rPr>
              <a:t>S</a:t>
            </a:r>
            <a:r>
              <a:rPr lang="en-GB" cap="none" dirty="0">
                <a:solidFill>
                  <a:schemeClr val="tx2"/>
                </a:solidFill>
              </a:rPr>
              <a:t>ac</a:t>
            </a:r>
            <a:r>
              <a:rPr lang="en-GB" dirty="0">
                <a:solidFill>
                  <a:schemeClr val="tx2"/>
                </a:solidFill>
              </a:rPr>
              <a:t>-TMT in </a:t>
            </a:r>
            <a:r>
              <a:rPr lang="en-GB" i="1" cap="none" dirty="0"/>
              <a:t>EGFR-</a:t>
            </a:r>
            <a:r>
              <a:rPr lang="en-GB" cap="none" dirty="0"/>
              <a:t>MUTANT NSCLC POST-EGFR TKI </a:t>
            </a:r>
            <a:endParaRPr lang="en-GB" cap="none" noProof="0" dirty="0">
              <a:solidFill>
                <a:schemeClr val="tx2"/>
              </a:solidFill>
            </a:endParaRPr>
          </a:p>
        </p:txBody>
      </p:sp>
      <p:sp>
        <p:nvSpPr>
          <p:cNvPr id="8" name="Content Placeholder 7">
            <a:extLst>
              <a:ext uri="{FF2B5EF4-FFF2-40B4-BE49-F238E27FC236}">
                <a16:creationId xmlns:a16="http://schemas.microsoft.com/office/drawing/2014/main" id="{8F30CAAC-0EF7-5BA3-374A-361F76D1680D}"/>
              </a:ext>
            </a:extLst>
          </p:cNvPr>
          <p:cNvSpPr>
            <a:spLocks noGrp="1"/>
          </p:cNvSpPr>
          <p:nvPr>
            <p:ph sz="quarter" idx="15"/>
          </p:nvPr>
        </p:nvSpPr>
        <p:spPr>
          <a:xfrm>
            <a:off x="620183" y="6356351"/>
            <a:ext cx="10372361" cy="365125"/>
          </a:xfrm>
        </p:spPr>
        <p:txBody>
          <a:bodyPr anchor="b" anchorCtr="0"/>
          <a:lstStyle/>
          <a:p>
            <a:r>
              <a:rPr lang="en-GB" noProof="0" dirty="0">
                <a:solidFill>
                  <a:schemeClr val="tx2"/>
                </a:solidFill>
              </a:rPr>
              <a:t>ADC, antibody-drug conjugate; AUC, area under the curve; BIRC, blinded independent review committee; DCR, disease control rate; DoR, duration of response; ECOG PS, European Cooperative Oncology Group performance status; gen, generation; IV, intravenous; (Nsq-)NSCLC, nonsquamous non-small cell lung cancer; ORR, objective response rate; OS, overall survival; PFS, progression-free survival; </a:t>
            </a:r>
            <a:r>
              <a:rPr lang="en-GB" dirty="0">
                <a:solidFill>
                  <a:schemeClr val="tx2"/>
                </a:solidFill>
              </a:rPr>
              <a:t>RECIST, Response Evaluation Criteria in Solid Tumours; </a:t>
            </a:r>
            <a:r>
              <a:rPr lang="en-GB" noProof="0" dirty="0">
                <a:solidFill>
                  <a:schemeClr val="tx2"/>
                </a:solidFill>
              </a:rPr>
              <a:t>Q2/3W, every 2 or 3 weeks; R, randomisation; Sac‑TMT, sacituzumab tirumotecan; TKI, tyrosine kinase inhibitor</a:t>
            </a:r>
          </a:p>
          <a:p>
            <a:r>
              <a:rPr lang="en-GB" noProof="0" dirty="0">
                <a:solidFill>
                  <a:schemeClr val="tx2"/>
                </a:solidFill>
              </a:rPr>
              <a:t>Zhang L, et al. Ann Oncol. 2025;36, S1613-S1614 (LBA5, ESMO 2025, oral presentation); Fang W, et al. </a:t>
            </a:r>
            <a:r>
              <a:rPr lang="en-GB" dirty="0">
                <a:solidFill>
                  <a:schemeClr val="tx2"/>
                </a:solidFill>
              </a:rPr>
              <a:t>N Engl J Med 2026;394:13-26</a:t>
            </a:r>
          </a:p>
        </p:txBody>
      </p:sp>
      <p:sp>
        <p:nvSpPr>
          <p:cNvPr id="2" name="Slide Number Placeholder 1">
            <a:extLst>
              <a:ext uri="{FF2B5EF4-FFF2-40B4-BE49-F238E27FC236}">
                <a16:creationId xmlns:a16="http://schemas.microsoft.com/office/drawing/2014/main" id="{E03596A6-F52F-7E03-6608-20A15902BCA3}"/>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45</a:t>
            </a:fld>
            <a:endParaRPr lang="en-GB" noProof="0" dirty="0"/>
          </a:p>
        </p:txBody>
      </p:sp>
      <p:cxnSp>
        <p:nvCxnSpPr>
          <p:cNvPr id="3" name="Straight Connector 2">
            <a:extLst>
              <a:ext uri="{FF2B5EF4-FFF2-40B4-BE49-F238E27FC236}">
                <a16:creationId xmlns:a16="http://schemas.microsoft.com/office/drawing/2014/main" id="{D973ED8A-7556-3D08-321E-BFF73252CEAD}"/>
              </a:ext>
            </a:extLst>
          </p:cNvPr>
          <p:cNvCxnSpPr>
            <a:cxnSpLocks/>
          </p:cNvCxnSpPr>
          <p:nvPr/>
        </p:nvCxnSpPr>
        <p:spPr>
          <a:xfrm>
            <a:off x="4020451" y="3068960"/>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01D2338-3AE6-5AF0-2C03-905B8BF52D8B}"/>
              </a:ext>
            </a:extLst>
          </p:cNvPr>
          <p:cNvCxnSpPr>
            <a:cxnSpLocks/>
          </p:cNvCxnSpPr>
          <p:nvPr/>
        </p:nvCxnSpPr>
        <p:spPr>
          <a:xfrm>
            <a:off x="4020451" y="4350103"/>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110A2CA-B918-5C14-9C0B-B7C2CC7B01D4}"/>
              </a:ext>
            </a:extLst>
          </p:cNvPr>
          <p:cNvCxnSpPr>
            <a:cxnSpLocks/>
          </p:cNvCxnSpPr>
          <p:nvPr/>
        </p:nvCxnSpPr>
        <p:spPr>
          <a:xfrm flipV="1">
            <a:off x="4020451" y="3068960"/>
            <a:ext cx="0" cy="1296144"/>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417405D-A7F0-D8A4-EFD6-B73DD63DE38A}"/>
              </a:ext>
            </a:extLst>
          </p:cNvPr>
          <p:cNvCxnSpPr>
            <a:cxnSpLocks/>
          </p:cNvCxnSpPr>
          <p:nvPr/>
        </p:nvCxnSpPr>
        <p:spPr>
          <a:xfrm>
            <a:off x="3016421" y="3828356"/>
            <a:ext cx="100403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A66FA4BD-DD67-ACC4-657E-56914E5301FD}"/>
              </a:ext>
            </a:extLst>
          </p:cNvPr>
          <p:cNvSpPr/>
          <p:nvPr/>
        </p:nvSpPr>
        <p:spPr>
          <a:xfrm>
            <a:off x="3293993" y="3543311"/>
            <a:ext cx="561607" cy="56160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1:1</a:t>
            </a:r>
          </a:p>
        </p:txBody>
      </p:sp>
      <p:sp>
        <p:nvSpPr>
          <p:cNvPr id="16" name="Rounded Rectangle 15">
            <a:extLst>
              <a:ext uri="{FF2B5EF4-FFF2-40B4-BE49-F238E27FC236}">
                <a16:creationId xmlns:a16="http://schemas.microsoft.com/office/drawing/2014/main" id="{66C938D2-0192-94F6-A812-A5704765DC04}"/>
              </a:ext>
            </a:extLst>
          </p:cNvPr>
          <p:cNvSpPr/>
          <p:nvPr/>
        </p:nvSpPr>
        <p:spPr>
          <a:xfrm>
            <a:off x="620185" y="2281782"/>
            <a:ext cx="2451479" cy="3234782"/>
          </a:xfrm>
          <a:prstGeom prst="roundRect">
            <a:avLst>
              <a:gd name="adj" fmla="val 4351"/>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a:lnSpc>
                <a:spcPct val="110000"/>
              </a:lnSpc>
              <a:spcAft>
                <a:spcPts val="3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Key eligibility criteria:</a:t>
            </a:r>
          </a:p>
          <a:p>
            <a:pPr marL="133350" indent="-133350">
              <a:lnSpc>
                <a:spcPct val="110000"/>
              </a:lnSpc>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ECOG PS score 0 or 1</a:t>
            </a:r>
          </a:p>
          <a:p>
            <a:pPr marL="133350" indent="-133350">
              <a:lnSpc>
                <a:spcPct val="110000"/>
              </a:lnSpc>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Nsq-NSCLC (stage IIIB/IIIC or stage IV)</a:t>
            </a:r>
          </a:p>
          <a:p>
            <a:pPr marL="133350" indent="-133350">
              <a:lnSpc>
                <a:spcPct val="110000"/>
              </a:lnSpc>
              <a:spcAft>
                <a:spcPts val="300"/>
              </a:spcAft>
              <a:buClr>
                <a:schemeClr val="accent1"/>
              </a:buClr>
              <a:buFont typeface="Arial" panose="020B0604020202020204" pitchFamily="34" charset="0"/>
              <a:buChar char="•"/>
            </a:pPr>
            <a:r>
              <a:rPr lang="en-GB" sz="1200" i="1" noProof="0" dirty="0">
                <a:solidFill>
                  <a:schemeClr val="tx1"/>
                </a:solidFill>
                <a:latin typeface="Arial" panose="020B0604020202020204" pitchFamily="34" charset="0"/>
                <a:cs typeface="Arial" panose="020B0604020202020204" pitchFamily="34" charset="0"/>
              </a:rPr>
              <a:t>EGFR</a:t>
            </a:r>
            <a:r>
              <a:rPr lang="en-GB" sz="1200" noProof="0" dirty="0">
                <a:solidFill>
                  <a:schemeClr val="tx1"/>
                </a:solidFill>
                <a:latin typeface="Arial" panose="020B0604020202020204" pitchFamily="34" charset="0"/>
                <a:cs typeface="Arial" panose="020B0604020202020204" pitchFamily="34" charset="0"/>
              </a:rPr>
              <a:t>-sensitive mutations</a:t>
            </a:r>
          </a:p>
          <a:p>
            <a:pPr marL="133350" indent="-133350">
              <a:lnSpc>
                <a:spcPct val="110000"/>
              </a:lnSpc>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Progression after 3</a:t>
            </a:r>
            <a:r>
              <a:rPr lang="en-GB" sz="1200" baseline="30000" noProof="0" dirty="0">
                <a:solidFill>
                  <a:schemeClr val="tx1"/>
                </a:solidFill>
                <a:latin typeface="Arial" panose="020B0604020202020204" pitchFamily="34" charset="0"/>
                <a:cs typeface="Arial" panose="020B0604020202020204" pitchFamily="34" charset="0"/>
              </a:rPr>
              <a:t>rd</a:t>
            </a:r>
            <a:r>
              <a:rPr lang="en-GB" sz="1200" noProof="0" dirty="0">
                <a:solidFill>
                  <a:schemeClr val="tx1"/>
                </a:solidFill>
                <a:latin typeface="Arial" panose="020B0604020202020204" pitchFamily="34" charset="0"/>
                <a:cs typeface="Arial" panose="020B0604020202020204" pitchFamily="34" charset="0"/>
              </a:rPr>
              <a:t> gen TKI therapy or progression after 1</a:t>
            </a:r>
            <a:r>
              <a:rPr lang="en-GB" sz="1200" baseline="30000" noProof="0" dirty="0">
                <a:solidFill>
                  <a:schemeClr val="tx1"/>
                </a:solidFill>
                <a:latin typeface="Arial" panose="020B0604020202020204" pitchFamily="34" charset="0"/>
                <a:cs typeface="Arial" panose="020B0604020202020204" pitchFamily="34" charset="0"/>
              </a:rPr>
              <a:t>st</a:t>
            </a:r>
            <a:r>
              <a:rPr lang="en-GB" sz="1200" noProof="0" dirty="0">
                <a:solidFill>
                  <a:schemeClr val="tx1"/>
                </a:solidFill>
                <a:latin typeface="Arial" panose="020B0604020202020204" pitchFamily="34" charset="0"/>
                <a:cs typeface="Arial" panose="020B0604020202020204" pitchFamily="34" charset="0"/>
              </a:rPr>
              <a:t> or 2</a:t>
            </a:r>
            <a:r>
              <a:rPr lang="en-GB" sz="1200" baseline="30000" noProof="0" dirty="0">
                <a:solidFill>
                  <a:schemeClr val="tx1"/>
                </a:solidFill>
                <a:latin typeface="Arial" panose="020B0604020202020204" pitchFamily="34" charset="0"/>
                <a:cs typeface="Arial" panose="020B0604020202020204" pitchFamily="34" charset="0"/>
              </a:rPr>
              <a:t>nd</a:t>
            </a:r>
            <a:r>
              <a:rPr lang="en-GB" sz="1200" noProof="0" dirty="0">
                <a:solidFill>
                  <a:schemeClr val="tx1"/>
                </a:solidFill>
                <a:latin typeface="Arial" panose="020B0604020202020204" pitchFamily="34" charset="0"/>
                <a:cs typeface="Arial" panose="020B0604020202020204" pitchFamily="34" charset="0"/>
              </a:rPr>
              <a:t> gen TKIs with negative T790M</a:t>
            </a:r>
          </a:p>
          <a:p>
            <a:pPr>
              <a:lnSpc>
                <a:spcPct val="110000"/>
              </a:lnSpc>
              <a:spcBef>
                <a:spcPts val="600"/>
              </a:spcBef>
              <a:spcAft>
                <a:spcPts val="2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Stratification factors:</a:t>
            </a:r>
          </a:p>
          <a:p>
            <a:pPr marL="133350" indent="-133350">
              <a:lnSpc>
                <a:spcPct val="110000"/>
              </a:lnSpc>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Prior EGFR-TKI therapy (3</a:t>
            </a:r>
            <a:r>
              <a:rPr lang="en-GB" sz="1200" baseline="30000" noProof="0" dirty="0">
                <a:solidFill>
                  <a:schemeClr val="tx1"/>
                </a:solidFill>
                <a:latin typeface="Arial" panose="020B0604020202020204" pitchFamily="34" charset="0"/>
                <a:cs typeface="Arial" panose="020B0604020202020204" pitchFamily="34" charset="0"/>
              </a:rPr>
              <a:t>rd</a:t>
            </a:r>
            <a:r>
              <a:rPr lang="en-GB" sz="1200" noProof="0" dirty="0">
                <a:solidFill>
                  <a:schemeClr val="tx1"/>
                </a:solidFill>
                <a:latin typeface="Arial" panose="020B0604020202020204" pitchFamily="34" charset="0"/>
                <a:cs typeface="Arial" panose="020B0604020202020204" pitchFamily="34" charset="0"/>
              </a:rPr>
              <a:t> gen TKI in 1</a:t>
            </a:r>
            <a:r>
              <a:rPr lang="en-GB" sz="1200" baseline="30000" noProof="0" dirty="0">
                <a:solidFill>
                  <a:schemeClr val="tx1"/>
                </a:solidFill>
                <a:latin typeface="Arial" panose="020B0604020202020204" pitchFamily="34" charset="0"/>
                <a:cs typeface="Arial" panose="020B0604020202020204" pitchFamily="34" charset="0"/>
              </a:rPr>
              <a:t>st</a:t>
            </a:r>
            <a:r>
              <a:rPr lang="en-GB" sz="1200" noProof="0" dirty="0">
                <a:solidFill>
                  <a:schemeClr val="tx1"/>
                </a:solidFill>
                <a:latin typeface="Arial" panose="020B0604020202020204" pitchFamily="34" charset="0"/>
                <a:cs typeface="Arial" panose="020B0604020202020204" pitchFamily="34" charset="0"/>
              </a:rPr>
              <a:t> line vs in 2</a:t>
            </a:r>
            <a:r>
              <a:rPr lang="en-GB" sz="1200" baseline="30000" noProof="0" dirty="0">
                <a:solidFill>
                  <a:schemeClr val="tx1"/>
                </a:solidFill>
                <a:latin typeface="Arial" panose="020B0604020202020204" pitchFamily="34" charset="0"/>
                <a:cs typeface="Arial" panose="020B0604020202020204" pitchFamily="34" charset="0"/>
              </a:rPr>
              <a:t>nd</a:t>
            </a:r>
            <a:r>
              <a:rPr lang="en-GB" sz="1200" noProof="0" dirty="0">
                <a:solidFill>
                  <a:schemeClr val="tx1"/>
                </a:solidFill>
                <a:latin typeface="Arial" panose="020B0604020202020204" pitchFamily="34" charset="0"/>
                <a:cs typeface="Arial" panose="020B0604020202020204" pitchFamily="34" charset="0"/>
              </a:rPr>
              <a:t> line vs no 3</a:t>
            </a:r>
            <a:r>
              <a:rPr lang="en-GB" sz="1200" baseline="30000" noProof="0" dirty="0">
                <a:solidFill>
                  <a:schemeClr val="tx1"/>
                </a:solidFill>
                <a:latin typeface="Arial" panose="020B0604020202020204" pitchFamily="34" charset="0"/>
                <a:cs typeface="Arial" panose="020B0604020202020204" pitchFamily="34" charset="0"/>
              </a:rPr>
              <a:t>rd</a:t>
            </a:r>
            <a:r>
              <a:rPr lang="en-GB" sz="1200" noProof="0" dirty="0">
                <a:solidFill>
                  <a:schemeClr val="tx1"/>
                </a:solidFill>
                <a:latin typeface="Arial" panose="020B0604020202020204" pitchFamily="34" charset="0"/>
                <a:cs typeface="Arial" panose="020B0604020202020204" pitchFamily="34" charset="0"/>
              </a:rPr>
              <a:t> gen TKI)</a:t>
            </a:r>
          </a:p>
          <a:p>
            <a:pPr marL="133350" indent="-133350">
              <a:lnSpc>
                <a:spcPct val="110000"/>
              </a:lnSpc>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Brain metastases (yes vs no)</a:t>
            </a:r>
          </a:p>
        </p:txBody>
      </p:sp>
      <p:cxnSp>
        <p:nvCxnSpPr>
          <p:cNvPr id="28" name="Straight Connector 27">
            <a:extLst>
              <a:ext uri="{FF2B5EF4-FFF2-40B4-BE49-F238E27FC236}">
                <a16:creationId xmlns:a16="http://schemas.microsoft.com/office/drawing/2014/main" id="{0CEFA0B1-976E-7BBE-2336-FA2580564729}"/>
              </a:ext>
            </a:extLst>
          </p:cNvPr>
          <p:cNvCxnSpPr>
            <a:cxnSpLocks/>
          </p:cNvCxnSpPr>
          <p:nvPr/>
        </p:nvCxnSpPr>
        <p:spPr>
          <a:xfrm>
            <a:off x="6102343" y="2939941"/>
            <a:ext cx="360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3D91B69-648F-226F-0A38-A41F441DE13E}"/>
              </a:ext>
            </a:extLst>
          </p:cNvPr>
          <p:cNvCxnSpPr>
            <a:cxnSpLocks/>
          </p:cNvCxnSpPr>
          <p:nvPr/>
        </p:nvCxnSpPr>
        <p:spPr>
          <a:xfrm>
            <a:off x="6102343" y="4365104"/>
            <a:ext cx="360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9652B4C2-68CF-D584-CB2D-324627AFD57B}"/>
              </a:ext>
            </a:extLst>
          </p:cNvPr>
          <p:cNvCxnSpPr>
            <a:cxnSpLocks/>
          </p:cNvCxnSpPr>
          <p:nvPr/>
        </p:nvCxnSpPr>
        <p:spPr>
          <a:xfrm flipV="1">
            <a:off x="6453408" y="2927170"/>
            <a:ext cx="0" cy="1422933"/>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Rounded Rectangle 18">
            <a:extLst>
              <a:ext uri="{FF2B5EF4-FFF2-40B4-BE49-F238E27FC236}">
                <a16:creationId xmlns:a16="http://schemas.microsoft.com/office/drawing/2014/main" id="{E510041C-1139-07F2-54D2-C4D49501F895}"/>
              </a:ext>
            </a:extLst>
          </p:cNvPr>
          <p:cNvSpPr/>
          <p:nvPr/>
        </p:nvSpPr>
        <p:spPr>
          <a:xfrm>
            <a:off x="4367808" y="2502023"/>
            <a:ext cx="1898574" cy="1072791"/>
          </a:xfrm>
          <a:prstGeom prst="roundRect">
            <a:avLst>
              <a:gd name="adj" fmla="val 16894"/>
            </a:avLst>
          </a:prstGeom>
          <a:solidFill>
            <a:srgbClr val="7030A0"/>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Sac-TMT</a:t>
            </a:r>
          </a:p>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5 mg/kg IV, Q2W</a:t>
            </a:r>
          </a:p>
        </p:txBody>
      </p:sp>
      <p:cxnSp>
        <p:nvCxnSpPr>
          <p:cNvPr id="31" name="Straight Connector 30">
            <a:extLst>
              <a:ext uri="{FF2B5EF4-FFF2-40B4-BE49-F238E27FC236}">
                <a16:creationId xmlns:a16="http://schemas.microsoft.com/office/drawing/2014/main" id="{2919E565-B99E-93F4-53FC-D80FA82A227E}"/>
              </a:ext>
            </a:extLst>
          </p:cNvPr>
          <p:cNvCxnSpPr>
            <a:cxnSpLocks/>
            <a:endCxn id="33" idx="1"/>
          </p:cNvCxnSpPr>
          <p:nvPr/>
        </p:nvCxnSpPr>
        <p:spPr>
          <a:xfrm>
            <a:off x="6462343" y="3771221"/>
            <a:ext cx="291955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3" name="Rounded Rectangle 32">
            <a:extLst>
              <a:ext uri="{FF2B5EF4-FFF2-40B4-BE49-F238E27FC236}">
                <a16:creationId xmlns:a16="http://schemas.microsoft.com/office/drawing/2014/main" id="{C739E00B-F5FC-5001-CB75-BA40F038774E}"/>
              </a:ext>
            </a:extLst>
          </p:cNvPr>
          <p:cNvSpPr/>
          <p:nvPr/>
        </p:nvSpPr>
        <p:spPr>
          <a:xfrm>
            <a:off x="9381893" y="2800895"/>
            <a:ext cx="2200507" cy="2284289"/>
          </a:xfrm>
          <a:prstGeom prst="roundRect">
            <a:avLst>
              <a:gd name="adj" fmla="val 6673"/>
            </a:avLst>
          </a:prstGeom>
          <a:solidFill>
            <a:schemeClr val="bg1">
              <a:lumMod val="95000"/>
            </a:schemeClr>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Primary endpoint:</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PFS assessed by BIRC (RECIST 1.1)</a:t>
            </a:r>
            <a:br>
              <a:rPr lang="en-GB" sz="1200" noProof="0" dirty="0">
                <a:solidFill>
                  <a:schemeClr val="tx1"/>
                </a:solidFill>
                <a:latin typeface="Arial" panose="020B0604020202020204" pitchFamily="34" charset="0"/>
                <a:cs typeface="Arial" panose="020B0604020202020204" pitchFamily="34" charset="0"/>
              </a:rPr>
            </a:br>
            <a:endParaRPr lang="en-GB" sz="300" noProof="0" dirty="0">
              <a:solidFill>
                <a:schemeClr val="tx1"/>
              </a:solidFill>
              <a:latin typeface="Arial" panose="020B0604020202020204" pitchFamily="34" charset="0"/>
              <a:cs typeface="Arial" panose="020B0604020202020204" pitchFamily="34" charset="0"/>
            </a:endParaRPr>
          </a:p>
          <a:p>
            <a:pPr>
              <a:spcBef>
                <a:spcPts val="300"/>
              </a:spcBef>
              <a:spcAft>
                <a:spcPts val="3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Secondary endpoints:</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OS (key secondary endpoint)</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PFS (assessed by investigator)</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ORR, DoR, DCR, etc.</a:t>
            </a:r>
          </a:p>
          <a:p>
            <a:pPr marL="184150" indent="-184150">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Safety</a:t>
            </a:r>
          </a:p>
        </p:txBody>
      </p:sp>
      <p:sp>
        <p:nvSpPr>
          <p:cNvPr id="13" name="Rounded Rectangle 12">
            <a:extLst>
              <a:ext uri="{FF2B5EF4-FFF2-40B4-BE49-F238E27FC236}">
                <a16:creationId xmlns:a16="http://schemas.microsoft.com/office/drawing/2014/main" id="{6D7072D1-32A4-27E7-686D-111D21F361BB}"/>
              </a:ext>
            </a:extLst>
          </p:cNvPr>
          <p:cNvSpPr/>
          <p:nvPr/>
        </p:nvSpPr>
        <p:spPr>
          <a:xfrm>
            <a:off x="6784084" y="3127626"/>
            <a:ext cx="2200499" cy="1349907"/>
          </a:xfrm>
          <a:prstGeom prst="roundRect">
            <a:avLst>
              <a:gd name="adj" fmla="val 1009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5000"/>
              </a:lnSpc>
              <a:spcAft>
                <a:spcPts val="200"/>
              </a:spcAft>
              <a:buClr>
                <a:schemeClr val="accent1"/>
              </a:buClr>
            </a:pPr>
            <a:r>
              <a:rPr lang="en-GB" sz="1200" noProof="0" dirty="0">
                <a:solidFill>
                  <a:schemeClr val="tx1"/>
                </a:solidFill>
                <a:latin typeface="Arial" panose="020B0604020202020204" pitchFamily="34" charset="0"/>
                <a:cs typeface="Arial" panose="020B0604020202020204" pitchFamily="34" charset="0"/>
              </a:rPr>
              <a:t>Treatment until disease progression, intolerable toxicity, or any other reason for discontinuation</a:t>
            </a:r>
          </a:p>
        </p:txBody>
      </p:sp>
      <p:sp>
        <p:nvSpPr>
          <p:cNvPr id="20" name="Rounded Rectangle 19">
            <a:extLst>
              <a:ext uri="{FF2B5EF4-FFF2-40B4-BE49-F238E27FC236}">
                <a16:creationId xmlns:a16="http://schemas.microsoft.com/office/drawing/2014/main" id="{713FF0CF-77BE-E815-8944-0972BC0E00EF}"/>
              </a:ext>
            </a:extLst>
          </p:cNvPr>
          <p:cNvSpPr/>
          <p:nvPr/>
        </p:nvSpPr>
        <p:spPr>
          <a:xfrm>
            <a:off x="4367808" y="3704397"/>
            <a:ext cx="1898574" cy="1812166"/>
          </a:xfrm>
          <a:prstGeom prst="roundRect">
            <a:avLst>
              <a:gd name="adj" fmla="val 10507"/>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Clr>
                <a:schemeClr val="bg1"/>
              </a:buClr>
              <a:buFont typeface="Arial" panose="020B0604020202020204" pitchFamily="34" charset="0"/>
              <a:buChar char="•"/>
            </a:pPr>
            <a:r>
              <a:rPr lang="en-GB" sz="1200" b="1" noProof="0" dirty="0">
                <a:solidFill>
                  <a:schemeClr val="bg1"/>
                </a:solidFill>
                <a:latin typeface="Arial" panose="020B0604020202020204" pitchFamily="34" charset="0"/>
                <a:cs typeface="Arial" panose="020B0604020202020204" pitchFamily="34" charset="0"/>
              </a:rPr>
              <a:t>Pemetrexed 500 mg/m</a:t>
            </a:r>
            <a:r>
              <a:rPr lang="en-GB" sz="1200" b="1" baseline="30000" noProof="0" dirty="0">
                <a:solidFill>
                  <a:schemeClr val="bg1"/>
                </a:solidFill>
                <a:latin typeface="Arial" panose="020B0604020202020204" pitchFamily="34" charset="0"/>
                <a:cs typeface="Arial" panose="020B0604020202020204" pitchFamily="34" charset="0"/>
              </a:rPr>
              <a:t>2</a:t>
            </a:r>
            <a:r>
              <a:rPr lang="en-GB" sz="1200" b="1" noProof="0" dirty="0">
                <a:solidFill>
                  <a:schemeClr val="bg1"/>
                </a:solidFill>
                <a:latin typeface="Arial" panose="020B0604020202020204" pitchFamily="34" charset="0"/>
                <a:cs typeface="Arial" panose="020B0604020202020204" pitchFamily="34" charset="0"/>
              </a:rPr>
              <a:t> + carboplatin AUC 5, or Cisplatin</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75 mg/m</a:t>
            </a:r>
            <a:r>
              <a:rPr lang="en-GB" sz="1200" b="1" baseline="30000" noProof="0" dirty="0">
                <a:solidFill>
                  <a:schemeClr val="bg1"/>
                </a:solidFill>
                <a:latin typeface="Arial" panose="020B0604020202020204" pitchFamily="34" charset="0"/>
                <a:cs typeface="Arial" panose="020B0604020202020204" pitchFamily="34" charset="0"/>
              </a:rPr>
              <a:t>2</a:t>
            </a:r>
            <a:r>
              <a:rPr lang="en-GB" sz="1200" b="1" noProof="0" dirty="0">
                <a:solidFill>
                  <a:schemeClr val="bg1"/>
                </a:solidFill>
                <a:latin typeface="Arial" panose="020B0604020202020204" pitchFamily="34" charset="0"/>
                <a:cs typeface="Arial" panose="020B0604020202020204" pitchFamily="34" charset="0"/>
              </a:rPr>
              <a:t> Q3W for up to 4 cycles</a:t>
            </a:r>
          </a:p>
          <a:p>
            <a:pPr marL="171450" indent="-171450">
              <a:buClr>
                <a:schemeClr val="bg1"/>
              </a:buClr>
              <a:buFont typeface="Arial" panose="020B0604020202020204" pitchFamily="34" charset="0"/>
              <a:buChar char="•"/>
            </a:pPr>
            <a:r>
              <a:rPr lang="en-GB" sz="1200" b="1" noProof="0" dirty="0">
                <a:solidFill>
                  <a:schemeClr val="bg1"/>
                </a:solidFill>
                <a:latin typeface="Arial" panose="020B0604020202020204" pitchFamily="34" charset="0"/>
                <a:cs typeface="Arial" panose="020B0604020202020204" pitchFamily="34" charset="0"/>
              </a:rPr>
              <a:t>Pemetrexed 500 mg/m</a:t>
            </a:r>
            <a:r>
              <a:rPr lang="en-GB" sz="1200" b="1" baseline="30000" noProof="0" dirty="0">
                <a:solidFill>
                  <a:schemeClr val="bg1"/>
                </a:solidFill>
                <a:latin typeface="Arial" panose="020B0604020202020204" pitchFamily="34" charset="0"/>
                <a:cs typeface="Arial" panose="020B0604020202020204" pitchFamily="34" charset="0"/>
              </a:rPr>
              <a:t>2</a:t>
            </a:r>
            <a:r>
              <a:rPr lang="en-GB" sz="1200" b="1" noProof="0" dirty="0">
                <a:solidFill>
                  <a:schemeClr val="bg1"/>
                </a:solidFill>
                <a:latin typeface="Arial" panose="020B0604020202020204" pitchFamily="34" charset="0"/>
                <a:cs typeface="Arial" panose="020B0604020202020204" pitchFamily="34" charset="0"/>
              </a:rPr>
              <a:t> maintenance, Q3W</a:t>
            </a:r>
          </a:p>
        </p:txBody>
      </p:sp>
      <p:sp>
        <p:nvSpPr>
          <p:cNvPr id="4" name="Text Placeholder 1">
            <a:extLst>
              <a:ext uri="{FF2B5EF4-FFF2-40B4-BE49-F238E27FC236}">
                <a16:creationId xmlns:a16="http://schemas.microsoft.com/office/drawing/2014/main" id="{ACD52132-D6E0-FEEA-AC6A-4BE717A940A8}"/>
              </a:ext>
            </a:extLst>
          </p:cNvPr>
          <p:cNvSpPr txBox="1">
            <a:spLocks/>
          </p:cNvSpPr>
          <p:nvPr/>
        </p:nvSpPr>
        <p:spPr>
          <a:xfrm>
            <a:off x="624633" y="1187008"/>
            <a:ext cx="10972800" cy="332962"/>
          </a:xfrm>
          <a:prstGeom prst="rect">
            <a:avLst/>
          </a:prstGeom>
        </p:spPr>
        <p:txBody>
          <a:bodyPr lIns="0"/>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noProof="0" dirty="0">
                <a:solidFill>
                  <a:schemeClr val="accent1"/>
                </a:solidFill>
              </a:rPr>
              <a:t>Opti</a:t>
            </a:r>
            <a:r>
              <a:rPr lang="en-GB" b="1" cap="all" noProof="0" dirty="0">
                <a:solidFill>
                  <a:schemeClr val="accent1"/>
                </a:solidFill>
              </a:rPr>
              <a:t>trop-lung04: study design</a:t>
            </a:r>
          </a:p>
        </p:txBody>
      </p:sp>
      <p:sp>
        <p:nvSpPr>
          <p:cNvPr id="5" name="TextBox 4">
            <a:extLst>
              <a:ext uri="{FF2B5EF4-FFF2-40B4-BE49-F238E27FC236}">
                <a16:creationId xmlns:a16="http://schemas.microsoft.com/office/drawing/2014/main" id="{FF2BCF2F-0636-4FAA-47D5-5BF431C844CF}"/>
              </a:ext>
            </a:extLst>
          </p:cNvPr>
          <p:cNvSpPr txBox="1"/>
          <p:nvPr/>
        </p:nvSpPr>
        <p:spPr>
          <a:xfrm>
            <a:off x="640544" y="1724194"/>
            <a:ext cx="7378943" cy="369332"/>
          </a:xfrm>
          <a:prstGeom prst="rect">
            <a:avLst/>
          </a:prstGeom>
          <a:noFill/>
        </p:spPr>
        <p:txBody>
          <a:bodyPr wrap="none" lIns="0" rtlCol="0">
            <a:spAutoFit/>
          </a:bodyPr>
          <a:lstStyle/>
          <a:p>
            <a:r>
              <a:rPr lang="en-GB" b="1" noProof="0" dirty="0">
                <a:latin typeface="Arial" panose="020B0604020202020204" pitchFamily="34" charset="0"/>
                <a:ea typeface="Aileron" charset="0"/>
                <a:cs typeface="Arial" panose="020B0604020202020204" pitchFamily="34" charset="0"/>
              </a:rPr>
              <a:t>Open-label, randomised, multicentre, phase 3 trial (NCT05870319)</a:t>
            </a:r>
          </a:p>
        </p:txBody>
      </p:sp>
    </p:spTree>
    <p:extLst>
      <p:ext uri="{BB962C8B-B14F-4D97-AF65-F5344CB8AC3E}">
        <p14:creationId xmlns:p14="http://schemas.microsoft.com/office/powerpoint/2010/main" val="748385755"/>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4EB93-AE62-B9F3-3EC8-3C6CD680817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D3AEAA3-FFBC-25FD-3EAF-38294CBB7568}"/>
              </a:ext>
            </a:extLst>
          </p:cNvPr>
          <p:cNvSpPr>
            <a:spLocks noGrp="1"/>
          </p:cNvSpPr>
          <p:nvPr>
            <p:ph type="title"/>
          </p:nvPr>
        </p:nvSpPr>
        <p:spPr/>
        <p:txBody>
          <a:bodyPr/>
          <a:lstStyle/>
          <a:p>
            <a:r>
              <a:rPr lang="en-GB" dirty="0">
                <a:solidFill>
                  <a:schemeClr val="tx2"/>
                </a:solidFill>
              </a:rPr>
              <a:t>Optitrop-lung04: S</a:t>
            </a:r>
            <a:r>
              <a:rPr lang="en-GB" cap="none" dirty="0">
                <a:solidFill>
                  <a:schemeClr val="tx2"/>
                </a:solidFill>
              </a:rPr>
              <a:t>ac</a:t>
            </a:r>
            <a:r>
              <a:rPr lang="en-GB" dirty="0">
                <a:solidFill>
                  <a:schemeClr val="tx2"/>
                </a:solidFill>
              </a:rPr>
              <a:t>-TMT in </a:t>
            </a:r>
            <a:r>
              <a:rPr lang="en-GB" i="1" cap="none" dirty="0"/>
              <a:t>EGFR-</a:t>
            </a:r>
            <a:r>
              <a:rPr lang="en-GB" cap="none" dirty="0"/>
              <a:t>MUTANT NSCLC POST-EGFR TKI </a:t>
            </a:r>
            <a:endParaRPr lang="en-GB" noProof="0" dirty="0">
              <a:solidFill>
                <a:schemeClr val="tx2"/>
              </a:solidFill>
            </a:endParaRPr>
          </a:p>
        </p:txBody>
      </p:sp>
      <p:sp>
        <p:nvSpPr>
          <p:cNvPr id="11" name="Content Placeholder 10">
            <a:extLst>
              <a:ext uri="{FF2B5EF4-FFF2-40B4-BE49-F238E27FC236}">
                <a16:creationId xmlns:a16="http://schemas.microsoft.com/office/drawing/2014/main" id="{E488A419-7CD4-AC2A-5E3D-3975B5C21B63}"/>
              </a:ext>
            </a:extLst>
          </p:cNvPr>
          <p:cNvSpPr>
            <a:spLocks noGrp="1"/>
          </p:cNvSpPr>
          <p:nvPr>
            <p:ph sz="quarter" idx="15"/>
          </p:nvPr>
        </p:nvSpPr>
        <p:spPr>
          <a:xfrm>
            <a:off x="550357" y="5908365"/>
            <a:ext cx="7488831" cy="365125"/>
          </a:xfrm>
        </p:spPr>
        <p:txBody>
          <a:bodyPr/>
          <a:lstStyle/>
          <a:p>
            <a:pPr>
              <a:spcBef>
                <a:spcPts val="0"/>
              </a:spcBef>
              <a:spcAft>
                <a:spcPts val="200"/>
              </a:spcAft>
            </a:pPr>
            <a:r>
              <a:rPr lang="en-GB" sz="1000" dirty="0">
                <a:solidFill>
                  <a:schemeClr val="tx2"/>
                </a:solidFill>
              </a:rPr>
              <a:t>Data cutoff: </a:t>
            </a:r>
            <a:r>
              <a:rPr lang="en-US" sz="1000" dirty="0">
                <a:solidFill>
                  <a:schemeClr val="tx2"/>
                </a:solidFill>
              </a:rPr>
              <a:t>July 11, 2024, for PFS IA and July 6, 2025 for safety analysis/preplanned IA of OS and final PFS analysis</a:t>
            </a:r>
            <a:endParaRPr lang="en-GB" sz="1000" dirty="0">
              <a:solidFill>
                <a:schemeClr val="tx2"/>
              </a:solidFill>
            </a:endParaRPr>
          </a:p>
          <a:p>
            <a:pPr>
              <a:spcBef>
                <a:spcPts val="0"/>
              </a:spcBef>
              <a:spcAft>
                <a:spcPts val="200"/>
              </a:spcAft>
            </a:pPr>
            <a:r>
              <a:rPr lang="en-GB" sz="1000" baseline="30000" dirty="0">
                <a:solidFill>
                  <a:schemeClr val="tx2"/>
                </a:solidFill>
              </a:rPr>
              <a:t>a </a:t>
            </a:r>
            <a:r>
              <a:rPr lang="en-GB" sz="1000" dirty="0">
                <a:solidFill>
                  <a:schemeClr val="tx2"/>
                </a:solidFill>
              </a:rPr>
              <a:t>By BIRC; </a:t>
            </a:r>
            <a:r>
              <a:rPr lang="en-GB" sz="1000" baseline="30000" dirty="0">
                <a:solidFill>
                  <a:schemeClr val="tx2"/>
                </a:solidFill>
              </a:rPr>
              <a:t>b</a:t>
            </a:r>
            <a:r>
              <a:rPr lang="en-GB" sz="1000" dirty="0">
                <a:solidFill>
                  <a:schemeClr val="tx2"/>
                </a:solidFill>
              </a:rPr>
              <a:t> Two-sided p-value by stratified log-rank test, based on pre-specified OS IA, 2-sided P value was less than the pre-specified efficacy boundary to achieve statistically significant improvement</a:t>
            </a:r>
            <a:br>
              <a:rPr lang="en-GB" sz="1000" dirty="0">
                <a:solidFill>
                  <a:schemeClr val="tx2"/>
                </a:solidFill>
              </a:rPr>
            </a:br>
            <a:r>
              <a:rPr lang="en-GB" sz="1000" kern="100" dirty="0">
                <a:solidFill>
                  <a:schemeClr val="tx2"/>
                </a:solidFill>
                <a:ea typeface="Calibri" panose="020F0502020204030204" pitchFamily="34" charset="0"/>
              </a:rPr>
              <a:t>ALT, alanine aminotransferase; AST, aspartate aminotransferase; </a:t>
            </a:r>
            <a:r>
              <a:rPr lang="en-GB" sz="1000" dirty="0">
                <a:solidFill>
                  <a:schemeClr val="tx2"/>
                </a:solidFill>
              </a:rPr>
              <a:t>BICR, blinded independent central review; CI, confidence interval; CT, chemotherapy; DCR, disease control rate; </a:t>
            </a:r>
            <a:r>
              <a:rPr lang="en-GB" sz="1000" dirty="0" err="1">
                <a:solidFill>
                  <a:schemeClr val="tx2"/>
                </a:solidFill>
              </a:rPr>
              <a:t>DoR</a:t>
            </a:r>
            <a:r>
              <a:rPr lang="en-GB" sz="1000" dirty="0">
                <a:solidFill>
                  <a:schemeClr val="tx2"/>
                </a:solidFill>
              </a:rPr>
              <a:t>, duration of response; HR, hazard ratio; ; IA, interim analysis; </a:t>
            </a:r>
            <a:r>
              <a:rPr lang="en-GB" sz="1000" kern="100" dirty="0">
                <a:solidFill>
                  <a:schemeClr val="tx2"/>
                </a:solidFill>
                <a:ea typeface="Calibri" panose="020F0502020204030204" pitchFamily="34" charset="0"/>
              </a:rPr>
              <a:t>ILD, interstitial lung disease; </a:t>
            </a:r>
            <a:r>
              <a:rPr lang="en-GB" sz="1000" dirty="0">
                <a:solidFill>
                  <a:schemeClr val="tx2"/>
                </a:solidFill>
              </a:rPr>
              <a:t>NE, not estimable; NSCLC, non-small cell lung cancer; ORR, overall response rate; OS, overall survival; PFS, progression-free survival; </a:t>
            </a:r>
            <a:r>
              <a:rPr lang="en-GB" sz="1000" kern="100" dirty="0">
                <a:solidFill>
                  <a:schemeClr val="tx2"/>
                </a:solidFill>
                <a:ea typeface="Calibri" panose="020F0502020204030204" pitchFamily="34" charset="0"/>
              </a:rPr>
              <a:t>S</a:t>
            </a:r>
            <a:r>
              <a:rPr lang="en-GB" sz="1000" dirty="0">
                <a:solidFill>
                  <a:schemeClr val="tx2"/>
                </a:solidFill>
              </a:rPr>
              <a:t>ac-TMT, </a:t>
            </a:r>
            <a:r>
              <a:rPr lang="en-GB" sz="1000" dirty="0" err="1">
                <a:solidFill>
                  <a:schemeClr val="tx2"/>
                </a:solidFill>
              </a:rPr>
              <a:t>sacituzumab</a:t>
            </a:r>
            <a:r>
              <a:rPr lang="en-GB" sz="1000" dirty="0">
                <a:solidFill>
                  <a:schemeClr val="tx2"/>
                </a:solidFill>
              </a:rPr>
              <a:t> </a:t>
            </a:r>
            <a:r>
              <a:rPr lang="en-GB" sz="1000" dirty="0" err="1">
                <a:solidFill>
                  <a:schemeClr val="tx2"/>
                </a:solidFill>
              </a:rPr>
              <a:t>tirumotecan</a:t>
            </a:r>
            <a:r>
              <a:rPr lang="en-GB" sz="1000" dirty="0">
                <a:solidFill>
                  <a:schemeClr val="tx2"/>
                </a:solidFill>
              </a:rPr>
              <a:t>;</a:t>
            </a:r>
            <a:r>
              <a:rPr lang="en-GB" sz="1000" kern="100" dirty="0">
                <a:solidFill>
                  <a:schemeClr val="tx2"/>
                </a:solidFill>
                <a:ea typeface="Calibri" panose="020F0502020204030204" pitchFamily="34" charset="0"/>
              </a:rPr>
              <a:t> TRAE, treatment related adverse event; WBC, white blood cell</a:t>
            </a:r>
            <a:endParaRPr lang="en-GB" sz="1000" dirty="0">
              <a:solidFill>
                <a:schemeClr val="tx2"/>
              </a:solidFill>
            </a:endParaRPr>
          </a:p>
          <a:p>
            <a:pPr>
              <a:spcBef>
                <a:spcPts val="0"/>
              </a:spcBef>
              <a:spcAft>
                <a:spcPts val="200"/>
              </a:spcAft>
            </a:pPr>
            <a:r>
              <a:rPr lang="en-GB" sz="1000" dirty="0">
                <a:solidFill>
                  <a:schemeClr val="tx2"/>
                </a:solidFill>
              </a:rPr>
              <a:t>Zhang L, et al. Ann Oncol. 2025;36, S1613-S1614 (LBA5, ESMO 2025, oral presentation); Fang W, et al. N Engl J Med 2026;394:13-26</a:t>
            </a:r>
          </a:p>
          <a:p>
            <a:endParaRPr lang="en-GB" sz="1000" dirty="0">
              <a:solidFill>
                <a:schemeClr val="tx2"/>
              </a:solidFill>
            </a:endParaRPr>
          </a:p>
        </p:txBody>
      </p:sp>
      <p:sp>
        <p:nvSpPr>
          <p:cNvPr id="2" name="Slide Number Placeholder 1">
            <a:extLst>
              <a:ext uri="{FF2B5EF4-FFF2-40B4-BE49-F238E27FC236}">
                <a16:creationId xmlns:a16="http://schemas.microsoft.com/office/drawing/2014/main" id="{A9F53EBF-C8B9-0F03-2690-B2E98AE1457E}"/>
              </a:ext>
            </a:extLst>
          </p:cNvPr>
          <p:cNvSpPr>
            <a:spLocks noGrp="1"/>
          </p:cNvSpPr>
          <p:nvPr>
            <p:ph type="sldNum" sz="quarter" idx="4"/>
          </p:nvPr>
        </p:nvSpPr>
        <p:spPr/>
        <p:txBody>
          <a:bodyPr/>
          <a:lstStyle/>
          <a:p>
            <a:fld id="{FCE43C0F-8A7B-3A4B-9DB5-B3472E36E833}" type="slidenum">
              <a:rPr lang="en-GB" noProof="0" smtClean="0"/>
              <a:pPr/>
              <a:t>46</a:t>
            </a:fld>
            <a:endParaRPr lang="en-GB" noProof="0" dirty="0"/>
          </a:p>
        </p:txBody>
      </p:sp>
      <p:graphicFrame>
        <p:nvGraphicFramePr>
          <p:cNvPr id="28" name="Table 27">
            <a:extLst>
              <a:ext uri="{FF2B5EF4-FFF2-40B4-BE49-F238E27FC236}">
                <a16:creationId xmlns:a16="http://schemas.microsoft.com/office/drawing/2014/main" id="{DDD3BDA6-93D8-9637-97B1-89B2247114F2}"/>
              </a:ext>
            </a:extLst>
          </p:cNvPr>
          <p:cNvGraphicFramePr>
            <a:graphicFrameLocks noGrp="1"/>
          </p:cNvGraphicFramePr>
          <p:nvPr>
            <p:extLst>
              <p:ext uri="{D42A27DB-BD31-4B8C-83A1-F6EECF244321}">
                <p14:modId xmlns:p14="http://schemas.microsoft.com/office/powerpoint/2010/main" val="2157174404"/>
              </p:ext>
            </p:extLst>
          </p:nvPr>
        </p:nvGraphicFramePr>
        <p:xfrm>
          <a:off x="551384" y="1618787"/>
          <a:ext cx="5964261" cy="3060822"/>
        </p:xfrm>
        <a:graphic>
          <a:graphicData uri="http://schemas.openxmlformats.org/drawingml/2006/table">
            <a:tbl>
              <a:tblPr firstRow="1" bandRow="1">
                <a:tableStyleId>{68D230F3-CF80-4859-8CE7-A43EE81993B5}</a:tableStyleId>
              </a:tblPr>
              <a:tblGrid>
                <a:gridCol w="3028603">
                  <a:extLst>
                    <a:ext uri="{9D8B030D-6E8A-4147-A177-3AD203B41FA5}">
                      <a16:colId xmlns:a16="http://schemas.microsoft.com/office/drawing/2014/main" val="1799754438"/>
                    </a:ext>
                  </a:extLst>
                </a:gridCol>
                <a:gridCol w="1584176">
                  <a:extLst>
                    <a:ext uri="{9D8B030D-6E8A-4147-A177-3AD203B41FA5}">
                      <a16:colId xmlns:a16="http://schemas.microsoft.com/office/drawing/2014/main" val="650896675"/>
                    </a:ext>
                  </a:extLst>
                </a:gridCol>
                <a:gridCol w="1351482">
                  <a:extLst>
                    <a:ext uri="{9D8B030D-6E8A-4147-A177-3AD203B41FA5}">
                      <a16:colId xmlns:a16="http://schemas.microsoft.com/office/drawing/2014/main" val="2074463098"/>
                    </a:ext>
                  </a:extLst>
                </a:gridCol>
              </a:tblGrid>
              <a:tr h="321445">
                <a:tc>
                  <a:txBody>
                    <a:bodyPr/>
                    <a:lstStyle/>
                    <a:p>
                      <a:endParaRPr lang="en-GB" sz="1200" noProof="0" dirty="0">
                        <a:latin typeface="Arial" panose="020B0604020202020204" pitchFamily="34" charset="0"/>
                        <a:cs typeface="Arial" panose="020B0604020202020204" pitchFamily="34" charset="0"/>
                      </a:endParaRPr>
                    </a:p>
                  </a:txBody>
                  <a:tcPr anchor="ctr"/>
                </a:tc>
                <a:tc>
                  <a:txBody>
                    <a:bodyPr/>
                    <a:lstStyle/>
                    <a:p>
                      <a:pPr algn="ctr"/>
                      <a:r>
                        <a:rPr lang="en-GB" sz="1200" noProof="0" dirty="0">
                          <a:solidFill>
                            <a:schemeClr val="bg1"/>
                          </a:solidFill>
                          <a:latin typeface="Arial" panose="020B0604020202020204" pitchFamily="34" charset="0"/>
                          <a:cs typeface="Arial" panose="020B0604020202020204" pitchFamily="34" charset="0"/>
                        </a:rPr>
                        <a:t>Sac-TMT (n=188)</a:t>
                      </a:r>
                    </a:p>
                    <a:p>
                      <a:pPr algn="ctr"/>
                      <a:endParaRPr lang="en-GB" sz="1200" noProof="0" dirty="0">
                        <a:solidFill>
                          <a:schemeClr val="bg1"/>
                        </a:solidFill>
                        <a:latin typeface="Arial" panose="020B0604020202020204" pitchFamily="34" charset="0"/>
                        <a:cs typeface="Arial" panose="020B0604020202020204" pitchFamily="34" charset="0"/>
                      </a:endParaRPr>
                    </a:p>
                  </a:txBody>
                  <a:tcPr anchor="ctr">
                    <a:solidFill>
                      <a:srgbClr val="7030A0"/>
                    </a:solidFill>
                  </a:tcPr>
                </a:tc>
                <a:tc>
                  <a:txBody>
                    <a:bodyPr/>
                    <a:lstStyle/>
                    <a:p>
                      <a:pPr algn="ctr"/>
                      <a:r>
                        <a:rPr lang="en-GB" sz="1200" noProof="0" dirty="0">
                          <a:solidFill>
                            <a:schemeClr val="bg1"/>
                          </a:solidFill>
                          <a:latin typeface="Arial" panose="020B0604020202020204" pitchFamily="34" charset="0"/>
                          <a:cs typeface="Arial" panose="020B0604020202020204" pitchFamily="34" charset="0"/>
                        </a:rPr>
                        <a:t>CT (n=188)</a:t>
                      </a:r>
                    </a:p>
                    <a:p>
                      <a:pPr algn="ctr"/>
                      <a:endParaRPr lang="en-GB" sz="1200" noProof="0" dirty="0">
                        <a:solidFill>
                          <a:schemeClr val="bg1"/>
                        </a:solidFill>
                        <a:latin typeface="Arial" panose="020B0604020202020204" pitchFamily="34" charset="0"/>
                        <a:cs typeface="Arial" panose="020B0604020202020204" pitchFamily="34" charset="0"/>
                      </a:endParaRPr>
                    </a:p>
                  </a:txBody>
                  <a:tcPr anchor="ctr">
                    <a:solidFill>
                      <a:schemeClr val="accent6"/>
                    </a:solidFill>
                  </a:tcPr>
                </a:tc>
                <a:extLst>
                  <a:ext uri="{0D108BD9-81ED-4DB2-BD59-A6C34878D82A}">
                    <a16:rowId xmlns:a16="http://schemas.microsoft.com/office/drawing/2014/main" val="1350777487"/>
                  </a:ext>
                </a:extLst>
              </a:tr>
              <a:tr h="277236">
                <a:tc>
                  <a:txBody>
                    <a:bodyPr/>
                    <a:lstStyle/>
                    <a:p>
                      <a:pPr>
                        <a:lnSpc>
                          <a:spcPct val="90000"/>
                        </a:lnSpc>
                      </a:pPr>
                      <a:r>
                        <a:rPr lang="en-GB" sz="1200" noProof="0" dirty="0">
                          <a:latin typeface="Arial" panose="020B0604020202020204" pitchFamily="34" charset="0"/>
                          <a:cs typeface="Arial" panose="020B0604020202020204" pitchFamily="34" charset="0"/>
                        </a:rPr>
                        <a:t>Median PFS</a:t>
                      </a:r>
                      <a:r>
                        <a:rPr lang="en-GB" sz="1200" baseline="30000" noProof="0" dirty="0">
                          <a:latin typeface="Arial" panose="020B0604020202020204" pitchFamily="34" charset="0"/>
                          <a:cs typeface="Arial" panose="020B0604020202020204" pitchFamily="34" charset="0"/>
                        </a:rPr>
                        <a:t>a</a:t>
                      </a:r>
                      <a:r>
                        <a:rPr lang="en-GB" sz="1200" noProof="0" dirty="0">
                          <a:latin typeface="Arial" panose="020B0604020202020204" pitchFamily="34" charset="0"/>
                          <a:cs typeface="Arial" panose="020B0604020202020204" pitchFamily="34" charset="0"/>
                        </a:rPr>
                        <a:t> (95% CI), months</a:t>
                      </a:r>
                    </a:p>
                  </a:txBody>
                  <a:tcPr marT="36000" marB="36000"/>
                </a:tc>
                <a:tc>
                  <a:txBody>
                    <a:bodyPr/>
                    <a:lstStyle/>
                    <a:p>
                      <a:pPr algn="ctr">
                        <a:lnSpc>
                          <a:spcPct val="90000"/>
                        </a:lnSpc>
                      </a:pPr>
                      <a:r>
                        <a:rPr lang="en-GB" sz="1200" b="1" noProof="0" dirty="0">
                          <a:latin typeface="Arial" panose="020B0604020202020204" pitchFamily="34" charset="0"/>
                          <a:cs typeface="Arial" panose="020B0604020202020204" pitchFamily="34" charset="0"/>
                        </a:rPr>
                        <a:t>8.3 </a:t>
                      </a:r>
                      <a:r>
                        <a:rPr lang="en-GB" sz="1200" noProof="0" dirty="0">
                          <a:latin typeface="Arial" panose="020B0604020202020204" pitchFamily="34" charset="0"/>
                          <a:cs typeface="Arial" panose="020B0604020202020204" pitchFamily="34" charset="0"/>
                        </a:rPr>
                        <a:t>(6.7-9.9)</a:t>
                      </a:r>
                      <a:endParaRPr lang="en-GB" sz="1200" noProof="0" dirty="0">
                        <a:highlight>
                          <a:srgbClr val="00FFFF"/>
                        </a:highlight>
                        <a:latin typeface="Arial" panose="020B0604020202020204" pitchFamily="34" charset="0"/>
                        <a:cs typeface="Arial" panose="020B0604020202020204" pitchFamily="34" charset="0"/>
                      </a:endParaRPr>
                    </a:p>
                  </a:txBody>
                  <a:tcPr marT="36000" marB="36000"/>
                </a:tc>
                <a:tc>
                  <a:txBody>
                    <a:bodyPr/>
                    <a:lstStyle/>
                    <a:p>
                      <a:pPr algn="ctr">
                        <a:lnSpc>
                          <a:spcPct val="90000"/>
                        </a:lnSpc>
                      </a:pPr>
                      <a:r>
                        <a:rPr lang="en-GB" sz="1200" b="1" noProof="0" dirty="0">
                          <a:latin typeface="Arial" panose="020B0604020202020204" pitchFamily="34" charset="0"/>
                          <a:cs typeface="Arial" panose="020B0604020202020204" pitchFamily="34" charset="0"/>
                        </a:rPr>
                        <a:t>4.3</a:t>
                      </a:r>
                      <a:r>
                        <a:rPr lang="en-GB" sz="1200" noProof="0" dirty="0">
                          <a:latin typeface="Arial" panose="020B0604020202020204" pitchFamily="34" charset="0"/>
                          <a:cs typeface="Arial" panose="020B0604020202020204" pitchFamily="34" charset="0"/>
                        </a:rPr>
                        <a:t> (4.2-5.5)</a:t>
                      </a:r>
                    </a:p>
                  </a:txBody>
                  <a:tcPr marT="36000" marB="36000"/>
                </a:tc>
                <a:extLst>
                  <a:ext uri="{0D108BD9-81ED-4DB2-BD59-A6C34878D82A}">
                    <a16:rowId xmlns:a16="http://schemas.microsoft.com/office/drawing/2014/main" val="1582559996"/>
                  </a:ext>
                </a:extLst>
              </a:tr>
              <a:tr h="470103">
                <a:tc>
                  <a:txBody>
                    <a:bodyPr/>
                    <a:lstStyle/>
                    <a:p>
                      <a:pPr>
                        <a:lnSpc>
                          <a:spcPct val="90000"/>
                        </a:lnSpc>
                        <a:tabLst>
                          <a:tab pos="360363" algn="l"/>
                        </a:tabLst>
                      </a:pPr>
                      <a:r>
                        <a:rPr lang="en-GB" sz="1200" noProof="0" dirty="0">
                          <a:solidFill>
                            <a:schemeClr val="tx1"/>
                          </a:solidFill>
                          <a:latin typeface="Arial" panose="020B0604020202020204" pitchFamily="34" charset="0"/>
                          <a:cs typeface="Arial" panose="020B0604020202020204" pitchFamily="34" charset="0"/>
                        </a:rPr>
                        <a:t>	HR (95% CI)</a:t>
                      </a:r>
                    </a:p>
                    <a:p>
                      <a:pPr>
                        <a:lnSpc>
                          <a:spcPct val="90000"/>
                        </a:lnSpc>
                        <a:tabLst>
                          <a:tab pos="360363" algn="l"/>
                        </a:tabLst>
                      </a:pPr>
                      <a:r>
                        <a:rPr lang="en-GB" sz="1200" noProof="0" dirty="0">
                          <a:solidFill>
                            <a:schemeClr val="tx1"/>
                          </a:solidFill>
                          <a:latin typeface="Arial" panose="020B0604020202020204" pitchFamily="34" charset="0"/>
                          <a:cs typeface="Arial" panose="020B0604020202020204" pitchFamily="34" charset="0"/>
                        </a:rPr>
                        <a:t>	p value</a:t>
                      </a:r>
                    </a:p>
                  </a:txBody>
                  <a:tcPr marT="36000" marB="36000"/>
                </a:tc>
                <a:tc gridSpan="2">
                  <a:txBody>
                    <a:bodyPr/>
                    <a:lstStyle/>
                    <a:p>
                      <a:pPr algn="ctr">
                        <a:lnSpc>
                          <a:spcPct val="90000"/>
                        </a:lnSpc>
                      </a:pPr>
                      <a:r>
                        <a:rPr lang="en-GB" sz="1200" noProof="0" dirty="0">
                          <a:solidFill>
                            <a:schemeClr val="tx1"/>
                          </a:solidFill>
                          <a:latin typeface="Arial" panose="020B0604020202020204" pitchFamily="34" charset="0"/>
                          <a:cs typeface="Arial" panose="020B0604020202020204" pitchFamily="34" charset="0"/>
                        </a:rPr>
                        <a:t>0.49 (0.39-0.62)</a:t>
                      </a:r>
                    </a:p>
                    <a:p>
                      <a:pPr algn="ctr">
                        <a:lnSpc>
                          <a:spcPct val="90000"/>
                        </a:lnSpc>
                      </a:pPr>
                      <a:r>
                        <a:rPr lang="en-GB" sz="1200" noProof="0" dirty="0">
                          <a:solidFill>
                            <a:schemeClr val="tx1"/>
                          </a:solidFill>
                          <a:latin typeface="Arial" panose="020B0604020202020204" pitchFamily="34" charset="0"/>
                          <a:cs typeface="Arial" panose="020B0604020202020204" pitchFamily="34" charset="0"/>
                        </a:rPr>
                        <a:t>&lt;0.0001</a:t>
                      </a:r>
                    </a:p>
                  </a:txBody>
                  <a:tcPr marT="36000" marB="36000"/>
                </a:tc>
                <a:tc hMerge="1">
                  <a:txBody>
                    <a:bodyPr/>
                    <a:lstStyle/>
                    <a:p>
                      <a:pPr algn="ctr">
                        <a:lnSpc>
                          <a:spcPct val="90000"/>
                        </a:lnSpc>
                      </a:pPr>
                      <a:endParaRPr lang="en-US" sz="12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1464167707"/>
                  </a:ext>
                </a:extLst>
              </a:tr>
              <a:tr h="277236">
                <a:tc>
                  <a:txBody>
                    <a:bodyPr/>
                    <a:lstStyle/>
                    <a:p>
                      <a:pPr>
                        <a:lnSpc>
                          <a:spcPct val="90000"/>
                        </a:lnSpc>
                      </a:pPr>
                      <a:r>
                        <a:rPr lang="en-GB" sz="1200" noProof="0" dirty="0">
                          <a:solidFill>
                            <a:schemeClr val="tx1"/>
                          </a:solidFill>
                          <a:latin typeface="Arial" panose="020B0604020202020204" pitchFamily="34" charset="0"/>
                          <a:cs typeface="Arial" panose="020B0604020202020204" pitchFamily="34" charset="0"/>
                        </a:rPr>
                        <a:t>12-month PFS rate (95% CI), %,</a:t>
                      </a:r>
                    </a:p>
                  </a:txBody>
                  <a:tcPr marT="36000" marB="36000"/>
                </a:tc>
                <a:tc>
                  <a:txBody>
                    <a:bodyPr/>
                    <a:lstStyle/>
                    <a:p>
                      <a:pPr algn="ctr">
                        <a:lnSpc>
                          <a:spcPct val="90000"/>
                        </a:lnSpc>
                      </a:pPr>
                      <a:r>
                        <a:rPr lang="en-GB" sz="1200" noProof="0" dirty="0">
                          <a:solidFill>
                            <a:schemeClr val="tx1"/>
                          </a:solidFill>
                          <a:latin typeface="Arial" panose="020B0604020202020204" pitchFamily="34" charset="0"/>
                          <a:cs typeface="Arial" panose="020B0604020202020204" pitchFamily="34" charset="0"/>
                        </a:rPr>
                        <a:t>32.3 (25.5-39.2)</a:t>
                      </a:r>
                    </a:p>
                  </a:txBody>
                  <a:tcPr marT="36000" marB="36000"/>
                </a:tc>
                <a:tc>
                  <a:txBody>
                    <a:bodyPr/>
                    <a:lstStyle/>
                    <a:p>
                      <a:pPr algn="ctr">
                        <a:lnSpc>
                          <a:spcPct val="90000"/>
                        </a:lnSpc>
                      </a:pPr>
                      <a:r>
                        <a:rPr lang="en-GB" sz="1200" noProof="0" dirty="0">
                          <a:solidFill>
                            <a:schemeClr val="tx1"/>
                          </a:solidFill>
                          <a:latin typeface="Arial" panose="020B0604020202020204" pitchFamily="34" charset="0"/>
                          <a:cs typeface="Arial" panose="020B0604020202020204" pitchFamily="34" charset="0"/>
                        </a:rPr>
                        <a:t>7.9 (4.4-12.8)</a:t>
                      </a:r>
                    </a:p>
                  </a:txBody>
                  <a:tcPr marT="36000" marB="36000"/>
                </a:tc>
                <a:extLst>
                  <a:ext uri="{0D108BD9-81ED-4DB2-BD59-A6C34878D82A}">
                    <a16:rowId xmlns:a16="http://schemas.microsoft.com/office/drawing/2014/main" val="462767948"/>
                  </a:ext>
                </a:extLst>
              </a:tr>
              <a:tr h="277236">
                <a:tc>
                  <a:txBody>
                    <a:bodyPr/>
                    <a:lstStyle/>
                    <a:p>
                      <a:pPr>
                        <a:lnSpc>
                          <a:spcPct val="90000"/>
                        </a:lnSpc>
                      </a:pPr>
                      <a:r>
                        <a:rPr lang="en-GB" sz="1200" noProof="0" dirty="0">
                          <a:solidFill>
                            <a:schemeClr val="tx1"/>
                          </a:solidFill>
                          <a:latin typeface="Arial" panose="020B0604020202020204" pitchFamily="34" charset="0"/>
                          <a:cs typeface="Arial" panose="020B0604020202020204" pitchFamily="34" charset="0"/>
                        </a:rPr>
                        <a:t>Median OS (95% CI), months</a:t>
                      </a:r>
                    </a:p>
                  </a:txBody>
                  <a:tcPr marT="36000" marB="36000"/>
                </a:tc>
                <a:tc>
                  <a:txBody>
                    <a:bodyPr/>
                    <a:lstStyle/>
                    <a:p>
                      <a:pPr algn="ctr">
                        <a:lnSpc>
                          <a:spcPct val="90000"/>
                        </a:lnSpc>
                      </a:pPr>
                      <a:r>
                        <a:rPr lang="en-GB" sz="1200" b="1" noProof="0" dirty="0">
                          <a:solidFill>
                            <a:schemeClr val="tx1"/>
                          </a:solidFill>
                          <a:latin typeface="Arial" panose="020B0604020202020204" pitchFamily="34" charset="0"/>
                          <a:cs typeface="Arial" panose="020B0604020202020204" pitchFamily="34" charset="0"/>
                        </a:rPr>
                        <a:t>NR</a:t>
                      </a:r>
                      <a:r>
                        <a:rPr lang="en-GB" sz="1200" noProof="0" dirty="0">
                          <a:solidFill>
                            <a:schemeClr val="tx1"/>
                          </a:solidFill>
                          <a:latin typeface="Arial" panose="020B0604020202020204" pitchFamily="34" charset="0"/>
                          <a:cs typeface="Arial" panose="020B0604020202020204" pitchFamily="34" charset="0"/>
                        </a:rPr>
                        <a:t> (21.5-NE)</a:t>
                      </a:r>
                    </a:p>
                  </a:txBody>
                  <a:tcPr marT="36000" marB="36000"/>
                </a:tc>
                <a:tc>
                  <a:txBody>
                    <a:bodyPr/>
                    <a:lstStyle/>
                    <a:p>
                      <a:pPr algn="ctr">
                        <a:lnSpc>
                          <a:spcPct val="90000"/>
                        </a:lnSpc>
                      </a:pPr>
                      <a:r>
                        <a:rPr lang="en-GB" sz="1200" b="1" noProof="0" dirty="0">
                          <a:solidFill>
                            <a:schemeClr val="tx1"/>
                          </a:solidFill>
                          <a:latin typeface="Arial" panose="020B0604020202020204" pitchFamily="34" charset="0"/>
                          <a:cs typeface="Arial" panose="020B0604020202020204" pitchFamily="34" charset="0"/>
                        </a:rPr>
                        <a:t>17.4</a:t>
                      </a:r>
                      <a:r>
                        <a:rPr lang="en-GB" sz="1200" noProof="0" dirty="0">
                          <a:solidFill>
                            <a:schemeClr val="tx1"/>
                          </a:solidFill>
                          <a:latin typeface="Arial" panose="020B0604020202020204" pitchFamily="34" charset="0"/>
                          <a:cs typeface="Arial" panose="020B0604020202020204" pitchFamily="34" charset="0"/>
                        </a:rPr>
                        <a:t> (15.7-20.4)</a:t>
                      </a:r>
                    </a:p>
                  </a:txBody>
                  <a:tcPr marT="36000" marB="36000"/>
                </a:tc>
                <a:extLst>
                  <a:ext uri="{0D108BD9-81ED-4DB2-BD59-A6C34878D82A}">
                    <a16:rowId xmlns:a16="http://schemas.microsoft.com/office/drawing/2014/main" val="1413721089"/>
                  </a:ext>
                </a:extLst>
              </a:tr>
              <a:tr h="470103">
                <a:tc>
                  <a:txBody>
                    <a:bodyPr/>
                    <a:lstStyle/>
                    <a:p>
                      <a:pPr marL="360363" indent="-360363">
                        <a:lnSpc>
                          <a:spcPct val="90000"/>
                        </a:lnSpc>
                      </a:pPr>
                      <a:r>
                        <a:rPr lang="en-GB" sz="1200" noProof="0" dirty="0">
                          <a:solidFill>
                            <a:schemeClr val="tx1"/>
                          </a:solidFill>
                          <a:latin typeface="Arial" panose="020B0604020202020204" pitchFamily="34" charset="0"/>
                          <a:cs typeface="Arial" panose="020B0604020202020204" pitchFamily="34" charset="0"/>
                        </a:rPr>
                        <a:t>	HR (95% CI)</a:t>
                      </a:r>
                    </a:p>
                    <a:p>
                      <a:pPr marL="360363" indent="-360363">
                        <a:lnSpc>
                          <a:spcPct val="90000"/>
                        </a:lnSpc>
                      </a:pPr>
                      <a:r>
                        <a:rPr lang="en-GB" sz="1200" noProof="0" dirty="0">
                          <a:solidFill>
                            <a:schemeClr val="tx1"/>
                          </a:solidFill>
                          <a:latin typeface="Arial" panose="020B0604020202020204" pitchFamily="34" charset="0"/>
                          <a:cs typeface="Arial" panose="020B0604020202020204" pitchFamily="34" charset="0"/>
                        </a:rPr>
                        <a:t>	p value</a:t>
                      </a:r>
                    </a:p>
                  </a:txBody>
                  <a:tcPr marT="36000" marB="36000"/>
                </a:tc>
                <a:tc gridSpan="2">
                  <a:txBody>
                    <a:bodyPr/>
                    <a:lstStyle/>
                    <a:p>
                      <a:pPr algn="ctr">
                        <a:lnSpc>
                          <a:spcPct val="90000"/>
                        </a:lnSpc>
                      </a:pPr>
                      <a:r>
                        <a:rPr lang="en-GB" sz="1200" noProof="0" dirty="0">
                          <a:solidFill>
                            <a:schemeClr val="tx1"/>
                          </a:solidFill>
                          <a:latin typeface="Arial" panose="020B0604020202020204" pitchFamily="34" charset="0"/>
                          <a:cs typeface="Arial" panose="020B0604020202020204" pitchFamily="34" charset="0"/>
                        </a:rPr>
                        <a:t>0.60 (0.44-0.82)</a:t>
                      </a:r>
                    </a:p>
                    <a:p>
                      <a:pPr algn="ctr">
                        <a:lnSpc>
                          <a:spcPct val="90000"/>
                        </a:lnSpc>
                      </a:pPr>
                      <a:r>
                        <a:rPr lang="en-GB" sz="1200" noProof="0" dirty="0">
                          <a:solidFill>
                            <a:schemeClr val="tx1"/>
                          </a:solidFill>
                          <a:latin typeface="Arial" panose="020B0604020202020204" pitchFamily="34" charset="0"/>
                          <a:cs typeface="Arial" panose="020B0604020202020204" pitchFamily="34" charset="0"/>
                        </a:rPr>
                        <a:t>0.001</a:t>
                      </a:r>
                      <a:r>
                        <a:rPr lang="en-GB" sz="1200" baseline="30000" noProof="0" dirty="0">
                          <a:solidFill>
                            <a:schemeClr val="tx1"/>
                          </a:solidFill>
                          <a:latin typeface="Arial" panose="020B0604020202020204" pitchFamily="34" charset="0"/>
                          <a:cs typeface="Arial" panose="020B0604020202020204" pitchFamily="34" charset="0"/>
                        </a:rPr>
                        <a:t>b</a:t>
                      </a:r>
                    </a:p>
                  </a:txBody>
                  <a:tcPr marT="36000" marB="36000"/>
                </a:tc>
                <a:tc hMerge="1">
                  <a:txBody>
                    <a:bodyPr/>
                    <a:lstStyle/>
                    <a:p>
                      <a:pPr algn="ctr">
                        <a:lnSpc>
                          <a:spcPct val="90000"/>
                        </a:lnSpc>
                      </a:pPr>
                      <a:endParaRPr lang="en-US" sz="12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1370763344"/>
                  </a:ext>
                </a:extLst>
              </a:tr>
              <a:tr h="277236">
                <a:tc>
                  <a:txBody>
                    <a:bodyPr/>
                    <a:lstStyle/>
                    <a:p>
                      <a:pPr>
                        <a:lnSpc>
                          <a:spcPct val="90000"/>
                        </a:lnSpc>
                      </a:pPr>
                      <a:r>
                        <a:rPr lang="en-GB" sz="1200" noProof="0" dirty="0">
                          <a:latin typeface="Arial" panose="020B0604020202020204" pitchFamily="34" charset="0"/>
                          <a:cs typeface="Arial" panose="020B0604020202020204" pitchFamily="34" charset="0"/>
                        </a:rPr>
                        <a:t>ORR</a:t>
                      </a:r>
                      <a:r>
                        <a:rPr lang="en-GB" sz="1200" baseline="30000" noProof="0" dirty="0">
                          <a:latin typeface="Arial" panose="020B0604020202020204" pitchFamily="34" charset="0"/>
                          <a:cs typeface="Arial" panose="020B0604020202020204" pitchFamily="34" charset="0"/>
                        </a:rPr>
                        <a:t>a </a:t>
                      </a:r>
                      <a:r>
                        <a:rPr lang="en-GB" sz="1200" noProof="0" dirty="0">
                          <a:latin typeface="Arial" panose="020B0604020202020204" pitchFamily="34" charset="0"/>
                          <a:cs typeface="Arial" panose="020B0604020202020204" pitchFamily="34" charset="0"/>
                        </a:rPr>
                        <a:t>(95% CI), %</a:t>
                      </a:r>
                    </a:p>
                  </a:txBody>
                  <a:tcPr marT="36000" marB="36000" anchor="ctr"/>
                </a:tc>
                <a:tc>
                  <a:txBody>
                    <a:bodyPr/>
                    <a:lstStyle/>
                    <a:p>
                      <a:pPr algn="ctr">
                        <a:lnSpc>
                          <a:spcPct val="90000"/>
                        </a:lnSpc>
                      </a:pPr>
                      <a:r>
                        <a:rPr lang="en-GB" sz="1200" b="1" noProof="0" dirty="0">
                          <a:latin typeface="Arial" panose="020B0604020202020204" pitchFamily="34" charset="0"/>
                          <a:cs typeface="Arial" panose="020B0604020202020204" pitchFamily="34" charset="0"/>
                        </a:rPr>
                        <a:t>60.6</a:t>
                      </a:r>
                      <a:r>
                        <a:rPr lang="en-GB" sz="1200" noProof="0" dirty="0">
                          <a:latin typeface="Arial" panose="020B0604020202020204" pitchFamily="34" charset="0"/>
                          <a:cs typeface="Arial" panose="020B0604020202020204" pitchFamily="34" charset="0"/>
                        </a:rPr>
                        <a:t> (53.3-67.7)</a:t>
                      </a:r>
                    </a:p>
                  </a:txBody>
                  <a:tcPr marT="36000" marB="36000" anchor="ctr"/>
                </a:tc>
                <a:tc>
                  <a:txBody>
                    <a:bodyPr/>
                    <a:lstStyle/>
                    <a:p>
                      <a:pPr algn="ctr">
                        <a:lnSpc>
                          <a:spcPct val="90000"/>
                        </a:lnSpc>
                      </a:pPr>
                      <a:r>
                        <a:rPr lang="en-GB" sz="1200" b="1" noProof="0" dirty="0">
                          <a:latin typeface="Arial" panose="020B0604020202020204" pitchFamily="34" charset="0"/>
                          <a:cs typeface="Arial" panose="020B0604020202020204" pitchFamily="34" charset="0"/>
                        </a:rPr>
                        <a:t>43.1</a:t>
                      </a:r>
                      <a:r>
                        <a:rPr lang="en-GB" sz="1200" noProof="0" dirty="0">
                          <a:latin typeface="Arial" panose="020B0604020202020204" pitchFamily="34" charset="0"/>
                          <a:cs typeface="Arial" panose="020B0604020202020204" pitchFamily="34" charset="0"/>
                        </a:rPr>
                        <a:t> (35.9-50.5)</a:t>
                      </a:r>
                    </a:p>
                  </a:txBody>
                  <a:tcPr marT="36000" marB="36000" anchor="ctr"/>
                </a:tc>
                <a:extLst>
                  <a:ext uri="{0D108BD9-81ED-4DB2-BD59-A6C34878D82A}">
                    <a16:rowId xmlns:a16="http://schemas.microsoft.com/office/drawing/2014/main" val="4152613433"/>
                  </a:ext>
                </a:extLst>
              </a:tr>
              <a:tr h="277236">
                <a:tc>
                  <a:txBody>
                    <a:bodyPr/>
                    <a:lstStyle/>
                    <a:p>
                      <a:pPr>
                        <a:lnSpc>
                          <a:spcPct val="90000"/>
                        </a:lnSpc>
                      </a:pPr>
                      <a:r>
                        <a:rPr lang="en-GB" sz="1200" noProof="0" dirty="0">
                          <a:latin typeface="Arial" panose="020B0604020202020204" pitchFamily="34" charset="0"/>
                          <a:cs typeface="Arial" panose="020B0604020202020204" pitchFamily="34" charset="0"/>
                        </a:rPr>
                        <a:t>Median </a:t>
                      </a:r>
                      <a:r>
                        <a:rPr lang="en-GB" sz="1200" noProof="0" dirty="0">
                          <a:solidFill>
                            <a:schemeClr val="tx1"/>
                          </a:solidFill>
                          <a:latin typeface="Arial" panose="020B0604020202020204" pitchFamily="34" charset="0"/>
                          <a:cs typeface="Arial" panose="020B0604020202020204" pitchFamily="34" charset="0"/>
                        </a:rPr>
                        <a:t>DoR</a:t>
                      </a:r>
                      <a:r>
                        <a:rPr lang="en-GB" sz="1200" baseline="30000" noProof="0" dirty="0">
                          <a:solidFill>
                            <a:schemeClr val="tx1"/>
                          </a:solidFill>
                          <a:latin typeface="Arial" panose="020B0604020202020204" pitchFamily="34" charset="0"/>
                          <a:cs typeface="Arial" panose="020B0604020202020204" pitchFamily="34" charset="0"/>
                        </a:rPr>
                        <a:t>a</a:t>
                      </a:r>
                      <a:r>
                        <a:rPr lang="en-GB" sz="1200" noProof="0" dirty="0">
                          <a:solidFill>
                            <a:schemeClr val="tx1"/>
                          </a:solidFill>
                          <a:latin typeface="Arial" panose="020B0604020202020204" pitchFamily="34" charset="0"/>
                          <a:cs typeface="Arial" panose="020B0604020202020204" pitchFamily="34" charset="0"/>
                        </a:rPr>
                        <a:t> (95</a:t>
                      </a:r>
                      <a:r>
                        <a:rPr lang="en-GB" sz="1200" noProof="0" dirty="0">
                          <a:latin typeface="Arial" panose="020B0604020202020204" pitchFamily="34" charset="0"/>
                          <a:cs typeface="Arial" panose="020B0604020202020204" pitchFamily="34" charset="0"/>
                        </a:rPr>
                        <a:t>% CI), months</a:t>
                      </a:r>
                    </a:p>
                  </a:txBody>
                  <a:tcPr marT="36000" marB="36000"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8.3 (6.2-10.0)</a:t>
                      </a:r>
                    </a:p>
                  </a:txBody>
                  <a:tcPr marT="36000" marB="36000"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4.2 (3.0-4.4)</a:t>
                      </a:r>
                    </a:p>
                  </a:txBody>
                  <a:tcPr marT="36000" marB="36000" anchor="ctr"/>
                </a:tc>
                <a:extLst>
                  <a:ext uri="{0D108BD9-81ED-4DB2-BD59-A6C34878D82A}">
                    <a16:rowId xmlns:a16="http://schemas.microsoft.com/office/drawing/2014/main" val="2005270395"/>
                  </a:ext>
                </a:extLst>
              </a:tr>
              <a:tr h="277236">
                <a:tc>
                  <a:txBody>
                    <a:bodyPr/>
                    <a:lstStyle/>
                    <a:p>
                      <a:pPr>
                        <a:lnSpc>
                          <a:spcPct val="90000"/>
                        </a:lnSpc>
                      </a:pPr>
                      <a:r>
                        <a:rPr lang="en-GB" sz="1200" b="0" noProof="0" dirty="0" err="1">
                          <a:latin typeface="Arial" panose="020B0604020202020204" pitchFamily="34" charset="0"/>
                          <a:cs typeface="Arial" panose="020B0604020202020204" pitchFamily="34" charset="0"/>
                        </a:rPr>
                        <a:t>DCR</a:t>
                      </a:r>
                      <a:r>
                        <a:rPr lang="en-GB" sz="1200" b="0" baseline="30000" noProof="0" dirty="0" err="1">
                          <a:latin typeface="Arial" panose="020B0604020202020204" pitchFamily="34" charset="0"/>
                          <a:cs typeface="Arial" panose="020B0604020202020204" pitchFamily="34" charset="0"/>
                        </a:rPr>
                        <a:t>a</a:t>
                      </a:r>
                      <a:r>
                        <a:rPr lang="en-GB" sz="1200" b="0" noProof="0" dirty="0">
                          <a:latin typeface="Arial" panose="020B0604020202020204" pitchFamily="34" charset="0"/>
                          <a:cs typeface="Arial" panose="020B0604020202020204" pitchFamily="34" charset="0"/>
                        </a:rPr>
                        <a:t> (95% </a:t>
                      </a:r>
                      <a:r>
                        <a:rPr lang="en-GB" sz="1200" b="0" noProof="0" dirty="0">
                          <a:solidFill>
                            <a:schemeClr val="tx1"/>
                          </a:solidFill>
                          <a:latin typeface="Arial" panose="020B0604020202020204" pitchFamily="34" charset="0"/>
                          <a:cs typeface="Arial" panose="020B0604020202020204" pitchFamily="34" charset="0"/>
                        </a:rPr>
                        <a:t>CI), % </a:t>
                      </a:r>
                    </a:p>
                  </a:txBody>
                  <a:tcPr marT="36000" marB="36000" anchor="ctr"/>
                </a:tc>
                <a:tc>
                  <a:txBody>
                    <a:bodyPr/>
                    <a:lstStyle/>
                    <a:p>
                      <a:pPr algn="ctr">
                        <a:lnSpc>
                          <a:spcPct val="90000"/>
                        </a:lnSpc>
                      </a:pPr>
                      <a:r>
                        <a:rPr lang="en-GB" sz="1200" b="0" noProof="0" dirty="0">
                          <a:latin typeface="Arial" panose="020B0604020202020204" pitchFamily="34" charset="0"/>
                          <a:cs typeface="Arial" panose="020B0604020202020204" pitchFamily="34" charset="0"/>
                        </a:rPr>
                        <a:t>87.2 (81.6-91.6)</a:t>
                      </a:r>
                    </a:p>
                  </a:txBody>
                  <a:tcPr marT="36000" marB="36000" anchor="ctr"/>
                </a:tc>
                <a:tc>
                  <a:txBody>
                    <a:bodyPr/>
                    <a:lstStyle/>
                    <a:p>
                      <a:pPr algn="ctr">
                        <a:lnSpc>
                          <a:spcPct val="90000"/>
                        </a:lnSpc>
                      </a:pPr>
                      <a:r>
                        <a:rPr lang="en-GB" sz="1200" b="0" noProof="0" dirty="0">
                          <a:latin typeface="Arial" panose="020B0604020202020204" pitchFamily="34" charset="0"/>
                          <a:cs typeface="Arial" panose="020B0604020202020204" pitchFamily="34" charset="0"/>
                        </a:rPr>
                        <a:t>80.3 (73.9-85.7)</a:t>
                      </a:r>
                    </a:p>
                  </a:txBody>
                  <a:tcPr marT="36000" marB="36000" anchor="ctr"/>
                </a:tc>
                <a:extLst>
                  <a:ext uri="{0D108BD9-81ED-4DB2-BD59-A6C34878D82A}">
                    <a16:rowId xmlns:a16="http://schemas.microsoft.com/office/drawing/2014/main" val="2653519934"/>
                  </a:ext>
                </a:extLst>
              </a:tr>
            </a:tbl>
          </a:graphicData>
        </a:graphic>
      </p:graphicFrame>
      <p:pic>
        <p:nvPicPr>
          <p:cNvPr id="9" name="Picture 8">
            <a:extLst>
              <a:ext uri="{FF2B5EF4-FFF2-40B4-BE49-F238E27FC236}">
                <a16:creationId xmlns:a16="http://schemas.microsoft.com/office/drawing/2014/main" id="{706AD230-8DA3-6803-9DE0-AF85DCA7D105}"/>
              </a:ext>
            </a:extLst>
          </p:cNvPr>
          <p:cNvPicPr>
            <a:picLocks noChangeAspect="1"/>
          </p:cNvPicPr>
          <p:nvPr/>
        </p:nvPicPr>
        <p:blipFill>
          <a:blip r:embed="rId2"/>
          <a:stretch>
            <a:fillRect/>
          </a:stretch>
        </p:blipFill>
        <p:spPr>
          <a:xfrm>
            <a:off x="6744072" y="1447293"/>
            <a:ext cx="5236295" cy="3621413"/>
          </a:xfrm>
          <a:prstGeom prst="rect">
            <a:avLst/>
          </a:prstGeom>
        </p:spPr>
      </p:pic>
      <p:sp>
        <p:nvSpPr>
          <p:cNvPr id="23" name="TextBox 22">
            <a:extLst>
              <a:ext uri="{FF2B5EF4-FFF2-40B4-BE49-F238E27FC236}">
                <a16:creationId xmlns:a16="http://schemas.microsoft.com/office/drawing/2014/main" id="{BC6D4DD4-C2CD-2843-206F-8775AED1EFD6}"/>
              </a:ext>
            </a:extLst>
          </p:cNvPr>
          <p:cNvSpPr txBox="1"/>
          <p:nvPr/>
        </p:nvSpPr>
        <p:spPr>
          <a:xfrm>
            <a:off x="620714" y="4713531"/>
            <a:ext cx="5894932" cy="523220"/>
          </a:xfrm>
          <a:prstGeom prst="rect">
            <a:avLst/>
          </a:prstGeom>
          <a:noFill/>
        </p:spPr>
        <p:txBody>
          <a:bodyPr wrap="square" lIns="0">
            <a:spAutoFit/>
          </a:bodyPr>
          <a:lstStyle/>
          <a:p>
            <a:pPr>
              <a:spcBef>
                <a:spcPts val="1200"/>
              </a:spcBef>
              <a:buClr>
                <a:schemeClr val="accent2"/>
              </a:buClr>
            </a:pPr>
            <a:r>
              <a:rPr lang="en-GB" sz="1400" noProof="0" dirty="0">
                <a:latin typeface="Arial" panose="020B0604020202020204" pitchFamily="34" charset="0"/>
                <a:cs typeface="Arial" panose="020B0604020202020204" pitchFamily="34" charset="0"/>
              </a:rPr>
              <a:t>A consistent OS and PFS and benefit of Sac-TMT over chemotherapy was observed across all predefined subgroups</a:t>
            </a:r>
          </a:p>
        </p:txBody>
      </p:sp>
      <p:sp>
        <p:nvSpPr>
          <p:cNvPr id="18" name="TextBox 17">
            <a:extLst>
              <a:ext uri="{FF2B5EF4-FFF2-40B4-BE49-F238E27FC236}">
                <a16:creationId xmlns:a16="http://schemas.microsoft.com/office/drawing/2014/main" id="{C2536EF3-B4AF-3A38-AE5E-D85841D71424}"/>
              </a:ext>
            </a:extLst>
          </p:cNvPr>
          <p:cNvSpPr txBox="1"/>
          <p:nvPr/>
        </p:nvSpPr>
        <p:spPr>
          <a:xfrm>
            <a:off x="7960321" y="4960222"/>
            <a:ext cx="4248472" cy="1169551"/>
          </a:xfrm>
          <a:prstGeom prst="rect">
            <a:avLst/>
          </a:prstGeom>
          <a:noFill/>
        </p:spPr>
        <p:txBody>
          <a:bodyPr wrap="square">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No drug-related ILD/ pneumonitis occurred in either arm</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Ocular surface toxicity occurred in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9.6% of patients in the Sac-TMT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group (all grade 1 or 2)</a:t>
            </a:r>
          </a:p>
        </p:txBody>
      </p:sp>
      <p:sp>
        <p:nvSpPr>
          <p:cNvPr id="19" name="TextBox 18">
            <a:extLst>
              <a:ext uri="{FF2B5EF4-FFF2-40B4-BE49-F238E27FC236}">
                <a16:creationId xmlns:a16="http://schemas.microsoft.com/office/drawing/2014/main" id="{B9B6075B-61D0-76CE-E321-38AC02B793D9}"/>
              </a:ext>
            </a:extLst>
          </p:cNvPr>
          <p:cNvSpPr txBox="1"/>
          <p:nvPr/>
        </p:nvSpPr>
        <p:spPr>
          <a:xfrm>
            <a:off x="2722220" y="1124744"/>
            <a:ext cx="1338828" cy="369332"/>
          </a:xfrm>
          <a:prstGeom prst="rect">
            <a:avLst/>
          </a:prstGeom>
          <a:noFill/>
        </p:spPr>
        <p:txBody>
          <a:bodyPr wrap="none" rtlCol="0">
            <a:spAutoFit/>
          </a:bodyPr>
          <a:lstStyle/>
          <a:p>
            <a:r>
              <a:rPr lang="en-GB" b="1" cap="all" dirty="0">
                <a:solidFill>
                  <a:schemeClr val="accent1"/>
                </a:solidFill>
                <a:latin typeface="Arial" panose="020B0604020202020204" pitchFamily="34" charset="0"/>
                <a:ea typeface="Aileron" charset="0"/>
                <a:cs typeface="Arial" panose="020B0604020202020204" pitchFamily="34" charset="0"/>
              </a:rPr>
              <a:t>Efficacy</a:t>
            </a:r>
          </a:p>
        </p:txBody>
      </p:sp>
      <p:sp>
        <p:nvSpPr>
          <p:cNvPr id="20" name="TextBox 19">
            <a:extLst>
              <a:ext uri="{FF2B5EF4-FFF2-40B4-BE49-F238E27FC236}">
                <a16:creationId xmlns:a16="http://schemas.microsoft.com/office/drawing/2014/main" id="{BC6EFE43-8452-B657-58E9-648884A5B6B4}"/>
              </a:ext>
            </a:extLst>
          </p:cNvPr>
          <p:cNvSpPr txBox="1"/>
          <p:nvPr/>
        </p:nvSpPr>
        <p:spPr>
          <a:xfrm>
            <a:off x="7042556" y="1111685"/>
            <a:ext cx="5052024" cy="369332"/>
          </a:xfrm>
          <a:prstGeom prst="rect">
            <a:avLst/>
          </a:prstGeom>
          <a:noFill/>
        </p:spPr>
        <p:txBody>
          <a:bodyPr wrap="none" rtlCol="0">
            <a:spAutoFit/>
          </a:bodyPr>
          <a:lstStyle/>
          <a:p>
            <a:r>
              <a:rPr lang="en-GB" b="1" cap="all" dirty="0">
                <a:solidFill>
                  <a:schemeClr val="accent1"/>
                </a:solidFill>
                <a:latin typeface="Arial" panose="020B0604020202020204" pitchFamily="34" charset="0"/>
                <a:cs typeface="Arial" panose="020B0604020202020204" pitchFamily="34" charset="0"/>
              </a:rPr>
              <a:t>Any grade TRAEs with incidence ≥20%</a:t>
            </a:r>
          </a:p>
        </p:txBody>
      </p:sp>
    </p:spTree>
    <p:extLst>
      <p:ext uri="{BB962C8B-B14F-4D97-AF65-F5344CB8AC3E}">
        <p14:creationId xmlns:p14="http://schemas.microsoft.com/office/powerpoint/2010/main" val="4057990053"/>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EC78D6-2C3C-CFA8-0C30-5C7ADCF1E599}"/>
              </a:ext>
            </a:extLst>
          </p:cNvPr>
          <p:cNvSpPr>
            <a:spLocks noGrp="1"/>
          </p:cNvSpPr>
          <p:nvPr>
            <p:ph type="title"/>
          </p:nvPr>
        </p:nvSpPr>
        <p:spPr>
          <a:xfrm>
            <a:off x="619201" y="259200"/>
            <a:ext cx="10963199" cy="864000"/>
          </a:xfrm>
        </p:spPr>
        <p:txBody>
          <a:bodyPr/>
          <a:lstStyle/>
          <a:p>
            <a:r>
              <a:rPr lang="en-GB" noProof="0" dirty="0"/>
              <a:t>Sac-</a:t>
            </a:r>
            <a:r>
              <a:rPr lang="en-GB" noProof="0" dirty="0" err="1"/>
              <a:t>tmt</a:t>
            </a:r>
            <a:r>
              <a:rPr lang="en-GB" noProof="0" dirty="0"/>
              <a:t> ongoing global phase 3 trials</a:t>
            </a:r>
            <a:r>
              <a:rPr lang="en-GB" dirty="0"/>
              <a:t> in </a:t>
            </a:r>
            <a:br>
              <a:rPr lang="en-GB" dirty="0"/>
            </a:br>
            <a:r>
              <a:rPr lang="en-GB" dirty="0"/>
              <a:t>pre-treated </a:t>
            </a:r>
            <a:r>
              <a:rPr lang="en-GB" i="1" dirty="0" err="1"/>
              <a:t>egfr</a:t>
            </a:r>
            <a:r>
              <a:rPr lang="en-GB" i="1" dirty="0"/>
              <a:t>-</a:t>
            </a:r>
            <a:r>
              <a:rPr lang="en-GB" dirty="0"/>
              <a:t>mutant </a:t>
            </a:r>
            <a:r>
              <a:rPr lang="en-GB" dirty="0" err="1"/>
              <a:t>nsclc</a:t>
            </a:r>
            <a:endParaRPr lang="en-GB" noProof="0" dirty="0"/>
          </a:p>
        </p:txBody>
      </p:sp>
      <p:sp>
        <p:nvSpPr>
          <p:cNvPr id="10" name="Content Placeholder 9">
            <a:extLst>
              <a:ext uri="{FF2B5EF4-FFF2-40B4-BE49-F238E27FC236}">
                <a16:creationId xmlns:a16="http://schemas.microsoft.com/office/drawing/2014/main" id="{445C1FCC-93B8-D90D-03B1-303B52B44456}"/>
              </a:ext>
            </a:extLst>
          </p:cNvPr>
          <p:cNvSpPr>
            <a:spLocks noGrp="1"/>
          </p:cNvSpPr>
          <p:nvPr>
            <p:ph sz="quarter" idx="15"/>
          </p:nvPr>
        </p:nvSpPr>
        <p:spPr/>
        <p:txBody>
          <a:bodyPr anchor="b" anchorCtr="0"/>
          <a:lstStyle/>
          <a:p>
            <a:pPr>
              <a:lnSpc>
                <a:spcPct val="90000"/>
              </a:lnSpc>
            </a:pPr>
            <a:r>
              <a:rPr lang="en-GB" sz="1100" dirty="0">
                <a:solidFill>
                  <a:schemeClr val="tx2"/>
                </a:solidFill>
                <a:ea typeface="Aileron" charset="0"/>
              </a:rPr>
              <a:t>1L/2L, first/second-line; BICR, blinded independent central review; </a:t>
            </a:r>
            <a:r>
              <a:rPr lang="en-GB" sz="1100" dirty="0" err="1">
                <a:solidFill>
                  <a:schemeClr val="tx2"/>
                </a:solidFill>
                <a:ea typeface="Aileron" charset="0"/>
              </a:rPr>
              <a:t>DoR</a:t>
            </a:r>
            <a:r>
              <a:rPr lang="en-GB" sz="1100" dirty="0">
                <a:solidFill>
                  <a:schemeClr val="tx2"/>
                </a:solidFill>
                <a:ea typeface="Aileron" charset="0"/>
              </a:rPr>
              <a:t>, duration of response; ex19del, exon 19 deletion; gen, generation; IV, intravenous; NSCLC, non-small cell lung cancer; ORR, objective response rate; OS, overall survival; PFS, progression-free survival; PROs, patient reported outcomes; Pt-CT, platinum-chemotherapy; Q2/3W, every 2  or 3 weeks; R, randomisation; RECIST, Response Evaluation Criteria in Solid Tumours; Sac-TMT, </a:t>
            </a:r>
            <a:r>
              <a:rPr lang="en-GB" sz="1100" dirty="0" err="1">
                <a:solidFill>
                  <a:schemeClr val="tx2"/>
                </a:solidFill>
              </a:rPr>
              <a:t>sacituzumab</a:t>
            </a:r>
            <a:r>
              <a:rPr lang="en-GB" sz="1100" dirty="0">
                <a:solidFill>
                  <a:schemeClr val="tx2"/>
                </a:solidFill>
              </a:rPr>
              <a:t> </a:t>
            </a:r>
            <a:r>
              <a:rPr lang="en-GB" sz="1100" dirty="0" err="1">
                <a:solidFill>
                  <a:schemeClr val="tx2"/>
                </a:solidFill>
              </a:rPr>
              <a:t>tirumotecan</a:t>
            </a:r>
            <a:r>
              <a:rPr lang="en-GB" sz="1100" dirty="0">
                <a:solidFill>
                  <a:schemeClr val="tx2"/>
                </a:solidFill>
              </a:rPr>
              <a:t>; </a:t>
            </a:r>
            <a:r>
              <a:rPr lang="en-GB" sz="1100" dirty="0">
                <a:solidFill>
                  <a:schemeClr val="tx2"/>
                </a:solidFill>
                <a:ea typeface="Aileron" charset="0"/>
              </a:rPr>
              <a:t>TKI, tyrosine kinase inhibitors; </a:t>
            </a:r>
          </a:p>
          <a:p>
            <a:pPr>
              <a:lnSpc>
                <a:spcPct val="90000"/>
              </a:lnSpc>
            </a:pPr>
            <a:r>
              <a:rPr lang="en-GB" sz="1100" dirty="0">
                <a:solidFill>
                  <a:schemeClr val="tx2"/>
                </a:solidFill>
                <a:ea typeface="Aileron" charset="0"/>
              </a:rPr>
              <a:t>1. Garon EB, et al. J </a:t>
            </a:r>
            <a:r>
              <a:rPr lang="en-GB" sz="1100" dirty="0" err="1">
                <a:solidFill>
                  <a:schemeClr val="tx2"/>
                </a:solidFill>
                <a:ea typeface="Aileron" charset="0"/>
              </a:rPr>
              <a:t>Thorac</a:t>
            </a:r>
            <a:r>
              <a:rPr lang="en-GB" sz="1100" dirty="0">
                <a:solidFill>
                  <a:schemeClr val="tx2"/>
                </a:solidFill>
                <a:ea typeface="Aileron" charset="0"/>
              </a:rPr>
              <a:t> Oncol. 2024;19 (10, supplement):S245-S246) (WCLC 2024, Abstract P2.10A.06; </a:t>
            </a:r>
            <a:br>
              <a:rPr lang="en-GB" sz="1100" dirty="0">
                <a:solidFill>
                  <a:schemeClr val="tx2"/>
                </a:solidFill>
                <a:ea typeface="Aileron" charset="0"/>
              </a:rPr>
            </a:br>
            <a:r>
              <a:rPr lang="en-GB" sz="1100" dirty="0">
                <a:solidFill>
                  <a:schemeClr val="tx2"/>
                </a:solidFill>
                <a:ea typeface="Aileron" charset="0"/>
              </a:rPr>
              <a:t>2. </a:t>
            </a:r>
            <a:r>
              <a:rPr lang="en-GB" sz="1100" dirty="0" err="1">
                <a:solidFill>
                  <a:schemeClr val="tx2"/>
                </a:solidFill>
                <a:ea typeface="Aileron" charset="0"/>
              </a:rPr>
              <a:t>Leighl</a:t>
            </a:r>
            <a:r>
              <a:rPr lang="en-GB" sz="1100" dirty="0">
                <a:solidFill>
                  <a:schemeClr val="tx2"/>
                </a:solidFill>
                <a:ea typeface="Aileron" charset="0"/>
              </a:rPr>
              <a:t> NB, et al. J </a:t>
            </a:r>
            <a:r>
              <a:rPr lang="en-GB" sz="1100" dirty="0" err="1">
                <a:solidFill>
                  <a:schemeClr val="tx2"/>
                </a:solidFill>
                <a:ea typeface="Aileron" charset="0"/>
              </a:rPr>
              <a:t>Thorac</a:t>
            </a:r>
            <a:r>
              <a:rPr lang="en-GB" sz="1100" dirty="0">
                <a:solidFill>
                  <a:schemeClr val="tx2"/>
                </a:solidFill>
                <a:ea typeface="Aileron" charset="0"/>
              </a:rPr>
              <a:t> Oncol. 2024;19(10, supplement): S246-S247 (WCLC 2024, Abstract P2.10A.07)</a:t>
            </a:r>
          </a:p>
        </p:txBody>
      </p:sp>
      <p:sp>
        <p:nvSpPr>
          <p:cNvPr id="60" name="Slide Number Placeholder 59">
            <a:extLst>
              <a:ext uri="{FF2B5EF4-FFF2-40B4-BE49-F238E27FC236}">
                <a16:creationId xmlns:a16="http://schemas.microsoft.com/office/drawing/2014/main" id="{F9AFB693-B84D-F827-111D-BFC5B71BF833}"/>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47</a:t>
            </a:fld>
            <a:endParaRPr lang="en-GB" noProof="0" dirty="0"/>
          </a:p>
        </p:txBody>
      </p:sp>
      <p:graphicFrame>
        <p:nvGraphicFramePr>
          <p:cNvPr id="19" name="Table 18">
            <a:extLst>
              <a:ext uri="{FF2B5EF4-FFF2-40B4-BE49-F238E27FC236}">
                <a16:creationId xmlns:a16="http://schemas.microsoft.com/office/drawing/2014/main" id="{9AE6EC4E-07D4-DD3C-7744-333267B66DC9}"/>
              </a:ext>
            </a:extLst>
          </p:cNvPr>
          <p:cNvGraphicFramePr>
            <a:graphicFrameLocks noGrp="1"/>
          </p:cNvGraphicFramePr>
          <p:nvPr>
            <p:extLst>
              <p:ext uri="{D42A27DB-BD31-4B8C-83A1-F6EECF244321}">
                <p14:modId xmlns:p14="http://schemas.microsoft.com/office/powerpoint/2010/main" val="3832223752"/>
              </p:ext>
            </p:extLst>
          </p:nvPr>
        </p:nvGraphicFramePr>
        <p:xfrm>
          <a:off x="577608" y="1268760"/>
          <a:ext cx="5343818" cy="4312773"/>
        </p:xfrm>
        <a:graphic>
          <a:graphicData uri="http://schemas.openxmlformats.org/drawingml/2006/table">
            <a:tbl>
              <a:tblPr firstRow="1" bandRow="1">
                <a:tableStyleId>{5C22544A-7EE6-4342-B048-85BDC9FD1C3A}</a:tableStyleId>
              </a:tblPr>
              <a:tblGrid>
                <a:gridCol w="5343818">
                  <a:extLst>
                    <a:ext uri="{9D8B030D-6E8A-4147-A177-3AD203B41FA5}">
                      <a16:colId xmlns:a16="http://schemas.microsoft.com/office/drawing/2014/main" val="4069232199"/>
                    </a:ext>
                  </a:extLst>
                </a:gridCol>
              </a:tblGrid>
              <a:tr h="360041">
                <a:tc>
                  <a:txBody>
                    <a:bodyPr/>
                    <a:lstStyle/>
                    <a:p>
                      <a:pPr algn="ctr">
                        <a:defRPr sz="1400" b="1"/>
                      </a:pPr>
                      <a:r>
                        <a:rPr lang="en-GB" sz="1400" noProof="0" dirty="0">
                          <a:latin typeface="Arial" panose="020B0604020202020204" pitchFamily="34" charset="0"/>
                          <a:cs typeface="Arial" panose="020B0604020202020204" pitchFamily="34" charset="0"/>
                        </a:rPr>
                        <a:t>TroFuse-004 (</a:t>
                      </a:r>
                      <a:r>
                        <a:rPr lang="en-GB" sz="1400" noProof="0" dirty="0">
                          <a:solidFill>
                            <a:schemeClr val="bg1"/>
                          </a:solidFill>
                          <a:latin typeface="Arial" panose="020B0604020202020204" pitchFamily="34" charset="0"/>
                          <a:cs typeface="Arial" panose="020B0604020202020204" pitchFamily="34" charset="0"/>
                        </a:rPr>
                        <a:t>NCT06074588)</a:t>
                      </a:r>
                      <a:r>
                        <a:rPr lang="en-GB" sz="1400" baseline="30000" noProof="0" dirty="0">
                          <a:solidFill>
                            <a:schemeClr val="bg1"/>
                          </a:solidFill>
                          <a:latin typeface="Arial" panose="020B0604020202020204" pitchFamily="34" charset="0"/>
                          <a:cs typeface="Arial" panose="020B0604020202020204" pitchFamily="34" charset="0"/>
                        </a:rPr>
                        <a:t>1</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649155449"/>
                  </a:ext>
                </a:extLst>
              </a:tr>
              <a:tr h="3952732">
                <a:tc>
                  <a:txBody>
                    <a:bodyPr/>
                    <a:lstStyle/>
                    <a:p>
                      <a:pPr>
                        <a:spcAft>
                          <a:spcPts val="200"/>
                        </a:spcAft>
                        <a:buClr>
                          <a:schemeClr val="accent1"/>
                        </a:buClr>
                      </a:pPr>
                      <a:endParaRPr lang="en-US" sz="900" dirty="0">
                        <a:latin typeface="Arial" panose="020B0604020202020204" pitchFamily="34" charset="0"/>
                        <a:cs typeface="Arial" panose="020B0604020202020204" pitchFamily="34" charset="0"/>
                      </a:endParaRPr>
                    </a:p>
                  </a:txBody>
                  <a:tcPr marR="1944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0972121"/>
                  </a:ext>
                </a:extLst>
              </a:tr>
            </a:tbl>
          </a:graphicData>
        </a:graphic>
      </p:graphicFrame>
      <p:sp>
        <p:nvSpPr>
          <p:cNvPr id="23" name="Rounded Rectangle 22">
            <a:extLst>
              <a:ext uri="{FF2B5EF4-FFF2-40B4-BE49-F238E27FC236}">
                <a16:creationId xmlns:a16="http://schemas.microsoft.com/office/drawing/2014/main" id="{61208BBF-1D36-5E18-9153-330D3E3B7F0E}"/>
              </a:ext>
            </a:extLst>
          </p:cNvPr>
          <p:cNvSpPr/>
          <p:nvPr/>
        </p:nvSpPr>
        <p:spPr>
          <a:xfrm>
            <a:off x="729517" y="3751780"/>
            <a:ext cx="5040000" cy="586720"/>
          </a:xfrm>
          <a:prstGeom prst="roundRect">
            <a:avLst>
              <a:gd name="adj" fmla="val 16119"/>
            </a:avLst>
          </a:prstGeom>
          <a:solidFill>
            <a:schemeClr val="bg1">
              <a:lumMod val="95000"/>
            </a:schemeClr>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Ins="72000" numCol="2" rtlCol="0" anchor="t" anchorCtr="0"/>
          <a:lstStyle/>
          <a:p>
            <a:pPr marL="0" marR="0" lvl="0" indent="0" algn="l" defTabSz="457200" rtl="0" eaLnBrk="1" fontAlgn="auto" latinLnBrk="0" hangingPunct="1">
              <a:lnSpc>
                <a:spcPct val="100000"/>
              </a:lnSpc>
              <a:spcBef>
                <a:spcPts val="0"/>
              </a:spcBef>
              <a:spcAft>
                <a:spcPts val="100"/>
              </a:spcAft>
              <a:buClr>
                <a:srgbClr val="C6573B"/>
              </a:buClr>
              <a:buSzTx/>
              <a:buFontTx/>
              <a:buNone/>
              <a:tabLst/>
              <a:defRPr/>
            </a:pPr>
            <a:r>
              <a:rPr kumimoji="0" lang="en-GB" sz="1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Primary endpoints:</a:t>
            </a:r>
          </a:p>
          <a:p>
            <a:pPr marL="184150" indent="-184150">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PFS by BICR</a:t>
            </a:r>
          </a:p>
          <a:p>
            <a:pPr marL="184150" indent="-184150">
              <a:spcAft>
                <a:spcPts val="200"/>
              </a:spcAft>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OS (in patients with </a:t>
            </a:r>
            <a:r>
              <a:rPr lang="en-GB" sz="900" i="1" dirty="0">
                <a:solidFill>
                  <a:schemeClr val="tx1"/>
                </a:solidFill>
                <a:latin typeface="Arial" panose="020B0604020202020204" pitchFamily="34" charset="0"/>
                <a:cs typeface="Arial" panose="020B0604020202020204" pitchFamily="34" charset="0"/>
              </a:rPr>
              <a:t>EGFR</a:t>
            </a:r>
            <a:r>
              <a:rPr lang="en-GB" sz="900" dirty="0">
                <a:solidFill>
                  <a:schemeClr val="tx1"/>
                </a:solidFill>
                <a:latin typeface="Arial" panose="020B0604020202020204" pitchFamily="34" charset="0"/>
                <a:cs typeface="Arial" panose="020B0604020202020204" pitchFamily="34" charset="0"/>
              </a:rPr>
              <a:t>m)</a:t>
            </a:r>
          </a:p>
          <a:p>
            <a:pPr marL="0" marR="0" lvl="0" indent="0" algn="l" defTabSz="457200" rtl="0" eaLnBrk="1" fontAlgn="auto" latinLnBrk="0" hangingPunct="1">
              <a:lnSpc>
                <a:spcPct val="100000"/>
              </a:lnSpc>
              <a:spcBef>
                <a:spcPts val="300"/>
              </a:spcBef>
              <a:spcAft>
                <a:spcPts val="100"/>
              </a:spcAft>
              <a:buClr>
                <a:srgbClr val="C6573B"/>
              </a:buClr>
              <a:buSzTx/>
              <a:buFontTx/>
              <a:buNone/>
              <a:tabLst/>
              <a:defRPr/>
            </a:pPr>
            <a:r>
              <a:rPr kumimoji="0" lang="en-GB" sz="1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Secondary endpoints:</a:t>
            </a:r>
          </a:p>
          <a:p>
            <a:pPr marL="184150" indent="-184150">
              <a:spcAft>
                <a:spcPts val="200"/>
              </a:spcAft>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PFS, OS, ORR, DOR, PROs ,Safety</a:t>
            </a:r>
          </a:p>
        </p:txBody>
      </p:sp>
      <p:sp>
        <p:nvSpPr>
          <p:cNvPr id="58" name="Rounded Rectangle 57">
            <a:extLst>
              <a:ext uri="{FF2B5EF4-FFF2-40B4-BE49-F238E27FC236}">
                <a16:creationId xmlns:a16="http://schemas.microsoft.com/office/drawing/2014/main" id="{10BD4ACB-5740-7968-EDF8-1069069E1C2F}"/>
              </a:ext>
            </a:extLst>
          </p:cNvPr>
          <p:cNvSpPr/>
          <p:nvPr/>
        </p:nvSpPr>
        <p:spPr>
          <a:xfrm>
            <a:off x="729517" y="3172997"/>
            <a:ext cx="2032425" cy="468000"/>
          </a:xfrm>
          <a:prstGeom prst="roundRect">
            <a:avLst>
              <a:gd name="adj" fmla="val 16894"/>
            </a:avLst>
          </a:prstGeom>
          <a:solidFill>
            <a:srgbClr val="7030A0"/>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buClr>
                <a:schemeClr val="accent1"/>
              </a:buClr>
            </a:pPr>
            <a:r>
              <a:rPr lang="en-GB" sz="900" b="1" noProof="0" dirty="0">
                <a:solidFill>
                  <a:schemeClr val="bg1"/>
                </a:solidFill>
                <a:latin typeface="Arial" panose="020B0604020202020204" pitchFamily="34" charset="0"/>
                <a:cs typeface="Arial" panose="020B0604020202020204" pitchFamily="34" charset="0"/>
              </a:rPr>
              <a:t>Sac-TMT 4 mg/kg</a:t>
            </a:r>
          </a:p>
          <a:p>
            <a:pPr algn="ctr">
              <a:lnSpc>
                <a:spcPct val="90000"/>
              </a:lnSpc>
              <a:buClr>
                <a:schemeClr val="accent1"/>
              </a:buClr>
            </a:pPr>
            <a:r>
              <a:rPr lang="en-GB" sz="900" b="1" noProof="0" dirty="0">
                <a:solidFill>
                  <a:schemeClr val="bg1"/>
                </a:solidFill>
                <a:latin typeface="Arial" panose="020B0604020202020204" pitchFamily="34" charset="0"/>
                <a:cs typeface="Arial" panose="020B0604020202020204" pitchFamily="34" charset="0"/>
              </a:rPr>
              <a:t>IV Q2W (days 1, 15, and 29</a:t>
            </a:r>
            <a:br>
              <a:rPr lang="en-GB" sz="900" b="1" noProof="0" dirty="0">
                <a:solidFill>
                  <a:schemeClr val="bg1"/>
                </a:solidFill>
                <a:latin typeface="Arial" panose="020B0604020202020204" pitchFamily="34" charset="0"/>
                <a:cs typeface="Arial" panose="020B0604020202020204" pitchFamily="34" charset="0"/>
              </a:rPr>
            </a:br>
            <a:r>
              <a:rPr lang="en-GB" sz="900" b="1" noProof="0" dirty="0">
                <a:solidFill>
                  <a:schemeClr val="bg1"/>
                </a:solidFill>
                <a:latin typeface="Arial" panose="020B0604020202020204" pitchFamily="34" charset="0"/>
                <a:cs typeface="Arial" panose="020B0604020202020204" pitchFamily="34" charset="0"/>
              </a:rPr>
              <a:t>of each 6-wk cycle)</a:t>
            </a:r>
          </a:p>
        </p:txBody>
      </p:sp>
      <p:sp>
        <p:nvSpPr>
          <p:cNvPr id="59" name="TextBox 58">
            <a:extLst>
              <a:ext uri="{FF2B5EF4-FFF2-40B4-BE49-F238E27FC236}">
                <a16:creationId xmlns:a16="http://schemas.microsoft.com/office/drawing/2014/main" id="{3AC71DFE-FAC8-9109-7422-71D5AE8A00DA}"/>
              </a:ext>
            </a:extLst>
          </p:cNvPr>
          <p:cNvSpPr txBox="1"/>
          <p:nvPr/>
        </p:nvSpPr>
        <p:spPr>
          <a:xfrm>
            <a:off x="716506" y="5147232"/>
            <a:ext cx="5060014" cy="376513"/>
          </a:xfrm>
          <a:prstGeom prst="rect">
            <a:avLst/>
          </a:prstGeom>
          <a:noFill/>
        </p:spPr>
        <p:txBody>
          <a:bodyPr wrap="square" lIns="0" tIns="0" rIns="0" bIns="0" rtlCol="0" anchor="b" anchorCtr="0">
            <a:spAutoFit/>
          </a:bodyPr>
          <a:lstStyle/>
          <a:p>
            <a:pPr>
              <a:lnSpc>
                <a:spcPct val="95000"/>
              </a:lnSpc>
              <a:spcAft>
                <a:spcPts val="200"/>
              </a:spcAft>
              <a:buClr>
                <a:schemeClr val="accent1"/>
              </a:buClr>
            </a:pPr>
            <a:r>
              <a:rPr lang="en-GB" sz="800" baseline="30000" noProof="0" dirty="0">
                <a:solidFill>
                  <a:schemeClr val="tx1"/>
                </a:solidFill>
                <a:latin typeface="Arial" panose="020B0604020202020204" pitchFamily="34" charset="0"/>
                <a:cs typeface="Arial" panose="020B0604020202020204" pitchFamily="34" charset="0"/>
              </a:rPr>
              <a:t>a </a:t>
            </a:r>
            <a:r>
              <a:rPr lang="en-GB" sz="800" noProof="0" dirty="0">
                <a:solidFill>
                  <a:schemeClr val="tx1"/>
                </a:solidFill>
                <a:latin typeface="Arial" panose="020B0604020202020204" pitchFamily="34" charset="0"/>
                <a:cs typeface="Arial" panose="020B0604020202020204" pitchFamily="34" charset="0"/>
              </a:rPr>
              <a:t>Stage III disease not eligible for resection or curative radiation;</a:t>
            </a:r>
          </a:p>
          <a:p>
            <a:pPr>
              <a:lnSpc>
                <a:spcPct val="95000"/>
              </a:lnSpc>
              <a:spcAft>
                <a:spcPts val="200"/>
              </a:spcAft>
              <a:buClr>
                <a:schemeClr val="accent1"/>
              </a:buClr>
            </a:pPr>
            <a:r>
              <a:rPr lang="en-GB" sz="800" baseline="30000" noProof="0" dirty="0">
                <a:latin typeface="Arial" panose="020B0604020202020204" pitchFamily="34" charset="0"/>
                <a:cs typeface="Arial" panose="020B0604020202020204" pitchFamily="34" charset="0"/>
              </a:rPr>
              <a:t>b </a:t>
            </a:r>
            <a:r>
              <a:rPr lang="en-GB" sz="800" noProof="0" dirty="0">
                <a:latin typeface="Arial" panose="020B0604020202020204" pitchFamily="34" charset="0"/>
                <a:cs typeface="Arial" panose="020B0604020202020204" pitchFamily="34" charset="0"/>
              </a:rPr>
              <a:t>Including alterations in </a:t>
            </a:r>
            <a:r>
              <a:rPr lang="en-GB" sz="800" i="1" noProof="0" dirty="0">
                <a:latin typeface="Arial" panose="020B0604020202020204" pitchFamily="34" charset="0"/>
                <a:cs typeface="Arial" panose="020B0604020202020204" pitchFamily="34" charset="0"/>
              </a:rPr>
              <a:t>ALK, ROS1, BRAF V600E, NTRK, MET </a:t>
            </a:r>
            <a:r>
              <a:rPr lang="en-GB" sz="800" noProof="0" dirty="0">
                <a:latin typeface="Arial" panose="020B0604020202020204" pitchFamily="34" charset="0"/>
                <a:cs typeface="Arial" panose="020B0604020202020204" pitchFamily="34" charset="0"/>
              </a:rPr>
              <a:t>exon 14 skipping, or </a:t>
            </a:r>
            <a:r>
              <a:rPr lang="en-GB" sz="800" i="1" noProof="0" dirty="0">
                <a:latin typeface="Arial" panose="020B0604020202020204" pitchFamily="34" charset="0"/>
                <a:cs typeface="Arial" panose="020B0604020202020204" pitchFamily="34" charset="0"/>
              </a:rPr>
              <a:t>RET</a:t>
            </a:r>
            <a:r>
              <a:rPr lang="en-GB" sz="800" noProof="0" dirty="0">
                <a:latin typeface="Arial" panose="020B0604020202020204" pitchFamily="34" charset="0"/>
                <a:cs typeface="Arial" panose="020B0604020202020204" pitchFamily="34" charset="0"/>
              </a:rPr>
              <a:t> and less common </a:t>
            </a:r>
            <a:r>
              <a:rPr lang="en-GB" sz="800" i="1" noProof="0" dirty="0">
                <a:latin typeface="Arial" panose="020B0604020202020204" pitchFamily="34" charset="0"/>
                <a:cs typeface="Arial" panose="020B0604020202020204" pitchFamily="34" charset="0"/>
              </a:rPr>
              <a:t>EGFR</a:t>
            </a:r>
            <a:r>
              <a:rPr lang="en-GB" sz="800" noProof="0" dirty="0">
                <a:latin typeface="Arial" panose="020B0604020202020204" pitchFamily="34" charset="0"/>
                <a:cs typeface="Arial" panose="020B0604020202020204" pitchFamily="34" charset="0"/>
              </a:rPr>
              <a:t> mutations (exon 20 S768I, exon 21 L861Q, and/or exon 18 G719X)</a:t>
            </a:r>
            <a:endParaRPr lang="en-GB" sz="800" noProof="0" dirty="0">
              <a:solidFill>
                <a:schemeClr val="tx1"/>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521EB3CB-A41F-8BFA-B8E5-AF80FBA1CC16}"/>
              </a:ext>
            </a:extLst>
          </p:cNvPr>
          <p:cNvCxnSpPr>
            <a:cxnSpLocks/>
          </p:cNvCxnSpPr>
          <p:nvPr/>
        </p:nvCxnSpPr>
        <p:spPr>
          <a:xfrm rot="5400000">
            <a:off x="3116449" y="2744662"/>
            <a:ext cx="266136"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2" name="Rounded Rectangle 61">
            <a:extLst>
              <a:ext uri="{FF2B5EF4-FFF2-40B4-BE49-F238E27FC236}">
                <a16:creationId xmlns:a16="http://schemas.microsoft.com/office/drawing/2014/main" id="{1C92F1A4-5AAF-DF05-2478-6E1599EA6004}"/>
              </a:ext>
            </a:extLst>
          </p:cNvPr>
          <p:cNvSpPr/>
          <p:nvPr/>
        </p:nvSpPr>
        <p:spPr>
          <a:xfrm>
            <a:off x="3737092" y="3172997"/>
            <a:ext cx="2032425" cy="468000"/>
          </a:xfrm>
          <a:prstGeom prst="roundRect">
            <a:avLst>
              <a:gd name="adj" fmla="val 16894"/>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buClr>
                <a:schemeClr val="accent1"/>
              </a:buClr>
            </a:pPr>
            <a:r>
              <a:rPr lang="en-GB" sz="900" b="1" dirty="0">
                <a:solidFill>
                  <a:schemeClr val="bg1"/>
                </a:solidFill>
                <a:latin typeface="Arial" panose="020B0604020202020204" pitchFamily="34" charset="0"/>
                <a:cs typeface="Arial" panose="020B0604020202020204" pitchFamily="34" charset="0"/>
              </a:rPr>
              <a:t>Docetaxel 75 mg/m</a:t>
            </a:r>
            <a:r>
              <a:rPr lang="en-GB" sz="900" b="1" baseline="30000" dirty="0">
                <a:solidFill>
                  <a:schemeClr val="bg1"/>
                </a:solidFill>
                <a:latin typeface="Arial" panose="020B0604020202020204" pitchFamily="34" charset="0"/>
                <a:cs typeface="Arial" panose="020B0604020202020204" pitchFamily="34" charset="0"/>
              </a:rPr>
              <a:t>2</a:t>
            </a:r>
            <a:r>
              <a:rPr lang="en-GB" sz="900" b="1" dirty="0">
                <a:solidFill>
                  <a:schemeClr val="bg1"/>
                </a:solidFill>
                <a:latin typeface="Arial" panose="020B0604020202020204" pitchFamily="34" charset="0"/>
                <a:cs typeface="Arial" panose="020B0604020202020204" pitchFamily="34" charset="0"/>
              </a:rPr>
              <a:t> or</a:t>
            </a:r>
            <a:br>
              <a:rPr lang="en-GB" sz="900" b="1" dirty="0">
                <a:solidFill>
                  <a:schemeClr val="bg1"/>
                </a:solidFill>
                <a:latin typeface="Arial" panose="020B0604020202020204" pitchFamily="34" charset="0"/>
                <a:cs typeface="Arial" panose="020B0604020202020204" pitchFamily="34" charset="0"/>
              </a:rPr>
            </a:br>
            <a:r>
              <a:rPr lang="en-GB" sz="900" b="1" dirty="0">
                <a:solidFill>
                  <a:schemeClr val="bg1"/>
                </a:solidFill>
                <a:latin typeface="Arial" panose="020B0604020202020204" pitchFamily="34" charset="0"/>
                <a:cs typeface="Arial" panose="020B0604020202020204" pitchFamily="34" charset="0"/>
              </a:rPr>
              <a:t>pemetrexed 500 mg/m</a:t>
            </a:r>
            <a:r>
              <a:rPr lang="en-GB" sz="900" b="1" baseline="30000" dirty="0">
                <a:solidFill>
                  <a:schemeClr val="bg1"/>
                </a:solidFill>
                <a:latin typeface="Arial" panose="020B0604020202020204" pitchFamily="34" charset="0"/>
                <a:cs typeface="Arial" panose="020B0604020202020204" pitchFamily="34" charset="0"/>
              </a:rPr>
              <a:t>2</a:t>
            </a:r>
            <a:r>
              <a:rPr lang="en-GB" sz="900" b="1" dirty="0">
                <a:solidFill>
                  <a:schemeClr val="bg1"/>
                </a:solidFill>
                <a:latin typeface="Arial" panose="020B0604020202020204" pitchFamily="34" charset="0"/>
                <a:cs typeface="Arial" panose="020B0604020202020204" pitchFamily="34" charset="0"/>
              </a:rPr>
              <a:t> IV Q3W (days 1 and 22 of each 6-wk cycle</a:t>
            </a:r>
            <a:endParaRPr lang="en-GB" sz="900" dirty="0">
              <a:solidFill>
                <a:schemeClr val="bg1"/>
              </a:solidFill>
              <a:latin typeface="Arial" panose="020B0604020202020204" pitchFamily="34" charset="0"/>
              <a:cs typeface="Arial" panose="020B0604020202020204" pitchFamily="34" charset="0"/>
            </a:endParaRPr>
          </a:p>
        </p:txBody>
      </p:sp>
      <p:cxnSp>
        <p:nvCxnSpPr>
          <p:cNvPr id="63" name="Straight Connector 62">
            <a:extLst>
              <a:ext uri="{FF2B5EF4-FFF2-40B4-BE49-F238E27FC236}">
                <a16:creationId xmlns:a16="http://schemas.microsoft.com/office/drawing/2014/main" id="{71EA1CD8-9345-7A9B-6381-E3B2A0072307}"/>
              </a:ext>
            </a:extLst>
          </p:cNvPr>
          <p:cNvCxnSpPr>
            <a:cxnSpLocks/>
          </p:cNvCxnSpPr>
          <p:nvPr/>
        </p:nvCxnSpPr>
        <p:spPr>
          <a:xfrm rot="5400000">
            <a:off x="4681830" y="3093983"/>
            <a:ext cx="142949"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42E4168D-512E-1176-22E5-FE67ED8A8C7E}"/>
              </a:ext>
            </a:extLst>
          </p:cNvPr>
          <p:cNvCxnSpPr>
            <a:cxnSpLocks/>
          </p:cNvCxnSpPr>
          <p:nvPr/>
        </p:nvCxnSpPr>
        <p:spPr>
          <a:xfrm rot="5400000">
            <a:off x="1674255" y="3092932"/>
            <a:ext cx="142948"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63D7A1A0-68C6-6675-C940-D14BE8718AE6}"/>
              </a:ext>
            </a:extLst>
          </p:cNvPr>
          <p:cNvCxnSpPr>
            <a:cxnSpLocks/>
          </p:cNvCxnSpPr>
          <p:nvPr/>
        </p:nvCxnSpPr>
        <p:spPr>
          <a:xfrm>
            <a:off x="1736725" y="3024949"/>
            <a:ext cx="3025775"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A58B0EF2-287F-EBB4-F8D8-21A07A8B74A7}"/>
              </a:ext>
            </a:extLst>
          </p:cNvPr>
          <p:cNvSpPr/>
          <p:nvPr/>
        </p:nvSpPr>
        <p:spPr>
          <a:xfrm>
            <a:off x="3085071" y="2882909"/>
            <a:ext cx="328892" cy="328892"/>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86400" rIns="0" rtlCol="0" anchor="ct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t>
            </a:r>
            <a:b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1:1</a:t>
            </a:r>
          </a:p>
        </p:txBody>
      </p:sp>
      <p:sp>
        <p:nvSpPr>
          <p:cNvPr id="61" name="Rounded Rectangle 60">
            <a:extLst>
              <a:ext uri="{FF2B5EF4-FFF2-40B4-BE49-F238E27FC236}">
                <a16:creationId xmlns:a16="http://schemas.microsoft.com/office/drawing/2014/main" id="{F3A22CC1-386B-9451-0866-D0D5F9FFC3D9}"/>
              </a:ext>
            </a:extLst>
          </p:cNvPr>
          <p:cNvSpPr/>
          <p:nvPr/>
        </p:nvSpPr>
        <p:spPr>
          <a:xfrm>
            <a:off x="729517" y="1703920"/>
            <a:ext cx="5040000" cy="1006563"/>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spcAft>
                <a:spcPts val="2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Study population:</a:t>
            </a:r>
          </a:p>
          <a:p>
            <a:pPr marL="133350" indent="-133350">
              <a:lnSpc>
                <a:spcPct val="90000"/>
              </a:lnSpc>
              <a:buClr>
                <a:schemeClr val="accent1"/>
              </a:buClr>
              <a:buFont typeface="Arial" panose="020B0604020202020204" pitchFamily="34" charset="0"/>
              <a:buChar char="•"/>
            </a:pPr>
            <a:r>
              <a:rPr lang="en-GB" sz="900" noProof="0" dirty="0">
                <a:solidFill>
                  <a:schemeClr val="tx1"/>
                </a:solidFill>
                <a:latin typeface="Arial" panose="020B0604020202020204" pitchFamily="34" charset="0"/>
                <a:cs typeface="Arial" panose="020B0604020202020204" pitchFamily="34" charset="0"/>
              </a:rPr>
              <a:t>Age ≥18 years</a:t>
            </a:r>
          </a:p>
          <a:p>
            <a:pPr marL="133350" indent="-133350">
              <a:lnSpc>
                <a:spcPct val="90000"/>
              </a:lnSpc>
              <a:buClr>
                <a:schemeClr val="accent1"/>
              </a:buClr>
              <a:buFont typeface="Arial" panose="020B0604020202020204" pitchFamily="34" charset="0"/>
              <a:buChar char="•"/>
            </a:pPr>
            <a:r>
              <a:rPr lang="en-GB" sz="900" noProof="0" dirty="0">
                <a:solidFill>
                  <a:schemeClr val="tx1"/>
                </a:solidFill>
                <a:latin typeface="Arial" panose="020B0604020202020204" pitchFamily="34" charset="0"/>
                <a:cs typeface="Arial" panose="020B0604020202020204" pitchFamily="34" charset="0"/>
              </a:rPr>
              <a:t>Histologically/cytologically documented advanced</a:t>
            </a:r>
            <a:r>
              <a:rPr lang="en-GB" sz="900" baseline="30000" noProof="0" dirty="0">
                <a:solidFill>
                  <a:schemeClr val="tx1"/>
                </a:solidFill>
                <a:latin typeface="Arial" panose="020B0604020202020204" pitchFamily="34" charset="0"/>
                <a:cs typeface="Arial" panose="020B0604020202020204" pitchFamily="34" charset="0"/>
              </a:rPr>
              <a:t>a</a:t>
            </a:r>
            <a:r>
              <a:rPr lang="en-GB" sz="900" noProof="0" dirty="0">
                <a:solidFill>
                  <a:schemeClr val="tx1"/>
                </a:solidFill>
                <a:latin typeface="Arial" panose="020B0604020202020204" pitchFamily="34" charset="0"/>
                <a:cs typeface="Arial" panose="020B0604020202020204" pitchFamily="34" charset="0"/>
              </a:rPr>
              <a:t> or metastatic nonsquamous NSCLC</a:t>
            </a:r>
          </a:p>
          <a:p>
            <a:pPr marL="133350" indent="-133350">
              <a:lnSpc>
                <a:spcPct val="90000"/>
              </a:lnSpc>
              <a:buClr>
                <a:schemeClr val="accent1"/>
              </a:buClr>
              <a:buFont typeface="Arial" panose="020B0604020202020204" pitchFamily="34" charset="0"/>
              <a:buChar char="•"/>
            </a:pPr>
            <a:r>
              <a:rPr lang="en-GB" sz="900" noProof="0" dirty="0">
                <a:solidFill>
                  <a:schemeClr val="tx1"/>
                </a:solidFill>
                <a:latin typeface="Arial" panose="020B0604020202020204" pitchFamily="34" charset="0"/>
                <a:cs typeface="Arial" panose="020B0604020202020204" pitchFamily="34" charset="0"/>
              </a:rPr>
              <a:t>Presence of ex19del or exon 21 L858R </a:t>
            </a:r>
            <a:r>
              <a:rPr lang="en-GB" sz="900" i="1" noProof="0" dirty="0">
                <a:solidFill>
                  <a:schemeClr val="tx1"/>
                </a:solidFill>
                <a:latin typeface="Arial" panose="020B0604020202020204" pitchFamily="34" charset="0"/>
                <a:cs typeface="Arial" panose="020B0604020202020204" pitchFamily="34" charset="0"/>
              </a:rPr>
              <a:t>EGFR</a:t>
            </a:r>
            <a:r>
              <a:rPr lang="en-GB" sz="900" noProof="0" dirty="0">
                <a:solidFill>
                  <a:schemeClr val="tx1"/>
                </a:solidFill>
                <a:latin typeface="Arial" panose="020B0604020202020204" pitchFamily="34" charset="0"/>
                <a:cs typeface="Arial" panose="020B0604020202020204" pitchFamily="34" charset="0"/>
              </a:rPr>
              <a:t>m or other genomic alterations</a:t>
            </a:r>
            <a:r>
              <a:rPr lang="en-GB" sz="900" baseline="30000" noProof="0" dirty="0">
                <a:solidFill>
                  <a:schemeClr val="tx1"/>
                </a:solidFill>
                <a:latin typeface="Arial" panose="020B0604020202020204" pitchFamily="34" charset="0"/>
                <a:cs typeface="Arial" panose="020B0604020202020204" pitchFamily="34" charset="0"/>
              </a:rPr>
              <a:t>b</a:t>
            </a:r>
          </a:p>
          <a:p>
            <a:pPr marL="133350" indent="-133350">
              <a:lnSpc>
                <a:spcPct val="90000"/>
              </a:lnSpc>
              <a:buClr>
                <a:schemeClr val="accent1"/>
              </a:buClr>
              <a:buFont typeface="Arial" panose="020B0604020202020204" pitchFamily="34" charset="0"/>
              <a:buChar char="•"/>
            </a:pPr>
            <a:r>
              <a:rPr lang="en-GB" sz="900" noProof="0" dirty="0">
                <a:solidFill>
                  <a:schemeClr val="tx1"/>
                </a:solidFill>
                <a:latin typeface="Arial" panose="020B0604020202020204" pitchFamily="34" charset="0"/>
                <a:cs typeface="Arial" panose="020B0604020202020204" pitchFamily="34" charset="0"/>
              </a:rPr>
              <a:t>Documented disease progression following 1 or 2 prior lines of TKIs plus 1 platinum-based chemotherapy ± anti–PD-(L)1</a:t>
            </a:r>
            <a:endParaRPr lang="en-GB" sz="900" noProof="0" dirty="0">
              <a:solidFill>
                <a:schemeClr val="tx1"/>
              </a:solidFill>
              <a:highlight>
                <a:srgbClr val="FFFF00"/>
              </a:highlight>
              <a:latin typeface="Arial" panose="020B0604020202020204" pitchFamily="34" charset="0"/>
              <a:cs typeface="Arial" panose="020B0604020202020204" pitchFamily="34" charset="0"/>
            </a:endParaRPr>
          </a:p>
          <a:p>
            <a:pPr marL="133350" indent="-133350">
              <a:lnSpc>
                <a:spcPct val="90000"/>
              </a:lnSpc>
              <a:buClr>
                <a:schemeClr val="accent1"/>
              </a:buClr>
              <a:buFont typeface="Arial" panose="020B0604020202020204" pitchFamily="34" charset="0"/>
              <a:buChar char="•"/>
            </a:pPr>
            <a:r>
              <a:rPr lang="en-GB" sz="900" noProof="0" dirty="0">
                <a:solidFill>
                  <a:schemeClr val="tx1"/>
                </a:solidFill>
                <a:latin typeface="Arial" panose="020B0604020202020204" pitchFamily="34" charset="0"/>
                <a:cs typeface="Arial" panose="020B0604020202020204" pitchFamily="34" charset="0"/>
              </a:rPr>
              <a:t>Measurable disease per RECIST version 1.1</a:t>
            </a:r>
          </a:p>
        </p:txBody>
      </p:sp>
      <p:sp>
        <p:nvSpPr>
          <p:cNvPr id="69" name="TextBox 68">
            <a:extLst>
              <a:ext uri="{FF2B5EF4-FFF2-40B4-BE49-F238E27FC236}">
                <a16:creationId xmlns:a16="http://schemas.microsoft.com/office/drawing/2014/main" id="{CAAF1C0F-A730-9F2B-0866-293C753ACAD1}"/>
              </a:ext>
            </a:extLst>
          </p:cNvPr>
          <p:cNvSpPr txBox="1"/>
          <p:nvPr/>
        </p:nvSpPr>
        <p:spPr>
          <a:xfrm>
            <a:off x="2911105" y="3265106"/>
            <a:ext cx="656758" cy="146194"/>
          </a:xfrm>
          <a:prstGeom prst="rect">
            <a:avLst/>
          </a:prstGeom>
          <a:noFill/>
        </p:spPr>
        <p:txBody>
          <a:bodyPr wrap="square" lIns="0" tIns="0" rIns="0" bIns="0" rtlCol="0">
            <a:spAutoFit/>
          </a:bodyPr>
          <a:lstStyle/>
          <a:p>
            <a:pPr algn="ctr">
              <a:lnSpc>
                <a:spcPct val="95000"/>
              </a:lnSpc>
              <a:buClr>
                <a:schemeClr val="accent1"/>
              </a:buClr>
            </a:pPr>
            <a:r>
              <a:rPr lang="en-GB" sz="1000" b="1" noProof="0" dirty="0">
                <a:solidFill>
                  <a:schemeClr val="tx1"/>
                </a:solidFill>
                <a:latin typeface="Arial" panose="020B0604020202020204" pitchFamily="34" charset="0"/>
                <a:cs typeface="Arial" panose="020B0604020202020204" pitchFamily="34" charset="0"/>
              </a:rPr>
              <a:t>N=556</a:t>
            </a:r>
            <a:endParaRPr lang="en-GB" sz="1000" baseline="30000" noProof="0" dirty="0">
              <a:solidFill>
                <a:schemeClr val="tx1"/>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26E531AD-690B-772C-A3E6-19D1031D910A}"/>
              </a:ext>
            </a:extLst>
          </p:cNvPr>
          <p:cNvSpPr txBox="1"/>
          <p:nvPr/>
        </p:nvSpPr>
        <p:spPr>
          <a:xfrm>
            <a:off x="1869264" y="2840087"/>
            <a:ext cx="414372" cy="131574"/>
          </a:xfrm>
          <a:prstGeom prst="rect">
            <a:avLst/>
          </a:prstGeom>
          <a:noFill/>
        </p:spPr>
        <p:txBody>
          <a:bodyPr wrap="square" lIns="0" tIns="0" rIns="0" bIns="0" rtlCol="0">
            <a:spAutoFit/>
          </a:bodyPr>
          <a:lstStyle/>
          <a:p>
            <a:pPr algn="ctr">
              <a:lnSpc>
                <a:spcPct val="95000"/>
              </a:lnSpc>
              <a:buClr>
                <a:schemeClr val="accent1"/>
              </a:buClr>
            </a:pPr>
            <a:r>
              <a:rPr lang="en-GB" sz="900" noProof="0" dirty="0">
                <a:solidFill>
                  <a:schemeClr val="tx1"/>
                </a:solidFill>
                <a:latin typeface="Arial" panose="020B0604020202020204" pitchFamily="34" charset="0"/>
                <a:cs typeface="Arial" panose="020B0604020202020204" pitchFamily="34" charset="0"/>
              </a:rPr>
              <a:t>Arm A</a:t>
            </a:r>
            <a:endParaRPr lang="en-GB" sz="900" baseline="30000" noProof="0" dirty="0">
              <a:solidFill>
                <a:schemeClr val="tx1"/>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A4AC6CB9-DD90-1E5A-25EF-73770E235DEF}"/>
              </a:ext>
            </a:extLst>
          </p:cNvPr>
          <p:cNvSpPr txBox="1"/>
          <p:nvPr/>
        </p:nvSpPr>
        <p:spPr>
          <a:xfrm>
            <a:off x="4208795" y="2840087"/>
            <a:ext cx="414372" cy="131574"/>
          </a:xfrm>
          <a:prstGeom prst="rect">
            <a:avLst/>
          </a:prstGeom>
          <a:noFill/>
        </p:spPr>
        <p:txBody>
          <a:bodyPr wrap="square" lIns="0" tIns="0" rIns="0" bIns="0" rtlCol="0">
            <a:spAutoFit/>
          </a:bodyPr>
          <a:lstStyle/>
          <a:p>
            <a:pPr algn="ctr">
              <a:lnSpc>
                <a:spcPct val="95000"/>
              </a:lnSpc>
              <a:buClr>
                <a:schemeClr val="accent1"/>
              </a:buClr>
            </a:pPr>
            <a:r>
              <a:rPr lang="en-GB" sz="900" noProof="0" dirty="0">
                <a:solidFill>
                  <a:schemeClr val="tx1"/>
                </a:solidFill>
                <a:latin typeface="Arial" panose="020B0604020202020204" pitchFamily="34" charset="0"/>
                <a:cs typeface="Arial" panose="020B0604020202020204" pitchFamily="34" charset="0"/>
              </a:rPr>
              <a:t>Arm B</a:t>
            </a:r>
            <a:endParaRPr lang="en-GB" sz="900" baseline="30000" noProof="0" dirty="0">
              <a:solidFill>
                <a:schemeClr val="tx1"/>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BD713DE1-502C-BC13-34F2-29024FCC365E}"/>
              </a:ext>
            </a:extLst>
          </p:cNvPr>
          <p:cNvSpPr txBox="1"/>
          <p:nvPr/>
        </p:nvSpPr>
        <p:spPr>
          <a:xfrm>
            <a:off x="835084" y="4426761"/>
            <a:ext cx="4971436" cy="655821"/>
          </a:xfrm>
          <a:prstGeom prst="rect">
            <a:avLst/>
          </a:prstGeom>
          <a:noFill/>
        </p:spPr>
        <p:txBody>
          <a:bodyPr wrap="square" lIns="0" tIns="0" rIns="0" bIns="0" rtlCol="0">
            <a:spAutoFit/>
          </a:bodyPr>
          <a:lstStyle/>
          <a:p>
            <a:pPr>
              <a:lnSpc>
                <a:spcPct val="95000"/>
              </a:lnSpc>
              <a:spcAft>
                <a:spcPts val="200"/>
              </a:spcAft>
              <a:buClr>
                <a:schemeClr val="accent1"/>
              </a:buClr>
            </a:pPr>
            <a:r>
              <a:rPr lang="en-GB" sz="900" b="1" noProof="0" dirty="0">
                <a:solidFill>
                  <a:schemeClr val="accent1"/>
                </a:solidFill>
                <a:latin typeface="Arial" panose="020B0604020202020204" pitchFamily="34" charset="0"/>
                <a:cs typeface="Arial" panose="020B0604020202020204" pitchFamily="34" charset="0"/>
              </a:rPr>
              <a:t>Stratification factors:</a:t>
            </a:r>
          </a:p>
          <a:p>
            <a:pPr marL="133350" indent="-133350">
              <a:lnSpc>
                <a:spcPct val="90000"/>
              </a:lnSpc>
              <a:buClr>
                <a:schemeClr val="accent1"/>
              </a:buClr>
              <a:buFont typeface="Arial" panose="020B0604020202020204" pitchFamily="34" charset="0"/>
              <a:buChar char="•"/>
            </a:pPr>
            <a:r>
              <a:rPr lang="en-GB" sz="900" i="1" dirty="0">
                <a:latin typeface="Arial" panose="020B0604020202020204" pitchFamily="34" charset="0"/>
                <a:cs typeface="Arial" panose="020B0604020202020204" pitchFamily="34" charset="0"/>
              </a:rPr>
              <a:t>EGFR</a:t>
            </a:r>
            <a:r>
              <a:rPr lang="en-GB" sz="900" dirty="0">
                <a:latin typeface="Arial" panose="020B0604020202020204" pitchFamily="34" charset="0"/>
                <a:cs typeface="Arial" panose="020B0604020202020204" pitchFamily="34" charset="0"/>
              </a:rPr>
              <a:t>m prior treatment (</a:t>
            </a:r>
            <a:r>
              <a:rPr lang="en-GB" sz="900" i="1" dirty="0">
                <a:latin typeface="Arial" panose="020B0604020202020204" pitchFamily="34" charset="0"/>
                <a:cs typeface="Arial" panose="020B0604020202020204" pitchFamily="34" charset="0"/>
              </a:rPr>
              <a:t>EGFR</a:t>
            </a:r>
            <a:r>
              <a:rPr lang="en-GB" sz="900" dirty="0">
                <a:latin typeface="Arial" panose="020B0604020202020204" pitchFamily="34" charset="0"/>
                <a:cs typeface="Arial" panose="020B0604020202020204" pitchFamily="34" charset="0"/>
              </a:rPr>
              <a:t>m with third-generation TKI vs </a:t>
            </a:r>
            <a:r>
              <a:rPr lang="en-GB" sz="900" i="1" dirty="0">
                <a:latin typeface="Arial" panose="020B0604020202020204" pitchFamily="34" charset="0"/>
                <a:cs typeface="Arial" panose="020B0604020202020204" pitchFamily="34" charset="0"/>
              </a:rPr>
              <a:t>EGFR</a:t>
            </a:r>
            <a:r>
              <a:rPr lang="en-GB" sz="900" dirty="0">
                <a:latin typeface="Arial" panose="020B0604020202020204" pitchFamily="34" charset="0"/>
                <a:cs typeface="Arial" panose="020B0604020202020204" pitchFamily="34" charset="0"/>
              </a:rPr>
              <a:t>m without third-generation TKI vs other genomic alterations)</a:t>
            </a:r>
          </a:p>
          <a:p>
            <a:pPr marL="133350" indent="-133350">
              <a:lnSpc>
                <a:spcPct val="90000"/>
              </a:lnSpc>
              <a:buClr>
                <a:schemeClr val="accent1"/>
              </a:buClr>
              <a:buFont typeface="Arial" panose="020B0604020202020204" pitchFamily="34" charset="0"/>
              <a:buChar char="•"/>
            </a:pPr>
            <a:r>
              <a:rPr lang="en-GB" sz="900" dirty="0">
                <a:latin typeface="Arial" panose="020B0604020202020204" pitchFamily="34" charset="0"/>
                <a:cs typeface="Arial" panose="020B0604020202020204" pitchFamily="34" charset="0"/>
              </a:rPr>
              <a:t>Brain metastasis (yes vs no)</a:t>
            </a:r>
          </a:p>
          <a:p>
            <a:pPr marL="133350" indent="-133350">
              <a:lnSpc>
                <a:spcPct val="90000"/>
              </a:lnSpc>
              <a:buClr>
                <a:schemeClr val="accent1"/>
              </a:buClr>
              <a:buFont typeface="Arial" panose="020B0604020202020204" pitchFamily="34" charset="0"/>
              <a:buChar char="•"/>
            </a:pPr>
            <a:r>
              <a:rPr lang="en-GB" sz="900" dirty="0">
                <a:latin typeface="Arial" panose="020B0604020202020204" pitchFamily="34" charset="0"/>
                <a:cs typeface="Arial" panose="020B0604020202020204" pitchFamily="34" charset="0"/>
              </a:rPr>
              <a:t>TROP2 expression (low vs medium vs high)</a:t>
            </a:r>
          </a:p>
        </p:txBody>
      </p:sp>
      <p:graphicFrame>
        <p:nvGraphicFramePr>
          <p:cNvPr id="80" name="Table 79">
            <a:extLst>
              <a:ext uri="{FF2B5EF4-FFF2-40B4-BE49-F238E27FC236}">
                <a16:creationId xmlns:a16="http://schemas.microsoft.com/office/drawing/2014/main" id="{03EEB7F7-B5DF-E894-80F6-9201C262033F}"/>
              </a:ext>
            </a:extLst>
          </p:cNvPr>
          <p:cNvGraphicFramePr>
            <a:graphicFrameLocks noGrp="1"/>
          </p:cNvGraphicFramePr>
          <p:nvPr>
            <p:extLst>
              <p:ext uri="{D42A27DB-BD31-4B8C-83A1-F6EECF244321}">
                <p14:modId xmlns:p14="http://schemas.microsoft.com/office/powerpoint/2010/main" val="1892206241"/>
              </p:ext>
            </p:extLst>
          </p:nvPr>
        </p:nvGraphicFramePr>
        <p:xfrm>
          <a:off x="6240016" y="1268760"/>
          <a:ext cx="5343818" cy="4312773"/>
        </p:xfrm>
        <a:graphic>
          <a:graphicData uri="http://schemas.openxmlformats.org/drawingml/2006/table">
            <a:tbl>
              <a:tblPr firstRow="1" bandRow="1">
                <a:tableStyleId>{5C22544A-7EE6-4342-B048-85BDC9FD1C3A}</a:tableStyleId>
              </a:tblPr>
              <a:tblGrid>
                <a:gridCol w="5343818">
                  <a:extLst>
                    <a:ext uri="{9D8B030D-6E8A-4147-A177-3AD203B41FA5}">
                      <a16:colId xmlns:a16="http://schemas.microsoft.com/office/drawing/2014/main" val="4069232199"/>
                    </a:ext>
                  </a:extLst>
                </a:gridCol>
              </a:tblGrid>
              <a:tr h="360041">
                <a:tc>
                  <a:txBody>
                    <a:bodyPr/>
                    <a:lstStyle/>
                    <a:p>
                      <a:pPr algn="ctr">
                        <a:defRPr sz="1400" b="1"/>
                      </a:pPr>
                      <a:r>
                        <a:rPr lang="en-GB" sz="1400" noProof="0" dirty="0">
                          <a:solidFill>
                            <a:schemeClr val="bg1"/>
                          </a:solidFill>
                          <a:latin typeface="Arial" panose="020B0604020202020204" pitchFamily="34" charset="0"/>
                          <a:cs typeface="Arial" panose="020B0604020202020204" pitchFamily="34" charset="0"/>
                        </a:rPr>
                        <a:t>TroFuse-009 (NCT06305754)</a:t>
                      </a:r>
                      <a:r>
                        <a:rPr lang="en-GB" sz="1400" baseline="30000" noProof="0" dirty="0">
                          <a:solidFill>
                            <a:schemeClr val="bg1"/>
                          </a:solidFill>
                          <a:latin typeface="Arial" panose="020B0604020202020204" pitchFamily="34" charset="0"/>
                          <a:cs typeface="Arial" panose="020B0604020202020204" pitchFamily="34" charset="0"/>
                        </a:rPr>
                        <a:t>2</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649155449"/>
                  </a:ext>
                </a:extLst>
              </a:tr>
              <a:tr h="3952732">
                <a:tc>
                  <a:txBody>
                    <a:bodyPr/>
                    <a:lstStyle/>
                    <a:p>
                      <a:pPr>
                        <a:spcAft>
                          <a:spcPts val="200"/>
                        </a:spcAft>
                        <a:buClr>
                          <a:schemeClr val="accent1"/>
                        </a:buClr>
                      </a:pPr>
                      <a:endParaRPr lang="en-US" sz="900" dirty="0">
                        <a:latin typeface="Arial" panose="020B0604020202020204" pitchFamily="34" charset="0"/>
                        <a:cs typeface="Arial" panose="020B0604020202020204" pitchFamily="34" charset="0"/>
                      </a:endParaRPr>
                    </a:p>
                  </a:txBody>
                  <a:tcPr marR="1944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0972121"/>
                  </a:ext>
                </a:extLst>
              </a:tr>
            </a:tbl>
          </a:graphicData>
        </a:graphic>
      </p:graphicFrame>
      <p:sp>
        <p:nvSpPr>
          <p:cNvPr id="82" name="Rounded Rectangle 81">
            <a:extLst>
              <a:ext uri="{FF2B5EF4-FFF2-40B4-BE49-F238E27FC236}">
                <a16:creationId xmlns:a16="http://schemas.microsoft.com/office/drawing/2014/main" id="{C7AE51A0-F18A-BA7A-A320-8283C81C9A15}"/>
              </a:ext>
            </a:extLst>
          </p:cNvPr>
          <p:cNvSpPr/>
          <p:nvPr/>
        </p:nvSpPr>
        <p:spPr>
          <a:xfrm>
            <a:off x="7320136" y="3898975"/>
            <a:ext cx="3148984" cy="601988"/>
          </a:xfrm>
          <a:prstGeom prst="roundRect">
            <a:avLst>
              <a:gd name="adj" fmla="val 16119"/>
            </a:avLst>
          </a:prstGeom>
          <a:solidFill>
            <a:schemeClr val="bg1">
              <a:lumMod val="95000"/>
            </a:schemeClr>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Ins="72000" numCol="1" rtlCol="0" anchor="t" anchorCtr="0"/>
          <a:lstStyle/>
          <a:p>
            <a:pPr marL="0" marR="0" lvl="0" indent="0" algn="l" defTabSz="457200" rtl="0" eaLnBrk="1" fontAlgn="auto" latinLnBrk="0" hangingPunct="1">
              <a:lnSpc>
                <a:spcPct val="100000"/>
              </a:lnSpc>
              <a:spcBef>
                <a:spcPts val="0"/>
              </a:spcBef>
              <a:spcAft>
                <a:spcPts val="100"/>
              </a:spcAft>
              <a:buClr>
                <a:srgbClr val="C6573B"/>
              </a:buClr>
              <a:buSzTx/>
              <a:buFontTx/>
              <a:buNone/>
              <a:tabLst/>
              <a:defRPr/>
            </a:pPr>
            <a:r>
              <a:rPr kumimoji="0" lang="en-GB" sz="1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Primary endpoints:</a:t>
            </a:r>
          </a:p>
          <a:p>
            <a:pPr marL="184150" indent="-184150">
              <a:spcAft>
                <a:spcPts val="200"/>
              </a:spcAft>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PFS by BICR</a:t>
            </a:r>
          </a:p>
          <a:p>
            <a:pPr marL="184150" indent="-184150">
              <a:spcAft>
                <a:spcPts val="200"/>
              </a:spcAft>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OS</a:t>
            </a:r>
          </a:p>
        </p:txBody>
      </p:sp>
      <p:sp>
        <p:nvSpPr>
          <p:cNvPr id="84" name="Rounded Rectangle 83">
            <a:extLst>
              <a:ext uri="{FF2B5EF4-FFF2-40B4-BE49-F238E27FC236}">
                <a16:creationId xmlns:a16="http://schemas.microsoft.com/office/drawing/2014/main" id="{4FFBE5BC-75CB-13BC-B152-E0D33AB97A99}"/>
              </a:ext>
            </a:extLst>
          </p:cNvPr>
          <p:cNvSpPr/>
          <p:nvPr/>
        </p:nvSpPr>
        <p:spPr>
          <a:xfrm>
            <a:off x="6391925" y="3256557"/>
            <a:ext cx="2032425" cy="468000"/>
          </a:xfrm>
          <a:prstGeom prst="roundRect">
            <a:avLst>
              <a:gd name="adj" fmla="val 16894"/>
            </a:avLst>
          </a:prstGeom>
          <a:solidFill>
            <a:srgbClr val="7030A0"/>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Sac-TMT</a:t>
            </a:r>
          </a:p>
          <a:p>
            <a:pPr algn="ctr">
              <a:lnSpc>
                <a:spcPct val="90000"/>
              </a:lnSpc>
              <a:buClr>
                <a:schemeClr val="accent1"/>
              </a:buClr>
            </a:pPr>
            <a:r>
              <a:rPr lang="en-GB" sz="1000" dirty="0">
                <a:solidFill>
                  <a:schemeClr val="bg1"/>
                </a:solidFill>
                <a:latin typeface="Arial" panose="020B0604020202020204" pitchFamily="34" charset="0"/>
                <a:cs typeface="Arial" panose="020B0604020202020204" pitchFamily="34" charset="0"/>
              </a:rPr>
              <a:t>4 mg/kg IV, Q2W</a:t>
            </a:r>
          </a:p>
        </p:txBody>
      </p:sp>
      <p:cxnSp>
        <p:nvCxnSpPr>
          <p:cNvPr id="92" name="Straight Connector 91">
            <a:extLst>
              <a:ext uri="{FF2B5EF4-FFF2-40B4-BE49-F238E27FC236}">
                <a16:creationId xmlns:a16="http://schemas.microsoft.com/office/drawing/2014/main" id="{DDF3F883-12CD-2D08-6B9B-46084B924AF0}"/>
              </a:ext>
            </a:extLst>
          </p:cNvPr>
          <p:cNvCxnSpPr>
            <a:cxnSpLocks/>
          </p:cNvCxnSpPr>
          <p:nvPr/>
        </p:nvCxnSpPr>
        <p:spPr>
          <a:xfrm rot="5400000">
            <a:off x="8778857" y="2838359"/>
            <a:ext cx="266136"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3" name="Rounded Rectangle 92">
            <a:extLst>
              <a:ext uri="{FF2B5EF4-FFF2-40B4-BE49-F238E27FC236}">
                <a16:creationId xmlns:a16="http://schemas.microsoft.com/office/drawing/2014/main" id="{0FE3B72D-026E-8A4A-229F-DEB4C7AAEA5B}"/>
              </a:ext>
            </a:extLst>
          </p:cNvPr>
          <p:cNvSpPr/>
          <p:nvPr/>
        </p:nvSpPr>
        <p:spPr>
          <a:xfrm>
            <a:off x="9399500" y="3256557"/>
            <a:ext cx="2032425" cy="468000"/>
          </a:xfrm>
          <a:prstGeom prst="roundRect">
            <a:avLst>
              <a:gd name="adj" fmla="val 16894"/>
            </a:avLst>
          </a:prstGeom>
          <a:solidFill>
            <a:schemeClr val="accent6">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Pt-CT</a:t>
            </a:r>
          </a:p>
        </p:txBody>
      </p:sp>
      <p:cxnSp>
        <p:nvCxnSpPr>
          <p:cNvPr id="94" name="Straight Connector 93">
            <a:extLst>
              <a:ext uri="{FF2B5EF4-FFF2-40B4-BE49-F238E27FC236}">
                <a16:creationId xmlns:a16="http://schemas.microsoft.com/office/drawing/2014/main" id="{C844F38B-AE8B-EDA3-AF89-7743B7A7E360}"/>
              </a:ext>
            </a:extLst>
          </p:cNvPr>
          <p:cNvCxnSpPr>
            <a:cxnSpLocks/>
          </p:cNvCxnSpPr>
          <p:nvPr/>
        </p:nvCxnSpPr>
        <p:spPr>
          <a:xfrm rot="5400000">
            <a:off x="10344238" y="3177543"/>
            <a:ext cx="142949"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20DBD1C4-79EA-2F94-10CD-7D2592930059}"/>
              </a:ext>
            </a:extLst>
          </p:cNvPr>
          <p:cNvCxnSpPr>
            <a:cxnSpLocks/>
          </p:cNvCxnSpPr>
          <p:nvPr/>
        </p:nvCxnSpPr>
        <p:spPr>
          <a:xfrm rot="5400000">
            <a:off x="7336663" y="3176492"/>
            <a:ext cx="142948"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41B83B3F-51C0-CBDB-C17D-652DD96410D2}"/>
              </a:ext>
            </a:extLst>
          </p:cNvPr>
          <p:cNvCxnSpPr>
            <a:cxnSpLocks/>
          </p:cNvCxnSpPr>
          <p:nvPr/>
        </p:nvCxnSpPr>
        <p:spPr>
          <a:xfrm>
            <a:off x="7399133" y="3108509"/>
            <a:ext cx="3025775"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8" name="Oval 97">
            <a:extLst>
              <a:ext uri="{FF2B5EF4-FFF2-40B4-BE49-F238E27FC236}">
                <a16:creationId xmlns:a16="http://schemas.microsoft.com/office/drawing/2014/main" id="{99B1E6A0-6A39-6C44-2817-ED3F874E5E5B}"/>
              </a:ext>
            </a:extLst>
          </p:cNvPr>
          <p:cNvSpPr/>
          <p:nvPr/>
        </p:nvSpPr>
        <p:spPr>
          <a:xfrm>
            <a:off x="8747479" y="2966469"/>
            <a:ext cx="328892" cy="328892"/>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86400" rIns="0" rtlCol="0" anchor="ct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t>
            </a:r>
            <a:b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1:1</a:t>
            </a:r>
          </a:p>
        </p:txBody>
      </p:sp>
      <p:sp>
        <p:nvSpPr>
          <p:cNvPr id="100" name="Rounded Rectangle 99">
            <a:extLst>
              <a:ext uri="{FF2B5EF4-FFF2-40B4-BE49-F238E27FC236}">
                <a16:creationId xmlns:a16="http://schemas.microsoft.com/office/drawing/2014/main" id="{9564AC08-BB59-4307-2F56-FE1BCD1F8B0C}"/>
              </a:ext>
            </a:extLst>
          </p:cNvPr>
          <p:cNvSpPr/>
          <p:nvPr/>
        </p:nvSpPr>
        <p:spPr>
          <a:xfrm>
            <a:off x="6391925" y="1703920"/>
            <a:ext cx="5040000" cy="1088131"/>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spcAft>
                <a:spcPts val="2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Study population:</a:t>
            </a:r>
          </a:p>
          <a:p>
            <a:pPr marL="133350" indent="-133350">
              <a:lnSpc>
                <a:spcPct val="90000"/>
              </a:lnSpc>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Age ≥18 years</a:t>
            </a:r>
          </a:p>
          <a:p>
            <a:pPr marL="133350" indent="-133350">
              <a:lnSpc>
                <a:spcPct val="90000"/>
              </a:lnSpc>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Histologically/cytologically documented stage III (not eligible for surgical resection or curative chemoradiation) or stage IV non-squamous NSCLC</a:t>
            </a:r>
          </a:p>
          <a:p>
            <a:pPr marL="133350" indent="-133350">
              <a:lnSpc>
                <a:spcPct val="90000"/>
              </a:lnSpc>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Presence of </a:t>
            </a:r>
            <a:r>
              <a:rPr lang="pt-BR" sz="900" dirty="0" err="1">
                <a:solidFill>
                  <a:schemeClr val="tx1"/>
                </a:solidFill>
                <a:latin typeface="Arial" panose="020B0604020202020204" pitchFamily="34" charset="0"/>
                <a:cs typeface="Arial" panose="020B0604020202020204" pitchFamily="34" charset="0"/>
              </a:rPr>
              <a:t>exon</a:t>
            </a:r>
            <a:r>
              <a:rPr lang="pt-BR" sz="900" dirty="0">
                <a:solidFill>
                  <a:schemeClr val="tx1"/>
                </a:solidFill>
                <a:latin typeface="Arial" panose="020B0604020202020204" pitchFamily="34" charset="0"/>
                <a:cs typeface="Arial" panose="020B0604020202020204" pitchFamily="34" charset="0"/>
              </a:rPr>
              <a:t> 19del, L858R, G719X, S7681, </a:t>
            </a:r>
            <a:r>
              <a:rPr lang="pt-BR" sz="900" dirty="0" err="1">
                <a:solidFill>
                  <a:schemeClr val="tx1"/>
                </a:solidFill>
                <a:latin typeface="Arial" panose="020B0604020202020204" pitchFamily="34" charset="0"/>
                <a:cs typeface="Arial" panose="020B0604020202020204" pitchFamily="34" charset="0"/>
              </a:rPr>
              <a:t>or</a:t>
            </a:r>
            <a:r>
              <a:rPr lang="pt-BR" sz="900" dirty="0">
                <a:solidFill>
                  <a:schemeClr val="tx1"/>
                </a:solidFill>
                <a:latin typeface="Arial" panose="020B0604020202020204" pitchFamily="34" charset="0"/>
                <a:cs typeface="Arial" panose="020B0604020202020204" pitchFamily="34" charset="0"/>
              </a:rPr>
              <a:t> L861Q</a:t>
            </a:r>
            <a:endParaRPr lang="en-GB" sz="900" dirty="0">
              <a:solidFill>
                <a:schemeClr val="tx1"/>
              </a:solidFill>
              <a:latin typeface="Arial" panose="020B0604020202020204" pitchFamily="34" charset="0"/>
              <a:cs typeface="Arial" panose="020B0604020202020204" pitchFamily="34" charset="0"/>
            </a:endParaRPr>
          </a:p>
          <a:p>
            <a:pPr marL="133350" indent="-133350">
              <a:lnSpc>
                <a:spcPct val="90000"/>
              </a:lnSpc>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Documented disease progression on prior EGFR TKI</a:t>
            </a:r>
            <a:endParaRPr lang="en-GB" sz="900" dirty="0">
              <a:solidFill>
                <a:schemeClr val="tx1"/>
              </a:solidFill>
              <a:highlight>
                <a:srgbClr val="FFFF00"/>
              </a:highlight>
              <a:latin typeface="Arial" panose="020B0604020202020204" pitchFamily="34" charset="0"/>
              <a:cs typeface="Arial" panose="020B0604020202020204" pitchFamily="34" charset="0"/>
            </a:endParaRPr>
          </a:p>
          <a:p>
            <a:pPr marL="133350" indent="-133350">
              <a:lnSpc>
                <a:spcPct val="90000"/>
              </a:lnSpc>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Measurable disease per RECIST version 1.1</a:t>
            </a:r>
          </a:p>
        </p:txBody>
      </p:sp>
      <p:sp>
        <p:nvSpPr>
          <p:cNvPr id="101" name="TextBox 100">
            <a:extLst>
              <a:ext uri="{FF2B5EF4-FFF2-40B4-BE49-F238E27FC236}">
                <a16:creationId xmlns:a16="http://schemas.microsoft.com/office/drawing/2014/main" id="{80072CB8-08D1-6E48-3762-D46A4F186005}"/>
              </a:ext>
            </a:extLst>
          </p:cNvPr>
          <p:cNvSpPr txBox="1"/>
          <p:nvPr/>
        </p:nvSpPr>
        <p:spPr>
          <a:xfrm>
            <a:off x="8573513" y="3348666"/>
            <a:ext cx="656758" cy="146194"/>
          </a:xfrm>
          <a:prstGeom prst="rect">
            <a:avLst/>
          </a:prstGeom>
          <a:noFill/>
        </p:spPr>
        <p:txBody>
          <a:bodyPr wrap="square" lIns="0" tIns="0" rIns="0" bIns="0" rtlCol="0">
            <a:spAutoFit/>
          </a:bodyPr>
          <a:lstStyle/>
          <a:p>
            <a:pPr algn="ctr">
              <a:lnSpc>
                <a:spcPct val="95000"/>
              </a:lnSpc>
              <a:buClr>
                <a:schemeClr val="accent1"/>
              </a:buClr>
            </a:pPr>
            <a:r>
              <a:rPr lang="en-GB" sz="1000" b="1" noProof="0" dirty="0">
                <a:solidFill>
                  <a:schemeClr val="tx1"/>
                </a:solidFill>
                <a:latin typeface="Arial" panose="020B0604020202020204" pitchFamily="34" charset="0"/>
                <a:cs typeface="Arial" panose="020B0604020202020204" pitchFamily="34" charset="0"/>
              </a:rPr>
              <a:t>N=520</a:t>
            </a:r>
            <a:endParaRPr lang="en-GB" sz="1000" baseline="30000" noProof="0" dirty="0">
              <a:solidFill>
                <a:schemeClr val="tx1"/>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15C142DF-3AE9-EEEF-B8A4-3DF94B389709}"/>
              </a:ext>
            </a:extLst>
          </p:cNvPr>
          <p:cNvSpPr txBox="1"/>
          <p:nvPr/>
        </p:nvSpPr>
        <p:spPr>
          <a:xfrm>
            <a:off x="6497492" y="4754671"/>
            <a:ext cx="4971436" cy="551946"/>
          </a:xfrm>
          <a:prstGeom prst="rect">
            <a:avLst/>
          </a:prstGeom>
          <a:noFill/>
        </p:spPr>
        <p:txBody>
          <a:bodyPr wrap="square" lIns="0" tIns="0" rIns="0" bIns="0" rtlCol="0">
            <a:spAutoFit/>
          </a:bodyPr>
          <a:lstStyle/>
          <a:p>
            <a:pPr>
              <a:lnSpc>
                <a:spcPct val="95000"/>
              </a:lnSpc>
              <a:spcAft>
                <a:spcPts val="200"/>
              </a:spcAft>
              <a:buClr>
                <a:schemeClr val="accent1"/>
              </a:buClr>
            </a:pPr>
            <a:r>
              <a:rPr lang="en-GB" sz="900" b="1" noProof="0" dirty="0">
                <a:solidFill>
                  <a:schemeClr val="accent1"/>
                </a:solidFill>
                <a:latin typeface="Arial" panose="020B0604020202020204" pitchFamily="34" charset="0"/>
                <a:cs typeface="Arial" panose="020B0604020202020204" pitchFamily="34" charset="0"/>
              </a:rPr>
              <a:t>Stratification factors:</a:t>
            </a:r>
          </a:p>
          <a:p>
            <a:pPr marL="133350" indent="-133350">
              <a:lnSpc>
                <a:spcPct val="95000"/>
              </a:lnSpc>
              <a:buClr>
                <a:schemeClr val="accent1"/>
              </a:buClr>
              <a:buFont typeface="Arial" panose="020B0604020202020204" pitchFamily="34" charset="0"/>
              <a:buChar char="•"/>
            </a:pPr>
            <a:r>
              <a:rPr lang="en-GB" sz="900" dirty="0">
                <a:latin typeface="Arial" panose="020B0604020202020204" pitchFamily="34" charset="0"/>
                <a:cs typeface="Arial" panose="020B0604020202020204" pitchFamily="34" charset="0"/>
              </a:rPr>
              <a:t>Brain metastases baseline (yes vs no)</a:t>
            </a:r>
          </a:p>
          <a:p>
            <a:pPr marL="133350" indent="-133350">
              <a:lnSpc>
                <a:spcPct val="95000"/>
              </a:lnSpc>
              <a:buClr>
                <a:schemeClr val="accent1"/>
              </a:buClr>
              <a:buFont typeface="Arial" panose="020B0604020202020204" pitchFamily="34" charset="0"/>
              <a:buChar char="•"/>
            </a:pPr>
            <a:r>
              <a:rPr lang="en-GB" sz="900" dirty="0">
                <a:latin typeface="Arial" panose="020B0604020202020204" pitchFamily="34" charset="0"/>
                <a:cs typeface="Arial" panose="020B0604020202020204" pitchFamily="34" charset="0"/>
              </a:rPr>
              <a:t>EGFR TKI 1L: 3</a:t>
            </a:r>
            <a:r>
              <a:rPr lang="en-GB" sz="900" baseline="30000" dirty="0">
                <a:latin typeface="Arial" panose="020B0604020202020204" pitchFamily="34" charset="0"/>
                <a:cs typeface="Arial" panose="020B0604020202020204" pitchFamily="34" charset="0"/>
              </a:rPr>
              <a:t>rd</a:t>
            </a:r>
            <a:r>
              <a:rPr lang="en-GB" sz="900" dirty="0">
                <a:latin typeface="Arial" panose="020B0604020202020204" pitchFamily="34" charset="0"/>
                <a:cs typeface="Arial" panose="020B0604020202020204" pitchFamily="34" charset="0"/>
              </a:rPr>
              <a:t> gen vs 1</a:t>
            </a:r>
            <a:r>
              <a:rPr lang="en-GB" sz="900" baseline="30000" dirty="0">
                <a:latin typeface="Arial" panose="020B0604020202020204" pitchFamily="34" charset="0"/>
                <a:cs typeface="Arial" panose="020B0604020202020204" pitchFamily="34" charset="0"/>
              </a:rPr>
              <a:t>st</a:t>
            </a:r>
            <a:r>
              <a:rPr lang="en-GB" sz="900" dirty="0">
                <a:latin typeface="Arial" panose="020B0604020202020204" pitchFamily="34" charset="0"/>
                <a:cs typeface="Arial" panose="020B0604020202020204" pitchFamily="34" charset="0"/>
              </a:rPr>
              <a:t>/2</a:t>
            </a:r>
            <a:r>
              <a:rPr lang="en-GB" sz="900" baseline="30000" dirty="0">
                <a:latin typeface="Arial" panose="020B0604020202020204" pitchFamily="34" charset="0"/>
                <a:cs typeface="Arial" panose="020B0604020202020204" pitchFamily="34" charset="0"/>
              </a:rPr>
              <a:t>nd</a:t>
            </a:r>
            <a:r>
              <a:rPr lang="en-GB" sz="900" dirty="0">
                <a:latin typeface="Arial" panose="020B0604020202020204" pitchFamily="34" charset="0"/>
                <a:cs typeface="Arial" panose="020B0604020202020204" pitchFamily="34" charset="0"/>
              </a:rPr>
              <a:t> gen, including 3</a:t>
            </a:r>
            <a:r>
              <a:rPr lang="en-GB" sz="900" baseline="30000" dirty="0">
                <a:latin typeface="Arial" panose="020B0604020202020204" pitchFamily="34" charset="0"/>
                <a:cs typeface="Arial" panose="020B0604020202020204" pitchFamily="34" charset="0"/>
              </a:rPr>
              <a:t>rd</a:t>
            </a:r>
            <a:r>
              <a:rPr lang="en-GB" sz="900" dirty="0">
                <a:latin typeface="Arial" panose="020B0604020202020204" pitchFamily="34" charset="0"/>
                <a:cs typeface="Arial" panose="020B0604020202020204" pitchFamily="34" charset="0"/>
              </a:rPr>
              <a:t> gen in 2L </a:t>
            </a:r>
          </a:p>
          <a:p>
            <a:pPr marL="133350" indent="-133350">
              <a:lnSpc>
                <a:spcPct val="95000"/>
              </a:lnSpc>
              <a:buClr>
                <a:schemeClr val="accent1"/>
              </a:buClr>
              <a:buFont typeface="Arial" panose="020B0604020202020204" pitchFamily="34" charset="0"/>
              <a:buChar char="•"/>
            </a:pPr>
            <a:r>
              <a:rPr lang="en-GB" sz="900" dirty="0">
                <a:latin typeface="Arial" panose="020B0604020202020204" pitchFamily="34" charset="0"/>
                <a:cs typeface="Arial" panose="020B0604020202020204" pitchFamily="34" charset="0"/>
              </a:rPr>
              <a:t>TROP2 expression: no or low vs medium vs high</a:t>
            </a:r>
          </a:p>
        </p:txBody>
      </p:sp>
      <p:sp>
        <p:nvSpPr>
          <p:cNvPr id="105" name="Rounded Rectangle 104">
            <a:extLst>
              <a:ext uri="{FF2B5EF4-FFF2-40B4-BE49-F238E27FC236}">
                <a16:creationId xmlns:a16="http://schemas.microsoft.com/office/drawing/2014/main" id="{83C8D5C1-FB89-B6B3-C947-1018240D0BA3}"/>
              </a:ext>
            </a:extLst>
          </p:cNvPr>
          <p:cNvSpPr/>
          <p:nvPr/>
        </p:nvSpPr>
        <p:spPr>
          <a:xfrm>
            <a:off x="8852933" y="3898975"/>
            <a:ext cx="1616188" cy="586720"/>
          </a:xfrm>
          <a:prstGeom prst="roundRect">
            <a:avLst>
              <a:gd name="adj" fmla="val 16119"/>
            </a:avLst>
          </a:prstGeom>
          <a:noFill/>
          <a:ln w="22225">
            <a:noFill/>
          </a:ln>
          <a:effectLst/>
        </p:spPr>
        <p:style>
          <a:lnRef idx="1">
            <a:schemeClr val="accent1"/>
          </a:lnRef>
          <a:fillRef idx="3">
            <a:schemeClr val="accent1"/>
          </a:fillRef>
          <a:effectRef idx="2">
            <a:schemeClr val="accent1"/>
          </a:effectRef>
          <a:fontRef idx="minor">
            <a:schemeClr val="lt1"/>
          </a:fontRef>
        </p:style>
        <p:txBody>
          <a:bodyPr rIns="72000" numCol="1" rtlCol="0" anchor="t" anchorCtr="0"/>
          <a:lstStyle/>
          <a:p>
            <a:pPr marL="0" marR="0" lvl="0" indent="0" algn="l" defTabSz="457200" rtl="0" eaLnBrk="1" fontAlgn="auto" latinLnBrk="0" hangingPunct="1">
              <a:lnSpc>
                <a:spcPct val="100000"/>
              </a:lnSpc>
              <a:spcBef>
                <a:spcPts val="300"/>
              </a:spcBef>
              <a:spcAft>
                <a:spcPts val="100"/>
              </a:spcAft>
              <a:buClr>
                <a:srgbClr val="C6573B"/>
              </a:buClr>
              <a:buSzTx/>
              <a:buFontTx/>
              <a:buNone/>
              <a:tabLst/>
              <a:defRPr/>
            </a:pPr>
            <a:r>
              <a:rPr kumimoji="0" lang="en-GB" sz="1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Secondary endpoints:</a:t>
            </a:r>
          </a:p>
          <a:p>
            <a:pPr marL="184150" indent="-184150">
              <a:spcAft>
                <a:spcPts val="200"/>
              </a:spcAft>
              <a:buClr>
                <a:schemeClr val="accent1"/>
              </a:buClr>
              <a:buFont typeface="Arial" panose="020B0604020202020204" pitchFamily="34" charset="0"/>
              <a:buChar char="•"/>
              <a:tabLst>
                <a:tab pos="708025" algn="l"/>
              </a:tabLst>
            </a:pPr>
            <a:r>
              <a:rPr lang="en-GB" sz="900" dirty="0">
                <a:solidFill>
                  <a:schemeClr val="tx1"/>
                </a:solidFill>
                <a:latin typeface="Arial" panose="020B0604020202020204" pitchFamily="34" charset="0"/>
                <a:cs typeface="Arial" panose="020B0604020202020204" pitchFamily="34" charset="0"/>
              </a:rPr>
              <a:t>ORR	</a:t>
            </a:r>
            <a:r>
              <a:rPr lang="en-GB" sz="900" dirty="0">
                <a:solidFill>
                  <a:schemeClr val="accent1"/>
                </a:solidFill>
                <a:latin typeface="Arial" panose="020B0604020202020204" pitchFamily="34" charset="0"/>
                <a:cs typeface="Arial" panose="020B0604020202020204" pitchFamily="34" charset="0"/>
              </a:rPr>
              <a:t>•    </a:t>
            </a:r>
            <a:r>
              <a:rPr lang="en-GB" sz="900" dirty="0">
                <a:solidFill>
                  <a:schemeClr val="tx1"/>
                </a:solidFill>
                <a:latin typeface="Arial" panose="020B0604020202020204" pitchFamily="34" charset="0"/>
                <a:cs typeface="Arial" panose="020B0604020202020204" pitchFamily="34" charset="0"/>
              </a:rPr>
              <a:t>PROs</a:t>
            </a:r>
          </a:p>
          <a:p>
            <a:pPr marL="184150" indent="-184150">
              <a:spcAft>
                <a:spcPts val="200"/>
              </a:spcAft>
              <a:buClr>
                <a:schemeClr val="accent1"/>
              </a:buClr>
              <a:buFont typeface="Arial" panose="020B0604020202020204" pitchFamily="34" charset="0"/>
              <a:buChar char="•"/>
              <a:tabLst>
                <a:tab pos="708025" algn="l"/>
              </a:tabLst>
            </a:pPr>
            <a:r>
              <a:rPr lang="en-GB" sz="900" dirty="0" err="1">
                <a:solidFill>
                  <a:schemeClr val="tx1"/>
                </a:solidFill>
                <a:latin typeface="Arial" panose="020B0604020202020204" pitchFamily="34" charset="0"/>
                <a:cs typeface="Arial" panose="020B0604020202020204" pitchFamily="34" charset="0"/>
              </a:rPr>
              <a:t>DoR</a:t>
            </a:r>
            <a:r>
              <a:rPr lang="en-GB" sz="900" dirty="0">
                <a:solidFill>
                  <a:schemeClr val="tx1"/>
                </a:solidFill>
                <a:latin typeface="Arial" panose="020B0604020202020204" pitchFamily="34" charset="0"/>
                <a:cs typeface="Arial" panose="020B0604020202020204" pitchFamily="34" charset="0"/>
              </a:rPr>
              <a:t>	</a:t>
            </a:r>
            <a:r>
              <a:rPr lang="en-GB" sz="900" dirty="0">
                <a:solidFill>
                  <a:schemeClr val="accent1"/>
                </a:solidFill>
                <a:latin typeface="Arial" panose="020B0604020202020204" pitchFamily="34" charset="0"/>
                <a:cs typeface="Arial" panose="020B0604020202020204" pitchFamily="34" charset="0"/>
              </a:rPr>
              <a:t>•    </a:t>
            </a:r>
            <a:r>
              <a:rPr lang="en-GB" sz="900" dirty="0">
                <a:solidFill>
                  <a:schemeClr val="tx1"/>
                </a:solidFill>
                <a:latin typeface="Arial" panose="020B0604020202020204" pitchFamily="34" charset="0"/>
                <a:cs typeface="Arial" panose="020B0604020202020204" pitchFamily="34" charset="0"/>
              </a:rPr>
              <a:t>Safety</a:t>
            </a:r>
          </a:p>
        </p:txBody>
      </p:sp>
    </p:spTree>
    <p:extLst>
      <p:ext uri="{BB962C8B-B14F-4D97-AF65-F5344CB8AC3E}">
        <p14:creationId xmlns:p14="http://schemas.microsoft.com/office/powerpoint/2010/main" val="216851018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F1830-1F6C-EF9B-028F-47834DEEC76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A10D3DD-39A6-728A-316E-CC9BEB6E4E06}"/>
              </a:ext>
            </a:extLst>
          </p:cNvPr>
          <p:cNvSpPr>
            <a:spLocks noGrp="1"/>
          </p:cNvSpPr>
          <p:nvPr>
            <p:ph type="body" idx="1"/>
          </p:nvPr>
        </p:nvSpPr>
        <p:spPr>
          <a:xfrm>
            <a:off x="609600" y="1214438"/>
            <a:ext cx="10972800" cy="701675"/>
          </a:xfrm>
        </p:spPr>
        <p:txBody>
          <a:bodyPr/>
          <a:lstStyle/>
          <a:p>
            <a:r>
              <a:rPr lang="en-GB" dirty="0">
                <a:solidFill>
                  <a:schemeClr val="accent1"/>
                </a:solidFill>
              </a:rPr>
              <a:t>TROPION-Lung 14: Phase 3, ongoing trial</a:t>
            </a:r>
          </a:p>
          <a:p>
            <a:endParaRPr lang="en-US" dirty="0">
              <a:solidFill>
                <a:schemeClr val="accent1"/>
              </a:solidFill>
            </a:endParaRPr>
          </a:p>
        </p:txBody>
      </p:sp>
      <p:sp>
        <p:nvSpPr>
          <p:cNvPr id="8" name="Title 7">
            <a:extLst>
              <a:ext uri="{FF2B5EF4-FFF2-40B4-BE49-F238E27FC236}">
                <a16:creationId xmlns:a16="http://schemas.microsoft.com/office/drawing/2014/main" id="{4822C161-D703-8122-C21A-EAF93F134A1E}"/>
              </a:ext>
            </a:extLst>
          </p:cNvPr>
          <p:cNvSpPr>
            <a:spLocks noGrp="1"/>
          </p:cNvSpPr>
          <p:nvPr>
            <p:ph type="title"/>
          </p:nvPr>
        </p:nvSpPr>
        <p:spPr>
          <a:xfrm>
            <a:off x="619201" y="259200"/>
            <a:ext cx="10963199" cy="864000"/>
          </a:xfrm>
        </p:spPr>
        <p:txBody>
          <a:bodyPr/>
          <a:lstStyle/>
          <a:p>
            <a:r>
              <a:rPr lang="en-GB" dirty="0"/>
              <a:t>Dato-</a:t>
            </a:r>
            <a:r>
              <a:rPr lang="en-GB" dirty="0" err="1"/>
              <a:t>DX</a:t>
            </a:r>
            <a:r>
              <a:rPr lang="en-GB" cap="none" dirty="0" err="1"/>
              <a:t>d</a:t>
            </a:r>
            <a:r>
              <a:rPr lang="en-GB" dirty="0"/>
              <a:t> as 1L treatment in </a:t>
            </a:r>
            <a:r>
              <a:rPr lang="en-GB" i="1" dirty="0"/>
              <a:t>EGFR-</a:t>
            </a:r>
            <a:r>
              <a:rPr lang="en-GB" dirty="0"/>
              <a:t>MUTANT NSCLC</a:t>
            </a:r>
          </a:p>
        </p:txBody>
      </p:sp>
      <p:sp>
        <p:nvSpPr>
          <p:cNvPr id="15" name="Content Placeholder 14">
            <a:extLst>
              <a:ext uri="{FF2B5EF4-FFF2-40B4-BE49-F238E27FC236}">
                <a16:creationId xmlns:a16="http://schemas.microsoft.com/office/drawing/2014/main" id="{1756ACA2-9C61-4298-F417-2B3BD8BEBB7F}"/>
              </a:ext>
            </a:extLst>
          </p:cNvPr>
          <p:cNvSpPr>
            <a:spLocks noGrp="1"/>
          </p:cNvSpPr>
          <p:nvPr>
            <p:ph sz="quarter" idx="15"/>
          </p:nvPr>
        </p:nvSpPr>
        <p:spPr>
          <a:xfrm>
            <a:off x="620183" y="6295355"/>
            <a:ext cx="10180339" cy="365125"/>
          </a:xfrm>
        </p:spPr>
        <p:txBody>
          <a:bodyPr anchor="b" anchorCtr="0"/>
          <a:lstStyle/>
          <a:p>
            <a:r>
              <a:rPr lang="en-GB" dirty="0">
                <a:solidFill>
                  <a:schemeClr val="tx2"/>
                </a:solidFill>
              </a:rPr>
              <a:t>1L, first-line; BICR, blinded independent central review; Dato-</a:t>
            </a:r>
            <a:r>
              <a:rPr lang="en-GB" dirty="0" err="1">
                <a:solidFill>
                  <a:schemeClr val="tx2"/>
                </a:solidFill>
              </a:rPr>
              <a:t>DXd</a:t>
            </a:r>
            <a:r>
              <a:rPr lang="en-GB" dirty="0">
                <a:solidFill>
                  <a:schemeClr val="tx2"/>
                </a:solidFill>
              </a:rPr>
              <a:t>, </a:t>
            </a:r>
            <a:r>
              <a:rPr lang="en-GB" dirty="0" err="1">
                <a:solidFill>
                  <a:schemeClr val="tx2"/>
                </a:solidFill>
              </a:rPr>
              <a:t>datopotamab</a:t>
            </a:r>
            <a:r>
              <a:rPr lang="en-GB" dirty="0">
                <a:solidFill>
                  <a:schemeClr val="tx2"/>
                </a:solidFill>
              </a:rPr>
              <a:t> deruxtecan; </a:t>
            </a:r>
            <a:r>
              <a:rPr lang="en-GB" dirty="0" err="1">
                <a:solidFill>
                  <a:schemeClr val="tx2"/>
                </a:solidFill>
              </a:rPr>
              <a:t>DoR</a:t>
            </a:r>
            <a:r>
              <a:rPr lang="en-GB" dirty="0">
                <a:solidFill>
                  <a:schemeClr val="tx2"/>
                </a:solidFill>
              </a:rPr>
              <a:t>, duration of response; </a:t>
            </a:r>
            <a:r>
              <a:rPr lang="en-GB" dirty="0">
                <a:solidFill>
                  <a:schemeClr val="tx2"/>
                </a:solidFill>
                <a:ea typeface="Aileron" charset="0"/>
              </a:rPr>
              <a:t>ex19del, exon 19 deletion; </a:t>
            </a:r>
            <a:r>
              <a:rPr lang="en-GB" dirty="0">
                <a:solidFill>
                  <a:schemeClr val="tx2"/>
                </a:solidFill>
              </a:rPr>
              <a:t>gen, generation; IV, intravenous; NSCLC, non-small cell lung cancer; ORR, objective response rate; OS, overall survival; PFS, progression-free survival; PK, pharmacokinetics; Q3W, every 3 weeks; QD, once daily; R, randomisation</a:t>
            </a:r>
          </a:p>
          <a:p>
            <a:r>
              <a:rPr lang="en-GB" dirty="0">
                <a:solidFill>
                  <a:schemeClr val="tx2"/>
                </a:solidFill>
              </a:rPr>
              <a:t>Lu S, et al. J Clin Oncol 2025; 43: TPS8647</a:t>
            </a:r>
          </a:p>
        </p:txBody>
      </p:sp>
      <p:sp>
        <p:nvSpPr>
          <p:cNvPr id="6" name="Slide Number Placeholder 5">
            <a:extLst>
              <a:ext uri="{FF2B5EF4-FFF2-40B4-BE49-F238E27FC236}">
                <a16:creationId xmlns:a16="http://schemas.microsoft.com/office/drawing/2014/main" id="{F5947065-4F66-4277-C31B-087E2B555709}"/>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48</a:t>
            </a:fld>
            <a:endParaRPr lang="en-GB" dirty="0"/>
          </a:p>
        </p:txBody>
      </p:sp>
      <p:sp>
        <p:nvSpPr>
          <p:cNvPr id="4" name="TextBox 3">
            <a:extLst>
              <a:ext uri="{FF2B5EF4-FFF2-40B4-BE49-F238E27FC236}">
                <a16:creationId xmlns:a16="http://schemas.microsoft.com/office/drawing/2014/main" id="{3D3C43CB-35BE-1B47-D80E-3ED94E1829AC}"/>
              </a:ext>
            </a:extLst>
          </p:cNvPr>
          <p:cNvSpPr txBox="1"/>
          <p:nvPr/>
        </p:nvSpPr>
        <p:spPr>
          <a:xfrm>
            <a:off x="3803043" y="4021849"/>
            <a:ext cx="1189608" cy="175433"/>
          </a:xfrm>
          <a:prstGeom prst="rect">
            <a:avLst/>
          </a:prstGeom>
          <a:noFill/>
        </p:spPr>
        <p:txBody>
          <a:bodyPr wrap="square" lIns="0" tIns="0" rIns="0" bIns="0" rtlCol="0">
            <a:spAutoFit/>
          </a:bodyPr>
          <a:lstStyle/>
          <a:p>
            <a:pPr algn="ctr">
              <a:lnSpc>
                <a:spcPct val="95000"/>
              </a:lnSpc>
              <a:buClr>
                <a:schemeClr val="accent1"/>
              </a:buClr>
            </a:pPr>
            <a:r>
              <a:rPr lang="en-GB" sz="1200" b="1" noProof="0" dirty="0">
                <a:solidFill>
                  <a:schemeClr val="tx1"/>
                </a:solidFill>
                <a:latin typeface="Arial" panose="020B0604020202020204" pitchFamily="34" charset="0"/>
                <a:cs typeface="Arial" panose="020B0604020202020204" pitchFamily="34" charset="0"/>
              </a:rPr>
              <a:t>N=582</a:t>
            </a:r>
            <a:endParaRPr lang="en-GB" sz="1200" baseline="30000" noProof="0" dirty="0">
              <a:solidFill>
                <a:srgbClr val="0000FF"/>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3D7199CA-A0A6-9028-A9B2-EA2DCF6BB5B4}"/>
              </a:ext>
            </a:extLst>
          </p:cNvPr>
          <p:cNvCxnSpPr>
            <a:cxnSpLocks/>
          </p:cNvCxnSpPr>
          <p:nvPr/>
        </p:nvCxnSpPr>
        <p:spPr>
          <a:xfrm>
            <a:off x="5009083" y="3224578"/>
            <a:ext cx="426660"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BD9BC99-2FB1-0801-89D4-960811261D78}"/>
              </a:ext>
            </a:extLst>
          </p:cNvPr>
          <p:cNvCxnSpPr>
            <a:cxnSpLocks/>
          </p:cNvCxnSpPr>
          <p:nvPr/>
        </p:nvCxnSpPr>
        <p:spPr>
          <a:xfrm>
            <a:off x="5009083" y="3987992"/>
            <a:ext cx="426660"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8" name="Rounded Rectangle 67">
            <a:extLst>
              <a:ext uri="{FF2B5EF4-FFF2-40B4-BE49-F238E27FC236}">
                <a16:creationId xmlns:a16="http://schemas.microsoft.com/office/drawing/2014/main" id="{63DE85B2-BFC2-49F3-5885-7F6F6C27F9BB}"/>
              </a:ext>
            </a:extLst>
          </p:cNvPr>
          <p:cNvSpPr/>
          <p:nvPr/>
        </p:nvSpPr>
        <p:spPr>
          <a:xfrm>
            <a:off x="5445699" y="2924179"/>
            <a:ext cx="3438490" cy="600799"/>
          </a:xfrm>
          <a:prstGeom prst="roundRect">
            <a:avLst>
              <a:gd name="adj" fmla="val 16894"/>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400" b="1" noProof="0" dirty="0">
                <a:solidFill>
                  <a:schemeClr val="bg1"/>
                </a:solidFill>
                <a:latin typeface="Arial" panose="020B0604020202020204" pitchFamily="34" charset="0"/>
                <a:cs typeface="Arial" panose="020B0604020202020204" pitchFamily="34" charset="0"/>
              </a:rPr>
              <a:t>Osimertinib 80 mg QD +</a:t>
            </a:r>
            <a:br>
              <a:rPr lang="en-GB" sz="1400" b="1" noProof="0" dirty="0">
                <a:solidFill>
                  <a:schemeClr val="bg1"/>
                </a:solidFill>
                <a:latin typeface="Arial" panose="020B0604020202020204" pitchFamily="34" charset="0"/>
                <a:cs typeface="Arial" panose="020B0604020202020204" pitchFamily="34" charset="0"/>
              </a:rPr>
            </a:br>
            <a:r>
              <a:rPr lang="en-GB" sz="1400" b="1" noProof="0" dirty="0">
                <a:solidFill>
                  <a:schemeClr val="bg1"/>
                </a:solidFill>
                <a:latin typeface="Arial" panose="020B0604020202020204" pitchFamily="34" charset="0"/>
                <a:cs typeface="Arial" panose="020B0604020202020204" pitchFamily="34" charset="0"/>
              </a:rPr>
              <a:t>Dato-DXd 6 mg/kg Q3W</a:t>
            </a:r>
          </a:p>
        </p:txBody>
      </p:sp>
      <p:sp>
        <p:nvSpPr>
          <p:cNvPr id="30" name="Rounded Rectangle 69">
            <a:extLst>
              <a:ext uri="{FF2B5EF4-FFF2-40B4-BE49-F238E27FC236}">
                <a16:creationId xmlns:a16="http://schemas.microsoft.com/office/drawing/2014/main" id="{A78F90A9-41E9-7469-5381-E5F42B0885ED}"/>
              </a:ext>
            </a:extLst>
          </p:cNvPr>
          <p:cNvSpPr/>
          <p:nvPr/>
        </p:nvSpPr>
        <p:spPr>
          <a:xfrm>
            <a:off x="5445699" y="3668220"/>
            <a:ext cx="3438490" cy="600799"/>
          </a:xfrm>
          <a:prstGeom prst="roundRect">
            <a:avLst>
              <a:gd name="adj" fmla="val 16894"/>
            </a:avLst>
          </a:prstGeom>
          <a:solidFill>
            <a:srgbClr val="003F00"/>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400" b="1" noProof="0" dirty="0">
                <a:solidFill>
                  <a:schemeClr val="bg1"/>
                </a:solidFill>
                <a:latin typeface="Arial" panose="020B0604020202020204" pitchFamily="34" charset="0"/>
                <a:cs typeface="Arial" panose="020B0604020202020204" pitchFamily="34" charset="0"/>
              </a:rPr>
              <a:t>Osimertinib 80 mg QD</a:t>
            </a:r>
          </a:p>
        </p:txBody>
      </p:sp>
      <p:cxnSp>
        <p:nvCxnSpPr>
          <p:cNvPr id="13" name="Straight Connector 12">
            <a:extLst>
              <a:ext uri="{FF2B5EF4-FFF2-40B4-BE49-F238E27FC236}">
                <a16:creationId xmlns:a16="http://schemas.microsoft.com/office/drawing/2014/main" id="{61864D9E-A57F-CFFD-3EAE-4CB20FC65B90}"/>
              </a:ext>
            </a:extLst>
          </p:cNvPr>
          <p:cNvCxnSpPr>
            <a:cxnSpLocks/>
          </p:cNvCxnSpPr>
          <p:nvPr/>
        </p:nvCxnSpPr>
        <p:spPr>
          <a:xfrm>
            <a:off x="3286872" y="3596601"/>
            <a:ext cx="1722211"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ounded Rectangle 68">
            <a:extLst>
              <a:ext uri="{FF2B5EF4-FFF2-40B4-BE49-F238E27FC236}">
                <a16:creationId xmlns:a16="http://schemas.microsoft.com/office/drawing/2014/main" id="{166594C2-A10A-6FF8-0A5C-01552422FAE1}"/>
              </a:ext>
            </a:extLst>
          </p:cNvPr>
          <p:cNvSpPr/>
          <p:nvPr/>
        </p:nvSpPr>
        <p:spPr>
          <a:xfrm>
            <a:off x="9035442" y="2354941"/>
            <a:ext cx="2248588" cy="2401658"/>
          </a:xfrm>
          <a:prstGeom prst="roundRect">
            <a:avLst>
              <a:gd name="adj" fmla="val 6673"/>
            </a:avLst>
          </a:prstGeom>
          <a:solidFill>
            <a:schemeClr val="bg1">
              <a:lumMod val="95000"/>
            </a:schemeClr>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nSpc>
                <a:spcPct val="95000"/>
              </a:lnSpc>
              <a:spcAft>
                <a:spcPts val="200"/>
              </a:spcAft>
              <a:buClr>
                <a:schemeClr val="accent1"/>
              </a:buClr>
            </a:pPr>
            <a:r>
              <a:rPr lang="en-GB" sz="1400" b="1" dirty="0">
                <a:solidFill>
                  <a:schemeClr val="accent1"/>
                </a:solidFill>
                <a:latin typeface="Arial" panose="020B0604020202020204" pitchFamily="34" charset="0"/>
                <a:cs typeface="Arial" panose="020B0604020202020204" pitchFamily="34" charset="0"/>
              </a:rPr>
              <a:t>Primary endpoint:</a:t>
            </a:r>
            <a:r>
              <a:rPr lang="en-GB" sz="1400" dirty="0">
                <a:latin typeface="Arial" panose="020B0604020202020204" pitchFamily="34" charset="0"/>
                <a:cs typeface="Arial" panose="020B0604020202020204" pitchFamily="34" charset="0"/>
              </a:rPr>
              <a:t> </a:t>
            </a:r>
          </a:p>
          <a:p>
            <a:pPr>
              <a:lnSpc>
                <a:spcPct val="95000"/>
              </a:lnSpc>
              <a:spcAft>
                <a:spcPts val="200"/>
              </a:spcAft>
              <a:buClr>
                <a:schemeClr val="accent1"/>
              </a:buClr>
            </a:pPr>
            <a:r>
              <a:rPr lang="en-GB" sz="1400" dirty="0">
                <a:solidFill>
                  <a:schemeClr val="tx1"/>
                </a:solidFill>
                <a:latin typeface="Arial" panose="020B0604020202020204" pitchFamily="34" charset="0"/>
                <a:cs typeface="Arial" panose="020B0604020202020204" pitchFamily="34" charset="0"/>
              </a:rPr>
              <a:t>PFS by BICR</a:t>
            </a:r>
          </a:p>
          <a:p>
            <a:pPr>
              <a:lnSpc>
                <a:spcPct val="95000"/>
              </a:lnSpc>
              <a:spcAft>
                <a:spcPts val="200"/>
              </a:spcAft>
              <a:buClr>
                <a:schemeClr val="accent1"/>
              </a:buClr>
            </a:pPr>
            <a:endParaRPr lang="en-GB" sz="1400" b="1" dirty="0">
              <a:solidFill>
                <a:schemeClr val="tx1"/>
              </a:solidFill>
              <a:latin typeface="Arial" panose="020B0604020202020204" pitchFamily="34" charset="0"/>
              <a:cs typeface="Arial" panose="020B0604020202020204" pitchFamily="34" charset="0"/>
            </a:endParaRPr>
          </a:p>
          <a:p>
            <a:pPr>
              <a:lnSpc>
                <a:spcPct val="95000"/>
              </a:lnSpc>
              <a:spcAft>
                <a:spcPts val="200"/>
              </a:spcAft>
              <a:buClr>
                <a:schemeClr val="accent1"/>
              </a:buClr>
            </a:pPr>
            <a:r>
              <a:rPr lang="en-GB" sz="1400" b="1" dirty="0">
                <a:solidFill>
                  <a:schemeClr val="accent1"/>
                </a:solidFill>
                <a:latin typeface="Arial" panose="020B0604020202020204" pitchFamily="34" charset="0"/>
                <a:cs typeface="Arial" panose="020B0604020202020204" pitchFamily="34" charset="0"/>
              </a:rPr>
              <a:t>Key secondary endpoints:</a:t>
            </a:r>
            <a:r>
              <a:rPr lang="en-GB" sz="1400" dirty="0">
                <a:latin typeface="Arial" panose="020B0604020202020204" pitchFamily="34" charset="0"/>
                <a:cs typeface="Arial" panose="020B0604020202020204" pitchFamily="34" charset="0"/>
              </a:rPr>
              <a:t> </a:t>
            </a:r>
            <a:br>
              <a:rPr lang="en-GB" sz="1400" dirty="0">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OS, ORR, </a:t>
            </a:r>
            <a:r>
              <a:rPr lang="en-GB" sz="1400" dirty="0" err="1">
                <a:solidFill>
                  <a:schemeClr val="tx1"/>
                </a:solidFill>
                <a:latin typeface="Arial" panose="020B0604020202020204" pitchFamily="34" charset="0"/>
                <a:cs typeface="Arial" panose="020B0604020202020204" pitchFamily="34" charset="0"/>
              </a:rPr>
              <a:t>DoR</a:t>
            </a:r>
            <a:r>
              <a:rPr lang="en-GB" sz="1400" dirty="0">
                <a:solidFill>
                  <a:schemeClr val="tx1"/>
                </a:solidFill>
                <a:latin typeface="Arial" panose="020B0604020202020204" pitchFamily="34" charset="0"/>
                <a:cs typeface="Arial" panose="020B0604020202020204" pitchFamily="34" charset="0"/>
              </a:rPr>
              <a:t>,</a:t>
            </a:r>
            <a:br>
              <a:rPr lang="en-GB" sz="1400" dirty="0">
                <a:solidFill>
                  <a:schemeClr val="tx1"/>
                </a:solidFill>
                <a:highlight>
                  <a:srgbClr val="FF00FF"/>
                </a:highlight>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Safety, PK and Immunogenicity etc.</a:t>
            </a:r>
            <a:endParaRPr lang="en-GB" sz="1400" b="1" dirty="0">
              <a:solidFill>
                <a:schemeClr val="tx1"/>
              </a:solidFill>
              <a:latin typeface="Arial" panose="020B0604020202020204" pitchFamily="34" charset="0"/>
              <a:cs typeface="Arial" panose="020B0604020202020204" pitchFamily="34" charset="0"/>
            </a:endParaRPr>
          </a:p>
        </p:txBody>
      </p:sp>
      <p:sp>
        <p:nvSpPr>
          <p:cNvPr id="29" name="Rounded Rectangle 68">
            <a:extLst>
              <a:ext uri="{FF2B5EF4-FFF2-40B4-BE49-F238E27FC236}">
                <a16:creationId xmlns:a16="http://schemas.microsoft.com/office/drawing/2014/main" id="{1807E6BD-F46F-3068-B1B1-0B4BA85EBD1D}"/>
              </a:ext>
            </a:extLst>
          </p:cNvPr>
          <p:cNvSpPr/>
          <p:nvPr/>
        </p:nvSpPr>
        <p:spPr>
          <a:xfrm>
            <a:off x="911424" y="2395772"/>
            <a:ext cx="2804257" cy="2401658"/>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spcAft>
                <a:spcPts val="2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Key eligibility:</a:t>
            </a:r>
          </a:p>
          <a:p>
            <a:pPr marL="228600" indent="-228600">
              <a:spcAft>
                <a:spcPts val="600"/>
              </a:spcAft>
              <a:buClr>
                <a:schemeClr val="accent1"/>
              </a:buClr>
              <a:buFont typeface="Arial" panose="020B0604020202020204" pitchFamily="34" charset="0"/>
              <a:buChar char="•"/>
            </a:pPr>
            <a:r>
              <a:rPr lang="en-GB" sz="1400" i="1" noProof="0" dirty="0">
                <a:solidFill>
                  <a:schemeClr val="tx1"/>
                </a:solidFill>
                <a:latin typeface="Arial" panose="020B0604020202020204" pitchFamily="34" charset="0"/>
                <a:cs typeface="Arial" panose="020B0604020202020204" pitchFamily="34" charset="0"/>
              </a:rPr>
              <a:t>EGFR</a:t>
            </a:r>
            <a:r>
              <a:rPr lang="en-GB" sz="1400" noProof="0" dirty="0">
                <a:solidFill>
                  <a:schemeClr val="tx1"/>
                </a:solidFill>
                <a:latin typeface="Arial" panose="020B0604020202020204" pitchFamily="34" charset="0"/>
                <a:cs typeface="Arial" panose="020B0604020202020204" pitchFamily="34" charset="0"/>
              </a:rPr>
              <a:t> mutation </a:t>
            </a:r>
            <a:br>
              <a:rPr lang="en-GB" sz="1400" noProof="0" dirty="0">
                <a:solidFill>
                  <a:schemeClr val="tx1"/>
                </a:solidFill>
                <a:latin typeface="Arial" panose="020B0604020202020204" pitchFamily="34" charset="0"/>
                <a:cs typeface="Arial" panose="020B0604020202020204" pitchFamily="34" charset="0"/>
              </a:rPr>
            </a:br>
            <a:r>
              <a:rPr lang="en-GB" sz="1400" noProof="0" dirty="0">
                <a:solidFill>
                  <a:schemeClr val="tx1"/>
                </a:solidFill>
                <a:latin typeface="Arial" panose="020B0604020202020204" pitchFamily="34" charset="0"/>
                <a:cs typeface="Arial" panose="020B0604020202020204" pitchFamily="34" charset="0"/>
              </a:rPr>
              <a:t>(ex19del or L858R)</a:t>
            </a:r>
          </a:p>
          <a:p>
            <a:pPr marL="228600" indent="-228600">
              <a:spcAft>
                <a:spcPts val="6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Locally advanced/ metastatic nonsquamous NSCLC</a:t>
            </a:r>
          </a:p>
          <a:p>
            <a:pPr marL="228600" indent="-228600">
              <a:spcAft>
                <a:spcPts val="6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No prior therapy for advanced disease</a:t>
            </a:r>
          </a:p>
        </p:txBody>
      </p:sp>
      <p:sp>
        <p:nvSpPr>
          <p:cNvPr id="26" name="Oval 25">
            <a:extLst>
              <a:ext uri="{FF2B5EF4-FFF2-40B4-BE49-F238E27FC236}">
                <a16:creationId xmlns:a16="http://schemas.microsoft.com/office/drawing/2014/main" id="{98B720B5-69F2-BA7B-E2C3-F85DF365F5C5}"/>
              </a:ext>
            </a:extLst>
          </p:cNvPr>
          <p:cNvSpPr/>
          <p:nvPr/>
        </p:nvSpPr>
        <p:spPr>
          <a:xfrm>
            <a:off x="4092456" y="3287990"/>
            <a:ext cx="610783" cy="610783"/>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sz="1400" b="1" noProof="0" dirty="0">
                <a:latin typeface="Arial" panose="020B0604020202020204" pitchFamily="34" charset="0"/>
                <a:cs typeface="Arial" panose="020B0604020202020204" pitchFamily="34" charset="0"/>
              </a:rPr>
            </a:br>
            <a:r>
              <a:rPr lang="en-GB" sz="1200" b="1" noProof="0" dirty="0">
                <a:latin typeface="Arial" panose="020B0604020202020204" pitchFamily="34" charset="0"/>
                <a:cs typeface="Arial" panose="020B0604020202020204" pitchFamily="34" charset="0"/>
              </a:rPr>
              <a:t>1:1</a:t>
            </a:r>
          </a:p>
        </p:txBody>
      </p:sp>
      <p:cxnSp>
        <p:nvCxnSpPr>
          <p:cNvPr id="31" name="Straight Connector 30">
            <a:extLst>
              <a:ext uri="{FF2B5EF4-FFF2-40B4-BE49-F238E27FC236}">
                <a16:creationId xmlns:a16="http://schemas.microsoft.com/office/drawing/2014/main" id="{5EF6C6FF-B0BC-0235-4AF2-8B72D6D218F5}"/>
              </a:ext>
            </a:extLst>
          </p:cNvPr>
          <p:cNvCxnSpPr>
            <a:cxnSpLocks/>
          </p:cNvCxnSpPr>
          <p:nvPr/>
        </p:nvCxnSpPr>
        <p:spPr>
          <a:xfrm flipV="1">
            <a:off x="5018419" y="3219679"/>
            <a:ext cx="0" cy="768313"/>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64C7E58-E5FD-80FD-ACE2-52B62296EF6C}"/>
              </a:ext>
            </a:extLst>
          </p:cNvPr>
          <p:cNvSpPr txBox="1"/>
          <p:nvPr/>
        </p:nvSpPr>
        <p:spPr>
          <a:xfrm>
            <a:off x="911424" y="4828938"/>
            <a:ext cx="1693862" cy="276999"/>
          </a:xfrm>
          <a:prstGeom prst="rect">
            <a:avLst/>
          </a:prstGeom>
          <a:noFill/>
        </p:spPr>
        <p:txBody>
          <a:bodyPr wrap="square">
            <a:spAutoFit/>
          </a:bodyPr>
          <a:lstStyle/>
          <a:p>
            <a:r>
              <a:rPr lang="en-GB" sz="1200" noProof="0" dirty="0">
                <a:solidFill>
                  <a:schemeClr val="tx1"/>
                </a:solidFill>
                <a:latin typeface="Arial" panose="020B0604020202020204" pitchFamily="34" charset="0"/>
                <a:cs typeface="Arial" panose="020B0604020202020204" pitchFamily="34" charset="0"/>
              </a:rPr>
              <a:t>NCT06350097</a:t>
            </a:r>
            <a:endParaRPr lang="en-GB" sz="1200" dirty="0"/>
          </a:p>
        </p:txBody>
      </p:sp>
    </p:spTree>
    <p:extLst>
      <p:ext uri="{BB962C8B-B14F-4D97-AF65-F5344CB8AC3E}">
        <p14:creationId xmlns:p14="http://schemas.microsoft.com/office/powerpoint/2010/main" val="3533033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373E77C5-B894-1564-49BD-4978D5A951EF}"/>
              </a:ext>
            </a:extLst>
          </p:cNvPr>
          <p:cNvGraphicFramePr>
            <a:graphicFrameLocks noGrp="1"/>
          </p:cNvGraphicFramePr>
          <p:nvPr>
            <p:ph sz="quarter" idx="12"/>
            <p:extLst>
              <p:ext uri="{D42A27DB-BD31-4B8C-83A1-F6EECF244321}">
                <p14:modId xmlns:p14="http://schemas.microsoft.com/office/powerpoint/2010/main" val="1325828026"/>
              </p:ext>
            </p:extLst>
          </p:nvPr>
        </p:nvGraphicFramePr>
        <p:xfrm>
          <a:off x="620713" y="1425575"/>
          <a:ext cx="1096327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1513116F-D6BE-D5F7-EF64-3D7068364734}"/>
              </a:ext>
            </a:extLst>
          </p:cNvPr>
          <p:cNvSpPr>
            <a:spLocks noGrp="1"/>
          </p:cNvSpPr>
          <p:nvPr>
            <p:ph type="title"/>
          </p:nvPr>
        </p:nvSpPr>
        <p:spPr>
          <a:xfrm>
            <a:off x="619201" y="259200"/>
            <a:ext cx="10963199" cy="864000"/>
          </a:xfrm>
        </p:spPr>
        <p:txBody>
          <a:bodyPr anchor="t">
            <a:normAutofit/>
          </a:bodyPr>
          <a:lstStyle/>
          <a:p>
            <a:r>
              <a:rPr lang="en-GB" noProof="0" dirty="0"/>
              <a:t>Future landscape &amp; strategic implications</a:t>
            </a:r>
          </a:p>
        </p:txBody>
      </p:sp>
      <p:sp>
        <p:nvSpPr>
          <p:cNvPr id="4" name="Content Placeholder 3">
            <a:extLst>
              <a:ext uri="{FF2B5EF4-FFF2-40B4-BE49-F238E27FC236}">
                <a16:creationId xmlns:a16="http://schemas.microsoft.com/office/drawing/2014/main" id="{3A92C05A-7E89-2A7B-2EBE-EAEBA71337FD}"/>
              </a:ext>
            </a:extLst>
          </p:cNvPr>
          <p:cNvSpPr>
            <a:spLocks noGrp="1"/>
          </p:cNvSpPr>
          <p:nvPr>
            <p:ph sz="quarter" idx="15"/>
          </p:nvPr>
        </p:nvSpPr>
        <p:spPr>
          <a:xfrm>
            <a:off x="620183" y="6356351"/>
            <a:ext cx="10180339" cy="365125"/>
          </a:xfrm>
        </p:spPr>
        <p:txBody>
          <a:bodyPr anchor="ctr">
            <a:normAutofit/>
          </a:bodyPr>
          <a:lstStyle/>
          <a:p>
            <a:r>
              <a:rPr lang="en-GB" noProof="0" dirty="0"/>
              <a:t>ADC, antibody-drug conjugate; IO, immunotherapy; PD-L1, programmed death ligand 1</a:t>
            </a:r>
          </a:p>
        </p:txBody>
      </p:sp>
      <p:sp>
        <p:nvSpPr>
          <p:cNvPr id="5" name="Slide Number Placeholder 4">
            <a:extLst>
              <a:ext uri="{FF2B5EF4-FFF2-40B4-BE49-F238E27FC236}">
                <a16:creationId xmlns:a16="http://schemas.microsoft.com/office/drawing/2014/main" id="{727D9A1F-FB5C-52BF-F447-F3BF8AE8A099}"/>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noProof="0" smtClean="0"/>
              <a:pPr/>
              <a:t>49</a:t>
            </a:fld>
            <a:endParaRPr lang="en-GB" noProof="0" dirty="0"/>
          </a:p>
        </p:txBody>
      </p:sp>
    </p:spTree>
    <p:extLst>
      <p:ext uri="{BB962C8B-B14F-4D97-AF65-F5344CB8AC3E}">
        <p14:creationId xmlns:p14="http://schemas.microsoft.com/office/powerpoint/2010/main" val="401376883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8"/>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GB" noProof="0" dirty="0"/>
              <a:t>educational OBJECTIVES</a:t>
            </a:r>
          </a:p>
        </p:txBody>
      </p:sp>
      <p:sp>
        <p:nvSpPr>
          <p:cNvPr id="859" name="Google Shape;859;p8"/>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noProof="0"/>
              <a:t>5</a:t>
            </a:fld>
            <a:endParaRPr lang="en-GB" noProof="0" dirty="0"/>
          </a:p>
        </p:txBody>
      </p:sp>
      <p:sp>
        <p:nvSpPr>
          <p:cNvPr id="863" name="Google Shape;863;p8"/>
          <p:cNvSpPr/>
          <p:nvPr/>
        </p:nvSpPr>
        <p:spPr>
          <a:xfrm>
            <a:off x="619123" y="4625491"/>
            <a:ext cx="10962000" cy="819733"/>
          </a:xfrm>
          <a:prstGeom prst="roundRect">
            <a:avLst>
              <a:gd name="adj" fmla="val 19353"/>
            </a:avLst>
          </a:prstGeom>
          <a:solidFill>
            <a:schemeClr val="accent1"/>
          </a:solidFill>
          <a:ln w="9525" cap="flat" cmpd="sng">
            <a:solidFill>
              <a:srgbClr val="C4513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324000" anchor="ctr" anchorCtr="0">
            <a:noAutofit/>
          </a:bodyPr>
          <a:lstStyle/>
          <a:p>
            <a:pPr lvl="1">
              <a:spcBef>
                <a:spcPts val="2400"/>
              </a:spcBef>
            </a:pPr>
            <a:r>
              <a:rPr lang="en-GB" sz="1600" noProof="0" dirty="0">
                <a:solidFill>
                  <a:schemeClr val="bg1"/>
                </a:solidFill>
                <a:latin typeface="Arial" panose="020B0604020202020204" pitchFamily="34" charset="0"/>
                <a:cs typeface="Arial" panose="020B0604020202020204" pitchFamily="34" charset="0"/>
              </a:rPr>
              <a:t>	</a:t>
            </a:r>
            <a:r>
              <a:rPr lang="en-GB" sz="1600" b="1" dirty="0">
                <a:solidFill>
                  <a:schemeClr val="bg1"/>
                </a:solidFill>
                <a:latin typeface="Arial" panose="020B0604020202020204" pitchFamily="34" charset="0"/>
                <a:cs typeface="Arial" panose="020B0604020202020204" pitchFamily="34" charset="0"/>
              </a:rPr>
              <a:t>Be able to implement strategies to prevent, minimise and manage adverse events </a:t>
            </a:r>
            <a:r>
              <a:rPr lang="en-GB" sz="1600" dirty="0">
                <a:solidFill>
                  <a:schemeClr val="bg1"/>
                </a:solidFill>
                <a:latin typeface="Arial" panose="020B0604020202020204" pitchFamily="34" charset="0"/>
                <a:cs typeface="Arial" panose="020B0604020202020204" pitchFamily="34" charset="0"/>
              </a:rPr>
              <a:t>associated with 	TROP2-directed ADCs to achieve optimal outcomes for NSCLC patients</a:t>
            </a:r>
          </a:p>
        </p:txBody>
      </p:sp>
      <p:grpSp>
        <p:nvGrpSpPr>
          <p:cNvPr id="4" name="Group 3">
            <a:extLst>
              <a:ext uri="{FF2B5EF4-FFF2-40B4-BE49-F238E27FC236}">
                <a16:creationId xmlns:a16="http://schemas.microsoft.com/office/drawing/2014/main" id="{F7A19180-A80B-B1F8-9A8F-9E02BD8338A7}"/>
              </a:ext>
            </a:extLst>
          </p:cNvPr>
          <p:cNvGrpSpPr/>
          <p:nvPr/>
        </p:nvGrpSpPr>
        <p:grpSpPr>
          <a:xfrm>
            <a:off x="615000" y="3200438"/>
            <a:ext cx="10962000" cy="819733"/>
            <a:chOff x="615000" y="1976302"/>
            <a:chExt cx="10962000" cy="819733"/>
          </a:xfrm>
        </p:grpSpPr>
        <p:sp>
          <p:nvSpPr>
            <p:cNvPr id="861" name="Google Shape;861;p8"/>
            <p:cNvSpPr/>
            <p:nvPr/>
          </p:nvSpPr>
          <p:spPr>
            <a:xfrm>
              <a:off x="615000" y="1976302"/>
              <a:ext cx="10962000" cy="819733"/>
            </a:xfrm>
            <a:prstGeom prst="roundRect">
              <a:avLst>
                <a:gd name="adj" fmla="val 19353"/>
              </a:avLst>
            </a:prstGeom>
            <a:solidFill>
              <a:schemeClr val="accent1"/>
            </a:solidFill>
            <a:ln w="9525" cap="flat" cmpd="sng">
              <a:solidFill>
                <a:srgbClr val="C4513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0" rIns="91425" bIns="288000" anchor="ctr" anchorCtr="0">
              <a:noAutofit/>
            </a:bodyPr>
            <a:lstStyle/>
            <a:p>
              <a:pPr lvl="1">
                <a:spcBef>
                  <a:spcPts val="2400"/>
                </a:spcBef>
              </a:pPr>
              <a:r>
                <a:rPr lang="en-GB" sz="1600" noProof="0" dirty="0">
                  <a:solidFill>
                    <a:schemeClr val="bg1"/>
                  </a:solidFill>
                  <a:latin typeface="Arial" panose="020B0604020202020204" pitchFamily="34" charset="0"/>
                  <a:cs typeface="Arial" panose="020B0604020202020204" pitchFamily="34" charset="0"/>
                </a:rPr>
                <a:t>	</a:t>
              </a:r>
              <a:r>
                <a:rPr lang="en-GB" sz="1600" b="1" dirty="0">
                  <a:solidFill>
                    <a:schemeClr val="bg1"/>
                  </a:solidFill>
                  <a:latin typeface="Arial" panose="020B0604020202020204" pitchFamily="34" charset="0"/>
                  <a:cs typeface="Arial" panose="020B0604020202020204" pitchFamily="34" charset="0"/>
                </a:rPr>
                <a:t>Recognise the potential adverse events </a:t>
              </a:r>
              <a:r>
                <a:rPr lang="en-GB" sz="1600" dirty="0">
                  <a:solidFill>
                    <a:schemeClr val="bg1"/>
                  </a:solidFill>
                  <a:latin typeface="Arial" panose="020B0604020202020204" pitchFamily="34" charset="0"/>
                  <a:cs typeface="Arial" panose="020B0604020202020204" pitchFamily="34" charset="0"/>
                </a:rPr>
                <a:t>associated with  TROP2-directed ADCs in metastatic NSCLC, 	including Dato-</a:t>
              </a:r>
              <a:r>
                <a:rPr lang="en-GB" sz="1600" dirty="0" err="1">
                  <a:solidFill>
                    <a:schemeClr val="bg1"/>
                  </a:solidFill>
                  <a:latin typeface="Arial" panose="020B0604020202020204" pitchFamily="34" charset="0"/>
                  <a:cs typeface="Arial" panose="020B0604020202020204" pitchFamily="34" charset="0"/>
                </a:rPr>
                <a:t>DXd</a:t>
              </a:r>
              <a:endParaRPr lang="en-GB" sz="1600" dirty="0">
                <a:solidFill>
                  <a:schemeClr val="bg1"/>
                </a:solidFill>
                <a:latin typeface="Arial" panose="020B0604020202020204" pitchFamily="34" charset="0"/>
                <a:cs typeface="Arial" panose="020B0604020202020204" pitchFamily="34" charset="0"/>
              </a:endParaRPr>
            </a:p>
          </p:txBody>
        </p:sp>
        <p:sp>
          <p:nvSpPr>
            <p:cNvPr id="862" name="Google Shape;862;p8"/>
            <p:cNvSpPr/>
            <p:nvPr/>
          </p:nvSpPr>
          <p:spPr>
            <a:xfrm>
              <a:off x="725992" y="2073083"/>
              <a:ext cx="626171" cy="626171"/>
            </a:xfrm>
            <a:prstGeom prst="ellipse">
              <a:avLst/>
            </a:prstGeom>
            <a:solidFill>
              <a:srgbClr val="F3DCD6"/>
            </a:solid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a:ea typeface="Calibri"/>
                <a:cs typeface="Calibri"/>
                <a:sym typeface="Calibri"/>
              </a:endParaRPr>
            </a:p>
          </p:txBody>
        </p:sp>
        <p:pic>
          <p:nvPicPr>
            <p:cNvPr id="875" name="Google Shape;875;p8" descr="Network"/>
            <p:cNvPicPr preferRelativeResize="0"/>
            <p:nvPr/>
          </p:nvPicPr>
          <p:blipFill rotWithShape="1">
            <a:blip r:embed="rId3">
              <a:alphaModFix/>
            </a:blip>
            <a:srcRect/>
            <a:stretch/>
          </p:blipFill>
          <p:spPr>
            <a:xfrm>
              <a:off x="780720" y="2127812"/>
              <a:ext cx="516712" cy="516712"/>
            </a:xfrm>
            <a:prstGeom prst="rect">
              <a:avLst/>
            </a:prstGeom>
            <a:noFill/>
            <a:ln>
              <a:noFill/>
            </a:ln>
          </p:spPr>
        </p:pic>
      </p:grpSp>
      <p:sp>
        <p:nvSpPr>
          <p:cNvPr id="2" name="TextBox 1">
            <a:extLst>
              <a:ext uri="{FF2B5EF4-FFF2-40B4-BE49-F238E27FC236}">
                <a16:creationId xmlns:a16="http://schemas.microsoft.com/office/drawing/2014/main" id="{E1A3DAB7-68B8-5E3E-AF31-EFF6774739D2}"/>
              </a:ext>
            </a:extLst>
          </p:cNvPr>
          <p:cNvSpPr txBox="1"/>
          <p:nvPr/>
        </p:nvSpPr>
        <p:spPr>
          <a:xfrm>
            <a:off x="619201" y="6320353"/>
            <a:ext cx="7364517" cy="276999"/>
          </a:xfrm>
          <a:prstGeom prst="rect">
            <a:avLst/>
          </a:prstGeom>
          <a:noFill/>
        </p:spPr>
        <p:txBody>
          <a:bodyPr wrap="none" rtlCol="0">
            <a:spAutoFit/>
          </a:bodyPr>
          <a:lstStyle/>
          <a:p>
            <a:r>
              <a:rPr lang="en-GB" sz="1200" dirty="0">
                <a:solidFill>
                  <a:schemeClr val="tx2"/>
                </a:solidFill>
                <a:latin typeface="Arial" panose="020B0604020202020204" pitchFamily="34" charset="0"/>
                <a:ea typeface="Aileron" charset="0"/>
                <a:cs typeface="Arial" panose="020B0604020202020204" pitchFamily="34" charset="0"/>
              </a:rPr>
              <a:t>ADC, antibody-drug conjugates; Dato-</a:t>
            </a:r>
            <a:r>
              <a:rPr lang="en-GB" sz="1200" dirty="0" err="1">
                <a:solidFill>
                  <a:schemeClr val="tx2"/>
                </a:solidFill>
                <a:latin typeface="Arial" panose="020B0604020202020204" pitchFamily="34" charset="0"/>
                <a:ea typeface="Aileron" charset="0"/>
                <a:cs typeface="Arial" panose="020B0604020202020204" pitchFamily="34" charset="0"/>
              </a:rPr>
              <a:t>DXd</a:t>
            </a:r>
            <a:r>
              <a:rPr lang="en-GB" sz="1200" dirty="0">
                <a:solidFill>
                  <a:schemeClr val="tx2"/>
                </a:solidFill>
                <a:latin typeface="Arial" panose="020B0604020202020204" pitchFamily="34" charset="0"/>
                <a:ea typeface="Aileron" charset="0"/>
                <a:cs typeface="Arial" panose="020B0604020202020204" pitchFamily="34" charset="0"/>
              </a:rPr>
              <a:t>, </a:t>
            </a:r>
            <a:r>
              <a:rPr lang="en-GB" sz="1200" dirty="0" err="1">
                <a:solidFill>
                  <a:schemeClr val="tx2"/>
                </a:solidFill>
                <a:latin typeface="Arial" panose="020B0604020202020204" pitchFamily="34" charset="0"/>
                <a:ea typeface="Aileron" charset="0"/>
                <a:cs typeface="Arial" panose="020B0604020202020204" pitchFamily="34" charset="0"/>
              </a:rPr>
              <a:t>d</a:t>
            </a:r>
            <a:r>
              <a:rPr lang="en-GB" sz="1200" dirty="0" err="1">
                <a:solidFill>
                  <a:schemeClr val="tx2"/>
                </a:solidFill>
                <a:latin typeface="Arial" panose="020B0604020202020204" pitchFamily="34" charset="0"/>
                <a:cs typeface="Arial" panose="020B0604020202020204" pitchFamily="34" charset="0"/>
              </a:rPr>
              <a:t>atopotamab</a:t>
            </a:r>
            <a:r>
              <a:rPr lang="en-GB" sz="1200" dirty="0">
                <a:solidFill>
                  <a:schemeClr val="tx2"/>
                </a:solidFill>
                <a:latin typeface="Arial" panose="020B0604020202020204" pitchFamily="34" charset="0"/>
                <a:cs typeface="Arial" panose="020B0604020202020204" pitchFamily="34" charset="0"/>
              </a:rPr>
              <a:t> deruxtecan; NSCLC, non-small cell lung cancer </a:t>
            </a:r>
            <a:endParaRPr lang="en-GB" sz="1200" dirty="0">
              <a:solidFill>
                <a:schemeClr val="tx2"/>
              </a:solidFill>
              <a:latin typeface="Arial" panose="020B0604020202020204" pitchFamily="34" charset="0"/>
              <a:ea typeface="Aileron" charset="0"/>
              <a:cs typeface="Arial" panose="020B0604020202020204" pitchFamily="34" charset="0"/>
            </a:endParaRPr>
          </a:p>
        </p:txBody>
      </p:sp>
      <p:sp>
        <p:nvSpPr>
          <p:cNvPr id="5" name="Google Shape;861;p8">
            <a:extLst>
              <a:ext uri="{FF2B5EF4-FFF2-40B4-BE49-F238E27FC236}">
                <a16:creationId xmlns:a16="http://schemas.microsoft.com/office/drawing/2014/main" id="{46B69F24-E29A-6A4F-14C1-A6C769450EF1}"/>
              </a:ext>
            </a:extLst>
          </p:cNvPr>
          <p:cNvSpPr/>
          <p:nvPr/>
        </p:nvSpPr>
        <p:spPr>
          <a:xfrm>
            <a:off x="620400" y="1775385"/>
            <a:ext cx="10962000" cy="819733"/>
          </a:xfrm>
          <a:prstGeom prst="roundRect">
            <a:avLst>
              <a:gd name="adj" fmla="val 19353"/>
            </a:avLst>
          </a:prstGeom>
          <a:solidFill>
            <a:schemeClr val="accent1"/>
          </a:solidFill>
          <a:ln w="9525" cap="flat" cmpd="sng">
            <a:solidFill>
              <a:srgbClr val="C4513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0" rIns="91425" bIns="288000" anchor="ctr" anchorCtr="0">
            <a:noAutofit/>
          </a:bodyPr>
          <a:lstStyle/>
          <a:p>
            <a:pPr lvl="1">
              <a:spcBef>
                <a:spcPts val="2400"/>
              </a:spcBef>
            </a:pPr>
            <a:r>
              <a:rPr lang="en-GB" sz="1600" noProof="0" dirty="0">
                <a:solidFill>
                  <a:schemeClr val="bg1"/>
                </a:solidFill>
                <a:latin typeface="Arial" panose="020B0604020202020204" pitchFamily="34" charset="0"/>
                <a:cs typeface="Arial" panose="020B0604020202020204" pitchFamily="34" charset="0"/>
              </a:rPr>
              <a:t>	</a:t>
            </a:r>
            <a:r>
              <a:rPr lang="en-US" sz="1600" dirty="0"/>
              <a:t> </a:t>
            </a:r>
            <a:r>
              <a:rPr lang="en-US" sz="1600" b="1" dirty="0">
                <a:solidFill>
                  <a:schemeClr val="bg1"/>
                </a:solidFill>
                <a:latin typeface="Arial" panose="020B0604020202020204" pitchFamily="34" charset="0"/>
                <a:cs typeface="Arial" panose="020B0604020202020204" pitchFamily="34" charset="0"/>
              </a:rPr>
              <a:t>Assess the clinical relevance </a:t>
            </a:r>
            <a:r>
              <a:rPr lang="en-US" sz="1600" dirty="0">
                <a:solidFill>
                  <a:schemeClr val="bg1"/>
                </a:solidFill>
                <a:latin typeface="Arial" panose="020B0604020202020204" pitchFamily="34" charset="0"/>
                <a:cs typeface="Arial" panose="020B0604020202020204" pitchFamily="34" charset="0"/>
              </a:rPr>
              <a:t>of TROP2-targeted antibody–drug conjugates (ADCs) in NSCLC and their		</a:t>
            </a:r>
            <a:r>
              <a:rPr lang="en-US" sz="1600" b="1" dirty="0">
                <a:solidFill>
                  <a:schemeClr val="bg1"/>
                </a:solidFill>
                <a:latin typeface="Arial" panose="020B0604020202020204" pitchFamily="34" charset="0"/>
                <a:cs typeface="Arial" panose="020B0604020202020204" pitchFamily="34" charset="0"/>
              </a:rPr>
              <a:t>role in evolving treatment strategies</a:t>
            </a:r>
            <a:endParaRPr lang="en-GB" sz="1600" b="1" dirty="0">
              <a:solidFill>
                <a:schemeClr val="bg1"/>
              </a:solidFill>
              <a:latin typeface="Arial" panose="020B0604020202020204" pitchFamily="34" charset="0"/>
              <a:cs typeface="Arial" panose="020B0604020202020204" pitchFamily="34" charset="0"/>
            </a:endParaRPr>
          </a:p>
        </p:txBody>
      </p:sp>
      <p:sp>
        <p:nvSpPr>
          <p:cNvPr id="864" name="Google Shape;864;p8"/>
          <p:cNvSpPr/>
          <p:nvPr/>
        </p:nvSpPr>
        <p:spPr>
          <a:xfrm>
            <a:off x="764013" y="1860961"/>
            <a:ext cx="626171" cy="626171"/>
          </a:xfrm>
          <a:prstGeom prst="ellipse">
            <a:avLst/>
          </a:prstGeom>
          <a:solidFill>
            <a:srgbClr val="F3DCD6"/>
          </a:solid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a:ea typeface="Calibri"/>
              <a:cs typeface="Calibri"/>
              <a:sym typeface="Calibri"/>
            </a:endParaRPr>
          </a:p>
        </p:txBody>
      </p:sp>
      <p:pic>
        <p:nvPicPr>
          <p:cNvPr id="874" name="Google Shape;874;p8" descr="Clipboard Partially Crossed with solid fill"/>
          <p:cNvPicPr preferRelativeResize="0"/>
          <p:nvPr/>
        </p:nvPicPr>
        <p:blipFill rotWithShape="1">
          <a:blip r:embed="rId4">
            <a:alphaModFix/>
          </a:blip>
          <a:srcRect/>
          <a:stretch/>
        </p:blipFill>
        <p:spPr>
          <a:xfrm>
            <a:off x="802034" y="1898982"/>
            <a:ext cx="550127" cy="550127"/>
          </a:xfrm>
          <a:prstGeom prst="rect">
            <a:avLst/>
          </a:prstGeom>
          <a:noFill/>
          <a:ln>
            <a:noFill/>
          </a:ln>
        </p:spPr>
      </p:pic>
      <p:sp>
        <p:nvSpPr>
          <p:cNvPr id="6" name="Google Shape;870;p8">
            <a:extLst>
              <a:ext uri="{FF2B5EF4-FFF2-40B4-BE49-F238E27FC236}">
                <a16:creationId xmlns:a16="http://schemas.microsoft.com/office/drawing/2014/main" id="{C68F57F8-8480-1A3A-F48A-B380F19AD9FE}"/>
              </a:ext>
            </a:extLst>
          </p:cNvPr>
          <p:cNvSpPr/>
          <p:nvPr/>
        </p:nvSpPr>
        <p:spPr>
          <a:xfrm>
            <a:off x="725992" y="4725144"/>
            <a:ext cx="626171" cy="626171"/>
          </a:xfrm>
          <a:prstGeom prst="ellipse">
            <a:avLst/>
          </a:prstGeom>
          <a:solidFill>
            <a:srgbClr val="F3DCD6"/>
          </a:solid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 name="Google Shape;872;p8">
            <a:extLst>
              <a:ext uri="{FF2B5EF4-FFF2-40B4-BE49-F238E27FC236}">
                <a16:creationId xmlns:a16="http://schemas.microsoft.com/office/drawing/2014/main" id="{2EAF5951-CB94-9459-F808-2D1F09814E55}"/>
              </a:ext>
            </a:extLst>
          </p:cNvPr>
          <p:cNvPicPr preferRelativeResize="0"/>
          <p:nvPr/>
        </p:nvPicPr>
        <p:blipFill rotWithShape="1">
          <a:blip r:embed="rId5">
            <a:alphaModFix/>
          </a:blip>
          <a:srcRect/>
          <a:stretch/>
        </p:blipFill>
        <p:spPr>
          <a:xfrm>
            <a:off x="774004" y="4725144"/>
            <a:ext cx="549700" cy="677069"/>
          </a:xfrm>
          <a:prstGeom prst="rect">
            <a:avLst/>
          </a:prstGeom>
          <a:noFill/>
          <a:ln>
            <a:noFill/>
          </a:ln>
        </p:spPr>
      </p:pic>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17878B-9C8C-A1C5-1BED-86B23970780B}"/>
              </a:ext>
            </a:extLst>
          </p:cNvPr>
          <p:cNvSpPr>
            <a:spLocks noGrp="1"/>
          </p:cNvSpPr>
          <p:nvPr>
            <p:ph type="title"/>
          </p:nvPr>
        </p:nvSpPr>
        <p:spPr/>
        <p:txBody>
          <a:bodyPr anchor="t">
            <a:normAutofit fontScale="90000"/>
          </a:bodyPr>
          <a:lstStyle/>
          <a:p>
            <a:br>
              <a:rPr lang="en-GB" noProof="0" dirty="0"/>
            </a:br>
            <a:r>
              <a:rPr lang="en-GB" noProof="0" dirty="0"/>
              <a:t>Optimising the treatment experience: proactive AE monitoring &amp; management</a:t>
            </a:r>
            <a:br>
              <a:rPr lang="en-GB" noProof="0" dirty="0">
                <a:solidFill>
                  <a:schemeClr val="dk1"/>
                </a:solidFill>
              </a:rPr>
            </a:br>
            <a:br>
              <a:rPr lang="en-GB" noProof="0" dirty="0">
                <a:solidFill>
                  <a:schemeClr val="dk1"/>
                </a:solidFill>
              </a:rPr>
            </a:br>
            <a:br>
              <a:rPr lang="en-GB" noProof="0" dirty="0">
                <a:solidFill>
                  <a:schemeClr val="dk1"/>
                </a:solidFill>
              </a:rPr>
            </a:br>
            <a:br>
              <a:rPr lang="en-GB" noProof="0" dirty="0">
                <a:solidFill>
                  <a:schemeClr val="dk1"/>
                </a:solidFill>
              </a:rPr>
            </a:br>
            <a:br>
              <a:rPr lang="en-GB" noProof="0" dirty="0">
                <a:solidFill>
                  <a:schemeClr val="dk1"/>
                </a:solidFill>
              </a:rPr>
            </a:br>
            <a:br>
              <a:rPr lang="en-GB" noProof="0" dirty="0">
                <a:solidFill>
                  <a:schemeClr val="dk1"/>
                </a:solidFill>
              </a:rPr>
            </a:br>
            <a:br>
              <a:rPr lang="en-GB" noProof="0" dirty="0">
                <a:solidFill>
                  <a:schemeClr val="dk1"/>
                </a:solidFill>
              </a:rPr>
            </a:br>
            <a:br>
              <a:rPr lang="en-GB" noProof="0" dirty="0"/>
            </a:br>
            <a:br>
              <a:rPr lang="en-GB" sz="2000" cap="none" noProof="0" dirty="0"/>
            </a:br>
            <a:br>
              <a:rPr lang="en-GB" sz="2800" b="0" noProof="0" dirty="0">
                <a:ea typeface="PT Sans" panose="020B0503020203020204" pitchFamily="34" charset="0"/>
              </a:rPr>
            </a:br>
            <a:endParaRPr lang="en-GB" b="0" noProof="0" dirty="0"/>
          </a:p>
        </p:txBody>
      </p:sp>
      <p:sp>
        <p:nvSpPr>
          <p:cNvPr id="5" name="Slide Number Placeholder 4">
            <a:extLst>
              <a:ext uri="{FF2B5EF4-FFF2-40B4-BE49-F238E27FC236}">
                <a16:creationId xmlns:a16="http://schemas.microsoft.com/office/drawing/2014/main" id="{869ECCA3-E7B3-AB0B-625F-DCD58144DDFA}"/>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168C244-A26B-505F-C1CE-CDD3183E093E}"/>
              </a:ext>
            </a:extLst>
          </p:cNvPr>
          <p:cNvPicPr>
            <a:picLocks noChangeAspect="1"/>
          </p:cNvPicPr>
          <p:nvPr/>
        </p:nvPicPr>
        <p:blipFill>
          <a:blip r:embed="rId3"/>
          <a:srcRect l="15483" r="12696" b="444"/>
          <a:stretch>
            <a:fillRect/>
          </a:stretch>
        </p:blipFill>
        <p:spPr>
          <a:xfrm>
            <a:off x="3575720" y="2276872"/>
            <a:ext cx="2336400" cy="2786533"/>
          </a:xfrm>
          <a:prstGeom prst="rect">
            <a:avLst/>
          </a:prstGeom>
          <a:ln w="19050">
            <a:noFill/>
          </a:ln>
          <a:effectLst/>
        </p:spPr>
      </p:pic>
      <p:sp>
        <p:nvSpPr>
          <p:cNvPr id="3" name="Vrije vorm 23">
            <a:extLst>
              <a:ext uri="{FF2B5EF4-FFF2-40B4-BE49-F238E27FC236}">
                <a16:creationId xmlns:a16="http://schemas.microsoft.com/office/drawing/2014/main" id="{37D113AF-00FC-5B16-0D9A-735DBB01F5C1}"/>
              </a:ext>
            </a:extLst>
          </p:cNvPr>
          <p:cNvSpPr/>
          <p:nvPr/>
        </p:nvSpPr>
        <p:spPr>
          <a:xfrm>
            <a:off x="3576834" y="5733328"/>
            <a:ext cx="2335286" cy="648000"/>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Dr Jacob Sands</a:t>
            </a:r>
            <a:br>
              <a:rPr kumimoji="0" lang="en-GB" sz="20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20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Dana-Farber</a:t>
            </a:r>
            <a:br>
              <a:rPr kumimoji="0" lang="en-GB" sz="20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20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Cancer Institute, US</a:t>
            </a:r>
          </a:p>
        </p:txBody>
      </p:sp>
      <p:sp>
        <p:nvSpPr>
          <p:cNvPr id="4" name="Vrije vorm 23">
            <a:extLst>
              <a:ext uri="{FF2B5EF4-FFF2-40B4-BE49-F238E27FC236}">
                <a16:creationId xmlns:a16="http://schemas.microsoft.com/office/drawing/2014/main" id="{0161BE3C-FC32-CE57-2D5B-9435FB7E20A0}"/>
              </a:ext>
            </a:extLst>
          </p:cNvPr>
          <p:cNvSpPr/>
          <p:nvPr/>
        </p:nvSpPr>
        <p:spPr>
          <a:xfrm>
            <a:off x="6363989" y="5733328"/>
            <a:ext cx="2335286" cy="648000"/>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Mrs Stephanie McDonald</a:t>
            </a:r>
            <a:br>
              <a:rPr kumimoji="0" lang="en-GB" sz="20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20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Dana-Farber</a:t>
            </a:r>
            <a:br>
              <a:rPr kumimoji="0" lang="en-GB" sz="20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20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Cancer Institute, US</a:t>
            </a:r>
          </a:p>
        </p:txBody>
      </p:sp>
      <p:pic>
        <p:nvPicPr>
          <p:cNvPr id="6" name="Picture 5">
            <a:extLst>
              <a:ext uri="{FF2B5EF4-FFF2-40B4-BE49-F238E27FC236}">
                <a16:creationId xmlns:a16="http://schemas.microsoft.com/office/drawing/2014/main" id="{F52E4E5A-CCC6-11D1-6BE2-BA5E9665551C}"/>
              </a:ext>
            </a:extLst>
          </p:cNvPr>
          <p:cNvPicPr>
            <a:picLocks noChangeAspect="1"/>
          </p:cNvPicPr>
          <p:nvPr/>
        </p:nvPicPr>
        <p:blipFill>
          <a:blip r:embed="rId4"/>
          <a:srcRect l="17327" t="3286" r="11331" b="11818"/>
          <a:stretch>
            <a:fillRect/>
          </a:stretch>
        </p:blipFill>
        <p:spPr>
          <a:xfrm>
            <a:off x="6363989" y="2276873"/>
            <a:ext cx="2336400" cy="2780270"/>
          </a:xfrm>
          <a:prstGeom prst="rect">
            <a:avLst/>
          </a:prstGeom>
          <a:ln w="19050">
            <a:noFill/>
          </a:ln>
          <a:effectLst/>
        </p:spPr>
      </p:pic>
    </p:spTree>
    <p:extLst>
      <p:ext uri="{BB962C8B-B14F-4D97-AF65-F5344CB8AC3E}">
        <p14:creationId xmlns:p14="http://schemas.microsoft.com/office/powerpoint/2010/main" val="1655590760"/>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82AB24-6AF7-9DDA-6A1F-8B2B3C574A85}"/>
              </a:ext>
            </a:extLst>
          </p:cNvPr>
          <p:cNvSpPr>
            <a:spLocks noGrp="1"/>
          </p:cNvSpPr>
          <p:nvPr>
            <p:ph type="title"/>
          </p:nvPr>
        </p:nvSpPr>
        <p:spPr>
          <a:xfrm>
            <a:off x="619201" y="259200"/>
            <a:ext cx="10963199" cy="631867"/>
          </a:xfrm>
        </p:spPr>
        <p:txBody>
          <a:bodyPr>
            <a:normAutofit/>
          </a:bodyPr>
          <a:lstStyle/>
          <a:p>
            <a:r>
              <a:rPr lang="en-GB" dirty="0"/>
              <a:t>Safety considerations for </a:t>
            </a:r>
            <a:r>
              <a:rPr lang="en-GB" dirty="0" err="1"/>
              <a:t>adc</a:t>
            </a:r>
            <a:r>
              <a:rPr lang="en-GB" cap="none" dirty="0" err="1"/>
              <a:t>s</a:t>
            </a:r>
            <a:endParaRPr lang="en-GB" dirty="0">
              <a:solidFill>
                <a:schemeClr val="tx2"/>
              </a:solidFill>
            </a:endParaRPr>
          </a:p>
        </p:txBody>
      </p:sp>
      <p:sp>
        <p:nvSpPr>
          <p:cNvPr id="4" name="Content Placeholder 3">
            <a:extLst>
              <a:ext uri="{FF2B5EF4-FFF2-40B4-BE49-F238E27FC236}">
                <a16:creationId xmlns:a16="http://schemas.microsoft.com/office/drawing/2014/main" id="{4420F775-73C6-FC1B-7284-8E68D106F0D2}"/>
              </a:ext>
            </a:extLst>
          </p:cNvPr>
          <p:cNvSpPr>
            <a:spLocks noGrp="1"/>
          </p:cNvSpPr>
          <p:nvPr>
            <p:ph sz="quarter" idx="15"/>
          </p:nvPr>
        </p:nvSpPr>
        <p:spPr>
          <a:xfrm>
            <a:off x="609600" y="6233675"/>
            <a:ext cx="10180339" cy="365125"/>
          </a:xfrm>
        </p:spPr>
        <p:txBody>
          <a:bodyPr/>
          <a:lstStyle/>
          <a:p>
            <a:r>
              <a:rPr lang="en-GB" dirty="0">
                <a:solidFill>
                  <a:schemeClr val="tx2"/>
                </a:solidFill>
                <a:ea typeface="Aileron" charset="0"/>
              </a:rPr>
              <a:t>ADC, antibody-drug conjugate; GI, gastrointestinal; NSCLC, non-small cell lung cancer</a:t>
            </a:r>
          </a:p>
          <a:p>
            <a:r>
              <a:rPr lang="en-GB" dirty="0">
                <a:solidFill>
                  <a:schemeClr val="tx2"/>
                </a:solidFill>
                <a:ea typeface="Aileron" charset="0"/>
              </a:rPr>
              <a:t>1. </a:t>
            </a:r>
            <a:r>
              <a:rPr lang="en-GB" dirty="0">
                <a:solidFill>
                  <a:schemeClr val="tx2"/>
                </a:solidFill>
              </a:rPr>
              <a:t>Nguyen TD, et al. Cancers (Basel). 2023;15:713; 2. Ballestin P, et al. Pharmaceutics. 2025;17:258; 3. Lisberg A, et al. Oncologist. 2025;30:oyaf225; 4. Meric-Bernstam F, et al. Oncologist. 2025;30:oyaf031</a:t>
            </a:r>
          </a:p>
          <a:p>
            <a:endParaRPr lang="en-GB" dirty="0"/>
          </a:p>
        </p:txBody>
      </p:sp>
      <p:sp>
        <p:nvSpPr>
          <p:cNvPr id="5" name="Slide Number Placeholder 4">
            <a:extLst>
              <a:ext uri="{FF2B5EF4-FFF2-40B4-BE49-F238E27FC236}">
                <a16:creationId xmlns:a16="http://schemas.microsoft.com/office/drawing/2014/main" id="{8ABBEA38-162E-2BA8-B690-35A3ED04EC6E}"/>
              </a:ext>
            </a:extLst>
          </p:cNvPr>
          <p:cNvSpPr>
            <a:spLocks noGrp="1"/>
          </p:cNvSpPr>
          <p:nvPr>
            <p:ph type="sldNum" sz="quarter" idx="4"/>
          </p:nvPr>
        </p:nvSpPr>
        <p:spPr/>
        <p:txBody>
          <a:bodyPr/>
          <a:lstStyle/>
          <a:p>
            <a:fld id="{FCE43C0F-8A7B-3A4B-9DB5-B3472E36E833}" type="slidenum">
              <a:rPr lang="en-GB" smtClean="0"/>
              <a:pPr/>
              <a:t>51</a:t>
            </a:fld>
            <a:endParaRPr lang="en-GB" dirty="0"/>
          </a:p>
        </p:txBody>
      </p:sp>
      <p:sp>
        <p:nvSpPr>
          <p:cNvPr id="7" name="Rounded Rectangle 42">
            <a:extLst>
              <a:ext uri="{FF2B5EF4-FFF2-40B4-BE49-F238E27FC236}">
                <a16:creationId xmlns:a16="http://schemas.microsoft.com/office/drawing/2014/main" id="{9EF12D1F-B2D6-CF71-AF34-FF71C610730B}"/>
              </a:ext>
            </a:extLst>
          </p:cNvPr>
          <p:cNvSpPr/>
          <p:nvPr/>
        </p:nvSpPr>
        <p:spPr>
          <a:xfrm>
            <a:off x="6527005" y="1677999"/>
            <a:ext cx="2626985" cy="501083"/>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540000" rtlCol="0" anchor="ctr"/>
          <a:lstStyle/>
          <a:p>
            <a:pPr marL="0" marR="0" lvl="0" indent="0" algn="l" defTabSz="457200" rtl="0" eaLnBrk="1" fontAlgn="auto" latinLnBrk="0" hangingPunct="1">
              <a:lnSpc>
                <a:spcPct val="90000"/>
              </a:lnSpc>
              <a:spcBef>
                <a:spcPts val="0"/>
              </a:spcBef>
              <a:spcAft>
                <a:spcPts val="400"/>
              </a:spcAft>
              <a:buClrTx/>
              <a:buSzTx/>
              <a:buFontTx/>
              <a:buNone/>
              <a:tabLst/>
              <a:defRPr/>
            </a:pPr>
            <a:r>
              <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Aileron" charset="0"/>
                <a:cs typeface="Arial" panose="020B0604020202020204" pitchFamily="34" charset="0"/>
              </a:rPr>
              <a:t>Payload</a:t>
            </a: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Aileron" charset="0"/>
                <a:cs typeface="Arial" panose="020B0604020202020204" pitchFamily="34" charset="0"/>
              </a:rPr>
              <a:t> type and </a:t>
            </a:r>
            <a:b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Aileron" charset="0"/>
                <a:cs typeface="Arial" panose="020B0604020202020204" pitchFamily="34" charset="0"/>
              </a:rPr>
            </a:b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Aileron" charset="0"/>
                <a:cs typeface="Arial" panose="020B0604020202020204" pitchFamily="34" charset="0"/>
              </a:rPr>
              <a:t>pharmacokinetics</a:t>
            </a: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Aileron" charset="0"/>
              <a:cs typeface="Arial" panose="020B0604020202020204" pitchFamily="34" charset="0"/>
            </a:endParaRPr>
          </a:p>
        </p:txBody>
      </p:sp>
      <p:sp>
        <p:nvSpPr>
          <p:cNvPr id="8" name="Oval 7">
            <a:extLst>
              <a:ext uri="{FF2B5EF4-FFF2-40B4-BE49-F238E27FC236}">
                <a16:creationId xmlns:a16="http://schemas.microsoft.com/office/drawing/2014/main" id="{01D810A4-1C92-27E3-B929-F155BD0958F8}"/>
              </a:ext>
            </a:extLst>
          </p:cNvPr>
          <p:cNvSpPr/>
          <p:nvPr/>
        </p:nvSpPr>
        <p:spPr>
          <a:xfrm>
            <a:off x="6151801" y="1598097"/>
            <a:ext cx="729856" cy="660887"/>
          </a:xfrm>
          <a:prstGeom prst="ellipse">
            <a:avLst/>
          </a:prstGeom>
          <a:solidFill>
            <a:schemeClr val="bg1"/>
          </a:solidFill>
          <a:ln w="254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Rounded Rectangle 44">
            <a:extLst>
              <a:ext uri="{FF2B5EF4-FFF2-40B4-BE49-F238E27FC236}">
                <a16:creationId xmlns:a16="http://schemas.microsoft.com/office/drawing/2014/main" id="{6E3A1EDC-C119-FA2B-5F53-CAC841FB0E11}"/>
              </a:ext>
            </a:extLst>
          </p:cNvPr>
          <p:cNvSpPr/>
          <p:nvPr/>
        </p:nvSpPr>
        <p:spPr>
          <a:xfrm>
            <a:off x="3337213" y="1656666"/>
            <a:ext cx="2626985" cy="501083"/>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540000" rtlCol="0" anchor="ctr"/>
          <a:lstStyle/>
          <a:p>
            <a:pPr marL="0" marR="0" lvl="0" indent="0" algn="l" defTabSz="457200" rtl="0" eaLnBrk="1" fontAlgn="auto" latinLnBrk="0" hangingPunct="1">
              <a:lnSpc>
                <a:spcPct val="90000"/>
              </a:lnSpc>
              <a:spcBef>
                <a:spcPts val="0"/>
              </a:spcBef>
              <a:spcAft>
                <a:spcPts val="400"/>
              </a:spcAft>
              <a:buClrTx/>
              <a:buSzTx/>
              <a:buFontTx/>
              <a:buNone/>
              <a:tabLst/>
              <a:defRPr/>
            </a:pPr>
            <a:r>
              <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Aileron" charset="0"/>
                <a:cs typeface="Arial" panose="020B0604020202020204" pitchFamily="34" charset="0"/>
              </a:rPr>
              <a:t>Tumour-associated antigen </a:t>
            </a:r>
            <a:br>
              <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Aileron" charset="0"/>
                <a:cs typeface="Arial" panose="020B0604020202020204" pitchFamily="34" charset="0"/>
              </a:rPr>
            </a:b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Aileron" charset="0"/>
                <a:cs typeface="Arial" panose="020B0604020202020204" pitchFamily="34" charset="0"/>
              </a:rPr>
              <a:t>and its expression pattern</a:t>
            </a: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Aileron" charset="0"/>
              <a:cs typeface="Arial" panose="020B0604020202020204" pitchFamily="34" charset="0"/>
            </a:endParaRPr>
          </a:p>
        </p:txBody>
      </p:sp>
      <p:sp>
        <p:nvSpPr>
          <p:cNvPr id="10" name="Oval 9">
            <a:extLst>
              <a:ext uri="{FF2B5EF4-FFF2-40B4-BE49-F238E27FC236}">
                <a16:creationId xmlns:a16="http://schemas.microsoft.com/office/drawing/2014/main" id="{69CB3A19-7701-ABBC-244A-ABAED8A7CF8F}"/>
              </a:ext>
            </a:extLst>
          </p:cNvPr>
          <p:cNvSpPr/>
          <p:nvPr/>
        </p:nvSpPr>
        <p:spPr>
          <a:xfrm>
            <a:off x="2962009" y="1576764"/>
            <a:ext cx="729856" cy="660887"/>
          </a:xfrm>
          <a:prstGeom prst="ellipse">
            <a:avLst/>
          </a:prstGeom>
          <a:solidFill>
            <a:schemeClr val="bg1"/>
          </a:solidFill>
          <a:ln w="254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1" name="Content Placeholder 19" descr="DNA with solid fill">
            <a:extLst>
              <a:ext uri="{FF2B5EF4-FFF2-40B4-BE49-F238E27FC236}">
                <a16:creationId xmlns:a16="http://schemas.microsoft.com/office/drawing/2014/main" id="{2F83A8FD-C35B-2681-F185-FC8A4DCCF32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2535713">
            <a:off x="6184958" y="1630329"/>
            <a:ext cx="665647" cy="602746"/>
          </a:xfrm>
          <a:prstGeom prst="rect">
            <a:avLst/>
          </a:prstGeom>
        </p:spPr>
      </p:pic>
      <p:sp>
        <p:nvSpPr>
          <p:cNvPr id="12" name="Oval 11">
            <a:extLst>
              <a:ext uri="{FF2B5EF4-FFF2-40B4-BE49-F238E27FC236}">
                <a16:creationId xmlns:a16="http://schemas.microsoft.com/office/drawing/2014/main" id="{C64F67B6-D44A-E640-A1C1-8323B3ACFFB8}"/>
              </a:ext>
            </a:extLst>
          </p:cNvPr>
          <p:cNvSpPr/>
          <p:nvPr/>
        </p:nvSpPr>
        <p:spPr>
          <a:xfrm>
            <a:off x="6417616" y="1782070"/>
            <a:ext cx="87763" cy="79470"/>
          </a:xfrm>
          <a:prstGeom prst="ellipse">
            <a:avLst/>
          </a:prstGeom>
          <a:solidFill>
            <a:schemeClr val="accent6"/>
          </a:solidFill>
          <a:ln w="25400"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Rounded Rectangle 50">
            <a:extLst>
              <a:ext uri="{FF2B5EF4-FFF2-40B4-BE49-F238E27FC236}">
                <a16:creationId xmlns:a16="http://schemas.microsoft.com/office/drawing/2014/main" id="{329DA90A-F5A2-DCFD-C21E-78CC2D3DBD2B}"/>
              </a:ext>
            </a:extLst>
          </p:cNvPr>
          <p:cNvSpPr/>
          <p:nvPr/>
        </p:nvSpPr>
        <p:spPr>
          <a:xfrm>
            <a:off x="8382088" y="2333724"/>
            <a:ext cx="2626985" cy="501083"/>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540000" rtlCol="0" anchor="ctr"/>
          <a:lstStyle/>
          <a:p>
            <a:pPr marL="0" marR="0" lvl="0" indent="0" algn="l" defTabSz="457200" rtl="0" eaLnBrk="1" fontAlgn="auto" latinLnBrk="0" hangingPunct="1">
              <a:lnSpc>
                <a:spcPct val="90000"/>
              </a:lnSpc>
              <a:spcBef>
                <a:spcPts val="0"/>
              </a:spcBef>
              <a:spcAft>
                <a:spcPts val="400"/>
              </a:spcAft>
              <a:buClrTx/>
              <a:buSzTx/>
              <a:buFontTx/>
              <a:buNone/>
              <a:tabLst/>
              <a:defRPr/>
            </a:pPr>
            <a:r>
              <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Aileron" charset="0"/>
                <a:cs typeface="Arial" panose="020B0604020202020204" pitchFamily="34" charset="0"/>
              </a:rPr>
              <a:t>DAR </a:t>
            </a: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Aileron" charset="0"/>
                <a:cs typeface="Arial" panose="020B0604020202020204" pitchFamily="34" charset="0"/>
              </a:rPr>
              <a:t>Optimised for ideal </a:t>
            </a:r>
            <a:b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Aileron" charset="0"/>
                <a:cs typeface="Arial" panose="020B0604020202020204" pitchFamily="34" charset="0"/>
              </a:rPr>
            </a:b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Aileron" charset="0"/>
                <a:cs typeface="Arial" panose="020B0604020202020204" pitchFamily="34" charset="0"/>
              </a:rPr>
              <a:t>ADC risk-benefit balance</a:t>
            </a:r>
          </a:p>
        </p:txBody>
      </p:sp>
      <p:sp>
        <p:nvSpPr>
          <p:cNvPr id="14" name="Oval 13">
            <a:extLst>
              <a:ext uri="{FF2B5EF4-FFF2-40B4-BE49-F238E27FC236}">
                <a16:creationId xmlns:a16="http://schemas.microsoft.com/office/drawing/2014/main" id="{A39BE007-40DE-00CF-2988-1937A8F18368}"/>
              </a:ext>
            </a:extLst>
          </p:cNvPr>
          <p:cNvSpPr/>
          <p:nvPr/>
        </p:nvSpPr>
        <p:spPr>
          <a:xfrm>
            <a:off x="8006884" y="2253822"/>
            <a:ext cx="729856" cy="660887"/>
          </a:xfrm>
          <a:prstGeom prst="ellipse">
            <a:avLst/>
          </a:prstGeom>
          <a:solidFill>
            <a:schemeClr val="bg1"/>
          </a:solidFill>
          <a:ln w="254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 name="Rounded Rectangle 52">
            <a:extLst>
              <a:ext uri="{FF2B5EF4-FFF2-40B4-BE49-F238E27FC236}">
                <a16:creationId xmlns:a16="http://schemas.microsoft.com/office/drawing/2014/main" id="{08EB53FE-1F66-8574-B78B-17A39DA49041}"/>
              </a:ext>
            </a:extLst>
          </p:cNvPr>
          <p:cNvSpPr/>
          <p:nvPr/>
        </p:nvSpPr>
        <p:spPr>
          <a:xfrm>
            <a:off x="1540786" y="2312391"/>
            <a:ext cx="2626985" cy="501083"/>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540000" rtlCol="0" anchor="ctr"/>
          <a:lstStyle/>
          <a:p>
            <a:pPr marL="0" marR="0" lvl="0" indent="0" algn="l" defTabSz="457200" rtl="0" eaLnBrk="1" fontAlgn="auto" latinLnBrk="0" hangingPunct="1">
              <a:lnSpc>
                <a:spcPct val="90000"/>
              </a:lnSpc>
              <a:spcBef>
                <a:spcPts val="0"/>
              </a:spcBef>
              <a:spcAft>
                <a:spcPts val="400"/>
              </a:spcAft>
              <a:buClrTx/>
              <a:buSzTx/>
              <a:buFontTx/>
              <a:buNone/>
              <a:tabLst/>
              <a:defRPr/>
            </a:pPr>
            <a:r>
              <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Aileron" charset="0"/>
                <a:cs typeface="Arial" panose="020B0604020202020204" pitchFamily="34" charset="0"/>
              </a:rPr>
              <a:t>Conjugation chemistry</a:t>
            </a:r>
            <a:br>
              <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Aileron" charset="0"/>
                <a:cs typeface="Arial" panose="020B0604020202020204" pitchFamily="34" charset="0"/>
              </a:rPr>
            </a:b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Aileron" charset="0"/>
                <a:cs typeface="Arial" panose="020B0604020202020204" pitchFamily="34" charset="0"/>
              </a:rPr>
              <a:t>Stable conjugation decreases risk of off-target effects</a:t>
            </a: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Aileron" charset="0"/>
              <a:cs typeface="Arial" panose="020B0604020202020204" pitchFamily="34" charset="0"/>
            </a:endParaRPr>
          </a:p>
        </p:txBody>
      </p:sp>
      <p:sp>
        <p:nvSpPr>
          <p:cNvPr id="16" name="Oval 15">
            <a:extLst>
              <a:ext uri="{FF2B5EF4-FFF2-40B4-BE49-F238E27FC236}">
                <a16:creationId xmlns:a16="http://schemas.microsoft.com/office/drawing/2014/main" id="{A69090AA-140B-A219-A77D-49C37056D297}"/>
              </a:ext>
            </a:extLst>
          </p:cNvPr>
          <p:cNvSpPr/>
          <p:nvPr/>
        </p:nvSpPr>
        <p:spPr>
          <a:xfrm>
            <a:off x="1165582" y="2232489"/>
            <a:ext cx="729856" cy="660887"/>
          </a:xfrm>
          <a:prstGeom prst="ellipse">
            <a:avLst/>
          </a:prstGeom>
          <a:solidFill>
            <a:schemeClr val="bg1"/>
          </a:solidFill>
          <a:ln w="254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 name="Rounded Rectangle 54">
            <a:extLst>
              <a:ext uri="{FF2B5EF4-FFF2-40B4-BE49-F238E27FC236}">
                <a16:creationId xmlns:a16="http://schemas.microsoft.com/office/drawing/2014/main" id="{EA5AB19A-8567-F6E6-2901-792DECDAC845}"/>
              </a:ext>
            </a:extLst>
          </p:cNvPr>
          <p:cNvSpPr/>
          <p:nvPr/>
        </p:nvSpPr>
        <p:spPr>
          <a:xfrm>
            <a:off x="4963124" y="2333724"/>
            <a:ext cx="2626985" cy="501083"/>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540000" rtlCol="0" anchor="ctr"/>
          <a:lstStyle/>
          <a:p>
            <a:pPr marL="0" marR="0" lvl="0" indent="0" algn="l" defTabSz="457200" rtl="0" eaLnBrk="1" fontAlgn="auto" latinLnBrk="0" hangingPunct="1">
              <a:lnSpc>
                <a:spcPct val="90000"/>
              </a:lnSpc>
              <a:spcBef>
                <a:spcPts val="0"/>
              </a:spcBef>
              <a:spcAft>
                <a:spcPts val="400"/>
              </a:spcAft>
              <a:buClrTx/>
              <a:buSzTx/>
              <a:buFontTx/>
              <a:buNone/>
              <a:tabLst/>
              <a:defRPr/>
            </a:pPr>
            <a:r>
              <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Aileron" charset="0"/>
                <a:cs typeface="Arial" panose="020B0604020202020204" pitchFamily="34" charset="0"/>
              </a:rPr>
              <a:t>Linker cleavage </a:t>
            </a: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Aileron" charset="0"/>
                <a:cs typeface="Arial" panose="020B0604020202020204" pitchFamily="34" charset="0"/>
              </a:rPr>
              <a:t>Premature payload release can cause off-target effects</a:t>
            </a:r>
          </a:p>
        </p:txBody>
      </p:sp>
      <p:sp>
        <p:nvSpPr>
          <p:cNvPr id="18" name="Oval 17">
            <a:extLst>
              <a:ext uri="{FF2B5EF4-FFF2-40B4-BE49-F238E27FC236}">
                <a16:creationId xmlns:a16="http://schemas.microsoft.com/office/drawing/2014/main" id="{E0FFC0C7-8DB4-B9C6-380D-3233A35F07FA}"/>
              </a:ext>
            </a:extLst>
          </p:cNvPr>
          <p:cNvSpPr/>
          <p:nvPr/>
        </p:nvSpPr>
        <p:spPr>
          <a:xfrm>
            <a:off x="4587920" y="2253822"/>
            <a:ext cx="729856" cy="660887"/>
          </a:xfrm>
          <a:prstGeom prst="ellipse">
            <a:avLst/>
          </a:prstGeom>
          <a:solidFill>
            <a:schemeClr val="bg1"/>
          </a:solidFill>
          <a:ln w="254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FDBF368E-7E66-4253-3F24-65A674A5213D}"/>
              </a:ext>
            </a:extLst>
          </p:cNvPr>
          <p:cNvGrpSpPr/>
          <p:nvPr/>
        </p:nvGrpSpPr>
        <p:grpSpPr>
          <a:xfrm>
            <a:off x="1232566" y="2505495"/>
            <a:ext cx="595888" cy="128824"/>
            <a:chOff x="-2846227" y="4106415"/>
            <a:chExt cx="620250" cy="148085"/>
          </a:xfrm>
        </p:grpSpPr>
        <p:sp>
          <p:nvSpPr>
            <p:cNvPr id="129" name="Rounded Rectangle 57">
              <a:extLst>
                <a:ext uri="{FF2B5EF4-FFF2-40B4-BE49-F238E27FC236}">
                  <a16:creationId xmlns:a16="http://schemas.microsoft.com/office/drawing/2014/main" id="{A451A441-8EDE-A714-9965-66E62DDFC2E0}"/>
                </a:ext>
              </a:extLst>
            </p:cNvPr>
            <p:cNvSpPr/>
            <p:nvPr/>
          </p:nvSpPr>
          <p:spPr>
            <a:xfrm>
              <a:off x="-2757980" y="4106415"/>
              <a:ext cx="198759" cy="148085"/>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0" name="Rounded Rectangle 58">
              <a:extLst>
                <a:ext uri="{FF2B5EF4-FFF2-40B4-BE49-F238E27FC236}">
                  <a16:creationId xmlns:a16="http://schemas.microsoft.com/office/drawing/2014/main" id="{419CC319-F3CE-1994-1108-D91959547C1D}"/>
                </a:ext>
              </a:extLst>
            </p:cNvPr>
            <p:cNvSpPr/>
            <p:nvPr/>
          </p:nvSpPr>
          <p:spPr>
            <a:xfrm>
              <a:off x="-2513505" y="4106415"/>
              <a:ext cx="198759" cy="148085"/>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1" name="Rounded Rectangle 62">
              <a:extLst>
                <a:ext uri="{FF2B5EF4-FFF2-40B4-BE49-F238E27FC236}">
                  <a16:creationId xmlns:a16="http://schemas.microsoft.com/office/drawing/2014/main" id="{58AD4C5A-A367-FFA0-D25D-B260F4A618AC}"/>
                </a:ext>
              </a:extLst>
            </p:cNvPr>
            <p:cNvSpPr/>
            <p:nvPr/>
          </p:nvSpPr>
          <p:spPr>
            <a:xfrm>
              <a:off x="-2608102" y="4157597"/>
              <a:ext cx="144000" cy="45719"/>
            </a:xfrm>
            <a:prstGeom prst="roundRect">
              <a:avLst>
                <a:gd name="adj"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2" name="Rounded Rectangle 63">
              <a:extLst>
                <a:ext uri="{FF2B5EF4-FFF2-40B4-BE49-F238E27FC236}">
                  <a16:creationId xmlns:a16="http://schemas.microsoft.com/office/drawing/2014/main" id="{1A5A051D-E05C-385C-4506-3FF352926B19}"/>
                </a:ext>
              </a:extLst>
            </p:cNvPr>
            <p:cNvSpPr/>
            <p:nvPr/>
          </p:nvSpPr>
          <p:spPr>
            <a:xfrm>
              <a:off x="-2369977" y="4157597"/>
              <a:ext cx="144000" cy="45719"/>
            </a:xfrm>
            <a:prstGeom prst="roundRect">
              <a:avLst>
                <a:gd name="adj"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 name="Rounded Rectangle 64">
              <a:extLst>
                <a:ext uri="{FF2B5EF4-FFF2-40B4-BE49-F238E27FC236}">
                  <a16:creationId xmlns:a16="http://schemas.microsoft.com/office/drawing/2014/main" id="{1D3B4361-EA68-BE72-50DA-6A0BAA82D85B}"/>
                </a:ext>
              </a:extLst>
            </p:cNvPr>
            <p:cNvSpPr/>
            <p:nvPr/>
          </p:nvSpPr>
          <p:spPr>
            <a:xfrm>
              <a:off x="-2846227" y="4157597"/>
              <a:ext cx="144000" cy="45719"/>
            </a:xfrm>
            <a:prstGeom prst="roundRect">
              <a:avLst>
                <a:gd name="adj"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0" name="Group 19">
            <a:extLst>
              <a:ext uri="{FF2B5EF4-FFF2-40B4-BE49-F238E27FC236}">
                <a16:creationId xmlns:a16="http://schemas.microsoft.com/office/drawing/2014/main" id="{518747D5-8D97-0195-E6B5-2677DC08CD8A}"/>
              </a:ext>
            </a:extLst>
          </p:cNvPr>
          <p:cNvGrpSpPr/>
          <p:nvPr/>
        </p:nvGrpSpPr>
        <p:grpSpPr>
          <a:xfrm>
            <a:off x="4620312" y="2404442"/>
            <a:ext cx="665073" cy="276172"/>
            <a:chOff x="-503851" y="3955601"/>
            <a:chExt cx="692264" cy="317463"/>
          </a:xfrm>
        </p:grpSpPr>
        <p:sp>
          <p:nvSpPr>
            <p:cNvPr id="118" name="Rounded Rectangle 67">
              <a:extLst>
                <a:ext uri="{FF2B5EF4-FFF2-40B4-BE49-F238E27FC236}">
                  <a16:creationId xmlns:a16="http://schemas.microsoft.com/office/drawing/2014/main" id="{98DF5831-1136-3A04-2C01-A94582E2A580}"/>
                </a:ext>
              </a:extLst>
            </p:cNvPr>
            <p:cNvSpPr/>
            <p:nvPr/>
          </p:nvSpPr>
          <p:spPr>
            <a:xfrm>
              <a:off x="-229719" y="4055997"/>
              <a:ext cx="144000" cy="45719"/>
            </a:xfrm>
            <a:prstGeom prst="roundRect">
              <a:avLst>
                <a:gd name="adj"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19" name="Group 118">
              <a:extLst>
                <a:ext uri="{FF2B5EF4-FFF2-40B4-BE49-F238E27FC236}">
                  <a16:creationId xmlns:a16="http://schemas.microsoft.com/office/drawing/2014/main" id="{0EEA9DD9-E664-2243-F2D3-1A08EC96F722}"/>
                </a:ext>
              </a:extLst>
            </p:cNvPr>
            <p:cNvGrpSpPr/>
            <p:nvPr/>
          </p:nvGrpSpPr>
          <p:grpSpPr>
            <a:xfrm rot="19481568">
              <a:off x="-503851" y="4124979"/>
              <a:ext cx="287006" cy="148085"/>
              <a:chOff x="-474502" y="4004815"/>
              <a:chExt cx="287006" cy="148085"/>
            </a:xfrm>
          </p:grpSpPr>
          <p:sp>
            <p:nvSpPr>
              <p:cNvPr id="127" name="Rounded Rectangle 77">
                <a:extLst>
                  <a:ext uri="{FF2B5EF4-FFF2-40B4-BE49-F238E27FC236}">
                    <a16:creationId xmlns:a16="http://schemas.microsoft.com/office/drawing/2014/main" id="{B8CC2F09-D8B2-06E3-080A-D93E7D0FA7FC}"/>
                  </a:ext>
                </a:extLst>
              </p:cNvPr>
              <p:cNvSpPr/>
              <p:nvPr/>
            </p:nvSpPr>
            <p:spPr>
              <a:xfrm>
                <a:off x="-386255" y="4004815"/>
                <a:ext cx="198759" cy="148085"/>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8" name="Rounded Rectangle 78">
                <a:extLst>
                  <a:ext uri="{FF2B5EF4-FFF2-40B4-BE49-F238E27FC236}">
                    <a16:creationId xmlns:a16="http://schemas.microsoft.com/office/drawing/2014/main" id="{969117F1-28BF-13EF-44B1-4B2AF1521322}"/>
                  </a:ext>
                </a:extLst>
              </p:cNvPr>
              <p:cNvSpPr/>
              <p:nvPr/>
            </p:nvSpPr>
            <p:spPr>
              <a:xfrm>
                <a:off x="-474502" y="4055997"/>
                <a:ext cx="144000" cy="45719"/>
              </a:xfrm>
              <a:prstGeom prst="roundRect">
                <a:avLst>
                  <a:gd name="adj"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20" name="Group 119">
              <a:extLst>
                <a:ext uri="{FF2B5EF4-FFF2-40B4-BE49-F238E27FC236}">
                  <a16:creationId xmlns:a16="http://schemas.microsoft.com/office/drawing/2014/main" id="{15AF6411-604A-3A19-67B8-F83A255BFB1B}"/>
                </a:ext>
              </a:extLst>
            </p:cNvPr>
            <p:cNvGrpSpPr/>
            <p:nvPr/>
          </p:nvGrpSpPr>
          <p:grpSpPr>
            <a:xfrm rot="2118432" flipH="1">
              <a:off x="-98593" y="4124979"/>
              <a:ext cx="287006" cy="148085"/>
              <a:chOff x="-474502" y="4004815"/>
              <a:chExt cx="287006" cy="148085"/>
            </a:xfrm>
          </p:grpSpPr>
          <p:sp>
            <p:nvSpPr>
              <p:cNvPr id="125" name="Rounded Rectangle 75">
                <a:extLst>
                  <a:ext uri="{FF2B5EF4-FFF2-40B4-BE49-F238E27FC236}">
                    <a16:creationId xmlns:a16="http://schemas.microsoft.com/office/drawing/2014/main" id="{D3905302-1DAA-DA3F-AC28-4D558747D66C}"/>
                  </a:ext>
                </a:extLst>
              </p:cNvPr>
              <p:cNvSpPr/>
              <p:nvPr/>
            </p:nvSpPr>
            <p:spPr>
              <a:xfrm>
                <a:off x="-386255" y="4004815"/>
                <a:ext cx="198759" cy="148085"/>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6" name="Rounded Rectangle 76">
                <a:extLst>
                  <a:ext uri="{FF2B5EF4-FFF2-40B4-BE49-F238E27FC236}">
                    <a16:creationId xmlns:a16="http://schemas.microsoft.com/office/drawing/2014/main" id="{8892B554-5538-3FF4-190F-5C4CCCEBDB28}"/>
                  </a:ext>
                </a:extLst>
              </p:cNvPr>
              <p:cNvSpPr/>
              <p:nvPr/>
            </p:nvSpPr>
            <p:spPr>
              <a:xfrm>
                <a:off x="-474502" y="4055997"/>
                <a:ext cx="144000" cy="45719"/>
              </a:xfrm>
              <a:prstGeom prst="roundRect">
                <a:avLst>
                  <a:gd name="adj"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21" name="Group 120">
              <a:extLst>
                <a:ext uri="{FF2B5EF4-FFF2-40B4-BE49-F238E27FC236}">
                  <a16:creationId xmlns:a16="http://schemas.microsoft.com/office/drawing/2014/main" id="{01FFC34D-A300-9498-6002-86164AD41643}"/>
                </a:ext>
              </a:extLst>
            </p:cNvPr>
            <p:cNvGrpSpPr/>
            <p:nvPr/>
          </p:nvGrpSpPr>
          <p:grpSpPr>
            <a:xfrm>
              <a:off x="-205344" y="3955601"/>
              <a:ext cx="95251" cy="87433"/>
              <a:chOff x="-212359" y="3955601"/>
              <a:chExt cx="95251" cy="87433"/>
            </a:xfrm>
          </p:grpSpPr>
          <p:cxnSp>
            <p:nvCxnSpPr>
              <p:cNvPr id="122" name="Straight Connector 121">
                <a:extLst>
                  <a:ext uri="{FF2B5EF4-FFF2-40B4-BE49-F238E27FC236}">
                    <a16:creationId xmlns:a16="http://schemas.microsoft.com/office/drawing/2014/main" id="{63B103FC-D1E8-F130-FA18-9B8161DF408A}"/>
                  </a:ext>
                </a:extLst>
              </p:cNvPr>
              <p:cNvCxnSpPr>
                <a:cxnSpLocks/>
              </p:cNvCxnSpPr>
              <p:nvPr/>
            </p:nvCxnSpPr>
            <p:spPr>
              <a:xfrm>
                <a:off x="-164734" y="3955601"/>
                <a:ext cx="0" cy="792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3" name="Straight Connector 122">
                <a:extLst>
                  <a:ext uri="{FF2B5EF4-FFF2-40B4-BE49-F238E27FC236}">
                    <a16:creationId xmlns:a16="http://schemas.microsoft.com/office/drawing/2014/main" id="{764901B8-331F-223A-6547-585DA523D124}"/>
                  </a:ext>
                </a:extLst>
              </p:cNvPr>
              <p:cNvCxnSpPr>
                <a:cxnSpLocks/>
              </p:cNvCxnSpPr>
              <p:nvPr/>
            </p:nvCxnSpPr>
            <p:spPr>
              <a:xfrm rot="-1560000">
                <a:off x="-212359" y="3963834"/>
                <a:ext cx="0" cy="792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4" name="Straight Connector 123">
                <a:extLst>
                  <a:ext uri="{FF2B5EF4-FFF2-40B4-BE49-F238E27FC236}">
                    <a16:creationId xmlns:a16="http://schemas.microsoft.com/office/drawing/2014/main" id="{A72D1E4B-F54B-8DB0-EE5E-1E52894F7E72}"/>
                  </a:ext>
                </a:extLst>
              </p:cNvPr>
              <p:cNvCxnSpPr>
                <a:cxnSpLocks/>
              </p:cNvCxnSpPr>
              <p:nvPr/>
            </p:nvCxnSpPr>
            <p:spPr>
              <a:xfrm rot="1560000" flipH="1">
                <a:off x="-117108" y="3963834"/>
                <a:ext cx="0" cy="79200"/>
              </a:xfrm>
              <a:prstGeom prst="line">
                <a:avLst/>
              </a:prstGeom>
              <a:ln/>
            </p:spPr>
            <p:style>
              <a:lnRef idx="1">
                <a:schemeClr val="accent6"/>
              </a:lnRef>
              <a:fillRef idx="0">
                <a:schemeClr val="accent6"/>
              </a:fillRef>
              <a:effectRef idx="0">
                <a:schemeClr val="accent6"/>
              </a:effectRef>
              <a:fontRef idx="minor">
                <a:schemeClr val="tx1"/>
              </a:fontRef>
            </p:style>
          </p:cxnSp>
        </p:grpSp>
      </p:grpSp>
      <p:grpSp>
        <p:nvGrpSpPr>
          <p:cNvPr id="21" name="Group 20">
            <a:extLst>
              <a:ext uri="{FF2B5EF4-FFF2-40B4-BE49-F238E27FC236}">
                <a16:creationId xmlns:a16="http://schemas.microsoft.com/office/drawing/2014/main" id="{6FE5D55D-587C-5D65-EE7A-DF7ECBE2DDD8}"/>
              </a:ext>
            </a:extLst>
          </p:cNvPr>
          <p:cNvGrpSpPr/>
          <p:nvPr/>
        </p:nvGrpSpPr>
        <p:grpSpPr>
          <a:xfrm>
            <a:off x="8102147" y="2340881"/>
            <a:ext cx="539330" cy="529109"/>
            <a:chOff x="8963649" y="837117"/>
            <a:chExt cx="985569" cy="1067798"/>
          </a:xfrm>
        </p:grpSpPr>
        <p:cxnSp>
          <p:nvCxnSpPr>
            <p:cNvPr id="64" name="Straight Connector 63">
              <a:extLst>
                <a:ext uri="{FF2B5EF4-FFF2-40B4-BE49-F238E27FC236}">
                  <a16:creationId xmlns:a16="http://schemas.microsoft.com/office/drawing/2014/main" id="{DE252EE9-2897-0AB6-9A34-98CCC38817AA}"/>
                </a:ext>
              </a:extLst>
            </p:cNvPr>
            <p:cNvCxnSpPr>
              <a:cxnSpLocks/>
            </p:cNvCxnSpPr>
            <p:nvPr/>
          </p:nvCxnSpPr>
          <p:spPr>
            <a:xfrm rot="16200000">
              <a:off x="9318345" y="1617925"/>
              <a:ext cx="139283"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5" name="Straight Connector 64">
              <a:extLst>
                <a:ext uri="{FF2B5EF4-FFF2-40B4-BE49-F238E27FC236}">
                  <a16:creationId xmlns:a16="http://schemas.microsoft.com/office/drawing/2014/main" id="{1009C319-3B00-B6A4-23C2-B0F2960DF1DC}"/>
                </a:ext>
              </a:extLst>
            </p:cNvPr>
            <p:cNvCxnSpPr>
              <a:cxnSpLocks/>
            </p:cNvCxnSpPr>
            <p:nvPr/>
          </p:nvCxnSpPr>
          <p:spPr>
            <a:xfrm rot="16200000">
              <a:off x="9444566" y="1617925"/>
              <a:ext cx="139283" cy="0"/>
            </a:xfrm>
            <a:prstGeom prst="line">
              <a:avLst/>
            </a:prstGeom>
            <a:ln/>
          </p:spPr>
          <p:style>
            <a:lnRef idx="1">
              <a:schemeClr val="accent6"/>
            </a:lnRef>
            <a:fillRef idx="0">
              <a:schemeClr val="accent6"/>
            </a:fillRef>
            <a:effectRef idx="0">
              <a:schemeClr val="accent6"/>
            </a:effectRef>
            <a:fontRef idx="minor">
              <a:schemeClr val="tx1"/>
            </a:fontRef>
          </p:style>
        </p:cxnSp>
        <p:grpSp>
          <p:nvGrpSpPr>
            <p:cNvPr id="66" name="Group 65">
              <a:extLst>
                <a:ext uri="{FF2B5EF4-FFF2-40B4-BE49-F238E27FC236}">
                  <a16:creationId xmlns:a16="http://schemas.microsoft.com/office/drawing/2014/main" id="{5D788E2A-808E-889D-F077-B6073CD3D26C}"/>
                </a:ext>
              </a:extLst>
            </p:cNvPr>
            <p:cNvGrpSpPr/>
            <p:nvPr/>
          </p:nvGrpSpPr>
          <p:grpSpPr>
            <a:xfrm>
              <a:off x="9533590" y="1677854"/>
              <a:ext cx="161344" cy="94344"/>
              <a:chOff x="9533590" y="1677854"/>
              <a:chExt cx="161344" cy="94344"/>
            </a:xfrm>
          </p:grpSpPr>
          <p:cxnSp>
            <p:nvCxnSpPr>
              <p:cNvPr id="116" name="Straight Connector 115">
                <a:extLst>
                  <a:ext uri="{FF2B5EF4-FFF2-40B4-BE49-F238E27FC236}">
                    <a16:creationId xmlns:a16="http://schemas.microsoft.com/office/drawing/2014/main" id="{E13CE377-8FE8-8F80-FAC0-C686819C067F}"/>
                  </a:ext>
                </a:extLst>
              </p:cNvPr>
              <p:cNvCxnSpPr>
                <a:cxnSpLocks/>
              </p:cNvCxnSpPr>
              <p:nvPr/>
            </p:nvCxnSpPr>
            <p:spPr>
              <a:xfrm>
                <a:off x="9533590" y="1730187"/>
                <a:ext cx="139283" cy="0"/>
              </a:xfrm>
              <a:prstGeom prst="line">
                <a:avLst/>
              </a:prstGeom>
              <a:ln/>
            </p:spPr>
            <p:style>
              <a:lnRef idx="1">
                <a:schemeClr val="accent6"/>
              </a:lnRef>
              <a:fillRef idx="0">
                <a:schemeClr val="accent6"/>
              </a:fillRef>
              <a:effectRef idx="0">
                <a:schemeClr val="accent6"/>
              </a:effectRef>
              <a:fontRef idx="minor">
                <a:schemeClr val="tx1"/>
              </a:fontRef>
            </p:style>
          </p:cxnSp>
          <p:sp>
            <p:nvSpPr>
              <p:cNvPr id="117" name="Oval 116">
                <a:extLst>
                  <a:ext uri="{FF2B5EF4-FFF2-40B4-BE49-F238E27FC236}">
                    <a16:creationId xmlns:a16="http://schemas.microsoft.com/office/drawing/2014/main" id="{E892E0EE-69D7-64A7-9D04-784D6680A32D}"/>
                  </a:ext>
                </a:extLst>
              </p:cNvPr>
              <p:cNvSpPr/>
              <p:nvPr/>
            </p:nvSpPr>
            <p:spPr>
              <a:xfrm>
                <a:off x="9600590" y="1677854"/>
                <a:ext cx="94344" cy="94344"/>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67" name="Group 66">
              <a:extLst>
                <a:ext uri="{FF2B5EF4-FFF2-40B4-BE49-F238E27FC236}">
                  <a16:creationId xmlns:a16="http://schemas.microsoft.com/office/drawing/2014/main" id="{E25763CB-3E27-381B-8307-0CF056F51679}"/>
                </a:ext>
              </a:extLst>
            </p:cNvPr>
            <p:cNvGrpSpPr/>
            <p:nvPr/>
          </p:nvGrpSpPr>
          <p:grpSpPr>
            <a:xfrm flipH="1">
              <a:off x="9068645" y="965382"/>
              <a:ext cx="194135" cy="211742"/>
              <a:chOff x="9300282" y="806613"/>
              <a:chExt cx="194135" cy="211742"/>
            </a:xfrm>
          </p:grpSpPr>
          <p:cxnSp>
            <p:nvCxnSpPr>
              <p:cNvPr id="114" name="Straight Connector 113">
                <a:extLst>
                  <a:ext uri="{FF2B5EF4-FFF2-40B4-BE49-F238E27FC236}">
                    <a16:creationId xmlns:a16="http://schemas.microsoft.com/office/drawing/2014/main" id="{0B40619A-B45C-CC20-D899-C241275DABE7}"/>
                  </a:ext>
                </a:extLst>
              </p:cNvPr>
              <p:cNvCxnSpPr>
                <a:cxnSpLocks/>
              </p:cNvCxnSpPr>
              <p:nvPr/>
            </p:nvCxnSpPr>
            <p:spPr>
              <a:xfrm flipV="1">
                <a:off x="9398707" y="873288"/>
                <a:ext cx="95710" cy="14506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15" name="Straight Connector 114">
                <a:extLst>
                  <a:ext uri="{FF2B5EF4-FFF2-40B4-BE49-F238E27FC236}">
                    <a16:creationId xmlns:a16="http://schemas.microsoft.com/office/drawing/2014/main" id="{896F400B-E513-C843-EDDE-668D2C3C5B4C}"/>
                  </a:ext>
                </a:extLst>
              </p:cNvPr>
              <p:cNvCxnSpPr>
                <a:cxnSpLocks/>
              </p:cNvCxnSpPr>
              <p:nvPr/>
            </p:nvCxnSpPr>
            <p:spPr>
              <a:xfrm flipV="1">
                <a:off x="9300282" y="806613"/>
                <a:ext cx="95710" cy="145067"/>
              </a:xfrm>
              <a:prstGeom prst="line">
                <a:avLst/>
              </a:prstGeom>
              <a:ln/>
            </p:spPr>
            <p:style>
              <a:lnRef idx="1">
                <a:schemeClr val="accent6"/>
              </a:lnRef>
              <a:fillRef idx="0">
                <a:schemeClr val="accent6"/>
              </a:fillRef>
              <a:effectRef idx="0">
                <a:schemeClr val="accent6"/>
              </a:effectRef>
              <a:fontRef idx="minor">
                <a:schemeClr val="tx1"/>
              </a:fontRef>
            </p:style>
          </p:cxnSp>
        </p:grpSp>
        <p:grpSp>
          <p:nvGrpSpPr>
            <p:cNvPr id="68" name="Group 67">
              <a:extLst>
                <a:ext uri="{FF2B5EF4-FFF2-40B4-BE49-F238E27FC236}">
                  <a16:creationId xmlns:a16="http://schemas.microsoft.com/office/drawing/2014/main" id="{1793EBFC-2851-DE6B-A423-67444480AB73}"/>
                </a:ext>
              </a:extLst>
            </p:cNvPr>
            <p:cNvGrpSpPr/>
            <p:nvPr/>
          </p:nvGrpSpPr>
          <p:grpSpPr>
            <a:xfrm rot="17812027">
              <a:off x="8883598" y="917168"/>
              <a:ext cx="483045" cy="322944"/>
              <a:chOff x="9466173" y="873762"/>
              <a:chExt cx="483045" cy="322944"/>
            </a:xfrm>
          </p:grpSpPr>
          <p:grpSp>
            <p:nvGrpSpPr>
              <p:cNvPr id="105" name="Group 104">
                <a:extLst>
                  <a:ext uri="{FF2B5EF4-FFF2-40B4-BE49-F238E27FC236}">
                    <a16:creationId xmlns:a16="http://schemas.microsoft.com/office/drawing/2014/main" id="{F3B61192-5780-0BBA-7A78-D7916041971E}"/>
                  </a:ext>
                </a:extLst>
              </p:cNvPr>
              <p:cNvGrpSpPr/>
              <p:nvPr/>
            </p:nvGrpSpPr>
            <p:grpSpPr>
              <a:xfrm rot="1735045">
                <a:off x="9770974" y="1102362"/>
                <a:ext cx="178244" cy="94344"/>
                <a:chOff x="9516690" y="1677854"/>
                <a:chExt cx="178244" cy="94344"/>
              </a:xfrm>
            </p:grpSpPr>
            <p:cxnSp>
              <p:nvCxnSpPr>
                <p:cNvPr id="112" name="Straight Connector 111">
                  <a:extLst>
                    <a:ext uri="{FF2B5EF4-FFF2-40B4-BE49-F238E27FC236}">
                      <a16:creationId xmlns:a16="http://schemas.microsoft.com/office/drawing/2014/main" id="{A94BA65A-29AA-F272-893E-495E7A3D0E75}"/>
                    </a:ext>
                  </a:extLst>
                </p:cNvPr>
                <p:cNvCxnSpPr>
                  <a:cxnSpLocks/>
                </p:cNvCxnSpPr>
                <p:nvPr/>
              </p:nvCxnSpPr>
              <p:spPr>
                <a:xfrm>
                  <a:off x="9516690" y="1730187"/>
                  <a:ext cx="139283" cy="0"/>
                </a:xfrm>
                <a:prstGeom prst="line">
                  <a:avLst/>
                </a:prstGeom>
                <a:ln/>
              </p:spPr>
              <p:style>
                <a:lnRef idx="1">
                  <a:schemeClr val="accent6"/>
                </a:lnRef>
                <a:fillRef idx="0">
                  <a:schemeClr val="accent6"/>
                </a:fillRef>
                <a:effectRef idx="0">
                  <a:schemeClr val="accent6"/>
                </a:effectRef>
                <a:fontRef idx="minor">
                  <a:schemeClr val="tx1"/>
                </a:fontRef>
              </p:style>
            </p:cxnSp>
            <p:sp>
              <p:nvSpPr>
                <p:cNvPr id="113" name="Oval 112">
                  <a:extLst>
                    <a:ext uri="{FF2B5EF4-FFF2-40B4-BE49-F238E27FC236}">
                      <a16:creationId xmlns:a16="http://schemas.microsoft.com/office/drawing/2014/main" id="{9E0AC807-7BBC-3BFF-A358-5DB79D022197}"/>
                    </a:ext>
                  </a:extLst>
                </p:cNvPr>
                <p:cNvSpPr/>
                <p:nvPr/>
              </p:nvSpPr>
              <p:spPr>
                <a:xfrm>
                  <a:off x="9600590" y="1677854"/>
                  <a:ext cx="94344" cy="94344"/>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106" name="Group 105">
                <a:extLst>
                  <a:ext uri="{FF2B5EF4-FFF2-40B4-BE49-F238E27FC236}">
                    <a16:creationId xmlns:a16="http://schemas.microsoft.com/office/drawing/2014/main" id="{3B34E7C3-A71D-096F-EF33-5D13385116D8}"/>
                  </a:ext>
                </a:extLst>
              </p:cNvPr>
              <p:cNvGrpSpPr/>
              <p:nvPr/>
            </p:nvGrpSpPr>
            <p:grpSpPr>
              <a:xfrm rot="12826437">
                <a:off x="9561424" y="873762"/>
                <a:ext cx="178244" cy="94344"/>
                <a:chOff x="9516690" y="1677854"/>
                <a:chExt cx="178244" cy="94344"/>
              </a:xfrm>
            </p:grpSpPr>
            <p:cxnSp>
              <p:nvCxnSpPr>
                <p:cNvPr id="110" name="Straight Connector 109">
                  <a:extLst>
                    <a:ext uri="{FF2B5EF4-FFF2-40B4-BE49-F238E27FC236}">
                      <a16:creationId xmlns:a16="http://schemas.microsoft.com/office/drawing/2014/main" id="{485AD6EE-0E4C-F144-6DF3-C3EE7879CF5B}"/>
                    </a:ext>
                  </a:extLst>
                </p:cNvPr>
                <p:cNvCxnSpPr>
                  <a:cxnSpLocks/>
                </p:cNvCxnSpPr>
                <p:nvPr/>
              </p:nvCxnSpPr>
              <p:spPr>
                <a:xfrm>
                  <a:off x="9516690" y="1730187"/>
                  <a:ext cx="139283" cy="0"/>
                </a:xfrm>
                <a:prstGeom prst="line">
                  <a:avLst/>
                </a:prstGeom>
                <a:ln/>
              </p:spPr>
              <p:style>
                <a:lnRef idx="1">
                  <a:schemeClr val="accent6"/>
                </a:lnRef>
                <a:fillRef idx="0">
                  <a:schemeClr val="accent6"/>
                </a:fillRef>
                <a:effectRef idx="0">
                  <a:schemeClr val="accent6"/>
                </a:effectRef>
                <a:fontRef idx="minor">
                  <a:schemeClr val="tx1"/>
                </a:fontRef>
              </p:style>
            </p:cxnSp>
            <p:sp>
              <p:nvSpPr>
                <p:cNvPr id="111" name="Oval 110">
                  <a:extLst>
                    <a:ext uri="{FF2B5EF4-FFF2-40B4-BE49-F238E27FC236}">
                      <a16:creationId xmlns:a16="http://schemas.microsoft.com/office/drawing/2014/main" id="{4A5A2807-370C-9A15-751C-9F92026CC622}"/>
                    </a:ext>
                  </a:extLst>
                </p:cNvPr>
                <p:cNvSpPr/>
                <p:nvPr/>
              </p:nvSpPr>
              <p:spPr>
                <a:xfrm>
                  <a:off x="9600590" y="1677854"/>
                  <a:ext cx="94344" cy="94344"/>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107" name="Group 106">
                <a:extLst>
                  <a:ext uri="{FF2B5EF4-FFF2-40B4-BE49-F238E27FC236}">
                    <a16:creationId xmlns:a16="http://schemas.microsoft.com/office/drawing/2014/main" id="{85D31A69-4411-D90D-5ADD-1C02576CDDC9}"/>
                  </a:ext>
                </a:extLst>
              </p:cNvPr>
              <p:cNvGrpSpPr/>
              <p:nvPr/>
            </p:nvGrpSpPr>
            <p:grpSpPr>
              <a:xfrm rot="12826437">
                <a:off x="9466173" y="1035687"/>
                <a:ext cx="178244" cy="94344"/>
                <a:chOff x="9516690" y="1677854"/>
                <a:chExt cx="178244" cy="94344"/>
              </a:xfrm>
            </p:grpSpPr>
            <p:cxnSp>
              <p:nvCxnSpPr>
                <p:cNvPr id="108" name="Straight Connector 107">
                  <a:extLst>
                    <a:ext uri="{FF2B5EF4-FFF2-40B4-BE49-F238E27FC236}">
                      <a16:creationId xmlns:a16="http://schemas.microsoft.com/office/drawing/2014/main" id="{83EF396A-77E5-04A0-C7E5-2DBE27D04B55}"/>
                    </a:ext>
                  </a:extLst>
                </p:cNvPr>
                <p:cNvCxnSpPr>
                  <a:cxnSpLocks/>
                </p:cNvCxnSpPr>
                <p:nvPr/>
              </p:nvCxnSpPr>
              <p:spPr>
                <a:xfrm>
                  <a:off x="9516690" y="1730187"/>
                  <a:ext cx="139283" cy="0"/>
                </a:xfrm>
                <a:prstGeom prst="line">
                  <a:avLst/>
                </a:prstGeom>
                <a:ln/>
              </p:spPr>
              <p:style>
                <a:lnRef idx="1">
                  <a:schemeClr val="accent6"/>
                </a:lnRef>
                <a:fillRef idx="0">
                  <a:schemeClr val="accent6"/>
                </a:fillRef>
                <a:effectRef idx="0">
                  <a:schemeClr val="accent6"/>
                </a:effectRef>
                <a:fontRef idx="minor">
                  <a:schemeClr val="tx1"/>
                </a:fontRef>
              </p:style>
            </p:cxnSp>
            <p:sp>
              <p:nvSpPr>
                <p:cNvPr id="109" name="Oval 108">
                  <a:extLst>
                    <a:ext uri="{FF2B5EF4-FFF2-40B4-BE49-F238E27FC236}">
                      <a16:creationId xmlns:a16="http://schemas.microsoft.com/office/drawing/2014/main" id="{A03EAD60-2FFF-27D7-2D7F-310C78F38679}"/>
                    </a:ext>
                  </a:extLst>
                </p:cNvPr>
                <p:cNvSpPr/>
                <p:nvPr/>
              </p:nvSpPr>
              <p:spPr>
                <a:xfrm>
                  <a:off x="9600590" y="1677854"/>
                  <a:ext cx="94344" cy="94344"/>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grpSp>
        </p:grpSp>
        <p:cxnSp>
          <p:nvCxnSpPr>
            <p:cNvPr id="69" name="Straight Connector 68">
              <a:extLst>
                <a:ext uri="{FF2B5EF4-FFF2-40B4-BE49-F238E27FC236}">
                  <a16:creationId xmlns:a16="http://schemas.microsoft.com/office/drawing/2014/main" id="{CF21BDB7-E1F1-2BD6-45A1-17C3C2AE285D}"/>
                </a:ext>
              </a:extLst>
            </p:cNvPr>
            <p:cNvCxnSpPr>
              <a:cxnSpLocks/>
            </p:cNvCxnSpPr>
            <p:nvPr/>
          </p:nvCxnSpPr>
          <p:spPr>
            <a:xfrm flipV="1">
              <a:off x="9725732" y="1057438"/>
              <a:ext cx="95710" cy="14506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70" name="Straight Connector 69">
              <a:extLst>
                <a:ext uri="{FF2B5EF4-FFF2-40B4-BE49-F238E27FC236}">
                  <a16:creationId xmlns:a16="http://schemas.microsoft.com/office/drawing/2014/main" id="{CA22EA9B-F470-9B8F-438F-DACE25E6607C}"/>
                </a:ext>
              </a:extLst>
            </p:cNvPr>
            <p:cNvCxnSpPr>
              <a:cxnSpLocks/>
            </p:cNvCxnSpPr>
            <p:nvPr/>
          </p:nvCxnSpPr>
          <p:spPr>
            <a:xfrm flipV="1">
              <a:off x="9627307" y="990763"/>
              <a:ext cx="95710" cy="145067"/>
            </a:xfrm>
            <a:prstGeom prst="line">
              <a:avLst/>
            </a:prstGeom>
            <a:ln/>
          </p:spPr>
          <p:style>
            <a:lnRef idx="1">
              <a:schemeClr val="accent6"/>
            </a:lnRef>
            <a:fillRef idx="0">
              <a:schemeClr val="accent6"/>
            </a:fillRef>
            <a:effectRef idx="0">
              <a:schemeClr val="accent6"/>
            </a:effectRef>
            <a:fontRef idx="minor">
              <a:schemeClr val="tx1"/>
            </a:fontRef>
          </p:style>
        </p:cxnSp>
        <p:grpSp>
          <p:nvGrpSpPr>
            <p:cNvPr id="71" name="Group 70">
              <a:extLst>
                <a:ext uri="{FF2B5EF4-FFF2-40B4-BE49-F238E27FC236}">
                  <a16:creationId xmlns:a16="http://schemas.microsoft.com/office/drawing/2014/main" id="{2A78374E-4600-016D-7B8B-7B3BD0FF66F3}"/>
                </a:ext>
              </a:extLst>
            </p:cNvPr>
            <p:cNvGrpSpPr/>
            <p:nvPr/>
          </p:nvGrpSpPr>
          <p:grpSpPr>
            <a:xfrm>
              <a:off x="9466173" y="873762"/>
              <a:ext cx="483045" cy="322944"/>
              <a:chOff x="9466173" y="873762"/>
              <a:chExt cx="483045" cy="322944"/>
            </a:xfrm>
          </p:grpSpPr>
          <p:grpSp>
            <p:nvGrpSpPr>
              <p:cNvPr id="96" name="Group 95">
                <a:extLst>
                  <a:ext uri="{FF2B5EF4-FFF2-40B4-BE49-F238E27FC236}">
                    <a16:creationId xmlns:a16="http://schemas.microsoft.com/office/drawing/2014/main" id="{1D6AE376-BDDB-ED46-786B-0C262E64E130}"/>
                  </a:ext>
                </a:extLst>
              </p:cNvPr>
              <p:cNvGrpSpPr/>
              <p:nvPr/>
            </p:nvGrpSpPr>
            <p:grpSpPr>
              <a:xfrm rot="1735045">
                <a:off x="9770974" y="1102362"/>
                <a:ext cx="178244" cy="94344"/>
                <a:chOff x="9516690" y="1677854"/>
                <a:chExt cx="178244" cy="94344"/>
              </a:xfrm>
            </p:grpSpPr>
            <p:cxnSp>
              <p:nvCxnSpPr>
                <p:cNvPr id="103" name="Straight Connector 102">
                  <a:extLst>
                    <a:ext uri="{FF2B5EF4-FFF2-40B4-BE49-F238E27FC236}">
                      <a16:creationId xmlns:a16="http://schemas.microsoft.com/office/drawing/2014/main" id="{5EF64605-56CA-AEBA-A81E-7B935019B490}"/>
                    </a:ext>
                  </a:extLst>
                </p:cNvPr>
                <p:cNvCxnSpPr>
                  <a:cxnSpLocks/>
                </p:cNvCxnSpPr>
                <p:nvPr/>
              </p:nvCxnSpPr>
              <p:spPr>
                <a:xfrm>
                  <a:off x="9516690" y="1730187"/>
                  <a:ext cx="139283" cy="0"/>
                </a:xfrm>
                <a:prstGeom prst="line">
                  <a:avLst/>
                </a:prstGeom>
                <a:ln/>
              </p:spPr>
              <p:style>
                <a:lnRef idx="1">
                  <a:schemeClr val="accent6"/>
                </a:lnRef>
                <a:fillRef idx="0">
                  <a:schemeClr val="accent6"/>
                </a:fillRef>
                <a:effectRef idx="0">
                  <a:schemeClr val="accent6"/>
                </a:effectRef>
                <a:fontRef idx="minor">
                  <a:schemeClr val="tx1"/>
                </a:fontRef>
              </p:style>
            </p:cxnSp>
            <p:sp>
              <p:nvSpPr>
                <p:cNvPr id="104" name="Oval 103">
                  <a:extLst>
                    <a:ext uri="{FF2B5EF4-FFF2-40B4-BE49-F238E27FC236}">
                      <a16:creationId xmlns:a16="http://schemas.microsoft.com/office/drawing/2014/main" id="{753F4154-E446-B26A-999E-7E722CE49EF8}"/>
                    </a:ext>
                  </a:extLst>
                </p:cNvPr>
                <p:cNvSpPr/>
                <p:nvPr/>
              </p:nvSpPr>
              <p:spPr>
                <a:xfrm>
                  <a:off x="9600590" y="1677854"/>
                  <a:ext cx="94344" cy="94344"/>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97" name="Group 96">
                <a:extLst>
                  <a:ext uri="{FF2B5EF4-FFF2-40B4-BE49-F238E27FC236}">
                    <a16:creationId xmlns:a16="http://schemas.microsoft.com/office/drawing/2014/main" id="{9682F5FB-A0BC-608F-018D-867C58B5E9F8}"/>
                  </a:ext>
                </a:extLst>
              </p:cNvPr>
              <p:cNvGrpSpPr/>
              <p:nvPr/>
            </p:nvGrpSpPr>
            <p:grpSpPr>
              <a:xfrm rot="12826437">
                <a:off x="9561424" y="873762"/>
                <a:ext cx="178244" cy="94344"/>
                <a:chOff x="9516690" y="1677854"/>
                <a:chExt cx="178244" cy="94344"/>
              </a:xfrm>
            </p:grpSpPr>
            <p:cxnSp>
              <p:nvCxnSpPr>
                <p:cNvPr id="101" name="Straight Connector 100">
                  <a:extLst>
                    <a:ext uri="{FF2B5EF4-FFF2-40B4-BE49-F238E27FC236}">
                      <a16:creationId xmlns:a16="http://schemas.microsoft.com/office/drawing/2014/main" id="{2C253362-9ECB-0BEF-22CE-0AFEBDEF6055}"/>
                    </a:ext>
                  </a:extLst>
                </p:cNvPr>
                <p:cNvCxnSpPr>
                  <a:cxnSpLocks/>
                </p:cNvCxnSpPr>
                <p:nvPr/>
              </p:nvCxnSpPr>
              <p:spPr>
                <a:xfrm>
                  <a:off x="9516690" y="1730187"/>
                  <a:ext cx="139283" cy="0"/>
                </a:xfrm>
                <a:prstGeom prst="line">
                  <a:avLst/>
                </a:prstGeom>
                <a:ln/>
              </p:spPr>
              <p:style>
                <a:lnRef idx="1">
                  <a:schemeClr val="accent6"/>
                </a:lnRef>
                <a:fillRef idx="0">
                  <a:schemeClr val="accent6"/>
                </a:fillRef>
                <a:effectRef idx="0">
                  <a:schemeClr val="accent6"/>
                </a:effectRef>
                <a:fontRef idx="minor">
                  <a:schemeClr val="tx1"/>
                </a:fontRef>
              </p:style>
            </p:cxnSp>
            <p:sp>
              <p:nvSpPr>
                <p:cNvPr id="102" name="Oval 101">
                  <a:extLst>
                    <a:ext uri="{FF2B5EF4-FFF2-40B4-BE49-F238E27FC236}">
                      <a16:creationId xmlns:a16="http://schemas.microsoft.com/office/drawing/2014/main" id="{C065088C-3354-DF0A-6EF7-5846F90D16C1}"/>
                    </a:ext>
                  </a:extLst>
                </p:cNvPr>
                <p:cNvSpPr/>
                <p:nvPr/>
              </p:nvSpPr>
              <p:spPr>
                <a:xfrm>
                  <a:off x="9600590" y="1677854"/>
                  <a:ext cx="94344" cy="94344"/>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98" name="Group 97">
                <a:extLst>
                  <a:ext uri="{FF2B5EF4-FFF2-40B4-BE49-F238E27FC236}">
                    <a16:creationId xmlns:a16="http://schemas.microsoft.com/office/drawing/2014/main" id="{6694830B-1E62-064B-0DA2-7EC24952C8D0}"/>
                  </a:ext>
                </a:extLst>
              </p:cNvPr>
              <p:cNvGrpSpPr/>
              <p:nvPr/>
            </p:nvGrpSpPr>
            <p:grpSpPr>
              <a:xfrm rot="12826437">
                <a:off x="9466173" y="1035687"/>
                <a:ext cx="178244" cy="94344"/>
                <a:chOff x="9516690" y="1677854"/>
                <a:chExt cx="178244" cy="94344"/>
              </a:xfrm>
            </p:grpSpPr>
            <p:cxnSp>
              <p:nvCxnSpPr>
                <p:cNvPr id="99" name="Straight Connector 98">
                  <a:extLst>
                    <a:ext uri="{FF2B5EF4-FFF2-40B4-BE49-F238E27FC236}">
                      <a16:creationId xmlns:a16="http://schemas.microsoft.com/office/drawing/2014/main" id="{4922CBCE-D7AE-E4E4-43E0-927BC490F202}"/>
                    </a:ext>
                  </a:extLst>
                </p:cNvPr>
                <p:cNvCxnSpPr>
                  <a:cxnSpLocks/>
                </p:cNvCxnSpPr>
                <p:nvPr/>
              </p:nvCxnSpPr>
              <p:spPr>
                <a:xfrm>
                  <a:off x="9516690" y="1730187"/>
                  <a:ext cx="139283" cy="0"/>
                </a:xfrm>
                <a:prstGeom prst="line">
                  <a:avLst/>
                </a:prstGeom>
                <a:ln/>
              </p:spPr>
              <p:style>
                <a:lnRef idx="1">
                  <a:schemeClr val="accent6"/>
                </a:lnRef>
                <a:fillRef idx="0">
                  <a:schemeClr val="accent6"/>
                </a:fillRef>
                <a:effectRef idx="0">
                  <a:schemeClr val="accent6"/>
                </a:effectRef>
                <a:fontRef idx="minor">
                  <a:schemeClr val="tx1"/>
                </a:fontRef>
              </p:style>
            </p:cxnSp>
            <p:sp>
              <p:nvSpPr>
                <p:cNvPr id="100" name="Oval 99">
                  <a:extLst>
                    <a:ext uri="{FF2B5EF4-FFF2-40B4-BE49-F238E27FC236}">
                      <a16:creationId xmlns:a16="http://schemas.microsoft.com/office/drawing/2014/main" id="{B4409C31-5CE5-984C-5E62-57BD5733A439}"/>
                    </a:ext>
                  </a:extLst>
                </p:cNvPr>
                <p:cNvSpPr/>
                <p:nvPr/>
              </p:nvSpPr>
              <p:spPr>
                <a:xfrm>
                  <a:off x="9600590" y="1677854"/>
                  <a:ext cx="94344" cy="94344"/>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grpSp>
        </p:grpSp>
        <p:cxnSp>
          <p:nvCxnSpPr>
            <p:cNvPr id="72" name="Straight Connector 71">
              <a:extLst>
                <a:ext uri="{FF2B5EF4-FFF2-40B4-BE49-F238E27FC236}">
                  <a16:creationId xmlns:a16="http://schemas.microsoft.com/office/drawing/2014/main" id="{5A92465A-B78E-BF0C-FE1D-9C475BF934EC}"/>
                </a:ext>
              </a:extLst>
            </p:cNvPr>
            <p:cNvCxnSpPr/>
            <p:nvPr/>
          </p:nvCxnSpPr>
          <p:spPr>
            <a:xfrm>
              <a:off x="9390232" y="1319928"/>
              <a:ext cx="127066"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73" name="Straight Connector 72">
              <a:extLst>
                <a:ext uri="{FF2B5EF4-FFF2-40B4-BE49-F238E27FC236}">
                  <a16:creationId xmlns:a16="http://schemas.microsoft.com/office/drawing/2014/main" id="{03401CFD-6B06-2AD8-574D-8A0F11A736FF}"/>
                </a:ext>
              </a:extLst>
            </p:cNvPr>
            <p:cNvCxnSpPr>
              <a:cxnSpLocks/>
            </p:cNvCxnSpPr>
            <p:nvPr/>
          </p:nvCxnSpPr>
          <p:spPr>
            <a:xfrm>
              <a:off x="9378015" y="1288862"/>
              <a:ext cx="139283" cy="0"/>
            </a:xfrm>
            <a:prstGeom prst="line">
              <a:avLst/>
            </a:prstGeom>
            <a:ln/>
          </p:spPr>
          <p:style>
            <a:lnRef idx="1">
              <a:schemeClr val="accent6"/>
            </a:lnRef>
            <a:fillRef idx="0">
              <a:schemeClr val="accent6"/>
            </a:fillRef>
            <a:effectRef idx="0">
              <a:schemeClr val="accent6"/>
            </a:effectRef>
            <a:fontRef idx="minor">
              <a:schemeClr val="tx1"/>
            </a:fontRef>
          </p:style>
        </p:cxnSp>
        <p:grpSp>
          <p:nvGrpSpPr>
            <p:cNvPr id="74" name="Group 73">
              <a:extLst>
                <a:ext uri="{FF2B5EF4-FFF2-40B4-BE49-F238E27FC236}">
                  <a16:creationId xmlns:a16="http://schemas.microsoft.com/office/drawing/2014/main" id="{38D04EE0-3C78-827B-556C-28736A518C2C}"/>
                </a:ext>
              </a:extLst>
            </p:cNvPr>
            <p:cNvGrpSpPr/>
            <p:nvPr/>
          </p:nvGrpSpPr>
          <p:grpSpPr>
            <a:xfrm>
              <a:off x="9517715" y="878923"/>
              <a:ext cx="324647" cy="495914"/>
              <a:chOff x="6861175" y="634386"/>
              <a:chExt cx="324647" cy="495914"/>
            </a:xfrm>
          </p:grpSpPr>
          <p:sp>
            <p:nvSpPr>
              <p:cNvPr id="90" name="Freeform 110">
                <a:extLst>
                  <a:ext uri="{FF2B5EF4-FFF2-40B4-BE49-F238E27FC236}">
                    <a16:creationId xmlns:a16="http://schemas.microsoft.com/office/drawing/2014/main" id="{623FD6E0-C5F9-B156-0BDA-BB645A1C168D}"/>
                  </a:ext>
                </a:extLst>
              </p:cNvPr>
              <p:cNvSpPr/>
              <p:nvPr/>
            </p:nvSpPr>
            <p:spPr>
              <a:xfrm>
                <a:off x="6861175" y="936625"/>
                <a:ext cx="180975" cy="193675"/>
              </a:xfrm>
              <a:custGeom>
                <a:avLst/>
                <a:gdLst>
                  <a:gd name="connsiteX0" fmla="*/ 0 w 180975"/>
                  <a:gd name="connsiteY0" fmla="*/ 193675 h 193675"/>
                  <a:gd name="connsiteX1" fmla="*/ 0 w 180975"/>
                  <a:gd name="connsiteY1" fmla="*/ 82550 h 193675"/>
                  <a:gd name="connsiteX2" fmla="*/ 92075 w 180975"/>
                  <a:gd name="connsiteY2" fmla="*/ 0 h 193675"/>
                  <a:gd name="connsiteX3" fmla="*/ 180975 w 180975"/>
                  <a:gd name="connsiteY3" fmla="*/ 57150 h 193675"/>
                </a:gdLst>
                <a:ahLst/>
                <a:cxnLst>
                  <a:cxn ang="0">
                    <a:pos x="connsiteX0" y="connsiteY0"/>
                  </a:cxn>
                  <a:cxn ang="0">
                    <a:pos x="connsiteX1" y="connsiteY1"/>
                  </a:cxn>
                  <a:cxn ang="0">
                    <a:pos x="connsiteX2" y="connsiteY2"/>
                  </a:cxn>
                  <a:cxn ang="0">
                    <a:pos x="connsiteX3" y="connsiteY3"/>
                  </a:cxn>
                </a:cxnLst>
                <a:rect l="l" t="t" r="r" b="b"/>
                <a:pathLst>
                  <a:path w="180975" h="193675">
                    <a:moveTo>
                      <a:pt x="0" y="193675"/>
                    </a:moveTo>
                    <a:lnTo>
                      <a:pt x="0" y="82550"/>
                    </a:lnTo>
                    <a:lnTo>
                      <a:pt x="92075" y="0"/>
                    </a:lnTo>
                    <a:lnTo>
                      <a:pt x="180975" y="57150"/>
                    </a:lnTo>
                  </a:path>
                </a:pathLst>
              </a:custGeom>
              <a:ln/>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91" name="Group 90">
                <a:extLst>
                  <a:ext uri="{FF2B5EF4-FFF2-40B4-BE49-F238E27FC236}">
                    <a16:creationId xmlns:a16="http://schemas.microsoft.com/office/drawing/2014/main" id="{A573D8A6-B2FB-3752-4E2D-7A56B1F19EBD}"/>
                  </a:ext>
                </a:extLst>
              </p:cNvPr>
              <p:cNvGrpSpPr/>
              <p:nvPr/>
            </p:nvGrpSpPr>
            <p:grpSpPr>
              <a:xfrm rot="1960885" flipH="1">
                <a:off x="6966297" y="634386"/>
                <a:ext cx="219525" cy="404786"/>
                <a:chOff x="1151497" y="13759572"/>
                <a:chExt cx="315952" cy="956701"/>
              </a:xfrm>
            </p:grpSpPr>
            <p:sp>
              <p:nvSpPr>
                <p:cNvPr id="92" name="Rectangle: Rounded Corners 240">
                  <a:extLst>
                    <a:ext uri="{FF2B5EF4-FFF2-40B4-BE49-F238E27FC236}">
                      <a16:creationId xmlns:a16="http://schemas.microsoft.com/office/drawing/2014/main" id="{865DDAF5-77AC-5BC1-0108-7571DA645EFD}"/>
                    </a:ext>
                  </a:extLst>
                </p:cNvPr>
                <p:cNvSpPr/>
                <p:nvPr/>
              </p:nvSpPr>
              <p:spPr>
                <a:xfrm>
                  <a:off x="1151497" y="13759572"/>
                  <a:ext cx="137160" cy="4572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93" name="Rectangle: Rounded Corners 241">
                  <a:extLst>
                    <a:ext uri="{FF2B5EF4-FFF2-40B4-BE49-F238E27FC236}">
                      <a16:creationId xmlns:a16="http://schemas.microsoft.com/office/drawing/2014/main" id="{AA69F416-6F0E-8A22-4234-81CC9CD46AED}"/>
                    </a:ext>
                  </a:extLst>
                </p:cNvPr>
                <p:cNvSpPr/>
                <p:nvPr/>
              </p:nvSpPr>
              <p:spPr>
                <a:xfrm>
                  <a:off x="1330289" y="13759572"/>
                  <a:ext cx="137160" cy="4572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94" name="Rectangle: Rounded Corners 242">
                  <a:extLst>
                    <a:ext uri="{FF2B5EF4-FFF2-40B4-BE49-F238E27FC236}">
                      <a16:creationId xmlns:a16="http://schemas.microsoft.com/office/drawing/2014/main" id="{0300157D-1842-C3CB-6110-A874F91754AE}"/>
                    </a:ext>
                  </a:extLst>
                </p:cNvPr>
                <p:cNvSpPr/>
                <p:nvPr/>
              </p:nvSpPr>
              <p:spPr>
                <a:xfrm>
                  <a:off x="1151497" y="14259073"/>
                  <a:ext cx="137160" cy="4572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95" name="Rectangle: Rounded Corners 243">
                  <a:extLst>
                    <a:ext uri="{FF2B5EF4-FFF2-40B4-BE49-F238E27FC236}">
                      <a16:creationId xmlns:a16="http://schemas.microsoft.com/office/drawing/2014/main" id="{5B389018-2E41-9E27-74FC-9DD9B2FCE1FE}"/>
                    </a:ext>
                  </a:extLst>
                </p:cNvPr>
                <p:cNvSpPr/>
                <p:nvPr/>
              </p:nvSpPr>
              <p:spPr>
                <a:xfrm>
                  <a:off x="1330289" y="14259073"/>
                  <a:ext cx="137160" cy="4572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grpSp>
        </p:grpSp>
        <p:sp>
          <p:nvSpPr>
            <p:cNvPr id="75" name="Rectangle: Rounded Corners 246">
              <a:extLst>
                <a:ext uri="{FF2B5EF4-FFF2-40B4-BE49-F238E27FC236}">
                  <a16:creationId xmlns:a16="http://schemas.microsoft.com/office/drawing/2014/main" id="{DA066F2F-C4E6-9AED-40BE-0FD6B22B2995}"/>
                </a:ext>
              </a:extLst>
            </p:cNvPr>
            <p:cNvSpPr/>
            <p:nvPr/>
          </p:nvSpPr>
          <p:spPr>
            <a:xfrm>
              <a:off x="9466558" y="1634093"/>
              <a:ext cx="95299" cy="270822"/>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cxnSp>
          <p:nvCxnSpPr>
            <p:cNvPr id="76" name="Straight Connector 75">
              <a:extLst>
                <a:ext uri="{FF2B5EF4-FFF2-40B4-BE49-F238E27FC236}">
                  <a16:creationId xmlns:a16="http://schemas.microsoft.com/office/drawing/2014/main" id="{B7401A57-B76F-FEF8-FDF3-78C909201033}"/>
                </a:ext>
              </a:extLst>
            </p:cNvPr>
            <p:cNvCxnSpPr>
              <a:cxnSpLocks/>
            </p:cNvCxnSpPr>
            <p:nvPr/>
          </p:nvCxnSpPr>
          <p:spPr>
            <a:xfrm flipH="1">
              <a:off x="9227710" y="1514836"/>
              <a:ext cx="139283" cy="0"/>
            </a:xfrm>
            <a:prstGeom prst="line">
              <a:avLst/>
            </a:prstGeom>
            <a:ln/>
          </p:spPr>
          <p:style>
            <a:lnRef idx="1">
              <a:schemeClr val="accent6"/>
            </a:lnRef>
            <a:fillRef idx="0">
              <a:schemeClr val="accent6"/>
            </a:fillRef>
            <a:effectRef idx="0">
              <a:schemeClr val="accent6"/>
            </a:effectRef>
            <a:fontRef idx="minor">
              <a:schemeClr val="tx1"/>
            </a:fontRef>
          </p:style>
        </p:cxnSp>
        <p:sp>
          <p:nvSpPr>
            <p:cNvPr id="77" name="Rectangle: Rounded Corners 244">
              <a:extLst>
                <a:ext uri="{FF2B5EF4-FFF2-40B4-BE49-F238E27FC236}">
                  <a16:creationId xmlns:a16="http://schemas.microsoft.com/office/drawing/2014/main" id="{1715D9E6-A051-709B-9D4D-34BF6009F0BB}"/>
                </a:ext>
              </a:extLst>
            </p:cNvPr>
            <p:cNvSpPr/>
            <p:nvPr/>
          </p:nvSpPr>
          <p:spPr>
            <a:xfrm>
              <a:off x="9466558" y="1345271"/>
              <a:ext cx="95299" cy="270822"/>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cxnSp>
          <p:nvCxnSpPr>
            <p:cNvPr id="78" name="Straight Connector 77">
              <a:extLst>
                <a:ext uri="{FF2B5EF4-FFF2-40B4-BE49-F238E27FC236}">
                  <a16:creationId xmlns:a16="http://schemas.microsoft.com/office/drawing/2014/main" id="{9DD262A0-51EC-7F7F-1804-0778479AD0CF}"/>
                </a:ext>
              </a:extLst>
            </p:cNvPr>
            <p:cNvCxnSpPr>
              <a:cxnSpLocks/>
            </p:cNvCxnSpPr>
            <p:nvPr/>
          </p:nvCxnSpPr>
          <p:spPr>
            <a:xfrm flipH="1">
              <a:off x="9227710" y="1825986"/>
              <a:ext cx="139283" cy="0"/>
            </a:xfrm>
            <a:prstGeom prst="line">
              <a:avLst/>
            </a:prstGeom>
            <a:ln/>
          </p:spPr>
          <p:style>
            <a:lnRef idx="1">
              <a:schemeClr val="accent6"/>
            </a:lnRef>
            <a:fillRef idx="0">
              <a:schemeClr val="accent6"/>
            </a:fillRef>
            <a:effectRef idx="0">
              <a:schemeClr val="accent6"/>
            </a:effectRef>
            <a:fontRef idx="minor">
              <a:schemeClr val="tx1"/>
            </a:fontRef>
          </p:style>
        </p:cxnSp>
        <p:sp>
          <p:nvSpPr>
            <p:cNvPr id="79" name="Rectangle: Rounded Corners 245">
              <a:extLst>
                <a:ext uri="{FF2B5EF4-FFF2-40B4-BE49-F238E27FC236}">
                  <a16:creationId xmlns:a16="http://schemas.microsoft.com/office/drawing/2014/main" id="{94D88617-863E-A419-D954-1868242BBF86}"/>
                </a:ext>
              </a:extLst>
            </p:cNvPr>
            <p:cNvSpPr/>
            <p:nvPr/>
          </p:nvSpPr>
          <p:spPr>
            <a:xfrm>
              <a:off x="9340336" y="1634093"/>
              <a:ext cx="95299" cy="270822"/>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grpSp>
          <p:nvGrpSpPr>
            <p:cNvPr id="80" name="Group 79">
              <a:extLst>
                <a:ext uri="{FF2B5EF4-FFF2-40B4-BE49-F238E27FC236}">
                  <a16:creationId xmlns:a16="http://schemas.microsoft.com/office/drawing/2014/main" id="{82F3CF7E-7C4E-4C1F-252E-75E9AF5387CC}"/>
                </a:ext>
              </a:extLst>
            </p:cNvPr>
            <p:cNvGrpSpPr/>
            <p:nvPr/>
          </p:nvGrpSpPr>
          <p:grpSpPr>
            <a:xfrm flipH="1">
              <a:off x="9060515" y="878923"/>
              <a:ext cx="324647" cy="495914"/>
              <a:chOff x="6861175" y="634386"/>
              <a:chExt cx="324647" cy="495914"/>
            </a:xfrm>
          </p:grpSpPr>
          <p:sp>
            <p:nvSpPr>
              <p:cNvPr id="84" name="Freeform 104">
                <a:extLst>
                  <a:ext uri="{FF2B5EF4-FFF2-40B4-BE49-F238E27FC236}">
                    <a16:creationId xmlns:a16="http://schemas.microsoft.com/office/drawing/2014/main" id="{55E37E69-AFEE-F677-7BF4-D823930B42A4}"/>
                  </a:ext>
                </a:extLst>
              </p:cNvPr>
              <p:cNvSpPr/>
              <p:nvPr/>
            </p:nvSpPr>
            <p:spPr>
              <a:xfrm>
                <a:off x="6861175" y="936625"/>
                <a:ext cx="180975" cy="193675"/>
              </a:xfrm>
              <a:custGeom>
                <a:avLst/>
                <a:gdLst>
                  <a:gd name="connsiteX0" fmla="*/ 0 w 180975"/>
                  <a:gd name="connsiteY0" fmla="*/ 193675 h 193675"/>
                  <a:gd name="connsiteX1" fmla="*/ 0 w 180975"/>
                  <a:gd name="connsiteY1" fmla="*/ 82550 h 193675"/>
                  <a:gd name="connsiteX2" fmla="*/ 92075 w 180975"/>
                  <a:gd name="connsiteY2" fmla="*/ 0 h 193675"/>
                  <a:gd name="connsiteX3" fmla="*/ 180975 w 180975"/>
                  <a:gd name="connsiteY3" fmla="*/ 57150 h 193675"/>
                </a:gdLst>
                <a:ahLst/>
                <a:cxnLst>
                  <a:cxn ang="0">
                    <a:pos x="connsiteX0" y="connsiteY0"/>
                  </a:cxn>
                  <a:cxn ang="0">
                    <a:pos x="connsiteX1" y="connsiteY1"/>
                  </a:cxn>
                  <a:cxn ang="0">
                    <a:pos x="connsiteX2" y="connsiteY2"/>
                  </a:cxn>
                  <a:cxn ang="0">
                    <a:pos x="connsiteX3" y="connsiteY3"/>
                  </a:cxn>
                </a:cxnLst>
                <a:rect l="l" t="t" r="r" b="b"/>
                <a:pathLst>
                  <a:path w="180975" h="193675">
                    <a:moveTo>
                      <a:pt x="0" y="193675"/>
                    </a:moveTo>
                    <a:lnTo>
                      <a:pt x="0" y="82550"/>
                    </a:lnTo>
                    <a:lnTo>
                      <a:pt x="92075" y="0"/>
                    </a:lnTo>
                    <a:lnTo>
                      <a:pt x="180975" y="57150"/>
                    </a:lnTo>
                  </a:path>
                </a:pathLst>
              </a:custGeom>
              <a:ln/>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85" name="Group 84">
                <a:extLst>
                  <a:ext uri="{FF2B5EF4-FFF2-40B4-BE49-F238E27FC236}">
                    <a16:creationId xmlns:a16="http://schemas.microsoft.com/office/drawing/2014/main" id="{06F6B2FD-9A37-07EE-AFBD-74BB3B7FA1A3}"/>
                  </a:ext>
                </a:extLst>
              </p:cNvPr>
              <p:cNvGrpSpPr/>
              <p:nvPr/>
            </p:nvGrpSpPr>
            <p:grpSpPr>
              <a:xfrm rot="1960885" flipH="1">
                <a:off x="6966297" y="634386"/>
                <a:ext cx="219525" cy="404786"/>
                <a:chOff x="1151497" y="13759572"/>
                <a:chExt cx="315952" cy="956701"/>
              </a:xfrm>
            </p:grpSpPr>
            <p:sp>
              <p:nvSpPr>
                <p:cNvPr id="86" name="Rectangle: Rounded Corners 240">
                  <a:extLst>
                    <a:ext uri="{FF2B5EF4-FFF2-40B4-BE49-F238E27FC236}">
                      <a16:creationId xmlns:a16="http://schemas.microsoft.com/office/drawing/2014/main" id="{89599330-6305-1F1C-AEAB-02F946E3C6AC}"/>
                    </a:ext>
                  </a:extLst>
                </p:cNvPr>
                <p:cNvSpPr/>
                <p:nvPr/>
              </p:nvSpPr>
              <p:spPr>
                <a:xfrm>
                  <a:off x="1151497" y="13759572"/>
                  <a:ext cx="137160" cy="4572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87" name="Rectangle: Rounded Corners 241">
                  <a:extLst>
                    <a:ext uri="{FF2B5EF4-FFF2-40B4-BE49-F238E27FC236}">
                      <a16:creationId xmlns:a16="http://schemas.microsoft.com/office/drawing/2014/main" id="{CC339E98-E306-3A11-4CFD-C5E08B2A4A92}"/>
                    </a:ext>
                  </a:extLst>
                </p:cNvPr>
                <p:cNvSpPr/>
                <p:nvPr/>
              </p:nvSpPr>
              <p:spPr>
                <a:xfrm>
                  <a:off x="1330289" y="13759572"/>
                  <a:ext cx="137160" cy="4572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88" name="Rectangle: Rounded Corners 242">
                  <a:extLst>
                    <a:ext uri="{FF2B5EF4-FFF2-40B4-BE49-F238E27FC236}">
                      <a16:creationId xmlns:a16="http://schemas.microsoft.com/office/drawing/2014/main" id="{2FD8D982-33C8-9955-4082-7F3783E8DB15}"/>
                    </a:ext>
                  </a:extLst>
                </p:cNvPr>
                <p:cNvSpPr/>
                <p:nvPr/>
              </p:nvSpPr>
              <p:spPr>
                <a:xfrm>
                  <a:off x="1151497" y="14259073"/>
                  <a:ext cx="137160" cy="4572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89" name="Rectangle: Rounded Corners 243">
                  <a:extLst>
                    <a:ext uri="{FF2B5EF4-FFF2-40B4-BE49-F238E27FC236}">
                      <a16:creationId xmlns:a16="http://schemas.microsoft.com/office/drawing/2014/main" id="{786FD59F-6B5C-5382-10F6-2E638305FAD5}"/>
                    </a:ext>
                  </a:extLst>
                </p:cNvPr>
                <p:cNvSpPr/>
                <p:nvPr/>
              </p:nvSpPr>
              <p:spPr>
                <a:xfrm>
                  <a:off x="1330289" y="14259073"/>
                  <a:ext cx="137160" cy="4572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grpSp>
        </p:grpSp>
        <p:sp>
          <p:nvSpPr>
            <p:cNvPr id="81" name="Rectangle: Rounded Corners 84">
              <a:extLst>
                <a:ext uri="{FF2B5EF4-FFF2-40B4-BE49-F238E27FC236}">
                  <a16:creationId xmlns:a16="http://schemas.microsoft.com/office/drawing/2014/main" id="{8B7F589C-E973-0269-D155-A0FBA7CE074F}"/>
                </a:ext>
              </a:extLst>
            </p:cNvPr>
            <p:cNvSpPr/>
            <p:nvPr/>
          </p:nvSpPr>
          <p:spPr>
            <a:xfrm>
              <a:off x="9340336" y="1345271"/>
              <a:ext cx="95299" cy="270822"/>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82" name="Oval 81">
              <a:extLst>
                <a:ext uri="{FF2B5EF4-FFF2-40B4-BE49-F238E27FC236}">
                  <a16:creationId xmlns:a16="http://schemas.microsoft.com/office/drawing/2014/main" id="{5955415C-E671-1C96-7F31-4ECBAE09C32C}"/>
                </a:ext>
              </a:extLst>
            </p:cNvPr>
            <p:cNvSpPr/>
            <p:nvPr/>
          </p:nvSpPr>
          <p:spPr>
            <a:xfrm>
              <a:off x="9206890" y="1773104"/>
              <a:ext cx="94344" cy="94344"/>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3" name="Oval 82">
              <a:extLst>
                <a:ext uri="{FF2B5EF4-FFF2-40B4-BE49-F238E27FC236}">
                  <a16:creationId xmlns:a16="http://schemas.microsoft.com/office/drawing/2014/main" id="{08F1A00E-02F4-E81A-369F-165DC4BD59D8}"/>
                </a:ext>
              </a:extLst>
            </p:cNvPr>
            <p:cNvSpPr/>
            <p:nvPr/>
          </p:nvSpPr>
          <p:spPr>
            <a:xfrm>
              <a:off x="9206890" y="1468304"/>
              <a:ext cx="94344" cy="94344"/>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22" name="Group 21">
            <a:extLst>
              <a:ext uri="{FF2B5EF4-FFF2-40B4-BE49-F238E27FC236}">
                <a16:creationId xmlns:a16="http://schemas.microsoft.com/office/drawing/2014/main" id="{97611281-42F1-E2AA-350D-4070C1253096}"/>
              </a:ext>
            </a:extLst>
          </p:cNvPr>
          <p:cNvGrpSpPr/>
          <p:nvPr/>
        </p:nvGrpSpPr>
        <p:grpSpPr>
          <a:xfrm rot="3318080">
            <a:off x="3125898" y="1645137"/>
            <a:ext cx="386460" cy="565485"/>
            <a:chOff x="4367808" y="-460495"/>
            <a:chExt cx="581655" cy="770674"/>
          </a:xfrm>
        </p:grpSpPr>
        <p:grpSp>
          <p:nvGrpSpPr>
            <p:cNvPr id="23" name="Group 22">
              <a:extLst>
                <a:ext uri="{FF2B5EF4-FFF2-40B4-BE49-F238E27FC236}">
                  <a16:creationId xmlns:a16="http://schemas.microsoft.com/office/drawing/2014/main" id="{22E75D4A-43D2-A03A-C689-E04BE815FA0F}"/>
                </a:ext>
              </a:extLst>
            </p:cNvPr>
            <p:cNvGrpSpPr/>
            <p:nvPr/>
          </p:nvGrpSpPr>
          <p:grpSpPr>
            <a:xfrm rot="19436406">
              <a:off x="4367808" y="-460495"/>
              <a:ext cx="168038" cy="278712"/>
              <a:chOff x="3138189" y="-536931"/>
              <a:chExt cx="168038" cy="278712"/>
            </a:xfrm>
          </p:grpSpPr>
          <p:sp>
            <p:nvSpPr>
              <p:cNvPr id="51" name="Diamond 50">
                <a:extLst>
                  <a:ext uri="{FF2B5EF4-FFF2-40B4-BE49-F238E27FC236}">
                    <a16:creationId xmlns:a16="http://schemas.microsoft.com/office/drawing/2014/main" id="{2E6A0644-D4C3-CF76-516C-F5ECF88C0EB1}"/>
                  </a:ext>
                </a:extLst>
              </p:cNvPr>
              <p:cNvSpPr/>
              <p:nvPr/>
            </p:nvSpPr>
            <p:spPr>
              <a:xfrm>
                <a:off x="3172807" y="-356645"/>
                <a:ext cx="98426" cy="98426"/>
              </a:xfrm>
              <a:prstGeom prst="diamond">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DAE50A32-C820-03FF-7640-6DF133A6CDD0}"/>
                  </a:ext>
                </a:extLst>
              </p:cNvPr>
              <p:cNvSpPr/>
              <p:nvPr/>
            </p:nvSpPr>
            <p:spPr>
              <a:xfrm>
                <a:off x="3171324" y="-426494"/>
                <a:ext cx="101392" cy="12169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3" name="Oval 52">
                <a:extLst>
                  <a:ext uri="{FF2B5EF4-FFF2-40B4-BE49-F238E27FC236}">
                    <a16:creationId xmlns:a16="http://schemas.microsoft.com/office/drawing/2014/main" id="{6B8716AE-CFEA-0A1C-C53B-F48970051414}"/>
                  </a:ext>
                </a:extLst>
              </p:cNvPr>
              <p:cNvSpPr/>
              <p:nvPr/>
            </p:nvSpPr>
            <p:spPr>
              <a:xfrm>
                <a:off x="3174805" y="-507181"/>
                <a:ext cx="94431" cy="94431"/>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54" name="Group 53">
                <a:extLst>
                  <a:ext uri="{FF2B5EF4-FFF2-40B4-BE49-F238E27FC236}">
                    <a16:creationId xmlns:a16="http://schemas.microsoft.com/office/drawing/2014/main" id="{A5F9523F-3F90-4AE0-14FD-DF33CFAA77CD}"/>
                  </a:ext>
                </a:extLst>
              </p:cNvPr>
              <p:cNvGrpSpPr/>
              <p:nvPr/>
            </p:nvGrpSpPr>
            <p:grpSpPr>
              <a:xfrm>
                <a:off x="3138189" y="-536931"/>
                <a:ext cx="168038" cy="126763"/>
                <a:chOff x="3925798" y="-275030"/>
                <a:chExt cx="168038" cy="126763"/>
              </a:xfrm>
            </p:grpSpPr>
            <p:sp>
              <p:nvSpPr>
                <p:cNvPr id="55" name="Rounded Rectangle 171">
                  <a:extLst>
                    <a:ext uri="{FF2B5EF4-FFF2-40B4-BE49-F238E27FC236}">
                      <a16:creationId xmlns:a16="http://schemas.microsoft.com/office/drawing/2014/main" id="{1F0028C1-3E54-063F-F6AC-A015EC79BE69}"/>
                    </a:ext>
                  </a:extLst>
                </p:cNvPr>
                <p:cNvSpPr/>
                <p:nvPr/>
              </p:nvSpPr>
              <p:spPr>
                <a:xfrm rot="16200000">
                  <a:off x="3907667" y="-234150"/>
                  <a:ext cx="90000" cy="32400"/>
                </a:xfrm>
                <a:prstGeom prst="roundRect">
                  <a:avLst>
                    <a:gd name="adj"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6" name="Oval 55">
                  <a:extLst>
                    <a:ext uri="{FF2B5EF4-FFF2-40B4-BE49-F238E27FC236}">
                      <a16:creationId xmlns:a16="http://schemas.microsoft.com/office/drawing/2014/main" id="{D3E68468-DCAF-ECBB-7E91-F57D42C8BC8A}"/>
                    </a:ext>
                  </a:extLst>
                </p:cNvPr>
                <p:cNvSpPr/>
                <p:nvPr/>
              </p:nvSpPr>
              <p:spPr>
                <a:xfrm rot="19547072">
                  <a:off x="3925798" y="-275030"/>
                  <a:ext cx="53738" cy="53738"/>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7" name="Oval 56">
                  <a:extLst>
                    <a:ext uri="{FF2B5EF4-FFF2-40B4-BE49-F238E27FC236}">
                      <a16:creationId xmlns:a16="http://schemas.microsoft.com/office/drawing/2014/main" id="{D2DC5D92-99E7-9ED1-3961-590D9D6E36BD}"/>
                    </a:ext>
                  </a:extLst>
                </p:cNvPr>
                <p:cNvSpPr/>
                <p:nvPr/>
              </p:nvSpPr>
              <p:spPr>
                <a:xfrm rot="19547072">
                  <a:off x="3982948" y="-275030"/>
                  <a:ext cx="53738" cy="53738"/>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8" name="Oval 57">
                  <a:extLst>
                    <a:ext uri="{FF2B5EF4-FFF2-40B4-BE49-F238E27FC236}">
                      <a16:creationId xmlns:a16="http://schemas.microsoft.com/office/drawing/2014/main" id="{F9BFB694-D503-C8B7-10BA-18FD173D0DBE}"/>
                    </a:ext>
                  </a:extLst>
                </p:cNvPr>
                <p:cNvSpPr/>
                <p:nvPr/>
              </p:nvSpPr>
              <p:spPr>
                <a:xfrm rot="19547072">
                  <a:off x="4040098" y="-275030"/>
                  <a:ext cx="53738" cy="53738"/>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9" name="Oval 58">
                  <a:extLst>
                    <a:ext uri="{FF2B5EF4-FFF2-40B4-BE49-F238E27FC236}">
                      <a16:creationId xmlns:a16="http://schemas.microsoft.com/office/drawing/2014/main" id="{CA527BEF-E36B-C430-D3A6-D6D6A923A70B}"/>
                    </a:ext>
                  </a:extLst>
                </p:cNvPr>
                <p:cNvSpPr/>
                <p:nvPr/>
              </p:nvSpPr>
              <p:spPr>
                <a:xfrm rot="19547072">
                  <a:off x="3925798" y="-202005"/>
                  <a:ext cx="53738" cy="53738"/>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0" name="Oval 59">
                  <a:extLst>
                    <a:ext uri="{FF2B5EF4-FFF2-40B4-BE49-F238E27FC236}">
                      <a16:creationId xmlns:a16="http://schemas.microsoft.com/office/drawing/2014/main" id="{CF6610D7-BFE9-4DD8-5275-89C32E372CF9}"/>
                    </a:ext>
                  </a:extLst>
                </p:cNvPr>
                <p:cNvSpPr/>
                <p:nvPr/>
              </p:nvSpPr>
              <p:spPr>
                <a:xfrm rot="19547072">
                  <a:off x="3982948" y="-202005"/>
                  <a:ext cx="53738" cy="53738"/>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1" name="Oval 60">
                  <a:extLst>
                    <a:ext uri="{FF2B5EF4-FFF2-40B4-BE49-F238E27FC236}">
                      <a16:creationId xmlns:a16="http://schemas.microsoft.com/office/drawing/2014/main" id="{17B0AF8F-E00E-B402-34B0-88739696CC6A}"/>
                    </a:ext>
                  </a:extLst>
                </p:cNvPr>
                <p:cNvSpPr/>
                <p:nvPr/>
              </p:nvSpPr>
              <p:spPr>
                <a:xfrm rot="19547072">
                  <a:off x="4040098" y="-202005"/>
                  <a:ext cx="53738" cy="53738"/>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2" name="Rounded Rectangle 178">
                  <a:extLst>
                    <a:ext uri="{FF2B5EF4-FFF2-40B4-BE49-F238E27FC236}">
                      <a16:creationId xmlns:a16="http://schemas.microsoft.com/office/drawing/2014/main" id="{15335D15-CD89-C477-071C-C7634BD1DF2F}"/>
                    </a:ext>
                  </a:extLst>
                </p:cNvPr>
                <p:cNvSpPr/>
                <p:nvPr/>
              </p:nvSpPr>
              <p:spPr>
                <a:xfrm rot="16200000">
                  <a:off x="3964817" y="-234150"/>
                  <a:ext cx="90000" cy="32400"/>
                </a:xfrm>
                <a:prstGeom prst="roundRect">
                  <a:avLst>
                    <a:gd name="adj"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 name="Rounded Rectangle 179">
                  <a:extLst>
                    <a:ext uri="{FF2B5EF4-FFF2-40B4-BE49-F238E27FC236}">
                      <a16:creationId xmlns:a16="http://schemas.microsoft.com/office/drawing/2014/main" id="{69D4DFC7-CF73-8C16-38AD-E923C29441D1}"/>
                    </a:ext>
                  </a:extLst>
                </p:cNvPr>
                <p:cNvSpPr/>
                <p:nvPr/>
              </p:nvSpPr>
              <p:spPr>
                <a:xfrm rot="16200000">
                  <a:off x="4021967" y="-234150"/>
                  <a:ext cx="90000" cy="32400"/>
                </a:xfrm>
                <a:prstGeom prst="roundRect">
                  <a:avLst>
                    <a:gd name="adj"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cxnSp>
          <p:nvCxnSpPr>
            <p:cNvPr id="24" name="Straight Connector 23">
              <a:extLst>
                <a:ext uri="{FF2B5EF4-FFF2-40B4-BE49-F238E27FC236}">
                  <a16:creationId xmlns:a16="http://schemas.microsoft.com/office/drawing/2014/main" id="{6F8FED68-63E0-E8E7-ED70-71CEB449B0A1}"/>
                </a:ext>
              </a:extLst>
            </p:cNvPr>
            <p:cNvCxnSpPr>
              <a:cxnSpLocks/>
            </p:cNvCxnSpPr>
            <p:nvPr/>
          </p:nvCxnSpPr>
          <p:spPr>
            <a:xfrm rot="16200000">
              <a:off x="4650983" y="146710"/>
              <a:ext cx="79335"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Straight Connector 24">
              <a:extLst>
                <a:ext uri="{FF2B5EF4-FFF2-40B4-BE49-F238E27FC236}">
                  <a16:creationId xmlns:a16="http://schemas.microsoft.com/office/drawing/2014/main" id="{6089A3FE-BAC8-046C-8DAC-9BCD6BF241AB}"/>
                </a:ext>
              </a:extLst>
            </p:cNvPr>
            <p:cNvCxnSpPr>
              <a:cxnSpLocks/>
            </p:cNvCxnSpPr>
            <p:nvPr/>
          </p:nvCxnSpPr>
          <p:spPr>
            <a:xfrm rot="16200000">
              <a:off x="4722878" y="146710"/>
              <a:ext cx="79335" cy="0"/>
            </a:xfrm>
            <a:prstGeom prst="line">
              <a:avLst/>
            </a:prstGeom>
            <a:ln/>
          </p:spPr>
          <p:style>
            <a:lnRef idx="1">
              <a:schemeClr val="accent6"/>
            </a:lnRef>
            <a:fillRef idx="0">
              <a:schemeClr val="accent6"/>
            </a:fillRef>
            <a:effectRef idx="0">
              <a:schemeClr val="accent6"/>
            </a:effectRef>
            <a:fontRef idx="minor">
              <a:schemeClr val="tx1"/>
            </a:fontRef>
          </p:style>
        </p:cxnSp>
        <p:grpSp>
          <p:nvGrpSpPr>
            <p:cNvPr id="26" name="Group 25">
              <a:extLst>
                <a:ext uri="{FF2B5EF4-FFF2-40B4-BE49-F238E27FC236}">
                  <a16:creationId xmlns:a16="http://schemas.microsoft.com/office/drawing/2014/main" id="{B3CE4ADA-767A-6607-B478-2BFA062DDED3}"/>
                </a:ext>
              </a:extLst>
            </p:cNvPr>
            <p:cNvGrpSpPr/>
            <p:nvPr/>
          </p:nvGrpSpPr>
          <p:grpSpPr>
            <a:xfrm flipH="1">
              <a:off x="4508754" y="-224977"/>
              <a:ext cx="110579" cy="120608"/>
              <a:chOff x="9300282" y="806613"/>
              <a:chExt cx="194135" cy="211742"/>
            </a:xfrm>
          </p:grpSpPr>
          <p:cxnSp>
            <p:nvCxnSpPr>
              <p:cNvPr id="49" name="Straight Connector 48">
                <a:extLst>
                  <a:ext uri="{FF2B5EF4-FFF2-40B4-BE49-F238E27FC236}">
                    <a16:creationId xmlns:a16="http://schemas.microsoft.com/office/drawing/2014/main" id="{5B673D28-8201-9BC6-6F1A-493FFEF396E0}"/>
                  </a:ext>
                </a:extLst>
              </p:cNvPr>
              <p:cNvCxnSpPr>
                <a:cxnSpLocks/>
              </p:cNvCxnSpPr>
              <p:nvPr/>
            </p:nvCxnSpPr>
            <p:spPr>
              <a:xfrm flipV="1">
                <a:off x="9398707" y="873288"/>
                <a:ext cx="95710" cy="14506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0" name="Straight Connector 49">
                <a:extLst>
                  <a:ext uri="{FF2B5EF4-FFF2-40B4-BE49-F238E27FC236}">
                    <a16:creationId xmlns:a16="http://schemas.microsoft.com/office/drawing/2014/main" id="{938E4E01-0D1B-2C42-9083-6BACBC97F783}"/>
                  </a:ext>
                </a:extLst>
              </p:cNvPr>
              <p:cNvCxnSpPr>
                <a:cxnSpLocks/>
              </p:cNvCxnSpPr>
              <p:nvPr/>
            </p:nvCxnSpPr>
            <p:spPr>
              <a:xfrm flipV="1">
                <a:off x="9300282" y="806613"/>
                <a:ext cx="95710" cy="145067"/>
              </a:xfrm>
              <a:prstGeom prst="line">
                <a:avLst/>
              </a:prstGeom>
              <a:ln/>
            </p:spPr>
            <p:style>
              <a:lnRef idx="1">
                <a:schemeClr val="accent6"/>
              </a:lnRef>
              <a:fillRef idx="0">
                <a:schemeClr val="accent6"/>
              </a:fillRef>
              <a:effectRef idx="0">
                <a:schemeClr val="accent6"/>
              </a:effectRef>
              <a:fontRef idx="minor">
                <a:schemeClr val="tx1"/>
              </a:fontRef>
            </p:style>
          </p:cxnSp>
        </p:grpSp>
        <p:cxnSp>
          <p:nvCxnSpPr>
            <p:cNvPr id="27" name="Straight Connector 26">
              <a:extLst>
                <a:ext uri="{FF2B5EF4-FFF2-40B4-BE49-F238E27FC236}">
                  <a16:creationId xmlns:a16="http://schemas.microsoft.com/office/drawing/2014/main" id="{BC5C625D-24DE-C0BD-9611-D46984EF54C8}"/>
                </a:ext>
              </a:extLst>
            </p:cNvPr>
            <p:cNvCxnSpPr>
              <a:cxnSpLocks/>
            </p:cNvCxnSpPr>
            <p:nvPr/>
          </p:nvCxnSpPr>
          <p:spPr>
            <a:xfrm flipV="1">
              <a:off x="4883030" y="-172543"/>
              <a:ext cx="54516" cy="8263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Straight Connector 27">
              <a:extLst>
                <a:ext uri="{FF2B5EF4-FFF2-40B4-BE49-F238E27FC236}">
                  <a16:creationId xmlns:a16="http://schemas.microsoft.com/office/drawing/2014/main" id="{13D1AD8B-C2DB-30C4-F8A6-4028A3DF59DA}"/>
                </a:ext>
              </a:extLst>
            </p:cNvPr>
            <p:cNvCxnSpPr>
              <a:cxnSpLocks/>
            </p:cNvCxnSpPr>
            <p:nvPr/>
          </p:nvCxnSpPr>
          <p:spPr>
            <a:xfrm flipV="1">
              <a:off x="4826968" y="-210520"/>
              <a:ext cx="54516" cy="8263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B7EC8F11-6F7E-217E-5E1E-14E57E1F393E}"/>
                </a:ext>
              </a:extLst>
            </p:cNvPr>
            <p:cNvCxnSpPr/>
            <p:nvPr/>
          </p:nvCxnSpPr>
          <p:spPr>
            <a:xfrm>
              <a:off x="4691930" y="-23029"/>
              <a:ext cx="72377"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0" name="Straight Connector 29">
              <a:extLst>
                <a:ext uri="{FF2B5EF4-FFF2-40B4-BE49-F238E27FC236}">
                  <a16:creationId xmlns:a16="http://schemas.microsoft.com/office/drawing/2014/main" id="{3579E503-6BDF-EB1C-6A9A-2B379BF73CF5}"/>
                </a:ext>
              </a:extLst>
            </p:cNvPr>
            <p:cNvCxnSpPr>
              <a:cxnSpLocks/>
            </p:cNvCxnSpPr>
            <p:nvPr/>
          </p:nvCxnSpPr>
          <p:spPr>
            <a:xfrm>
              <a:off x="4684971" y="-40724"/>
              <a:ext cx="79336" cy="0"/>
            </a:xfrm>
            <a:prstGeom prst="line">
              <a:avLst/>
            </a:prstGeom>
            <a:ln/>
          </p:spPr>
          <p:style>
            <a:lnRef idx="1">
              <a:schemeClr val="accent6"/>
            </a:lnRef>
            <a:fillRef idx="0">
              <a:schemeClr val="accent6"/>
            </a:fillRef>
            <a:effectRef idx="0">
              <a:schemeClr val="accent6"/>
            </a:effectRef>
            <a:fontRef idx="minor">
              <a:schemeClr val="tx1"/>
            </a:fontRef>
          </p:style>
        </p:cxnSp>
        <p:grpSp>
          <p:nvGrpSpPr>
            <p:cNvPr id="31" name="Group 30">
              <a:extLst>
                <a:ext uri="{FF2B5EF4-FFF2-40B4-BE49-F238E27FC236}">
                  <a16:creationId xmlns:a16="http://schemas.microsoft.com/office/drawing/2014/main" id="{85F4EA7E-2AF5-2113-0570-6F3E5728635A}"/>
                </a:ext>
              </a:extLst>
            </p:cNvPr>
            <p:cNvGrpSpPr/>
            <p:nvPr/>
          </p:nvGrpSpPr>
          <p:grpSpPr>
            <a:xfrm>
              <a:off x="4764544" y="-274224"/>
              <a:ext cx="184919" cy="282472"/>
              <a:chOff x="6861175" y="634386"/>
              <a:chExt cx="324647" cy="495914"/>
            </a:xfrm>
          </p:grpSpPr>
          <p:sp>
            <p:nvSpPr>
              <p:cNvPr id="43" name="Freeform 159">
                <a:extLst>
                  <a:ext uri="{FF2B5EF4-FFF2-40B4-BE49-F238E27FC236}">
                    <a16:creationId xmlns:a16="http://schemas.microsoft.com/office/drawing/2014/main" id="{8AFB8653-A220-02AB-7AE5-0408624F1C56}"/>
                  </a:ext>
                </a:extLst>
              </p:cNvPr>
              <p:cNvSpPr/>
              <p:nvPr/>
            </p:nvSpPr>
            <p:spPr>
              <a:xfrm>
                <a:off x="6861175" y="936625"/>
                <a:ext cx="180975" cy="193675"/>
              </a:xfrm>
              <a:custGeom>
                <a:avLst/>
                <a:gdLst>
                  <a:gd name="connsiteX0" fmla="*/ 0 w 180975"/>
                  <a:gd name="connsiteY0" fmla="*/ 193675 h 193675"/>
                  <a:gd name="connsiteX1" fmla="*/ 0 w 180975"/>
                  <a:gd name="connsiteY1" fmla="*/ 82550 h 193675"/>
                  <a:gd name="connsiteX2" fmla="*/ 92075 w 180975"/>
                  <a:gd name="connsiteY2" fmla="*/ 0 h 193675"/>
                  <a:gd name="connsiteX3" fmla="*/ 180975 w 180975"/>
                  <a:gd name="connsiteY3" fmla="*/ 57150 h 193675"/>
                </a:gdLst>
                <a:ahLst/>
                <a:cxnLst>
                  <a:cxn ang="0">
                    <a:pos x="connsiteX0" y="connsiteY0"/>
                  </a:cxn>
                  <a:cxn ang="0">
                    <a:pos x="connsiteX1" y="connsiteY1"/>
                  </a:cxn>
                  <a:cxn ang="0">
                    <a:pos x="connsiteX2" y="connsiteY2"/>
                  </a:cxn>
                  <a:cxn ang="0">
                    <a:pos x="connsiteX3" y="connsiteY3"/>
                  </a:cxn>
                </a:cxnLst>
                <a:rect l="l" t="t" r="r" b="b"/>
                <a:pathLst>
                  <a:path w="180975" h="193675">
                    <a:moveTo>
                      <a:pt x="0" y="193675"/>
                    </a:moveTo>
                    <a:lnTo>
                      <a:pt x="0" y="82550"/>
                    </a:lnTo>
                    <a:lnTo>
                      <a:pt x="92075" y="0"/>
                    </a:lnTo>
                    <a:lnTo>
                      <a:pt x="180975" y="57150"/>
                    </a:lnTo>
                  </a:path>
                </a:pathLst>
              </a:custGeom>
              <a:ln/>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44" name="Group 43">
                <a:extLst>
                  <a:ext uri="{FF2B5EF4-FFF2-40B4-BE49-F238E27FC236}">
                    <a16:creationId xmlns:a16="http://schemas.microsoft.com/office/drawing/2014/main" id="{F2DA9D94-F94D-C3B5-4D2C-71C6B2DD62C2}"/>
                  </a:ext>
                </a:extLst>
              </p:cNvPr>
              <p:cNvGrpSpPr/>
              <p:nvPr/>
            </p:nvGrpSpPr>
            <p:grpSpPr>
              <a:xfrm rot="1960885" flipH="1">
                <a:off x="6966297" y="634386"/>
                <a:ext cx="219525" cy="404786"/>
                <a:chOff x="1151497" y="13759572"/>
                <a:chExt cx="315952" cy="956701"/>
              </a:xfrm>
            </p:grpSpPr>
            <p:sp>
              <p:nvSpPr>
                <p:cNvPr id="45" name="Rectangle: Rounded Corners 240">
                  <a:extLst>
                    <a:ext uri="{FF2B5EF4-FFF2-40B4-BE49-F238E27FC236}">
                      <a16:creationId xmlns:a16="http://schemas.microsoft.com/office/drawing/2014/main" id="{00853B57-62DD-4C70-E947-F6CE36096B1E}"/>
                    </a:ext>
                  </a:extLst>
                </p:cNvPr>
                <p:cNvSpPr/>
                <p:nvPr/>
              </p:nvSpPr>
              <p:spPr>
                <a:xfrm>
                  <a:off x="1151497" y="13759572"/>
                  <a:ext cx="137160" cy="4572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46" name="Rectangle: Rounded Corners 241">
                  <a:extLst>
                    <a:ext uri="{FF2B5EF4-FFF2-40B4-BE49-F238E27FC236}">
                      <a16:creationId xmlns:a16="http://schemas.microsoft.com/office/drawing/2014/main" id="{0B177B27-97B1-DB59-7491-5BBD53110EF0}"/>
                    </a:ext>
                  </a:extLst>
                </p:cNvPr>
                <p:cNvSpPr/>
                <p:nvPr/>
              </p:nvSpPr>
              <p:spPr>
                <a:xfrm>
                  <a:off x="1330289" y="13759572"/>
                  <a:ext cx="137160" cy="4572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47" name="Rectangle: Rounded Corners 242">
                  <a:extLst>
                    <a:ext uri="{FF2B5EF4-FFF2-40B4-BE49-F238E27FC236}">
                      <a16:creationId xmlns:a16="http://schemas.microsoft.com/office/drawing/2014/main" id="{F338E997-3EE9-6937-5666-8AC7134199D9}"/>
                    </a:ext>
                  </a:extLst>
                </p:cNvPr>
                <p:cNvSpPr/>
                <p:nvPr/>
              </p:nvSpPr>
              <p:spPr>
                <a:xfrm>
                  <a:off x="1151497" y="14259073"/>
                  <a:ext cx="137160" cy="4572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48" name="Rectangle: Rounded Corners 243">
                  <a:extLst>
                    <a:ext uri="{FF2B5EF4-FFF2-40B4-BE49-F238E27FC236}">
                      <a16:creationId xmlns:a16="http://schemas.microsoft.com/office/drawing/2014/main" id="{F07C4082-1635-763C-A7E7-C0E806422B83}"/>
                    </a:ext>
                  </a:extLst>
                </p:cNvPr>
                <p:cNvSpPr/>
                <p:nvPr/>
              </p:nvSpPr>
              <p:spPr>
                <a:xfrm>
                  <a:off x="1330289" y="14259073"/>
                  <a:ext cx="137160" cy="4572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grpSp>
        </p:grpSp>
        <p:sp>
          <p:nvSpPr>
            <p:cNvPr id="32" name="Rectangle: Rounded Corners 246">
              <a:extLst>
                <a:ext uri="{FF2B5EF4-FFF2-40B4-BE49-F238E27FC236}">
                  <a16:creationId xmlns:a16="http://schemas.microsoft.com/office/drawing/2014/main" id="{4DE80231-C15E-B3C9-E504-E0003B417893}"/>
                </a:ext>
              </a:extLst>
            </p:cNvPr>
            <p:cNvSpPr/>
            <p:nvPr/>
          </p:nvSpPr>
          <p:spPr>
            <a:xfrm>
              <a:off x="4735405" y="155919"/>
              <a:ext cx="54282" cy="15426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33" name="Rectangle: Rounded Corners 244">
              <a:extLst>
                <a:ext uri="{FF2B5EF4-FFF2-40B4-BE49-F238E27FC236}">
                  <a16:creationId xmlns:a16="http://schemas.microsoft.com/office/drawing/2014/main" id="{58F8C8B0-60BC-2ED3-1FFA-B97B3C635F5A}"/>
                </a:ext>
              </a:extLst>
            </p:cNvPr>
            <p:cNvSpPr/>
            <p:nvPr/>
          </p:nvSpPr>
          <p:spPr>
            <a:xfrm>
              <a:off x="4735405" y="-8593"/>
              <a:ext cx="54282" cy="15426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34" name="Rectangle: Rounded Corners 245">
              <a:extLst>
                <a:ext uri="{FF2B5EF4-FFF2-40B4-BE49-F238E27FC236}">
                  <a16:creationId xmlns:a16="http://schemas.microsoft.com/office/drawing/2014/main" id="{F8DF7AB6-9678-AE04-98AA-1782FFFA6F25}"/>
                </a:ext>
              </a:extLst>
            </p:cNvPr>
            <p:cNvSpPr/>
            <p:nvPr/>
          </p:nvSpPr>
          <p:spPr>
            <a:xfrm>
              <a:off x="4663509" y="155919"/>
              <a:ext cx="54282" cy="15426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grpSp>
          <p:nvGrpSpPr>
            <p:cNvPr id="35" name="Group 34">
              <a:extLst>
                <a:ext uri="{FF2B5EF4-FFF2-40B4-BE49-F238E27FC236}">
                  <a16:creationId xmlns:a16="http://schemas.microsoft.com/office/drawing/2014/main" id="{BB77727E-5FC4-FFAF-D4BA-5D05D33E9705}"/>
                </a:ext>
              </a:extLst>
            </p:cNvPr>
            <p:cNvGrpSpPr/>
            <p:nvPr/>
          </p:nvGrpSpPr>
          <p:grpSpPr>
            <a:xfrm flipH="1">
              <a:off x="4504123" y="-274224"/>
              <a:ext cx="184919" cy="282472"/>
              <a:chOff x="6861175" y="634386"/>
              <a:chExt cx="324647" cy="495914"/>
            </a:xfrm>
          </p:grpSpPr>
          <p:sp>
            <p:nvSpPr>
              <p:cNvPr id="37" name="Freeform 153">
                <a:extLst>
                  <a:ext uri="{FF2B5EF4-FFF2-40B4-BE49-F238E27FC236}">
                    <a16:creationId xmlns:a16="http://schemas.microsoft.com/office/drawing/2014/main" id="{DDAE8115-2719-4334-4BA2-5D91E8B95CF8}"/>
                  </a:ext>
                </a:extLst>
              </p:cNvPr>
              <p:cNvSpPr/>
              <p:nvPr/>
            </p:nvSpPr>
            <p:spPr>
              <a:xfrm>
                <a:off x="6861175" y="936625"/>
                <a:ext cx="180975" cy="193675"/>
              </a:xfrm>
              <a:custGeom>
                <a:avLst/>
                <a:gdLst>
                  <a:gd name="connsiteX0" fmla="*/ 0 w 180975"/>
                  <a:gd name="connsiteY0" fmla="*/ 193675 h 193675"/>
                  <a:gd name="connsiteX1" fmla="*/ 0 w 180975"/>
                  <a:gd name="connsiteY1" fmla="*/ 82550 h 193675"/>
                  <a:gd name="connsiteX2" fmla="*/ 92075 w 180975"/>
                  <a:gd name="connsiteY2" fmla="*/ 0 h 193675"/>
                  <a:gd name="connsiteX3" fmla="*/ 180975 w 180975"/>
                  <a:gd name="connsiteY3" fmla="*/ 57150 h 193675"/>
                </a:gdLst>
                <a:ahLst/>
                <a:cxnLst>
                  <a:cxn ang="0">
                    <a:pos x="connsiteX0" y="connsiteY0"/>
                  </a:cxn>
                  <a:cxn ang="0">
                    <a:pos x="connsiteX1" y="connsiteY1"/>
                  </a:cxn>
                  <a:cxn ang="0">
                    <a:pos x="connsiteX2" y="connsiteY2"/>
                  </a:cxn>
                  <a:cxn ang="0">
                    <a:pos x="connsiteX3" y="connsiteY3"/>
                  </a:cxn>
                </a:cxnLst>
                <a:rect l="l" t="t" r="r" b="b"/>
                <a:pathLst>
                  <a:path w="180975" h="193675">
                    <a:moveTo>
                      <a:pt x="0" y="193675"/>
                    </a:moveTo>
                    <a:lnTo>
                      <a:pt x="0" y="82550"/>
                    </a:lnTo>
                    <a:lnTo>
                      <a:pt x="92075" y="0"/>
                    </a:lnTo>
                    <a:lnTo>
                      <a:pt x="180975" y="57150"/>
                    </a:lnTo>
                  </a:path>
                </a:pathLst>
              </a:custGeom>
              <a:ln/>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38" name="Group 37">
                <a:extLst>
                  <a:ext uri="{FF2B5EF4-FFF2-40B4-BE49-F238E27FC236}">
                    <a16:creationId xmlns:a16="http://schemas.microsoft.com/office/drawing/2014/main" id="{120B5DC2-8984-16CE-F109-CA95AE189F0B}"/>
                  </a:ext>
                </a:extLst>
              </p:cNvPr>
              <p:cNvGrpSpPr/>
              <p:nvPr/>
            </p:nvGrpSpPr>
            <p:grpSpPr>
              <a:xfrm rot="1960885" flipH="1">
                <a:off x="6966297" y="634386"/>
                <a:ext cx="219525" cy="404786"/>
                <a:chOff x="1151497" y="13759572"/>
                <a:chExt cx="315952" cy="956701"/>
              </a:xfrm>
            </p:grpSpPr>
            <p:sp>
              <p:nvSpPr>
                <p:cNvPr id="39" name="Rectangle: Rounded Corners 240">
                  <a:extLst>
                    <a:ext uri="{FF2B5EF4-FFF2-40B4-BE49-F238E27FC236}">
                      <a16:creationId xmlns:a16="http://schemas.microsoft.com/office/drawing/2014/main" id="{9E5C14B4-1BB0-81E8-236B-3BB4D01DC696}"/>
                    </a:ext>
                  </a:extLst>
                </p:cNvPr>
                <p:cNvSpPr/>
                <p:nvPr/>
              </p:nvSpPr>
              <p:spPr>
                <a:xfrm>
                  <a:off x="1151497" y="13759572"/>
                  <a:ext cx="137160" cy="4572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40" name="Rectangle: Rounded Corners 241">
                  <a:extLst>
                    <a:ext uri="{FF2B5EF4-FFF2-40B4-BE49-F238E27FC236}">
                      <a16:creationId xmlns:a16="http://schemas.microsoft.com/office/drawing/2014/main" id="{5D1165B6-8BC6-B301-D294-0D76D788BAB6}"/>
                    </a:ext>
                  </a:extLst>
                </p:cNvPr>
                <p:cNvSpPr/>
                <p:nvPr/>
              </p:nvSpPr>
              <p:spPr>
                <a:xfrm>
                  <a:off x="1330289" y="13759572"/>
                  <a:ext cx="137160" cy="4572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41" name="Rectangle: Rounded Corners 242">
                  <a:extLst>
                    <a:ext uri="{FF2B5EF4-FFF2-40B4-BE49-F238E27FC236}">
                      <a16:creationId xmlns:a16="http://schemas.microsoft.com/office/drawing/2014/main" id="{15BC5910-4036-378C-40F4-604BD217F069}"/>
                    </a:ext>
                  </a:extLst>
                </p:cNvPr>
                <p:cNvSpPr/>
                <p:nvPr/>
              </p:nvSpPr>
              <p:spPr>
                <a:xfrm>
                  <a:off x="1151497" y="14259073"/>
                  <a:ext cx="137160" cy="4572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42" name="Rectangle: Rounded Corners 243">
                  <a:extLst>
                    <a:ext uri="{FF2B5EF4-FFF2-40B4-BE49-F238E27FC236}">
                      <a16:creationId xmlns:a16="http://schemas.microsoft.com/office/drawing/2014/main" id="{A3D49ADF-712C-0B94-1F7E-BFA6FE1618EA}"/>
                    </a:ext>
                  </a:extLst>
                </p:cNvPr>
                <p:cNvSpPr/>
                <p:nvPr/>
              </p:nvSpPr>
              <p:spPr>
                <a:xfrm>
                  <a:off x="1330289" y="14259073"/>
                  <a:ext cx="137160" cy="4572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grpSp>
        </p:grpSp>
        <p:sp>
          <p:nvSpPr>
            <p:cNvPr id="36" name="Rectangle: Rounded Corners 84">
              <a:extLst>
                <a:ext uri="{FF2B5EF4-FFF2-40B4-BE49-F238E27FC236}">
                  <a16:creationId xmlns:a16="http://schemas.microsoft.com/office/drawing/2014/main" id="{BBF5136F-624E-4755-C0D7-210084EDE95A}"/>
                </a:ext>
              </a:extLst>
            </p:cNvPr>
            <p:cNvSpPr/>
            <p:nvPr/>
          </p:nvSpPr>
          <p:spPr>
            <a:xfrm>
              <a:off x="4663509" y="-8593"/>
              <a:ext cx="54282" cy="15426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grpSp>
      <p:sp>
        <p:nvSpPr>
          <p:cNvPr id="134" name="Shape 5">
            <a:extLst>
              <a:ext uri="{FF2B5EF4-FFF2-40B4-BE49-F238E27FC236}">
                <a16:creationId xmlns:a16="http://schemas.microsoft.com/office/drawing/2014/main" id="{6299B19A-E069-7858-1F2D-7DC9E4AC2085}"/>
              </a:ext>
            </a:extLst>
          </p:cNvPr>
          <p:cNvSpPr/>
          <p:nvPr/>
        </p:nvSpPr>
        <p:spPr>
          <a:xfrm>
            <a:off x="1461338" y="3118310"/>
            <a:ext cx="9475249" cy="2530602"/>
          </a:xfrm>
          <a:prstGeom prst="roundRect">
            <a:avLst>
              <a:gd name="adj" fmla="val 10537"/>
            </a:avLst>
          </a:prstGeom>
          <a:solidFill>
            <a:schemeClr val="bg1">
              <a:lumMod val="95000"/>
            </a:schemeClr>
          </a:solidFill>
          <a:ln w="28575">
            <a:solidFill>
              <a:schemeClr val="accent6"/>
            </a:solidFill>
            <a:prstDash val="solid"/>
          </a:ln>
          <a:effectLst>
            <a:outerShdw blurRad="38100" dist="19050" dir="2700000" algn="bl" rotWithShape="0">
              <a:srgbClr val="000000">
                <a:alpha val="7000"/>
              </a:srgbClr>
            </a:outerShdw>
          </a:effectLst>
        </p:spPr>
        <p:txBody>
          <a:bodyPr lIns="144000" tIns="72000" rIns="144000" bIns="144000"/>
          <a:lstStyle/>
          <a:p>
            <a:pPr marL="285750" indent="-285750">
              <a:spcBef>
                <a:spcPts val="1200"/>
              </a:spcBef>
              <a:buClr>
                <a:schemeClr val="accent1"/>
              </a:buClr>
              <a:buFont typeface="Arial" panose="020B0604020202020204" pitchFamily="34" charset="0"/>
              <a:buChar char="•"/>
            </a:pPr>
            <a:r>
              <a:rPr lang="en-GB" b="1" noProof="0" dirty="0">
                <a:latin typeface="Arial" panose="020B0604020202020204" pitchFamily="34" charset="0"/>
                <a:ea typeface="Calibri" pitchFamily="34" charset="-122"/>
                <a:cs typeface="Arial" panose="020B0604020202020204" pitchFamily="34" charset="0"/>
              </a:rPr>
              <a:t>Safety considerations</a:t>
            </a:r>
            <a:endParaRPr lang="en-GB" noProof="0" dirty="0">
              <a:latin typeface="Arial" panose="020B0604020202020204" pitchFamily="34" charset="0"/>
              <a:cs typeface="Arial" panose="020B0604020202020204" pitchFamily="34" charset="0"/>
            </a:endParaRPr>
          </a:p>
          <a:p>
            <a:pPr marL="285750" indent="-285750">
              <a:spcBef>
                <a:spcPts val="1200"/>
              </a:spcBef>
              <a:buClr>
                <a:schemeClr val="accent1"/>
              </a:buClr>
              <a:buFont typeface="Arial" panose="020B0604020202020204" pitchFamily="34" charset="0"/>
              <a:buChar char="•"/>
            </a:pPr>
            <a:r>
              <a:rPr lang="en-GB" noProof="0" dirty="0">
                <a:latin typeface="Arial" panose="020B0604020202020204" pitchFamily="34" charset="0"/>
                <a:ea typeface="Calibri" pitchFamily="34" charset="-122"/>
                <a:cs typeface="Arial" panose="020B0604020202020204" pitchFamily="34" charset="0"/>
              </a:rPr>
              <a:t>Toxicities relate to payload class and linker behaviour:</a:t>
            </a:r>
            <a:r>
              <a:rPr lang="en-GB" baseline="30000" noProof="0" dirty="0">
                <a:latin typeface="Arial" panose="020B0604020202020204" pitchFamily="34" charset="0"/>
                <a:ea typeface="NanumGothic" panose="020D0604000000000000" pitchFamily="34" charset="-127"/>
                <a:cs typeface="Arial" panose="020B0604020202020204" pitchFamily="34" charset="0"/>
              </a:rPr>
              <a:t>2,3</a:t>
            </a:r>
          </a:p>
          <a:p>
            <a:pPr marL="365125" indent="-365125">
              <a:spcBef>
                <a:spcPts val="1200"/>
              </a:spcBef>
              <a:buClr>
                <a:schemeClr val="accent1"/>
              </a:buClr>
              <a:buFont typeface="Arial" panose="020B0604020202020204" pitchFamily="34" charset="0"/>
              <a:buChar char="•"/>
            </a:pPr>
            <a:r>
              <a:rPr lang="en-GB" noProof="0" dirty="0">
                <a:latin typeface="Arial" panose="020B0604020202020204" pitchFamily="34" charset="0"/>
                <a:ea typeface="Calibri" pitchFamily="34" charset="-122"/>
                <a:cs typeface="Arial" panose="020B0604020202020204" pitchFamily="34" charset="0"/>
              </a:rPr>
              <a:t>Myelosuppression (e.g., neutropenia)</a:t>
            </a:r>
          </a:p>
          <a:p>
            <a:pPr marL="365125" indent="-365125">
              <a:spcBef>
                <a:spcPts val="600"/>
              </a:spcBef>
              <a:buClr>
                <a:schemeClr val="accent1"/>
              </a:buClr>
              <a:buFont typeface="Arial" panose="020B0604020202020204" pitchFamily="34" charset="0"/>
              <a:buChar char="•"/>
            </a:pPr>
            <a:r>
              <a:rPr lang="en-GB" noProof="0" dirty="0">
                <a:latin typeface="Arial" panose="020B0604020202020204" pitchFamily="34" charset="0"/>
                <a:ea typeface="Calibri" pitchFamily="34" charset="-122"/>
                <a:cs typeface="Arial" panose="020B0604020202020204" pitchFamily="34" charset="0"/>
              </a:rPr>
              <a:t>GI toxicity (e.g., diarrhea)</a:t>
            </a:r>
            <a:endParaRPr lang="en-GB" noProof="0" dirty="0">
              <a:latin typeface="Arial" panose="020B0604020202020204" pitchFamily="34" charset="0"/>
              <a:cs typeface="Arial" panose="020B0604020202020204" pitchFamily="34" charset="0"/>
            </a:endParaRPr>
          </a:p>
          <a:p>
            <a:pPr marL="365125" indent="-365125">
              <a:spcBef>
                <a:spcPts val="600"/>
              </a:spcBef>
              <a:buClr>
                <a:schemeClr val="accent1"/>
              </a:buClr>
              <a:buFont typeface="Arial" panose="020B0604020202020204" pitchFamily="34" charset="0"/>
              <a:buChar char="•"/>
            </a:pPr>
            <a:r>
              <a:rPr lang="en-GB" noProof="0" dirty="0">
                <a:latin typeface="Arial" panose="020B0604020202020204" pitchFamily="34" charset="0"/>
                <a:ea typeface="Calibri" pitchFamily="34" charset="-122"/>
                <a:cs typeface="Arial" panose="020B0604020202020204" pitchFamily="34" charset="0"/>
              </a:rPr>
              <a:t>Mucositis/stomatitis and ocular surface events</a:t>
            </a:r>
            <a:r>
              <a:rPr lang="en-GB" baseline="30000" noProof="0" dirty="0">
                <a:latin typeface="Arial" panose="020B0604020202020204" pitchFamily="34" charset="0"/>
                <a:ea typeface="Calibri" pitchFamily="34" charset="-122"/>
                <a:cs typeface="Arial" panose="020B0604020202020204" pitchFamily="34" charset="0"/>
              </a:rPr>
              <a:t>4</a:t>
            </a:r>
            <a:endParaRPr lang="en-GB" baseline="30000" noProof="0" dirty="0">
              <a:latin typeface="Arial" panose="020B0604020202020204" pitchFamily="34" charset="0"/>
              <a:cs typeface="Arial" panose="020B0604020202020204" pitchFamily="34" charset="0"/>
            </a:endParaRPr>
          </a:p>
          <a:p>
            <a:pPr marL="365125" indent="-365125">
              <a:spcBef>
                <a:spcPts val="600"/>
              </a:spcBef>
              <a:buClr>
                <a:schemeClr val="accent1"/>
              </a:buClr>
              <a:buFont typeface="Arial" panose="020B0604020202020204" pitchFamily="34" charset="0"/>
              <a:buChar char="•"/>
            </a:pPr>
            <a:r>
              <a:rPr lang="en-GB" noProof="0" dirty="0">
                <a:latin typeface="Arial" panose="020B0604020202020204" pitchFamily="34" charset="0"/>
                <a:ea typeface="Calibri" pitchFamily="34" charset="-122"/>
                <a:cs typeface="Arial" panose="020B0604020202020204" pitchFamily="34" charset="0"/>
              </a:rPr>
              <a:t>Interstitial lung disease/pneumonitis</a:t>
            </a:r>
            <a:endParaRPr lang="en-GB" noProof="0" dirty="0">
              <a:latin typeface="Arial" panose="020B0604020202020204" pitchFamily="34" charset="0"/>
              <a:cs typeface="Arial" panose="020B0604020202020204" pitchFamily="34" charset="0"/>
            </a:endParaRPr>
          </a:p>
        </p:txBody>
      </p:sp>
      <p:sp>
        <p:nvSpPr>
          <p:cNvPr id="135" name="Text Placeholder 9">
            <a:extLst>
              <a:ext uri="{FF2B5EF4-FFF2-40B4-BE49-F238E27FC236}">
                <a16:creationId xmlns:a16="http://schemas.microsoft.com/office/drawing/2014/main" id="{7B0259B3-B634-322C-1F4E-E69CD5BE630D}"/>
              </a:ext>
            </a:extLst>
          </p:cNvPr>
          <p:cNvSpPr txBox="1">
            <a:spLocks/>
          </p:cNvSpPr>
          <p:nvPr/>
        </p:nvSpPr>
        <p:spPr>
          <a:xfrm>
            <a:off x="623017" y="1062170"/>
            <a:ext cx="6137696" cy="338617"/>
          </a:xfrm>
          <a:prstGeom prst="rect">
            <a:avLst/>
          </a:prstGeom>
        </p:spPr>
        <p:txBody>
          <a:bodyPr vert="horz" wrap="square" lIns="0" tIns="0" rIns="0" bIns="0" rtlCol="0" anchor="t">
            <a:no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
                <a:srgbClr val="C0504D"/>
              </a:buClr>
              <a:buSzTx/>
              <a:buFont typeface="Arial"/>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AEs can be on- or off-target and are influenced by:</a:t>
            </a:r>
          </a:p>
        </p:txBody>
      </p:sp>
    </p:spTree>
    <p:extLst>
      <p:ext uri="{BB962C8B-B14F-4D97-AF65-F5344CB8AC3E}">
        <p14:creationId xmlns:p14="http://schemas.microsoft.com/office/powerpoint/2010/main" val="489381641"/>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0FDCEC-FF53-DB8A-7DB8-C25DAEB06503}"/>
              </a:ext>
            </a:extLst>
          </p:cNvPr>
          <p:cNvSpPr>
            <a:spLocks noGrp="1"/>
          </p:cNvSpPr>
          <p:nvPr>
            <p:ph type="title"/>
          </p:nvPr>
        </p:nvSpPr>
        <p:spPr/>
        <p:txBody>
          <a:bodyPr/>
          <a:lstStyle/>
          <a:p>
            <a:r>
              <a:rPr lang="en-GB" noProof="0" dirty="0"/>
              <a:t>Oral mucositis/stomatitis</a:t>
            </a:r>
          </a:p>
        </p:txBody>
      </p:sp>
      <p:sp>
        <p:nvSpPr>
          <p:cNvPr id="6" name="Slide Number Placeholder 5">
            <a:extLst>
              <a:ext uri="{FF2B5EF4-FFF2-40B4-BE49-F238E27FC236}">
                <a16:creationId xmlns:a16="http://schemas.microsoft.com/office/drawing/2014/main" id="{AD3259AB-9973-9714-ACDE-0DD974CC255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462155924"/>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7352A-1254-02FE-8FB6-DFBE8F4AE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60C795-A200-C7B7-F184-5D4F9F2459E3}"/>
              </a:ext>
            </a:extLst>
          </p:cNvPr>
          <p:cNvSpPr>
            <a:spLocks noGrp="1"/>
          </p:cNvSpPr>
          <p:nvPr>
            <p:ph type="title"/>
          </p:nvPr>
        </p:nvSpPr>
        <p:spPr/>
        <p:txBody>
          <a:bodyPr/>
          <a:lstStyle/>
          <a:p>
            <a:r>
              <a:rPr lang="en-US" dirty="0"/>
              <a:t>Stomatitis events across trop2-adc</a:t>
            </a:r>
            <a:r>
              <a:rPr lang="en-US" cap="none" dirty="0"/>
              <a:t>s</a:t>
            </a:r>
            <a:r>
              <a:rPr lang="en-US" dirty="0"/>
              <a:t> in </a:t>
            </a:r>
            <a:r>
              <a:rPr lang="en-US" dirty="0" err="1"/>
              <a:t>nsclc</a:t>
            </a:r>
            <a:r>
              <a:rPr lang="en-US" cap="none" baseline="30000" dirty="0" err="1"/>
              <a:t>a</a:t>
            </a:r>
            <a:endParaRPr lang="en-GB" cap="none" baseline="30000" dirty="0"/>
          </a:p>
        </p:txBody>
      </p:sp>
      <p:graphicFrame>
        <p:nvGraphicFramePr>
          <p:cNvPr id="7" name="Content Placeholder 6">
            <a:extLst>
              <a:ext uri="{FF2B5EF4-FFF2-40B4-BE49-F238E27FC236}">
                <a16:creationId xmlns:a16="http://schemas.microsoft.com/office/drawing/2014/main" id="{BE684480-8B68-9F35-3FEE-14DED79D24C7}"/>
              </a:ext>
            </a:extLst>
          </p:cNvPr>
          <p:cNvGraphicFramePr>
            <a:graphicFrameLocks noGrp="1"/>
          </p:cNvGraphicFramePr>
          <p:nvPr>
            <p:ph sz="quarter" idx="14"/>
          </p:nvPr>
        </p:nvGraphicFramePr>
        <p:xfrm>
          <a:off x="620713" y="1303901"/>
          <a:ext cx="10961685" cy="2225040"/>
        </p:xfrm>
        <a:graphic>
          <a:graphicData uri="http://schemas.openxmlformats.org/drawingml/2006/table">
            <a:tbl>
              <a:tblPr firstRow="1" bandRow="1">
                <a:tableStyleId>{68D230F3-CF80-4859-8CE7-A43EE81993B5}</a:tableStyleId>
              </a:tblPr>
              <a:tblGrid>
                <a:gridCol w="2192337">
                  <a:extLst>
                    <a:ext uri="{9D8B030D-6E8A-4147-A177-3AD203B41FA5}">
                      <a16:colId xmlns:a16="http://schemas.microsoft.com/office/drawing/2014/main" val="2798920187"/>
                    </a:ext>
                  </a:extLst>
                </a:gridCol>
                <a:gridCol w="2058814">
                  <a:extLst>
                    <a:ext uri="{9D8B030D-6E8A-4147-A177-3AD203B41FA5}">
                      <a16:colId xmlns:a16="http://schemas.microsoft.com/office/drawing/2014/main" val="1078731221"/>
                    </a:ext>
                  </a:extLst>
                </a:gridCol>
                <a:gridCol w="2325860">
                  <a:extLst>
                    <a:ext uri="{9D8B030D-6E8A-4147-A177-3AD203B41FA5}">
                      <a16:colId xmlns:a16="http://schemas.microsoft.com/office/drawing/2014/main" val="2091400617"/>
                    </a:ext>
                  </a:extLst>
                </a:gridCol>
                <a:gridCol w="2066628">
                  <a:extLst>
                    <a:ext uri="{9D8B030D-6E8A-4147-A177-3AD203B41FA5}">
                      <a16:colId xmlns:a16="http://schemas.microsoft.com/office/drawing/2014/main" val="3488055239"/>
                    </a:ext>
                  </a:extLst>
                </a:gridCol>
                <a:gridCol w="2318046">
                  <a:extLst>
                    <a:ext uri="{9D8B030D-6E8A-4147-A177-3AD203B41FA5}">
                      <a16:colId xmlns:a16="http://schemas.microsoft.com/office/drawing/2014/main" val="2616292988"/>
                    </a:ext>
                  </a:extLst>
                </a:gridCol>
              </a:tblGrid>
              <a:tr h="370840">
                <a:tc rowSpan="3">
                  <a:txBody>
                    <a:bodyPr/>
                    <a:lstStyle/>
                    <a:p>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dirty="0">
                          <a:solidFill>
                            <a:schemeClr val="tx1"/>
                          </a:solidFill>
                          <a:latin typeface="Arial" panose="020B0604020202020204" pitchFamily="34" charset="0"/>
                          <a:cs typeface="Arial" panose="020B0604020202020204" pitchFamily="34" charset="0"/>
                        </a:rPr>
                        <a:t>Grade</a:t>
                      </a:r>
                      <a:endParaRPr lang="en-GB"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solidFill>
                            <a:schemeClr val="bg1"/>
                          </a:solidFill>
                          <a:latin typeface="Arial" panose="020B0604020202020204" pitchFamily="34" charset="0"/>
                          <a:cs typeface="Arial" panose="020B0604020202020204" pitchFamily="34" charset="0"/>
                        </a:rPr>
                        <a:t>EVOKE-01</a:t>
                      </a:r>
                      <a:r>
                        <a:rPr lang="en-GB" sz="1600" baseline="30000" noProof="0" dirty="0">
                          <a:solidFill>
                            <a:schemeClr val="bg1"/>
                          </a:solidFill>
                          <a:latin typeface="Arial" panose="020B0604020202020204" pitchFamily="34" charset="0"/>
                          <a:cs typeface="Arial" panose="020B0604020202020204" pitchFamily="34" charset="0"/>
                        </a:rPr>
                        <a:t>1</a:t>
                      </a:r>
                      <a:endParaRPr lang="en-GB" sz="1600" noProof="0" dirty="0">
                        <a:solidFill>
                          <a:schemeClr val="bg1"/>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solidFill>
                            <a:schemeClr val="bg1"/>
                          </a:solidFill>
                          <a:latin typeface="Arial" panose="020B0604020202020204" pitchFamily="34" charset="0"/>
                          <a:cs typeface="Arial" panose="020B0604020202020204" pitchFamily="34" charset="0"/>
                        </a:rPr>
                        <a:t>SG</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aseline="0" noProof="0" dirty="0">
                          <a:solidFill>
                            <a:schemeClr val="bg1"/>
                          </a:solidFill>
                          <a:latin typeface="Arial" panose="020B0604020202020204" pitchFamily="34" charset="0"/>
                          <a:cs typeface="Arial" panose="020B0604020202020204" pitchFamily="34" charset="0"/>
                        </a:rPr>
                        <a:t>(N=296)</a:t>
                      </a:r>
                    </a:p>
                    <a:p>
                      <a:pPr algn="ctr"/>
                      <a:r>
                        <a:rPr lang="en-GB" sz="1600" dirty="0">
                          <a:solidFill>
                            <a:schemeClr val="bg1"/>
                          </a:solidFill>
                          <a:latin typeface="Arial" panose="020B0604020202020204" pitchFamily="34" charset="0"/>
                          <a:cs typeface="Arial" panose="020B0604020202020204" pitchFamily="34" charset="0"/>
                        </a:rPr>
                        <a:t>n (%)</a:t>
                      </a:r>
                    </a:p>
                  </a:txBody>
                  <a:tcP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solidFill>
                            <a:schemeClr val="bg1"/>
                          </a:solidFill>
                          <a:latin typeface="Arial" panose="020B0604020202020204" pitchFamily="34" charset="0"/>
                          <a:cs typeface="Arial" panose="020B0604020202020204" pitchFamily="34" charset="0"/>
                        </a:rPr>
                        <a:t>TROPION-Lung01</a:t>
                      </a:r>
                      <a:r>
                        <a:rPr lang="en-GB" sz="1600" baseline="30000" noProof="0" dirty="0">
                          <a:solidFill>
                            <a:schemeClr val="bg1"/>
                          </a:solidFill>
                          <a:latin typeface="Arial" panose="020B0604020202020204" pitchFamily="34" charset="0"/>
                          <a:cs typeface="Arial" panose="020B0604020202020204" pitchFamily="34" charset="0"/>
                        </a:rPr>
                        <a:t>2</a:t>
                      </a:r>
                      <a:br>
                        <a:rPr lang="en-GB" sz="1600" noProof="0" dirty="0">
                          <a:solidFill>
                            <a:schemeClr val="bg1"/>
                          </a:solidFill>
                          <a:latin typeface="Arial" panose="020B0604020202020204" pitchFamily="34" charset="0"/>
                          <a:cs typeface="Arial" panose="020B0604020202020204" pitchFamily="34" charset="0"/>
                        </a:rPr>
                      </a:br>
                      <a:r>
                        <a:rPr lang="en-GB" sz="1600" noProof="0" dirty="0">
                          <a:solidFill>
                            <a:schemeClr val="bg1"/>
                          </a:solidFill>
                          <a:latin typeface="Arial" panose="020B0604020202020204" pitchFamily="34" charset="0"/>
                          <a:cs typeface="Arial" panose="020B0604020202020204" pitchFamily="34" charset="0"/>
                        </a:rPr>
                        <a:t>Dato-</a:t>
                      </a:r>
                      <a:r>
                        <a:rPr lang="en-GB" sz="1600" noProof="0" dirty="0" err="1">
                          <a:solidFill>
                            <a:schemeClr val="bg1"/>
                          </a:solidFill>
                          <a:latin typeface="Arial" panose="020B0604020202020204" pitchFamily="34" charset="0"/>
                          <a:cs typeface="Arial" panose="020B0604020202020204" pitchFamily="34" charset="0"/>
                        </a:rPr>
                        <a:t>DXd</a:t>
                      </a:r>
                      <a:endParaRPr lang="en-GB" sz="1600" noProof="0" dirty="0">
                        <a:solidFill>
                          <a:schemeClr val="bg1"/>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aseline="0" noProof="0" dirty="0">
                          <a:solidFill>
                            <a:schemeClr val="bg1"/>
                          </a:solidFill>
                          <a:latin typeface="Arial" panose="020B0604020202020204" pitchFamily="34" charset="0"/>
                          <a:cs typeface="Arial" panose="020B0604020202020204" pitchFamily="34" charset="0"/>
                        </a:rPr>
                        <a:t>(N=297)</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aseline="0" noProof="0" dirty="0">
                          <a:solidFill>
                            <a:schemeClr val="bg1"/>
                          </a:solidFill>
                          <a:latin typeface="Arial" panose="020B0604020202020204" pitchFamily="34" charset="0"/>
                          <a:cs typeface="Arial" panose="020B0604020202020204" pitchFamily="34" charset="0"/>
                        </a:rPr>
                        <a:t>n (%)</a:t>
                      </a:r>
                    </a:p>
                  </a:txBody>
                  <a:tcP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solidFill>
                            <a:schemeClr val="bg1"/>
                          </a:solidFill>
                          <a:latin typeface="Arial" panose="020B0604020202020204" pitchFamily="34" charset="0"/>
                          <a:cs typeface="Arial" panose="020B0604020202020204" pitchFamily="34" charset="0"/>
                        </a:rPr>
                        <a:t>OptiTROP-Lung03</a:t>
                      </a:r>
                      <a:r>
                        <a:rPr lang="en-GB" sz="1600" baseline="30000" noProof="0" dirty="0">
                          <a:solidFill>
                            <a:schemeClr val="bg1"/>
                          </a:solidFill>
                          <a:latin typeface="Arial" panose="020B0604020202020204" pitchFamily="34" charset="0"/>
                          <a:cs typeface="Arial" panose="020B0604020202020204" pitchFamily="34" charset="0"/>
                        </a:rPr>
                        <a:t>3</a:t>
                      </a:r>
                      <a:br>
                        <a:rPr lang="en-GB" sz="1600" noProof="0" dirty="0">
                          <a:solidFill>
                            <a:schemeClr val="bg1"/>
                          </a:solidFill>
                          <a:latin typeface="Arial" panose="020B0604020202020204" pitchFamily="34" charset="0"/>
                          <a:cs typeface="Arial" panose="020B0604020202020204" pitchFamily="34" charset="0"/>
                        </a:rPr>
                      </a:br>
                      <a:r>
                        <a:rPr lang="en-GB" sz="1600" noProof="0" dirty="0">
                          <a:solidFill>
                            <a:schemeClr val="bg1"/>
                          </a:solidFill>
                          <a:latin typeface="Arial" panose="020B0604020202020204" pitchFamily="34" charset="0"/>
                          <a:cs typeface="Arial" panose="020B0604020202020204" pitchFamily="34" charset="0"/>
                        </a:rPr>
                        <a:t>Sac-TMT</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aseline="0" noProof="0" dirty="0">
                          <a:solidFill>
                            <a:schemeClr val="bg1"/>
                          </a:solidFill>
                          <a:latin typeface="Arial" panose="020B0604020202020204" pitchFamily="34" charset="0"/>
                          <a:cs typeface="Arial" panose="020B0604020202020204" pitchFamily="34" charset="0"/>
                        </a:rPr>
                        <a:t>(N=91)</a:t>
                      </a:r>
                    </a:p>
                    <a:p>
                      <a:pPr algn="ctr"/>
                      <a:r>
                        <a:rPr lang="en-GB" sz="1600" dirty="0">
                          <a:solidFill>
                            <a:schemeClr val="bg1"/>
                          </a:solidFill>
                          <a:latin typeface="Arial" panose="020B0604020202020204" pitchFamily="34" charset="0"/>
                          <a:cs typeface="Arial" panose="020B0604020202020204" pitchFamily="34" charset="0"/>
                        </a:rPr>
                        <a:t>n (%)</a:t>
                      </a:r>
                    </a:p>
                  </a:txBody>
                  <a:tcPr>
                    <a:lnR w="12700" cap="flat" cmpd="sng" algn="ctr">
                      <a:solidFill>
                        <a:schemeClr val="accent6"/>
                      </a:solidFill>
                      <a:prstDash val="solid"/>
                      <a:round/>
                      <a:headEnd type="none" w="med" len="med"/>
                      <a:tailEnd type="none" w="med" len="med"/>
                    </a:lnR>
                    <a:solidFill>
                      <a:srgbClr val="7030A0"/>
                    </a:solidFill>
                  </a:tcPr>
                </a:tc>
                <a:extLst>
                  <a:ext uri="{0D108BD9-81ED-4DB2-BD59-A6C34878D82A}">
                    <a16:rowId xmlns:a16="http://schemas.microsoft.com/office/drawing/2014/main" val="3310230461"/>
                  </a:ext>
                </a:extLst>
              </a:tr>
              <a:tr h="370840">
                <a:tc vMerge="1">
                  <a:txBody>
                    <a:bodyPr/>
                    <a:lstStyle/>
                    <a:p>
                      <a:endParaRPr lang="en-GB" dirty="0"/>
                    </a:p>
                  </a:txBody>
                  <a:tcPr/>
                </a:tc>
                <a:tc>
                  <a:txBody>
                    <a:bodyPr/>
                    <a:lstStyle/>
                    <a:p>
                      <a:pPr algn="ctr"/>
                      <a:r>
                        <a:rPr lang="en-US" dirty="0">
                          <a:latin typeface="Arial" panose="020B0604020202020204" pitchFamily="34" charset="0"/>
                          <a:cs typeface="Arial" panose="020B0604020202020204" pitchFamily="34" charset="0"/>
                        </a:rPr>
                        <a:t>Any grade</a:t>
                      </a:r>
                    </a:p>
                  </a:txBody>
                  <a:tcPr/>
                </a:tc>
                <a:tc>
                  <a:txBody>
                    <a:bodyPr/>
                    <a:lstStyle/>
                    <a:p>
                      <a:pPr algn="ctr"/>
                      <a:r>
                        <a:rPr lang="en-US" sz="1600" dirty="0">
                          <a:latin typeface="Arial" panose="020B0604020202020204" pitchFamily="34" charset="0"/>
                          <a:cs typeface="Arial" panose="020B0604020202020204" pitchFamily="34" charset="0"/>
                        </a:rPr>
                        <a:t>13.2</a:t>
                      </a:r>
                    </a:p>
                    <a:p>
                      <a:pPr algn="ctr"/>
                      <a:endParaRPr lang="en-GB"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47.5</a:t>
                      </a:r>
                      <a:endParaRPr lang="en-GB"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65.9</a:t>
                      </a:r>
                      <a:endParaRPr lang="en-GB" sz="1600" dirty="0">
                        <a:latin typeface="Arial" panose="020B0604020202020204" pitchFamily="34" charset="0"/>
                        <a:cs typeface="Arial" panose="020B0604020202020204" pitchFamily="34" charset="0"/>
                      </a:endParaRPr>
                    </a:p>
                  </a:txBody>
                  <a:tcP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534459481"/>
                  </a:ext>
                </a:extLst>
              </a:tr>
              <a:tr h="370840">
                <a:tc vMerge="1">
                  <a:txBody>
                    <a:bodyPr/>
                    <a:lstStyle/>
                    <a:p>
                      <a:endParaRPr lang="en-GB" dirty="0"/>
                    </a:p>
                  </a:txBody>
                  <a:tcPr/>
                </a:tc>
                <a:tc>
                  <a:txBody>
                    <a:bodyPr/>
                    <a:lstStyle/>
                    <a:p>
                      <a:pPr algn="ctr"/>
                      <a:r>
                        <a:rPr lang="en-US" dirty="0">
                          <a:latin typeface="Arial" panose="020B0604020202020204" pitchFamily="34" charset="0"/>
                          <a:cs typeface="Arial" panose="020B0604020202020204" pitchFamily="34" charset="0"/>
                        </a:rPr>
                        <a:t>Grade </a:t>
                      </a:r>
                      <a:r>
                        <a:rPr lang="en-US" sz="1800" noProof="0" dirty="0">
                          <a:latin typeface="Arial" panose="020B0604020202020204" pitchFamily="34" charset="0"/>
                          <a:cs typeface="Arial" panose="020B0604020202020204" pitchFamily="34" charset="0"/>
                        </a:rPr>
                        <a:t>≥ 3</a:t>
                      </a:r>
                    </a:p>
                  </a:txBody>
                  <a:tcPr/>
                </a:tc>
                <a:tc>
                  <a:txBody>
                    <a:bodyPr/>
                    <a:lstStyle/>
                    <a:p>
                      <a:pPr algn="ctr"/>
                      <a:r>
                        <a:rPr lang="en-US" sz="1600" dirty="0">
                          <a:latin typeface="Arial" panose="020B0604020202020204" pitchFamily="34" charset="0"/>
                          <a:cs typeface="Arial" panose="020B0604020202020204" pitchFamily="34" charset="0"/>
                        </a:rPr>
                        <a:t>1.0</a:t>
                      </a:r>
                    </a:p>
                    <a:p>
                      <a:pPr algn="ctr"/>
                      <a:endParaRPr lang="en-GB"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6.7</a:t>
                      </a:r>
                      <a:endParaRPr lang="en-GB"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18.7</a:t>
                      </a:r>
                      <a:endParaRPr lang="en-GB" sz="1600" dirty="0">
                        <a:latin typeface="Arial" panose="020B0604020202020204" pitchFamily="34" charset="0"/>
                        <a:cs typeface="Arial" panose="020B0604020202020204" pitchFamily="34" charset="0"/>
                      </a:endParaRPr>
                    </a:p>
                  </a:txBody>
                  <a:tcP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90230987"/>
                  </a:ext>
                </a:extLst>
              </a:tr>
            </a:tbl>
          </a:graphicData>
        </a:graphic>
      </p:graphicFrame>
      <p:sp>
        <p:nvSpPr>
          <p:cNvPr id="4" name="Content Placeholder 3">
            <a:extLst>
              <a:ext uri="{FF2B5EF4-FFF2-40B4-BE49-F238E27FC236}">
                <a16:creationId xmlns:a16="http://schemas.microsoft.com/office/drawing/2014/main" id="{3D42770E-B5BE-F2FB-9A3B-E6A1350BF436}"/>
              </a:ext>
            </a:extLst>
          </p:cNvPr>
          <p:cNvSpPr>
            <a:spLocks noGrp="1"/>
          </p:cNvSpPr>
          <p:nvPr>
            <p:ph sz="quarter" idx="15"/>
          </p:nvPr>
        </p:nvSpPr>
        <p:spPr>
          <a:xfrm>
            <a:off x="695401" y="6146995"/>
            <a:ext cx="10180339" cy="365125"/>
          </a:xfrm>
        </p:spPr>
        <p:txBody>
          <a:bodyPr/>
          <a:lstStyle/>
          <a:p>
            <a:r>
              <a:rPr lang="en-GB" baseline="30000" dirty="0" err="1">
                <a:solidFill>
                  <a:schemeClr val="tx2"/>
                </a:solidFill>
              </a:rPr>
              <a:t>a</a:t>
            </a:r>
            <a:r>
              <a:rPr lang="en-GB" dirty="0" err="1">
                <a:solidFill>
                  <a:schemeClr val="tx2"/>
                </a:solidFill>
              </a:rPr>
              <a:t>Events</a:t>
            </a:r>
            <a:r>
              <a:rPr lang="en-GB" dirty="0">
                <a:solidFill>
                  <a:schemeClr val="tx2"/>
                </a:solidFill>
              </a:rPr>
              <a:t> are treatment emergent for the EVOKE-01 study and treatment-related for TROPION-Lung01 and OptiTROP-Lung03</a:t>
            </a:r>
          </a:p>
          <a:p>
            <a:r>
              <a:rPr lang="en-GB" dirty="0">
                <a:solidFill>
                  <a:schemeClr val="tx2"/>
                </a:solidFill>
              </a:rPr>
              <a:t>ADC, antibody drug conjugate; Dato-</a:t>
            </a:r>
            <a:r>
              <a:rPr lang="en-GB" dirty="0" err="1">
                <a:solidFill>
                  <a:schemeClr val="tx2"/>
                </a:solidFill>
              </a:rPr>
              <a:t>Dxd</a:t>
            </a:r>
            <a:r>
              <a:rPr lang="en-GB" dirty="0">
                <a:solidFill>
                  <a:schemeClr val="tx2"/>
                </a:solidFill>
              </a:rPr>
              <a:t>, </a:t>
            </a:r>
            <a:r>
              <a:rPr lang="en-GB" dirty="0" err="1">
                <a:solidFill>
                  <a:schemeClr val="tx2"/>
                </a:solidFill>
              </a:rPr>
              <a:t>datopotamab</a:t>
            </a:r>
            <a:r>
              <a:rPr lang="en-GB" dirty="0">
                <a:solidFill>
                  <a:schemeClr val="tx2"/>
                </a:solidFill>
              </a:rPr>
              <a:t> deruxtecan; </a:t>
            </a:r>
            <a:r>
              <a:rPr lang="en-US" dirty="0">
                <a:solidFill>
                  <a:schemeClr val="tx2"/>
                </a:solidFill>
                <a:ea typeface="Aileron" charset="0"/>
              </a:rPr>
              <a:t>NSCLC, non-small cell lung cancer; </a:t>
            </a:r>
            <a:r>
              <a:rPr lang="en-GB" dirty="0">
                <a:solidFill>
                  <a:schemeClr val="tx2"/>
                </a:solidFill>
              </a:rPr>
              <a:t>Sac‑TMT, </a:t>
            </a:r>
            <a:r>
              <a:rPr lang="en-GB" dirty="0" err="1">
                <a:solidFill>
                  <a:schemeClr val="tx2"/>
                </a:solidFill>
              </a:rPr>
              <a:t>sacituzumab</a:t>
            </a:r>
            <a:r>
              <a:rPr lang="en-GB" dirty="0">
                <a:solidFill>
                  <a:schemeClr val="tx2"/>
                </a:solidFill>
              </a:rPr>
              <a:t> </a:t>
            </a:r>
            <a:r>
              <a:rPr lang="en-GB" dirty="0" err="1">
                <a:solidFill>
                  <a:schemeClr val="tx2"/>
                </a:solidFill>
              </a:rPr>
              <a:t>tirumotecan</a:t>
            </a:r>
            <a:r>
              <a:rPr lang="en-GB" dirty="0">
                <a:solidFill>
                  <a:schemeClr val="tx2"/>
                </a:solidFill>
              </a:rPr>
              <a:t>; SG, </a:t>
            </a:r>
            <a:r>
              <a:rPr lang="en-GB" dirty="0" err="1">
                <a:solidFill>
                  <a:schemeClr val="tx2"/>
                </a:solidFill>
              </a:rPr>
              <a:t>sacituzumab</a:t>
            </a:r>
            <a:r>
              <a:rPr lang="en-GB" dirty="0">
                <a:solidFill>
                  <a:schemeClr val="tx2"/>
                </a:solidFill>
              </a:rPr>
              <a:t> </a:t>
            </a:r>
            <a:r>
              <a:rPr lang="en-GB" dirty="0" err="1">
                <a:solidFill>
                  <a:schemeClr val="tx2"/>
                </a:solidFill>
              </a:rPr>
              <a:t>govitecan</a:t>
            </a:r>
            <a:endParaRPr lang="en-GB" dirty="0">
              <a:solidFill>
                <a:schemeClr val="tx2"/>
              </a:solidFill>
              <a:ea typeface="Aileron" charset="0"/>
            </a:endParaRPr>
          </a:p>
          <a:p>
            <a:r>
              <a:rPr lang="en-GB" dirty="0">
                <a:solidFill>
                  <a:schemeClr val="tx2"/>
                </a:solidFill>
              </a:rPr>
              <a:t>1. Paz-Ares L, et al. J Clin Oncol. 2024;42,2860-72; 2. Ahn MJ, et al. J Clin Oncol. 2025;43(3):260-72; 3. Fang WF, et al. ESMO Open. 2026;11(</a:t>
            </a:r>
            <a:r>
              <a:rPr lang="en-GB" dirty="0" err="1">
                <a:solidFill>
                  <a:schemeClr val="tx2"/>
                </a:solidFill>
              </a:rPr>
              <a:t>Suppl</a:t>
            </a:r>
            <a:r>
              <a:rPr lang="en-GB" dirty="0">
                <a:solidFill>
                  <a:schemeClr val="tx2"/>
                </a:solidFill>
              </a:rPr>
              <a:t> 3):106960 (presented at ELCC 2026, LBA4)</a:t>
            </a:r>
          </a:p>
          <a:p>
            <a:endParaRPr lang="en-GB" dirty="0">
              <a:solidFill>
                <a:schemeClr val="tx2"/>
              </a:solidFill>
            </a:endParaRPr>
          </a:p>
          <a:p>
            <a:endParaRPr lang="en-GB" dirty="0">
              <a:solidFill>
                <a:schemeClr val="tx2"/>
              </a:solidFill>
            </a:endParaRPr>
          </a:p>
        </p:txBody>
      </p:sp>
      <p:sp>
        <p:nvSpPr>
          <p:cNvPr id="5" name="Slide Number Placeholder 4">
            <a:extLst>
              <a:ext uri="{FF2B5EF4-FFF2-40B4-BE49-F238E27FC236}">
                <a16:creationId xmlns:a16="http://schemas.microsoft.com/office/drawing/2014/main" id="{B7034513-1C3B-FA7B-E7E9-D927A31A47A1}"/>
              </a:ext>
            </a:extLst>
          </p:cNvPr>
          <p:cNvSpPr>
            <a:spLocks noGrp="1"/>
          </p:cNvSpPr>
          <p:nvPr>
            <p:ph type="sldNum" sz="quarter" idx="4"/>
          </p:nvPr>
        </p:nvSpPr>
        <p:spPr/>
        <p:txBody>
          <a:bodyPr/>
          <a:lstStyle/>
          <a:p>
            <a:fld id="{FCE43C0F-8A7B-3A4B-9DB5-B3472E36E833}" type="slidenum">
              <a:rPr lang="en-GB" smtClean="0"/>
              <a:pPr/>
              <a:t>53</a:t>
            </a:fld>
            <a:endParaRPr lang="en-GB" dirty="0"/>
          </a:p>
        </p:txBody>
      </p:sp>
      <p:sp>
        <p:nvSpPr>
          <p:cNvPr id="11" name="TextBox 10">
            <a:extLst>
              <a:ext uri="{FF2B5EF4-FFF2-40B4-BE49-F238E27FC236}">
                <a16:creationId xmlns:a16="http://schemas.microsoft.com/office/drawing/2014/main" id="{F31279E7-8136-BAB5-7373-5A723903AB24}"/>
              </a:ext>
            </a:extLst>
          </p:cNvPr>
          <p:cNvSpPr txBox="1"/>
          <p:nvPr/>
        </p:nvSpPr>
        <p:spPr>
          <a:xfrm>
            <a:off x="1428013" y="2347192"/>
            <a:ext cx="1300356" cy="341632"/>
          </a:xfrm>
          <a:prstGeom prst="rect">
            <a:avLst/>
          </a:prstGeom>
          <a:noFill/>
        </p:spPr>
        <p:txBody>
          <a:bodyPr wrap="non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b="1" dirty="0">
                <a:solidFill>
                  <a:srgbClr val="000000"/>
                </a:solidFill>
                <a:latin typeface="Arial" panose="020B0604020202020204" pitchFamily="34" charset="0"/>
                <a:ea typeface="Aileron" charset="0"/>
                <a:cs typeface="Arial" panose="020B0604020202020204" pitchFamily="34" charset="0"/>
              </a:rPr>
              <a:t>S</a:t>
            </a:r>
            <a:r>
              <a:rPr kumimoji="0" lang="en-GB" b="1" i="0" u="none" strike="noStrike" kern="1200" cap="none" spc="0" normalizeH="0" baseline="0" noProof="0" dirty="0" err="1">
                <a:ln>
                  <a:noFill/>
                </a:ln>
                <a:solidFill>
                  <a:srgbClr val="000000"/>
                </a:solidFill>
                <a:effectLst/>
                <a:uLnTx/>
                <a:uFillTx/>
                <a:latin typeface="Arial" panose="020B0604020202020204" pitchFamily="34" charset="0"/>
                <a:ea typeface="Aileron" charset="0"/>
                <a:cs typeface="Arial" panose="020B0604020202020204" pitchFamily="34" charset="0"/>
              </a:rPr>
              <a:t>tomatitis</a:t>
            </a:r>
            <a:endParaRPr kumimoji="0" lang="en-GB"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grpSp>
        <p:nvGrpSpPr>
          <p:cNvPr id="12" name="Group 11">
            <a:extLst>
              <a:ext uri="{FF2B5EF4-FFF2-40B4-BE49-F238E27FC236}">
                <a16:creationId xmlns:a16="http://schemas.microsoft.com/office/drawing/2014/main" id="{354085F1-2F00-A9DA-CA91-6126DED311C0}"/>
              </a:ext>
            </a:extLst>
          </p:cNvPr>
          <p:cNvGrpSpPr/>
          <p:nvPr/>
        </p:nvGrpSpPr>
        <p:grpSpPr>
          <a:xfrm>
            <a:off x="695401" y="2072470"/>
            <a:ext cx="778752" cy="924482"/>
            <a:chOff x="3208275" y="2448959"/>
            <a:chExt cx="1127978" cy="1078616"/>
          </a:xfrm>
        </p:grpSpPr>
        <p:sp>
          <p:nvSpPr>
            <p:cNvPr id="13" name="Freeform 34">
              <a:extLst>
                <a:ext uri="{FF2B5EF4-FFF2-40B4-BE49-F238E27FC236}">
                  <a16:creationId xmlns:a16="http://schemas.microsoft.com/office/drawing/2014/main" id="{42646CA1-AC53-9515-B5A7-AAC93AC500EC}"/>
                </a:ext>
              </a:extLst>
            </p:cNvPr>
            <p:cNvSpPr/>
            <p:nvPr/>
          </p:nvSpPr>
          <p:spPr>
            <a:xfrm>
              <a:off x="3208275" y="2448959"/>
              <a:ext cx="1127978" cy="1078616"/>
            </a:xfrm>
            <a:custGeom>
              <a:avLst/>
              <a:gdLst>
                <a:gd name="connsiteX0" fmla="*/ 1127978 w 1127978"/>
                <a:gd name="connsiteY0" fmla="*/ 513789 h 1078616"/>
                <a:gd name="connsiteX1" fmla="*/ 635993 w 1127978"/>
                <a:gd name="connsiteY1" fmla="*/ 19075 h 1078616"/>
                <a:gd name="connsiteX2" fmla="*/ 489007 w 1127978"/>
                <a:gd name="connsiteY2" fmla="*/ 23286 h 1078616"/>
                <a:gd name="connsiteX3" fmla="*/ 298168 w 1127978"/>
                <a:gd name="connsiteY3" fmla="*/ 20434 h 1078616"/>
                <a:gd name="connsiteX4" fmla="*/ 0 w 1127978"/>
                <a:gd name="connsiteY4" fmla="*/ 535522 h 1078616"/>
                <a:gd name="connsiteX5" fmla="*/ 564530 w 1127978"/>
                <a:gd name="connsiteY5" fmla="*/ 1078593 h 1078616"/>
                <a:gd name="connsiteX6" fmla="*/ 849976 w 1127978"/>
                <a:gd name="connsiteY6" fmla="*/ 996141 h 1078616"/>
                <a:gd name="connsiteX7" fmla="*/ 834818 w 1127978"/>
                <a:gd name="connsiteY7" fmla="*/ 973049 h 1078616"/>
                <a:gd name="connsiteX8" fmla="*/ 564395 w 1127978"/>
                <a:gd name="connsiteY8" fmla="*/ 1051018 h 1078616"/>
                <a:gd name="connsiteX9" fmla="*/ 48454 w 1127978"/>
                <a:gd name="connsiteY9" fmla="*/ 615394 h 1078616"/>
                <a:gd name="connsiteX10" fmla="*/ 1080201 w 1127978"/>
                <a:gd name="connsiteY10" fmla="*/ 616888 h 1078616"/>
                <a:gd name="connsiteX11" fmla="*/ 888550 w 1127978"/>
                <a:gd name="connsiteY11" fmla="*/ 931890 h 1078616"/>
                <a:gd name="connsiteX12" fmla="*/ 906687 w 1127978"/>
                <a:gd name="connsiteY12" fmla="*/ 952673 h 1078616"/>
                <a:gd name="connsiteX13" fmla="*/ 1127978 w 1127978"/>
                <a:gd name="connsiteY13" fmla="*/ 513924 h 1078616"/>
                <a:gd name="connsiteX14" fmla="*/ 1127978 w 1127978"/>
                <a:gd name="connsiteY14" fmla="*/ 513924 h 1078616"/>
                <a:gd name="connsiteX15" fmla="*/ 310079 w 1127978"/>
                <a:gd name="connsiteY15" fmla="*/ 45292 h 1078616"/>
                <a:gd name="connsiteX16" fmla="*/ 478856 w 1127978"/>
                <a:gd name="connsiteY16" fmla="*/ 48959 h 1078616"/>
                <a:gd name="connsiteX17" fmla="*/ 647769 w 1127978"/>
                <a:gd name="connsiteY17" fmla="*/ 44069 h 1078616"/>
                <a:gd name="connsiteX18" fmla="*/ 1075599 w 1127978"/>
                <a:gd name="connsiteY18" fmla="*/ 421556 h 1078616"/>
                <a:gd name="connsiteX19" fmla="*/ 246331 w 1127978"/>
                <a:gd name="connsiteY19" fmla="*/ 242661 h 1078616"/>
                <a:gd name="connsiteX20" fmla="*/ 38574 w 1127978"/>
                <a:gd name="connsiteY20" fmla="*/ 454428 h 1078616"/>
                <a:gd name="connsiteX21" fmla="*/ 310214 w 1127978"/>
                <a:gd name="connsiteY21" fmla="*/ 45292 h 1078616"/>
                <a:gd name="connsiteX22" fmla="*/ 310214 w 1127978"/>
                <a:gd name="connsiteY22" fmla="*/ 45292 h 1078616"/>
                <a:gd name="connsiteX23" fmla="*/ 1007790 w 1127978"/>
                <a:gd name="connsiteY23" fmla="*/ 377681 h 1078616"/>
                <a:gd name="connsiteX24" fmla="*/ 936192 w 1127978"/>
                <a:gd name="connsiteY24" fmla="*/ 388820 h 1078616"/>
                <a:gd name="connsiteX25" fmla="*/ 892610 w 1127978"/>
                <a:gd name="connsiteY25" fmla="*/ 345081 h 1078616"/>
                <a:gd name="connsiteX26" fmla="*/ 892610 w 1127978"/>
                <a:gd name="connsiteY26" fmla="*/ 273224 h 1078616"/>
                <a:gd name="connsiteX27" fmla="*/ 1007790 w 1127978"/>
                <a:gd name="connsiteY27" fmla="*/ 377681 h 1078616"/>
                <a:gd name="connsiteX28" fmla="*/ 1007790 w 1127978"/>
                <a:gd name="connsiteY28" fmla="*/ 377681 h 1078616"/>
                <a:gd name="connsiteX29" fmla="*/ 865135 w 1127978"/>
                <a:gd name="connsiteY29" fmla="*/ 255701 h 1078616"/>
                <a:gd name="connsiteX30" fmla="*/ 865135 w 1127978"/>
                <a:gd name="connsiteY30" fmla="*/ 345217 h 1078616"/>
                <a:gd name="connsiteX31" fmla="*/ 821554 w 1127978"/>
                <a:gd name="connsiteY31" fmla="*/ 388956 h 1078616"/>
                <a:gd name="connsiteX32" fmla="*/ 779055 w 1127978"/>
                <a:gd name="connsiteY32" fmla="*/ 388956 h 1078616"/>
                <a:gd name="connsiteX33" fmla="*/ 735473 w 1127978"/>
                <a:gd name="connsiteY33" fmla="*/ 345217 h 1078616"/>
                <a:gd name="connsiteX34" fmla="*/ 735473 w 1127978"/>
                <a:gd name="connsiteY34" fmla="*/ 198786 h 1078616"/>
                <a:gd name="connsiteX35" fmla="*/ 865135 w 1127978"/>
                <a:gd name="connsiteY35" fmla="*/ 255837 h 1078616"/>
                <a:gd name="connsiteX36" fmla="*/ 865135 w 1127978"/>
                <a:gd name="connsiteY36" fmla="*/ 255837 h 1078616"/>
                <a:gd name="connsiteX37" fmla="*/ 707862 w 1127978"/>
                <a:gd name="connsiteY37" fmla="*/ 191315 h 1078616"/>
                <a:gd name="connsiteX38" fmla="*/ 707862 w 1127978"/>
                <a:gd name="connsiteY38" fmla="*/ 345081 h 1078616"/>
                <a:gd name="connsiteX39" fmla="*/ 664281 w 1127978"/>
                <a:gd name="connsiteY39" fmla="*/ 388820 h 1078616"/>
                <a:gd name="connsiteX40" fmla="*/ 621782 w 1127978"/>
                <a:gd name="connsiteY40" fmla="*/ 388820 h 1078616"/>
                <a:gd name="connsiteX41" fmla="*/ 578200 w 1127978"/>
                <a:gd name="connsiteY41" fmla="*/ 345081 h 1078616"/>
                <a:gd name="connsiteX42" fmla="*/ 578200 w 1127978"/>
                <a:gd name="connsiteY42" fmla="*/ 174879 h 1078616"/>
                <a:gd name="connsiteX43" fmla="*/ 707862 w 1127978"/>
                <a:gd name="connsiteY43" fmla="*/ 191315 h 1078616"/>
                <a:gd name="connsiteX44" fmla="*/ 707862 w 1127978"/>
                <a:gd name="connsiteY44" fmla="*/ 191315 h 1078616"/>
                <a:gd name="connsiteX45" fmla="*/ 550590 w 1127978"/>
                <a:gd name="connsiteY45" fmla="*/ 174879 h 1078616"/>
                <a:gd name="connsiteX46" fmla="*/ 550590 w 1127978"/>
                <a:gd name="connsiteY46" fmla="*/ 345217 h 1078616"/>
                <a:gd name="connsiteX47" fmla="*/ 507144 w 1127978"/>
                <a:gd name="connsiteY47" fmla="*/ 388956 h 1078616"/>
                <a:gd name="connsiteX48" fmla="*/ 464509 w 1127978"/>
                <a:gd name="connsiteY48" fmla="*/ 388956 h 1078616"/>
                <a:gd name="connsiteX49" fmla="*/ 421063 w 1127978"/>
                <a:gd name="connsiteY49" fmla="*/ 345217 h 1078616"/>
                <a:gd name="connsiteX50" fmla="*/ 421063 w 1127978"/>
                <a:gd name="connsiteY50" fmla="*/ 193081 h 1078616"/>
                <a:gd name="connsiteX51" fmla="*/ 550590 w 1127978"/>
                <a:gd name="connsiteY51" fmla="*/ 174879 h 1078616"/>
                <a:gd name="connsiteX52" fmla="*/ 550590 w 1127978"/>
                <a:gd name="connsiteY52" fmla="*/ 174879 h 1078616"/>
                <a:gd name="connsiteX53" fmla="*/ 393588 w 1127978"/>
                <a:gd name="connsiteY53" fmla="*/ 201231 h 1078616"/>
                <a:gd name="connsiteX54" fmla="*/ 393588 w 1127978"/>
                <a:gd name="connsiteY54" fmla="*/ 345217 h 1078616"/>
                <a:gd name="connsiteX55" fmla="*/ 350006 w 1127978"/>
                <a:gd name="connsiteY55" fmla="*/ 388956 h 1078616"/>
                <a:gd name="connsiteX56" fmla="*/ 307507 w 1127978"/>
                <a:gd name="connsiteY56" fmla="*/ 388956 h 1078616"/>
                <a:gd name="connsiteX57" fmla="*/ 263926 w 1127978"/>
                <a:gd name="connsiteY57" fmla="*/ 341821 h 1078616"/>
                <a:gd name="connsiteX58" fmla="*/ 263926 w 1127978"/>
                <a:gd name="connsiteY58" fmla="*/ 263987 h 1078616"/>
                <a:gd name="connsiteX59" fmla="*/ 393588 w 1127978"/>
                <a:gd name="connsiteY59" fmla="*/ 201231 h 1078616"/>
                <a:gd name="connsiteX60" fmla="*/ 393588 w 1127978"/>
                <a:gd name="connsiteY60" fmla="*/ 201231 h 1078616"/>
                <a:gd name="connsiteX61" fmla="*/ 236315 w 1127978"/>
                <a:gd name="connsiteY61" fmla="*/ 283004 h 1078616"/>
                <a:gd name="connsiteX62" fmla="*/ 236315 w 1127978"/>
                <a:gd name="connsiteY62" fmla="*/ 341821 h 1078616"/>
                <a:gd name="connsiteX63" fmla="*/ 192733 w 1127978"/>
                <a:gd name="connsiteY63" fmla="*/ 385560 h 1078616"/>
                <a:gd name="connsiteX64" fmla="*/ 129933 w 1127978"/>
                <a:gd name="connsiteY64" fmla="*/ 380262 h 1078616"/>
                <a:gd name="connsiteX65" fmla="*/ 236315 w 1127978"/>
                <a:gd name="connsiteY65" fmla="*/ 283004 h 1078616"/>
                <a:gd name="connsiteX66" fmla="*/ 236315 w 1127978"/>
                <a:gd name="connsiteY66" fmla="*/ 283004 h 1078616"/>
                <a:gd name="connsiteX67" fmla="*/ 1094006 w 1127978"/>
                <a:gd name="connsiteY67" fmla="*/ 540412 h 1078616"/>
                <a:gd name="connsiteX68" fmla="*/ 1048394 w 1127978"/>
                <a:gd name="connsiteY68" fmla="*/ 614035 h 1078616"/>
                <a:gd name="connsiteX69" fmla="*/ 562771 w 1127978"/>
                <a:gd name="connsiteY69" fmla="*/ 599908 h 1078616"/>
                <a:gd name="connsiteX70" fmla="*/ 275701 w 1127978"/>
                <a:gd name="connsiteY70" fmla="*/ 551279 h 1078616"/>
                <a:gd name="connsiteX71" fmla="*/ 279491 w 1127978"/>
                <a:gd name="connsiteY71" fmla="*/ 578718 h 1078616"/>
                <a:gd name="connsiteX72" fmla="*/ 549913 w 1127978"/>
                <a:gd name="connsiteY72" fmla="*/ 624766 h 1078616"/>
                <a:gd name="connsiteX73" fmla="*/ 549913 w 1127978"/>
                <a:gd name="connsiteY73" fmla="*/ 770518 h 1078616"/>
                <a:gd name="connsiteX74" fmla="*/ 577524 w 1127978"/>
                <a:gd name="connsiteY74" fmla="*/ 770518 h 1078616"/>
                <a:gd name="connsiteX75" fmla="*/ 577524 w 1127978"/>
                <a:gd name="connsiteY75" fmla="*/ 623408 h 1078616"/>
                <a:gd name="connsiteX76" fmla="*/ 1031476 w 1127978"/>
                <a:gd name="connsiteY76" fmla="*/ 636856 h 1078616"/>
                <a:gd name="connsiteX77" fmla="*/ 561553 w 1127978"/>
                <a:gd name="connsiteY77" fmla="*/ 877692 h 1078616"/>
                <a:gd name="connsiteX78" fmla="*/ 97043 w 1127978"/>
                <a:gd name="connsiteY78" fmla="*/ 635769 h 1078616"/>
                <a:gd name="connsiteX79" fmla="*/ 225487 w 1127978"/>
                <a:gd name="connsiteY79" fmla="*/ 588906 h 1078616"/>
                <a:gd name="connsiteX80" fmla="*/ 219126 w 1127978"/>
                <a:gd name="connsiteY80" fmla="*/ 562010 h 1078616"/>
                <a:gd name="connsiteX81" fmla="*/ 80396 w 1127978"/>
                <a:gd name="connsiteY81" fmla="*/ 613220 h 1078616"/>
                <a:gd name="connsiteX82" fmla="*/ 27746 w 1127978"/>
                <a:gd name="connsiteY82" fmla="*/ 526285 h 1078616"/>
                <a:gd name="connsiteX83" fmla="*/ 111526 w 1127978"/>
                <a:gd name="connsiteY83" fmla="*/ 401724 h 1078616"/>
                <a:gd name="connsiteX84" fmla="*/ 192733 w 1127978"/>
                <a:gd name="connsiteY84" fmla="*/ 413270 h 1078616"/>
                <a:gd name="connsiteX85" fmla="*/ 248767 w 1127978"/>
                <a:gd name="connsiteY85" fmla="*/ 385424 h 1078616"/>
                <a:gd name="connsiteX86" fmla="*/ 307507 w 1127978"/>
                <a:gd name="connsiteY86" fmla="*/ 416666 h 1078616"/>
                <a:gd name="connsiteX87" fmla="*/ 350006 w 1127978"/>
                <a:gd name="connsiteY87" fmla="*/ 416666 h 1078616"/>
                <a:gd name="connsiteX88" fmla="*/ 407393 w 1127978"/>
                <a:gd name="connsiteY88" fmla="*/ 387190 h 1078616"/>
                <a:gd name="connsiteX89" fmla="*/ 464645 w 1127978"/>
                <a:gd name="connsiteY89" fmla="*/ 416666 h 1078616"/>
                <a:gd name="connsiteX90" fmla="*/ 507279 w 1127978"/>
                <a:gd name="connsiteY90" fmla="*/ 416666 h 1078616"/>
                <a:gd name="connsiteX91" fmla="*/ 564530 w 1127978"/>
                <a:gd name="connsiteY91" fmla="*/ 387190 h 1078616"/>
                <a:gd name="connsiteX92" fmla="*/ 621917 w 1127978"/>
                <a:gd name="connsiteY92" fmla="*/ 416666 h 1078616"/>
                <a:gd name="connsiteX93" fmla="*/ 664416 w 1127978"/>
                <a:gd name="connsiteY93" fmla="*/ 416666 h 1078616"/>
                <a:gd name="connsiteX94" fmla="*/ 721803 w 1127978"/>
                <a:gd name="connsiteY94" fmla="*/ 387054 h 1078616"/>
                <a:gd name="connsiteX95" fmla="*/ 779190 w 1127978"/>
                <a:gd name="connsiteY95" fmla="*/ 416666 h 1078616"/>
                <a:gd name="connsiteX96" fmla="*/ 821689 w 1127978"/>
                <a:gd name="connsiteY96" fmla="*/ 416666 h 1078616"/>
                <a:gd name="connsiteX97" fmla="*/ 879076 w 1127978"/>
                <a:gd name="connsiteY97" fmla="*/ 387054 h 1078616"/>
                <a:gd name="connsiteX98" fmla="*/ 936463 w 1127978"/>
                <a:gd name="connsiteY98" fmla="*/ 416666 h 1078616"/>
                <a:gd name="connsiteX99" fmla="*/ 1025521 w 1127978"/>
                <a:gd name="connsiteY99" fmla="*/ 399143 h 1078616"/>
                <a:gd name="connsiteX100" fmla="*/ 1094683 w 1127978"/>
                <a:gd name="connsiteY100" fmla="*/ 510257 h 1078616"/>
                <a:gd name="connsiteX101" fmla="*/ 1094277 w 1127978"/>
                <a:gd name="connsiteY101" fmla="*/ 540548 h 1078616"/>
                <a:gd name="connsiteX102" fmla="*/ 1094142 w 1127978"/>
                <a:gd name="connsiteY102" fmla="*/ 540548 h 107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127978" h="1078616">
                  <a:moveTo>
                    <a:pt x="1127978" y="513789"/>
                  </a:moveTo>
                  <a:cubicBezTo>
                    <a:pt x="1053402" y="165235"/>
                    <a:pt x="844292" y="-70440"/>
                    <a:pt x="635993" y="19075"/>
                  </a:cubicBezTo>
                  <a:cubicBezTo>
                    <a:pt x="589840" y="40673"/>
                    <a:pt x="536378" y="42303"/>
                    <a:pt x="489007" y="23286"/>
                  </a:cubicBezTo>
                  <a:cubicBezTo>
                    <a:pt x="428913" y="-4967"/>
                    <a:pt x="358398" y="-9178"/>
                    <a:pt x="298168" y="20434"/>
                  </a:cubicBezTo>
                  <a:cubicBezTo>
                    <a:pt x="48319" y="147304"/>
                    <a:pt x="3654" y="454972"/>
                    <a:pt x="0" y="535522"/>
                  </a:cubicBezTo>
                  <a:cubicBezTo>
                    <a:pt x="8933" y="591351"/>
                    <a:pt x="114909" y="1082532"/>
                    <a:pt x="564530" y="1078593"/>
                  </a:cubicBezTo>
                  <a:cubicBezTo>
                    <a:pt x="671590" y="1078049"/>
                    <a:pt x="767686" y="1050339"/>
                    <a:pt x="849976" y="996141"/>
                  </a:cubicBezTo>
                  <a:cubicBezTo>
                    <a:pt x="864865" y="985953"/>
                    <a:pt x="849976" y="963268"/>
                    <a:pt x="834818" y="973049"/>
                  </a:cubicBezTo>
                  <a:cubicBezTo>
                    <a:pt x="756993" y="1024259"/>
                    <a:pt x="666040" y="1050611"/>
                    <a:pt x="564395" y="1051018"/>
                  </a:cubicBezTo>
                  <a:cubicBezTo>
                    <a:pt x="229818" y="1053599"/>
                    <a:pt x="94201" y="765764"/>
                    <a:pt x="48454" y="615394"/>
                  </a:cubicBezTo>
                  <a:cubicBezTo>
                    <a:pt x="306289" y="1010268"/>
                    <a:pt x="837254" y="991794"/>
                    <a:pt x="1080201" y="616888"/>
                  </a:cubicBezTo>
                  <a:cubicBezTo>
                    <a:pt x="1052726" y="705996"/>
                    <a:pt x="996692" y="836534"/>
                    <a:pt x="888550" y="931890"/>
                  </a:cubicBezTo>
                  <a:cubicBezTo>
                    <a:pt x="875015" y="943980"/>
                    <a:pt x="893017" y="964491"/>
                    <a:pt x="906687" y="952673"/>
                  </a:cubicBezTo>
                  <a:cubicBezTo>
                    <a:pt x="1067343" y="806514"/>
                    <a:pt x="1128114" y="589992"/>
                    <a:pt x="1127978" y="513924"/>
                  </a:cubicBezTo>
                  <a:lnTo>
                    <a:pt x="1127978" y="513924"/>
                  </a:lnTo>
                  <a:close/>
                  <a:moveTo>
                    <a:pt x="310079" y="45292"/>
                  </a:moveTo>
                  <a:cubicBezTo>
                    <a:pt x="363405" y="18940"/>
                    <a:pt x="425800" y="23694"/>
                    <a:pt x="478856" y="48959"/>
                  </a:cubicBezTo>
                  <a:cubicBezTo>
                    <a:pt x="533130" y="70829"/>
                    <a:pt x="594713" y="68927"/>
                    <a:pt x="647769" y="44069"/>
                  </a:cubicBezTo>
                  <a:cubicBezTo>
                    <a:pt x="819523" y="-31727"/>
                    <a:pt x="996557" y="159529"/>
                    <a:pt x="1075599" y="421556"/>
                  </a:cubicBezTo>
                  <a:cubicBezTo>
                    <a:pt x="938087" y="192130"/>
                    <a:pt x="557086" y="35783"/>
                    <a:pt x="246331" y="242661"/>
                  </a:cubicBezTo>
                  <a:cubicBezTo>
                    <a:pt x="157949" y="300934"/>
                    <a:pt x="91088" y="375508"/>
                    <a:pt x="38574" y="454428"/>
                  </a:cubicBezTo>
                  <a:cubicBezTo>
                    <a:pt x="62395" y="343858"/>
                    <a:pt x="130339" y="131411"/>
                    <a:pt x="310214" y="45292"/>
                  </a:cubicBezTo>
                  <a:lnTo>
                    <a:pt x="310214" y="45292"/>
                  </a:lnTo>
                  <a:close/>
                  <a:moveTo>
                    <a:pt x="1007790" y="377681"/>
                  </a:moveTo>
                  <a:cubicBezTo>
                    <a:pt x="990466" y="394661"/>
                    <a:pt x="959742" y="387462"/>
                    <a:pt x="936192" y="388820"/>
                  </a:cubicBezTo>
                  <a:cubicBezTo>
                    <a:pt x="912236" y="388820"/>
                    <a:pt x="892610" y="369124"/>
                    <a:pt x="892610" y="345081"/>
                  </a:cubicBezTo>
                  <a:lnTo>
                    <a:pt x="892610" y="273224"/>
                  </a:lnTo>
                  <a:cubicBezTo>
                    <a:pt x="939711" y="305553"/>
                    <a:pt x="977608" y="342228"/>
                    <a:pt x="1007790" y="377681"/>
                  </a:cubicBezTo>
                  <a:lnTo>
                    <a:pt x="1007790" y="377681"/>
                  </a:lnTo>
                  <a:close/>
                  <a:moveTo>
                    <a:pt x="865135" y="255701"/>
                  </a:moveTo>
                  <a:lnTo>
                    <a:pt x="865135" y="345217"/>
                  </a:lnTo>
                  <a:cubicBezTo>
                    <a:pt x="865135" y="369260"/>
                    <a:pt x="845510" y="388956"/>
                    <a:pt x="821554" y="388956"/>
                  </a:cubicBezTo>
                  <a:lnTo>
                    <a:pt x="779055" y="388956"/>
                  </a:lnTo>
                  <a:cubicBezTo>
                    <a:pt x="755098" y="388956"/>
                    <a:pt x="735473" y="369260"/>
                    <a:pt x="735473" y="345217"/>
                  </a:cubicBezTo>
                  <a:lnTo>
                    <a:pt x="735473" y="198786"/>
                  </a:lnTo>
                  <a:cubicBezTo>
                    <a:pt x="784198" y="213049"/>
                    <a:pt x="827238" y="232881"/>
                    <a:pt x="865135" y="255837"/>
                  </a:cubicBezTo>
                  <a:lnTo>
                    <a:pt x="865135" y="255837"/>
                  </a:lnTo>
                  <a:close/>
                  <a:moveTo>
                    <a:pt x="707862" y="191315"/>
                  </a:moveTo>
                  <a:lnTo>
                    <a:pt x="707862" y="345081"/>
                  </a:lnTo>
                  <a:cubicBezTo>
                    <a:pt x="707862" y="369124"/>
                    <a:pt x="688237" y="388820"/>
                    <a:pt x="664281" y="388820"/>
                  </a:cubicBezTo>
                  <a:lnTo>
                    <a:pt x="621782" y="388820"/>
                  </a:lnTo>
                  <a:cubicBezTo>
                    <a:pt x="597826" y="388820"/>
                    <a:pt x="578200" y="369124"/>
                    <a:pt x="578200" y="345081"/>
                  </a:cubicBezTo>
                  <a:lnTo>
                    <a:pt x="578200" y="174879"/>
                  </a:lnTo>
                  <a:cubicBezTo>
                    <a:pt x="625030" y="176101"/>
                    <a:pt x="668206" y="181806"/>
                    <a:pt x="707862" y="191315"/>
                  </a:cubicBezTo>
                  <a:lnTo>
                    <a:pt x="707862" y="191315"/>
                  </a:lnTo>
                  <a:close/>
                  <a:moveTo>
                    <a:pt x="550590" y="174879"/>
                  </a:moveTo>
                  <a:lnTo>
                    <a:pt x="550590" y="345217"/>
                  </a:lnTo>
                  <a:cubicBezTo>
                    <a:pt x="550590" y="369260"/>
                    <a:pt x="531100" y="388956"/>
                    <a:pt x="507144" y="388956"/>
                  </a:cubicBezTo>
                  <a:lnTo>
                    <a:pt x="464509" y="388956"/>
                  </a:lnTo>
                  <a:cubicBezTo>
                    <a:pt x="440553" y="388956"/>
                    <a:pt x="421063" y="369260"/>
                    <a:pt x="421063" y="345217"/>
                  </a:cubicBezTo>
                  <a:lnTo>
                    <a:pt x="421063" y="193081"/>
                  </a:lnTo>
                  <a:cubicBezTo>
                    <a:pt x="460990" y="182350"/>
                    <a:pt x="504166" y="175830"/>
                    <a:pt x="550590" y="174879"/>
                  </a:cubicBezTo>
                  <a:lnTo>
                    <a:pt x="550590" y="174879"/>
                  </a:lnTo>
                  <a:close/>
                  <a:moveTo>
                    <a:pt x="393588" y="201231"/>
                  </a:moveTo>
                  <a:lnTo>
                    <a:pt x="393588" y="345217"/>
                  </a:lnTo>
                  <a:cubicBezTo>
                    <a:pt x="393588" y="369260"/>
                    <a:pt x="373963" y="388956"/>
                    <a:pt x="350006" y="388956"/>
                  </a:cubicBezTo>
                  <a:lnTo>
                    <a:pt x="307507" y="388956"/>
                  </a:lnTo>
                  <a:cubicBezTo>
                    <a:pt x="282062" y="388956"/>
                    <a:pt x="262302" y="367086"/>
                    <a:pt x="263926" y="341821"/>
                  </a:cubicBezTo>
                  <a:lnTo>
                    <a:pt x="263926" y="263987"/>
                  </a:lnTo>
                  <a:cubicBezTo>
                    <a:pt x="302364" y="238993"/>
                    <a:pt x="345540" y="217124"/>
                    <a:pt x="393588" y="201231"/>
                  </a:cubicBezTo>
                  <a:lnTo>
                    <a:pt x="393588" y="201231"/>
                  </a:lnTo>
                  <a:close/>
                  <a:moveTo>
                    <a:pt x="236315" y="283004"/>
                  </a:moveTo>
                  <a:lnTo>
                    <a:pt x="236315" y="341821"/>
                  </a:lnTo>
                  <a:cubicBezTo>
                    <a:pt x="236315" y="365864"/>
                    <a:pt x="216690" y="385560"/>
                    <a:pt x="192733" y="385560"/>
                  </a:cubicBezTo>
                  <a:cubicBezTo>
                    <a:pt x="178251" y="384609"/>
                    <a:pt x="142520" y="388956"/>
                    <a:pt x="129933" y="380262"/>
                  </a:cubicBezTo>
                  <a:cubicBezTo>
                    <a:pt x="159032" y="347526"/>
                    <a:pt x="194493" y="313703"/>
                    <a:pt x="236315" y="283004"/>
                  </a:cubicBezTo>
                  <a:lnTo>
                    <a:pt x="236315" y="283004"/>
                  </a:lnTo>
                  <a:close/>
                  <a:moveTo>
                    <a:pt x="1094006" y="540412"/>
                  </a:moveTo>
                  <a:cubicBezTo>
                    <a:pt x="1084803" y="557799"/>
                    <a:pt x="1069779" y="583880"/>
                    <a:pt x="1048394" y="614035"/>
                  </a:cubicBezTo>
                  <a:cubicBezTo>
                    <a:pt x="767415" y="482003"/>
                    <a:pt x="600127" y="574779"/>
                    <a:pt x="562771" y="599908"/>
                  </a:cubicBezTo>
                  <a:cubicBezTo>
                    <a:pt x="477638" y="552909"/>
                    <a:pt x="381001" y="536609"/>
                    <a:pt x="275701" y="551279"/>
                  </a:cubicBezTo>
                  <a:cubicBezTo>
                    <a:pt x="257971" y="553996"/>
                    <a:pt x="261354" y="580891"/>
                    <a:pt x="279491" y="578718"/>
                  </a:cubicBezTo>
                  <a:cubicBezTo>
                    <a:pt x="379106" y="564863"/>
                    <a:pt x="469923" y="580484"/>
                    <a:pt x="549913" y="624766"/>
                  </a:cubicBezTo>
                  <a:lnTo>
                    <a:pt x="549913" y="770518"/>
                  </a:lnTo>
                  <a:cubicBezTo>
                    <a:pt x="550184" y="788448"/>
                    <a:pt x="577253" y="788856"/>
                    <a:pt x="577524" y="770518"/>
                  </a:cubicBezTo>
                  <a:lnTo>
                    <a:pt x="577524" y="623408"/>
                  </a:lnTo>
                  <a:cubicBezTo>
                    <a:pt x="607435" y="603440"/>
                    <a:pt x="765385" y="513924"/>
                    <a:pt x="1031476" y="636856"/>
                  </a:cubicBezTo>
                  <a:cubicBezTo>
                    <a:pt x="950810" y="741585"/>
                    <a:pt x="800169" y="877692"/>
                    <a:pt x="561553" y="877692"/>
                  </a:cubicBezTo>
                  <a:cubicBezTo>
                    <a:pt x="322937" y="877692"/>
                    <a:pt x="177304" y="740226"/>
                    <a:pt x="97043" y="635769"/>
                  </a:cubicBezTo>
                  <a:cubicBezTo>
                    <a:pt x="119105" y="624630"/>
                    <a:pt x="165393" y="603304"/>
                    <a:pt x="225487" y="588906"/>
                  </a:cubicBezTo>
                  <a:cubicBezTo>
                    <a:pt x="243218" y="584287"/>
                    <a:pt x="236586" y="558071"/>
                    <a:pt x="219126" y="562010"/>
                  </a:cubicBezTo>
                  <a:cubicBezTo>
                    <a:pt x="152130" y="578039"/>
                    <a:pt x="101781" y="601946"/>
                    <a:pt x="80396" y="613220"/>
                  </a:cubicBezTo>
                  <a:cubicBezTo>
                    <a:pt x="51296" y="572198"/>
                    <a:pt x="33972" y="539190"/>
                    <a:pt x="27746" y="526285"/>
                  </a:cubicBezTo>
                  <a:cubicBezTo>
                    <a:pt x="36138" y="509714"/>
                    <a:pt x="63748" y="459318"/>
                    <a:pt x="111526" y="401724"/>
                  </a:cubicBezTo>
                  <a:cubicBezTo>
                    <a:pt x="131151" y="417209"/>
                    <a:pt x="169183" y="412727"/>
                    <a:pt x="192733" y="413270"/>
                  </a:cubicBezTo>
                  <a:cubicBezTo>
                    <a:pt x="215607" y="413270"/>
                    <a:pt x="235638" y="402268"/>
                    <a:pt x="248767" y="385424"/>
                  </a:cubicBezTo>
                  <a:cubicBezTo>
                    <a:pt x="261625" y="404305"/>
                    <a:pt x="283145" y="416666"/>
                    <a:pt x="307507" y="416666"/>
                  </a:cubicBezTo>
                  <a:lnTo>
                    <a:pt x="350006" y="416666"/>
                  </a:lnTo>
                  <a:cubicBezTo>
                    <a:pt x="373556" y="416666"/>
                    <a:pt x="394400" y="404984"/>
                    <a:pt x="407393" y="387190"/>
                  </a:cubicBezTo>
                  <a:cubicBezTo>
                    <a:pt x="420251" y="404984"/>
                    <a:pt x="441094" y="416666"/>
                    <a:pt x="464645" y="416666"/>
                  </a:cubicBezTo>
                  <a:lnTo>
                    <a:pt x="507279" y="416666"/>
                  </a:lnTo>
                  <a:cubicBezTo>
                    <a:pt x="530829" y="416666"/>
                    <a:pt x="551537" y="404984"/>
                    <a:pt x="564530" y="387190"/>
                  </a:cubicBezTo>
                  <a:cubicBezTo>
                    <a:pt x="577524" y="404984"/>
                    <a:pt x="598232" y="416666"/>
                    <a:pt x="621917" y="416666"/>
                  </a:cubicBezTo>
                  <a:lnTo>
                    <a:pt x="664416" y="416666"/>
                  </a:lnTo>
                  <a:cubicBezTo>
                    <a:pt x="688102" y="416666"/>
                    <a:pt x="708810" y="404984"/>
                    <a:pt x="721803" y="387054"/>
                  </a:cubicBezTo>
                  <a:cubicBezTo>
                    <a:pt x="734796" y="404848"/>
                    <a:pt x="755504" y="416666"/>
                    <a:pt x="779190" y="416666"/>
                  </a:cubicBezTo>
                  <a:lnTo>
                    <a:pt x="821689" y="416666"/>
                  </a:lnTo>
                  <a:cubicBezTo>
                    <a:pt x="845375" y="416666"/>
                    <a:pt x="866083" y="404984"/>
                    <a:pt x="879076" y="387054"/>
                  </a:cubicBezTo>
                  <a:cubicBezTo>
                    <a:pt x="892069" y="404848"/>
                    <a:pt x="912777" y="416666"/>
                    <a:pt x="936463" y="416666"/>
                  </a:cubicBezTo>
                  <a:cubicBezTo>
                    <a:pt x="964209" y="416394"/>
                    <a:pt x="1003595" y="421285"/>
                    <a:pt x="1025521" y="399143"/>
                  </a:cubicBezTo>
                  <a:cubicBezTo>
                    <a:pt x="1060846" y="444648"/>
                    <a:pt x="1083043" y="485942"/>
                    <a:pt x="1094683" y="510257"/>
                  </a:cubicBezTo>
                  <a:cubicBezTo>
                    <a:pt x="1099285" y="519901"/>
                    <a:pt x="1099149" y="531311"/>
                    <a:pt x="1094277" y="540548"/>
                  </a:cubicBezTo>
                  <a:lnTo>
                    <a:pt x="1094142" y="540548"/>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Freeform 35">
              <a:extLst>
                <a:ext uri="{FF2B5EF4-FFF2-40B4-BE49-F238E27FC236}">
                  <a16:creationId xmlns:a16="http://schemas.microsoft.com/office/drawing/2014/main" id="{A303BDE1-AC6E-9FD0-238F-A3862396122E}"/>
                </a:ext>
              </a:extLst>
            </p:cNvPr>
            <p:cNvSpPr/>
            <p:nvPr/>
          </p:nvSpPr>
          <p:spPr>
            <a:xfrm>
              <a:off x="3964321" y="3052807"/>
              <a:ext cx="210014" cy="62622"/>
            </a:xfrm>
            <a:custGeom>
              <a:avLst/>
              <a:gdLst>
                <a:gd name="connsiteX0" fmla="*/ 13670 w 210014"/>
                <a:gd name="connsiteY0" fmla="*/ 27710 h 62622"/>
                <a:gd name="connsiteX1" fmla="*/ 196388 w 210014"/>
                <a:gd name="connsiteY1" fmla="*/ 62620 h 62622"/>
                <a:gd name="connsiteX2" fmla="*/ 201125 w 210014"/>
                <a:gd name="connsiteY2" fmla="*/ 35725 h 62622"/>
                <a:gd name="connsiteX3" fmla="*/ 13805 w 210014"/>
                <a:gd name="connsiteY3" fmla="*/ 0 h 62622"/>
                <a:gd name="connsiteX4" fmla="*/ 0 w 210014"/>
                <a:gd name="connsiteY4" fmla="*/ 13855 h 62622"/>
                <a:gd name="connsiteX5" fmla="*/ 13805 w 210014"/>
                <a:gd name="connsiteY5" fmla="*/ 27710 h 62622"/>
                <a:gd name="connsiteX6" fmla="*/ 13805 w 210014"/>
                <a:gd name="connsiteY6" fmla="*/ 27710 h 6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14" h="62622">
                  <a:moveTo>
                    <a:pt x="13670" y="27710"/>
                  </a:moveTo>
                  <a:cubicBezTo>
                    <a:pt x="70651" y="26895"/>
                    <a:pt x="132775" y="41566"/>
                    <a:pt x="196388" y="62620"/>
                  </a:cubicBezTo>
                  <a:cubicBezTo>
                    <a:pt x="211411" y="62892"/>
                    <a:pt x="215472" y="40751"/>
                    <a:pt x="201125" y="35725"/>
                  </a:cubicBezTo>
                  <a:cubicBezTo>
                    <a:pt x="135617" y="11953"/>
                    <a:pt x="72546" y="0"/>
                    <a:pt x="13805" y="0"/>
                  </a:cubicBezTo>
                  <a:cubicBezTo>
                    <a:pt x="6226" y="0"/>
                    <a:pt x="0" y="6248"/>
                    <a:pt x="0" y="13855"/>
                  </a:cubicBezTo>
                  <a:cubicBezTo>
                    <a:pt x="0" y="21462"/>
                    <a:pt x="6226" y="27710"/>
                    <a:pt x="13805" y="27710"/>
                  </a:cubicBezTo>
                  <a:lnTo>
                    <a:pt x="13805" y="27710"/>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15" name="TextBox 14">
            <a:extLst>
              <a:ext uri="{FF2B5EF4-FFF2-40B4-BE49-F238E27FC236}">
                <a16:creationId xmlns:a16="http://schemas.microsoft.com/office/drawing/2014/main" id="{E87B6237-ED89-C949-8F4D-8C1E46D99CEB}"/>
              </a:ext>
            </a:extLst>
          </p:cNvPr>
          <p:cNvSpPr txBox="1"/>
          <p:nvPr/>
        </p:nvSpPr>
        <p:spPr>
          <a:xfrm>
            <a:off x="646914" y="3741254"/>
            <a:ext cx="10963199" cy="1815882"/>
          </a:xfrm>
          <a:prstGeom prst="rect">
            <a:avLst/>
          </a:prstGeom>
          <a:noFill/>
          <a:ln w="28575">
            <a:solidFill>
              <a:schemeClr val="accent1"/>
            </a:solidFill>
          </a:ln>
        </p:spPr>
        <p:txBody>
          <a:bodyPr wrap="square">
            <a:spAutoFit/>
          </a:bodyPr>
          <a:lstStyle/>
          <a:p>
            <a:pPr marL="285750" marR="0" lvl="0" indent="-2857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Stomatitis/oral mucositis</a:t>
            </a:r>
            <a:r>
              <a:rPr kumimoji="0" lang="en-GB"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often occurs earlier during the course of ADC therapy but can occur at anytime throughout treatment</a:t>
            </a:r>
          </a:p>
          <a:p>
            <a:pPr marL="285750" marR="0" lvl="0" indent="-2857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lang="en-GB" sz="1600" dirty="0">
              <a:latin typeface="Arial" panose="020B0604020202020204" pitchFamily="34" charset="0"/>
              <a:cs typeface="Arial" panose="020B0604020202020204" pitchFamily="34" charset="0"/>
            </a:endParaRPr>
          </a:p>
          <a:p>
            <a:pPr marL="285750" lvl="0" indent="-285750">
              <a:buClr>
                <a:schemeClr val="accent1"/>
              </a:buClr>
              <a:buFont typeface="Arial" panose="020B0604020202020204" pitchFamily="34" charset="0"/>
              <a:buChar char="•"/>
              <a:defRPr/>
            </a:pPr>
            <a:r>
              <a:rPr lang="en-GB" sz="1600" dirty="0">
                <a:latin typeface="Arial" panose="020B0604020202020204" pitchFamily="34" charset="0"/>
                <a:cs typeface="Arial" panose="020B0604020202020204" pitchFamily="34" charset="0"/>
              </a:rPr>
              <a:t>It is usually grade 1-2 and can usually be managed with dose reduction/delay</a:t>
            </a:r>
          </a:p>
          <a:p>
            <a:pPr marL="285750" marR="0" lvl="0" indent="-2857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kumimoji="0" lang="en-GB"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Prevention is key!</a:t>
            </a:r>
          </a:p>
          <a:p>
            <a:pPr marR="0" lvl="0" algn="l" defTabSz="457200" rtl="0" eaLnBrk="1" fontAlgn="auto" latinLnBrk="0" hangingPunct="1">
              <a:lnSpc>
                <a:spcPct val="100000"/>
              </a:lnSpc>
              <a:spcBef>
                <a:spcPts val="0"/>
              </a:spcBef>
              <a:spcAft>
                <a:spcPts val="0"/>
              </a:spcAft>
              <a:buClr>
                <a:srgbClr val="C6573B"/>
              </a:buClr>
              <a:buSzTx/>
              <a:tabLst/>
              <a:defRPr/>
            </a:pPr>
            <a:endParaRPr kumimoji="0" lang="en-GB" sz="16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9569957"/>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FCC56D-5D2F-23A6-EA9B-406970C7F141}"/>
              </a:ext>
            </a:extLst>
          </p:cNvPr>
          <p:cNvSpPr>
            <a:spLocks/>
          </p:cNvSpPr>
          <p:nvPr/>
        </p:nvSpPr>
        <p:spPr>
          <a:xfrm>
            <a:off x="6240016" y="1498862"/>
            <a:ext cx="5364000" cy="430284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91440" bIns="72000" rtlCol="0" anchor="t">
            <a:noAutofit/>
          </a:bodyPr>
          <a:lstStyle/>
          <a:p>
            <a:pPr marL="269875" marR="0" lvl="0" indent="-269875"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Does your mouth feel dry or swollen? </a:t>
            </a:r>
          </a:p>
          <a:p>
            <a:pPr marL="269875" marR="0" lvl="0" indent="-269875"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Is it hard to eat due to pain, bleeding, or burning sensations? </a:t>
            </a:r>
          </a:p>
          <a:p>
            <a:pPr marL="269875" marR="0" lvl="0" indent="-269875"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Are there any changes in your eating habits? </a:t>
            </a:r>
          </a:p>
          <a:p>
            <a:pPr marL="269875" marR="0" lvl="0" indent="-269875"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Are you having trouble swallowing or talking? </a:t>
            </a:r>
          </a:p>
        </p:txBody>
      </p:sp>
      <p:sp>
        <p:nvSpPr>
          <p:cNvPr id="8" name="Rectangle 7">
            <a:extLst>
              <a:ext uri="{FF2B5EF4-FFF2-40B4-BE49-F238E27FC236}">
                <a16:creationId xmlns:a16="http://schemas.microsoft.com/office/drawing/2014/main" id="{30C6EEF6-3EC5-D094-B91B-CB4506D924E6}"/>
              </a:ext>
            </a:extLst>
          </p:cNvPr>
          <p:cNvSpPr/>
          <p:nvPr/>
        </p:nvSpPr>
        <p:spPr>
          <a:xfrm>
            <a:off x="619201" y="4386032"/>
            <a:ext cx="5338860" cy="141567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91440" bIns="72000" numCol="2" spcCol="108000" rtlCol="0" anchor="t"/>
          <a:lstStyle/>
          <a:p>
            <a:pPr marL="179705" marR="0" lvl="0" indent="-179705"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 (youngest and oldest patients more at risk)</a:t>
            </a: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a:p>
            <a:pPr marL="179705" marR="0" lvl="0" indent="-179705"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Pre-existing systemic conditions    (e.g. autoimmune disease)</a:t>
            </a:r>
          </a:p>
          <a:p>
            <a:pPr marL="180000" marR="0" lvl="0" indent="-180000"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Poor oral health</a:t>
            </a:r>
          </a:p>
          <a:p>
            <a:pPr marL="180000" marR="0" lvl="0" indent="-180000"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Diet</a:t>
            </a:r>
          </a:p>
          <a:p>
            <a:pPr marL="180000" marR="0" lvl="0" indent="-180000"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History of smoking</a:t>
            </a:r>
          </a:p>
          <a:p>
            <a:pPr marL="179705" marR="0" lvl="0" indent="-179705"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Prior treatment with chemotherapy or ICI agents</a:t>
            </a:r>
          </a:p>
        </p:txBody>
      </p:sp>
      <p:sp>
        <p:nvSpPr>
          <p:cNvPr id="9" name="Rectangle 8">
            <a:extLst>
              <a:ext uri="{FF2B5EF4-FFF2-40B4-BE49-F238E27FC236}">
                <a16:creationId xmlns:a16="http://schemas.microsoft.com/office/drawing/2014/main" id="{FF154550-BB4B-A77F-B270-14D04E7B2220}"/>
              </a:ext>
            </a:extLst>
          </p:cNvPr>
          <p:cNvSpPr/>
          <p:nvPr/>
        </p:nvSpPr>
        <p:spPr>
          <a:xfrm>
            <a:off x="619201" y="1385502"/>
            <a:ext cx="5338860" cy="2522178"/>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91440" bIns="72000" rtlCol="0" anchor="t"/>
          <a:lstStyle/>
          <a:p>
            <a:pPr marL="0" marR="0" lvl="0" indent="0" algn="l" defTabSz="914377" rtl="0" eaLnBrk="1" fontAlgn="auto" latinLnBrk="0" hangingPunct="1">
              <a:lnSpc>
                <a:spcPct val="100000"/>
              </a:lnSpc>
              <a:spcBef>
                <a:spcPts val="200"/>
              </a:spcBef>
              <a:spcAft>
                <a:spcPts val="200"/>
              </a:spcAft>
              <a:buClr>
                <a:srgbClr val="113E66"/>
              </a:buClr>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Symptoms include:</a:t>
            </a:r>
          </a:p>
          <a:p>
            <a:pPr marL="180000" marR="0" lvl="0" indent="-180000" algn="l" defTabSz="914377" rtl="0" eaLnBrk="1" fontAlgn="auto" latinLnBrk="0" hangingPunct="1">
              <a:lnSpc>
                <a:spcPct val="100000"/>
              </a:lnSpc>
              <a:spcBef>
                <a:spcPts val="200"/>
              </a:spcBef>
              <a:spcAft>
                <a:spcPts val="200"/>
              </a:spcAft>
              <a:buClr>
                <a:srgbClr val="113E66"/>
              </a:buClr>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object 93">
            <a:extLst>
              <a:ext uri="{FF2B5EF4-FFF2-40B4-BE49-F238E27FC236}">
                <a16:creationId xmlns:a16="http://schemas.microsoft.com/office/drawing/2014/main" id="{00FEC532-E08C-DBA9-7747-2BB8E5AB625B}"/>
              </a:ext>
            </a:extLst>
          </p:cNvPr>
          <p:cNvSpPr>
            <a:spLocks/>
          </p:cNvSpPr>
          <p:nvPr/>
        </p:nvSpPr>
        <p:spPr>
          <a:xfrm>
            <a:off x="696106" y="1719904"/>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Ulceration</a:t>
            </a:r>
          </a:p>
        </p:txBody>
      </p:sp>
      <p:sp>
        <p:nvSpPr>
          <p:cNvPr id="11" name="object 93">
            <a:extLst>
              <a:ext uri="{FF2B5EF4-FFF2-40B4-BE49-F238E27FC236}">
                <a16:creationId xmlns:a16="http://schemas.microsoft.com/office/drawing/2014/main" id="{5E996C17-BE47-A99D-8984-AC4C8F5BCD3A}"/>
              </a:ext>
            </a:extLst>
          </p:cNvPr>
          <p:cNvSpPr>
            <a:spLocks/>
          </p:cNvSpPr>
          <p:nvPr/>
        </p:nvSpPr>
        <p:spPr>
          <a:xfrm>
            <a:off x="696106" y="2266698"/>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Mouth and throat pain</a:t>
            </a:r>
          </a:p>
        </p:txBody>
      </p:sp>
      <p:sp>
        <p:nvSpPr>
          <p:cNvPr id="12" name="object 93">
            <a:extLst>
              <a:ext uri="{FF2B5EF4-FFF2-40B4-BE49-F238E27FC236}">
                <a16:creationId xmlns:a16="http://schemas.microsoft.com/office/drawing/2014/main" id="{F15936BA-5767-FBBB-08EE-3F57C0D20771}"/>
              </a:ext>
            </a:extLst>
          </p:cNvPr>
          <p:cNvSpPr>
            <a:spLocks/>
          </p:cNvSpPr>
          <p:nvPr/>
        </p:nvSpPr>
        <p:spPr>
          <a:xfrm>
            <a:off x="696106" y="2813493"/>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Dry mouth</a:t>
            </a:r>
          </a:p>
        </p:txBody>
      </p:sp>
      <p:sp>
        <p:nvSpPr>
          <p:cNvPr id="13" name="object 93">
            <a:extLst>
              <a:ext uri="{FF2B5EF4-FFF2-40B4-BE49-F238E27FC236}">
                <a16:creationId xmlns:a16="http://schemas.microsoft.com/office/drawing/2014/main" id="{6D9AE204-F368-4704-23D1-205B9AF38D39}"/>
              </a:ext>
            </a:extLst>
          </p:cNvPr>
          <p:cNvSpPr>
            <a:spLocks/>
          </p:cNvSpPr>
          <p:nvPr/>
        </p:nvSpPr>
        <p:spPr>
          <a:xfrm>
            <a:off x="3329179" y="1719904"/>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White </a:t>
            </a:r>
            <a:r>
              <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discoloration in mouth</a:t>
            </a:r>
          </a:p>
        </p:txBody>
      </p:sp>
      <p:sp>
        <p:nvSpPr>
          <p:cNvPr id="14" name="object 93">
            <a:extLst>
              <a:ext uri="{FF2B5EF4-FFF2-40B4-BE49-F238E27FC236}">
                <a16:creationId xmlns:a16="http://schemas.microsoft.com/office/drawing/2014/main" id="{B18D3342-4106-9974-643E-7330EA70D33D}"/>
              </a:ext>
            </a:extLst>
          </p:cNvPr>
          <p:cNvSpPr>
            <a:spLocks/>
          </p:cNvSpPr>
          <p:nvPr/>
        </p:nvSpPr>
        <p:spPr>
          <a:xfrm>
            <a:off x="3329179" y="2266698"/>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Thickening of the saliva</a:t>
            </a:r>
          </a:p>
        </p:txBody>
      </p:sp>
      <p:sp>
        <p:nvSpPr>
          <p:cNvPr id="15" name="object 93">
            <a:extLst>
              <a:ext uri="{FF2B5EF4-FFF2-40B4-BE49-F238E27FC236}">
                <a16:creationId xmlns:a16="http://schemas.microsoft.com/office/drawing/2014/main" id="{254BA393-C14A-E45F-7BCD-A7C7AFCC6E04}"/>
              </a:ext>
            </a:extLst>
          </p:cNvPr>
          <p:cNvSpPr>
            <a:spLocks/>
          </p:cNvSpPr>
          <p:nvPr/>
        </p:nvSpPr>
        <p:spPr>
          <a:xfrm>
            <a:off x="3329179" y="2813493"/>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Bleeding of the oral mucosa</a:t>
            </a:r>
          </a:p>
        </p:txBody>
      </p:sp>
      <p:sp>
        <p:nvSpPr>
          <p:cNvPr id="16" name="Free-form: Shape 16">
            <a:extLst>
              <a:ext uri="{FF2B5EF4-FFF2-40B4-BE49-F238E27FC236}">
                <a16:creationId xmlns:a16="http://schemas.microsoft.com/office/drawing/2014/main" id="{06F63311-2E6D-9AB7-9D4F-A1B6843FC240}"/>
              </a:ext>
            </a:extLst>
          </p:cNvPr>
          <p:cNvSpPr/>
          <p:nvPr/>
        </p:nvSpPr>
        <p:spPr>
          <a:xfrm>
            <a:off x="619201" y="980728"/>
            <a:ext cx="5338860" cy="403596"/>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Signs and symptoms of Mucositis/Stomatitis</a:t>
            </a:r>
            <a:endParaRPr kumimoji="0" lang="en-GB" sz="14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object 93">
            <a:extLst>
              <a:ext uri="{FF2B5EF4-FFF2-40B4-BE49-F238E27FC236}">
                <a16:creationId xmlns:a16="http://schemas.microsoft.com/office/drawing/2014/main" id="{67C9AC98-E95F-383A-B522-A29DF3EC0DDF}"/>
              </a:ext>
            </a:extLst>
          </p:cNvPr>
          <p:cNvSpPr>
            <a:spLocks/>
          </p:cNvSpPr>
          <p:nvPr/>
        </p:nvSpPr>
        <p:spPr>
          <a:xfrm>
            <a:off x="696106" y="3360285"/>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 shiny, swollen mouth/ gums</a:t>
            </a:r>
          </a:p>
        </p:txBody>
      </p:sp>
      <p:sp>
        <p:nvSpPr>
          <p:cNvPr id="23" name="object 93">
            <a:extLst>
              <a:ext uri="{FF2B5EF4-FFF2-40B4-BE49-F238E27FC236}">
                <a16:creationId xmlns:a16="http://schemas.microsoft.com/office/drawing/2014/main" id="{25FB905F-D5E7-F6E9-8021-026D70DA8276}"/>
              </a:ext>
            </a:extLst>
          </p:cNvPr>
          <p:cNvSpPr>
            <a:spLocks/>
          </p:cNvSpPr>
          <p:nvPr/>
        </p:nvSpPr>
        <p:spPr>
          <a:xfrm>
            <a:off x="3329179" y="3360285"/>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Trouble swallowing, talking, </a:t>
            </a:r>
            <a:b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eating</a:t>
            </a:r>
          </a:p>
        </p:txBody>
      </p:sp>
      <p:sp>
        <p:nvSpPr>
          <p:cNvPr id="30" name="Free-form: Shape 16">
            <a:extLst>
              <a:ext uri="{FF2B5EF4-FFF2-40B4-BE49-F238E27FC236}">
                <a16:creationId xmlns:a16="http://schemas.microsoft.com/office/drawing/2014/main" id="{56BA6546-B955-5822-BDAA-B19559F9E608}"/>
              </a:ext>
            </a:extLst>
          </p:cNvPr>
          <p:cNvSpPr/>
          <p:nvPr/>
        </p:nvSpPr>
        <p:spPr>
          <a:xfrm>
            <a:off x="619201" y="3983278"/>
            <a:ext cx="5338861" cy="403200"/>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Mucositis/Stomatitis risk factors</a:t>
            </a:r>
            <a:endParaRPr kumimoji="0" lang="en-GB" sz="14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itle 6">
            <a:extLst>
              <a:ext uri="{FF2B5EF4-FFF2-40B4-BE49-F238E27FC236}">
                <a16:creationId xmlns:a16="http://schemas.microsoft.com/office/drawing/2014/main" id="{91E3668F-6616-06E2-C559-26D6B4A55D12}"/>
              </a:ext>
            </a:extLst>
          </p:cNvPr>
          <p:cNvSpPr>
            <a:spLocks noGrp="1"/>
          </p:cNvSpPr>
          <p:nvPr>
            <p:ph type="title"/>
          </p:nvPr>
        </p:nvSpPr>
        <p:spPr>
          <a:xfrm>
            <a:off x="619201" y="259200"/>
            <a:ext cx="10963199" cy="864000"/>
          </a:xfrm>
        </p:spPr>
        <p:txBody>
          <a:bodyPr/>
          <a:lstStyle/>
          <a:p>
            <a:r>
              <a:rPr lang="en-GB" noProof="0" dirty="0"/>
              <a:t>Recognising Mucositis/Stomatitis</a:t>
            </a:r>
          </a:p>
        </p:txBody>
      </p:sp>
      <p:sp>
        <p:nvSpPr>
          <p:cNvPr id="18" name="Content Placeholder 17">
            <a:extLst>
              <a:ext uri="{FF2B5EF4-FFF2-40B4-BE49-F238E27FC236}">
                <a16:creationId xmlns:a16="http://schemas.microsoft.com/office/drawing/2014/main" id="{7D3A8197-D31D-B669-C086-E52325A82D62}"/>
              </a:ext>
            </a:extLst>
          </p:cNvPr>
          <p:cNvSpPr>
            <a:spLocks noGrp="1"/>
          </p:cNvSpPr>
          <p:nvPr>
            <p:ph sz="quarter" idx="15"/>
          </p:nvPr>
        </p:nvSpPr>
        <p:spPr/>
        <p:txBody>
          <a:bodyPr anchor="b"/>
          <a:lstStyle/>
          <a:p>
            <a:r>
              <a:rPr lang="en-GB" noProof="0" dirty="0">
                <a:solidFill>
                  <a:schemeClr val="tx2"/>
                </a:solidFill>
              </a:rPr>
              <a:t>Bell A, Kasi A. Oral Mucositis. [Updated 2023 May 29]. In: StatPearls [Internet]. Treasure Island (FL): StatPearls Publishing; 2026 Jan-. Available from: </a:t>
            </a:r>
            <a:r>
              <a:rPr lang="en-GB" noProof="0" dirty="0">
                <a:solidFill>
                  <a:schemeClr val="tx2"/>
                </a:solidFill>
                <a:hlinkClick r:id="rId3">
                  <a:extLst>
                    <a:ext uri="{A12FA001-AC4F-418D-AE19-62706E023703}">
                      <ahyp:hlinkClr xmlns:ahyp="http://schemas.microsoft.com/office/drawing/2018/hyperlinkcolor" val="tx"/>
                    </a:ext>
                  </a:extLst>
                </a:hlinkClick>
              </a:rPr>
              <a:t>https://www.ncbi.nlm.nih.gov/books/NBK565848/</a:t>
            </a:r>
            <a:r>
              <a:rPr lang="en-GB" noProof="0" dirty="0">
                <a:solidFill>
                  <a:schemeClr val="tx2"/>
                </a:solidFill>
              </a:rPr>
              <a:t>; Gupta A and West HJ. JAMA Oncol. 2016;2:1379; Cleveland Clinic. Mucositis. Available </a:t>
            </a:r>
            <a:r>
              <a:rPr lang="en-GB" noProof="0" dirty="0">
                <a:solidFill>
                  <a:schemeClr val="tx2"/>
                </a:solidFill>
                <a:hlinkClick r:id="rId4">
                  <a:extLst>
                    <a:ext uri="{A12FA001-AC4F-418D-AE19-62706E023703}">
                      <ahyp:hlinkClr xmlns:ahyp="http://schemas.microsoft.com/office/drawing/2018/hyperlinkcolor" val="tx"/>
                    </a:ext>
                  </a:extLst>
                </a:hlinkClick>
              </a:rPr>
              <a:t>here</a:t>
            </a:r>
            <a:r>
              <a:rPr lang="en-GB" noProof="0" dirty="0">
                <a:solidFill>
                  <a:schemeClr val="tx2"/>
                </a:solidFill>
              </a:rPr>
              <a:t> (accessed March 27, 2026); Meric-Bernstam F, et al. Oncologist. 2025;30:oyaf031</a:t>
            </a:r>
          </a:p>
        </p:txBody>
      </p:sp>
      <p:sp>
        <p:nvSpPr>
          <p:cNvPr id="4" name="Free-form: Shape 16">
            <a:extLst>
              <a:ext uri="{FF2B5EF4-FFF2-40B4-BE49-F238E27FC236}">
                <a16:creationId xmlns:a16="http://schemas.microsoft.com/office/drawing/2014/main" id="{1D10F412-DD64-56DC-2B4B-BBCD3DA3309C}"/>
              </a:ext>
            </a:extLst>
          </p:cNvPr>
          <p:cNvSpPr>
            <a:spLocks/>
          </p:cNvSpPr>
          <p:nvPr/>
        </p:nvSpPr>
        <p:spPr>
          <a:xfrm>
            <a:off x="6240192" y="980728"/>
            <a:ext cx="5364000" cy="540000"/>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Potential questions for patients to monitor for </a:t>
            </a:r>
            <a:br>
              <a:rPr kumimoji="0" lang="en-GB"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mucositis/ stomatitis</a:t>
            </a:r>
            <a:endParaRPr kumimoji="0" lang="en-GB" sz="14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Slide Number Placeholder 18">
            <a:extLst>
              <a:ext uri="{FF2B5EF4-FFF2-40B4-BE49-F238E27FC236}">
                <a16:creationId xmlns:a16="http://schemas.microsoft.com/office/drawing/2014/main" id="{12FFB604-56C9-A532-850F-2047E46EC6D6}"/>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2" name="Picture 1" descr="Close-up of a person&amp;#39;s mouth&#10;&#10;AI-generated content may be incorrect.">
            <a:extLst>
              <a:ext uri="{FF2B5EF4-FFF2-40B4-BE49-F238E27FC236}">
                <a16:creationId xmlns:a16="http://schemas.microsoft.com/office/drawing/2014/main" id="{56BBA2F9-E222-F657-2DAF-FDD5E0843057}"/>
              </a:ext>
            </a:extLst>
          </p:cNvPr>
          <p:cNvPicPr>
            <a:picLocks noChangeAspect="1"/>
          </p:cNvPicPr>
          <p:nvPr/>
        </p:nvPicPr>
        <p:blipFill>
          <a:blip r:embed="rId5"/>
          <a:srcRect t="1" b="51682"/>
          <a:stretch>
            <a:fillRect/>
          </a:stretch>
        </p:blipFill>
        <p:spPr>
          <a:xfrm>
            <a:off x="6816080" y="4289946"/>
            <a:ext cx="1748468" cy="1299294"/>
          </a:xfrm>
          <a:prstGeom prst="rect">
            <a:avLst/>
          </a:prstGeom>
          <a:ln w="28575">
            <a:solidFill>
              <a:schemeClr val="accent1"/>
            </a:solidFill>
          </a:ln>
        </p:spPr>
      </p:pic>
      <p:pic>
        <p:nvPicPr>
          <p:cNvPr id="3" name="Picture 2" descr="Close-up of a person&amp;#39;s mouth&#10;&#10;AI-generated content may be incorrect.">
            <a:extLst>
              <a:ext uri="{FF2B5EF4-FFF2-40B4-BE49-F238E27FC236}">
                <a16:creationId xmlns:a16="http://schemas.microsoft.com/office/drawing/2014/main" id="{FFAC3246-C89A-87DA-8868-17DEBF801A5E}"/>
              </a:ext>
            </a:extLst>
          </p:cNvPr>
          <p:cNvPicPr>
            <a:picLocks noChangeAspect="1"/>
          </p:cNvPicPr>
          <p:nvPr/>
        </p:nvPicPr>
        <p:blipFill>
          <a:blip r:embed="rId5"/>
          <a:srcRect t="52479"/>
          <a:stretch>
            <a:fillRect/>
          </a:stretch>
        </p:blipFill>
        <p:spPr>
          <a:xfrm>
            <a:off x="9210048" y="4297514"/>
            <a:ext cx="1748468" cy="1277862"/>
          </a:xfrm>
          <a:prstGeom prst="rect">
            <a:avLst/>
          </a:prstGeom>
          <a:ln w="28575">
            <a:solidFill>
              <a:schemeClr val="accent1"/>
            </a:solidFill>
          </a:ln>
        </p:spPr>
      </p:pic>
    </p:spTree>
    <p:extLst>
      <p:ext uri="{BB962C8B-B14F-4D97-AF65-F5344CB8AC3E}">
        <p14:creationId xmlns:p14="http://schemas.microsoft.com/office/powerpoint/2010/main" val="982426236"/>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6171C0-D514-9EB6-27A0-59B57B6D2266}"/>
              </a:ext>
            </a:extLst>
          </p:cNvPr>
          <p:cNvSpPr>
            <a:spLocks noGrp="1"/>
          </p:cNvSpPr>
          <p:nvPr>
            <p:ph type="title"/>
          </p:nvPr>
        </p:nvSpPr>
        <p:spPr>
          <a:xfrm>
            <a:off x="619125" y="258763"/>
            <a:ext cx="10963275" cy="865187"/>
          </a:xfrm>
        </p:spPr>
        <p:txBody>
          <a:bodyPr>
            <a:normAutofit/>
          </a:bodyPr>
          <a:lstStyle/>
          <a:p>
            <a:r>
              <a:rPr lang="en-GB" noProof="0" dirty="0"/>
              <a:t>Stomatitis/Mucositis Prophylaxis</a:t>
            </a:r>
          </a:p>
        </p:txBody>
      </p:sp>
      <p:sp>
        <p:nvSpPr>
          <p:cNvPr id="5" name="Content Placeholder 4">
            <a:extLst>
              <a:ext uri="{FF2B5EF4-FFF2-40B4-BE49-F238E27FC236}">
                <a16:creationId xmlns:a16="http://schemas.microsoft.com/office/drawing/2014/main" id="{279C7B2D-7802-0D5D-E67F-55C084C9975D}"/>
              </a:ext>
            </a:extLst>
          </p:cNvPr>
          <p:cNvSpPr>
            <a:spLocks noGrp="1"/>
          </p:cNvSpPr>
          <p:nvPr>
            <p:ph sz="quarter" idx="15"/>
          </p:nvPr>
        </p:nvSpPr>
        <p:spPr>
          <a:xfrm>
            <a:off x="622300" y="6359756"/>
            <a:ext cx="10180339" cy="365125"/>
          </a:xfrm>
        </p:spPr>
        <p:txBody>
          <a:bodyPr bIns="0" anchor="b" anchorCtr="0"/>
          <a:lstStyle/>
          <a:p>
            <a:r>
              <a:rPr lang="en-GB" noProof="0" dirty="0">
                <a:solidFill>
                  <a:schemeClr val="tx2"/>
                </a:solidFill>
              </a:rPr>
              <a:t>1. Lisberg A, et al. Oncologist. 2025;30:oyaf225; 2. Meric-Bernstam F, et al. Oncologist. 2025;30:oyaf031; 3. Lightfoot MDS, et al. Int J Gynecol Cancer. 2025;35:101997; 4. Villa A, et al. Support Care Cancer 2024; 549: </a:t>
            </a:r>
            <a:r>
              <a:rPr lang="en-GB" dirty="0"/>
              <a:t>https://doi.org/10.1007/s00520-024-08689-8</a:t>
            </a:r>
            <a:endParaRPr lang="en-GB" noProof="0" dirty="0">
              <a:solidFill>
                <a:schemeClr val="tx2"/>
              </a:solidFill>
            </a:endParaRPr>
          </a:p>
        </p:txBody>
      </p:sp>
      <p:sp>
        <p:nvSpPr>
          <p:cNvPr id="50" name="Rectangle 49">
            <a:extLst>
              <a:ext uri="{FF2B5EF4-FFF2-40B4-BE49-F238E27FC236}">
                <a16:creationId xmlns:a16="http://schemas.microsoft.com/office/drawing/2014/main" id="{CDADE44C-BC2E-6E60-002B-630279F2CAE3}"/>
              </a:ext>
            </a:extLst>
          </p:cNvPr>
          <p:cNvSpPr>
            <a:spLocks/>
          </p:cNvSpPr>
          <p:nvPr/>
        </p:nvSpPr>
        <p:spPr>
          <a:xfrm>
            <a:off x="7592580" y="4571768"/>
            <a:ext cx="3902400" cy="124832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91440" bIns="72000" rtlCol="0" anchor="t">
            <a:noAutofit/>
          </a:bodyPr>
          <a:lstStyle/>
          <a:p>
            <a:pPr marL="285750" marR="0" lvl="0" indent="-285750" algn="l" defTabSz="4572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Regular oral exams</a:t>
            </a: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by oncology care team to </a:t>
            </a:r>
            <a:r>
              <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detect mucositis </a:t>
            </a: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early</a:t>
            </a:r>
            <a:r>
              <a:rPr kumimoji="0" lang="en-GB" sz="120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1,3</a:t>
            </a:r>
          </a:p>
          <a:p>
            <a:pPr marL="285750" marR="0" lvl="0" indent="-2857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Oral sensitivity, inflammation and tenderness </a:t>
            </a: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of the oral mucosa can occur without the appearance of sores</a:t>
            </a:r>
            <a:r>
              <a:rPr kumimoji="0" lang="en-GB" sz="120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1</a:t>
            </a:r>
            <a:endParaRPr kumimoji="0" lang="en-GB" sz="105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1" name="Free-form: Shape 16">
            <a:extLst>
              <a:ext uri="{FF2B5EF4-FFF2-40B4-BE49-F238E27FC236}">
                <a16:creationId xmlns:a16="http://schemas.microsoft.com/office/drawing/2014/main" id="{6243143E-C086-D401-A0FF-C33F7E5DDF7F}"/>
              </a:ext>
            </a:extLst>
          </p:cNvPr>
          <p:cNvSpPr>
            <a:spLocks/>
          </p:cNvSpPr>
          <p:nvPr/>
        </p:nvSpPr>
        <p:spPr>
          <a:xfrm>
            <a:off x="7592580" y="4229799"/>
            <a:ext cx="3902400" cy="360000"/>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Monitoring for Stomatitis/Mucositis</a:t>
            </a:r>
            <a:endParaRPr kumimoji="0" lang="en-GB" sz="14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Free-form: Shape 16">
            <a:extLst>
              <a:ext uri="{FF2B5EF4-FFF2-40B4-BE49-F238E27FC236}">
                <a16:creationId xmlns:a16="http://schemas.microsoft.com/office/drawing/2014/main" id="{8BBCFA52-6A09-B19F-24CF-39EA07DFDB11}"/>
              </a:ext>
            </a:extLst>
          </p:cNvPr>
          <p:cNvSpPr>
            <a:spLocks/>
          </p:cNvSpPr>
          <p:nvPr/>
        </p:nvSpPr>
        <p:spPr>
          <a:xfrm>
            <a:off x="619125" y="1155215"/>
            <a:ext cx="3233105" cy="327852"/>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Good oral hygiene</a:t>
            </a:r>
            <a:endParaRPr kumimoji="0" lang="en-GB" sz="14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80BD61D7-D7E3-BE1D-F999-377095E91A4A}"/>
              </a:ext>
            </a:extLst>
          </p:cNvPr>
          <p:cNvSpPr/>
          <p:nvPr/>
        </p:nvSpPr>
        <p:spPr>
          <a:xfrm>
            <a:off x="619125" y="1454202"/>
            <a:ext cx="3233105" cy="436588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91440" bIns="72000" rtlCol="0" anchor="t"/>
          <a:lstStyle/>
          <a:p>
            <a:pPr marL="0" marR="0" lvl="0" indent="0" algn="ctr" defTabSz="914377" rtl="0" eaLnBrk="1" fontAlgn="auto" latinLnBrk="0" hangingPunct="1">
              <a:lnSpc>
                <a:spcPct val="100000"/>
              </a:lnSpc>
              <a:spcBef>
                <a:spcPts val="200"/>
              </a:spcBef>
              <a:spcAft>
                <a:spcPts val="200"/>
              </a:spcAft>
              <a:buClr>
                <a:srgbClr val="113E66"/>
              </a:buClr>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Routine actions to </a:t>
            </a: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prevent infections</a:t>
            </a:r>
            <a:b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provide oral comfort</a:t>
            </a:r>
            <a:r>
              <a:rPr kumimoji="0" lang="en-GB" sz="10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p>
          <a:p>
            <a:pPr marL="180000" marR="0" lvl="0" indent="-180000" algn="l" defTabSz="914377" rtl="0" eaLnBrk="1" fontAlgn="auto" latinLnBrk="0" hangingPunct="1">
              <a:lnSpc>
                <a:spcPct val="100000"/>
              </a:lnSpc>
              <a:spcBef>
                <a:spcPts val="200"/>
              </a:spcBef>
              <a:spcAft>
                <a:spcPts val="200"/>
              </a:spcAft>
              <a:buClr>
                <a:srgbClr val="113E66"/>
              </a:buClr>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Rounded Rectangle 47">
            <a:extLst>
              <a:ext uri="{FF2B5EF4-FFF2-40B4-BE49-F238E27FC236}">
                <a16:creationId xmlns:a16="http://schemas.microsoft.com/office/drawing/2014/main" id="{020911F0-45FB-1FD0-834A-7219C0682AE2}"/>
              </a:ext>
            </a:extLst>
          </p:cNvPr>
          <p:cNvSpPr/>
          <p:nvPr/>
        </p:nvSpPr>
        <p:spPr>
          <a:xfrm>
            <a:off x="1127448" y="1932085"/>
            <a:ext cx="2520168" cy="838748"/>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9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Gentle brushing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 teeth after meals and at bedtime using a soft toothbrush and a bland fluoride-containing toothpaste</a:t>
            </a:r>
            <a:endParaRPr kumimoji="0" lang="en-GB" sz="9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Aileron" charset="0"/>
              <a:cs typeface="Arial" panose="020B0604020202020204" pitchFamily="34" charset="0"/>
            </a:endParaRPr>
          </a:p>
        </p:txBody>
      </p:sp>
      <p:sp>
        <p:nvSpPr>
          <p:cNvPr id="26" name="Oval 25">
            <a:extLst>
              <a:ext uri="{FF2B5EF4-FFF2-40B4-BE49-F238E27FC236}">
                <a16:creationId xmlns:a16="http://schemas.microsoft.com/office/drawing/2014/main" id="{34A4FB98-5835-131D-6963-D907F45C4F75}"/>
              </a:ext>
            </a:extLst>
          </p:cNvPr>
          <p:cNvSpPr/>
          <p:nvPr/>
        </p:nvSpPr>
        <p:spPr>
          <a:xfrm>
            <a:off x="807629" y="2017535"/>
            <a:ext cx="667848" cy="667848"/>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8" name="Rounded Rectangle 47">
            <a:extLst>
              <a:ext uri="{FF2B5EF4-FFF2-40B4-BE49-F238E27FC236}">
                <a16:creationId xmlns:a16="http://schemas.microsoft.com/office/drawing/2014/main" id="{12A10E26-CBFC-FF79-8007-4FB371CB619F}"/>
              </a:ext>
            </a:extLst>
          </p:cNvPr>
          <p:cNvSpPr/>
          <p:nvPr/>
        </p:nvSpPr>
        <p:spPr>
          <a:xfrm>
            <a:off x="1127448" y="3089674"/>
            <a:ext cx="2520168" cy="42626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96000" rtlCol="0" anchor="ctr"/>
          <a:lstStyle/>
          <a:p>
            <a:pPr marL="0" marR="0" lvl="0" indent="0" algn="l" defTabSz="457200" rtl="0" eaLnBrk="1" fontAlgn="auto" latinLnBrk="0" hangingPunct="1">
              <a:lnSpc>
                <a:spcPct val="90000"/>
              </a:lnSpc>
              <a:spcBef>
                <a:spcPts val="0"/>
              </a:spcBef>
              <a:spcAft>
                <a:spcPts val="400"/>
              </a:spcAft>
              <a:buClrTx/>
              <a:buSzTx/>
              <a:buFontTx/>
              <a:buNone/>
              <a:tabLst/>
              <a:defRPr/>
            </a:pPr>
            <a:r>
              <a:rPr kumimoji="0" lang="en-GB" sz="9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Daily flossing, </a:t>
            </a: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unless it causes pain or bleeding</a:t>
            </a:r>
            <a:r>
              <a:rPr kumimoji="0" lang="en-GB" sz="900" b="0" i="0" u="none" strike="noStrike" kern="1200" cap="none" spc="0" normalizeH="0" baseline="30000" noProof="0" dirty="0">
                <a:ln>
                  <a:noFill/>
                </a:ln>
                <a:solidFill>
                  <a:srgbClr val="000000"/>
                </a:solidFill>
                <a:effectLst/>
                <a:uLnTx/>
                <a:uFillTx/>
                <a:latin typeface="Arial" panose="020B0604020202020204" pitchFamily="34" charset="0"/>
                <a:ea typeface="Aileron" charset="0"/>
                <a:cs typeface="Arial" panose="020B0604020202020204" pitchFamily="34" charset="0"/>
              </a:rPr>
              <a:t>1</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Oval 28">
            <a:extLst>
              <a:ext uri="{FF2B5EF4-FFF2-40B4-BE49-F238E27FC236}">
                <a16:creationId xmlns:a16="http://schemas.microsoft.com/office/drawing/2014/main" id="{08D0653F-5B4E-2536-ED7E-981D92C43F01}"/>
              </a:ext>
            </a:extLst>
          </p:cNvPr>
          <p:cNvSpPr/>
          <p:nvPr/>
        </p:nvSpPr>
        <p:spPr>
          <a:xfrm>
            <a:off x="807629" y="2977315"/>
            <a:ext cx="667848" cy="667848"/>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0" name="Rounded Rectangle 47">
            <a:extLst>
              <a:ext uri="{FF2B5EF4-FFF2-40B4-BE49-F238E27FC236}">
                <a16:creationId xmlns:a16="http://schemas.microsoft.com/office/drawing/2014/main" id="{275FC16F-FD49-1E44-2F23-A41720426762}"/>
              </a:ext>
            </a:extLst>
          </p:cNvPr>
          <p:cNvSpPr/>
          <p:nvPr/>
        </p:nvSpPr>
        <p:spPr>
          <a:xfrm>
            <a:off x="1127448" y="3915150"/>
            <a:ext cx="2520168" cy="72102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96000" rtlCol="0" anchor="ctr"/>
          <a:lstStyle/>
          <a:p>
            <a:pPr marL="0" marR="0" lvl="0" indent="0" algn="l" defTabSz="457200" rtl="0" eaLnBrk="1" fontAlgn="auto" latinLnBrk="0" hangingPunct="1">
              <a:lnSpc>
                <a:spcPct val="90000"/>
              </a:lnSpc>
              <a:spcBef>
                <a:spcPts val="0"/>
              </a:spcBef>
              <a:spcAft>
                <a:spcPts val="400"/>
              </a:spcAft>
              <a:buClrTx/>
              <a:buSzTx/>
              <a:buFontTx/>
              <a:buNone/>
              <a:tabLst/>
              <a:defRPr/>
            </a:pPr>
            <a:r>
              <a:rPr kumimoji="0" lang="en-GB" sz="9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Bland rinse</a:t>
            </a:r>
            <a:r>
              <a:rPr kumimoji="0" lang="en-GB" sz="900" b="1" i="0" u="none" strike="noStrike" kern="1200" cap="none" spc="0" normalizeH="0" baseline="30000" noProof="0" dirty="0">
                <a:ln>
                  <a:noFill/>
                </a:ln>
                <a:solidFill>
                  <a:srgbClr val="5D8298"/>
                </a:solidFill>
                <a:effectLst/>
                <a:uLnTx/>
                <a:uFillTx/>
                <a:latin typeface="Arial" panose="020B0604020202020204" pitchFamily="34" charset="0"/>
                <a:ea typeface="Aileron" charset="0"/>
                <a:cs typeface="Arial" panose="020B0604020202020204" pitchFamily="34" charset="0"/>
              </a:rPr>
              <a:t>1,2</a:t>
            </a:r>
            <a:endParaRPr kumimoji="0" lang="en-GB" sz="900" b="0" i="0" u="none" strike="noStrike" kern="1200" cap="none" spc="0" normalizeH="0" baseline="30000" noProof="0" dirty="0">
              <a:ln>
                <a:noFill/>
              </a:ln>
              <a:solidFill>
                <a:srgbClr val="5D8298"/>
              </a:solidFill>
              <a:effectLst/>
              <a:uLnTx/>
              <a:uFillTx/>
              <a:latin typeface="Arial" panose="020B0604020202020204" pitchFamily="34" charset="0"/>
              <a:ea typeface="Aileron" charset="0"/>
              <a:cs typeface="Arial" panose="020B0604020202020204" pitchFamily="34" charset="0"/>
            </a:endParaRPr>
          </a:p>
          <a:p>
            <a:pPr marL="171450" marR="0" lvl="0" indent="-171450" algn="l" defTabSz="457200" rtl="0" eaLnBrk="1" fontAlgn="auto" latinLnBrk="0" hangingPunct="1">
              <a:lnSpc>
                <a:spcPct val="90000"/>
              </a:lnSpc>
              <a:spcBef>
                <a:spcPts val="0"/>
              </a:spcBef>
              <a:spcAft>
                <a:spcPts val="400"/>
              </a:spcAft>
              <a:buClr>
                <a:srgbClr val="5D8298"/>
              </a:buClr>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Saline or sodium bicarbonate</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mouthwash</a:t>
            </a:r>
          </a:p>
        </p:txBody>
      </p:sp>
      <p:sp>
        <p:nvSpPr>
          <p:cNvPr id="31" name="Oval 30">
            <a:extLst>
              <a:ext uri="{FF2B5EF4-FFF2-40B4-BE49-F238E27FC236}">
                <a16:creationId xmlns:a16="http://schemas.microsoft.com/office/drawing/2014/main" id="{AE380E1B-4F69-F29A-9A5B-8CED379A8CB9}"/>
              </a:ext>
            </a:extLst>
          </p:cNvPr>
          <p:cNvSpPr/>
          <p:nvPr/>
        </p:nvSpPr>
        <p:spPr>
          <a:xfrm>
            <a:off x="807629" y="3937095"/>
            <a:ext cx="667848" cy="667848"/>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2" name="Rounded Rectangle 47">
            <a:extLst>
              <a:ext uri="{FF2B5EF4-FFF2-40B4-BE49-F238E27FC236}">
                <a16:creationId xmlns:a16="http://schemas.microsoft.com/office/drawing/2014/main" id="{21CD010D-F179-025A-2F79-9F28EF37403C}"/>
              </a:ext>
            </a:extLst>
          </p:cNvPr>
          <p:cNvSpPr/>
          <p:nvPr/>
        </p:nvSpPr>
        <p:spPr>
          <a:xfrm>
            <a:off x="1127448" y="4811424"/>
            <a:ext cx="2520168" cy="838748"/>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96000" rtlCol="0" anchor="ctr"/>
          <a:lstStyle/>
          <a:p>
            <a:pPr marL="0" marR="0" lvl="0" indent="0" algn="l" defTabSz="457200" rtl="0" eaLnBrk="1" fontAlgn="auto" latinLnBrk="0" hangingPunct="1">
              <a:lnSpc>
                <a:spcPct val="90000"/>
              </a:lnSpc>
              <a:spcBef>
                <a:spcPts val="0"/>
              </a:spcBef>
              <a:spcAft>
                <a:spcPts val="400"/>
              </a:spcAft>
              <a:buClrTx/>
              <a:buSzTx/>
              <a:buFontTx/>
              <a:buNone/>
              <a:tabLst/>
              <a:defRPr/>
            </a:pPr>
            <a:r>
              <a:rPr kumimoji="0" lang="en-GB" sz="9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Hydration and lubrication</a:t>
            </a:r>
            <a:r>
              <a:rPr kumimoji="0" lang="en-GB" sz="900" b="1" i="0" u="none" strike="noStrike" kern="1200" cap="none" spc="0" normalizeH="0" baseline="30000" noProof="0" dirty="0">
                <a:ln>
                  <a:noFill/>
                </a:ln>
                <a:solidFill>
                  <a:srgbClr val="5D8298"/>
                </a:solidFill>
                <a:effectLst/>
                <a:uLnTx/>
                <a:uFillTx/>
                <a:latin typeface="Arial" panose="020B0604020202020204" pitchFamily="34" charset="0"/>
                <a:ea typeface="Aileron" charset="0"/>
                <a:cs typeface="Arial" panose="020B0604020202020204" pitchFamily="34" charset="0"/>
              </a:rPr>
              <a:t>1</a:t>
            </a:r>
            <a:b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of oral surfaces</a:t>
            </a:r>
          </a:p>
          <a:p>
            <a:pPr marL="171450" marR="0" lvl="0" indent="-171450" algn="l" defTabSz="457200" rtl="0" eaLnBrk="1" fontAlgn="auto" latinLnBrk="0" hangingPunct="1">
              <a:lnSpc>
                <a:spcPct val="90000"/>
              </a:lnSpc>
              <a:spcBef>
                <a:spcPts val="0"/>
              </a:spcBef>
              <a:spcAft>
                <a:spcPts val="400"/>
              </a:spcAft>
              <a:buClr>
                <a:srgbClr val="5D8298"/>
              </a:buClr>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Oral moisturisers</a:t>
            </a:r>
          </a:p>
          <a:p>
            <a:pPr marL="171450" marR="0" lvl="0" indent="-171450" algn="l" defTabSz="457200" rtl="0" eaLnBrk="1" fontAlgn="auto" latinLnBrk="0" hangingPunct="1">
              <a:lnSpc>
                <a:spcPct val="90000"/>
              </a:lnSpc>
              <a:spcBef>
                <a:spcPts val="0"/>
              </a:spcBef>
              <a:spcAft>
                <a:spcPts val="400"/>
              </a:spcAft>
              <a:buClr>
                <a:srgbClr val="5D8298"/>
              </a:buClr>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Lip lubrication (petrolatum, lip balm, or lip cream)</a:t>
            </a:r>
          </a:p>
        </p:txBody>
      </p:sp>
      <p:sp>
        <p:nvSpPr>
          <p:cNvPr id="33" name="Oval 32">
            <a:extLst>
              <a:ext uri="{FF2B5EF4-FFF2-40B4-BE49-F238E27FC236}">
                <a16:creationId xmlns:a16="http://schemas.microsoft.com/office/drawing/2014/main" id="{952CD222-E965-62F0-F3C1-4A66D6777B78}"/>
              </a:ext>
            </a:extLst>
          </p:cNvPr>
          <p:cNvSpPr/>
          <p:nvPr/>
        </p:nvSpPr>
        <p:spPr>
          <a:xfrm>
            <a:off x="807629" y="4896874"/>
            <a:ext cx="667848" cy="667848"/>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9" name="Graphic 18" descr="Toothbrush with solid fill">
            <a:extLst>
              <a:ext uri="{FF2B5EF4-FFF2-40B4-BE49-F238E27FC236}">
                <a16:creationId xmlns:a16="http://schemas.microsoft.com/office/drawing/2014/main" id="{3E6BE6D7-201C-9FAB-FF68-E2272C787C2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28421" y="2017535"/>
            <a:ext cx="629921" cy="629921"/>
          </a:xfrm>
          <a:prstGeom prst="rect">
            <a:avLst/>
          </a:prstGeom>
        </p:spPr>
      </p:pic>
      <p:sp>
        <p:nvSpPr>
          <p:cNvPr id="37" name="Free-form: Shape 16">
            <a:extLst>
              <a:ext uri="{FF2B5EF4-FFF2-40B4-BE49-F238E27FC236}">
                <a16:creationId xmlns:a16="http://schemas.microsoft.com/office/drawing/2014/main" id="{BA87E8F1-13DA-2526-93AC-EB54BD4BC577}"/>
              </a:ext>
            </a:extLst>
          </p:cNvPr>
          <p:cNvSpPr>
            <a:spLocks/>
          </p:cNvSpPr>
          <p:nvPr/>
        </p:nvSpPr>
        <p:spPr>
          <a:xfrm>
            <a:off x="4110471" y="1155215"/>
            <a:ext cx="3233105" cy="327852"/>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Prophylaxis</a:t>
            </a:r>
            <a:endParaRPr kumimoji="0" lang="en-GB" sz="14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8" name="Rectangle 37">
            <a:extLst>
              <a:ext uri="{FF2B5EF4-FFF2-40B4-BE49-F238E27FC236}">
                <a16:creationId xmlns:a16="http://schemas.microsoft.com/office/drawing/2014/main" id="{E48D4D66-6152-9079-591C-6408A4EA41C8}"/>
              </a:ext>
            </a:extLst>
          </p:cNvPr>
          <p:cNvSpPr/>
          <p:nvPr/>
        </p:nvSpPr>
        <p:spPr>
          <a:xfrm>
            <a:off x="4110471" y="1454202"/>
            <a:ext cx="3233105" cy="436588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91440" bIns="72000" rtlCol="0" anchor="t"/>
          <a:lstStyle/>
          <a:p>
            <a:pPr marL="180000" marR="0" lvl="0" indent="-180000" algn="l" defTabSz="914377" rtl="0" eaLnBrk="1" fontAlgn="auto" latinLnBrk="0" hangingPunct="1">
              <a:lnSpc>
                <a:spcPct val="100000"/>
              </a:lnSpc>
              <a:spcBef>
                <a:spcPts val="200"/>
              </a:spcBef>
              <a:spcAft>
                <a:spcPts val="200"/>
              </a:spcAft>
              <a:buClr>
                <a:srgbClr val="113E66"/>
              </a:buClr>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Rounded Rectangle 47">
            <a:extLst>
              <a:ext uri="{FF2B5EF4-FFF2-40B4-BE49-F238E27FC236}">
                <a16:creationId xmlns:a16="http://schemas.microsoft.com/office/drawing/2014/main" id="{6B721C72-1F76-9194-DA59-0575B217D7C4}"/>
              </a:ext>
            </a:extLst>
          </p:cNvPr>
          <p:cNvSpPr/>
          <p:nvPr/>
        </p:nvSpPr>
        <p:spPr>
          <a:xfrm>
            <a:off x="4618794" y="1610688"/>
            <a:ext cx="2520168" cy="838748"/>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96000" rtlCol="0" anchor="ctr"/>
          <a:lstStyle/>
          <a:p>
            <a:pPr marL="0" marR="0" lvl="0" indent="0" algn="l" defTabSz="457200" rtl="0" eaLnBrk="1" fontAlgn="auto" latinLnBrk="0" hangingPunct="1">
              <a:lnSpc>
                <a:spcPct val="90000"/>
              </a:lnSpc>
              <a:spcBef>
                <a:spcPts val="0"/>
              </a:spcBef>
              <a:spcAft>
                <a:spcPts val="400"/>
              </a:spcAft>
              <a:buClrTx/>
              <a:buSzTx/>
              <a:buFontTx/>
              <a:buNone/>
              <a:tabLst/>
              <a:defRPr/>
            </a:pPr>
            <a:r>
              <a:rPr kumimoji="0" lang="en-GB" sz="9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Oral cryotherapy</a:t>
            </a:r>
            <a:r>
              <a:rPr kumimoji="0" lang="en-GB" sz="900" b="1" i="0" u="none" strike="noStrike" kern="1200" cap="none" spc="0" normalizeH="0" baseline="30000" noProof="0" dirty="0">
                <a:ln>
                  <a:noFill/>
                </a:ln>
                <a:solidFill>
                  <a:srgbClr val="5D8298"/>
                </a:solidFill>
                <a:effectLst/>
                <a:uLnTx/>
                <a:uFillTx/>
                <a:latin typeface="Arial" panose="020B0604020202020204" pitchFamily="34" charset="0"/>
                <a:ea typeface="Aileron" charset="0"/>
                <a:cs typeface="Arial" panose="020B0604020202020204" pitchFamily="34" charset="0"/>
              </a:rPr>
              <a:t>1</a:t>
            </a:r>
          </a:p>
          <a:p>
            <a:pPr marL="0" marR="0" lvl="0" indent="0" algn="l" defTabSz="457200" rtl="0" eaLnBrk="1" fontAlgn="auto" latinLnBrk="0" hangingPunct="1">
              <a:lnSpc>
                <a:spcPct val="90000"/>
              </a:lnSpc>
              <a:spcBef>
                <a:spcPts val="0"/>
              </a:spcBef>
              <a:spcAft>
                <a:spcPts val="40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Ice chips or ice water held in the mouth throughout the infusion</a:t>
            </a:r>
          </a:p>
        </p:txBody>
      </p:sp>
      <p:sp>
        <p:nvSpPr>
          <p:cNvPr id="40" name="Oval 39">
            <a:extLst>
              <a:ext uri="{FF2B5EF4-FFF2-40B4-BE49-F238E27FC236}">
                <a16:creationId xmlns:a16="http://schemas.microsoft.com/office/drawing/2014/main" id="{4672A11D-A307-0136-EAB4-4B47AB2BA6D3}"/>
              </a:ext>
            </a:extLst>
          </p:cNvPr>
          <p:cNvSpPr/>
          <p:nvPr/>
        </p:nvSpPr>
        <p:spPr>
          <a:xfrm>
            <a:off x="4298975" y="1696138"/>
            <a:ext cx="667848" cy="667848"/>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42" name="Graphic 41">
            <a:extLst>
              <a:ext uri="{FF2B5EF4-FFF2-40B4-BE49-F238E27FC236}">
                <a16:creationId xmlns:a16="http://schemas.microsoft.com/office/drawing/2014/main" id="{9D39D7BC-1E37-DE1A-0338-016727368BA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43404" y="4949879"/>
            <a:ext cx="596298" cy="739410"/>
          </a:xfrm>
          <a:prstGeom prst="rect">
            <a:avLst/>
          </a:prstGeom>
        </p:spPr>
      </p:pic>
      <p:pic>
        <p:nvPicPr>
          <p:cNvPr id="54" name="Graphic 53">
            <a:extLst>
              <a:ext uri="{FF2B5EF4-FFF2-40B4-BE49-F238E27FC236}">
                <a16:creationId xmlns:a16="http://schemas.microsoft.com/office/drawing/2014/main" id="{C5CC1D6B-CBCF-4F0C-6599-1D41BE9B79D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207" y="2985061"/>
            <a:ext cx="547795" cy="674723"/>
          </a:xfrm>
          <a:prstGeom prst="rect">
            <a:avLst/>
          </a:prstGeom>
        </p:spPr>
      </p:pic>
      <p:pic>
        <p:nvPicPr>
          <p:cNvPr id="21" name="Graphic 20" descr="Bubble Tea with solid fill">
            <a:extLst>
              <a:ext uri="{FF2B5EF4-FFF2-40B4-BE49-F238E27FC236}">
                <a16:creationId xmlns:a16="http://schemas.microsoft.com/office/drawing/2014/main" id="{F6DDC06F-B252-6F31-9F8B-DF2FA84353F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343431" y="1736759"/>
            <a:ext cx="578936" cy="578936"/>
          </a:xfrm>
          <a:prstGeom prst="rect">
            <a:avLst/>
          </a:prstGeom>
        </p:spPr>
      </p:pic>
      <p:sp>
        <p:nvSpPr>
          <p:cNvPr id="55" name="Rounded Rectangle 47">
            <a:extLst>
              <a:ext uri="{FF2B5EF4-FFF2-40B4-BE49-F238E27FC236}">
                <a16:creationId xmlns:a16="http://schemas.microsoft.com/office/drawing/2014/main" id="{8665968C-F638-5E14-79C9-8347FEF82F6B}"/>
              </a:ext>
            </a:extLst>
          </p:cNvPr>
          <p:cNvSpPr/>
          <p:nvPr/>
        </p:nvSpPr>
        <p:spPr>
          <a:xfrm>
            <a:off x="4618794" y="2840848"/>
            <a:ext cx="2520168" cy="202831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9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Daily use of a corticosteroid-containing mouthwash,</a:t>
            </a:r>
            <a:r>
              <a:rPr kumimoji="0" lang="en-GB" sz="900" b="1" i="0" u="none" strike="noStrike" kern="1200" cap="none" spc="0" normalizeH="0" baseline="30000" noProof="0" dirty="0">
                <a:ln>
                  <a:noFill/>
                </a:ln>
                <a:solidFill>
                  <a:schemeClr val="tx2"/>
                </a:solidFill>
                <a:effectLst/>
                <a:uLnTx/>
                <a:uFillTx/>
                <a:latin typeface="Arial" panose="020B0604020202020204" pitchFamily="34" charset="0"/>
                <a:ea typeface="+mn-ea"/>
                <a:cs typeface="Arial" panose="020B0604020202020204" pitchFamily="34" charset="0"/>
              </a:rPr>
              <a:t>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e.g., dexamethasone oral solution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900" dirty="0">
              <a:solidFill>
                <a:schemeClr val="tx1"/>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900" b="1" dirty="0">
                <a:solidFill>
                  <a:schemeClr val="tx2"/>
                </a:solidFill>
                <a:latin typeface="Arial" panose="020B0604020202020204" pitchFamily="34" charset="0"/>
                <a:cs typeface="Arial" panose="020B0604020202020204" pitchFamily="34" charset="0"/>
              </a:rPr>
              <a:t>Oral or topical antifungal </a:t>
            </a:r>
            <a:r>
              <a:rPr lang="en-GB" sz="900" dirty="0">
                <a:solidFill>
                  <a:schemeClr val="tx1"/>
                </a:solidFill>
                <a:latin typeface="Arial" panose="020B0604020202020204" pitchFamily="34" charset="0"/>
                <a:cs typeface="Arial" panose="020B0604020202020204" pitchFamily="34" charset="0"/>
              </a:rPr>
              <a:t>may be used after the steroid-containing mouthwash</a:t>
            </a:r>
            <a:r>
              <a:rPr lang="en-GB" sz="900" baseline="30000" dirty="0">
                <a:solidFill>
                  <a:schemeClr val="tx1"/>
                </a:solidFill>
                <a:latin typeface="Arial" panose="020B0604020202020204" pitchFamily="34" charset="0"/>
                <a:cs typeface="Arial" panose="020B0604020202020204" pitchFamily="34" charset="0"/>
              </a:rPr>
              <a:t>2,4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lvl="0">
              <a:defRPr/>
            </a:pPr>
            <a:r>
              <a:rPr lang="en-GB" sz="900" b="1" dirty="0">
                <a:solidFill>
                  <a:srgbClr val="5D8298"/>
                </a:solidFill>
                <a:latin typeface="Arial" panose="020B0604020202020204" pitchFamily="34" charset="0"/>
                <a:cs typeface="Arial" panose="020B0604020202020204" pitchFamily="34" charset="0"/>
              </a:rPr>
              <a:t>Topical analgesic </a:t>
            </a:r>
            <a:r>
              <a:rPr lang="en-GB" sz="900" dirty="0">
                <a:solidFill>
                  <a:schemeClr val="tx1"/>
                </a:solidFill>
                <a:latin typeface="Arial" panose="020B0604020202020204" pitchFamily="34" charset="0"/>
                <a:cs typeface="Arial" panose="020B0604020202020204" pitchFamily="34" charset="0"/>
              </a:rPr>
              <a:t>for pain management</a:t>
            </a:r>
            <a:r>
              <a:rPr lang="en-GB" sz="900" baseline="30000" dirty="0">
                <a:solidFill>
                  <a:schemeClr val="tx1"/>
                </a:solidFill>
                <a:latin typeface="Arial" panose="020B0604020202020204" pitchFamily="34" charset="0"/>
                <a:cs typeface="Arial" panose="020B0604020202020204" pitchFamily="34" charset="0"/>
              </a:rPr>
              <a:t>2,4</a:t>
            </a:r>
            <a:r>
              <a:rPr lang="en-GB" sz="900" dirty="0">
                <a:solidFill>
                  <a:schemeClr val="tx1"/>
                </a:solidFill>
                <a:latin typeface="Arial" panose="020B060402020202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900" dirty="0">
              <a:solidFill>
                <a:schemeClr val="tx1"/>
              </a:solidFill>
              <a:highlight>
                <a:srgbClr val="FFFF00"/>
              </a:highlight>
              <a:latin typeface="Arial" panose="020B0604020202020204" pitchFamily="34" charset="0"/>
              <a:cs typeface="Arial" panose="020B0604020202020204" pitchFamily="34" charset="0"/>
            </a:endParaRPr>
          </a:p>
        </p:txBody>
      </p:sp>
      <p:sp>
        <p:nvSpPr>
          <p:cNvPr id="56" name="Oval 55">
            <a:extLst>
              <a:ext uri="{FF2B5EF4-FFF2-40B4-BE49-F238E27FC236}">
                <a16:creationId xmlns:a16="http://schemas.microsoft.com/office/drawing/2014/main" id="{D3E7B314-CAE6-F4E0-BF8F-F3031AB2AB37}"/>
              </a:ext>
            </a:extLst>
          </p:cNvPr>
          <p:cNvSpPr/>
          <p:nvPr/>
        </p:nvSpPr>
        <p:spPr>
          <a:xfrm>
            <a:off x="4298975" y="3463694"/>
            <a:ext cx="667848" cy="667848"/>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57" name="Graphic 56">
            <a:extLst>
              <a:ext uri="{FF2B5EF4-FFF2-40B4-BE49-F238E27FC236}">
                <a16:creationId xmlns:a16="http://schemas.microsoft.com/office/drawing/2014/main" id="{39D244C3-D6C2-9BA1-C52C-0D322B050D5D}"/>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4343431" y="3428774"/>
            <a:ext cx="613139" cy="755208"/>
          </a:xfrm>
          <a:prstGeom prst="rect">
            <a:avLst/>
          </a:prstGeom>
        </p:spPr>
      </p:pic>
      <p:sp>
        <p:nvSpPr>
          <p:cNvPr id="58" name="Free-form: Shape 16">
            <a:extLst>
              <a:ext uri="{FF2B5EF4-FFF2-40B4-BE49-F238E27FC236}">
                <a16:creationId xmlns:a16="http://schemas.microsoft.com/office/drawing/2014/main" id="{2F539BCD-459D-E130-3EC4-2AADCB5F2F68}"/>
              </a:ext>
            </a:extLst>
          </p:cNvPr>
          <p:cNvSpPr>
            <a:spLocks/>
          </p:cNvSpPr>
          <p:nvPr/>
        </p:nvSpPr>
        <p:spPr>
          <a:xfrm>
            <a:off x="7592580" y="1155215"/>
            <a:ext cx="3904020" cy="327852"/>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Nutritional support</a:t>
            </a:r>
            <a:endParaRPr kumimoji="0" lang="en-GB" sz="14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9" name="Rectangle 58">
            <a:extLst>
              <a:ext uri="{FF2B5EF4-FFF2-40B4-BE49-F238E27FC236}">
                <a16:creationId xmlns:a16="http://schemas.microsoft.com/office/drawing/2014/main" id="{54F2EFDD-8A83-B868-326E-15743D064448}"/>
              </a:ext>
            </a:extLst>
          </p:cNvPr>
          <p:cNvSpPr/>
          <p:nvPr/>
        </p:nvSpPr>
        <p:spPr>
          <a:xfrm>
            <a:off x="7592580" y="1454202"/>
            <a:ext cx="3904020" cy="2598977"/>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91440" bIns="72000" rtlCol="0" anchor="t"/>
          <a:lstStyle/>
          <a:p>
            <a:pPr marL="0" marR="0" lvl="0" indent="0" algn="ctr" defTabSz="914377" rtl="0" eaLnBrk="1" fontAlgn="auto" latinLnBrk="0" hangingPunct="1">
              <a:lnSpc>
                <a:spcPct val="100000"/>
              </a:lnSpc>
              <a:spcBef>
                <a:spcPts val="200"/>
              </a:spcBef>
              <a:spcAft>
                <a:spcPts val="200"/>
              </a:spcAft>
              <a:buClr>
                <a:srgbClr val="113E66"/>
              </a:buClr>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Avoidance </a:t>
            </a: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a:t>
            </a:r>
            <a:r>
              <a:rPr kumimoji="0" lang="en-GB" sz="10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p>
          <a:p>
            <a:pPr marL="180000" marR="0" lvl="0" indent="-180000" algn="l" defTabSz="914377" rtl="0" eaLnBrk="1" fontAlgn="auto" latinLnBrk="0" hangingPunct="1">
              <a:lnSpc>
                <a:spcPct val="100000"/>
              </a:lnSpc>
              <a:spcBef>
                <a:spcPts val="200"/>
              </a:spcBef>
              <a:spcAft>
                <a:spcPts val="200"/>
              </a:spcAft>
              <a:buClr>
                <a:srgbClr val="113E66"/>
              </a:buClr>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4" name="Rounded Rectangle 47">
            <a:extLst>
              <a:ext uri="{FF2B5EF4-FFF2-40B4-BE49-F238E27FC236}">
                <a16:creationId xmlns:a16="http://schemas.microsoft.com/office/drawing/2014/main" id="{198A6256-454A-960D-5362-B895D1C1CF43}"/>
              </a:ext>
            </a:extLst>
          </p:cNvPr>
          <p:cNvSpPr/>
          <p:nvPr/>
        </p:nvSpPr>
        <p:spPr>
          <a:xfrm>
            <a:off x="8415015" y="2509731"/>
            <a:ext cx="2520168" cy="42626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96000" rtlCol="0" anchor="ctr"/>
          <a:lstStyle/>
          <a:p>
            <a:pPr marL="0" marR="0" lvl="0" indent="0" algn="l" defTabSz="457200" rtl="0" eaLnBrk="1" fontAlgn="auto" latinLnBrk="0" hangingPunct="1">
              <a:lnSpc>
                <a:spcPct val="90000"/>
              </a:lnSpc>
              <a:spcBef>
                <a:spcPts val="0"/>
              </a:spcBef>
              <a:spcAft>
                <a:spcPts val="400"/>
              </a:spcAft>
              <a:buClrTx/>
              <a:buSzTx/>
              <a:buFontTx/>
              <a:buNone/>
              <a:tabLst/>
              <a:defRPr/>
            </a:pPr>
            <a:r>
              <a:rPr kumimoji="0" lang="en-GB" sz="9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Acidic, spicy, hot, or raw food</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75" name="Oval 74">
            <a:extLst>
              <a:ext uri="{FF2B5EF4-FFF2-40B4-BE49-F238E27FC236}">
                <a16:creationId xmlns:a16="http://schemas.microsoft.com/office/drawing/2014/main" id="{D01B34EF-E38A-25ED-7594-5BF9516961D3}"/>
              </a:ext>
            </a:extLst>
          </p:cNvPr>
          <p:cNvSpPr/>
          <p:nvPr/>
        </p:nvSpPr>
        <p:spPr>
          <a:xfrm>
            <a:off x="8095196" y="2397372"/>
            <a:ext cx="667848" cy="667848"/>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a:ea typeface="+mn-ea"/>
                <a:cs typeface="+mn-cs"/>
              </a:rPr>
              <a:t>===</a:t>
            </a:r>
          </a:p>
        </p:txBody>
      </p:sp>
      <p:sp>
        <p:nvSpPr>
          <p:cNvPr id="79" name="Rounded Rectangle 47">
            <a:extLst>
              <a:ext uri="{FF2B5EF4-FFF2-40B4-BE49-F238E27FC236}">
                <a16:creationId xmlns:a16="http://schemas.microsoft.com/office/drawing/2014/main" id="{2A09C570-3AB2-0D0F-65E3-77DECBEE542F}"/>
              </a:ext>
            </a:extLst>
          </p:cNvPr>
          <p:cNvSpPr/>
          <p:nvPr/>
        </p:nvSpPr>
        <p:spPr>
          <a:xfrm>
            <a:off x="7984821" y="1758150"/>
            <a:ext cx="901655" cy="42626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88000" rIns="0" rtlCol="0" anchor="ctr"/>
          <a:lstStyle/>
          <a:p>
            <a:pPr marL="0" marR="0" lvl="0" indent="0" algn="l" defTabSz="457200" rtl="0" eaLnBrk="1" fontAlgn="auto" latinLnBrk="0" hangingPunct="1">
              <a:lnSpc>
                <a:spcPct val="90000"/>
              </a:lnSpc>
              <a:spcBef>
                <a:spcPts val="0"/>
              </a:spcBef>
              <a:spcAft>
                <a:spcPts val="400"/>
              </a:spcAft>
              <a:buClrTx/>
              <a:buSzTx/>
              <a:buFontTx/>
              <a:buNone/>
              <a:tabLst/>
              <a:defRPr/>
            </a:pPr>
            <a:r>
              <a:rPr kumimoji="0" lang="en-GB" sz="9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Smoking</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80" name="Oval 79">
            <a:extLst>
              <a:ext uri="{FF2B5EF4-FFF2-40B4-BE49-F238E27FC236}">
                <a16:creationId xmlns:a16="http://schemas.microsoft.com/office/drawing/2014/main" id="{2FD2DAA2-DD35-B1C3-DAC5-48E953C18635}"/>
              </a:ext>
            </a:extLst>
          </p:cNvPr>
          <p:cNvSpPr/>
          <p:nvPr/>
        </p:nvSpPr>
        <p:spPr>
          <a:xfrm>
            <a:off x="7732458" y="1728985"/>
            <a:ext cx="484590" cy="484590"/>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3" name="Rounded Rectangle 47">
            <a:extLst>
              <a:ext uri="{FF2B5EF4-FFF2-40B4-BE49-F238E27FC236}">
                <a16:creationId xmlns:a16="http://schemas.microsoft.com/office/drawing/2014/main" id="{50FCE09C-963A-1070-5623-A223868FF223}"/>
              </a:ext>
            </a:extLst>
          </p:cNvPr>
          <p:cNvSpPr/>
          <p:nvPr/>
        </p:nvSpPr>
        <p:spPr>
          <a:xfrm>
            <a:off x="9222493" y="1758150"/>
            <a:ext cx="901655" cy="42626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88000" rIns="0" rtlCol="0" anchor="ctr"/>
          <a:lstStyle/>
          <a:p>
            <a:pPr marL="0" marR="0" lvl="0" indent="0" algn="l" defTabSz="457200" rtl="0" eaLnBrk="1" fontAlgn="auto" latinLnBrk="0" hangingPunct="1">
              <a:lnSpc>
                <a:spcPct val="90000"/>
              </a:lnSpc>
              <a:spcBef>
                <a:spcPts val="0"/>
              </a:spcBef>
              <a:spcAft>
                <a:spcPts val="400"/>
              </a:spcAft>
              <a:buClrTx/>
              <a:buSzTx/>
              <a:buFontTx/>
              <a:buNone/>
              <a:tabLst/>
              <a:defRPr/>
            </a:pPr>
            <a:r>
              <a:rPr kumimoji="0" lang="en-GB" sz="9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Alcohol</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84" name="Oval 83">
            <a:extLst>
              <a:ext uri="{FF2B5EF4-FFF2-40B4-BE49-F238E27FC236}">
                <a16:creationId xmlns:a16="http://schemas.microsoft.com/office/drawing/2014/main" id="{0B4F804C-6F09-9F51-E4CC-2F2D81197916}"/>
              </a:ext>
            </a:extLst>
          </p:cNvPr>
          <p:cNvSpPr/>
          <p:nvPr/>
        </p:nvSpPr>
        <p:spPr>
          <a:xfrm>
            <a:off x="8970130" y="1728985"/>
            <a:ext cx="484590" cy="484590"/>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5" name="Rounded Rectangle 47">
            <a:extLst>
              <a:ext uri="{FF2B5EF4-FFF2-40B4-BE49-F238E27FC236}">
                <a16:creationId xmlns:a16="http://schemas.microsoft.com/office/drawing/2014/main" id="{337A8C99-941C-692D-78B0-11DFD875A0AA}"/>
              </a:ext>
            </a:extLst>
          </p:cNvPr>
          <p:cNvSpPr/>
          <p:nvPr/>
        </p:nvSpPr>
        <p:spPr>
          <a:xfrm>
            <a:off x="10450929" y="1758150"/>
            <a:ext cx="901655" cy="42626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88000" rIns="0" rtlCol="0" anchor="ctr"/>
          <a:lstStyle/>
          <a:p>
            <a:pPr marL="0" marR="0" lvl="0" indent="0" algn="l" defTabSz="457200" rtl="0" eaLnBrk="1" fontAlgn="auto" latinLnBrk="0" hangingPunct="1">
              <a:lnSpc>
                <a:spcPct val="90000"/>
              </a:lnSpc>
              <a:spcBef>
                <a:spcPts val="0"/>
              </a:spcBef>
              <a:spcAft>
                <a:spcPts val="400"/>
              </a:spcAft>
              <a:buClrTx/>
              <a:buSzTx/>
              <a:buFontTx/>
              <a:buNone/>
              <a:tabLst/>
              <a:defRPr/>
            </a:pPr>
            <a:r>
              <a:rPr kumimoji="0" lang="en-GB" sz="9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Hot drinks</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86" name="Oval 85">
            <a:extLst>
              <a:ext uri="{FF2B5EF4-FFF2-40B4-BE49-F238E27FC236}">
                <a16:creationId xmlns:a16="http://schemas.microsoft.com/office/drawing/2014/main" id="{AC10BF5F-B598-3325-DE64-219BA7A1E461}"/>
              </a:ext>
            </a:extLst>
          </p:cNvPr>
          <p:cNvSpPr/>
          <p:nvPr/>
        </p:nvSpPr>
        <p:spPr>
          <a:xfrm>
            <a:off x="10198566" y="1728985"/>
            <a:ext cx="484590" cy="484590"/>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7" name="Rounded Rectangle 47">
            <a:extLst>
              <a:ext uri="{FF2B5EF4-FFF2-40B4-BE49-F238E27FC236}">
                <a16:creationId xmlns:a16="http://schemas.microsoft.com/office/drawing/2014/main" id="{39B02CC7-7B29-4397-361F-85C5DFA025CD}"/>
              </a:ext>
            </a:extLst>
          </p:cNvPr>
          <p:cNvSpPr/>
          <p:nvPr/>
        </p:nvSpPr>
        <p:spPr>
          <a:xfrm>
            <a:off x="8415015" y="3322531"/>
            <a:ext cx="2520168" cy="42626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96000" rtlCol="0" anchor="ctr"/>
          <a:lstStyle/>
          <a:p>
            <a:pPr marL="0" marR="0" lvl="0" indent="0" algn="l" defTabSz="457200" rtl="0" eaLnBrk="1" fontAlgn="auto" latinLnBrk="0" hangingPunct="1">
              <a:lnSpc>
                <a:spcPct val="90000"/>
              </a:lnSpc>
              <a:spcBef>
                <a:spcPts val="0"/>
              </a:spcBef>
              <a:spcAft>
                <a:spcPts val="400"/>
              </a:spcAft>
              <a:buClrTx/>
              <a:buSzTx/>
              <a:buFontTx/>
              <a:buNone/>
              <a:tabLst/>
              <a:defRPr/>
            </a:pPr>
            <a:r>
              <a:rPr kumimoji="0" lang="en-GB" sz="9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Drink ample amounts of fluids</a:t>
            </a:r>
            <a:r>
              <a:rPr kumimoji="0" lang="en-GB" sz="900" b="1" i="0" u="none" strike="noStrike" kern="1200" cap="none" spc="0" normalizeH="0" baseline="30000" noProof="0" dirty="0">
                <a:ln>
                  <a:noFill/>
                </a:ln>
                <a:solidFill>
                  <a:srgbClr val="5D8298"/>
                </a:solidFill>
                <a:effectLst/>
                <a:uLnTx/>
                <a:uFillTx/>
                <a:latin typeface="Arial" panose="020B0604020202020204" pitchFamily="34" charset="0"/>
                <a:ea typeface="Aileron" charset="0"/>
                <a:cs typeface="Arial" panose="020B0604020202020204" pitchFamily="34" charset="0"/>
              </a:rPr>
              <a:t>1,2</a:t>
            </a:r>
            <a:br>
              <a:rPr kumimoji="0" lang="en-GB" sz="9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(~2L or ≥64 oz/day)</a:t>
            </a:r>
            <a:endParaRPr kumimoji="0" lang="en-GB"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8" name="Oval 87">
            <a:extLst>
              <a:ext uri="{FF2B5EF4-FFF2-40B4-BE49-F238E27FC236}">
                <a16:creationId xmlns:a16="http://schemas.microsoft.com/office/drawing/2014/main" id="{616DF9B2-C099-3FE7-54FF-01623A8351E0}"/>
              </a:ext>
            </a:extLst>
          </p:cNvPr>
          <p:cNvSpPr/>
          <p:nvPr/>
        </p:nvSpPr>
        <p:spPr>
          <a:xfrm>
            <a:off x="8095196" y="3210172"/>
            <a:ext cx="667848" cy="667848"/>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3" name="Graphic 12" descr="Wine with solid fill">
            <a:extLst>
              <a:ext uri="{FF2B5EF4-FFF2-40B4-BE49-F238E27FC236}">
                <a16:creationId xmlns:a16="http://schemas.microsoft.com/office/drawing/2014/main" id="{FAAA11D8-26C0-997F-6A70-F92D695B1538}"/>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994913" y="1758150"/>
            <a:ext cx="452554" cy="452554"/>
          </a:xfrm>
          <a:prstGeom prst="rect">
            <a:avLst/>
          </a:prstGeom>
        </p:spPr>
      </p:pic>
      <p:pic>
        <p:nvPicPr>
          <p:cNvPr id="10" name="Content Placeholder 9" descr="Tea with solid fill">
            <a:extLst>
              <a:ext uri="{FF2B5EF4-FFF2-40B4-BE49-F238E27FC236}">
                <a16:creationId xmlns:a16="http://schemas.microsoft.com/office/drawing/2014/main" id="{13D003B3-64E0-2789-7081-D17782AE96D1}"/>
              </a:ext>
            </a:extLst>
          </p:cNvPr>
          <p:cNvPicPr>
            <a:picLocks noGrp="1" noChangeAspect="1"/>
          </p:cNvPicPr>
          <p:nvPr>
            <p:ph sz="quarter" idx="12"/>
          </p:nvPr>
        </p:nvPicPr>
        <p:blipFill>
          <a:blip>
            <a:extLst>
              <a:ext uri="{96DAC541-7B7A-43D3-8B79-37D633B846F1}">
                <asvg:svgBlip xmlns:asvg="http://schemas.microsoft.com/office/drawing/2016/SVG/main" r:embed="rId9"/>
              </a:ext>
            </a:extLst>
          </a:blip>
          <a:stretch>
            <a:fillRect/>
          </a:stretch>
        </p:blipFill>
        <p:spPr>
          <a:xfrm>
            <a:off x="10228763" y="1721345"/>
            <a:ext cx="460198" cy="460198"/>
          </a:xfrm>
        </p:spPr>
      </p:pic>
      <p:pic>
        <p:nvPicPr>
          <p:cNvPr id="15" name="Graphic 14" descr="Smoking with solid fill">
            <a:extLst>
              <a:ext uri="{FF2B5EF4-FFF2-40B4-BE49-F238E27FC236}">
                <a16:creationId xmlns:a16="http://schemas.microsoft.com/office/drawing/2014/main" id="{4D3F2DB8-6ADC-9BE0-9D58-1817A0B4064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783243" y="1733782"/>
            <a:ext cx="388419" cy="388419"/>
          </a:xfrm>
          <a:prstGeom prst="rect">
            <a:avLst/>
          </a:prstGeom>
        </p:spPr>
      </p:pic>
      <p:pic>
        <p:nvPicPr>
          <p:cNvPr id="36" name="Graphic 35" descr="Water bottle with solid fill">
            <a:extLst>
              <a:ext uri="{FF2B5EF4-FFF2-40B4-BE49-F238E27FC236}">
                <a16:creationId xmlns:a16="http://schemas.microsoft.com/office/drawing/2014/main" id="{5A16F902-E872-BF9E-E721-4ED03FE3611F}"/>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8139020" y="3253325"/>
            <a:ext cx="580200" cy="580200"/>
          </a:xfrm>
          <a:prstGeom prst="rect">
            <a:avLst/>
          </a:prstGeom>
        </p:spPr>
      </p:pic>
      <p:grpSp>
        <p:nvGrpSpPr>
          <p:cNvPr id="96" name="Group 95">
            <a:extLst>
              <a:ext uri="{FF2B5EF4-FFF2-40B4-BE49-F238E27FC236}">
                <a16:creationId xmlns:a16="http://schemas.microsoft.com/office/drawing/2014/main" id="{72F6FC2F-E3DF-0707-FDA8-0B87E9754128}"/>
              </a:ext>
            </a:extLst>
          </p:cNvPr>
          <p:cNvGrpSpPr/>
          <p:nvPr/>
        </p:nvGrpSpPr>
        <p:grpSpPr>
          <a:xfrm>
            <a:off x="8209331" y="2513470"/>
            <a:ext cx="440630" cy="423174"/>
            <a:chOff x="6539805" y="5512068"/>
            <a:chExt cx="756357" cy="726396"/>
          </a:xfrm>
          <a:solidFill>
            <a:schemeClr val="accent6"/>
          </a:solidFill>
        </p:grpSpPr>
        <p:sp>
          <p:nvSpPr>
            <p:cNvPr id="93" name="Freeform 92">
              <a:extLst>
                <a:ext uri="{FF2B5EF4-FFF2-40B4-BE49-F238E27FC236}">
                  <a16:creationId xmlns:a16="http://schemas.microsoft.com/office/drawing/2014/main" id="{099C5029-4930-B077-18EE-EFD0CB47227E}"/>
                </a:ext>
              </a:extLst>
            </p:cNvPr>
            <p:cNvSpPr/>
            <p:nvPr/>
          </p:nvSpPr>
          <p:spPr>
            <a:xfrm>
              <a:off x="7008519" y="5763273"/>
              <a:ext cx="229780" cy="355294"/>
            </a:xfrm>
            <a:custGeom>
              <a:avLst/>
              <a:gdLst>
                <a:gd name="connsiteX0" fmla="*/ 15590 w 229780"/>
                <a:gd name="connsiteY0" fmla="*/ 355294 h 355294"/>
                <a:gd name="connsiteX1" fmla="*/ 2638 w 229780"/>
                <a:gd name="connsiteY1" fmla="*/ 348308 h 355294"/>
                <a:gd name="connsiteX2" fmla="*/ 6987 w 229780"/>
                <a:gd name="connsiteY2" fmla="*/ 326689 h 355294"/>
                <a:gd name="connsiteX3" fmla="*/ 106731 w 229780"/>
                <a:gd name="connsiteY3" fmla="*/ 236813 h 355294"/>
                <a:gd name="connsiteX4" fmla="*/ 197399 w 229780"/>
                <a:gd name="connsiteY4" fmla="*/ 17600 h 355294"/>
                <a:gd name="connsiteX5" fmla="*/ 210919 w 229780"/>
                <a:gd name="connsiteY5" fmla="*/ 135 h 355294"/>
                <a:gd name="connsiteX6" fmla="*/ 228410 w 229780"/>
                <a:gd name="connsiteY6" fmla="*/ 13635 h 355294"/>
                <a:gd name="connsiteX7" fmla="*/ 130651 w 229780"/>
                <a:gd name="connsiteY7" fmla="*/ 256922 h 355294"/>
                <a:gd name="connsiteX8" fmla="*/ 24383 w 229780"/>
                <a:gd name="connsiteY8" fmla="*/ 352651 h 355294"/>
                <a:gd name="connsiteX9" fmla="*/ 15685 w 229780"/>
                <a:gd name="connsiteY9" fmla="*/ 355294 h 35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780" h="355294">
                  <a:moveTo>
                    <a:pt x="15590" y="355294"/>
                  </a:moveTo>
                  <a:cubicBezTo>
                    <a:pt x="10580" y="355294"/>
                    <a:pt x="5569" y="352840"/>
                    <a:pt x="2638" y="348308"/>
                  </a:cubicBezTo>
                  <a:cubicBezTo>
                    <a:pt x="-2184" y="341133"/>
                    <a:pt x="-198" y="331504"/>
                    <a:pt x="6987" y="326689"/>
                  </a:cubicBezTo>
                  <a:cubicBezTo>
                    <a:pt x="43008" y="302710"/>
                    <a:pt x="76572" y="272499"/>
                    <a:pt x="106731" y="236813"/>
                  </a:cubicBezTo>
                  <a:cubicBezTo>
                    <a:pt x="172251" y="159400"/>
                    <a:pt x="205247" y="79437"/>
                    <a:pt x="197399" y="17600"/>
                  </a:cubicBezTo>
                  <a:cubicBezTo>
                    <a:pt x="196265" y="9009"/>
                    <a:pt x="202410" y="1268"/>
                    <a:pt x="210919" y="135"/>
                  </a:cubicBezTo>
                  <a:cubicBezTo>
                    <a:pt x="219428" y="-998"/>
                    <a:pt x="227275" y="5138"/>
                    <a:pt x="228410" y="13635"/>
                  </a:cubicBezTo>
                  <a:cubicBezTo>
                    <a:pt x="233704" y="55080"/>
                    <a:pt x="228032" y="141840"/>
                    <a:pt x="130651" y="256922"/>
                  </a:cubicBezTo>
                  <a:cubicBezTo>
                    <a:pt x="98600" y="294874"/>
                    <a:pt x="62863" y="327067"/>
                    <a:pt x="24383" y="352651"/>
                  </a:cubicBezTo>
                  <a:cubicBezTo>
                    <a:pt x="21736" y="354445"/>
                    <a:pt x="18710" y="355294"/>
                    <a:pt x="15685" y="355294"/>
                  </a:cubicBezTo>
                  <a:close/>
                </a:path>
              </a:pathLst>
            </a:custGeom>
            <a:grpFill/>
            <a:ln w="9419"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4" name="Freeform 93">
              <a:extLst>
                <a:ext uri="{FF2B5EF4-FFF2-40B4-BE49-F238E27FC236}">
                  <a16:creationId xmlns:a16="http://schemas.microsoft.com/office/drawing/2014/main" id="{F9C86611-FF0C-6229-B55A-9A298C273897}"/>
                </a:ext>
              </a:extLst>
            </p:cNvPr>
            <p:cNvSpPr/>
            <p:nvPr/>
          </p:nvSpPr>
          <p:spPr>
            <a:xfrm>
              <a:off x="6539805" y="5512068"/>
              <a:ext cx="756357" cy="726396"/>
            </a:xfrm>
            <a:custGeom>
              <a:avLst/>
              <a:gdLst>
                <a:gd name="connsiteX0" fmla="*/ 565424 w 756357"/>
                <a:gd name="connsiteY0" fmla="*/ 161087 h 726396"/>
                <a:gd name="connsiteX1" fmla="*/ 575634 w 756357"/>
                <a:gd name="connsiteY1" fmla="*/ 116433 h 726396"/>
                <a:gd name="connsiteX2" fmla="*/ 643423 w 756357"/>
                <a:gd name="connsiteY2" fmla="*/ 80369 h 726396"/>
                <a:gd name="connsiteX3" fmla="*/ 703742 w 756357"/>
                <a:gd name="connsiteY3" fmla="*/ 2672 h 726396"/>
                <a:gd name="connsiteX4" fmla="*/ 703742 w 756357"/>
                <a:gd name="connsiteY4" fmla="*/ 2672 h 726396"/>
                <a:gd name="connsiteX5" fmla="*/ 705066 w 756357"/>
                <a:gd name="connsiteY5" fmla="*/ 1917 h 726396"/>
                <a:gd name="connsiteX6" fmla="*/ 726244 w 756357"/>
                <a:gd name="connsiteY6" fmla="*/ 8148 h 726396"/>
                <a:gd name="connsiteX7" fmla="*/ 720004 w 756357"/>
                <a:gd name="connsiteY7" fmla="*/ 29295 h 726396"/>
                <a:gd name="connsiteX8" fmla="*/ 718680 w 756357"/>
                <a:gd name="connsiteY8" fmla="*/ 30050 h 726396"/>
                <a:gd name="connsiteX9" fmla="*/ 674339 w 756357"/>
                <a:gd name="connsiteY9" fmla="*/ 84617 h 726396"/>
                <a:gd name="connsiteX10" fmla="*/ 675001 w 756357"/>
                <a:gd name="connsiteY10" fmla="*/ 86222 h 726396"/>
                <a:gd name="connsiteX11" fmla="*/ 729364 w 756357"/>
                <a:gd name="connsiteY11" fmla="*/ 131915 h 726396"/>
                <a:gd name="connsiteX12" fmla="*/ 729647 w 756357"/>
                <a:gd name="connsiteY12" fmla="*/ 190825 h 726396"/>
                <a:gd name="connsiteX13" fmla="*/ 746571 w 756357"/>
                <a:gd name="connsiteY13" fmla="*/ 224906 h 726396"/>
                <a:gd name="connsiteX14" fmla="*/ 677364 w 756357"/>
                <a:gd name="connsiteY14" fmla="*/ 500197 h 726396"/>
                <a:gd name="connsiteX15" fmla="*/ 571853 w 756357"/>
                <a:gd name="connsiteY15" fmla="*/ 613863 h 726396"/>
                <a:gd name="connsiteX16" fmla="*/ 235085 w 756357"/>
                <a:gd name="connsiteY16" fmla="*/ 726397 h 726396"/>
                <a:gd name="connsiteX17" fmla="*/ 233478 w 756357"/>
                <a:gd name="connsiteY17" fmla="*/ 726397 h 726396"/>
                <a:gd name="connsiteX18" fmla="*/ 2790 w 756357"/>
                <a:gd name="connsiteY18" fmla="*/ 664277 h 726396"/>
                <a:gd name="connsiteX19" fmla="*/ 3924 w 756357"/>
                <a:gd name="connsiteY19" fmla="*/ 640864 h 726396"/>
                <a:gd name="connsiteX20" fmla="*/ 20375 w 756357"/>
                <a:gd name="connsiteY20" fmla="*/ 634350 h 726396"/>
                <a:gd name="connsiteX21" fmla="*/ 20375 w 756357"/>
                <a:gd name="connsiteY21" fmla="*/ 634350 h 726396"/>
                <a:gd name="connsiteX22" fmla="*/ 298525 w 756357"/>
                <a:gd name="connsiteY22" fmla="*/ 576101 h 726396"/>
                <a:gd name="connsiteX23" fmla="*/ 475323 w 756357"/>
                <a:gd name="connsiteY23" fmla="*/ 330265 h 726396"/>
                <a:gd name="connsiteX24" fmla="*/ 475512 w 756357"/>
                <a:gd name="connsiteY24" fmla="*/ 329698 h 726396"/>
                <a:gd name="connsiteX25" fmla="*/ 475512 w 756357"/>
                <a:gd name="connsiteY25" fmla="*/ 329698 h 726396"/>
                <a:gd name="connsiteX26" fmla="*/ 475512 w 756357"/>
                <a:gd name="connsiteY26" fmla="*/ 329698 h 726396"/>
                <a:gd name="connsiteX27" fmla="*/ 501133 w 756357"/>
                <a:gd name="connsiteY27" fmla="*/ 243221 h 726396"/>
                <a:gd name="connsiteX28" fmla="*/ 565329 w 756357"/>
                <a:gd name="connsiteY28" fmla="*/ 161370 h 726396"/>
                <a:gd name="connsiteX29" fmla="*/ 653728 w 756357"/>
                <a:gd name="connsiteY29" fmla="*/ 112090 h 726396"/>
                <a:gd name="connsiteX30" fmla="*/ 601161 w 756357"/>
                <a:gd name="connsiteY30" fmla="*/ 134370 h 726396"/>
                <a:gd name="connsiteX31" fmla="*/ 595111 w 756357"/>
                <a:gd name="connsiteY31" fmla="*/ 148153 h 726396"/>
                <a:gd name="connsiteX32" fmla="*/ 672732 w 756357"/>
                <a:gd name="connsiteY32" fmla="*/ 147304 h 726396"/>
                <a:gd name="connsiteX33" fmla="*/ 705160 w 756357"/>
                <a:gd name="connsiteY33" fmla="*/ 164486 h 726396"/>
                <a:gd name="connsiteX34" fmla="*/ 700528 w 756357"/>
                <a:gd name="connsiteY34" fmla="*/ 143905 h 726396"/>
                <a:gd name="connsiteX35" fmla="*/ 653634 w 756357"/>
                <a:gd name="connsiteY35" fmla="*/ 112090 h 726396"/>
                <a:gd name="connsiteX36" fmla="*/ 58760 w 756357"/>
                <a:gd name="connsiteY36" fmla="*/ 666071 h 726396"/>
                <a:gd name="connsiteX37" fmla="*/ 233573 w 756357"/>
                <a:gd name="connsiteY37" fmla="*/ 695148 h 726396"/>
                <a:gd name="connsiteX38" fmla="*/ 235085 w 756357"/>
                <a:gd name="connsiteY38" fmla="*/ 695148 h 726396"/>
                <a:gd name="connsiteX39" fmla="*/ 552471 w 756357"/>
                <a:gd name="connsiteY39" fmla="*/ 589412 h 726396"/>
                <a:gd name="connsiteX40" fmla="*/ 651743 w 756357"/>
                <a:gd name="connsiteY40" fmla="*/ 482449 h 726396"/>
                <a:gd name="connsiteX41" fmla="*/ 717167 w 756357"/>
                <a:gd name="connsiteY41" fmla="*/ 235102 h 726396"/>
                <a:gd name="connsiteX42" fmla="*/ 663466 w 756357"/>
                <a:gd name="connsiteY42" fmla="*/ 177136 h 726396"/>
                <a:gd name="connsiteX43" fmla="*/ 530631 w 756357"/>
                <a:gd name="connsiteY43" fmla="*/ 253512 h 726396"/>
                <a:gd name="connsiteX44" fmla="*/ 505671 w 756357"/>
                <a:gd name="connsiteY44" fmla="*/ 338195 h 726396"/>
                <a:gd name="connsiteX45" fmla="*/ 505671 w 756357"/>
                <a:gd name="connsiteY45" fmla="*/ 338195 h 726396"/>
                <a:gd name="connsiteX46" fmla="*/ 314314 w 756357"/>
                <a:gd name="connsiteY46" fmla="*/ 603101 h 726396"/>
                <a:gd name="connsiteX47" fmla="*/ 58854 w 756357"/>
                <a:gd name="connsiteY47" fmla="*/ 666165 h 7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56357" h="726396">
                  <a:moveTo>
                    <a:pt x="565424" y="161087"/>
                  </a:moveTo>
                  <a:cubicBezTo>
                    <a:pt x="561453" y="148248"/>
                    <a:pt x="565045" y="131632"/>
                    <a:pt x="575634" y="116433"/>
                  </a:cubicBezTo>
                  <a:cubicBezTo>
                    <a:pt x="585372" y="102460"/>
                    <a:pt x="609576" y="81407"/>
                    <a:pt x="643423" y="80369"/>
                  </a:cubicBezTo>
                  <a:cubicBezTo>
                    <a:pt x="652688" y="30333"/>
                    <a:pt x="686630" y="11924"/>
                    <a:pt x="703742" y="2672"/>
                  </a:cubicBezTo>
                  <a:lnTo>
                    <a:pt x="703742" y="2672"/>
                  </a:lnTo>
                  <a:cubicBezTo>
                    <a:pt x="703742" y="2672"/>
                    <a:pt x="705066" y="1917"/>
                    <a:pt x="705066" y="1917"/>
                  </a:cubicBezTo>
                  <a:cubicBezTo>
                    <a:pt x="712629" y="-2237"/>
                    <a:pt x="722178" y="595"/>
                    <a:pt x="726244" y="8148"/>
                  </a:cubicBezTo>
                  <a:cubicBezTo>
                    <a:pt x="730404" y="15700"/>
                    <a:pt x="727567" y="25141"/>
                    <a:pt x="720004" y="29295"/>
                  </a:cubicBezTo>
                  <a:lnTo>
                    <a:pt x="718680" y="30050"/>
                  </a:lnTo>
                  <a:cubicBezTo>
                    <a:pt x="703458" y="38263"/>
                    <a:pt x="681335" y="50253"/>
                    <a:pt x="674339" y="84617"/>
                  </a:cubicBezTo>
                  <a:cubicBezTo>
                    <a:pt x="674622" y="85089"/>
                    <a:pt x="674812" y="85656"/>
                    <a:pt x="675001" y="86222"/>
                  </a:cubicBezTo>
                  <a:cubicBezTo>
                    <a:pt x="697219" y="94624"/>
                    <a:pt x="720193" y="109918"/>
                    <a:pt x="729364" y="131915"/>
                  </a:cubicBezTo>
                  <a:cubicBezTo>
                    <a:pt x="736076" y="147964"/>
                    <a:pt x="741087" y="175815"/>
                    <a:pt x="729647" y="190825"/>
                  </a:cubicBezTo>
                  <a:cubicBezTo>
                    <a:pt x="736549" y="200927"/>
                    <a:pt x="742222" y="212350"/>
                    <a:pt x="746571" y="224906"/>
                  </a:cubicBezTo>
                  <a:cubicBezTo>
                    <a:pt x="772192" y="299205"/>
                    <a:pt x="746949" y="399559"/>
                    <a:pt x="677364" y="500197"/>
                  </a:cubicBezTo>
                  <a:cubicBezTo>
                    <a:pt x="647015" y="544097"/>
                    <a:pt x="611467" y="582331"/>
                    <a:pt x="571853" y="613863"/>
                  </a:cubicBezTo>
                  <a:cubicBezTo>
                    <a:pt x="455374" y="706477"/>
                    <a:pt x="324430" y="726208"/>
                    <a:pt x="235085" y="726397"/>
                  </a:cubicBezTo>
                  <a:lnTo>
                    <a:pt x="233478" y="726397"/>
                  </a:lnTo>
                  <a:cubicBezTo>
                    <a:pt x="116621" y="726397"/>
                    <a:pt x="18295" y="693732"/>
                    <a:pt x="2790" y="664277"/>
                  </a:cubicBezTo>
                  <a:cubicBezTo>
                    <a:pt x="-1276" y="656441"/>
                    <a:pt x="-898" y="647661"/>
                    <a:pt x="3924" y="640864"/>
                  </a:cubicBezTo>
                  <a:cubicBezTo>
                    <a:pt x="8840" y="633783"/>
                    <a:pt x="16026" y="634161"/>
                    <a:pt x="20375" y="634350"/>
                  </a:cubicBezTo>
                  <a:lnTo>
                    <a:pt x="20375" y="634350"/>
                  </a:lnTo>
                  <a:cubicBezTo>
                    <a:pt x="69254" y="636804"/>
                    <a:pt x="194148" y="636143"/>
                    <a:pt x="298525" y="576101"/>
                  </a:cubicBezTo>
                  <a:cubicBezTo>
                    <a:pt x="430603" y="500008"/>
                    <a:pt x="450363" y="425144"/>
                    <a:pt x="475323" y="330265"/>
                  </a:cubicBezTo>
                  <a:lnTo>
                    <a:pt x="475512" y="329698"/>
                  </a:lnTo>
                  <a:lnTo>
                    <a:pt x="475512" y="329698"/>
                  </a:lnTo>
                  <a:cubicBezTo>
                    <a:pt x="475512" y="329698"/>
                    <a:pt x="475512" y="329698"/>
                    <a:pt x="475512" y="329698"/>
                  </a:cubicBezTo>
                  <a:cubicBezTo>
                    <a:pt x="482792" y="302131"/>
                    <a:pt x="490261" y="273620"/>
                    <a:pt x="501133" y="243221"/>
                  </a:cubicBezTo>
                  <a:cubicBezTo>
                    <a:pt x="515504" y="202721"/>
                    <a:pt x="539140" y="176759"/>
                    <a:pt x="565329" y="161370"/>
                  </a:cubicBezTo>
                  <a:close/>
                  <a:moveTo>
                    <a:pt x="653728" y="112090"/>
                  </a:moveTo>
                  <a:cubicBezTo>
                    <a:pt x="627067" y="108502"/>
                    <a:pt x="607779" y="125024"/>
                    <a:pt x="601161" y="134370"/>
                  </a:cubicBezTo>
                  <a:cubicBezTo>
                    <a:pt x="597096" y="140223"/>
                    <a:pt x="595583" y="144943"/>
                    <a:pt x="595111" y="148153"/>
                  </a:cubicBezTo>
                  <a:cubicBezTo>
                    <a:pt x="623568" y="139562"/>
                    <a:pt x="652026" y="140884"/>
                    <a:pt x="672732" y="147304"/>
                  </a:cubicBezTo>
                  <a:cubicBezTo>
                    <a:pt x="684455" y="150986"/>
                    <a:pt x="695422" y="156839"/>
                    <a:pt x="705160" y="164486"/>
                  </a:cubicBezTo>
                  <a:cubicBezTo>
                    <a:pt x="704877" y="158821"/>
                    <a:pt x="703553" y="151174"/>
                    <a:pt x="700528" y="143905"/>
                  </a:cubicBezTo>
                  <a:cubicBezTo>
                    <a:pt x="695139" y="131066"/>
                    <a:pt x="675946" y="118037"/>
                    <a:pt x="653634" y="112090"/>
                  </a:cubicBezTo>
                  <a:close/>
                  <a:moveTo>
                    <a:pt x="58760" y="666071"/>
                  </a:moveTo>
                  <a:cubicBezTo>
                    <a:pt x="93269" y="679948"/>
                    <a:pt x="156141" y="695148"/>
                    <a:pt x="233573" y="695148"/>
                  </a:cubicBezTo>
                  <a:lnTo>
                    <a:pt x="235085" y="695148"/>
                  </a:lnTo>
                  <a:cubicBezTo>
                    <a:pt x="319513" y="694959"/>
                    <a:pt x="442989" y="676361"/>
                    <a:pt x="552471" y="589412"/>
                  </a:cubicBezTo>
                  <a:cubicBezTo>
                    <a:pt x="589722" y="559768"/>
                    <a:pt x="623190" y="523799"/>
                    <a:pt x="651743" y="482449"/>
                  </a:cubicBezTo>
                  <a:cubicBezTo>
                    <a:pt x="742505" y="351223"/>
                    <a:pt x="727756" y="265785"/>
                    <a:pt x="717167" y="235102"/>
                  </a:cubicBezTo>
                  <a:cubicBezTo>
                    <a:pt x="707051" y="205742"/>
                    <a:pt x="687480" y="184594"/>
                    <a:pt x="663466" y="177136"/>
                  </a:cubicBezTo>
                  <a:cubicBezTo>
                    <a:pt x="626688" y="165619"/>
                    <a:pt x="558049" y="176192"/>
                    <a:pt x="530631" y="253512"/>
                  </a:cubicBezTo>
                  <a:cubicBezTo>
                    <a:pt x="520231" y="282967"/>
                    <a:pt x="512762" y="311006"/>
                    <a:pt x="505671" y="338195"/>
                  </a:cubicBezTo>
                  <a:lnTo>
                    <a:pt x="505671" y="338195"/>
                  </a:lnTo>
                  <a:cubicBezTo>
                    <a:pt x="479955" y="436095"/>
                    <a:pt x="457643" y="520495"/>
                    <a:pt x="314314" y="603101"/>
                  </a:cubicBezTo>
                  <a:cubicBezTo>
                    <a:pt x="225064" y="654458"/>
                    <a:pt x="122672" y="665221"/>
                    <a:pt x="58854" y="666165"/>
                  </a:cubicBezTo>
                  <a:close/>
                </a:path>
              </a:pathLst>
            </a:custGeom>
            <a:grpFill/>
            <a:ln w="9419"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5" name="Freeform 94">
              <a:extLst>
                <a:ext uri="{FF2B5EF4-FFF2-40B4-BE49-F238E27FC236}">
                  <a16:creationId xmlns:a16="http://schemas.microsoft.com/office/drawing/2014/main" id="{64FD1967-9A97-6648-D5F6-D6D74A62F43D}"/>
                </a:ext>
              </a:extLst>
            </p:cNvPr>
            <p:cNvSpPr/>
            <p:nvPr/>
          </p:nvSpPr>
          <p:spPr>
            <a:xfrm>
              <a:off x="6578808" y="5530918"/>
              <a:ext cx="393731" cy="559893"/>
            </a:xfrm>
            <a:custGeom>
              <a:avLst/>
              <a:gdLst>
                <a:gd name="connsiteX0" fmla="*/ 39139 w 393731"/>
                <a:gd name="connsiteY0" fmla="*/ 552719 h 559893"/>
                <a:gd name="connsiteX1" fmla="*/ 52281 w 393731"/>
                <a:gd name="connsiteY1" fmla="*/ 559894 h 559893"/>
                <a:gd name="connsiteX2" fmla="*/ 60790 w 393731"/>
                <a:gd name="connsiteY2" fmla="*/ 557534 h 559893"/>
                <a:gd name="connsiteX3" fmla="*/ 65517 w 393731"/>
                <a:gd name="connsiteY3" fmla="*/ 536009 h 559893"/>
                <a:gd name="connsiteX4" fmla="*/ 60600 w 393731"/>
                <a:gd name="connsiteY4" fmla="*/ 308771 h 559893"/>
                <a:gd name="connsiteX5" fmla="*/ 109102 w 393731"/>
                <a:gd name="connsiteY5" fmla="*/ 421776 h 559893"/>
                <a:gd name="connsiteX6" fmla="*/ 152592 w 393731"/>
                <a:gd name="connsiteY6" fmla="*/ 430745 h 559893"/>
                <a:gd name="connsiteX7" fmla="*/ 213101 w 393731"/>
                <a:gd name="connsiteY7" fmla="*/ 360128 h 559893"/>
                <a:gd name="connsiteX8" fmla="*/ 182185 w 393731"/>
                <a:gd name="connsiteY8" fmla="*/ 289890 h 559893"/>
                <a:gd name="connsiteX9" fmla="*/ 182185 w 393731"/>
                <a:gd name="connsiteY9" fmla="*/ 289890 h 559893"/>
                <a:gd name="connsiteX10" fmla="*/ 165261 w 393731"/>
                <a:gd name="connsiteY10" fmla="*/ 268365 h 559893"/>
                <a:gd name="connsiteX11" fmla="*/ 155050 w 393731"/>
                <a:gd name="connsiteY11" fmla="*/ 189913 h 559893"/>
                <a:gd name="connsiteX12" fmla="*/ 186155 w 393731"/>
                <a:gd name="connsiteY12" fmla="*/ 155454 h 559893"/>
                <a:gd name="connsiteX13" fmla="*/ 186345 w 393731"/>
                <a:gd name="connsiteY13" fmla="*/ 155265 h 559893"/>
                <a:gd name="connsiteX14" fmla="*/ 206293 w 393731"/>
                <a:gd name="connsiteY14" fmla="*/ 133929 h 559893"/>
                <a:gd name="connsiteX15" fmla="*/ 231348 w 393731"/>
                <a:gd name="connsiteY15" fmla="*/ 48679 h 559893"/>
                <a:gd name="connsiteX16" fmla="*/ 250351 w 393731"/>
                <a:gd name="connsiteY16" fmla="*/ 70204 h 559893"/>
                <a:gd name="connsiteX17" fmla="*/ 239857 w 393731"/>
                <a:gd name="connsiteY17" fmla="*/ 149129 h 559893"/>
                <a:gd name="connsiteX18" fmla="*/ 224351 w 393731"/>
                <a:gd name="connsiteY18" fmla="*/ 209455 h 559893"/>
                <a:gd name="connsiteX19" fmla="*/ 256780 w 393731"/>
                <a:gd name="connsiteY19" fmla="*/ 260718 h 559893"/>
                <a:gd name="connsiteX20" fmla="*/ 317950 w 393731"/>
                <a:gd name="connsiteY20" fmla="*/ 235700 h 559893"/>
                <a:gd name="connsiteX21" fmla="*/ 349812 w 393731"/>
                <a:gd name="connsiteY21" fmla="*/ 159985 h 559893"/>
                <a:gd name="connsiteX22" fmla="*/ 359550 w 393731"/>
                <a:gd name="connsiteY22" fmla="*/ 234095 h 559893"/>
                <a:gd name="connsiteX23" fmla="*/ 344706 w 393731"/>
                <a:gd name="connsiteY23" fmla="*/ 267987 h 559893"/>
                <a:gd name="connsiteX24" fmla="*/ 337521 w 393731"/>
                <a:gd name="connsiteY24" fmla="*/ 347572 h 559893"/>
                <a:gd name="connsiteX25" fmla="*/ 339601 w 393731"/>
                <a:gd name="connsiteY25" fmla="*/ 351254 h 559893"/>
                <a:gd name="connsiteX26" fmla="*/ 360779 w 393731"/>
                <a:gd name="connsiteY26" fmla="*/ 357485 h 559893"/>
                <a:gd name="connsiteX27" fmla="*/ 367019 w 393731"/>
                <a:gd name="connsiteY27" fmla="*/ 336338 h 559893"/>
                <a:gd name="connsiteX28" fmla="*/ 365034 w 393731"/>
                <a:gd name="connsiteY28" fmla="*/ 332656 h 559893"/>
                <a:gd name="connsiteX29" fmla="*/ 372030 w 393731"/>
                <a:gd name="connsiteY29" fmla="*/ 283470 h 559893"/>
                <a:gd name="connsiteX30" fmla="*/ 372030 w 393731"/>
                <a:gd name="connsiteY30" fmla="*/ 283281 h 559893"/>
                <a:gd name="connsiteX31" fmla="*/ 390277 w 393731"/>
                <a:gd name="connsiteY31" fmla="*/ 240704 h 559893"/>
                <a:gd name="connsiteX32" fmla="*/ 346881 w 393731"/>
                <a:gd name="connsiteY32" fmla="*/ 102586 h 559893"/>
                <a:gd name="connsiteX33" fmla="*/ 327688 w 393731"/>
                <a:gd name="connsiteY33" fmla="*/ 99282 h 559893"/>
                <a:gd name="connsiteX34" fmla="*/ 320219 w 393731"/>
                <a:gd name="connsiteY34" fmla="*/ 117313 h 559893"/>
                <a:gd name="connsiteX35" fmla="*/ 293558 w 393731"/>
                <a:gd name="connsiteY35" fmla="*/ 216441 h 559893"/>
                <a:gd name="connsiteX36" fmla="*/ 268220 w 393731"/>
                <a:gd name="connsiteY36" fmla="*/ 231735 h 559893"/>
                <a:gd name="connsiteX37" fmla="*/ 269355 w 393731"/>
                <a:gd name="connsiteY37" fmla="*/ 159419 h 559893"/>
                <a:gd name="connsiteX38" fmla="*/ 276634 w 393731"/>
                <a:gd name="connsiteY38" fmla="*/ 53305 h 559893"/>
                <a:gd name="connsiteX39" fmla="*/ 196555 w 393731"/>
                <a:gd name="connsiteY39" fmla="*/ 60 h 559893"/>
                <a:gd name="connsiteX40" fmla="*/ 183414 w 393731"/>
                <a:gd name="connsiteY40" fmla="*/ 8840 h 559893"/>
                <a:gd name="connsiteX41" fmla="*/ 184643 w 393731"/>
                <a:gd name="connsiteY41" fmla="*/ 24511 h 559893"/>
                <a:gd name="connsiteX42" fmla="*/ 182752 w 393731"/>
                <a:gd name="connsiteY42" fmla="*/ 113348 h 559893"/>
                <a:gd name="connsiteX43" fmla="*/ 163938 w 393731"/>
                <a:gd name="connsiteY43" fmla="*/ 133457 h 559893"/>
                <a:gd name="connsiteX44" fmla="*/ 163654 w 393731"/>
                <a:gd name="connsiteY44" fmla="*/ 133740 h 559893"/>
                <a:gd name="connsiteX45" fmla="*/ 130752 w 393731"/>
                <a:gd name="connsiteY45" fmla="*/ 170276 h 559893"/>
                <a:gd name="connsiteX46" fmla="*/ 139356 w 393731"/>
                <a:gd name="connsiteY46" fmla="*/ 285452 h 559893"/>
                <a:gd name="connsiteX47" fmla="*/ 139356 w 393731"/>
                <a:gd name="connsiteY47" fmla="*/ 285452 h 559893"/>
                <a:gd name="connsiteX48" fmla="*/ 158359 w 393731"/>
                <a:gd name="connsiteY48" fmla="*/ 309715 h 559893"/>
                <a:gd name="connsiteX49" fmla="*/ 158454 w 393731"/>
                <a:gd name="connsiteY49" fmla="*/ 309715 h 559893"/>
                <a:gd name="connsiteX50" fmla="*/ 182090 w 393731"/>
                <a:gd name="connsiteY50" fmla="*/ 357013 h 559893"/>
                <a:gd name="connsiteX51" fmla="*/ 146636 w 393731"/>
                <a:gd name="connsiteY51" fmla="*/ 399874 h 559893"/>
                <a:gd name="connsiteX52" fmla="*/ 127254 w 393731"/>
                <a:gd name="connsiteY52" fmla="*/ 396098 h 559893"/>
                <a:gd name="connsiteX53" fmla="*/ 88113 w 393731"/>
                <a:gd name="connsiteY53" fmla="*/ 280638 h 559893"/>
                <a:gd name="connsiteX54" fmla="*/ 87924 w 393731"/>
                <a:gd name="connsiteY54" fmla="*/ 279599 h 559893"/>
                <a:gd name="connsiteX55" fmla="*/ 83480 w 393731"/>
                <a:gd name="connsiteY55" fmla="*/ 254204 h 559893"/>
                <a:gd name="connsiteX56" fmla="*/ 70244 w 393731"/>
                <a:gd name="connsiteY56" fmla="*/ 243158 h 559893"/>
                <a:gd name="connsiteX57" fmla="*/ 54928 w 393731"/>
                <a:gd name="connsiteY57" fmla="*/ 250994 h 559893"/>
                <a:gd name="connsiteX58" fmla="*/ 39233 w 393731"/>
                <a:gd name="connsiteY58" fmla="*/ 552436 h 55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93731" h="559893">
                  <a:moveTo>
                    <a:pt x="39139" y="552719"/>
                  </a:moveTo>
                  <a:cubicBezTo>
                    <a:pt x="42070" y="557345"/>
                    <a:pt x="47175" y="559894"/>
                    <a:pt x="52281" y="559894"/>
                  </a:cubicBezTo>
                  <a:cubicBezTo>
                    <a:pt x="55211" y="559894"/>
                    <a:pt x="58142" y="559139"/>
                    <a:pt x="60790" y="557534"/>
                  </a:cubicBezTo>
                  <a:cubicBezTo>
                    <a:pt x="68069" y="552908"/>
                    <a:pt x="70149" y="543278"/>
                    <a:pt x="65517" y="536009"/>
                  </a:cubicBezTo>
                  <a:cubicBezTo>
                    <a:pt x="22215" y="468697"/>
                    <a:pt x="20324" y="397325"/>
                    <a:pt x="60600" y="308771"/>
                  </a:cubicBezTo>
                  <a:cubicBezTo>
                    <a:pt x="67124" y="349272"/>
                    <a:pt x="78942" y="400440"/>
                    <a:pt x="109102" y="421776"/>
                  </a:cubicBezTo>
                  <a:cubicBezTo>
                    <a:pt x="121771" y="430745"/>
                    <a:pt x="136803" y="433860"/>
                    <a:pt x="152592" y="430745"/>
                  </a:cubicBezTo>
                  <a:cubicBezTo>
                    <a:pt x="175566" y="426213"/>
                    <a:pt x="209697" y="397230"/>
                    <a:pt x="213101" y="360128"/>
                  </a:cubicBezTo>
                  <a:cubicBezTo>
                    <a:pt x="215937" y="329446"/>
                    <a:pt x="197973" y="308488"/>
                    <a:pt x="182185" y="289890"/>
                  </a:cubicBezTo>
                  <a:lnTo>
                    <a:pt x="182185" y="289890"/>
                  </a:lnTo>
                  <a:cubicBezTo>
                    <a:pt x="176323" y="282998"/>
                    <a:pt x="170272" y="275823"/>
                    <a:pt x="165261" y="268365"/>
                  </a:cubicBezTo>
                  <a:cubicBezTo>
                    <a:pt x="142760" y="234756"/>
                    <a:pt x="135480" y="214364"/>
                    <a:pt x="155050" y="189913"/>
                  </a:cubicBezTo>
                  <a:cubicBezTo>
                    <a:pt x="165167" y="177262"/>
                    <a:pt x="175850" y="166216"/>
                    <a:pt x="186155" y="155454"/>
                  </a:cubicBezTo>
                  <a:lnTo>
                    <a:pt x="186345" y="155265"/>
                  </a:lnTo>
                  <a:cubicBezTo>
                    <a:pt x="193435" y="147901"/>
                    <a:pt x="200148" y="141010"/>
                    <a:pt x="206293" y="133929"/>
                  </a:cubicBezTo>
                  <a:cubicBezTo>
                    <a:pt x="226148" y="111083"/>
                    <a:pt x="241653" y="85026"/>
                    <a:pt x="231348" y="48679"/>
                  </a:cubicBezTo>
                  <a:cubicBezTo>
                    <a:pt x="238344" y="54722"/>
                    <a:pt x="245057" y="62085"/>
                    <a:pt x="250351" y="70204"/>
                  </a:cubicBezTo>
                  <a:cubicBezTo>
                    <a:pt x="261507" y="87575"/>
                    <a:pt x="250540" y="118918"/>
                    <a:pt x="239857" y="149129"/>
                  </a:cubicBezTo>
                  <a:cubicBezTo>
                    <a:pt x="232293" y="170559"/>
                    <a:pt x="225202" y="190951"/>
                    <a:pt x="224351" y="209455"/>
                  </a:cubicBezTo>
                  <a:cubicBezTo>
                    <a:pt x="223028" y="240798"/>
                    <a:pt x="241275" y="254676"/>
                    <a:pt x="256780" y="260718"/>
                  </a:cubicBezTo>
                  <a:cubicBezTo>
                    <a:pt x="277769" y="268931"/>
                    <a:pt x="298380" y="260529"/>
                    <a:pt x="317950" y="235700"/>
                  </a:cubicBezTo>
                  <a:cubicBezTo>
                    <a:pt x="330336" y="220028"/>
                    <a:pt x="343856" y="189818"/>
                    <a:pt x="349812" y="159985"/>
                  </a:cubicBezTo>
                  <a:cubicBezTo>
                    <a:pt x="362575" y="184059"/>
                    <a:pt x="365412" y="207283"/>
                    <a:pt x="359550" y="234095"/>
                  </a:cubicBezTo>
                  <a:cubicBezTo>
                    <a:pt x="356808" y="246651"/>
                    <a:pt x="350663" y="257508"/>
                    <a:pt x="344706" y="267987"/>
                  </a:cubicBezTo>
                  <a:cubicBezTo>
                    <a:pt x="332605" y="289323"/>
                    <a:pt x="318801" y="313397"/>
                    <a:pt x="337521" y="347572"/>
                  </a:cubicBezTo>
                  <a:lnTo>
                    <a:pt x="339601" y="351254"/>
                  </a:lnTo>
                  <a:cubicBezTo>
                    <a:pt x="343761" y="358807"/>
                    <a:pt x="353216" y="361545"/>
                    <a:pt x="360779" y="357485"/>
                  </a:cubicBezTo>
                  <a:cubicBezTo>
                    <a:pt x="368343" y="353331"/>
                    <a:pt x="371084" y="343890"/>
                    <a:pt x="367019" y="336338"/>
                  </a:cubicBezTo>
                  <a:lnTo>
                    <a:pt x="365034" y="332656"/>
                  </a:lnTo>
                  <a:cubicBezTo>
                    <a:pt x="355106" y="314530"/>
                    <a:pt x="360023" y="304523"/>
                    <a:pt x="372030" y="283470"/>
                  </a:cubicBezTo>
                  <a:lnTo>
                    <a:pt x="372030" y="283281"/>
                  </a:lnTo>
                  <a:cubicBezTo>
                    <a:pt x="378932" y="271386"/>
                    <a:pt x="386590" y="257886"/>
                    <a:pt x="390277" y="240704"/>
                  </a:cubicBezTo>
                  <a:cubicBezTo>
                    <a:pt x="403986" y="176979"/>
                    <a:pt x="374299" y="133457"/>
                    <a:pt x="346881" y="102586"/>
                  </a:cubicBezTo>
                  <a:cubicBezTo>
                    <a:pt x="342059" y="97110"/>
                    <a:pt x="334023" y="95789"/>
                    <a:pt x="327688" y="99282"/>
                  </a:cubicBezTo>
                  <a:cubicBezTo>
                    <a:pt x="321259" y="102775"/>
                    <a:pt x="318234" y="110233"/>
                    <a:pt x="320219" y="117313"/>
                  </a:cubicBezTo>
                  <a:cubicBezTo>
                    <a:pt x="327216" y="141482"/>
                    <a:pt x="310860" y="194538"/>
                    <a:pt x="293558" y="216441"/>
                  </a:cubicBezTo>
                  <a:cubicBezTo>
                    <a:pt x="278336" y="235700"/>
                    <a:pt x="270773" y="232679"/>
                    <a:pt x="268220" y="231735"/>
                  </a:cubicBezTo>
                  <a:cubicBezTo>
                    <a:pt x="249973" y="224560"/>
                    <a:pt x="252431" y="207378"/>
                    <a:pt x="269355" y="159419"/>
                  </a:cubicBezTo>
                  <a:cubicBezTo>
                    <a:pt x="281834" y="123828"/>
                    <a:pt x="296111" y="83516"/>
                    <a:pt x="276634" y="53305"/>
                  </a:cubicBezTo>
                  <a:cubicBezTo>
                    <a:pt x="256875" y="22529"/>
                    <a:pt x="220853" y="-1356"/>
                    <a:pt x="196555" y="60"/>
                  </a:cubicBezTo>
                  <a:cubicBezTo>
                    <a:pt x="190883" y="343"/>
                    <a:pt x="185872" y="3742"/>
                    <a:pt x="183414" y="8840"/>
                  </a:cubicBezTo>
                  <a:cubicBezTo>
                    <a:pt x="180956" y="13938"/>
                    <a:pt x="181428" y="19885"/>
                    <a:pt x="184643" y="24511"/>
                  </a:cubicBezTo>
                  <a:cubicBezTo>
                    <a:pt x="215748" y="69166"/>
                    <a:pt x="203457" y="89463"/>
                    <a:pt x="182752" y="113348"/>
                  </a:cubicBezTo>
                  <a:cubicBezTo>
                    <a:pt x="177174" y="119768"/>
                    <a:pt x="170745" y="126471"/>
                    <a:pt x="163938" y="133457"/>
                  </a:cubicBezTo>
                  <a:lnTo>
                    <a:pt x="163654" y="133740"/>
                  </a:lnTo>
                  <a:cubicBezTo>
                    <a:pt x="153349" y="144408"/>
                    <a:pt x="141720" y="156492"/>
                    <a:pt x="130752" y="170276"/>
                  </a:cubicBezTo>
                  <a:cubicBezTo>
                    <a:pt x="93596" y="216819"/>
                    <a:pt x="122243" y="259774"/>
                    <a:pt x="139356" y="285452"/>
                  </a:cubicBezTo>
                  <a:lnTo>
                    <a:pt x="139356" y="285452"/>
                  </a:lnTo>
                  <a:cubicBezTo>
                    <a:pt x="145312" y="294421"/>
                    <a:pt x="152025" y="302257"/>
                    <a:pt x="158359" y="309715"/>
                  </a:cubicBezTo>
                  <a:lnTo>
                    <a:pt x="158454" y="309715"/>
                  </a:lnTo>
                  <a:cubicBezTo>
                    <a:pt x="174054" y="328219"/>
                    <a:pt x="183603" y="340303"/>
                    <a:pt x="182090" y="357013"/>
                  </a:cubicBezTo>
                  <a:cubicBezTo>
                    <a:pt x="180010" y="379293"/>
                    <a:pt x="157603" y="397702"/>
                    <a:pt x="146636" y="399874"/>
                  </a:cubicBezTo>
                  <a:cubicBezTo>
                    <a:pt x="139072" y="401290"/>
                    <a:pt x="132927" y="400157"/>
                    <a:pt x="127254" y="396098"/>
                  </a:cubicBezTo>
                  <a:cubicBezTo>
                    <a:pt x="101916" y="378066"/>
                    <a:pt x="92651" y="312359"/>
                    <a:pt x="88113" y="280638"/>
                  </a:cubicBezTo>
                  <a:lnTo>
                    <a:pt x="87924" y="279599"/>
                  </a:lnTo>
                  <a:cubicBezTo>
                    <a:pt x="86222" y="267987"/>
                    <a:pt x="85087" y="259585"/>
                    <a:pt x="83480" y="254204"/>
                  </a:cubicBezTo>
                  <a:cubicBezTo>
                    <a:pt x="81684" y="248162"/>
                    <a:pt x="76484" y="243913"/>
                    <a:pt x="70244" y="243158"/>
                  </a:cubicBezTo>
                  <a:cubicBezTo>
                    <a:pt x="64099" y="242497"/>
                    <a:pt x="57953" y="245518"/>
                    <a:pt x="54928" y="250994"/>
                  </a:cubicBezTo>
                  <a:cubicBezTo>
                    <a:pt x="-12861" y="370891"/>
                    <a:pt x="-17682" y="463882"/>
                    <a:pt x="39233" y="552436"/>
                  </a:cubicBezTo>
                  <a:close/>
                </a:path>
              </a:pathLst>
            </a:custGeom>
            <a:grpFill/>
            <a:ln w="9419"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grpSp>
      <p:pic>
        <p:nvPicPr>
          <p:cNvPr id="98" name="Graphic 97" descr="Water bottle with solid fill">
            <a:extLst>
              <a:ext uri="{FF2B5EF4-FFF2-40B4-BE49-F238E27FC236}">
                <a16:creationId xmlns:a16="http://schemas.microsoft.com/office/drawing/2014/main" id="{673D95FE-730E-139E-0626-506F467808BD}"/>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851529" y="3982998"/>
            <a:ext cx="580200" cy="580200"/>
          </a:xfrm>
          <a:prstGeom prst="rect">
            <a:avLst/>
          </a:prstGeom>
        </p:spPr>
      </p:pic>
      <p:sp>
        <p:nvSpPr>
          <p:cNvPr id="99" name="Slide Number Placeholder 98">
            <a:extLst>
              <a:ext uri="{FF2B5EF4-FFF2-40B4-BE49-F238E27FC236}">
                <a16:creationId xmlns:a16="http://schemas.microsoft.com/office/drawing/2014/main" id="{A548BF99-E9BE-CFD6-5F33-BFD29BED1DA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006627052"/>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966">
          <a:extLst>
            <a:ext uri="{FF2B5EF4-FFF2-40B4-BE49-F238E27FC236}">
              <a16:creationId xmlns:a16="http://schemas.microsoft.com/office/drawing/2014/main" id="{7D18184A-0321-2F77-CA05-20D8CDAAE3EF}"/>
            </a:ext>
          </a:extLst>
        </p:cNvPr>
        <p:cNvGrpSpPr/>
        <p:nvPr/>
      </p:nvGrpSpPr>
      <p:grpSpPr>
        <a:xfrm>
          <a:off x="0" y="0"/>
          <a:ext cx="0" cy="0"/>
          <a:chOff x="0" y="0"/>
          <a:chExt cx="0" cy="0"/>
        </a:xfrm>
      </p:grpSpPr>
      <p:sp>
        <p:nvSpPr>
          <p:cNvPr id="1968" name="Google Shape;1968;p49">
            <a:extLst>
              <a:ext uri="{FF2B5EF4-FFF2-40B4-BE49-F238E27FC236}">
                <a16:creationId xmlns:a16="http://schemas.microsoft.com/office/drawing/2014/main" id="{8BA72DAA-FBC0-F1AC-5C01-6B6D5BD8505F}"/>
              </a:ext>
            </a:extLst>
          </p:cNvPr>
          <p:cNvSpPr txBox="1">
            <a:spLocks noGrp="1"/>
          </p:cNvSpPr>
          <p:nvPr>
            <p:ph type="title"/>
          </p:nvPr>
        </p:nvSpPr>
        <p:spPr>
          <a:xfrm>
            <a:off x="619201" y="259200"/>
            <a:ext cx="10963199" cy="474003"/>
          </a:xfrm>
          <a:prstGeom prst="rect">
            <a:avLst/>
          </a:prstGeom>
          <a:noFill/>
          <a:ln>
            <a:noFill/>
          </a:ln>
        </p:spPr>
        <p:txBody>
          <a:bodyPr spcFirstLastPara="1" wrap="square" lIns="0" tIns="0" rIns="0" bIns="0" anchor="t" anchorCtr="0">
            <a:normAutofit/>
          </a:bodyPr>
          <a:lstStyle/>
          <a:p>
            <a:pPr lvl="0"/>
            <a:r>
              <a:rPr lang="en-GB" dirty="0"/>
              <a:t>PATIENT CASE</a:t>
            </a:r>
            <a:endParaRPr dirty="0"/>
          </a:p>
        </p:txBody>
      </p:sp>
      <p:sp>
        <p:nvSpPr>
          <p:cNvPr id="1969" name="Google Shape;1969;p49">
            <a:extLst>
              <a:ext uri="{FF2B5EF4-FFF2-40B4-BE49-F238E27FC236}">
                <a16:creationId xmlns:a16="http://schemas.microsoft.com/office/drawing/2014/main" id="{A0DE93AC-90D4-F297-D695-E56383AB82D7}"/>
              </a:ext>
            </a:extLst>
          </p:cNvPr>
          <p:cNvSpPr txBox="1">
            <a:spLocks noGrp="1"/>
          </p:cNvSpPr>
          <p:nvPr>
            <p:ph type="body" idx="3"/>
          </p:nvPr>
        </p:nvSpPr>
        <p:spPr>
          <a:xfrm>
            <a:off x="620183" y="6356351"/>
            <a:ext cx="10300353" cy="365125"/>
          </a:xfrm>
          <a:prstGeom prst="rect">
            <a:avLst/>
          </a:prstGeom>
          <a:noFill/>
          <a:ln>
            <a:noFill/>
          </a:ln>
        </p:spPr>
        <p:txBody>
          <a:bodyPr spcFirstLastPara="1" wrap="square" lIns="0" tIns="0" rIns="0" bIns="0" anchor="b" anchorCtr="0">
            <a:noAutofit/>
          </a:bodyPr>
          <a:lstStyle/>
          <a:p>
            <a:pPr marL="0" lvl="0" indent="0" algn="l" rtl="0">
              <a:lnSpc>
                <a:spcPct val="100000"/>
              </a:lnSpc>
              <a:spcAft>
                <a:spcPts val="0"/>
              </a:spcAft>
              <a:buSzPts val="1200"/>
              <a:buNone/>
            </a:pPr>
            <a:r>
              <a:rPr lang="en-GB" dirty="0">
                <a:latin typeface="Arial" panose="020B0604020202020204" pitchFamily="34" charset="0"/>
                <a:cs typeface="Arial" panose="020B0604020202020204" pitchFamily="34" charset="0"/>
              </a:rPr>
              <a:t>Educational case study</a:t>
            </a:r>
          </a:p>
          <a:p>
            <a:r>
              <a:rPr lang="en-GB" dirty="0">
                <a:solidFill>
                  <a:schemeClr val="tx2"/>
                </a:solidFill>
              </a:rPr>
              <a:t>1L, first-line; C2, cycle 2; Dato-</a:t>
            </a:r>
            <a:r>
              <a:rPr lang="en-GB" dirty="0" err="1">
                <a:solidFill>
                  <a:schemeClr val="tx2"/>
                </a:solidFill>
              </a:rPr>
              <a:t>DXd</a:t>
            </a:r>
            <a:r>
              <a:rPr lang="en-GB" dirty="0">
                <a:solidFill>
                  <a:schemeClr val="tx2"/>
                </a:solidFill>
              </a:rPr>
              <a:t>, </a:t>
            </a:r>
            <a:r>
              <a:rPr lang="en-GB" dirty="0" err="1">
                <a:solidFill>
                  <a:schemeClr val="tx2"/>
                </a:solidFill>
              </a:rPr>
              <a:t>datopotamab</a:t>
            </a:r>
            <a:r>
              <a:rPr lang="en-GB" dirty="0">
                <a:solidFill>
                  <a:schemeClr val="tx2"/>
                </a:solidFill>
              </a:rPr>
              <a:t> deruxtecan; ECOG PS, Eastern Cooperative Oncology Group performance status; IV, intravenous; </a:t>
            </a:r>
            <a:r>
              <a:rPr lang="en-GB" dirty="0" err="1">
                <a:solidFill>
                  <a:schemeClr val="tx2"/>
                </a:solidFill>
              </a:rPr>
              <a:t>mets</a:t>
            </a:r>
            <a:r>
              <a:rPr lang="en-GB" dirty="0">
                <a:solidFill>
                  <a:schemeClr val="tx2"/>
                </a:solidFill>
              </a:rPr>
              <a:t>, metastases; MRI, magnetic resonance imaging; </a:t>
            </a:r>
            <a:r>
              <a:rPr lang="en-GB" dirty="0" err="1">
                <a:solidFill>
                  <a:schemeClr val="tx2"/>
                </a:solidFill>
              </a:rPr>
              <a:t>osi</a:t>
            </a:r>
            <a:r>
              <a:rPr lang="en-GB" dirty="0">
                <a:solidFill>
                  <a:schemeClr val="tx2"/>
                </a:solidFill>
              </a:rPr>
              <a:t>, </a:t>
            </a:r>
            <a:r>
              <a:rPr lang="en-GB" dirty="0" err="1">
                <a:solidFill>
                  <a:schemeClr val="tx2"/>
                </a:solidFill>
              </a:rPr>
              <a:t>osimertinib</a:t>
            </a:r>
            <a:r>
              <a:rPr lang="en-GB" dirty="0">
                <a:solidFill>
                  <a:schemeClr val="tx2"/>
                </a:solidFill>
              </a:rPr>
              <a:t>; PET CT, positron emission tomography/computed tomography; Q3W, every 3 weeks</a:t>
            </a:r>
          </a:p>
        </p:txBody>
      </p:sp>
      <p:sp>
        <p:nvSpPr>
          <p:cNvPr id="1970" name="Google Shape;1970;p49">
            <a:extLst>
              <a:ext uri="{FF2B5EF4-FFF2-40B4-BE49-F238E27FC236}">
                <a16:creationId xmlns:a16="http://schemas.microsoft.com/office/drawing/2014/main" id="{46C49696-0849-5BAA-EC09-923A79E343DD}"/>
              </a:ext>
            </a:extLst>
          </p:cNvPr>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en-GB" sz="1100" b="0" i="0" u="none" strike="noStrike" kern="0" cap="none" spc="0" normalizeH="0" baseline="0" noProof="0">
                <a:ln>
                  <a:noFill/>
                </a:ln>
                <a:solidFill>
                  <a:srgbClr val="5D829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56</a:t>
            </a:fld>
            <a:endParaRPr kumimoji="0" sz="1100" b="0" i="0" u="none" strike="noStrike" kern="0" cap="none" spc="0" normalizeH="0" baseline="0" noProof="0">
              <a:ln>
                <a:noFill/>
              </a:ln>
              <a:solidFill>
                <a:srgbClr val="5D8298"/>
              </a:solidFill>
              <a:effectLst/>
              <a:uLnTx/>
              <a:uFillTx/>
              <a:latin typeface="Arial"/>
              <a:cs typeface="Arial"/>
              <a:sym typeface="Arial"/>
            </a:endParaRPr>
          </a:p>
        </p:txBody>
      </p:sp>
      <p:sp>
        <p:nvSpPr>
          <p:cNvPr id="1972" name="Google Shape;1972;p49">
            <a:extLst>
              <a:ext uri="{FF2B5EF4-FFF2-40B4-BE49-F238E27FC236}">
                <a16:creationId xmlns:a16="http://schemas.microsoft.com/office/drawing/2014/main" id="{E3F9ADDC-1CE0-82CB-49F9-4312D338D60F}"/>
              </a:ext>
            </a:extLst>
          </p:cNvPr>
          <p:cNvSpPr/>
          <p:nvPr/>
        </p:nvSpPr>
        <p:spPr>
          <a:xfrm>
            <a:off x="687338" y="1628800"/>
            <a:ext cx="4916629" cy="4104455"/>
          </a:xfrm>
          <a:prstGeom prst="roundRect">
            <a:avLst>
              <a:gd name="adj" fmla="val 16667"/>
            </a:avLst>
          </a:prstGeom>
          <a:solidFill>
            <a:schemeClr val="accent6"/>
          </a:solidFill>
          <a:ln>
            <a:noFill/>
          </a:ln>
        </p:spPr>
        <p:txBody>
          <a:bodyPr spcFirstLastPara="1" wrap="square" lIns="108000" tIns="396000" rIns="108000"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Tx/>
              <a:buNone/>
              <a:tabLst/>
              <a:defRPr/>
            </a:pPr>
            <a:r>
              <a:rPr kumimoji="0" lang="en-GB" sz="1800" b="1" i="0" u="none" strike="noStrike" kern="0" cap="none" spc="0" normalizeH="0" baseline="0" noProof="0" dirty="0">
                <a:ln>
                  <a:noFill/>
                </a:ln>
                <a:solidFill>
                  <a:srgbClr val="FFFFFF"/>
                </a:solidFill>
                <a:effectLst/>
                <a:uLnTx/>
                <a:uFillTx/>
                <a:latin typeface="Arial"/>
                <a:ea typeface="Arial"/>
                <a:cs typeface="Arial"/>
                <a:sym typeface="Arial"/>
              </a:rPr>
              <a:t>Patient Profile</a:t>
            </a:r>
          </a:p>
          <a:p>
            <a:pPr marL="342900" marR="0" lvl="0" indent="-342900" algn="l" defTabSz="914400" rtl="0" eaLnBrk="1" fontAlgn="auto" latinLnBrk="0" hangingPunct="1">
              <a:lnSpc>
                <a:spcPct val="100000"/>
              </a:lnSpc>
              <a:spcBef>
                <a:spcPts val="0"/>
              </a:spcBef>
              <a:spcAft>
                <a:spcPts val="0"/>
              </a:spcAft>
              <a:buClr>
                <a:srgbClr val="FFFFFF"/>
              </a:buClr>
              <a:buSzPts val="2000"/>
              <a:buFont typeface="Arial"/>
              <a:buChar char="•"/>
              <a:tabLst/>
              <a:defRPr/>
            </a:pPr>
            <a:endParaRPr kumimoji="0" lang="en-GB" sz="1800" b="0" i="0" u="none" strike="noStrike" kern="0" cap="none" spc="0" normalizeH="0" baseline="0" noProof="0" dirty="0">
              <a:ln>
                <a:noFill/>
              </a:ln>
              <a:solidFill>
                <a:srgbClr val="FFFFFF"/>
              </a:solidFill>
              <a:effectLst/>
              <a:uLnTx/>
              <a:uFillTx/>
              <a:latin typeface="Arial"/>
              <a:ea typeface="Arial"/>
              <a:cs typeface="Arial"/>
              <a:sym typeface="Arial"/>
            </a:endParaRPr>
          </a:p>
          <a:p>
            <a:pPr marL="285750" lvl="0" indent="-285750">
              <a:spcAft>
                <a:spcPts val="500"/>
              </a:spcAft>
              <a:buClr>
                <a:schemeClr val="bg1"/>
              </a:buClr>
              <a:buFont typeface="Arial" panose="020B0604020202020204" pitchFamily="34" charset="0"/>
              <a:buChar char="•"/>
              <a:defRPr/>
            </a:pPr>
            <a:r>
              <a:rPr lang="en-GB" dirty="0">
                <a:solidFill>
                  <a:schemeClr val="bg1"/>
                </a:solidFill>
                <a:latin typeface="Arial" panose="020B0604020202020204" pitchFamily="34" charset="0"/>
                <a:ea typeface="Open Sans" panose="020B0606030504020204" pitchFamily="34" charset="0"/>
                <a:cs typeface="Arial" panose="020B0604020202020204" pitchFamily="34" charset="0"/>
              </a:rPr>
              <a:t>65-year-old male, no smoking history</a:t>
            </a:r>
          </a:p>
          <a:p>
            <a:pPr marL="285750" lvl="0" indent="-285750">
              <a:spcAft>
                <a:spcPts val="500"/>
              </a:spcAft>
              <a:buClr>
                <a:schemeClr val="bg1"/>
              </a:buClr>
              <a:buFont typeface="Arial" panose="020B0604020202020204" pitchFamily="34" charset="0"/>
              <a:buChar char="•"/>
              <a:defRPr/>
            </a:pPr>
            <a:r>
              <a:rPr lang="en-GB" dirty="0">
                <a:solidFill>
                  <a:schemeClr val="bg1"/>
                </a:solidFill>
                <a:latin typeface="Arial" panose="020B0604020202020204" pitchFamily="34" charset="0"/>
                <a:ea typeface="Open Sans" panose="020B0606030504020204" pitchFamily="34" charset="0"/>
                <a:cs typeface="Arial" panose="020B0604020202020204" pitchFamily="34" charset="0"/>
              </a:rPr>
              <a:t>ECOG PS 0</a:t>
            </a:r>
          </a:p>
          <a:p>
            <a:pPr marL="285750" lvl="0" indent="-285750">
              <a:spcAft>
                <a:spcPts val="500"/>
              </a:spcAft>
              <a:buClr>
                <a:schemeClr val="bg1"/>
              </a:buClr>
              <a:buFont typeface="Arial" panose="020B0604020202020204" pitchFamily="34" charset="0"/>
              <a:buChar char="•"/>
              <a:defRPr/>
            </a:pPr>
            <a:r>
              <a:rPr lang="en-GB" dirty="0">
                <a:solidFill>
                  <a:schemeClr val="bg1"/>
                </a:solidFill>
                <a:latin typeface="Arial" panose="020B0604020202020204" pitchFamily="34" charset="0"/>
                <a:ea typeface="Open Sans" panose="020B0606030504020204" pitchFamily="34" charset="0"/>
                <a:cs typeface="Arial" panose="020B0604020202020204" pitchFamily="34" charset="0"/>
              </a:rPr>
              <a:t>Biopsy </a:t>
            </a:r>
            <a:r>
              <a:rPr lang="en-GB" dirty="0">
                <a:solidFill>
                  <a:schemeClr val="bg1"/>
                </a:solidFill>
                <a:latin typeface="Arial" panose="020B0604020202020204" pitchFamily="34" charset="0"/>
                <a:ea typeface="Open Sans" panose="020B0606030504020204" pitchFamily="34" charset="0"/>
                <a:cs typeface="Arial" panose="020B0604020202020204" pitchFamily="34" charset="0"/>
                <a:sym typeface="Wingdings" panose="05000000000000000000" pitchFamily="2" charset="2"/>
              </a:rPr>
              <a:t> </a:t>
            </a:r>
            <a:r>
              <a:rPr lang="en-GB" dirty="0">
                <a:solidFill>
                  <a:schemeClr val="bg1"/>
                </a:solidFill>
                <a:latin typeface="Arial" panose="020B0604020202020204" pitchFamily="34" charset="0"/>
                <a:ea typeface="Open Sans" panose="020B0606030504020204" pitchFamily="34" charset="0"/>
                <a:cs typeface="Arial" panose="020B0604020202020204" pitchFamily="34" charset="0"/>
              </a:rPr>
              <a:t>lung adenocarcinoma</a:t>
            </a:r>
          </a:p>
          <a:p>
            <a:pPr marL="285750" lvl="0" indent="-285750">
              <a:spcAft>
                <a:spcPts val="500"/>
              </a:spcAft>
              <a:buClr>
                <a:schemeClr val="bg1"/>
              </a:buClr>
              <a:buFont typeface="Arial" panose="020B0604020202020204" pitchFamily="34" charset="0"/>
              <a:buChar char="•"/>
              <a:defRPr/>
            </a:pPr>
            <a:r>
              <a:rPr lang="en-GB" dirty="0">
                <a:solidFill>
                  <a:schemeClr val="bg1"/>
                </a:solidFill>
                <a:latin typeface="Arial" panose="020B0604020202020204" pitchFamily="34" charset="0"/>
                <a:ea typeface="Open Sans" panose="020B0606030504020204" pitchFamily="34" charset="0"/>
                <a:cs typeface="Arial" panose="020B0604020202020204" pitchFamily="34" charset="0"/>
              </a:rPr>
              <a:t>PET CT showed liver and bone </a:t>
            </a:r>
            <a:r>
              <a:rPr lang="en-GB" dirty="0" err="1">
                <a:solidFill>
                  <a:schemeClr val="bg1"/>
                </a:solidFill>
                <a:latin typeface="Arial" panose="020B0604020202020204" pitchFamily="34" charset="0"/>
                <a:ea typeface="Open Sans" panose="020B0606030504020204" pitchFamily="34" charset="0"/>
                <a:cs typeface="Arial" panose="020B0604020202020204" pitchFamily="34" charset="0"/>
              </a:rPr>
              <a:t>mets</a:t>
            </a:r>
            <a:r>
              <a:rPr lang="en-GB" dirty="0">
                <a:solidFill>
                  <a:schemeClr val="bg1"/>
                </a:solidFill>
                <a:latin typeface="Arial" panose="020B0604020202020204" pitchFamily="34" charset="0"/>
                <a:ea typeface="Open Sans" panose="020B0606030504020204" pitchFamily="34" charset="0"/>
                <a:cs typeface="Arial" panose="020B0604020202020204" pitchFamily="34" charset="0"/>
              </a:rPr>
              <a:t>; MRI of brain showed no </a:t>
            </a:r>
            <a:r>
              <a:rPr lang="en-GB" dirty="0" err="1">
                <a:solidFill>
                  <a:schemeClr val="bg1"/>
                </a:solidFill>
                <a:latin typeface="Arial" panose="020B0604020202020204" pitchFamily="34" charset="0"/>
                <a:ea typeface="Open Sans" panose="020B0606030504020204" pitchFamily="34" charset="0"/>
                <a:cs typeface="Arial" panose="020B0604020202020204" pitchFamily="34" charset="0"/>
              </a:rPr>
              <a:t>mets</a:t>
            </a:r>
            <a:endParaRPr lang="en-GB" dirty="0">
              <a:solidFill>
                <a:schemeClr val="bg1"/>
              </a:solidFill>
              <a:latin typeface="Arial" panose="020B0604020202020204" pitchFamily="34" charset="0"/>
              <a:ea typeface="Open Sans" panose="020B0606030504020204" pitchFamily="34" charset="0"/>
              <a:cs typeface="Arial" panose="020B0604020202020204" pitchFamily="34" charset="0"/>
            </a:endParaRPr>
          </a:p>
          <a:p>
            <a:pPr marL="285750" lvl="0" indent="-285750">
              <a:spcAft>
                <a:spcPts val="500"/>
              </a:spcAft>
              <a:buClr>
                <a:schemeClr val="bg1"/>
              </a:buClr>
              <a:buFont typeface="Arial" panose="020B0604020202020204" pitchFamily="34" charset="0"/>
              <a:buChar char="•"/>
              <a:defRPr/>
            </a:pPr>
            <a:r>
              <a:rPr lang="en-GB" dirty="0">
                <a:solidFill>
                  <a:schemeClr val="bg1"/>
                </a:solidFill>
                <a:latin typeface="Arial" panose="020B0604020202020204" pitchFamily="34" charset="0"/>
                <a:ea typeface="Open Sans" panose="020B0606030504020204" pitchFamily="34" charset="0"/>
                <a:cs typeface="Arial" panose="020B0604020202020204" pitchFamily="34" charset="0"/>
              </a:rPr>
              <a:t>Biomarker testing: </a:t>
            </a:r>
            <a:r>
              <a:rPr lang="en-GB" b="1" i="1" dirty="0">
                <a:solidFill>
                  <a:schemeClr val="bg1"/>
                </a:solidFill>
                <a:latin typeface="Arial" panose="020B0604020202020204" pitchFamily="34" charset="0"/>
                <a:ea typeface="Open Sans" panose="020B0606030504020204" pitchFamily="34" charset="0"/>
                <a:cs typeface="Arial" panose="020B0604020202020204" pitchFamily="34" charset="0"/>
              </a:rPr>
              <a:t>EGFR</a:t>
            </a:r>
            <a:r>
              <a:rPr lang="en-GB" b="1" dirty="0">
                <a:solidFill>
                  <a:schemeClr val="bg1"/>
                </a:solidFill>
                <a:latin typeface="Arial" panose="020B0604020202020204" pitchFamily="34" charset="0"/>
                <a:ea typeface="Open Sans" panose="020B0606030504020204" pitchFamily="34" charset="0"/>
                <a:cs typeface="Arial" panose="020B0604020202020204" pitchFamily="34" charset="0"/>
              </a:rPr>
              <a:t> exon 19 deletion</a:t>
            </a:r>
            <a:endParaRPr lang="en-GB" dirty="0">
              <a:solidFill>
                <a:schemeClr val="bg1"/>
              </a:solidFill>
              <a:latin typeface="Arial" panose="020B0604020202020204" pitchFamily="34" charset="0"/>
              <a:ea typeface="Open Sans" panose="020B0606030504020204" pitchFamily="34" charset="0"/>
              <a:cs typeface="Arial" panose="020B0604020202020204" pitchFamily="34" charset="0"/>
            </a:endParaRPr>
          </a:p>
          <a:p>
            <a:pPr marL="0" marR="0" lvl="0" indent="0" algn="l" defTabSz="914400" rtl="0" eaLnBrk="1" fontAlgn="auto" latinLnBrk="0" hangingPunct="1">
              <a:lnSpc>
                <a:spcPct val="100000"/>
              </a:lnSpc>
              <a:spcBef>
                <a:spcPts val="900"/>
              </a:spcBef>
              <a:spcAft>
                <a:spcPts val="0"/>
              </a:spcAft>
              <a:buClr>
                <a:srgbClr val="FFFFFF"/>
              </a:buClr>
              <a:buSzPts val="2000"/>
              <a:buFont typeface="Arial"/>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73" name="Google Shape;1973;p49">
            <a:extLst>
              <a:ext uri="{FF2B5EF4-FFF2-40B4-BE49-F238E27FC236}">
                <a16:creationId xmlns:a16="http://schemas.microsoft.com/office/drawing/2014/main" id="{93AAE631-9D66-9D3E-3838-4061C51B9615}"/>
              </a:ext>
            </a:extLst>
          </p:cNvPr>
          <p:cNvSpPr/>
          <p:nvPr/>
        </p:nvSpPr>
        <p:spPr>
          <a:xfrm>
            <a:off x="6096000" y="1628800"/>
            <a:ext cx="5400600" cy="4104455"/>
          </a:xfrm>
          <a:prstGeom prst="roundRect">
            <a:avLst>
              <a:gd name="adj" fmla="val 16667"/>
            </a:avLst>
          </a:prstGeom>
          <a:solidFill>
            <a:schemeClr val="dk2"/>
          </a:solidFill>
          <a:ln>
            <a:noFill/>
          </a:ln>
        </p:spPr>
        <p:txBody>
          <a:bodyPr spcFirstLastPara="1" wrap="square" lIns="108000" tIns="396000" rIns="108000" bIns="45700" anchor="ctr" anchorCtr="0">
            <a:noAutofit/>
          </a:bodyPr>
          <a:lstStyle/>
          <a:p>
            <a:pPr defTabSz="914400">
              <a:buClr>
                <a:srgbClr val="FFFFFF"/>
              </a:buClr>
              <a:buSzPts val="2000"/>
              <a:defRPr/>
            </a:pPr>
            <a:r>
              <a:rPr lang="en-GB" b="1" kern="0" dirty="0">
                <a:solidFill>
                  <a:srgbClr val="FFFFFF"/>
                </a:solidFill>
                <a:latin typeface="Arial"/>
                <a:cs typeface="Arial"/>
                <a:sym typeface="Arial"/>
              </a:rPr>
              <a:t>Treatment</a:t>
            </a:r>
          </a:p>
          <a:p>
            <a:pPr marL="0" marR="0" lvl="0" indent="0" algn="l" defTabSz="914400" rtl="0" eaLnBrk="1" fontAlgn="auto" latinLnBrk="0" hangingPunct="1">
              <a:lnSpc>
                <a:spcPct val="100000"/>
              </a:lnSpc>
              <a:spcBef>
                <a:spcPts val="0"/>
              </a:spcBef>
              <a:spcAft>
                <a:spcPts val="0"/>
              </a:spcAft>
              <a:buClr>
                <a:srgbClr val="FFFFFF"/>
              </a:buClr>
              <a:buSzPts val="2000"/>
              <a:buFont typeface="Arial"/>
              <a:buNone/>
              <a:tabLst/>
              <a:defRPr/>
            </a:pPr>
            <a:endParaRPr kumimoji="0" lang="en-GB" sz="1400" b="1" i="0" u="none" strike="noStrike" kern="0" cap="none" spc="0" normalizeH="0" baseline="0" noProof="0" dirty="0">
              <a:ln>
                <a:noFill/>
              </a:ln>
              <a:solidFill>
                <a:srgbClr val="FFFFFF"/>
              </a:solidFill>
              <a:effectLst/>
              <a:uLnTx/>
              <a:uFillTx/>
              <a:latin typeface="Arial"/>
              <a:ea typeface="Arial"/>
              <a:cs typeface="Arial"/>
              <a:sym typeface="Arial"/>
            </a:endParaRPr>
          </a:p>
          <a:p>
            <a:pPr marL="185738" lvl="0" indent="-185738">
              <a:spcAft>
                <a:spcPts val="500"/>
              </a:spcAft>
              <a:buClr>
                <a:srgbClr val="C0504D"/>
              </a:buClr>
              <a:buFont typeface="Arial" panose="020B0604020202020204" pitchFamily="34" charset="0"/>
              <a:buChar char="•"/>
              <a:defRPr/>
            </a:pPr>
            <a:r>
              <a:rPr lang="en-GB" dirty="0">
                <a:solidFill>
                  <a:schemeClr val="bg1"/>
                </a:solidFill>
                <a:latin typeface="Arial" panose="020B0604020202020204" pitchFamily="34" charset="0"/>
                <a:ea typeface="Open Sans" panose="020B0606030504020204" pitchFamily="34" charset="0"/>
                <a:cs typeface="Arial" panose="020B0604020202020204" pitchFamily="34" charset="0"/>
              </a:rPr>
              <a:t>Initiated 1L FLAURA2 </a:t>
            </a:r>
            <a:r>
              <a:rPr lang="en-GB" dirty="0" err="1">
                <a:solidFill>
                  <a:schemeClr val="bg1"/>
                </a:solidFill>
                <a:latin typeface="Arial" panose="020B0604020202020204" pitchFamily="34" charset="0"/>
                <a:ea typeface="Open Sans" panose="020B0606030504020204" pitchFamily="34" charset="0"/>
                <a:cs typeface="Arial" panose="020B0604020202020204" pitchFamily="34" charset="0"/>
              </a:rPr>
              <a:t>osi</a:t>
            </a:r>
            <a:r>
              <a:rPr lang="en-GB" dirty="0">
                <a:solidFill>
                  <a:schemeClr val="bg1"/>
                </a:solidFill>
                <a:latin typeface="Arial" panose="020B0604020202020204" pitchFamily="34" charset="0"/>
                <a:ea typeface="Open Sans" panose="020B0606030504020204" pitchFamily="34" charset="0"/>
                <a:cs typeface="Arial" panose="020B0604020202020204" pitchFamily="34" charset="0"/>
              </a:rPr>
              <a:t> and chemo (carboplatin + pemetrexed), progressed after 20 months</a:t>
            </a:r>
          </a:p>
          <a:p>
            <a:pPr marL="185738" lvl="0" indent="-185738">
              <a:spcAft>
                <a:spcPts val="500"/>
              </a:spcAft>
              <a:buClr>
                <a:srgbClr val="C0504D"/>
              </a:buClr>
              <a:buFont typeface="Arial" panose="020B0604020202020204" pitchFamily="34" charset="0"/>
              <a:buChar char="•"/>
              <a:defRPr/>
            </a:pPr>
            <a:r>
              <a:rPr lang="en-GB" dirty="0">
                <a:solidFill>
                  <a:schemeClr val="bg1"/>
                </a:solidFill>
                <a:latin typeface="Arial" panose="020B0604020202020204" pitchFamily="34" charset="0"/>
                <a:ea typeface="Open Sans" panose="020B0606030504020204" pitchFamily="34" charset="0"/>
                <a:cs typeface="Arial" panose="020B0604020202020204" pitchFamily="34" charset="0"/>
              </a:rPr>
              <a:t>Switched treatment to </a:t>
            </a:r>
            <a:r>
              <a:rPr lang="en-GB" b="1" dirty="0">
                <a:solidFill>
                  <a:schemeClr val="bg1"/>
                </a:solidFill>
                <a:latin typeface="Arial" panose="020B0604020202020204" pitchFamily="34" charset="0"/>
                <a:ea typeface="Open Sans" panose="020B0606030504020204" pitchFamily="34" charset="0"/>
                <a:cs typeface="Arial" panose="020B0604020202020204" pitchFamily="34" charset="0"/>
              </a:rPr>
              <a:t>Dato-</a:t>
            </a:r>
            <a:r>
              <a:rPr lang="en-GB" b="1" dirty="0" err="1">
                <a:solidFill>
                  <a:schemeClr val="bg1"/>
                </a:solidFill>
                <a:latin typeface="Arial" panose="020B0604020202020204" pitchFamily="34" charset="0"/>
                <a:ea typeface="Open Sans" panose="020B0606030504020204" pitchFamily="34" charset="0"/>
                <a:cs typeface="Arial" panose="020B0604020202020204" pitchFamily="34" charset="0"/>
              </a:rPr>
              <a:t>DXd</a:t>
            </a:r>
            <a:r>
              <a:rPr lang="en-GB" dirty="0">
                <a:solidFill>
                  <a:schemeClr val="bg1"/>
                </a:solidFill>
                <a:latin typeface="Arial" panose="020B0604020202020204" pitchFamily="34" charset="0"/>
                <a:ea typeface="Open Sans" panose="020B0606030504020204" pitchFamily="34" charset="0"/>
                <a:cs typeface="Arial" panose="020B0604020202020204" pitchFamily="34" charset="0"/>
              </a:rPr>
              <a:t> 6 mg/kg Q3W IV</a:t>
            </a:r>
          </a:p>
          <a:p>
            <a:pPr marL="185738" indent="-185738">
              <a:spcAft>
                <a:spcPts val="500"/>
              </a:spcAft>
              <a:buClr>
                <a:srgbClr val="C0504D"/>
              </a:buClr>
              <a:buFont typeface="Arial" panose="020B0604020202020204" pitchFamily="34" charset="0"/>
              <a:buChar char="•"/>
              <a:defRPr/>
            </a:pPr>
            <a:r>
              <a:rPr lang="en-GB" dirty="0">
                <a:solidFill>
                  <a:schemeClr val="bg1"/>
                </a:solidFill>
                <a:latin typeface="Arial" panose="020B0604020202020204" pitchFamily="34" charset="0"/>
                <a:ea typeface="Open Sans" panose="020B0606030504020204" pitchFamily="34" charset="0"/>
                <a:cs typeface="Arial" panose="020B0604020202020204" pitchFamily="34" charset="0"/>
              </a:rPr>
              <a:t>At C2, patient experienced 4 days of painful (Grade 2) mucositis symptoms </a:t>
            </a:r>
          </a:p>
          <a:p>
            <a:pPr marL="185738" indent="-185738">
              <a:spcAft>
                <a:spcPts val="500"/>
              </a:spcAft>
              <a:buClr>
                <a:srgbClr val="C0504D"/>
              </a:buClr>
              <a:buFont typeface="Arial" panose="020B0604020202020204" pitchFamily="34" charset="0"/>
              <a:buChar char="•"/>
              <a:defRPr/>
            </a:pPr>
            <a:r>
              <a:rPr lang="en-GB" dirty="0">
                <a:solidFill>
                  <a:schemeClr val="bg1"/>
                </a:solidFill>
                <a:latin typeface="Arial" panose="020B0604020202020204" pitchFamily="34" charset="0"/>
                <a:ea typeface="Open Sans" panose="020B0606030504020204" pitchFamily="34" charset="0"/>
                <a:cs typeface="Arial" panose="020B0604020202020204" pitchFamily="34" charset="0"/>
              </a:rPr>
              <a:t>Able to tolerate soft solids, and weight is stable</a:t>
            </a:r>
          </a:p>
          <a:p>
            <a:pPr marL="185738" lvl="0" indent="-185738">
              <a:spcAft>
                <a:spcPts val="500"/>
              </a:spcAft>
              <a:buClr>
                <a:srgbClr val="C0504D"/>
              </a:buClr>
              <a:buFont typeface="Arial" panose="020B0604020202020204" pitchFamily="34" charset="0"/>
              <a:buChar char="•"/>
              <a:defRPr/>
            </a:pPr>
            <a:endParaRPr lang="en-GB" sz="1400" dirty="0">
              <a:solidFill>
                <a:srgbClr val="000000"/>
              </a:solidFill>
              <a:latin typeface="Arial" panose="020B0604020202020204" pitchFamily="34" charset="0"/>
              <a:ea typeface="Open Sans"/>
              <a:cs typeface="Arial" panose="020B0604020202020204" pitchFamily="34" charset="0"/>
            </a:endParaRPr>
          </a:p>
        </p:txBody>
      </p:sp>
      <p:sp>
        <p:nvSpPr>
          <p:cNvPr id="1974" name="Google Shape;1974;p49">
            <a:extLst>
              <a:ext uri="{FF2B5EF4-FFF2-40B4-BE49-F238E27FC236}">
                <a16:creationId xmlns:a16="http://schemas.microsoft.com/office/drawing/2014/main" id="{E501D50F-2A8C-92B5-A961-A01D8B60EA6D}"/>
              </a:ext>
            </a:extLst>
          </p:cNvPr>
          <p:cNvSpPr/>
          <p:nvPr/>
        </p:nvSpPr>
        <p:spPr>
          <a:xfrm>
            <a:off x="10478419" y="1268760"/>
            <a:ext cx="1298237" cy="1298475"/>
          </a:xfrm>
          <a:prstGeom prst="ellipse">
            <a:avLst/>
          </a:prstGeom>
          <a:solidFill>
            <a:schemeClr val="lt1"/>
          </a:solidFill>
          <a:ln w="38100" cap="flat" cmpd="sng">
            <a:solidFill>
              <a:srgbClr val="4561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1975" name="Google Shape;1975;p49" descr="Clipboard with solid fill">
            <a:extLst>
              <a:ext uri="{FF2B5EF4-FFF2-40B4-BE49-F238E27FC236}">
                <a16:creationId xmlns:a16="http://schemas.microsoft.com/office/drawing/2014/main" id="{00245E01-D445-22DD-A1C7-301849D418A0}"/>
              </a:ext>
            </a:extLst>
          </p:cNvPr>
          <p:cNvPicPr preferRelativeResize="0"/>
          <p:nvPr/>
        </p:nvPicPr>
        <p:blipFill rotWithShape="1">
          <a:blip r:embed="rId3">
            <a:alphaModFix/>
          </a:blip>
          <a:srcRect/>
          <a:stretch/>
        </p:blipFill>
        <p:spPr>
          <a:xfrm rot="-1712820">
            <a:off x="10707329" y="1468733"/>
            <a:ext cx="914400" cy="914400"/>
          </a:xfrm>
          <a:prstGeom prst="rect">
            <a:avLst/>
          </a:prstGeom>
          <a:noFill/>
          <a:ln>
            <a:noFill/>
          </a:ln>
        </p:spPr>
      </p:pic>
      <p:sp>
        <p:nvSpPr>
          <p:cNvPr id="1977" name="Google Shape;1977;p49">
            <a:extLst>
              <a:ext uri="{FF2B5EF4-FFF2-40B4-BE49-F238E27FC236}">
                <a16:creationId xmlns:a16="http://schemas.microsoft.com/office/drawing/2014/main" id="{918F8892-46CF-5A16-C23C-8B5FE45E67AC}"/>
              </a:ext>
            </a:extLst>
          </p:cNvPr>
          <p:cNvSpPr/>
          <p:nvPr/>
        </p:nvSpPr>
        <p:spPr>
          <a:xfrm>
            <a:off x="4602879" y="1305152"/>
            <a:ext cx="1280916" cy="1252451"/>
          </a:xfrm>
          <a:custGeom>
            <a:avLst/>
            <a:gdLst/>
            <a:ahLst/>
            <a:cxnLst/>
            <a:rect l="l" t="t" r="r" b="b"/>
            <a:pathLst>
              <a:path w="1280916" h="1252451" extrusionOk="0">
                <a:moveTo>
                  <a:pt x="1280916" y="626226"/>
                </a:moveTo>
                <a:cubicBezTo>
                  <a:pt x="1280916" y="972080"/>
                  <a:pt x="994173" y="1252451"/>
                  <a:pt x="640458" y="1252451"/>
                </a:cubicBezTo>
                <a:cubicBezTo>
                  <a:pt x="286743" y="1252451"/>
                  <a:pt x="0" y="972080"/>
                  <a:pt x="0" y="626226"/>
                </a:cubicBezTo>
                <a:cubicBezTo>
                  <a:pt x="0" y="280371"/>
                  <a:pt x="286743" y="0"/>
                  <a:pt x="640458" y="0"/>
                </a:cubicBezTo>
                <a:cubicBezTo>
                  <a:pt x="994173" y="0"/>
                  <a:pt x="1280916" y="280371"/>
                  <a:pt x="1280916" y="62622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78" name="Google Shape;1978;p49">
            <a:extLst>
              <a:ext uri="{FF2B5EF4-FFF2-40B4-BE49-F238E27FC236}">
                <a16:creationId xmlns:a16="http://schemas.microsoft.com/office/drawing/2014/main" id="{8C04D9B2-62E2-44DE-22A8-C8D4DDF1185C}"/>
              </a:ext>
            </a:extLst>
          </p:cNvPr>
          <p:cNvSpPr/>
          <p:nvPr/>
        </p:nvSpPr>
        <p:spPr>
          <a:xfrm>
            <a:off x="4580603" y="1272480"/>
            <a:ext cx="1336608" cy="1306905"/>
          </a:xfrm>
          <a:custGeom>
            <a:avLst/>
            <a:gdLst/>
            <a:ahLst/>
            <a:cxnLst/>
            <a:rect l="l" t="t" r="r" b="b"/>
            <a:pathLst>
              <a:path w="1336608" h="1306905" extrusionOk="0">
                <a:moveTo>
                  <a:pt x="668304" y="0"/>
                </a:moveTo>
                <a:cubicBezTo>
                  <a:pt x="300737" y="0"/>
                  <a:pt x="0" y="294054"/>
                  <a:pt x="0" y="653453"/>
                </a:cubicBezTo>
                <a:cubicBezTo>
                  <a:pt x="0" y="1012852"/>
                  <a:pt x="300737" y="1306906"/>
                  <a:pt x="668304" y="1306906"/>
                </a:cubicBezTo>
                <a:cubicBezTo>
                  <a:pt x="673873" y="1306906"/>
                  <a:pt x="679442" y="1306906"/>
                  <a:pt x="690581" y="1306906"/>
                </a:cubicBezTo>
                <a:lnTo>
                  <a:pt x="690581" y="1306906"/>
                </a:lnTo>
                <a:cubicBezTo>
                  <a:pt x="690581" y="1306906"/>
                  <a:pt x="696150" y="1306906"/>
                  <a:pt x="696150" y="1306906"/>
                </a:cubicBezTo>
                <a:cubicBezTo>
                  <a:pt x="696150" y="1306906"/>
                  <a:pt x="701719" y="1306906"/>
                  <a:pt x="701719" y="1306906"/>
                </a:cubicBezTo>
                <a:lnTo>
                  <a:pt x="707288" y="1306906"/>
                </a:lnTo>
                <a:cubicBezTo>
                  <a:pt x="1058148" y="1285124"/>
                  <a:pt x="1336608" y="1001961"/>
                  <a:pt x="1336608" y="653453"/>
                </a:cubicBezTo>
                <a:cubicBezTo>
                  <a:pt x="1336608" y="294054"/>
                  <a:pt x="1035871" y="0"/>
                  <a:pt x="668304" y="0"/>
                </a:cubicBezTo>
                <a:close/>
                <a:moveTo>
                  <a:pt x="1063717" y="1110870"/>
                </a:moveTo>
                <a:cubicBezTo>
                  <a:pt x="1063717" y="1099979"/>
                  <a:pt x="1052579" y="1094534"/>
                  <a:pt x="1047010" y="1094534"/>
                </a:cubicBezTo>
                <a:lnTo>
                  <a:pt x="902210" y="1045525"/>
                </a:lnTo>
                <a:cubicBezTo>
                  <a:pt x="852088" y="1023743"/>
                  <a:pt x="829811" y="942061"/>
                  <a:pt x="824242" y="914834"/>
                </a:cubicBezTo>
                <a:cubicBezTo>
                  <a:pt x="863226" y="882161"/>
                  <a:pt x="896641" y="827707"/>
                  <a:pt x="896641" y="784143"/>
                </a:cubicBezTo>
                <a:cubicBezTo>
                  <a:pt x="896641" y="767807"/>
                  <a:pt x="902210" y="762362"/>
                  <a:pt x="902210" y="762362"/>
                </a:cubicBezTo>
                <a:cubicBezTo>
                  <a:pt x="913349" y="762362"/>
                  <a:pt x="918918" y="756916"/>
                  <a:pt x="918918" y="746025"/>
                </a:cubicBezTo>
                <a:cubicBezTo>
                  <a:pt x="918918" y="740580"/>
                  <a:pt x="946764" y="680680"/>
                  <a:pt x="946764" y="637117"/>
                </a:cubicBezTo>
                <a:cubicBezTo>
                  <a:pt x="946764" y="637117"/>
                  <a:pt x="946764" y="631671"/>
                  <a:pt x="946764" y="631671"/>
                </a:cubicBezTo>
                <a:cubicBezTo>
                  <a:pt x="941195" y="615335"/>
                  <a:pt x="935626" y="604444"/>
                  <a:pt x="924487" y="593553"/>
                </a:cubicBezTo>
                <a:lnTo>
                  <a:pt x="924487" y="462862"/>
                </a:lnTo>
                <a:cubicBezTo>
                  <a:pt x="924487" y="386626"/>
                  <a:pt x="902210" y="353954"/>
                  <a:pt x="874364" y="332172"/>
                </a:cubicBezTo>
                <a:cubicBezTo>
                  <a:pt x="863226" y="294054"/>
                  <a:pt x="818672" y="217818"/>
                  <a:pt x="668304" y="217818"/>
                </a:cubicBezTo>
                <a:cubicBezTo>
                  <a:pt x="512366" y="217818"/>
                  <a:pt x="417690" y="359399"/>
                  <a:pt x="417690" y="462862"/>
                </a:cubicBezTo>
                <a:lnTo>
                  <a:pt x="417690" y="588108"/>
                </a:lnTo>
                <a:cubicBezTo>
                  <a:pt x="406552" y="598998"/>
                  <a:pt x="395413" y="609889"/>
                  <a:pt x="395413" y="626226"/>
                </a:cubicBezTo>
                <a:cubicBezTo>
                  <a:pt x="395413" y="626226"/>
                  <a:pt x="395413" y="631671"/>
                  <a:pt x="395413" y="631671"/>
                </a:cubicBezTo>
                <a:cubicBezTo>
                  <a:pt x="395413" y="669789"/>
                  <a:pt x="417690" y="729689"/>
                  <a:pt x="423259" y="740580"/>
                </a:cubicBezTo>
                <a:cubicBezTo>
                  <a:pt x="428828" y="746025"/>
                  <a:pt x="428828" y="751471"/>
                  <a:pt x="439967" y="756916"/>
                </a:cubicBezTo>
                <a:cubicBezTo>
                  <a:pt x="439967" y="756916"/>
                  <a:pt x="445536" y="762362"/>
                  <a:pt x="445536" y="778698"/>
                </a:cubicBezTo>
                <a:cubicBezTo>
                  <a:pt x="445536" y="827707"/>
                  <a:pt x="478951" y="876716"/>
                  <a:pt x="517936" y="909389"/>
                </a:cubicBezTo>
                <a:cubicBezTo>
                  <a:pt x="512366" y="942061"/>
                  <a:pt x="490090" y="1023743"/>
                  <a:pt x="439967" y="1040079"/>
                </a:cubicBezTo>
                <a:lnTo>
                  <a:pt x="289598" y="1089088"/>
                </a:lnTo>
                <a:cubicBezTo>
                  <a:pt x="278460" y="1094534"/>
                  <a:pt x="272891" y="1099979"/>
                  <a:pt x="272891" y="1105424"/>
                </a:cubicBezTo>
                <a:cubicBezTo>
                  <a:pt x="139230" y="996516"/>
                  <a:pt x="55692" y="833152"/>
                  <a:pt x="55692" y="648007"/>
                </a:cubicBezTo>
                <a:cubicBezTo>
                  <a:pt x="55692" y="321281"/>
                  <a:pt x="328583" y="54454"/>
                  <a:pt x="668304" y="54454"/>
                </a:cubicBezTo>
                <a:cubicBezTo>
                  <a:pt x="1008025" y="54454"/>
                  <a:pt x="1280916" y="321281"/>
                  <a:pt x="1280916" y="653453"/>
                </a:cubicBezTo>
                <a:cubicBezTo>
                  <a:pt x="1280916" y="833152"/>
                  <a:pt x="1197378" y="996516"/>
                  <a:pt x="1063717" y="1110870"/>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957800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B289AF-F6B3-EECE-0215-966E460095B5}"/>
              </a:ext>
            </a:extLst>
          </p:cNvPr>
          <p:cNvSpPr>
            <a:spLocks noGrp="1"/>
          </p:cNvSpPr>
          <p:nvPr>
            <p:ph sz="quarter" idx="12"/>
          </p:nvPr>
        </p:nvSpPr>
        <p:spPr/>
        <p:txBody>
          <a:bodyPr/>
          <a:lstStyle/>
          <a:p>
            <a:pPr marL="0" indent="0">
              <a:buNone/>
            </a:pPr>
            <a:r>
              <a:rPr lang="en-GB" b="1" cap="all" dirty="0">
                <a:solidFill>
                  <a:schemeClr val="accent1"/>
                </a:solidFill>
              </a:rPr>
              <a:t>UPON EXAMINATION, The Patient receiving Dato-</a:t>
            </a:r>
            <a:r>
              <a:rPr lang="en-GB" b="1" cap="all" dirty="0" err="1">
                <a:solidFill>
                  <a:schemeClr val="accent1"/>
                </a:solidFill>
              </a:rPr>
              <a:t>DX</a:t>
            </a:r>
            <a:r>
              <a:rPr lang="en-GB" b="1" dirty="0" err="1">
                <a:solidFill>
                  <a:schemeClr val="accent1"/>
                </a:solidFill>
              </a:rPr>
              <a:t>d</a:t>
            </a:r>
            <a:r>
              <a:rPr lang="en-GB" b="1" cap="all" dirty="0">
                <a:solidFill>
                  <a:schemeClr val="accent1"/>
                </a:solidFill>
              </a:rPr>
              <a:t> HAS SOME EVIDENCE OF MUCOSITIS BUT NO SYMPTOMS, Consistent with grade 1 mucositis.  What is the best next step?</a:t>
            </a:r>
          </a:p>
          <a:p>
            <a:pPr marL="0" indent="0">
              <a:buNone/>
            </a:pPr>
            <a:br>
              <a:rPr lang="en-GB" dirty="0"/>
            </a:br>
            <a:r>
              <a:rPr lang="en-GB" dirty="0">
                <a:solidFill>
                  <a:schemeClr val="accent1"/>
                </a:solidFill>
              </a:rPr>
              <a:t>A. </a:t>
            </a:r>
            <a:r>
              <a:rPr lang="en-GB" dirty="0"/>
              <a:t>Hold treatment and start steroid mouth wash</a:t>
            </a:r>
          </a:p>
          <a:p>
            <a:pPr marL="0" indent="0">
              <a:buNone/>
            </a:pPr>
            <a:br>
              <a:rPr lang="en-GB" dirty="0"/>
            </a:br>
            <a:r>
              <a:rPr lang="en-GB" dirty="0">
                <a:solidFill>
                  <a:schemeClr val="accent1"/>
                </a:solidFill>
              </a:rPr>
              <a:t>B. </a:t>
            </a:r>
            <a:r>
              <a:rPr lang="en-GB" dirty="0"/>
              <a:t>Start antibiotics</a:t>
            </a:r>
          </a:p>
          <a:p>
            <a:pPr marL="0" indent="0">
              <a:buNone/>
            </a:pPr>
            <a:br>
              <a:rPr lang="en-GB" dirty="0"/>
            </a:br>
            <a:r>
              <a:rPr lang="en-GB" dirty="0">
                <a:solidFill>
                  <a:schemeClr val="accent1"/>
                </a:solidFill>
              </a:rPr>
              <a:t>C. </a:t>
            </a:r>
            <a:r>
              <a:rPr lang="en-GB" b="1" dirty="0"/>
              <a:t>Continue treatment, initiate intensive oral care (including steroid mouthwash, oral hygiene, cryotherapy) </a:t>
            </a:r>
          </a:p>
          <a:p>
            <a:pPr marL="0" indent="0">
              <a:buNone/>
            </a:pPr>
            <a:br>
              <a:rPr lang="en-GB" dirty="0"/>
            </a:br>
            <a:r>
              <a:rPr lang="en-GB" dirty="0">
                <a:solidFill>
                  <a:schemeClr val="accent1"/>
                </a:solidFill>
              </a:rPr>
              <a:t>D. </a:t>
            </a:r>
            <a:r>
              <a:rPr lang="en-GB" dirty="0"/>
              <a:t>Permanently discontinue Dato-</a:t>
            </a:r>
            <a:r>
              <a:rPr lang="en-GB" dirty="0" err="1"/>
              <a:t>DXd</a:t>
            </a:r>
            <a:endParaRPr lang="en-GB" dirty="0"/>
          </a:p>
        </p:txBody>
      </p:sp>
      <p:sp>
        <p:nvSpPr>
          <p:cNvPr id="3" name="Title 2">
            <a:extLst>
              <a:ext uri="{FF2B5EF4-FFF2-40B4-BE49-F238E27FC236}">
                <a16:creationId xmlns:a16="http://schemas.microsoft.com/office/drawing/2014/main" id="{3AB5A485-9E1C-3E8F-A00E-5E2658C35F10}"/>
              </a:ext>
            </a:extLst>
          </p:cNvPr>
          <p:cNvSpPr>
            <a:spLocks noGrp="1"/>
          </p:cNvSpPr>
          <p:nvPr>
            <p:ph type="title"/>
          </p:nvPr>
        </p:nvSpPr>
        <p:spPr/>
        <p:txBody>
          <a:bodyPr/>
          <a:lstStyle/>
          <a:p>
            <a:r>
              <a:rPr lang="en-GB" dirty="0"/>
              <a:t>Polling question </a:t>
            </a:r>
          </a:p>
        </p:txBody>
      </p:sp>
      <p:sp>
        <p:nvSpPr>
          <p:cNvPr id="4" name="Content Placeholder 3">
            <a:extLst>
              <a:ext uri="{FF2B5EF4-FFF2-40B4-BE49-F238E27FC236}">
                <a16:creationId xmlns:a16="http://schemas.microsoft.com/office/drawing/2014/main" id="{95FE3694-5AB7-35A3-C9E2-08B49EA85E8F}"/>
              </a:ext>
            </a:extLst>
          </p:cNvPr>
          <p:cNvSpPr>
            <a:spLocks noGrp="1"/>
          </p:cNvSpPr>
          <p:nvPr>
            <p:ph sz="quarter" idx="15"/>
          </p:nvPr>
        </p:nvSpPr>
        <p:spPr/>
        <p:txBody>
          <a:bodyPr/>
          <a:lstStyle/>
          <a:p>
            <a:endParaRPr lang="en-GB"/>
          </a:p>
        </p:txBody>
      </p:sp>
      <p:sp>
        <p:nvSpPr>
          <p:cNvPr id="5" name="Slide Number Placeholder 4">
            <a:extLst>
              <a:ext uri="{FF2B5EF4-FFF2-40B4-BE49-F238E27FC236}">
                <a16:creationId xmlns:a16="http://schemas.microsoft.com/office/drawing/2014/main" id="{2D642EB7-F73B-0284-260D-F1CD6003791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029496928"/>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A8E39-F9B9-692A-B361-58AC4E45D9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009FBD-E0AB-1BE5-2C1C-55562592A7F6}"/>
              </a:ext>
            </a:extLst>
          </p:cNvPr>
          <p:cNvSpPr>
            <a:spLocks noGrp="1"/>
          </p:cNvSpPr>
          <p:nvPr>
            <p:ph type="title"/>
          </p:nvPr>
        </p:nvSpPr>
        <p:spPr>
          <a:xfrm>
            <a:off x="619201" y="259200"/>
            <a:ext cx="10963199" cy="864000"/>
          </a:xfrm>
        </p:spPr>
        <p:txBody>
          <a:bodyPr/>
          <a:lstStyle/>
          <a:p>
            <a:r>
              <a:rPr lang="en-GB" noProof="0" dirty="0"/>
              <a:t>Stomatitis/oral mucositis with Dato-</a:t>
            </a:r>
            <a:r>
              <a:rPr lang="en-GB" noProof="0" dirty="0" err="1"/>
              <a:t>DX</a:t>
            </a:r>
            <a:r>
              <a:rPr lang="en-GB" cap="none" noProof="0" dirty="0" err="1"/>
              <a:t>d</a:t>
            </a:r>
            <a:endParaRPr lang="en-GB" cap="none" noProof="0" dirty="0"/>
          </a:p>
        </p:txBody>
      </p:sp>
      <p:sp>
        <p:nvSpPr>
          <p:cNvPr id="9" name="Content Placeholder 8">
            <a:extLst>
              <a:ext uri="{FF2B5EF4-FFF2-40B4-BE49-F238E27FC236}">
                <a16:creationId xmlns:a16="http://schemas.microsoft.com/office/drawing/2014/main" id="{8771C457-98D3-B528-7975-8647450EE23C}"/>
              </a:ext>
            </a:extLst>
          </p:cNvPr>
          <p:cNvSpPr>
            <a:spLocks noGrp="1"/>
          </p:cNvSpPr>
          <p:nvPr>
            <p:ph sz="quarter" idx="15"/>
          </p:nvPr>
        </p:nvSpPr>
        <p:spPr>
          <a:xfrm>
            <a:off x="620712" y="6356350"/>
            <a:ext cx="10515847" cy="365125"/>
          </a:xfrm>
        </p:spPr>
        <p:txBody>
          <a:bodyPr anchor="b" anchorCtr="0"/>
          <a:lstStyle/>
          <a:p>
            <a:r>
              <a:rPr lang="en-GB" baseline="30000" noProof="0" dirty="0"/>
              <a:t>a </a:t>
            </a:r>
            <a:r>
              <a:rPr lang="en-GB" noProof="0" dirty="0"/>
              <a:t>For Gr 2 events, dose reductions or delays considered if clinically indicated; </a:t>
            </a:r>
            <a:r>
              <a:rPr lang="en-GB" baseline="30000" noProof="0" dirty="0"/>
              <a:t>b </a:t>
            </a:r>
            <a:r>
              <a:rPr lang="en-GB" noProof="0" dirty="0"/>
              <a:t>Of Gr ≥2events; </a:t>
            </a:r>
            <a:br>
              <a:rPr lang="en-GB" noProof="0" dirty="0"/>
            </a:br>
            <a:r>
              <a:rPr lang="en-GB" baseline="30000" noProof="0" dirty="0"/>
              <a:t>c </a:t>
            </a:r>
            <a:r>
              <a:rPr lang="en-GB" noProof="0" dirty="0"/>
              <a:t>Of first Gr ≥2 stomatitis event from clinically symptomatic to asymptomatic (Gr 1 or resolved); </a:t>
            </a:r>
            <a:r>
              <a:rPr lang="en-GB" baseline="30000" noProof="0" dirty="0"/>
              <a:t>d </a:t>
            </a:r>
            <a:r>
              <a:rPr lang="en-GB" noProof="0" dirty="0"/>
              <a:t>32 of 39 events. Gr, grade</a:t>
            </a:r>
          </a:p>
          <a:p>
            <a:r>
              <a:rPr lang="en-GB" noProof="0" dirty="0"/>
              <a:t>1. Ahn M, et al, et al. Ann Oncol. 2024;35(Suppl):S1630–S1631 (presented at ESMO Asia Congress 2024, LBA7); 2. Lisberg A, et al. Oncologist. 2025;30:oyaf225</a:t>
            </a:r>
          </a:p>
        </p:txBody>
      </p:sp>
      <p:sp>
        <p:nvSpPr>
          <p:cNvPr id="22" name="Slide Number Placeholder 21">
            <a:extLst>
              <a:ext uri="{FF2B5EF4-FFF2-40B4-BE49-F238E27FC236}">
                <a16:creationId xmlns:a16="http://schemas.microsoft.com/office/drawing/2014/main" id="{53505DF8-3F15-C322-1505-4C0A413FA1CC}"/>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3" name="Text Placeholder 9">
            <a:extLst>
              <a:ext uri="{FF2B5EF4-FFF2-40B4-BE49-F238E27FC236}">
                <a16:creationId xmlns:a16="http://schemas.microsoft.com/office/drawing/2014/main" id="{3A85B494-0446-1F22-ACFA-D0BF456E4E99}"/>
              </a:ext>
            </a:extLst>
          </p:cNvPr>
          <p:cNvSpPr txBox="1">
            <a:spLocks/>
          </p:cNvSpPr>
          <p:nvPr/>
        </p:nvSpPr>
        <p:spPr>
          <a:xfrm>
            <a:off x="1199455" y="836712"/>
            <a:ext cx="4800449" cy="270422"/>
          </a:xfrm>
          <a:prstGeom prst="rect">
            <a:avLst/>
          </a:prstGeom>
        </p:spPr>
        <p:txBody>
          <a:bodyPr vert="horz" wrap="square" lIns="0" tIns="0" rIns="0" bIns="0" rtlCol="0" anchor="t">
            <a:no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1200"/>
              </a:spcBef>
              <a:spcAft>
                <a:spcPts val="0"/>
              </a:spcAft>
              <a:buClr>
                <a:srgbClr val="C0504D"/>
              </a:buClr>
              <a:buSzTx/>
              <a:buFont typeface="Arial"/>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Patients with treatment-emergent stomatitis/</a:t>
            </a:r>
            <a:b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oral mucositis (N=117)</a:t>
            </a:r>
          </a:p>
        </p:txBody>
      </p:sp>
      <p:graphicFrame>
        <p:nvGraphicFramePr>
          <p:cNvPr id="24" name="Chart 23">
            <a:extLst>
              <a:ext uri="{FF2B5EF4-FFF2-40B4-BE49-F238E27FC236}">
                <a16:creationId xmlns:a16="http://schemas.microsoft.com/office/drawing/2014/main" id="{DB58247A-4454-05F5-D3D2-BB5AA6921F96}"/>
              </a:ext>
            </a:extLst>
          </p:cNvPr>
          <p:cNvGraphicFramePr/>
          <p:nvPr/>
        </p:nvGraphicFramePr>
        <p:xfrm>
          <a:off x="839416" y="4149080"/>
          <a:ext cx="5328592"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347A3648-0EBE-4247-570F-EEAFB719AC12}"/>
              </a:ext>
            </a:extLst>
          </p:cNvPr>
          <p:cNvGraphicFramePr/>
          <p:nvPr/>
        </p:nvGraphicFramePr>
        <p:xfrm>
          <a:off x="832777" y="1268760"/>
          <a:ext cx="2880320" cy="2808312"/>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BF29EA6C-E5A9-27C3-0FF0-DBC7A9FA52C1}"/>
              </a:ext>
            </a:extLst>
          </p:cNvPr>
          <p:cNvSpPr txBox="1"/>
          <p:nvPr/>
        </p:nvSpPr>
        <p:spPr>
          <a:xfrm rot="16200000">
            <a:off x="235050" y="2533650"/>
            <a:ext cx="880049"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Patients (%)</a:t>
            </a:r>
          </a:p>
        </p:txBody>
      </p:sp>
      <p:sp>
        <p:nvSpPr>
          <p:cNvPr id="28" name="TextBox 27">
            <a:extLst>
              <a:ext uri="{FF2B5EF4-FFF2-40B4-BE49-F238E27FC236}">
                <a16:creationId xmlns:a16="http://schemas.microsoft.com/office/drawing/2014/main" id="{32FA45CC-9601-C08C-1C49-21C537B02374}"/>
              </a:ext>
            </a:extLst>
          </p:cNvPr>
          <p:cNvSpPr txBox="1"/>
          <p:nvPr/>
        </p:nvSpPr>
        <p:spPr>
          <a:xfrm>
            <a:off x="3497073" y="1988840"/>
            <a:ext cx="1950855" cy="553998"/>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rPr>
              <a:t>Absent or clinically</a:t>
            </a:r>
            <a:br>
              <a:rPr kumimoji="0" lang="en-GB" sz="1200" b="1" i="0" u="none"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rPr>
            </a:br>
            <a:r>
              <a:rPr kumimoji="0" lang="en-GB" sz="1200" b="1" i="0" u="none"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rPr>
              <a:t>asymptomatic/mild: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Monitor/continue prophylaxis</a:t>
            </a:r>
          </a:p>
        </p:txBody>
      </p:sp>
      <p:sp>
        <p:nvSpPr>
          <p:cNvPr id="29" name="TextBox 28">
            <a:extLst>
              <a:ext uri="{FF2B5EF4-FFF2-40B4-BE49-F238E27FC236}">
                <a16:creationId xmlns:a16="http://schemas.microsoft.com/office/drawing/2014/main" id="{1FB26672-0598-5F2B-F685-9DABC72CE742}"/>
              </a:ext>
            </a:extLst>
          </p:cNvPr>
          <p:cNvSpPr txBox="1"/>
          <p:nvPr/>
        </p:nvSpPr>
        <p:spPr>
          <a:xfrm>
            <a:off x="3497073" y="3214325"/>
            <a:ext cx="1718419"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Clinically symptomatic: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Requires intervention</a:t>
            </a:r>
          </a:p>
        </p:txBody>
      </p:sp>
      <p:sp>
        <p:nvSpPr>
          <p:cNvPr id="30" name="Right Brace 29">
            <a:extLst>
              <a:ext uri="{FF2B5EF4-FFF2-40B4-BE49-F238E27FC236}">
                <a16:creationId xmlns:a16="http://schemas.microsoft.com/office/drawing/2014/main" id="{CC963F16-1CF7-92D5-A3E9-4366AE19D82A}"/>
              </a:ext>
            </a:extLst>
          </p:cNvPr>
          <p:cNvSpPr/>
          <p:nvPr/>
        </p:nvSpPr>
        <p:spPr>
          <a:xfrm>
            <a:off x="3209041" y="3121918"/>
            <a:ext cx="168696" cy="749300"/>
          </a:xfrm>
          <a:prstGeom prst="rightBrace">
            <a:avLst>
              <a:gd name="adj1" fmla="val 36033"/>
              <a:gd name="adj2" fmla="val 50000"/>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1" name="Right Brace 30">
            <a:extLst>
              <a:ext uri="{FF2B5EF4-FFF2-40B4-BE49-F238E27FC236}">
                <a16:creationId xmlns:a16="http://schemas.microsoft.com/office/drawing/2014/main" id="{148A66E7-6754-A2DE-6020-A0672DFC80DE}"/>
              </a:ext>
            </a:extLst>
          </p:cNvPr>
          <p:cNvSpPr/>
          <p:nvPr/>
        </p:nvSpPr>
        <p:spPr>
          <a:xfrm>
            <a:off x="3209041" y="1437184"/>
            <a:ext cx="168696" cy="1632755"/>
          </a:xfrm>
          <a:prstGeom prst="rightBrace">
            <a:avLst>
              <a:gd name="adj1" fmla="val 36033"/>
              <a:gd name="adj2" fmla="val 50000"/>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467EBA72-9BC3-59D8-6F78-845AE549AF4D}"/>
              </a:ext>
            </a:extLst>
          </p:cNvPr>
          <p:cNvSpPr txBox="1"/>
          <p:nvPr/>
        </p:nvSpPr>
        <p:spPr>
          <a:xfrm rot="16200000">
            <a:off x="235050" y="4856812"/>
            <a:ext cx="880049"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Patients (%)</a:t>
            </a:r>
          </a:p>
        </p:txBody>
      </p:sp>
      <p:sp>
        <p:nvSpPr>
          <p:cNvPr id="33" name="Text Placeholder 9">
            <a:extLst>
              <a:ext uri="{FF2B5EF4-FFF2-40B4-BE49-F238E27FC236}">
                <a16:creationId xmlns:a16="http://schemas.microsoft.com/office/drawing/2014/main" id="{9BA4BB5A-DA2F-FE4A-840D-244BBF9B1D81}"/>
              </a:ext>
            </a:extLst>
          </p:cNvPr>
          <p:cNvSpPr txBox="1">
            <a:spLocks/>
          </p:cNvSpPr>
          <p:nvPr/>
        </p:nvSpPr>
        <p:spPr>
          <a:xfrm>
            <a:off x="1271463" y="4140871"/>
            <a:ext cx="4728441" cy="270422"/>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1200"/>
              </a:spcBef>
              <a:spcAft>
                <a:spcPts val="0"/>
              </a:spcAft>
              <a:buClr>
                <a:srgbClr val="C0504D"/>
              </a:buClr>
              <a:buSzTx/>
              <a:buFont typeface="Arial"/>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Impact on dosing</a:t>
            </a:r>
            <a:r>
              <a:rPr kumimoji="0" lang="en-GB" sz="1400" b="1" i="0" u="none"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a</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(N=117)</a:t>
            </a:r>
          </a:p>
        </p:txBody>
      </p:sp>
      <p:sp>
        <p:nvSpPr>
          <p:cNvPr id="11" name="Rounded Rectangle 19">
            <a:extLst>
              <a:ext uri="{FF2B5EF4-FFF2-40B4-BE49-F238E27FC236}">
                <a16:creationId xmlns:a16="http://schemas.microsoft.com/office/drawing/2014/main" id="{5D6FD3A8-FF7B-1825-6157-B3B27B23DF51}"/>
              </a:ext>
            </a:extLst>
          </p:cNvPr>
          <p:cNvSpPr/>
          <p:nvPr/>
        </p:nvSpPr>
        <p:spPr>
          <a:xfrm>
            <a:off x="6240192" y="1376772"/>
            <a:ext cx="5364000" cy="504056"/>
          </a:xfrm>
          <a:prstGeom prst="roundRect">
            <a:avLst>
              <a:gd name="adj" fmla="val 0"/>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square" lIns="720000" tIns="91440" bIns="91440" rtlCol="0" anchor="ctr">
            <a:noAutofit/>
          </a:bodyPr>
          <a:lstStyle/>
          <a:p>
            <a:pPr marL="185738" marR="0" lvl="0" indent="-185738" algn="l" defTabSz="457200" rtl="0" eaLnBrk="1" fontAlgn="auto" latinLnBrk="0" hangingPunct="1">
              <a:lnSpc>
                <a:spcPct val="100000"/>
              </a:lnSpc>
              <a:spcBef>
                <a:spcPts val="0"/>
              </a:spcBef>
              <a:spcAft>
                <a:spcPts val="500"/>
              </a:spcAft>
              <a:buClr>
                <a:srgbClr val="C0504D"/>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Median time to onset:</a:t>
            </a:r>
            <a:r>
              <a:rPr kumimoji="0" lang="en-GB" sz="1400" b="0" i="0" u="none" strike="noStrike" kern="1200" cap="none" spc="0" normalizeH="0" baseline="3000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b</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 </a:t>
            </a:r>
            <a:r>
              <a:rPr kumimoji="0" lang="en-GB" sz="1400" b="1" i="0" u="none" strike="noStrike" kern="1200" cap="none" spc="0" normalizeH="0" baseline="0" noProof="0" dirty="0">
                <a:ln>
                  <a:noFill/>
                </a:ln>
                <a:solidFill>
                  <a:srgbClr val="C6573B"/>
                </a:solidFill>
                <a:effectLst/>
                <a:uLnTx/>
                <a:uFillTx/>
                <a:latin typeface="Arial" panose="020B0604020202020204" pitchFamily="34" charset="0"/>
                <a:ea typeface="Open Sans" panose="020B0606030504020204" pitchFamily="34" charset="0"/>
                <a:cs typeface="Arial" panose="020B0604020202020204" pitchFamily="34" charset="0"/>
              </a:rPr>
              <a:t>29 days</a:t>
            </a:r>
          </a:p>
        </p:txBody>
      </p:sp>
      <p:pic>
        <p:nvPicPr>
          <p:cNvPr id="12" name="Graphic 11" descr="Daily calendar with solid fill">
            <a:extLst>
              <a:ext uri="{FF2B5EF4-FFF2-40B4-BE49-F238E27FC236}">
                <a16:creationId xmlns:a16="http://schemas.microsoft.com/office/drawing/2014/main" id="{B78C69CF-3C3D-9FC7-9077-F0760EC2EDE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2016" y="1403660"/>
            <a:ext cx="457200" cy="457200"/>
          </a:xfrm>
          <a:prstGeom prst="rect">
            <a:avLst/>
          </a:prstGeom>
        </p:spPr>
      </p:pic>
      <p:sp>
        <p:nvSpPr>
          <p:cNvPr id="14" name="Rounded Rectangle 19">
            <a:extLst>
              <a:ext uri="{FF2B5EF4-FFF2-40B4-BE49-F238E27FC236}">
                <a16:creationId xmlns:a16="http://schemas.microsoft.com/office/drawing/2014/main" id="{6BB9E824-8C9E-C51D-34EF-FB00FC20057B}"/>
              </a:ext>
            </a:extLst>
          </p:cNvPr>
          <p:cNvSpPr/>
          <p:nvPr/>
        </p:nvSpPr>
        <p:spPr>
          <a:xfrm>
            <a:off x="6240192" y="2060848"/>
            <a:ext cx="5364000" cy="504056"/>
          </a:xfrm>
          <a:prstGeom prst="roundRect">
            <a:avLst>
              <a:gd name="adj" fmla="val 0"/>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square" lIns="720000" tIns="91440" bIns="91440" rtlCol="0" anchor="ctr">
            <a:noAutofit/>
          </a:bodyPr>
          <a:lstStyle/>
          <a:p>
            <a:pPr marL="185738" marR="0" lvl="0" indent="-185738" algn="l" defTabSz="457200" rtl="0" eaLnBrk="1" fontAlgn="auto" latinLnBrk="0" hangingPunct="1">
              <a:lnSpc>
                <a:spcPct val="100000"/>
              </a:lnSpc>
              <a:spcBef>
                <a:spcPts val="0"/>
              </a:spcBef>
              <a:spcAft>
                <a:spcPts val="500"/>
              </a:spcAft>
              <a:buClr>
                <a:srgbClr val="C0504D"/>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Median time to asymptomatic resolution:</a:t>
            </a:r>
            <a:r>
              <a:rPr kumimoji="0" lang="en-GB" sz="1400" b="0" i="0" u="none" strike="noStrike" kern="1200" cap="none" spc="0" normalizeH="0" baseline="3000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c</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 </a:t>
            </a:r>
            <a:r>
              <a:rPr kumimoji="0" lang="en-GB" sz="1400" b="1" i="0" u="none" strike="noStrike" kern="1200" cap="none" spc="0" normalizeH="0" baseline="0" noProof="0" dirty="0">
                <a:ln>
                  <a:noFill/>
                </a:ln>
                <a:solidFill>
                  <a:srgbClr val="C6573B"/>
                </a:solidFill>
                <a:effectLst/>
                <a:uLnTx/>
                <a:uFillTx/>
                <a:latin typeface="Arial" panose="020B0604020202020204" pitchFamily="34" charset="0"/>
                <a:ea typeface="Open Sans" panose="020B0606030504020204" pitchFamily="34" charset="0"/>
                <a:cs typeface="Arial" panose="020B0604020202020204" pitchFamily="34" charset="0"/>
              </a:rPr>
              <a:t>50 days</a:t>
            </a:r>
          </a:p>
        </p:txBody>
      </p:sp>
      <p:pic>
        <p:nvPicPr>
          <p:cNvPr id="17" name="Content Placeholder 18" descr="Checkbox Ticked with solid fill">
            <a:extLst>
              <a:ext uri="{FF2B5EF4-FFF2-40B4-BE49-F238E27FC236}">
                <a16:creationId xmlns:a16="http://schemas.microsoft.com/office/drawing/2014/main" id="{0C3E6BA9-9EA7-8BBA-F2DA-26609B36FEF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312024" y="2024844"/>
            <a:ext cx="576064" cy="576064"/>
          </a:xfrm>
          <a:prstGeom prst="rect">
            <a:avLst/>
          </a:prstGeom>
        </p:spPr>
      </p:pic>
      <p:sp>
        <p:nvSpPr>
          <p:cNvPr id="18" name="TextBox 17">
            <a:extLst>
              <a:ext uri="{FF2B5EF4-FFF2-40B4-BE49-F238E27FC236}">
                <a16:creationId xmlns:a16="http://schemas.microsoft.com/office/drawing/2014/main" id="{4D6C77ED-512C-8286-821B-C4E74D956BAF}"/>
              </a:ext>
            </a:extLst>
          </p:cNvPr>
          <p:cNvSpPr txBox="1"/>
          <p:nvPr/>
        </p:nvSpPr>
        <p:spPr>
          <a:xfrm>
            <a:off x="6240193" y="2791051"/>
            <a:ext cx="5364000" cy="2800767"/>
          </a:xfrm>
          <a:prstGeom prst="rect">
            <a:avLst/>
          </a:prstGeom>
          <a:noFill/>
          <a:ln w="28575">
            <a:solidFill>
              <a:schemeClr val="accent1"/>
            </a:solidFill>
          </a:ln>
        </p:spPr>
        <p:txBody>
          <a:bodyPr wrap="square">
            <a:spAutoFit/>
          </a:bodyPr>
          <a:lstStyle/>
          <a:p>
            <a:pPr marL="285750" marR="0" lvl="0" indent="-285750" algn="l" defTabSz="457200" rtl="0" eaLnBrk="1" fontAlgn="auto" latinLnBrk="0" hangingPunct="1">
              <a:lnSpc>
                <a:spcPct val="100000"/>
              </a:lnSpc>
              <a:spcBef>
                <a:spcPts val="0"/>
              </a:spcBef>
              <a:spcAft>
                <a:spcPts val="0"/>
              </a:spcAft>
              <a:buClr>
                <a:srgbClr val="C6573B"/>
              </a:buClr>
              <a:buSzTx/>
              <a:buFont typeface="Arial" panose="020B0604020202020204" pitchFamily="34" charset="0"/>
              <a:buChar char="•"/>
              <a:tabLst/>
              <a:defRPr/>
            </a:pPr>
            <a:r>
              <a:rPr kumimoji="0" lang="en-GB" sz="16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Stomatitis/oral mucositis</a:t>
            </a: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often occurs earlier during the course of Dato-DXd therapy but can occur at anytime throughout treatment</a:t>
            </a:r>
          </a:p>
          <a:p>
            <a:pPr marL="285750" lvl="0" indent="-285750">
              <a:buClr>
                <a:srgbClr val="C6573B"/>
              </a:buClr>
              <a:buFont typeface="Arial" panose="020B0604020202020204" pitchFamily="34" charset="0"/>
              <a:buChar char="•"/>
              <a:defRPr/>
            </a:pPr>
            <a:endParaRPr lang="en-GB" sz="1600" dirty="0">
              <a:solidFill>
                <a:srgbClr val="000000"/>
              </a:solidFill>
              <a:latin typeface="Arial" panose="020B0604020202020204" pitchFamily="34" charset="0"/>
              <a:cs typeface="Arial" panose="020B0604020202020204" pitchFamily="34" charset="0"/>
            </a:endParaRPr>
          </a:p>
          <a:p>
            <a:pPr marL="285750" lvl="0" indent="-285750">
              <a:buClr>
                <a:srgbClr val="C6573B"/>
              </a:buClr>
              <a:buFont typeface="Arial" panose="020B0604020202020204" pitchFamily="34" charset="0"/>
              <a:buChar char="•"/>
              <a:defRPr/>
            </a:pPr>
            <a:r>
              <a:rPr lang="en-GB" sz="1600" dirty="0">
                <a:solidFill>
                  <a:srgbClr val="000000"/>
                </a:solidFill>
                <a:latin typeface="Arial" panose="020B0604020202020204" pitchFamily="34" charset="0"/>
                <a:cs typeface="Arial" panose="020B0604020202020204" pitchFamily="34" charset="0"/>
              </a:rPr>
              <a:t>Majority of cases are grade 1, asymptomatic and no intervention is required</a:t>
            </a:r>
          </a:p>
          <a:p>
            <a:pPr marL="285750" lvl="0" indent="-285750">
              <a:buClr>
                <a:srgbClr val="C6573B"/>
              </a:buClr>
              <a:buFont typeface="Arial" panose="020B0604020202020204" pitchFamily="34" charset="0"/>
              <a:buChar char="•"/>
              <a:defRPr/>
            </a:pPr>
            <a:endParaRPr lang="en-GB" sz="1600" dirty="0">
              <a:solidFill>
                <a:srgbClr val="000000"/>
              </a:solidFill>
              <a:latin typeface="Arial" panose="020B0604020202020204" pitchFamily="34" charset="0"/>
              <a:cs typeface="Arial" panose="020B0604020202020204" pitchFamily="34" charset="0"/>
            </a:endParaRPr>
          </a:p>
          <a:p>
            <a:pPr marL="285750" lvl="0" indent="-285750">
              <a:buClr>
                <a:srgbClr val="C6573B"/>
              </a:buClr>
              <a:buFont typeface="Arial" panose="020B0604020202020204" pitchFamily="34" charset="0"/>
              <a:buChar char="•"/>
              <a:defRPr/>
            </a:pPr>
            <a:r>
              <a:rPr lang="en-GB" sz="1600" dirty="0">
                <a:solidFill>
                  <a:srgbClr val="000000"/>
                </a:solidFill>
                <a:latin typeface="Arial" panose="020B0604020202020204" pitchFamily="34" charset="0"/>
                <a:cs typeface="Arial" panose="020B0604020202020204" pitchFamily="34" charset="0"/>
              </a:rPr>
              <a:t>Grade 2 and above requires intervention/dose management</a:t>
            </a:r>
          </a:p>
          <a:p>
            <a:pPr marL="285750" marR="0" lvl="0" indent="-285750" algn="l" defTabSz="457200" rtl="0" eaLnBrk="1" fontAlgn="auto" latinLnBrk="0" hangingPunct="1">
              <a:lnSpc>
                <a:spcPct val="100000"/>
              </a:lnSpc>
              <a:spcBef>
                <a:spcPts val="0"/>
              </a:spcBef>
              <a:spcAft>
                <a:spcPts val="0"/>
              </a:spcAft>
              <a:buClr>
                <a:srgbClr val="C6573B"/>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rgbClr val="C6573B"/>
              </a:buClr>
              <a:buSzTx/>
              <a:buFont typeface="Arial" panose="020B0604020202020204" pitchFamily="34" charset="0"/>
              <a:buChar char="•"/>
              <a:tabLst/>
              <a:defRPr/>
            </a:pPr>
            <a:r>
              <a:rPr kumimoji="0" lang="en-GB" sz="16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Prevention is key!</a:t>
            </a:r>
          </a:p>
        </p:txBody>
      </p:sp>
    </p:spTree>
    <p:extLst>
      <p:ext uri="{BB962C8B-B14F-4D97-AF65-F5344CB8AC3E}">
        <p14:creationId xmlns:p14="http://schemas.microsoft.com/office/powerpoint/2010/main" val="3045040459"/>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9E101-B8F5-912E-0876-4B7F4E16551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EA8499D-5541-4209-FFAC-BB7CFC89978E}"/>
              </a:ext>
            </a:extLst>
          </p:cNvPr>
          <p:cNvSpPr>
            <a:spLocks noGrp="1"/>
          </p:cNvSpPr>
          <p:nvPr>
            <p:ph type="body" idx="1"/>
          </p:nvPr>
        </p:nvSpPr>
        <p:spPr>
          <a:xfrm>
            <a:off x="619125" y="900000"/>
            <a:ext cx="10972800" cy="701675"/>
          </a:xfrm>
        </p:spPr>
        <p:txBody>
          <a:bodyPr/>
          <a:lstStyle/>
          <a:p>
            <a:r>
              <a:rPr lang="en-GB" noProof="0" dirty="0">
                <a:solidFill>
                  <a:schemeClr val="accent1"/>
                </a:solidFill>
              </a:rPr>
              <a:t>Supportive Care during Dato-DX</a:t>
            </a:r>
            <a:r>
              <a:rPr lang="en-GB" cap="none" noProof="0" dirty="0">
                <a:solidFill>
                  <a:schemeClr val="accent1"/>
                </a:solidFill>
              </a:rPr>
              <a:t>d</a:t>
            </a:r>
            <a:r>
              <a:rPr lang="en-GB" noProof="0" dirty="0">
                <a:solidFill>
                  <a:schemeClr val="accent1"/>
                </a:solidFill>
              </a:rPr>
              <a:t> treatment</a:t>
            </a:r>
          </a:p>
        </p:txBody>
      </p:sp>
      <p:sp>
        <p:nvSpPr>
          <p:cNvPr id="2" name="Titre 1">
            <a:extLst>
              <a:ext uri="{FF2B5EF4-FFF2-40B4-BE49-F238E27FC236}">
                <a16:creationId xmlns:a16="http://schemas.microsoft.com/office/drawing/2014/main" id="{FE73F950-D6B1-6362-B9A9-4AB453E3704D}"/>
              </a:ext>
            </a:extLst>
          </p:cNvPr>
          <p:cNvSpPr>
            <a:spLocks noGrp="1"/>
          </p:cNvSpPr>
          <p:nvPr>
            <p:ph type="title"/>
          </p:nvPr>
        </p:nvSpPr>
        <p:spPr>
          <a:xfrm>
            <a:off x="619201" y="259200"/>
            <a:ext cx="10963199" cy="864000"/>
          </a:xfrm>
        </p:spPr>
        <p:txBody>
          <a:bodyPr>
            <a:normAutofit/>
          </a:bodyPr>
          <a:lstStyle/>
          <a:p>
            <a:r>
              <a:rPr lang="en-GB" noProof="0" dirty="0"/>
              <a:t>Stomatitis/Mucositis Management</a:t>
            </a:r>
          </a:p>
        </p:txBody>
      </p:sp>
      <p:sp>
        <p:nvSpPr>
          <p:cNvPr id="48" name="Content Placeholder 47">
            <a:extLst>
              <a:ext uri="{FF2B5EF4-FFF2-40B4-BE49-F238E27FC236}">
                <a16:creationId xmlns:a16="http://schemas.microsoft.com/office/drawing/2014/main" id="{AB252A5F-4600-07EE-50FB-065105E695EE}"/>
              </a:ext>
            </a:extLst>
          </p:cNvPr>
          <p:cNvSpPr>
            <a:spLocks noGrp="1"/>
          </p:cNvSpPr>
          <p:nvPr>
            <p:ph sz="quarter" idx="14"/>
          </p:nvPr>
        </p:nvSpPr>
        <p:spPr>
          <a:xfrm>
            <a:off x="619125" y="1703313"/>
            <a:ext cx="10963275" cy="4245967"/>
          </a:xfrm>
          <a:solidFill>
            <a:schemeClr val="bg1">
              <a:lumMod val="95000"/>
            </a:schemeClr>
          </a:solidFill>
        </p:spPr>
        <p:txBody>
          <a:bodyPr lIns="720000" tIns="108000" rIns="108000" bIns="108000" anchor="ctr" anchorCtr="0">
            <a:normAutofit/>
          </a:bodyPr>
          <a:lstStyle/>
          <a:p>
            <a:pPr marL="0" lvl="0" indent="0">
              <a:spcBef>
                <a:spcPts val="1800"/>
              </a:spcBef>
              <a:buNone/>
            </a:pPr>
            <a:r>
              <a:rPr lang="en-GB" sz="1800" noProof="0" dirty="0">
                <a:solidFill>
                  <a:schemeClr val="tx1"/>
                </a:solidFill>
              </a:rPr>
              <a:t>Increase the frequency of </a:t>
            </a:r>
            <a:r>
              <a:rPr lang="en-GB" sz="1800" b="1" noProof="0" dirty="0">
                <a:solidFill>
                  <a:schemeClr val="tx2"/>
                </a:solidFill>
              </a:rPr>
              <a:t>bland mouth rinses </a:t>
            </a:r>
            <a:r>
              <a:rPr lang="en-GB" sz="1800" noProof="0" dirty="0">
                <a:solidFill>
                  <a:schemeClr val="tx1"/>
                </a:solidFill>
              </a:rPr>
              <a:t>up to every hour, if necessary and applicable</a:t>
            </a:r>
            <a:r>
              <a:rPr lang="en-GB" sz="1800" baseline="30000" noProof="0" dirty="0">
                <a:solidFill>
                  <a:schemeClr val="tx1"/>
                </a:solidFill>
              </a:rPr>
              <a:t>1</a:t>
            </a:r>
            <a:r>
              <a:rPr lang="en-GB" sz="1800" noProof="0" dirty="0">
                <a:solidFill>
                  <a:schemeClr val="tx1"/>
                </a:solidFill>
              </a:rPr>
              <a:t> </a:t>
            </a:r>
          </a:p>
          <a:p>
            <a:pPr marL="0" lvl="0" indent="0">
              <a:spcBef>
                <a:spcPts val="1800"/>
              </a:spcBef>
              <a:buNone/>
            </a:pPr>
            <a:r>
              <a:rPr lang="en-GB" sz="1800" noProof="0" dirty="0">
                <a:solidFill>
                  <a:schemeClr val="tx1"/>
                </a:solidFill>
              </a:rPr>
              <a:t>Provide adequate </a:t>
            </a:r>
            <a:r>
              <a:rPr lang="en-GB" sz="1800" b="1" noProof="0" dirty="0">
                <a:solidFill>
                  <a:schemeClr val="tx2"/>
                </a:solidFill>
              </a:rPr>
              <a:t>pain management </a:t>
            </a:r>
            <a:r>
              <a:rPr lang="en-GB" sz="1800" noProof="0" dirty="0">
                <a:solidFill>
                  <a:schemeClr val="tx1"/>
                </a:solidFill>
              </a:rPr>
              <a:t>(e.g. lidocaine-based mouthwash, topical clobetasol gel)</a:t>
            </a:r>
            <a:r>
              <a:rPr lang="en-GB" sz="1800" baseline="30000" noProof="0" dirty="0">
                <a:solidFill>
                  <a:schemeClr val="tx1"/>
                </a:solidFill>
              </a:rPr>
              <a:t>1</a:t>
            </a:r>
            <a:r>
              <a:rPr lang="en-GB" sz="1800" noProof="0" dirty="0">
                <a:solidFill>
                  <a:schemeClr val="tx1"/>
                </a:solidFill>
              </a:rPr>
              <a:t> </a:t>
            </a:r>
          </a:p>
          <a:p>
            <a:pPr marL="0" lvl="0" indent="0">
              <a:spcBef>
                <a:spcPts val="1800"/>
              </a:spcBef>
              <a:buNone/>
            </a:pPr>
            <a:r>
              <a:rPr lang="en-GB" sz="1800" noProof="0" dirty="0">
                <a:solidFill>
                  <a:schemeClr val="tx1"/>
                </a:solidFill>
              </a:rPr>
              <a:t>As soon as oral pain, inflammation, and/or ulceration develops, strongly consider </a:t>
            </a:r>
            <a:r>
              <a:rPr lang="en-GB" sz="1800" b="1" noProof="0" dirty="0">
                <a:solidFill>
                  <a:schemeClr val="tx2"/>
                </a:solidFill>
              </a:rPr>
              <a:t>steroid-containing mouth rinses</a:t>
            </a:r>
            <a:r>
              <a:rPr lang="en-GB" sz="1800" noProof="0" dirty="0">
                <a:solidFill>
                  <a:schemeClr val="tx1"/>
                </a:solidFill>
              </a:rPr>
              <a:t> (e.g. dexamethasone 0.1 mg/mL, 10 mL 4 times daily, swish for 1–2 minutes, then spit out, or local alternative)</a:t>
            </a:r>
            <a:r>
              <a:rPr lang="en-GB" sz="1800" baseline="30000" noProof="0" dirty="0">
                <a:solidFill>
                  <a:schemeClr val="tx1"/>
                </a:solidFill>
              </a:rPr>
              <a:t>1,2</a:t>
            </a:r>
          </a:p>
          <a:p>
            <a:pPr marL="0" lvl="0" indent="0">
              <a:spcBef>
                <a:spcPts val="1800"/>
              </a:spcBef>
              <a:buNone/>
            </a:pPr>
            <a:r>
              <a:rPr lang="en-GB" sz="1800" noProof="0" dirty="0">
                <a:solidFill>
                  <a:schemeClr val="tx1"/>
                </a:solidFill>
              </a:rPr>
              <a:t>May consider </a:t>
            </a:r>
            <a:r>
              <a:rPr lang="en-GB" sz="1800" b="1" noProof="0" dirty="0">
                <a:solidFill>
                  <a:schemeClr val="tx2"/>
                </a:solidFill>
              </a:rPr>
              <a:t>oral nystatin suspension or other topical antifungal </a:t>
            </a:r>
            <a:r>
              <a:rPr lang="en-GB" sz="1800" noProof="0" dirty="0">
                <a:solidFill>
                  <a:schemeClr val="tx1"/>
                </a:solidFill>
              </a:rPr>
              <a:t>≥15 minutes after the steroid-containing mouthwash, according to clinician preference based on institutional/local guidelines</a:t>
            </a:r>
            <a:r>
              <a:rPr lang="en-GB" sz="1800" baseline="30000" noProof="0" dirty="0">
                <a:solidFill>
                  <a:schemeClr val="tx1"/>
                </a:solidFill>
              </a:rPr>
              <a:t>2</a:t>
            </a:r>
          </a:p>
          <a:p>
            <a:pPr marL="0" lvl="0" indent="0">
              <a:spcBef>
                <a:spcPts val="1800"/>
              </a:spcBef>
              <a:buNone/>
            </a:pPr>
            <a:r>
              <a:rPr lang="en-GB" sz="1800" noProof="0" dirty="0">
                <a:solidFill>
                  <a:schemeClr val="tx1"/>
                </a:solidFill>
              </a:rPr>
              <a:t>Consider </a:t>
            </a:r>
            <a:r>
              <a:rPr lang="en-GB" sz="1800" b="1" noProof="0" dirty="0">
                <a:solidFill>
                  <a:schemeClr val="tx2"/>
                </a:solidFill>
              </a:rPr>
              <a:t>cryotherapy</a:t>
            </a:r>
            <a:r>
              <a:rPr lang="en-GB" sz="1800" b="1" noProof="0" dirty="0">
                <a:solidFill>
                  <a:schemeClr val="tx1"/>
                </a:solidFill>
              </a:rPr>
              <a:t> </a:t>
            </a:r>
            <a:r>
              <a:rPr lang="en-GB" sz="1800" noProof="0" dirty="0">
                <a:solidFill>
                  <a:schemeClr val="tx1"/>
                </a:solidFill>
              </a:rPr>
              <a:t>(ice chips or ice water held in the mouth) throughout the infusion</a:t>
            </a:r>
            <a:r>
              <a:rPr lang="en-GB" sz="1800" baseline="30000" noProof="0" dirty="0">
                <a:solidFill>
                  <a:schemeClr val="tx1"/>
                </a:solidFill>
              </a:rPr>
              <a:t>2</a:t>
            </a:r>
            <a:r>
              <a:rPr lang="en-GB" sz="1800" noProof="0" dirty="0">
                <a:solidFill>
                  <a:schemeClr val="tx1"/>
                </a:solidFill>
              </a:rPr>
              <a:t> </a:t>
            </a:r>
          </a:p>
          <a:p>
            <a:pPr marL="0" lvl="0" indent="0">
              <a:spcBef>
                <a:spcPts val="1800"/>
              </a:spcBef>
              <a:buNone/>
            </a:pPr>
            <a:r>
              <a:rPr lang="en-GB" sz="1800" noProof="0" dirty="0">
                <a:solidFill>
                  <a:schemeClr val="tx1"/>
                </a:solidFill>
              </a:rPr>
              <a:t>For severe and/or persistent events, consider referral to a </a:t>
            </a:r>
            <a:r>
              <a:rPr lang="en-GB" sz="1800" b="1" noProof="0" dirty="0">
                <a:solidFill>
                  <a:schemeClr val="tx2"/>
                </a:solidFill>
              </a:rPr>
              <a:t>dentist, oral surgeon, oral medicine expert or dermatologist</a:t>
            </a:r>
            <a:r>
              <a:rPr lang="en-GB" sz="1800" b="1" baseline="30000" noProof="0" dirty="0">
                <a:solidFill>
                  <a:schemeClr val="tx2"/>
                </a:solidFill>
              </a:rPr>
              <a:t>2</a:t>
            </a:r>
          </a:p>
        </p:txBody>
      </p:sp>
      <p:sp>
        <p:nvSpPr>
          <p:cNvPr id="49" name="Content Placeholder 48">
            <a:extLst>
              <a:ext uri="{FF2B5EF4-FFF2-40B4-BE49-F238E27FC236}">
                <a16:creationId xmlns:a16="http://schemas.microsoft.com/office/drawing/2014/main" id="{D71F2AB1-2442-2676-766E-41E781191482}"/>
              </a:ext>
            </a:extLst>
          </p:cNvPr>
          <p:cNvSpPr>
            <a:spLocks noGrp="1"/>
          </p:cNvSpPr>
          <p:nvPr>
            <p:ph sz="quarter" idx="15"/>
          </p:nvPr>
        </p:nvSpPr>
        <p:spPr>
          <a:xfrm>
            <a:off x="620183" y="6356351"/>
            <a:ext cx="10180339" cy="365125"/>
          </a:xfrm>
        </p:spPr>
        <p:txBody>
          <a:bodyPr anchor="b" anchorCtr="0"/>
          <a:lstStyle/>
          <a:p>
            <a:pPr>
              <a:spcBef>
                <a:spcPts val="0"/>
              </a:spcBef>
              <a:spcAft>
                <a:spcPts val="300"/>
              </a:spcAft>
            </a:pPr>
            <a:r>
              <a:rPr lang="en-GB" noProof="0" dirty="0">
                <a:solidFill>
                  <a:schemeClr val="tx2"/>
                </a:solidFill>
              </a:rPr>
              <a:t>Dato-Dxd, datopotamab deruxtecan</a:t>
            </a:r>
          </a:p>
          <a:p>
            <a:pPr>
              <a:spcBef>
                <a:spcPts val="0"/>
              </a:spcBef>
              <a:spcAft>
                <a:spcPts val="300"/>
              </a:spcAft>
            </a:pPr>
            <a:r>
              <a:rPr lang="en-GB" noProof="0" dirty="0">
                <a:solidFill>
                  <a:schemeClr val="tx2"/>
                </a:solidFill>
              </a:rPr>
              <a:t>1. Lisberg A, et al. Oncologist. 2025;30:oyaf225; 2. Meric-Bernstam F, et al. Oncologist. 2025;30:oyaf031</a:t>
            </a:r>
          </a:p>
        </p:txBody>
      </p:sp>
      <p:sp>
        <p:nvSpPr>
          <p:cNvPr id="54" name="Oval 53">
            <a:extLst>
              <a:ext uri="{FF2B5EF4-FFF2-40B4-BE49-F238E27FC236}">
                <a16:creationId xmlns:a16="http://schemas.microsoft.com/office/drawing/2014/main" id="{C6A1C1AD-E888-FB9B-7982-2894FC60B364}"/>
              </a:ext>
            </a:extLst>
          </p:cNvPr>
          <p:cNvSpPr/>
          <p:nvPr/>
        </p:nvSpPr>
        <p:spPr>
          <a:xfrm>
            <a:off x="769789" y="1777312"/>
            <a:ext cx="484590" cy="484590"/>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5" name="Oval 54">
            <a:extLst>
              <a:ext uri="{FF2B5EF4-FFF2-40B4-BE49-F238E27FC236}">
                <a16:creationId xmlns:a16="http://schemas.microsoft.com/office/drawing/2014/main" id="{48B61BB9-D29C-864D-E462-FE96EB8C687B}"/>
              </a:ext>
            </a:extLst>
          </p:cNvPr>
          <p:cNvSpPr/>
          <p:nvPr/>
        </p:nvSpPr>
        <p:spPr>
          <a:xfrm>
            <a:off x="769789" y="2368440"/>
            <a:ext cx="484590" cy="484590"/>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6" name="Oval 55">
            <a:extLst>
              <a:ext uri="{FF2B5EF4-FFF2-40B4-BE49-F238E27FC236}">
                <a16:creationId xmlns:a16="http://schemas.microsoft.com/office/drawing/2014/main" id="{822AC5B7-369E-C3D7-455E-A0C27F5182AE}"/>
              </a:ext>
            </a:extLst>
          </p:cNvPr>
          <p:cNvSpPr/>
          <p:nvPr/>
        </p:nvSpPr>
        <p:spPr>
          <a:xfrm>
            <a:off x="769789" y="3098113"/>
            <a:ext cx="484590" cy="484590"/>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7" name="Oval 56">
            <a:extLst>
              <a:ext uri="{FF2B5EF4-FFF2-40B4-BE49-F238E27FC236}">
                <a16:creationId xmlns:a16="http://schemas.microsoft.com/office/drawing/2014/main" id="{A4F032FC-B246-4485-E859-1B9EBAED7B8F}"/>
              </a:ext>
            </a:extLst>
          </p:cNvPr>
          <p:cNvSpPr/>
          <p:nvPr/>
        </p:nvSpPr>
        <p:spPr>
          <a:xfrm>
            <a:off x="769789" y="3947858"/>
            <a:ext cx="484590" cy="484590"/>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8" name="Oval 57">
            <a:extLst>
              <a:ext uri="{FF2B5EF4-FFF2-40B4-BE49-F238E27FC236}">
                <a16:creationId xmlns:a16="http://schemas.microsoft.com/office/drawing/2014/main" id="{48BB7476-391B-1B48-E89C-9E8698F36293}"/>
              </a:ext>
            </a:extLst>
          </p:cNvPr>
          <p:cNvSpPr/>
          <p:nvPr/>
        </p:nvSpPr>
        <p:spPr>
          <a:xfrm>
            <a:off x="769789" y="4603099"/>
            <a:ext cx="484590" cy="484590"/>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9" name="Oval 58">
            <a:extLst>
              <a:ext uri="{FF2B5EF4-FFF2-40B4-BE49-F238E27FC236}">
                <a16:creationId xmlns:a16="http://schemas.microsoft.com/office/drawing/2014/main" id="{E64CCE50-2BCD-69FA-03CA-BAC19FBAE39C}"/>
              </a:ext>
            </a:extLst>
          </p:cNvPr>
          <p:cNvSpPr/>
          <p:nvPr/>
        </p:nvSpPr>
        <p:spPr>
          <a:xfrm>
            <a:off x="769789" y="5248666"/>
            <a:ext cx="484590" cy="484590"/>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62" name="Graphic 61" descr="Snowflake with solid fill">
            <a:extLst>
              <a:ext uri="{FF2B5EF4-FFF2-40B4-BE49-F238E27FC236}">
                <a16:creationId xmlns:a16="http://schemas.microsoft.com/office/drawing/2014/main" id="{593128A5-8B93-1DFB-2B77-9E01C058D5C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83484" y="4613219"/>
            <a:ext cx="457200" cy="457200"/>
          </a:xfrm>
          <a:prstGeom prst="rect">
            <a:avLst/>
          </a:prstGeom>
        </p:spPr>
      </p:pic>
      <p:pic>
        <p:nvPicPr>
          <p:cNvPr id="64" name="Graphic 63" descr="Medicine with solid fill">
            <a:extLst>
              <a:ext uri="{FF2B5EF4-FFF2-40B4-BE49-F238E27FC236}">
                <a16:creationId xmlns:a16="http://schemas.microsoft.com/office/drawing/2014/main" id="{C0F55185-28FD-3BC5-2B12-9085529DB81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23982" y="3982424"/>
            <a:ext cx="415458" cy="415458"/>
          </a:xfrm>
          <a:prstGeom prst="rect">
            <a:avLst/>
          </a:prstGeom>
        </p:spPr>
      </p:pic>
      <p:pic>
        <p:nvPicPr>
          <p:cNvPr id="66" name="Graphic 65" descr="Tooth with solid fill">
            <a:extLst>
              <a:ext uri="{FF2B5EF4-FFF2-40B4-BE49-F238E27FC236}">
                <a16:creationId xmlns:a16="http://schemas.microsoft.com/office/drawing/2014/main" id="{A690D901-D339-9ACC-4FC6-8070959ABFF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19488" y="3164967"/>
            <a:ext cx="385192" cy="385192"/>
          </a:xfrm>
          <a:prstGeom prst="rect">
            <a:avLst/>
          </a:prstGeom>
        </p:spPr>
      </p:pic>
      <p:pic>
        <p:nvPicPr>
          <p:cNvPr id="68" name="Graphic 67" descr="Dental Tools with solid fill">
            <a:extLst>
              <a:ext uri="{FF2B5EF4-FFF2-40B4-BE49-F238E27FC236}">
                <a16:creationId xmlns:a16="http://schemas.microsoft.com/office/drawing/2014/main" id="{2271D3FB-312F-25A1-9F30-6CEC2176458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24357" y="5304950"/>
            <a:ext cx="375455" cy="375455"/>
          </a:xfrm>
          <a:prstGeom prst="rect">
            <a:avLst/>
          </a:prstGeom>
        </p:spPr>
      </p:pic>
      <p:pic>
        <p:nvPicPr>
          <p:cNvPr id="71" name="Graphic 70" descr="Needle with solid fill">
            <a:extLst>
              <a:ext uri="{FF2B5EF4-FFF2-40B4-BE49-F238E27FC236}">
                <a16:creationId xmlns:a16="http://schemas.microsoft.com/office/drawing/2014/main" id="{407AF15A-8CB2-2F28-87FC-4B4822C8152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25226" y="2424417"/>
            <a:ext cx="373716" cy="373716"/>
          </a:xfrm>
          <a:prstGeom prst="rect">
            <a:avLst/>
          </a:prstGeom>
        </p:spPr>
      </p:pic>
      <p:pic>
        <p:nvPicPr>
          <p:cNvPr id="72" name="Graphic 71">
            <a:extLst>
              <a:ext uri="{FF2B5EF4-FFF2-40B4-BE49-F238E27FC236}">
                <a16:creationId xmlns:a16="http://schemas.microsoft.com/office/drawing/2014/main" id="{D61811D6-6532-D265-10A6-B1901121F0FC}"/>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784728" y="1758777"/>
            <a:ext cx="454712" cy="560072"/>
          </a:xfrm>
          <a:prstGeom prst="rect">
            <a:avLst/>
          </a:prstGeom>
        </p:spPr>
      </p:pic>
      <p:sp>
        <p:nvSpPr>
          <p:cNvPr id="73" name="Slide Number Placeholder 72">
            <a:extLst>
              <a:ext uri="{FF2B5EF4-FFF2-40B4-BE49-F238E27FC236}">
                <a16:creationId xmlns:a16="http://schemas.microsoft.com/office/drawing/2014/main" id="{B6A06225-8379-E76A-0BB8-3C5EA5A9EFE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018200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D957C-8CFF-5AB4-4450-0E6B7F345BA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BBFD4CC-40A7-BB21-B533-6D0E2D75D438}"/>
              </a:ext>
            </a:extLst>
          </p:cNvPr>
          <p:cNvSpPr>
            <a:spLocks noGrp="1"/>
          </p:cNvSpPr>
          <p:nvPr>
            <p:ph type="body" idx="1"/>
          </p:nvPr>
        </p:nvSpPr>
        <p:spPr>
          <a:xfrm>
            <a:off x="609600" y="986430"/>
            <a:ext cx="10972800" cy="701675"/>
          </a:xfrm>
        </p:spPr>
        <p:txBody>
          <a:bodyPr>
            <a:normAutofit/>
          </a:bodyPr>
          <a:lstStyle/>
          <a:p>
            <a:r>
              <a:rPr lang="en-GB" noProof="0" dirty="0"/>
              <a:t>the evolving TROP2-directed ADC landscape in metastatic NSCLC and strategies to optimise the treatment experience</a:t>
            </a:r>
          </a:p>
        </p:txBody>
      </p:sp>
      <p:sp>
        <p:nvSpPr>
          <p:cNvPr id="2" name="Title 1">
            <a:extLst>
              <a:ext uri="{FF2B5EF4-FFF2-40B4-BE49-F238E27FC236}">
                <a16:creationId xmlns:a16="http://schemas.microsoft.com/office/drawing/2014/main" id="{E8981CDF-95BD-4DAD-2DA3-B75CA04809AB}"/>
              </a:ext>
            </a:extLst>
          </p:cNvPr>
          <p:cNvSpPr>
            <a:spLocks noGrp="1"/>
          </p:cNvSpPr>
          <p:nvPr>
            <p:ph type="title"/>
          </p:nvPr>
        </p:nvSpPr>
        <p:spPr>
          <a:xfrm>
            <a:off x="619125" y="258763"/>
            <a:ext cx="10963275" cy="865187"/>
          </a:xfrm>
        </p:spPr>
        <p:txBody>
          <a:bodyPr/>
          <a:lstStyle/>
          <a:p>
            <a:r>
              <a:rPr lang="en-GB" noProof="0" dirty="0"/>
              <a:t>Agenda</a:t>
            </a:r>
          </a:p>
        </p:txBody>
      </p:sp>
      <p:sp>
        <p:nvSpPr>
          <p:cNvPr id="12" name="Content Placeholder 11">
            <a:extLst>
              <a:ext uri="{FF2B5EF4-FFF2-40B4-BE49-F238E27FC236}">
                <a16:creationId xmlns:a16="http://schemas.microsoft.com/office/drawing/2014/main" id="{EFB46853-AD49-02F0-368E-B8045CFCC7EE}"/>
              </a:ext>
            </a:extLst>
          </p:cNvPr>
          <p:cNvSpPr>
            <a:spLocks noGrp="1"/>
          </p:cNvSpPr>
          <p:nvPr>
            <p:ph sz="quarter" idx="15"/>
          </p:nvPr>
        </p:nvSpPr>
        <p:spPr/>
        <p:txBody>
          <a:bodyPr/>
          <a:lstStyle/>
          <a:p>
            <a:r>
              <a:rPr lang="en-GB" noProof="0" dirty="0">
                <a:solidFill>
                  <a:schemeClr val="tx2"/>
                </a:solidFill>
              </a:rPr>
              <a:t>ADC, antibody-drug conjugate; AE, adverse event; (m)NSCLC, (metastatic) non-small cell lung cancer</a:t>
            </a:r>
          </a:p>
        </p:txBody>
      </p:sp>
      <p:sp>
        <p:nvSpPr>
          <p:cNvPr id="4" name="Slide Number Placeholder 3">
            <a:extLst>
              <a:ext uri="{FF2B5EF4-FFF2-40B4-BE49-F238E27FC236}">
                <a16:creationId xmlns:a16="http://schemas.microsoft.com/office/drawing/2014/main" id="{B34AD249-5195-401C-D545-CBA414D69BC2}"/>
              </a:ext>
            </a:extLst>
          </p:cNvPr>
          <p:cNvSpPr>
            <a:spLocks noGrp="1"/>
          </p:cNvSpPr>
          <p:nvPr>
            <p:ph type="sldNum" sz="quarter" idx="4"/>
          </p:nvPr>
        </p:nvSpPr>
        <p:spPr>
          <a:xfrm>
            <a:off x="10800523" y="6428359"/>
            <a:ext cx="781877" cy="365125"/>
          </a:xfrm>
        </p:spPr>
        <p:txBody>
          <a:bodyPr/>
          <a:lstStyle/>
          <a:p>
            <a:pPr lvl="0"/>
            <a:fld id="{FCE43C0F-8A7B-3A4B-9DB5-B3472E36E833}" type="slidenum">
              <a:rPr lang="en-GB" noProof="0" smtClean="0"/>
              <a:pPr lvl="0"/>
              <a:t>6</a:t>
            </a:fld>
            <a:endParaRPr lang="en-GB" noProof="0" dirty="0"/>
          </a:p>
        </p:txBody>
      </p:sp>
      <p:graphicFrame>
        <p:nvGraphicFramePr>
          <p:cNvPr id="7" name="Content Placeholder 5">
            <a:extLst>
              <a:ext uri="{FF2B5EF4-FFF2-40B4-BE49-F238E27FC236}">
                <a16:creationId xmlns:a16="http://schemas.microsoft.com/office/drawing/2014/main" id="{9422769F-9276-1AC3-FA8F-C15A57479E35}"/>
              </a:ext>
            </a:extLst>
          </p:cNvPr>
          <p:cNvGraphicFramePr>
            <a:graphicFrameLocks/>
          </p:cNvGraphicFramePr>
          <p:nvPr>
            <p:extLst>
              <p:ext uri="{D42A27DB-BD31-4B8C-83A1-F6EECF244321}">
                <p14:modId xmlns:p14="http://schemas.microsoft.com/office/powerpoint/2010/main" val="976621819"/>
              </p:ext>
            </p:extLst>
          </p:nvPr>
        </p:nvGraphicFramePr>
        <p:xfrm>
          <a:off x="1130319" y="1894015"/>
          <a:ext cx="9646201" cy="4055265"/>
        </p:xfrm>
        <a:graphic>
          <a:graphicData uri="http://schemas.openxmlformats.org/drawingml/2006/table">
            <a:tbl>
              <a:tblPr firstRow="1" bandRow="1">
                <a:tableStyleId>{68D230F3-CF80-4859-8CE7-A43EE81993B5}</a:tableStyleId>
              </a:tblPr>
              <a:tblGrid>
                <a:gridCol w="6441935">
                  <a:extLst>
                    <a:ext uri="{9D8B030D-6E8A-4147-A177-3AD203B41FA5}">
                      <a16:colId xmlns:a16="http://schemas.microsoft.com/office/drawing/2014/main" val="20001"/>
                    </a:ext>
                  </a:extLst>
                </a:gridCol>
                <a:gridCol w="3204266">
                  <a:extLst>
                    <a:ext uri="{9D8B030D-6E8A-4147-A177-3AD203B41FA5}">
                      <a16:colId xmlns:a16="http://schemas.microsoft.com/office/drawing/2014/main" val="20002"/>
                    </a:ext>
                  </a:extLst>
                </a:gridCol>
              </a:tblGrid>
              <a:tr h="568674">
                <a:tc>
                  <a:txBody>
                    <a:bodyPr/>
                    <a:lstStyle/>
                    <a:p>
                      <a:pPr algn="l"/>
                      <a:r>
                        <a:rPr lang="en-GB" sz="2000" noProof="0" dirty="0">
                          <a:solidFill>
                            <a:schemeClr val="bg1"/>
                          </a:solidFill>
                        </a:rPr>
                        <a:t>Topic</a:t>
                      </a:r>
                      <a:endParaRPr lang="en-GB" sz="2000" noProof="0" dirty="0">
                        <a:solidFill>
                          <a:schemeClr val="bg1"/>
                        </a:solidFill>
                        <a:latin typeface="Arial" panose="020B0604020202020204" pitchFamily="34" charset="0"/>
                        <a:ea typeface="PT Sans" panose="020B0503020203020204" pitchFamily="34" charset="0"/>
                        <a:cs typeface="Arial" panose="020B0604020202020204" pitchFamily="34" charset="0"/>
                      </a:endParaRPr>
                    </a:p>
                  </a:txBody>
                  <a:tcPr anchor="ctr">
                    <a:solidFill>
                      <a:schemeClr val="tx2"/>
                    </a:solidFill>
                  </a:tcPr>
                </a:tc>
                <a:tc>
                  <a:txBody>
                    <a:bodyPr/>
                    <a:lstStyle/>
                    <a:p>
                      <a:pPr algn="ctr"/>
                      <a:r>
                        <a:rPr lang="en-GB" sz="2000" noProof="0" dirty="0">
                          <a:solidFill>
                            <a:schemeClr val="bg1"/>
                          </a:solidFill>
                        </a:rPr>
                        <a:t>Facilitator</a:t>
                      </a:r>
                      <a:endParaRPr lang="en-GB" sz="2000" noProof="0" dirty="0">
                        <a:solidFill>
                          <a:schemeClr val="bg1"/>
                        </a:solidFill>
                        <a:latin typeface="Arial" panose="020B0604020202020204" pitchFamily="34" charset="0"/>
                        <a:ea typeface="PT Sans" panose="020B0503020203020204" pitchFamily="34" charset="0"/>
                        <a:cs typeface="Arial" panose="020B0604020202020204" pitchFamily="34" charset="0"/>
                      </a:endParaRPr>
                    </a:p>
                  </a:txBody>
                  <a:tcPr anchor="ctr">
                    <a:solidFill>
                      <a:schemeClr val="tx2"/>
                    </a:solidFill>
                  </a:tcPr>
                </a:tc>
                <a:extLst>
                  <a:ext uri="{0D108BD9-81ED-4DB2-BD59-A6C34878D82A}">
                    <a16:rowId xmlns:a16="http://schemas.microsoft.com/office/drawing/2014/main" val="10000"/>
                  </a:ext>
                </a:extLst>
              </a:tr>
              <a:tr h="496590">
                <a:tc>
                  <a:txBody>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latin typeface="Arial" panose="020B0604020202020204" pitchFamily="34" charset="0"/>
                          <a:cs typeface="Arial" panose="020B0604020202020204" pitchFamily="34" charset="0"/>
                        </a:rPr>
                        <a:t>The relevance of TROP2 in metastatic NSCLC</a:t>
                      </a:r>
                      <a:endParaRPr lang="en-GB" sz="1600" kern="1200" noProof="0" dirty="0">
                        <a:solidFill>
                          <a:schemeClr val="dk1"/>
                        </a:solidFill>
                        <a:latin typeface="Arial" panose="020B0604020202020204" pitchFamily="34" charset="0"/>
                        <a:ea typeface="PT Sans" panose="020B0503020203020204" pitchFamily="34" charset="0"/>
                        <a:cs typeface="Arial" panose="020B0604020202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latin typeface="Arial" panose="020B0604020202020204" pitchFamily="34" charset="0"/>
                          <a:cs typeface="Arial" panose="020B0604020202020204" pitchFamily="34" charset="0"/>
                        </a:rPr>
                        <a:t>Louise Lim</a:t>
                      </a:r>
                      <a:endParaRPr lang="en-GB" sz="1600" kern="1200" noProof="0" dirty="0">
                        <a:solidFill>
                          <a:schemeClr val="dk1"/>
                        </a:solidFill>
                        <a:latin typeface="Arial" panose="020B0604020202020204" pitchFamily="34" charset="0"/>
                        <a:ea typeface="PT Sans" panose="020B0503020203020204" pitchFamily="34" charset="0"/>
                        <a:cs typeface="Arial" panose="020B0604020202020204" pitchFamily="34" charset="0"/>
                      </a:endParaRPr>
                    </a:p>
                  </a:txBody>
                  <a:tcPr anchor="ctr"/>
                </a:tc>
                <a:extLst>
                  <a:ext uri="{0D108BD9-81ED-4DB2-BD59-A6C34878D82A}">
                    <a16:rowId xmlns:a16="http://schemas.microsoft.com/office/drawing/2014/main" val="3000635544"/>
                  </a:ext>
                </a:extLst>
              </a:tr>
              <a:tr h="977637">
                <a:tc>
                  <a:txBody>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latin typeface="Arial" panose="020B0604020202020204" pitchFamily="34" charset="0"/>
                          <a:cs typeface="Arial" panose="020B0604020202020204" pitchFamily="34" charset="0"/>
                        </a:rPr>
                        <a:t>Clinical overview of TROP2-directed ADCs in NSCLC </a:t>
                      </a:r>
                    </a:p>
                    <a:p>
                      <a:pPr marL="752475"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noProof="0" dirty="0">
                          <a:latin typeface="Arial" panose="020B0604020202020204" pitchFamily="34" charset="0"/>
                          <a:cs typeface="Arial" panose="020B0604020202020204" pitchFamily="34" charset="0"/>
                        </a:rPr>
                        <a:t>Without actionable genomic alterations</a:t>
                      </a:r>
                      <a:endParaRPr lang="en-GB" sz="1600" b="0" noProof="0" dirty="0">
                        <a:solidFill>
                          <a:srgbClr val="FF0000"/>
                        </a:solidFill>
                        <a:latin typeface="Arial" panose="020B0604020202020204" pitchFamily="34" charset="0"/>
                        <a:cs typeface="Arial" panose="020B0604020202020204" pitchFamily="34" charset="0"/>
                      </a:endParaRPr>
                    </a:p>
                    <a:p>
                      <a:pPr marL="752475"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noProof="0" dirty="0">
                          <a:latin typeface="Arial" panose="020B0604020202020204" pitchFamily="34" charset="0"/>
                          <a:cs typeface="Arial" panose="020B0604020202020204" pitchFamily="34" charset="0"/>
                        </a:rPr>
                        <a:t>With actionable genomic alterations</a:t>
                      </a:r>
                      <a:endParaRPr lang="en-GB" sz="1600" b="0" noProof="0" dirty="0">
                        <a:solidFill>
                          <a:srgbClr val="FF0000"/>
                        </a:solidFill>
                        <a:latin typeface="Arial" panose="020B0604020202020204" pitchFamily="34" charset="0"/>
                        <a:cs typeface="Arial" panose="020B0604020202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600" kern="1200" noProof="0" dirty="0">
                        <a:solidFill>
                          <a:schemeClr val="dk1"/>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latin typeface="Arial" panose="020B0604020202020204" pitchFamily="34" charset="0"/>
                          <a:cs typeface="Arial" panose="020B0604020202020204" pitchFamily="34" charset="0"/>
                        </a:rPr>
                        <a:t>Nicolas Girard</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latin typeface="Arial" panose="020B0604020202020204" pitchFamily="34" charset="0"/>
                          <a:cs typeface="Arial" panose="020B0604020202020204" pitchFamily="34" charset="0"/>
                        </a:rPr>
                        <a:t>Louise Lim</a:t>
                      </a:r>
                      <a:br>
                        <a:rPr lang="en-GB" sz="1600" kern="1200" noProof="0" dirty="0">
                          <a:solidFill>
                            <a:schemeClr val="dk1"/>
                          </a:solidFill>
                          <a:latin typeface="Arial" panose="020B0604020202020204" pitchFamily="34" charset="0"/>
                          <a:cs typeface="Arial" panose="020B0604020202020204" pitchFamily="34" charset="0"/>
                        </a:rPr>
                      </a:br>
                      <a:endParaRPr lang="en-GB" sz="1600" kern="1200" noProof="0" dirty="0">
                        <a:solidFill>
                          <a:schemeClr val="dk1"/>
                        </a:solidFill>
                        <a:latin typeface="Arial" panose="020B0604020202020204" pitchFamily="34" charset="0"/>
                        <a:ea typeface="PT Sans" panose="020B0503020203020204" pitchFamily="34" charset="0"/>
                        <a:cs typeface="Arial" panose="020B0604020202020204" pitchFamily="34" charset="0"/>
                      </a:endParaRPr>
                    </a:p>
                  </a:txBody>
                  <a:tcPr anchor="ctr"/>
                </a:tc>
                <a:extLst>
                  <a:ext uri="{0D108BD9-81ED-4DB2-BD59-A6C34878D82A}">
                    <a16:rowId xmlns:a16="http://schemas.microsoft.com/office/drawing/2014/main" val="2163133626"/>
                  </a:ext>
                </a:extLst>
              </a:tr>
              <a:tr h="687966">
                <a:tc>
                  <a:txBody>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latin typeface="Arial" panose="020B0604020202020204" pitchFamily="34" charset="0"/>
                          <a:cs typeface="Arial" panose="020B0604020202020204" pitchFamily="34" charset="0"/>
                        </a:rPr>
                        <a:t>Optimising the treatment experience: proactive AE monitoring &amp; management</a:t>
                      </a:r>
                      <a:endParaRPr lang="en-GB" sz="1600" kern="1200" noProof="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latin typeface="Arial" panose="020B0604020202020204" pitchFamily="34" charset="0"/>
                          <a:cs typeface="Arial" panose="020B0604020202020204" pitchFamily="34" charset="0"/>
                        </a:rPr>
                        <a:t>Jacob Sands and </a:t>
                      </a:r>
                      <a:br>
                        <a:rPr lang="en-GB" sz="1600" kern="1200" noProof="0" dirty="0">
                          <a:solidFill>
                            <a:schemeClr val="dk1"/>
                          </a:solidFill>
                          <a:latin typeface="Arial" panose="020B0604020202020204" pitchFamily="34" charset="0"/>
                          <a:cs typeface="Arial" panose="020B0604020202020204" pitchFamily="34" charset="0"/>
                        </a:rPr>
                      </a:br>
                      <a:r>
                        <a:rPr lang="en-GB" sz="1600" kern="1200" noProof="0" dirty="0">
                          <a:solidFill>
                            <a:schemeClr val="dk1"/>
                          </a:solidFill>
                          <a:latin typeface="Arial" panose="020B0604020202020204" pitchFamily="34" charset="0"/>
                          <a:cs typeface="Arial" panose="020B0604020202020204" pitchFamily="34" charset="0"/>
                        </a:rPr>
                        <a:t>Stephanie McDonald</a:t>
                      </a:r>
                      <a:endParaRPr lang="en-GB" sz="1600" kern="1200" noProof="0" dirty="0">
                        <a:solidFill>
                          <a:schemeClr val="dk1"/>
                        </a:solidFill>
                        <a:latin typeface="Arial" panose="020B0604020202020204" pitchFamily="34" charset="0"/>
                        <a:ea typeface="PT Sans" panose="020B0503020203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687966">
                <a:tc>
                  <a:txBody>
                    <a:bodyPr/>
                    <a:lstStyle/>
                    <a:p>
                      <a:pPr algn="l"/>
                      <a:r>
                        <a:rPr lang="en-GB" sz="1600" kern="1200" noProof="0" dirty="0">
                          <a:solidFill>
                            <a:schemeClr val="dk1"/>
                          </a:solidFill>
                          <a:latin typeface="Arial" panose="020B0604020202020204" pitchFamily="34" charset="0"/>
                          <a:cs typeface="Arial" panose="020B0604020202020204" pitchFamily="34" charset="0"/>
                        </a:rPr>
                        <a:t>Best practice management: panel discussion and audience questions</a:t>
                      </a:r>
                      <a:endParaRPr lang="en-GB" sz="1600" kern="1200" noProof="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latin typeface="Arial" panose="020B0604020202020204" pitchFamily="34" charset="0"/>
                          <a:cs typeface="Arial" panose="020B0604020202020204" pitchFamily="34" charset="0"/>
                        </a:rPr>
                        <a:t>All panellists</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latin typeface="Arial" panose="020B0604020202020204" pitchFamily="34" charset="0"/>
                          <a:cs typeface="Arial" panose="020B0604020202020204" pitchFamily="34" charset="0"/>
                        </a:rPr>
                        <a:t>(Facilitator: Nicolas Girard)</a:t>
                      </a:r>
                      <a:endParaRPr lang="en-GB" sz="1600" kern="1200" noProof="0" dirty="0">
                        <a:solidFill>
                          <a:schemeClr val="dk1"/>
                        </a:solidFill>
                        <a:latin typeface="Arial" panose="020B0604020202020204" pitchFamily="34" charset="0"/>
                        <a:ea typeface="PT Sans" panose="020B0503020203020204" pitchFamily="34" charset="0"/>
                        <a:cs typeface="Arial" panose="020B0604020202020204" pitchFamily="34" charset="0"/>
                      </a:endParaRPr>
                    </a:p>
                  </a:txBody>
                  <a:tcPr anchor="ctr"/>
                </a:tc>
                <a:extLst>
                  <a:ext uri="{0D108BD9-81ED-4DB2-BD59-A6C34878D82A}">
                    <a16:rowId xmlns:a16="http://schemas.microsoft.com/office/drawing/2014/main" val="39381293"/>
                  </a:ext>
                </a:extLst>
              </a:tr>
              <a:tr h="547269">
                <a:tc>
                  <a:txBody>
                    <a:bodyPr/>
                    <a:lstStyle/>
                    <a:p>
                      <a:pPr algn="l"/>
                      <a:r>
                        <a:rPr lang="en-GB" sz="1600" kern="1200" noProof="0" dirty="0">
                          <a:solidFill>
                            <a:schemeClr val="dk1"/>
                          </a:solidFill>
                          <a:latin typeface="Arial" panose="020B0604020202020204" pitchFamily="34" charset="0"/>
                          <a:cs typeface="Arial" panose="020B0604020202020204" pitchFamily="34" charset="0"/>
                        </a:rPr>
                        <a:t>Summary and key takeaways</a:t>
                      </a:r>
                      <a:endParaRPr lang="en-GB" sz="1600" kern="1200" noProof="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latin typeface="Arial" panose="020B0604020202020204" pitchFamily="34" charset="0"/>
                          <a:cs typeface="Arial" panose="020B0604020202020204" pitchFamily="34" charset="0"/>
                        </a:rPr>
                        <a:t>Louise Lim</a:t>
                      </a:r>
                      <a:endParaRPr lang="en-GB" sz="1600" kern="1200" noProof="0" dirty="0">
                        <a:solidFill>
                          <a:schemeClr val="dk1"/>
                        </a:solidFill>
                        <a:latin typeface="Arial" panose="020B0604020202020204" pitchFamily="34" charset="0"/>
                        <a:ea typeface="PT Sans" panose="020B0503020203020204" pitchFamily="34" charset="0"/>
                        <a:cs typeface="Arial" panose="020B0604020202020204" pitchFamily="34" charset="0"/>
                      </a:endParaRPr>
                    </a:p>
                  </a:txBody>
                  <a:tcPr anchor="ctr"/>
                </a:tc>
                <a:extLst>
                  <a:ext uri="{0D108BD9-81ED-4DB2-BD59-A6C34878D82A}">
                    <a16:rowId xmlns:a16="http://schemas.microsoft.com/office/drawing/2014/main" val="3187917956"/>
                  </a:ext>
                </a:extLst>
              </a:tr>
            </a:tbl>
          </a:graphicData>
        </a:graphic>
      </p:graphicFrame>
    </p:spTree>
    <p:extLst>
      <p:ext uri="{BB962C8B-B14F-4D97-AF65-F5344CB8AC3E}">
        <p14:creationId xmlns:p14="http://schemas.microsoft.com/office/powerpoint/2010/main" val="7297510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07EB170-19D4-ECC8-F297-190D84CDCC87}"/>
              </a:ext>
            </a:extLst>
          </p:cNvPr>
          <p:cNvSpPr/>
          <p:nvPr/>
        </p:nvSpPr>
        <p:spPr>
          <a:xfrm>
            <a:off x="619125" y="2009268"/>
            <a:ext cx="10971272" cy="4118328"/>
          </a:xfrm>
          <a:prstGeom prst="rect">
            <a:avLst/>
          </a:prstGeom>
          <a:solidFill>
            <a:schemeClr val="bg1">
              <a:lumMod val="95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Text Placeholder 17">
            <a:extLst>
              <a:ext uri="{FF2B5EF4-FFF2-40B4-BE49-F238E27FC236}">
                <a16:creationId xmlns:a16="http://schemas.microsoft.com/office/drawing/2014/main" id="{C9895B8A-EB8F-A7FD-1C0E-40289AB812F1}"/>
              </a:ext>
            </a:extLst>
          </p:cNvPr>
          <p:cNvSpPr>
            <a:spLocks noGrp="1"/>
          </p:cNvSpPr>
          <p:nvPr>
            <p:ph type="body" idx="1"/>
          </p:nvPr>
        </p:nvSpPr>
        <p:spPr>
          <a:xfrm>
            <a:off x="619125" y="900000"/>
            <a:ext cx="10972800" cy="701675"/>
          </a:xfrm>
        </p:spPr>
        <p:txBody>
          <a:bodyPr/>
          <a:lstStyle/>
          <a:p>
            <a:r>
              <a:rPr lang="en-GB" noProof="0" dirty="0">
                <a:solidFill>
                  <a:schemeClr val="accent1"/>
                </a:solidFill>
              </a:rPr>
              <a:t>Dose Modifications with Dato-DX</a:t>
            </a:r>
            <a:r>
              <a:rPr lang="en-GB" cap="none" noProof="0" dirty="0">
                <a:solidFill>
                  <a:schemeClr val="accent1"/>
                </a:solidFill>
              </a:rPr>
              <a:t>d</a:t>
            </a:r>
            <a:endParaRPr lang="en-GB" noProof="0" dirty="0">
              <a:solidFill>
                <a:schemeClr val="accent1"/>
              </a:solidFill>
            </a:endParaRPr>
          </a:p>
        </p:txBody>
      </p:sp>
      <p:sp>
        <p:nvSpPr>
          <p:cNvPr id="2" name="Title 1">
            <a:extLst>
              <a:ext uri="{FF2B5EF4-FFF2-40B4-BE49-F238E27FC236}">
                <a16:creationId xmlns:a16="http://schemas.microsoft.com/office/drawing/2014/main" id="{AD5544E8-FBA9-D32B-A97F-854F531B5450}"/>
              </a:ext>
            </a:extLst>
          </p:cNvPr>
          <p:cNvSpPr>
            <a:spLocks noGrp="1"/>
          </p:cNvSpPr>
          <p:nvPr>
            <p:ph type="title"/>
          </p:nvPr>
        </p:nvSpPr>
        <p:spPr>
          <a:xfrm>
            <a:off x="619201" y="259200"/>
            <a:ext cx="10963199" cy="864000"/>
          </a:xfrm>
        </p:spPr>
        <p:txBody>
          <a:bodyPr>
            <a:normAutofit/>
          </a:bodyPr>
          <a:lstStyle/>
          <a:p>
            <a:pPr lvl="0"/>
            <a:r>
              <a:rPr lang="en-GB" noProof="0" dirty="0"/>
              <a:t>Stomatitis/Mucositis Management</a:t>
            </a:r>
          </a:p>
        </p:txBody>
      </p:sp>
      <p:sp>
        <p:nvSpPr>
          <p:cNvPr id="20" name="Content Placeholder 19">
            <a:extLst>
              <a:ext uri="{FF2B5EF4-FFF2-40B4-BE49-F238E27FC236}">
                <a16:creationId xmlns:a16="http://schemas.microsoft.com/office/drawing/2014/main" id="{4179FA52-7533-DE67-332E-971A95CF45B3}"/>
              </a:ext>
            </a:extLst>
          </p:cNvPr>
          <p:cNvSpPr>
            <a:spLocks noGrp="1"/>
          </p:cNvSpPr>
          <p:nvPr>
            <p:ph sz="quarter" idx="15"/>
          </p:nvPr>
        </p:nvSpPr>
        <p:spPr>
          <a:xfrm>
            <a:off x="620183" y="6356351"/>
            <a:ext cx="10180339" cy="365125"/>
          </a:xfrm>
        </p:spPr>
        <p:txBody>
          <a:bodyPr anchor="b" anchorCtr="0"/>
          <a:lstStyle/>
          <a:p>
            <a:r>
              <a:rPr lang="en-GB" noProof="0" dirty="0"/>
              <a:t>Dato-DXd, </a:t>
            </a:r>
            <a:r>
              <a:rPr lang="en-GB" noProof="0" dirty="0" err="1"/>
              <a:t>datopotamab</a:t>
            </a:r>
            <a:r>
              <a:rPr lang="en-GB" noProof="0" dirty="0"/>
              <a:t> deruxtecan</a:t>
            </a:r>
          </a:p>
          <a:p>
            <a:r>
              <a:rPr lang="en-GB" noProof="0" dirty="0"/>
              <a:t>Lisberg A, et al. Oncologist. 2025;30:oyaf225; Meric-Bernstam F, et al. Oncologist. 2025;30:oyaf031</a:t>
            </a:r>
            <a:r>
              <a:rPr lang="en-GB" dirty="0"/>
              <a:t>; NCI CTCAE, National Cancer Institute Common Terminology Criteria for Adverse Events v6.0</a:t>
            </a:r>
            <a:endParaRPr lang="en-GB" noProof="0" dirty="0"/>
          </a:p>
        </p:txBody>
      </p:sp>
      <p:sp>
        <p:nvSpPr>
          <p:cNvPr id="12" name="Slide Number Placeholder 3">
            <a:extLst>
              <a:ext uri="{FF2B5EF4-FFF2-40B4-BE49-F238E27FC236}">
                <a16:creationId xmlns:a16="http://schemas.microsoft.com/office/drawing/2014/main" id="{9F25EFB0-5871-9E32-E9F3-5C53A118DFFB}"/>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F768E7-F056-4C38-8AB2-2EEC68B6655D}" type="slidenum">
              <a:rPr kumimoji="0" lang="en-GB" sz="1100" b="0" i="0" u="none" strike="noStrike" kern="1200" cap="none" spc="0" normalizeH="0" baseline="0" noProof="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5B533DA-70FD-F852-6251-197416BA7252}"/>
              </a:ext>
            </a:extLst>
          </p:cNvPr>
          <p:cNvSpPr/>
          <p:nvPr/>
        </p:nvSpPr>
        <p:spPr>
          <a:xfrm>
            <a:off x="3369863" y="1433295"/>
            <a:ext cx="2788592" cy="73187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wrap="square" lIns="182880" rtlCol="0" anchor="t">
            <a:noAutofit/>
          </a:bodyPr>
          <a:lstStyle/>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Grade 2</a:t>
            </a:r>
          </a:p>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Moderate pain or ulcer that does not interfere with oral intake</a:t>
            </a:r>
            <a:endParaRPr kumimoji="0" lang="en-GB" sz="120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12B78FCE-677E-AADF-B94D-60262A639F55}"/>
              </a:ext>
            </a:extLst>
          </p:cNvPr>
          <p:cNvSpPr/>
          <p:nvPr/>
        </p:nvSpPr>
        <p:spPr>
          <a:xfrm>
            <a:off x="600075" y="1429791"/>
            <a:ext cx="2769788" cy="73538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wrap="square" lIns="182880" rtlCol="0" anchor="t">
            <a:noAutofit/>
          </a:bodyPr>
          <a:lstStyle/>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a:ea typeface="+mn-ea"/>
                <a:cs typeface="+mn-cs"/>
              </a:rPr>
              <a:t>Grade 1</a:t>
            </a:r>
          </a:p>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Asymptomatic or mild symptoms</a:t>
            </a:r>
            <a:endParaRPr kumimoji="0" lang="en-GB" sz="1200" b="0"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cxnSp>
        <p:nvCxnSpPr>
          <p:cNvPr id="101" name="Straight Connector 100">
            <a:extLst>
              <a:ext uri="{FF2B5EF4-FFF2-40B4-BE49-F238E27FC236}">
                <a16:creationId xmlns:a16="http://schemas.microsoft.com/office/drawing/2014/main" id="{E4CCE524-12B9-5392-5D90-76AE2EE77DF5}"/>
              </a:ext>
            </a:extLst>
          </p:cNvPr>
          <p:cNvCxnSpPr>
            <a:cxnSpLocks/>
          </p:cNvCxnSpPr>
          <p:nvPr/>
        </p:nvCxnSpPr>
        <p:spPr>
          <a:xfrm>
            <a:off x="3369863" y="1433296"/>
            <a:ext cx="0" cy="4683632"/>
          </a:xfrm>
          <a:prstGeom prst="line">
            <a:avLst/>
          </a:prstGeom>
          <a:ln>
            <a:solidFill>
              <a:srgbClr val="005D00"/>
            </a:solidFill>
          </a:ln>
          <a:effectLst/>
        </p:spPr>
        <p:style>
          <a:lnRef idx="2">
            <a:schemeClr val="accent1"/>
          </a:lnRef>
          <a:fillRef idx="0">
            <a:schemeClr val="accent1"/>
          </a:fillRef>
          <a:effectRef idx="1">
            <a:schemeClr val="accent1"/>
          </a:effectRef>
          <a:fontRef idx="minor">
            <a:schemeClr val="tx1"/>
          </a:fontRef>
        </p:style>
      </p:cxnSp>
      <p:sp>
        <p:nvSpPr>
          <p:cNvPr id="107" name="Rectangle 106">
            <a:extLst>
              <a:ext uri="{FF2B5EF4-FFF2-40B4-BE49-F238E27FC236}">
                <a16:creationId xmlns:a16="http://schemas.microsoft.com/office/drawing/2014/main" id="{38807BE0-454E-E8A7-E0A4-988D3A794EC8}"/>
              </a:ext>
            </a:extLst>
          </p:cNvPr>
          <p:cNvSpPr/>
          <p:nvPr/>
        </p:nvSpPr>
        <p:spPr>
          <a:xfrm>
            <a:off x="6138122" y="1433295"/>
            <a:ext cx="2768261" cy="723023"/>
          </a:xfrm>
          <a:prstGeom prst="rect">
            <a:avLst/>
          </a:prstGeom>
          <a:solidFill>
            <a:srgbClr val="B3E5AD"/>
          </a:solidFill>
          <a:ln>
            <a:noFill/>
          </a:ln>
          <a:effectLst/>
        </p:spPr>
        <p:style>
          <a:lnRef idx="1">
            <a:schemeClr val="accent1"/>
          </a:lnRef>
          <a:fillRef idx="3">
            <a:schemeClr val="accent1"/>
          </a:fillRef>
          <a:effectRef idx="2">
            <a:schemeClr val="accent1"/>
          </a:effectRef>
          <a:fontRef idx="minor">
            <a:schemeClr val="lt1"/>
          </a:fontRef>
        </p:style>
        <p:txBody>
          <a:bodyPr wrap="square" lIns="182880" rtlCol="0" anchor="t">
            <a:noAutofit/>
          </a:bodyPr>
          <a:lstStyle/>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Grade 3</a:t>
            </a:r>
          </a:p>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Severe pain; interfering with oral intake</a:t>
            </a:r>
            <a:endParaRPr kumimoji="0" lang="en-GB" sz="120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26" name="Rectangle 125">
            <a:extLst>
              <a:ext uri="{FF2B5EF4-FFF2-40B4-BE49-F238E27FC236}">
                <a16:creationId xmlns:a16="http://schemas.microsoft.com/office/drawing/2014/main" id="{26E1EE98-27DC-C955-EB35-159AE471C532}"/>
              </a:ext>
            </a:extLst>
          </p:cNvPr>
          <p:cNvSpPr/>
          <p:nvPr/>
        </p:nvSpPr>
        <p:spPr>
          <a:xfrm>
            <a:off x="8906384" y="1433296"/>
            <a:ext cx="2682240" cy="724856"/>
          </a:xfrm>
          <a:prstGeom prst="rect">
            <a:avLst/>
          </a:prstGeom>
          <a:solidFill>
            <a:srgbClr val="005D00"/>
          </a:solidFill>
          <a:ln>
            <a:noFill/>
          </a:ln>
          <a:effectLst/>
        </p:spPr>
        <p:style>
          <a:lnRef idx="1">
            <a:schemeClr val="accent1"/>
          </a:lnRef>
          <a:fillRef idx="3">
            <a:schemeClr val="accent1"/>
          </a:fillRef>
          <a:effectRef idx="2">
            <a:schemeClr val="accent1"/>
          </a:effectRef>
          <a:fontRef idx="minor">
            <a:schemeClr val="lt1"/>
          </a:fontRef>
        </p:style>
        <p:txBody>
          <a:bodyPr wrap="square" lIns="182880" rtlCol="0" anchor="t">
            <a:noAutofit/>
          </a:bodyPr>
          <a:lstStyle/>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Grade 4</a:t>
            </a:r>
          </a:p>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t>
            </a:r>
            <a:r>
              <a:rPr kumimoji="0" lang="en-US"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ife</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threatening consequences; urgent intervention indicated </a:t>
            </a:r>
            <a:endParaRPr kumimoji="0" lang="en-GB" sz="12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45A9A228-B15B-8DA4-4ED1-5107863EA09F}"/>
              </a:ext>
            </a:extLst>
          </p:cNvPr>
          <p:cNvSpPr/>
          <p:nvPr/>
        </p:nvSpPr>
        <p:spPr>
          <a:xfrm>
            <a:off x="1553901" y="2099930"/>
            <a:ext cx="1805795" cy="8298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1219170" rtl="0" eaLnBrk="1" fontAlgn="base" latinLnBrk="0" hangingPunct="1">
              <a:lnSpc>
                <a:spcPct val="95000"/>
              </a:lnSpc>
              <a:spcBef>
                <a:spcPct val="0"/>
              </a:spcBef>
              <a:spcAft>
                <a:spcPct val="0"/>
              </a:spcAft>
              <a:buClr>
                <a:srgbClr val="003865"/>
              </a:buClr>
              <a:buSzTx/>
              <a:buFontTx/>
              <a:buNone/>
              <a:tabLst/>
              <a:defRPr/>
            </a:pPr>
            <a:r>
              <a:rPr kumimoji="0" lang="en-GB" sz="1333" b="1" i="0" u="none" strike="noStrike" kern="1200" cap="none" spc="0" normalizeH="0" baseline="0" noProof="0" dirty="0">
                <a:ln>
                  <a:noFill/>
                </a:ln>
                <a:solidFill>
                  <a:schemeClr val="tx2"/>
                </a:solidFill>
                <a:effectLst/>
                <a:uLnTx/>
                <a:uFillTx/>
                <a:latin typeface="Arial" charset="0"/>
                <a:ea typeface="+mn-ea"/>
                <a:cs typeface="Arial" charset="0"/>
              </a:rPr>
              <a:t>Maintain dose</a:t>
            </a:r>
          </a:p>
        </p:txBody>
      </p:sp>
      <p:sp>
        <p:nvSpPr>
          <p:cNvPr id="16" name="Rectangle 15">
            <a:extLst>
              <a:ext uri="{FF2B5EF4-FFF2-40B4-BE49-F238E27FC236}">
                <a16:creationId xmlns:a16="http://schemas.microsoft.com/office/drawing/2014/main" id="{9B742435-64B7-4DE2-56C2-815DFB4365B9}"/>
              </a:ext>
            </a:extLst>
          </p:cNvPr>
          <p:cNvSpPr/>
          <p:nvPr/>
        </p:nvSpPr>
        <p:spPr>
          <a:xfrm>
            <a:off x="4271328" y="2275082"/>
            <a:ext cx="1836467" cy="6419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1219170" rtl="0" eaLnBrk="1" fontAlgn="base" latinLnBrk="0" hangingPunct="1">
              <a:lnSpc>
                <a:spcPct val="95000"/>
              </a:lnSpc>
              <a:spcBef>
                <a:spcPct val="0"/>
              </a:spcBef>
              <a:spcAft>
                <a:spcPct val="0"/>
              </a:spcAft>
              <a:buClr>
                <a:srgbClr val="68D2DF"/>
              </a:buClr>
              <a:buSzTx/>
              <a:buFontTx/>
              <a:buNone/>
              <a:tabLst/>
              <a:defRPr/>
            </a:pPr>
            <a:r>
              <a:rPr kumimoji="0" lang="en-GB" sz="1333" b="1" i="0" u="none" strike="noStrike" kern="1200" cap="none" spc="0" normalizeH="0" baseline="0" noProof="0" dirty="0">
                <a:ln>
                  <a:noFill/>
                </a:ln>
                <a:solidFill>
                  <a:srgbClr val="5D8298"/>
                </a:solidFill>
                <a:effectLst/>
                <a:uLnTx/>
                <a:uFillTx/>
                <a:latin typeface="Arial" charset="0"/>
                <a:ea typeface="+mn-ea"/>
                <a:cs typeface="Arial" charset="0"/>
              </a:rPr>
              <a:t>Optimise</a:t>
            </a:r>
            <a:r>
              <a:rPr kumimoji="0" lang="en-GB" sz="1333" b="0" i="0" u="none" strike="noStrike" kern="1200" cap="none" spc="0" normalizeH="0" baseline="0" noProof="0" dirty="0">
                <a:ln>
                  <a:noFill/>
                </a:ln>
                <a:solidFill>
                  <a:srgbClr val="3F4444"/>
                </a:solidFill>
                <a:effectLst/>
                <a:uLnTx/>
                <a:uFillTx/>
                <a:latin typeface="Arial" charset="0"/>
                <a:ea typeface="+mn-ea"/>
                <a:cs typeface="Arial" charset="0"/>
              </a:rPr>
              <a:t> prophylactic and supportive </a:t>
            </a:r>
            <a:r>
              <a:rPr kumimoji="0" lang="en-GB" sz="1333" b="1" i="0" u="none" strike="noStrike" kern="1200" cap="none" spc="0" normalizeH="0" baseline="0" noProof="0" dirty="0">
                <a:ln>
                  <a:noFill/>
                </a:ln>
                <a:solidFill>
                  <a:srgbClr val="5D8298"/>
                </a:solidFill>
                <a:effectLst/>
                <a:uLnTx/>
                <a:uFillTx/>
                <a:latin typeface="Arial" charset="0"/>
                <a:ea typeface="+mn-ea"/>
                <a:cs typeface="Arial" charset="0"/>
              </a:rPr>
              <a:t>medications</a:t>
            </a:r>
            <a:r>
              <a:rPr kumimoji="0" lang="en-GB" sz="1333" b="0" i="0" u="none" strike="noStrike" kern="1200" cap="none" spc="0" normalizeH="0" baseline="0" noProof="0" dirty="0">
                <a:ln>
                  <a:noFill/>
                </a:ln>
                <a:solidFill>
                  <a:srgbClr val="5D8298"/>
                </a:solidFill>
                <a:effectLst/>
                <a:uLnTx/>
                <a:uFillTx/>
                <a:latin typeface="Arial" charset="0"/>
                <a:ea typeface="+mn-ea"/>
                <a:cs typeface="Arial" charset="0"/>
              </a:rPr>
              <a:t> </a:t>
            </a:r>
          </a:p>
        </p:txBody>
      </p:sp>
      <p:sp>
        <p:nvSpPr>
          <p:cNvPr id="23" name="Rectangle 22">
            <a:extLst>
              <a:ext uri="{FF2B5EF4-FFF2-40B4-BE49-F238E27FC236}">
                <a16:creationId xmlns:a16="http://schemas.microsoft.com/office/drawing/2014/main" id="{858D1631-BFC3-3B92-89C1-4E89ABB0D1A5}"/>
              </a:ext>
            </a:extLst>
          </p:cNvPr>
          <p:cNvSpPr/>
          <p:nvPr/>
        </p:nvSpPr>
        <p:spPr>
          <a:xfrm>
            <a:off x="4264760" y="3628024"/>
            <a:ext cx="1836467" cy="6419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1219170" rtl="0" eaLnBrk="1" fontAlgn="base" latinLnBrk="0" hangingPunct="1">
              <a:lnSpc>
                <a:spcPct val="95000"/>
              </a:lnSpc>
              <a:spcBef>
                <a:spcPct val="0"/>
              </a:spcBef>
              <a:spcAft>
                <a:spcPct val="0"/>
              </a:spcAft>
              <a:buClr>
                <a:srgbClr val="68D2DF"/>
              </a:buClr>
              <a:buSzTx/>
              <a:buFontTx/>
              <a:buNone/>
              <a:tabLst/>
              <a:defRPr/>
            </a:pPr>
            <a:r>
              <a:rPr kumimoji="0" lang="en-GB" sz="1333" b="0" i="0" u="none" strike="noStrike" kern="1200" cap="none" spc="0" normalizeH="0" baseline="0" noProof="0" dirty="0">
                <a:ln>
                  <a:noFill/>
                </a:ln>
                <a:solidFill>
                  <a:srgbClr val="3F4444"/>
                </a:solidFill>
                <a:effectLst/>
                <a:uLnTx/>
                <a:uFillTx/>
                <a:latin typeface="Arial" charset="0"/>
                <a:ea typeface="+mn-ea"/>
                <a:cs typeface="Arial" charset="0"/>
              </a:rPr>
              <a:t>Consider </a:t>
            </a:r>
            <a:r>
              <a:rPr kumimoji="0" lang="en-GB" sz="1333" b="1" i="0" u="none" strike="noStrike" kern="1200" cap="none" spc="0" normalizeH="0" baseline="0" noProof="0" dirty="0">
                <a:ln>
                  <a:noFill/>
                </a:ln>
                <a:solidFill>
                  <a:srgbClr val="5D8298"/>
                </a:solidFill>
                <a:effectLst/>
                <a:uLnTx/>
                <a:uFillTx/>
                <a:latin typeface="Arial" charset="0"/>
                <a:ea typeface="+mn-ea"/>
                <a:cs typeface="Arial" charset="0"/>
              </a:rPr>
              <a:t>a dose delay or reduction </a:t>
            </a:r>
            <a:r>
              <a:rPr kumimoji="0" lang="en-GB" sz="1333" b="0" i="0" u="none" strike="noStrike" kern="1200" cap="none" spc="0" normalizeH="0" baseline="0" noProof="0" dirty="0">
                <a:ln>
                  <a:noFill/>
                </a:ln>
                <a:solidFill>
                  <a:srgbClr val="3F4444"/>
                </a:solidFill>
                <a:effectLst/>
                <a:uLnTx/>
                <a:uFillTx/>
                <a:latin typeface="Arial" charset="0"/>
                <a:ea typeface="+mn-ea"/>
                <a:cs typeface="Arial" charset="0"/>
              </a:rPr>
              <a:t>if clinically indicated</a:t>
            </a:r>
          </a:p>
        </p:txBody>
      </p:sp>
      <p:grpSp>
        <p:nvGrpSpPr>
          <p:cNvPr id="24" name="Group 23">
            <a:extLst>
              <a:ext uri="{FF2B5EF4-FFF2-40B4-BE49-F238E27FC236}">
                <a16:creationId xmlns:a16="http://schemas.microsoft.com/office/drawing/2014/main" id="{DFB6DCE5-D3E9-54BF-ED5B-481D090217A9}"/>
              </a:ext>
            </a:extLst>
          </p:cNvPr>
          <p:cNvGrpSpPr>
            <a:grpSpLocks noChangeAspect="1"/>
          </p:cNvGrpSpPr>
          <p:nvPr/>
        </p:nvGrpSpPr>
        <p:grpSpPr>
          <a:xfrm>
            <a:off x="3500205" y="3571769"/>
            <a:ext cx="710856" cy="707517"/>
            <a:chOff x="5552902" y="1920610"/>
            <a:chExt cx="720895" cy="685800"/>
          </a:xfrm>
        </p:grpSpPr>
        <p:grpSp>
          <p:nvGrpSpPr>
            <p:cNvPr id="25" name="Group 24">
              <a:extLst>
                <a:ext uri="{FF2B5EF4-FFF2-40B4-BE49-F238E27FC236}">
                  <a16:creationId xmlns:a16="http://schemas.microsoft.com/office/drawing/2014/main" id="{9C4E1FCB-869B-E8D0-C9AF-1DEB4B223B63}"/>
                </a:ext>
              </a:extLst>
            </p:cNvPr>
            <p:cNvGrpSpPr/>
            <p:nvPr/>
          </p:nvGrpSpPr>
          <p:grpSpPr>
            <a:xfrm>
              <a:off x="5552902" y="1920610"/>
              <a:ext cx="720895" cy="685800"/>
              <a:chOff x="406401" y="1958500"/>
              <a:chExt cx="1130167" cy="1130167"/>
            </a:xfrm>
          </p:grpSpPr>
          <p:sp>
            <p:nvSpPr>
              <p:cNvPr id="28" name="Oval 27">
                <a:extLst>
                  <a:ext uri="{FF2B5EF4-FFF2-40B4-BE49-F238E27FC236}">
                    <a16:creationId xmlns:a16="http://schemas.microsoft.com/office/drawing/2014/main" id="{9D30DD0D-C6A3-490F-9BCF-33BD1BD58662}"/>
                  </a:ext>
                </a:extLst>
              </p:cNvPr>
              <p:cNvSpPr>
                <a:spLocks noChangeAspect="1"/>
              </p:cNvSpPr>
              <p:nvPr/>
            </p:nvSpPr>
            <p:spPr>
              <a:xfrm>
                <a:off x="406401" y="1958500"/>
                <a:ext cx="1130167" cy="1130167"/>
              </a:xfrm>
              <a:prstGeom prst="ellipse">
                <a:avLst/>
              </a:prstGeom>
              <a:no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Oval 28">
                <a:extLst>
                  <a:ext uri="{FF2B5EF4-FFF2-40B4-BE49-F238E27FC236}">
                    <a16:creationId xmlns:a16="http://schemas.microsoft.com/office/drawing/2014/main" id="{4F518DFB-6EA7-A33C-42D0-557222F28F7C}"/>
                  </a:ext>
                </a:extLst>
              </p:cNvPr>
              <p:cNvSpPr/>
              <p:nvPr/>
            </p:nvSpPr>
            <p:spPr>
              <a:xfrm>
                <a:off x="486002" y="2038101"/>
                <a:ext cx="970963" cy="970963"/>
              </a:xfrm>
              <a:prstGeom prst="ellipse">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6" name="Arrow: Right 25">
              <a:extLst>
                <a:ext uri="{FF2B5EF4-FFF2-40B4-BE49-F238E27FC236}">
                  <a16:creationId xmlns:a16="http://schemas.microsoft.com/office/drawing/2014/main" id="{5FF70660-0068-AC90-5010-775CCD2CE1A5}"/>
                </a:ext>
              </a:extLst>
            </p:cNvPr>
            <p:cNvSpPr>
              <a:spLocks noChangeAspect="1"/>
            </p:cNvSpPr>
            <p:nvPr/>
          </p:nvSpPr>
          <p:spPr>
            <a:xfrm rot="5400000">
              <a:off x="5715251" y="2139886"/>
              <a:ext cx="401761" cy="282963"/>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grpSp>
      <p:cxnSp>
        <p:nvCxnSpPr>
          <p:cNvPr id="41" name="Straight Arrow Connector 40">
            <a:extLst>
              <a:ext uri="{FF2B5EF4-FFF2-40B4-BE49-F238E27FC236}">
                <a16:creationId xmlns:a16="http://schemas.microsoft.com/office/drawing/2014/main" id="{5D78E805-141B-68CF-8F03-95C05B094822}"/>
              </a:ext>
            </a:extLst>
          </p:cNvPr>
          <p:cNvCxnSpPr>
            <a:cxnSpLocks/>
          </p:cNvCxnSpPr>
          <p:nvPr/>
        </p:nvCxnSpPr>
        <p:spPr>
          <a:xfrm>
            <a:off x="3886864" y="2988084"/>
            <a:ext cx="0" cy="519560"/>
          </a:xfrm>
          <a:prstGeom prst="straightConnector1">
            <a:avLst/>
          </a:prstGeom>
          <a:ln>
            <a:solidFill>
              <a:schemeClr val="tx1"/>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B117B4E3-B691-A140-7F1D-DB20666DA150}"/>
              </a:ext>
            </a:extLst>
          </p:cNvPr>
          <p:cNvSpPr/>
          <p:nvPr/>
        </p:nvSpPr>
        <p:spPr>
          <a:xfrm>
            <a:off x="7015942" y="2118222"/>
            <a:ext cx="1804422" cy="206284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1" indent="0" algn="l" defTabSz="1219170" rtl="0" eaLnBrk="1" fontAlgn="base" latinLnBrk="0" hangingPunct="1">
              <a:lnSpc>
                <a:spcPct val="95000"/>
              </a:lnSpc>
              <a:spcBef>
                <a:spcPct val="0"/>
              </a:spcBef>
              <a:spcAft>
                <a:spcPct val="0"/>
              </a:spcAft>
              <a:buClr>
                <a:srgbClr val="C4D600"/>
              </a:buClr>
              <a:buSzTx/>
              <a:buFontTx/>
              <a:buNone/>
              <a:tabLst/>
              <a:defRPr/>
            </a:pPr>
            <a:r>
              <a:rPr kumimoji="0" lang="en-GB" sz="1333" b="0" i="0" u="none" strike="noStrike" kern="1200" cap="none" spc="0" normalizeH="0" baseline="0" noProof="0" dirty="0">
                <a:ln>
                  <a:noFill/>
                </a:ln>
                <a:solidFill>
                  <a:srgbClr val="3F4444"/>
                </a:solidFill>
                <a:effectLst/>
                <a:uLnTx/>
                <a:uFillTx/>
                <a:latin typeface="Arial" charset="0"/>
                <a:ea typeface="+mn-ea"/>
                <a:cs typeface="Arial" charset="0"/>
              </a:rPr>
              <a:t>If prophylactic and supportive medications have </a:t>
            </a:r>
            <a:r>
              <a:rPr kumimoji="0" lang="en-GB" sz="1333" b="1" i="0" u="none" strike="noStrike" kern="1200" cap="none" spc="0" normalizeH="0" baseline="0" noProof="0" dirty="0">
                <a:ln>
                  <a:noFill/>
                </a:ln>
                <a:solidFill>
                  <a:schemeClr val="tx2"/>
                </a:solidFill>
                <a:effectLst/>
                <a:uLnTx/>
                <a:uFillTx/>
                <a:latin typeface="Arial" charset="0"/>
                <a:ea typeface="+mn-ea"/>
                <a:cs typeface="Arial" charset="0"/>
              </a:rPr>
              <a:t>not yet been optimised</a:t>
            </a:r>
            <a:r>
              <a:rPr kumimoji="0" lang="en-GB" sz="1333" b="0" i="0" u="none" strike="noStrike" kern="1200" cap="none" spc="0" normalizeH="0" baseline="0" noProof="0" dirty="0">
                <a:ln>
                  <a:noFill/>
                </a:ln>
                <a:solidFill>
                  <a:schemeClr val="tx2"/>
                </a:solidFill>
                <a:effectLst/>
                <a:uLnTx/>
                <a:uFillTx/>
                <a:latin typeface="Arial" charset="0"/>
                <a:ea typeface="+mn-ea"/>
                <a:cs typeface="Arial" charset="0"/>
              </a:rPr>
              <a:t>, </a:t>
            </a:r>
            <a:r>
              <a:rPr kumimoji="0" lang="en-GB" sz="1333" b="1" i="0" u="none" strike="noStrike" kern="1200" cap="none" spc="0" normalizeH="0" baseline="0" noProof="0" dirty="0">
                <a:ln>
                  <a:noFill/>
                </a:ln>
                <a:solidFill>
                  <a:schemeClr val="tx2"/>
                </a:solidFill>
                <a:effectLst/>
                <a:uLnTx/>
                <a:uFillTx/>
                <a:latin typeface="Arial" charset="0"/>
                <a:ea typeface="+mn-ea"/>
                <a:cs typeface="Arial" charset="0"/>
              </a:rPr>
              <a:t>delay dose</a:t>
            </a:r>
            <a:r>
              <a:rPr kumimoji="0" lang="en-GB" sz="1333" b="0" i="0" u="none" strike="noStrike" kern="1200" cap="none" spc="0" normalizeH="0" baseline="0" noProof="0" dirty="0">
                <a:ln>
                  <a:noFill/>
                </a:ln>
                <a:solidFill>
                  <a:schemeClr val="tx2"/>
                </a:solidFill>
                <a:effectLst/>
                <a:uLnTx/>
                <a:uFillTx/>
                <a:latin typeface="Arial" charset="0"/>
                <a:ea typeface="+mn-ea"/>
                <a:cs typeface="Arial" charset="0"/>
              </a:rPr>
              <a:t> </a:t>
            </a:r>
            <a:r>
              <a:rPr kumimoji="0" lang="en-GB" sz="1333" b="0" i="0" u="none" strike="noStrike" kern="1200" cap="none" spc="0" normalizeH="0" baseline="0" noProof="0" dirty="0">
                <a:ln>
                  <a:noFill/>
                </a:ln>
                <a:solidFill>
                  <a:srgbClr val="3F4444"/>
                </a:solidFill>
                <a:effectLst/>
                <a:uLnTx/>
                <a:uFillTx/>
                <a:latin typeface="Arial" charset="0"/>
                <a:ea typeface="+mn-ea"/>
                <a:cs typeface="Arial" charset="0"/>
              </a:rPr>
              <a:t>until resolved to grade ≤1 or baseline, </a:t>
            </a:r>
            <a:r>
              <a:rPr kumimoji="0" lang="en-GB" sz="1333" b="1" i="0" u="none" strike="noStrike" kern="1200" cap="none" spc="0" normalizeH="0" baseline="0" noProof="0" dirty="0">
                <a:ln>
                  <a:noFill/>
                </a:ln>
                <a:solidFill>
                  <a:schemeClr val="tx2"/>
                </a:solidFill>
                <a:effectLst/>
                <a:uLnTx/>
                <a:uFillTx/>
                <a:latin typeface="Arial" charset="0"/>
                <a:ea typeface="+mn-ea"/>
                <a:cs typeface="Arial" charset="0"/>
              </a:rPr>
              <a:t>optimise medications</a:t>
            </a:r>
            <a:r>
              <a:rPr kumimoji="0" lang="en-GB" sz="1333" b="0" i="0" u="none" strike="noStrike" kern="1200" cap="none" spc="0" normalizeH="0" baseline="0" noProof="0" dirty="0">
                <a:ln>
                  <a:noFill/>
                </a:ln>
                <a:solidFill>
                  <a:srgbClr val="000000"/>
                </a:solidFill>
                <a:effectLst/>
                <a:uLnTx/>
                <a:uFillTx/>
                <a:latin typeface="Arial" charset="0"/>
                <a:ea typeface="+mn-ea"/>
                <a:cs typeface="Arial" charset="0"/>
              </a:rPr>
              <a:t>,</a:t>
            </a:r>
            <a:r>
              <a:rPr kumimoji="0" lang="en-GB" sz="1333" b="1" i="0" u="none" strike="noStrike" kern="1200" cap="none" spc="0" normalizeH="0" baseline="0" noProof="0" dirty="0">
                <a:ln>
                  <a:noFill/>
                </a:ln>
                <a:solidFill>
                  <a:srgbClr val="C4D600">
                    <a:lumMod val="75000"/>
                  </a:srgbClr>
                </a:solidFill>
                <a:effectLst/>
                <a:uLnTx/>
                <a:uFillTx/>
                <a:latin typeface="Arial" charset="0"/>
                <a:ea typeface="+mn-ea"/>
                <a:cs typeface="Arial" charset="0"/>
              </a:rPr>
              <a:t> </a:t>
            </a:r>
            <a:r>
              <a:rPr kumimoji="0" lang="en-GB" sz="1333" b="0" i="0" u="none" strike="noStrike" kern="1200" cap="none" spc="0" normalizeH="0" baseline="0" noProof="0" dirty="0">
                <a:ln>
                  <a:noFill/>
                </a:ln>
                <a:solidFill>
                  <a:srgbClr val="3F4444"/>
                </a:solidFill>
                <a:effectLst/>
                <a:uLnTx/>
                <a:uFillTx/>
                <a:latin typeface="Arial" charset="0"/>
                <a:ea typeface="+mn-ea"/>
                <a:cs typeface="Arial" charset="0"/>
              </a:rPr>
              <a:t>and then </a:t>
            </a:r>
            <a:r>
              <a:rPr kumimoji="0" lang="en-GB" sz="1333" b="1" i="0" u="none" strike="noStrike" kern="1200" cap="none" spc="0" normalizeH="0" baseline="0" noProof="0" dirty="0">
                <a:ln>
                  <a:noFill/>
                </a:ln>
                <a:solidFill>
                  <a:schemeClr val="tx2"/>
                </a:solidFill>
                <a:effectLst/>
                <a:uLnTx/>
                <a:uFillTx/>
                <a:latin typeface="Arial" charset="0"/>
                <a:ea typeface="+mn-ea"/>
                <a:cs typeface="Arial" charset="0"/>
              </a:rPr>
              <a:t>maintain dose</a:t>
            </a:r>
          </a:p>
        </p:txBody>
      </p:sp>
      <p:sp>
        <p:nvSpPr>
          <p:cNvPr id="55" name="Rectangle 54">
            <a:extLst>
              <a:ext uri="{FF2B5EF4-FFF2-40B4-BE49-F238E27FC236}">
                <a16:creationId xmlns:a16="http://schemas.microsoft.com/office/drawing/2014/main" id="{7EA2411F-2CFD-E906-3148-445065B2E9F4}"/>
              </a:ext>
            </a:extLst>
          </p:cNvPr>
          <p:cNvSpPr/>
          <p:nvPr/>
        </p:nvSpPr>
        <p:spPr>
          <a:xfrm>
            <a:off x="7013998" y="3870197"/>
            <a:ext cx="1912715" cy="243912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1" indent="0" algn="l" defTabSz="1219170" rtl="0" eaLnBrk="1" fontAlgn="base" latinLnBrk="0" hangingPunct="1">
              <a:lnSpc>
                <a:spcPct val="95000"/>
              </a:lnSpc>
              <a:spcBef>
                <a:spcPct val="0"/>
              </a:spcBef>
              <a:spcAft>
                <a:spcPct val="0"/>
              </a:spcAft>
              <a:buClr>
                <a:srgbClr val="C4D600"/>
              </a:buClr>
              <a:buSzTx/>
              <a:buFontTx/>
              <a:buNone/>
              <a:tabLst/>
              <a:defRPr/>
            </a:pPr>
            <a:r>
              <a:rPr kumimoji="0" lang="en-GB" sz="1333" b="0" i="0" u="none" strike="noStrike" kern="1200" cap="none" spc="0" normalizeH="0" baseline="0" noProof="0" dirty="0">
                <a:ln>
                  <a:noFill/>
                </a:ln>
                <a:solidFill>
                  <a:srgbClr val="3F4444"/>
                </a:solidFill>
                <a:effectLst/>
                <a:uLnTx/>
                <a:uFillTx/>
                <a:latin typeface="Arial" charset="0"/>
                <a:ea typeface="+mn-ea"/>
                <a:cs typeface="Arial" charset="0"/>
              </a:rPr>
              <a:t>If prophylactic and supportive medications have </a:t>
            </a:r>
            <a:r>
              <a:rPr kumimoji="0" lang="en-GB" sz="1333" b="1" i="0" u="none" strike="noStrike" kern="1200" cap="none" spc="0" normalizeH="0" baseline="0" noProof="0" dirty="0">
                <a:ln>
                  <a:noFill/>
                </a:ln>
                <a:solidFill>
                  <a:schemeClr val="tx2"/>
                </a:solidFill>
                <a:effectLst/>
                <a:uLnTx/>
                <a:uFillTx/>
                <a:latin typeface="Arial" charset="0"/>
                <a:ea typeface="+mn-ea"/>
                <a:cs typeface="Arial" charset="0"/>
              </a:rPr>
              <a:t>already</a:t>
            </a:r>
            <a:r>
              <a:rPr kumimoji="0" lang="en-GB" sz="1333" b="0" i="0" u="none" strike="noStrike" kern="1200" cap="none" spc="0" normalizeH="0" baseline="0" noProof="0" dirty="0">
                <a:ln>
                  <a:noFill/>
                </a:ln>
                <a:solidFill>
                  <a:schemeClr val="tx2"/>
                </a:solidFill>
                <a:effectLst/>
                <a:uLnTx/>
                <a:uFillTx/>
                <a:latin typeface="Arial" charset="0"/>
                <a:ea typeface="+mn-ea"/>
                <a:cs typeface="Arial" charset="0"/>
              </a:rPr>
              <a:t> </a:t>
            </a:r>
            <a:r>
              <a:rPr kumimoji="0" lang="en-GB" sz="1333" b="1" i="0" u="none" strike="noStrike" kern="1200" cap="none" spc="0" normalizeH="0" baseline="0" noProof="0" dirty="0">
                <a:ln>
                  <a:noFill/>
                </a:ln>
                <a:solidFill>
                  <a:schemeClr val="tx2"/>
                </a:solidFill>
                <a:effectLst/>
                <a:uLnTx/>
                <a:uFillTx/>
                <a:latin typeface="Arial" charset="0"/>
                <a:ea typeface="+mn-ea"/>
                <a:cs typeface="Arial" charset="0"/>
              </a:rPr>
              <a:t>been optimised</a:t>
            </a:r>
            <a:r>
              <a:rPr kumimoji="0" lang="en-GB" sz="1333" b="0" i="0" u="none" strike="noStrike" kern="1200" cap="none" spc="0" normalizeH="0" baseline="0" noProof="0" dirty="0">
                <a:ln>
                  <a:noFill/>
                </a:ln>
                <a:solidFill>
                  <a:schemeClr val="tx2"/>
                </a:solidFill>
                <a:effectLst/>
                <a:uLnTx/>
                <a:uFillTx/>
                <a:latin typeface="Arial" charset="0"/>
                <a:ea typeface="+mn-ea"/>
                <a:cs typeface="Arial" charset="0"/>
              </a:rPr>
              <a:t>, </a:t>
            </a:r>
            <a:r>
              <a:rPr kumimoji="0" lang="en-GB" sz="1333" b="0" i="0" u="none" strike="noStrike" kern="1200" cap="none" spc="0" normalizeH="0" baseline="0" noProof="0" dirty="0">
                <a:ln>
                  <a:noFill/>
                </a:ln>
                <a:solidFill>
                  <a:srgbClr val="3F4444"/>
                </a:solidFill>
                <a:effectLst/>
                <a:uLnTx/>
                <a:uFillTx/>
                <a:latin typeface="Arial" charset="0"/>
                <a:ea typeface="+mn-ea"/>
                <a:cs typeface="Arial" charset="0"/>
              </a:rPr>
              <a:t>delay dose until resolved to grade ≤1 or baseline, </a:t>
            </a:r>
            <a:r>
              <a:rPr kumimoji="0" lang="en-GB" sz="1333" b="1" i="0" u="none" strike="noStrike" kern="1200" cap="none" spc="0" normalizeH="0" baseline="0" noProof="0" dirty="0">
                <a:ln>
                  <a:noFill/>
                </a:ln>
                <a:solidFill>
                  <a:schemeClr val="tx2"/>
                </a:solidFill>
                <a:effectLst/>
                <a:uLnTx/>
                <a:uFillTx/>
                <a:latin typeface="Arial" charset="0"/>
                <a:ea typeface="+mn-ea"/>
                <a:cs typeface="Arial" charset="0"/>
              </a:rPr>
              <a:t>then reduce dose by 1 level</a:t>
            </a:r>
            <a:endParaRPr kumimoji="0" lang="en-GB" sz="1333" b="0" i="0" u="none" strike="noStrike" kern="1200" cap="none" spc="0" normalizeH="0" baseline="0" noProof="0" dirty="0">
              <a:ln>
                <a:noFill/>
              </a:ln>
              <a:solidFill>
                <a:schemeClr val="tx2"/>
              </a:solidFill>
              <a:effectLst/>
              <a:uLnTx/>
              <a:uFillTx/>
              <a:latin typeface="Arial" charset="0"/>
              <a:ea typeface="+mn-ea"/>
              <a:cs typeface="Arial" charset="0"/>
            </a:endParaRPr>
          </a:p>
        </p:txBody>
      </p:sp>
      <p:sp>
        <p:nvSpPr>
          <p:cNvPr id="56" name="Rectangle 55">
            <a:extLst>
              <a:ext uri="{FF2B5EF4-FFF2-40B4-BE49-F238E27FC236}">
                <a16:creationId xmlns:a16="http://schemas.microsoft.com/office/drawing/2014/main" id="{26303682-6F65-CC78-5FCA-0695A816AEF9}"/>
              </a:ext>
            </a:extLst>
          </p:cNvPr>
          <p:cNvSpPr/>
          <p:nvPr/>
        </p:nvSpPr>
        <p:spPr>
          <a:xfrm>
            <a:off x="9766116" y="2182256"/>
            <a:ext cx="1559113" cy="6419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1219170" rtl="0" eaLnBrk="1" fontAlgn="base" latinLnBrk="0" hangingPunct="1">
              <a:lnSpc>
                <a:spcPct val="95000"/>
              </a:lnSpc>
              <a:spcBef>
                <a:spcPct val="0"/>
              </a:spcBef>
              <a:spcAft>
                <a:spcPct val="0"/>
              </a:spcAft>
              <a:buClr>
                <a:srgbClr val="9DB0AC"/>
              </a:buClr>
              <a:buSzTx/>
              <a:buFontTx/>
              <a:buNone/>
              <a:tabLst/>
              <a:defRPr/>
            </a:pPr>
            <a:r>
              <a:rPr kumimoji="0" lang="en-GB" sz="1333" b="1" i="0" u="none" strike="noStrike" kern="1200" cap="none" spc="0" normalizeH="0" baseline="0" noProof="0" dirty="0">
                <a:ln>
                  <a:noFill/>
                </a:ln>
                <a:solidFill>
                  <a:schemeClr val="tx2"/>
                </a:solidFill>
                <a:effectLst/>
                <a:uLnTx/>
                <a:uFillTx/>
                <a:latin typeface="Arial" charset="0"/>
                <a:ea typeface="+mn-ea"/>
                <a:cs typeface="Arial" charset="0"/>
              </a:rPr>
              <a:t>Discontinue </a:t>
            </a:r>
            <a:r>
              <a:rPr kumimoji="0" lang="en-GB" sz="1333" b="0" i="0" u="none" strike="noStrike" kern="1200" cap="none" spc="0" normalizeH="0" baseline="0" noProof="0" dirty="0">
                <a:ln>
                  <a:noFill/>
                </a:ln>
                <a:solidFill>
                  <a:srgbClr val="3F4444"/>
                </a:solidFill>
                <a:effectLst/>
                <a:uLnTx/>
                <a:uFillTx/>
                <a:latin typeface="Arial" charset="0"/>
                <a:ea typeface="+mn-ea"/>
                <a:cs typeface="Arial" charset="0"/>
              </a:rPr>
              <a:t>patient from study treatment</a:t>
            </a:r>
          </a:p>
        </p:txBody>
      </p:sp>
      <p:cxnSp>
        <p:nvCxnSpPr>
          <p:cNvPr id="58" name="Straight Connector 57">
            <a:extLst>
              <a:ext uri="{FF2B5EF4-FFF2-40B4-BE49-F238E27FC236}">
                <a16:creationId xmlns:a16="http://schemas.microsoft.com/office/drawing/2014/main" id="{2F68B367-03D7-960B-127A-335FF667A7BA}"/>
              </a:ext>
            </a:extLst>
          </p:cNvPr>
          <p:cNvCxnSpPr>
            <a:cxnSpLocks/>
          </p:cNvCxnSpPr>
          <p:nvPr/>
        </p:nvCxnSpPr>
        <p:spPr>
          <a:xfrm>
            <a:off x="600075" y="1429792"/>
            <a:ext cx="26517" cy="4687136"/>
          </a:xfrm>
          <a:prstGeom prst="line">
            <a:avLst/>
          </a:prstGeom>
          <a:ln>
            <a:solidFill>
              <a:srgbClr val="005D00"/>
            </a:solidFill>
          </a:ln>
          <a:effectLst/>
        </p:spPr>
        <p:style>
          <a:lnRef idx="2">
            <a:schemeClr val="accent1"/>
          </a:lnRef>
          <a:fillRef idx="0">
            <a:schemeClr val="accent1"/>
          </a:fillRef>
          <a:effectRef idx="1">
            <a:schemeClr val="accent1"/>
          </a:effectRef>
          <a:fontRef idx="minor">
            <a:schemeClr val="tx1"/>
          </a:fontRef>
        </p:style>
      </p:cxnSp>
      <p:grpSp>
        <p:nvGrpSpPr>
          <p:cNvPr id="67" name="Group 66">
            <a:extLst>
              <a:ext uri="{FF2B5EF4-FFF2-40B4-BE49-F238E27FC236}">
                <a16:creationId xmlns:a16="http://schemas.microsoft.com/office/drawing/2014/main" id="{65E8D2C5-A451-E451-E19B-B629BA66EAE7}"/>
              </a:ext>
            </a:extLst>
          </p:cNvPr>
          <p:cNvGrpSpPr>
            <a:grpSpLocks noChangeAspect="1"/>
          </p:cNvGrpSpPr>
          <p:nvPr/>
        </p:nvGrpSpPr>
        <p:grpSpPr>
          <a:xfrm>
            <a:off x="6284103" y="4161643"/>
            <a:ext cx="710856" cy="707517"/>
            <a:chOff x="5552902" y="1920610"/>
            <a:chExt cx="720895" cy="685800"/>
          </a:xfrm>
        </p:grpSpPr>
        <p:grpSp>
          <p:nvGrpSpPr>
            <p:cNvPr id="68" name="Group 67">
              <a:extLst>
                <a:ext uri="{FF2B5EF4-FFF2-40B4-BE49-F238E27FC236}">
                  <a16:creationId xmlns:a16="http://schemas.microsoft.com/office/drawing/2014/main" id="{5272C33C-3507-FE49-5B12-E0A84A71CC1E}"/>
                </a:ext>
              </a:extLst>
            </p:cNvPr>
            <p:cNvGrpSpPr/>
            <p:nvPr/>
          </p:nvGrpSpPr>
          <p:grpSpPr>
            <a:xfrm>
              <a:off x="5552902" y="1920610"/>
              <a:ext cx="720895" cy="685800"/>
              <a:chOff x="406401" y="1958500"/>
              <a:chExt cx="1130167" cy="1130167"/>
            </a:xfrm>
          </p:grpSpPr>
          <p:sp>
            <p:nvSpPr>
              <p:cNvPr id="70" name="Oval 69">
                <a:extLst>
                  <a:ext uri="{FF2B5EF4-FFF2-40B4-BE49-F238E27FC236}">
                    <a16:creationId xmlns:a16="http://schemas.microsoft.com/office/drawing/2014/main" id="{0EA806D1-B207-EB4B-6C0E-028A9CCE5330}"/>
                  </a:ext>
                </a:extLst>
              </p:cNvPr>
              <p:cNvSpPr>
                <a:spLocks noChangeAspect="1"/>
              </p:cNvSpPr>
              <p:nvPr/>
            </p:nvSpPr>
            <p:spPr>
              <a:xfrm>
                <a:off x="406401" y="1958500"/>
                <a:ext cx="1130167" cy="1130167"/>
              </a:xfrm>
              <a:prstGeom prst="ellipse">
                <a:avLst/>
              </a:prstGeom>
              <a:no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71" name="Oval 70">
                <a:extLst>
                  <a:ext uri="{FF2B5EF4-FFF2-40B4-BE49-F238E27FC236}">
                    <a16:creationId xmlns:a16="http://schemas.microsoft.com/office/drawing/2014/main" id="{42043428-AADB-B51B-B39A-C8F10B8F4C2F}"/>
                  </a:ext>
                </a:extLst>
              </p:cNvPr>
              <p:cNvSpPr/>
              <p:nvPr/>
            </p:nvSpPr>
            <p:spPr>
              <a:xfrm>
                <a:off x="486002" y="2038101"/>
                <a:ext cx="970963" cy="970963"/>
              </a:xfrm>
              <a:prstGeom prst="ellipse">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69" name="Arrow: Right 68">
              <a:extLst>
                <a:ext uri="{FF2B5EF4-FFF2-40B4-BE49-F238E27FC236}">
                  <a16:creationId xmlns:a16="http://schemas.microsoft.com/office/drawing/2014/main" id="{6BCB7D9B-7A6B-499A-791A-6123DCA9C076}"/>
                </a:ext>
              </a:extLst>
            </p:cNvPr>
            <p:cNvSpPr>
              <a:spLocks noChangeAspect="1"/>
            </p:cNvSpPr>
            <p:nvPr/>
          </p:nvSpPr>
          <p:spPr>
            <a:xfrm rot="5400000">
              <a:off x="5703184" y="2141397"/>
              <a:ext cx="401761" cy="282963"/>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83" name="Group 82">
            <a:extLst>
              <a:ext uri="{FF2B5EF4-FFF2-40B4-BE49-F238E27FC236}">
                <a16:creationId xmlns:a16="http://schemas.microsoft.com/office/drawing/2014/main" id="{9A1637BB-A88C-FCAA-029A-47FD1F5ECBD1}"/>
              </a:ext>
            </a:extLst>
          </p:cNvPr>
          <p:cNvGrpSpPr>
            <a:grpSpLocks noChangeAspect="1"/>
          </p:cNvGrpSpPr>
          <p:nvPr/>
        </p:nvGrpSpPr>
        <p:grpSpPr>
          <a:xfrm>
            <a:off x="9089798" y="2217501"/>
            <a:ext cx="614137" cy="618311"/>
            <a:chOff x="5690074" y="3313076"/>
            <a:chExt cx="585216" cy="589193"/>
          </a:xfrm>
          <a:solidFill>
            <a:schemeClr val="bg1"/>
          </a:solidFill>
        </p:grpSpPr>
        <p:sp>
          <p:nvSpPr>
            <p:cNvPr id="88" name="Oval 87">
              <a:extLst>
                <a:ext uri="{FF2B5EF4-FFF2-40B4-BE49-F238E27FC236}">
                  <a16:creationId xmlns:a16="http://schemas.microsoft.com/office/drawing/2014/main" id="{2F6B2A8D-DE0E-BAF6-E0E6-67FF3702023C}"/>
                </a:ext>
              </a:extLst>
            </p:cNvPr>
            <p:cNvSpPr/>
            <p:nvPr/>
          </p:nvSpPr>
          <p:spPr>
            <a:xfrm>
              <a:off x="5690074" y="3313076"/>
              <a:ext cx="585216" cy="589193"/>
            </a:xfrm>
            <a:prstGeom prst="ellipse">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85" name="&quot;Not Allowed&quot; Symbol 84">
              <a:extLst>
                <a:ext uri="{FF2B5EF4-FFF2-40B4-BE49-F238E27FC236}">
                  <a16:creationId xmlns:a16="http://schemas.microsoft.com/office/drawing/2014/main" id="{A98EC148-8057-26B1-E43A-2197733D7610}"/>
                </a:ext>
              </a:extLst>
            </p:cNvPr>
            <p:cNvSpPr/>
            <p:nvPr/>
          </p:nvSpPr>
          <p:spPr>
            <a:xfrm>
              <a:off x="5749733" y="3374724"/>
              <a:ext cx="465897" cy="465897"/>
            </a:xfrm>
            <a:prstGeom prst="noSmoking">
              <a:avLst>
                <a:gd name="adj" fmla="val 14096"/>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a:ea typeface="+mn-ea"/>
                <a:cs typeface="+mn-cs"/>
              </a:endParaRPr>
            </a:p>
          </p:txBody>
        </p:sp>
      </p:grpSp>
      <p:cxnSp>
        <p:nvCxnSpPr>
          <p:cNvPr id="94" name="Straight Arrow Connector 93">
            <a:extLst>
              <a:ext uri="{FF2B5EF4-FFF2-40B4-BE49-F238E27FC236}">
                <a16:creationId xmlns:a16="http://schemas.microsoft.com/office/drawing/2014/main" id="{36930B23-245C-241A-1F8D-F3492BF45EB0}"/>
              </a:ext>
            </a:extLst>
          </p:cNvPr>
          <p:cNvCxnSpPr>
            <a:cxnSpLocks/>
          </p:cNvCxnSpPr>
          <p:nvPr/>
        </p:nvCxnSpPr>
        <p:spPr>
          <a:xfrm>
            <a:off x="6630375" y="3035290"/>
            <a:ext cx="0" cy="876996"/>
          </a:xfrm>
          <a:prstGeom prst="straightConnector1">
            <a:avLst/>
          </a:prstGeom>
          <a:ln>
            <a:solidFill>
              <a:schemeClr val="tx1"/>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496D14EB-E3A0-269D-CB1A-3161E8A07E5D}"/>
              </a:ext>
            </a:extLst>
          </p:cNvPr>
          <p:cNvSpPr/>
          <p:nvPr/>
        </p:nvSpPr>
        <p:spPr>
          <a:xfrm>
            <a:off x="1532334" y="3461710"/>
            <a:ext cx="1805795" cy="8298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1219170" rtl="0" eaLnBrk="1" fontAlgn="base" latinLnBrk="0" hangingPunct="1">
              <a:lnSpc>
                <a:spcPct val="95000"/>
              </a:lnSpc>
              <a:spcBef>
                <a:spcPct val="0"/>
              </a:spcBef>
              <a:spcAft>
                <a:spcPct val="0"/>
              </a:spcAft>
              <a:buClr>
                <a:srgbClr val="003865"/>
              </a:buClr>
              <a:buSzTx/>
              <a:buFontTx/>
              <a:buNone/>
              <a:tabLst/>
              <a:defRPr/>
            </a:pPr>
            <a:r>
              <a:rPr kumimoji="0" lang="en-GB" sz="1333" b="1" i="0" u="none" strike="noStrike" kern="1200" cap="none" spc="0" normalizeH="0" baseline="0" noProof="0" dirty="0">
                <a:ln>
                  <a:noFill/>
                </a:ln>
                <a:solidFill>
                  <a:schemeClr val="tx2"/>
                </a:solidFill>
                <a:effectLst/>
                <a:uLnTx/>
                <a:uFillTx/>
                <a:latin typeface="Arial" charset="0"/>
                <a:ea typeface="+mn-ea"/>
                <a:cs typeface="Arial" charset="0"/>
              </a:rPr>
              <a:t>Optimise</a:t>
            </a:r>
            <a:r>
              <a:rPr kumimoji="0" lang="en-GB" sz="1333" b="0" i="0" u="none" strike="noStrike" kern="1200" cap="none" spc="0" normalizeH="0" baseline="0" noProof="0" dirty="0">
                <a:ln>
                  <a:noFill/>
                </a:ln>
                <a:solidFill>
                  <a:schemeClr val="tx2"/>
                </a:solidFill>
                <a:effectLst/>
                <a:uLnTx/>
                <a:uFillTx/>
                <a:latin typeface="Arial" charset="0"/>
                <a:ea typeface="+mn-ea"/>
                <a:cs typeface="Arial" charset="0"/>
              </a:rPr>
              <a:t> </a:t>
            </a:r>
            <a:r>
              <a:rPr kumimoji="0" lang="en-GB" sz="1333" b="0" i="0" u="none" strike="noStrike" kern="1200" cap="none" spc="0" normalizeH="0" baseline="0" noProof="0" dirty="0">
                <a:ln>
                  <a:noFill/>
                </a:ln>
                <a:solidFill>
                  <a:srgbClr val="3F4444"/>
                </a:solidFill>
                <a:effectLst/>
                <a:uLnTx/>
                <a:uFillTx/>
                <a:latin typeface="Arial" charset="0"/>
                <a:ea typeface="+mn-ea"/>
                <a:cs typeface="Arial" charset="0"/>
              </a:rPr>
              <a:t>prophylactic and supportive </a:t>
            </a:r>
            <a:r>
              <a:rPr kumimoji="0" lang="en-GB" sz="1333" b="1" i="0" u="none" strike="noStrike" kern="1200" cap="none" spc="0" normalizeH="0" baseline="0" noProof="0" dirty="0">
                <a:ln>
                  <a:noFill/>
                </a:ln>
                <a:solidFill>
                  <a:schemeClr val="tx2"/>
                </a:solidFill>
                <a:effectLst/>
                <a:uLnTx/>
                <a:uFillTx/>
                <a:latin typeface="Arial" charset="0"/>
                <a:ea typeface="+mn-ea"/>
                <a:cs typeface="Arial" charset="0"/>
              </a:rPr>
              <a:t>medications</a:t>
            </a:r>
            <a:r>
              <a:rPr kumimoji="0" lang="en-GB" sz="1333" b="0" i="0" u="none" strike="noStrike" kern="1200" cap="none" spc="0" normalizeH="0" baseline="0" noProof="0" dirty="0">
                <a:ln>
                  <a:noFill/>
                </a:ln>
                <a:solidFill>
                  <a:schemeClr val="tx2"/>
                </a:solidFill>
                <a:effectLst/>
                <a:uLnTx/>
                <a:uFillTx/>
                <a:latin typeface="Arial" charset="0"/>
                <a:ea typeface="+mn-ea"/>
                <a:cs typeface="Arial" charset="0"/>
              </a:rPr>
              <a:t> </a:t>
            </a:r>
            <a:endParaRPr kumimoji="0" lang="en-GB" sz="1333" b="0" i="0" u="none" strike="sngStrike" kern="1200" cap="none" spc="0" normalizeH="0" baseline="0" noProof="0" dirty="0">
              <a:ln>
                <a:noFill/>
              </a:ln>
              <a:solidFill>
                <a:schemeClr val="tx2"/>
              </a:solidFill>
              <a:effectLst/>
              <a:highlight>
                <a:srgbClr val="FFFF00"/>
              </a:highlight>
              <a:uLnTx/>
              <a:uFillTx/>
              <a:latin typeface="Arial" charset="0"/>
              <a:ea typeface="+mn-ea"/>
              <a:cs typeface="Arial" charset="0"/>
            </a:endParaRPr>
          </a:p>
        </p:txBody>
      </p:sp>
      <p:grpSp>
        <p:nvGrpSpPr>
          <p:cNvPr id="51" name="Group 50">
            <a:extLst>
              <a:ext uri="{FF2B5EF4-FFF2-40B4-BE49-F238E27FC236}">
                <a16:creationId xmlns:a16="http://schemas.microsoft.com/office/drawing/2014/main" id="{56885A44-8132-27F2-6780-BD951DDAE837}"/>
              </a:ext>
            </a:extLst>
          </p:cNvPr>
          <p:cNvGrpSpPr>
            <a:grpSpLocks noChangeAspect="1"/>
          </p:cNvGrpSpPr>
          <p:nvPr/>
        </p:nvGrpSpPr>
        <p:grpSpPr>
          <a:xfrm>
            <a:off x="734600" y="3473789"/>
            <a:ext cx="739321" cy="739321"/>
            <a:chOff x="65271" y="2177988"/>
            <a:chExt cx="594730" cy="594730"/>
          </a:xfrm>
        </p:grpSpPr>
        <p:grpSp>
          <p:nvGrpSpPr>
            <p:cNvPr id="53" name="Group 52">
              <a:extLst>
                <a:ext uri="{FF2B5EF4-FFF2-40B4-BE49-F238E27FC236}">
                  <a16:creationId xmlns:a16="http://schemas.microsoft.com/office/drawing/2014/main" id="{48110096-EED5-27CB-14A4-FDDF91EECC7E}"/>
                </a:ext>
              </a:extLst>
            </p:cNvPr>
            <p:cNvGrpSpPr>
              <a:grpSpLocks noChangeAspect="1"/>
            </p:cNvGrpSpPr>
            <p:nvPr/>
          </p:nvGrpSpPr>
          <p:grpSpPr>
            <a:xfrm>
              <a:off x="65271" y="2177988"/>
              <a:ext cx="594730" cy="594730"/>
              <a:chOff x="406401" y="1958500"/>
              <a:chExt cx="1130167" cy="1130167"/>
            </a:xfrm>
          </p:grpSpPr>
          <p:sp>
            <p:nvSpPr>
              <p:cNvPr id="75" name="Oval 74">
                <a:extLst>
                  <a:ext uri="{FF2B5EF4-FFF2-40B4-BE49-F238E27FC236}">
                    <a16:creationId xmlns:a16="http://schemas.microsoft.com/office/drawing/2014/main" id="{2351EB89-4F0C-B6BE-6C5E-6F4925D4BE06}"/>
                  </a:ext>
                </a:extLst>
              </p:cNvPr>
              <p:cNvSpPr/>
              <p:nvPr/>
            </p:nvSpPr>
            <p:spPr>
              <a:xfrm>
                <a:off x="406401" y="1958500"/>
                <a:ext cx="1130167" cy="1130167"/>
              </a:xfrm>
              <a:prstGeom prst="ellipse">
                <a:avLst/>
              </a:prstGeom>
              <a:no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76" name="Oval 75">
                <a:extLst>
                  <a:ext uri="{FF2B5EF4-FFF2-40B4-BE49-F238E27FC236}">
                    <a16:creationId xmlns:a16="http://schemas.microsoft.com/office/drawing/2014/main" id="{902AEE8C-C0D9-A47A-A54A-FF43ADD103F6}"/>
                  </a:ext>
                </a:extLst>
              </p:cNvPr>
              <p:cNvSpPr/>
              <p:nvPr/>
            </p:nvSpPr>
            <p:spPr>
              <a:xfrm>
                <a:off x="486002" y="2038101"/>
                <a:ext cx="970963" cy="970963"/>
              </a:xfrm>
              <a:prstGeom prst="ellipse">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59" name="Group 58">
              <a:extLst>
                <a:ext uri="{FF2B5EF4-FFF2-40B4-BE49-F238E27FC236}">
                  <a16:creationId xmlns:a16="http://schemas.microsoft.com/office/drawing/2014/main" id="{23229507-877A-975D-7278-E5EC41CFB1F1}"/>
                </a:ext>
              </a:extLst>
            </p:cNvPr>
            <p:cNvGrpSpPr/>
            <p:nvPr/>
          </p:nvGrpSpPr>
          <p:grpSpPr>
            <a:xfrm>
              <a:off x="223558" y="2275430"/>
              <a:ext cx="296088" cy="406097"/>
              <a:chOff x="3484563" y="1928813"/>
              <a:chExt cx="401637" cy="550862"/>
            </a:xfrm>
            <a:solidFill>
              <a:schemeClr val="accent3">
                <a:lumMod val="75000"/>
              </a:schemeClr>
            </a:solidFill>
          </p:grpSpPr>
          <p:sp>
            <p:nvSpPr>
              <p:cNvPr id="61" name="Freeform 32">
                <a:extLst>
                  <a:ext uri="{FF2B5EF4-FFF2-40B4-BE49-F238E27FC236}">
                    <a16:creationId xmlns:a16="http://schemas.microsoft.com/office/drawing/2014/main" id="{6ED4A8AB-B9F0-7F05-57FF-9FAC81C847F5}"/>
                  </a:ext>
                </a:extLst>
              </p:cNvPr>
              <p:cNvSpPr>
                <a:spLocks/>
              </p:cNvSpPr>
              <p:nvPr/>
            </p:nvSpPr>
            <p:spPr bwMode="auto">
              <a:xfrm>
                <a:off x="3484563" y="2065338"/>
                <a:ext cx="349250" cy="379412"/>
              </a:xfrm>
              <a:custGeom>
                <a:avLst/>
                <a:gdLst>
                  <a:gd name="T0" fmla="*/ 145 w 145"/>
                  <a:gd name="T1" fmla="*/ 26 h 158"/>
                  <a:gd name="T2" fmla="*/ 124 w 145"/>
                  <a:gd name="T3" fmla="*/ 0 h 158"/>
                  <a:gd name="T4" fmla="*/ 65 w 145"/>
                  <a:gd name="T5" fmla="*/ 0 h 158"/>
                  <a:gd name="T6" fmla="*/ 44 w 145"/>
                  <a:gd name="T7" fmla="*/ 26 h 158"/>
                  <a:gd name="T8" fmla="*/ 0 w 145"/>
                  <a:gd name="T9" fmla="*/ 62 h 158"/>
                  <a:gd name="T10" fmla="*/ 59 w 145"/>
                  <a:gd name="T11" fmla="*/ 79 h 158"/>
                  <a:gd name="T12" fmla="*/ 63 w 145"/>
                  <a:gd name="T13" fmla="*/ 83 h 158"/>
                  <a:gd name="T14" fmla="*/ 63 w 145"/>
                  <a:gd name="T15" fmla="*/ 83 h 158"/>
                  <a:gd name="T16" fmla="*/ 62 w 145"/>
                  <a:gd name="T17" fmla="*/ 84 h 158"/>
                  <a:gd name="T18" fmla="*/ 61 w 145"/>
                  <a:gd name="T19" fmla="*/ 84 h 158"/>
                  <a:gd name="T20" fmla="*/ 61 w 145"/>
                  <a:gd name="T21" fmla="*/ 84 h 158"/>
                  <a:gd name="T22" fmla="*/ 60 w 145"/>
                  <a:gd name="T23" fmla="*/ 84 h 158"/>
                  <a:gd name="T24" fmla="*/ 60 w 145"/>
                  <a:gd name="T25" fmla="*/ 84 h 158"/>
                  <a:gd name="T26" fmla="*/ 59 w 145"/>
                  <a:gd name="T27" fmla="*/ 84 h 158"/>
                  <a:gd name="T28" fmla="*/ 59 w 145"/>
                  <a:gd name="T29" fmla="*/ 84 h 158"/>
                  <a:gd name="T30" fmla="*/ 59 w 145"/>
                  <a:gd name="T31" fmla="*/ 85 h 158"/>
                  <a:gd name="T32" fmla="*/ 59 w 145"/>
                  <a:gd name="T33" fmla="*/ 85 h 158"/>
                  <a:gd name="T34" fmla="*/ 58 w 145"/>
                  <a:gd name="T35" fmla="*/ 85 h 158"/>
                  <a:gd name="T36" fmla="*/ 58 w 145"/>
                  <a:gd name="T37" fmla="*/ 85 h 158"/>
                  <a:gd name="T38" fmla="*/ 57 w 145"/>
                  <a:gd name="T39" fmla="*/ 85 h 158"/>
                  <a:gd name="T40" fmla="*/ 57 w 145"/>
                  <a:gd name="T41" fmla="*/ 85 h 158"/>
                  <a:gd name="T42" fmla="*/ 57 w 145"/>
                  <a:gd name="T43" fmla="*/ 85 h 158"/>
                  <a:gd name="T44" fmla="*/ 56 w 145"/>
                  <a:gd name="T45" fmla="*/ 85 h 158"/>
                  <a:gd name="T46" fmla="*/ 56 w 145"/>
                  <a:gd name="T47" fmla="*/ 85 h 158"/>
                  <a:gd name="T48" fmla="*/ 55 w 145"/>
                  <a:gd name="T49" fmla="*/ 85 h 158"/>
                  <a:gd name="T50" fmla="*/ 55 w 145"/>
                  <a:gd name="T51" fmla="*/ 85 h 158"/>
                  <a:gd name="T52" fmla="*/ 54 w 145"/>
                  <a:gd name="T53" fmla="*/ 85 h 158"/>
                  <a:gd name="T54" fmla="*/ 54 w 145"/>
                  <a:gd name="T55" fmla="*/ 85 h 158"/>
                  <a:gd name="T56" fmla="*/ 54 w 145"/>
                  <a:gd name="T57" fmla="*/ 86 h 158"/>
                  <a:gd name="T58" fmla="*/ 53 w 145"/>
                  <a:gd name="T59" fmla="*/ 86 h 158"/>
                  <a:gd name="T60" fmla="*/ 53 w 145"/>
                  <a:gd name="T61" fmla="*/ 86 h 158"/>
                  <a:gd name="T62" fmla="*/ 52 w 145"/>
                  <a:gd name="T63" fmla="*/ 86 h 158"/>
                  <a:gd name="T64" fmla="*/ 52 w 145"/>
                  <a:gd name="T65" fmla="*/ 86 h 158"/>
                  <a:gd name="T66" fmla="*/ 52 w 145"/>
                  <a:gd name="T67" fmla="*/ 86 h 158"/>
                  <a:gd name="T68" fmla="*/ 51 w 145"/>
                  <a:gd name="T69" fmla="*/ 86 h 158"/>
                  <a:gd name="T70" fmla="*/ 51 w 145"/>
                  <a:gd name="T71" fmla="*/ 86 h 158"/>
                  <a:gd name="T72" fmla="*/ 50 w 145"/>
                  <a:gd name="T73" fmla="*/ 86 h 158"/>
                  <a:gd name="T74" fmla="*/ 50 w 145"/>
                  <a:gd name="T75" fmla="*/ 86 h 158"/>
                  <a:gd name="T76" fmla="*/ 49 w 145"/>
                  <a:gd name="T77" fmla="*/ 86 h 158"/>
                  <a:gd name="T78" fmla="*/ 49 w 145"/>
                  <a:gd name="T79" fmla="*/ 86 h 158"/>
                  <a:gd name="T80" fmla="*/ 49 w 145"/>
                  <a:gd name="T81" fmla="*/ 86 h 158"/>
                  <a:gd name="T82" fmla="*/ 48 w 145"/>
                  <a:gd name="T83" fmla="*/ 86 h 158"/>
                  <a:gd name="T84" fmla="*/ 48 w 145"/>
                  <a:gd name="T85" fmla="*/ 86 h 158"/>
                  <a:gd name="T86" fmla="*/ 48 w 145"/>
                  <a:gd name="T87" fmla="*/ 86 h 158"/>
                  <a:gd name="T88" fmla="*/ 47 w 145"/>
                  <a:gd name="T89" fmla="*/ 86 h 158"/>
                  <a:gd name="T90" fmla="*/ 47 w 145"/>
                  <a:gd name="T91" fmla="*/ 86 h 158"/>
                  <a:gd name="T92" fmla="*/ 46 w 145"/>
                  <a:gd name="T93" fmla="*/ 86 h 158"/>
                  <a:gd name="T94" fmla="*/ 46 w 145"/>
                  <a:gd name="T95" fmla="*/ 86 h 158"/>
                  <a:gd name="T96" fmla="*/ 46 w 145"/>
                  <a:gd name="T97" fmla="*/ 86 h 158"/>
                  <a:gd name="T98" fmla="*/ 45 w 145"/>
                  <a:gd name="T99" fmla="*/ 86 h 158"/>
                  <a:gd name="T100" fmla="*/ 45 w 145"/>
                  <a:gd name="T101" fmla="*/ 86 h 158"/>
                  <a:gd name="T102" fmla="*/ 44 w 145"/>
                  <a:gd name="T103" fmla="*/ 86 h 158"/>
                  <a:gd name="T104" fmla="*/ 44 w 145"/>
                  <a:gd name="T105" fmla="*/ 86 h 158"/>
                  <a:gd name="T106" fmla="*/ 33 w 145"/>
                  <a:gd name="T107" fmla="*/ 87 h 158"/>
                  <a:gd name="T108" fmla="*/ 3 w 145"/>
                  <a:gd name="T109" fmla="*/ 145 h 158"/>
                  <a:gd name="T110" fmla="*/ 63 w 145"/>
                  <a:gd name="T111" fmla="*/ 1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158">
                    <a:moveTo>
                      <a:pt x="145" y="126"/>
                    </a:moveTo>
                    <a:cubicBezTo>
                      <a:pt x="145" y="26"/>
                      <a:pt x="145" y="26"/>
                      <a:pt x="145" y="26"/>
                    </a:cubicBezTo>
                    <a:cubicBezTo>
                      <a:pt x="145" y="17"/>
                      <a:pt x="139" y="12"/>
                      <a:pt x="131" y="8"/>
                    </a:cubicBezTo>
                    <a:cubicBezTo>
                      <a:pt x="128" y="6"/>
                      <a:pt x="125" y="4"/>
                      <a:pt x="124" y="0"/>
                    </a:cubicBezTo>
                    <a:cubicBezTo>
                      <a:pt x="113" y="3"/>
                      <a:pt x="102" y="4"/>
                      <a:pt x="92" y="4"/>
                    </a:cubicBezTo>
                    <a:cubicBezTo>
                      <a:pt x="82" y="3"/>
                      <a:pt x="73" y="2"/>
                      <a:pt x="65" y="0"/>
                    </a:cubicBezTo>
                    <a:cubicBezTo>
                      <a:pt x="63" y="4"/>
                      <a:pt x="61" y="6"/>
                      <a:pt x="58" y="8"/>
                    </a:cubicBezTo>
                    <a:cubicBezTo>
                      <a:pt x="50" y="12"/>
                      <a:pt x="44" y="17"/>
                      <a:pt x="44" y="26"/>
                    </a:cubicBezTo>
                    <a:cubicBezTo>
                      <a:pt x="44" y="54"/>
                      <a:pt x="44" y="54"/>
                      <a:pt x="44" y="54"/>
                    </a:cubicBezTo>
                    <a:cubicBezTo>
                      <a:pt x="25" y="53"/>
                      <a:pt x="0" y="55"/>
                      <a:pt x="0" y="62"/>
                    </a:cubicBezTo>
                    <a:cubicBezTo>
                      <a:pt x="0" y="66"/>
                      <a:pt x="0" y="71"/>
                      <a:pt x="0" y="75"/>
                    </a:cubicBezTo>
                    <a:cubicBezTo>
                      <a:pt x="0" y="81"/>
                      <a:pt x="42" y="83"/>
                      <a:pt x="59" y="79"/>
                    </a:cubicBezTo>
                    <a:cubicBezTo>
                      <a:pt x="61" y="79"/>
                      <a:pt x="62" y="78"/>
                      <a:pt x="63" y="78"/>
                    </a:cubicBezTo>
                    <a:cubicBezTo>
                      <a:pt x="63" y="83"/>
                      <a:pt x="63" y="83"/>
                      <a:pt x="63" y="83"/>
                    </a:cubicBezTo>
                    <a:cubicBezTo>
                      <a:pt x="63" y="83"/>
                      <a:pt x="63" y="83"/>
                      <a:pt x="63" y="83"/>
                    </a:cubicBezTo>
                    <a:cubicBezTo>
                      <a:pt x="63" y="83"/>
                      <a:pt x="63" y="83"/>
                      <a:pt x="63" y="83"/>
                    </a:cubicBezTo>
                    <a:cubicBezTo>
                      <a:pt x="62" y="84"/>
                      <a:pt x="62" y="84"/>
                      <a:pt x="62" y="84"/>
                    </a:cubicBezTo>
                    <a:cubicBezTo>
                      <a:pt x="62" y="84"/>
                      <a:pt x="62" y="84"/>
                      <a:pt x="62" y="84"/>
                    </a:cubicBezTo>
                    <a:cubicBezTo>
                      <a:pt x="62" y="84"/>
                      <a:pt x="62" y="84"/>
                      <a:pt x="61" y="84"/>
                    </a:cubicBezTo>
                    <a:cubicBezTo>
                      <a:pt x="61" y="84"/>
                      <a:pt x="61" y="84"/>
                      <a:pt x="61" y="84"/>
                    </a:cubicBezTo>
                    <a:cubicBezTo>
                      <a:pt x="61" y="84"/>
                      <a:pt x="61" y="84"/>
                      <a:pt x="61" y="84"/>
                    </a:cubicBezTo>
                    <a:cubicBezTo>
                      <a:pt x="61" y="84"/>
                      <a:pt x="61" y="84"/>
                      <a:pt x="61" y="84"/>
                    </a:cubicBezTo>
                    <a:cubicBezTo>
                      <a:pt x="61" y="84"/>
                      <a:pt x="61" y="84"/>
                      <a:pt x="61" y="84"/>
                    </a:cubicBezTo>
                    <a:cubicBezTo>
                      <a:pt x="60" y="84"/>
                      <a:pt x="60" y="84"/>
                      <a:pt x="60" y="84"/>
                    </a:cubicBezTo>
                    <a:cubicBezTo>
                      <a:pt x="60" y="84"/>
                      <a:pt x="60" y="84"/>
                      <a:pt x="60" y="84"/>
                    </a:cubicBezTo>
                    <a:cubicBezTo>
                      <a:pt x="60" y="84"/>
                      <a:pt x="60" y="84"/>
                      <a:pt x="60" y="84"/>
                    </a:cubicBezTo>
                    <a:cubicBezTo>
                      <a:pt x="60" y="84"/>
                      <a:pt x="60" y="84"/>
                      <a:pt x="60" y="84"/>
                    </a:cubicBezTo>
                    <a:cubicBezTo>
                      <a:pt x="59" y="84"/>
                      <a:pt x="59" y="84"/>
                      <a:pt x="59" y="84"/>
                    </a:cubicBezTo>
                    <a:cubicBezTo>
                      <a:pt x="59" y="84"/>
                      <a:pt x="59" y="84"/>
                      <a:pt x="59" y="84"/>
                    </a:cubicBezTo>
                    <a:cubicBezTo>
                      <a:pt x="59" y="84"/>
                      <a:pt x="59" y="84"/>
                      <a:pt x="59" y="84"/>
                    </a:cubicBezTo>
                    <a:cubicBezTo>
                      <a:pt x="59" y="85"/>
                      <a:pt x="59" y="85"/>
                      <a:pt x="59" y="85"/>
                    </a:cubicBezTo>
                    <a:cubicBezTo>
                      <a:pt x="59" y="85"/>
                      <a:pt x="59" y="85"/>
                      <a:pt x="59" y="85"/>
                    </a:cubicBezTo>
                    <a:cubicBezTo>
                      <a:pt x="59" y="85"/>
                      <a:pt x="59" y="85"/>
                      <a:pt x="59" y="85"/>
                    </a:cubicBezTo>
                    <a:cubicBezTo>
                      <a:pt x="59" y="85"/>
                      <a:pt x="59" y="85"/>
                      <a:pt x="59" y="85"/>
                    </a:cubicBezTo>
                    <a:cubicBezTo>
                      <a:pt x="58" y="85"/>
                      <a:pt x="58" y="85"/>
                      <a:pt x="58" y="85"/>
                    </a:cubicBezTo>
                    <a:cubicBezTo>
                      <a:pt x="58" y="85"/>
                      <a:pt x="58" y="85"/>
                      <a:pt x="58" y="85"/>
                    </a:cubicBezTo>
                    <a:cubicBezTo>
                      <a:pt x="58" y="85"/>
                      <a:pt x="58" y="85"/>
                      <a:pt x="58" y="85"/>
                    </a:cubicBezTo>
                    <a:cubicBezTo>
                      <a:pt x="58" y="85"/>
                      <a:pt x="58" y="85"/>
                      <a:pt x="58" y="85"/>
                    </a:cubicBezTo>
                    <a:cubicBezTo>
                      <a:pt x="58" y="85"/>
                      <a:pt x="58" y="85"/>
                      <a:pt x="58" y="85"/>
                    </a:cubicBezTo>
                    <a:cubicBezTo>
                      <a:pt x="57" y="85"/>
                      <a:pt x="57" y="85"/>
                      <a:pt x="57" y="85"/>
                    </a:cubicBezTo>
                    <a:cubicBezTo>
                      <a:pt x="57" y="85"/>
                      <a:pt x="57" y="85"/>
                      <a:pt x="57" y="85"/>
                    </a:cubicBezTo>
                    <a:cubicBezTo>
                      <a:pt x="57" y="85"/>
                      <a:pt x="57" y="85"/>
                      <a:pt x="57" y="85"/>
                    </a:cubicBezTo>
                    <a:cubicBezTo>
                      <a:pt x="57" y="85"/>
                      <a:pt x="57" y="85"/>
                      <a:pt x="57" y="85"/>
                    </a:cubicBezTo>
                    <a:cubicBezTo>
                      <a:pt x="57" y="85"/>
                      <a:pt x="57" y="85"/>
                      <a:pt x="57" y="85"/>
                    </a:cubicBezTo>
                    <a:cubicBezTo>
                      <a:pt x="56" y="85"/>
                      <a:pt x="56" y="85"/>
                      <a:pt x="56" y="85"/>
                    </a:cubicBezTo>
                    <a:cubicBezTo>
                      <a:pt x="56" y="85"/>
                      <a:pt x="56" y="85"/>
                      <a:pt x="56" y="85"/>
                    </a:cubicBezTo>
                    <a:cubicBezTo>
                      <a:pt x="56" y="85"/>
                      <a:pt x="56" y="85"/>
                      <a:pt x="56" y="85"/>
                    </a:cubicBezTo>
                    <a:cubicBezTo>
                      <a:pt x="56" y="85"/>
                      <a:pt x="56" y="85"/>
                      <a:pt x="56" y="85"/>
                    </a:cubicBezTo>
                    <a:cubicBezTo>
                      <a:pt x="55" y="85"/>
                      <a:pt x="55" y="85"/>
                      <a:pt x="55" y="85"/>
                    </a:cubicBezTo>
                    <a:cubicBezTo>
                      <a:pt x="55" y="85"/>
                      <a:pt x="55" y="85"/>
                      <a:pt x="55" y="85"/>
                    </a:cubicBezTo>
                    <a:cubicBezTo>
                      <a:pt x="55" y="85"/>
                      <a:pt x="55" y="85"/>
                      <a:pt x="55" y="85"/>
                    </a:cubicBezTo>
                    <a:cubicBezTo>
                      <a:pt x="55" y="85"/>
                      <a:pt x="55" y="85"/>
                      <a:pt x="55" y="85"/>
                    </a:cubicBezTo>
                    <a:cubicBezTo>
                      <a:pt x="55" y="85"/>
                      <a:pt x="55" y="85"/>
                      <a:pt x="55" y="85"/>
                    </a:cubicBezTo>
                    <a:cubicBezTo>
                      <a:pt x="54" y="85"/>
                      <a:pt x="54" y="85"/>
                      <a:pt x="54" y="85"/>
                    </a:cubicBezTo>
                    <a:cubicBezTo>
                      <a:pt x="54" y="85"/>
                      <a:pt x="54" y="85"/>
                      <a:pt x="54" y="85"/>
                    </a:cubicBezTo>
                    <a:cubicBezTo>
                      <a:pt x="54" y="85"/>
                      <a:pt x="54" y="85"/>
                      <a:pt x="54" y="85"/>
                    </a:cubicBezTo>
                    <a:cubicBezTo>
                      <a:pt x="54" y="85"/>
                      <a:pt x="54" y="85"/>
                      <a:pt x="54" y="85"/>
                    </a:cubicBezTo>
                    <a:cubicBezTo>
                      <a:pt x="54" y="86"/>
                      <a:pt x="54" y="86"/>
                      <a:pt x="54" y="86"/>
                    </a:cubicBezTo>
                    <a:cubicBezTo>
                      <a:pt x="53" y="86"/>
                      <a:pt x="53" y="86"/>
                      <a:pt x="53" y="86"/>
                    </a:cubicBezTo>
                    <a:cubicBezTo>
                      <a:pt x="53" y="86"/>
                      <a:pt x="53" y="86"/>
                      <a:pt x="53" y="86"/>
                    </a:cubicBezTo>
                    <a:cubicBezTo>
                      <a:pt x="53" y="86"/>
                      <a:pt x="53" y="86"/>
                      <a:pt x="53" y="86"/>
                    </a:cubicBezTo>
                    <a:cubicBezTo>
                      <a:pt x="53" y="86"/>
                      <a:pt x="53" y="86"/>
                      <a:pt x="53" y="86"/>
                    </a:cubicBezTo>
                    <a:cubicBezTo>
                      <a:pt x="53" y="86"/>
                      <a:pt x="53" y="86"/>
                      <a:pt x="53" y="86"/>
                    </a:cubicBezTo>
                    <a:cubicBezTo>
                      <a:pt x="52" y="86"/>
                      <a:pt x="52" y="86"/>
                      <a:pt x="52" y="86"/>
                    </a:cubicBezTo>
                    <a:cubicBezTo>
                      <a:pt x="52" y="86"/>
                      <a:pt x="52" y="86"/>
                      <a:pt x="52" y="86"/>
                    </a:cubicBezTo>
                    <a:cubicBezTo>
                      <a:pt x="52" y="86"/>
                      <a:pt x="52" y="86"/>
                      <a:pt x="52" y="86"/>
                    </a:cubicBezTo>
                    <a:cubicBezTo>
                      <a:pt x="52" y="86"/>
                      <a:pt x="52" y="86"/>
                      <a:pt x="52" y="86"/>
                    </a:cubicBezTo>
                    <a:cubicBezTo>
                      <a:pt x="52" y="86"/>
                      <a:pt x="52" y="86"/>
                      <a:pt x="52" y="86"/>
                    </a:cubicBezTo>
                    <a:cubicBezTo>
                      <a:pt x="51" y="86"/>
                      <a:pt x="51" y="86"/>
                      <a:pt x="51" y="86"/>
                    </a:cubicBezTo>
                    <a:cubicBezTo>
                      <a:pt x="51" y="86"/>
                      <a:pt x="51" y="86"/>
                      <a:pt x="51" y="86"/>
                    </a:cubicBezTo>
                    <a:cubicBezTo>
                      <a:pt x="51" y="86"/>
                      <a:pt x="51" y="86"/>
                      <a:pt x="51" y="86"/>
                    </a:cubicBezTo>
                    <a:cubicBezTo>
                      <a:pt x="51" y="86"/>
                      <a:pt x="51" y="86"/>
                      <a:pt x="51" y="86"/>
                    </a:cubicBezTo>
                    <a:cubicBezTo>
                      <a:pt x="50" y="86"/>
                      <a:pt x="50" y="86"/>
                      <a:pt x="50" y="86"/>
                    </a:cubicBezTo>
                    <a:cubicBezTo>
                      <a:pt x="50" y="86"/>
                      <a:pt x="50" y="86"/>
                      <a:pt x="50" y="86"/>
                    </a:cubicBezTo>
                    <a:cubicBezTo>
                      <a:pt x="50" y="86"/>
                      <a:pt x="50" y="86"/>
                      <a:pt x="50" y="86"/>
                    </a:cubicBezTo>
                    <a:cubicBezTo>
                      <a:pt x="50" y="86"/>
                      <a:pt x="50" y="86"/>
                      <a:pt x="50" y="86"/>
                    </a:cubicBezTo>
                    <a:cubicBezTo>
                      <a:pt x="50" y="86"/>
                      <a:pt x="50" y="86"/>
                      <a:pt x="50" y="86"/>
                    </a:cubicBezTo>
                    <a:cubicBezTo>
                      <a:pt x="49" y="86"/>
                      <a:pt x="49" y="86"/>
                      <a:pt x="49" y="86"/>
                    </a:cubicBezTo>
                    <a:cubicBezTo>
                      <a:pt x="49" y="86"/>
                      <a:pt x="49" y="86"/>
                      <a:pt x="49" y="86"/>
                    </a:cubicBezTo>
                    <a:cubicBezTo>
                      <a:pt x="49" y="86"/>
                      <a:pt x="49" y="86"/>
                      <a:pt x="49" y="86"/>
                    </a:cubicBezTo>
                    <a:cubicBezTo>
                      <a:pt x="49" y="86"/>
                      <a:pt x="49" y="86"/>
                      <a:pt x="49" y="86"/>
                    </a:cubicBezTo>
                    <a:cubicBezTo>
                      <a:pt x="49" y="86"/>
                      <a:pt x="49" y="86"/>
                      <a:pt x="49" y="86"/>
                    </a:cubicBezTo>
                    <a:cubicBezTo>
                      <a:pt x="49" y="86"/>
                      <a:pt x="49" y="86"/>
                      <a:pt x="49" y="86"/>
                    </a:cubicBezTo>
                    <a:cubicBezTo>
                      <a:pt x="48" y="86"/>
                      <a:pt x="48" y="86"/>
                      <a:pt x="48" y="86"/>
                    </a:cubicBezTo>
                    <a:cubicBezTo>
                      <a:pt x="48" y="86"/>
                      <a:pt x="48" y="86"/>
                      <a:pt x="48" y="86"/>
                    </a:cubicBezTo>
                    <a:cubicBezTo>
                      <a:pt x="48" y="86"/>
                      <a:pt x="48" y="86"/>
                      <a:pt x="48" y="86"/>
                    </a:cubicBezTo>
                    <a:cubicBezTo>
                      <a:pt x="48" y="86"/>
                      <a:pt x="48" y="86"/>
                      <a:pt x="48" y="86"/>
                    </a:cubicBezTo>
                    <a:cubicBezTo>
                      <a:pt x="48" y="86"/>
                      <a:pt x="48" y="86"/>
                      <a:pt x="48" y="86"/>
                    </a:cubicBezTo>
                    <a:cubicBezTo>
                      <a:pt x="47" y="86"/>
                      <a:pt x="47" y="86"/>
                      <a:pt x="47" y="86"/>
                    </a:cubicBezTo>
                    <a:cubicBezTo>
                      <a:pt x="47" y="86"/>
                      <a:pt x="47" y="86"/>
                      <a:pt x="47" y="86"/>
                    </a:cubicBezTo>
                    <a:cubicBezTo>
                      <a:pt x="47" y="86"/>
                      <a:pt x="47" y="86"/>
                      <a:pt x="47" y="86"/>
                    </a:cubicBezTo>
                    <a:cubicBezTo>
                      <a:pt x="47" y="86"/>
                      <a:pt x="47" y="86"/>
                      <a:pt x="47" y="86"/>
                    </a:cubicBezTo>
                    <a:cubicBezTo>
                      <a:pt x="47" y="86"/>
                      <a:pt x="47" y="86"/>
                      <a:pt x="47" y="86"/>
                    </a:cubicBezTo>
                    <a:cubicBezTo>
                      <a:pt x="46" y="86"/>
                      <a:pt x="46" y="86"/>
                      <a:pt x="46" y="86"/>
                    </a:cubicBezTo>
                    <a:cubicBezTo>
                      <a:pt x="46" y="86"/>
                      <a:pt x="46" y="86"/>
                      <a:pt x="46" y="86"/>
                    </a:cubicBezTo>
                    <a:cubicBezTo>
                      <a:pt x="46" y="86"/>
                      <a:pt x="46" y="86"/>
                      <a:pt x="46" y="86"/>
                    </a:cubicBezTo>
                    <a:cubicBezTo>
                      <a:pt x="46" y="86"/>
                      <a:pt x="46" y="86"/>
                      <a:pt x="46" y="86"/>
                    </a:cubicBezTo>
                    <a:cubicBezTo>
                      <a:pt x="46" y="86"/>
                      <a:pt x="46" y="86"/>
                      <a:pt x="46" y="86"/>
                    </a:cubicBezTo>
                    <a:cubicBezTo>
                      <a:pt x="45" y="86"/>
                      <a:pt x="45" y="86"/>
                      <a:pt x="45" y="86"/>
                    </a:cubicBezTo>
                    <a:cubicBezTo>
                      <a:pt x="45" y="86"/>
                      <a:pt x="45" y="86"/>
                      <a:pt x="45" y="86"/>
                    </a:cubicBezTo>
                    <a:cubicBezTo>
                      <a:pt x="45" y="86"/>
                      <a:pt x="45" y="86"/>
                      <a:pt x="45" y="86"/>
                    </a:cubicBezTo>
                    <a:cubicBezTo>
                      <a:pt x="45" y="86"/>
                      <a:pt x="45" y="86"/>
                      <a:pt x="45" y="86"/>
                    </a:cubicBezTo>
                    <a:cubicBezTo>
                      <a:pt x="45" y="86"/>
                      <a:pt x="45" y="86"/>
                      <a:pt x="45" y="86"/>
                    </a:cubicBezTo>
                    <a:cubicBezTo>
                      <a:pt x="44" y="86"/>
                      <a:pt x="44" y="86"/>
                      <a:pt x="44" y="86"/>
                    </a:cubicBezTo>
                    <a:cubicBezTo>
                      <a:pt x="44" y="86"/>
                      <a:pt x="44" y="86"/>
                      <a:pt x="44" y="86"/>
                    </a:cubicBezTo>
                    <a:cubicBezTo>
                      <a:pt x="44" y="86"/>
                      <a:pt x="44" y="86"/>
                      <a:pt x="44" y="86"/>
                    </a:cubicBezTo>
                    <a:cubicBezTo>
                      <a:pt x="44" y="86"/>
                      <a:pt x="44" y="86"/>
                      <a:pt x="44" y="86"/>
                    </a:cubicBezTo>
                    <a:cubicBezTo>
                      <a:pt x="40" y="87"/>
                      <a:pt x="36" y="87"/>
                      <a:pt x="33" y="87"/>
                    </a:cubicBezTo>
                    <a:cubicBezTo>
                      <a:pt x="24" y="87"/>
                      <a:pt x="11" y="86"/>
                      <a:pt x="3" y="83"/>
                    </a:cubicBezTo>
                    <a:cubicBezTo>
                      <a:pt x="3" y="103"/>
                      <a:pt x="3" y="128"/>
                      <a:pt x="3" y="145"/>
                    </a:cubicBezTo>
                    <a:cubicBezTo>
                      <a:pt x="3" y="157"/>
                      <a:pt x="63" y="158"/>
                      <a:pt x="63" y="145"/>
                    </a:cubicBezTo>
                    <a:cubicBezTo>
                      <a:pt x="63" y="138"/>
                      <a:pt x="63" y="138"/>
                      <a:pt x="63" y="138"/>
                    </a:cubicBezTo>
                    <a:cubicBezTo>
                      <a:pt x="92" y="145"/>
                      <a:pt x="145" y="141"/>
                      <a:pt x="145" y="126"/>
                    </a:cubicBezTo>
                    <a:close/>
                  </a:path>
                </a:pathLst>
              </a:custGeom>
              <a:solidFill>
                <a:schemeClr val="accent6"/>
              </a:solidFill>
              <a:ln>
                <a:solidFill>
                  <a:schemeClr val="accent6"/>
                </a:solid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72" name="Freeform 33">
                <a:extLst>
                  <a:ext uri="{FF2B5EF4-FFF2-40B4-BE49-F238E27FC236}">
                    <a16:creationId xmlns:a16="http://schemas.microsoft.com/office/drawing/2014/main" id="{C665C87E-6B38-DA58-C075-985CA5D1F4C8}"/>
                  </a:ext>
                </a:extLst>
              </p:cNvPr>
              <p:cNvSpPr>
                <a:spLocks noEditPoints="1"/>
              </p:cNvSpPr>
              <p:nvPr/>
            </p:nvSpPr>
            <p:spPr bwMode="auto">
              <a:xfrm>
                <a:off x="3629025" y="1928813"/>
                <a:ext cx="166687" cy="138112"/>
              </a:xfrm>
              <a:custGeom>
                <a:avLst/>
                <a:gdLst>
                  <a:gd name="T0" fmla="*/ 0 w 69"/>
                  <a:gd name="T1" fmla="*/ 11 h 58"/>
                  <a:gd name="T2" fmla="*/ 0 w 69"/>
                  <a:gd name="T3" fmla="*/ 51 h 58"/>
                  <a:gd name="T4" fmla="*/ 69 w 69"/>
                  <a:gd name="T5" fmla="*/ 51 h 58"/>
                  <a:gd name="T6" fmla="*/ 69 w 69"/>
                  <a:gd name="T7" fmla="*/ 11 h 58"/>
                  <a:gd name="T8" fmla="*/ 0 w 69"/>
                  <a:gd name="T9" fmla="*/ 11 h 58"/>
                  <a:gd name="T10" fmla="*/ 8 w 69"/>
                  <a:gd name="T11" fmla="*/ 17 h 58"/>
                  <a:gd name="T12" fmla="*/ 8 w 69"/>
                  <a:gd name="T13" fmla="*/ 17 h 58"/>
                  <a:gd name="T14" fmla="*/ 10 w 69"/>
                  <a:gd name="T15" fmla="*/ 19 h 58"/>
                  <a:gd name="T16" fmla="*/ 10 w 69"/>
                  <a:gd name="T17" fmla="*/ 45 h 58"/>
                  <a:gd name="T18" fmla="*/ 8 w 69"/>
                  <a:gd name="T19" fmla="*/ 47 h 58"/>
                  <a:gd name="T20" fmla="*/ 8 w 69"/>
                  <a:gd name="T21" fmla="*/ 47 h 58"/>
                  <a:gd name="T22" fmla="*/ 5 w 69"/>
                  <a:gd name="T23" fmla="*/ 45 h 58"/>
                  <a:gd name="T24" fmla="*/ 5 w 69"/>
                  <a:gd name="T25" fmla="*/ 19 h 58"/>
                  <a:gd name="T26" fmla="*/ 8 w 69"/>
                  <a:gd name="T27" fmla="*/ 17 h 58"/>
                  <a:gd name="T28" fmla="*/ 61 w 69"/>
                  <a:gd name="T29" fmla="*/ 17 h 58"/>
                  <a:gd name="T30" fmla="*/ 61 w 69"/>
                  <a:gd name="T31" fmla="*/ 17 h 58"/>
                  <a:gd name="T32" fmla="*/ 63 w 69"/>
                  <a:gd name="T33" fmla="*/ 20 h 58"/>
                  <a:gd name="T34" fmla="*/ 63 w 69"/>
                  <a:gd name="T35" fmla="*/ 45 h 58"/>
                  <a:gd name="T36" fmla="*/ 61 w 69"/>
                  <a:gd name="T37" fmla="*/ 48 h 58"/>
                  <a:gd name="T38" fmla="*/ 61 w 69"/>
                  <a:gd name="T39" fmla="*/ 48 h 58"/>
                  <a:gd name="T40" fmla="*/ 59 w 69"/>
                  <a:gd name="T41" fmla="*/ 45 h 58"/>
                  <a:gd name="T42" fmla="*/ 59 w 69"/>
                  <a:gd name="T43" fmla="*/ 20 h 58"/>
                  <a:gd name="T44" fmla="*/ 61 w 69"/>
                  <a:gd name="T45" fmla="*/ 17 h 58"/>
                  <a:gd name="T46" fmla="*/ 21 w 69"/>
                  <a:gd name="T47" fmla="*/ 19 h 58"/>
                  <a:gd name="T48" fmla="*/ 21 w 69"/>
                  <a:gd name="T49" fmla="*/ 19 h 58"/>
                  <a:gd name="T50" fmla="*/ 23 w 69"/>
                  <a:gd name="T51" fmla="*/ 21 h 58"/>
                  <a:gd name="T52" fmla="*/ 23 w 69"/>
                  <a:gd name="T53" fmla="*/ 47 h 58"/>
                  <a:gd name="T54" fmla="*/ 21 w 69"/>
                  <a:gd name="T55" fmla="*/ 49 h 58"/>
                  <a:gd name="T56" fmla="*/ 21 w 69"/>
                  <a:gd name="T57" fmla="*/ 49 h 58"/>
                  <a:gd name="T58" fmla="*/ 19 w 69"/>
                  <a:gd name="T59" fmla="*/ 47 h 58"/>
                  <a:gd name="T60" fmla="*/ 19 w 69"/>
                  <a:gd name="T61" fmla="*/ 21 h 58"/>
                  <a:gd name="T62" fmla="*/ 21 w 69"/>
                  <a:gd name="T63" fmla="*/ 19 h 58"/>
                  <a:gd name="T64" fmla="*/ 34 w 69"/>
                  <a:gd name="T65" fmla="*/ 19 h 58"/>
                  <a:gd name="T66" fmla="*/ 34 w 69"/>
                  <a:gd name="T67" fmla="*/ 19 h 58"/>
                  <a:gd name="T68" fmla="*/ 37 w 69"/>
                  <a:gd name="T69" fmla="*/ 22 h 58"/>
                  <a:gd name="T70" fmla="*/ 37 w 69"/>
                  <a:gd name="T71" fmla="*/ 47 h 58"/>
                  <a:gd name="T72" fmla="*/ 34 w 69"/>
                  <a:gd name="T73" fmla="*/ 50 h 58"/>
                  <a:gd name="T74" fmla="*/ 34 w 69"/>
                  <a:gd name="T75" fmla="*/ 50 h 58"/>
                  <a:gd name="T76" fmla="*/ 32 w 69"/>
                  <a:gd name="T77" fmla="*/ 47 h 58"/>
                  <a:gd name="T78" fmla="*/ 32 w 69"/>
                  <a:gd name="T79" fmla="*/ 22 h 58"/>
                  <a:gd name="T80" fmla="*/ 34 w 69"/>
                  <a:gd name="T81" fmla="*/ 19 h 58"/>
                  <a:gd name="T82" fmla="*/ 48 w 69"/>
                  <a:gd name="T83" fmla="*/ 19 h 58"/>
                  <a:gd name="T84" fmla="*/ 48 w 69"/>
                  <a:gd name="T85" fmla="*/ 19 h 58"/>
                  <a:gd name="T86" fmla="*/ 50 w 69"/>
                  <a:gd name="T87" fmla="*/ 21 h 58"/>
                  <a:gd name="T88" fmla="*/ 50 w 69"/>
                  <a:gd name="T89" fmla="*/ 47 h 58"/>
                  <a:gd name="T90" fmla="*/ 48 w 69"/>
                  <a:gd name="T91" fmla="*/ 49 h 58"/>
                  <a:gd name="T92" fmla="*/ 48 w 69"/>
                  <a:gd name="T93" fmla="*/ 49 h 58"/>
                  <a:gd name="T94" fmla="*/ 46 w 69"/>
                  <a:gd name="T95" fmla="*/ 47 h 58"/>
                  <a:gd name="T96" fmla="*/ 46 w 69"/>
                  <a:gd name="T97" fmla="*/ 21 h 58"/>
                  <a:gd name="T98" fmla="*/ 48 w 69"/>
                  <a:gd name="T99" fmla="*/ 1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58">
                    <a:moveTo>
                      <a:pt x="0" y="11"/>
                    </a:moveTo>
                    <a:cubicBezTo>
                      <a:pt x="0" y="24"/>
                      <a:pt x="0" y="37"/>
                      <a:pt x="0" y="51"/>
                    </a:cubicBezTo>
                    <a:cubicBezTo>
                      <a:pt x="20" y="55"/>
                      <a:pt x="42" y="58"/>
                      <a:pt x="69" y="51"/>
                    </a:cubicBezTo>
                    <a:cubicBezTo>
                      <a:pt x="69" y="11"/>
                      <a:pt x="69" y="11"/>
                      <a:pt x="69" y="11"/>
                    </a:cubicBezTo>
                    <a:cubicBezTo>
                      <a:pt x="69" y="0"/>
                      <a:pt x="0" y="0"/>
                      <a:pt x="0" y="11"/>
                    </a:cubicBezTo>
                    <a:close/>
                    <a:moveTo>
                      <a:pt x="8" y="17"/>
                    </a:moveTo>
                    <a:cubicBezTo>
                      <a:pt x="8" y="17"/>
                      <a:pt x="8" y="17"/>
                      <a:pt x="8" y="17"/>
                    </a:cubicBezTo>
                    <a:cubicBezTo>
                      <a:pt x="9" y="17"/>
                      <a:pt x="10" y="18"/>
                      <a:pt x="10" y="19"/>
                    </a:cubicBezTo>
                    <a:cubicBezTo>
                      <a:pt x="10" y="45"/>
                      <a:pt x="10" y="45"/>
                      <a:pt x="10" y="45"/>
                    </a:cubicBezTo>
                    <a:cubicBezTo>
                      <a:pt x="10" y="46"/>
                      <a:pt x="9" y="47"/>
                      <a:pt x="8" y="47"/>
                    </a:cubicBezTo>
                    <a:cubicBezTo>
                      <a:pt x="8" y="47"/>
                      <a:pt x="8" y="47"/>
                      <a:pt x="8" y="47"/>
                    </a:cubicBezTo>
                    <a:cubicBezTo>
                      <a:pt x="6" y="47"/>
                      <a:pt x="5" y="46"/>
                      <a:pt x="5" y="45"/>
                    </a:cubicBezTo>
                    <a:cubicBezTo>
                      <a:pt x="5" y="19"/>
                      <a:pt x="5" y="19"/>
                      <a:pt x="5" y="19"/>
                    </a:cubicBezTo>
                    <a:cubicBezTo>
                      <a:pt x="5" y="18"/>
                      <a:pt x="6" y="17"/>
                      <a:pt x="8" y="17"/>
                    </a:cubicBezTo>
                    <a:close/>
                    <a:moveTo>
                      <a:pt x="61" y="17"/>
                    </a:moveTo>
                    <a:cubicBezTo>
                      <a:pt x="61" y="17"/>
                      <a:pt x="61" y="17"/>
                      <a:pt x="61" y="17"/>
                    </a:cubicBezTo>
                    <a:cubicBezTo>
                      <a:pt x="62" y="17"/>
                      <a:pt x="63" y="18"/>
                      <a:pt x="63" y="20"/>
                    </a:cubicBezTo>
                    <a:cubicBezTo>
                      <a:pt x="63" y="45"/>
                      <a:pt x="63" y="45"/>
                      <a:pt x="63" y="45"/>
                    </a:cubicBezTo>
                    <a:cubicBezTo>
                      <a:pt x="63" y="47"/>
                      <a:pt x="62" y="48"/>
                      <a:pt x="61" y="48"/>
                    </a:cubicBezTo>
                    <a:cubicBezTo>
                      <a:pt x="61" y="48"/>
                      <a:pt x="61" y="48"/>
                      <a:pt x="61" y="48"/>
                    </a:cubicBezTo>
                    <a:cubicBezTo>
                      <a:pt x="60" y="48"/>
                      <a:pt x="59" y="47"/>
                      <a:pt x="59" y="45"/>
                    </a:cubicBezTo>
                    <a:cubicBezTo>
                      <a:pt x="59" y="20"/>
                      <a:pt x="59" y="20"/>
                      <a:pt x="59" y="20"/>
                    </a:cubicBezTo>
                    <a:cubicBezTo>
                      <a:pt x="59" y="18"/>
                      <a:pt x="60" y="17"/>
                      <a:pt x="61" y="17"/>
                    </a:cubicBezTo>
                    <a:close/>
                    <a:moveTo>
                      <a:pt x="21" y="19"/>
                    </a:moveTo>
                    <a:cubicBezTo>
                      <a:pt x="21" y="19"/>
                      <a:pt x="21" y="19"/>
                      <a:pt x="21" y="19"/>
                    </a:cubicBezTo>
                    <a:cubicBezTo>
                      <a:pt x="22" y="19"/>
                      <a:pt x="23" y="20"/>
                      <a:pt x="23" y="21"/>
                    </a:cubicBezTo>
                    <a:cubicBezTo>
                      <a:pt x="23" y="29"/>
                      <a:pt x="23" y="38"/>
                      <a:pt x="23" y="47"/>
                    </a:cubicBezTo>
                    <a:cubicBezTo>
                      <a:pt x="23" y="48"/>
                      <a:pt x="22" y="49"/>
                      <a:pt x="21" y="49"/>
                    </a:cubicBezTo>
                    <a:cubicBezTo>
                      <a:pt x="21" y="49"/>
                      <a:pt x="21" y="49"/>
                      <a:pt x="21" y="49"/>
                    </a:cubicBezTo>
                    <a:cubicBezTo>
                      <a:pt x="20" y="49"/>
                      <a:pt x="19" y="48"/>
                      <a:pt x="19" y="47"/>
                    </a:cubicBezTo>
                    <a:cubicBezTo>
                      <a:pt x="19" y="38"/>
                      <a:pt x="19" y="29"/>
                      <a:pt x="19" y="21"/>
                    </a:cubicBezTo>
                    <a:cubicBezTo>
                      <a:pt x="19" y="20"/>
                      <a:pt x="20" y="19"/>
                      <a:pt x="21" y="19"/>
                    </a:cubicBezTo>
                    <a:close/>
                    <a:moveTo>
                      <a:pt x="34" y="19"/>
                    </a:moveTo>
                    <a:cubicBezTo>
                      <a:pt x="34" y="19"/>
                      <a:pt x="34" y="19"/>
                      <a:pt x="34" y="19"/>
                    </a:cubicBezTo>
                    <a:cubicBezTo>
                      <a:pt x="36" y="19"/>
                      <a:pt x="37" y="20"/>
                      <a:pt x="37" y="22"/>
                    </a:cubicBezTo>
                    <a:cubicBezTo>
                      <a:pt x="37" y="30"/>
                      <a:pt x="37" y="39"/>
                      <a:pt x="37" y="47"/>
                    </a:cubicBezTo>
                    <a:cubicBezTo>
                      <a:pt x="37" y="49"/>
                      <a:pt x="36" y="50"/>
                      <a:pt x="34" y="50"/>
                    </a:cubicBezTo>
                    <a:cubicBezTo>
                      <a:pt x="34" y="50"/>
                      <a:pt x="34" y="50"/>
                      <a:pt x="34" y="50"/>
                    </a:cubicBezTo>
                    <a:cubicBezTo>
                      <a:pt x="33" y="50"/>
                      <a:pt x="32" y="49"/>
                      <a:pt x="32" y="47"/>
                    </a:cubicBezTo>
                    <a:cubicBezTo>
                      <a:pt x="32" y="39"/>
                      <a:pt x="32" y="30"/>
                      <a:pt x="32" y="22"/>
                    </a:cubicBezTo>
                    <a:cubicBezTo>
                      <a:pt x="32" y="20"/>
                      <a:pt x="33" y="19"/>
                      <a:pt x="34" y="19"/>
                    </a:cubicBezTo>
                    <a:close/>
                    <a:moveTo>
                      <a:pt x="48" y="19"/>
                    </a:moveTo>
                    <a:cubicBezTo>
                      <a:pt x="48" y="19"/>
                      <a:pt x="48" y="19"/>
                      <a:pt x="48" y="19"/>
                    </a:cubicBezTo>
                    <a:cubicBezTo>
                      <a:pt x="49" y="19"/>
                      <a:pt x="50" y="20"/>
                      <a:pt x="50" y="21"/>
                    </a:cubicBezTo>
                    <a:cubicBezTo>
                      <a:pt x="50" y="30"/>
                      <a:pt x="50" y="38"/>
                      <a:pt x="50" y="47"/>
                    </a:cubicBezTo>
                    <a:cubicBezTo>
                      <a:pt x="50" y="48"/>
                      <a:pt x="49" y="49"/>
                      <a:pt x="48" y="49"/>
                    </a:cubicBezTo>
                    <a:cubicBezTo>
                      <a:pt x="48" y="49"/>
                      <a:pt x="48" y="49"/>
                      <a:pt x="48" y="49"/>
                    </a:cubicBezTo>
                    <a:cubicBezTo>
                      <a:pt x="47" y="49"/>
                      <a:pt x="46" y="48"/>
                      <a:pt x="46" y="47"/>
                    </a:cubicBezTo>
                    <a:cubicBezTo>
                      <a:pt x="46" y="38"/>
                      <a:pt x="46" y="30"/>
                      <a:pt x="46" y="21"/>
                    </a:cubicBezTo>
                    <a:cubicBezTo>
                      <a:pt x="46" y="20"/>
                      <a:pt x="47" y="19"/>
                      <a:pt x="48" y="19"/>
                    </a:cubicBezTo>
                    <a:close/>
                  </a:path>
                </a:pathLst>
              </a:custGeom>
              <a:solidFill>
                <a:schemeClr val="accent6"/>
              </a:solidFill>
              <a:ln>
                <a:solidFill>
                  <a:schemeClr val="accent6"/>
                </a:solid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73" name="Freeform 34">
                <a:extLst>
                  <a:ext uri="{FF2B5EF4-FFF2-40B4-BE49-F238E27FC236}">
                    <a16:creationId xmlns:a16="http://schemas.microsoft.com/office/drawing/2014/main" id="{6B029840-1072-1F63-1DDD-F78EA1DDAE95}"/>
                  </a:ext>
                </a:extLst>
              </p:cNvPr>
              <p:cNvSpPr>
                <a:spLocks/>
              </p:cNvSpPr>
              <p:nvPr/>
            </p:nvSpPr>
            <p:spPr bwMode="auto">
              <a:xfrm>
                <a:off x="3810000" y="2401888"/>
                <a:ext cx="76200" cy="36512"/>
              </a:xfrm>
              <a:custGeom>
                <a:avLst/>
                <a:gdLst>
                  <a:gd name="T0" fmla="*/ 0 w 32"/>
                  <a:gd name="T1" fmla="*/ 5 h 15"/>
                  <a:gd name="T2" fmla="*/ 0 w 32"/>
                  <a:gd name="T3" fmla="*/ 11 h 15"/>
                  <a:gd name="T4" fmla="*/ 32 w 32"/>
                  <a:gd name="T5" fmla="*/ 11 h 15"/>
                  <a:gd name="T6" fmla="*/ 32 w 32"/>
                  <a:gd name="T7" fmla="*/ 5 h 15"/>
                  <a:gd name="T8" fmla="*/ 0 w 32"/>
                  <a:gd name="T9" fmla="*/ 5 h 15"/>
                </a:gdLst>
                <a:ahLst/>
                <a:cxnLst>
                  <a:cxn ang="0">
                    <a:pos x="T0" y="T1"/>
                  </a:cxn>
                  <a:cxn ang="0">
                    <a:pos x="T2" y="T3"/>
                  </a:cxn>
                  <a:cxn ang="0">
                    <a:pos x="T4" y="T5"/>
                  </a:cxn>
                  <a:cxn ang="0">
                    <a:pos x="T6" y="T7"/>
                  </a:cxn>
                  <a:cxn ang="0">
                    <a:pos x="T8" y="T9"/>
                  </a:cxn>
                </a:cxnLst>
                <a:rect l="0" t="0" r="r" b="b"/>
                <a:pathLst>
                  <a:path w="32" h="15">
                    <a:moveTo>
                      <a:pt x="0" y="5"/>
                    </a:moveTo>
                    <a:cubicBezTo>
                      <a:pt x="0" y="7"/>
                      <a:pt x="0" y="9"/>
                      <a:pt x="0" y="11"/>
                    </a:cubicBezTo>
                    <a:cubicBezTo>
                      <a:pt x="0" y="15"/>
                      <a:pt x="32" y="15"/>
                      <a:pt x="32" y="11"/>
                    </a:cubicBezTo>
                    <a:cubicBezTo>
                      <a:pt x="32" y="9"/>
                      <a:pt x="32" y="7"/>
                      <a:pt x="32" y="5"/>
                    </a:cubicBezTo>
                    <a:cubicBezTo>
                      <a:pt x="32" y="0"/>
                      <a:pt x="0" y="0"/>
                      <a:pt x="0" y="5"/>
                    </a:cubicBez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74" name="Freeform 35">
                <a:extLst>
                  <a:ext uri="{FF2B5EF4-FFF2-40B4-BE49-F238E27FC236}">
                    <a16:creationId xmlns:a16="http://schemas.microsoft.com/office/drawing/2014/main" id="{91A59285-130C-FB3B-D71D-E43D7F33C33E}"/>
                  </a:ext>
                </a:extLst>
              </p:cNvPr>
              <p:cNvSpPr>
                <a:spLocks/>
              </p:cNvSpPr>
              <p:nvPr/>
            </p:nvSpPr>
            <p:spPr bwMode="auto">
              <a:xfrm>
                <a:off x="3744913" y="2443163"/>
                <a:ext cx="76200" cy="36512"/>
              </a:xfrm>
              <a:custGeom>
                <a:avLst/>
                <a:gdLst>
                  <a:gd name="T0" fmla="*/ 0 w 32"/>
                  <a:gd name="T1" fmla="*/ 5 h 15"/>
                  <a:gd name="T2" fmla="*/ 0 w 32"/>
                  <a:gd name="T3" fmla="*/ 11 h 15"/>
                  <a:gd name="T4" fmla="*/ 32 w 32"/>
                  <a:gd name="T5" fmla="*/ 11 h 15"/>
                  <a:gd name="T6" fmla="*/ 32 w 32"/>
                  <a:gd name="T7" fmla="*/ 5 h 15"/>
                  <a:gd name="T8" fmla="*/ 0 w 32"/>
                  <a:gd name="T9" fmla="*/ 5 h 15"/>
                </a:gdLst>
                <a:ahLst/>
                <a:cxnLst>
                  <a:cxn ang="0">
                    <a:pos x="T0" y="T1"/>
                  </a:cxn>
                  <a:cxn ang="0">
                    <a:pos x="T2" y="T3"/>
                  </a:cxn>
                  <a:cxn ang="0">
                    <a:pos x="T4" y="T5"/>
                  </a:cxn>
                  <a:cxn ang="0">
                    <a:pos x="T6" y="T7"/>
                  </a:cxn>
                  <a:cxn ang="0">
                    <a:pos x="T8" y="T9"/>
                  </a:cxn>
                </a:cxnLst>
                <a:rect l="0" t="0" r="r" b="b"/>
                <a:pathLst>
                  <a:path w="32" h="15">
                    <a:moveTo>
                      <a:pt x="0" y="5"/>
                    </a:moveTo>
                    <a:cubicBezTo>
                      <a:pt x="0" y="7"/>
                      <a:pt x="0" y="9"/>
                      <a:pt x="0" y="11"/>
                    </a:cubicBezTo>
                    <a:cubicBezTo>
                      <a:pt x="0" y="15"/>
                      <a:pt x="32" y="15"/>
                      <a:pt x="32" y="11"/>
                    </a:cubicBezTo>
                    <a:cubicBezTo>
                      <a:pt x="32" y="9"/>
                      <a:pt x="32" y="7"/>
                      <a:pt x="32" y="5"/>
                    </a:cubicBezTo>
                    <a:cubicBezTo>
                      <a:pt x="32" y="0"/>
                      <a:pt x="0" y="0"/>
                      <a:pt x="0" y="5"/>
                    </a:cubicBez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grpSp>
        <p:nvGrpSpPr>
          <p:cNvPr id="77" name="Group 76">
            <a:extLst>
              <a:ext uri="{FF2B5EF4-FFF2-40B4-BE49-F238E27FC236}">
                <a16:creationId xmlns:a16="http://schemas.microsoft.com/office/drawing/2014/main" id="{E816F368-B5DF-AD09-F9A9-57D08C312515}"/>
              </a:ext>
            </a:extLst>
          </p:cNvPr>
          <p:cNvGrpSpPr>
            <a:grpSpLocks noChangeAspect="1"/>
          </p:cNvGrpSpPr>
          <p:nvPr/>
        </p:nvGrpSpPr>
        <p:grpSpPr>
          <a:xfrm>
            <a:off x="3515973" y="2192470"/>
            <a:ext cx="739321" cy="739321"/>
            <a:chOff x="65271" y="2177988"/>
            <a:chExt cx="594730" cy="594730"/>
          </a:xfrm>
        </p:grpSpPr>
        <p:grpSp>
          <p:nvGrpSpPr>
            <p:cNvPr id="86" name="Group 85">
              <a:extLst>
                <a:ext uri="{FF2B5EF4-FFF2-40B4-BE49-F238E27FC236}">
                  <a16:creationId xmlns:a16="http://schemas.microsoft.com/office/drawing/2014/main" id="{29CA29E2-41F6-BE7D-8E17-AC776DB51AB8}"/>
                </a:ext>
              </a:extLst>
            </p:cNvPr>
            <p:cNvGrpSpPr>
              <a:grpSpLocks noChangeAspect="1"/>
            </p:cNvGrpSpPr>
            <p:nvPr/>
          </p:nvGrpSpPr>
          <p:grpSpPr>
            <a:xfrm>
              <a:off x="65271" y="2177988"/>
              <a:ext cx="594730" cy="594730"/>
              <a:chOff x="406401" y="1958500"/>
              <a:chExt cx="1130167" cy="1130167"/>
            </a:xfrm>
          </p:grpSpPr>
          <p:sp>
            <p:nvSpPr>
              <p:cNvPr id="96" name="Oval 95">
                <a:extLst>
                  <a:ext uri="{FF2B5EF4-FFF2-40B4-BE49-F238E27FC236}">
                    <a16:creationId xmlns:a16="http://schemas.microsoft.com/office/drawing/2014/main" id="{B5CD657E-1FA5-A7F1-02DF-94E0C49384B3}"/>
                  </a:ext>
                </a:extLst>
              </p:cNvPr>
              <p:cNvSpPr/>
              <p:nvPr/>
            </p:nvSpPr>
            <p:spPr>
              <a:xfrm>
                <a:off x="406401" y="1958500"/>
                <a:ext cx="1130167" cy="1130167"/>
              </a:xfrm>
              <a:prstGeom prst="ellipse">
                <a:avLst/>
              </a:prstGeom>
              <a:no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97" name="Oval 96">
                <a:extLst>
                  <a:ext uri="{FF2B5EF4-FFF2-40B4-BE49-F238E27FC236}">
                    <a16:creationId xmlns:a16="http://schemas.microsoft.com/office/drawing/2014/main" id="{FC40BDFB-66D2-A817-39DC-1B12E0AD5417}"/>
                  </a:ext>
                </a:extLst>
              </p:cNvPr>
              <p:cNvSpPr/>
              <p:nvPr/>
            </p:nvSpPr>
            <p:spPr>
              <a:xfrm>
                <a:off x="486002" y="2038101"/>
                <a:ext cx="970963" cy="970963"/>
              </a:xfrm>
              <a:prstGeom prst="ellipse">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89" name="Group 88">
              <a:extLst>
                <a:ext uri="{FF2B5EF4-FFF2-40B4-BE49-F238E27FC236}">
                  <a16:creationId xmlns:a16="http://schemas.microsoft.com/office/drawing/2014/main" id="{02DF43EE-E2BA-222F-AB50-66D6954E6032}"/>
                </a:ext>
              </a:extLst>
            </p:cNvPr>
            <p:cNvGrpSpPr/>
            <p:nvPr/>
          </p:nvGrpSpPr>
          <p:grpSpPr>
            <a:xfrm>
              <a:off x="223558" y="2275430"/>
              <a:ext cx="296088" cy="406097"/>
              <a:chOff x="3484563" y="1928813"/>
              <a:chExt cx="401637" cy="550862"/>
            </a:xfrm>
            <a:solidFill>
              <a:schemeClr val="accent3">
                <a:lumMod val="75000"/>
              </a:schemeClr>
            </a:solidFill>
          </p:grpSpPr>
          <p:sp>
            <p:nvSpPr>
              <p:cNvPr id="90" name="Freeform 32">
                <a:extLst>
                  <a:ext uri="{FF2B5EF4-FFF2-40B4-BE49-F238E27FC236}">
                    <a16:creationId xmlns:a16="http://schemas.microsoft.com/office/drawing/2014/main" id="{E90CA2C8-8948-3A3D-130A-7586BAEECBFA}"/>
                  </a:ext>
                </a:extLst>
              </p:cNvPr>
              <p:cNvSpPr>
                <a:spLocks/>
              </p:cNvSpPr>
              <p:nvPr/>
            </p:nvSpPr>
            <p:spPr bwMode="auto">
              <a:xfrm>
                <a:off x="3484563" y="2065338"/>
                <a:ext cx="349250" cy="379412"/>
              </a:xfrm>
              <a:custGeom>
                <a:avLst/>
                <a:gdLst>
                  <a:gd name="T0" fmla="*/ 145 w 145"/>
                  <a:gd name="T1" fmla="*/ 26 h 158"/>
                  <a:gd name="T2" fmla="*/ 124 w 145"/>
                  <a:gd name="T3" fmla="*/ 0 h 158"/>
                  <a:gd name="T4" fmla="*/ 65 w 145"/>
                  <a:gd name="T5" fmla="*/ 0 h 158"/>
                  <a:gd name="T6" fmla="*/ 44 w 145"/>
                  <a:gd name="T7" fmla="*/ 26 h 158"/>
                  <a:gd name="T8" fmla="*/ 0 w 145"/>
                  <a:gd name="T9" fmla="*/ 62 h 158"/>
                  <a:gd name="T10" fmla="*/ 59 w 145"/>
                  <a:gd name="T11" fmla="*/ 79 h 158"/>
                  <a:gd name="T12" fmla="*/ 63 w 145"/>
                  <a:gd name="T13" fmla="*/ 83 h 158"/>
                  <a:gd name="T14" fmla="*/ 63 w 145"/>
                  <a:gd name="T15" fmla="*/ 83 h 158"/>
                  <a:gd name="T16" fmla="*/ 62 w 145"/>
                  <a:gd name="T17" fmla="*/ 84 h 158"/>
                  <a:gd name="T18" fmla="*/ 61 w 145"/>
                  <a:gd name="T19" fmla="*/ 84 h 158"/>
                  <a:gd name="T20" fmla="*/ 61 w 145"/>
                  <a:gd name="T21" fmla="*/ 84 h 158"/>
                  <a:gd name="T22" fmla="*/ 60 w 145"/>
                  <a:gd name="T23" fmla="*/ 84 h 158"/>
                  <a:gd name="T24" fmla="*/ 60 w 145"/>
                  <a:gd name="T25" fmla="*/ 84 h 158"/>
                  <a:gd name="T26" fmla="*/ 59 w 145"/>
                  <a:gd name="T27" fmla="*/ 84 h 158"/>
                  <a:gd name="T28" fmla="*/ 59 w 145"/>
                  <a:gd name="T29" fmla="*/ 84 h 158"/>
                  <a:gd name="T30" fmla="*/ 59 w 145"/>
                  <a:gd name="T31" fmla="*/ 85 h 158"/>
                  <a:gd name="T32" fmla="*/ 59 w 145"/>
                  <a:gd name="T33" fmla="*/ 85 h 158"/>
                  <a:gd name="T34" fmla="*/ 58 w 145"/>
                  <a:gd name="T35" fmla="*/ 85 h 158"/>
                  <a:gd name="T36" fmla="*/ 58 w 145"/>
                  <a:gd name="T37" fmla="*/ 85 h 158"/>
                  <a:gd name="T38" fmla="*/ 57 w 145"/>
                  <a:gd name="T39" fmla="*/ 85 h 158"/>
                  <a:gd name="T40" fmla="*/ 57 w 145"/>
                  <a:gd name="T41" fmla="*/ 85 h 158"/>
                  <a:gd name="T42" fmla="*/ 57 w 145"/>
                  <a:gd name="T43" fmla="*/ 85 h 158"/>
                  <a:gd name="T44" fmla="*/ 56 w 145"/>
                  <a:gd name="T45" fmla="*/ 85 h 158"/>
                  <a:gd name="T46" fmla="*/ 56 w 145"/>
                  <a:gd name="T47" fmla="*/ 85 h 158"/>
                  <a:gd name="T48" fmla="*/ 55 w 145"/>
                  <a:gd name="T49" fmla="*/ 85 h 158"/>
                  <a:gd name="T50" fmla="*/ 55 w 145"/>
                  <a:gd name="T51" fmla="*/ 85 h 158"/>
                  <a:gd name="T52" fmla="*/ 54 w 145"/>
                  <a:gd name="T53" fmla="*/ 85 h 158"/>
                  <a:gd name="T54" fmla="*/ 54 w 145"/>
                  <a:gd name="T55" fmla="*/ 85 h 158"/>
                  <a:gd name="T56" fmla="*/ 54 w 145"/>
                  <a:gd name="T57" fmla="*/ 86 h 158"/>
                  <a:gd name="T58" fmla="*/ 53 w 145"/>
                  <a:gd name="T59" fmla="*/ 86 h 158"/>
                  <a:gd name="T60" fmla="*/ 53 w 145"/>
                  <a:gd name="T61" fmla="*/ 86 h 158"/>
                  <a:gd name="T62" fmla="*/ 52 w 145"/>
                  <a:gd name="T63" fmla="*/ 86 h 158"/>
                  <a:gd name="T64" fmla="*/ 52 w 145"/>
                  <a:gd name="T65" fmla="*/ 86 h 158"/>
                  <a:gd name="T66" fmla="*/ 52 w 145"/>
                  <a:gd name="T67" fmla="*/ 86 h 158"/>
                  <a:gd name="T68" fmla="*/ 51 w 145"/>
                  <a:gd name="T69" fmla="*/ 86 h 158"/>
                  <a:gd name="T70" fmla="*/ 51 w 145"/>
                  <a:gd name="T71" fmla="*/ 86 h 158"/>
                  <a:gd name="T72" fmla="*/ 50 w 145"/>
                  <a:gd name="T73" fmla="*/ 86 h 158"/>
                  <a:gd name="T74" fmla="*/ 50 w 145"/>
                  <a:gd name="T75" fmla="*/ 86 h 158"/>
                  <a:gd name="T76" fmla="*/ 49 w 145"/>
                  <a:gd name="T77" fmla="*/ 86 h 158"/>
                  <a:gd name="T78" fmla="*/ 49 w 145"/>
                  <a:gd name="T79" fmla="*/ 86 h 158"/>
                  <a:gd name="T80" fmla="*/ 49 w 145"/>
                  <a:gd name="T81" fmla="*/ 86 h 158"/>
                  <a:gd name="T82" fmla="*/ 48 w 145"/>
                  <a:gd name="T83" fmla="*/ 86 h 158"/>
                  <a:gd name="T84" fmla="*/ 48 w 145"/>
                  <a:gd name="T85" fmla="*/ 86 h 158"/>
                  <a:gd name="T86" fmla="*/ 48 w 145"/>
                  <a:gd name="T87" fmla="*/ 86 h 158"/>
                  <a:gd name="T88" fmla="*/ 47 w 145"/>
                  <a:gd name="T89" fmla="*/ 86 h 158"/>
                  <a:gd name="T90" fmla="*/ 47 w 145"/>
                  <a:gd name="T91" fmla="*/ 86 h 158"/>
                  <a:gd name="T92" fmla="*/ 46 w 145"/>
                  <a:gd name="T93" fmla="*/ 86 h 158"/>
                  <a:gd name="T94" fmla="*/ 46 w 145"/>
                  <a:gd name="T95" fmla="*/ 86 h 158"/>
                  <a:gd name="T96" fmla="*/ 46 w 145"/>
                  <a:gd name="T97" fmla="*/ 86 h 158"/>
                  <a:gd name="T98" fmla="*/ 45 w 145"/>
                  <a:gd name="T99" fmla="*/ 86 h 158"/>
                  <a:gd name="T100" fmla="*/ 45 w 145"/>
                  <a:gd name="T101" fmla="*/ 86 h 158"/>
                  <a:gd name="T102" fmla="*/ 44 w 145"/>
                  <a:gd name="T103" fmla="*/ 86 h 158"/>
                  <a:gd name="T104" fmla="*/ 44 w 145"/>
                  <a:gd name="T105" fmla="*/ 86 h 158"/>
                  <a:gd name="T106" fmla="*/ 33 w 145"/>
                  <a:gd name="T107" fmla="*/ 87 h 158"/>
                  <a:gd name="T108" fmla="*/ 3 w 145"/>
                  <a:gd name="T109" fmla="*/ 145 h 158"/>
                  <a:gd name="T110" fmla="*/ 63 w 145"/>
                  <a:gd name="T111" fmla="*/ 1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158">
                    <a:moveTo>
                      <a:pt x="145" y="126"/>
                    </a:moveTo>
                    <a:cubicBezTo>
                      <a:pt x="145" y="26"/>
                      <a:pt x="145" y="26"/>
                      <a:pt x="145" y="26"/>
                    </a:cubicBezTo>
                    <a:cubicBezTo>
                      <a:pt x="145" y="17"/>
                      <a:pt x="139" y="12"/>
                      <a:pt x="131" y="8"/>
                    </a:cubicBezTo>
                    <a:cubicBezTo>
                      <a:pt x="128" y="6"/>
                      <a:pt x="125" y="4"/>
                      <a:pt x="124" y="0"/>
                    </a:cubicBezTo>
                    <a:cubicBezTo>
                      <a:pt x="113" y="3"/>
                      <a:pt x="102" y="4"/>
                      <a:pt x="92" y="4"/>
                    </a:cubicBezTo>
                    <a:cubicBezTo>
                      <a:pt x="82" y="3"/>
                      <a:pt x="73" y="2"/>
                      <a:pt x="65" y="0"/>
                    </a:cubicBezTo>
                    <a:cubicBezTo>
                      <a:pt x="63" y="4"/>
                      <a:pt x="61" y="6"/>
                      <a:pt x="58" y="8"/>
                    </a:cubicBezTo>
                    <a:cubicBezTo>
                      <a:pt x="50" y="12"/>
                      <a:pt x="44" y="17"/>
                      <a:pt x="44" y="26"/>
                    </a:cubicBezTo>
                    <a:cubicBezTo>
                      <a:pt x="44" y="54"/>
                      <a:pt x="44" y="54"/>
                      <a:pt x="44" y="54"/>
                    </a:cubicBezTo>
                    <a:cubicBezTo>
                      <a:pt x="25" y="53"/>
                      <a:pt x="0" y="55"/>
                      <a:pt x="0" y="62"/>
                    </a:cubicBezTo>
                    <a:cubicBezTo>
                      <a:pt x="0" y="66"/>
                      <a:pt x="0" y="71"/>
                      <a:pt x="0" y="75"/>
                    </a:cubicBezTo>
                    <a:cubicBezTo>
                      <a:pt x="0" y="81"/>
                      <a:pt x="42" y="83"/>
                      <a:pt x="59" y="79"/>
                    </a:cubicBezTo>
                    <a:cubicBezTo>
                      <a:pt x="61" y="79"/>
                      <a:pt x="62" y="78"/>
                      <a:pt x="63" y="78"/>
                    </a:cubicBezTo>
                    <a:cubicBezTo>
                      <a:pt x="63" y="83"/>
                      <a:pt x="63" y="83"/>
                      <a:pt x="63" y="83"/>
                    </a:cubicBezTo>
                    <a:cubicBezTo>
                      <a:pt x="63" y="83"/>
                      <a:pt x="63" y="83"/>
                      <a:pt x="63" y="83"/>
                    </a:cubicBezTo>
                    <a:cubicBezTo>
                      <a:pt x="63" y="83"/>
                      <a:pt x="63" y="83"/>
                      <a:pt x="63" y="83"/>
                    </a:cubicBezTo>
                    <a:cubicBezTo>
                      <a:pt x="62" y="84"/>
                      <a:pt x="62" y="84"/>
                      <a:pt x="62" y="84"/>
                    </a:cubicBezTo>
                    <a:cubicBezTo>
                      <a:pt x="62" y="84"/>
                      <a:pt x="62" y="84"/>
                      <a:pt x="62" y="84"/>
                    </a:cubicBezTo>
                    <a:cubicBezTo>
                      <a:pt x="62" y="84"/>
                      <a:pt x="62" y="84"/>
                      <a:pt x="61" y="84"/>
                    </a:cubicBezTo>
                    <a:cubicBezTo>
                      <a:pt x="61" y="84"/>
                      <a:pt x="61" y="84"/>
                      <a:pt x="61" y="84"/>
                    </a:cubicBezTo>
                    <a:cubicBezTo>
                      <a:pt x="61" y="84"/>
                      <a:pt x="61" y="84"/>
                      <a:pt x="61" y="84"/>
                    </a:cubicBezTo>
                    <a:cubicBezTo>
                      <a:pt x="61" y="84"/>
                      <a:pt x="61" y="84"/>
                      <a:pt x="61" y="84"/>
                    </a:cubicBezTo>
                    <a:cubicBezTo>
                      <a:pt x="61" y="84"/>
                      <a:pt x="61" y="84"/>
                      <a:pt x="61" y="84"/>
                    </a:cubicBezTo>
                    <a:cubicBezTo>
                      <a:pt x="60" y="84"/>
                      <a:pt x="60" y="84"/>
                      <a:pt x="60" y="84"/>
                    </a:cubicBezTo>
                    <a:cubicBezTo>
                      <a:pt x="60" y="84"/>
                      <a:pt x="60" y="84"/>
                      <a:pt x="60" y="84"/>
                    </a:cubicBezTo>
                    <a:cubicBezTo>
                      <a:pt x="60" y="84"/>
                      <a:pt x="60" y="84"/>
                      <a:pt x="60" y="84"/>
                    </a:cubicBezTo>
                    <a:cubicBezTo>
                      <a:pt x="60" y="84"/>
                      <a:pt x="60" y="84"/>
                      <a:pt x="60" y="84"/>
                    </a:cubicBezTo>
                    <a:cubicBezTo>
                      <a:pt x="59" y="84"/>
                      <a:pt x="59" y="84"/>
                      <a:pt x="59" y="84"/>
                    </a:cubicBezTo>
                    <a:cubicBezTo>
                      <a:pt x="59" y="84"/>
                      <a:pt x="59" y="84"/>
                      <a:pt x="59" y="84"/>
                    </a:cubicBezTo>
                    <a:cubicBezTo>
                      <a:pt x="59" y="84"/>
                      <a:pt x="59" y="84"/>
                      <a:pt x="59" y="84"/>
                    </a:cubicBezTo>
                    <a:cubicBezTo>
                      <a:pt x="59" y="85"/>
                      <a:pt x="59" y="85"/>
                      <a:pt x="59" y="85"/>
                    </a:cubicBezTo>
                    <a:cubicBezTo>
                      <a:pt x="59" y="85"/>
                      <a:pt x="59" y="85"/>
                      <a:pt x="59" y="85"/>
                    </a:cubicBezTo>
                    <a:cubicBezTo>
                      <a:pt x="59" y="85"/>
                      <a:pt x="59" y="85"/>
                      <a:pt x="59" y="85"/>
                    </a:cubicBezTo>
                    <a:cubicBezTo>
                      <a:pt x="59" y="85"/>
                      <a:pt x="59" y="85"/>
                      <a:pt x="59" y="85"/>
                    </a:cubicBezTo>
                    <a:cubicBezTo>
                      <a:pt x="58" y="85"/>
                      <a:pt x="58" y="85"/>
                      <a:pt x="58" y="85"/>
                    </a:cubicBezTo>
                    <a:cubicBezTo>
                      <a:pt x="58" y="85"/>
                      <a:pt x="58" y="85"/>
                      <a:pt x="58" y="85"/>
                    </a:cubicBezTo>
                    <a:cubicBezTo>
                      <a:pt x="58" y="85"/>
                      <a:pt x="58" y="85"/>
                      <a:pt x="58" y="85"/>
                    </a:cubicBezTo>
                    <a:cubicBezTo>
                      <a:pt x="58" y="85"/>
                      <a:pt x="58" y="85"/>
                      <a:pt x="58" y="85"/>
                    </a:cubicBezTo>
                    <a:cubicBezTo>
                      <a:pt x="58" y="85"/>
                      <a:pt x="58" y="85"/>
                      <a:pt x="58" y="85"/>
                    </a:cubicBezTo>
                    <a:cubicBezTo>
                      <a:pt x="57" y="85"/>
                      <a:pt x="57" y="85"/>
                      <a:pt x="57" y="85"/>
                    </a:cubicBezTo>
                    <a:cubicBezTo>
                      <a:pt x="57" y="85"/>
                      <a:pt x="57" y="85"/>
                      <a:pt x="57" y="85"/>
                    </a:cubicBezTo>
                    <a:cubicBezTo>
                      <a:pt x="57" y="85"/>
                      <a:pt x="57" y="85"/>
                      <a:pt x="57" y="85"/>
                    </a:cubicBezTo>
                    <a:cubicBezTo>
                      <a:pt x="57" y="85"/>
                      <a:pt x="57" y="85"/>
                      <a:pt x="57" y="85"/>
                    </a:cubicBezTo>
                    <a:cubicBezTo>
                      <a:pt x="57" y="85"/>
                      <a:pt x="57" y="85"/>
                      <a:pt x="57" y="85"/>
                    </a:cubicBezTo>
                    <a:cubicBezTo>
                      <a:pt x="56" y="85"/>
                      <a:pt x="56" y="85"/>
                      <a:pt x="56" y="85"/>
                    </a:cubicBezTo>
                    <a:cubicBezTo>
                      <a:pt x="56" y="85"/>
                      <a:pt x="56" y="85"/>
                      <a:pt x="56" y="85"/>
                    </a:cubicBezTo>
                    <a:cubicBezTo>
                      <a:pt x="56" y="85"/>
                      <a:pt x="56" y="85"/>
                      <a:pt x="56" y="85"/>
                    </a:cubicBezTo>
                    <a:cubicBezTo>
                      <a:pt x="56" y="85"/>
                      <a:pt x="56" y="85"/>
                      <a:pt x="56" y="85"/>
                    </a:cubicBezTo>
                    <a:cubicBezTo>
                      <a:pt x="55" y="85"/>
                      <a:pt x="55" y="85"/>
                      <a:pt x="55" y="85"/>
                    </a:cubicBezTo>
                    <a:cubicBezTo>
                      <a:pt x="55" y="85"/>
                      <a:pt x="55" y="85"/>
                      <a:pt x="55" y="85"/>
                    </a:cubicBezTo>
                    <a:cubicBezTo>
                      <a:pt x="55" y="85"/>
                      <a:pt x="55" y="85"/>
                      <a:pt x="55" y="85"/>
                    </a:cubicBezTo>
                    <a:cubicBezTo>
                      <a:pt x="55" y="85"/>
                      <a:pt x="55" y="85"/>
                      <a:pt x="55" y="85"/>
                    </a:cubicBezTo>
                    <a:cubicBezTo>
                      <a:pt x="55" y="85"/>
                      <a:pt x="55" y="85"/>
                      <a:pt x="55" y="85"/>
                    </a:cubicBezTo>
                    <a:cubicBezTo>
                      <a:pt x="54" y="85"/>
                      <a:pt x="54" y="85"/>
                      <a:pt x="54" y="85"/>
                    </a:cubicBezTo>
                    <a:cubicBezTo>
                      <a:pt x="54" y="85"/>
                      <a:pt x="54" y="85"/>
                      <a:pt x="54" y="85"/>
                    </a:cubicBezTo>
                    <a:cubicBezTo>
                      <a:pt x="54" y="85"/>
                      <a:pt x="54" y="85"/>
                      <a:pt x="54" y="85"/>
                    </a:cubicBezTo>
                    <a:cubicBezTo>
                      <a:pt x="54" y="85"/>
                      <a:pt x="54" y="85"/>
                      <a:pt x="54" y="85"/>
                    </a:cubicBezTo>
                    <a:cubicBezTo>
                      <a:pt x="54" y="86"/>
                      <a:pt x="54" y="86"/>
                      <a:pt x="54" y="86"/>
                    </a:cubicBezTo>
                    <a:cubicBezTo>
                      <a:pt x="53" y="86"/>
                      <a:pt x="53" y="86"/>
                      <a:pt x="53" y="86"/>
                    </a:cubicBezTo>
                    <a:cubicBezTo>
                      <a:pt x="53" y="86"/>
                      <a:pt x="53" y="86"/>
                      <a:pt x="53" y="86"/>
                    </a:cubicBezTo>
                    <a:cubicBezTo>
                      <a:pt x="53" y="86"/>
                      <a:pt x="53" y="86"/>
                      <a:pt x="53" y="86"/>
                    </a:cubicBezTo>
                    <a:cubicBezTo>
                      <a:pt x="53" y="86"/>
                      <a:pt x="53" y="86"/>
                      <a:pt x="53" y="86"/>
                    </a:cubicBezTo>
                    <a:cubicBezTo>
                      <a:pt x="53" y="86"/>
                      <a:pt x="53" y="86"/>
                      <a:pt x="53" y="86"/>
                    </a:cubicBezTo>
                    <a:cubicBezTo>
                      <a:pt x="52" y="86"/>
                      <a:pt x="52" y="86"/>
                      <a:pt x="52" y="86"/>
                    </a:cubicBezTo>
                    <a:cubicBezTo>
                      <a:pt x="52" y="86"/>
                      <a:pt x="52" y="86"/>
                      <a:pt x="52" y="86"/>
                    </a:cubicBezTo>
                    <a:cubicBezTo>
                      <a:pt x="52" y="86"/>
                      <a:pt x="52" y="86"/>
                      <a:pt x="52" y="86"/>
                    </a:cubicBezTo>
                    <a:cubicBezTo>
                      <a:pt x="52" y="86"/>
                      <a:pt x="52" y="86"/>
                      <a:pt x="52" y="86"/>
                    </a:cubicBezTo>
                    <a:cubicBezTo>
                      <a:pt x="52" y="86"/>
                      <a:pt x="52" y="86"/>
                      <a:pt x="52" y="86"/>
                    </a:cubicBezTo>
                    <a:cubicBezTo>
                      <a:pt x="51" y="86"/>
                      <a:pt x="51" y="86"/>
                      <a:pt x="51" y="86"/>
                    </a:cubicBezTo>
                    <a:cubicBezTo>
                      <a:pt x="51" y="86"/>
                      <a:pt x="51" y="86"/>
                      <a:pt x="51" y="86"/>
                    </a:cubicBezTo>
                    <a:cubicBezTo>
                      <a:pt x="51" y="86"/>
                      <a:pt x="51" y="86"/>
                      <a:pt x="51" y="86"/>
                    </a:cubicBezTo>
                    <a:cubicBezTo>
                      <a:pt x="51" y="86"/>
                      <a:pt x="51" y="86"/>
                      <a:pt x="51" y="86"/>
                    </a:cubicBezTo>
                    <a:cubicBezTo>
                      <a:pt x="50" y="86"/>
                      <a:pt x="50" y="86"/>
                      <a:pt x="50" y="86"/>
                    </a:cubicBezTo>
                    <a:cubicBezTo>
                      <a:pt x="50" y="86"/>
                      <a:pt x="50" y="86"/>
                      <a:pt x="50" y="86"/>
                    </a:cubicBezTo>
                    <a:cubicBezTo>
                      <a:pt x="50" y="86"/>
                      <a:pt x="50" y="86"/>
                      <a:pt x="50" y="86"/>
                    </a:cubicBezTo>
                    <a:cubicBezTo>
                      <a:pt x="50" y="86"/>
                      <a:pt x="50" y="86"/>
                      <a:pt x="50" y="86"/>
                    </a:cubicBezTo>
                    <a:cubicBezTo>
                      <a:pt x="50" y="86"/>
                      <a:pt x="50" y="86"/>
                      <a:pt x="50" y="86"/>
                    </a:cubicBezTo>
                    <a:cubicBezTo>
                      <a:pt x="49" y="86"/>
                      <a:pt x="49" y="86"/>
                      <a:pt x="49" y="86"/>
                    </a:cubicBezTo>
                    <a:cubicBezTo>
                      <a:pt x="49" y="86"/>
                      <a:pt x="49" y="86"/>
                      <a:pt x="49" y="86"/>
                    </a:cubicBezTo>
                    <a:cubicBezTo>
                      <a:pt x="49" y="86"/>
                      <a:pt x="49" y="86"/>
                      <a:pt x="49" y="86"/>
                    </a:cubicBezTo>
                    <a:cubicBezTo>
                      <a:pt x="49" y="86"/>
                      <a:pt x="49" y="86"/>
                      <a:pt x="49" y="86"/>
                    </a:cubicBezTo>
                    <a:cubicBezTo>
                      <a:pt x="49" y="86"/>
                      <a:pt x="49" y="86"/>
                      <a:pt x="49" y="86"/>
                    </a:cubicBezTo>
                    <a:cubicBezTo>
                      <a:pt x="49" y="86"/>
                      <a:pt x="49" y="86"/>
                      <a:pt x="49" y="86"/>
                    </a:cubicBezTo>
                    <a:cubicBezTo>
                      <a:pt x="48" y="86"/>
                      <a:pt x="48" y="86"/>
                      <a:pt x="48" y="86"/>
                    </a:cubicBezTo>
                    <a:cubicBezTo>
                      <a:pt x="48" y="86"/>
                      <a:pt x="48" y="86"/>
                      <a:pt x="48" y="86"/>
                    </a:cubicBezTo>
                    <a:cubicBezTo>
                      <a:pt x="48" y="86"/>
                      <a:pt x="48" y="86"/>
                      <a:pt x="48" y="86"/>
                    </a:cubicBezTo>
                    <a:cubicBezTo>
                      <a:pt x="48" y="86"/>
                      <a:pt x="48" y="86"/>
                      <a:pt x="48" y="86"/>
                    </a:cubicBezTo>
                    <a:cubicBezTo>
                      <a:pt x="48" y="86"/>
                      <a:pt x="48" y="86"/>
                      <a:pt x="48" y="86"/>
                    </a:cubicBezTo>
                    <a:cubicBezTo>
                      <a:pt x="47" y="86"/>
                      <a:pt x="47" y="86"/>
                      <a:pt x="47" y="86"/>
                    </a:cubicBezTo>
                    <a:cubicBezTo>
                      <a:pt x="47" y="86"/>
                      <a:pt x="47" y="86"/>
                      <a:pt x="47" y="86"/>
                    </a:cubicBezTo>
                    <a:cubicBezTo>
                      <a:pt x="47" y="86"/>
                      <a:pt x="47" y="86"/>
                      <a:pt x="47" y="86"/>
                    </a:cubicBezTo>
                    <a:cubicBezTo>
                      <a:pt x="47" y="86"/>
                      <a:pt x="47" y="86"/>
                      <a:pt x="47" y="86"/>
                    </a:cubicBezTo>
                    <a:cubicBezTo>
                      <a:pt x="47" y="86"/>
                      <a:pt x="47" y="86"/>
                      <a:pt x="47" y="86"/>
                    </a:cubicBezTo>
                    <a:cubicBezTo>
                      <a:pt x="46" y="86"/>
                      <a:pt x="46" y="86"/>
                      <a:pt x="46" y="86"/>
                    </a:cubicBezTo>
                    <a:cubicBezTo>
                      <a:pt x="46" y="86"/>
                      <a:pt x="46" y="86"/>
                      <a:pt x="46" y="86"/>
                    </a:cubicBezTo>
                    <a:cubicBezTo>
                      <a:pt x="46" y="86"/>
                      <a:pt x="46" y="86"/>
                      <a:pt x="46" y="86"/>
                    </a:cubicBezTo>
                    <a:cubicBezTo>
                      <a:pt x="46" y="86"/>
                      <a:pt x="46" y="86"/>
                      <a:pt x="46" y="86"/>
                    </a:cubicBezTo>
                    <a:cubicBezTo>
                      <a:pt x="46" y="86"/>
                      <a:pt x="46" y="86"/>
                      <a:pt x="46" y="86"/>
                    </a:cubicBezTo>
                    <a:cubicBezTo>
                      <a:pt x="45" y="86"/>
                      <a:pt x="45" y="86"/>
                      <a:pt x="45" y="86"/>
                    </a:cubicBezTo>
                    <a:cubicBezTo>
                      <a:pt x="45" y="86"/>
                      <a:pt x="45" y="86"/>
                      <a:pt x="45" y="86"/>
                    </a:cubicBezTo>
                    <a:cubicBezTo>
                      <a:pt x="45" y="86"/>
                      <a:pt x="45" y="86"/>
                      <a:pt x="45" y="86"/>
                    </a:cubicBezTo>
                    <a:cubicBezTo>
                      <a:pt x="45" y="86"/>
                      <a:pt x="45" y="86"/>
                      <a:pt x="45" y="86"/>
                    </a:cubicBezTo>
                    <a:cubicBezTo>
                      <a:pt x="45" y="86"/>
                      <a:pt x="45" y="86"/>
                      <a:pt x="45" y="86"/>
                    </a:cubicBezTo>
                    <a:cubicBezTo>
                      <a:pt x="44" y="86"/>
                      <a:pt x="44" y="86"/>
                      <a:pt x="44" y="86"/>
                    </a:cubicBezTo>
                    <a:cubicBezTo>
                      <a:pt x="44" y="86"/>
                      <a:pt x="44" y="86"/>
                      <a:pt x="44" y="86"/>
                    </a:cubicBezTo>
                    <a:cubicBezTo>
                      <a:pt x="44" y="86"/>
                      <a:pt x="44" y="86"/>
                      <a:pt x="44" y="86"/>
                    </a:cubicBezTo>
                    <a:cubicBezTo>
                      <a:pt x="44" y="86"/>
                      <a:pt x="44" y="86"/>
                      <a:pt x="44" y="86"/>
                    </a:cubicBezTo>
                    <a:cubicBezTo>
                      <a:pt x="40" y="87"/>
                      <a:pt x="36" y="87"/>
                      <a:pt x="33" y="87"/>
                    </a:cubicBezTo>
                    <a:cubicBezTo>
                      <a:pt x="24" y="87"/>
                      <a:pt x="11" y="86"/>
                      <a:pt x="3" y="83"/>
                    </a:cubicBezTo>
                    <a:cubicBezTo>
                      <a:pt x="3" y="103"/>
                      <a:pt x="3" y="128"/>
                      <a:pt x="3" y="145"/>
                    </a:cubicBezTo>
                    <a:cubicBezTo>
                      <a:pt x="3" y="157"/>
                      <a:pt x="63" y="158"/>
                      <a:pt x="63" y="145"/>
                    </a:cubicBezTo>
                    <a:cubicBezTo>
                      <a:pt x="63" y="138"/>
                      <a:pt x="63" y="138"/>
                      <a:pt x="63" y="138"/>
                    </a:cubicBezTo>
                    <a:cubicBezTo>
                      <a:pt x="92" y="145"/>
                      <a:pt x="145" y="141"/>
                      <a:pt x="145" y="126"/>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91" name="Freeform 33">
                <a:extLst>
                  <a:ext uri="{FF2B5EF4-FFF2-40B4-BE49-F238E27FC236}">
                    <a16:creationId xmlns:a16="http://schemas.microsoft.com/office/drawing/2014/main" id="{BDE41965-DA1B-4443-6B8F-5383AA15912D}"/>
                  </a:ext>
                </a:extLst>
              </p:cNvPr>
              <p:cNvSpPr>
                <a:spLocks noEditPoints="1"/>
              </p:cNvSpPr>
              <p:nvPr/>
            </p:nvSpPr>
            <p:spPr bwMode="auto">
              <a:xfrm>
                <a:off x="3629025" y="1928813"/>
                <a:ext cx="166687" cy="138112"/>
              </a:xfrm>
              <a:custGeom>
                <a:avLst/>
                <a:gdLst>
                  <a:gd name="T0" fmla="*/ 0 w 69"/>
                  <a:gd name="T1" fmla="*/ 11 h 58"/>
                  <a:gd name="T2" fmla="*/ 0 w 69"/>
                  <a:gd name="T3" fmla="*/ 51 h 58"/>
                  <a:gd name="T4" fmla="*/ 69 w 69"/>
                  <a:gd name="T5" fmla="*/ 51 h 58"/>
                  <a:gd name="T6" fmla="*/ 69 w 69"/>
                  <a:gd name="T7" fmla="*/ 11 h 58"/>
                  <a:gd name="T8" fmla="*/ 0 w 69"/>
                  <a:gd name="T9" fmla="*/ 11 h 58"/>
                  <a:gd name="T10" fmla="*/ 8 w 69"/>
                  <a:gd name="T11" fmla="*/ 17 h 58"/>
                  <a:gd name="T12" fmla="*/ 8 w 69"/>
                  <a:gd name="T13" fmla="*/ 17 h 58"/>
                  <a:gd name="T14" fmla="*/ 10 w 69"/>
                  <a:gd name="T15" fmla="*/ 19 h 58"/>
                  <a:gd name="T16" fmla="*/ 10 w 69"/>
                  <a:gd name="T17" fmla="*/ 45 h 58"/>
                  <a:gd name="T18" fmla="*/ 8 w 69"/>
                  <a:gd name="T19" fmla="*/ 47 h 58"/>
                  <a:gd name="T20" fmla="*/ 8 w 69"/>
                  <a:gd name="T21" fmla="*/ 47 h 58"/>
                  <a:gd name="T22" fmla="*/ 5 w 69"/>
                  <a:gd name="T23" fmla="*/ 45 h 58"/>
                  <a:gd name="T24" fmla="*/ 5 w 69"/>
                  <a:gd name="T25" fmla="*/ 19 h 58"/>
                  <a:gd name="T26" fmla="*/ 8 w 69"/>
                  <a:gd name="T27" fmla="*/ 17 h 58"/>
                  <a:gd name="T28" fmla="*/ 61 w 69"/>
                  <a:gd name="T29" fmla="*/ 17 h 58"/>
                  <a:gd name="T30" fmla="*/ 61 w 69"/>
                  <a:gd name="T31" fmla="*/ 17 h 58"/>
                  <a:gd name="T32" fmla="*/ 63 w 69"/>
                  <a:gd name="T33" fmla="*/ 20 h 58"/>
                  <a:gd name="T34" fmla="*/ 63 w 69"/>
                  <a:gd name="T35" fmla="*/ 45 h 58"/>
                  <a:gd name="T36" fmla="*/ 61 w 69"/>
                  <a:gd name="T37" fmla="*/ 48 h 58"/>
                  <a:gd name="T38" fmla="*/ 61 w 69"/>
                  <a:gd name="T39" fmla="*/ 48 h 58"/>
                  <a:gd name="T40" fmla="*/ 59 w 69"/>
                  <a:gd name="T41" fmla="*/ 45 h 58"/>
                  <a:gd name="T42" fmla="*/ 59 w 69"/>
                  <a:gd name="T43" fmla="*/ 20 h 58"/>
                  <a:gd name="T44" fmla="*/ 61 w 69"/>
                  <a:gd name="T45" fmla="*/ 17 h 58"/>
                  <a:gd name="T46" fmla="*/ 21 w 69"/>
                  <a:gd name="T47" fmla="*/ 19 h 58"/>
                  <a:gd name="T48" fmla="*/ 21 w 69"/>
                  <a:gd name="T49" fmla="*/ 19 h 58"/>
                  <a:gd name="T50" fmla="*/ 23 w 69"/>
                  <a:gd name="T51" fmla="*/ 21 h 58"/>
                  <a:gd name="T52" fmla="*/ 23 w 69"/>
                  <a:gd name="T53" fmla="*/ 47 h 58"/>
                  <a:gd name="T54" fmla="*/ 21 w 69"/>
                  <a:gd name="T55" fmla="*/ 49 h 58"/>
                  <a:gd name="T56" fmla="*/ 21 w 69"/>
                  <a:gd name="T57" fmla="*/ 49 h 58"/>
                  <a:gd name="T58" fmla="*/ 19 w 69"/>
                  <a:gd name="T59" fmla="*/ 47 h 58"/>
                  <a:gd name="T60" fmla="*/ 19 w 69"/>
                  <a:gd name="T61" fmla="*/ 21 h 58"/>
                  <a:gd name="T62" fmla="*/ 21 w 69"/>
                  <a:gd name="T63" fmla="*/ 19 h 58"/>
                  <a:gd name="T64" fmla="*/ 34 w 69"/>
                  <a:gd name="T65" fmla="*/ 19 h 58"/>
                  <a:gd name="T66" fmla="*/ 34 w 69"/>
                  <a:gd name="T67" fmla="*/ 19 h 58"/>
                  <a:gd name="T68" fmla="*/ 37 w 69"/>
                  <a:gd name="T69" fmla="*/ 22 h 58"/>
                  <a:gd name="T70" fmla="*/ 37 w 69"/>
                  <a:gd name="T71" fmla="*/ 47 h 58"/>
                  <a:gd name="T72" fmla="*/ 34 w 69"/>
                  <a:gd name="T73" fmla="*/ 50 h 58"/>
                  <a:gd name="T74" fmla="*/ 34 w 69"/>
                  <a:gd name="T75" fmla="*/ 50 h 58"/>
                  <a:gd name="T76" fmla="*/ 32 w 69"/>
                  <a:gd name="T77" fmla="*/ 47 h 58"/>
                  <a:gd name="T78" fmla="*/ 32 w 69"/>
                  <a:gd name="T79" fmla="*/ 22 h 58"/>
                  <a:gd name="T80" fmla="*/ 34 w 69"/>
                  <a:gd name="T81" fmla="*/ 19 h 58"/>
                  <a:gd name="T82" fmla="*/ 48 w 69"/>
                  <a:gd name="T83" fmla="*/ 19 h 58"/>
                  <a:gd name="T84" fmla="*/ 48 w 69"/>
                  <a:gd name="T85" fmla="*/ 19 h 58"/>
                  <a:gd name="T86" fmla="*/ 50 w 69"/>
                  <a:gd name="T87" fmla="*/ 21 h 58"/>
                  <a:gd name="T88" fmla="*/ 50 w 69"/>
                  <a:gd name="T89" fmla="*/ 47 h 58"/>
                  <a:gd name="T90" fmla="*/ 48 w 69"/>
                  <a:gd name="T91" fmla="*/ 49 h 58"/>
                  <a:gd name="T92" fmla="*/ 48 w 69"/>
                  <a:gd name="T93" fmla="*/ 49 h 58"/>
                  <a:gd name="T94" fmla="*/ 46 w 69"/>
                  <a:gd name="T95" fmla="*/ 47 h 58"/>
                  <a:gd name="T96" fmla="*/ 46 w 69"/>
                  <a:gd name="T97" fmla="*/ 21 h 58"/>
                  <a:gd name="T98" fmla="*/ 48 w 69"/>
                  <a:gd name="T99" fmla="*/ 1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58">
                    <a:moveTo>
                      <a:pt x="0" y="11"/>
                    </a:moveTo>
                    <a:cubicBezTo>
                      <a:pt x="0" y="24"/>
                      <a:pt x="0" y="37"/>
                      <a:pt x="0" y="51"/>
                    </a:cubicBezTo>
                    <a:cubicBezTo>
                      <a:pt x="20" y="55"/>
                      <a:pt x="42" y="58"/>
                      <a:pt x="69" y="51"/>
                    </a:cubicBezTo>
                    <a:cubicBezTo>
                      <a:pt x="69" y="11"/>
                      <a:pt x="69" y="11"/>
                      <a:pt x="69" y="11"/>
                    </a:cubicBezTo>
                    <a:cubicBezTo>
                      <a:pt x="69" y="0"/>
                      <a:pt x="0" y="0"/>
                      <a:pt x="0" y="11"/>
                    </a:cubicBezTo>
                    <a:close/>
                    <a:moveTo>
                      <a:pt x="8" y="17"/>
                    </a:moveTo>
                    <a:cubicBezTo>
                      <a:pt x="8" y="17"/>
                      <a:pt x="8" y="17"/>
                      <a:pt x="8" y="17"/>
                    </a:cubicBezTo>
                    <a:cubicBezTo>
                      <a:pt x="9" y="17"/>
                      <a:pt x="10" y="18"/>
                      <a:pt x="10" y="19"/>
                    </a:cubicBezTo>
                    <a:cubicBezTo>
                      <a:pt x="10" y="45"/>
                      <a:pt x="10" y="45"/>
                      <a:pt x="10" y="45"/>
                    </a:cubicBezTo>
                    <a:cubicBezTo>
                      <a:pt x="10" y="46"/>
                      <a:pt x="9" y="47"/>
                      <a:pt x="8" y="47"/>
                    </a:cubicBezTo>
                    <a:cubicBezTo>
                      <a:pt x="8" y="47"/>
                      <a:pt x="8" y="47"/>
                      <a:pt x="8" y="47"/>
                    </a:cubicBezTo>
                    <a:cubicBezTo>
                      <a:pt x="6" y="47"/>
                      <a:pt x="5" y="46"/>
                      <a:pt x="5" y="45"/>
                    </a:cubicBezTo>
                    <a:cubicBezTo>
                      <a:pt x="5" y="19"/>
                      <a:pt x="5" y="19"/>
                      <a:pt x="5" y="19"/>
                    </a:cubicBezTo>
                    <a:cubicBezTo>
                      <a:pt x="5" y="18"/>
                      <a:pt x="6" y="17"/>
                      <a:pt x="8" y="17"/>
                    </a:cubicBezTo>
                    <a:close/>
                    <a:moveTo>
                      <a:pt x="61" y="17"/>
                    </a:moveTo>
                    <a:cubicBezTo>
                      <a:pt x="61" y="17"/>
                      <a:pt x="61" y="17"/>
                      <a:pt x="61" y="17"/>
                    </a:cubicBezTo>
                    <a:cubicBezTo>
                      <a:pt x="62" y="17"/>
                      <a:pt x="63" y="18"/>
                      <a:pt x="63" y="20"/>
                    </a:cubicBezTo>
                    <a:cubicBezTo>
                      <a:pt x="63" y="45"/>
                      <a:pt x="63" y="45"/>
                      <a:pt x="63" y="45"/>
                    </a:cubicBezTo>
                    <a:cubicBezTo>
                      <a:pt x="63" y="47"/>
                      <a:pt x="62" y="48"/>
                      <a:pt x="61" y="48"/>
                    </a:cubicBezTo>
                    <a:cubicBezTo>
                      <a:pt x="61" y="48"/>
                      <a:pt x="61" y="48"/>
                      <a:pt x="61" y="48"/>
                    </a:cubicBezTo>
                    <a:cubicBezTo>
                      <a:pt x="60" y="48"/>
                      <a:pt x="59" y="47"/>
                      <a:pt x="59" y="45"/>
                    </a:cubicBezTo>
                    <a:cubicBezTo>
                      <a:pt x="59" y="20"/>
                      <a:pt x="59" y="20"/>
                      <a:pt x="59" y="20"/>
                    </a:cubicBezTo>
                    <a:cubicBezTo>
                      <a:pt x="59" y="18"/>
                      <a:pt x="60" y="17"/>
                      <a:pt x="61" y="17"/>
                    </a:cubicBezTo>
                    <a:close/>
                    <a:moveTo>
                      <a:pt x="21" y="19"/>
                    </a:moveTo>
                    <a:cubicBezTo>
                      <a:pt x="21" y="19"/>
                      <a:pt x="21" y="19"/>
                      <a:pt x="21" y="19"/>
                    </a:cubicBezTo>
                    <a:cubicBezTo>
                      <a:pt x="22" y="19"/>
                      <a:pt x="23" y="20"/>
                      <a:pt x="23" y="21"/>
                    </a:cubicBezTo>
                    <a:cubicBezTo>
                      <a:pt x="23" y="29"/>
                      <a:pt x="23" y="38"/>
                      <a:pt x="23" y="47"/>
                    </a:cubicBezTo>
                    <a:cubicBezTo>
                      <a:pt x="23" y="48"/>
                      <a:pt x="22" y="49"/>
                      <a:pt x="21" y="49"/>
                    </a:cubicBezTo>
                    <a:cubicBezTo>
                      <a:pt x="21" y="49"/>
                      <a:pt x="21" y="49"/>
                      <a:pt x="21" y="49"/>
                    </a:cubicBezTo>
                    <a:cubicBezTo>
                      <a:pt x="20" y="49"/>
                      <a:pt x="19" y="48"/>
                      <a:pt x="19" y="47"/>
                    </a:cubicBezTo>
                    <a:cubicBezTo>
                      <a:pt x="19" y="38"/>
                      <a:pt x="19" y="29"/>
                      <a:pt x="19" y="21"/>
                    </a:cubicBezTo>
                    <a:cubicBezTo>
                      <a:pt x="19" y="20"/>
                      <a:pt x="20" y="19"/>
                      <a:pt x="21" y="19"/>
                    </a:cubicBezTo>
                    <a:close/>
                    <a:moveTo>
                      <a:pt x="34" y="19"/>
                    </a:moveTo>
                    <a:cubicBezTo>
                      <a:pt x="34" y="19"/>
                      <a:pt x="34" y="19"/>
                      <a:pt x="34" y="19"/>
                    </a:cubicBezTo>
                    <a:cubicBezTo>
                      <a:pt x="36" y="19"/>
                      <a:pt x="37" y="20"/>
                      <a:pt x="37" y="22"/>
                    </a:cubicBezTo>
                    <a:cubicBezTo>
                      <a:pt x="37" y="30"/>
                      <a:pt x="37" y="39"/>
                      <a:pt x="37" y="47"/>
                    </a:cubicBezTo>
                    <a:cubicBezTo>
                      <a:pt x="37" y="49"/>
                      <a:pt x="36" y="50"/>
                      <a:pt x="34" y="50"/>
                    </a:cubicBezTo>
                    <a:cubicBezTo>
                      <a:pt x="34" y="50"/>
                      <a:pt x="34" y="50"/>
                      <a:pt x="34" y="50"/>
                    </a:cubicBezTo>
                    <a:cubicBezTo>
                      <a:pt x="33" y="50"/>
                      <a:pt x="32" y="49"/>
                      <a:pt x="32" y="47"/>
                    </a:cubicBezTo>
                    <a:cubicBezTo>
                      <a:pt x="32" y="39"/>
                      <a:pt x="32" y="30"/>
                      <a:pt x="32" y="22"/>
                    </a:cubicBezTo>
                    <a:cubicBezTo>
                      <a:pt x="32" y="20"/>
                      <a:pt x="33" y="19"/>
                      <a:pt x="34" y="19"/>
                    </a:cubicBezTo>
                    <a:close/>
                    <a:moveTo>
                      <a:pt x="48" y="19"/>
                    </a:moveTo>
                    <a:cubicBezTo>
                      <a:pt x="48" y="19"/>
                      <a:pt x="48" y="19"/>
                      <a:pt x="48" y="19"/>
                    </a:cubicBezTo>
                    <a:cubicBezTo>
                      <a:pt x="49" y="19"/>
                      <a:pt x="50" y="20"/>
                      <a:pt x="50" y="21"/>
                    </a:cubicBezTo>
                    <a:cubicBezTo>
                      <a:pt x="50" y="30"/>
                      <a:pt x="50" y="38"/>
                      <a:pt x="50" y="47"/>
                    </a:cubicBezTo>
                    <a:cubicBezTo>
                      <a:pt x="50" y="48"/>
                      <a:pt x="49" y="49"/>
                      <a:pt x="48" y="49"/>
                    </a:cubicBezTo>
                    <a:cubicBezTo>
                      <a:pt x="48" y="49"/>
                      <a:pt x="48" y="49"/>
                      <a:pt x="48" y="49"/>
                    </a:cubicBezTo>
                    <a:cubicBezTo>
                      <a:pt x="47" y="49"/>
                      <a:pt x="46" y="48"/>
                      <a:pt x="46" y="47"/>
                    </a:cubicBezTo>
                    <a:cubicBezTo>
                      <a:pt x="46" y="38"/>
                      <a:pt x="46" y="30"/>
                      <a:pt x="46" y="21"/>
                    </a:cubicBezTo>
                    <a:cubicBezTo>
                      <a:pt x="46" y="20"/>
                      <a:pt x="47" y="19"/>
                      <a:pt x="48" y="19"/>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92" name="Freeform 34">
                <a:extLst>
                  <a:ext uri="{FF2B5EF4-FFF2-40B4-BE49-F238E27FC236}">
                    <a16:creationId xmlns:a16="http://schemas.microsoft.com/office/drawing/2014/main" id="{CE8ED53C-73CA-35E3-C9B8-909B0A2E99A7}"/>
                  </a:ext>
                </a:extLst>
              </p:cNvPr>
              <p:cNvSpPr>
                <a:spLocks/>
              </p:cNvSpPr>
              <p:nvPr/>
            </p:nvSpPr>
            <p:spPr bwMode="auto">
              <a:xfrm>
                <a:off x="3810000" y="2401888"/>
                <a:ext cx="76200" cy="36512"/>
              </a:xfrm>
              <a:custGeom>
                <a:avLst/>
                <a:gdLst>
                  <a:gd name="T0" fmla="*/ 0 w 32"/>
                  <a:gd name="T1" fmla="*/ 5 h 15"/>
                  <a:gd name="T2" fmla="*/ 0 w 32"/>
                  <a:gd name="T3" fmla="*/ 11 h 15"/>
                  <a:gd name="T4" fmla="*/ 32 w 32"/>
                  <a:gd name="T5" fmla="*/ 11 h 15"/>
                  <a:gd name="T6" fmla="*/ 32 w 32"/>
                  <a:gd name="T7" fmla="*/ 5 h 15"/>
                  <a:gd name="T8" fmla="*/ 0 w 32"/>
                  <a:gd name="T9" fmla="*/ 5 h 15"/>
                </a:gdLst>
                <a:ahLst/>
                <a:cxnLst>
                  <a:cxn ang="0">
                    <a:pos x="T0" y="T1"/>
                  </a:cxn>
                  <a:cxn ang="0">
                    <a:pos x="T2" y="T3"/>
                  </a:cxn>
                  <a:cxn ang="0">
                    <a:pos x="T4" y="T5"/>
                  </a:cxn>
                  <a:cxn ang="0">
                    <a:pos x="T6" y="T7"/>
                  </a:cxn>
                  <a:cxn ang="0">
                    <a:pos x="T8" y="T9"/>
                  </a:cxn>
                </a:cxnLst>
                <a:rect l="0" t="0" r="r" b="b"/>
                <a:pathLst>
                  <a:path w="32" h="15">
                    <a:moveTo>
                      <a:pt x="0" y="5"/>
                    </a:moveTo>
                    <a:cubicBezTo>
                      <a:pt x="0" y="7"/>
                      <a:pt x="0" y="9"/>
                      <a:pt x="0" y="11"/>
                    </a:cubicBezTo>
                    <a:cubicBezTo>
                      <a:pt x="0" y="15"/>
                      <a:pt x="32" y="15"/>
                      <a:pt x="32" y="11"/>
                    </a:cubicBezTo>
                    <a:cubicBezTo>
                      <a:pt x="32" y="9"/>
                      <a:pt x="32" y="7"/>
                      <a:pt x="32" y="5"/>
                    </a:cubicBezTo>
                    <a:cubicBezTo>
                      <a:pt x="32" y="0"/>
                      <a:pt x="0" y="0"/>
                      <a:pt x="0" y="5"/>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93" name="Freeform 35">
                <a:extLst>
                  <a:ext uri="{FF2B5EF4-FFF2-40B4-BE49-F238E27FC236}">
                    <a16:creationId xmlns:a16="http://schemas.microsoft.com/office/drawing/2014/main" id="{4E3FAE58-DC0B-33D5-8BB1-12289EFC06E7}"/>
                  </a:ext>
                </a:extLst>
              </p:cNvPr>
              <p:cNvSpPr>
                <a:spLocks/>
              </p:cNvSpPr>
              <p:nvPr/>
            </p:nvSpPr>
            <p:spPr bwMode="auto">
              <a:xfrm>
                <a:off x="3744913" y="2443163"/>
                <a:ext cx="76200" cy="36512"/>
              </a:xfrm>
              <a:custGeom>
                <a:avLst/>
                <a:gdLst>
                  <a:gd name="T0" fmla="*/ 0 w 32"/>
                  <a:gd name="T1" fmla="*/ 5 h 15"/>
                  <a:gd name="T2" fmla="*/ 0 w 32"/>
                  <a:gd name="T3" fmla="*/ 11 h 15"/>
                  <a:gd name="T4" fmla="*/ 32 w 32"/>
                  <a:gd name="T5" fmla="*/ 11 h 15"/>
                  <a:gd name="T6" fmla="*/ 32 w 32"/>
                  <a:gd name="T7" fmla="*/ 5 h 15"/>
                  <a:gd name="T8" fmla="*/ 0 w 32"/>
                  <a:gd name="T9" fmla="*/ 5 h 15"/>
                </a:gdLst>
                <a:ahLst/>
                <a:cxnLst>
                  <a:cxn ang="0">
                    <a:pos x="T0" y="T1"/>
                  </a:cxn>
                  <a:cxn ang="0">
                    <a:pos x="T2" y="T3"/>
                  </a:cxn>
                  <a:cxn ang="0">
                    <a:pos x="T4" y="T5"/>
                  </a:cxn>
                  <a:cxn ang="0">
                    <a:pos x="T6" y="T7"/>
                  </a:cxn>
                  <a:cxn ang="0">
                    <a:pos x="T8" y="T9"/>
                  </a:cxn>
                </a:cxnLst>
                <a:rect l="0" t="0" r="r" b="b"/>
                <a:pathLst>
                  <a:path w="32" h="15">
                    <a:moveTo>
                      <a:pt x="0" y="5"/>
                    </a:moveTo>
                    <a:cubicBezTo>
                      <a:pt x="0" y="7"/>
                      <a:pt x="0" y="9"/>
                      <a:pt x="0" y="11"/>
                    </a:cubicBezTo>
                    <a:cubicBezTo>
                      <a:pt x="0" y="15"/>
                      <a:pt x="32" y="15"/>
                      <a:pt x="32" y="11"/>
                    </a:cubicBezTo>
                    <a:cubicBezTo>
                      <a:pt x="32" y="9"/>
                      <a:pt x="32" y="7"/>
                      <a:pt x="32" y="5"/>
                    </a:cubicBezTo>
                    <a:cubicBezTo>
                      <a:pt x="32" y="0"/>
                      <a:pt x="0" y="0"/>
                      <a:pt x="0" y="5"/>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cxnSp>
        <p:nvCxnSpPr>
          <p:cNvPr id="98" name="Straight Arrow Connector 97">
            <a:extLst>
              <a:ext uri="{FF2B5EF4-FFF2-40B4-BE49-F238E27FC236}">
                <a16:creationId xmlns:a16="http://schemas.microsoft.com/office/drawing/2014/main" id="{3013F1BA-D2A4-201E-D736-9D75BCCAEEDA}"/>
              </a:ext>
            </a:extLst>
          </p:cNvPr>
          <p:cNvCxnSpPr>
            <a:cxnSpLocks/>
          </p:cNvCxnSpPr>
          <p:nvPr/>
        </p:nvCxnSpPr>
        <p:spPr>
          <a:xfrm>
            <a:off x="1082114" y="2929736"/>
            <a:ext cx="0" cy="519560"/>
          </a:xfrm>
          <a:prstGeom prst="straightConnector1">
            <a:avLst/>
          </a:prstGeom>
          <a:ln>
            <a:solidFill>
              <a:schemeClr val="tx1"/>
            </a:solidFill>
            <a:prstDash val="sysDot"/>
            <a:tailEnd type="triangle"/>
          </a:ln>
          <a:effectLst/>
        </p:spPr>
        <p:style>
          <a:lnRef idx="2">
            <a:schemeClr val="accent1"/>
          </a:lnRef>
          <a:fillRef idx="0">
            <a:schemeClr val="accent1"/>
          </a:fillRef>
          <a:effectRef idx="1">
            <a:schemeClr val="accent1"/>
          </a:effectRef>
          <a:fontRef idx="minor">
            <a:schemeClr val="tx1"/>
          </a:fontRef>
        </p:style>
      </p:cxnSp>
      <p:grpSp>
        <p:nvGrpSpPr>
          <p:cNvPr id="99" name="Group 98">
            <a:extLst>
              <a:ext uri="{FF2B5EF4-FFF2-40B4-BE49-F238E27FC236}">
                <a16:creationId xmlns:a16="http://schemas.microsoft.com/office/drawing/2014/main" id="{CA457CAE-210E-4DB8-CE05-607A7474C456}"/>
              </a:ext>
            </a:extLst>
          </p:cNvPr>
          <p:cNvGrpSpPr>
            <a:grpSpLocks noChangeAspect="1"/>
          </p:cNvGrpSpPr>
          <p:nvPr/>
        </p:nvGrpSpPr>
        <p:grpSpPr>
          <a:xfrm>
            <a:off x="6288820" y="2183187"/>
            <a:ext cx="710856" cy="707517"/>
            <a:chOff x="5552902" y="1920610"/>
            <a:chExt cx="720895" cy="685800"/>
          </a:xfrm>
        </p:grpSpPr>
        <p:grpSp>
          <p:nvGrpSpPr>
            <p:cNvPr id="103" name="Group 102">
              <a:extLst>
                <a:ext uri="{FF2B5EF4-FFF2-40B4-BE49-F238E27FC236}">
                  <a16:creationId xmlns:a16="http://schemas.microsoft.com/office/drawing/2014/main" id="{96B0BDC4-233D-D9AF-D1AE-9C64D32D6948}"/>
                </a:ext>
              </a:extLst>
            </p:cNvPr>
            <p:cNvGrpSpPr/>
            <p:nvPr/>
          </p:nvGrpSpPr>
          <p:grpSpPr>
            <a:xfrm>
              <a:off x="5552902" y="1920610"/>
              <a:ext cx="720895" cy="685800"/>
              <a:chOff x="406401" y="1958500"/>
              <a:chExt cx="1130167" cy="1130167"/>
            </a:xfrm>
          </p:grpSpPr>
          <p:sp>
            <p:nvSpPr>
              <p:cNvPr id="105" name="Oval 104">
                <a:extLst>
                  <a:ext uri="{FF2B5EF4-FFF2-40B4-BE49-F238E27FC236}">
                    <a16:creationId xmlns:a16="http://schemas.microsoft.com/office/drawing/2014/main" id="{1A8DF38E-0103-32C5-72D4-B3F6B2F6B589}"/>
                  </a:ext>
                </a:extLst>
              </p:cNvPr>
              <p:cNvSpPr>
                <a:spLocks noChangeAspect="1"/>
              </p:cNvSpPr>
              <p:nvPr/>
            </p:nvSpPr>
            <p:spPr>
              <a:xfrm>
                <a:off x="406401" y="1958500"/>
                <a:ext cx="1130167" cy="1130167"/>
              </a:xfrm>
              <a:prstGeom prst="ellipse">
                <a:avLst/>
              </a:prstGeom>
              <a:no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06" name="Oval 105">
                <a:extLst>
                  <a:ext uri="{FF2B5EF4-FFF2-40B4-BE49-F238E27FC236}">
                    <a16:creationId xmlns:a16="http://schemas.microsoft.com/office/drawing/2014/main" id="{CDAF1785-866B-E929-A72C-04BFA646406F}"/>
                  </a:ext>
                </a:extLst>
              </p:cNvPr>
              <p:cNvSpPr/>
              <p:nvPr/>
            </p:nvSpPr>
            <p:spPr>
              <a:xfrm>
                <a:off x="486002" y="2038101"/>
                <a:ext cx="970963" cy="970963"/>
              </a:xfrm>
              <a:prstGeom prst="ellipse">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04" name="Arrow: Right 103">
              <a:extLst>
                <a:ext uri="{FF2B5EF4-FFF2-40B4-BE49-F238E27FC236}">
                  <a16:creationId xmlns:a16="http://schemas.microsoft.com/office/drawing/2014/main" id="{7967AFB6-D35E-0F2E-B9B2-A4522D094146}"/>
                </a:ext>
              </a:extLst>
            </p:cNvPr>
            <p:cNvSpPr>
              <a:spLocks noChangeAspect="1"/>
            </p:cNvSpPr>
            <p:nvPr/>
          </p:nvSpPr>
          <p:spPr>
            <a:xfrm>
              <a:off x="5722239" y="2131261"/>
              <a:ext cx="420338" cy="270458"/>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92" name="Group 191">
            <a:extLst>
              <a:ext uri="{FF2B5EF4-FFF2-40B4-BE49-F238E27FC236}">
                <a16:creationId xmlns:a16="http://schemas.microsoft.com/office/drawing/2014/main" id="{2683366F-6F96-0746-6A61-273262E7BE93}"/>
              </a:ext>
            </a:extLst>
          </p:cNvPr>
          <p:cNvGrpSpPr>
            <a:grpSpLocks noChangeAspect="1"/>
          </p:cNvGrpSpPr>
          <p:nvPr/>
        </p:nvGrpSpPr>
        <p:grpSpPr>
          <a:xfrm>
            <a:off x="745919" y="2147344"/>
            <a:ext cx="710856" cy="707517"/>
            <a:chOff x="5552902" y="1920610"/>
            <a:chExt cx="720895" cy="685800"/>
          </a:xfrm>
        </p:grpSpPr>
        <p:grpSp>
          <p:nvGrpSpPr>
            <p:cNvPr id="193" name="Group 192">
              <a:extLst>
                <a:ext uri="{FF2B5EF4-FFF2-40B4-BE49-F238E27FC236}">
                  <a16:creationId xmlns:a16="http://schemas.microsoft.com/office/drawing/2014/main" id="{8F8BEB5F-6259-293E-4885-943DBFA07E0E}"/>
                </a:ext>
              </a:extLst>
            </p:cNvPr>
            <p:cNvGrpSpPr/>
            <p:nvPr/>
          </p:nvGrpSpPr>
          <p:grpSpPr>
            <a:xfrm>
              <a:off x="5552902" y="1920610"/>
              <a:ext cx="720895" cy="685800"/>
              <a:chOff x="406401" y="1958500"/>
              <a:chExt cx="1130167" cy="1130167"/>
            </a:xfrm>
          </p:grpSpPr>
          <p:sp>
            <p:nvSpPr>
              <p:cNvPr id="195" name="Oval 194">
                <a:extLst>
                  <a:ext uri="{FF2B5EF4-FFF2-40B4-BE49-F238E27FC236}">
                    <a16:creationId xmlns:a16="http://schemas.microsoft.com/office/drawing/2014/main" id="{FE12EB7F-E46C-B738-5625-852B0C06209C}"/>
                  </a:ext>
                </a:extLst>
              </p:cNvPr>
              <p:cNvSpPr>
                <a:spLocks noChangeAspect="1"/>
              </p:cNvSpPr>
              <p:nvPr/>
            </p:nvSpPr>
            <p:spPr>
              <a:xfrm>
                <a:off x="406401" y="1958500"/>
                <a:ext cx="1130167" cy="1130167"/>
              </a:xfrm>
              <a:prstGeom prst="ellipse">
                <a:avLst/>
              </a:prstGeom>
              <a:no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6" name="Oval 195">
                <a:extLst>
                  <a:ext uri="{FF2B5EF4-FFF2-40B4-BE49-F238E27FC236}">
                    <a16:creationId xmlns:a16="http://schemas.microsoft.com/office/drawing/2014/main" id="{D809D6AD-0A5F-3F48-06D5-FCAD375ADFFB}"/>
                  </a:ext>
                </a:extLst>
              </p:cNvPr>
              <p:cNvSpPr/>
              <p:nvPr/>
            </p:nvSpPr>
            <p:spPr>
              <a:xfrm>
                <a:off x="486002" y="2038101"/>
                <a:ext cx="970963" cy="970963"/>
              </a:xfrm>
              <a:prstGeom prst="ellipse">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94" name="Arrow: Right 193">
              <a:extLst>
                <a:ext uri="{FF2B5EF4-FFF2-40B4-BE49-F238E27FC236}">
                  <a16:creationId xmlns:a16="http://schemas.microsoft.com/office/drawing/2014/main" id="{424AF63E-4095-19B9-D489-C5FFF86A4A36}"/>
                </a:ext>
              </a:extLst>
            </p:cNvPr>
            <p:cNvSpPr>
              <a:spLocks noChangeAspect="1"/>
            </p:cNvSpPr>
            <p:nvPr/>
          </p:nvSpPr>
          <p:spPr>
            <a:xfrm>
              <a:off x="5722239" y="2131261"/>
              <a:ext cx="420338" cy="270458"/>
            </a:xfrm>
            <a:prstGeom prst="right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grpSp>
      <p:cxnSp>
        <p:nvCxnSpPr>
          <p:cNvPr id="9" name="Straight Connector 8">
            <a:extLst>
              <a:ext uri="{FF2B5EF4-FFF2-40B4-BE49-F238E27FC236}">
                <a16:creationId xmlns:a16="http://schemas.microsoft.com/office/drawing/2014/main" id="{359687CD-C2F2-91B7-D982-966343DCACB9}"/>
              </a:ext>
            </a:extLst>
          </p:cNvPr>
          <p:cNvCxnSpPr>
            <a:cxnSpLocks/>
          </p:cNvCxnSpPr>
          <p:nvPr/>
        </p:nvCxnSpPr>
        <p:spPr>
          <a:xfrm flipH="1">
            <a:off x="11588624" y="1440170"/>
            <a:ext cx="3301" cy="4676758"/>
          </a:xfrm>
          <a:prstGeom prst="line">
            <a:avLst/>
          </a:prstGeom>
          <a:ln>
            <a:solidFill>
              <a:srgbClr val="005D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262322A3-F135-134E-D51A-7839B2A14D4B}"/>
              </a:ext>
            </a:extLst>
          </p:cNvPr>
          <p:cNvCxnSpPr>
            <a:cxnSpLocks/>
          </p:cNvCxnSpPr>
          <p:nvPr/>
        </p:nvCxnSpPr>
        <p:spPr>
          <a:xfrm>
            <a:off x="6148288" y="1429791"/>
            <a:ext cx="10167" cy="4697805"/>
          </a:xfrm>
          <a:prstGeom prst="line">
            <a:avLst/>
          </a:prstGeom>
          <a:ln>
            <a:solidFill>
              <a:srgbClr val="005D0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86D1CB62-B93C-783B-24AB-2F10F78A86FD}"/>
              </a:ext>
            </a:extLst>
          </p:cNvPr>
          <p:cNvCxnSpPr>
            <a:cxnSpLocks/>
          </p:cNvCxnSpPr>
          <p:nvPr/>
        </p:nvCxnSpPr>
        <p:spPr>
          <a:xfrm flipH="1">
            <a:off x="8906383" y="1433296"/>
            <a:ext cx="1" cy="4683632"/>
          </a:xfrm>
          <a:prstGeom prst="line">
            <a:avLst/>
          </a:prstGeom>
          <a:ln>
            <a:solidFill>
              <a:srgbClr val="005D00"/>
            </a:solidFill>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1693243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5F1FC-AB08-3B26-BBEE-03001F870EE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370435E-6C4A-FF0C-256A-EE6EBCE8708D}"/>
              </a:ext>
            </a:extLst>
          </p:cNvPr>
          <p:cNvSpPr>
            <a:spLocks noGrp="1"/>
          </p:cNvSpPr>
          <p:nvPr>
            <p:ph type="title"/>
          </p:nvPr>
        </p:nvSpPr>
        <p:spPr/>
        <p:txBody>
          <a:bodyPr/>
          <a:lstStyle/>
          <a:p>
            <a:r>
              <a:rPr lang="en-GB" noProof="0" dirty="0"/>
              <a:t>Ocular surface events</a:t>
            </a:r>
          </a:p>
        </p:txBody>
      </p:sp>
      <p:sp>
        <p:nvSpPr>
          <p:cNvPr id="6" name="Slide Number Placeholder 5">
            <a:extLst>
              <a:ext uri="{FF2B5EF4-FFF2-40B4-BE49-F238E27FC236}">
                <a16:creationId xmlns:a16="http://schemas.microsoft.com/office/drawing/2014/main" id="{78FB9E45-AFF2-8B27-3F46-680C689DA379}"/>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523452721"/>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2F120-5159-2FF1-F2FE-3E1F77D57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036B56-9A37-F161-9F1C-4FFF2BAC31F4}"/>
              </a:ext>
            </a:extLst>
          </p:cNvPr>
          <p:cNvSpPr>
            <a:spLocks noGrp="1"/>
          </p:cNvSpPr>
          <p:nvPr>
            <p:ph type="title"/>
          </p:nvPr>
        </p:nvSpPr>
        <p:spPr/>
        <p:txBody>
          <a:bodyPr/>
          <a:lstStyle/>
          <a:p>
            <a:r>
              <a:rPr lang="en-US" dirty="0"/>
              <a:t>Ocular surface events across trop2-adc</a:t>
            </a:r>
            <a:r>
              <a:rPr lang="en-US" cap="none" dirty="0"/>
              <a:t>s</a:t>
            </a:r>
            <a:r>
              <a:rPr lang="en-US" dirty="0"/>
              <a:t> in </a:t>
            </a:r>
            <a:r>
              <a:rPr lang="en-US" dirty="0" err="1"/>
              <a:t>nsclc</a:t>
            </a:r>
            <a:r>
              <a:rPr lang="en-US" cap="none" baseline="30000" dirty="0" err="1"/>
              <a:t>a</a:t>
            </a:r>
            <a:endParaRPr lang="en-GB" cap="none" baseline="30000" dirty="0"/>
          </a:p>
        </p:txBody>
      </p:sp>
      <p:sp>
        <p:nvSpPr>
          <p:cNvPr id="4" name="Content Placeholder 3">
            <a:extLst>
              <a:ext uri="{FF2B5EF4-FFF2-40B4-BE49-F238E27FC236}">
                <a16:creationId xmlns:a16="http://schemas.microsoft.com/office/drawing/2014/main" id="{806EBC44-282C-04CF-67BB-0275CD50619F}"/>
              </a:ext>
            </a:extLst>
          </p:cNvPr>
          <p:cNvSpPr>
            <a:spLocks noGrp="1"/>
          </p:cNvSpPr>
          <p:nvPr>
            <p:ph sz="quarter" idx="15"/>
          </p:nvPr>
        </p:nvSpPr>
        <p:spPr>
          <a:xfrm>
            <a:off x="609600" y="6063234"/>
            <a:ext cx="10180339" cy="365125"/>
          </a:xfrm>
        </p:spPr>
        <p:txBody>
          <a:bodyPr/>
          <a:lstStyle/>
          <a:p>
            <a:r>
              <a:rPr lang="en-GB" baseline="30000" dirty="0" err="1">
                <a:solidFill>
                  <a:schemeClr val="tx2"/>
                </a:solidFill>
              </a:rPr>
              <a:t>a</a:t>
            </a:r>
            <a:r>
              <a:rPr lang="en-GB" dirty="0" err="1">
                <a:solidFill>
                  <a:schemeClr val="tx2"/>
                </a:solidFill>
              </a:rPr>
              <a:t>Events</a:t>
            </a:r>
            <a:r>
              <a:rPr lang="en-GB" dirty="0">
                <a:solidFill>
                  <a:schemeClr val="tx2"/>
                </a:solidFill>
              </a:rPr>
              <a:t> are treatment emergent for the EVOKE-01 study and treatment-related for TROPION-Lung01 and OptiTROP-Lung03</a:t>
            </a:r>
          </a:p>
          <a:p>
            <a:r>
              <a:rPr lang="en-GB" dirty="0">
                <a:solidFill>
                  <a:schemeClr val="tx2"/>
                </a:solidFill>
              </a:rPr>
              <a:t>ADC, antibody drug conjugate; AE, adverse event; Dato-</a:t>
            </a:r>
            <a:r>
              <a:rPr lang="en-GB" dirty="0" err="1">
                <a:solidFill>
                  <a:schemeClr val="tx2"/>
                </a:solidFill>
              </a:rPr>
              <a:t>DXd</a:t>
            </a:r>
            <a:r>
              <a:rPr lang="en-GB" dirty="0">
                <a:solidFill>
                  <a:schemeClr val="tx2"/>
                </a:solidFill>
              </a:rPr>
              <a:t>, </a:t>
            </a:r>
            <a:r>
              <a:rPr lang="en-GB" dirty="0" err="1">
                <a:solidFill>
                  <a:schemeClr val="tx2"/>
                </a:solidFill>
              </a:rPr>
              <a:t>datopotamab</a:t>
            </a:r>
            <a:r>
              <a:rPr lang="en-GB" dirty="0">
                <a:solidFill>
                  <a:schemeClr val="tx2"/>
                </a:solidFill>
              </a:rPr>
              <a:t> deruxtecan; NR, not reported; </a:t>
            </a:r>
            <a:r>
              <a:rPr lang="en-US" dirty="0">
                <a:solidFill>
                  <a:schemeClr val="tx2"/>
                </a:solidFill>
                <a:ea typeface="Aileron" charset="0"/>
              </a:rPr>
              <a:t>NSCLC, non-small cell lung cancer; </a:t>
            </a:r>
            <a:r>
              <a:rPr lang="en-GB" dirty="0">
                <a:solidFill>
                  <a:schemeClr val="tx2"/>
                </a:solidFill>
              </a:rPr>
              <a:t>Sac‑TMT, </a:t>
            </a:r>
            <a:r>
              <a:rPr lang="en-GB" dirty="0" err="1">
                <a:solidFill>
                  <a:schemeClr val="tx2"/>
                </a:solidFill>
              </a:rPr>
              <a:t>sacituzumab</a:t>
            </a:r>
            <a:r>
              <a:rPr lang="en-GB" dirty="0">
                <a:solidFill>
                  <a:schemeClr val="tx2"/>
                </a:solidFill>
              </a:rPr>
              <a:t> </a:t>
            </a:r>
            <a:r>
              <a:rPr lang="en-GB" dirty="0" err="1">
                <a:solidFill>
                  <a:schemeClr val="tx2"/>
                </a:solidFill>
              </a:rPr>
              <a:t>tirumotecan</a:t>
            </a:r>
            <a:r>
              <a:rPr lang="en-GB" dirty="0">
                <a:solidFill>
                  <a:schemeClr val="tx2"/>
                </a:solidFill>
              </a:rPr>
              <a:t>; SG, </a:t>
            </a:r>
            <a:r>
              <a:rPr lang="en-GB" dirty="0" err="1">
                <a:solidFill>
                  <a:schemeClr val="tx2"/>
                </a:solidFill>
              </a:rPr>
              <a:t>sacituzumab</a:t>
            </a:r>
            <a:r>
              <a:rPr lang="en-GB" dirty="0">
                <a:solidFill>
                  <a:schemeClr val="tx2"/>
                </a:solidFill>
              </a:rPr>
              <a:t> </a:t>
            </a:r>
            <a:r>
              <a:rPr lang="en-GB" dirty="0" err="1">
                <a:solidFill>
                  <a:schemeClr val="tx2"/>
                </a:solidFill>
              </a:rPr>
              <a:t>govitecan</a:t>
            </a:r>
            <a:endParaRPr lang="en-GB" dirty="0">
              <a:solidFill>
                <a:schemeClr val="tx2"/>
              </a:solidFill>
              <a:ea typeface="Aileron" charset="0"/>
            </a:endParaRPr>
          </a:p>
          <a:p>
            <a:r>
              <a:rPr lang="en-GB" dirty="0">
                <a:solidFill>
                  <a:schemeClr val="tx2"/>
                </a:solidFill>
              </a:rPr>
              <a:t>1. Paz-Ares L, et al. J Clin Oncol. 2024;42,2860-72; 2. Ahn MJ, et al. J Clin Oncol. 2025;43(3):260-72 (supplementary appendix); 3. Fang WF, et al. ESMO Open. 2026;11(</a:t>
            </a:r>
            <a:r>
              <a:rPr lang="en-GB" dirty="0" err="1">
                <a:solidFill>
                  <a:schemeClr val="tx2"/>
                </a:solidFill>
              </a:rPr>
              <a:t>Suppl</a:t>
            </a:r>
            <a:r>
              <a:rPr lang="en-GB" dirty="0">
                <a:solidFill>
                  <a:schemeClr val="tx2"/>
                </a:solidFill>
              </a:rPr>
              <a:t> 3):106960 (presented at ELCC 2026, LBA4)</a:t>
            </a:r>
          </a:p>
          <a:p>
            <a:endParaRPr lang="en-GB" dirty="0">
              <a:solidFill>
                <a:schemeClr val="tx2"/>
              </a:solidFill>
            </a:endParaRPr>
          </a:p>
        </p:txBody>
      </p:sp>
      <p:sp>
        <p:nvSpPr>
          <p:cNvPr id="5" name="Slide Number Placeholder 4">
            <a:extLst>
              <a:ext uri="{FF2B5EF4-FFF2-40B4-BE49-F238E27FC236}">
                <a16:creationId xmlns:a16="http://schemas.microsoft.com/office/drawing/2014/main" id="{08F1B274-AA75-CD5B-4F7B-4EC679442262}"/>
              </a:ext>
            </a:extLst>
          </p:cNvPr>
          <p:cNvSpPr>
            <a:spLocks noGrp="1"/>
          </p:cNvSpPr>
          <p:nvPr>
            <p:ph type="sldNum" sz="quarter" idx="4"/>
          </p:nvPr>
        </p:nvSpPr>
        <p:spPr/>
        <p:txBody>
          <a:bodyPr/>
          <a:lstStyle/>
          <a:p>
            <a:fld id="{FCE43C0F-8A7B-3A4B-9DB5-B3472E36E833}" type="slidenum">
              <a:rPr lang="en-GB" smtClean="0"/>
              <a:pPr/>
              <a:t>62</a:t>
            </a:fld>
            <a:endParaRPr lang="en-GB" dirty="0"/>
          </a:p>
        </p:txBody>
      </p:sp>
      <p:sp>
        <p:nvSpPr>
          <p:cNvPr id="15" name="TextBox 14">
            <a:extLst>
              <a:ext uri="{FF2B5EF4-FFF2-40B4-BE49-F238E27FC236}">
                <a16:creationId xmlns:a16="http://schemas.microsoft.com/office/drawing/2014/main" id="{C67E4D89-427B-9CF6-0E3F-3BA9D37D3E2D}"/>
              </a:ext>
            </a:extLst>
          </p:cNvPr>
          <p:cNvSpPr txBox="1"/>
          <p:nvPr/>
        </p:nvSpPr>
        <p:spPr>
          <a:xfrm>
            <a:off x="683211" y="3728848"/>
            <a:ext cx="10947244" cy="1631216"/>
          </a:xfrm>
          <a:prstGeom prst="rect">
            <a:avLst/>
          </a:prstGeom>
          <a:noFill/>
          <a:ln w="28575">
            <a:solidFill>
              <a:schemeClr val="accent1"/>
            </a:solidFill>
          </a:ln>
        </p:spPr>
        <p:txBody>
          <a:bodyPr wrap="square">
            <a:spAutoFit/>
          </a:bodyPr>
          <a:lstStyle/>
          <a:p>
            <a:pPr marL="285750" lvl="0" indent="-285750">
              <a:spcAft>
                <a:spcPts val="600"/>
              </a:spcAft>
              <a:buClr>
                <a:srgbClr val="C6573B"/>
              </a:buClr>
              <a:buFont typeface="Arial" panose="020B0604020202020204" pitchFamily="34" charset="0"/>
              <a:buChar char="•"/>
              <a:defRPr/>
            </a:pPr>
            <a:r>
              <a:rPr lang="en-US" dirty="0">
                <a:latin typeface="Arial" panose="020B0604020202020204" pitchFamily="34" charset="0"/>
                <a:cs typeface="Arial" panose="020B0604020202020204" pitchFamily="34" charset="0"/>
              </a:rPr>
              <a:t>ADCs are associated with various ocular AEs: keratitis, blurred vision, cataract, conjunctivitis, dry eye, photophobia</a:t>
            </a:r>
          </a:p>
          <a:p>
            <a:pPr marL="285750" lvl="0" indent="-285750">
              <a:spcAft>
                <a:spcPts val="600"/>
              </a:spcAft>
              <a:buClr>
                <a:srgbClr val="C6573B"/>
              </a:buClr>
              <a:buFont typeface="Arial" panose="020B0604020202020204" pitchFamily="34" charset="0"/>
              <a:buChar char="•"/>
              <a:defRPr/>
            </a:pPr>
            <a:r>
              <a:rPr lang="en-US" dirty="0">
                <a:latin typeface="Arial" panose="020B0604020202020204" pitchFamily="34" charset="0"/>
                <a:cs typeface="Arial" panose="020B0604020202020204" pitchFamily="34" charset="0"/>
              </a:rPr>
              <a:t>Most ADC-associated ocular AEs are reversible with dose delay or dose reduction</a:t>
            </a:r>
          </a:p>
          <a:p>
            <a:pPr marL="285750" lvl="0" indent="-285750">
              <a:spcAft>
                <a:spcPts val="600"/>
              </a:spcAft>
              <a:buClr>
                <a:srgbClr val="C6573B"/>
              </a:buClr>
              <a:buFont typeface="Arial" panose="020B0604020202020204" pitchFamily="34" charset="0"/>
              <a:buChar char="•"/>
              <a:defRPr/>
            </a:pPr>
            <a:r>
              <a:rPr lang="en-US" dirty="0">
                <a:latin typeface="Arial" panose="020B0604020202020204" pitchFamily="34" charset="0"/>
                <a:cs typeface="Arial" panose="020B0604020202020204" pitchFamily="34" charset="0"/>
              </a:rPr>
              <a:t>Management of ocular AEs requires a multidisciplinary approach to </a:t>
            </a:r>
            <a:r>
              <a:rPr lang="en-US" dirty="0" err="1">
                <a:latin typeface="Arial" panose="020B0604020202020204" pitchFamily="34" charset="0"/>
                <a:cs typeface="Arial" panose="020B0604020202020204" pitchFamily="34" charset="0"/>
              </a:rPr>
              <a:t>minimise</a:t>
            </a:r>
            <a:r>
              <a:rPr lang="en-US" dirty="0">
                <a:latin typeface="Arial" panose="020B0604020202020204" pitchFamily="34" charset="0"/>
                <a:cs typeface="Arial" panose="020B0604020202020204" pitchFamily="34" charset="0"/>
              </a:rPr>
              <a:t> treatment discontinuation and </a:t>
            </a:r>
            <a:r>
              <a:rPr lang="en-US" dirty="0" err="1">
                <a:latin typeface="Arial" panose="020B0604020202020204" pitchFamily="34" charset="0"/>
                <a:cs typeface="Arial" panose="020B0604020202020204" pitchFamily="34" charset="0"/>
              </a:rPr>
              <a:t>optimise</a:t>
            </a:r>
            <a:r>
              <a:rPr lang="en-US" dirty="0">
                <a:latin typeface="Arial" panose="020B0604020202020204" pitchFamily="34" charset="0"/>
                <a:cs typeface="Arial" panose="020B0604020202020204" pitchFamily="34" charset="0"/>
              </a:rPr>
              <a:t> clinical outcomes</a:t>
            </a:r>
            <a:endParaRPr kumimoji="0" lang="en-GB" sz="1600" b="1" i="0" u="none" strike="noStrike" kern="1200" cap="none" spc="0" normalizeH="0" baseline="0" noProof="0" dirty="0">
              <a:ln>
                <a:noFill/>
              </a:ln>
              <a:solidFill>
                <a:srgbClr val="C6573B"/>
              </a:solidFill>
              <a:effectLst/>
              <a:uLnTx/>
              <a:uFillTx/>
              <a:latin typeface="Arial" panose="020B0604020202020204" pitchFamily="34" charset="0"/>
              <a:cs typeface="Arial" panose="020B0604020202020204" pitchFamily="34" charset="0"/>
            </a:endParaRPr>
          </a:p>
        </p:txBody>
      </p:sp>
      <p:graphicFrame>
        <p:nvGraphicFramePr>
          <p:cNvPr id="18" name="Content Placeholder 6">
            <a:extLst>
              <a:ext uri="{FF2B5EF4-FFF2-40B4-BE49-F238E27FC236}">
                <a16:creationId xmlns:a16="http://schemas.microsoft.com/office/drawing/2014/main" id="{973984EF-FAA9-657B-C8CE-F0A53A87BA6D}"/>
              </a:ext>
            </a:extLst>
          </p:cNvPr>
          <p:cNvGraphicFramePr>
            <a:graphicFrameLocks noGrp="1"/>
          </p:cNvGraphicFramePr>
          <p:nvPr>
            <p:ph sz="quarter" idx="14"/>
          </p:nvPr>
        </p:nvGraphicFramePr>
        <p:xfrm>
          <a:off x="652537" y="1196752"/>
          <a:ext cx="10961685" cy="2225040"/>
        </p:xfrm>
        <a:graphic>
          <a:graphicData uri="http://schemas.openxmlformats.org/drawingml/2006/table">
            <a:tbl>
              <a:tblPr firstRow="1" bandRow="1">
                <a:tableStyleId>{68D230F3-CF80-4859-8CE7-A43EE81993B5}</a:tableStyleId>
              </a:tblPr>
              <a:tblGrid>
                <a:gridCol w="2192337">
                  <a:extLst>
                    <a:ext uri="{9D8B030D-6E8A-4147-A177-3AD203B41FA5}">
                      <a16:colId xmlns:a16="http://schemas.microsoft.com/office/drawing/2014/main" val="2798920187"/>
                    </a:ext>
                  </a:extLst>
                </a:gridCol>
                <a:gridCol w="1882974">
                  <a:extLst>
                    <a:ext uri="{9D8B030D-6E8A-4147-A177-3AD203B41FA5}">
                      <a16:colId xmlns:a16="http://schemas.microsoft.com/office/drawing/2014/main" val="1078731221"/>
                    </a:ext>
                  </a:extLst>
                </a:gridCol>
                <a:gridCol w="2501700">
                  <a:extLst>
                    <a:ext uri="{9D8B030D-6E8A-4147-A177-3AD203B41FA5}">
                      <a16:colId xmlns:a16="http://schemas.microsoft.com/office/drawing/2014/main" val="2091400617"/>
                    </a:ext>
                  </a:extLst>
                </a:gridCol>
                <a:gridCol w="2066628">
                  <a:extLst>
                    <a:ext uri="{9D8B030D-6E8A-4147-A177-3AD203B41FA5}">
                      <a16:colId xmlns:a16="http://schemas.microsoft.com/office/drawing/2014/main" val="3488055239"/>
                    </a:ext>
                  </a:extLst>
                </a:gridCol>
                <a:gridCol w="2318046">
                  <a:extLst>
                    <a:ext uri="{9D8B030D-6E8A-4147-A177-3AD203B41FA5}">
                      <a16:colId xmlns:a16="http://schemas.microsoft.com/office/drawing/2014/main" val="2616292988"/>
                    </a:ext>
                  </a:extLst>
                </a:gridCol>
              </a:tblGrid>
              <a:tr h="370840">
                <a:tc rowSpan="3">
                  <a:txBody>
                    <a:bodyPr/>
                    <a:lstStyle/>
                    <a:p>
                      <a:endParaRPr lang="en-GB" dirty="0">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dirty="0">
                          <a:solidFill>
                            <a:schemeClr val="tx1"/>
                          </a:solidFill>
                          <a:latin typeface="Arial" panose="020B0604020202020204" pitchFamily="34" charset="0"/>
                          <a:cs typeface="Arial" panose="020B0604020202020204" pitchFamily="34" charset="0"/>
                        </a:rPr>
                        <a:t>Grade</a:t>
                      </a:r>
                      <a:endParaRPr lang="en-GB"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solidFill>
                            <a:schemeClr val="bg1"/>
                          </a:solidFill>
                          <a:latin typeface="Arial" panose="020B0604020202020204" pitchFamily="34" charset="0"/>
                          <a:cs typeface="Arial" panose="020B0604020202020204" pitchFamily="34" charset="0"/>
                        </a:rPr>
                        <a:t>EVOKE-01</a:t>
                      </a:r>
                      <a:r>
                        <a:rPr lang="en-GB" sz="1600" baseline="30000" noProof="0" dirty="0">
                          <a:solidFill>
                            <a:schemeClr val="bg1"/>
                          </a:solidFill>
                          <a:latin typeface="Arial" panose="020B0604020202020204" pitchFamily="34" charset="0"/>
                          <a:cs typeface="Arial" panose="020B0604020202020204" pitchFamily="34" charset="0"/>
                        </a:rPr>
                        <a:t>1</a:t>
                      </a:r>
                      <a:endParaRPr lang="en-GB" sz="1600" noProof="0" dirty="0">
                        <a:solidFill>
                          <a:schemeClr val="bg1"/>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solidFill>
                            <a:schemeClr val="bg1"/>
                          </a:solidFill>
                          <a:latin typeface="Arial" panose="020B0604020202020204" pitchFamily="34" charset="0"/>
                          <a:cs typeface="Arial" panose="020B0604020202020204" pitchFamily="34" charset="0"/>
                        </a:rPr>
                        <a:t>SG</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aseline="0" noProof="0" dirty="0">
                          <a:solidFill>
                            <a:schemeClr val="bg1"/>
                          </a:solidFill>
                          <a:latin typeface="Arial" panose="020B0604020202020204" pitchFamily="34" charset="0"/>
                          <a:cs typeface="Arial" panose="020B0604020202020204" pitchFamily="34" charset="0"/>
                        </a:rPr>
                        <a:t>(N=296)</a:t>
                      </a:r>
                    </a:p>
                    <a:p>
                      <a:pPr algn="ctr"/>
                      <a:r>
                        <a:rPr lang="en-GB" sz="1600" dirty="0">
                          <a:solidFill>
                            <a:schemeClr val="bg1"/>
                          </a:solidFill>
                          <a:latin typeface="Arial" panose="020B0604020202020204" pitchFamily="34" charset="0"/>
                          <a:cs typeface="Arial" panose="020B0604020202020204" pitchFamily="34" charset="0"/>
                        </a:rPr>
                        <a:t>n (%)</a:t>
                      </a:r>
                    </a:p>
                  </a:txBody>
                  <a:tcP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solidFill>
                            <a:schemeClr val="bg1"/>
                          </a:solidFill>
                          <a:latin typeface="Arial" panose="020B0604020202020204" pitchFamily="34" charset="0"/>
                          <a:cs typeface="Arial" panose="020B0604020202020204" pitchFamily="34" charset="0"/>
                        </a:rPr>
                        <a:t>TROPION-Lung01</a:t>
                      </a:r>
                      <a:r>
                        <a:rPr lang="en-GB" sz="1600" baseline="30000" noProof="0" dirty="0">
                          <a:solidFill>
                            <a:schemeClr val="bg1"/>
                          </a:solidFill>
                          <a:latin typeface="Arial" panose="020B0604020202020204" pitchFamily="34" charset="0"/>
                          <a:cs typeface="Arial" panose="020B0604020202020204" pitchFamily="34" charset="0"/>
                        </a:rPr>
                        <a:t>2</a:t>
                      </a:r>
                      <a:br>
                        <a:rPr lang="en-GB" sz="1600" noProof="0" dirty="0">
                          <a:solidFill>
                            <a:schemeClr val="bg1"/>
                          </a:solidFill>
                          <a:latin typeface="Arial" panose="020B0604020202020204" pitchFamily="34" charset="0"/>
                          <a:cs typeface="Arial" panose="020B0604020202020204" pitchFamily="34" charset="0"/>
                        </a:rPr>
                      </a:br>
                      <a:r>
                        <a:rPr lang="en-GB" sz="1600" noProof="0" dirty="0">
                          <a:solidFill>
                            <a:schemeClr val="bg1"/>
                          </a:solidFill>
                          <a:latin typeface="Arial" panose="020B0604020202020204" pitchFamily="34" charset="0"/>
                          <a:cs typeface="Arial" panose="020B0604020202020204" pitchFamily="34" charset="0"/>
                        </a:rPr>
                        <a:t>Dato-</a:t>
                      </a:r>
                      <a:r>
                        <a:rPr lang="en-GB" sz="1600" noProof="0" dirty="0" err="1">
                          <a:solidFill>
                            <a:schemeClr val="bg1"/>
                          </a:solidFill>
                          <a:latin typeface="Arial" panose="020B0604020202020204" pitchFamily="34" charset="0"/>
                          <a:cs typeface="Arial" panose="020B0604020202020204" pitchFamily="34" charset="0"/>
                        </a:rPr>
                        <a:t>DXd</a:t>
                      </a:r>
                      <a:endParaRPr lang="en-GB" sz="1600" noProof="0" dirty="0">
                        <a:solidFill>
                          <a:schemeClr val="bg1"/>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aseline="0" noProof="0" dirty="0">
                          <a:solidFill>
                            <a:schemeClr val="bg1"/>
                          </a:solidFill>
                          <a:latin typeface="Arial" panose="020B0604020202020204" pitchFamily="34" charset="0"/>
                          <a:cs typeface="Arial" panose="020B0604020202020204" pitchFamily="34" charset="0"/>
                        </a:rPr>
                        <a:t>(N=297)</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aseline="0" noProof="0" dirty="0">
                          <a:solidFill>
                            <a:schemeClr val="bg1"/>
                          </a:solidFill>
                          <a:latin typeface="Arial" panose="020B0604020202020204" pitchFamily="34" charset="0"/>
                          <a:cs typeface="Arial" panose="020B0604020202020204" pitchFamily="34" charset="0"/>
                        </a:rPr>
                        <a:t>n (%)</a:t>
                      </a:r>
                    </a:p>
                  </a:txBody>
                  <a:tcP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solidFill>
                            <a:schemeClr val="bg1"/>
                          </a:solidFill>
                          <a:latin typeface="Arial" panose="020B0604020202020204" pitchFamily="34" charset="0"/>
                          <a:cs typeface="Arial" panose="020B0604020202020204" pitchFamily="34" charset="0"/>
                        </a:rPr>
                        <a:t>OptiTROP-Lung03</a:t>
                      </a:r>
                      <a:r>
                        <a:rPr lang="en-GB" sz="1600" baseline="30000" noProof="0" dirty="0">
                          <a:solidFill>
                            <a:schemeClr val="bg1"/>
                          </a:solidFill>
                          <a:latin typeface="Arial" panose="020B0604020202020204" pitchFamily="34" charset="0"/>
                          <a:cs typeface="Arial" panose="020B0604020202020204" pitchFamily="34" charset="0"/>
                        </a:rPr>
                        <a:t>3</a:t>
                      </a:r>
                      <a:br>
                        <a:rPr lang="en-GB" sz="1600" noProof="0" dirty="0">
                          <a:solidFill>
                            <a:schemeClr val="bg1"/>
                          </a:solidFill>
                          <a:latin typeface="Arial" panose="020B0604020202020204" pitchFamily="34" charset="0"/>
                          <a:cs typeface="Arial" panose="020B0604020202020204" pitchFamily="34" charset="0"/>
                        </a:rPr>
                      </a:br>
                      <a:r>
                        <a:rPr lang="en-GB" sz="1600" noProof="0" dirty="0">
                          <a:solidFill>
                            <a:schemeClr val="bg1"/>
                          </a:solidFill>
                          <a:latin typeface="Arial" panose="020B0604020202020204" pitchFamily="34" charset="0"/>
                          <a:cs typeface="Arial" panose="020B0604020202020204" pitchFamily="34" charset="0"/>
                        </a:rPr>
                        <a:t>Sac-TMT</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aseline="0" noProof="0" dirty="0">
                          <a:solidFill>
                            <a:schemeClr val="bg1"/>
                          </a:solidFill>
                          <a:latin typeface="Arial" panose="020B0604020202020204" pitchFamily="34" charset="0"/>
                          <a:cs typeface="Arial" panose="020B0604020202020204" pitchFamily="34" charset="0"/>
                        </a:rPr>
                        <a:t>(N=91)</a:t>
                      </a:r>
                    </a:p>
                    <a:p>
                      <a:pPr algn="ctr"/>
                      <a:r>
                        <a:rPr lang="en-GB" sz="1600" dirty="0">
                          <a:solidFill>
                            <a:schemeClr val="bg1"/>
                          </a:solidFill>
                          <a:latin typeface="Arial" panose="020B0604020202020204" pitchFamily="34" charset="0"/>
                          <a:cs typeface="Arial" panose="020B0604020202020204" pitchFamily="34" charset="0"/>
                        </a:rPr>
                        <a:t>n (%)</a:t>
                      </a:r>
                    </a:p>
                  </a:txBody>
                  <a:tcPr>
                    <a:lnR w="12700" cap="flat" cmpd="sng" algn="ctr">
                      <a:solidFill>
                        <a:schemeClr val="accent6"/>
                      </a:solidFill>
                      <a:prstDash val="solid"/>
                      <a:round/>
                      <a:headEnd type="none" w="med" len="med"/>
                      <a:tailEnd type="none" w="med" len="med"/>
                    </a:lnR>
                    <a:solidFill>
                      <a:srgbClr val="7030A0"/>
                    </a:solidFill>
                  </a:tcPr>
                </a:tc>
                <a:extLst>
                  <a:ext uri="{0D108BD9-81ED-4DB2-BD59-A6C34878D82A}">
                    <a16:rowId xmlns:a16="http://schemas.microsoft.com/office/drawing/2014/main" val="3310230461"/>
                  </a:ext>
                </a:extLst>
              </a:tr>
              <a:tr h="370840">
                <a:tc vMerge="1">
                  <a:txBody>
                    <a:bodyPr/>
                    <a:lstStyle/>
                    <a:p>
                      <a:endParaRPr lang="en-GB" dirty="0"/>
                    </a:p>
                  </a:txBody>
                  <a:tcPr/>
                </a:tc>
                <a:tc>
                  <a:txBody>
                    <a:bodyPr/>
                    <a:lstStyle/>
                    <a:p>
                      <a:pPr algn="ctr"/>
                      <a:r>
                        <a:rPr lang="en-US" dirty="0">
                          <a:solidFill>
                            <a:schemeClr val="tx1"/>
                          </a:solidFill>
                          <a:latin typeface="Arial" panose="020B0604020202020204" pitchFamily="34" charset="0"/>
                          <a:cs typeface="Arial" panose="020B0604020202020204" pitchFamily="34" charset="0"/>
                        </a:rPr>
                        <a:t>Any grade</a:t>
                      </a:r>
                    </a:p>
                  </a:txBody>
                  <a:tcPr anchor="ctr"/>
                </a:tc>
                <a:tc>
                  <a:txBody>
                    <a:bodyPr/>
                    <a:lstStyle/>
                    <a:p>
                      <a:pPr marL="0" algn="ctr" defTabSz="457200" rtl="0" eaLnBrk="1" latinLnBrk="0" hangingPunct="1"/>
                      <a:r>
                        <a:rPr lang="en-US" sz="1600" kern="1200" dirty="0">
                          <a:solidFill>
                            <a:schemeClr val="dk1"/>
                          </a:solidFill>
                          <a:latin typeface="Arial" panose="020B0604020202020204" pitchFamily="34" charset="0"/>
                          <a:cs typeface="Arial" panose="020B0604020202020204" pitchFamily="34" charset="0"/>
                        </a:rPr>
                        <a:t>NR</a:t>
                      </a:r>
                      <a:endParaRPr lang="en-US" sz="16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algn="ctr" defTabSz="457200" rtl="0" eaLnBrk="1" latinLnBrk="0" hangingPunct="1"/>
                      <a:r>
                        <a:rPr lang="en-US" sz="1600" kern="1200" dirty="0">
                          <a:solidFill>
                            <a:schemeClr val="dk1"/>
                          </a:solidFill>
                          <a:latin typeface="Arial" panose="020B0604020202020204" pitchFamily="34" charset="0"/>
                          <a:cs typeface="Arial" panose="020B0604020202020204" pitchFamily="34" charset="0"/>
                        </a:rPr>
                        <a:t>21.5</a:t>
                      </a:r>
                      <a:endParaRPr lang="en-GB" sz="16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algn="ctr" defTabSz="457200" rtl="0" eaLnBrk="1" latinLnBrk="0" hangingPunct="1"/>
                      <a:r>
                        <a:rPr lang="en-US" sz="1600" kern="1200" dirty="0">
                          <a:solidFill>
                            <a:schemeClr val="dk1"/>
                          </a:solidFill>
                          <a:latin typeface="Arial" panose="020B0604020202020204" pitchFamily="34" charset="0"/>
                          <a:cs typeface="Arial" panose="020B0604020202020204" pitchFamily="34" charset="0"/>
                        </a:rPr>
                        <a:t>NR</a:t>
                      </a:r>
                    </a:p>
                    <a:p>
                      <a:pPr marL="0" algn="ctr" defTabSz="457200" rtl="0" eaLnBrk="1" latinLnBrk="0" hangingPunct="1"/>
                      <a:endParaRPr lang="en-US" sz="1600" kern="1200" dirty="0">
                        <a:solidFill>
                          <a:schemeClr val="dk1"/>
                        </a:solidFill>
                        <a:latin typeface="Arial" panose="020B0604020202020204" pitchFamily="34" charset="0"/>
                        <a:ea typeface="+mn-ea"/>
                        <a:cs typeface="Arial" panose="020B0604020202020204" pitchFamily="34" charset="0"/>
                      </a:endParaRPr>
                    </a:p>
                  </a:txBody>
                  <a:tcPr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534459481"/>
                  </a:ext>
                </a:extLst>
              </a:tr>
              <a:tr h="370840">
                <a:tc vMerge="1">
                  <a:txBody>
                    <a:bodyPr/>
                    <a:lstStyle/>
                    <a:p>
                      <a:endParaRPr lang="en-GB" dirty="0"/>
                    </a:p>
                  </a:txBody>
                  <a:tcPr/>
                </a:tc>
                <a:tc>
                  <a:txBody>
                    <a:bodyPr/>
                    <a:lstStyle/>
                    <a:p>
                      <a:pPr algn="ctr"/>
                      <a:r>
                        <a:rPr lang="en-US" dirty="0">
                          <a:solidFill>
                            <a:schemeClr val="tx1"/>
                          </a:solidFill>
                          <a:latin typeface="Arial" panose="020B0604020202020204" pitchFamily="34" charset="0"/>
                          <a:cs typeface="Arial" panose="020B0604020202020204" pitchFamily="34" charset="0"/>
                        </a:rPr>
                        <a:t>Grade </a:t>
                      </a:r>
                      <a:r>
                        <a:rPr lang="en-US" sz="1800" noProof="0" dirty="0">
                          <a:solidFill>
                            <a:schemeClr val="tx1"/>
                          </a:solidFill>
                          <a:latin typeface="Arial" panose="020B0604020202020204" pitchFamily="34" charset="0"/>
                          <a:cs typeface="Arial" panose="020B0604020202020204" pitchFamily="34" charset="0"/>
                        </a:rPr>
                        <a:t>≥ 3</a:t>
                      </a:r>
                    </a:p>
                  </a:txBody>
                  <a:tcPr anchor="ctr"/>
                </a:tc>
                <a:tc>
                  <a:txBody>
                    <a:bodyPr/>
                    <a:lstStyle/>
                    <a:p>
                      <a:pPr marL="0" algn="ctr" defTabSz="457200" rtl="0" eaLnBrk="1" latinLnBrk="0" hangingPunct="1"/>
                      <a:r>
                        <a:rPr lang="en-US" sz="1600" kern="1200" dirty="0">
                          <a:solidFill>
                            <a:schemeClr val="dk1"/>
                          </a:solidFill>
                          <a:latin typeface="Arial" panose="020B0604020202020204" pitchFamily="34" charset="0"/>
                          <a:cs typeface="Arial" panose="020B0604020202020204" pitchFamily="34" charset="0"/>
                        </a:rPr>
                        <a:t>NR</a:t>
                      </a:r>
                      <a:endParaRPr lang="en-US" sz="16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algn="ctr" defTabSz="457200" rtl="0" eaLnBrk="1" latinLnBrk="0" hangingPunct="1"/>
                      <a:r>
                        <a:rPr lang="en-US" sz="1600" kern="1200" dirty="0">
                          <a:solidFill>
                            <a:schemeClr val="dk1"/>
                          </a:solidFill>
                          <a:latin typeface="Arial" panose="020B0604020202020204" pitchFamily="34" charset="0"/>
                          <a:cs typeface="Arial" panose="020B0604020202020204" pitchFamily="34" charset="0"/>
                        </a:rPr>
                        <a:t>9.3</a:t>
                      </a:r>
                      <a:endParaRPr lang="en-GB" sz="16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algn="ctr" defTabSz="457200" rtl="0" eaLnBrk="1" latinLnBrk="0" hangingPunct="1"/>
                      <a:r>
                        <a:rPr lang="en-US" sz="1600" kern="1200" dirty="0">
                          <a:solidFill>
                            <a:schemeClr val="dk1"/>
                          </a:solidFill>
                          <a:latin typeface="Arial" panose="020B0604020202020204" pitchFamily="34" charset="0"/>
                          <a:cs typeface="Arial" panose="020B0604020202020204" pitchFamily="34" charset="0"/>
                        </a:rPr>
                        <a:t>NR</a:t>
                      </a:r>
                    </a:p>
                    <a:p>
                      <a:pPr marL="0" algn="ctr" defTabSz="457200" rtl="0" eaLnBrk="1" latinLnBrk="0" hangingPunct="1"/>
                      <a:endParaRPr lang="en-GB" sz="1600" kern="1200" dirty="0">
                        <a:solidFill>
                          <a:schemeClr val="dk1"/>
                        </a:solidFill>
                        <a:latin typeface="Arial" panose="020B0604020202020204" pitchFamily="34" charset="0"/>
                        <a:ea typeface="+mn-ea"/>
                        <a:cs typeface="Arial" panose="020B0604020202020204" pitchFamily="34" charset="0"/>
                      </a:endParaRPr>
                    </a:p>
                  </a:txBody>
                  <a:tcPr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90230987"/>
                  </a:ext>
                </a:extLst>
              </a:tr>
            </a:tbl>
          </a:graphicData>
        </a:graphic>
      </p:graphicFrame>
      <p:sp>
        <p:nvSpPr>
          <p:cNvPr id="11" name="TextBox 10">
            <a:extLst>
              <a:ext uri="{FF2B5EF4-FFF2-40B4-BE49-F238E27FC236}">
                <a16:creationId xmlns:a16="http://schemas.microsoft.com/office/drawing/2014/main" id="{DAB92E0C-BF9A-EB25-6A33-1CE8500D20DB}"/>
              </a:ext>
            </a:extLst>
          </p:cNvPr>
          <p:cNvSpPr txBox="1"/>
          <p:nvPr/>
        </p:nvSpPr>
        <p:spPr>
          <a:xfrm>
            <a:off x="1720518" y="1916832"/>
            <a:ext cx="1353952" cy="840230"/>
          </a:xfrm>
          <a:prstGeom prst="rect">
            <a:avLst/>
          </a:prstGeom>
          <a:noFill/>
        </p:spPr>
        <p:txBody>
          <a:bodyPr wrap="square" rtlCol="0">
            <a:spAutoFit/>
          </a:bodyPr>
          <a:lstStyle/>
          <a:p>
            <a:pPr lvl="0">
              <a:lnSpc>
                <a:spcPct val="90000"/>
              </a:lnSpc>
              <a:defRPr/>
            </a:pPr>
            <a:r>
              <a:rPr lang="en-GB" b="1" dirty="0">
                <a:solidFill>
                  <a:srgbClr val="000000"/>
                </a:solidFill>
                <a:latin typeface="Arial" panose="020B0604020202020204" pitchFamily="34" charset="0"/>
                <a:ea typeface="Aileron" charset="0"/>
                <a:cs typeface="Arial" panose="020B0604020202020204" pitchFamily="34" charset="0"/>
              </a:rPr>
              <a:t>Ocular surface</a:t>
            </a:r>
            <a:br>
              <a:rPr lang="en-GB" b="1" dirty="0">
                <a:solidFill>
                  <a:srgbClr val="000000"/>
                </a:solidFill>
                <a:latin typeface="Arial" panose="020B0604020202020204" pitchFamily="34" charset="0"/>
                <a:ea typeface="Aileron" charset="0"/>
                <a:cs typeface="Arial" panose="020B0604020202020204" pitchFamily="34" charset="0"/>
              </a:rPr>
            </a:br>
            <a:r>
              <a:rPr lang="en-GB" b="1" dirty="0">
                <a:solidFill>
                  <a:srgbClr val="000000"/>
                </a:solidFill>
                <a:latin typeface="Arial" panose="020B0604020202020204" pitchFamily="34" charset="0"/>
                <a:ea typeface="Aileron" charset="0"/>
                <a:cs typeface="Arial" panose="020B0604020202020204" pitchFamily="34" charset="0"/>
              </a:rPr>
              <a:t>events</a:t>
            </a:r>
          </a:p>
        </p:txBody>
      </p:sp>
      <p:grpSp>
        <p:nvGrpSpPr>
          <p:cNvPr id="3" name="Group 2">
            <a:extLst>
              <a:ext uri="{FF2B5EF4-FFF2-40B4-BE49-F238E27FC236}">
                <a16:creationId xmlns:a16="http://schemas.microsoft.com/office/drawing/2014/main" id="{DD0FE5AA-6427-6DC6-7C9E-FBAF5230CCB6}"/>
              </a:ext>
            </a:extLst>
          </p:cNvPr>
          <p:cNvGrpSpPr/>
          <p:nvPr/>
        </p:nvGrpSpPr>
        <p:grpSpPr>
          <a:xfrm>
            <a:off x="752657" y="2048898"/>
            <a:ext cx="950855" cy="617478"/>
            <a:chOff x="4346466" y="2853768"/>
            <a:chExt cx="478420" cy="287262"/>
          </a:xfrm>
        </p:grpSpPr>
        <p:sp>
          <p:nvSpPr>
            <p:cNvPr id="6" name="Freeform 19">
              <a:extLst>
                <a:ext uri="{FF2B5EF4-FFF2-40B4-BE49-F238E27FC236}">
                  <a16:creationId xmlns:a16="http://schemas.microsoft.com/office/drawing/2014/main" id="{9BDB3468-8CBD-AEC0-085A-85BFE2A57566}"/>
                </a:ext>
              </a:extLst>
            </p:cNvPr>
            <p:cNvSpPr/>
            <p:nvPr/>
          </p:nvSpPr>
          <p:spPr>
            <a:xfrm>
              <a:off x="4346466" y="2853768"/>
              <a:ext cx="478420" cy="287262"/>
            </a:xfrm>
            <a:custGeom>
              <a:avLst/>
              <a:gdLst>
                <a:gd name="connsiteX0" fmla="*/ 322364 w 478420"/>
                <a:gd name="connsiteY0" fmla="*/ 229810 h 287262"/>
                <a:gd name="connsiteX1" fmla="*/ 327151 w 478420"/>
                <a:gd name="connsiteY1" fmla="*/ 62839 h 287262"/>
                <a:gd name="connsiteX2" fmla="*/ 436072 w 478420"/>
                <a:gd name="connsiteY2" fmla="*/ 150214 h 287262"/>
                <a:gd name="connsiteX3" fmla="*/ 322364 w 478420"/>
                <a:gd name="connsiteY3" fmla="*/ 229810 h 287262"/>
                <a:gd name="connsiteX4" fmla="*/ 87168 w 478420"/>
                <a:gd name="connsiteY4" fmla="*/ 106527 h 287262"/>
                <a:gd name="connsiteX5" fmla="*/ 150605 w 478420"/>
                <a:gd name="connsiteY5" fmla="*/ 63437 h 287262"/>
                <a:gd name="connsiteX6" fmla="*/ 155991 w 478420"/>
                <a:gd name="connsiteY6" fmla="*/ 229810 h 287262"/>
                <a:gd name="connsiteX7" fmla="*/ 42283 w 478420"/>
                <a:gd name="connsiteY7" fmla="*/ 150214 h 287262"/>
                <a:gd name="connsiteX8" fmla="*/ 87168 w 478420"/>
                <a:gd name="connsiteY8" fmla="*/ 106527 h 287262"/>
                <a:gd name="connsiteX9" fmla="*/ 87168 w 478420"/>
                <a:gd name="connsiteY9" fmla="*/ 106527 h 287262"/>
                <a:gd name="connsiteX10" fmla="*/ 239177 w 478420"/>
                <a:gd name="connsiteY10" fmla="*/ 239385 h 287262"/>
                <a:gd name="connsiteX11" fmla="*/ 143423 w 478420"/>
                <a:gd name="connsiteY11" fmla="*/ 143631 h 287262"/>
                <a:gd name="connsiteX12" fmla="*/ 239177 w 478420"/>
                <a:gd name="connsiteY12" fmla="*/ 47877 h 287262"/>
                <a:gd name="connsiteX13" fmla="*/ 334931 w 478420"/>
                <a:gd name="connsiteY13" fmla="*/ 143631 h 287262"/>
                <a:gd name="connsiteX14" fmla="*/ 239177 w 478420"/>
                <a:gd name="connsiteY14" fmla="*/ 239385 h 287262"/>
                <a:gd name="connsiteX15" fmla="*/ 471980 w 478420"/>
                <a:gd name="connsiteY15" fmla="*/ 133457 h 287262"/>
                <a:gd name="connsiteX16" fmla="*/ 239177 w 478420"/>
                <a:gd name="connsiteY16" fmla="*/ 0 h 287262"/>
                <a:gd name="connsiteX17" fmla="*/ 6375 w 478420"/>
                <a:gd name="connsiteY17" fmla="*/ 133457 h 287262"/>
                <a:gd name="connsiteX18" fmla="*/ 7572 w 478420"/>
                <a:gd name="connsiteY18" fmla="*/ 169365 h 287262"/>
                <a:gd name="connsiteX19" fmla="*/ 239177 w 478420"/>
                <a:gd name="connsiteY19" fmla="*/ 287263 h 287262"/>
                <a:gd name="connsiteX20" fmla="*/ 471381 w 478420"/>
                <a:gd name="connsiteY20" fmla="*/ 169365 h 287262"/>
                <a:gd name="connsiteX21" fmla="*/ 471980 w 478420"/>
                <a:gd name="connsiteY21" fmla="*/ 133457 h 2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420" h="287262">
                  <a:moveTo>
                    <a:pt x="322364" y="229810"/>
                  </a:moveTo>
                  <a:cubicBezTo>
                    <a:pt x="369044" y="184925"/>
                    <a:pt x="371438" y="110716"/>
                    <a:pt x="327151" y="62839"/>
                  </a:cubicBezTo>
                  <a:cubicBezTo>
                    <a:pt x="374430" y="87376"/>
                    <a:pt x="413330" y="125079"/>
                    <a:pt x="436072" y="150214"/>
                  </a:cubicBezTo>
                  <a:cubicBezTo>
                    <a:pt x="412133" y="173554"/>
                    <a:pt x="371438" y="208265"/>
                    <a:pt x="322364" y="229810"/>
                  </a:cubicBezTo>
                  <a:close/>
                  <a:moveTo>
                    <a:pt x="87168" y="106527"/>
                  </a:moveTo>
                  <a:cubicBezTo>
                    <a:pt x="106917" y="89770"/>
                    <a:pt x="127863" y="75406"/>
                    <a:pt x="150605" y="63437"/>
                  </a:cubicBezTo>
                  <a:cubicBezTo>
                    <a:pt x="106917" y="111314"/>
                    <a:pt x="109311" y="184925"/>
                    <a:pt x="155991" y="229810"/>
                  </a:cubicBezTo>
                  <a:cubicBezTo>
                    <a:pt x="106917" y="208265"/>
                    <a:pt x="65623" y="173554"/>
                    <a:pt x="42283" y="150214"/>
                  </a:cubicBezTo>
                  <a:cubicBezTo>
                    <a:pt x="56047" y="134654"/>
                    <a:pt x="71009" y="120291"/>
                    <a:pt x="87168" y="106527"/>
                  </a:cubicBezTo>
                  <a:lnTo>
                    <a:pt x="87168" y="106527"/>
                  </a:lnTo>
                  <a:close/>
                  <a:moveTo>
                    <a:pt x="239177" y="239385"/>
                  </a:moveTo>
                  <a:cubicBezTo>
                    <a:pt x="186512" y="239385"/>
                    <a:pt x="143423" y="196296"/>
                    <a:pt x="143423" y="143631"/>
                  </a:cubicBezTo>
                  <a:cubicBezTo>
                    <a:pt x="143423" y="90966"/>
                    <a:pt x="186512" y="47877"/>
                    <a:pt x="239177" y="47877"/>
                  </a:cubicBezTo>
                  <a:cubicBezTo>
                    <a:pt x="291842" y="47877"/>
                    <a:pt x="334931" y="90966"/>
                    <a:pt x="334931" y="143631"/>
                  </a:cubicBezTo>
                  <a:cubicBezTo>
                    <a:pt x="334931" y="196296"/>
                    <a:pt x="291842" y="239385"/>
                    <a:pt x="239177" y="239385"/>
                  </a:cubicBezTo>
                  <a:close/>
                  <a:moveTo>
                    <a:pt x="471980" y="133457"/>
                  </a:moveTo>
                  <a:cubicBezTo>
                    <a:pt x="437269" y="92762"/>
                    <a:pt x="346302" y="0"/>
                    <a:pt x="239177" y="0"/>
                  </a:cubicBezTo>
                  <a:cubicBezTo>
                    <a:pt x="132052" y="0"/>
                    <a:pt x="41086" y="92762"/>
                    <a:pt x="6375" y="133457"/>
                  </a:cubicBezTo>
                  <a:cubicBezTo>
                    <a:pt x="-2602" y="144230"/>
                    <a:pt x="-2004" y="159191"/>
                    <a:pt x="7572" y="169365"/>
                  </a:cubicBezTo>
                  <a:cubicBezTo>
                    <a:pt x="42881" y="206470"/>
                    <a:pt x="133249" y="287263"/>
                    <a:pt x="239177" y="287263"/>
                  </a:cubicBezTo>
                  <a:cubicBezTo>
                    <a:pt x="345105" y="287263"/>
                    <a:pt x="435473" y="206470"/>
                    <a:pt x="471381" y="169365"/>
                  </a:cubicBezTo>
                  <a:cubicBezTo>
                    <a:pt x="480358" y="159790"/>
                    <a:pt x="480957" y="144230"/>
                    <a:pt x="471980" y="133457"/>
                  </a:cubicBezTo>
                  <a:close/>
                </a:path>
              </a:pathLst>
            </a:custGeom>
            <a:solidFill>
              <a:schemeClr val="accent6"/>
            </a:solidFill>
            <a:ln w="5953"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Freeform 20">
              <a:extLst>
                <a:ext uri="{FF2B5EF4-FFF2-40B4-BE49-F238E27FC236}">
                  <a16:creationId xmlns:a16="http://schemas.microsoft.com/office/drawing/2014/main" id="{A5333041-4925-5066-FAE8-8054282CA66A}"/>
                </a:ext>
              </a:extLst>
            </p:cNvPr>
            <p:cNvSpPr/>
            <p:nvPr/>
          </p:nvSpPr>
          <p:spPr>
            <a:xfrm>
              <a:off x="4525797" y="2937553"/>
              <a:ext cx="119692" cy="119692"/>
            </a:xfrm>
            <a:custGeom>
              <a:avLst/>
              <a:gdLst>
                <a:gd name="connsiteX0" fmla="*/ 119693 w 119692"/>
                <a:gd name="connsiteY0" fmla="*/ 59846 h 119692"/>
                <a:gd name="connsiteX1" fmla="*/ 59846 w 119692"/>
                <a:gd name="connsiteY1" fmla="*/ 119693 h 119692"/>
                <a:gd name="connsiteX2" fmla="*/ 0 w 119692"/>
                <a:gd name="connsiteY2" fmla="*/ 59846 h 119692"/>
                <a:gd name="connsiteX3" fmla="*/ 59846 w 119692"/>
                <a:gd name="connsiteY3" fmla="*/ 0 h 119692"/>
                <a:gd name="connsiteX4" fmla="*/ 119693 w 119692"/>
                <a:gd name="connsiteY4" fmla="*/ 59846 h 119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92" h="119692">
                  <a:moveTo>
                    <a:pt x="119693" y="59846"/>
                  </a:moveTo>
                  <a:cubicBezTo>
                    <a:pt x="119693" y="92899"/>
                    <a:pt x="92899" y="119693"/>
                    <a:pt x="59846" y="119693"/>
                  </a:cubicBezTo>
                  <a:cubicBezTo>
                    <a:pt x="26794" y="119693"/>
                    <a:pt x="0" y="92899"/>
                    <a:pt x="0" y="59846"/>
                  </a:cubicBezTo>
                  <a:cubicBezTo>
                    <a:pt x="0" y="26794"/>
                    <a:pt x="26794" y="0"/>
                    <a:pt x="59846" y="0"/>
                  </a:cubicBezTo>
                  <a:cubicBezTo>
                    <a:pt x="92899" y="0"/>
                    <a:pt x="119693" y="26794"/>
                    <a:pt x="119693" y="59846"/>
                  </a:cubicBezTo>
                  <a:close/>
                </a:path>
              </a:pathLst>
            </a:custGeom>
            <a:solidFill>
              <a:schemeClr val="accent6"/>
            </a:solidFill>
            <a:ln w="595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3165025226"/>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AE8A85-F727-83C5-CCA4-0930D7E97A2B}"/>
              </a:ext>
            </a:extLst>
          </p:cNvPr>
          <p:cNvSpPr>
            <a:spLocks noGrp="1"/>
          </p:cNvSpPr>
          <p:nvPr>
            <p:ph type="title"/>
          </p:nvPr>
        </p:nvSpPr>
        <p:spPr>
          <a:xfrm>
            <a:off x="619201" y="259200"/>
            <a:ext cx="10963199" cy="864000"/>
          </a:xfrm>
        </p:spPr>
        <p:txBody>
          <a:bodyPr/>
          <a:lstStyle/>
          <a:p>
            <a:r>
              <a:rPr lang="en-GB" noProof="0" dirty="0"/>
              <a:t>Recognising Ocular Surface Events (OSE)</a:t>
            </a:r>
          </a:p>
        </p:txBody>
      </p:sp>
      <p:sp>
        <p:nvSpPr>
          <p:cNvPr id="16" name="Content Placeholder 15">
            <a:extLst>
              <a:ext uri="{FF2B5EF4-FFF2-40B4-BE49-F238E27FC236}">
                <a16:creationId xmlns:a16="http://schemas.microsoft.com/office/drawing/2014/main" id="{111E881E-71C6-A2F6-20C2-3C2A541011D9}"/>
              </a:ext>
            </a:extLst>
          </p:cNvPr>
          <p:cNvSpPr>
            <a:spLocks noGrp="1"/>
          </p:cNvSpPr>
          <p:nvPr>
            <p:ph sz="quarter" idx="15"/>
          </p:nvPr>
        </p:nvSpPr>
        <p:spPr>
          <a:xfrm>
            <a:off x="608922" y="6356351"/>
            <a:ext cx="9004209" cy="365125"/>
          </a:xfrm>
        </p:spPr>
        <p:txBody>
          <a:bodyPr anchor="b" anchorCtr="0"/>
          <a:lstStyle/>
          <a:p>
            <a:r>
              <a:rPr lang="en-GB" sz="1100" noProof="0" dirty="0">
                <a:solidFill>
                  <a:schemeClr val="tx2"/>
                </a:solidFill>
              </a:rPr>
              <a:t>ADC, antibody-drug conjugate</a:t>
            </a:r>
          </a:p>
          <a:p>
            <a:r>
              <a:rPr lang="en-GB" sz="1100" noProof="0" dirty="0">
                <a:solidFill>
                  <a:schemeClr val="tx2"/>
                </a:solidFill>
              </a:rPr>
              <a:t>Dy GK, et al. Oncologist. 2024;29:e1435-e1451; Lindgren ES, et al. Curr Ophthalmol Rep. 2024;12:13-22; Lisberg A, et al. Oncologist. 2025;30:oyaf225</a:t>
            </a:r>
          </a:p>
        </p:txBody>
      </p:sp>
      <p:sp>
        <p:nvSpPr>
          <p:cNvPr id="2" name="Slide Number Placeholder 1">
            <a:extLst>
              <a:ext uri="{FF2B5EF4-FFF2-40B4-BE49-F238E27FC236}">
                <a16:creationId xmlns:a16="http://schemas.microsoft.com/office/drawing/2014/main" id="{7245A71B-5394-4890-732F-8F634F963417}"/>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EDBABE-2795-4E5B-820B-776AA6DA7498}"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D75F49BC-3993-0D4D-08EF-8C2ADB2FD1EF}"/>
              </a:ext>
            </a:extLst>
          </p:cNvPr>
          <p:cNvSpPr>
            <a:spLocks/>
          </p:cNvSpPr>
          <p:nvPr/>
        </p:nvSpPr>
        <p:spPr>
          <a:xfrm>
            <a:off x="6672064" y="1210830"/>
            <a:ext cx="5364000" cy="401837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91440" bIns="72000" rtlCol="0" anchor="t">
            <a:noAutofit/>
          </a:bodyPr>
          <a:lstStyle/>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Have you noticed your eyes watering more than usual? </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Are you experiencing any pain or discomfort in or around your eyes? </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Have you had any problems with your vision, such as blurriness, seeing double, or difficulty focusing recently? </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Does it feel like there is something in your eye, such as a grain of sand or an eyelash, even though nothing is there? </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 you find your eyes are unusually sensitive to light, or do bright lights make your eyes feel uncomfortable? </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Have you noticed any redness in your eyes that is not related to tiredness or allergy? </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Are your eyes feeling dry, scratchy, or gritty, especially during the day or when you wake up? </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(Additional)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 you have any new eye symptoms, or worsening of existing symptoms, since your last visit? </a:t>
            </a:r>
          </a:p>
        </p:txBody>
      </p:sp>
      <p:sp>
        <p:nvSpPr>
          <p:cNvPr id="29" name="Rectangle 28">
            <a:extLst>
              <a:ext uri="{FF2B5EF4-FFF2-40B4-BE49-F238E27FC236}">
                <a16:creationId xmlns:a16="http://schemas.microsoft.com/office/drawing/2014/main" id="{9AAC327F-1A35-06B5-EF86-1D640468E47A}"/>
              </a:ext>
            </a:extLst>
          </p:cNvPr>
          <p:cNvSpPr/>
          <p:nvPr/>
        </p:nvSpPr>
        <p:spPr>
          <a:xfrm>
            <a:off x="619201" y="1241486"/>
            <a:ext cx="5338860" cy="2522178"/>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91440" bIns="72000" rtlCol="0" anchor="t"/>
          <a:lstStyle/>
          <a:p>
            <a:pPr marL="0" marR="0" lvl="0" indent="0" algn="l" defTabSz="914377" rtl="0" eaLnBrk="1" fontAlgn="auto" latinLnBrk="0" hangingPunct="1">
              <a:lnSpc>
                <a:spcPct val="100000"/>
              </a:lnSpc>
              <a:spcBef>
                <a:spcPts val="200"/>
              </a:spcBef>
              <a:spcAft>
                <a:spcPts val="200"/>
              </a:spcAft>
              <a:buClr>
                <a:srgbClr val="113E66"/>
              </a:buClr>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Symptoms include:</a:t>
            </a:r>
          </a:p>
          <a:p>
            <a:pPr marL="180000" marR="0" lvl="0" indent="-180000" algn="l" defTabSz="914377" rtl="0" eaLnBrk="1" fontAlgn="auto" latinLnBrk="0" hangingPunct="1">
              <a:lnSpc>
                <a:spcPct val="100000"/>
              </a:lnSpc>
              <a:spcBef>
                <a:spcPts val="200"/>
              </a:spcBef>
              <a:spcAft>
                <a:spcPts val="200"/>
              </a:spcAft>
              <a:buClr>
                <a:srgbClr val="113E66"/>
              </a:buClr>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object 93">
            <a:extLst>
              <a:ext uri="{FF2B5EF4-FFF2-40B4-BE49-F238E27FC236}">
                <a16:creationId xmlns:a16="http://schemas.microsoft.com/office/drawing/2014/main" id="{2CC674E1-E536-35C2-2E34-B62B3A84F03B}"/>
              </a:ext>
            </a:extLst>
          </p:cNvPr>
          <p:cNvSpPr>
            <a:spLocks/>
          </p:cNvSpPr>
          <p:nvPr/>
        </p:nvSpPr>
        <p:spPr>
          <a:xfrm>
            <a:off x="696106" y="1575888"/>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Increased lacrimation</a:t>
            </a:r>
          </a:p>
        </p:txBody>
      </p:sp>
      <p:sp>
        <p:nvSpPr>
          <p:cNvPr id="31" name="object 93">
            <a:extLst>
              <a:ext uri="{FF2B5EF4-FFF2-40B4-BE49-F238E27FC236}">
                <a16:creationId xmlns:a16="http://schemas.microsoft.com/office/drawing/2014/main" id="{B9DFED7B-AA14-6F80-130E-0A9E5A9CF7E4}"/>
              </a:ext>
            </a:extLst>
          </p:cNvPr>
          <p:cNvSpPr>
            <a:spLocks/>
          </p:cNvSpPr>
          <p:nvPr/>
        </p:nvSpPr>
        <p:spPr>
          <a:xfrm>
            <a:off x="696106" y="2122682"/>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Ocular pain</a:t>
            </a:r>
          </a:p>
        </p:txBody>
      </p:sp>
      <p:sp>
        <p:nvSpPr>
          <p:cNvPr id="32" name="object 93">
            <a:extLst>
              <a:ext uri="{FF2B5EF4-FFF2-40B4-BE49-F238E27FC236}">
                <a16:creationId xmlns:a16="http://schemas.microsoft.com/office/drawing/2014/main" id="{E65069BB-6E8C-353E-E7DF-718EBD4A534F}"/>
              </a:ext>
            </a:extLst>
          </p:cNvPr>
          <p:cNvSpPr>
            <a:spLocks/>
          </p:cNvSpPr>
          <p:nvPr/>
        </p:nvSpPr>
        <p:spPr>
          <a:xfrm>
            <a:off x="696106" y="2669477"/>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Foreign body sensation</a:t>
            </a:r>
          </a:p>
        </p:txBody>
      </p:sp>
      <p:sp>
        <p:nvSpPr>
          <p:cNvPr id="33" name="object 93">
            <a:extLst>
              <a:ext uri="{FF2B5EF4-FFF2-40B4-BE49-F238E27FC236}">
                <a16:creationId xmlns:a16="http://schemas.microsoft.com/office/drawing/2014/main" id="{E2AFED5D-E418-CE6F-0B11-611F44BA228D}"/>
              </a:ext>
            </a:extLst>
          </p:cNvPr>
          <p:cNvSpPr>
            <a:spLocks/>
          </p:cNvSpPr>
          <p:nvPr/>
        </p:nvSpPr>
        <p:spPr>
          <a:xfrm>
            <a:off x="3329179" y="1575888"/>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 eye</a:t>
            </a:r>
          </a:p>
        </p:txBody>
      </p:sp>
      <p:sp>
        <p:nvSpPr>
          <p:cNvPr id="34" name="object 93">
            <a:extLst>
              <a:ext uri="{FF2B5EF4-FFF2-40B4-BE49-F238E27FC236}">
                <a16:creationId xmlns:a16="http://schemas.microsoft.com/office/drawing/2014/main" id="{60303A55-091D-EBB8-B93F-E98D5EDE089D}"/>
              </a:ext>
            </a:extLst>
          </p:cNvPr>
          <p:cNvSpPr>
            <a:spLocks/>
          </p:cNvSpPr>
          <p:nvPr/>
        </p:nvSpPr>
        <p:spPr>
          <a:xfrm>
            <a:off x="3329179" y="2122682"/>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Visual disturbances </a:t>
            </a:r>
            <a:b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(decreased or blurred vision)</a:t>
            </a:r>
          </a:p>
        </p:txBody>
      </p:sp>
      <p:sp>
        <p:nvSpPr>
          <p:cNvPr id="35" name="object 93">
            <a:extLst>
              <a:ext uri="{FF2B5EF4-FFF2-40B4-BE49-F238E27FC236}">
                <a16:creationId xmlns:a16="http://schemas.microsoft.com/office/drawing/2014/main" id="{49E52508-511E-B137-BB61-7C0D88708F3E}"/>
              </a:ext>
            </a:extLst>
          </p:cNvPr>
          <p:cNvSpPr>
            <a:spLocks/>
          </p:cNvSpPr>
          <p:nvPr/>
        </p:nvSpPr>
        <p:spPr>
          <a:xfrm>
            <a:off x="3329179" y="2669477"/>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Dry eyes</a:t>
            </a:r>
          </a:p>
        </p:txBody>
      </p:sp>
      <p:sp>
        <p:nvSpPr>
          <p:cNvPr id="36" name="Free-form: Shape 16">
            <a:extLst>
              <a:ext uri="{FF2B5EF4-FFF2-40B4-BE49-F238E27FC236}">
                <a16:creationId xmlns:a16="http://schemas.microsoft.com/office/drawing/2014/main" id="{1B722093-529C-B963-2EC3-004E7A1484B2}"/>
              </a:ext>
            </a:extLst>
          </p:cNvPr>
          <p:cNvSpPr/>
          <p:nvPr/>
        </p:nvSpPr>
        <p:spPr>
          <a:xfrm>
            <a:off x="619201" y="836712"/>
            <a:ext cx="5338860" cy="403596"/>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Signs and symptoms of OSE</a:t>
            </a:r>
            <a:endParaRPr kumimoji="0" lang="en-GB" sz="12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7" name="object 93">
            <a:extLst>
              <a:ext uri="{FF2B5EF4-FFF2-40B4-BE49-F238E27FC236}">
                <a16:creationId xmlns:a16="http://schemas.microsoft.com/office/drawing/2014/main" id="{87117AEF-8AF1-561A-0A5D-01BB8362339E}"/>
              </a:ext>
            </a:extLst>
          </p:cNvPr>
          <p:cNvSpPr>
            <a:spLocks/>
          </p:cNvSpPr>
          <p:nvPr/>
        </p:nvSpPr>
        <p:spPr>
          <a:xfrm>
            <a:off x="696106" y="3216269"/>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Photophobia</a:t>
            </a:r>
          </a:p>
        </p:txBody>
      </p:sp>
      <p:sp>
        <p:nvSpPr>
          <p:cNvPr id="40" name="Free-form: Shape 16">
            <a:extLst>
              <a:ext uri="{FF2B5EF4-FFF2-40B4-BE49-F238E27FC236}">
                <a16:creationId xmlns:a16="http://schemas.microsoft.com/office/drawing/2014/main" id="{26A1CF04-F6A5-0AF1-8FC8-6C1133AF4BCE}"/>
              </a:ext>
            </a:extLst>
          </p:cNvPr>
          <p:cNvSpPr>
            <a:spLocks/>
          </p:cNvSpPr>
          <p:nvPr/>
        </p:nvSpPr>
        <p:spPr>
          <a:xfrm>
            <a:off x="6672240" y="836712"/>
            <a:ext cx="5364000" cy="403200"/>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Potential questions for patients to help identify OSE</a:t>
            </a:r>
            <a:endParaRPr kumimoji="0" lang="en-GB" sz="14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 name="Picture 9" descr="A close up of a person's eye&#10;&#10;Description automatically generated with medium confidence">
            <a:extLst>
              <a:ext uri="{FF2B5EF4-FFF2-40B4-BE49-F238E27FC236}">
                <a16:creationId xmlns:a16="http://schemas.microsoft.com/office/drawing/2014/main" id="{12B9D613-FD61-9351-A92D-48B65C54E0A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793036" y="5237526"/>
            <a:ext cx="2211972" cy="1474648"/>
          </a:xfrm>
          <a:prstGeom prst="rect">
            <a:avLst/>
          </a:prstGeom>
          <a:ln w="31750">
            <a:solidFill>
              <a:schemeClr val="accent1"/>
            </a:solidFill>
          </a:ln>
        </p:spPr>
      </p:pic>
      <p:sp>
        <p:nvSpPr>
          <p:cNvPr id="5" name="Rectangle 4">
            <a:extLst>
              <a:ext uri="{FF2B5EF4-FFF2-40B4-BE49-F238E27FC236}">
                <a16:creationId xmlns:a16="http://schemas.microsoft.com/office/drawing/2014/main" id="{517FCDEF-4E9D-9444-274C-D7356AE0821D}"/>
              </a:ext>
            </a:extLst>
          </p:cNvPr>
          <p:cNvSpPr/>
          <p:nvPr/>
        </p:nvSpPr>
        <p:spPr>
          <a:xfrm>
            <a:off x="623392" y="4279181"/>
            <a:ext cx="5328593" cy="203446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72000" rIns="91440" bIns="72000" numCol="2" spcCol="108000" rtlCol="0" anchor="t"/>
          <a:lstStyle/>
          <a:p>
            <a:pPr marL="285750" marR="0" lvl="0" indent="-285750" algn="l" defTabSz="914377" rtl="0" eaLnBrk="1" fontAlgn="auto" latinLnBrk="0" hangingPunct="1">
              <a:lnSpc>
                <a:spcPct val="100000"/>
              </a:lnSpc>
              <a:spcBef>
                <a:spcPts val="0"/>
              </a:spcBef>
              <a:spcAft>
                <a:spcPts val="300"/>
              </a:spcAft>
              <a:buClr>
                <a:srgbClr val="1F497D"/>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Refer to a licensed eye care provider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e.g., ophthalmologist or optometrist), if any symptoms warrant ophthalmological assessment: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any grade ≥2 OSEs (consider referral for grade 1 OSEs)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Notify prescribing oncologist: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there are any contraindications to prescribing ADC  (e.g., if the patient presents with clinically significant corneal disease)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eye condition is suspected due to any new or worsening signs and symptoms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any grade ≥1 OSEs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377" rtl="0" eaLnBrk="1" fontAlgn="auto" latinLnBrk="0" hangingPunct="1">
              <a:lnSpc>
                <a:spcPct val="100000"/>
              </a:lnSpc>
              <a:spcBef>
                <a:spcPts val="0"/>
              </a:spcBef>
              <a:spcAft>
                <a:spcPts val="300"/>
              </a:spcAft>
              <a:buClr>
                <a:srgbClr val="1F497D"/>
              </a:buClr>
              <a:buSzTx/>
              <a:buFont typeface="Arial" panose="020B0604020202020204" pitchFamily="34" charset="0"/>
              <a:buChar char="•"/>
              <a:tabLst/>
              <a:defRPr/>
            </a:pPr>
            <a:endParaRPr kumimoji="0" lang="en-US" sz="1200" b="0" i="0" u="none" strike="noStrike" kern="120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2C094657-C6E2-D679-6C1D-2D4AE6FD399F}"/>
              </a:ext>
            </a:extLst>
          </p:cNvPr>
          <p:cNvGrpSpPr/>
          <p:nvPr/>
        </p:nvGrpSpPr>
        <p:grpSpPr>
          <a:xfrm>
            <a:off x="119336" y="3429000"/>
            <a:ext cx="5838725" cy="938182"/>
            <a:chOff x="456812" y="3801427"/>
            <a:chExt cx="6024819" cy="938182"/>
          </a:xfrm>
        </p:grpSpPr>
        <p:sp>
          <p:nvSpPr>
            <p:cNvPr id="7" name="Free-form: Shape 16">
              <a:extLst>
                <a:ext uri="{FF2B5EF4-FFF2-40B4-BE49-F238E27FC236}">
                  <a16:creationId xmlns:a16="http://schemas.microsoft.com/office/drawing/2014/main" id="{9A6E7523-2953-673E-016F-D3693F6BDE22}"/>
                </a:ext>
              </a:extLst>
            </p:cNvPr>
            <p:cNvSpPr/>
            <p:nvPr/>
          </p:nvSpPr>
          <p:spPr>
            <a:xfrm>
              <a:off x="962002" y="4150235"/>
              <a:ext cx="5519629" cy="589374"/>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96000" rtlCol="0" anchor="ctr">
              <a:noAutofit/>
            </a:bodyPr>
            <a:lstStyle/>
            <a:p>
              <a:pPr marL="0" marR="0" lvl="0" indent="0" algn="ctr" defTabSz="457200"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Baseline and ongoing ophthalmic assessment must be performed by a licensed eye care provider (e.g., ophthalmologist or optometrist) </a:t>
              </a:r>
              <a:endParaRPr kumimoji="0" lang="en-US" sz="1100" b="1" i="0" u="none" strike="noStrike" kern="0" cap="none" spc="0" normalizeH="0" baseline="30000" noProof="1">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8" name="Graphic 7">
              <a:extLst>
                <a:ext uri="{FF2B5EF4-FFF2-40B4-BE49-F238E27FC236}">
                  <a16:creationId xmlns:a16="http://schemas.microsoft.com/office/drawing/2014/main" id="{E8F6ADCB-D2FE-061F-8C34-4530E775EE62}"/>
                </a:ext>
              </a:extLst>
            </p:cNvPr>
            <p:cNvPicPr>
              <a:picLocks noChangeAspect="1"/>
            </p:cNvPicPr>
            <p:nvPr>
              <p:custDataLst>
                <p:tags r:id="rId1"/>
              </p:custDataLst>
            </p:nvPr>
          </p:nvPicPr>
          <p:blipFill>
            <a:blip>
              <a:extLst>
                <a:ext uri="{96DAC541-7B7A-43D3-8B79-37D633B846F1}">
                  <asvg:svgBlip xmlns:asvg="http://schemas.microsoft.com/office/drawing/2016/SVG/main" r:embed="rId5"/>
                </a:ext>
              </a:extLst>
            </a:blip>
            <a:stretch>
              <a:fillRect/>
            </a:stretch>
          </p:blipFill>
          <p:spPr>
            <a:xfrm>
              <a:off x="456812" y="3801427"/>
              <a:ext cx="218406" cy="218406"/>
            </a:xfrm>
            <a:prstGeom prst="rect">
              <a:avLst/>
            </a:prstGeom>
          </p:spPr>
        </p:pic>
      </p:grpSp>
    </p:spTree>
    <p:extLst>
      <p:ext uri="{BB962C8B-B14F-4D97-AF65-F5344CB8AC3E}">
        <p14:creationId xmlns:p14="http://schemas.microsoft.com/office/powerpoint/2010/main" val="1580872307"/>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966">
          <a:extLst>
            <a:ext uri="{FF2B5EF4-FFF2-40B4-BE49-F238E27FC236}">
              <a16:creationId xmlns:a16="http://schemas.microsoft.com/office/drawing/2014/main" id="{7546738E-8CE2-582C-1557-EF9E2101F658}"/>
            </a:ext>
          </a:extLst>
        </p:cNvPr>
        <p:cNvGrpSpPr/>
        <p:nvPr/>
      </p:nvGrpSpPr>
      <p:grpSpPr>
        <a:xfrm>
          <a:off x="0" y="0"/>
          <a:ext cx="0" cy="0"/>
          <a:chOff x="0" y="0"/>
          <a:chExt cx="0" cy="0"/>
        </a:xfrm>
      </p:grpSpPr>
      <p:sp>
        <p:nvSpPr>
          <p:cNvPr id="1968" name="Google Shape;1968;p49">
            <a:extLst>
              <a:ext uri="{FF2B5EF4-FFF2-40B4-BE49-F238E27FC236}">
                <a16:creationId xmlns:a16="http://schemas.microsoft.com/office/drawing/2014/main" id="{38E6C27F-2059-6633-A91E-73CD2C7C6812}"/>
              </a:ext>
            </a:extLst>
          </p:cNvPr>
          <p:cNvSpPr txBox="1">
            <a:spLocks noGrp="1"/>
          </p:cNvSpPr>
          <p:nvPr>
            <p:ph type="title"/>
          </p:nvPr>
        </p:nvSpPr>
        <p:spPr>
          <a:xfrm>
            <a:off x="619201" y="259200"/>
            <a:ext cx="10963199" cy="474003"/>
          </a:xfrm>
          <a:prstGeom prst="rect">
            <a:avLst/>
          </a:prstGeom>
          <a:noFill/>
          <a:ln>
            <a:noFill/>
          </a:ln>
        </p:spPr>
        <p:txBody>
          <a:bodyPr spcFirstLastPara="1" wrap="square" lIns="0" tIns="0" rIns="0" bIns="0" anchor="t" anchorCtr="0">
            <a:normAutofit/>
          </a:bodyPr>
          <a:lstStyle/>
          <a:p>
            <a:pPr lvl="0"/>
            <a:r>
              <a:rPr lang="en-GB" dirty="0"/>
              <a:t>PATIENT CASE</a:t>
            </a:r>
            <a:endParaRPr dirty="0"/>
          </a:p>
        </p:txBody>
      </p:sp>
      <p:sp>
        <p:nvSpPr>
          <p:cNvPr id="1969" name="Google Shape;1969;p49">
            <a:extLst>
              <a:ext uri="{FF2B5EF4-FFF2-40B4-BE49-F238E27FC236}">
                <a16:creationId xmlns:a16="http://schemas.microsoft.com/office/drawing/2014/main" id="{CB8FB610-4B2F-D4D6-AF18-B2509C0AE4AD}"/>
              </a:ext>
            </a:extLst>
          </p:cNvPr>
          <p:cNvSpPr txBox="1">
            <a:spLocks noGrp="1"/>
          </p:cNvSpPr>
          <p:nvPr>
            <p:ph type="body" idx="3"/>
          </p:nvPr>
        </p:nvSpPr>
        <p:spPr>
          <a:xfrm>
            <a:off x="620183" y="6356351"/>
            <a:ext cx="10300353" cy="365125"/>
          </a:xfrm>
          <a:prstGeom prst="rect">
            <a:avLst/>
          </a:prstGeom>
          <a:noFill/>
          <a:ln>
            <a:noFill/>
          </a:ln>
        </p:spPr>
        <p:txBody>
          <a:bodyPr spcFirstLastPara="1" wrap="square" lIns="0" tIns="0" rIns="0" bIns="0" anchor="b" anchorCtr="0">
            <a:noAutofit/>
          </a:bodyPr>
          <a:lstStyle/>
          <a:p>
            <a:pPr marL="0" lvl="0" indent="0" algn="l" rtl="0">
              <a:lnSpc>
                <a:spcPct val="100000"/>
              </a:lnSpc>
              <a:spcAft>
                <a:spcPts val="0"/>
              </a:spcAft>
              <a:buSzPts val="1200"/>
              <a:buNone/>
            </a:pPr>
            <a:r>
              <a:rPr lang="en-GB" dirty="0">
                <a:latin typeface="Arial" panose="020B0604020202020204" pitchFamily="34" charset="0"/>
                <a:cs typeface="Arial" panose="020B0604020202020204" pitchFamily="34" charset="0"/>
              </a:rPr>
              <a:t>Educational case study</a:t>
            </a:r>
          </a:p>
          <a:p>
            <a:r>
              <a:rPr lang="en-GB" dirty="0">
                <a:solidFill>
                  <a:schemeClr val="tx2"/>
                </a:solidFill>
              </a:rPr>
              <a:t>1L, first-line; C4, cycle 4; Dato-</a:t>
            </a:r>
            <a:r>
              <a:rPr lang="en-GB" dirty="0" err="1">
                <a:solidFill>
                  <a:schemeClr val="tx2"/>
                </a:solidFill>
              </a:rPr>
              <a:t>DXd</a:t>
            </a:r>
            <a:r>
              <a:rPr lang="en-GB" dirty="0">
                <a:solidFill>
                  <a:schemeClr val="tx2"/>
                </a:solidFill>
              </a:rPr>
              <a:t>, </a:t>
            </a:r>
            <a:r>
              <a:rPr lang="en-GB" dirty="0" err="1">
                <a:solidFill>
                  <a:schemeClr val="tx2"/>
                </a:solidFill>
              </a:rPr>
              <a:t>datopotamab</a:t>
            </a:r>
            <a:r>
              <a:rPr lang="en-GB" dirty="0">
                <a:solidFill>
                  <a:schemeClr val="tx2"/>
                </a:solidFill>
              </a:rPr>
              <a:t> deruxtecan; ECOG PS, Eastern Cooperative Oncology Group performance status; IV, intravenous; PET CT, positron emission tomography/computed tomography; Q3W, every 3 weeks</a:t>
            </a:r>
          </a:p>
        </p:txBody>
      </p:sp>
      <p:sp>
        <p:nvSpPr>
          <p:cNvPr id="1970" name="Google Shape;1970;p49">
            <a:extLst>
              <a:ext uri="{FF2B5EF4-FFF2-40B4-BE49-F238E27FC236}">
                <a16:creationId xmlns:a16="http://schemas.microsoft.com/office/drawing/2014/main" id="{00E6E6FA-5431-4B22-EACC-C1D88483679C}"/>
              </a:ext>
            </a:extLst>
          </p:cNvPr>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en-GB" sz="1100" b="0" i="0" u="none" strike="noStrike" kern="0" cap="none" spc="0" normalizeH="0" baseline="0" noProof="0">
                <a:ln>
                  <a:noFill/>
                </a:ln>
                <a:solidFill>
                  <a:srgbClr val="5D829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64</a:t>
            </a:fld>
            <a:endParaRPr kumimoji="0" sz="1100" b="0" i="0" u="none" strike="noStrike" kern="0" cap="none" spc="0" normalizeH="0" baseline="0" noProof="0">
              <a:ln>
                <a:noFill/>
              </a:ln>
              <a:solidFill>
                <a:srgbClr val="5D8298"/>
              </a:solidFill>
              <a:effectLst/>
              <a:uLnTx/>
              <a:uFillTx/>
              <a:latin typeface="Arial"/>
              <a:cs typeface="Arial"/>
              <a:sym typeface="Arial"/>
            </a:endParaRPr>
          </a:p>
        </p:txBody>
      </p:sp>
      <p:sp>
        <p:nvSpPr>
          <p:cNvPr id="1972" name="Google Shape;1972;p49">
            <a:extLst>
              <a:ext uri="{FF2B5EF4-FFF2-40B4-BE49-F238E27FC236}">
                <a16:creationId xmlns:a16="http://schemas.microsoft.com/office/drawing/2014/main" id="{B071EF07-E4A3-18F9-F220-D68CBD78F475}"/>
              </a:ext>
            </a:extLst>
          </p:cNvPr>
          <p:cNvSpPr/>
          <p:nvPr/>
        </p:nvSpPr>
        <p:spPr>
          <a:xfrm>
            <a:off x="687338" y="1628800"/>
            <a:ext cx="4916629" cy="4104455"/>
          </a:xfrm>
          <a:prstGeom prst="roundRect">
            <a:avLst>
              <a:gd name="adj" fmla="val 16667"/>
            </a:avLst>
          </a:prstGeom>
          <a:solidFill>
            <a:schemeClr val="accent6"/>
          </a:solidFill>
          <a:ln>
            <a:noFill/>
          </a:ln>
        </p:spPr>
        <p:txBody>
          <a:bodyPr spcFirstLastPara="1" wrap="square" lIns="108000" tIns="396000" rIns="108000"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Tx/>
              <a:buNone/>
              <a:tabLst/>
              <a:defRPr/>
            </a:pPr>
            <a:r>
              <a:rPr kumimoji="0" lang="en-GB" sz="1800" b="1" i="0" u="none" strike="noStrike" kern="0" cap="none" spc="0" normalizeH="0" baseline="0" noProof="0" dirty="0">
                <a:ln>
                  <a:noFill/>
                </a:ln>
                <a:solidFill>
                  <a:srgbClr val="FFFFFF"/>
                </a:solidFill>
                <a:effectLst/>
                <a:uLnTx/>
                <a:uFillTx/>
                <a:latin typeface="Arial"/>
                <a:ea typeface="Arial"/>
                <a:cs typeface="Arial"/>
                <a:sym typeface="Arial"/>
              </a:rPr>
              <a:t>Patient Profile</a:t>
            </a:r>
          </a:p>
          <a:p>
            <a:pPr marL="342900" marR="0" lvl="0" indent="-342900" algn="l" defTabSz="914400" rtl="0" eaLnBrk="1" fontAlgn="auto" latinLnBrk="0" hangingPunct="1">
              <a:lnSpc>
                <a:spcPct val="100000"/>
              </a:lnSpc>
              <a:spcBef>
                <a:spcPts val="0"/>
              </a:spcBef>
              <a:spcAft>
                <a:spcPts val="0"/>
              </a:spcAft>
              <a:buClr>
                <a:srgbClr val="FFFFFF"/>
              </a:buClr>
              <a:buSzPts val="2000"/>
              <a:buFont typeface="Arial"/>
              <a:buChar char="•"/>
              <a:tabLst/>
              <a:defRPr/>
            </a:pPr>
            <a:endParaRPr kumimoji="0" lang="en-GB" sz="1800" b="0" i="0" u="none" strike="noStrike" kern="0" cap="none" spc="0" normalizeH="0" baseline="0" noProof="0" dirty="0">
              <a:ln>
                <a:noFill/>
              </a:ln>
              <a:solidFill>
                <a:srgbClr val="FFFFFF"/>
              </a:solidFill>
              <a:effectLst/>
              <a:uLnTx/>
              <a:uFillTx/>
              <a:latin typeface="Arial"/>
              <a:ea typeface="Arial"/>
              <a:cs typeface="Arial"/>
              <a:sym typeface="Arial"/>
            </a:endParaRPr>
          </a:p>
          <a:p>
            <a:pPr marL="285750" lvl="0" indent="-285750">
              <a:spcAft>
                <a:spcPts val="500"/>
              </a:spcAft>
              <a:buClr>
                <a:schemeClr val="bg1"/>
              </a:buClr>
              <a:buFont typeface="Arial" panose="020B0604020202020204" pitchFamily="34" charset="0"/>
              <a:buChar char="•"/>
              <a:defRPr/>
            </a:pPr>
            <a:r>
              <a:rPr lang="en-GB" dirty="0">
                <a:solidFill>
                  <a:schemeClr val="bg1"/>
                </a:solidFill>
                <a:latin typeface="Arial" panose="020B0604020202020204" pitchFamily="34" charset="0"/>
                <a:ea typeface="Open Sans" panose="020B0606030504020204" pitchFamily="34" charset="0"/>
                <a:cs typeface="Arial" panose="020B0604020202020204" pitchFamily="34" charset="0"/>
              </a:rPr>
              <a:t>64-year-old female, no smoking history, hypertension, seasonal allergies</a:t>
            </a:r>
          </a:p>
          <a:p>
            <a:pPr marL="285750" lvl="0" indent="-285750">
              <a:spcAft>
                <a:spcPts val="500"/>
              </a:spcAft>
              <a:buClr>
                <a:schemeClr val="bg1"/>
              </a:buClr>
              <a:buFont typeface="Arial" panose="020B0604020202020204" pitchFamily="34" charset="0"/>
              <a:buChar char="•"/>
              <a:defRPr/>
            </a:pPr>
            <a:r>
              <a:rPr lang="en-GB" dirty="0">
                <a:solidFill>
                  <a:schemeClr val="bg1"/>
                </a:solidFill>
                <a:latin typeface="Arial" panose="020B0604020202020204" pitchFamily="34" charset="0"/>
                <a:ea typeface="Open Sans" panose="020B0606030504020204" pitchFamily="34" charset="0"/>
                <a:cs typeface="Arial" panose="020B0604020202020204" pitchFamily="34" charset="0"/>
              </a:rPr>
              <a:t>ECOG PS 0</a:t>
            </a:r>
          </a:p>
          <a:p>
            <a:pPr marL="285750" lvl="0" indent="-285750">
              <a:spcAft>
                <a:spcPts val="500"/>
              </a:spcAft>
              <a:buClr>
                <a:schemeClr val="bg1"/>
              </a:buClr>
              <a:buFont typeface="Arial" panose="020B0604020202020204" pitchFamily="34" charset="0"/>
              <a:buChar char="•"/>
              <a:defRPr/>
            </a:pPr>
            <a:r>
              <a:rPr lang="en-GB" dirty="0">
                <a:solidFill>
                  <a:schemeClr val="bg1"/>
                </a:solidFill>
                <a:latin typeface="Arial" panose="020B0604020202020204" pitchFamily="34" charset="0"/>
                <a:ea typeface="Open Sans" panose="020B0606030504020204" pitchFamily="34" charset="0"/>
                <a:cs typeface="Arial" panose="020B0604020202020204" pitchFamily="34" charset="0"/>
              </a:rPr>
              <a:t>Biopsy </a:t>
            </a:r>
            <a:r>
              <a:rPr lang="en-GB" dirty="0">
                <a:solidFill>
                  <a:schemeClr val="bg1"/>
                </a:solidFill>
                <a:latin typeface="Arial" panose="020B0604020202020204" pitchFamily="34" charset="0"/>
                <a:ea typeface="Open Sans" panose="020B0606030504020204" pitchFamily="34" charset="0"/>
                <a:cs typeface="Arial" panose="020B0604020202020204" pitchFamily="34" charset="0"/>
                <a:sym typeface="Wingdings" panose="05000000000000000000" pitchFamily="2" charset="2"/>
              </a:rPr>
              <a:t> </a:t>
            </a:r>
            <a:r>
              <a:rPr lang="en-GB" dirty="0">
                <a:solidFill>
                  <a:schemeClr val="bg1"/>
                </a:solidFill>
                <a:latin typeface="Arial" panose="020B0604020202020204" pitchFamily="34" charset="0"/>
                <a:ea typeface="Open Sans" panose="020B0606030504020204" pitchFamily="34" charset="0"/>
                <a:cs typeface="Arial" panose="020B0604020202020204" pitchFamily="34" charset="0"/>
              </a:rPr>
              <a:t>lung adenocarcinoma</a:t>
            </a:r>
          </a:p>
          <a:p>
            <a:pPr marL="285750" lvl="0" indent="-285750">
              <a:spcAft>
                <a:spcPts val="500"/>
              </a:spcAft>
              <a:buClr>
                <a:schemeClr val="bg1"/>
              </a:buClr>
              <a:buFont typeface="Arial" panose="020B0604020202020204" pitchFamily="34" charset="0"/>
              <a:buChar char="•"/>
              <a:defRPr/>
            </a:pPr>
            <a:r>
              <a:rPr lang="en-GB" dirty="0">
                <a:solidFill>
                  <a:schemeClr val="bg1"/>
                </a:solidFill>
                <a:latin typeface="Arial" panose="020B0604020202020204" pitchFamily="34" charset="0"/>
                <a:ea typeface="Open Sans" panose="020B0606030504020204" pitchFamily="34" charset="0"/>
                <a:cs typeface="Arial" panose="020B0604020202020204" pitchFamily="34" charset="0"/>
              </a:rPr>
              <a:t>PET CT showed lung, bone and adrenal metastasis</a:t>
            </a:r>
          </a:p>
          <a:p>
            <a:pPr marL="285750" lvl="0" indent="-285750">
              <a:spcAft>
                <a:spcPts val="500"/>
              </a:spcAft>
              <a:buClr>
                <a:schemeClr val="bg1"/>
              </a:buClr>
              <a:buFont typeface="Arial" panose="020B0604020202020204" pitchFamily="34" charset="0"/>
              <a:buChar char="•"/>
              <a:defRPr/>
            </a:pPr>
            <a:r>
              <a:rPr lang="en-GB" dirty="0">
                <a:solidFill>
                  <a:schemeClr val="bg1"/>
                </a:solidFill>
                <a:latin typeface="Arial" panose="020B0604020202020204" pitchFamily="34" charset="0"/>
                <a:ea typeface="Open Sans" panose="020B0606030504020204" pitchFamily="34" charset="0"/>
                <a:cs typeface="Arial" panose="020B0604020202020204" pitchFamily="34" charset="0"/>
              </a:rPr>
              <a:t>Biomarker testing; </a:t>
            </a:r>
            <a:r>
              <a:rPr lang="en-GB" b="1" i="1" dirty="0">
                <a:solidFill>
                  <a:schemeClr val="bg1"/>
                </a:solidFill>
                <a:latin typeface="Arial" panose="020B0604020202020204" pitchFamily="34" charset="0"/>
                <a:ea typeface="Open Sans" panose="020B0606030504020204" pitchFamily="34" charset="0"/>
                <a:cs typeface="Arial" panose="020B0604020202020204" pitchFamily="34" charset="0"/>
              </a:rPr>
              <a:t>EGFR</a:t>
            </a:r>
            <a:r>
              <a:rPr lang="en-GB" b="1" dirty="0">
                <a:solidFill>
                  <a:schemeClr val="bg1"/>
                </a:solidFill>
                <a:latin typeface="Arial" panose="020B0604020202020204" pitchFamily="34" charset="0"/>
                <a:ea typeface="Open Sans" panose="020B0606030504020204" pitchFamily="34" charset="0"/>
                <a:cs typeface="Arial" panose="020B0604020202020204" pitchFamily="34" charset="0"/>
              </a:rPr>
              <a:t> exon 19 deletion</a:t>
            </a:r>
            <a:endParaRPr lang="en-GB" dirty="0">
              <a:solidFill>
                <a:schemeClr val="bg1"/>
              </a:solidFill>
              <a:latin typeface="Arial" panose="020B0604020202020204" pitchFamily="34" charset="0"/>
              <a:ea typeface="Open Sans" panose="020B0606030504020204" pitchFamily="34" charset="0"/>
              <a:cs typeface="Arial" panose="020B0604020202020204" pitchFamily="34" charset="0"/>
            </a:endParaRPr>
          </a:p>
          <a:p>
            <a:pPr marL="185738" lvl="0" indent="-185738">
              <a:spcAft>
                <a:spcPts val="500"/>
              </a:spcAft>
              <a:buClr>
                <a:srgbClr val="C0504D"/>
              </a:buClr>
              <a:buFont typeface="Arial" panose="020B0604020202020204" pitchFamily="34" charset="0"/>
              <a:buChar char="•"/>
              <a:defRPr/>
            </a:pPr>
            <a:endParaRPr lang="en-GB" dirty="0">
              <a:solidFill>
                <a:srgbClr val="000000"/>
              </a:solidFill>
              <a:latin typeface="Arial" panose="020B0604020202020204" pitchFamily="34" charset="0"/>
              <a:ea typeface="Open Sans" panose="020B0606030504020204" pitchFamily="34" charset="0"/>
              <a:cs typeface="Arial" panose="020B0604020202020204" pitchFamily="34" charset="0"/>
            </a:endParaRPr>
          </a:p>
          <a:p>
            <a:pPr marL="0" marR="0" lvl="0" indent="0" algn="l" defTabSz="914400" rtl="0" eaLnBrk="1" fontAlgn="auto" latinLnBrk="0" hangingPunct="1">
              <a:lnSpc>
                <a:spcPct val="100000"/>
              </a:lnSpc>
              <a:spcBef>
                <a:spcPts val="900"/>
              </a:spcBef>
              <a:spcAft>
                <a:spcPts val="0"/>
              </a:spcAft>
              <a:buClr>
                <a:srgbClr val="FFFFFF"/>
              </a:buClr>
              <a:buSzPts val="2000"/>
              <a:buFont typeface="Arial"/>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73" name="Google Shape;1973;p49">
            <a:extLst>
              <a:ext uri="{FF2B5EF4-FFF2-40B4-BE49-F238E27FC236}">
                <a16:creationId xmlns:a16="http://schemas.microsoft.com/office/drawing/2014/main" id="{8D6939B7-4282-E6A2-D74E-5F50A25F5AC8}"/>
              </a:ext>
            </a:extLst>
          </p:cNvPr>
          <p:cNvSpPr/>
          <p:nvPr/>
        </p:nvSpPr>
        <p:spPr>
          <a:xfrm>
            <a:off x="6096000" y="1628800"/>
            <a:ext cx="5400600" cy="4104455"/>
          </a:xfrm>
          <a:prstGeom prst="roundRect">
            <a:avLst>
              <a:gd name="adj" fmla="val 16667"/>
            </a:avLst>
          </a:prstGeom>
          <a:solidFill>
            <a:schemeClr val="dk2"/>
          </a:solidFill>
          <a:ln>
            <a:noFill/>
          </a:ln>
        </p:spPr>
        <p:txBody>
          <a:bodyPr spcFirstLastPara="1" wrap="square" lIns="108000" tIns="396000" rIns="108000" bIns="45700" anchor="ctr" anchorCtr="0">
            <a:noAutofit/>
          </a:bodyPr>
          <a:lstStyle/>
          <a:p>
            <a:pPr defTabSz="914400">
              <a:buClr>
                <a:srgbClr val="FFFFFF"/>
              </a:buClr>
              <a:buSzPts val="2000"/>
              <a:defRPr/>
            </a:pPr>
            <a:r>
              <a:rPr lang="en-GB" b="1" kern="0" dirty="0">
                <a:solidFill>
                  <a:srgbClr val="FFFFFF"/>
                </a:solidFill>
                <a:latin typeface="Arial"/>
                <a:cs typeface="Arial"/>
                <a:sym typeface="Arial"/>
              </a:rPr>
              <a:t>Treatment</a:t>
            </a:r>
          </a:p>
          <a:p>
            <a:pPr marL="0" marR="0" lvl="0" indent="0" algn="l" defTabSz="914400" rtl="0" eaLnBrk="1" fontAlgn="auto" latinLnBrk="0" hangingPunct="1">
              <a:lnSpc>
                <a:spcPct val="100000"/>
              </a:lnSpc>
              <a:spcBef>
                <a:spcPts val="0"/>
              </a:spcBef>
              <a:spcAft>
                <a:spcPts val="0"/>
              </a:spcAft>
              <a:buClr>
                <a:srgbClr val="FFFFFF"/>
              </a:buClr>
              <a:buSzPts val="2000"/>
              <a:buFont typeface="Arial"/>
              <a:buNone/>
              <a:tabLst/>
              <a:defRPr/>
            </a:pPr>
            <a:endParaRPr kumimoji="0" lang="en-GB" sz="1400" b="1" i="0" u="none" strike="noStrike" kern="0" cap="none" spc="0" normalizeH="0" baseline="0" noProof="0" dirty="0">
              <a:ln>
                <a:noFill/>
              </a:ln>
              <a:solidFill>
                <a:srgbClr val="FFFFFF"/>
              </a:solidFill>
              <a:effectLst/>
              <a:uLnTx/>
              <a:uFillTx/>
              <a:latin typeface="Arial"/>
              <a:ea typeface="Arial"/>
              <a:cs typeface="Arial"/>
              <a:sym typeface="Arial"/>
            </a:endParaRPr>
          </a:p>
          <a:p>
            <a:pPr marL="185738" lvl="0" indent="-185738">
              <a:spcAft>
                <a:spcPts val="500"/>
              </a:spcAft>
              <a:buClr>
                <a:schemeClr val="bg1"/>
              </a:buClr>
              <a:buFont typeface="Arial" panose="020B0604020202020204" pitchFamily="34" charset="0"/>
              <a:buChar char="•"/>
              <a:defRPr/>
            </a:pPr>
            <a:r>
              <a:rPr lang="en-GB" dirty="0">
                <a:solidFill>
                  <a:schemeClr val="bg1"/>
                </a:solidFill>
                <a:latin typeface="Arial" panose="020B0604020202020204" pitchFamily="34" charset="0"/>
                <a:ea typeface="Open Sans"/>
                <a:cs typeface="Arial" panose="020B0604020202020204" pitchFamily="34" charset="0"/>
              </a:rPr>
              <a:t>Initiated 1L </a:t>
            </a:r>
            <a:r>
              <a:rPr lang="en-GB" b="1" dirty="0">
                <a:solidFill>
                  <a:schemeClr val="bg1"/>
                </a:solidFill>
                <a:latin typeface="Arial" panose="020B0604020202020204" pitchFamily="34" charset="0"/>
                <a:ea typeface="Open Sans"/>
                <a:cs typeface="Arial" panose="020B0604020202020204" pitchFamily="34" charset="0"/>
              </a:rPr>
              <a:t>carboplatin + pemetrexed, </a:t>
            </a:r>
            <a:r>
              <a:rPr lang="en-GB" dirty="0">
                <a:solidFill>
                  <a:schemeClr val="bg1"/>
                </a:solidFill>
                <a:latin typeface="Arial" panose="020B0604020202020204" pitchFamily="34" charset="0"/>
                <a:ea typeface="Open Sans"/>
                <a:cs typeface="Arial" panose="020B0604020202020204" pitchFamily="34" charset="0"/>
              </a:rPr>
              <a:t>progressed after 8 months</a:t>
            </a:r>
          </a:p>
          <a:p>
            <a:pPr marL="185738" lvl="0" indent="-185738">
              <a:spcAft>
                <a:spcPts val="500"/>
              </a:spcAft>
              <a:buClr>
                <a:schemeClr val="bg1"/>
              </a:buClr>
              <a:buFont typeface="Arial" panose="020B0604020202020204" pitchFamily="34" charset="0"/>
              <a:buChar char="•"/>
              <a:defRPr/>
            </a:pPr>
            <a:r>
              <a:rPr lang="en-GB" dirty="0">
                <a:solidFill>
                  <a:schemeClr val="bg1"/>
                </a:solidFill>
                <a:latin typeface="Arial" panose="020B0604020202020204" pitchFamily="34" charset="0"/>
                <a:ea typeface="Open Sans"/>
                <a:cs typeface="Arial" panose="020B0604020202020204" pitchFamily="34" charset="0"/>
              </a:rPr>
              <a:t>Switched treatment to </a:t>
            </a:r>
            <a:r>
              <a:rPr lang="en-GB" b="1" dirty="0">
                <a:solidFill>
                  <a:schemeClr val="bg1"/>
                </a:solidFill>
                <a:latin typeface="Arial" panose="020B0604020202020204" pitchFamily="34" charset="0"/>
                <a:ea typeface="Open Sans"/>
                <a:cs typeface="Arial" panose="020B0604020202020204" pitchFamily="34" charset="0"/>
              </a:rPr>
              <a:t>Dato-</a:t>
            </a:r>
            <a:r>
              <a:rPr lang="en-GB" b="1" dirty="0" err="1">
                <a:solidFill>
                  <a:schemeClr val="bg1"/>
                </a:solidFill>
                <a:latin typeface="Arial" panose="020B0604020202020204" pitchFamily="34" charset="0"/>
                <a:ea typeface="Open Sans"/>
                <a:cs typeface="Arial" panose="020B0604020202020204" pitchFamily="34" charset="0"/>
              </a:rPr>
              <a:t>DXd</a:t>
            </a:r>
            <a:r>
              <a:rPr lang="en-GB" b="1" dirty="0">
                <a:solidFill>
                  <a:schemeClr val="bg1"/>
                </a:solidFill>
                <a:latin typeface="Arial" panose="020B0604020202020204" pitchFamily="34" charset="0"/>
                <a:ea typeface="Open Sans"/>
                <a:cs typeface="Arial" panose="020B0604020202020204" pitchFamily="34" charset="0"/>
              </a:rPr>
              <a:t> 6 mg/kg Q3W IV</a:t>
            </a:r>
            <a:r>
              <a:rPr lang="en-GB" dirty="0">
                <a:solidFill>
                  <a:schemeClr val="bg1"/>
                </a:solidFill>
                <a:latin typeface="Arial" panose="020B0604020202020204" pitchFamily="34" charset="0"/>
                <a:ea typeface="Open Sans"/>
                <a:cs typeface="Arial" panose="020B0604020202020204" pitchFamily="34" charset="0"/>
              </a:rPr>
              <a:t> on clinical trial</a:t>
            </a:r>
          </a:p>
          <a:p>
            <a:pPr marL="185738" indent="-185738">
              <a:spcAft>
                <a:spcPts val="500"/>
              </a:spcAft>
              <a:buClr>
                <a:schemeClr val="bg1"/>
              </a:buClr>
              <a:buFont typeface="Arial" panose="020B0604020202020204" pitchFamily="34" charset="0"/>
              <a:buChar char="•"/>
              <a:defRPr/>
            </a:pPr>
            <a:r>
              <a:rPr lang="en-GB" dirty="0">
                <a:solidFill>
                  <a:schemeClr val="bg1"/>
                </a:solidFill>
                <a:latin typeface="Arial" panose="020B0604020202020204" pitchFamily="34" charset="0"/>
                <a:ea typeface="Open Sans"/>
                <a:cs typeface="Arial" panose="020B0604020202020204" pitchFamily="34" charset="0"/>
              </a:rPr>
              <a:t>At C4, patient experienced </a:t>
            </a:r>
            <a:r>
              <a:rPr lang="en-GB" b="1" dirty="0">
                <a:solidFill>
                  <a:schemeClr val="bg1"/>
                </a:solidFill>
                <a:latin typeface="Arial" panose="020B0604020202020204" pitchFamily="34" charset="0"/>
                <a:ea typeface="Open Sans"/>
                <a:cs typeface="Arial" panose="020B0604020202020204" pitchFamily="34" charset="0"/>
              </a:rPr>
              <a:t>gritty sensation both eyes, mild burning and tearing, no loss of vision or eye pain </a:t>
            </a:r>
          </a:p>
          <a:p>
            <a:pPr marL="185738" lvl="0" indent="-185738">
              <a:spcAft>
                <a:spcPts val="500"/>
              </a:spcAft>
              <a:buClr>
                <a:srgbClr val="C0504D"/>
              </a:buClr>
              <a:buFont typeface="Arial" panose="020B0604020202020204" pitchFamily="34" charset="0"/>
              <a:buChar char="•"/>
              <a:defRPr/>
            </a:pPr>
            <a:endParaRPr lang="en-GB" dirty="0">
              <a:solidFill>
                <a:srgbClr val="000000"/>
              </a:solidFill>
              <a:latin typeface="Arial" panose="020B0604020202020204" pitchFamily="34" charset="0"/>
              <a:ea typeface="Open Sans"/>
              <a:cs typeface="Arial" panose="020B0604020202020204" pitchFamily="34" charset="0"/>
            </a:endParaRPr>
          </a:p>
          <a:p>
            <a:pPr marL="185738" lvl="0" indent="-185738">
              <a:spcAft>
                <a:spcPts val="500"/>
              </a:spcAft>
              <a:buClr>
                <a:srgbClr val="C0504D"/>
              </a:buClr>
              <a:buFont typeface="Arial" panose="020B0604020202020204" pitchFamily="34" charset="0"/>
              <a:buChar char="•"/>
              <a:defRPr/>
            </a:pPr>
            <a:endParaRPr lang="en-GB" sz="1400" dirty="0">
              <a:solidFill>
                <a:srgbClr val="000000"/>
              </a:solidFill>
              <a:latin typeface="Arial" panose="020B0604020202020204" pitchFamily="34" charset="0"/>
              <a:ea typeface="Open Sans"/>
              <a:cs typeface="Arial" panose="020B0604020202020204" pitchFamily="34" charset="0"/>
            </a:endParaRPr>
          </a:p>
        </p:txBody>
      </p:sp>
      <p:sp>
        <p:nvSpPr>
          <p:cNvPr id="1974" name="Google Shape;1974;p49">
            <a:extLst>
              <a:ext uri="{FF2B5EF4-FFF2-40B4-BE49-F238E27FC236}">
                <a16:creationId xmlns:a16="http://schemas.microsoft.com/office/drawing/2014/main" id="{2D35ECF9-7036-B137-6D69-3365C9ACFA04}"/>
              </a:ext>
            </a:extLst>
          </p:cNvPr>
          <p:cNvSpPr/>
          <p:nvPr/>
        </p:nvSpPr>
        <p:spPr>
          <a:xfrm>
            <a:off x="10478419" y="1268760"/>
            <a:ext cx="1298237" cy="1298475"/>
          </a:xfrm>
          <a:prstGeom prst="ellipse">
            <a:avLst/>
          </a:prstGeom>
          <a:solidFill>
            <a:schemeClr val="lt1"/>
          </a:solidFill>
          <a:ln w="38100" cap="flat" cmpd="sng">
            <a:solidFill>
              <a:srgbClr val="4561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1975" name="Google Shape;1975;p49" descr="Clipboard with solid fill">
            <a:extLst>
              <a:ext uri="{FF2B5EF4-FFF2-40B4-BE49-F238E27FC236}">
                <a16:creationId xmlns:a16="http://schemas.microsoft.com/office/drawing/2014/main" id="{EAFC7C6E-81E9-ADFA-CB4A-9040BFC12D67}"/>
              </a:ext>
            </a:extLst>
          </p:cNvPr>
          <p:cNvPicPr preferRelativeResize="0"/>
          <p:nvPr/>
        </p:nvPicPr>
        <p:blipFill rotWithShape="1">
          <a:blip r:embed="rId3">
            <a:alphaModFix/>
          </a:blip>
          <a:srcRect/>
          <a:stretch/>
        </p:blipFill>
        <p:spPr>
          <a:xfrm rot="-1712820">
            <a:off x="10707329" y="1468733"/>
            <a:ext cx="914400" cy="914400"/>
          </a:xfrm>
          <a:prstGeom prst="rect">
            <a:avLst/>
          </a:prstGeom>
          <a:noFill/>
          <a:ln>
            <a:noFill/>
          </a:ln>
        </p:spPr>
      </p:pic>
      <p:sp>
        <p:nvSpPr>
          <p:cNvPr id="1977" name="Google Shape;1977;p49">
            <a:extLst>
              <a:ext uri="{FF2B5EF4-FFF2-40B4-BE49-F238E27FC236}">
                <a16:creationId xmlns:a16="http://schemas.microsoft.com/office/drawing/2014/main" id="{E3405219-42B3-989A-C4CA-C810D763BE02}"/>
              </a:ext>
            </a:extLst>
          </p:cNvPr>
          <p:cNvSpPr/>
          <p:nvPr/>
        </p:nvSpPr>
        <p:spPr>
          <a:xfrm>
            <a:off x="4602879" y="1305152"/>
            <a:ext cx="1280916" cy="1252451"/>
          </a:xfrm>
          <a:custGeom>
            <a:avLst/>
            <a:gdLst/>
            <a:ahLst/>
            <a:cxnLst/>
            <a:rect l="l" t="t" r="r" b="b"/>
            <a:pathLst>
              <a:path w="1280916" h="1252451" extrusionOk="0">
                <a:moveTo>
                  <a:pt x="1280916" y="626226"/>
                </a:moveTo>
                <a:cubicBezTo>
                  <a:pt x="1280916" y="972080"/>
                  <a:pt x="994173" y="1252451"/>
                  <a:pt x="640458" y="1252451"/>
                </a:cubicBezTo>
                <a:cubicBezTo>
                  <a:pt x="286743" y="1252451"/>
                  <a:pt x="0" y="972080"/>
                  <a:pt x="0" y="626226"/>
                </a:cubicBezTo>
                <a:cubicBezTo>
                  <a:pt x="0" y="280371"/>
                  <a:pt x="286743" y="0"/>
                  <a:pt x="640458" y="0"/>
                </a:cubicBezTo>
                <a:cubicBezTo>
                  <a:pt x="994173" y="0"/>
                  <a:pt x="1280916" y="280371"/>
                  <a:pt x="1280916" y="62622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78" name="Google Shape;1978;p49">
            <a:extLst>
              <a:ext uri="{FF2B5EF4-FFF2-40B4-BE49-F238E27FC236}">
                <a16:creationId xmlns:a16="http://schemas.microsoft.com/office/drawing/2014/main" id="{A31A0E6D-BAE2-100F-49B9-4E596422D4CE}"/>
              </a:ext>
            </a:extLst>
          </p:cNvPr>
          <p:cNvSpPr/>
          <p:nvPr/>
        </p:nvSpPr>
        <p:spPr>
          <a:xfrm>
            <a:off x="4580603" y="1272480"/>
            <a:ext cx="1336608" cy="1306905"/>
          </a:xfrm>
          <a:custGeom>
            <a:avLst/>
            <a:gdLst/>
            <a:ahLst/>
            <a:cxnLst/>
            <a:rect l="l" t="t" r="r" b="b"/>
            <a:pathLst>
              <a:path w="1336608" h="1306905" extrusionOk="0">
                <a:moveTo>
                  <a:pt x="668304" y="0"/>
                </a:moveTo>
                <a:cubicBezTo>
                  <a:pt x="300737" y="0"/>
                  <a:pt x="0" y="294054"/>
                  <a:pt x="0" y="653453"/>
                </a:cubicBezTo>
                <a:cubicBezTo>
                  <a:pt x="0" y="1012852"/>
                  <a:pt x="300737" y="1306906"/>
                  <a:pt x="668304" y="1306906"/>
                </a:cubicBezTo>
                <a:cubicBezTo>
                  <a:pt x="673873" y="1306906"/>
                  <a:pt x="679442" y="1306906"/>
                  <a:pt x="690581" y="1306906"/>
                </a:cubicBezTo>
                <a:lnTo>
                  <a:pt x="690581" y="1306906"/>
                </a:lnTo>
                <a:cubicBezTo>
                  <a:pt x="690581" y="1306906"/>
                  <a:pt x="696150" y="1306906"/>
                  <a:pt x="696150" y="1306906"/>
                </a:cubicBezTo>
                <a:cubicBezTo>
                  <a:pt x="696150" y="1306906"/>
                  <a:pt x="701719" y="1306906"/>
                  <a:pt x="701719" y="1306906"/>
                </a:cubicBezTo>
                <a:lnTo>
                  <a:pt x="707288" y="1306906"/>
                </a:lnTo>
                <a:cubicBezTo>
                  <a:pt x="1058148" y="1285124"/>
                  <a:pt x="1336608" y="1001961"/>
                  <a:pt x="1336608" y="653453"/>
                </a:cubicBezTo>
                <a:cubicBezTo>
                  <a:pt x="1336608" y="294054"/>
                  <a:pt x="1035871" y="0"/>
                  <a:pt x="668304" y="0"/>
                </a:cubicBezTo>
                <a:close/>
                <a:moveTo>
                  <a:pt x="1063717" y="1110870"/>
                </a:moveTo>
                <a:cubicBezTo>
                  <a:pt x="1063717" y="1099979"/>
                  <a:pt x="1052579" y="1094534"/>
                  <a:pt x="1047010" y="1094534"/>
                </a:cubicBezTo>
                <a:lnTo>
                  <a:pt x="902210" y="1045525"/>
                </a:lnTo>
                <a:cubicBezTo>
                  <a:pt x="852088" y="1023743"/>
                  <a:pt x="829811" y="942061"/>
                  <a:pt x="824242" y="914834"/>
                </a:cubicBezTo>
                <a:cubicBezTo>
                  <a:pt x="863226" y="882161"/>
                  <a:pt x="896641" y="827707"/>
                  <a:pt x="896641" y="784143"/>
                </a:cubicBezTo>
                <a:cubicBezTo>
                  <a:pt x="896641" y="767807"/>
                  <a:pt x="902210" y="762362"/>
                  <a:pt x="902210" y="762362"/>
                </a:cubicBezTo>
                <a:cubicBezTo>
                  <a:pt x="913349" y="762362"/>
                  <a:pt x="918918" y="756916"/>
                  <a:pt x="918918" y="746025"/>
                </a:cubicBezTo>
                <a:cubicBezTo>
                  <a:pt x="918918" y="740580"/>
                  <a:pt x="946764" y="680680"/>
                  <a:pt x="946764" y="637117"/>
                </a:cubicBezTo>
                <a:cubicBezTo>
                  <a:pt x="946764" y="637117"/>
                  <a:pt x="946764" y="631671"/>
                  <a:pt x="946764" y="631671"/>
                </a:cubicBezTo>
                <a:cubicBezTo>
                  <a:pt x="941195" y="615335"/>
                  <a:pt x="935626" y="604444"/>
                  <a:pt x="924487" y="593553"/>
                </a:cubicBezTo>
                <a:lnTo>
                  <a:pt x="924487" y="462862"/>
                </a:lnTo>
                <a:cubicBezTo>
                  <a:pt x="924487" y="386626"/>
                  <a:pt x="902210" y="353954"/>
                  <a:pt x="874364" y="332172"/>
                </a:cubicBezTo>
                <a:cubicBezTo>
                  <a:pt x="863226" y="294054"/>
                  <a:pt x="818672" y="217818"/>
                  <a:pt x="668304" y="217818"/>
                </a:cubicBezTo>
                <a:cubicBezTo>
                  <a:pt x="512366" y="217818"/>
                  <a:pt x="417690" y="359399"/>
                  <a:pt x="417690" y="462862"/>
                </a:cubicBezTo>
                <a:lnTo>
                  <a:pt x="417690" y="588108"/>
                </a:lnTo>
                <a:cubicBezTo>
                  <a:pt x="406552" y="598998"/>
                  <a:pt x="395413" y="609889"/>
                  <a:pt x="395413" y="626226"/>
                </a:cubicBezTo>
                <a:cubicBezTo>
                  <a:pt x="395413" y="626226"/>
                  <a:pt x="395413" y="631671"/>
                  <a:pt x="395413" y="631671"/>
                </a:cubicBezTo>
                <a:cubicBezTo>
                  <a:pt x="395413" y="669789"/>
                  <a:pt x="417690" y="729689"/>
                  <a:pt x="423259" y="740580"/>
                </a:cubicBezTo>
                <a:cubicBezTo>
                  <a:pt x="428828" y="746025"/>
                  <a:pt x="428828" y="751471"/>
                  <a:pt x="439967" y="756916"/>
                </a:cubicBezTo>
                <a:cubicBezTo>
                  <a:pt x="439967" y="756916"/>
                  <a:pt x="445536" y="762362"/>
                  <a:pt x="445536" y="778698"/>
                </a:cubicBezTo>
                <a:cubicBezTo>
                  <a:pt x="445536" y="827707"/>
                  <a:pt x="478951" y="876716"/>
                  <a:pt x="517936" y="909389"/>
                </a:cubicBezTo>
                <a:cubicBezTo>
                  <a:pt x="512366" y="942061"/>
                  <a:pt x="490090" y="1023743"/>
                  <a:pt x="439967" y="1040079"/>
                </a:cubicBezTo>
                <a:lnTo>
                  <a:pt x="289598" y="1089088"/>
                </a:lnTo>
                <a:cubicBezTo>
                  <a:pt x="278460" y="1094534"/>
                  <a:pt x="272891" y="1099979"/>
                  <a:pt x="272891" y="1105424"/>
                </a:cubicBezTo>
                <a:cubicBezTo>
                  <a:pt x="139230" y="996516"/>
                  <a:pt x="55692" y="833152"/>
                  <a:pt x="55692" y="648007"/>
                </a:cubicBezTo>
                <a:cubicBezTo>
                  <a:pt x="55692" y="321281"/>
                  <a:pt x="328583" y="54454"/>
                  <a:pt x="668304" y="54454"/>
                </a:cubicBezTo>
                <a:cubicBezTo>
                  <a:pt x="1008025" y="54454"/>
                  <a:pt x="1280916" y="321281"/>
                  <a:pt x="1280916" y="653453"/>
                </a:cubicBezTo>
                <a:cubicBezTo>
                  <a:pt x="1280916" y="833152"/>
                  <a:pt x="1197378" y="996516"/>
                  <a:pt x="1063717" y="1110870"/>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03324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8E498A-3C35-419A-380A-EB7729573598}"/>
              </a:ext>
            </a:extLst>
          </p:cNvPr>
          <p:cNvSpPr>
            <a:spLocks noGrp="1"/>
          </p:cNvSpPr>
          <p:nvPr>
            <p:ph sz="quarter" idx="12"/>
          </p:nvPr>
        </p:nvSpPr>
        <p:spPr/>
        <p:txBody>
          <a:bodyPr/>
          <a:lstStyle/>
          <a:p>
            <a:pPr marL="0" indent="0">
              <a:buNone/>
            </a:pPr>
            <a:r>
              <a:rPr lang="en-GB" b="1" cap="all" dirty="0">
                <a:solidFill>
                  <a:schemeClr val="accent1"/>
                </a:solidFill>
              </a:rPr>
              <a:t>Patient receiving Dato-</a:t>
            </a:r>
            <a:r>
              <a:rPr lang="en-GB" b="1" cap="all" dirty="0" err="1">
                <a:solidFill>
                  <a:schemeClr val="accent1"/>
                </a:solidFill>
              </a:rPr>
              <a:t>DX</a:t>
            </a:r>
            <a:r>
              <a:rPr lang="en-GB" b="1" dirty="0" err="1">
                <a:solidFill>
                  <a:schemeClr val="accent1"/>
                </a:solidFill>
              </a:rPr>
              <a:t>d</a:t>
            </a:r>
            <a:r>
              <a:rPr lang="en-GB" b="1" cap="all" dirty="0">
                <a:solidFill>
                  <a:schemeClr val="accent1"/>
                </a:solidFill>
              </a:rPr>
              <a:t> reports gritty sensation, mild burning, tearing in both eyes without vision loss or eye pain.  What is the most appropriate initial management?</a:t>
            </a:r>
          </a:p>
          <a:p>
            <a:pPr marL="0" indent="0">
              <a:buNone/>
            </a:pPr>
            <a:br>
              <a:rPr lang="en-GB" dirty="0"/>
            </a:br>
            <a:r>
              <a:rPr lang="en-GB" dirty="0">
                <a:solidFill>
                  <a:schemeClr val="accent1"/>
                </a:solidFill>
              </a:rPr>
              <a:t>A. </a:t>
            </a:r>
            <a:r>
              <a:rPr lang="en-GB" dirty="0"/>
              <a:t>Continue treatment without intervention and re-assess at the next cycle</a:t>
            </a:r>
          </a:p>
          <a:p>
            <a:pPr marL="0" indent="0">
              <a:buNone/>
            </a:pPr>
            <a:br>
              <a:rPr lang="en-GB" dirty="0"/>
            </a:br>
            <a:r>
              <a:rPr lang="en-GB" dirty="0">
                <a:solidFill>
                  <a:schemeClr val="accent1"/>
                </a:solidFill>
              </a:rPr>
              <a:t>B. </a:t>
            </a:r>
            <a:r>
              <a:rPr lang="en-GB" b="1" dirty="0"/>
              <a:t>Optimise supportive care with preservative-free lubricating eye drops and refer to eye care provider</a:t>
            </a:r>
          </a:p>
          <a:p>
            <a:pPr marL="0" indent="0">
              <a:buNone/>
            </a:pPr>
            <a:br>
              <a:rPr lang="en-GB" dirty="0"/>
            </a:br>
            <a:r>
              <a:rPr lang="en-GB" dirty="0">
                <a:solidFill>
                  <a:schemeClr val="accent1"/>
                </a:solidFill>
              </a:rPr>
              <a:t>C. </a:t>
            </a:r>
            <a:r>
              <a:rPr lang="en-GB" dirty="0"/>
              <a:t>Start topical antibiotic eye drops and hold treatment</a:t>
            </a:r>
          </a:p>
          <a:p>
            <a:pPr marL="0" indent="0">
              <a:buNone/>
            </a:pPr>
            <a:br>
              <a:rPr lang="en-GB" dirty="0"/>
            </a:br>
            <a:r>
              <a:rPr lang="en-GB" dirty="0">
                <a:solidFill>
                  <a:schemeClr val="accent1"/>
                </a:solidFill>
              </a:rPr>
              <a:t>D. </a:t>
            </a:r>
            <a:r>
              <a:rPr lang="en-GB" dirty="0"/>
              <a:t>Permanently discontinue Dato-</a:t>
            </a:r>
            <a:r>
              <a:rPr lang="en-GB" dirty="0" err="1"/>
              <a:t>DXd</a:t>
            </a:r>
            <a:r>
              <a:rPr lang="en-GB" dirty="0"/>
              <a:t> </a:t>
            </a:r>
          </a:p>
        </p:txBody>
      </p:sp>
      <p:sp>
        <p:nvSpPr>
          <p:cNvPr id="3" name="Title 2">
            <a:extLst>
              <a:ext uri="{FF2B5EF4-FFF2-40B4-BE49-F238E27FC236}">
                <a16:creationId xmlns:a16="http://schemas.microsoft.com/office/drawing/2014/main" id="{D76BCC75-3471-57EA-51F1-33E0B016236E}"/>
              </a:ext>
            </a:extLst>
          </p:cNvPr>
          <p:cNvSpPr>
            <a:spLocks noGrp="1"/>
          </p:cNvSpPr>
          <p:nvPr>
            <p:ph type="title"/>
          </p:nvPr>
        </p:nvSpPr>
        <p:spPr/>
        <p:txBody>
          <a:bodyPr/>
          <a:lstStyle/>
          <a:p>
            <a:r>
              <a:rPr lang="en-GB" dirty="0"/>
              <a:t>Polling question </a:t>
            </a:r>
          </a:p>
        </p:txBody>
      </p:sp>
      <p:sp>
        <p:nvSpPr>
          <p:cNvPr id="4" name="Content Placeholder 3">
            <a:extLst>
              <a:ext uri="{FF2B5EF4-FFF2-40B4-BE49-F238E27FC236}">
                <a16:creationId xmlns:a16="http://schemas.microsoft.com/office/drawing/2014/main" id="{40079CF1-C062-7AE3-F969-97ED0FAE16FA}"/>
              </a:ext>
            </a:extLst>
          </p:cNvPr>
          <p:cNvSpPr>
            <a:spLocks noGrp="1"/>
          </p:cNvSpPr>
          <p:nvPr>
            <p:ph sz="quarter" idx="15"/>
          </p:nvPr>
        </p:nvSpPr>
        <p:spPr/>
        <p:txBody>
          <a:bodyPr/>
          <a:lstStyle/>
          <a:p>
            <a:endParaRPr lang="en-GB"/>
          </a:p>
        </p:txBody>
      </p:sp>
      <p:sp>
        <p:nvSpPr>
          <p:cNvPr id="5" name="Slide Number Placeholder 4">
            <a:extLst>
              <a:ext uri="{FF2B5EF4-FFF2-40B4-BE49-F238E27FC236}">
                <a16:creationId xmlns:a16="http://schemas.microsoft.com/office/drawing/2014/main" id="{90349AC0-0F3F-39CC-9766-6690C9C7DB4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922155334"/>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6">
            <a:extLst>
              <a:ext uri="{FF2B5EF4-FFF2-40B4-BE49-F238E27FC236}">
                <a16:creationId xmlns:a16="http://schemas.microsoft.com/office/drawing/2014/main" id="{9D067AC3-2A2C-1EAB-B0D4-A0D6B189ABE7}"/>
              </a:ext>
            </a:extLst>
          </p:cNvPr>
          <p:cNvGraphicFramePr>
            <a:graphicFrameLocks noGrp="1"/>
          </p:cNvGraphicFramePr>
          <p:nvPr>
            <p:ph sz="quarter" idx="12"/>
          </p:nvPr>
        </p:nvGraphicFramePr>
        <p:xfrm>
          <a:off x="637478" y="1158895"/>
          <a:ext cx="10961687" cy="1285240"/>
        </p:xfrm>
        <a:graphic>
          <a:graphicData uri="http://schemas.openxmlformats.org/drawingml/2006/table">
            <a:tbl>
              <a:tblPr firstRow="1" bandRow="1">
                <a:tableStyleId>{5C22544A-7EE6-4342-B048-85BDC9FD1C3A}</a:tableStyleId>
              </a:tblPr>
              <a:tblGrid>
                <a:gridCol w="10961687">
                  <a:extLst>
                    <a:ext uri="{9D8B030D-6E8A-4147-A177-3AD203B41FA5}">
                      <a16:colId xmlns:a16="http://schemas.microsoft.com/office/drawing/2014/main" val="3538057153"/>
                    </a:ext>
                  </a:extLst>
                </a:gridCol>
              </a:tblGrid>
              <a:tr h="370840">
                <a:tc>
                  <a:txBody>
                    <a:bodyPr/>
                    <a:lstStyle/>
                    <a:p>
                      <a:r>
                        <a:rPr lang="en-GB" noProof="0" dirty="0">
                          <a:latin typeface="Arial" panose="020B0604020202020204" pitchFamily="34" charset="0"/>
                          <a:cs typeface="Arial" panose="020B0604020202020204" pitchFamily="34" charset="0"/>
                        </a:rPr>
                        <a:t>PROPHYLAXIS</a:t>
                      </a:r>
                    </a:p>
                  </a:txBody>
                  <a:tcPr>
                    <a:solidFill>
                      <a:srgbClr val="00B050"/>
                    </a:solidFill>
                  </a:tcPr>
                </a:tc>
                <a:extLst>
                  <a:ext uri="{0D108BD9-81ED-4DB2-BD59-A6C34878D82A}">
                    <a16:rowId xmlns:a16="http://schemas.microsoft.com/office/drawing/2014/main" val="2938950340"/>
                  </a:ext>
                </a:extLst>
              </a:tr>
              <a:tr h="741680">
                <a:tc>
                  <a:txBody>
                    <a:bodyPr/>
                    <a:lstStyle/>
                    <a:p>
                      <a:pPr marL="285750" marR="0" lvl="0" indent="-2857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noProof="0" dirty="0">
                          <a:latin typeface="Arial" panose="020B0604020202020204" pitchFamily="34" charset="0"/>
                          <a:cs typeface="Arial" panose="020B0604020202020204" pitchFamily="34" charset="0"/>
                        </a:rPr>
                        <a:t>It should be strongly recommended that subjects/participants avoid the use of contact lenses starting on the day of the first </a:t>
                      </a:r>
                      <a:r>
                        <a:rPr lang="en-GB" b="1" noProof="0" dirty="0">
                          <a:solidFill>
                            <a:schemeClr val="tx2"/>
                          </a:solidFill>
                          <a:latin typeface="Arial" panose="020B0604020202020204" pitchFamily="34" charset="0"/>
                          <a:cs typeface="Arial" panose="020B0604020202020204" pitchFamily="34" charset="0"/>
                        </a:rPr>
                        <a:t>Dato-DXd</a:t>
                      </a:r>
                      <a:r>
                        <a:rPr lang="en-GB" noProof="0" dirty="0">
                          <a:solidFill>
                            <a:schemeClr val="tx2"/>
                          </a:solidFill>
                          <a:latin typeface="Arial" panose="020B0604020202020204" pitchFamily="34" charset="0"/>
                          <a:cs typeface="Arial" panose="020B0604020202020204" pitchFamily="34" charset="0"/>
                        </a:rPr>
                        <a:t> </a:t>
                      </a:r>
                      <a:r>
                        <a:rPr lang="en-GB" noProof="0" dirty="0">
                          <a:latin typeface="Arial" panose="020B0604020202020204" pitchFamily="34" charset="0"/>
                          <a:cs typeface="Arial" panose="020B0604020202020204" pitchFamily="34" charset="0"/>
                        </a:rPr>
                        <a:t>dose and to use artificial tears (preferably preservative-free) 4 times/day as a preventative measure and up to 8 times/day if clinically </a:t>
                      </a:r>
                      <a:r>
                        <a:rPr lang="en-GB" noProof="0" dirty="0">
                          <a:solidFill>
                            <a:schemeClr val="tx1"/>
                          </a:solidFill>
                          <a:latin typeface="Arial" panose="020B0604020202020204" pitchFamily="34" charset="0"/>
                          <a:cs typeface="Arial" panose="020B0604020202020204" pitchFamily="34" charset="0"/>
                        </a:rPr>
                        <a:t>needed</a:t>
                      </a:r>
                      <a:r>
                        <a:rPr lang="en-GB" baseline="30000" noProof="0" dirty="0">
                          <a:solidFill>
                            <a:schemeClr val="tx1"/>
                          </a:solidFill>
                          <a:latin typeface="Arial" panose="020B0604020202020204" pitchFamily="34" charset="0"/>
                          <a:cs typeface="Arial" panose="020B0604020202020204" pitchFamily="34" charset="0"/>
                        </a:rPr>
                        <a:t>1</a:t>
                      </a:r>
                    </a:p>
                  </a:txBody>
                  <a:tcPr marL="883440">
                    <a:solidFill>
                      <a:schemeClr val="bg1">
                        <a:lumMod val="95000"/>
                      </a:schemeClr>
                    </a:solidFill>
                  </a:tcPr>
                </a:tc>
                <a:extLst>
                  <a:ext uri="{0D108BD9-81ED-4DB2-BD59-A6C34878D82A}">
                    <a16:rowId xmlns:a16="http://schemas.microsoft.com/office/drawing/2014/main" val="3211555348"/>
                  </a:ext>
                </a:extLst>
              </a:tr>
            </a:tbl>
          </a:graphicData>
        </a:graphic>
      </p:graphicFrame>
      <p:sp>
        <p:nvSpPr>
          <p:cNvPr id="2" name="Title 1">
            <a:extLst>
              <a:ext uri="{FF2B5EF4-FFF2-40B4-BE49-F238E27FC236}">
                <a16:creationId xmlns:a16="http://schemas.microsoft.com/office/drawing/2014/main" id="{357BFF2A-8B05-D1C7-AA83-C0DEC922F65C}"/>
              </a:ext>
            </a:extLst>
          </p:cNvPr>
          <p:cNvSpPr>
            <a:spLocks noGrp="1"/>
          </p:cNvSpPr>
          <p:nvPr>
            <p:ph type="title"/>
          </p:nvPr>
        </p:nvSpPr>
        <p:spPr>
          <a:xfrm>
            <a:off x="619201" y="259200"/>
            <a:ext cx="10963199" cy="864000"/>
          </a:xfrm>
        </p:spPr>
        <p:txBody>
          <a:bodyPr>
            <a:normAutofit/>
          </a:bodyPr>
          <a:lstStyle/>
          <a:p>
            <a:r>
              <a:rPr lang="en-GB" noProof="0" dirty="0"/>
              <a:t>Ocular Surface Events - Prophylaxis and Monitoring</a:t>
            </a:r>
          </a:p>
        </p:txBody>
      </p:sp>
      <p:sp>
        <p:nvSpPr>
          <p:cNvPr id="7" name="Content Placeholder 6">
            <a:extLst>
              <a:ext uri="{FF2B5EF4-FFF2-40B4-BE49-F238E27FC236}">
                <a16:creationId xmlns:a16="http://schemas.microsoft.com/office/drawing/2014/main" id="{EFA4E384-FE6D-6240-0162-C1497D991BA4}"/>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ADC, antibody drug conjugate; Dato-DXd, datopotamab deruxtecan; OSE, ocular surface events</a:t>
            </a:r>
          </a:p>
          <a:p>
            <a:r>
              <a:rPr lang="en-GB" noProof="0" dirty="0">
                <a:solidFill>
                  <a:schemeClr val="tx2"/>
                </a:solidFill>
              </a:rPr>
              <a:t>1. Heist RS, et al. Cancer Treat Rev. 2024;125:102720; 2. Lisberg A, et al. Oncologist. 2025;30:oyaf225; 3. Berkenstock MK, et al. </a:t>
            </a:r>
            <a:r>
              <a:rPr lang="en-GB" noProof="0" dirty="0">
                <a:solidFill>
                  <a:schemeClr val="tx2"/>
                </a:solidFill>
                <a:hlinkClick r:id="rId3"/>
              </a:rPr>
              <a:t>https://www.aao.org/education/clinical-statement/antibody-drug-conjugates-ocular-toxicities-call-st</a:t>
            </a:r>
            <a:r>
              <a:rPr lang="en-GB" noProof="0" dirty="0">
                <a:solidFill>
                  <a:schemeClr val="tx2"/>
                </a:solidFill>
              </a:rPr>
              <a:t> (Accessed 17-April-2026)</a:t>
            </a:r>
          </a:p>
        </p:txBody>
      </p:sp>
      <p:graphicFrame>
        <p:nvGraphicFramePr>
          <p:cNvPr id="34" name="Content Placeholder 16">
            <a:extLst>
              <a:ext uri="{FF2B5EF4-FFF2-40B4-BE49-F238E27FC236}">
                <a16:creationId xmlns:a16="http://schemas.microsoft.com/office/drawing/2014/main" id="{00052868-EE87-1445-A3D6-BB8DAA89C778}"/>
              </a:ext>
            </a:extLst>
          </p:cNvPr>
          <p:cNvGraphicFramePr>
            <a:graphicFrameLocks/>
          </p:cNvGraphicFramePr>
          <p:nvPr/>
        </p:nvGraphicFramePr>
        <p:xfrm>
          <a:off x="637478" y="2570818"/>
          <a:ext cx="10961687" cy="3357880"/>
        </p:xfrm>
        <a:graphic>
          <a:graphicData uri="http://schemas.openxmlformats.org/drawingml/2006/table">
            <a:tbl>
              <a:tblPr firstRow="1" bandRow="1">
                <a:tableStyleId>{5C22544A-7EE6-4342-B048-85BDC9FD1C3A}</a:tableStyleId>
              </a:tblPr>
              <a:tblGrid>
                <a:gridCol w="10961687">
                  <a:extLst>
                    <a:ext uri="{9D8B030D-6E8A-4147-A177-3AD203B41FA5}">
                      <a16:colId xmlns:a16="http://schemas.microsoft.com/office/drawing/2014/main" val="3538057153"/>
                    </a:ext>
                  </a:extLst>
                </a:gridCol>
              </a:tblGrid>
              <a:tr h="370840">
                <a:tc>
                  <a:txBody>
                    <a:bodyPr/>
                    <a:lstStyle/>
                    <a:p>
                      <a:r>
                        <a:rPr lang="en-GB" noProof="0" dirty="0">
                          <a:latin typeface="Arial" panose="020B0604020202020204" pitchFamily="34" charset="0"/>
                          <a:cs typeface="Arial" panose="020B0604020202020204" pitchFamily="34" charset="0"/>
                        </a:rPr>
                        <a:t>MONITOR</a:t>
                      </a:r>
                    </a:p>
                  </a:txBody>
                  <a:tcPr>
                    <a:solidFill>
                      <a:srgbClr val="00B050"/>
                    </a:solidFill>
                  </a:tcPr>
                </a:tc>
                <a:extLst>
                  <a:ext uri="{0D108BD9-81ED-4DB2-BD59-A6C34878D82A}">
                    <a16:rowId xmlns:a16="http://schemas.microsoft.com/office/drawing/2014/main" val="2938950340"/>
                  </a:ext>
                </a:extLst>
              </a:tr>
              <a:tr h="370840">
                <a:tc>
                  <a:txBody>
                    <a:bodyPr/>
                    <a:lstStyle/>
                    <a:p>
                      <a:pPr marL="285750" marR="0" lvl="0" indent="-2857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noProof="0" dirty="0">
                          <a:solidFill>
                            <a:schemeClr val="tx1"/>
                          </a:solidFill>
                          <a:latin typeface="Arial" panose="020B0604020202020204" pitchFamily="34" charset="0"/>
                          <a:cs typeface="Arial" panose="020B0604020202020204" pitchFamily="34" charset="0"/>
                        </a:rPr>
                        <a:t>Refer patients to an eye care professional (optometrist or ophthalmologist) for an </a:t>
                      </a:r>
                      <a:r>
                        <a:rPr lang="en-GB" b="1" noProof="0" dirty="0">
                          <a:solidFill>
                            <a:schemeClr val="tx2"/>
                          </a:solidFill>
                          <a:latin typeface="Arial" panose="020B0604020202020204" pitchFamily="34" charset="0"/>
                          <a:cs typeface="Arial" panose="020B0604020202020204" pitchFamily="34" charset="0"/>
                        </a:rPr>
                        <a:t>ophthalmic exam</a:t>
                      </a:r>
                      <a:r>
                        <a:rPr lang="en-GB" noProof="0" dirty="0">
                          <a:solidFill>
                            <a:schemeClr val="tx1"/>
                          </a:solidFill>
                          <a:latin typeface="Arial" panose="020B0604020202020204" pitchFamily="34" charset="0"/>
                          <a:cs typeface="Arial" panose="020B0604020202020204" pitchFamily="34" charset="0"/>
                        </a:rPr>
                        <a:t> prior to treatment initiation, annually while on treatment, at end of treatment, and as </a:t>
                      </a:r>
                      <a:br>
                        <a:rPr lang="en-GB" noProof="0" dirty="0">
                          <a:solidFill>
                            <a:schemeClr val="tx1"/>
                          </a:solidFill>
                          <a:latin typeface="Arial" panose="020B0604020202020204" pitchFamily="34" charset="0"/>
                          <a:cs typeface="Arial" panose="020B0604020202020204" pitchFamily="34" charset="0"/>
                        </a:rPr>
                      </a:br>
                      <a:r>
                        <a:rPr lang="en-GB" noProof="0" dirty="0">
                          <a:solidFill>
                            <a:schemeClr val="tx1"/>
                          </a:solidFill>
                          <a:latin typeface="Arial" panose="020B0604020202020204" pitchFamily="34" charset="0"/>
                          <a:cs typeface="Arial" panose="020B0604020202020204" pitchFamily="34" charset="0"/>
                        </a:rPr>
                        <a:t>clinically indicated</a:t>
                      </a:r>
                      <a:r>
                        <a:rPr lang="en-GB" baseline="30000" noProof="0" dirty="0">
                          <a:solidFill>
                            <a:schemeClr val="tx1"/>
                          </a:solidFill>
                          <a:latin typeface="Arial" panose="020B0604020202020204" pitchFamily="34" charset="0"/>
                          <a:cs typeface="Arial" panose="020B0604020202020204" pitchFamily="34" charset="0"/>
                        </a:rPr>
                        <a:t>1,2</a:t>
                      </a:r>
                    </a:p>
                    <a:p>
                      <a:pPr marL="742950" marR="0" lvl="1" indent="-285750" algn="l" defTabSz="457200" rtl="0" eaLnBrk="1" fontAlgn="auto" latinLnBrk="0" hangingPunct="1">
                        <a:lnSpc>
                          <a:spcPct val="100000"/>
                        </a:lnSpc>
                        <a:spcBef>
                          <a:spcPts val="0"/>
                        </a:spcBef>
                        <a:spcAft>
                          <a:spcPts val="0"/>
                        </a:spcAft>
                        <a:buClr>
                          <a:schemeClr val="accent1"/>
                        </a:buClr>
                        <a:buSzTx/>
                        <a:buFont typeface="System Font Regular"/>
                        <a:buChar char="–"/>
                        <a:tabLst/>
                        <a:defRPr/>
                      </a:pPr>
                      <a:r>
                        <a:rPr lang="en-GB" sz="1600" noProof="0" dirty="0">
                          <a:solidFill>
                            <a:schemeClr val="tx1"/>
                          </a:solidFill>
                          <a:latin typeface="Arial" panose="020B0604020202020204" pitchFamily="34" charset="0"/>
                          <a:cs typeface="Arial" panose="020B0604020202020204" pitchFamily="34" charset="0"/>
                        </a:rPr>
                        <a:t>Including visual acuity testing, intraocular pressure, fundoscopy, slit lamp exam with </a:t>
                      </a:r>
                      <a:br>
                        <a:rPr lang="en-GB" sz="1600" noProof="0" dirty="0">
                          <a:solidFill>
                            <a:schemeClr val="tx1"/>
                          </a:solidFill>
                          <a:latin typeface="Arial" panose="020B0604020202020204" pitchFamily="34" charset="0"/>
                          <a:cs typeface="Arial" panose="020B0604020202020204" pitchFamily="34" charset="0"/>
                        </a:rPr>
                      </a:br>
                      <a:r>
                        <a:rPr lang="en-GB" sz="1600" noProof="0" dirty="0">
                          <a:solidFill>
                            <a:schemeClr val="tx1"/>
                          </a:solidFill>
                          <a:latin typeface="Arial" panose="020B0604020202020204" pitchFamily="34" charset="0"/>
                          <a:cs typeface="Arial" panose="020B0604020202020204" pitchFamily="34" charset="0"/>
                        </a:rPr>
                        <a:t>fluorescein staining</a:t>
                      </a:r>
                      <a:r>
                        <a:rPr lang="en-GB" sz="1600" baseline="30000" noProof="0" dirty="0">
                          <a:solidFill>
                            <a:schemeClr val="tx1"/>
                          </a:solidFill>
                          <a:latin typeface="Arial" panose="020B0604020202020204" pitchFamily="34" charset="0"/>
                          <a:cs typeface="Arial" panose="020B0604020202020204" pitchFamily="34" charset="0"/>
                        </a:rPr>
                        <a:t>2</a:t>
                      </a:r>
                      <a:r>
                        <a:rPr lang="en-GB" sz="1600" noProof="0" dirty="0">
                          <a:solidFill>
                            <a:schemeClr val="tx1"/>
                          </a:solidFill>
                          <a:latin typeface="Arial" panose="020B0604020202020204" pitchFamily="34" charset="0"/>
                          <a:cs typeface="Arial" panose="020B0604020202020204" pitchFamily="34" charset="0"/>
                        </a:rPr>
                        <a:t> </a:t>
                      </a:r>
                    </a:p>
                    <a:p>
                      <a:pPr marL="285750" marR="0" lvl="0" indent="-2857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b="1" noProof="0" dirty="0">
                          <a:solidFill>
                            <a:schemeClr val="tx2"/>
                          </a:solidFill>
                          <a:latin typeface="Arial" panose="020B0604020202020204" pitchFamily="34" charset="0"/>
                          <a:cs typeface="Arial" panose="020B0604020202020204" pitchFamily="34" charset="0"/>
                        </a:rPr>
                        <a:t>Monitor patients for ocular adverse reactions</a:t>
                      </a:r>
                      <a:r>
                        <a:rPr lang="en-GB" noProof="0" dirty="0">
                          <a:solidFill>
                            <a:schemeClr val="tx2"/>
                          </a:solidFill>
                          <a:latin typeface="Arial" panose="020B0604020202020204" pitchFamily="34" charset="0"/>
                          <a:cs typeface="Arial" panose="020B0604020202020204" pitchFamily="34" charset="0"/>
                        </a:rPr>
                        <a:t> </a:t>
                      </a:r>
                      <a:r>
                        <a:rPr lang="en-GB" noProof="0" dirty="0">
                          <a:solidFill>
                            <a:schemeClr val="tx1"/>
                          </a:solidFill>
                          <a:latin typeface="Arial" panose="020B0604020202020204" pitchFamily="34" charset="0"/>
                          <a:cs typeface="Arial" panose="020B0604020202020204" pitchFamily="34" charset="0"/>
                        </a:rPr>
                        <a:t>during treatment (i.e. redness, pain, teary eyes, blurred vision). If present, promptly </a:t>
                      </a:r>
                      <a:r>
                        <a:rPr lang="en-GB" b="1" noProof="0" dirty="0">
                          <a:solidFill>
                            <a:schemeClr val="tx2"/>
                          </a:solidFill>
                          <a:latin typeface="Arial" panose="020B0604020202020204" pitchFamily="34" charset="0"/>
                          <a:cs typeface="Arial" panose="020B0604020202020204" pitchFamily="34" charset="0"/>
                        </a:rPr>
                        <a:t>refer patients to an eye care professional</a:t>
                      </a:r>
                      <a:r>
                        <a:rPr lang="en-GB" b="1" baseline="30000" noProof="0" dirty="0">
                          <a:solidFill>
                            <a:schemeClr val="tx2"/>
                          </a:solidFill>
                          <a:latin typeface="Arial" panose="020B0604020202020204" pitchFamily="34" charset="0"/>
                          <a:cs typeface="Arial" panose="020B0604020202020204" pitchFamily="34" charset="0"/>
                        </a:rPr>
                        <a:t>2</a:t>
                      </a:r>
                    </a:p>
                    <a:p>
                      <a:pPr marL="285750" marR="0" lvl="0" indent="-2857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b="1" noProof="0" dirty="0">
                          <a:solidFill>
                            <a:schemeClr val="tx2"/>
                          </a:solidFill>
                          <a:latin typeface="Arial" panose="020B0604020202020204" pitchFamily="34" charset="0"/>
                          <a:cs typeface="Arial" panose="020B0604020202020204" pitchFamily="34" charset="0"/>
                        </a:rPr>
                        <a:t>Eye care professional to provide an objective assessment for the prescribing oncologist:</a:t>
                      </a:r>
                      <a:r>
                        <a:rPr lang="en-GB" b="1" baseline="30000" noProof="0" dirty="0">
                          <a:solidFill>
                            <a:schemeClr val="tx2"/>
                          </a:solidFill>
                          <a:latin typeface="Arial" panose="020B0604020202020204" pitchFamily="34" charset="0"/>
                          <a:cs typeface="Arial" panose="020B0604020202020204" pitchFamily="34" charset="0"/>
                        </a:rPr>
                        <a:t>3</a:t>
                      </a:r>
                    </a:p>
                    <a:p>
                      <a:pPr marL="742950" lvl="1" indent="-285750">
                        <a:buClr>
                          <a:schemeClr val="accent2"/>
                        </a:buClr>
                        <a:buFont typeface="System Font Regular"/>
                        <a:buChar char="–"/>
                      </a:pPr>
                      <a:r>
                        <a:rPr lang="en-US" sz="1600" kern="1200" dirty="0">
                          <a:solidFill>
                            <a:schemeClr val="tx1"/>
                          </a:solidFill>
                          <a:latin typeface="Arial" panose="020B0604020202020204" pitchFamily="34" charset="0"/>
                          <a:ea typeface="+mn-ea"/>
                          <a:cs typeface="Arial" panose="020B0604020202020204" pitchFamily="34" charset="0"/>
                        </a:rPr>
                        <a:t>so that they may decide if the next dose of the ADC can be given as scheduled, delayed, reduced, or discontinued</a:t>
                      </a:r>
                      <a:endParaRPr lang="en-GB" sz="1600" kern="1200" noProof="0" dirty="0">
                        <a:solidFill>
                          <a:schemeClr val="tx1"/>
                        </a:solidFill>
                        <a:latin typeface="Arial" panose="020B0604020202020204" pitchFamily="34" charset="0"/>
                        <a:ea typeface="+mn-ea"/>
                        <a:cs typeface="Arial" panose="020B0604020202020204" pitchFamily="34" charset="0"/>
                      </a:endParaRPr>
                    </a:p>
                  </a:txBody>
                  <a:tcPr marL="883440">
                    <a:solidFill>
                      <a:schemeClr val="bg1">
                        <a:lumMod val="95000"/>
                      </a:schemeClr>
                    </a:solidFill>
                  </a:tcPr>
                </a:tc>
                <a:extLst>
                  <a:ext uri="{0D108BD9-81ED-4DB2-BD59-A6C34878D82A}">
                    <a16:rowId xmlns:a16="http://schemas.microsoft.com/office/drawing/2014/main" val="3211555348"/>
                  </a:ext>
                </a:extLst>
              </a:tr>
            </a:tbl>
          </a:graphicData>
        </a:graphic>
      </p:graphicFrame>
      <p:pic>
        <p:nvPicPr>
          <p:cNvPr id="36" name="Graphic 35">
            <a:extLst>
              <a:ext uri="{FF2B5EF4-FFF2-40B4-BE49-F238E27FC236}">
                <a16:creationId xmlns:a16="http://schemas.microsoft.com/office/drawing/2014/main" id="{77FAC5AB-D1F7-208E-39CA-98353514836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flipH="1">
            <a:off x="767408" y="1580201"/>
            <a:ext cx="692255" cy="863934"/>
          </a:xfrm>
          <a:prstGeom prst="rect">
            <a:avLst/>
          </a:prstGeom>
        </p:spPr>
      </p:pic>
      <p:pic>
        <p:nvPicPr>
          <p:cNvPr id="38" name="Graphic 37">
            <a:extLst>
              <a:ext uri="{FF2B5EF4-FFF2-40B4-BE49-F238E27FC236}">
                <a16:creationId xmlns:a16="http://schemas.microsoft.com/office/drawing/2014/main" id="{265FD101-BE5B-7F2A-57DC-DCFFB87A4C2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92835" y="3010396"/>
            <a:ext cx="1041400" cy="1282700"/>
          </a:xfrm>
          <a:prstGeom prst="rect">
            <a:avLst/>
          </a:prstGeom>
        </p:spPr>
      </p:pic>
      <p:sp>
        <p:nvSpPr>
          <p:cNvPr id="41" name="Slide Number Placeholder 40">
            <a:extLst>
              <a:ext uri="{FF2B5EF4-FFF2-40B4-BE49-F238E27FC236}">
                <a16:creationId xmlns:a16="http://schemas.microsoft.com/office/drawing/2014/main" id="{01D2978F-20F7-A3AF-5FB0-FB6F677638E8}"/>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867047802"/>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45D649FC-70AA-E788-C2EC-C3F2E1A3664F}"/>
              </a:ext>
            </a:extLst>
          </p:cNvPr>
          <p:cNvSpPr>
            <a:spLocks noGrp="1"/>
          </p:cNvSpPr>
          <p:nvPr>
            <p:ph type="body" idx="1"/>
          </p:nvPr>
        </p:nvSpPr>
        <p:spPr>
          <a:xfrm>
            <a:off x="619200" y="1214362"/>
            <a:ext cx="10972800" cy="702470"/>
          </a:xfrm>
        </p:spPr>
        <p:txBody>
          <a:bodyPr/>
          <a:lstStyle/>
          <a:p>
            <a:r>
              <a:rPr lang="en-GB" noProof="0" dirty="0"/>
              <a:t>With Dato-DX</a:t>
            </a:r>
            <a:r>
              <a:rPr lang="en-GB" cap="none" noProof="0" dirty="0"/>
              <a:t>d</a:t>
            </a:r>
            <a:r>
              <a:rPr lang="en-GB" noProof="0" dirty="0"/>
              <a:t> Treatment</a:t>
            </a:r>
          </a:p>
        </p:txBody>
      </p:sp>
      <p:sp>
        <p:nvSpPr>
          <p:cNvPr id="20" name="Title 19">
            <a:extLst>
              <a:ext uri="{FF2B5EF4-FFF2-40B4-BE49-F238E27FC236}">
                <a16:creationId xmlns:a16="http://schemas.microsoft.com/office/drawing/2014/main" id="{3BC0E936-A5A1-4031-6523-D9A680918698}"/>
              </a:ext>
            </a:extLst>
          </p:cNvPr>
          <p:cNvSpPr>
            <a:spLocks noGrp="1"/>
          </p:cNvSpPr>
          <p:nvPr>
            <p:ph type="title"/>
          </p:nvPr>
        </p:nvSpPr>
        <p:spPr>
          <a:xfrm>
            <a:off x="619125" y="258763"/>
            <a:ext cx="11093499" cy="865187"/>
          </a:xfrm>
        </p:spPr>
        <p:txBody>
          <a:bodyPr>
            <a:normAutofit/>
          </a:bodyPr>
          <a:lstStyle/>
          <a:p>
            <a:pPr lvl="0"/>
            <a:r>
              <a:rPr lang="en-GB" noProof="0" dirty="0"/>
              <a:t>Ocular surface adverse events/keratitis Management</a:t>
            </a:r>
          </a:p>
        </p:txBody>
      </p:sp>
      <p:sp>
        <p:nvSpPr>
          <p:cNvPr id="39" name="Content Placeholder 38">
            <a:extLst>
              <a:ext uri="{FF2B5EF4-FFF2-40B4-BE49-F238E27FC236}">
                <a16:creationId xmlns:a16="http://schemas.microsoft.com/office/drawing/2014/main" id="{462CF45C-8E09-279F-024D-D6385D4D44DC}"/>
              </a:ext>
            </a:extLst>
          </p:cNvPr>
          <p:cNvSpPr>
            <a:spLocks noGrp="1"/>
          </p:cNvSpPr>
          <p:nvPr>
            <p:ph sz="quarter" idx="15"/>
          </p:nvPr>
        </p:nvSpPr>
        <p:spPr/>
        <p:txBody>
          <a:bodyPr anchor="b" anchorCtr="0"/>
          <a:lstStyle/>
          <a:p>
            <a:pPr>
              <a:spcBef>
                <a:spcPts val="0"/>
              </a:spcBef>
              <a:spcAft>
                <a:spcPts val="300"/>
              </a:spcAft>
            </a:pPr>
            <a:endParaRPr lang="en-GB" noProof="0" dirty="0">
              <a:solidFill>
                <a:schemeClr val="tx2"/>
              </a:solidFill>
            </a:endParaRPr>
          </a:p>
          <a:p>
            <a:pPr>
              <a:spcBef>
                <a:spcPts val="0"/>
              </a:spcBef>
              <a:spcAft>
                <a:spcPts val="300"/>
              </a:spcAft>
            </a:pPr>
            <a:r>
              <a:rPr lang="en-GB" noProof="0" dirty="0"/>
              <a:t>Dato-DXd, datopotamab deruxtecan </a:t>
            </a:r>
          </a:p>
          <a:p>
            <a:pPr>
              <a:spcBef>
                <a:spcPts val="0"/>
              </a:spcBef>
              <a:spcAft>
                <a:spcPts val="300"/>
              </a:spcAft>
            </a:pPr>
            <a:r>
              <a:rPr lang="en-GB" noProof="0" dirty="0">
                <a:solidFill>
                  <a:schemeClr val="tx2"/>
                </a:solidFill>
              </a:rPr>
              <a:t>Lisberg A, et al. Oncologist. 2025;30:oyaf225; </a:t>
            </a:r>
            <a:r>
              <a:rPr lang="en-GB" dirty="0"/>
              <a:t>NCI CTCAE, National Cancer Institute Common Terminology Criteria for Adverse Events v6.0</a:t>
            </a:r>
            <a:endParaRPr lang="en-GB" noProof="0" dirty="0">
              <a:solidFill>
                <a:schemeClr val="tx2"/>
              </a:solidFill>
            </a:endParaRPr>
          </a:p>
        </p:txBody>
      </p:sp>
      <p:sp>
        <p:nvSpPr>
          <p:cNvPr id="12" name="Slide Number Placeholder 3">
            <a:extLst>
              <a:ext uri="{FF2B5EF4-FFF2-40B4-BE49-F238E27FC236}">
                <a16:creationId xmlns:a16="http://schemas.microsoft.com/office/drawing/2014/main" id="{9F25EFB0-5871-9E32-E9F3-5C53A118DFFB}"/>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F768E7-F056-4C38-8AB2-2EEC68B6655D}" type="slidenum">
              <a:rPr kumimoji="0" lang="en-GB" sz="1100" b="0" i="0" u="none" strike="noStrike" kern="1200" cap="none" spc="0" normalizeH="0" baseline="0" noProof="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D3BFC9FA-F536-B7BB-7C55-0765FE7811AC}"/>
              </a:ext>
            </a:extLst>
          </p:cNvPr>
          <p:cNvSpPr/>
          <p:nvPr/>
        </p:nvSpPr>
        <p:spPr>
          <a:xfrm>
            <a:off x="619125" y="3337512"/>
            <a:ext cx="10971272" cy="2683776"/>
          </a:xfrm>
          <a:prstGeom prst="rect">
            <a:avLst/>
          </a:prstGeom>
          <a:solidFill>
            <a:schemeClr val="bg1">
              <a:lumMod val="95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Freeform: Shape 2">
            <a:extLst>
              <a:ext uri="{FF2B5EF4-FFF2-40B4-BE49-F238E27FC236}">
                <a16:creationId xmlns:a16="http://schemas.microsoft.com/office/drawing/2014/main" id="{CF4998BD-3BE4-A786-260A-3E36B6D726E2}"/>
              </a:ext>
            </a:extLst>
          </p:cNvPr>
          <p:cNvSpPr/>
          <p:nvPr/>
        </p:nvSpPr>
        <p:spPr>
          <a:xfrm>
            <a:off x="3369862" y="1701303"/>
            <a:ext cx="2777885" cy="1636209"/>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wrap="square" lIns="182880" rtlCol="0" anchor="t">
            <a:noAutofit/>
          </a:bodyPr>
          <a:lstStyle/>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Grade 2</a:t>
            </a:r>
          </a:p>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Symptomatic; moderate decrease in visual acuity (best corrected visual acuity 20/40 and better or ≤3 lines decreased vision from known baseline)</a:t>
            </a:r>
            <a:r>
              <a:rPr kumimoji="0" lang="en-US" sz="1300" b="0" i="0" u="none" strike="noStrike" kern="1200" cap="none" spc="0" normalizeH="0" baseline="0" noProof="0" dirty="0">
                <a:ln>
                  <a:noFill/>
                </a:ln>
                <a:solidFill>
                  <a:schemeClr val="tx1"/>
                </a:solidFill>
                <a:effectLst/>
                <a:uLnTx/>
                <a:uFillTx/>
                <a:latin typeface="Arial" charset="0"/>
                <a:ea typeface="+mn-ea"/>
                <a:cs typeface="Arial" charset="0"/>
              </a:rPr>
              <a:t>	</a:t>
            </a:r>
          </a:p>
          <a:p>
            <a:pPr marL="0" marR="0" lvl="0" indent="0" algn="l" defTabSz="533387" rtl="0" eaLnBrk="1" fontAlgn="base" latinLnBrk="0" hangingPunct="1">
              <a:lnSpc>
                <a:spcPct val="90000"/>
              </a:lnSpc>
              <a:spcBef>
                <a:spcPct val="0"/>
              </a:spcBef>
              <a:spcAft>
                <a:spcPct val="35000"/>
              </a:spcAft>
              <a:buClrTx/>
              <a:buSzTx/>
              <a:buFontTx/>
              <a:buNone/>
              <a:tabLst/>
              <a:defRPr/>
            </a:pPr>
            <a:endParaRPr kumimoji="0" lang="en-GB" sz="1400" b="1"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3" name="Freeform: Shape 5">
            <a:extLst>
              <a:ext uri="{FF2B5EF4-FFF2-40B4-BE49-F238E27FC236}">
                <a16:creationId xmlns:a16="http://schemas.microsoft.com/office/drawing/2014/main" id="{1564C42D-5478-1D0C-5149-5E8C1D25FD2E}"/>
              </a:ext>
            </a:extLst>
          </p:cNvPr>
          <p:cNvSpPr/>
          <p:nvPr/>
        </p:nvSpPr>
        <p:spPr>
          <a:xfrm>
            <a:off x="601603" y="1701304"/>
            <a:ext cx="2756074" cy="1636208"/>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wrap="square" lIns="182880" rtlCol="0" anchor="t">
            <a:noAutofit/>
          </a:bodyPr>
          <a:lstStyle/>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Grade 1</a:t>
            </a:r>
          </a:p>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Asymptomatic; clinical or diagnostic observations only; intervention not indicated</a:t>
            </a: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l" defTabSz="533387" rtl="0" eaLnBrk="1" fontAlgn="base" latinLnBrk="0" hangingPunct="1">
              <a:lnSpc>
                <a:spcPct val="90000"/>
              </a:lnSpc>
              <a:spcBef>
                <a:spcPct val="0"/>
              </a:spcBef>
              <a:spcAft>
                <a:spcPct val="35000"/>
              </a:spcAft>
              <a:buClrTx/>
              <a:buSzTx/>
              <a:buFontTx/>
              <a:buNone/>
              <a:tabLst/>
              <a:defRPr/>
            </a:pPr>
            <a:endParaRPr kumimoji="0" lang="en-GB" sz="14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 name="Freeform: Shape 106">
            <a:extLst>
              <a:ext uri="{FF2B5EF4-FFF2-40B4-BE49-F238E27FC236}">
                <a16:creationId xmlns:a16="http://schemas.microsoft.com/office/drawing/2014/main" id="{2BD95898-0138-A00D-1B88-09237EFEBF57}"/>
              </a:ext>
            </a:extLst>
          </p:cNvPr>
          <p:cNvSpPr/>
          <p:nvPr/>
        </p:nvSpPr>
        <p:spPr>
          <a:xfrm>
            <a:off x="6138122" y="1701303"/>
            <a:ext cx="2756075" cy="1636209"/>
          </a:xfrm>
          <a:prstGeom prst="rect">
            <a:avLst/>
          </a:prstGeom>
          <a:solidFill>
            <a:srgbClr val="B3E5AD"/>
          </a:solidFill>
          <a:ln>
            <a:noFill/>
          </a:ln>
          <a:effectLst/>
        </p:spPr>
        <p:style>
          <a:lnRef idx="1">
            <a:schemeClr val="accent1"/>
          </a:lnRef>
          <a:fillRef idx="3">
            <a:schemeClr val="accent1"/>
          </a:fillRef>
          <a:effectRef idx="2">
            <a:schemeClr val="accent1"/>
          </a:effectRef>
          <a:fontRef idx="minor">
            <a:schemeClr val="lt1"/>
          </a:fontRef>
        </p:style>
        <p:txBody>
          <a:bodyPr wrap="square" lIns="182880" rtlCol="0" anchor="t">
            <a:noAutofit/>
          </a:bodyPr>
          <a:lstStyle/>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Grade 3</a:t>
            </a:r>
          </a:p>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Symptomatic with marked decrease in visual acuity (best corrected visual acuity worse than 20/40 or &gt;3 lines of decreased vision from known baseline, up to 20/200); corneal ulcer; limiting self-care activities of daily living	</a:t>
            </a:r>
          </a:p>
          <a:p>
            <a:pPr marL="0" marR="0" lvl="0" indent="0" algn="l" defTabSz="533387" rtl="0" eaLnBrk="1" fontAlgn="base" latinLnBrk="0" hangingPunct="1">
              <a:lnSpc>
                <a:spcPct val="90000"/>
              </a:lnSpc>
              <a:spcBef>
                <a:spcPct val="0"/>
              </a:spcBef>
              <a:spcAft>
                <a:spcPct val="35000"/>
              </a:spcAft>
              <a:buClrTx/>
              <a:buSzTx/>
              <a:buFontTx/>
              <a:buNone/>
              <a:tabLst/>
              <a:defRPr/>
            </a:pPr>
            <a:endParaRPr kumimoji="0" lang="en-GB" sz="1300" b="1"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8" name="Freeform: Shape 125">
            <a:extLst>
              <a:ext uri="{FF2B5EF4-FFF2-40B4-BE49-F238E27FC236}">
                <a16:creationId xmlns:a16="http://schemas.microsoft.com/office/drawing/2014/main" id="{0CEC7C1A-931A-D250-CD53-0F05EEAB4CFE}"/>
              </a:ext>
            </a:extLst>
          </p:cNvPr>
          <p:cNvSpPr/>
          <p:nvPr/>
        </p:nvSpPr>
        <p:spPr>
          <a:xfrm>
            <a:off x="8906384" y="1701304"/>
            <a:ext cx="2682240" cy="1636208"/>
          </a:xfrm>
          <a:prstGeom prst="rect">
            <a:avLst/>
          </a:prstGeom>
          <a:solidFill>
            <a:srgbClr val="005D00"/>
          </a:solidFill>
          <a:ln>
            <a:noFill/>
          </a:ln>
          <a:effectLst/>
        </p:spPr>
        <p:style>
          <a:lnRef idx="1">
            <a:schemeClr val="accent1"/>
          </a:lnRef>
          <a:fillRef idx="3">
            <a:schemeClr val="accent1"/>
          </a:fillRef>
          <a:effectRef idx="2">
            <a:schemeClr val="accent1"/>
          </a:effectRef>
          <a:fontRef idx="minor">
            <a:schemeClr val="lt1"/>
          </a:fontRef>
        </p:style>
        <p:txBody>
          <a:bodyPr wrap="square" lIns="182880" rtlCol="0" anchor="t">
            <a:noAutofit/>
          </a:bodyPr>
          <a:lstStyle/>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Grade 4</a:t>
            </a:r>
          </a:p>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Perforation; best corrected visual acuity of 20/200 or worse in the affected eye</a:t>
            </a:r>
            <a:r>
              <a:rPr kumimoji="0" lang="en-US" sz="18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533387" rtl="0" eaLnBrk="1" fontAlgn="base" latinLnBrk="0" hangingPunct="1">
              <a:lnSpc>
                <a:spcPct val="90000"/>
              </a:lnSpc>
              <a:spcBef>
                <a:spcPct val="0"/>
              </a:spcBef>
              <a:spcAft>
                <a:spcPct val="35000"/>
              </a:spcAft>
              <a:buClrTx/>
              <a:buSzTx/>
              <a:buFontTx/>
              <a:buNone/>
              <a:tabLst/>
              <a:defRPr/>
            </a:pPr>
            <a:endParaRPr kumimoji="0" lang="en-GB" sz="1600" b="1" i="0" u="none" strike="noStrike" kern="1200" cap="none" spc="0" normalizeH="0" baseline="30000" noProof="0" dirty="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F628183F-FD2B-1025-3F82-B71779A76365}"/>
              </a:ext>
            </a:extLst>
          </p:cNvPr>
          <p:cNvSpPr/>
          <p:nvPr/>
        </p:nvSpPr>
        <p:spPr>
          <a:xfrm>
            <a:off x="1498393" y="3428174"/>
            <a:ext cx="1805795" cy="8298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1219170" rtl="0" eaLnBrk="1" fontAlgn="base" latinLnBrk="0" hangingPunct="1">
              <a:lnSpc>
                <a:spcPct val="96000"/>
              </a:lnSpc>
              <a:spcBef>
                <a:spcPct val="0"/>
              </a:spcBef>
              <a:spcAft>
                <a:spcPct val="0"/>
              </a:spcAft>
              <a:buClr>
                <a:srgbClr val="003865"/>
              </a:buClr>
              <a:buSzTx/>
              <a:buFontTx/>
              <a:buNone/>
              <a:tabLst/>
              <a:defRPr/>
            </a:pPr>
            <a:r>
              <a:rPr kumimoji="0" lang="en-GB" sz="1300" b="0" i="0" u="none" strike="noStrike" kern="1200" cap="none" spc="0" normalizeH="0" baseline="0" noProof="0" dirty="0">
                <a:ln>
                  <a:noFill/>
                </a:ln>
                <a:solidFill>
                  <a:srgbClr val="000000"/>
                </a:solidFill>
                <a:effectLst/>
                <a:uLnTx/>
                <a:uFillTx/>
                <a:latin typeface="Arial" charset="0"/>
                <a:ea typeface="+mn-ea"/>
                <a:cs typeface="Arial" charset="0"/>
              </a:rPr>
              <a:t>Consider obtaining an </a:t>
            </a:r>
            <a:r>
              <a:rPr kumimoji="0" lang="en-GB" sz="1300" b="1" i="0" u="none" strike="noStrike" kern="1200" cap="none" spc="0" normalizeH="0" baseline="0" noProof="0" dirty="0">
                <a:ln>
                  <a:noFill/>
                </a:ln>
                <a:solidFill>
                  <a:schemeClr val="tx2"/>
                </a:solidFill>
                <a:effectLst/>
                <a:uLnTx/>
                <a:uFillTx/>
                <a:latin typeface="Arial" charset="0"/>
                <a:ea typeface="+mn-ea"/>
                <a:cs typeface="Arial" charset="0"/>
              </a:rPr>
              <a:t>ophthalmological assessment</a:t>
            </a:r>
            <a:endParaRPr kumimoji="0" lang="en-GB" sz="1300" b="1" i="0" u="none" strike="noStrike" kern="1200" cap="none" spc="0" normalizeH="0" baseline="30000" noProof="0" dirty="0">
              <a:ln>
                <a:noFill/>
              </a:ln>
              <a:solidFill>
                <a:schemeClr val="tx2"/>
              </a:solidFill>
              <a:effectLst/>
              <a:uLnTx/>
              <a:uFillTx/>
              <a:latin typeface="Arial" charset="0"/>
              <a:ea typeface="+mn-ea"/>
              <a:cs typeface="Arial" charset="0"/>
            </a:endParaRPr>
          </a:p>
        </p:txBody>
      </p:sp>
      <p:sp>
        <p:nvSpPr>
          <p:cNvPr id="50" name="Rectangle 49">
            <a:extLst>
              <a:ext uri="{FF2B5EF4-FFF2-40B4-BE49-F238E27FC236}">
                <a16:creationId xmlns:a16="http://schemas.microsoft.com/office/drawing/2014/main" id="{99FB1364-DE98-C541-92AD-5B5AFAAB8980}"/>
              </a:ext>
            </a:extLst>
          </p:cNvPr>
          <p:cNvSpPr/>
          <p:nvPr/>
        </p:nvSpPr>
        <p:spPr>
          <a:xfrm>
            <a:off x="4317849" y="3603326"/>
            <a:ext cx="1836467" cy="6419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1219170" rtl="0" eaLnBrk="1" fontAlgn="base" latinLnBrk="0" hangingPunct="1">
              <a:lnSpc>
                <a:spcPct val="96000"/>
              </a:lnSpc>
              <a:spcBef>
                <a:spcPct val="0"/>
              </a:spcBef>
              <a:spcAft>
                <a:spcPct val="0"/>
              </a:spcAft>
              <a:buClr>
                <a:srgbClr val="68D2DF"/>
              </a:buClr>
              <a:buSzTx/>
              <a:buFontTx/>
              <a:buNone/>
              <a:tabLst/>
              <a:defRPr/>
            </a:pPr>
            <a:r>
              <a:rPr kumimoji="0" lang="en-GB" sz="1300" b="0" i="0" u="none" strike="noStrike" kern="1200" cap="none" spc="0" normalizeH="0" baseline="0" noProof="0" dirty="0">
                <a:ln>
                  <a:noFill/>
                </a:ln>
                <a:solidFill>
                  <a:srgbClr val="000000"/>
                </a:solidFill>
                <a:effectLst/>
                <a:uLnTx/>
                <a:uFillTx/>
                <a:latin typeface="Arial" charset="0"/>
                <a:ea typeface="+mn-ea"/>
                <a:cs typeface="Arial" charset="0"/>
              </a:rPr>
              <a:t>Obtain an </a:t>
            </a:r>
            <a:r>
              <a:rPr kumimoji="0" lang="en-GB" sz="1300" b="1" i="0" u="none" strike="noStrike" kern="1200" cap="none" spc="0" normalizeH="0" baseline="0" noProof="0" dirty="0">
                <a:ln>
                  <a:noFill/>
                </a:ln>
                <a:solidFill>
                  <a:srgbClr val="5D8298"/>
                </a:solidFill>
                <a:effectLst/>
                <a:uLnTx/>
                <a:uFillTx/>
                <a:latin typeface="Arial" charset="0"/>
                <a:ea typeface="+mn-ea"/>
                <a:cs typeface="Arial" charset="0"/>
              </a:rPr>
              <a:t>ophthalmological assessment</a:t>
            </a:r>
            <a:endParaRPr kumimoji="0" lang="en-GB" sz="1300" b="0" i="0" u="none" strike="noStrike" kern="1200" cap="none" spc="0" normalizeH="0" baseline="0" noProof="0" dirty="0">
              <a:ln>
                <a:noFill/>
              </a:ln>
              <a:solidFill>
                <a:srgbClr val="5D8298"/>
              </a:solidFill>
              <a:effectLst/>
              <a:uLnTx/>
              <a:uFillTx/>
              <a:latin typeface="Arial" charset="0"/>
              <a:ea typeface="+mn-ea"/>
              <a:cs typeface="Arial" charset="0"/>
            </a:endParaRPr>
          </a:p>
        </p:txBody>
      </p:sp>
      <p:sp>
        <p:nvSpPr>
          <p:cNvPr id="51" name="Rectangle 50">
            <a:extLst>
              <a:ext uri="{FF2B5EF4-FFF2-40B4-BE49-F238E27FC236}">
                <a16:creationId xmlns:a16="http://schemas.microsoft.com/office/drawing/2014/main" id="{02C68D00-93C0-C386-4170-EE974C921AA3}"/>
              </a:ext>
            </a:extLst>
          </p:cNvPr>
          <p:cNvSpPr/>
          <p:nvPr/>
        </p:nvSpPr>
        <p:spPr>
          <a:xfrm>
            <a:off x="4311281" y="4956268"/>
            <a:ext cx="1836467" cy="6419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1219170" rtl="0" eaLnBrk="1" fontAlgn="base" latinLnBrk="0" hangingPunct="1">
              <a:lnSpc>
                <a:spcPct val="96000"/>
              </a:lnSpc>
              <a:spcBef>
                <a:spcPct val="0"/>
              </a:spcBef>
              <a:spcAft>
                <a:spcPct val="0"/>
              </a:spcAft>
              <a:buClr>
                <a:srgbClr val="68D2DF"/>
              </a:buClr>
              <a:buSzTx/>
              <a:buFontTx/>
              <a:buNone/>
              <a:tabLst/>
              <a:defRPr/>
            </a:pPr>
            <a:r>
              <a:rPr kumimoji="0" lang="en-GB" sz="1300" b="0" i="0" u="none" strike="noStrike" kern="1200" cap="none" spc="0" normalizeH="0" baseline="0" noProof="0" dirty="0">
                <a:ln>
                  <a:noFill/>
                </a:ln>
                <a:solidFill>
                  <a:srgbClr val="000000"/>
                </a:solidFill>
                <a:effectLst/>
                <a:uLnTx/>
                <a:uFillTx/>
                <a:latin typeface="Arial" charset="0"/>
                <a:ea typeface="+mn-ea"/>
                <a:cs typeface="Arial" charset="0"/>
              </a:rPr>
              <a:t>Delay dose until resolved to grade ≤1, then </a:t>
            </a:r>
            <a:r>
              <a:rPr kumimoji="0" lang="en-GB" sz="1300" b="1" i="0" u="none" strike="noStrike" kern="1200" cap="none" spc="0" normalizeH="0" baseline="0" noProof="0" dirty="0">
                <a:ln>
                  <a:noFill/>
                </a:ln>
                <a:solidFill>
                  <a:srgbClr val="5D8298"/>
                </a:solidFill>
                <a:effectLst/>
                <a:uLnTx/>
                <a:uFillTx/>
                <a:latin typeface="Arial" charset="0"/>
                <a:ea typeface="+mn-ea"/>
                <a:cs typeface="Arial" charset="0"/>
              </a:rPr>
              <a:t>maintain dose</a:t>
            </a:r>
          </a:p>
        </p:txBody>
      </p:sp>
      <p:cxnSp>
        <p:nvCxnSpPr>
          <p:cNvPr id="73" name="Straight Arrow Connector 72">
            <a:extLst>
              <a:ext uri="{FF2B5EF4-FFF2-40B4-BE49-F238E27FC236}">
                <a16:creationId xmlns:a16="http://schemas.microsoft.com/office/drawing/2014/main" id="{5C565FC7-3AF4-5A98-297D-C4EB0AA79C15}"/>
              </a:ext>
            </a:extLst>
          </p:cNvPr>
          <p:cNvCxnSpPr>
            <a:cxnSpLocks/>
          </p:cNvCxnSpPr>
          <p:nvPr/>
        </p:nvCxnSpPr>
        <p:spPr>
          <a:xfrm>
            <a:off x="3886864" y="4316328"/>
            <a:ext cx="0" cy="519560"/>
          </a:xfrm>
          <a:prstGeom prst="straightConnector1">
            <a:avLst/>
          </a:prstGeom>
          <a:ln>
            <a:solidFill>
              <a:schemeClr val="tx1"/>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C24234E1-F665-A574-082B-4ECE62D33AC0}"/>
              </a:ext>
            </a:extLst>
          </p:cNvPr>
          <p:cNvSpPr/>
          <p:nvPr/>
        </p:nvSpPr>
        <p:spPr>
          <a:xfrm>
            <a:off x="7015942" y="3603326"/>
            <a:ext cx="1804422" cy="640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1219170" rtl="0" eaLnBrk="1" fontAlgn="base" latinLnBrk="0" hangingPunct="1">
              <a:lnSpc>
                <a:spcPct val="96000"/>
              </a:lnSpc>
              <a:spcBef>
                <a:spcPct val="0"/>
              </a:spcBef>
              <a:spcAft>
                <a:spcPct val="0"/>
              </a:spcAft>
              <a:buClr>
                <a:srgbClr val="68D2DF"/>
              </a:buClr>
              <a:buSzTx/>
              <a:buFontTx/>
              <a:buNone/>
              <a:tabLst/>
              <a:defRPr/>
            </a:pPr>
            <a:r>
              <a:rPr kumimoji="0" lang="en-GB" sz="1300" b="0" i="0" u="none" strike="noStrike" kern="1200" cap="none" spc="0" normalizeH="0" baseline="0" noProof="0" dirty="0">
                <a:ln>
                  <a:noFill/>
                </a:ln>
                <a:solidFill>
                  <a:srgbClr val="000000"/>
                </a:solidFill>
                <a:effectLst/>
                <a:uLnTx/>
                <a:uFillTx/>
                <a:latin typeface="Arial" charset="0"/>
                <a:ea typeface="+mn-ea"/>
                <a:cs typeface="Arial" charset="0"/>
              </a:rPr>
              <a:t>Obtain an </a:t>
            </a:r>
            <a:r>
              <a:rPr kumimoji="0" lang="en-GB" sz="1300" b="1" i="0" u="none" strike="noStrike" kern="1200" cap="none" spc="0" normalizeH="0" baseline="0" noProof="0" dirty="0">
                <a:ln>
                  <a:noFill/>
                </a:ln>
                <a:solidFill>
                  <a:schemeClr val="tx2"/>
                </a:solidFill>
                <a:effectLst/>
                <a:uLnTx/>
                <a:uFillTx/>
                <a:latin typeface="Arial" charset="0"/>
                <a:ea typeface="+mn-ea"/>
                <a:cs typeface="Arial" charset="0"/>
              </a:rPr>
              <a:t>ophthalmological assessment</a:t>
            </a:r>
            <a:endParaRPr kumimoji="0" lang="en-GB" sz="1300" b="0" i="0" u="none" strike="noStrike" kern="1200" cap="none" spc="0" normalizeH="0" baseline="0" noProof="0" dirty="0">
              <a:ln>
                <a:noFill/>
              </a:ln>
              <a:solidFill>
                <a:schemeClr val="tx2"/>
              </a:solidFill>
              <a:effectLst/>
              <a:uLnTx/>
              <a:uFillTx/>
              <a:latin typeface="Arial" charset="0"/>
              <a:ea typeface="+mn-ea"/>
              <a:cs typeface="Arial" charset="0"/>
            </a:endParaRPr>
          </a:p>
        </p:txBody>
      </p:sp>
      <p:sp>
        <p:nvSpPr>
          <p:cNvPr id="76" name="Rectangle 75">
            <a:extLst>
              <a:ext uri="{FF2B5EF4-FFF2-40B4-BE49-F238E27FC236}">
                <a16:creationId xmlns:a16="http://schemas.microsoft.com/office/drawing/2014/main" id="{A07022B2-9BEB-6204-80AD-6882C1C2514E}"/>
              </a:ext>
            </a:extLst>
          </p:cNvPr>
          <p:cNvSpPr/>
          <p:nvPr/>
        </p:nvSpPr>
        <p:spPr>
          <a:xfrm>
            <a:off x="9766116" y="3510500"/>
            <a:ext cx="1683566" cy="6419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1219170" rtl="0" eaLnBrk="1" fontAlgn="base" latinLnBrk="0" hangingPunct="1">
              <a:lnSpc>
                <a:spcPct val="95000"/>
              </a:lnSpc>
              <a:spcBef>
                <a:spcPct val="0"/>
              </a:spcBef>
              <a:spcAft>
                <a:spcPct val="0"/>
              </a:spcAft>
              <a:buClr>
                <a:srgbClr val="9DB0AC"/>
              </a:buClr>
              <a:buSzTx/>
              <a:buFontTx/>
              <a:buNone/>
              <a:tabLst/>
              <a:defRPr/>
            </a:pPr>
            <a:r>
              <a:rPr kumimoji="0" lang="en-GB" sz="1300" b="0" i="0" u="none" strike="noStrike" kern="1200" cap="none" spc="0" normalizeH="0" baseline="0" noProof="0" dirty="0">
                <a:ln>
                  <a:noFill/>
                </a:ln>
                <a:solidFill>
                  <a:srgbClr val="000000"/>
                </a:solidFill>
                <a:effectLst/>
                <a:uLnTx/>
                <a:uFillTx/>
                <a:latin typeface="Arial" charset="0"/>
                <a:ea typeface="+mn-ea"/>
                <a:cs typeface="Arial" charset="0"/>
              </a:rPr>
              <a:t>Obtain an urgent</a:t>
            </a:r>
          </a:p>
          <a:p>
            <a:pPr marL="0" marR="0" lvl="0" indent="0" algn="l" defTabSz="1219170" rtl="0" eaLnBrk="1" fontAlgn="base" latinLnBrk="0" hangingPunct="1">
              <a:lnSpc>
                <a:spcPct val="95000"/>
              </a:lnSpc>
              <a:spcBef>
                <a:spcPct val="0"/>
              </a:spcBef>
              <a:spcAft>
                <a:spcPct val="0"/>
              </a:spcAft>
              <a:buClr>
                <a:srgbClr val="9DB0AC"/>
              </a:buClr>
              <a:buSzTx/>
              <a:buFontTx/>
              <a:buNone/>
              <a:tabLst/>
              <a:defRPr/>
            </a:pPr>
            <a:r>
              <a:rPr kumimoji="0" lang="en-GB" sz="1300" b="1" i="0" u="none" strike="noStrike" kern="1200" cap="none" spc="0" normalizeH="0" baseline="0" noProof="0" dirty="0">
                <a:ln>
                  <a:noFill/>
                </a:ln>
                <a:solidFill>
                  <a:schemeClr val="tx2"/>
                </a:solidFill>
                <a:effectLst/>
                <a:uLnTx/>
                <a:uFillTx/>
                <a:latin typeface="Arial" charset="0"/>
                <a:ea typeface="+mn-ea"/>
                <a:cs typeface="Arial" charset="0"/>
              </a:rPr>
              <a:t>ophthalmological assessment</a:t>
            </a:r>
            <a:endParaRPr kumimoji="0" lang="en-GB" sz="1300" b="0" i="0" u="none" strike="noStrike" kern="1200" cap="none" spc="0" normalizeH="0" baseline="0" noProof="0" dirty="0">
              <a:ln>
                <a:noFill/>
              </a:ln>
              <a:solidFill>
                <a:schemeClr val="tx2"/>
              </a:solidFill>
              <a:effectLst/>
              <a:uLnTx/>
              <a:uFillTx/>
              <a:latin typeface="Arial" charset="0"/>
              <a:ea typeface="+mn-ea"/>
              <a:cs typeface="Arial" charset="0"/>
            </a:endParaRPr>
          </a:p>
        </p:txBody>
      </p:sp>
      <p:cxnSp>
        <p:nvCxnSpPr>
          <p:cNvPr id="98" name="Straight Arrow Connector 97">
            <a:extLst>
              <a:ext uri="{FF2B5EF4-FFF2-40B4-BE49-F238E27FC236}">
                <a16:creationId xmlns:a16="http://schemas.microsoft.com/office/drawing/2014/main" id="{41CECB66-A602-67DA-69DE-0DEAAB1126E7}"/>
              </a:ext>
            </a:extLst>
          </p:cNvPr>
          <p:cNvCxnSpPr>
            <a:cxnSpLocks/>
          </p:cNvCxnSpPr>
          <p:nvPr/>
        </p:nvCxnSpPr>
        <p:spPr>
          <a:xfrm>
            <a:off x="6630375" y="4316328"/>
            <a:ext cx="0" cy="518400"/>
          </a:xfrm>
          <a:prstGeom prst="straightConnector1">
            <a:avLst/>
          </a:prstGeom>
          <a:ln>
            <a:solidFill>
              <a:schemeClr val="tx1"/>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99" name="Rectangle 98">
            <a:extLst>
              <a:ext uri="{FF2B5EF4-FFF2-40B4-BE49-F238E27FC236}">
                <a16:creationId xmlns:a16="http://schemas.microsoft.com/office/drawing/2014/main" id="{FAC994F6-890F-8837-ED7D-29060A212F2B}"/>
              </a:ext>
            </a:extLst>
          </p:cNvPr>
          <p:cNvSpPr/>
          <p:nvPr/>
        </p:nvSpPr>
        <p:spPr>
          <a:xfrm>
            <a:off x="1476826" y="4789954"/>
            <a:ext cx="1805795" cy="8298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Ensure use of </a:t>
            </a:r>
            <a:r>
              <a:rPr kumimoji="0" lang="en-GB" sz="13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artificial tears</a:t>
            </a:r>
            <a:r>
              <a:rPr kumimoji="0" lang="en-GB" sz="13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daily (or increase frequency to 8 times daily)</a:t>
            </a:r>
          </a:p>
        </p:txBody>
      </p:sp>
      <p:grpSp>
        <p:nvGrpSpPr>
          <p:cNvPr id="2" name="Group 1">
            <a:extLst>
              <a:ext uri="{FF2B5EF4-FFF2-40B4-BE49-F238E27FC236}">
                <a16:creationId xmlns:a16="http://schemas.microsoft.com/office/drawing/2014/main" id="{BD9E337B-FF21-5044-9A3B-C85E9696A938}"/>
              </a:ext>
            </a:extLst>
          </p:cNvPr>
          <p:cNvGrpSpPr>
            <a:grpSpLocks noChangeAspect="1"/>
          </p:cNvGrpSpPr>
          <p:nvPr/>
        </p:nvGrpSpPr>
        <p:grpSpPr>
          <a:xfrm>
            <a:off x="773121" y="3534034"/>
            <a:ext cx="693907" cy="693907"/>
            <a:chOff x="538349" y="1239370"/>
            <a:chExt cx="850392" cy="850392"/>
          </a:xfrm>
          <a:noFill/>
        </p:grpSpPr>
        <p:grpSp>
          <p:nvGrpSpPr>
            <p:cNvPr id="4" name="Group 3">
              <a:extLst>
                <a:ext uri="{FF2B5EF4-FFF2-40B4-BE49-F238E27FC236}">
                  <a16:creationId xmlns:a16="http://schemas.microsoft.com/office/drawing/2014/main" id="{E08998E0-8748-1434-6DB8-E11C2A310DF8}"/>
                </a:ext>
              </a:extLst>
            </p:cNvPr>
            <p:cNvGrpSpPr/>
            <p:nvPr/>
          </p:nvGrpSpPr>
          <p:grpSpPr>
            <a:xfrm>
              <a:off x="538349" y="1239370"/>
              <a:ext cx="850392" cy="850392"/>
              <a:chOff x="406401" y="1958500"/>
              <a:chExt cx="1130167" cy="1130167"/>
            </a:xfrm>
            <a:grpFill/>
          </p:grpSpPr>
          <p:sp>
            <p:nvSpPr>
              <p:cNvPr id="13" name="Oval 12">
                <a:extLst>
                  <a:ext uri="{FF2B5EF4-FFF2-40B4-BE49-F238E27FC236}">
                    <a16:creationId xmlns:a16="http://schemas.microsoft.com/office/drawing/2014/main" id="{CAE183DB-1809-EB02-6C8D-26448B8877BD}"/>
                  </a:ext>
                </a:extLst>
              </p:cNvPr>
              <p:cNvSpPr/>
              <p:nvPr/>
            </p:nvSpPr>
            <p:spPr>
              <a:xfrm>
                <a:off x="406401" y="1958500"/>
                <a:ext cx="1130167" cy="1130167"/>
              </a:xfrm>
              <a:prstGeom prst="ellipse">
                <a:avLst/>
              </a:prstGeom>
              <a:grp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Oval 13">
                <a:extLst>
                  <a:ext uri="{FF2B5EF4-FFF2-40B4-BE49-F238E27FC236}">
                    <a16:creationId xmlns:a16="http://schemas.microsoft.com/office/drawing/2014/main" id="{5C5EEB47-30E5-1461-8D61-83D72B3C750A}"/>
                  </a:ext>
                </a:extLst>
              </p:cNvPr>
              <p:cNvSpPr/>
              <p:nvPr/>
            </p:nvSpPr>
            <p:spPr>
              <a:xfrm>
                <a:off x="486002" y="2038101"/>
                <a:ext cx="970963" cy="970963"/>
              </a:xfrm>
              <a:prstGeom prst="ellipse">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5" name="Freeform 9">
              <a:extLst>
                <a:ext uri="{FF2B5EF4-FFF2-40B4-BE49-F238E27FC236}">
                  <a16:creationId xmlns:a16="http://schemas.microsoft.com/office/drawing/2014/main" id="{AB16C17D-39E1-1F04-98A4-7A6BC6CA40DD}"/>
                </a:ext>
              </a:extLst>
            </p:cNvPr>
            <p:cNvSpPr>
              <a:spLocks noEditPoints="1"/>
            </p:cNvSpPr>
            <p:nvPr/>
          </p:nvSpPr>
          <p:spPr bwMode="auto">
            <a:xfrm>
              <a:off x="703107" y="1404128"/>
              <a:ext cx="520876" cy="520876"/>
            </a:xfrm>
            <a:custGeom>
              <a:avLst/>
              <a:gdLst>
                <a:gd name="T0" fmla="*/ 219 w 768"/>
                <a:gd name="T1" fmla="*/ 219 h 767"/>
                <a:gd name="T2" fmla="*/ 219 w 768"/>
                <a:gd name="T3" fmla="*/ 218 h 767"/>
                <a:gd name="T4" fmla="*/ 245 w 768"/>
                <a:gd name="T5" fmla="*/ 415 h 767"/>
                <a:gd name="T6" fmla="*/ 441 w 768"/>
                <a:gd name="T7" fmla="*/ 440 h 767"/>
                <a:gd name="T8" fmla="*/ 441 w 768"/>
                <a:gd name="T9" fmla="*/ 441 h 767"/>
                <a:gd name="T10" fmla="*/ 219 w 768"/>
                <a:gd name="T11" fmla="*/ 441 h 767"/>
                <a:gd name="T12" fmla="*/ 219 w 768"/>
                <a:gd name="T13" fmla="*/ 219 h 767"/>
                <a:gd name="T14" fmla="*/ 592 w 768"/>
                <a:gd name="T15" fmla="*/ 477 h 767"/>
                <a:gd name="T16" fmla="*/ 753 w 768"/>
                <a:gd name="T17" fmla="*/ 639 h 767"/>
                <a:gd name="T18" fmla="*/ 753 w 768"/>
                <a:gd name="T19" fmla="*/ 692 h 767"/>
                <a:gd name="T20" fmla="*/ 692 w 768"/>
                <a:gd name="T21" fmla="*/ 753 h 767"/>
                <a:gd name="T22" fmla="*/ 639 w 768"/>
                <a:gd name="T23" fmla="*/ 753 h 767"/>
                <a:gd name="T24" fmla="*/ 478 w 768"/>
                <a:gd name="T25" fmla="*/ 592 h 767"/>
                <a:gd name="T26" fmla="*/ 117 w 768"/>
                <a:gd name="T27" fmla="*/ 542 h 767"/>
                <a:gd name="T28" fmla="*/ 117 w 768"/>
                <a:gd name="T29" fmla="*/ 117 h 767"/>
                <a:gd name="T30" fmla="*/ 543 w 768"/>
                <a:gd name="T31" fmla="*/ 117 h 767"/>
                <a:gd name="T32" fmla="*/ 592 w 768"/>
                <a:gd name="T33" fmla="*/ 477 h 767"/>
                <a:gd name="T34" fmla="*/ 190 w 768"/>
                <a:gd name="T35" fmla="*/ 190 h 767"/>
                <a:gd name="T36" fmla="*/ 470 w 768"/>
                <a:gd name="T37" fmla="*/ 190 h 767"/>
                <a:gd name="T38" fmla="*/ 470 w 768"/>
                <a:gd name="T39" fmla="*/ 469 h 767"/>
                <a:gd name="T40" fmla="*/ 190 w 768"/>
                <a:gd name="T41" fmla="*/ 469 h 767"/>
                <a:gd name="T42" fmla="*/ 190 w 768"/>
                <a:gd name="T43" fmla="*/ 19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8" h="767">
                  <a:moveTo>
                    <a:pt x="219" y="219"/>
                  </a:moveTo>
                  <a:cubicBezTo>
                    <a:pt x="219" y="218"/>
                    <a:pt x="219" y="218"/>
                    <a:pt x="219" y="218"/>
                  </a:cubicBezTo>
                  <a:cubicBezTo>
                    <a:pt x="183" y="280"/>
                    <a:pt x="191" y="362"/>
                    <a:pt x="245" y="415"/>
                  </a:cubicBezTo>
                  <a:cubicBezTo>
                    <a:pt x="298" y="468"/>
                    <a:pt x="379" y="477"/>
                    <a:pt x="441" y="440"/>
                  </a:cubicBezTo>
                  <a:cubicBezTo>
                    <a:pt x="441" y="441"/>
                    <a:pt x="441" y="441"/>
                    <a:pt x="441" y="441"/>
                  </a:cubicBezTo>
                  <a:cubicBezTo>
                    <a:pt x="380" y="502"/>
                    <a:pt x="280" y="502"/>
                    <a:pt x="219" y="441"/>
                  </a:cubicBezTo>
                  <a:cubicBezTo>
                    <a:pt x="158" y="379"/>
                    <a:pt x="158" y="280"/>
                    <a:pt x="219" y="219"/>
                  </a:cubicBezTo>
                  <a:close/>
                  <a:moveTo>
                    <a:pt x="592" y="477"/>
                  </a:moveTo>
                  <a:cubicBezTo>
                    <a:pt x="753" y="639"/>
                    <a:pt x="753" y="639"/>
                    <a:pt x="753" y="639"/>
                  </a:cubicBezTo>
                  <a:cubicBezTo>
                    <a:pt x="768" y="653"/>
                    <a:pt x="768" y="677"/>
                    <a:pt x="753" y="692"/>
                  </a:cubicBezTo>
                  <a:cubicBezTo>
                    <a:pt x="692" y="753"/>
                    <a:pt x="692" y="753"/>
                    <a:pt x="692" y="753"/>
                  </a:cubicBezTo>
                  <a:cubicBezTo>
                    <a:pt x="677" y="767"/>
                    <a:pt x="653" y="767"/>
                    <a:pt x="639" y="753"/>
                  </a:cubicBezTo>
                  <a:cubicBezTo>
                    <a:pt x="478" y="592"/>
                    <a:pt x="478" y="592"/>
                    <a:pt x="478" y="592"/>
                  </a:cubicBezTo>
                  <a:cubicBezTo>
                    <a:pt x="363" y="656"/>
                    <a:pt x="215" y="640"/>
                    <a:pt x="117" y="542"/>
                  </a:cubicBezTo>
                  <a:cubicBezTo>
                    <a:pt x="0" y="425"/>
                    <a:pt x="0" y="234"/>
                    <a:pt x="117" y="117"/>
                  </a:cubicBezTo>
                  <a:cubicBezTo>
                    <a:pt x="235" y="0"/>
                    <a:pt x="425" y="0"/>
                    <a:pt x="543" y="117"/>
                  </a:cubicBezTo>
                  <a:cubicBezTo>
                    <a:pt x="640" y="215"/>
                    <a:pt x="657" y="363"/>
                    <a:pt x="592" y="477"/>
                  </a:cubicBezTo>
                  <a:close/>
                  <a:moveTo>
                    <a:pt x="190" y="190"/>
                  </a:moveTo>
                  <a:cubicBezTo>
                    <a:pt x="268" y="113"/>
                    <a:pt x="392" y="113"/>
                    <a:pt x="470" y="190"/>
                  </a:cubicBezTo>
                  <a:cubicBezTo>
                    <a:pt x="547" y="267"/>
                    <a:pt x="547" y="392"/>
                    <a:pt x="470" y="469"/>
                  </a:cubicBezTo>
                  <a:cubicBezTo>
                    <a:pt x="392" y="546"/>
                    <a:pt x="268" y="546"/>
                    <a:pt x="190" y="469"/>
                  </a:cubicBezTo>
                  <a:cubicBezTo>
                    <a:pt x="113" y="392"/>
                    <a:pt x="113" y="267"/>
                    <a:pt x="190" y="190"/>
                  </a:cubicBezTo>
                  <a:close/>
                </a:path>
              </a:pathLst>
            </a:custGeom>
            <a:solidFill>
              <a:schemeClr val="accent6"/>
            </a:solidFill>
            <a:ln>
              <a:solidFill>
                <a:schemeClr val="accent6"/>
              </a:solid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134" name="Group 133">
            <a:extLst>
              <a:ext uri="{FF2B5EF4-FFF2-40B4-BE49-F238E27FC236}">
                <a16:creationId xmlns:a16="http://schemas.microsoft.com/office/drawing/2014/main" id="{81950B9F-A70A-EAD8-E1A7-FA77EE5F3250}"/>
              </a:ext>
            </a:extLst>
          </p:cNvPr>
          <p:cNvGrpSpPr>
            <a:grpSpLocks noChangeAspect="1"/>
          </p:cNvGrpSpPr>
          <p:nvPr/>
        </p:nvGrpSpPr>
        <p:grpSpPr>
          <a:xfrm>
            <a:off x="3553266" y="3534034"/>
            <a:ext cx="693907" cy="693907"/>
            <a:chOff x="538349" y="1239370"/>
            <a:chExt cx="850392" cy="850392"/>
          </a:xfrm>
          <a:noFill/>
        </p:grpSpPr>
        <p:grpSp>
          <p:nvGrpSpPr>
            <p:cNvPr id="135" name="Group 134">
              <a:extLst>
                <a:ext uri="{FF2B5EF4-FFF2-40B4-BE49-F238E27FC236}">
                  <a16:creationId xmlns:a16="http://schemas.microsoft.com/office/drawing/2014/main" id="{A8D98679-8ED7-7F0B-A729-8FCB9474BD6C}"/>
                </a:ext>
              </a:extLst>
            </p:cNvPr>
            <p:cNvGrpSpPr/>
            <p:nvPr/>
          </p:nvGrpSpPr>
          <p:grpSpPr>
            <a:xfrm>
              <a:off x="538349" y="1239370"/>
              <a:ext cx="850392" cy="850392"/>
              <a:chOff x="406401" y="1958500"/>
              <a:chExt cx="1130167" cy="1130167"/>
            </a:xfrm>
            <a:grpFill/>
          </p:grpSpPr>
          <p:sp>
            <p:nvSpPr>
              <p:cNvPr id="137" name="Oval 136">
                <a:extLst>
                  <a:ext uri="{FF2B5EF4-FFF2-40B4-BE49-F238E27FC236}">
                    <a16:creationId xmlns:a16="http://schemas.microsoft.com/office/drawing/2014/main" id="{D777602B-F6E7-8522-1E46-D2522D79195D}"/>
                  </a:ext>
                </a:extLst>
              </p:cNvPr>
              <p:cNvSpPr/>
              <p:nvPr/>
            </p:nvSpPr>
            <p:spPr>
              <a:xfrm>
                <a:off x="406401" y="1958500"/>
                <a:ext cx="1130167" cy="1130167"/>
              </a:xfrm>
              <a:prstGeom prst="ellipse">
                <a:avLst/>
              </a:prstGeom>
              <a:grp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38" name="Oval 137">
                <a:extLst>
                  <a:ext uri="{FF2B5EF4-FFF2-40B4-BE49-F238E27FC236}">
                    <a16:creationId xmlns:a16="http://schemas.microsoft.com/office/drawing/2014/main" id="{CB0BE81E-CFEF-2B1E-B9AA-C2982B6D42B3}"/>
                  </a:ext>
                </a:extLst>
              </p:cNvPr>
              <p:cNvSpPr/>
              <p:nvPr/>
            </p:nvSpPr>
            <p:spPr>
              <a:xfrm>
                <a:off x="486002" y="2038101"/>
                <a:ext cx="970963" cy="970963"/>
              </a:xfrm>
              <a:prstGeom prst="ellipse">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36" name="Freeform 9">
              <a:extLst>
                <a:ext uri="{FF2B5EF4-FFF2-40B4-BE49-F238E27FC236}">
                  <a16:creationId xmlns:a16="http://schemas.microsoft.com/office/drawing/2014/main" id="{A466E5B5-D802-C85A-BE7C-7E6215F82CF3}"/>
                </a:ext>
              </a:extLst>
            </p:cNvPr>
            <p:cNvSpPr>
              <a:spLocks noEditPoints="1"/>
            </p:cNvSpPr>
            <p:nvPr/>
          </p:nvSpPr>
          <p:spPr bwMode="auto">
            <a:xfrm>
              <a:off x="703107" y="1404128"/>
              <a:ext cx="520876" cy="520876"/>
            </a:xfrm>
            <a:custGeom>
              <a:avLst/>
              <a:gdLst>
                <a:gd name="T0" fmla="*/ 219 w 768"/>
                <a:gd name="T1" fmla="*/ 219 h 767"/>
                <a:gd name="T2" fmla="*/ 219 w 768"/>
                <a:gd name="T3" fmla="*/ 218 h 767"/>
                <a:gd name="T4" fmla="*/ 245 w 768"/>
                <a:gd name="T5" fmla="*/ 415 h 767"/>
                <a:gd name="T6" fmla="*/ 441 w 768"/>
                <a:gd name="T7" fmla="*/ 440 h 767"/>
                <a:gd name="T8" fmla="*/ 441 w 768"/>
                <a:gd name="T9" fmla="*/ 441 h 767"/>
                <a:gd name="T10" fmla="*/ 219 w 768"/>
                <a:gd name="T11" fmla="*/ 441 h 767"/>
                <a:gd name="T12" fmla="*/ 219 w 768"/>
                <a:gd name="T13" fmla="*/ 219 h 767"/>
                <a:gd name="T14" fmla="*/ 592 w 768"/>
                <a:gd name="T15" fmla="*/ 477 h 767"/>
                <a:gd name="T16" fmla="*/ 753 w 768"/>
                <a:gd name="T17" fmla="*/ 639 h 767"/>
                <a:gd name="T18" fmla="*/ 753 w 768"/>
                <a:gd name="T19" fmla="*/ 692 h 767"/>
                <a:gd name="T20" fmla="*/ 692 w 768"/>
                <a:gd name="T21" fmla="*/ 753 h 767"/>
                <a:gd name="T22" fmla="*/ 639 w 768"/>
                <a:gd name="T23" fmla="*/ 753 h 767"/>
                <a:gd name="T24" fmla="*/ 478 w 768"/>
                <a:gd name="T25" fmla="*/ 592 h 767"/>
                <a:gd name="T26" fmla="*/ 117 w 768"/>
                <a:gd name="T27" fmla="*/ 542 h 767"/>
                <a:gd name="T28" fmla="*/ 117 w 768"/>
                <a:gd name="T29" fmla="*/ 117 h 767"/>
                <a:gd name="T30" fmla="*/ 543 w 768"/>
                <a:gd name="T31" fmla="*/ 117 h 767"/>
                <a:gd name="T32" fmla="*/ 592 w 768"/>
                <a:gd name="T33" fmla="*/ 477 h 767"/>
                <a:gd name="T34" fmla="*/ 190 w 768"/>
                <a:gd name="T35" fmla="*/ 190 h 767"/>
                <a:gd name="T36" fmla="*/ 470 w 768"/>
                <a:gd name="T37" fmla="*/ 190 h 767"/>
                <a:gd name="T38" fmla="*/ 470 w 768"/>
                <a:gd name="T39" fmla="*/ 469 h 767"/>
                <a:gd name="T40" fmla="*/ 190 w 768"/>
                <a:gd name="T41" fmla="*/ 469 h 767"/>
                <a:gd name="T42" fmla="*/ 190 w 768"/>
                <a:gd name="T43" fmla="*/ 19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8" h="767">
                  <a:moveTo>
                    <a:pt x="219" y="219"/>
                  </a:moveTo>
                  <a:cubicBezTo>
                    <a:pt x="219" y="218"/>
                    <a:pt x="219" y="218"/>
                    <a:pt x="219" y="218"/>
                  </a:cubicBezTo>
                  <a:cubicBezTo>
                    <a:pt x="183" y="280"/>
                    <a:pt x="191" y="362"/>
                    <a:pt x="245" y="415"/>
                  </a:cubicBezTo>
                  <a:cubicBezTo>
                    <a:pt x="298" y="468"/>
                    <a:pt x="379" y="477"/>
                    <a:pt x="441" y="440"/>
                  </a:cubicBezTo>
                  <a:cubicBezTo>
                    <a:pt x="441" y="441"/>
                    <a:pt x="441" y="441"/>
                    <a:pt x="441" y="441"/>
                  </a:cubicBezTo>
                  <a:cubicBezTo>
                    <a:pt x="380" y="502"/>
                    <a:pt x="280" y="502"/>
                    <a:pt x="219" y="441"/>
                  </a:cubicBezTo>
                  <a:cubicBezTo>
                    <a:pt x="158" y="379"/>
                    <a:pt x="158" y="280"/>
                    <a:pt x="219" y="219"/>
                  </a:cubicBezTo>
                  <a:close/>
                  <a:moveTo>
                    <a:pt x="592" y="477"/>
                  </a:moveTo>
                  <a:cubicBezTo>
                    <a:pt x="753" y="639"/>
                    <a:pt x="753" y="639"/>
                    <a:pt x="753" y="639"/>
                  </a:cubicBezTo>
                  <a:cubicBezTo>
                    <a:pt x="768" y="653"/>
                    <a:pt x="768" y="677"/>
                    <a:pt x="753" y="692"/>
                  </a:cubicBezTo>
                  <a:cubicBezTo>
                    <a:pt x="692" y="753"/>
                    <a:pt x="692" y="753"/>
                    <a:pt x="692" y="753"/>
                  </a:cubicBezTo>
                  <a:cubicBezTo>
                    <a:pt x="677" y="767"/>
                    <a:pt x="653" y="767"/>
                    <a:pt x="639" y="753"/>
                  </a:cubicBezTo>
                  <a:cubicBezTo>
                    <a:pt x="478" y="592"/>
                    <a:pt x="478" y="592"/>
                    <a:pt x="478" y="592"/>
                  </a:cubicBezTo>
                  <a:cubicBezTo>
                    <a:pt x="363" y="656"/>
                    <a:pt x="215" y="640"/>
                    <a:pt x="117" y="542"/>
                  </a:cubicBezTo>
                  <a:cubicBezTo>
                    <a:pt x="0" y="425"/>
                    <a:pt x="0" y="234"/>
                    <a:pt x="117" y="117"/>
                  </a:cubicBezTo>
                  <a:cubicBezTo>
                    <a:pt x="235" y="0"/>
                    <a:pt x="425" y="0"/>
                    <a:pt x="543" y="117"/>
                  </a:cubicBezTo>
                  <a:cubicBezTo>
                    <a:pt x="640" y="215"/>
                    <a:pt x="657" y="363"/>
                    <a:pt x="592" y="477"/>
                  </a:cubicBezTo>
                  <a:close/>
                  <a:moveTo>
                    <a:pt x="190" y="190"/>
                  </a:moveTo>
                  <a:cubicBezTo>
                    <a:pt x="268" y="113"/>
                    <a:pt x="392" y="113"/>
                    <a:pt x="470" y="190"/>
                  </a:cubicBezTo>
                  <a:cubicBezTo>
                    <a:pt x="547" y="267"/>
                    <a:pt x="547" y="392"/>
                    <a:pt x="470" y="469"/>
                  </a:cubicBezTo>
                  <a:cubicBezTo>
                    <a:pt x="392" y="546"/>
                    <a:pt x="268" y="546"/>
                    <a:pt x="190" y="469"/>
                  </a:cubicBezTo>
                  <a:cubicBezTo>
                    <a:pt x="113" y="392"/>
                    <a:pt x="113" y="267"/>
                    <a:pt x="190" y="190"/>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139" name="Group 138">
            <a:extLst>
              <a:ext uri="{FF2B5EF4-FFF2-40B4-BE49-F238E27FC236}">
                <a16:creationId xmlns:a16="http://schemas.microsoft.com/office/drawing/2014/main" id="{E6A981FA-03D8-B81D-606E-EC2E5C07680C}"/>
              </a:ext>
            </a:extLst>
          </p:cNvPr>
          <p:cNvGrpSpPr>
            <a:grpSpLocks noChangeAspect="1"/>
          </p:cNvGrpSpPr>
          <p:nvPr/>
        </p:nvGrpSpPr>
        <p:grpSpPr>
          <a:xfrm>
            <a:off x="3553266" y="4940583"/>
            <a:ext cx="710856" cy="707517"/>
            <a:chOff x="5552902" y="1920610"/>
            <a:chExt cx="720895" cy="685800"/>
          </a:xfrm>
        </p:grpSpPr>
        <p:grpSp>
          <p:nvGrpSpPr>
            <p:cNvPr id="140" name="Group 139">
              <a:extLst>
                <a:ext uri="{FF2B5EF4-FFF2-40B4-BE49-F238E27FC236}">
                  <a16:creationId xmlns:a16="http://schemas.microsoft.com/office/drawing/2014/main" id="{49EF4B3E-6E5A-433C-2036-C3B9B65F9EF8}"/>
                </a:ext>
              </a:extLst>
            </p:cNvPr>
            <p:cNvGrpSpPr/>
            <p:nvPr/>
          </p:nvGrpSpPr>
          <p:grpSpPr>
            <a:xfrm>
              <a:off x="5552902" y="1920610"/>
              <a:ext cx="720895" cy="685800"/>
              <a:chOff x="406401" y="1958500"/>
              <a:chExt cx="1130167" cy="1130167"/>
            </a:xfrm>
          </p:grpSpPr>
          <p:sp>
            <p:nvSpPr>
              <p:cNvPr id="142" name="Oval 141">
                <a:extLst>
                  <a:ext uri="{FF2B5EF4-FFF2-40B4-BE49-F238E27FC236}">
                    <a16:creationId xmlns:a16="http://schemas.microsoft.com/office/drawing/2014/main" id="{F9CF86D6-4A48-0450-3E95-B49FCF460FDD}"/>
                  </a:ext>
                </a:extLst>
              </p:cNvPr>
              <p:cNvSpPr>
                <a:spLocks noChangeAspect="1"/>
              </p:cNvSpPr>
              <p:nvPr/>
            </p:nvSpPr>
            <p:spPr>
              <a:xfrm>
                <a:off x="406401" y="1958500"/>
                <a:ext cx="1130167" cy="1130167"/>
              </a:xfrm>
              <a:prstGeom prst="ellipse">
                <a:avLst/>
              </a:prstGeom>
              <a:no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43" name="Oval 142">
                <a:extLst>
                  <a:ext uri="{FF2B5EF4-FFF2-40B4-BE49-F238E27FC236}">
                    <a16:creationId xmlns:a16="http://schemas.microsoft.com/office/drawing/2014/main" id="{F2D90B64-AA30-BC5D-CE66-3248FB8D0982}"/>
                  </a:ext>
                </a:extLst>
              </p:cNvPr>
              <p:cNvSpPr/>
              <p:nvPr/>
            </p:nvSpPr>
            <p:spPr>
              <a:xfrm>
                <a:off x="486002" y="2038101"/>
                <a:ext cx="970963" cy="970963"/>
              </a:xfrm>
              <a:prstGeom prst="ellipse">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41" name="Arrow: Right 25">
              <a:extLst>
                <a:ext uri="{FF2B5EF4-FFF2-40B4-BE49-F238E27FC236}">
                  <a16:creationId xmlns:a16="http://schemas.microsoft.com/office/drawing/2014/main" id="{71484D56-3E1B-D16F-BF8A-7B738B5107C9}"/>
                </a:ext>
              </a:extLst>
            </p:cNvPr>
            <p:cNvSpPr>
              <a:spLocks noChangeAspect="1"/>
            </p:cNvSpPr>
            <p:nvPr/>
          </p:nvSpPr>
          <p:spPr>
            <a:xfrm>
              <a:off x="5717279" y="2126279"/>
              <a:ext cx="420338" cy="270458"/>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44" name="Group 143">
            <a:extLst>
              <a:ext uri="{FF2B5EF4-FFF2-40B4-BE49-F238E27FC236}">
                <a16:creationId xmlns:a16="http://schemas.microsoft.com/office/drawing/2014/main" id="{9249213E-657E-6B46-F2E0-89B338BE70F6}"/>
              </a:ext>
            </a:extLst>
          </p:cNvPr>
          <p:cNvGrpSpPr>
            <a:grpSpLocks noChangeAspect="1"/>
          </p:cNvGrpSpPr>
          <p:nvPr/>
        </p:nvGrpSpPr>
        <p:grpSpPr>
          <a:xfrm>
            <a:off x="6287229" y="3534034"/>
            <a:ext cx="693907" cy="693907"/>
            <a:chOff x="538349" y="1239370"/>
            <a:chExt cx="850392" cy="850392"/>
          </a:xfrm>
          <a:noFill/>
        </p:grpSpPr>
        <p:grpSp>
          <p:nvGrpSpPr>
            <p:cNvPr id="145" name="Group 144">
              <a:extLst>
                <a:ext uri="{FF2B5EF4-FFF2-40B4-BE49-F238E27FC236}">
                  <a16:creationId xmlns:a16="http://schemas.microsoft.com/office/drawing/2014/main" id="{C5D08C69-3D21-A4AA-7944-EB810C7D6A07}"/>
                </a:ext>
              </a:extLst>
            </p:cNvPr>
            <p:cNvGrpSpPr/>
            <p:nvPr/>
          </p:nvGrpSpPr>
          <p:grpSpPr>
            <a:xfrm>
              <a:off x="538349" y="1239370"/>
              <a:ext cx="850392" cy="850392"/>
              <a:chOff x="406401" y="1958500"/>
              <a:chExt cx="1130167" cy="1130167"/>
            </a:xfrm>
            <a:grpFill/>
          </p:grpSpPr>
          <p:sp>
            <p:nvSpPr>
              <p:cNvPr id="147" name="Oval 146">
                <a:extLst>
                  <a:ext uri="{FF2B5EF4-FFF2-40B4-BE49-F238E27FC236}">
                    <a16:creationId xmlns:a16="http://schemas.microsoft.com/office/drawing/2014/main" id="{9B8FB112-F068-C59C-3A2A-DDAD64473F7D}"/>
                  </a:ext>
                </a:extLst>
              </p:cNvPr>
              <p:cNvSpPr/>
              <p:nvPr/>
            </p:nvSpPr>
            <p:spPr>
              <a:xfrm>
                <a:off x="406401" y="1958500"/>
                <a:ext cx="1130167" cy="1130167"/>
              </a:xfrm>
              <a:prstGeom prst="ellipse">
                <a:avLst/>
              </a:prstGeom>
              <a:grp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48" name="Oval 147">
                <a:extLst>
                  <a:ext uri="{FF2B5EF4-FFF2-40B4-BE49-F238E27FC236}">
                    <a16:creationId xmlns:a16="http://schemas.microsoft.com/office/drawing/2014/main" id="{972FC173-C9C5-D467-2CA8-28A84D0B518D}"/>
                  </a:ext>
                </a:extLst>
              </p:cNvPr>
              <p:cNvSpPr/>
              <p:nvPr/>
            </p:nvSpPr>
            <p:spPr>
              <a:xfrm>
                <a:off x="486002" y="2038101"/>
                <a:ext cx="970963" cy="970963"/>
              </a:xfrm>
              <a:prstGeom prst="ellipse">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46" name="Freeform 9">
              <a:extLst>
                <a:ext uri="{FF2B5EF4-FFF2-40B4-BE49-F238E27FC236}">
                  <a16:creationId xmlns:a16="http://schemas.microsoft.com/office/drawing/2014/main" id="{46BA77AB-D4C0-A4E7-6575-30F1C653CA67}"/>
                </a:ext>
              </a:extLst>
            </p:cNvPr>
            <p:cNvSpPr>
              <a:spLocks noEditPoints="1"/>
            </p:cNvSpPr>
            <p:nvPr/>
          </p:nvSpPr>
          <p:spPr bwMode="auto">
            <a:xfrm>
              <a:off x="703107" y="1404128"/>
              <a:ext cx="520876" cy="520876"/>
            </a:xfrm>
            <a:custGeom>
              <a:avLst/>
              <a:gdLst>
                <a:gd name="T0" fmla="*/ 219 w 768"/>
                <a:gd name="T1" fmla="*/ 219 h 767"/>
                <a:gd name="T2" fmla="*/ 219 w 768"/>
                <a:gd name="T3" fmla="*/ 218 h 767"/>
                <a:gd name="T4" fmla="*/ 245 w 768"/>
                <a:gd name="T5" fmla="*/ 415 h 767"/>
                <a:gd name="T6" fmla="*/ 441 w 768"/>
                <a:gd name="T7" fmla="*/ 440 h 767"/>
                <a:gd name="T8" fmla="*/ 441 w 768"/>
                <a:gd name="T9" fmla="*/ 441 h 767"/>
                <a:gd name="T10" fmla="*/ 219 w 768"/>
                <a:gd name="T11" fmla="*/ 441 h 767"/>
                <a:gd name="T12" fmla="*/ 219 w 768"/>
                <a:gd name="T13" fmla="*/ 219 h 767"/>
                <a:gd name="T14" fmla="*/ 592 w 768"/>
                <a:gd name="T15" fmla="*/ 477 h 767"/>
                <a:gd name="T16" fmla="*/ 753 w 768"/>
                <a:gd name="T17" fmla="*/ 639 h 767"/>
                <a:gd name="T18" fmla="*/ 753 w 768"/>
                <a:gd name="T19" fmla="*/ 692 h 767"/>
                <a:gd name="T20" fmla="*/ 692 w 768"/>
                <a:gd name="T21" fmla="*/ 753 h 767"/>
                <a:gd name="T22" fmla="*/ 639 w 768"/>
                <a:gd name="T23" fmla="*/ 753 h 767"/>
                <a:gd name="T24" fmla="*/ 478 w 768"/>
                <a:gd name="T25" fmla="*/ 592 h 767"/>
                <a:gd name="T26" fmla="*/ 117 w 768"/>
                <a:gd name="T27" fmla="*/ 542 h 767"/>
                <a:gd name="T28" fmla="*/ 117 w 768"/>
                <a:gd name="T29" fmla="*/ 117 h 767"/>
                <a:gd name="T30" fmla="*/ 543 w 768"/>
                <a:gd name="T31" fmla="*/ 117 h 767"/>
                <a:gd name="T32" fmla="*/ 592 w 768"/>
                <a:gd name="T33" fmla="*/ 477 h 767"/>
                <a:gd name="T34" fmla="*/ 190 w 768"/>
                <a:gd name="T35" fmla="*/ 190 h 767"/>
                <a:gd name="T36" fmla="*/ 470 w 768"/>
                <a:gd name="T37" fmla="*/ 190 h 767"/>
                <a:gd name="T38" fmla="*/ 470 w 768"/>
                <a:gd name="T39" fmla="*/ 469 h 767"/>
                <a:gd name="T40" fmla="*/ 190 w 768"/>
                <a:gd name="T41" fmla="*/ 469 h 767"/>
                <a:gd name="T42" fmla="*/ 190 w 768"/>
                <a:gd name="T43" fmla="*/ 19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8" h="767">
                  <a:moveTo>
                    <a:pt x="219" y="219"/>
                  </a:moveTo>
                  <a:cubicBezTo>
                    <a:pt x="219" y="218"/>
                    <a:pt x="219" y="218"/>
                    <a:pt x="219" y="218"/>
                  </a:cubicBezTo>
                  <a:cubicBezTo>
                    <a:pt x="183" y="280"/>
                    <a:pt x="191" y="362"/>
                    <a:pt x="245" y="415"/>
                  </a:cubicBezTo>
                  <a:cubicBezTo>
                    <a:pt x="298" y="468"/>
                    <a:pt x="379" y="477"/>
                    <a:pt x="441" y="440"/>
                  </a:cubicBezTo>
                  <a:cubicBezTo>
                    <a:pt x="441" y="441"/>
                    <a:pt x="441" y="441"/>
                    <a:pt x="441" y="441"/>
                  </a:cubicBezTo>
                  <a:cubicBezTo>
                    <a:pt x="380" y="502"/>
                    <a:pt x="280" y="502"/>
                    <a:pt x="219" y="441"/>
                  </a:cubicBezTo>
                  <a:cubicBezTo>
                    <a:pt x="158" y="379"/>
                    <a:pt x="158" y="280"/>
                    <a:pt x="219" y="219"/>
                  </a:cubicBezTo>
                  <a:close/>
                  <a:moveTo>
                    <a:pt x="592" y="477"/>
                  </a:moveTo>
                  <a:cubicBezTo>
                    <a:pt x="753" y="639"/>
                    <a:pt x="753" y="639"/>
                    <a:pt x="753" y="639"/>
                  </a:cubicBezTo>
                  <a:cubicBezTo>
                    <a:pt x="768" y="653"/>
                    <a:pt x="768" y="677"/>
                    <a:pt x="753" y="692"/>
                  </a:cubicBezTo>
                  <a:cubicBezTo>
                    <a:pt x="692" y="753"/>
                    <a:pt x="692" y="753"/>
                    <a:pt x="692" y="753"/>
                  </a:cubicBezTo>
                  <a:cubicBezTo>
                    <a:pt x="677" y="767"/>
                    <a:pt x="653" y="767"/>
                    <a:pt x="639" y="753"/>
                  </a:cubicBezTo>
                  <a:cubicBezTo>
                    <a:pt x="478" y="592"/>
                    <a:pt x="478" y="592"/>
                    <a:pt x="478" y="592"/>
                  </a:cubicBezTo>
                  <a:cubicBezTo>
                    <a:pt x="363" y="656"/>
                    <a:pt x="215" y="640"/>
                    <a:pt x="117" y="542"/>
                  </a:cubicBezTo>
                  <a:cubicBezTo>
                    <a:pt x="0" y="425"/>
                    <a:pt x="0" y="234"/>
                    <a:pt x="117" y="117"/>
                  </a:cubicBezTo>
                  <a:cubicBezTo>
                    <a:pt x="235" y="0"/>
                    <a:pt x="425" y="0"/>
                    <a:pt x="543" y="117"/>
                  </a:cubicBezTo>
                  <a:cubicBezTo>
                    <a:pt x="640" y="215"/>
                    <a:pt x="657" y="363"/>
                    <a:pt x="592" y="477"/>
                  </a:cubicBezTo>
                  <a:close/>
                  <a:moveTo>
                    <a:pt x="190" y="190"/>
                  </a:moveTo>
                  <a:cubicBezTo>
                    <a:pt x="268" y="113"/>
                    <a:pt x="392" y="113"/>
                    <a:pt x="470" y="190"/>
                  </a:cubicBezTo>
                  <a:cubicBezTo>
                    <a:pt x="547" y="267"/>
                    <a:pt x="547" y="392"/>
                    <a:pt x="470" y="469"/>
                  </a:cubicBezTo>
                  <a:cubicBezTo>
                    <a:pt x="392" y="546"/>
                    <a:pt x="268" y="546"/>
                    <a:pt x="190" y="469"/>
                  </a:cubicBezTo>
                  <a:cubicBezTo>
                    <a:pt x="113" y="392"/>
                    <a:pt x="113" y="267"/>
                    <a:pt x="190" y="190"/>
                  </a:cubicBez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mn-ea"/>
                <a:cs typeface="Arial" charset="0"/>
              </a:endParaRPr>
            </a:p>
          </p:txBody>
        </p:sp>
      </p:grpSp>
      <p:sp>
        <p:nvSpPr>
          <p:cNvPr id="149" name="Rectangle 148">
            <a:extLst>
              <a:ext uri="{FF2B5EF4-FFF2-40B4-BE49-F238E27FC236}">
                <a16:creationId xmlns:a16="http://schemas.microsoft.com/office/drawing/2014/main" id="{97B632BC-8635-6AA1-FD29-C2175E1ADEF9}"/>
              </a:ext>
            </a:extLst>
          </p:cNvPr>
          <p:cNvSpPr/>
          <p:nvPr/>
        </p:nvSpPr>
        <p:spPr>
          <a:xfrm>
            <a:off x="7015942" y="4956268"/>
            <a:ext cx="1836467" cy="8860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1219170" rtl="0" eaLnBrk="1" fontAlgn="base" latinLnBrk="0" hangingPunct="1">
              <a:lnSpc>
                <a:spcPct val="96000"/>
              </a:lnSpc>
              <a:spcBef>
                <a:spcPct val="0"/>
              </a:spcBef>
              <a:spcAft>
                <a:spcPct val="0"/>
              </a:spcAft>
              <a:buClr>
                <a:srgbClr val="68D2DF"/>
              </a:buClr>
              <a:buSzTx/>
              <a:buFontTx/>
              <a:buNone/>
              <a:tabLst/>
              <a:defRPr/>
            </a:pPr>
            <a:r>
              <a:rPr kumimoji="0" lang="en-GB" sz="1300" b="0" i="0" u="none" strike="noStrike" kern="1200" cap="none" spc="0" normalizeH="0" baseline="0" noProof="0" dirty="0">
                <a:ln>
                  <a:noFill/>
                </a:ln>
                <a:solidFill>
                  <a:srgbClr val="000000"/>
                </a:solidFill>
                <a:effectLst/>
                <a:uLnTx/>
                <a:uFillTx/>
                <a:latin typeface="Arial" charset="0"/>
                <a:ea typeface="+mn-ea"/>
                <a:cs typeface="Arial" charset="0"/>
              </a:rPr>
              <a:t>Delay dose until resolved to grade ≤1, then </a:t>
            </a:r>
            <a:r>
              <a:rPr kumimoji="0" lang="en-GB" sz="1300" b="1" i="0" u="none" strike="noStrike" kern="1200" cap="none" spc="0" normalizeH="0" baseline="0" noProof="0" dirty="0">
                <a:ln>
                  <a:noFill/>
                </a:ln>
                <a:solidFill>
                  <a:schemeClr val="tx2"/>
                </a:solidFill>
                <a:effectLst/>
                <a:uLnTx/>
                <a:uFillTx/>
                <a:latin typeface="Arial" charset="0"/>
                <a:ea typeface="+mn-ea"/>
                <a:cs typeface="Arial" charset="0"/>
              </a:rPr>
              <a:t>reduce dose by 1 level</a:t>
            </a:r>
          </a:p>
        </p:txBody>
      </p:sp>
      <p:grpSp>
        <p:nvGrpSpPr>
          <p:cNvPr id="67" name="Group 66">
            <a:extLst>
              <a:ext uri="{FF2B5EF4-FFF2-40B4-BE49-F238E27FC236}">
                <a16:creationId xmlns:a16="http://schemas.microsoft.com/office/drawing/2014/main" id="{65E8D2C5-A451-E451-E19B-B629BA66EAE7}"/>
              </a:ext>
            </a:extLst>
          </p:cNvPr>
          <p:cNvGrpSpPr>
            <a:grpSpLocks noChangeAspect="1"/>
          </p:cNvGrpSpPr>
          <p:nvPr/>
        </p:nvGrpSpPr>
        <p:grpSpPr>
          <a:xfrm>
            <a:off x="6287229" y="4940583"/>
            <a:ext cx="710856" cy="707517"/>
            <a:chOff x="5552902" y="1920610"/>
            <a:chExt cx="720895" cy="685800"/>
          </a:xfrm>
        </p:grpSpPr>
        <p:grpSp>
          <p:nvGrpSpPr>
            <p:cNvPr id="68" name="Group 67">
              <a:extLst>
                <a:ext uri="{FF2B5EF4-FFF2-40B4-BE49-F238E27FC236}">
                  <a16:creationId xmlns:a16="http://schemas.microsoft.com/office/drawing/2014/main" id="{5272C33C-3507-FE49-5B12-E0A84A71CC1E}"/>
                </a:ext>
              </a:extLst>
            </p:cNvPr>
            <p:cNvGrpSpPr/>
            <p:nvPr/>
          </p:nvGrpSpPr>
          <p:grpSpPr>
            <a:xfrm>
              <a:off x="5552902" y="1920610"/>
              <a:ext cx="720895" cy="685800"/>
              <a:chOff x="406401" y="1958500"/>
              <a:chExt cx="1130167" cy="1130167"/>
            </a:xfrm>
          </p:grpSpPr>
          <p:sp>
            <p:nvSpPr>
              <p:cNvPr id="70" name="Oval 69">
                <a:extLst>
                  <a:ext uri="{FF2B5EF4-FFF2-40B4-BE49-F238E27FC236}">
                    <a16:creationId xmlns:a16="http://schemas.microsoft.com/office/drawing/2014/main" id="{0EA806D1-B207-EB4B-6C0E-028A9CCE5330}"/>
                  </a:ext>
                </a:extLst>
              </p:cNvPr>
              <p:cNvSpPr>
                <a:spLocks noChangeAspect="1"/>
              </p:cNvSpPr>
              <p:nvPr/>
            </p:nvSpPr>
            <p:spPr>
              <a:xfrm>
                <a:off x="406401" y="1958500"/>
                <a:ext cx="1130167" cy="1130167"/>
              </a:xfrm>
              <a:prstGeom prst="ellipse">
                <a:avLst/>
              </a:prstGeom>
              <a:no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71" name="Oval 70">
                <a:extLst>
                  <a:ext uri="{FF2B5EF4-FFF2-40B4-BE49-F238E27FC236}">
                    <a16:creationId xmlns:a16="http://schemas.microsoft.com/office/drawing/2014/main" id="{42043428-AADB-B51B-B39A-C8F10B8F4C2F}"/>
                  </a:ext>
                </a:extLst>
              </p:cNvPr>
              <p:cNvSpPr/>
              <p:nvPr/>
            </p:nvSpPr>
            <p:spPr>
              <a:xfrm>
                <a:off x="486002" y="2038101"/>
                <a:ext cx="970963" cy="970963"/>
              </a:xfrm>
              <a:prstGeom prst="ellipse">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69" name="Arrow: Right 68">
              <a:extLst>
                <a:ext uri="{FF2B5EF4-FFF2-40B4-BE49-F238E27FC236}">
                  <a16:creationId xmlns:a16="http://schemas.microsoft.com/office/drawing/2014/main" id="{6BCB7D9B-7A6B-499A-791A-6123DCA9C076}"/>
                </a:ext>
              </a:extLst>
            </p:cNvPr>
            <p:cNvSpPr>
              <a:spLocks noChangeAspect="1"/>
            </p:cNvSpPr>
            <p:nvPr/>
          </p:nvSpPr>
          <p:spPr>
            <a:xfrm rot="5400000">
              <a:off x="5703184" y="2141397"/>
              <a:ext cx="401761" cy="282963"/>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50" name="Group 149">
            <a:extLst>
              <a:ext uri="{FF2B5EF4-FFF2-40B4-BE49-F238E27FC236}">
                <a16:creationId xmlns:a16="http://schemas.microsoft.com/office/drawing/2014/main" id="{0F805B7B-6E75-6D6F-C4E0-5BDC8D3BD379}"/>
              </a:ext>
            </a:extLst>
          </p:cNvPr>
          <p:cNvGrpSpPr>
            <a:grpSpLocks noChangeAspect="1"/>
          </p:cNvGrpSpPr>
          <p:nvPr/>
        </p:nvGrpSpPr>
        <p:grpSpPr>
          <a:xfrm>
            <a:off x="9089798" y="4940583"/>
            <a:ext cx="614137" cy="618311"/>
            <a:chOff x="5690074" y="3313076"/>
            <a:chExt cx="585216" cy="589193"/>
          </a:xfrm>
          <a:solidFill>
            <a:schemeClr val="bg1"/>
          </a:solidFill>
        </p:grpSpPr>
        <p:sp>
          <p:nvSpPr>
            <p:cNvPr id="151" name="Oval 150">
              <a:extLst>
                <a:ext uri="{FF2B5EF4-FFF2-40B4-BE49-F238E27FC236}">
                  <a16:creationId xmlns:a16="http://schemas.microsoft.com/office/drawing/2014/main" id="{921037F2-376E-309B-BF41-E23CF37681EA}"/>
                </a:ext>
              </a:extLst>
            </p:cNvPr>
            <p:cNvSpPr/>
            <p:nvPr/>
          </p:nvSpPr>
          <p:spPr>
            <a:xfrm>
              <a:off x="5690074" y="3313076"/>
              <a:ext cx="585216" cy="589193"/>
            </a:xfrm>
            <a:prstGeom prst="ellipse">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52" name="&quot;Not Allowed&quot; Symbol 84">
              <a:extLst>
                <a:ext uri="{FF2B5EF4-FFF2-40B4-BE49-F238E27FC236}">
                  <a16:creationId xmlns:a16="http://schemas.microsoft.com/office/drawing/2014/main" id="{8E14E056-F199-D93A-B5EA-27CFDE0ADADF}"/>
                </a:ext>
              </a:extLst>
            </p:cNvPr>
            <p:cNvSpPr/>
            <p:nvPr/>
          </p:nvSpPr>
          <p:spPr>
            <a:xfrm>
              <a:off x="5749733" y="3374724"/>
              <a:ext cx="465897" cy="465897"/>
            </a:xfrm>
            <a:prstGeom prst="noSmoking">
              <a:avLst>
                <a:gd name="adj" fmla="val 14096"/>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53" name="Rectangle 152">
            <a:extLst>
              <a:ext uri="{FF2B5EF4-FFF2-40B4-BE49-F238E27FC236}">
                <a16:creationId xmlns:a16="http://schemas.microsoft.com/office/drawing/2014/main" id="{74B0064B-4BAC-EA96-DEA8-F6BD5B110105}"/>
              </a:ext>
            </a:extLst>
          </p:cNvPr>
          <p:cNvSpPr/>
          <p:nvPr/>
        </p:nvSpPr>
        <p:spPr>
          <a:xfrm>
            <a:off x="9766116" y="4956268"/>
            <a:ext cx="1836467" cy="5825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1" indent="0" algn="l" defTabSz="1219170" rtl="0" eaLnBrk="1" fontAlgn="base" latinLnBrk="0" hangingPunct="1">
              <a:lnSpc>
                <a:spcPct val="96000"/>
              </a:lnSpc>
              <a:spcBef>
                <a:spcPct val="0"/>
              </a:spcBef>
              <a:spcAft>
                <a:spcPct val="0"/>
              </a:spcAft>
              <a:buClr>
                <a:srgbClr val="9DB0AC"/>
              </a:buClr>
              <a:buSzTx/>
              <a:buFontTx/>
              <a:buNone/>
              <a:tabLst/>
              <a:defRPr/>
            </a:pPr>
            <a:r>
              <a:rPr kumimoji="0" lang="en-GB" sz="1333" b="1" i="0" u="none" strike="noStrike" kern="1200" cap="none" spc="0" normalizeH="0" baseline="0" noProof="0" dirty="0">
                <a:ln>
                  <a:noFill/>
                </a:ln>
                <a:solidFill>
                  <a:schemeClr val="tx2"/>
                </a:solidFill>
                <a:effectLst/>
                <a:uLnTx/>
                <a:uFillTx/>
                <a:latin typeface="Arial" charset="0"/>
                <a:ea typeface="+mn-ea"/>
                <a:cs typeface="Arial" charset="0"/>
              </a:rPr>
              <a:t>Discontinue</a:t>
            </a:r>
            <a:r>
              <a:rPr kumimoji="0" lang="en-GB" sz="1333" b="0" i="0" u="none" strike="noStrike" kern="1200" cap="none" spc="0" normalizeH="0" baseline="0" noProof="0" dirty="0">
                <a:ln>
                  <a:noFill/>
                </a:ln>
                <a:solidFill>
                  <a:schemeClr val="tx2"/>
                </a:solidFill>
                <a:effectLst/>
                <a:uLnTx/>
                <a:uFillTx/>
                <a:latin typeface="Arial" charset="0"/>
                <a:ea typeface="+mn-ea"/>
                <a:cs typeface="Arial" charset="0"/>
              </a:rPr>
              <a:t> </a:t>
            </a:r>
            <a:r>
              <a:rPr kumimoji="0" lang="en-GB" sz="1333" b="0" i="0" u="none" strike="noStrike" kern="1200" cap="none" spc="0" normalizeH="0" baseline="0" noProof="0" dirty="0">
                <a:ln>
                  <a:noFill/>
                </a:ln>
                <a:solidFill>
                  <a:srgbClr val="000000"/>
                </a:solidFill>
                <a:effectLst/>
                <a:uLnTx/>
                <a:uFillTx/>
                <a:latin typeface="Arial" charset="0"/>
                <a:ea typeface="+mn-ea"/>
                <a:cs typeface="Arial" charset="0"/>
              </a:rPr>
              <a:t>Dato-DXd treatment</a:t>
            </a:r>
          </a:p>
        </p:txBody>
      </p:sp>
      <p:cxnSp>
        <p:nvCxnSpPr>
          <p:cNvPr id="154" name="Straight Arrow Connector 153">
            <a:extLst>
              <a:ext uri="{FF2B5EF4-FFF2-40B4-BE49-F238E27FC236}">
                <a16:creationId xmlns:a16="http://schemas.microsoft.com/office/drawing/2014/main" id="{F2D86B9D-76A7-5168-BC1C-ACFF1BE76621}"/>
              </a:ext>
            </a:extLst>
          </p:cNvPr>
          <p:cNvCxnSpPr>
            <a:cxnSpLocks/>
          </p:cNvCxnSpPr>
          <p:nvPr/>
        </p:nvCxnSpPr>
        <p:spPr>
          <a:xfrm>
            <a:off x="9419757" y="4316328"/>
            <a:ext cx="0" cy="518400"/>
          </a:xfrm>
          <a:prstGeom prst="straightConnector1">
            <a:avLst/>
          </a:prstGeom>
          <a:ln>
            <a:solidFill>
              <a:schemeClr val="tx1"/>
            </a:solidFill>
            <a:prstDash val="sysDot"/>
            <a:tailEnd type="triangle"/>
          </a:ln>
          <a:effectLst/>
        </p:spPr>
        <p:style>
          <a:lnRef idx="2">
            <a:schemeClr val="accent1"/>
          </a:lnRef>
          <a:fillRef idx="0">
            <a:schemeClr val="accent1"/>
          </a:fillRef>
          <a:effectRef idx="1">
            <a:schemeClr val="accent1"/>
          </a:effectRef>
          <a:fontRef idx="minor">
            <a:schemeClr val="tx1"/>
          </a:fontRef>
        </p:style>
      </p:cxnSp>
      <p:grpSp>
        <p:nvGrpSpPr>
          <p:cNvPr id="155" name="Group 154">
            <a:extLst>
              <a:ext uri="{FF2B5EF4-FFF2-40B4-BE49-F238E27FC236}">
                <a16:creationId xmlns:a16="http://schemas.microsoft.com/office/drawing/2014/main" id="{FFAEA729-0CEB-5AB5-7CFD-957A75415594}"/>
              </a:ext>
            </a:extLst>
          </p:cNvPr>
          <p:cNvGrpSpPr>
            <a:grpSpLocks noChangeAspect="1"/>
          </p:cNvGrpSpPr>
          <p:nvPr/>
        </p:nvGrpSpPr>
        <p:grpSpPr>
          <a:xfrm>
            <a:off x="9049714" y="3534034"/>
            <a:ext cx="693907" cy="693907"/>
            <a:chOff x="538349" y="1239370"/>
            <a:chExt cx="850392" cy="850392"/>
          </a:xfrm>
          <a:noFill/>
        </p:grpSpPr>
        <p:grpSp>
          <p:nvGrpSpPr>
            <p:cNvPr id="156" name="Group 155">
              <a:extLst>
                <a:ext uri="{FF2B5EF4-FFF2-40B4-BE49-F238E27FC236}">
                  <a16:creationId xmlns:a16="http://schemas.microsoft.com/office/drawing/2014/main" id="{71B8D4F1-E692-C5DB-2DE2-B9F23B8D15AD}"/>
                </a:ext>
              </a:extLst>
            </p:cNvPr>
            <p:cNvGrpSpPr/>
            <p:nvPr/>
          </p:nvGrpSpPr>
          <p:grpSpPr>
            <a:xfrm>
              <a:off x="538349" y="1239370"/>
              <a:ext cx="850392" cy="850392"/>
              <a:chOff x="406401" y="1958500"/>
              <a:chExt cx="1130167" cy="1130167"/>
            </a:xfrm>
            <a:grpFill/>
          </p:grpSpPr>
          <p:sp>
            <p:nvSpPr>
              <p:cNvPr id="158" name="Oval 157">
                <a:extLst>
                  <a:ext uri="{FF2B5EF4-FFF2-40B4-BE49-F238E27FC236}">
                    <a16:creationId xmlns:a16="http://schemas.microsoft.com/office/drawing/2014/main" id="{CC895CAB-B648-F357-D63F-DEF493087B73}"/>
                  </a:ext>
                </a:extLst>
              </p:cNvPr>
              <p:cNvSpPr/>
              <p:nvPr/>
            </p:nvSpPr>
            <p:spPr>
              <a:xfrm>
                <a:off x="406401" y="1958500"/>
                <a:ext cx="1130167" cy="1130167"/>
              </a:xfrm>
              <a:prstGeom prst="ellipse">
                <a:avLst/>
              </a:prstGeom>
              <a:grp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59" name="Oval 158">
                <a:extLst>
                  <a:ext uri="{FF2B5EF4-FFF2-40B4-BE49-F238E27FC236}">
                    <a16:creationId xmlns:a16="http://schemas.microsoft.com/office/drawing/2014/main" id="{F19925C6-80C3-8C31-7F35-694CA3DECD7F}"/>
                  </a:ext>
                </a:extLst>
              </p:cNvPr>
              <p:cNvSpPr/>
              <p:nvPr/>
            </p:nvSpPr>
            <p:spPr>
              <a:xfrm>
                <a:off x="486002" y="2038101"/>
                <a:ext cx="970963" cy="970963"/>
              </a:xfrm>
              <a:prstGeom prst="ellipse">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57" name="Freeform 9">
              <a:extLst>
                <a:ext uri="{FF2B5EF4-FFF2-40B4-BE49-F238E27FC236}">
                  <a16:creationId xmlns:a16="http://schemas.microsoft.com/office/drawing/2014/main" id="{A644995C-9BDB-E6DF-52A1-9276DAC63D30}"/>
                </a:ext>
              </a:extLst>
            </p:cNvPr>
            <p:cNvSpPr>
              <a:spLocks noEditPoints="1"/>
            </p:cNvSpPr>
            <p:nvPr/>
          </p:nvSpPr>
          <p:spPr bwMode="auto">
            <a:xfrm>
              <a:off x="703107" y="1404128"/>
              <a:ext cx="520876" cy="520876"/>
            </a:xfrm>
            <a:custGeom>
              <a:avLst/>
              <a:gdLst>
                <a:gd name="T0" fmla="*/ 219 w 768"/>
                <a:gd name="T1" fmla="*/ 219 h 767"/>
                <a:gd name="T2" fmla="*/ 219 w 768"/>
                <a:gd name="T3" fmla="*/ 218 h 767"/>
                <a:gd name="T4" fmla="*/ 245 w 768"/>
                <a:gd name="T5" fmla="*/ 415 h 767"/>
                <a:gd name="T6" fmla="*/ 441 w 768"/>
                <a:gd name="T7" fmla="*/ 440 h 767"/>
                <a:gd name="T8" fmla="*/ 441 w 768"/>
                <a:gd name="T9" fmla="*/ 441 h 767"/>
                <a:gd name="T10" fmla="*/ 219 w 768"/>
                <a:gd name="T11" fmla="*/ 441 h 767"/>
                <a:gd name="T12" fmla="*/ 219 w 768"/>
                <a:gd name="T13" fmla="*/ 219 h 767"/>
                <a:gd name="T14" fmla="*/ 592 w 768"/>
                <a:gd name="T15" fmla="*/ 477 h 767"/>
                <a:gd name="T16" fmla="*/ 753 w 768"/>
                <a:gd name="T17" fmla="*/ 639 h 767"/>
                <a:gd name="T18" fmla="*/ 753 w 768"/>
                <a:gd name="T19" fmla="*/ 692 h 767"/>
                <a:gd name="T20" fmla="*/ 692 w 768"/>
                <a:gd name="T21" fmla="*/ 753 h 767"/>
                <a:gd name="T22" fmla="*/ 639 w 768"/>
                <a:gd name="T23" fmla="*/ 753 h 767"/>
                <a:gd name="T24" fmla="*/ 478 w 768"/>
                <a:gd name="T25" fmla="*/ 592 h 767"/>
                <a:gd name="T26" fmla="*/ 117 w 768"/>
                <a:gd name="T27" fmla="*/ 542 h 767"/>
                <a:gd name="T28" fmla="*/ 117 w 768"/>
                <a:gd name="T29" fmla="*/ 117 h 767"/>
                <a:gd name="T30" fmla="*/ 543 w 768"/>
                <a:gd name="T31" fmla="*/ 117 h 767"/>
                <a:gd name="T32" fmla="*/ 592 w 768"/>
                <a:gd name="T33" fmla="*/ 477 h 767"/>
                <a:gd name="T34" fmla="*/ 190 w 768"/>
                <a:gd name="T35" fmla="*/ 190 h 767"/>
                <a:gd name="T36" fmla="*/ 470 w 768"/>
                <a:gd name="T37" fmla="*/ 190 h 767"/>
                <a:gd name="T38" fmla="*/ 470 w 768"/>
                <a:gd name="T39" fmla="*/ 469 h 767"/>
                <a:gd name="T40" fmla="*/ 190 w 768"/>
                <a:gd name="T41" fmla="*/ 469 h 767"/>
                <a:gd name="T42" fmla="*/ 190 w 768"/>
                <a:gd name="T43" fmla="*/ 19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8" h="767">
                  <a:moveTo>
                    <a:pt x="219" y="219"/>
                  </a:moveTo>
                  <a:cubicBezTo>
                    <a:pt x="219" y="218"/>
                    <a:pt x="219" y="218"/>
                    <a:pt x="219" y="218"/>
                  </a:cubicBezTo>
                  <a:cubicBezTo>
                    <a:pt x="183" y="280"/>
                    <a:pt x="191" y="362"/>
                    <a:pt x="245" y="415"/>
                  </a:cubicBezTo>
                  <a:cubicBezTo>
                    <a:pt x="298" y="468"/>
                    <a:pt x="379" y="477"/>
                    <a:pt x="441" y="440"/>
                  </a:cubicBezTo>
                  <a:cubicBezTo>
                    <a:pt x="441" y="441"/>
                    <a:pt x="441" y="441"/>
                    <a:pt x="441" y="441"/>
                  </a:cubicBezTo>
                  <a:cubicBezTo>
                    <a:pt x="380" y="502"/>
                    <a:pt x="280" y="502"/>
                    <a:pt x="219" y="441"/>
                  </a:cubicBezTo>
                  <a:cubicBezTo>
                    <a:pt x="158" y="379"/>
                    <a:pt x="158" y="280"/>
                    <a:pt x="219" y="219"/>
                  </a:cubicBezTo>
                  <a:close/>
                  <a:moveTo>
                    <a:pt x="592" y="477"/>
                  </a:moveTo>
                  <a:cubicBezTo>
                    <a:pt x="753" y="639"/>
                    <a:pt x="753" y="639"/>
                    <a:pt x="753" y="639"/>
                  </a:cubicBezTo>
                  <a:cubicBezTo>
                    <a:pt x="768" y="653"/>
                    <a:pt x="768" y="677"/>
                    <a:pt x="753" y="692"/>
                  </a:cubicBezTo>
                  <a:cubicBezTo>
                    <a:pt x="692" y="753"/>
                    <a:pt x="692" y="753"/>
                    <a:pt x="692" y="753"/>
                  </a:cubicBezTo>
                  <a:cubicBezTo>
                    <a:pt x="677" y="767"/>
                    <a:pt x="653" y="767"/>
                    <a:pt x="639" y="753"/>
                  </a:cubicBezTo>
                  <a:cubicBezTo>
                    <a:pt x="478" y="592"/>
                    <a:pt x="478" y="592"/>
                    <a:pt x="478" y="592"/>
                  </a:cubicBezTo>
                  <a:cubicBezTo>
                    <a:pt x="363" y="656"/>
                    <a:pt x="215" y="640"/>
                    <a:pt x="117" y="542"/>
                  </a:cubicBezTo>
                  <a:cubicBezTo>
                    <a:pt x="0" y="425"/>
                    <a:pt x="0" y="234"/>
                    <a:pt x="117" y="117"/>
                  </a:cubicBezTo>
                  <a:cubicBezTo>
                    <a:pt x="235" y="0"/>
                    <a:pt x="425" y="0"/>
                    <a:pt x="543" y="117"/>
                  </a:cubicBezTo>
                  <a:cubicBezTo>
                    <a:pt x="640" y="215"/>
                    <a:pt x="657" y="363"/>
                    <a:pt x="592" y="477"/>
                  </a:cubicBezTo>
                  <a:close/>
                  <a:moveTo>
                    <a:pt x="190" y="190"/>
                  </a:moveTo>
                  <a:cubicBezTo>
                    <a:pt x="268" y="113"/>
                    <a:pt x="392" y="113"/>
                    <a:pt x="470" y="190"/>
                  </a:cubicBezTo>
                  <a:cubicBezTo>
                    <a:pt x="547" y="267"/>
                    <a:pt x="547" y="392"/>
                    <a:pt x="470" y="469"/>
                  </a:cubicBezTo>
                  <a:cubicBezTo>
                    <a:pt x="392" y="546"/>
                    <a:pt x="268" y="546"/>
                    <a:pt x="190" y="469"/>
                  </a:cubicBezTo>
                  <a:cubicBezTo>
                    <a:pt x="113" y="392"/>
                    <a:pt x="113" y="267"/>
                    <a:pt x="190" y="190"/>
                  </a:cubicBezTo>
                  <a:close/>
                </a:path>
              </a:pathLst>
            </a:custGeom>
            <a:solidFill>
              <a:schemeClr val="tx2"/>
            </a:solidFill>
            <a:ln>
              <a:solidFill>
                <a:schemeClr val="tx2"/>
              </a:solid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mn-ea"/>
                <a:cs typeface="Arial" charset="0"/>
              </a:endParaRPr>
            </a:p>
          </p:txBody>
        </p:sp>
      </p:grpSp>
      <p:cxnSp>
        <p:nvCxnSpPr>
          <p:cNvPr id="44" name="Straight Connector 43">
            <a:extLst>
              <a:ext uri="{FF2B5EF4-FFF2-40B4-BE49-F238E27FC236}">
                <a16:creationId xmlns:a16="http://schemas.microsoft.com/office/drawing/2014/main" id="{D8062E05-04FF-718E-1469-257849C15728}"/>
              </a:ext>
            </a:extLst>
          </p:cNvPr>
          <p:cNvCxnSpPr>
            <a:cxnSpLocks/>
            <a:endCxn id="40" idx="2"/>
          </p:cNvCxnSpPr>
          <p:nvPr/>
        </p:nvCxnSpPr>
        <p:spPr>
          <a:xfrm flipH="1">
            <a:off x="6104761" y="1701304"/>
            <a:ext cx="43527" cy="4319984"/>
          </a:xfrm>
          <a:prstGeom prst="line">
            <a:avLst/>
          </a:prstGeom>
          <a:ln>
            <a:solidFill>
              <a:srgbClr val="005D0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9BF3C935-96D3-1BD5-B106-0A5A9CD9CE45}"/>
              </a:ext>
            </a:extLst>
          </p:cNvPr>
          <p:cNvCxnSpPr>
            <a:cxnSpLocks/>
          </p:cNvCxnSpPr>
          <p:nvPr/>
        </p:nvCxnSpPr>
        <p:spPr>
          <a:xfrm flipH="1">
            <a:off x="3357677" y="1701304"/>
            <a:ext cx="12186" cy="4319984"/>
          </a:xfrm>
          <a:prstGeom prst="line">
            <a:avLst/>
          </a:prstGeom>
          <a:ln>
            <a:solidFill>
              <a:srgbClr val="005D0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7DC7EA58-467E-9E21-D922-2CD10E75C828}"/>
              </a:ext>
            </a:extLst>
          </p:cNvPr>
          <p:cNvCxnSpPr>
            <a:cxnSpLocks/>
          </p:cNvCxnSpPr>
          <p:nvPr/>
        </p:nvCxnSpPr>
        <p:spPr>
          <a:xfrm flipH="1">
            <a:off x="8894197" y="1701304"/>
            <a:ext cx="12187" cy="4319984"/>
          </a:xfrm>
          <a:prstGeom prst="line">
            <a:avLst/>
          </a:prstGeom>
          <a:ln>
            <a:solidFill>
              <a:srgbClr val="005D0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72533EB7-813C-4CBB-566A-A6EB915AFFFB}"/>
              </a:ext>
            </a:extLst>
          </p:cNvPr>
          <p:cNvCxnSpPr>
            <a:cxnSpLocks/>
          </p:cNvCxnSpPr>
          <p:nvPr/>
        </p:nvCxnSpPr>
        <p:spPr>
          <a:xfrm flipH="1">
            <a:off x="600000" y="1701304"/>
            <a:ext cx="1603" cy="4319984"/>
          </a:xfrm>
          <a:prstGeom prst="line">
            <a:avLst/>
          </a:prstGeom>
          <a:ln>
            <a:solidFill>
              <a:srgbClr val="005D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8F1079D-E42F-8ECF-2FAE-1C6C9C026478}"/>
              </a:ext>
            </a:extLst>
          </p:cNvPr>
          <p:cNvCxnSpPr>
            <a:cxnSpLocks/>
          </p:cNvCxnSpPr>
          <p:nvPr/>
        </p:nvCxnSpPr>
        <p:spPr>
          <a:xfrm flipH="1">
            <a:off x="11590397" y="1701304"/>
            <a:ext cx="12187" cy="4319984"/>
          </a:xfrm>
          <a:prstGeom prst="line">
            <a:avLst/>
          </a:prstGeom>
          <a:ln>
            <a:solidFill>
              <a:srgbClr val="005D00"/>
            </a:solidFill>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9329368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45702-CEBC-00EB-0B54-28A37007352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9F74C42-DF4D-3641-349E-858C47FB55CD}"/>
              </a:ext>
            </a:extLst>
          </p:cNvPr>
          <p:cNvSpPr>
            <a:spLocks noGrp="1"/>
          </p:cNvSpPr>
          <p:nvPr>
            <p:ph type="title"/>
          </p:nvPr>
        </p:nvSpPr>
        <p:spPr/>
        <p:txBody>
          <a:bodyPr/>
          <a:lstStyle/>
          <a:p>
            <a:r>
              <a:rPr lang="en-GB" noProof="0" dirty="0"/>
              <a:t>Interstitial lung disease</a:t>
            </a:r>
          </a:p>
        </p:txBody>
      </p:sp>
      <p:sp>
        <p:nvSpPr>
          <p:cNvPr id="6" name="Slide Number Placeholder 5">
            <a:extLst>
              <a:ext uri="{FF2B5EF4-FFF2-40B4-BE49-F238E27FC236}">
                <a16:creationId xmlns:a16="http://schemas.microsoft.com/office/drawing/2014/main" id="{5373174E-A2BA-8E38-FC15-A4CEB5F20EC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794131995"/>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43D49-1FD7-CCCE-D07A-22CC0B5BED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AE400A-624B-26FA-7F5E-E657E910E678}"/>
              </a:ext>
            </a:extLst>
          </p:cNvPr>
          <p:cNvSpPr>
            <a:spLocks noGrp="1"/>
          </p:cNvSpPr>
          <p:nvPr>
            <p:ph type="title"/>
          </p:nvPr>
        </p:nvSpPr>
        <p:spPr/>
        <p:txBody>
          <a:bodyPr/>
          <a:lstStyle/>
          <a:p>
            <a:r>
              <a:rPr lang="en-US" dirty="0"/>
              <a:t>ILD/pneumonitis events across trop2-adc</a:t>
            </a:r>
            <a:r>
              <a:rPr lang="en-US" cap="none" dirty="0"/>
              <a:t>s</a:t>
            </a:r>
            <a:r>
              <a:rPr lang="en-US" dirty="0"/>
              <a:t> in </a:t>
            </a:r>
            <a:r>
              <a:rPr lang="en-US" dirty="0" err="1"/>
              <a:t>nsclc</a:t>
            </a:r>
            <a:r>
              <a:rPr lang="en-US" cap="none" baseline="30000" dirty="0" err="1"/>
              <a:t>a</a:t>
            </a:r>
            <a:endParaRPr lang="en-GB" cap="none" baseline="30000" dirty="0"/>
          </a:p>
        </p:txBody>
      </p:sp>
      <p:sp>
        <p:nvSpPr>
          <p:cNvPr id="4" name="Content Placeholder 3">
            <a:extLst>
              <a:ext uri="{FF2B5EF4-FFF2-40B4-BE49-F238E27FC236}">
                <a16:creationId xmlns:a16="http://schemas.microsoft.com/office/drawing/2014/main" id="{DC57EAAC-02B3-D6B1-33A9-952204B3157D}"/>
              </a:ext>
            </a:extLst>
          </p:cNvPr>
          <p:cNvSpPr>
            <a:spLocks noGrp="1"/>
          </p:cNvSpPr>
          <p:nvPr>
            <p:ph sz="quarter" idx="15"/>
          </p:nvPr>
        </p:nvSpPr>
        <p:spPr>
          <a:xfrm>
            <a:off x="638163" y="6038022"/>
            <a:ext cx="10180339" cy="365125"/>
          </a:xfrm>
        </p:spPr>
        <p:txBody>
          <a:bodyPr/>
          <a:lstStyle/>
          <a:p>
            <a:r>
              <a:rPr lang="en-GB" sz="1000" baseline="30000" dirty="0" err="1">
                <a:solidFill>
                  <a:schemeClr val="tx2"/>
                </a:solidFill>
              </a:rPr>
              <a:t>a</a:t>
            </a:r>
            <a:r>
              <a:rPr lang="en-GB" sz="1000" dirty="0" err="1">
                <a:solidFill>
                  <a:schemeClr val="tx2"/>
                </a:solidFill>
              </a:rPr>
              <a:t>Events</a:t>
            </a:r>
            <a:r>
              <a:rPr lang="en-GB" sz="1000" dirty="0">
                <a:solidFill>
                  <a:schemeClr val="tx2"/>
                </a:solidFill>
              </a:rPr>
              <a:t> are treatment emergent for the EVOKE-01 study and treatment-related for TROPION-Lung01 and OptiTROP-Lung03; </a:t>
            </a:r>
            <a:r>
              <a:rPr lang="en-US" sz="1000" baseline="30000" dirty="0" err="1">
                <a:solidFill>
                  <a:schemeClr val="tx2"/>
                </a:solidFill>
              </a:rPr>
              <a:t>b</a:t>
            </a:r>
            <a:r>
              <a:rPr lang="en-US" sz="1000" dirty="0" err="1">
                <a:solidFill>
                  <a:schemeClr val="tx2"/>
                </a:solidFill>
              </a:rPr>
              <a:t>Among</a:t>
            </a:r>
            <a:r>
              <a:rPr lang="en-US" sz="1000" dirty="0">
                <a:solidFill>
                  <a:schemeClr val="tx2"/>
                </a:solidFill>
              </a:rPr>
              <a:t> the 26 patients (8.8%) in the Dato-</a:t>
            </a:r>
            <a:r>
              <a:rPr lang="en-US" sz="1000" dirty="0" err="1">
                <a:solidFill>
                  <a:schemeClr val="tx2"/>
                </a:solidFill>
              </a:rPr>
              <a:t>DXd</a:t>
            </a:r>
            <a:r>
              <a:rPr lang="en-US" sz="1000" dirty="0">
                <a:solidFill>
                  <a:schemeClr val="tx2"/>
                </a:solidFill>
              </a:rPr>
              <a:t> group who had adjudicated drug-related ILD or pneumonitis, two (0.7%) had grade 1 events, 13 (4.4%) had grade 2 events, three (1.0%) had grade 3 events, one (0.3%) had a grade 4 event, and seven (2.4%) had grade 5 events</a:t>
            </a:r>
            <a:endParaRPr lang="en-GB" sz="1000" dirty="0">
              <a:solidFill>
                <a:schemeClr val="tx2"/>
              </a:solidFill>
            </a:endParaRPr>
          </a:p>
          <a:p>
            <a:r>
              <a:rPr lang="en-GB" sz="1000" dirty="0">
                <a:solidFill>
                  <a:schemeClr val="tx2"/>
                </a:solidFill>
              </a:rPr>
              <a:t>ADC, antibody drug conjugate; APP, advanced practice provider; Dato-</a:t>
            </a:r>
            <a:r>
              <a:rPr lang="en-GB" sz="1000" dirty="0" err="1">
                <a:solidFill>
                  <a:schemeClr val="tx2"/>
                </a:solidFill>
              </a:rPr>
              <a:t>DXd</a:t>
            </a:r>
            <a:r>
              <a:rPr lang="en-GB" sz="1000" dirty="0">
                <a:solidFill>
                  <a:schemeClr val="tx2"/>
                </a:solidFill>
              </a:rPr>
              <a:t>, </a:t>
            </a:r>
            <a:r>
              <a:rPr lang="en-GB" sz="1000" dirty="0" err="1">
                <a:solidFill>
                  <a:schemeClr val="tx2"/>
                </a:solidFill>
              </a:rPr>
              <a:t>datopotamab</a:t>
            </a:r>
            <a:r>
              <a:rPr lang="en-GB" sz="1000" dirty="0">
                <a:solidFill>
                  <a:schemeClr val="tx2"/>
                </a:solidFill>
              </a:rPr>
              <a:t> deruxtecan; ILD, interstitial lung disease; MDT, multidisciplinary team; NR, not reported; </a:t>
            </a:r>
            <a:r>
              <a:rPr lang="en-US" sz="1000" dirty="0">
                <a:solidFill>
                  <a:schemeClr val="tx2"/>
                </a:solidFill>
                <a:ea typeface="Aileron" charset="0"/>
              </a:rPr>
              <a:t>NSCLC, non-small cell lung cancer; </a:t>
            </a:r>
            <a:r>
              <a:rPr lang="en-GB" sz="1000" dirty="0">
                <a:solidFill>
                  <a:schemeClr val="tx2"/>
                </a:solidFill>
              </a:rPr>
              <a:t>Sac‑TMT, </a:t>
            </a:r>
            <a:r>
              <a:rPr lang="en-GB" sz="1000" dirty="0" err="1">
                <a:solidFill>
                  <a:schemeClr val="tx2"/>
                </a:solidFill>
              </a:rPr>
              <a:t>sacituzumab</a:t>
            </a:r>
            <a:r>
              <a:rPr lang="en-GB" sz="1000" dirty="0">
                <a:solidFill>
                  <a:schemeClr val="tx2"/>
                </a:solidFill>
              </a:rPr>
              <a:t> </a:t>
            </a:r>
            <a:r>
              <a:rPr lang="en-GB" sz="1000" dirty="0" err="1">
                <a:solidFill>
                  <a:schemeClr val="tx2"/>
                </a:solidFill>
              </a:rPr>
              <a:t>tirumotecan</a:t>
            </a:r>
            <a:r>
              <a:rPr lang="en-GB" sz="1000" dirty="0">
                <a:solidFill>
                  <a:schemeClr val="tx2"/>
                </a:solidFill>
              </a:rPr>
              <a:t>; SG, </a:t>
            </a:r>
            <a:r>
              <a:rPr lang="en-GB" sz="1000" dirty="0" err="1">
                <a:solidFill>
                  <a:schemeClr val="tx2"/>
                </a:solidFill>
              </a:rPr>
              <a:t>sacituzumab</a:t>
            </a:r>
            <a:r>
              <a:rPr lang="en-GB" sz="1000" dirty="0">
                <a:solidFill>
                  <a:schemeClr val="tx2"/>
                </a:solidFill>
              </a:rPr>
              <a:t> </a:t>
            </a:r>
            <a:r>
              <a:rPr lang="en-GB" sz="1000" dirty="0" err="1">
                <a:solidFill>
                  <a:schemeClr val="tx2"/>
                </a:solidFill>
              </a:rPr>
              <a:t>govitecan</a:t>
            </a:r>
            <a:endParaRPr lang="en-GB" sz="1000" dirty="0">
              <a:solidFill>
                <a:schemeClr val="tx2"/>
              </a:solidFill>
              <a:ea typeface="Aileron" charset="0"/>
            </a:endParaRPr>
          </a:p>
          <a:p>
            <a:r>
              <a:rPr lang="en-GB" sz="1000" dirty="0">
                <a:solidFill>
                  <a:schemeClr val="tx2"/>
                </a:solidFill>
              </a:rPr>
              <a:t>1. Paz-Ares L, et al. J Clin Oncol. 2024;42,2860-72; 2. Ahn MJ, et al. J Clin Oncol. 2025;43(3):260-72; 3. Fang WF, et al. ESMO Open. 2026;11(</a:t>
            </a:r>
            <a:r>
              <a:rPr lang="en-GB" sz="1000" dirty="0" err="1">
                <a:solidFill>
                  <a:schemeClr val="tx2"/>
                </a:solidFill>
              </a:rPr>
              <a:t>Suppl</a:t>
            </a:r>
            <a:r>
              <a:rPr lang="en-GB" sz="1000" dirty="0">
                <a:solidFill>
                  <a:schemeClr val="tx2"/>
                </a:solidFill>
              </a:rPr>
              <a:t> 3):106960 (presented at ELCC 2026, Abstract LBA4)</a:t>
            </a:r>
          </a:p>
          <a:p>
            <a:endParaRPr lang="en-GB" sz="1000" dirty="0">
              <a:solidFill>
                <a:schemeClr val="tx2"/>
              </a:solidFill>
            </a:endParaRPr>
          </a:p>
        </p:txBody>
      </p:sp>
      <p:sp>
        <p:nvSpPr>
          <p:cNvPr id="5" name="Slide Number Placeholder 4">
            <a:extLst>
              <a:ext uri="{FF2B5EF4-FFF2-40B4-BE49-F238E27FC236}">
                <a16:creationId xmlns:a16="http://schemas.microsoft.com/office/drawing/2014/main" id="{10C09CFE-920B-66B7-5EF3-E6F796D4178A}"/>
              </a:ext>
            </a:extLst>
          </p:cNvPr>
          <p:cNvSpPr>
            <a:spLocks noGrp="1"/>
          </p:cNvSpPr>
          <p:nvPr>
            <p:ph type="sldNum" sz="quarter" idx="4"/>
          </p:nvPr>
        </p:nvSpPr>
        <p:spPr/>
        <p:txBody>
          <a:bodyPr/>
          <a:lstStyle/>
          <a:p>
            <a:fld id="{FCE43C0F-8A7B-3A4B-9DB5-B3472E36E833}" type="slidenum">
              <a:rPr lang="en-GB" smtClean="0"/>
              <a:pPr/>
              <a:t>69</a:t>
            </a:fld>
            <a:endParaRPr lang="en-GB" dirty="0"/>
          </a:p>
        </p:txBody>
      </p:sp>
      <p:sp>
        <p:nvSpPr>
          <p:cNvPr id="14" name="TextBox 13">
            <a:extLst>
              <a:ext uri="{FF2B5EF4-FFF2-40B4-BE49-F238E27FC236}">
                <a16:creationId xmlns:a16="http://schemas.microsoft.com/office/drawing/2014/main" id="{9381174A-1152-2BC4-6886-9A93023ABC56}"/>
              </a:ext>
            </a:extLst>
          </p:cNvPr>
          <p:cNvSpPr txBox="1"/>
          <p:nvPr/>
        </p:nvSpPr>
        <p:spPr>
          <a:xfrm>
            <a:off x="625056" y="3761209"/>
            <a:ext cx="10961684" cy="1708160"/>
          </a:xfrm>
          <a:prstGeom prst="rect">
            <a:avLst/>
          </a:prstGeom>
          <a:noFill/>
          <a:ln w="28575">
            <a:solidFill>
              <a:schemeClr val="accent1"/>
            </a:solidFill>
          </a:ln>
        </p:spPr>
        <p:txBody>
          <a:bodyPr wrap="square">
            <a:spAutoFit/>
          </a:bodyPr>
          <a:lstStyle/>
          <a:p>
            <a:pPr marL="285750" lvl="0" indent="-285750">
              <a:spcAft>
                <a:spcPts val="600"/>
              </a:spcAft>
              <a:buClr>
                <a:srgbClr val="C6573B"/>
              </a:buClr>
              <a:buFont typeface="Arial" panose="020B0604020202020204" pitchFamily="34" charset="0"/>
              <a:buChar char="•"/>
              <a:defRPr/>
            </a:pPr>
            <a:r>
              <a:rPr lang="en-US" dirty="0">
                <a:latin typeface="Arial" panose="020B0604020202020204" pitchFamily="34" charset="0"/>
                <a:cs typeface="Arial" panose="020B0604020202020204" pitchFamily="34" charset="0"/>
              </a:rPr>
              <a:t>Diagnosing ILD early and initiating prompt treatment is critical to assure patient safety </a:t>
            </a:r>
          </a:p>
          <a:p>
            <a:pPr marL="285750" lvl="0" indent="-285750">
              <a:spcAft>
                <a:spcPts val="600"/>
              </a:spcAft>
              <a:buClr>
                <a:srgbClr val="C6573B"/>
              </a:buClr>
              <a:buFont typeface="Arial" panose="020B0604020202020204" pitchFamily="34" charset="0"/>
              <a:buChar char="•"/>
              <a:defRPr/>
            </a:pPr>
            <a:r>
              <a:rPr lang="en-US" dirty="0">
                <a:latin typeface="Arial" panose="020B0604020202020204" pitchFamily="34" charset="0"/>
                <a:cs typeface="Arial" panose="020B0604020202020204" pitchFamily="34" charset="0"/>
              </a:rPr>
              <a:t>Multidisciplinary management of ILD is important!</a:t>
            </a:r>
          </a:p>
          <a:p>
            <a:pPr marL="285750" lvl="0" indent="-285750">
              <a:spcAft>
                <a:spcPts val="600"/>
              </a:spcAft>
              <a:buClr>
                <a:srgbClr val="C6573B"/>
              </a:buClr>
              <a:buFont typeface="Arial" panose="020B0604020202020204" pitchFamily="34" charset="0"/>
              <a:buChar char="•"/>
              <a:defRPr/>
            </a:pPr>
            <a:r>
              <a:rPr lang="en-US" dirty="0">
                <a:latin typeface="Arial" panose="020B0604020202020204" pitchFamily="34" charset="0"/>
                <a:cs typeface="Arial" panose="020B0604020202020204" pitchFamily="34" charset="0"/>
              </a:rPr>
              <a:t>Pulmonologists are key members of the MDT once ILD is suspected </a:t>
            </a:r>
          </a:p>
          <a:p>
            <a:pPr marL="285750" lvl="0" indent="-285750">
              <a:spcAft>
                <a:spcPts val="600"/>
              </a:spcAft>
              <a:buClr>
                <a:srgbClr val="C6573B"/>
              </a:buClr>
              <a:buFont typeface="Arial" panose="020B0604020202020204" pitchFamily="34" charset="0"/>
              <a:buChar char="•"/>
              <a:defRPr/>
            </a:pPr>
            <a:r>
              <a:rPr lang="en-US" dirty="0">
                <a:latin typeface="Arial" panose="020B0604020202020204" pitchFamily="34" charset="0"/>
                <a:cs typeface="Arial" panose="020B0604020202020204" pitchFamily="34" charset="0"/>
              </a:rPr>
              <a:t>Nurses and APPs play a critical role in counseling patients on early identification, closely monitoring patient symptoms </a:t>
            </a:r>
            <a:endParaRPr kumimoji="0" lang="en-GB" sz="1600" b="1" i="0" u="none" strike="noStrike" kern="1200" cap="none" spc="0" normalizeH="0" baseline="0" noProof="0" dirty="0">
              <a:ln>
                <a:noFill/>
              </a:ln>
              <a:solidFill>
                <a:srgbClr val="C6573B"/>
              </a:solidFill>
              <a:effectLst/>
              <a:uLnTx/>
              <a:uFillTx/>
              <a:latin typeface="Arial" panose="020B0604020202020204" pitchFamily="34" charset="0"/>
              <a:cs typeface="Arial" panose="020B0604020202020204" pitchFamily="34" charset="0"/>
            </a:endParaRPr>
          </a:p>
        </p:txBody>
      </p:sp>
      <p:graphicFrame>
        <p:nvGraphicFramePr>
          <p:cNvPr id="17" name="Content Placeholder 6">
            <a:extLst>
              <a:ext uri="{FF2B5EF4-FFF2-40B4-BE49-F238E27FC236}">
                <a16:creationId xmlns:a16="http://schemas.microsoft.com/office/drawing/2014/main" id="{A03C04D6-4894-7D29-DEC7-660A69BD1F62}"/>
              </a:ext>
            </a:extLst>
          </p:cNvPr>
          <p:cNvGraphicFramePr>
            <a:graphicFrameLocks noGrp="1"/>
          </p:cNvGraphicFramePr>
          <p:nvPr>
            <p:ph sz="quarter" idx="14"/>
          </p:nvPr>
        </p:nvGraphicFramePr>
        <p:xfrm>
          <a:off x="623392" y="1052736"/>
          <a:ext cx="10961685" cy="2529840"/>
        </p:xfrm>
        <a:graphic>
          <a:graphicData uri="http://schemas.openxmlformats.org/drawingml/2006/table">
            <a:tbl>
              <a:tblPr firstRow="1" bandRow="1">
                <a:tableStyleId>{68D230F3-CF80-4859-8CE7-A43EE81993B5}</a:tableStyleId>
              </a:tblPr>
              <a:tblGrid>
                <a:gridCol w="3312368">
                  <a:extLst>
                    <a:ext uri="{9D8B030D-6E8A-4147-A177-3AD203B41FA5}">
                      <a16:colId xmlns:a16="http://schemas.microsoft.com/office/drawing/2014/main" val="2798920187"/>
                    </a:ext>
                  </a:extLst>
                </a:gridCol>
                <a:gridCol w="1224136">
                  <a:extLst>
                    <a:ext uri="{9D8B030D-6E8A-4147-A177-3AD203B41FA5}">
                      <a16:colId xmlns:a16="http://schemas.microsoft.com/office/drawing/2014/main" val="1078731221"/>
                    </a:ext>
                  </a:extLst>
                </a:gridCol>
                <a:gridCol w="2040507">
                  <a:extLst>
                    <a:ext uri="{9D8B030D-6E8A-4147-A177-3AD203B41FA5}">
                      <a16:colId xmlns:a16="http://schemas.microsoft.com/office/drawing/2014/main" val="2091400617"/>
                    </a:ext>
                  </a:extLst>
                </a:gridCol>
                <a:gridCol w="2066628">
                  <a:extLst>
                    <a:ext uri="{9D8B030D-6E8A-4147-A177-3AD203B41FA5}">
                      <a16:colId xmlns:a16="http://schemas.microsoft.com/office/drawing/2014/main" val="3488055239"/>
                    </a:ext>
                  </a:extLst>
                </a:gridCol>
                <a:gridCol w="2318046">
                  <a:extLst>
                    <a:ext uri="{9D8B030D-6E8A-4147-A177-3AD203B41FA5}">
                      <a16:colId xmlns:a16="http://schemas.microsoft.com/office/drawing/2014/main" val="2616292988"/>
                    </a:ext>
                  </a:extLst>
                </a:gridCol>
              </a:tblGrid>
              <a:tr h="370840">
                <a:tc rowSpan="3">
                  <a:txBody>
                    <a:bodyPr/>
                    <a:lstStyle/>
                    <a:p>
                      <a:endParaRPr lang="en-GB" dirty="0">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dirty="0">
                          <a:solidFill>
                            <a:schemeClr val="tx1"/>
                          </a:solidFill>
                          <a:latin typeface="Arial" panose="020B0604020202020204" pitchFamily="34" charset="0"/>
                          <a:cs typeface="Arial" panose="020B0604020202020204" pitchFamily="34" charset="0"/>
                        </a:rPr>
                        <a:t>Grade</a:t>
                      </a:r>
                      <a:endParaRPr lang="en-GB"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solidFill>
                            <a:schemeClr val="bg1"/>
                          </a:solidFill>
                          <a:latin typeface="Arial" panose="020B0604020202020204" pitchFamily="34" charset="0"/>
                          <a:cs typeface="Arial" panose="020B0604020202020204" pitchFamily="34" charset="0"/>
                        </a:rPr>
                        <a:t>EVOKE-01</a:t>
                      </a:r>
                      <a:r>
                        <a:rPr lang="en-GB" sz="1600" baseline="30000" noProof="0" dirty="0">
                          <a:solidFill>
                            <a:schemeClr val="bg1"/>
                          </a:solidFill>
                          <a:latin typeface="Arial" panose="020B0604020202020204" pitchFamily="34" charset="0"/>
                          <a:cs typeface="Arial" panose="020B0604020202020204" pitchFamily="34" charset="0"/>
                        </a:rPr>
                        <a:t>1</a:t>
                      </a:r>
                      <a:endParaRPr lang="en-GB" sz="1600" noProof="0" dirty="0">
                        <a:solidFill>
                          <a:schemeClr val="bg1"/>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solidFill>
                            <a:schemeClr val="bg1"/>
                          </a:solidFill>
                          <a:latin typeface="Arial" panose="020B0604020202020204" pitchFamily="34" charset="0"/>
                          <a:cs typeface="Arial" panose="020B0604020202020204" pitchFamily="34" charset="0"/>
                        </a:rPr>
                        <a:t>SG</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aseline="0" noProof="0" dirty="0">
                          <a:solidFill>
                            <a:schemeClr val="bg1"/>
                          </a:solidFill>
                          <a:latin typeface="Arial" panose="020B0604020202020204" pitchFamily="34" charset="0"/>
                          <a:cs typeface="Arial" panose="020B0604020202020204" pitchFamily="34" charset="0"/>
                        </a:rPr>
                        <a:t>(N=296)</a:t>
                      </a:r>
                    </a:p>
                    <a:p>
                      <a:pPr algn="ctr"/>
                      <a:r>
                        <a:rPr lang="en-GB" sz="1600" dirty="0">
                          <a:solidFill>
                            <a:schemeClr val="bg1"/>
                          </a:solidFill>
                          <a:latin typeface="Arial" panose="020B0604020202020204" pitchFamily="34" charset="0"/>
                          <a:cs typeface="Arial" panose="020B0604020202020204" pitchFamily="34" charset="0"/>
                        </a:rPr>
                        <a:t>n (%)</a:t>
                      </a:r>
                    </a:p>
                  </a:txBody>
                  <a:tcP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solidFill>
                            <a:schemeClr val="bg1"/>
                          </a:solidFill>
                          <a:latin typeface="Arial" panose="020B0604020202020204" pitchFamily="34" charset="0"/>
                          <a:cs typeface="Arial" panose="020B0604020202020204" pitchFamily="34" charset="0"/>
                        </a:rPr>
                        <a:t>TROPION-Lung01</a:t>
                      </a:r>
                      <a:r>
                        <a:rPr lang="en-GB" sz="1600" baseline="30000" noProof="0" dirty="0">
                          <a:solidFill>
                            <a:schemeClr val="bg1"/>
                          </a:solidFill>
                          <a:latin typeface="Arial" panose="020B0604020202020204" pitchFamily="34" charset="0"/>
                          <a:cs typeface="Arial" panose="020B0604020202020204" pitchFamily="34" charset="0"/>
                        </a:rPr>
                        <a:t>2,b</a:t>
                      </a:r>
                      <a:br>
                        <a:rPr lang="en-GB" sz="1600" noProof="0" dirty="0">
                          <a:solidFill>
                            <a:schemeClr val="bg1"/>
                          </a:solidFill>
                          <a:latin typeface="Arial" panose="020B0604020202020204" pitchFamily="34" charset="0"/>
                          <a:cs typeface="Arial" panose="020B0604020202020204" pitchFamily="34" charset="0"/>
                        </a:rPr>
                      </a:br>
                      <a:r>
                        <a:rPr lang="en-GB" sz="1600" noProof="0" dirty="0">
                          <a:solidFill>
                            <a:schemeClr val="bg1"/>
                          </a:solidFill>
                          <a:latin typeface="Arial" panose="020B0604020202020204" pitchFamily="34" charset="0"/>
                          <a:cs typeface="Arial" panose="020B0604020202020204" pitchFamily="34" charset="0"/>
                        </a:rPr>
                        <a:t>Dato-</a:t>
                      </a:r>
                      <a:r>
                        <a:rPr lang="en-GB" sz="1600" noProof="0" dirty="0" err="1">
                          <a:solidFill>
                            <a:schemeClr val="bg1"/>
                          </a:solidFill>
                          <a:latin typeface="Arial" panose="020B0604020202020204" pitchFamily="34" charset="0"/>
                          <a:cs typeface="Arial" panose="020B0604020202020204" pitchFamily="34" charset="0"/>
                        </a:rPr>
                        <a:t>DXd</a:t>
                      </a:r>
                      <a:endParaRPr lang="en-GB" sz="1600" noProof="0" dirty="0">
                        <a:solidFill>
                          <a:schemeClr val="bg1"/>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aseline="0" noProof="0" dirty="0">
                          <a:solidFill>
                            <a:schemeClr val="bg1"/>
                          </a:solidFill>
                          <a:latin typeface="Arial" panose="020B0604020202020204" pitchFamily="34" charset="0"/>
                          <a:cs typeface="Arial" panose="020B0604020202020204" pitchFamily="34" charset="0"/>
                        </a:rPr>
                        <a:t>(N=297)</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aseline="0" noProof="0" dirty="0">
                          <a:solidFill>
                            <a:schemeClr val="bg1"/>
                          </a:solidFill>
                          <a:latin typeface="Arial" panose="020B0604020202020204" pitchFamily="34" charset="0"/>
                          <a:cs typeface="Arial" panose="020B0604020202020204" pitchFamily="34" charset="0"/>
                        </a:rPr>
                        <a:t>n (%)</a:t>
                      </a:r>
                    </a:p>
                  </a:txBody>
                  <a:tcP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solidFill>
                            <a:schemeClr val="bg1"/>
                          </a:solidFill>
                          <a:latin typeface="Arial" panose="020B0604020202020204" pitchFamily="34" charset="0"/>
                          <a:cs typeface="Arial" panose="020B0604020202020204" pitchFamily="34" charset="0"/>
                        </a:rPr>
                        <a:t>OptiTROP-Lung03</a:t>
                      </a:r>
                      <a:r>
                        <a:rPr lang="en-GB" sz="1600" baseline="30000" noProof="0" dirty="0">
                          <a:solidFill>
                            <a:schemeClr val="bg1"/>
                          </a:solidFill>
                          <a:latin typeface="Arial" panose="020B0604020202020204" pitchFamily="34" charset="0"/>
                          <a:cs typeface="Arial" panose="020B0604020202020204" pitchFamily="34" charset="0"/>
                        </a:rPr>
                        <a:t>3</a:t>
                      </a:r>
                      <a:br>
                        <a:rPr lang="en-GB" sz="1600" noProof="0" dirty="0">
                          <a:solidFill>
                            <a:schemeClr val="bg1"/>
                          </a:solidFill>
                          <a:latin typeface="Arial" panose="020B0604020202020204" pitchFamily="34" charset="0"/>
                          <a:cs typeface="Arial" panose="020B0604020202020204" pitchFamily="34" charset="0"/>
                        </a:rPr>
                      </a:br>
                      <a:r>
                        <a:rPr lang="en-GB" sz="1600" noProof="0" dirty="0">
                          <a:solidFill>
                            <a:schemeClr val="bg1"/>
                          </a:solidFill>
                          <a:latin typeface="Arial" panose="020B0604020202020204" pitchFamily="34" charset="0"/>
                          <a:cs typeface="Arial" panose="020B0604020202020204" pitchFamily="34" charset="0"/>
                        </a:rPr>
                        <a:t>Sac-TMT</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aseline="0" noProof="0" dirty="0">
                          <a:solidFill>
                            <a:schemeClr val="bg1"/>
                          </a:solidFill>
                          <a:latin typeface="Arial" panose="020B0604020202020204" pitchFamily="34" charset="0"/>
                          <a:cs typeface="Arial" panose="020B0604020202020204" pitchFamily="34" charset="0"/>
                        </a:rPr>
                        <a:t>(N=91)</a:t>
                      </a:r>
                    </a:p>
                    <a:p>
                      <a:pPr algn="ctr"/>
                      <a:r>
                        <a:rPr lang="en-GB" sz="1600" dirty="0">
                          <a:solidFill>
                            <a:schemeClr val="bg1"/>
                          </a:solidFill>
                          <a:latin typeface="Arial" panose="020B0604020202020204" pitchFamily="34" charset="0"/>
                          <a:cs typeface="Arial" panose="020B0604020202020204" pitchFamily="34" charset="0"/>
                        </a:rPr>
                        <a:t>n (%)</a:t>
                      </a:r>
                    </a:p>
                  </a:txBody>
                  <a:tcPr>
                    <a:lnR w="12700" cap="flat" cmpd="sng" algn="ctr">
                      <a:solidFill>
                        <a:schemeClr val="accent6"/>
                      </a:solidFill>
                      <a:prstDash val="solid"/>
                      <a:round/>
                      <a:headEnd type="none" w="med" len="med"/>
                      <a:tailEnd type="none" w="med" len="med"/>
                    </a:lnR>
                    <a:solidFill>
                      <a:srgbClr val="7030A0"/>
                    </a:solidFill>
                  </a:tcPr>
                </a:tc>
                <a:extLst>
                  <a:ext uri="{0D108BD9-81ED-4DB2-BD59-A6C34878D82A}">
                    <a16:rowId xmlns:a16="http://schemas.microsoft.com/office/drawing/2014/main" val="3310230461"/>
                  </a:ext>
                </a:extLst>
              </a:tr>
              <a:tr h="370840">
                <a:tc vMerge="1">
                  <a:txBody>
                    <a:bodyPr/>
                    <a:lstStyle/>
                    <a:p>
                      <a:endParaRPr lang="en-GB" dirty="0"/>
                    </a:p>
                  </a:txBody>
                  <a:tcPr/>
                </a:tc>
                <a:tc>
                  <a:txBody>
                    <a:bodyPr/>
                    <a:lstStyle/>
                    <a:p>
                      <a:pPr algn="ctr"/>
                      <a:r>
                        <a:rPr lang="en-US" dirty="0">
                          <a:solidFill>
                            <a:schemeClr val="tx1"/>
                          </a:solidFill>
                          <a:latin typeface="Arial" panose="020B0604020202020204" pitchFamily="34" charset="0"/>
                          <a:cs typeface="Arial" panose="020B0604020202020204" pitchFamily="34" charset="0"/>
                        </a:rPr>
                        <a:t>Any grade</a:t>
                      </a:r>
                    </a:p>
                  </a:txBody>
                  <a:tcPr anchor="ctr"/>
                </a:tc>
                <a:tc>
                  <a:txBody>
                    <a:bodyPr/>
                    <a:lstStyle/>
                    <a:p>
                      <a:pPr marL="0" algn="ctr" defTabSz="457200" rtl="0" eaLnBrk="1" latinLnBrk="0" hangingPunct="1"/>
                      <a:r>
                        <a:rPr lang="en-US" sz="1600" kern="1200" dirty="0">
                          <a:solidFill>
                            <a:schemeClr val="dk1"/>
                          </a:solidFill>
                          <a:latin typeface="Arial" panose="020B0604020202020204" pitchFamily="34" charset="0"/>
                          <a:cs typeface="Arial" panose="020B0604020202020204" pitchFamily="34" charset="0"/>
                        </a:rPr>
                        <a:t>NR</a:t>
                      </a:r>
                      <a:endParaRPr lang="en-US" sz="16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algn="ctr" defTabSz="457200" rtl="0" eaLnBrk="1" latinLnBrk="0" hangingPunct="1"/>
                      <a:r>
                        <a:rPr lang="en-US" sz="1600" kern="1200" dirty="0">
                          <a:solidFill>
                            <a:schemeClr val="dk1"/>
                          </a:solidFill>
                          <a:latin typeface="Arial" panose="020B0604020202020204" pitchFamily="34" charset="0"/>
                          <a:cs typeface="Arial" panose="020B0604020202020204" pitchFamily="34" charset="0"/>
                        </a:rPr>
                        <a:t>8.8</a:t>
                      </a:r>
                      <a:endParaRPr lang="en-GB" sz="16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algn="ctr" defTabSz="457200" rtl="0" eaLnBrk="1" latinLnBrk="0" hangingPunct="1"/>
                      <a:r>
                        <a:rPr lang="en-US" sz="1600" kern="1200" dirty="0">
                          <a:solidFill>
                            <a:schemeClr val="dk1"/>
                          </a:solidFill>
                          <a:latin typeface="Arial" panose="020B0604020202020204" pitchFamily="34" charset="0"/>
                          <a:cs typeface="Arial" panose="020B0604020202020204" pitchFamily="34" charset="0"/>
                        </a:rPr>
                        <a:t>2.2</a:t>
                      </a:r>
                    </a:p>
                    <a:p>
                      <a:pPr marL="0" algn="ctr" defTabSz="457200" rtl="0" eaLnBrk="1" latinLnBrk="0" hangingPunct="1"/>
                      <a:endParaRPr lang="en-US" sz="1600" kern="1200" dirty="0">
                        <a:solidFill>
                          <a:schemeClr val="dk1"/>
                        </a:solidFill>
                        <a:latin typeface="Arial" panose="020B0604020202020204" pitchFamily="34" charset="0"/>
                        <a:ea typeface="+mn-ea"/>
                        <a:cs typeface="Arial" panose="020B0604020202020204" pitchFamily="34" charset="0"/>
                      </a:endParaRPr>
                    </a:p>
                  </a:txBody>
                  <a:tcPr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534459481"/>
                  </a:ext>
                </a:extLst>
              </a:tr>
              <a:tr h="370840">
                <a:tc vMerge="1">
                  <a:txBody>
                    <a:bodyPr/>
                    <a:lstStyle/>
                    <a:p>
                      <a:endParaRPr lang="en-GB" dirty="0"/>
                    </a:p>
                  </a:txBody>
                  <a:tcPr/>
                </a:tc>
                <a:tc>
                  <a:txBody>
                    <a:bodyPr/>
                    <a:lstStyle/>
                    <a:p>
                      <a:pPr algn="ctr"/>
                      <a:r>
                        <a:rPr lang="en-US" dirty="0">
                          <a:solidFill>
                            <a:schemeClr val="tx1"/>
                          </a:solidFill>
                          <a:latin typeface="Arial" panose="020B0604020202020204" pitchFamily="34" charset="0"/>
                          <a:cs typeface="Arial" panose="020B0604020202020204" pitchFamily="34" charset="0"/>
                        </a:rPr>
                        <a:t>Grade </a:t>
                      </a:r>
                      <a:r>
                        <a:rPr lang="en-US" sz="1800" noProof="0" dirty="0">
                          <a:solidFill>
                            <a:schemeClr val="tx1"/>
                          </a:solidFill>
                          <a:latin typeface="Arial" panose="020B0604020202020204" pitchFamily="34" charset="0"/>
                          <a:cs typeface="Arial" panose="020B0604020202020204" pitchFamily="34" charset="0"/>
                        </a:rPr>
                        <a:t>≥ 3</a:t>
                      </a:r>
                    </a:p>
                  </a:txBody>
                  <a:tcPr anchor="ctr"/>
                </a:tc>
                <a:tc>
                  <a:txBody>
                    <a:bodyPr/>
                    <a:lstStyle/>
                    <a:p>
                      <a:pPr marL="0" algn="ctr" defTabSz="457200" rtl="0" eaLnBrk="1" latinLnBrk="0" hangingPunct="1"/>
                      <a:r>
                        <a:rPr lang="en-US" sz="1600" kern="1200" dirty="0">
                          <a:solidFill>
                            <a:schemeClr val="dk1"/>
                          </a:solidFill>
                          <a:latin typeface="Arial" panose="020B0604020202020204" pitchFamily="34" charset="0"/>
                          <a:cs typeface="Arial" panose="020B0604020202020204" pitchFamily="34" charset="0"/>
                        </a:rPr>
                        <a:t>NR</a:t>
                      </a:r>
                      <a:endParaRPr lang="en-US" sz="16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algn="ctr" defTabSz="457200" rtl="0" eaLnBrk="1" latinLnBrk="0" hangingPunct="1"/>
                      <a:r>
                        <a:rPr lang="en-US" sz="1600" kern="1200" dirty="0">
                          <a:solidFill>
                            <a:schemeClr val="dk1"/>
                          </a:solidFill>
                          <a:latin typeface="Arial" panose="020B0604020202020204" pitchFamily="34" charset="0"/>
                          <a:cs typeface="Arial" panose="020B0604020202020204" pitchFamily="34" charset="0"/>
                        </a:rPr>
                        <a:t>3.7</a:t>
                      </a:r>
                      <a:endParaRPr lang="en-GB" sz="16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algn="ctr" defTabSz="457200" rtl="0" eaLnBrk="1" latinLnBrk="0" hangingPunct="1"/>
                      <a:r>
                        <a:rPr lang="en-US" sz="1600" kern="1200" dirty="0">
                          <a:solidFill>
                            <a:schemeClr val="dk1"/>
                          </a:solidFill>
                          <a:latin typeface="Arial" panose="020B0604020202020204" pitchFamily="34" charset="0"/>
                          <a:cs typeface="Arial" panose="020B0604020202020204" pitchFamily="34" charset="0"/>
                        </a:rPr>
                        <a:t>NR</a:t>
                      </a:r>
                    </a:p>
                    <a:p>
                      <a:pPr marL="0" algn="ctr" defTabSz="457200" rtl="0" eaLnBrk="1" latinLnBrk="0" hangingPunct="1"/>
                      <a:endParaRPr lang="en-GB" sz="1600" kern="1200" dirty="0">
                        <a:solidFill>
                          <a:schemeClr val="dk1"/>
                        </a:solidFill>
                        <a:latin typeface="Arial" panose="020B0604020202020204" pitchFamily="34" charset="0"/>
                        <a:ea typeface="+mn-ea"/>
                        <a:cs typeface="Arial" panose="020B0604020202020204" pitchFamily="34" charset="0"/>
                      </a:endParaRPr>
                    </a:p>
                  </a:txBody>
                  <a:tcPr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90230987"/>
                  </a:ext>
                </a:extLst>
              </a:tr>
            </a:tbl>
          </a:graphicData>
        </a:graphic>
      </p:graphicFrame>
      <p:pic>
        <p:nvPicPr>
          <p:cNvPr id="9" name="Graphic 8" descr="Lungs with solid fill">
            <a:extLst>
              <a:ext uri="{FF2B5EF4-FFF2-40B4-BE49-F238E27FC236}">
                <a16:creationId xmlns:a16="http://schemas.microsoft.com/office/drawing/2014/main" id="{1B3EA596-E824-581E-0768-F874EB136DF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42708" y="1916832"/>
            <a:ext cx="1142680" cy="1142680"/>
          </a:xfrm>
          <a:prstGeom prst="rect">
            <a:avLst/>
          </a:prstGeom>
        </p:spPr>
      </p:pic>
      <p:sp>
        <p:nvSpPr>
          <p:cNvPr id="11" name="TextBox 10">
            <a:extLst>
              <a:ext uri="{FF2B5EF4-FFF2-40B4-BE49-F238E27FC236}">
                <a16:creationId xmlns:a16="http://schemas.microsoft.com/office/drawing/2014/main" id="{CA25AD54-D359-1E4D-012A-F06E4B6B75FB}"/>
              </a:ext>
            </a:extLst>
          </p:cNvPr>
          <p:cNvSpPr txBox="1"/>
          <p:nvPr/>
        </p:nvSpPr>
        <p:spPr>
          <a:xfrm>
            <a:off x="2207568" y="1983829"/>
            <a:ext cx="1656184" cy="1089529"/>
          </a:xfrm>
          <a:prstGeom prst="rect">
            <a:avLst/>
          </a:prstGeom>
          <a:noFill/>
        </p:spPr>
        <p:txBody>
          <a:bodyPr wrap="square" rtlCol="0">
            <a:spAutoFit/>
          </a:bodyPr>
          <a:lstStyle/>
          <a:p>
            <a:pPr lvl="0">
              <a:lnSpc>
                <a:spcPct val="90000"/>
              </a:lnSpc>
              <a:defRPr/>
            </a:pPr>
            <a:r>
              <a:rPr lang="en-GB" b="1" dirty="0">
                <a:solidFill>
                  <a:srgbClr val="000000"/>
                </a:solidFill>
                <a:latin typeface="Arial" panose="020B0604020202020204" pitchFamily="34" charset="0"/>
                <a:ea typeface="Aileron" charset="0"/>
                <a:cs typeface="Arial" panose="020B0604020202020204" pitchFamily="34" charset="0"/>
              </a:rPr>
              <a:t>Adjudicated</a:t>
            </a:r>
            <a:br>
              <a:rPr lang="en-GB" b="1" dirty="0">
                <a:solidFill>
                  <a:srgbClr val="000000"/>
                </a:solidFill>
                <a:latin typeface="Arial" panose="020B0604020202020204" pitchFamily="34" charset="0"/>
                <a:ea typeface="Aileron" charset="0"/>
                <a:cs typeface="Arial" panose="020B0604020202020204" pitchFamily="34" charset="0"/>
              </a:rPr>
            </a:br>
            <a:r>
              <a:rPr lang="en-GB" b="1" dirty="0">
                <a:solidFill>
                  <a:srgbClr val="000000"/>
                </a:solidFill>
                <a:latin typeface="Arial" panose="020B0604020202020204" pitchFamily="34" charset="0"/>
                <a:ea typeface="Aileron" charset="0"/>
                <a:cs typeface="Arial" panose="020B0604020202020204" pitchFamily="34" charset="0"/>
              </a:rPr>
              <a:t>drug-related</a:t>
            </a:r>
            <a:br>
              <a:rPr lang="en-GB" b="1" dirty="0">
                <a:solidFill>
                  <a:srgbClr val="000000"/>
                </a:solidFill>
                <a:latin typeface="Arial" panose="020B0604020202020204" pitchFamily="34" charset="0"/>
                <a:ea typeface="Aileron" charset="0"/>
                <a:cs typeface="Arial" panose="020B0604020202020204" pitchFamily="34" charset="0"/>
              </a:rPr>
            </a:br>
            <a:r>
              <a:rPr lang="en-GB" b="1" dirty="0">
                <a:solidFill>
                  <a:srgbClr val="000000"/>
                </a:solidFill>
                <a:latin typeface="Arial" panose="020B0604020202020204" pitchFamily="34" charset="0"/>
                <a:ea typeface="Aileron" charset="0"/>
                <a:cs typeface="Arial" panose="020B0604020202020204" pitchFamily="34" charset="0"/>
              </a:rPr>
              <a:t>ILD/</a:t>
            </a:r>
          </a:p>
          <a:p>
            <a:pPr lvl="0">
              <a:lnSpc>
                <a:spcPct val="90000"/>
              </a:lnSpc>
              <a:defRPr/>
            </a:pPr>
            <a:r>
              <a:rPr lang="en-GB" b="1" dirty="0">
                <a:solidFill>
                  <a:srgbClr val="000000"/>
                </a:solidFill>
                <a:latin typeface="Arial" panose="020B0604020202020204" pitchFamily="34" charset="0"/>
                <a:ea typeface="Aileron" charset="0"/>
                <a:cs typeface="Arial" panose="020B0604020202020204" pitchFamily="34" charset="0"/>
              </a:rPr>
              <a:t>pneumonitis</a:t>
            </a:r>
          </a:p>
        </p:txBody>
      </p:sp>
    </p:spTree>
    <p:extLst>
      <p:ext uri="{BB962C8B-B14F-4D97-AF65-F5344CB8AC3E}">
        <p14:creationId xmlns:p14="http://schemas.microsoft.com/office/powerpoint/2010/main" val="286798699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17878B-9C8C-A1C5-1BED-86B23970780B}"/>
              </a:ext>
            </a:extLst>
          </p:cNvPr>
          <p:cNvSpPr>
            <a:spLocks noGrp="1"/>
          </p:cNvSpPr>
          <p:nvPr>
            <p:ph type="title"/>
          </p:nvPr>
        </p:nvSpPr>
        <p:spPr/>
        <p:txBody>
          <a:bodyPr anchor="t"/>
          <a:lstStyle/>
          <a:p>
            <a:br>
              <a:rPr lang="en-GB" noProof="0" dirty="0"/>
            </a:br>
            <a:r>
              <a:rPr lang="en-GB" noProof="0" dirty="0"/>
              <a:t>The relevance of TROP2 </a:t>
            </a:r>
            <a:br>
              <a:rPr lang="en-GB" noProof="0" dirty="0"/>
            </a:br>
            <a:r>
              <a:rPr lang="en-GB" noProof="0" dirty="0"/>
              <a:t>in metastatic NSCLC</a:t>
            </a:r>
            <a:br>
              <a:rPr lang="en-GB" noProof="0" dirty="0"/>
            </a:br>
            <a:br>
              <a:rPr lang="en-GB" noProof="0" dirty="0"/>
            </a:br>
            <a:br>
              <a:rPr lang="en-GB" noProof="0" dirty="0"/>
            </a:br>
            <a:br>
              <a:rPr lang="en-GB" noProof="0" dirty="0"/>
            </a:br>
            <a:br>
              <a:rPr lang="en-GB" noProof="0" dirty="0"/>
            </a:br>
            <a:br>
              <a:rPr lang="en-GB" noProof="0" dirty="0"/>
            </a:br>
            <a:endParaRPr lang="en-GB" sz="3200" b="0" noProof="0" dirty="0"/>
          </a:p>
        </p:txBody>
      </p:sp>
      <p:sp>
        <p:nvSpPr>
          <p:cNvPr id="5" name="Slide Number Placeholder 4">
            <a:extLst>
              <a:ext uri="{FF2B5EF4-FFF2-40B4-BE49-F238E27FC236}">
                <a16:creationId xmlns:a16="http://schemas.microsoft.com/office/drawing/2014/main" id="{869ECCA3-E7B3-AB0B-625F-DCD58144DDFA}"/>
              </a:ext>
            </a:extLst>
          </p:cNvPr>
          <p:cNvSpPr>
            <a:spLocks noGrp="1"/>
          </p:cNvSpPr>
          <p:nvPr>
            <p:ph type="sldNum" sz="quarter" idx="4"/>
          </p:nvPr>
        </p:nvSpPr>
        <p:spPr/>
        <p:txBody>
          <a:bodyPr/>
          <a:lstStyle/>
          <a:p>
            <a:fld id="{FCE43C0F-8A7B-3A4B-9DB5-B3472E36E833}" type="slidenum">
              <a:rPr lang="en-GB" noProof="0" smtClean="0"/>
              <a:pPr/>
              <a:t>7</a:t>
            </a:fld>
            <a:endParaRPr lang="en-GB" noProof="0" dirty="0"/>
          </a:p>
        </p:txBody>
      </p:sp>
      <p:sp>
        <p:nvSpPr>
          <p:cNvPr id="8" name="TextBox 7">
            <a:extLst>
              <a:ext uri="{FF2B5EF4-FFF2-40B4-BE49-F238E27FC236}">
                <a16:creationId xmlns:a16="http://schemas.microsoft.com/office/drawing/2014/main" id="{FC8A7B17-3A4B-B280-441B-DF53E790941B}"/>
              </a:ext>
            </a:extLst>
          </p:cNvPr>
          <p:cNvSpPr txBox="1"/>
          <p:nvPr/>
        </p:nvSpPr>
        <p:spPr>
          <a:xfrm>
            <a:off x="263352" y="6337125"/>
            <a:ext cx="2553904" cy="276999"/>
          </a:xfrm>
          <a:prstGeom prst="rect">
            <a:avLst/>
          </a:prstGeom>
          <a:noFill/>
        </p:spPr>
        <p:txBody>
          <a:bodyPr wrap="none" rtlCol="0">
            <a:spAutoFit/>
          </a:bodyPr>
          <a:lstStyle/>
          <a:p>
            <a:r>
              <a:rPr lang="en-GB" sz="1200" noProof="0" dirty="0">
                <a:solidFill>
                  <a:schemeClr val="bg1"/>
                </a:solidFill>
                <a:latin typeface="Arial" panose="020B0604020202020204" pitchFamily="34" charset="0"/>
                <a:ea typeface="Aileron" charset="0"/>
                <a:cs typeface="Arial" panose="020B0604020202020204" pitchFamily="34" charset="0"/>
              </a:rPr>
              <a:t>NSCLC, non-small cell lung cancer</a:t>
            </a:r>
          </a:p>
        </p:txBody>
      </p:sp>
      <p:sp>
        <p:nvSpPr>
          <p:cNvPr id="2" name="Vrije vorm 23">
            <a:extLst>
              <a:ext uri="{FF2B5EF4-FFF2-40B4-BE49-F238E27FC236}">
                <a16:creationId xmlns:a16="http://schemas.microsoft.com/office/drawing/2014/main" id="{029227DB-0E49-7EC8-FE2E-B6FAEEE4580E}"/>
              </a:ext>
            </a:extLst>
          </p:cNvPr>
          <p:cNvSpPr/>
          <p:nvPr/>
        </p:nvSpPr>
        <p:spPr>
          <a:xfrm>
            <a:off x="4928282" y="5373216"/>
            <a:ext cx="2335286" cy="648000"/>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Dr Louise Lim</a:t>
            </a:r>
            <a:br>
              <a:rPr kumimoji="0" lang="en-GB" sz="20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20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Barts Health NHS Trust, UK</a:t>
            </a:r>
          </a:p>
        </p:txBody>
      </p:sp>
      <p:pic>
        <p:nvPicPr>
          <p:cNvPr id="3" name="Picture 2">
            <a:extLst>
              <a:ext uri="{FF2B5EF4-FFF2-40B4-BE49-F238E27FC236}">
                <a16:creationId xmlns:a16="http://schemas.microsoft.com/office/drawing/2014/main" id="{5DF87F59-CED3-C3CE-78FB-19C16FB1D041}"/>
              </a:ext>
            </a:extLst>
          </p:cNvPr>
          <p:cNvPicPr>
            <a:picLocks noChangeAspect="1"/>
          </p:cNvPicPr>
          <p:nvPr/>
        </p:nvPicPr>
        <p:blipFill>
          <a:blip r:embed="rId2"/>
          <a:srcRect l="26836" t="9242" r="29120" b="38350"/>
          <a:stretch>
            <a:fillRect/>
          </a:stretch>
        </p:blipFill>
        <p:spPr>
          <a:xfrm>
            <a:off x="4927725" y="2348880"/>
            <a:ext cx="2336550" cy="2780270"/>
          </a:xfrm>
          <a:prstGeom prst="rect">
            <a:avLst/>
          </a:prstGeom>
          <a:ln w="19050">
            <a:noFill/>
          </a:ln>
          <a:effectLst/>
        </p:spPr>
      </p:pic>
    </p:spTree>
    <p:extLst>
      <p:ext uri="{BB962C8B-B14F-4D97-AF65-F5344CB8AC3E}">
        <p14:creationId xmlns:p14="http://schemas.microsoft.com/office/powerpoint/2010/main" val="1954573074"/>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71B68-D44B-4EF3-01EE-30F6C87248C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7BDB3E7-8AA1-FFBB-320B-7C06FE6AF36E}"/>
              </a:ext>
            </a:extLst>
          </p:cNvPr>
          <p:cNvSpPr>
            <a:spLocks noGrp="1"/>
          </p:cNvSpPr>
          <p:nvPr>
            <p:ph type="title"/>
          </p:nvPr>
        </p:nvSpPr>
        <p:spPr>
          <a:xfrm>
            <a:off x="619201" y="259200"/>
            <a:ext cx="10963199" cy="864000"/>
          </a:xfrm>
        </p:spPr>
        <p:txBody>
          <a:bodyPr/>
          <a:lstStyle/>
          <a:p>
            <a:r>
              <a:rPr lang="en-GB" noProof="0" dirty="0"/>
              <a:t>Recognising Interstitial Lung Disease (ILD)</a:t>
            </a:r>
          </a:p>
        </p:txBody>
      </p:sp>
      <p:sp>
        <p:nvSpPr>
          <p:cNvPr id="15" name="Content Placeholder 14">
            <a:extLst>
              <a:ext uri="{FF2B5EF4-FFF2-40B4-BE49-F238E27FC236}">
                <a16:creationId xmlns:a16="http://schemas.microsoft.com/office/drawing/2014/main" id="{C556B5D9-15A6-8B96-50E1-5CABED9F5F3D}"/>
              </a:ext>
            </a:extLst>
          </p:cNvPr>
          <p:cNvSpPr>
            <a:spLocks noGrp="1"/>
          </p:cNvSpPr>
          <p:nvPr>
            <p:ph sz="quarter" idx="15"/>
          </p:nvPr>
        </p:nvSpPr>
        <p:spPr>
          <a:xfrm>
            <a:off x="620183" y="6356351"/>
            <a:ext cx="10180339" cy="365125"/>
          </a:xfrm>
        </p:spPr>
        <p:txBody>
          <a:bodyPr anchor="b" anchorCtr="0"/>
          <a:lstStyle/>
          <a:p>
            <a:r>
              <a:rPr lang="en-GB" noProof="0" dirty="0"/>
              <a:t>Lisberg A, et al. Oncologist. 2025;30:oyaf225; Shi J, et al. Ther Adv Respir Dis. 2024:18:1-15; Swain SM, et al. Cancer Treat Rev. 2022;106:102378; </a:t>
            </a:r>
            <a:br>
              <a:rPr lang="en-GB" noProof="0" dirty="0"/>
            </a:br>
            <a:r>
              <a:rPr lang="en-GB" noProof="0" dirty="0"/>
              <a:t>Johkoh T, et al. Clin. Lung Cancer. 2014;15(6):448-54; Sato Y, et al. Chest. 2022;162(5):1188-98; Shibaki R, et al. Cancer Med. 2022;11(20):3743-50; </a:t>
            </a:r>
            <a:br>
              <a:rPr lang="en-GB" noProof="0" dirty="0"/>
            </a:br>
            <a:r>
              <a:rPr lang="en-GB" noProof="0" dirty="0"/>
              <a:t>Chen X, et al. Support. Care Cancer. 2022;30(8):6515-24</a:t>
            </a:r>
          </a:p>
        </p:txBody>
      </p:sp>
      <p:sp>
        <p:nvSpPr>
          <p:cNvPr id="3" name="Slide Number Placeholder 2">
            <a:extLst>
              <a:ext uri="{FF2B5EF4-FFF2-40B4-BE49-F238E27FC236}">
                <a16:creationId xmlns:a16="http://schemas.microsoft.com/office/drawing/2014/main" id="{EEDB5CE6-54FF-2871-D754-A32125C2B1DC}"/>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EDBABE-2795-4E5B-820B-776AA6DA7498}"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094FD338-1CBD-9024-16E6-348588845B3A}"/>
              </a:ext>
            </a:extLst>
          </p:cNvPr>
          <p:cNvSpPr>
            <a:spLocks/>
          </p:cNvSpPr>
          <p:nvPr/>
        </p:nvSpPr>
        <p:spPr>
          <a:xfrm>
            <a:off x="6240016" y="1354846"/>
            <a:ext cx="5364000" cy="401837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91440" bIns="72000" rtlCol="0" anchor="t">
            <a:noAutofit/>
          </a:bodyPr>
          <a:lstStyle/>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Have you been coughing recently? </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it a dry cough? </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Have you had any shortness of breath, especially during or after physical activity? </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Have you experienced any new breathing or </a:t>
            </a:r>
            <a:b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respiratory problems? </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you already have respiratory problems, have they </a:t>
            </a:r>
            <a:b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gotten worse? </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Have you had a fever? </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Have you been feeling tired? </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Have you lost weight? </a:t>
            </a:r>
          </a:p>
        </p:txBody>
      </p:sp>
      <p:sp>
        <p:nvSpPr>
          <p:cNvPr id="23" name="Rectangle 22">
            <a:extLst>
              <a:ext uri="{FF2B5EF4-FFF2-40B4-BE49-F238E27FC236}">
                <a16:creationId xmlns:a16="http://schemas.microsoft.com/office/drawing/2014/main" id="{C8DBC7F6-4116-FFBC-696F-CC442E11E2DC}"/>
              </a:ext>
            </a:extLst>
          </p:cNvPr>
          <p:cNvSpPr/>
          <p:nvPr/>
        </p:nvSpPr>
        <p:spPr>
          <a:xfrm>
            <a:off x="619201" y="4392000"/>
            <a:ext cx="5338860" cy="165618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91440" bIns="72000" numCol="2" spcCol="108000" rtlCol="0" anchor="t"/>
          <a:lstStyle/>
          <a:p>
            <a:pPr marL="171450" marR="0" lvl="0" indent="-171450" algn="l" defTabSz="914377" rtl="0" eaLnBrk="1" fontAlgn="auto" latinLnBrk="0" hangingPunct="1">
              <a:lnSpc>
                <a:spcPct val="100000"/>
              </a:lnSpc>
              <a:spcBef>
                <a:spcPts val="0"/>
              </a:spcBef>
              <a:spcAft>
                <a:spcPts val="0"/>
              </a:spcAft>
              <a:buClr>
                <a:srgbClr val="5D8298"/>
              </a:buClr>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Patient has a history of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non-infectious ILD/pneumonitis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 including radiation pneumonitis, that required steroids, has current ILD/pneumonitis, or has suspected ILD/pneumonitis that cannot be ruled out by  imaging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at screening</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377" rtl="0" eaLnBrk="1" fontAlgn="auto" latinLnBrk="0" hangingPunct="1">
              <a:lnSpc>
                <a:spcPct val="100000"/>
              </a:lnSpc>
              <a:spcBef>
                <a:spcPts val="0"/>
              </a:spcBef>
              <a:spcAft>
                <a:spcPts val="0"/>
              </a:spcAft>
              <a:buClr>
                <a:srgbClr val="5D8298"/>
              </a:buClr>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Patient has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severe pulmonary function compromise</a:t>
            </a:r>
          </a:p>
          <a:p>
            <a:pPr marL="171450" marR="0" lvl="0" indent="-171450" algn="l" defTabSz="914377" rtl="0" eaLnBrk="1" fontAlgn="auto" latinLnBrk="0" hangingPunct="1">
              <a:lnSpc>
                <a:spcPct val="100000"/>
              </a:lnSpc>
              <a:spcBef>
                <a:spcPts val="0"/>
              </a:spcBef>
              <a:spcAft>
                <a:spcPts val="0"/>
              </a:spcAft>
              <a:buClr>
                <a:srgbClr val="5D8298"/>
              </a:buClr>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Previous thoracic radiotherapy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chemotherapy</a:t>
            </a:r>
          </a:p>
        </p:txBody>
      </p:sp>
      <p:sp>
        <p:nvSpPr>
          <p:cNvPr id="24" name="Rectangle 23">
            <a:extLst>
              <a:ext uri="{FF2B5EF4-FFF2-40B4-BE49-F238E27FC236}">
                <a16:creationId xmlns:a16="http://schemas.microsoft.com/office/drawing/2014/main" id="{C8F777C1-85EE-4CFD-AFEF-22CC53130902}"/>
              </a:ext>
            </a:extLst>
          </p:cNvPr>
          <p:cNvSpPr/>
          <p:nvPr/>
        </p:nvSpPr>
        <p:spPr>
          <a:xfrm>
            <a:off x="619201" y="1385502"/>
            <a:ext cx="5338860" cy="2522178"/>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91440" bIns="72000" rtlCol="0" anchor="t"/>
          <a:lstStyle/>
          <a:p>
            <a:pPr marL="0" marR="0" lvl="0" indent="0" algn="l" defTabSz="914377" rtl="0" eaLnBrk="1" fontAlgn="auto" latinLnBrk="0" hangingPunct="1">
              <a:lnSpc>
                <a:spcPct val="100000"/>
              </a:lnSpc>
              <a:spcBef>
                <a:spcPts val="200"/>
              </a:spcBef>
              <a:spcAft>
                <a:spcPts val="200"/>
              </a:spcAft>
              <a:buClr>
                <a:srgbClr val="113E66"/>
              </a:buClr>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Symptoms include:</a:t>
            </a:r>
          </a:p>
          <a:p>
            <a:pPr marL="180000" marR="0" lvl="0" indent="-180000" algn="l" defTabSz="914377" rtl="0" eaLnBrk="1" fontAlgn="auto" latinLnBrk="0" hangingPunct="1">
              <a:lnSpc>
                <a:spcPct val="100000"/>
              </a:lnSpc>
              <a:spcBef>
                <a:spcPts val="200"/>
              </a:spcBef>
              <a:spcAft>
                <a:spcPts val="200"/>
              </a:spcAft>
              <a:buClr>
                <a:srgbClr val="113E66"/>
              </a:buClr>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object 93">
            <a:extLst>
              <a:ext uri="{FF2B5EF4-FFF2-40B4-BE49-F238E27FC236}">
                <a16:creationId xmlns:a16="http://schemas.microsoft.com/office/drawing/2014/main" id="{95888940-4CC2-561D-09E9-A77323368D0E}"/>
              </a:ext>
            </a:extLst>
          </p:cNvPr>
          <p:cNvSpPr>
            <a:spLocks/>
          </p:cNvSpPr>
          <p:nvPr/>
        </p:nvSpPr>
        <p:spPr>
          <a:xfrm>
            <a:off x="696106" y="1719904"/>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Cough (often dry)</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object 93">
            <a:extLst>
              <a:ext uri="{FF2B5EF4-FFF2-40B4-BE49-F238E27FC236}">
                <a16:creationId xmlns:a16="http://schemas.microsoft.com/office/drawing/2014/main" id="{185FD53A-E789-FA25-E43C-33F6654B8692}"/>
              </a:ext>
            </a:extLst>
          </p:cNvPr>
          <p:cNvSpPr>
            <a:spLocks/>
          </p:cNvSpPr>
          <p:nvPr/>
        </p:nvSpPr>
        <p:spPr>
          <a:xfrm>
            <a:off x="696106" y="2266698"/>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Asthenia (weakness)</a:t>
            </a:r>
          </a:p>
        </p:txBody>
      </p:sp>
      <p:sp>
        <p:nvSpPr>
          <p:cNvPr id="27" name="object 93">
            <a:extLst>
              <a:ext uri="{FF2B5EF4-FFF2-40B4-BE49-F238E27FC236}">
                <a16:creationId xmlns:a16="http://schemas.microsoft.com/office/drawing/2014/main" id="{62E82D69-9B3D-DCC8-4002-2C92A4B6F410}"/>
              </a:ext>
            </a:extLst>
          </p:cNvPr>
          <p:cNvSpPr>
            <a:spLocks/>
          </p:cNvSpPr>
          <p:nvPr/>
        </p:nvSpPr>
        <p:spPr>
          <a:xfrm>
            <a:off x="696106" y="2813493"/>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Chest pain or tightness</a:t>
            </a:r>
          </a:p>
        </p:txBody>
      </p:sp>
      <p:sp>
        <p:nvSpPr>
          <p:cNvPr id="28" name="object 93">
            <a:extLst>
              <a:ext uri="{FF2B5EF4-FFF2-40B4-BE49-F238E27FC236}">
                <a16:creationId xmlns:a16="http://schemas.microsoft.com/office/drawing/2014/main" id="{D0356A38-D452-7D56-59EC-74B801EE92EA}"/>
              </a:ext>
            </a:extLst>
          </p:cNvPr>
          <p:cNvSpPr>
            <a:spLocks/>
          </p:cNvSpPr>
          <p:nvPr/>
        </p:nvSpPr>
        <p:spPr>
          <a:xfrm>
            <a:off x="3329179" y="1719904"/>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Fever</a:t>
            </a:r>
          </a:p>
        </p:txBody>
      </p:sp>
      <p:sp>
        <p:nvSpPr>
          <p:cNvPr id="29" name="object 93">
            <a:extLst>
              <a:ext uri="{FF2B5EF4-FFF2-40B4-BE49-F238E27FC236}">
                <a16:creationId xmlns:a16="http://schemas.microsoft.com/office/drawing/2014/main" id="{685C70BC-A914-8BBD-7675-42FEB5454066}"/>
              </a:ext>
            </a:extLst>
          </p:cNvPr>
          <p:cNvSpPr>
            <a:spLocks/>
          </p:cNvSpPr>
          <p:nvPr/>
        </p:nvSpPr>
        <p:spPr>
          <a:xfrm>
            <a:off x="3329179" y="2266698"/>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Fatigue</a:t>
            </a:r>
          </a:p>
        </p:txBody>
      </p:sp>
      <p:sp>
        <p:nvSpPr>
          <p:cNvPr id="32" name="Free-form: Shape 16">
            <a:extLst>
              <a:ext uri="{FF2B5EF4-FFF2-40B4-BE49-F238E27FC236}">
                <a16:creationId xmlns:a16="http://schemas.microsoft.com/office/drawing/2014/main" id="{0FF4CFE7-3EF8-D06E-E9DF-B2CCD4170BC8}"/>
              </a:ext>
            </a:extLst>
          </p:cNvPr>
          <p:cNvSpPr/>
          <p:nvPr/>
        </p:nvSpPr>
        <p:spPr>
          <a:xfrm>
            <a:off x="619201" y="980728"/>
            <a:ext cx="5338860" cy="403596"/>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Signs and symptoms of ILD</a:t>
            </a:r>
            <a:endParaRPr kumimoji="0" lang="en-GB" sz="12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4" name="object 93">
            <a:extLst>
              <a:ext uri="{FF2B5EF4-FFF2-40B4-BE49-F238E27FC236}">
                <a16:creationId xmlns:a16="http://schemas.microsoft.com/office/drawing/2014/main" id="{47F11B41-698B-C19E-D962-BB23BEDDE7B6}"/>
              </a:ext>
            </a:extLst>
          </p:cNvPr>
          <p:cNvSpPr>
            <a:spLocks/>
          </p:cNvSpPr>
          <p:nvPr/>
        </p:nvSpPr>
        <p:spPr>
          <a:xfrm>
            <a:off x="696106" y="3360285"/>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Dyspnea (shortness of breath)</a:t>
            </a:r>
          </a:p>
        </p:txBody>
      </p:sp>
      <p:sp>
        <p:nvSpPr>
          <p:cNvPr id="35" name="Free-form: Shape 16">
            <a:extLst>
              <a:ext uri="{FF2B5EF4-FFF2-40B4-BE49-F238E27FC236}">
                <a16:creationId xmlns:a16="http://schemas.microsoft.com/office/drawing/2014/main" id="{78D1C1C6-8B25-C79C-24EE-349E0DE4D8F4}"/>
              </a:ext>
            </a:extLst>
          </p:cNvPr>
          <p:cNvSpPr/>
          <p:nvPr/>
        </p:nvSpPr>
        <p:spPr>
          <a:xfrm>
            <a:off x="619201" y="3983278"/>
            <a:ext cx="5338861" cy="403200"/>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ILD risk factors</a:t>
            </a:r>
            <a:endParaRPr kumimoji="0" lang="en-GB" sz="12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 name="Free-form: Shape 16">
            <a:extLst>
              <a:ext uri="{FF2B5EF4-FFF2-40B4-BE49-F238E27FC236}">
                <a16:creationId xmlns:a16="http://schemas.microsoft.com/office/drawing/2014/main" id="{5ED671E0-43EC-0790-9B1D-569BAEFBED0B}"/>
              </a:ext>
            </a:extLst>
          </p:cNvPr>
          <p:cNvSpPr>
            <a:spLocks/>
          </p:cNvSpPr>
          <p:nvPr/>
        </p:nvSpPr>
        <p:spPr>
          <a:xfrm>
            <a:off x="6240192" y="980728"/>
            <a:ext cx="5364000" cy="403200"/>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Potential questions for patients to assess for ILD</a:t>
            </a:r>
            <a:endParaRPr kumimoji="0" lang="en-GB" sz="14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13678610"/>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B89C0-5C5A-1C24-E6BC-2C1A989FD4A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83C82FB-E82A-8920-93DF-DE06AD54FC50}"/>
              </a:ext>
            </a:extLst>
          </p:cNvPr>
          <p:cNvSpPr>
            <a:spLocks noGrp="1"/>
          </p:cNvSpPr>
          <p:nvPr>
            <p:ph type="title"/>
          </p:nvPr>
        </p:nvSpPr>
        <p:spPr/>
        <p:txBody>
          <a:bodyPr/>
          <a:lstStyle/>
          <a:p>
            <a:r>
              <a:rPr lang="en-GB" noProof="0" dirty="0"/>
              <a:t>Clinical evaluations</a:t>
            </a:r>
            <a:r>
              <a:rPr lang="en-GB" noProof="0" dirty="0">
                <a:solidFill>
                  <a:schemeClr val="tx2"/>
                </a:solidFill>
              </a:rPr>
              <a:t>: interstitial lung disease (ILD)</a:t>
            </a:r>
          </a:p>
        </p:txBody>
      </p:sp>
      <p:sp>
        <p:nvSpPr>
          <p:cNvPr id="7" name="Content Placeholder 6">
            <a:extLst>
              <a:ext uri="{FF2B5EF4-FFF2-40B4-BE49-F238E27FC236}">
                <a16:creationId xmlns:a16="http://schemas.microsoft.com/office/drawing/2014/main" id="{FA266514-4B89-73F4-1A59-566C50A58C57}"/>
              </a:ext>
            </a:extLst>
          </p:cNvPr>
          <p:cNvSpPr>
            <a:spLocks noGrp="1"/>
          </p:cNvSpPr>
          <p:nvPr>
            <p:ph sz="quarter" idx="15"/>
          </p:nvPr>
        </p:nvSpPr>
        <p:spPr/>
        <p:txBody>
          <a:bodyPr anchor="b" anchorCtr="0"/>
          <a:lstStyle/>
          <a:p>
            <a:r>
              <a:rPr lang="en-GB" noProof="0" dirty="0">
                <a:solidFill>
                  <a:schemeClr val="tx2"/>
                </a:solidFill>
              </a:rPr>
              <a:t>BAL, bronchoalveolar lavage; CO, carbon monoxide; COPD, chronic obstructive pulmonary disease; CT, computed tomography; </a:t>
            </a:r>
            <a:br>
              <a:rPr lang="en-GB" noProof="0" dirty="0">
                <a:solidFill>
                  <a:schemeClr val="tx2"/>
                </a:solidFill>
              </a:rPr>
            </a:br>
            <a:r>
              <a:rPr lang="en-GB" noProof="0" dirty="0">
                <a:solidFill>
                  <a:schemeClr val="tx2"/>
                </a:solidFill>
              </a:rPr>
              <a:t>Dato-</a:t>
            </a:r>
            <a:r>
              <a:rPr lang="en-GB" noProof="0" dirty="0" err="1">
                <a:solidFill>
                  <a:schemeClr val="tx2"/>
                </a:solidFill>
              </a:rPr>
              <a:t>DXd</a:t>
            </a:r>
            <a:r>
              <a:rPr lang="en-GB" noProof="0" dirty="0">
                <a:solidFill>
                  <a:schemeClr val="tx2"/>
                </a:solidFill>
              </a:rPr>
              <a:t>, datopotamab deruxtecan; FVC, forced vital capacity; Sp02, peripheral capillary oxygen saturation</a:t>
            </a:r>
          </a:p>
        </p:txBody>
      </p:sp>
      <p:sp>
        <p:nvSpPr>
          <p:cNvPr id="2" name="Slide Number Placeholder 1">
            <a:extLst>
              <a:ext uri="{FF2B5EF4-FFF2-40B4-BE49-F238E27FC236}">
                <a16:creationId xmlns:a16="http://schemas.microsoft.com/office/drawing/2014/main" id="{99034F35-1FD5-1A46-5F3F-2799D05C48E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EDBABE-2795-4E5B-820B-776AA6DA7498}"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851E583-5A5A-1294-80BE-3FDB18E71D0E}"/>
              </a:ext>
            </a:extLst>
          </p:cNvPr>
          <p:cNvSpPr/>
          <p:nvPr/>
        </p:nvSpPr>
        <p:spPr>
          <a:xfrm>
            <a:off x="619201" y="4026906"/>
            <a:ext cx="5338860" cy="149032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91440" bIns="72000" numCol="2" spcCol="108000" rtlCol="0" anchor="t"/>
          <a:lstStyle/>
          <a:p>
            <a:pPr marL="185738" marR="0" lvl="0" indent="-185738" algn="l" defTabSz="914377" rtl="0" eaLnBrk="1" fontAlgn="auto" latinLnBrk="0" hangingPunct="1">
              <a:lnSpc>
                <a:spcPct val="100000"/>
              </a:lnSpc>
              <a:spcBef>
                <a:spcPts val="0"/>
              </a:spcBef>
              <a:spcAft>
                <a:spcPts val="0"/>
              </a:spcAft>
              <a:buClr>
                <a:srgbClr val="5D8298"/>
              </a:buClr>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a:t>
            </a:r>
          </a:p>
          <a:p>
            <a:pPr marL="185738" marR="0" lvl="0" indent="-185738" algn="l" defTabSz="914377" rtl="0" eaLnBrk="1" fontAlgn="auto" latinLnBrk="0" hangingPunct="1">
              <a:lnSpc>
                <a:spcPct val="100000"/>
              </a:lnSpc>
              <a:spcBef>
                <a:spcPts val="0"/>
              </a:spcBef>
              <a:spcAft>
                <a:spcPts val="0"/>
              </a:spcAft>
              <a:buClr>
                <a:srgbClr val="5D8298"/>
              </a:buClr>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Progression of underlying disease</a:t>
            </a:r>
          </a:p>
          <a:p>
            <a:pPr marL="185738" marR="0" lvl="0" indent="-185738" algn="l" defTabSz="914377" rtl="0" eaLnBrk="1" fontAlgn="auto" latinLnBrk="0" hangingPunct="1">
              <a:lnSpc>
                <a:spcPct val="100000"/>
              </a:lnSpc>
              <a:spcBef>
                <a:spcPts val="0"/>
              </a:spcBef>
              <a:spcAft>
                <a:spcPts val="0"/>
              </a:spcAft>
              <a:buClr>
                <a:srgbClr val="5D8298"/>
              </a:buClr>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Pulmonary Effusion</a:t>
            </a:r>
          </a:p>
          <a:p>
            <a:pPr marL="185738" marR="0" lvl="0" indent="-185738" algn="l" defTabSz="914377" rtl="0" eaLnBrk="1" fontAlgn="auto" latinLnBrk="0" hangingPunct="1">
              <a:lnSpc>
                <a:spcPct val="100000"/>
              </a:lnSpc>
              <a:spcBef>
                <a:spcPts val="0"/>
              </a:spcBef>
              <a:spcAft>
                <a:spcPts val="0"/>
              </a:spcAft>
              <a:buClr>
                <a:srgbClr val="5D8298"/>
              </a:buClr>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Pericardial Effusion</a:t>
            </a:r>
          </a:p>
          <a:p>
            <a:pPr marL="185738" marR="0" lvl="0" indent="-185738" algn="l" defTabSz="914377" rtl="0" eaLnBrk="1" fontAlgn="auto" latinLnBrk="0" hangingPunct="1">
              <a:lnSpc>
                <a:spcPct val="100000"/>
              </a:lnSpc>
              <a:spcBef>
                <a:spcPts val="0"/>
              </a:spcBef>
              <a:spcAft>
                <a:spcPts val="0"/>
              </a:spcAft>
              <a:buClr>
                <a:srgbClr val="5D8298"/>
              </a:buClr>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COPD flare</a:t>
            </a:r>
          </a:p>
          <a:p>
            <a:pPr marL="185738" marR="0" lvl="0" indent="-185738" algn="l" defTabSz="914377" rtl="0" eaLnBrk="1" fontAlgn="auto" latinLnBrk="0" hangingPunct="1">
              <a:lnSpc>
                <a:spcPct val="100000"/>
              </a:lnSpc>
              <a:spcBef>
                <a:spcPts val="0"/>
              </a:spcBef>
              <a:spcAft>
                <a:spcPts val="0"/>
              </a:spcAft>
              <a:buClr>
                <a:srgbClr val="5D8298"/>
              </a:buClr>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pulmonary disorder of unknown origin</a:t>
            </a:r>
          </a:p>
        </p:txBody>
      </p:sp>
      <p:sp>
        <p:nvSpPr>
          <p:cNvPr id="18" name="Rectangle 17">
            <a:extLst>
              <a:ext uri="{FF2B5EF4-FFF2-40B4-BE49-F238E27FC236}">
                <a16:creationId xmlns:a16="http://schemas.microsoft.com/office/drawing/2014/main" id="{113F1E01-79FA-B945-1CFE-A0FAFC70283F}"/>
              </a:ext>
            </a:extLst>
          </p:cNvPr>
          <p:cNvSpPr/>
          <p:nvPr/>
        </p:nvSpPr>
        <p:spPr>
          <a:xfrm>
            <a:off x="619201" y="1385502"/>
            <a:ext cx="5338860" cy="211550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91440" bIns="72000" rtlCol="0" anchor="t"/>
          <a:lstStyle/>
          <a:p>
            <a:pPr marL="0" marR="0" lvl="0" indent="0" algn="l" defTabSz="914377" rtl="0" eaLnBrk="1" fontAlgn="auto" latinLnBrk="0" hangingPunct="1">
              <a:lnSpc>
                <a:spcPct val="100000"/>
              </a:lnSpc>
              <a:spcBef>
                <a:spcPts val="200"/>
              </a:spcBef>
              <a:spcAft>
                <a:spcPts val="200"/>
              </a:spcAft>
              <a:buClr>
                <a:srgbClr val="113E66"/>
              </a:buClr>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Evaluations include:</a:t>
            </a:r>
          </a:p>
          <a:p>
            <a:pPr marL="180000" marR="0" lvl="0" indent="-180000" algn="l" defTabSz="914377" rtl="0" eaLnBrk="1" fontAlgn="auto" latinLnBrk="0" hangingPunct="1">
              <a:lnSpc>
                <a:spcPct val="100000"/>
              </a:lnSpc>
              <a:spcBef>
                <a:spcPts val="200"/>
              </a:spcBef>
              <a:spcAft>
                <a:spcPts val="200"/>
              </a:spcAft>
              <a:buClr>
                <a:srgbClr val="113E66"/>
              </a:buClr>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object 93">
            <a:extLst>
              <a:ext uri="{FF2B5EF4-FFF2-40B4-BE49-F238E27FC236}">
                <a16:creationId xmlns:a16="http://schemas.microsoft.com/office/drawing/2014/main" id="{18C6D362-92EB-22F4-EAB6-692AD00C2BF4}"/>
              </a:ext>
            </a:extLst>
          </p:cNvPr>
          <p:cNvSpPr>
            <a:spLocks/>
          </p:cNvSpPr>
          <p:nvPr/>
        </p:nvSpPr>
        <p:spPr>
          <a:xfrm>
            <a:off x="696106" y="1719904"/>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High-resolution CT</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object 93">
            <a:extLst>
              <a:ext uri="{FF2B5EF4-FFF2-40B4-BE49-F238E27FC236}">
                <a16:creationId xmlns:a16="http://schemas.microsoft.com/office/drawing/2014/main" id="{8AFDFB76-D8FC-B7D7-AACD-1FF06B2DDE30}"/>
              </a:ext>
            </a:extLst>
          </p:cNvPr>
          <p:cNvSpPr>
            <a:spLocks/>
          </p:cNvSpPr>
          <p:nvPr/>
        </p:nvSpPr>
        <p:spPr>
          <a:xfrm>
            <a:off x="696106" y="2266698"/>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Bronchoscopy and BAL if indicated and feasible</a:t>
            </a:r>
          </a:p>
        </p:txBody>
      </p:sp>
      <p:sp>
        <p:nvSpPr>
          <p:cNvPr id="21" name="object 93">
            <a:extLst>
              <a:ext uri="{FF2B5EF4-FFF2-40B4-BE49-F238E27FC236}">
                <a16:creationId xmlns:a16="http://schemas.microsoft.com/office/drawing/2014/main" id="{50017539-709A-762E-107B-C701F621846A}"/>
              </a:ext>
            </a:extLst>
          </p:cNvPr>
          <p:cNvSpPr>
            <a:spLocks/>
          </p:cNvSpPr>
          <p:nvPr/>
        </p:nvSpPr>
        <p:spPr>
          <a:xfrm>
            <a:off x="696106" y="2813493"/>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Clinical Laboratory tests</a:t>
            </a:r>
          </a:p>
        </p:txBody>
      </p:sp>
      <p:sp>
        <p:nvSpPr>
          <p:cNvPr id="23" name="object 93">
            <a:extLst>
              <a:ext uri="{FF2B5EF4-FFF2-40B4-BE49-F238E27FC236}">
                <a16:creationId xmlns:a16="http://schemas.microsoft.com/office/drawing/2014/main" id="{E3C35CD2-E51C-F9B4-DAD3-6EF36E1F364A}"/>
              </a:ext>
            </a:extLst>
          </p:cNvPr>
          <p:cNvSpPr>
            <a:spLocks/>
          </p:cNvSpPr>
          <p:nvPr/>
        </p:nvSpPr>
        <p:spPr>
          <a:xfrm>
            <a:off x="3329179" y="2266996"/>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Arial"/>
                <a:ea typeface="+mn-ea"/>
                <a:cs typeface="Arial"/>
              </a:rPr>
              <a:t>Infectious disease </a:t>
            </a:r>
            <a:r>
              <a:rPr kumimoji="0" lang="en-GB" sz="1200" b="0" i="0" u="none" strike="noStrike" kern="0" cap="none" spc="0" normalizeH="0" baseline="0" noProof="0" dirty="0">
                <a:ln>
                  <a:noFill/>
                </a:ln>
                <a:solidFill>
                  <a:prstClr val="black"/>
                </a:solidFill>
                <a:effectLst/>
                <a:uLnTx/>
                <a:uFillTx/>
                <a:latin typeface="Arial"/>
                <a:ea typeface="+mn-ea"/>
                <a:cs typeface="Arial"/>
              </a:rPr>
              <a:t>consultation </a:t>
            </a:r>
            <a:br>
              <a:rPr kumimoji="0" lang="en-GB" sz="1200" b="0" i="0" u="none" strike="noStrike" kern="0" cap="none" spc="0" normalizeH="0" baseline="0" noProof="0" dirty="0">
                <a:ln>
                  <a:noFill/>
                </a:ln>
                <a:solidFill>
                  <a:prstClr val="black"/>
                </a:solidFill>
                <a:effectLst/>
                <a:uLnTx/>
                <a:uFillTx/>
                <a:latin typeface="Arial"/>
                <a:ea typeface="+mn-ea"/>
                <a:cs typeface="Arial"/>
              </a:rPr>
            </a:br>
            <a:r>
              <a:rPr kumimoji="0" lang="en-GB" sz="1200" b="0" i="0" u="none" strike="noStrike" kern="0" cap="none" spc="0" normalizeH="0" baseline="0" noProof="0" dirty="0">
                <a:ln>
                  <a:noFill/>
                </a:ln>
                <a:solidFill>
                  <a:prstClr val="black"/>
                </a:solidFill>
                <a:effectLst/>
                <a:uLnTx/>
                <a:uFillTx/>
                <a:latin typeface="Arial"/>
                <a:ea typeface="+mn-ea"/>
                <a:cs typeface="Arial"/>
              </a:rPr>
              <a:t>if indicated</a:t>
            </a:r>
          </a:p>
        </p:txBody>
      </p:sp>
      <p:sp>
        <p:nvSpPr>
          <p:cNvPr id="24" name="object 93">
            <a:extLst>
              <a:ext uri="{FF2B5EF4-FFF2-40B4-BE49-F238E27FC236}">
                <a16:creationId xmlns:a16="http://schemas.microsoft.com/office/drawing/2014/main" id="{9E25FC38-4435-C9CA-4A0A-875194D48EF7}"/>
              </a:ext>
            </a:extLst>
          </p:cNvPr>
          <p:cNvSpPr>
            <a:spLocks/>
          </p:cNvSpPr>
          <p:nvPr/>
        </p:nvSpPr>
        <p:spPr>
          <a:xfrm>
            <a:off x="3329179" y="2813790"/>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Arial"/>
                <a:ea typeface="+mn-ea"/>
                <a:cs typeface="Arial"/>
              </a:rPr>
              <a:t>Pulmonary function tests </a:t>
            </a:r>
            <a:r>
              <a:rPr kumimoji="0" lang="en-GB" sz="1200" b="0" i="0" u="none" strike="noStrike" kern="0" cap="none" spc="0" normalizeH="0" baseline="0" noProof="0" dirty="0">
                <a:ln>
                  <a:noFill/>
                </a:ln>
                <a:solidFill>
                  <a:prstClr val="black"/>
                </a:solidFill>
                <a:effectLst/>
                <a:uLnTx/>
                <a:uFillTx/>
                <a:latin typeface="Arial"/>
                <a:ea typeface="+mn-ea"/>
                <a:cs typeface="Arial"/>
              </a:rPr>
              <a:t>(FVC and CO and SpO2)</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Free-form: Shape 16">
            <a:extLst>
              <a:ext uri="{FF2B5EF4-FFF2-40B4-BE49-F238E27FC236}">
                <a16:creationId xmlns:a16="http://schemas.microsoft.com/office/drawing/2014/main" id="{03158AFA-F2C1-07CC-8B04-A75D2359670E}"/>
              </a:ext>
            </a:extLst>
          </p:cNvPr>
          <p:cNvSpPr/>
          <p:nvPr/>
        </p:nvSpPr>
        <p:spPr>
          <a:xfrm>
            <a:off x="619201" y="980728"/>
            <a:ext cx="5338860" cy="403596"/>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Evaluations</a:t>
            </a:r>
            <a:endParaRPr kumimoji="0" lang="en-GB" sz="12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 name="object 93">
            <a:extLst>
              <a:ext uri="{FF2B5EF4-FFF2-40B4-BE49-F238E27FC236}">
                <a16:creationId xmlns:a16="http://schemas.microsoft.com/office/drawing/2014/main" id="{C21CA3F5-BF16-C063-BA06-97BEAE6BA4D4}"/>
              </a:ext>
            </a:extLst>
          </p:cNvPr>
          <p:cNvSpPr>
            <a:spLocks/>
          </p:cNvSpPr>
          <p:nvPr/>
        </p:nvSpPr>
        <p:spPr>
          <a:xfrm>
            <a:off x="3329179" y="1719904"/>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Pulmonologist consultation</a:t>
            </a:r>
          </a:p>
        </p:txBody>
      </p:sp>
      <p:sp>
        <p:nvSpPr>
          <p:cNvPr id="28" name="Free-form: Shape 16">
            <a:extLst>
              <a:ext uri="{FF2B5EF4-FFF2-40B4-BE49-F238E27FC236}">
                <a16:creationId xmlns:a16="http://schemas.microsoft.com/office/drawing/2014/main" id="{D7609FAF-4B92-B8D0-AB53-54950A4AF792}"/>
              </a:ext>
            </a:extLst>
          </p:cNvPr>
          <p:cNvSpPr/>
          <p:nvPr/>
        </p:nvSpPr>
        <p:spPr>
          <a:xfrm>
            <a:off x="619201" y="3618184"/>
            <a:ext cx="5338861" cy="403200"/>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Differential diagnosis</a:t>
            </a:r>
            <a:endParaRPr kumimoji="0" lang="en-GB" sz="12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7461C5A8-E333-BE5A-B3F7-6D1CB2620BAE}"/>
              </a:ext>
            </a:extLst>
          </p:cNvPr>
          <p:cNvSpPr>
            <a:spLocks/>
          </p:cNvSpPr>
          <p:nvPr/>
        </p:nvSpPr>
        <p:spPr>
          <a:xfrm>
            <a:off x="6240016" y="1354846"/>
            <a:ext cx="5364000" cy="452748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91440" bIns="72000" rtlCol="0" anchor="t">
            <a:noAutofit/>
          </a:bodyPr>
          <a:lstStyle/>
          <a:p>
            <a:pPr marL="171450" marR="0" lvl="0" indent="-171450" algn="l" defTabSz="457200" rtl="0" eaLnBrk="1" fontAlgn="auto" latinLnBrk="0" hangingPunct="1">
              <a:lnSpc>
                <a:spcPct val="100000"/>
              </a:lnSpc>
              <a:spcBef>
                <a:spcPts val="0"/>
              </a:spcBef>
              <a:spcAft>
                <a:spcPts val="0"/>
              </a:spcAft>
              <a:buClr>
                <a:srgbClr val="5D8298"/>
              </a:buClr>
              <a:buSzTx/>
              <a:buFont typeface="Arial" panose="020B0604020202020204" pitchFamily="34" charset="0"/>
              <a:buChar char="•"/>
              <a:tabLst/>
              <a:defRPr/>
            </a:pPr>
            <a:r>
              <a:rPr kumimoji="0" lang="en-GB" sz="14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65-year-old man with metastatic adenocarcinoma initially treated with carboplatin, pemetrexed, and pembrolizumab started 2nd line treatment on Dato-DXd (on clinical trial). Baseline scan:</a:t>
            </a:r>
          </a:p>
        </p:txBody>
      </p:sp>
      <p:sp>
        <p:nvSpPr>
          <p:cNvPr id="31" name="Free-form: Shape 16">
            <a:extLst>
              <a:ext uri="{FF2B5EF4-FFF2-40B4-BE49-F238E27FC236}">
                <a16:creationId xmlns:a16="http://schemas.microsoft.com/office/drawing/2014/main" id="{D71EAA0C-33BF-3376-AD3F-14596959D07B}"/>
              </a:ext>
            </a:extLst>
          </p:cNvPr>
          <p:cNvSpPr>
            <a:spLocks/>
          </p:cNvSpPr>
          <p:nvPr/>
        </p:nvSpPr>
        <p:spPr>
          <a:xfrm>
            <a:off x="6240192" y="980728"/>
            <a:ext cx="5364000" cy="403200"/>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GB" sz="14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7" name="Picture 16" descr="A close-up of a chest x-ray&#10;&#10;AI-generated content may be incorrect.">
            <a:extLst>
              <a:ext uri="{FF2B5EF4-FFF2-40B4-BE49-F238E27FC236}">
                <a16:creationId xmlns:a16="http://schemas.microsoft.com/office/drawing/2014/main" id="{0D45B43C-3DE8-D290-1153-5E53E1676875}"/>
              </a:ext>
            </a:extLst>
          </p:cNvPr>
          <p:cNvPicPr>
            <a:picLocks noChangeAspect="1"/>
          </p:cNvPicPr>
          <p:nvPr/>
        </p:nvPicPr>
        <p:blipFill>
          <a:blip r:embed="rId3"/>
          <a:stretch>
            <a:fillRect/>
          </a:stretch>
        </p:blipFill>
        <p:spPr>
          <a:xfrm>
            <a:off x="6534398" y="2492896"/>
            <a:ext cx="4775237" cy="3197487"/>
          </a:xfrm>
          <a:prstGeom prst="rect">
            <a:avLst/>
          </a:prstGeom>
        </p:spPr>
      </p:pic>
      <p:sp>
        <p:nvSpPr>
          <p:cNvPr id="5" name="TextBox 4">
            <a:extLst>
              <a:ext uri="{FF2B5EF4-FFF2-40B4-BE49-F238E27FC236}">
                <a16:creationId xmlns:a16="http://schemas.microsoft.com/office/drawing/2014/main" id="{F34B3D1A-6468-697B-A114-6993A10EA7AB}"/>
              </a:ext>
            </a:extLst>
          </p:cNvPr>
          <p:cNvSpPr txBox="1"/>
          <p:nvPr/>
        </p:nvSpPr>
        <p:spPr>
          <a:xfrm>
            <a:off x="6214517" y="5864394"/>
            <a:ext cx="2719014" cy="276999"/>
          </a:xfrm>
          <a:prstGeom prst="rect">
            <a:avLst/>
          </a:prstGeom>
          <a:noFill/>
        </p:spPr>
        <p:txBody>
          <a:bodyPr wrap="none" rtlCol="0">
            <a:spAutoFit/>
          </a:bodyPr>
          <a:lstStyle/>
          <a:p>
            <a:r>
              <a:rPr lang="en-GB" sz="1200" dirty="0">
                <a:solidFill>
                  <a:srgbClr val="505050"/>
                </a:solidFill>
                <a:latin typeface="Arial" panose="020B0604020202020204" pitchFamily="34" charset="0"/>
                <a:ea typeface="Aileron" charset="0"/>
                <a:cs typeface="Arial" panose="020B0604020202020204" pitchFamily="34" charset="0"/>
              </a:rPr>
              <a:t>Image provided by Jacob Sands, MD</a:t>
            </a:r>
          </a:p>
        </p:txBody>
      </p:sp>
    </p:spTree>
    <p:extLst>
      <p:ext uri="{BB962C8B-B14F-4D97-AF65-F5344CB8AC3E}">
        <p14:creationId xmlns:p14="http://schemas.microsoft.com/office/powerpoint/2010/main" val="3190086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AA315-5F0C-F223-07B6-89E497B6F9C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4F77E13-D151-7FF7-DF95-0859289EF60C}"/>
              </a:ext>
            </a:extLst>
          </p:cNvPr>
          <p:cNvSpPr>
            <a:spLocks noGrp="1"/>
          </p:cNvSpPr>
          <p:nvPr>
            <p:ph type="title"/>
          </p:nvPr>
        </p:nvSpPr>
        <p:spPr>
          <a:xfrm>
            <a:off x="619201" y="259200"/>
            <a:ext cx="10963199" cy="864000"/>
          </a:xfrm>
        </p:spPr>
        <p:txBody>
          <a:bodyPr/>
          <a:lstStyle/>
          <a:p>
            <a:r>
              <a:rPr lang="en-GB" noProof="0" dirty="0"/>
              <a:t>Clinical Evaluations</a:t>
            </a:r>
            <a:r>
              <a:rPr lang="en-GB" noProof="0" dirty="0">
                <a:solidFill>
                  <a:schemeClr val="tx2"/>
                </a:solidFill>
              </a:rPr>
              <a:t>: interstitial lung disease (ILD)</a:t>
            </a:r>
          </a:p>
        </p:txBody>
      </p:sp>
      <p:sp>
        <p:nvSpPr>
          <p:cNvPr id="15" name="Content Placeholder 14">
            <a:extLst>
              <a:ext uri="{FF2B5EF4-FFF2-40B4-BE49-F238E27FC236}">
                <a16:creationId xmlns:a16="http://schemas.microsoft.com/office/drawing/2014/main" id="{1580F1CC-E892-1F75-4DAF-143EE44C76A3}"/>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BAL, bronchoalveolar lavage; CO, carbon monoxide; CT, computed tomography; FVC, forced vital capacity; h/o, history of; Sp02, peripheral capillary oxygen saturation</a:t>
            </a:r>
          </a:p>
          <a:p>
            <a:r>
              <a:rPr lang="en-GB" noProof="0" dirty="0">
                <a:solidFill>
                  <a:schemeClr val="tx2"/>
                </a:solidFill>
              </a:rPr>
              <a:t>Swain SM, et al. Cancer Treat Rev. 2022;106:102378; Tarantino P and Tolaney SM. JCO Oncol Pract. 19:526-527</a:t>
            </a:r>
          </a:p>
        </p:txBody>
      </p:sp>
      <p:sp>
        <p:nvSpPr>
          <p:cNvPr id="3" name="Slide Number Placeholder 2">
            <a:extLst>
              <a:ext uri="{FF2B5EF4-FFF2-40B4-BE49-F238E27FC236}">
                <a16:creationId xmlns:a16="http://schemas.microsoft.com/office/drawing/2014/main" id="{9F95783C-BC7C-5D1B-24A5-538F0FE50F7F}"/>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EDBABE-2795-4E5B-820B-776AA6DA7498}"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AFF5042-FB80-5F02-1A28-ED8ADB2C8FFF}"/>
              </a:ext>
            </a:extLst>
          </p:cNvPr>
          <p:cNvSpPr/>
          <p:nvPr/>
        </p:nvSpPr>
        <p:spPr>
          <a:xfrm>
            <a:off x="619201" y="4053746"/>
            <a:ext cx="5338860" cy="1845312"/>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91440" bIns="72000" numCol="2" spcCol="108000" rtlCol="0" anchor="t"/>
          <a:lstStyle/>
          <a:p>
            <a:pPr marL="228600" marR="0" lvl="0" indent="-228600" algn="l" defTabSz="914377" rtl="0" eaLnBrk="1" fontAlgn="auto" latinLnBrk="0" hangingPunct="1">
              <a:lnSpc>
                <a:spcPct val="100000"/>
              </a:lnSpc>
              <a:spcBef>
                <a:spcPts val="0"/>
              </a:spcBef>
              <a:spcAft>
                <a:spcPts val="0"/>
              </a:spcAft>
              <a:buClr>
                <a:srgbClr val="5D8298"/>
              </a:buClr>
              <a:buSzTx/>
              <a:buFont typeface="+mj-lt"/>
              <a:buAutoNum type="arabicPeriod"/>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Screen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monitor for patients that have a h/o ILD</a:t>
            </a:r>
          </a:p>
          <a:p>
            <a:pPr marL="228600" marR="0" lvl="0" indent="-228600" algn="l" defTabSz="914377" rtl="0" eaLnBrk="1" fontAlgn="auto" latinLnBrk="0" hangingPunct="1">
              <a:lnSpc>
                <a:spcPct val="100000"/>
              </a:lnSpc>
              <a:spcBef>
                <a:spcPts val="0"/>
              </a:spcBef>
              <a:spcAft>
                <a:spcPts val="0"/>
              </a:spcAft>
              <a:buClr>
                <a:srgbClr val="5D8298"/>
              </a:buClr>
              <a:buSzTx/>
              <a:buFont typeface="+mj-lt"/>
              <a:buAutoNum type="arabicPeriod"/>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Scan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baseline and every 6-12 weeks</a:t>
            </a:r>
          </a:p>
          <a:p>
            <a:pPr marL="228600" marR="0" lvl="0" indent="-228600" algn="l" defTabSz="914377" rtl="0" eaLnBrk="1" fontAlgn="auto" latinLnBrk="0" hangingPunct="1">
              <a:lnSpc>
                <a:spcPct val="100000"/>
              </a:lnSpc>
              <a:spcBef>
                <a:spcPts val="0"/>
              </a:spcBef>
              <a:spcAft>
                <a:spcPts val="0"/>
              </a:spcAft>
              <a:buClr>
                <a:srgbClr val="5D8298"/>
              </a:buClr>
              <a:buSzTx/>
              <a:buFont typeface="+mj-lt"/>
              <a:buAutoNum type="arabicPeriod"/>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Synergy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collaborate with medical team and patients to monitor closely for symptoms of ILD and use multidisciplinary approach once ILD is suspected</a:t>
            </a:r>
          </a:p>
          <a:p>
            <a:pPr marL="228600" marR="0" lvl="0" indent="-228600" algn="l" defTabSz="914377" rtl="0" eaLnBrk="1" fontAlgn="auto" latinLnBrk="0" hangingPunct="1">
              <a:lnSpc>
                <a:spcPct val="100000"/>
              </a:lnSpc>
              <a:spcBef>
                <a:spcPts val="0"/>
              </a:spcBef>
              <a:spcAft>
                <a:spcPts val="0"/>
              </a:spcAft>
              <a:buClr>
                <a:srgbClr val="5D8298"/>
              </a:buClr>
              <a:buSzTx/>
              <a:buFont typeface="+mj-lt"/>
              <a:buAutoNum type="arabicPeriod"/>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Suspend treatment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once ILD is suspected hold treatment</a:t>
            </a:r>
          </a:p>
          <a:p>
            <a:pPr marL="228600" marR="0" lvl="0" indent="-228600" algn="l" defTabSz="914377" rtl="0" eaLnBrk="1" fontAlgn="auto" latinLnBrk="0" hangingPunct="1">
              <a:lnSpc>
                <a:spcPct val="100000"/>
              </a:lnSpc>
              <a:spcBef>
                <a:spcPts val="0"/>
              </a:spcBef>
              <a:spcAft>
                <a:spcPts val="0"/>
              </a:spcAft>
              <a:buClr>
                <a:srgbClr val="5D8298"/>
              </a:buClr>
              <a:buSzTx/>
              <a:buFont typeface="+mj-lt"/>
              <a:buAutoNum type="arabicPeriod"/>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Steroids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adapt dose and taper based on grade</a:t>
            </a:r>
          </a:p>
        </p:txBody>
      </p:sp>
      <p:sp>
        <p:nvSpPr>
          <p:cNvPr id="25" name="Rectangle 24">
            <a:extLst>
              <a:ext uri="{FF2B5EF4-FFF2-40B4-BE49-F238E27FC236}">
                <a16:creationId xmlns:a16="http://schemas.microsoft.com/office/drawing/2014/main" id="{9915C24C-1195-8BB4-5871-784E943D949C}"/>
              </a:ext>
            </a:extLst>
          </p:cNvPr>
          <p:cNvSpPr/>
          <p:nvPr/>
        </p:nvSpPr>
        <p:spPr>
          <a:xfrm>
            <a:off x="619201" y="1385502"/>
            <a:ext cx="5338860" cy="211550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91440" bIns="72000" rtlCol="0" anchor="t"/>
          <a:lstStyle/>
          <a:p>
            <a:pPr marL="0" marR="0" lvl="0" indent="0" algn="l" defTabSz="914377" rtl="0" eaLnBrk="1" fontAlgn="auto" latinLnBrk="0" hangingPunct="1">
              <a:lnSpc>
                <a:spcPct val="100000"/>
              </a:lnSpc>
              <a:spcBef>
                <a:spcPts val="200"/>
              </a:spcBef>
              <a:spcAft>
                <a:spcPts val="200"/>
              </a:spcAft>
              <a:buClr>
                <a:srgbClr val="113E66"/>
              </a:buClr>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object 93">
            <a:extLst>
              <a:ext uri="{FF2B5EF4-FFF2-40B4-BE49-F238E27FC236}">
                <a16:creationId xmlns:a16="http://schemas.microsoft.com/office/drawing/2014/main" id="{D2016A39-EBE2-4EC8-79CE-233E43A80184}"/>
              </a:ext>
            </a:extLst>
          </p:cNvPr>
          <p:cNvSpPr>
            <a:spLocks/>
          </p:cNvSpPr>
          <p:nvPr/>
        </p:nvSpPr>
        <p:spPr>
          <a:xfrm>
            <a:off x="696106" y="1719904"/>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High-resolution CT</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object 93">
            <a:extLst>
              <a:ext uri="{FF2B5EF4-FFF2-40B4-BE49-F238E27FC236}">
                <a16:creationId xmlns:a16="http://schemas.microsoft.com/office/drawing/2014/main" id="{DA215CB4-6265-028C-4BE4-4B62128B8060}"/>
              </a:ext>
            </a:extLst>
          </p:cNvPr>
          <p:cNvSpPr>
            <a:spLocks/>
          </p:cNvSpPr>
          <p:nvPr/>
        </p:nvSpPr>
        <p:spPr>
          <a:xfrm>
            <a:off x="696106" y="2266698"/>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Bronchoscopy and BAL if indicated and feasible</a:t>
            </a:r>
          </a:p>
        </p:txBody>
      </p:sp>
      <p:sp>
        <p:nvSpPr>
          <p:cNvPr id="28" name="object 93">
            <a:extLst>
              <a:ext uri="{FF2B5EF4-FFF2-40B4-BE49-F238E27FC236}">
                <a16:creationId xmlns:a16="http://schemas.microsoft.com/office/drawing/2014/main" id="{6FC1E072-ACDD-025E-D43C-7B01BD1F7B70}"/>
              </a:ext>
            </a:extLst>
          </p:cNvPr>
          <p:cNvSpPr>
            <a:spLocks/>
          </p:cNvSpPr>
          <p:nvPr/>
        </p:nvSpPr>
        <p:spPr>
          <a:xfrm>
            <a:off x="696106" y="2813493"/>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Clinical Laboratory tests</a:t>
            </a:r>
          </a:p>
        </p:txBody>
      </p:sp>
      <p:sp>
        <p:nvSpPr>
          <p:cNvPr id="29" name="object 93">
            <a:extLst>
              <a:ext uri="{FF2B5EF4-FFF2-40B4-BE49-F238E27FC236}">
                <a16:creationId xmlns:a16="http://schemas.microsoft.com/office/drawing/2014/main" id="{5B82FDFD-A5EC-1D9B-4B73-AED1C7DC01A8}"/>
              </a:ext>
            </a:extLst>
          </p:cNvPr>
          <p:cNvSpPr>
            <a:spLocks/>
          </p:cNvSpPr>
          <p:nvPr/>
        </p:nvSpPr>
        <p:spPr>
          <a:xfrm>
            <a:off x="3329179" y="2266996"/>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Arial"/>
                <a:ea typeface="+mn-ea"/>
                <a:cs typeface="Arial"/>
              </a:rPr>
              <a:t>Infectious disease </a:t>
            </a:r>
            <a:r>
              <a:rPr kumimoji="0" lang="en-GB" sz="1200" b="0" i="0" u="none" strike="noStrike" kern="0" cap="none" spc="0" normalizeH="0" baseline="0" noProof="0" dirty="0">
                <a:ln>
                  <a:noFill/>
                </a:ln>
                <a:solidFill>
                  <a:prstClr val="black"/>
                </a:solidFill>
                <a:effectLst/>
                <a:uLnTx/>
                <a:uFillTx/>
                <a:latin typeface="Arial"/>
                <a:ea typeface="+mn-ea"/>
                <a:cs typeface="Arial"/>
              </a:rPr>
              <a:t>consultation </a:t>
            </a:r>
            <a:br>
              <a:rPr kumimoji="0" lang="en-GB" sz="1200" b="0" i="0" u="none" strike="noStrike" kern="0" cap="none" spc="0" normalizeH="0" baseline="0" noProof="0" dirty="0">
                <a:ln>
                  <a:noFill/>
                </a:ln>
                <a:solidFill>
                  <a:prstClr val="black"/>
                </a:solidFill>
                <a:effectLst/>
                <a:uLnTx/>
                <a:uFillTx/>
                <a:latin typeface="Arial"/>
                <a:ea typeface="+mn-ea"/>
                <a:cs typeface="Arial"/>
              </a:rPr>
            </a:br>
            <a:r>
              <a:rPr kumimoji="0" lang="en-GB" sz="1200" b="0" i="0" u="none" strike="noStrike" kern="0" cap="none" spc="0" normalizeH="0" baseline="0" noProof="0" dirty="0">
                <a:ln>
                  <a:noFill/>
                </a:ln>
                <a:solidFill>
                  <a:prstClr val="black"/>
                </a:solidFill>
                <a:effectLst/>
                <a:uLnTx/>
                <a:uFillTx/>
                <a:latin typeface="Arial"/>
                <a:ea typeface="+mn-ea"/>
                <a:cs typeface="Arial"/>
              </a:rPr>
              <a:t>if indicated</a:t>
            </a:r>
          </a:p>
        </p:txBody>
      </p:sp>
      <p:sp>
        <p:nvSpPr>
          <p:cNvPr id="31" name="object 93">
            <a:extLst>
              <a:ext uri="{FF2B5EF4-FFF2-40B4-BE49-F238E27FC236}">
                <a16:creationId xmlns:a16="http://schemas.microsoft.com/office/drawing/2014/main" id="{7208C96B-EDD2-A5BF-8D43-3A79731F7245}"/>
              </a:ext>
            </a:extLst>
          </p:cNvPr>
          <p:cNvSpPr>
            <a:spLocks/>
          </p:cNvSpPr>
          <p:nvPr/>
        </p:nvSpPr>
        <p:spPr>
          <a:xfrm>
            <a:off x="3329179" y="2813790"/>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Pulmonary Function Tests (FVC and CO and SpO2</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Free-form: Shape 16">
            <a:extLst>
              <a:ext uri="{FF2B5EF4-FFF2-40B4-BE49-F238E27FC236}">
                <a16:creationId xmlns:a16="http://schemas.microsoft.com/office/drawing/2014/main" id="{A8925262-8239-1376-592C-CB4D4AD62DF8}"/>
              </a:ext>
            </a:extLst>
          </p:cNvPr>
          <p:cNvSpPr/>
          <p:nvPr/>
        </p:nvSpPr>
        <p:spPr>
          <a:xfrm>
            <a:off x="619201" y="980728"/>
            <a:ext cx="5338860" cy="403596"/>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Evaluations</a:t>
            </a:r>
            <a:endParaRPr kumimoji="0" lang="en-GB" sz="12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4" name="object 93">
            <a:extLst>
              <a:ext uri="{FF2B5EF4-FFF2-40B4-BE49-F238E27FC236}">
                <a16:creationId xmlns:a16="http://schemas.microsoft.com/office/drawing/2014/main" id="{F45693B5-CD93-C081-2CF9-100941E6B3DC}"/>
              </a:ext>
            </a:extLst>
          </p:cNvPr>
          <p:cNvSpPr>
            <a:spLocks/>
          </p:cNvSpPr>
          <p:nvPr/>
        </p:nvSpPr>
        <p:spPr>
          <a:xfrm>
            <a:off x="3322465" y="1719904"/>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Pulmonologist consultation</a:t>
            </a:r>
          </a:p>
        </p:txBody>
      </p:sp>
      <p:sp>
        <p:nvSpPr>
          <p:cNvPr id="35" name="Free-form: Shape 16">
            <a:extLst>
              <a:ext uri="{FF2B5EF4-FFF2-40B4-BE49-F238E27FC236}">
                <a16:creationId xmlns:a16="http://schemas.microsoft.com/office/drawing/2014/main" id="{DD035E50-51B2-1A1D-140E-1B5ACC0DEE0C}"/>
              </a:ext>
            </a:extLst>
          </p:cNvPr>
          <p:cNvSpPr/>
          <p:nvPr/>
        </p:nvSpPr>
        <p:spPr>
          <a:xfrm>
            <a:off x="619201" y="3645024"/>
            <a:ext cx="5338861" cy="403200"/>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Management ILD</a:t>
            </a:r>
            <a:endParaRPr kumimoji="0" lang="en-GB" sz="12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AB6FCEA2-5E78-A75B-23BC-09FE696939DF}"/>
              </a:ext>
            </a:extLst>
          </p:cNvPr>
          <p:cNvSpPr>
            <a:spLocks/>
          </p:cNvSpPr>
          <p:nvPr/>
        </p:nvSpPr>
        <p:spPr>
          <a:xfrm>
            <a:off x="6240016" y="1354846"/>
            <a:ext cx="5364000" cy="4682418"/>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91440" bIns="72000" rtlCol="0" anchor="t">
            <a:noAutofit/>
          </a:bodyPr>
          <a:lstStyle/>
          <a:p>
            <a:pPr marL="171450" marR="0" lvl="0" indent="-171450" algn="l" defTabSz="457200" rtl="0" eaLnBrk="1" fontAlgn="auto" latinLnBrk="0" hangingPunct="1">
              <a:lnSpc>
                <a:spcPct val="100000"/>
              </a:lnSpc>
              <a:spcBef>
                <a:spcPts val="0"/>
              </a:spcBef>
              <a:spcAft>
                <a:spcPts val="0"/>
              </a:spcAft>
              <a:buClr>
                <a:srgbClr val="5D8298"/>
              </a:buClr>
              <a:buSzTx/>
              <a:buFont typeface="Arial" panose="020B0604020202020204" pitchFamily="34" charset="0"/>
              <a:buChar char="•"/>
              <a:tabLst/>
              <a:defRPr/>
            </a:pPr>
            <a:r>
              <a:rPr kumimoji="0" lang="en-GB" sz="14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After 2+ months on treatment:</a:t>
            </a:r>
          </a:p>
        </p:txBody>
      </p:sp>
      <p:sp>
        <p:nvSpPr>
          <p:cNvPr id="37" name="Free-form: Shape 16">
            <a:extLst>
              <a:ext uri="{FF2B5EF4-FFF2-40B4-BE49-F238E27FC236}">
                <a16:creationId xmlns:a16="http://schemas.microsoft.com/office/drawing/2014/main" id="{4739BF6C-90A2-7693-D539-353CBB52AD32}"/>
              </a:ext>
            </a:extLst>
          </p:cNvPr>
          <p:cNvSpPr>
            <a:spLocks/>
          </p:cNvSpPr>
          <p:nvPr/>
        </p:nvSpPr>
        <p:spPr>
          <a:xfrm>
            <a:off x="6240192" y="980728"/>
            <a:ext cx="5364000" cy="403200"/>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GB" sz="14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7" name="Picture 16" descr="A close-up of a chest x-ray&#10;&#10;AI-generated content may be incorrect.">
            <a:extLst>
              <a:ext uri="{FF2B5EF4-FFF2-40B4-BE49-F238E27FC236}">
                <a16:creationId xmlns:a16="http://schemas.microsoft.com/office/drawing/2014/main" id="{AF0C6ABF-CB1D-3AAC-986B-AF91C6776B06}"/>
              </a:ext>
            </a:extLst>
          </p:cNvPr>
          <p:cNvPicPr>
            <a:picLocks noChangeAspect="1"/>
          </p:cNvPicPr>
          <p:nvPr/>
        </p:nvPicPr>
        <p:blipFill>
          <a:blip r:embed="rId3"/>
          <a:stretch>
            <a:fillRect/>
          </a:stretch>
        </p:blipFill>
        <p:spPr>
          <a:xfrm>
            <a:off x="6528048" y="1772816"/>
            <a:ext cx="3181673" cy="2100939"/>
          </a:xfrm>
          <a:prstGeom prst="rect">
            <a:avLst/>
          </a:prstGeom>
        </p:spPr>
      </p:pic>
      <p:pic>
        <p:nvPicPr>
          <p:cNvPr id="19" name="Picture 18" descr="A close-up of a chest x-ray&#10;&#10;AI-generated content may be incorrect.">
            <a:extLst>
              <a:ext uri="{FF2B5EF4-FFF2-40B4-BE49-F238E27FC236}">
                <a16:creationId xmlns:a16="http://schemas.microsoft.com/office/drawing/2014/main" id="{E4AF292D-DC3B-6EF3-73EC-AAD9E1BED7FE}"/>
              </a:ext>
            </a:extLst>
          </p:cNvPr>
          <p:cNvPicPr>
            <a:picLocks noChangeAspect="1"/>
          </p:cNvPicPr>
          <p:nvPr/>
        </p:nvPicPr>
        <p:blipFill>
          <a:blip r:embed="rId4"/>
          <a:stretch>
            <a:fillRect/>
          </a:stretch>
        </p:blipFill>
        <p:spPr>
          <a:xfrm>
            <a:off x="7812576" y="3933056"/>
            <a:ext cx="3265524" cy="2038754"/>
          </a:xfrm>
          <a:prstGeom prst="rect">
            <a:avLst/>
          </a:prstGeom>
        </p:spPr>
      </p:pic>
      <p:sp>
        <p:nvSpPr>
          <p:cNvPr id="2" name="TextBox 1">
            <a:extLst>
              <a:ext uri="{FF2B5EF4-FFF2-40B4-BE49-F238E27FC236}">
                <a16:creationId xmlns:a16="http://schemas.microsoft.com/office/drawing/2014/main" id="{6EC083A5-FF33-1626-35A7-5B328940661B}"/>
              </a:ext>
            </a:extLst>
          </p:cNvPr>
          <p:cNvSpPr txBox="1"/>
          <p:nvPr/>
        </p:nvSpPr>
        <p:spPr>
          <a:xfrm>
            <a:off x="6240192" y="5595046"/>
            <a:ext cx="1617242" cy="461665"/>
          </a:xfrm>
          <a:prstGeom prst="rect">
            <a:avLst/>
          </a:prstGeom>
          <a:noFill/>
        </p:spPr>
        <p:txBody>
          <a:bodyPr wrap="square" rtlCol="0">
            <a:spAutoFit/>
          </a:bodyPr>
          <a:lstStyle/>
          <a:p>
            <a:r>
              <a:rPr lang="en-GB" sz="1200" dirty="0">
                <a:solidFill>
                  <a:srgbClr val="505050"/>
                </a:solidFill>
                <a:latin typeface="Arial" panose="020B0604020202020204" pitchFamily="34" charset="0"/>
                <a:ea typeface="Aileron" charset="0"/>
                <a:cs typeface="Arial" panose="020B0604020202020204" pitchFamily="34" charset="0"/>
              </a:rPr>
              <a:t>Images provided by Jacob Sands, MD</a:t>
            </a:r>
          </a:p>
        </p:txBody>
      </p:sp>
    </p:spTree>
    <p:extLst>
      <p:ext uri="{BB962C8B-B14F-4D97-AF65-F5344CB8AC3E}">
        <p14:creationId xmlns:p14="http://schemas.microsoft.com/office/powerpoint/2010/main" val="29443842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70A0-0DBC-DB88-01E4-9ADE75DBDACD}"/>
              </a:ext>
            </a:extLst>
          </p:cNvPr>
          <p:cNvSpPr>
            <a:spLocks noGrp="1"/>
          </p:cNvSpPr>
          <p:nvPr>
            <p:ph type="title"/>
          </p:nvPr>
        </p:nvSpPr>
        <p:spPr/>
        <p:txBody>
          <a:bodyPr/>
          <a:lstStyle/>
          <a:p>
            <a:r>
              <a:rPr lang="en-GB" noProof="0" dirty="0"/>
              <a:t>But ILD can be a more complicated scenario...</a:t>
            </a:r>
          </a:p>
        </p:txBody>
      </p:sp>
      <p:pic>
        <p:nvPicPr>
          <p:cNvPr id="4" name="Content Placeholder 3" descr="A close-up of a chest x-ray&#10;&#10;AI-generated content may be incorrect.">
            <a:extLst>
              <a:ext uri="{FF2B5EF4-FFF2-40B4-BE49-F238E27FC236}">
                <a16:creationId xmlns:a16="http://schemas.microsoft.com/office/drawing/2014/main" id="{9C762BC2-743E-B6C4-1B34-C1BDD992B5FF}"/>
              </a:ext>
            </a:extLst>
          </p:cNvPr>
          <p:cNvPicPr>
            <a:picLocks noGrp="1" noChangeAspect="1"/>
          </p:cNvPicPr>
          <p:nvPr>
            <p:ph idx="1"/>
          </p:nvPr>
        </p:nvPicPr>
        <p:blipFill>
          <a:blip r:embed="rId3"/>
          <a:srcRect r="1606"/>
          <a:stretch>
            <a:fillRect/>
          </a:stretch>
        </p:blipFill>
        <p:spPr>
          <a:xfrm>
            <a:off x="619200" y="1391993"/>
            <a:ext cx="5332609" cy="4467600"/>
          </a:xfrm>
          <a:prstGeom prst="rect">
            <a:avLst/>
          </a:prstGeom>
        </p:spPr>
      </p:pic>
      <p:sp>
        <p:nvSpPr>
          <p:cNvPr id="7" name="Title 1">
            <a:extLst>
              <a:ext uri="{FF2B5EF4-FFF2-40B4-BE49-F238E27FC236}">
                <a16:creationId xmlns:a16="http://schemas.microsoft.com/office/drawing/2014/main" id="{E91E7A44-2032-C967-A7B4-1CAF5D5A41E0}"/>
              </a:ext>
            </a:extLst>
          </p:cNvPr>
          <p:cNvSpPr txBox="1">
            <a:spLocks/>
          </p:cNvSpPr>
          <p:nvPr/>
        </p:nvSpPr>
        <p:spPr>
          <a:xfrm>
            <a:off x="619201" y="5911675"/>
            <a:ext cx="4949048" cy="286232"/>
          </a:xfrm>
          <a:prstGeom prst="rect">
            <a:avLst/>
          </a:prstGeom>
        </p:spPr>
        <p:txBody>
          <a:bodyPr vert="horz" wrap="square" lIns="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March 2025 – Grade II pneumonitis                                  </a:t>
            </a:r>
          </a:p>
        </p:txBody>
      </p:sp>
      <p:pic>
        <p:nvPicPr>
          <p:cNvPr id="3" name="Picture 2" descr="A close-up of a chest x-ray&#10;&#10;AI-generated content may be incorrect.">
            <a:extLst>
              <a:ext uri="{FF2B5EF4-FFF2-40B4-BE49-F238E27FC236}">
                <a16:creationId xmlns:a16="http://schemas.microsoft.com/office/drawing/2014/main" id="{04730AF0-5E51-3056-372A-BA55EE2EA168}"/>
              </a:ext>
            </a:extLst>
          </p:cNvPr>
          <p:cNvPicPr>
            <a:picLocks noChangeAspect="1"/>
          </p:cNvPicPr>
          <p:nvPr/>
        </p:nvPicPr>
        <p:blipFill>
          <a:blip r:embed="rId4"/>
          <a:srcRect l="1890"/>
          <a:stretch>
            <a:fillRect/>
          </a:stretch>
        </p:blipFill>
        <p:spPr>
          <a:xfrm>
            <a:off x="6240192" y="1391993"/>
            <a:ext cx="5364000" cy="4467225"/>
          </a:xfrm>
          <a:prstGeom prst="rect">
            <a:avLst/>
          </a:prstGeom>
        </p:spPr>
      </p:pic>
      <p:sp>
        <p:nvSpPr>
          <p:cNvPr id="5" name="Slide Number Placeholder 4">
            <a:extLst>
              <a:ext uri="{FF2B5EF4-FFF2-40B4-BE49-F238E27FC236}">
                <a16:creationId xmlns:a16="http://schemas.microsoft.com/office/drawing/2014/main" id="{22071670-0C49-445E-7287-0FCBD903FC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EDBABE-2795-4E5B-820B-776AA6DA7498}"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 name="Title 1">
            <a:extLst>
              <a:ext uri="{FF2B5EF4-FFF2-40B4-BE49-F238E27FC236}">
                <a16:creationId xmlns:a16="http://schemas.microsoft.com/office/drawing/2014/main" id="{1C6AFA95-D9A6-E4C1-E774-CB417BC9D1E9}"/>
              </a:ext>
            </a:extLst>
          </p:cNvPr>
          <p:cNvSpPr txBox="1">
            <a:spLocks/>
          </p:cNvSpPr>
          <p:nvPr/>
        </p:nvSpPr>
        <p:spPr>
          <a:xfrm>
            <a:off x="6240192" y="5911675"/>
            <a:ext cx="4949048" cy="286232"/>
          </a:xfrm>
          <a:prstGeom prst="rect">
            <a:avLst/>
          </a:prstGeom>
        </p:spPr>
        <p:txBody>
          <a:bodyPr vert="horz" wrap="square" lIns="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May 2025</a:t>
            </a:r>
          </a:p>
        </p:txBody>
      </p:sp>
      <p:sp>
        <p:nvSpPr>
          <p:cNvPr id="8" name="TextBox 7">
            <a:extLst>
              <a:ext uri="{FF2B5EF4-FFF2-40B4-BE49-F238E27FC236}">
                <a16:creationId xmlns:a16="http://schemas.microsoft.com/office/drawing/2014/main" id="{E9594EFF-48C8-561F-BF26-19AA4E21B005}"/>
              </a:ext>
            </a:extLst>
          </p:cNvPr>
          <p:cNvSpPr txBox="1"/>
          <p:nvPr/>
        </p:nvSpPr>
        <p:spPr>
          <a:xfrm>
            <a:off x="551384" y="6497368"/>
            <a:ext cx="8933328" cy="230832"/>
          </a:xfrm>
          <a:prstGeom prst="rect">
            <a:avLst/>
          </a:prstGeom>
          <a:noFill/>
        </p:spPr>
        <p:txBody>
          <a:bodyPr wrap="square" lIns="0" bIns="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ILD, interstitial lung disease</a:t>
            </a:r>
          </a:p>
        </p:txBody>
      </p:sp>
      <p:sp>
        <p:nvSpPr>
          <p:cNvPr id="6" name="TextBox 5">
            <a:extLst>
              <a:ext uri="{FF2B5EF4-FFF2-40B4-BE49-F238E27FC236}">
                <a16:creationId xmlns:a16="http://schemas.microsoft.com/office/drawing/2014/main" id="{F15848C9-686E-8042-CD44-5542F6A4EE5C}"/>
              </a:ext>
            </a:extLst>
          </p:cNvPr>
          <p:cNvSpPr txBox="1"/>
          <p:nvPr/>
        </p:nvSpPr>
        <p:spPr>
          <a:xfrm>
            <a:off x="528748" y="6226178"/>
            <a:ext cx="2778325" cy="276999"/>
          </a:xfrm>
          <a:prstGeom prst="rect">
            <a:avLst/>
          </a:prstGeom>
          <a:noFill/>
        </p:spPr>
        <p:txBody>
          <a:bodyPr wrap="none" rtlCol="0">
            <a:spAutoFit/>
          </a:bodyPr>
          <a:lstStyle/>
          <a:p>
            <a:r>
              <a:rPr lang="en-GB" sz="1200" dirty="0">
                <a:solidFill>
                  <a:srgbClr val="505050"/>
                </a:solidFill>
                <a:latin typeface="Arial" panose="020B0604020202020204" pitchFamily="34" charset="0"/>
                <a:ea typeface="Aileron" charset="0"/>
                <a:cs typeface="Arial" panose="020B0604020202020204" pitchFamily="34" charset="0"/>
              </a:rPr>
              <a:t>Images provided by Jacob Sands, MD</a:t>
            </a:r>
          </a:p>
        </p:txBody>
      </p:sp>
    </p:spTree>
    <p:extLst>
      <p:ext uri="{BB962C8B-B14F-4D97-AF65-F5344CB8AC3E}">
        <p14:creationId xmlns:p14="http://schemas.microsoft.com/office/powerpoint/2010/main" val="39498037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C335299-AF67-B94B-6F66-5BCEB9C8CAB3}"/>
              </a:ext>
            </a:extLst>
          </p:cNvPr>
          <p:cNvSpPr>
            <a:spLocks noGrp="1"/>
          </p:cNvSpPr>
          <p:nvPr>
            <p:ph type="title"/>
          </p:nvPr>
        </p:nvSpPr>
        <p:spPr/>
        <p:txBody>
          <a:bodyPr/>
          <a:lstStyle/>
          <a:p>
            <a:r>
              <a:rPr lang="en-GB" noProof="0" dirty="0"/>
              <a:t>Interstitial lung disease with adc therapy</a:t>
            </a:r>
          </a:p>
        </p:txBody>
      </p:sp>
      <p:sp>
        <p:nvSpPr>
          <p:cNvPr id="8" name="Content Placeholder 7">
            <a:extLst>
              <a:ext uri="{FF2B5EF4-FFF2-40B4-BE49-F238E27FC236}">
                <a16:creationId xmlns:a16="http://schemas.microsoft.com/office/drawing/2014/main" id="{8C3859E8-B0A0-30B5-E3CD-EFD1A651185F}"/>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ADC, antibody-drug conjugate; ILD, interstitial lung disease</a:t>
            </a:r>
          </a:p>
          <a:p>
            <a:r>
              <a:rPr lang="en-GB" dirty="0"/>
              <a:t>Ahn M, et al, et al. Ann Oncol. 2024;35(</a:t>
            </a:r>
            <a:r>
              <a:rPr lang="en-GB" dirty="0" err="1"/>
              <a:t>Suppl</a:t>
            </a:r>
            <a:r>
              <a:rPr lang="en-GB" dirty="0"/>
              <a:t>):S1630–S1631 (presented at ESMO Asia Congress 2024, LBA7); </a:t>
            </a:r>
            <a:r>
              <a:rPr lang="en-GB" noProof="0" dirty="0">
                <a:solidFill>
                  <a:schemeClr val="tx2"/>
                </a:solidFill>
              </a:rPr>
              <a:t>Lisberg A, et al. Oncologist. 2025;30:oyaf225; Liu R, et al. Front Oncol. 15:1638054; Rosner SI, et al. Am Soc Clin Oncol Educ Book. 2023;43:e389968; Shi J, et al. Ther Adv Respir Dis. 2024:18:1-15; Swain SM, et al. Cancer Treat Rev. 2022;106:102378</a:t>
            </a:r>
          </a:p>
        </p:txBody>
      </p:sp>
      <p:sp>
        <p:nvSpPr>
          <p:cNvPr id="2" name="Slide Number Placeholder 1">
            <a:extLst>
              <a:ext uri="{FF2B5EF4-FFF2-40B4-BE49-F238E27FC236}">
                <a16:creationId xmlns:a16="http://schemas.microsoft.com/office/drawing/2014/main" id="{29A65A24-3564-FCBF-4065-CB16FFC163F7}"/>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EDBABE-2795-4E5B-820B-776AA6DA7498}"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6084928-84C0-0A24-5572-ABCF2B40BB79}"/>
              </a:ext>
            </a:extLst>
          </p:cNvPr>
          <p:cNvSpPr/>
          <p:nvPr/>
        </p:nvSpPr>
        <p:spPr>
          <a:xfrm>
            <a:off x="619201" y="1621411"/>
            <a:ext cx="10980000" cy="3103733"/>
          </a:xfrm>
          <a:prstGeom prst="rect">
            <a:avLst/>
          </a:prstGeom>
          <a:solidFill>
            <a:schemeClr val="tx2">
              <a:lumMod val="20000"/>
              <a:lumOff val="8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91440" bIns="45720" rtlCol="0" anchor="t"/>
          <a:lstStyle/>
          <a:p>
            <a:pPr marL="269875" marR="0" lvl="0" indent="-269875" algn="l" defTabSz="457200" rtl="0" eaLnBrk="1" fontAlgn="auto" latinLnBrk="0" hangingPunct="1">
              <a:lnSpc>
                <a:spcPct val="100000"/>
              </a:lnSpc>
              <a:spcBef>
                <a:spcPts val="0"/>
              </a:spcBef>
              <a:spcAft>
                <a:spcPts val="600"/>
              </a:spcAft>
              <a:buClr>
                <a:srgbClr val="5D8298"/>
              </a:buClr>
              <a:buSzTx/>
              <a:buFont typeface="Arial"/>
              <a:buChar char="•"/>
              <a:tabLst/>
              <a:defRPr/>
            </a:pPr>
            <a:r>
              <a:rPr kumimoji="0" lang="en-GB" sz="2000" b="1" i="0" u="none" strike="noStrike" kern="1200" cap="none" spc="0" normalizeH="0" baseline="0" noProof="0" dirty="0">
                <a:ln>
                  <a:noFill/>
                </a:ln>
                <a:solidFill>
                  <a:srgbClr val="000000"/>
                </a:solidFill>
                <a:effectLst/>
                <a:uLnTx/>
                <a:uFillTx/>
                <a:latin typeface="Arial"/>
                <a:ea typeface="+mn-ea"/>
                <a:cs typeface="Arial"/>
              </a:rPr>
              <a:t>ADC-related ILD is not fully understood: </a:t>
            </a:r>
            <a:r>
              <a:rPr kumimoji="0" lang="en-GB" sz="2000" b="0" i="0" u="none" strike="noStrike" kern="1200" cap="none" spc="0" normalizeH="0" baseline="0" noProof="0" dirty="0">
                <a:ln>
                  <a:noFill/>
                </a:ln>
                <a:solidFill>
                  <a:srgbClr val="000000"/>
                </a:solidFill>
                <a:effectLst/>
                <a:uLnTx/>
                <a:uFillTx/>
                <a:latin typeface="Arial"/>
                <a:ea typeface="+mn-ea"/>
                <a:cs typeface="Arial"/>
              </a:rPr>
              <a:t> </a:t>
            </a:r>
            <a:endParaRPr kumimoji="0" lang="en-GB" sz="2000" b="1" i="1" u="none" strike="noStrike" kern="1200" cap="none" spc="0" normalizeH="0" baseline="0" noProof="0" dirty="0">
              <a:ln>
                <a:noFill/>
              </a:ln>
              <a:solidFill>
                <a:srgbClr val="000000"/>
              </a:solidFill>
              <a:effectLst/>
              <a:uLnTx/>
              <a:uFillTx/>
              <a:latin typeface="Arial"/>
              <a:ea typeface="+mn-ea"/>
              <a:cs typeface="Arial"/>
            </a:endParaRPr>
          </a:p>
          <a:p>
            <a:pPr marL="269875" marR="0" lvl="0" indent="-269875" algn="l" defTabSz="457200" rtl="0" eaLnBrk="1" fontAlgn="auto" latinLnBrk="0" hangingPunct="1">
              <a:lnSpc>
                <a:spcPct val="100000"/>
              </a:lnSpc>
              <a:spcBef>
                <a:spcPts val="0"/>
              </a:spcBef>
              <a:spcAft>
                <a:spcPts val="300"/>
              </a:spcAft>
              <a:buClr>
                <a:srgbClr val="5D8298"/>
              </a:buClr>
              <a:buSzTx/>
              <a:buFont typeface="Arial"/>
              <a:buChar char="•"/>
              <a:tabLst/>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Bystander effect: a high affinity of the target antibody (HER2, TROP2, and HER3) for tumour cells </a:t>
            </a:r>
            <a:r>
              <a:rPr kumimoji="0" lang="en-GB" sz="2000" b="0" i="1" u="none" strike="noStrike" kern="1200" cap="none" spc="0" normalizeH="0" baseline="0" noProof="0" dirty="0">
                <a:ln>
                  <a:noFill/>
                </a:ln>
                <a:solidFill>
                  <a:srgbClr val="000000"/>
                </a:solidFill>
                <a:effectLst/>
                <a:uLnTx/>
                <a:uFillTx/>
                <a:latin typeface="Arial"/>
                <a:ea typeface="+mn-ea"/>
                <a:cs typeface="Arial"/>
              </a:rPr>
              <a:t>might</a:t>
            </a:r>
            <a:r>
              <a:rPr kumimoji="0" lang="en-GB" sz="2000" b="0" i="0" u="none" strike="noStrike" kern="1200" cap="none" spc="0" normalizeH="0" baseline="0" noProof="0" dirty="0">
                <a:ln>
                  <a:noFill/>
                </a:ln>
                <a:solidFill>
                  <a:srgbClr val="000000"/>
                </a:solidFill>
                <a:effectLst/>
                <a:uLnTx/>
                <a:uFillTx/>
                <a:latin typeface="Arial"/>
                <a:ea typeface="+mn-ea"/>
                <a:cs typeface="Arial"/>
              </a:rPr>
              <a:t> lead to increased exposure of normal lung tissue to the payload  </a:t>
            </a:r>
          </a:p>
          <a:p>
            <a:pPr marL="717550" marR="0" lvl="1" indent="-260350" algn="l" defTabSz="457200" rtl="0" eaLnBrk="1" fontAlgn="auto" latinLnBrk="0" hangingPunct="1">
              <a:lnSpc>
                <a:spcPct val="100000"/>
              </a:lnSpc>
              <a:spcBef>
                <a:spcPts val="0"/>
              </a:spcBef>
              <a:spcAft>
                <a:spcPts val="600"/>
              </a:spcAft>
              <a:buClr>
                <a:srgbClr val="5D8298"/>
              </a:buClr>
              <a:buSzTx/>
              <a:buFont typeface="System Font Regular"/>
              <a:buChar char="–"/>
              <a:tabLst/>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ADC </a:t>
            </a:r>
            <a:r>
              <a:rPr kumimoji="0" lang="en-GB" sz="2000" b="0" i="1" u="none" strike="noStrike" kern="1200" cap="none" spc="0" normalizeH="0" baseline="0" noProof="0" dirty="0">
                <a:ln>
                  <a:noFill/>
                </a:ln>
                <a:solidFill>
                  <a:srgbClr val="000000"/>
                </a:solidFill>
                <a:effectLst/>
                <a:uLnTx/>
                <a:uFillTx/>
                <a:latin typeface="Arial"/>
                <a:ea typeface="+mn-ea"/>
                <a:cs typeface="Arial"/>
              </a:rPr>
              <a:t>may</a:t>
            </a:r>
            <a:r>
              <a:rPr kumimoji="0" lang="en-GB" sz="2000" b="0" i="0" u="none" strike="noStrike" kern="1200" cap="none" spc="0" normalizeH="0" baseline="0" noProof="0" dirty="0">
                <a:ln>
                  <a:noFill/>
                </a:ln>
                <a:solidFill>
                  <a:srgbClr val="000000"/>
                </a:solidFill>
                <a:effectLst/>
                <a:uLnTx/>
                <a:uFillTx/>
                <a:latin typeface="Arial"/>
                <a:ea typeface="+mn-ea"/>
                <a:cs typeface="Arial"/>
              </a:rPr>
              <a:t> activate immune mediators leading to inflammatory processes and finally </a:t>
            </a:r>
            <a:br>
              <a:rPr kumimoji="0" lang="en-GB" sz="2000" b="0" i="0" u="none" strike="noStrike" kern="1200" cap="none" spc="0" normalizeH="0" baseline="0" noProof="0" dirty="0">
                <a:ln>
                  <a:noFill/>
                </a:ln>
                <a:solidFill>
                  <a:srgbClr val="000000"/>
                </a:solidFill>
                <a:effectLst/>
                <a:uLnTx/>
                <a:uFillTx/>
                <a:latin typeface="Arial"/>
                <a:ea typeface="+mn-ea"/>
                <a:cs typeface="Arial"/>
              </a:rPr>
            </a:br>
            <a:r>
              <a:rPr kumimoji="0" lang="en-GB" sz="2000" b="0" i="0" u="none" strike="noStrike" kern="1200" cap="none" spc="0" normalizeH="0" baseline="0" noProof="0" dirty="0">
                <a:ln>
                  <a:noFill/>
                </a:ln>
                <a:solidFill>
                  <a:srgbClr val="000000"/>
                </a:solidFill>
                <a:effectLst/>
                <a:uLnTx/>
                <a:uFillTx/>
                <a:latin typeface="Arial"/>
                <a:ea typeface="+mn-ea"/>
                <a:cs typeface="Arial"/>
              </a:rPr>
              <a:t>development of ILD</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69875" marR="0" lvl="0" indent="-269875" algn="l" defTabSz="457200" rtl="0" eaLnBrk="1" fontAlgn="auto" latinLnBrk="0" hangingPunct="1">
              <a:lnSpc>
                <a:spcPct val="100000"/>
              </a:lnSpc>
              <a:spcBef>
                <a:spcPts val="0"/>
              </a:spcBef>
              <a:spcAft>
                <a:spcPts val="600"/>
              </a:spcAft>
              <a:buClr>
                <a:srgbClr val="5D8298"/>
              </a:buClr>
              <a:buSzTx/>
              <a:buFont typeface="Arial"/>
              <a:buChar char="•"/>
              <a:tabLst/>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Rare but serious condition: it is essential that patient understand signs and symptoms</a:t>
            </a:r>
          </a:p>
          <a:p>
            <a:pPr marL="269875" marR="0" lvl="0" indent="-269875" algn="l" defTabSz="457200" rtl="0" eaLnBrk="1" fontAlgn="auto" latinLnBrk="0" hangingPunct="1">
              <a:lnSpc>
                <a:spcPct val="100000"/>
              </a:lnSpc>
              <a:spcBef>
                <a:spcPts val="0"/>
              </a:spcBef>
              <a:spcAft>
                <a:spcPts val="600"/>
              </a:spcAft>
              <a:buClr>
                <a:srgbClr val="5D8298"/>
              </a:buClr>
              <a:buSzTx/>
              <a:buFont typeface="Arial"/>
              <a:buChar char="•"/>
              <a:tabLst/>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Requires expedited work up to rule out other causes, steroids mainstay of therapy ILD</a:t>
            </a:r>
          </a:p>
          <a:p>
            <a:pPr marL="269875" indent="-269875">
              <a:spcAft>
                <a:spcPts val="600"/>
              </a:spcAft>
              <a:buClr>
                <a:srgbClr val="5D8298"/>
              </a:buClr>
              <a:buFont typeface="Arial"/>
              <a:buChar char="•"/>
              <a:defRPr/>
            </a:pPr>
            <a:r>
              <a:rPr lang="en-US" sz="2000" b="1" dirty="0">
                <a:solidFill>
                  <a:schemeClr val="tx1"/>
                </a:solidFill>
                <a:latin typeface="Arial"/>
                <a:cs typeface="Arial"/>
              </a:rPr>
              <a:t>Permanently discontinue for grade 2 or higher</a:t>
            </a:r>
            <a:endParaRPr lang="en-US" sz="2000" dirty="0">
              <a:solidFill>
                <a:schemeClr val="tx1"/>
              </a:solidFill>
              <a:latin typeface="Arial"/>
              <a:cs typeface="Arial"/>
            </a:endParaRPr>
          </a:p>
          <a:p>
            <a:pPr marR="0" lvl="0" algn="l" defTabSz="457200" rtl="0" eaLnBrk="1" fontAlgn="auto" latinLnBrk="0" hangingPunct="1">
              <a:lnSpc>
                <a:spcPct val="100000"/>
              </a:lnSpc>
              <a:spcBef>
                <a:spcPts val="0"/>
              </a:spcBef>
              <a:spcAft>
                <a:spcPts val="600"/>
              </a:spcAft>
              <a:buClr>
                <a:srgbClr val="5D8298"/>
              </a:buClr>
              <a:buSzTx/>
              <a:tabLst/>
              <a:defRPr/>
            </a:pPr>
            <a:endParaRPr kumimoji="0" lang="en-GB" sz="2000" b="0" i="0" u="none" strike="noStrike" kern="1200" cap="none" spc="0" normalizeH="0" baseline="0" noProof="0" dirty="0">
              <a:ln>
                <a:noFill/>
              </a:ln>
              <a:solidFill>
                <a:srgbClr val="000000"/>
              </a:solidFill>
              <a:effectLst/>
              <a:uLnTx/>
              <a:uFillTx/>
              <a:latin typeface="Arial"/>
              <a:ea typeface="+mn-ea"/>
              <a:cs typeface="Arial"/>
            </a:endParaRPr>
          </a:p>
        </p:txBody>
      </p:sp>
      <p:sp>
        <p:nvSpPr>
          <p:cNvPr id="4" name="Freeform: Shape 9">
            <a:extLst>
              <a:ext uri="{FF2B5EF4-FFF2-40B4-BE49-F238E27FC236}">
                <a16:creationId xmlns:a16="http://schemas.microsoft.com/office/drawing/2014/main" id="{6B6C1F27-0D4E-3D0D-6F84-4423F5F7CB30}"/>
              </a:ext>
            </a:extLst>
          </p:cNvPr>
          <p:cNvSpPr/>
          <p:nvPr/>
        </p:nvSpPr>
        <p:spPr>
          <a:xfrm>
            <a:off x="619201" y="1036800"/>
            <a:ext cx="10980000" cy="597054"/>
          </a:xfrm>
          <a:custGeom>
            <a:avLst/>
            <a:gdLst>
              <a:gd name="connsiteX0" fmla="*/ 0 w 5662857"/>
              <a:gd name="connsiteY0" fmla="*/ 0 h 432000"/>
              <a:gd name="connsiteX1" fmla="*/ 5333700 w 5662857"/>
              <a:gd name="connsiteY1" fmla="*/ 0 h 432000"/>
              <a:gd name="connsiteX2" fmla="*/ 5662857 w 5662857"/>
              <a:gd name="connsiteY2" fmla="*/ 430453 h 432000"/>
              <a:gd name="connsiteX3" fmla="*/ 5662857 w 5662857"/>
              <a:gd name="connsiteY3" fmla="*/ 432000 h 432000"/>
              <a:gd name="connsiteX4" fmla="*/ 5333700 w 5662857"/>
              <a:gd name="connsiteY4" fmla="*/ 432000 h 432000"/>
              <a:gd name="connsiteX5" fmla="*/ 0 w 5662857"/>
              <a:gd name="connsiteY5" fmla="*/ 432000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2857" h="432000">
                <a:moveTo>
                  <a:pt x="0" y="0"/>
                </a:moveTo>
                <a:lnTo>
                  <a:pt x="5333700" y="0"/>
                </a:lnTo>
                <a:lnTo>
                  <a:pt x="5662857" y="430453"/>
                </a:lnTo>
                <a:lnTo>
                  <a:pt x="5662857" y="432000"/>
                </a:lnTo>
                <a:lnTo>
                  <a:pt x="5333700" y="432000"/>
                </a:lnTo>
                <a:lnTo>
                  <a:pt x="0" y="43200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ILD</a:t>
            </a:r>
          </a:p>
        </p:txBody>
      </p:sp>
    </p:spTree>
    <p:extLst>
      <p:ext uri="{BB962C8B-B14F-4D97-AF65-F5344CB8AC3E}">
        <p14:creationId xmlns:p14="http://schemas.microsoft.com/office/powerpoint/2010/main" val="4025899373"/>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E90F4-4302-D090-7097-3EE6A73D868B}"/>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E5D6709-EA31-00B0-D79E-2B91EE4CB107}"/>
              </a:ext>
            </a:extLst>
          </p:cNvPr>
          <p:cNvSpPr>
            <a:spLocks noGrp="1"/>
          </p:cNvSpPr>
          <p:nvPr>
            <p:ph type="body" idx="1"/>
          </p:nvPr>
        </p:nvSpPr>
        <p:spPr>
          <a:xfrm>
            <a:off x="619200" y="804387"/>
            <a:ext cx="10972800" cy="702470"/>
          </a:xfrm>
        </p:spPr>
        <p:txBody>
          <a:bodyPr/>
          <a:lstStyle/>
          <a:p>
            <a:r>
              <a:rPr lang="en-GB" noProof="0" dirty="0"/>
              <a:t>Dose Modifications with Dato-DXd</a:t>
            </a:r>
          </a:p>
          <a:p>
            <a:endParaRPr lang="en-GB" noProof="0" dirty="0"/>
          </a:p>
        </p:txBody>
      </p:sp>
      <p:sp>
        <p:nvSpPr>
          <p:cNvPr id="2" name="Title 1">
            <a:extLst>
              <a:ext uri="{FF2B5EF4-FFF2-40B4-BE49-F238E27FC236}">
                <a16:creationId xmlns:a16="http://schemas.microsoft.com/office/drawing/2014/main" id="{9AC6CC2A-963C-794D-6F65-400E50665487}"/>
              </a:ext>
            </a:extLst>
          </p:cNvPr>
          <p:cNvSpPr>
            <a:spLocks noGrp="1"/>
          </p:cNvSpPr>
          <p:nvPr>
            <p:ph type="title"/>
          </p:nvPr>
        </p:nvSpPr>
        <p:spPr>
          <a:xfrm>
            <a:off x="619125" y="258763"/>
            <a:ext cx="10963275" cy="865187"/>
          </a:xfrm>
        </p:spPr>
        <p:txBody>
          <a:bodyPr>
            <a:normAutofit/>
          </a:bodyPr>
          <a:lstStyle/>
          <a:p>
            <a:pPr lvl="0"/>
            <a:r>
              <a:rPr lang="en-GB" noProof="0" dirty="0"/>
              <a:t>Interstitial lung disease Management</a:t>
            </a:r>
          </a:p>
        </p:txBody>
      </p:sp>
      <p:sp>
        <p:nvSpPr>
          <p:cNvPr id="19" name="Content Placeholder 18">
            <a:extLst>
              <a:ext uri="{FF2B5EF4-FFF2-40B4-BE49-F238E27FC236}">
                <a16:creationId xmlns:a16="http://schemas.microsoft.com/office/drawing/2014/main" id="{9B88FE73-5303-8017-0C37-57B7ECE63E21}"/>
              </a:ext>
            </a:extLst>
          </p:cNvPr>
          <p:cNvSpPr>
            <a:spLocks noGrp="1"/>
          </p:cNvSpPr>
          <p:nvPr>
            <p:ph sz="quarter" idx="15"/>
          </p:nvPr>
        </p:nvSpPr>
        <p:spPr>
          <a:xfrm>
            <a:off x="620183" y="6356351"/>
            <a:ext cx="10180339" cy="365125"/>
          </a:xfrm>
        </p:spPr>
        <p:txBody>
          <a:bodyPr anchor="b"/>
          <a:lstStyle/>
          <a:p>
            <a:pPr lvl="0">
              <a:spcBef>
                <a:spcPts val="0"/>
              </a:spcBef>
              <a:spcAft>
                <a:spcPts val="300"/>
              </a:spcAft>
            </a:pPr>
            <a:r>
              <a:rPr lang="en-GB" sz="1100" noProof="0" dirty="0">
                <a:solidFill>
                  <a:schemeClr val="tx2"/>
                </a:solidFill>
              </a:rPr>
              <a:t>CT, computed tomography; Dato-DXd, datopotamab deruxtecan; IV, intravenous; SpO2, capillary peripheral oxygen saturation</a:t>
            </a:r>
          </a:p>
          <a:p>
            <a:pPr lvl="0">
              <a:spcBef>
                <a:spcPts val="0"/>
              </a:spcBef>
              <a:spcAft>
                <a:spcPts val="300"/>
              </a:spcAft>
            </a:pPr>
            <a:r>
              <a:rPr lang="en-GB" sz="1100" noProof="0" dirty="0">
                <a:solidFill>
                  <a:schemeClr val="tx2"/>
                </a:solidFill>
              </a:rPr>
              <a:t>Lisberg A, et al. Oncologist. 2025;30:oyaf225</a:t>
            </a:r>
            <a:endParaRPr lang="en-GB" sz="1100" noProof="0" dirty="0">
              <a:solidFill>
                <a:schemeClr val="tx2"/>
              </a:solidFill>
              <a:highlight>
                <a:srgbClr val="FFFF00"/>
              </a:highlight>
            </a:endParaRPr>
          </a:p>
        </p:txBody>
      </p:sp>
      <p:sp>
        <p:nvSpPr>
          <p:cNvPr id="12" name="Slide Number Placeholder 3">
            <a:extLst>
              <a:ext uri="{FF2B5EF4-FFF2-40B4-BE49-F238E27FC236}">
                <a16:creationId xmlns:a16="http://schemas.microsoft.com/office/drawing/2014/main" id="{06ADF32F-C4B4-B0BA-A498-296952549663}"/>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F768E7-F056-4C38-8AB2-2EEC68B6655D}" type="slidenum">
              <a:rPr kumimoji="0" lang="en-GB" sz="1100" b="0" i="0" u="none" strike="noStrike" kern="1200" cap="none" spc="0" normalizeH="0" baseline="0" noProof="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DADF04F9-4374-5918-B376-91AD10D05C7A}"/>
              </a:ext>
            </a:extLst>
          </p:cNvPr>
          <p:cNvSpPr/>
          <p:nvPr/>
        </p:nvSpPr>
        <p:spPr>
          <a:xfrm>
            <a:off x="619125" y="2331774"/>
            <a:ext cx="10971272" cy="3960000"/>
          </a:xfrm>
          <a:prstGeom prst="rect">
            <a:avLst/>
          </a:prstGeom>
          <a:solidFill>
            <a:schemeClr val="bg1">
              <a:lumMod val="95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Freeform: Shape 2">
            <a:extLst>
              <a:ext uri="{FF2B5EF4-FFF2-40B4-BE49-F238E27FC236}">
                <a16:creationId xmlns:a16="http://schemas.microsoft.com/office/drawing/2014/main" id="{FFA8663F-E1F7-32EB-471A-7CD79A633F26}"/>
              </a:ext>
            </a:extLst>
          </p:cNvPr>
          <p:cNvSpPr/>
          <p:nvPr/>
        </p:nvSpPr>
        <p:spPr>
          <a:xfrm>
            <a:off x="619124" y="1179206"/>
            <a:ext cx="3687175" cy="1152612"/>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wrap="square" lIns="182880" rtlCol="0" anchor="ctr">
            <a:noAutofit/>
          </a:bodyPr>
          <a:lstStyle/>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Grade 1</a:t>
            </a:r>
          </a:p>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Asymptomatic; clinical or diagnostic observations only</a:t>
            </a:r>
            <a:r>
              <a:rPr kumimoji="0" lang="en-US" sz="1600" b="1" i="0" u="none" strike="noStrike" kern="1200" cap="none" spc="0" normalizeH="0" baseline="0" noProof="0" dirty="0">
                <a:ln>
                  <a:noFill/>
                </a:ln>
                <a:solidFill>
                  <a:srgbClr val="FFFFFF"/>
                </a:solidFill>
                <a:effectLst/>
                <a:uLnTx/>
                <a:uFillTx/>
                <a:latin typeface="Arial"/>
                <a:ea typeface="+mn-ea"/>
                <a:cs typeface="+mn-cs"/>
              </a:rPr>
              <a:t>	</a:t>
            </a:r>
          </a:p>
          <a:p>
            <a:pPr marL="0" marR="0" lvl="0" indent="0" algn="l" defTabSz="533387" rtl="0" eaLnBrk="1" fontAlgn="base" latinLnBrk="0" hangingPunct="1">
              <a:lnSpc>
                <a:spcPct val="90000"/>
              </a:lnSpc>
              <a:spcBef>
                <a:spcPct val="0"/>
              </a:spcBef>
              <a:spcAft>
                <a:spcPct val="35000"/>
              </a:spcAft>
              <a:buClrTx/>
              <a:buSzTx/>
              <a:buFontTx/>
              <a:buNone/>
              <a:tabLst/>
              <a:defRPr/>
            </a:pPr>
            <a:endParaRPr kumimoji="0" lang="en-GB" sz="1600" b="1" i="0" u="none" strike="noStrike" kern="1200" cap="none" spc="0" normalizeH="0" baseline="30000" noProof="0" dirty="0">
              <a:ln>
                <a:noFill/>
              </a:ln>
              <a:solidFill>
                <a:srgbClr val="FFFFFF"/>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FD4825D0-B7B6-A1AF-C779-85AEA87B7DC0}"/>
              </a:ext>
            </a:extLst>
          </p:cNvPr>
          <p:cNvSpPr/>
          <p:nvPr/>
        </p:nvSpPr>
        <p:spPr>
          <a:xfrm>
            <a:off x="684000" y="2336632"/>
            <a:ext cx="3535126" cy="41167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Consider a consultation with a </a:t>
            </a:r>
            <a:r>
              <a:rPr kumimoji="0" lang="en-GB" sz="13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pulmonologist</a:t>
            </a:r>
          </a:p>
          <a:p>
            <a:pPr marL="182563" marR="0" lvl="0" indent="-182563" algn="l" defTabSz="457200" rtl="0" eaLnBrk="1" fontAlgn="auto" latinLnBrk="0" hangingPunct="1">
              <a:lnSpc>
                <a:spcPct val="100000"/>
              </a:lnSpc>
              <a:spcBef>
                <a:spcPts val="0"/>
              </a:spcBef>
              <a:spcAft>
                <a:spcPts val="300"/>
              </a:spcAft>
              <a:buClr>
                <a:srgbClr val="C6573B"/>
              </a:buClr>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Monitor and </a:t>
            </a:r>
            <a:r>
              <a:rPr kumimoji="0" lang="en-GB" sz="13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closely </a:t>
            </a:r>
            <a:r>
              <a:rPr kumimoji="0" lang="en-GB" sz="13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follow-up in 2-7 days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onset of clinical symptoms and SpO2 </a:t>
            </a:r>
          </a:p>
          <a:p>
            <a:pPr marL="182563" marR="0" lvl="0" indent="-182563" algn="l" defTabSz="457200" rtl="0" eaLnBrk="1" fontAlgn="auto" latinLnBrk="0" hangingPunct="1">
              <a:lnSpc>
                <a:spcPct val="100000"/>
              </a:lnSpc>
              <a:spcBef>
                <a:spcPts val="0"/>
              </a:spcBef>
              <a:spcAft>
                <a:spcPts val="300"/>
              </a:spcAft>
              <a:buClr>
                <a:srgbClr val="C6573B"/>
              </a:buClr>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Consider follow-up </a:t>
            </a:r>
            <a:r>
              <a:rPr kumimoji="0" lang="en-GB" sz="13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imaging in 1-2 weeks</a:t>
            </a:r>
            <a:r>
              <a:rPr kumimoji="0" lang="en-GB" sz="13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 as clinically indicated) </a:t>
            </a:r>
          </a:p>
          <a:p>
            <a:pPr marL="182563" marR="0" lvl="0" indent="-182563" algn="l" defTabSz="457200" rtl="0" eaLnBrk="1" fontAlgn="auto" latinLnBrk="0" hangingPunct="1">
              <a:lnSpc>
                <a:spcPct val="100000"/>
              </a:lnSpc>
              <a:spcBef>
                <a:spcPts val="0"/>
              </a:spcBef>
              <a:spcAft>
                <a:spcPts val="300"/>
              </a:spcAft>
              <a:buClr>
                <a:srgbClr val="C6573B"/>
              </a:buClr>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Consider starting </a:t>
            </a:r>
            <a:r>
              <a:rPr kumimoji="0" lang="en-GB" sz="13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systemic corticosteroids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(e.g. at least 0.5 mg/ kg/day prednisone or equivalent) until improvement, followed by gradual taper over at least 4 weeks </a:t>
            </a:r>
          </a:p>
          <a:p>
            <a:pPr marL="182563" marR="0" lvl="0" indent="-182563" algn="l" defTabSz="457200" rtl="0" eaLnBrk="1" fontAlgn="auto" latinLnBrk="0" hangingPunct="1">
              <a:lnSpc>
                <a:spcPct val="100000"/>
              </a:lnSpc>
              <a:spcBef>
                <a:spcPts val="0"/>
              </a:spcBef>
              <a:spcAft>
                <a:spcPts val="300"/>
              </a:spcAft>
              <a:buClr>
                <a:srgbClr val="C6573B"/>
              </a:buClr>
              <a:buSzTx/>
              <a:buFont typeface="Arial" panose="020B0604020202020204" pitchFamily="34" charset="0"/>
              <a:buChar char="•"/>
              <a:tabLst/>
              <a:defRPr/>
            </a:pPr>
            <a:r>
              <a:rPr kumimoji="0" lang="en-GB" sz="13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Pause Dato-DXd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until resolved to grade 0, then:</a:t>
            </a:r>
          </a:p>
          <a:p>
            <a:pPr marL="182563" marR="0" lvl="0" indent="-182563" algn="l" defTabSz="457200" rtl="0" eaLnBrk="1" fontAlgn="auto" latinLnBrk="0" hangingPunct="1">
              <a:lnSpc>
                <a:spcPct val="100000"/>
              </a:lnSpc>
              <a:spcBef>
                <a:spcPts val="0"/>
              </a:spcBef>
              <a:spcAft>
                <a:spcPts val="300"/>
              </a:spcAft>
              <a:buClr>
                <a:srgbClr val="C6573B"/>
              </a:buClr>
              <a:buSzTx/>
              <a:buFont typeface="Arial" panose="020B0604020202020204" pitchFamily="34" charset="0"/>
              <a:buChar char="•"/>
              <a:tabLst/>
              <a:defRPr/>
            </a:pPr>
            <a:r>
              <a:rPr kumimoji="0" lang="en-GB" sz="13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If resolved in ≤28 days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from day of onset, maintain dose</a:t>
            </a:r>
            <a:endPar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82563" marR="0" lvl="0" indent="-182563" algn="l" defTabSz="457200" rtl="0" eaLnBrk="1" fontAlgn="auto" latinLnBrk="0" hangingPunct="1">
              <a:lnSpc>
                <a:spcPct val="100000"/>
              </a:lnSpc>
              <a:spcBef>
                <a:spcPts val="0"/>
              </a:spcBef>
              <a:spcAft>
                <a:spcPts val="300"/>
              </a:spcAft>
              <a:buClr>
                <a:srgbClr val="C6573B"/>
              </a:buClr>
              <a:buSzTx/>
              <a:buFont typeface="Arial" panose="020B0604020202020204" pitchFamily="34" charset="0"/>
              <a:buChar char="•"/>
              <a:tabLst/>
              <a:defRPr/>
            </a:pPr>
            <a:r>
              <a:rPr kumimoji="0" lang="en-GB" sz="13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If resolved in &gt;28 days</a:t>
            </a:r>
            <a:r>
              <a:rPr kumimoji="0" lang="en-GB" sz="13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from day of onset, reduce dose by one level</a:t>
            </a:r>
            <a:endPar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3" name="Freeform: Shape 2">
            <a:extLst>
              <a:ext uri="{FF2B5EF4-FFF2-40B4-BE49-F238E27FC236}">
                <a16:creationId xmlns:a16="http://schemas.microsoft.com/office/drawing/2014/main" id="{AF21AA57-3AE6-F60C-53B4-DA68BCD2FC21}"/>
              </a:ext>
            </a:extLst>
          </p:cNvPr>
          <p:cNvSpPr/>
          <p:nvPr/>
        </p:nvSpPr>
        <p:spPr>
          <a:xfrm>
            <a:off x="4295800" y="1179206"/>
            <a:ext cx="3694214" cy="115261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wrap="square" lIns="182880" rtlCol="0" anchor="ctr">
            <a:noAutofit/>
          </a:bodyPr>
          <a:lstStyle/>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Arial"/>
                <a:ea typeface="+mn-ea"/>
                <a:cs typeface="+mn-cs"/>
              </a:rPr>
              <a:t>Grade 2</a:t>
            </a:r>
          </a:p>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Symptomatic; medical intervention indicated; limiting instrumental activities of daily living	</a:t>
            </a:r>
          </a:p>
          <a:p>
            <a:pPr marL="0" marR="0" lvl="0" indent="0" algn="l" defTabSz="533387" rtl="0" eaLnBrk="1" fontAlgn="base" latinLnBrk="0" hangingPunct="1">
              <a:lnSpc>
                <a:spcPct val="90000"/>
              </a:lnSpc>
              <a:spcBef>
                <a:spcPct val="0"/>
              </a:spcBef>
              <a:spcAft>
                <a:spcPct val="35000"/>
              </a:spcAft>
              <a:buClrTx/>
              <a:buSzTx/>
              <a:buFontTx/>
              <a:buNone/>
              <a:tabLst/>
              <a:defRPr/>
            </a:pPr>
            <a:endParaRPr kumimoji="0" lang="en-GB" sz="1600" b="1" i="0" u="none" strike="noStrike" kern="1200" cap="none" spc="0" normalizeH="0" baseline="30000" noProof="0" dirty="0">
              <a:ln>
                <a:noFill/>
              </a:ln>
              <a:solidFill>
                <a:schemeClr val="tx1"/>
              </a:solidFill>
              <a:effectLst/>
              <a:uLnTx/>
              <a:uFillTx/>
              <a:latin typeface="Arial"/>
              <a:ea typeface="+mn-ea"/>
              <a:cs typeface="+mn-cs"/>
            </a:endParaRPr>
          </a:p>
        </p:txBody>
      </p:sp>
      <p:sp>
        <p:nvSpPr>
          <p:cNvPr id="85" name="Freeform: Shape 2">
            <a:extLst>
              <a:ext uri="{FF2B5EF4-FFF2-40B4-BE49-F238E27FC236}">
                <a16:creationId xmlns:a16="http://schemas.microsoft.com/office/drawing/2014/main" id="{4E065AC6-2778-EBE4-183F-BAEFCA4AC99B}"/>
              </a:ext>
            </a:extLst>
          </p:cNvPr>
          <p:cNvSpPr/>
          <p:nvPr/>
        </p:nvSpPr>
        <p:spPr>
          <a:xfrm>
            <a:off x="8000897" y="1179206"/>
            <a:ext cx="3600000" cy="1152612"/>
          </a:xfrm>
          <a:prstGeom prst="rect">
            <a:avLst/>
          </a:prstGeom>
          <a:solidFill>
            <a:srgbClr val="005D00"/>
          </a:solidFill>
          <a:ln>
            <a:noFill/>
          </a:ln>
          <a:effectLst/>
        </p:spPr>
        <p:style>
          <a:lnRef idx="1">
            <a:schemeClr val="accent1"/>
          </a:lnRef>
          <a:fillRef idx="3">
            <a:schemeClr val="accent1"/>
          </a:fillRef>
          <a:effectRef idx="2">
            <a:schemeClr val="accent1"/>
          </a:effectRef>
          <a:fontRef idx="minor">
            <a:schemeClr val="lt1"/>
          </a:fontRef>
        </p:style>
        <p:txBody>
          <a:bodyPr wrap="square" lIns="182880" rtlCol="0" anchor="ctr">
            <a:noAutofit/>
          </a:bodyPr>
          <a:lstStyle/>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Grade 3-4</a:t>
            </a:r>
          </a:p>
          <a:p>
            <a:pPr marL="0" marR="0" lvl="0" indent="0" algn="l" defTabSz="533387" rtl="0" eaLnBrk="1" fontAlgn="base"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G3: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Severe symptoms; limiting self-care activities of daily living; oxygen indicated; </a:t>
            </a: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G4:</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Life-threatening respiratory compromise; urgent intervention indicated (</a:t>
            </a:r>
            <a:r>
              <a:rPr kumimoji="0" lang="en-US"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eg</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tracheotomy or intubation)	</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6" name="Rectangle 85">
            <a:extLst>
              <a:ext uri="{FF2B5EF4-FFF2-40B4-BE49-F238E27FC236}">
                <a16:creationId xmlns:a16="http://schemas.microsoft.com/office/drawing/2014/main" id="{2750EAE9-EEF5-EBD5-DFF6-85D6BDCB514B}"/>
              </a:ext>
            </a:extLst>
          </p:cNvPr>
          <p:cNvSpPr/>
          <p:nvPr/>
        </p:nvSpPr>
        <p:spPr>
          <a:xfrm>
            <a:off x="4295800" y="2336632"/>
            <a:ext cx="3781719" cy="39551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Permanently </a:t>
            </a:r>
            <a:r>
              <a:rPr kumimoji="0" lang="en-GB" sz="1300" b="1"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discontinue treatment</a:t>
            </a:r>
          </a:p>
          <a:p>
            <a:pPr marL="171450" marR="0" lvl="0" indent="-171450" algn="l" defTabSz="4572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Consider a consultation with a </a:t>
            </a:r>
            <a:r>
              <a:rPr kumimoji="0" lang="en-GB" sz="1300" b="1"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pulmonologist</a:t>
            </a:r>
          </a:p>
          <a:p>
            <a:pPr marL="171450" marR="0" lvl="0" indent="-171450" algn="l" defTabSz="4572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Promptly start </a:t>
            </a:r>
            <a:r>
              <a:rPr kumimoji="0" lang="en-GB" sz="1300" b="1"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systemic corticosteroids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(e.g. ≥ 1.0 mg/kg/day prednisone or equivalent) for at least 14 days or until complete resolution of clinical symptoms and chest CT findings, followed by gradual taper over ≥4 weeks</a:t>
            </a:r>
            <a:endPar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GB" sz="1300" b="1"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Monitor symptoms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closely and r</a:t>
            </a:r>
            <a:r>
              <a:rPr kumimoji="0" lang="en-GB" sz="1300" b="1"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e-image</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clinically indicated. </a:t>
            </a:r>
          </a:p>
          <a:p>
            <a:pPr marL="171450" marR="0" lvl="0" indent="-171450" algn="l" defTabSz="4572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clinical or diagnostic observations worsen or do not improve in 5 days: </a:t>
            </a:r>
          </a:p>
          <a:p>
            <a:pPr marL="533400" marR="0" lvl="1" indent="-220663" algn="l" defTabSz="457200" rtl="0" eaLnBrk="1" fontAlgn="auto" latinLnBrk="0" hangingPunct="1">
              <a:lnSpc>
                <a:spcPct val="100000"/>
              </a:lnSpc>
              <a:spcBef>
                <a:spcPts val="0"/>
              </a:spcBef>
              <a:spcAft>
                <a:spcPts val="300"/>
              </a:spcAft>
              <a:buClr>
                <a:schemeClr val="accent1"/>
              </a:buClr>
              <a:buSzTx/>
              <a:buFont typeface="System Font Regular"/>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Consider </a:t>
            </a:r>
            <a:r>
              <a:rPr kumimoji="0" lang="en-GB" sz="1200" b="1"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increasing corticosteroid dose</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(e.g. 2 mg/kg/day prednisone or equivalent) and switching to IV administration (e.g. methylprednisolone)</a:t>
            </a:r>
          </a:p>
          <a:p>
            <a:pPr marL="533400" marR="0" lvl="1" indent="-220663" algn="l" defTabSz="457200" rtl="0" eaLnBrk="1" fontAlgn="auto" latinLnBrk="0" hangingPunct="1">
              <a:lnSpc>
                <a:spcPct val="100000"/>
              </a:lnSpc>
              <a:spcBef>
                <a:spcPts val="0"/>
              </a:spcBef>
              <a:spcAft>
                <a:spcPts val="300"/>
              </a:spcAft>
              <a:buClr>
                <a:schemeClr val="accent1"/>
              </a:buClr>
              <a:buSzTx/>
              <a:buFont typeface="System Font Regular"/>
              <a:buChar char="–"/>
              <a:tabLst/>
              <a:defRPr/>
            </a:pP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Reconsider </a:t>
            </a:r>
            <a:r>
              <a:rPr kumimoji="0" lang="en-GB" sz="1300" b="1"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additional workup</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alternative etiologies</a:t>
            </a:r>
          </a:p>
          <a:p>
            <a:pPr marL="533400" marR="0" lvl="1" indent="-220663" algn="l" defTabSz="457200" rtl="0" eaLnBrk="1" fontAlgn="auto" latinLnBrk="0" hangingPunct="1">
              <a:lnSpc>
                <a:spcPct val="100000"/>
              </a:lnSpc>
              <a:spcBef>
                <a:spcPts val="0"/>
              </a:spcBef>
              <a:spcAft>
                <a:spcPts val="300"/>
              </a:spcAft>
              <a:buClr>
                <a:schemeClr val="accent1"/>
              </a:buClr>
              <a:buSzTx/>
              <a:buFont typeface="System Font Regular"/>
              <a:buChar char="–"/>
              <a:tabLst/>
              <a:defRPr/>
            </a:pPr>
            <a:r>
              <a:rPr kumimoji="0" lang="en-GB" sz="1300" b="1"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Escalate care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clinically indicated</a:t>
            </a:r>
          </a:p>
        </p:txBody>
      </p:sp>
      <p:sp>
        <p:nvSpPr>
          <p:cNvPr id="87" name="Rectangle 86">
            <a:extLst>
              <a:ext uri="{FF2B5EF4-FFF2-40B4-BE49-F238E27FC236}">
                <a16:creationId xmlns:a16="http://schemas.microsoft.com/office/drawing/2014/main" id="{2602C7E2-E8B9-5FD5-3649-02D1BBA41715}"/>
              </a:ext>
            </a:extLst>
          </p:cNvPr>
          <p:cNvSpPr/>
          <p:nvPr/>
        </p:nvSpPr>
        <p:spPr>
          <a:xfrm>
            <a:off x="8063854" y="2336632"/>
            <a:ext cx="3515660" cy="41167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Permanently </a:t>
            </a:r>
            <a:r>
              <a:rPr kumimoji="0" lang="en-GB" sz="13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discontinue treatment</a:t>
            </a:r>
          </a:p>
          <a:p>
            <a:pPr marL="182563" marR="0" lvl="0" indent="-182563" algn="l" defTabSz="4572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Consider a consultation with a </a:t>
            </a:r>
            <a:r>
              <a:rPr kumimoji="0" lang="en-GB" sz="13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pulmonologist</a:t>
            </a:r>
          </a:p>
          <a:p>
            <a:pPr marL="182563" marR="0" lvl="0" indent="-174625" algn="l" defTabSz="4572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GB" sz="13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Hospitalisation</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required</a:t>
            </a:r>
          </a:p>
          <a:p>
            <a:pPr marL="182563" marR="0" lvl="0" indent="-174625" algn="l" defTabSz="4572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Promptly initiate </a:t>
            </a:r>
            <a:r>
              <a:rPr kumimoji="0" lang="en-GB" sz="13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intensive corticosteroid treatment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empiric high-dose methylprednisolone IV treatment (e.g. </a:t>
            </a:r>
            <a:b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500-1000 mg/day for 3 days), followed by prednisone ≥1.0 mg/kg/day (or equivalent) for ≥14 days or until complete resolution of clinical symptoms and chest CT findings, followed by gradual taper over ≥4 weeks</a:t>
            </a:r>
          </a:p>
          <a:p>
            <a:pPr marL="182563" marR="0" lvl="0" indent="-174625" algn="l" defTabSz="4572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GB" sz="13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Re-image</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clinically indicated</a:t>
            </a:r>
          </a:p>
          <a:p>
            <a:pPr marL="182563" marR="0" lvl="0" indent="-174625" algn="l" defTabSz="4572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still no improvement within 3-5 days:</a:t>
            </a:r>
          </a:p>
          <a:p>
            <a:pPr marL="533400" marR="0" lvl="2" indent="-220663" algn="l" defTabSz="457200" rtl="0" eaLnBrk="1" fontAlgn="auto" latinLnBrk="0" hangingPunct="1">
              <a:lnSpc>
                <a:spcPct val="100000"/>
              </a:lnSpc>
              <a:spcBef>
                <a:spcPts val="0"/>
              </a:spcBef>
              <a:spcAft>
                <a:spcPts val="300"/>
              </a:spcAft>
              <a:buClr>
                <a:schemeClr val="accent1"/>
              </a:buClr>
              <a:buSzTx/>
              <a:buFont typeface="System Font Regular"/>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Reconsider </a:t>
            </a:r>
            <a:r>
              <a:rPr kumimoji="0" lang="en-GB" sz="1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additional workup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alternative etiologies</a:t>
            </a:r>
          </a:p>
          <a:p>
            <a:pPr marL="533400" marR="0" lvl="2" indent="-220663" algn="l" defTabSz="457200" rtl="0" eaLnBrk="1" fontAlgn="auto" latinLnBrk="0" hangingPunct="1">
              <a:lnSpc>
                <a:spcPct val="100000"/>
              </a:lnSpc>
              <a:spcBef>
                <a:spcPts val="0"/>
              </a:spcBef>
              <a:spcAft>
                <a:spcPts val="300"/>
              </a:spcAft>
              <a:buClr>
                <a:schemeClr val="accent1"/>
              </a:buClr>
              <a:buSzTx/>
              <a:buFont typeface="System Font Regular"/>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Consider other </a:t>
            </a:r>
            <a:r>
              <a:rPr kumimoji="0" lang="en-GB" sz="1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immunosuppressants</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and/or treat per local practice</a:t>
            </a:r>
          </a:p>
        </p:txBody>
      </p:sp>
      <p:cxnSp>
        <p:nvCxnSpPr>
          <p:cNvPr id="29" name="Straight Connector 28">
            <a:extLst>
              <a:ext uri="{FF2B5EF4-FFF2-40B4-BE49-F238E27FC236}">
                <a16:creationId xmlns:a16="http://schemas.microsoft.com/office/drawing/2014/main" id="{A1ADE0ED-9225-E05B-3B77-3E19FA66075F}"/>
              </a:ext>
            </a:extLst>
          </p:cNvPr>
          <p:cNvCxnSpPr>
            <a:cxnSpLocks/>
          </p:cNvCxnSpPr>
          <p:nvPr/>
        </p:nvCxnSpPr>
        <p:spPr>
          <a:xfrm flipH="1">
            <a:off x="4295800" y="1184010"/>
            <a:ext cx="10499" cy="5100333"/>
          </a:xfrm>
          <a:prstGeom prst="line">
            <a:avLst/>
          </a:prstGeom>
          <a:ln>
            <a:solidFill>
              <a:srgbClr val="005D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F8138FBE-4BE0-F779-279C-C16DB15162F3}"/>
              </a:ext>
            </a:extLst>
          </p:cNvPr>
          <p:cNvCxnSpPr>
            <a:cxnSpLocks/>
          </p:cNvCxnSpPr>
          <p:nvPr/>
        </p:nvCxnSpPr>
        <p:spPr>
          <a:xfrm>
            <a:off x="613020" y="1184010"/>
            <a:ext cx="13758" cy="5100333"/>
          </a:xfrm>
          <a:prstGeom prst="line">
            <a:avLst/>
          </a:prstGeom>
          <a:ln>
            <a:solidFill>
              <a:srgbClr val="005D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C5CE4EA-C914-1AC5-C44B-41CB66C6D085}"/>
              </a:ext>
            </a:extLst>
          </p:cNvPr>
          <p:cNvCxnSpPr>
            <a:cxnSpLocks/>
          </p:cNvCxnSpPr>
          <p:nvPr/>
        </p:nvCxnSpPr>
        <p:spPr>
          <a:xfrm>
            <a:off x="7995366" y="1191938"/>
            <a:ext cx="45630" cy="5092405"/>
          </a:xfrm>
          <a:prstGeom prst="line">
            <a:avLst/>
          </a:prstGeom>
          <a:ln>
            <a:solidFill>
              <a:srgbClr val="005D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D83FD94-3537-C8D6-DE44-AA173A1E8975}"/>
              </a:ext>
            </a:extLst>
          </p:cNvPr>
          <p:cNvCxnSpPr>
            <a:cxnSpLocks/>
          </p:cNvCxnSpPr>
          <p:nvPr/>
        </p:nvCxnSpPr>
        <p:spPr>
          <a:xfrm flipH="1">
            <a:off x="11592000" y="1191938"/>
            <a:ext cx="6793" cy="5099836"/>
          </a:xfrm>
          <a:prstGeom prst="line">
            <a:avLst/>
          </a:prstGeom>
          <a:ln>
            <a:solidFill>
              <a:srgbClr val="005D00"/>
            </a:solidFill>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2629385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868C6-6804-5F28-8E48-07ACCA0AD9B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687CA74-6761-386A-895B-64D99E4552B8}"/>
              </a:ext>
            </a:extLst>
          </p:cNvPr>
          <p:cNvSpPr>
            <a:spLocks noGrp="1"/>
          </p:cNvSpPr>
          <p:nvPr>
            <p:ph type="title"/>
          </p:nvPr>
        </p:nvSpPr>
        <p:spPr/>
        <p:txBody>
          <a:bodyPr/>
          <a:lstStyle/>
          <a:p>
            <a:r>
              <a:rPr lang="en-GB" noProof="0" dirty="0"/>
              <a:t>Other adverse events</a:t>
            </a:r>
            <a:br>
              <a:rPr lang="en-GB" noProof="0" dirty="0"/>
            </a:br>
            <a:r>
              <a:rPr lang="en-GB" noProof="0" dirty="0"/>
              <a:t>- </a:t>
            </a:r>
            <a:r>
              <a:rPr lang="en-GB" b="0" noProof="0" dirty="0" err="1"/>
              <a:t>Hematological</a:t>
            </a:r>
            <a:r>
              <a:rPr lang="en-GB" b="0" noProof="0" dirty="0"/>
              <a:t> events</a:t>
            </a:r>
            <a:br>
              <a:rPr lang="en-GB" b="0" dirty="0"/>
            </a:br>
            <a:r>
              <a:rPr lang="en-GB" b="0" dirty="0"/>
              <a:t>- GI events</a:t>
            </a:r>
            <a:endParaRPr lang="en-GB" b="0" noProof="0" dirty="0"/>
          </a:p>
        </p:txBody>
      </p:sp>
      <p:sp>
        <p:nvSpPr>
          <p:cNvPr id="6" name="Slide Number Placeholder 5">
            <a:extLst>
              <a:ext uri="{FF2B5EF4-FFF2-40B4-BE49-F238E27FC236}">
                <a16:creationId xmlns:a16="http://schemas.microsoft.com/office/drawing/2014/main" id="{8CF1345E-7239-C436-2E9C-2C35F148674A}"/>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 name="TextBox 1">
            <a:extLst>
              <a:ext uri="{FF2B5EF4-FFF2-40B4-BE49-F238E27FC236}">
                <a16:creationId xmlns:a16="http://schemas.microsoft.com/office/drawing/2014/main" id="{6512C7D0-8413-5E3A-0B5A-0140D0378A48}"/>
              </a:ext>
            </a:extLst>
          </p:cNvPr>
          <p:cNvSpPr txBox="1"/>
          <p:nvPr/>
        </p:nvSpPr>
        <p:spPr>
          <a:xfrm>
            <a:off x="335360" y="6289859"/>
            <a:ext cx="1465466" cy="276999"/>
          </a:xfrm>
          <a:prstGeom prst="rect">
            <a:avLst/>
          </a:prstGeom>
          <a:noFill/>
        </p:spPr>
        <p:txBody>
          <a:bodyPr wrap="none" rtlCol="0">
            <a:spAutoFit/>
          </a:bodyPr>
          <a:lstStyle/>
          <a:p>
            <a:r>
              <a:rPr lang="en-GB" sz="1200" dirty="0">
                <a:solidFill>
                  <a:schemeClr val="bg1"/>
                </a:solidFill>
                <a:latin typeface="Arial" panose="020B0604020202020204" pitchFamily="34" charset="0"/>
                <a:ea typeface="Aileron" charset="0"/>
                <a:cs typeface="Arial" panose="020B0604020202020204" pitchFamily="34" charset="0"/>
              </a:rPr>
              <a:t>GI, gastrointestinal</a:t>
            </a:r>
          </a:p>
        </p:txBody>
      </p:sp>
    </p:spTree>
    <p:extLst>
      <p:ext uri="{BB962C8B-B14F-4D97-AF65-F5344CB8AC3E}">
        <p14:creationId xmlns:p14="http://schemas.microsoft.com/office/powerpoint/2010/main" val="1340062110"/>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0844F-6816-CFC7-250B-73A3454D1C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C753D8-9FAA-5E87-9F1C-178FBA360378}"/>
              </a:ext>
            </a:extLst>
          </p:cNvPr>
          <p:cNvSpPr>
            <a:spLocks noGrp="1"/>
          </p:cNvSpPr>
          <p:nvPr>
            <p:ph type="title"/>
          </p:nvPr>
        </p:nvSpPr>
        <p:spPr/>
        <p:txBody>
          <a:bodyPr/>
          <a:lstStyle/>
          <a:p>
            <a:r>
              <a:rPr lang="en-US" dirty="0"/>
              <a:t>Gi and hematological events across trop2-adc</a:t>
            </a:r>
            <a:r>
              <a:rPr lang="en-US" cap="none" dirty="0"/>
              <a:t>s</a:t>
            </a:r>
            <a:r>
              <a:rPr lang="en-US" dirty="0"/>
              <a:t> in </a:t>
            </a:r>
            <a:r>
              <a:rPr lang="en-US" dirty="0" err="1"/>
              <a:t>nsclc</a:t>
            </a:r>
            <a:r>
              <a:rPr lang="en-US" cap="none" baseline="30000" dirty="0" err="1"/>
              <a:t>a</a:t>
            </a:r>
            <a:endParaRPr lang="en-GB" cap="none" baseline="30000" dirty="0"/>
          </a:p>
        </p:txBody>
      </p:sp>
      <p:graphicFrame>
        <p:nvGraphicFramePr>
          <p:cNvPr id="7" name="Content Placeholder 6">
            <a:extLst>
              <a:ext uri="{FF2B5EF4-FFF2-40B4-BE49-F238E27FC236}">
                <a16:creationId xmlns:a16="http://schemas.microsoft.com/office/drawing/2014/main" id="{B03A9497-D3C4-B23B-A3F5-6F2F87F9C7B3}"/>
              </a:ext>
            </a:extLst>
          </p:cNvPr>
          <p:cNvGraphicFramePr>
            <a:graphicFrameLocks noGrp="1"/>
          </p:cNvGraphicFramePr>
          <p:nvPr>
            <p:ph sz="quarter" idx="14"/>
          </p:nvPr>
        </p:nvGraphicFramePr>
        <p:xfrm>
          <a:off x="615158" y="1158332"/>
          <a:ext cx="10961690" cy="4481379"/>
        </p:xfrm>
        <a:graphic>
          <a:graphicData uri="http://schemas.openxmlformats.org/drawingml/2006/table">
            <a:tbl>
              <a:tblPr firstRow="1" bandRow="1">
                <a:tableStyleId>{68D230F3-CF80-4859-8CE7-A43EE81993B5}</a:tableStyleId>
              </a:tblPr>
              <a:tblGrid>
                <a:gridCol w="1370211">
                  <a:extLst>
                    <a:ext uri="{9D8B030D-6E8A-4147-A177-3AD203B41FA5}">
                      <a16:colId xmlns:a16="http://schemas.microsoft.com/office/drawing/2014/main" val="1078731221"/>
                    </a:ext>
                  </a:extLst>
                </a:gridCol>
                <a:gridCol w="1662359">
                  <a:extLst>
                    <a:ext uri="{9D8B030D-6E8A-4147-A177-3AD203B41FA5}">
                      <a16:colId xmlns:a16="http://schemas.microsoft.com/office/drawing/2014/main" val="1055661490"/>
                    </a:ext>
                  </a:extLst>
                </a:gridCol>
                <a:gridCol w="1224136">
                  <a:extLst>
                    <a:ext uri="{9D8B030D-6E8A-4147-A177-3AD203B41FA5}">
                      <a16:colId xmlns:a16="http://schemas.microsoft.com/office/drawing/2014/main" val="2091400617"/>
                    </a:ext>
                  </a:extLst>
                </a:gridCol>
                <a:gridCol w="1224138">
                  <a:extLst>
                    <a:ext uri="{9D8B030D-6E8A-4147-A177-3AD203B41FA5}">
                      <a16:colId xmlns:a16="http://schemas.microsoft.com/office/drawing/2014/main" val="1481743100"/>
                    </a:ext>
                  </a:extLst>
                </a:gridCol>
                <a:gridCol w="1370211">
                  <a:extLst>
                    <a:ext uri="{9D8B030D-6E8A-4147-A177-3AD203B41FA5}">
                      <a16:colId xmlns:a16="http://schemas.microsoft.com/office/drawing/2014/main" val="3488055239"/>
                    </a:ext>
                  </a:extLst>
                </a:gridCol>
                <a:gridCol w="1438100">
                  <a:extLst>
                    <a:ext uri="{9D8B030D-6E8A-4147-A177-3AD203B41FA5}">
                      <a16:colId xmlns:a16="http://schemas.microsoft.com/office/drawing/2014/main" val="2688278837"/>
                    </a:ext>
                  </a:extLst>
                </a:gridCol>
                <a:gridCol w="1512169">
                  <a:extLst>
                    <a:ext uri="{9D8B030D-6E8A-4147-A177-3AD203B41FA5}">
                      <a16:colId xmlns:a16="http://schemas.microsoft.com/office/drawing/2014/main" val="2616292988"/>
                    </a:ext>
                  </a:extLst>
                </a:gridCol>
                <a:gridCol w="1160366">
                  <a:extLst>
                    <a:ext uri="{9D8B030D-6E8A-4147-A177-3AD203B41FA5}">
                      <a16:colId xmlns:a16="http://schemas.microsoft.com/office/drawing/2014/main" val="3930507998"/>
                    </a:ext>
                  </a:extLst>
                </a:gridCol>
              </a:tblGrid>
              <a:tr h="1059463">
                <a:tc rowSpan="2" gridSpan="2">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tcPr>
                </a:tc>
                <a:tc rowSpan="2" hMerge="1">
                  <a:txBody>
                    <a:bodyPr/>
                    <a:lstStyle/>
                    <a:p>
                      <a:endParaRPr lang="en-GB"/>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solidFill>
                            <a:schemeClr val="bg1"/>
                          </a:solidFill>
                          <a:latin typeface="Arial" panose="020B0604020202020204" pitchFamily="34" charset="0"/>
                          <a:cs typeface="Arial" panose="020B0604020202020204" pitchFamily="34" charset="0"/>
                        </a:rPr>
                        <a:t>EVOKE-01</a:t>
                      </a:r>
                      <a:r>
                        <a:rPr lang="en-GB" sz="1600" baseline="30000" noProof="0" dirty="0">
                          <a:solidFill>
                            <a:schemeClr val="bg1"/>
                          </a:solidFill>
                          <a:latin typeface="Arial" panose="020B0604020202020204" pitchFamily="34" charset="0"/>
                          <a:cs typeface="Arial" panose="020B0604020202020204" pitchFamily="34" charset="0"/>
                        </a:rPr>
                        <a:t>1</a:t>
                      </a:r>
                      <a:endParaRPr lang="en-GB" sz="1600" noProof="0" dirty="0">
                        <a:solidFill>
                          <a:schemeClr val="bg1"/>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solidFill>
                            <a:schemeClr val="bg1"/>
                          </a:solidFill>
                          <a:latin typeface="Arial" panose="020B0604020202020204" pitchFamily="34" charset="0"/>
                          <a:cs typeface="Arial" panose="020B0604020202020204" pitchFamily="34" charset="0"/>
                        </a:rPr>
                        <a:t>SG</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aseline="0" noProof="0" dirty="0">
                          <a:solidFill>
                            <a:schemeClr val="bg1"/>
                          </a:solidFill>
                          <a:latin typeface="Arial" panose="020B0604020202020204" pitchFamily="34" charset="0"/>
                          <a:cs typeface="Arial" panose="020B0604020202020204" pitchFamily="34" charset="0"/>
                        </a:rPr>
                        <a:t>(N=296)</a:t>
                      </a:r>
                    </a:p>
                    <a:p>
                      <a:pPr algn="ctr"/>
                      <a:r>
                        <a:rPr lang="en-GB" sz="1600" dirty="0">
                          <a:solidFill>
                            <a:schemeClr val="bg1"/>
                          </a:solidFill>
                          <a:latin typeface="Arial" panose="020B0604020202020204" pitchFamily="34" charset="0"/>
                          <a:cs typeface="Arial" panose="020B0604020202020204" pitchFamily="34" charset="0"/>
                        </a:rPr>
                        <a:t>n (%)</a:t>
                      </a:r>
                    </a:p>
                  </a:txBody>
                  <a:tcPr>
                    <a:solidFill>
                      <a:schemeClr val="accent1"/>
                    </a:solidFill>
                  </a:tcPr>
                </a:tc>
                <a:tc hMerge="1">
                  <a:txBody>
                    <a:bodyPr/>
                    <a:lstStyle/>
                    <a:p>
                      <a:pPr algn="ctr"/>
                      <a:endParaRPr lang="en-GB" sz="1600" dirty="0"/>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solidFill>
                            <a:schemeClr val="bg1"/>
                          </a:solidFill>
                          <a:latin typeface="Arial" panose="020B0604020202020204" pitchFamily="34" charset="0"/>
                          <a:cs typeface="Arial" panose="020B0604020202020204" pitchFamily="34" charset="0"/>
                        </a:rPr>
                        <a:t>TROPION-Lung01</a:t>
                      </a:r>
                      <a:r>
                        <a:rPr lang="en-GB" sz="1600" baseline="30000" noProof="0" dirty="0">
                          <a:solidFill>
                            <a:schemeClr val="bg1"/>
                          </a:solidFill>
                          <a:latin typeface="Arial" panose="020B0604020202020204" pitchFamily="34" charset="0"/>
                          <a:cs typeface="Arial" panose="020B0604020202020204" pitchFamily="34" charset="0"/>
                        </a:rPr>
                        <a:t>2</a:t>
                      </a:r>
                      <a:br>
                        <a:rPr lang="en-GB" sz="1600" noProof="0" dirty="0">
                          <a:solidFill>
                            <a:schemeClr val="bg1"/>
                          </a:solidFill>
                          <a:latin typeface="Arial" panose="020B0604020202020204" pitchFamily="34" charset="0"/>
                          <a:cs typeface="Arial" panose="020B0604020202020204" pitchFamily="34" charset="0"/>
                        </a:rPr>
                      </a:br>
                      <a:r>
                        <a:rPr lang="en-GB" sz="1600" noProof="0" dirty="0">
                          <a:solidFill>
                            <a:schemeClr val="bg1"/>
                          </a:solidFill>
                          <a:latin typeface="Arial" panose="020B0604020202020204" pitchFamily="34" charset="0"/>
                          <a:cs typeface="Arial" panose="020B0604020202020204" pitchFamily="34" charset="0"/>
                        </a:rPr>
                        <a:t>Dato-</a:t>
                      </a:r>
                      <a:r>
                        <a:rPr lang="en-GB" sz="1600" noProof="0" dirty="0" err="1">
                          <a:solidFill>
                            <a:schemeClr val="bg1"/>
                          </a:solidFill>
                          <a:latin typeface="Arial" panose="020B0604020202020204" pitchFamily="34" charset="0"/>
                          <a:cs typeface="Arial" panose="020B0604020202020204" pitchFamily="34" charset="0"/>
                        </a:rPr>
                        <a:t>DXd</a:t>
                      </a:r>
                      <a:endParaRPr lang="en-GB" sz="1600" noProof="0" dirty="0">
                        <a:solidFill>
                          <a:schemeClr val="bg1"/>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aseline="0" noProof="0" dirty="0">
                          <a:solidFill>
                            <a:schemeClr val="bg1"/>
                          </a:solidFill>
                          <a:latin typeface="Arial" panose="020B0604020202020204" pitchFamily="34" charset="0"/>
                          <a:cs typeface="Arial" panose="020B0604020202020204" pitchFamily="34" charset="0"/>
                        </a:rPr>
                        <a:t>(N=297)</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aseline="0" noProof="0" dirty="0">
                          <a:solidFill>
                            <a:schemeClr val="bg1"/>
                          </a:solidFill>
                          <a:latin typeface="Arial" panose="020B0604020202020204" pitchFamily="34" charset="0"/>
                          <a:cs typeface="Arial" panose="020B0604020202020204" pitchFamily="34" charset="0"/>
                        </a:rPr>
                        <a:t>n (%)</a:t>
                      </a:r>
                    </a:p>
                  </a:txBody>
                  <a:tcPr>
                    <a:solidFill>
                      <a:srgbClr val="00B050"/>
                    </a:solidFill>
                  </a:tcPr>
                </a:tc>
                <a:tc hMerge="1">
                  <a:txBody>
                    <a:bodyPr/>
                    <a:lstStyle/>
                    <a:p>
                      <a:endParaRPr lang="en-GB"/>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solidFill>
                            <a:schemeClr val="bg1"/>
                          </a:solidFill>
                          <a:latin typeface="Arial" panose="020B0604020202020204" pitchFamily="34" charset="0"/>
                          <a:cs typeface="Arial" panose="020B0604020202020204" pitchFamily="34" charset="0"/>
                        </a:rPr>
                        <a:t>OptiTROP-Lung03</a:t>
                      </a:r>
                      <a:r>
                        <a:rPr lang="en-GB" sz="1600" baseline="30000" noProof="0" dirty="0">
                          <a:solidFill>
                            <a:schemeClr val="bg1"/>
                          </a:solidFill>
                          <a:latin typeface="Arial" panose="020B0604020202020204" pitchFamily="34" charset="0"/>
                          <a:cs typeface="Arial" panose="020B0604020202020204" pitchFamily="34" charset="0"/>
                        </a:rPr>
                        <a:t>3,4b</a:t>
                      </a:r>
                      <a:br>
                        <a:rPr lang="en-GB" sz="1600" noProof="0" dirty="0">
                          <a:solidFill>
                            <a:schemeClr val="bg1"/>
                          </a:solidFill>
                          <a:latin typeface="Arial" panose="020B0604020202020204" pitchFamily="34" charset="0"/>
                          <a:cs typeface="Arial" panose="020B0604020202020204" pitchFamily="34" charset="0"/>
                        </a:rPr>
                      </a:br>
                      <a:r>
                        <a:rPr lang="en-GB" sz="1600" noProof="0" dirty="0">
                          <a:solidFill>
                            <a:schemeClr val="bg1"/>
                          </a:solidFill>
                          <a:latin typeface="Arial" panose="020B0604020202020204" pitchFamily="34" charset="0"/>
                          <a:cs typeface="Arial" panose="020B0604020202020204" pitchFamily="34" charset="0"/>
                        </a:rPr>
                        <a:t>Sac-TMT</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aseline="0" noProof="0" dirty="0">
                          <a:solidFill>
                            <a:schemeClr val="bg1"/>
                          </a:solidFill>
                          <a:latin typeface="Arial" panose="020B0604020202020204" pitchFamily="34" charset="0"/>
                          <a:cs typeface="Arial" panose="020B0604020202020204" pitchFamily="34" charset="0"/>
                        </a:rPr>
                        <a:t>(N=91)</a:t>
                      </a:r>
                    </a:p>
                    <a:p>
                      <a:pPr algn="ctr"/>
                      <a:r>
                        <a:rPr lang="en-GB" sz="1600" dirty="0">
                          <a:solidFill>
                            <a:schemeClr val="bg1"/>
                          </a:solidFill>
                          <a:latin typeface="Arial" panose="020B0604020202020204" pitchFamily="34" charset="0"/>
                          <a:cs typeface="Arial" panose="020B0604020202020204" pitchFamily="34" charset="0"/>
                        </a:rPr>
                        <a:t>n (%)</a:t>
                      </a:r>
                    </a:p>
                  </a:txBody>
                  <a:tcPr>
                    <a:lnR w="12700" cap="flat" cmpd="sng" algn="ctr">
                      <a:solidFill>
                        <a:schemeClr val="accent6"/>
                      </a:solidFill>
                      <a:prstDash val="solid"/>
                      <a:round/>
                      <a:headEnd type="none" w="med" len="med"/>
                      <a:tailEnd type="none" w="med" len="med"/>
                    </a:lnR>
                    <a:solidFill>
                      <a:srgbClr val="7030A0"/>
                    </a:solidFill>
                  </a:tcPr>
                </a:tc>
                <a:tc hMerge="1">
                  <a:txBody>
                    <a:bodyPr/>
                    <a:lstStyle/>
                    <a:p>
                      <a:pPr algn="ctr"/>
                      <a:endParaRPr lang="en-GB" sz="1600" dirty="0"/>
                    </a:p>
                  </a:txBody>
                  <a:tcPr/>
                </a:tc>
                <a:extLst>
                  <a:ext uri="{0D108BD9-81ED-4DB2-BD59-A6C34878D82A}">
                    <a16:rowId xmlns:a16="http://schemas.microsoft.com/office/drawing/2014/main" val="3310230461"/>
                  </a:ext>
                </a:extLst>
              </a:tr>
              <a:tr h="302704">
                <a:tc gridSpan="2" vMerge="1">
                  <a:txBody>
                    <a:bodyPr/>
                    <a:lstStyle/>
                    <a:p>
                      <a:pPr algn="ctr"/>
                      <a:endParaRPr lang="en-GB" sz="1400" b="1" dirty="0">
                        <a:solidFill>
                          <a:schemeClr val="bg1"/>
                        </a:solidFill>
                      </a:endParaRPr>
                    </a:p>
                  </a:txBody>
                  <a:tcPr>
                    <a:solidFill>
                      <a:schemeClr val="accent1"/>
                    </a:solidFill>
                  </a:tcPr>
                </a:tc>
                <a:tc hMerge="1" vMerge="1">
                  <a:txBody>
                    <a:bodyPr/>
                    <a:lstStyle/>
                    <a:p>
                      <a:endParaRPr lang="en-GB"/>
                    </a:p>
                  </a:txBody>
                  <a:tcPr/>
                </a:tc>
                <a:tc>
                  <a:txBody>
                    <a:bodyPr/>
                    <a:lstStyle/>
                    <a:p>
                      <a:pPr algn="ctr"/>
                      <a:r>
                        <a:rPr lang="en-US" sz="1400" b="1" kern="1200" dirty="0">
                          <a:solidFill>
                            <a:schemeClr val="bg1"/>
                          </a:solidFill>
                          <a:latin typeface="Arial" panose="020B0604020202020204" pitchFamily="34" charset="0"/>
                          <a:cs typeface="Arial" panose="020B0604020202020204" pitchFamily="34" charset="0"/>
                        </a:rPr>
                        <a:t>Any grade</a:t>
                      </a:r>
                      <a:endParaRPr lang="en-GB" sz="1400" b="1" kern="1200" dirty="0">
                        <a:solidFill>
                          <a:schemeClr val="bg1"/>
                        </a:solidFill>
                        <a:latin typeface="Arial" panose="020B0604020202020204" pitchFamily="34" charset="0"/>
                        <a:ea typeface="+mn-ea"/>
                        <a:cs typeface="Arial" panose="020B0604020202020204" pitchFamily="34" charset="0"/>
                      </a:endParaRP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Grade </a:t>
                      </a:r>
                      <a:r>
                        <a:rPr lang="en-US" sz="1400" b="1" noProof="0" dirty="0">
                          <a:solidFill>
                            <a:schemeClr val="bg1"/>
                          </a:solidFill>
                          <a:latin typeface="Arial" panose="020B0604020202020204" pitchFamily="34" charset="0"/>
                          <a:cs typeface="Arial" panose="020B0604020202020204" pitchFamily="34" charset="0"/>
                        </a:rPr>
                        <a:t>≥ 3</a:t>
                      </a: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Arial" panose="020B0604020202020204" pitchFamily="34" charset="0"/>
                          <a:cs typeface="Arial" panose="020B0604020202020204" pitchFamily="34" charset="0"/>
                        </a:rPr>
                        <a:t>Any grade</a:t>
                      </a:r>
                      <a:endParaRPr lang="en-GB" sz="1400" b="1" kern="1200" dirty="0">
                        <a:solidFill>
                          <a:schemeClr val="bg1"/>
                        </a:solidFill>
                        <a:latin typeface="Arial" panose="020B0604020202020204" pitchFamily="34" charset="0"/>
                        <a:ea typeface="+mn-ea"/>
                        <a:cs typeface="Arial" panose="020B0604020202020204" pitchFamily="34" charset="0"/>
                      </a:endParaRPr>
                    </a:p>
                  </a:txBody>
                  <a:tcPr anchor="c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Grade </a:t>
                      </a:r>
                      <a:r>
                        <a:rPr lang="en-US" sz="1400" b="1" noProof="0" dirty="0">
                          <a:solidFill>
                            <a:schemeClr val="bg1"/>
                          </a:solidFill>
                          <a:latin typeface="Arial" panose="020B0604020202020204" pitchFamily="34" charset="0"/>
                          <a:cs typeface="Arial" panose="020B0604020202020204" pitchFamily="34" charset="0"/>
                        </a:rPr>
                        <a:t>≥ 3</a:t>
                      </a:r>
                    </a:p>
                  </a:txBody>
                  <a:tcPr anchor="c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Arial" panose="020B0604020202020204" pitchFamily="34" charset="0"/>
                          <a:cs typeface="Arial" panose="020B0604020202020204" pitchFamily="34" charset="0"/>
                        </a:rPr>
                        <a:t>Any grade</a:t>
                      </a:r>
                      <a:endParaRPr lang="en-GB" sz="1400" b="1" kern="1200" dirty="0">
                        <a:solidFill>
                          <a:schemeClr val="bg1"/>
                        </a:solidFill>
                        <a:latin typeface="Arial" panose="020B0604020202020204" pitchFamily="34" charset="0"/>
                        <a:ea typeface="+mn-ea"/>
                        <a:cs typeface="Arial" panose="020B0604020202020204" pitchFamily="34" charset="0"/>
                      </a:endParaRPr>
                    </a:p>
                  </a:txBody>
                  <a:tcPr anchor="ctr">
                    <a:solidFill>
                      <a:srgbClr val="7030A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Grade </a:t>
                      </a:r>
                      <a:r>
                        <a:rPr lang="en-US" sz="1400" b="1" noProof="0" dirty="0">
                          <a:solidFill>
                            <a:schemeClr val="bg1"/>
                          </a:solidFill>
                          <a:latin typeface="Arial" panose="020B0604020202020204" pitchFamily="34" charset="0"/>
                          <a:cs typeface="Arial" panose="020B0604020202020204" pitchFamily="34" charset="0"/>
                        </a:rPr>
                        <a:t>≥ 3</a:t>
                      </a:r>
                    </a:p>
                  </a:txBody>
                  <a:tcPr anchor="ctr">
                    <a:lnR w="12700" cap="flat" cmpd="sng" algn="ctr">
                      <a:solidFill>
                        <a:schemeClr val="accent6"/>
                      </a:solidFill>
                      <a:prstDash val="solid"/>
                      <a:round/>
                      <a:headEnd type="none" w="med" len="med"/>
                      <a:tailEnd type="none" w="med" len="med"/>
                    </a:lnR>
                    <a:solidFill>
                      <a:srgbClr val="7030A0"/>
                    </a:solidFill>
                  </a:tcPr>
                </a:tc>
                <a:extLst>
                  <a:ext uri="{0D108BD9-81ED-4DB2-BD59-A6C34878D82A}">
                    <a16:rowId xmlns:a16="http://schemas.microsoft.com/office/drawing/2014/main" val="2534459481"/>
                  </a:ext>
                </a:extLst>
              </a:tr>
              <a:tr h="345531">
                <a:tc rowSpan="5">
                  <a:txBody>
                    <a:bodyPr/>
                    <a:lstStyle/>
                    <a:p>
                      <a:endParaRPr lang="en-GB"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1400" kern="1200" dirty="0">
                          <a:solidFill>
                            <a:schemeClr val="dk1"/>
                          </a:solidFill>
                          <a:latin typeface="Arial" panose="020B0604020202020204" pitchFamily="34" charset="0"/>
                          <a:cs typeface="Arial" panose="020B0604020202020204" pitchFamily="34" charset="0"/>
                        </a:rPr>
                        <a:t>Anemia</a:t>
                      </a:r>
                      <a:endParaRPr lang="en-GB"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40.2</a:t>
                      </a:r>
                    </a:p>
                  </a:txBody>
                  <a:tcPr anchor="ctr"/>
                </a:tc>
                <a:tc>
                  <a:txBody>
                    <a:bodyPr/>
                    <a:lstStyle/>
                    <a:p>
                      <a:pPr algn="ctr"/>
                      <a:r>
                        <a:rPr lang="en-GB" sz="1400" dirty="0">
                          <a:latin typeface="Arial" panose="020B0604020202020204" pitchFamily="34" charset="0"/>
                          <a:cs typeface="Arial" panose="020B0604020202020204" pitchFamily="34" charset="0"/>
                        </a:rPr>
                        <a:t>6.4</a:t>
                      </a:r>
                    </a:p>
                  </a:txBody>
                  <a:tcPr anchor="ctr"/>
                </a:tc>
                <a:tc>
                  <a:txBody>
                    <a:bodyPr/>
                    <a:lstStyle/>
                    <a:p>
                      <a:pPr algn="ctr"/>
                      <a:r>
                        <a:rPr lang="en-GB" sz="1400" noProof="0" dirty="0">
                          <a:latin typeface="Arial" panose="020B0604020202020204" pitchFamily="34" charset="0"/>
                          <a:cs typeface="Arial" panose="020B0604020202020204" pitchFamily="34" charset="0"/>
                        </a:rPr>
                        <a:t>14.8</a:t>
                      </a:r>
                    </a:p>
                  </a:txBody>
                  <a:tcPr anchor="ctr"/>
                </a:tc>
                <a:tc>
                  <a:txBody>
                    <a:bodyPr/>
                    <a:lstStyle/>
                    <a:p>
                      <a:pPr algn="ctr"/>
                      <a:r>
                        <a:rPr lang="en-GB" sz="1400" noProof="0" dirty="0">
                          <a:latin typeface="Arial" panose="020B0604020202020204" pitchFamily="34" charset="0"/>
                          <a:cs typeface="Arial" panose="020B0604020202020204" pitchFamily="34" charset="0"/>
                        </a:rPr>
                        <a:t>4.0</a:t>
                      </a:r>
                    </a:p>
                  </a:txBody>
                  <a:tcPr anchor="ctr"/>
                </a:tc>
                <a:tc>
                  <a:txBody>
                    <a:bodyPr/>
                    <a:lstStyle/>
                    <a:p>
                      <a:pPr algn="ctr"/>
                      <a:r>
                        <a:rPr lang="en-GB" sz="1400" dirty="0">
                          <a:latin typeface="Arial" panose="020B0604020202020204" pitchFamily="34" charset="0"/>
                          <a:cs typeface="Arial" panose="020B0604020202020204" pitchFamily="34" charset="0"/>
                        </a:rPr>
                        <a:t>81.3</a:t>
                      </a:r>
                    </a:p>
                  </a:txBody>
                  <a:tcPr anchor="ctr"/>
                </a:tc>
                <a:tc>
                  <a:txBody>
                    <a:bodyPr/>
                    <a:lstStyle/>
                    <a:p>
                      <a:pPr algn="ctr"/>
                      <a:r>
                        <a:rPr lang="en-GB" sz="1400" dirty="0">
                          <a:latin typeface="Arial" panose="020B0604020202020204" pitchFamily="34" charset="0"/>
                          <a:cs typeface="Arial" panose="020B0604020202020204" pitchFamily="34" charset="0"/>
                        </a:rPr>
                        <a:t>13.2</a:t>
                      </a:r>
                    </a:p>
                  </a:txBody>
                  <a:tcPr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3382044100"/>
                  </a:ext>
                </a:extLst>
              </a:tr>
              <a:tr h="345531">
                <a:tc vMerge="1">
                  <a:txBody>
                    <a:bodyPr/>
                    <a:lstStyle/>
                    <a:p>
                      <a:endParaRPr lang="en-GB"/>
                    </a:p>
                  </a:txBody>
                  <a:tcPr/>
                </a:tc>
                <a:tc>
                  <a:txBody>
                    <a:bodyPr/>
                    <a:lstStyle/>
                    <a:p>
                      <a:r>
                        <a:rPr lang="en-US" sz="1400" kern="1200" dirty="0">
                          <a:solidFill>
                            <a:schemeClr val="dk1"/>
                          </a:solidFill>
                          <a:latin typeface="Arial" panose="020B0604020202020204" pitchFamily="34" charset="0"/>
                          <a:cs typeface="Arial" panose="020B0604020202020204" pitchFamily="34" charset="0"/>
                        </a:rPr>
                        <a:t>WBC decreased</a:t>
                      </a:r>
                      <a:endParaRPr lang="en-GB"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NR</a:t>
                      </a:r>
                    </a:p>
                  </a:txBody>
                  <a:tcPr anchor="ctr"/>
                </a:tc>
                <a:tc>
                  <a:txBody>
                    <a:bodyPr/>
                    <a:lstStyle/>
                    <a:p>
                      <a:pPr algn="ctr"/>
                      <a:r>
                        <a:rPr lang="en-GB" sz="1400" dirty="0">
                          <a:latin typeface="Arial" panose="020B0604020202020204" pitchFamily="34" charset="0"/>
                          <a:cs typeface="Arial" panose="020B0604020202020204" pitchFamily="34" charset="0"/>
                        </a:rPr>
                        <a:t>NR</a:t>
                      </a:r>
                    </a:p>
                  </a:txBody>
                  <a:tcPr anchor="ctr"/>
                </a:tc>
                <a:tc>
                  <a:txBody>
                    <a:bodyPr/>
                    <a:lstStyle/>
                    <a:p>
                      <a:pPr algn="ctr"/>
                      <a:r>
                        <a:rPr lang="en-GB" sz="1400" noProof="0" dirty="0">
                          <a:latin typeface="Arial" panose="020B0604020202020204" pitchFamily="34" charset="0"/>
                          <a:cs typeface="Arial" panose="020B0604020202020204" pitchFamily="34" charset="0"/>
                        </a:rPr>
                        <a:t>NR</a:t>
                      </a:r>
                    </a:p>
                  </a:txBody>
                  <a:tcPr anchor="ctr"/>
                </a:tc>
                <a:tc>
                  <a:txBody>
                    <a:bodyPr/>
                    <a:lstStyle/>
                    <a:p>
                      <a:pPr algn="ctr"/>
                      <a:r>
                        <a:rPr lang="en-GB" sz="1400" noProof="0" dirty="0">
                          <a:latin typeface="Arial" panose="020B0604020202020204" pitchFamily="34" charset="0"/>
                          <a:cs typeface="Arial" panose="020B0604020202020204" pitchFamily="34" charset="0"/>
                        </a:rPr>
                        <a:t>NR</a:t>
                      </a:r>
                    </a:p>
                  </a:txBody>
                  <a:tcPr anchor="ctr"/>
                </a:tc>
                <a:tc>
                  <a:txBody>
                    <a:bodyPr/>
                    <a:lstStyle/>
                    <a:p>
                      <a:pPr algn="ctr"/>
                      <a:r>
                        <a:rPr lang="en-GB" sz="1400" dirty="0">
                          <a:latin typeface="Arial" panose="020B0604020202020204" pitchFamily="34" charset="0"/>
                          <a:cs typeface="Arial" panose="020B0604020202020204" pitchFamily="34" charset="0"/>
                        </a:rPr>
                        <a:t>74.7</a:t>
                      </a:r>
                    </a:p>
                  </a:txBody>
                  <a:tcPr anchor="ctr"/>
                </a:tc>
                <a:tc>
                  <a:txBody>
                    <a:bodyPr/>
                    <a:lstStyle/>
                    <a:p>
                      <a:pPr algn="ctr"/>
                      <a:r>
                        <a:rPr lang="en-GB" sz="1400" dirty="0">
                          <a:latin typeface="Arial" panose="020B0604020202020204" pitchFamily="34" charset="0"/>
                          <a:cs typeface="Arial" panose="020B0604020202020204" pitchFamily="34" charset="0"/>
                        </a:rPr>
                        <a:t>27.5</a:t>
                      </a:r>
                    </a:p>
                  </a:txBody>
                  <a:tcPr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973913701"/>
                  </a:ext>
                </a:extLst>
              </a:tr>
              <a:tr h="345531">
                <a:tc vMerge="1">
                  <a:txBody>
                    <a:bodyPr/>
                    <a:lstStyle/>
                    <a:p>
                      <a:endParaRPr lang="en-GB" sz="1400" kern="1200" dirty="0">
                        <a:solidFill>
                          <a:schemeClr val="dk1"/>
                        </a:solidFill>
                        <a:latin typeface="+mn-lt"/>
                        <a:ea typeface="+mn-ea"/>
                        <a:cs typeface="+mn-cs"/>
                      </a:endParaRPr>
                    </a:p>
                  </a:txBody>
                  <a:tcPr/>
                </a:tc>
                <a:tc>
                  <a:txBody>
                    <a:bodyPr/>
                    <a:lstStyle/>
                    <a:p>
                      <a:r>
                        <a:rPr lang="en-US" sz="1400" kern="1200" dirty="0">
                          <a:solidFill>
                            <a:schemeClr val="dk1"/>
                          </a:solidFill>
                          <a:latin typeface="Arial" panose="020B0604020202020204" pitchFamily="34" charset="0"/>
                          <a:cs typeface="Arial" panose="020B0604020202020204" pitchFamily="34" charset="0"/>
                        </a:rPr>
                        <a:t>Neutropenia</a:t>
                      </a:r>
                      <a:endParaRPr lang="en-GB"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37.5</a:t>
                      </a:r>
                    </a:p>
                  </a:txBody>
                  <a:tcPr anchor="ctr"/>
                </a:tc>
                <a:tc>
                  <a:txBody>
                    <a:bodyPr/>
                    <a:lstStyle/>
                    <a:p>
                      <a:pPr algn="ctr"/>
                      <a:r>
                        <a:rPr lang="en-GB" sz="1400" dirty="0">
                          <a:latin typeface="Arial" panose="020B0604020202020204" pitchFamily="34" charset="0"/>
                          <a:cs typeface="Arial" panose="020B0604020202020204" pitchFamily="34" charset="0"/>
                        </a:rPr>
                        <a:t>24.7</a:t>
                      </a:r>
                    </a:p>
                  </a:txBody>
                  <a:tcPr anchor="ctr"/>
                </a:tc>
                <a:tc>
                  <a:txBody>
                    <a:bodyPr/>
                    <a:lstStyle/>
                    <a:p>
                      <a:pPr algn="ctr"/>
                      <a:r>
                        <a:rPr lang="en-GB" sz="1400" noProof="0" dirty="0">
                          <a:latin typeface="Arial" panose="020B0604020202020204" pitchFamily="34" charset="0"/>
                          <a:cs typeface="Arial" panose="020B0604020202020204" pitchFamily="34" charset="0"/>
                        </a:rPr>
                        <a:t>4.7</a:t>
                      </a:r>
                    </a:p>
                  </a:txBody>
                  <a:tcPr anchor="ctr"/>
                </a:tc>
                <a:tc>
                  <a:txBody>
                    <a:bodyPr/>
                    <a:lstStyle/>
                    <a:p>
                      <a:pPr algn="ctr"/>
                      <a:r>
                        <a:rPr lang="en-GB" sz="1400" noProof="0" dirty="0">
                          <a:latin typeface="Arial" panose="020B0604020202020204" pitchFamily="34" charset="0"/>
                          <a:cs typeface="Arial" panose="020B0604020202020204" pitchFamily="34" charset="0"/>
                        </a:rPr>
                        <a:t>0.7</a:t>
                      </a:r>
                    </a:p>
                  </a:txBody>
                  <a:tcPr anchor="ctr"/>
                </a:tc>
                <a:tc>
                  <a:txBody>
                    <a:bodyPr/>
                    <a:lstStyle/>
                    <a:p>
                      <a:pPr algn="ctr"/>
                      <a:r>
                        <a:rPr lang="en-GB" sz="1400" dirty="0">
                          <a:latin typeface="Arial" panose="020B0604020202020204" pitchFamily="34" charset="0"/>
                          <a:cs typeface="Arial" panose="020B0604020202020204" pitchFamily="34" charset="0"/>
                        </a:rPr>
                        <a:t>68.1</a:t>
                      </a:r>
                    </a:p>
                  </a:txBody>
                  <a:tcPr anchor="ctr"/>
                </a:tc>
                <a:tc>
                  <a:txBody>
                    <a:bodyPr/>
                    <a:lstStyle/>
                    <a:p>
                      <a:pPr algn="ctr"/>
                      <a:r>
                        <a:rPr lang="en-GB" sz="1400" dirty="0">
                          <a:latin typeface="Arial" panose="020B0604020202020204" pitchFamily="34" charset="0"/>
                          <a:cs typeface="Arial" panose="020B0604020202020204" pitchFamily="34" charset="0"/>
                        </a:rPr>
                        <a:t>44.0</a:t>
                      </a:r>
                    </a:p>
                  </a:txBody>
                  <a:tcPr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921654943"/>
                  </a:ext>
                </a:extLst>
              </a:tr>
              <a:tr h="345531">
                <a:tc vMerge="1">
                  <a:txBody>
                    <a:bodyPr/>
                    <a:lstStyle/>
                    <a:p>
                      <a:endParaRPr lang="en-GB" sz="1400" kern="1200" dirty="0">
                        <a:solidFill>
                          <a:schemeClr val="dk1"/>
                        </a:solidFill>
                        <a:latin typeface="+mn-lt"/>
                        <a:ea typeface="+mn-ea"/>
                        <a:cs typeface="+mn-cs"/>
                      </a:endParaRPr>
                    </a:p>
                  </a:txBody>
                  <a:tcPr/>
                </a:tc>
                <a:tc>
                  <a:txBody>
                    <a:bodyPr/>
                    <a:lstStyle/>
                    <a:p>
                      <a:r>
                        <a:rPr lang="en-US" sz="1400" kern="1200" dirty="0">
                          <a:solidFill>
                            <a:schemeClr val="dk1"/>
                          </a:solidFill>
                          <a:latin typeface="Arial" panose="020B0604020202020204" pitchFamily="34" charset="0"/>
                          <a:cs typeface="Arial" panose="020B0604020202020204" pitchFamily="34" charset="0"/>
                        </a:rPr>
                        <a:t>Leukopenia</a:t>
                      </a:r>
                      <a:endParaRPr lang="en-GB"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12.8</a:t>
                      </a:r>
                    </a:p>
                  </a:txBody>
                  <a:tcPr anchor="ctr"/>
                </a:tc>
                <a:tc>
                  <a:txBody>
                    <a:bodyPr/>
                    <a:lstStyle/>
                    <a:p>
                      <a:pPr algn="ctr"/>
                      <a:r>
                        <a:rPr lang="en-GB" sz="1400" dirty="0">
                          <a:latin typeface="Arial" panose="020B0604020202020204" pitchFamily="34" charset="0"/>
                          <a:cs typeface="Arial" panose="020B0604020202020204" pitchFamily="34" charset="0"/>
                        </a:rPr>
                        <a:t>5.1</a:t>
                      </a:r>
                    </a:p>
                  </a:txBody>
                  <a:tcPr anchor="ctr"/>
                </a:tc>
                <a:tc>
                  <a:txBody>
                    <a:bodyPr/>
                    <a:lstStyle/>
                    <a:p>
                      <a:pPr algn="ctr"/>
                      <a:r>
                        <a:rPr lang="en-GB" sz="1400" noProof="0" dirty="0">
                          <a:latin typeface="Arial" panose="020B0604020202020204" pitchFamily="34" charset="0"/>
                          <a:cs typeface="Arial" panose="020B0604020202020204" pitchFamily="34" charset="0"/>
                        </a:rPr>
                        <a:t>3.0</a:t>
                      </a:r>
                    </a:p>
                  </a:txBody>
                  <a:tcPr anchor="ctr"/>
                </a:tc>
                <a:tc>
                  <a:txBody>
                    <a:bodyPr/>
                    <a:lstStyle/>
                    <a:p>
                      <a:pPr algn="ctr"/>
                      <a:r>
                        <a:rPr lang="en-GB" sz="1400" noProof="0" dirty="0">
                          <a:latin typeface="Arial" panose="020B0604020202020204" pitchFamily="34" charset="0"/>
                          <a:cs typeface="Arial" panose="020B0604020202020204" pitchFamily="34" charset="0"/>
                        </a:rPr>
                        <a:t>0</a:t>
                      </a:r>
                    </a:p>
                  </a:txBody>
                  <a:tcPr anchor="ctr"/>
                </a:tc>
                <a:tc>
                  <a:txBody>
                    <a:bodyPr/>
                    <a:lstStyle/>
                    <a:p>
                      <a:pPr algn="ctr"/>
                      <a:r>
                        <a:rPr lang="en-GB" sz="1400" dirty="0">
                          <a:latin typeface="Arial" panose="020B0604020202020204" pitchFamily="34" charset="0"/>
                          <a:cs typeface="Arial" panose="020B0604020202020204" pitchFamily="34" charset="0"/>
                        </a:rPr>
                        <a:t>NR</a:t>
                      </a:r>
                    </a:p>
                  </a:txBody>
                  <a:tcPr anchor="ctr"/>
                </a:tc>
                <a:tc>
                  <a:txBody>
                    <a:bodyPr/>
                    <a:lstStyle/>
                    <a:p>
                      <a:pPr algn="ctr"/>
                      <a:r>
                        <a:rPr lang="en-GB" sz="1400" dirty="0">
                          <a:latin typeface="Arial" panose="020B0604020202020204" pitchFamily="34" charset="0"/>
                          <a:cs typeface="Arial" panose="020B0604020202020204" pitchFamily="34" charset="0"/>
                        </a:rPr>
                        <a:t>NR</a:t>
                      </a:r>
                    </a:p>
                  </a:txBody>
                  <a:tcPr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3426858717"/>
                  </a:ext>
                </a:extLst>
              </a:tr>
              <a:tr h="345531">
                <a:tc vMerge="1">
                  <a:txBody>
                    <a:bodyPr/>
                    <a:lstStyle/>
                    <a:p>
                      <a:endParaRPr lang="en-GB" sz="1400" kern="1200" dirty="0">
                        <a:solidFill>
                          <a:schemeClr val="dk1"/>
                        </a:solidFill>
                        <a:latin typeface="+mn-lt"/>
                        <a:ea typeface="+mn-ea"/>
                        <a:cs typeface="+mn-cs"/>
                      </a:endParaRPr>
                    </a:p>
                  </a:txBody>
                  <a:tcPr/>
                </a:tc>
                <a:tc>
                  <a:txBody>
                    <a:bodyPr/>
                    <a:lstStyle/>
                    <a:p>
                      <a:r>
                        <a:rPr lang="en-US" sz="1400" kern="1200" dirty="0">
                          <a:solidFill>
                            <a:schemeClr val="dk1"/>
                          </a:solidFill>
                          <a:latin typeface="Arial" panose="020B0604020202020204" pitchFamily="34" charset="0"/>
                          <a:cs typeface="Arial" panose="020B0604020202020204" pitchFamily="34" charset="0"/>
                        </a:rPr>
                        <a:t>Thrombocytopenia</a:t>
                      </a:r>
                      <a:endParaRPr lang="en-GB"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NR</a:t>
                      </a:r>
                    </a:p>
                  </a:txBody>
                  <a:tcPr anchor="ctr"/>
                </a:tc>
                <a:tc>
                  <a:txBody>
                    <a:bodyPr/>
                    <a:lstStyle/>
                    <a:p>
                      <a:pPr algn="ctr"/>
                      <a:r>
                        <a:rPr lang="en-GB" sz="1400" dirty="0">
                          <a:latin typeface="Arial" panose="020B0604020202020204" pitchFamily="34" charset="0"/>
                          <a:cs typeface="Arial" panose="020B0604020202020204" pitchFamily="34" charset="0"/>
                        </a:rPr>
                        <a:t>NR</a:t>
                      </a:r>
                    </a:p>
                  </a:txBody>
                  <a:tcPr anchor="ctr"/>
                </a:tc>
                <a:tc>
                  <a:txBody>
                    <a:bodyPr/>
                    <a:lstStyle/>
                    <a:p>
                      <a:pPr algn="ctr"/>
                      <a:r>
                        <a:rPr lang="en-GB" sz="1400" noProof="0" dirty="0">
                          <a:latin typeface="Arial" panose="020B0604020202020204" pitchFamily="34" charset="0"/>
                          <a:cs typeface="Arial" panose="020B0604020202020204" pitchFamily="34" charset="0"/>
                        </a:rPr>
                        <a:t>NR</a:t>
                      </a:r>
                    </a:p>
                  </a:txBody>
                  <a:tcPr anchor="ctr"/>
                </a:tc>
                <a:tc>
                  <a:txBody>
                    <a:bodyPr/>
                    <a:lstStyle/>
                    <a:p>
                      <a:pPr algn="ctr"/>
                      <a:r>
                        <a:rPr lang="en-GB" sz="1400" noProof="0" dirty="0">
                          <a:latin typeface="Arial" panose="020B0604020202020204" pitchFamily="34" charset="0"/>
                          <a:cs typeface="Arial" panose="020B0604020202020204" pitchFamily="34" charset="0"/>
                        </a:rPr>
                        <a:t>NR</a:t>
                      </a:r>
                    </a:p>
                  </a:txBody>
                  <a:tcPr anchor="ctr"/>
                </a:tc>
                <a:tc>
                  <a:txBody>
                    <a:bodyPr/>
                    <a:lstStyle/>
                    <a:p>
                      <a:pPr algn="ctr"/>
                      <a:r>
                        <a:rPr lang="en-GB" sz="1400" dirty="0">
                          <a:latin typeface="Arial" panose="020B0604020202020204" pitchFamily="34" charset="0"/>
                          <a:cs typeface="Arial" panose="020B0604020202020204" pitchFamily="34" charset="0"/>
                        </a:rPr>
                        <a:t>36.3</a:t>
                      </a:r>
                    </a:p>
                  </a:txBody>
                  <a:tcPr anchor="ctr"/>
                </a:tc>
                <a:tc>
                  <a:txBody>
                    <a:bodyPr/>
                    <a:lstStyle/>
                    <a:p>
                      <a:pPr algn="ctr"/>
                      <a:r>
                        <a:rPr lang="en-GB" sz="1400" dirty="0">
                          <a:latin typeface="Arial" panose="020B0604020202020204" pitchFamily="34" charset="0"/>
                          <a:cs typeface="Arial" panose="020B0604020202020204" pitchFamily="34" charset="0"/>
                        </a:rPr>
                        <a:t>5.5</a:t>
                      </a:r>
                    </a:p>
                  </a:txBody>
                  <a:tcPr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096398397"/>
                  </a:ext>
                </a:extLst>
              </a:tr>
              <a:tr h="345531">
                <a:tc rowSpan="4">
                  <a:txBody>
                    <a:bodyPr/>
                    <a:lstStyle/>
                    <a:p>
                      <a:endParaRPr lang="en-GB" sz="14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accent6"/>
                      </a:solidFill>
                      <a:prstDash val="solid"/>
                      <a:round/>
                      <a:headEnd type="none" w="med" len="med"/>
                      <a:tailEnd type="none" w="med" len="med"/>
                    </a:lnL>
                  </a:tcPr>
                </a:tc>
                <a:tc>
                  <a:txBody>
                    <a:bodyPr/>
                    <a:lstStyle/>
                    <a:p>
                      <a:r>
                        <a:rPr lang="en-GB" sz="1400" kern="1200" dirty="0" err="1">
                          <a:solidFill>
                            <a:schemeClr val="dk1"/>
                          </a:solidFill>
                          <a:latin typeface="Arial" panose="020B0604020202020204" pitchFamily="34" charset="0"/>
                          <a:cs typeface="Arial" panose="020B0604020202020204" pitchFamily="34" charset="0"/>
                        </a:rPr>
                        <a:t>Diarrhea</a:t>
                      </a:r>
                      <a:endParaRPr lang="en-GB"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52.7</a:t>
                      </a:r>
                    </a:p>
                  </a:txBody>
                  <a:tcPr anchor="ctr"/>
                </a:tc>
                <a:tc>
                  <a:txBody>
                    <a:bodyPr/>
                    <a:lstStyle/>
                    <a:p>
                      <a:pPr algn="ctr"/>
                      <a:r>
                        <a:rPr lang="en-GB" sz="1400" dirty="0">
                          <a:latin typeface="Arial" panose="020B0604020202020204" pitchFamily="34" charset="0"/>
                          <a:cs typeface="Arial" panose="020B0604020202020204" pitchFamily="34" charset="0"/>
                        </a:rPr>
                        <a:t>10.5</a:t>
                      </a:r>
                    </a:p>
                  </a:txBody>
                  <a:tcPr anchor="ctr"/>
                </a:tc>
                <a:tc>
                  <a:txBody>
                    <a:bodyPr/>
                    <a:lstStyle/>
                    <a:p>
                      <a:pPr algn="ctr"/>
                      <a:r>
                        <a:rPr lang="en-GB" sz="1400" noProof="0" dirty="0">
                          <a:latin typeface="Arial" panose="020B0604020202020204" pitchFamily="34" charset="0"/>
                          <a:cs typeface="Arial" panose="020B0604020202020204" pitchFamily="34" charset="0"/>
                        </a:rPr>
                        <a:t>10.1</a:t>
                      </a:r>
                    </a:p>
                  </a:txBody>
                  <a:tcPr anchor="ctr"/>
                </a:tc>
                <a:tc>
                  <a:txBody>
                    <a:bodyPr/>
                    <a:lstStyle/>
                    <a:p>
                      <a:pPr algn="ctr"/>
                      <a:r>
                        <a:rPr lang="en-GB" sz="1400" noProof="0" dirty="0">
                          <a:latin typeface="Arial" panose="020B0604020202020204" pitchFamily="34" charset="0"/>
                          <a:cs typeface="Arial" panose="020B0604020202020204" pitchFamily="34" charset="0"/>
                        </a:rPr>
                        <a:t>0.3</a:t>
                      </a:r>
                    </a:p>
                  </a:txBody>
                  <a:tcPr anchor="ctr"/>
                </a:tc>
                <a:tc>
                  <a:txBody>
                    <a:bodyPr/>
                    <a:lstStyle/>
                    <a:p>
                      <a:pPr algn="ctr"/>
                      <a:r>
                        <a:rPr lang="en-GB" sz="1400" dirty="0">
                          <a:latin typeface="Arial" panose="020B0604020202020204" pitchFamily="34" charset="0"/>
                          <a:cs typeface="Arial" panose="020B0604020202020204" pitchFamily="34" charset="0"/>
                        </a:rPr>
                        <a:t>2</a:t>
                      </a:r>
                    </a:p>
                  </a:txBody>
                  <a:tcPr anchor="ctr"/>
                </a:tc>
                <a:tc>
                  <a:txBody>
                    <a:bodyPr/>
                    <a:lstStyle/>
                    <a:p>
                      <a:pPr algn="ctr"/>
                      <a:r>
                        <a:rPr lang="en-GB" sz="1400" dirty="0">
                          <a:latin typeface="Arial" panose="020B0604020202020204" pitchFamily="34" charset="0"/>
                          <a:cs typeface="Arial" panose="020B0604020202020204" pitchFamily="34" charset="0"/>
                        </a:rPr>
                        <a:t>0</a:t>
                      </a:r>
                    </a:p>
                  </a:txBody>
                  <a:tcPr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571956187"/>
                  </a:ext>
                </a:extLst>
              </a:tr>
              <a:tr h="345531">
                <a:tc vMerge="1">
                  <a:txBody>
                    <a:bodyPr/>
                    <a:lstStyle/>
                    <a:p>
                      <a:endParaRPr lang="en-GB" sz="1400" kern="1200" dirty="0">
                        <a:solidFill>
                          <a:schemeClr val="dk1"/>
                        </a:solidFill>
                        <a:latin typeface="+mn-lt"/>
                        <a:ea typeface="+mn-ea"/>
                        <a:cs typeface="+mn-cs"/>
                      </a:endParaRPr>
                    </a:p>
                  </a:txBody>
                  <a:tcPr/>
                </a:tc>
                <a:tc>
                  <a:txBody>
                    <a:bodyPr/>
                    <a:lstStyle/>
                    <a:p>
                      <a:r>
                        <a:rPr lang="en-GB" sz="1400" kern="1200" dirty="0">
                          <a:solidFill>
                            <a:schemeClr val="dk1"/>
                          </a:solidFill>
                          <a:latin typeface="Arial" panose="020B0604020202020204" pitchFamily="34" charset="0"/>
                          <a:cs typeface="Arial" panose="020B0604020202020204" pitchFamily="34" charset="0"/>
                        </a:rPr>
                        <a:t>Nausea</a:t>
                      </a:r>
                      <a:endParaRPr lang="en-GB"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41.6</a:t>
                      </a:r>
                    </a:p>
                  </a:txBody>
                  <a:tcPr anchor="ctr"/>
                </a:tc>
                <a:tc>
                  <a:txBody>
                    <a:bodyPr/>
                    <a:lstStyle/>
                    <a:p>
                      <a:pPr algn="ctr"/>
                      <a:r>
                        <a:rPr lang="en-GB" sz="1400" dirty="0">
                          <a:latin typeface="Arial" panose="020B0604020202020204" pitchFamily="34" charset="0"/>
                          <a:cs typeface="Arial" panose="020B0604020202020204" pitchFamily="34" charset="0"/>
                        </a:rPr>
                        <a:t>1.7</a:t>
                      </a:r>
                    </a:p>
                  </a:txBody>
                  <a:tcPr anchor="ctr"/>
                </a:tc>
                <a:tc>
                  <a:txBody>
                    <a:bodyPr/>
                    <a:lstStyle/>
                    <a:p>
                      <a:pPr algn="ctr"/>
                      <a:r>
                        <a:rPr lang="en-GB" sz="1400" noProof="0" dirty="0">
                          <a:latin typeface="Arial" panose="020B0604020202020204" pitchFamily="34" charset="0"/>
                          <a:cs typeface="Arial" panose="020B0604020202020204" pitchFamily="34" charset="0"/>
                        </a:rPr>
                        <a:t>34.0</a:t>
                      </a:r>
                    </a:p>
                  </a:txBody>
                  <a:tcPr anchor="ctr"/>
                </a:tc>
                <a:tc>
                  <a:txBody>
                    <a:bodyPr/>
                    <a:lstStyle/>
                    <a:p>
                      <a:pPr algn="ctr"/>
                      <a:r>
                        <a:rPr lang="en-GB" sz="1400" noProof="0" dirty="0">
                          <a:latin typeface="Arial" panose="020B0604020202020204" pitchFamily="34" charset="0"/>
                          <a:cs typeface="Arial" panose="020B0604020202020204" pitchFamily="34" charset="0"/>
                        </a:rPr>
                        <a:t>2.4</a:t>
                      </a:r>
                    </a:p>
                  </a:txBody>
                  <a:tcPr anchor="ctr"/>
                </a:tc>
                <a:tc>
                  <a:txBody>
                    <a:bodyPr/>
                    <a:lstStyle/>
                    <a:p>
                      <a:pPr algn="ctr"/>
                      <a:r>
                        <a:rPr lang="en-GB" sz="1400" dirty="0">
                          <a:latin typeface="Arial" panose="020B0604020202020204" pitchFamily="34" charset="0"/>
                          <a:cs typeface="Arial" panose="020B0604020202020204" pitchFamily="34" charset="0"/>
                        </a:rPr>
                        <a:t>19</a:t>
                      </a:r>
                    </a:p>
                  </a:txBody>
                  <a:tcPr anchor="ctr"/>
                </a:tc>
                <a:tc>
                  <a:txBody>
                    <a:bodyPr/>
                    <a:lstStyle/>
                    <a:p>
                      <a:pPr algn="ctr"/>
                      <a:r>
                        <a:rPr lang="en-GB" sz="1400" dirty="0">
                          <a:latin typeface="Arial" panose="020B0604020202020204" pitchFamily="34" charset="0"/>
                          <a:cs typeface="Arial" panose="020B0604020202020204" pitchFamily="34" charset="0"/>
                        </a:rPr>
                        <a:t>0</a:t>
                      </a:r>
                    </a:p>
                  </a:txBody>
                  <a:tcPr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535209462"/>
                  </a:ext>
                </a:extLst>
              </a:tr>
              <a:tr h="345531">
                <a:tc vMerge="1">
                  <a:txBody>
                    <a:bodyPr/>
                    <a:lstStyle/>
                    <a:p>
                      <a:endParaRPr lang="en-GB" sz="1400" kern="1200" dirty="0">
                        <a:solidFill>
                          <a:schemeClr val="dk1"/>
                        </a:solidFill>
                        <a:latin typeface="+mn-lt"/>
                        <a:ea typeface="+mn-ea"/>
                        <a:cs typeface="+mn-cs"/>
                      </a:endParaRPr>
                    </a:p>
                  </a:txBody>
                  <a:tcPr/>
                </a:tc>
                <a:tc>
                  <a:txBody>
                    <a:bodyPr/>
                    <a:lstStyle/>
                    <a:p>
                      <a:r>
                        <a:rPr lang="en-GB" sz="1400" kern="1200" dirty="0">
                          <a:solidFill>
                            <a:schemeClr val="dk1"/>
                          </a:solidFill>
                          <a:latin typeface="Arial" panose="020B0604020202020204" pitchFamily="34" charset="0"/>
                          <a:cs typeface="Arial" panose="020B0604020202020204" pitchFamily="34" charset="0"/>
                        </a:rPr>
                        <a:t>Vomiting</a:t>
                      </a:r>
                      <a:endParaRPr lang="en-GB"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20.9</a:t>
                      </a:r>
                    </a:p>
                  </a:txBody>
                  <a:tcPr anchor="ctr"/>
                </a:tc>
                <a:tc>
                  <a:txBody>
                    <a:bodyPr/>
                    <a:lstStyle/>
                    <a:p>
                      <a:pPr algn="ctr"/>
                      <a:r>
                        <a:rPr lang="en-GB" sz="1400" dirty="0">
                          <a:latin typeface="Arial" panose="020B0604020202020204" pitchFamily="34" charset="0"/>
                          <a:cs typeface="Arial" panose="020B0604020202020204" pitchFamily="34" charset="0"/>
                        </a:rPr>
                        <a:t>2.4</a:t>
                      </a:r>
                    </a:p>
                  </a:txBody>
                  <a:tcPr anchor="ctr"/>
                </a:tc>
                <a:tc>
                  <a:txBody>
                    <a:bodyPr/>
                    <a:lstStyle/>
                    <a:p>
                      <a:pPr algn="ctr"/>
                      <a:r>
                        <a:rPr lang="en-GB" sz="1400" noProof="0" dirty="0">
                          <a:latin typeface="Arial" panose="020B0604020202020204" pitchFamily="34" charset="0"/>
                          <a:cs typeface="Arial" panose="020B0604020202020204" pitchFamily="34" charset="0"/>
                        </a:rPr>
                        <a:t>NR</a:t>
                      </a:r>
                    </a:p>
                  </a:txBody>
                  <a:tcPr anchor="ctr"/>
                </a:tc>
                <a:tc>
                  <a:txBody>
                    <a:bodyPr/>
                    <a:lstStyle/>
                    <a:p>
                      <a:pPr algn="ctr"/>
                      <a:r>
                        <a:rPr lang="en-GB" sz="1400" noProof="0" dirty="0">
                          <a:latin typeface="Arial" panose="020B0604020202020204" pitchFamily="34" charset="0"/>
                          <a:cs typeface="Arial" panose="020B0604020202020204" pitchFamily="34" charset="0"/>
                        </a:rPr>
                        <a:t>NR</a:t>
                      </a:r>
                    </a:p>
                  </a:txBody>
                  <a:tcPr anchor="ctr"/>
                </a:tc>
                <a:tc>
                  <a:txBody>
                    <a:bodyPr/>
                    <a:lstStyle/>
                    <a:p>
                      <a:pPr algn="ctr"/>
                      <a:r>
                        <a:rPr lang="en-GB" sz="1400" noProof="0" dirty="0">
                          <a:latin typeface="Arial" panose="020B0604020202020204" pitchFamily="34" charset="0"/>
                          <a:cs typeface="Arial" panose="020B0604020202020204" pitchFamily="34" charset="0"/>
                        </a:rPr>
                        <a:t>NR</a:t>
                      </a:r>
                    </a:p>
                  </a:txBody>
                  <a:tcPr anchor="ctr"/>
                </a:tc>
                <a:tc>
                  <a:txBody>
                    <a:bodyPr/>
                    <a:lstStyle/>
                    <a:p>
                      <a:pPr algn="ctr"/>
                      <a:r>
                        <a:rPr lang="en-GB" sz="1400" noProof="0" dirty="0">
                          <a:latin typeface="Arial" panose="020B0604020202020204" pitchFamily="34" charset="0"/>
                          <a:cs typeface="Arial" panose="020B0604020202020204" pitchFamily="34" charset="0"/>
                        </a:rPr>
                        <a:t>NR</a:t>
                      </a:r>
                    </a:p>
                  </a:txBody>
                  <a:tcPr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3122880278"/>
                  </a:ext>
                </a:extLst>
              </a:tr>
              <a:tr h="345531">
                <a:tc vMerge="1">
                  <a:txBody>
                    <a:bodyPr/>
                    <a:lstStyle/>
                    <a:p>
                      <a:endParaRPr lang="en-GB" sz="1400" kern="1200" dirty="0">
                        <a:solidFill>
                          <a:schemeClr val="dk1"/>
                        </a:solidFill>
                        <a:latin typeface="+mn-lt"/>
                        <a:ea typeface="+mn-ea"/>
                        <a:cs typeface="+mn-cs"/>
                      </a:endParaRPr>
                    </a:p>
                  </a:txBody>
                  <a:tcPr/>
                </a:tc>
                <a:tc>
                  <a:txBody>
                    <a:bodyPr/>
                    <a:lstStyle/>
                    <a:p>
                      <a:r>
                        <a:rPr lang="en-GB" sz="1400" kern="1200" dirty="0">
                          <a:solidFill>
                            <a:schemeClr val="dk1"/>
                          </a:solidFill>
                          <a:latin typeface="Arial" panose="020B0604020202020204" pitchFamily="34" charset="0"/>
                          <a:cs typeface="Arial" panose="020B0604020202020204" pitchFamily="34" charset="0"/>
                        </a:rPr>
                        <a:t>Constipation</a:t>
                      </a:r>
                      <a:endParaRPr lang="en-GB"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29.1</a:t>
                      </a:r>
                    </a:p>
                  </a:txBody>
                  <a:tcPr anchor="ctr"/>
                </a:tc>
                <a:tc>
                  <a:txBody>
                    <a:bodyPr/>
                    <a:lstStyle/>
                    <a:p>
                      <a:pPr algn="ctr"/>
                      <a:r>
                        <a:rPr lang="en-GB" sz="1400" dirty="0">
                          <a:latin typeface="Arial" panose="020B0604020202020204" pitchFamily="34" charset="0"/>
                          <a:cs typeface="Arial" panose="020B0604020202020204" pitchFamily="34" charset="0"/>
                        </a:rPr>
                        <a:t>0</a:t>
                      </a:r>
                    </a:p>
                  </a:txBody>
                  <a:tcPr anchor="ctr"/>
                </a:tc>
                <a:tc>
                  <a:txBody>
                    <a:bodyPr/>
                    <a:lstStyle/>
                    <a:p>
                      <a:pPr algn="ctr"/>
                      <a:r>
                        <a:rPr lang="en-GB" sz="1400" noProof="0" dirty="0">
                          <a:latin typeface="Arial" panose="020B0604020202020204" pitchFamily="34" charset="0"/>
                          <a:cs typeface="Arial" panose="020B0604020202020204" pitchFamily="34" charset="0"/>
                        </a:rPr>
                        <a:t>NR</a:t>
                      </a:r>
                    </a:p>
                  </a:txBody>
                  <a:tcPr anchor="ctr"/>
                </a:tc>
                <a:tc>
                  <a:txBody>
                    <a:bodyPr/>
                    <a:lstStyle/>
                    <a:p>
                      <a:pPr algn="ctr"/>
                      <a:r>
                        <a:rPr lang="en-GB" sz="1400" noProof="0" dirty="0">
                          <a:latin typeface="Arial" panose="020B0604020202020204" pitchFamily="34" charset="0"/>
                          <a:cs typeface="Arial" panose="020B0604020202020204" pitchFamily="34" charset="0"/>
                        </a:rPr>
                        <a:t>NR</a:t>
                      </a:r>
                    </a:p>
                  </a:txBody>
                  <a:tcPr anchor="ctr"/>
                </a:tc>
                <a:tc>
                  <a:txBody>
                    <a:bodyPr/>
                    <a:lstStyle/>
                    <a:p>
                      <a:pPr algn="ctr"/>
                      <a:r>
                        <a:rPr lang="en-GB" sz="1400" noProof="0" dirty="0">
                          <a:latin typeface="Arial" panose="020B0604020202020204" pitchFamily="34" charset="0"/>
                          <a:cs typeface="Arial" panose="020B0604020202020204" pitchFamily="34" charset="0"/>
                        </a:rPr>
                        <a:t>NR</a:t>
                      </a:r>
                    </a:p>
                  </a:txBody>
                  <a:tcPr anchor="ctr"/>
                </a:tc>
                <a:tc>
                  <a:txBody>
                    <a:bodyPr/>
                    <a:lstStyle/>
                    <a:p>
                      <a:pPr algn="ctr"/>
                      <a:r>
                        <a:rPr lang="en-GB" sz="1400" noProof="0" dirty="0">
                          <a:latin typeface="Arial" panose="020B0604020202020204" pitchFamily="34" charset="0"/>
                          <a:cs typeface="Arial" panose="020B0604020202020204" pitchFamily="34" charset="0"/>
                        </a:rPr>
                        <a:t>NR</a:t>
                      </a:r>
                    </a:p>
                  </a:txBody>
                  <a:tcPr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182990015"/>
                  </a:ext>
                </a:extLst>
              </a:tr>
            </a:tbl>
          </a:graphicData>
        </a:graphic>
      </p:graphicFrame>
      <p:sp>
        <p:nvSpPr>
          <p:cNvPr id="4" name="Content Placeholder 3">
            <a:extLst>
              <a:ext uri="{FF2B5EF4-FFF2-40B4-BE49-F238E27FC236}">
                <a16:creationId xmlns:a16="http://schemas.microsoft.com/office/drawing/2014/main" id="{E82770B4-EE64-153F-AB1A-DE92020AE295}"/>
              </a:ext>
            </a:extLst>
          </p:cNvPr>
          <p:cNvSpPr>
            <a:spLocks noGrp="1"/>
          </p:cNvSpPr>
          <p:nvPr>
            <p:ph sz="quarter" idx="15"/>
          </p:nvPr>
        </p:nvSpPr>
        <p:spPr>
          <a:xfrm>
            <a:off x="627375" y="6150457"/>
            <a:ext cx="10180339" cy="365125"/>
          </a:xfrm>
        </p:spPr>
        <p:txBody>
          <a:bodyPr/>
          <a:lstStyle/>
          <a:p>
            <a:r>
              <a:rPr lang="en-GB" sz="1000" baseline="30000" dirty="0" err="1">
                <a:solidFill>
                  <a:schemeClr val="tx2"/>
                </a:solidFill>
              </a:rPr>
              <a:t>a</a:t>
            </a:r>
            <a:r>
              <a:rPr lang="en-GB" sz="1000" dirty="0" err="1">
                <a:solidFill>
                  <a:schemeClr val="tx2"/>
                </a:solidFill>
              </a:rPr>
              <a:t>Events</a:t>
            </a:r>
            <a:r>
              <a:rPr lang="en-GB" sz="1000" dirty="0">
                <a:solidFill>
                  <a:schemeClr val="tx2"/>
                </a:solidFill>
              </a:rPr>
              <a:t> are treatment emergent for the EVOKE-01 study and treatment-related for TROPION-Lung01 and OptiTROP-Lung03; </a:t>
            </a:r>
            <a:r>
              <a:rPr lang="en-GB" sz="1000" baseline="30000" dirty="0" err="1">
                <a:solidFill>
                  <a:schemeClr val="tx2"/>
                </a:solidFill>
              </a:rPr>
              <a:t>b</a:t>
            </a:r>
            <a:r>
              <a:rPr lang="en-GB" sz="1000" dirty="0" err="1">
                <a:solidFill>
                  <a:schemeClr val="tx2"/>
                </a:solidFill>
              </a:rPr>
              <a:t>GI</a:t>
            </a:r>
            <a:r>
              <a:rPr lang="en-GB" sz="1000" dirty="0">
                <a:solidFill>
                  <a:schemeClr val="tx2"/>
                </a:solidFill>
              </a:rPr>
              <a:t> events not reported in Fang et al (2026), taken from an earlier publication (Fang et al (2025)</a:t>
            </a:r>
          </a:p>
          <a:p>
            <a:r>
              <a:rPr lang="en-GB" sz="1000" dirty="0">
                <a:solidFill>
                  <a:schemeClr val="tx2"/>
                </a:solidFill>
              </a:rPr>
              <a:t>ADC, antibody drug conjugate; Dato-</a:t>
            </a:r>
            <a:r>
              <a:rPr lang="en-GB" sz="1000" dirty="0" err="1">
                <a:solidFill>
                  <a:schemeClr val="tx2"/>
                </a:solidFill>
              </a:rPr>
              <a:t>DXd</a:t>
            </a:r>
            <a:r>
              <a:rPr lang="en-GB" sz="1000" dirty="0">
                <a:solidFill>
                  <a:schemeClr val="tx2"/>
                </a:solidFill>
              </a:rPr>
              <a:t>, </a:t>
            </a:r>
            <a:r>
              <a:rPr lang="en-GB" sz="1000" dirty="0" err="1">
                <a:solidFill>
                  <a:schemeClr val="tx2"/>
                </a:solidFill>
              </a:rPr>
              <a:t>datopotamab</a:t>
            </a:r>
            <a:r>
              <a:rPr lang="en-GB" sz="1000" dirty="0">
                <a:solidFill>
                  <a:schemeClr val="tx2"/>
                </a:solidFill>
              </a:rPr>
              <a:t> deruxtecan; GI, gastrointestinal; NR, not reported; </a:t>
            </a:r>
            <a:r>
              <a:rPr lang="en-US" sz="1000" dirty="0">
                <a:solidFill>
                  <a:schemeClr val="tx2"/>
                </a:solidFill>
                <a:ea typeface="Aileron" charset="0"/>
              </a:rPr>
              <a:t>NSCLC, non-small cell lung cancer; </a:t>
            </a:r>
            <a:r>
              <a:rPr lang="en-GB" sz="1000" dirty="0">
                <a:solidFill>
                  <a:schemeClr val="tx2"/>
                </a:solidFill>
              </a:rPr>
              <a:t>Sac‑TMT, </a:t>
            </a:r>
            <a:r>
              <a:rPr lang="en-GB" sz="1000" dirty="0" err="1">
                <a:solidFill>
                  <a:schemeClr val="tx2"/>
                </a:solidFill>
              </a:rPr>
              <a:t>sacituzumab</a:t>
            </a:r>
            <a:r>
              <a:rPr lang="en-GB" sz="1000" dirty="0">
                <a:solidFill>
                  <a:schemeClr val="tx2"/>
                </a:solidFill>
              </a:rPr>
              <a:t> </a:t>
            </a:r>
            <a:r>
              <a:rPr lang="en-GB" sz="1000" dirty="0" err="1">
                <a:solidFill>
                  <a:schemeClr val="tx2"/>
                </a:solidFill>
              </a:rPr>
              <a:t>tirumotecan</a:t>
            </a:r>
            <a:r>
              <a:rPr lang="en-GB" sz="1000" dirty="0">
                <a:solidFill>
                  <a:schemeClr val="tx2"/>
                </a:solidFill>
              </a:rPr>
              <a:t>; SG, </a:t>
            </a:r>
            <a:r>
              <a:rPr lang="en-GB" sz="1000" dirty="0" err="1">
                <a:solidFill>
                  <a:schemeClr val="tx2"/>
                </a:solidFill>
              </a:rPr>
              <a:t>sacituzumab</a:t>
            </a:r>
            <a:r>
              <a:rPr lang="en-GB" sz="1000" dirty="0">
                <a:solidFill>
                  <a:schemeClr val="tx2"/>
                </a:solidFill>
              </a:rPr>
              <a:t> </a:t>
            </a:r>
            <a:r>
              <a:rPr lang="en-GB" sz="1000" dirty="0" err="1">
                <a:solidFill>
                  <a:schemeClr val="tx2"/>
                </a:solidFill>
              </a:rPr>
              <a:t>govitecan</a:t>
            </a:r>
            <a:r>
              <a:rPr lang="en-GB" sz="1000" dirty="0">
                <a:solidFill>
                  <a:schemeClr val="tx2"/>
                </a:solidFill>
              </a:rPr>
              <a:t>; WBC, white blood cell</a:t>
            </a:r>
            <a:endParaRPr lang="en-GB" sz="1000" dirty="0">
              <a:solidFill>
                <a:schemeClr val="tx2"/>
              </a:solidFill>
              <a:ea typeface="Aileron" charset="0"/>
            </a:endParaRPr>
          </a:p>
          <a:p>
            <a:r>
              <a:rPr lang="en-GB" sz="1000" dirty="0">
                <a:solidFill>
                  <a:schemeClr val="tx2"/>
                </a:solidFill>
              </a:rPr>
              <a:t>1. Paz-Ares L, et al. J Clin Oncol. 2024;42,2860-72; 2. Ahn MJ, et al. J Clin Oncol. 2025;43(3):260-72; 3. Fang WF, et al. ESMO Open. 2026;11(</a:t>
            </a:r>
            <a:r>
              <a:rPr lang="en-GB" sz="1000" dirty="0" err="1">
                <a:solidFill>
                  <a:schemeClr val="tx2"/>
                </a:solidFill>
              </a:rPr>
              <a:t>Suppl</a:t>
            </a:r>
            <a:r>
              <a:rPr lang="en-GB" sz="1000" dirty="0">
                <a:solidFill>
                  <a:schemeClr val="tx2"/>
                </a:solidFill>
              </a:rPr>
              <a:t> 3):106960 (presented at ELCC 2026, LBA4)</a:t>
            </a:r>
            <a:r>
              <a:rPr lang="en-US" sz="1000" dirty="0">
                <a:solidFill>
                  <a:schemeClr val="tx2"/>
                </a:solidFill>
              </a:rPr>
              <a:t>; 4. Fang W, et al. </a:t>
            </a:r>
            <a:r>
              <a:rPr lang="en-GB" sz="1000" dirty="0">
                <a:solidFill>
                  <a:schemeClr val="tx2"/>
                </a:solidFill>
              </a:rPr>
              <a:t>BMJ 2025;389:e085680 </a:t>
            </a:r>
            <a:r>
              <a:rPr lang="en-US" sz="1000" dirty="0">
                <a:solidFill>
                  <a:schemeClr val="tx2"/>
                </a:solidFill>
              </a:rPr>
              <a:t> </a:t>
            </a:r>
            <a:r>
              <a:rPr lang="en-GB" sz="1000" dirty="0">
                <a:solidFill>
                  <a:schemeClr val="tx2"/>
                </a:solidFill>
              </a:rPr>
              <a:t> </a:t>
            </a:r>
          </a:p>
          <a:p>
            <a:endParaRPr lang="en-GB" sz="1000" dirty="0">
              <a:solidFill>
                <a:schemeClr val="tx2"/>
              </a:solidFill>
            </a:endParaRPr>
          </a:p>
        </p:txBody>
      </p:sp>
      <p:sp>
        <p:nvSpPr>
          <p:cNvPr id="5" name="Slide Number Placeholder 4">
            <a:extLst>
              <a:ext uri="{FF2B5EF4-FFF2-40B4-BE49-F238E27FC236}">
                <a16:creationId xmlns:a16="http://schemas.microsoft.com/office/drawing/2014/main" id="{7394F49A-43B9-1059-E403-2447D2A437EE}"/>
              </a:ext>
            </a:extLst>
          </p:cNvPr>
          <p:cNvSpPr>
            <a:spLocks noGrp="1"/>
          </p:cNvSpPr>
          <p:nvPr>
            <p:ph type="sldNum" sz="quarter" idx="4"/>
          </p:nvPr>
        </p:nvSpPr>
        <p:spPr/>
        <p:txBody>
          <a:bodyPr/>
          <a:lstStyle/>
          <a:p>
            <a:fld id="{FCE43C0F-8A7B-3A4B-9DB5-B3472E36E833}" type="slidenum">
              <a:rPr lang="en-GB" smtClean="0"/>
              <a:pPr/>
              <a:t>77</a:t>
            </a:fld>
            <a:endParaRPr lang="en-GB" dirty="0"/>
          </a:p>
        </p:txBody>
      </p:sp>
      <p:sp>
        <p:nvSpPr>
          <p:cNvPr id="11" name="TextBox 10">
            <a:extLst>
              <a:ext uri="{FF2B5EF4-FFF2-40B4-BE49-F238E27FC236}">
                <a16:creationId xmlns:a16="http://schemas.microsoft.com/office/drawing/2014/main" id="{21DD0A08-9F3B-244B-6D2C-D01FAF679959}"/>
              </a:ext>
            </a:extLst>
          </p:cNvPr>
          <p:cNvSpPr txBox="1"/>
          <p:nvPr/>
        </p:nvSpPr>
        <p:spPr>
          <a:xfrm>
            <a:off x="558094" y="3744956"/>
            <a:ext cx="1452764" cy="480131"/>
          </a:xfrm>
          <a:prstGeom prst="rect">
            <a:avLst/>
          </a:prstGeom>
          <a:noFill/>
        </p:spPr>
        <p:txBody>
          <a:bodyPr wrap="square" rtlCol="0">
            <a:spAutoFit/>
          </a:bodyPr>
          <a:lstStyle/>
          <a:p>
            <a:pPr lvl="0" algn="ctr">
              <a:lnSpc>
                <a:spcPct val="90000"/>
              </a:lnSpc>
              <a:defRPr/>
            </a:pPr>
            <a:r>
              <a:rPr lang="en-GB" sz="1400" b="1" dirty="0" err="1">
                <a:solidFill>
                  <a:srgbClr val="000000"/>
                </a:solidFill>
                <a:latin typeface="Arial" panose="020B0604020202020204" pitchFamily="34" charset="0"/>
                <a:ea typeface="Aileron" charset="0"/>
                <a:cs typeface="Arial" panose="020B0604020202020204" pitchFamily="34" charset="0"/>
              </a:rPr>
              <a:t>Hematological</a:t>
            </a:r>
            <a:endParaRPr lang="en-GB" sz="1400" b="1" dirty="0">
              <a:solidFill>
                <a:srgbClr val="000000"/>
              </a:solidFill>
              <a:latin typeface="Arial" panose="020B0604020202020204" pitchFamily="34" charset="0"/>
              <a:ea typeface="Aileron" charset="0"/>
              <a:cs typeface="Arial" panose="020B0604020202020204" pitchFamily="34" charset="0"/>
            </a:endParaRPr>
          </a:p>
          <a:p>
            <a:pPr lvl="0" algn="ctr">
              <a:lnSpc>
                <a:spcPct val="90000"/>
              </a:lnSpc>
              <a:defRPr/>
            </a:pPr>
            <a:r>
              <a:rPr lang="en-GB" sz="1400" b="1" dirty="0">
                <a:solidFill>
                  <a:srgbClr val="000000"/>
                </a:solidFill>
                <a:latin typeface="Arial" panose="020B0604020202020204" pitchFamily="34" charset="0"/>
                <a:ea typeface="Aileron" charset="0"/>
                <a:cs typeface="Arial" panose="020B0604020202020204" pitchFamily="34" charset="0"/>
              </a:rPr>
              <a:t>events</a:t>
            </a:r>
          </a:p>
        </p:txBody>
      </p:sp>
      <p:pic>
        <p:nvPicPr>
          <p:cNvPr id="3" name="Graphic 2">
            <a:extLst>
              <a:ext uri="{FF2B5EF4-FFF2-40B4-BE49-F238E27FC236}">
                <a16:creationId xmlns:a16="http://schemas.microsoft.com/office/drawing/2014/main" id="{8FBA67CC-458C-D74E-68AC-6C7B0E33AF9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14464" y="2748393"/>
            <a:ext cx="782172" cy="963407"/>
          </a:xfrm>
          <a:prstGeom prst="rect">
            <a:avLst/>
          </a:prstGeom>
        </p:spPr>
      </p:pic>
      <p:sp>
        <p:nvSpPr>
          <p:cNvPr id="6" name="TextBox 5">
            <a:extLst>
              <a:ext uri="{FF2B5EF4-FFF2-40B4-BE49-F238E27FC236}">
                <a16:creationId xmlns:a16="http://schemas.microsoft.com/office/drawing/2014/main" id="{6F69BC17-0EC5-FB1F-4515-055F1F56BBE6}"/>
              </a:ext>
            </a:extLst>
          </p:cNvPr>
          <p:cNvSpPr txBox="1"/>
          <p:nvPr/>
        </p:nvSpPr>
        <p:spPr>
          <a:xfrm>
            <a:off x="770556" y="5344045"/>
            <a:ext cx="989373" cy="286232"/>
          </a:xfrm>
          <a:prstGeom prst="rect">
            <a:avLst/>
          </a:prstGeom>
          <a:noFill/>
        </p:spPr>
        <p:txBody>
          <a:bodyPr wrap="non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400" b="1" dirty="0">
                <a:solidFill>
                  <a:srgbClr val="000000"/>
                </a:solidFill>
                <a:latin typeface="Arial" panose="020B0604020202020204" pitchFamily="34" charset="0"/>
                <a:cs typeface="Arial" panose="020B0604020202020204" pitchFamily="34" charset="0"/>
              </a:rPr>
              <a:t>GI events</a:t>
            </a:r>
          </a:p>
        </p:txBody>
      </p:sp>
      <p:grpSp>
        <p:nvGrpSpPr>
          <p:cNvPr id="8" name="Group 7">
            <a:extLst>
              <a:ext uri="{FF2B5EF4-FFF2-40B4-BE49-F238E27FC236}">
                <a16:creationId xmlns:a16="http://schemas.microsoft.com/office/drawing/2014/main" id="{34C91BE0-DD51-2FD0-6AC5-C4E82D4D59F9}"/>
              </a:ext>
            </a:extLst>
          </p:cNvPr>
          <p:cNvGrpSpPr/>
          <p:nvPr/>
        </p:nvGrpSpPr>
        <p:grpSpPr>
          <a:xfrm>
            <a:off x="913837" y="4379268"/>
            <a:ext cx="722667" cy="893403"/>
            <a:chOff x="5458089" y="5331097"/>
            <a:chExt cx="785199" cy="924657"/>
          </a:xfrm>
          <a:solidFill>
            <a:schemeClr val="accent6"/>
          </a:solidFill>
        </p:grpSpPr>
        <p:sp>
          <p:nvSpPr>
            <p:cNvPr id="10" name="Freeform 55">
              <a:extLst>
                <a:ext uri="{FF2B5EF4-FFF2-40B4-BE49-F238E27FC236}">
                  <a16:creationId xmlns:a16="http://schemas.microsoft.com/office/drawing/2014/main" id="{6D888742-0A03-B3C9-40C3-F3FA14F63D18}"/>
                </a:ext>
              </a:extLst>
            </p:cNvPr>
            <p:cNvSpPr/>
            <p:nvPr/>
          </p:nvSpPr>
          <p:spPr>
            <a:xfrm>
              <a:off x="5458770" y="5331097"/>
              <a:ext cx="784518" cy="232578"/>
            </a:xfrm>
            <a:custGeom>
              <a:avLst/>
              <a:gdLst>
                <a:gd name="connsiteX0" fmla="*/ 783778 w 784518"/>
                <a:gd name="connsiteY0" fmla="*/ 147516 h 232578"/>
                <a:gd name="connsiteX1" fmla="*/ 766548 w 784518"/>
                <a:gd name="connsiteY1" fmla="*/ 96873 h 232578"/>
                <a:gd name="connsiteX2" fmla="*/ 754619 w 784518"/>
                <a:gd name="connsiteY2" fmla="*/ 82526 h 232578"/>
                <a:gd name="connsiteX3" fmla="*/ 753577 w 784518"/>
                <a:gd name="connsiteY3" fmla="*/ 61432 h 232578"/>
                <a:gd name="connsiteX4" fmla="*/ 698005 w 784518"/>
                <a:gd name="connsiteY4" fmla="*/ 4614 h 232578"/>
                <a:gd name="connsiteX5" fmla="*/ 626527 w 784518"/>
                <a:gd name="connsiteY5" fmla="*/ 10980 h 232578"/>
                <a:gd name="connsiteX6" fmla="*/ 582883 w 784518"/>
                <a:gd name="connsiteY6" fmla="*/ 47085 h 232578"/>
                <a:gd name="connsiteX7" fmla="*/ 536588 w 784518"/>
                <a:gd name="connsiteY7" fmla="*/ 74924 h 232578"/>
                <a:gd name="connsiteX8" fmla="*/ 510363 w 784518"/>
                <a:gd name="connsiteY8" fmla="*/ 76920 h 232578"/>
                <a:gd name="connsiteX9" fmla="*/ 510363 w 784518"/>
                <a:gd name="connsiteY9" fmla="*/ 76920 h 232578"/>
                <a:gd name="connsiteX10" fmla="*/ 480257 w 784518"/>
                <a:gd name="connsiteY10" fmla="*/ 92217 h 232578"/>
                <a:gd name="connsiteX11" fmla="*/ 471926 w 784518"/>
                <a:gd name="connsiteY11" fmla="*/ 97538 h 232578"/>
                <a:gd name="connsiteX12" fmla="*/ 314580 w 784518"/>
                <a:gd name="connsiteY12" fmla="*/ 97348 h 232578"/>
                <a:gd name="connsiteX13" fmla="*/ 307858 w 784518"/>
                <a:gd name="connsiteY13" fmla="*/ 93357 h 232578"/>
                <a:gd name="connsiteX14" fmla="*/ 307858 w 784518"/>
                <a:gd name="connsiteY14" fmla="*/ 93357 h 232578"/>
                <a:gd name="connsiteX15" fmla="*/ 274628 w 784518"/>
                <a:gd name="connsiteY15" fmla="*/ 76730 h 232578"/>
                <a:gd name="connsiteX16" fmla="*/ 249824 w 784518"/>
                <a:gd name="connsiteY16" fmla="*/ 75400 h 232578"/>
                <a:gd name="connsiteX17" fmla="*/ 223789 w 784518"/>
                <a:gd name="connsiteY17" fmla="*/ 63808 h 232578"/>
                <a:gd name="connsiteX18" fmla="*/ 169068 w 784518"/>
                <a:gd name="connsiteY18" fmla="*/ 16490 h 232578"/>
                <a:gd name="connsiteX19" fmla="*/ 98726 w 784518"/>
                <a:gd name="connsiteY19" fmla="*/ 1478 h 232578"/>
                <a:gd name="connsiteX20" fmla="*/ 51863 w 784518"/>
                <a:gd name="connsiteY20" fmla="*/ 24947 h 232578"/>
                <a:gd name="connsiteX21" fmla="*/ 28384 w 784518"/>
                <a:gd name="connsiteY21" fmla="*/ 78060 h 232578"/>
                <a:gd name="connsiteX22" fmla="*/ 25449 w 784518"/>
                <a:gd name="connsiteY22" fmla="*/ 89652 h 232578"/>
                <a:gd name="connsiteX23" fmla="*/ 25449 w 784518"/>
                <a:gd name="connsiteY23" fmla="*/ 89652 h 232578"/>
                <a:gd name="connsiteX24" fmla="*/ 5190 w 784518"/>
                <a:gd name="connsiteY24" fmla="*/ 116446 h 232578"/>
                <a:gd name="connsiteX25" fmla="*/ 77 w 784518"/>
                <a:gd name="connsiteY25" fmla="*/ 151506 h 232578"/>
                <a:gd name="connsiteX26" fmla="*/ 456 w 784518"/>
                <a:gd name="connsiteY26" fmla="*/ 183146 h 232578"/>
                <a:gd name="connsiteX27" fmla="*/ 456 w 784518"/>
                <a:gd name="connsiteY27" fmla="*/ 183146 h 232578"/>
                <a:gd name="connsiteX28" fmla="*/ 27911 w 784518"/>
                <a:gd name="connsiteY28" fmla="*/ 226378 h 232578"/>
                <a:gd name="connsiteX29" fmla="*/ 84525 w 784518"/>
                <a:gd name="connsiteY29" fmla="*/ 219632 h 232578"/>
                <a:gd name="connsiteX30" fmla="*/ 101945 w 784518"/>
                <a:gd name="connsiteY30" fmla="*/ 179251 h 232578"/>
                <a:gd name="connsiteX31" fmla="*/ 102134 w 784518"/>
                <a:gd name="connsiteY31" fmla="*/ 133549 h 232578"/>
                <a:gd name="connsiteX32" fmla="*/ 102134 w 784518"/>
                <a:gd name="connsiteY32" fmla="*/ 133549 h 232578"/>
                <a:gd name="connsiteX33" fmla="*/ 111602 w 784518"/>
                <a:gd name="connsiteY33" fmla="*/ 113976 h 232578"/>
                <a:gd name="connsiteX34" fmla="*/ 122205 w 784518"/>
                <a:gd name="connsiteY34" fmla="*/ 112170 h 232578"/>
                <a:gd name="connsiteX35" fmla="*/ 136501 w 784518"/>
                <a:gd name="connsiteY35" fmla="*/ 128038 h 232578"/>
                <a:gd name="connsiteX36" fmla="*/ 196334 w 784518"/>
                <a:gd name="connsiteY36" fmla="*/ 174595 h 232578"/>
                <a:gd name="connsiteX37" fmla="*/ 248782 w 784518"/>
                <a:gd name="connsiteY37" fmla="*/ 177160 h 232578"/>
                <a:gd name="connsiteX38" fmla="*/ 261658 w 784518"/>
                <a:gd name="connsiteY38" fmla="*/ 167659 h 232578"/>
                <a:gd name="connsiteX39" fmla="*/ 268664 w 784518"/>
                <a:gd name="connsiteY39" fmla="*/ 135924 h 232578"/>
                <a:gd name="connsiteX40" fmla="*/ 285894 w 784518"/>
                <a:gd name="connsiteY40" fmla="*/ 126422 h 232578"/>
                <a:gd name="connsiteX41" fmla="*/ 296213 w 784518"/>
                <a:gd name="connsiteY41" fmla="*/ 133739 h 232578"/>
                <a:gd name="connsiteX42" fmla="*/ 298202 w 784518"/>
                <a:gd name="connsiteY42" fmla="*/ 146281 h 232578"/>
                <a:gd name="connsiteX43" fmla="*/ 290344 w 784518"/>
                <a:gd name="connsiteY43" fmla="*/ 160343 h 232578"/>
                <a:gd name="connsiteX44" fmla="*/ 290344 w 784518"/>
                <a:gd name="connsiteY44" fmla="*/ 160343 h 232578"/>
                <a:gd name="connsiteX45" fmla="*/ 292048 w 784518"/>
                <a:gd name="connsiteY45" fmla="*/ 181626 h 232578"/>
                <a:gd name="connsiteX46" fmla="*/ 325183 w 784518"/>
                <a:gd name="connsiteY46" fmla="*/ 208040 h 232578"/>
                <a:gd name="connsiteX47" fmla="*/ 351976 w 784518"/>
                <a:gd name="connsiteY47" fmla="*/ 209751 h 232578"/>
                <a:gd name="connsiteX48" fmla="*/ 452613 w 784518"/>
                <a:gd name="connsiteY48" fmla="*/ 209751 h 232578"/>
                <a:gd name="connsiteX49" fmla="*/ 491807 w 784518"/>
                <a:gd name="connsiteY49" fmla="*/ 192268 h 232578"/>
                <a:gd name="connsiteX50" fmla="*/ 502600 w 784518"/>
                <a:gd name="connsiteY50" fmla="*/ 162718 h 232578"/>
                <a:gd name="connsiteX51" fmla="*/ 493511 w 784518"/>
                <a:gd name="connsiteY51" fmla="*/ 145616 h 232578"/>
                <a:gd name="connsiteX52" fmla="*/ 499760 w 784518"/>
                <a:gd name="connsiteY52" fmla="*/ 128703 h 232578"/>
                <a:gd name="connsiteX53" fmla="*/ 521251 w 784518"/>
                <a:gd name="connsiteY53" fmla="*/ 134024 h 232578"/>
                <a:gd name="connsiteX54" fmla="*/ 527688 w 784518"/>
                <a:gd name="connsiteY54" fmla="*/ 165759 h 232578"/>
                <a:gd name="connsiteX55" fmla="*/ 539238 w 784518"/>
                <a:gd name="connsiteY55" fmla="*/ 176875 h 232578"/>
                <a:gd name="connsiteX56" fmla="*/ 586859 w 784518"/>
                <a:gd name="connsiteY56" fmla="*/ 175640 h 232578"/>
                <a:gd name="connsiteX57" fmla="*/ 647260 w 784518"/>
                <a:gd name="connsiteY57" fmla="*/ 129653 h 232578"/>
                <a:gd name="connsiteX58" fmla="*/ 660325 w 784518"/>
                <a:gd name="connsiteY58" fmla="*/ 113691 h 232578"/>
                <a:gd name="connsiteX59" fmla="*/ 670644 w 784518"/>
                <a:gd name="connsiteY59" fmla="*/ 113215 h 232578"/>
                <a:gd name="connsiteX60" fmla="*/ 680585 w 784518"/>
                <a:gd name="connsiteY60" fmla="*/ 132313 h 232578"/>
                <a:gd name="connsiteX61" fmla="*/ 680963 w 784518"/>
                <a:gd name="connsiteY61" fmla="*/ 182196 h 232578"/>
                <a:gd name="connsiteX62" fmla="*/ 710691 w 784518"/>
                <a:gd name="connsiteY62" fmla="*/ 228088 h 232578"/>
                <a:gd name="connsiteX63" fmla="*/ 751968 w 784518"/>
                <a:gd name="connsiteY63" fmla="*/ 228373 h 232578"/>
                <a:gd name="connsiteX64" fmla="*/ 779991 w 784518"/>
                <a:gd name="connsiteY64" fmla="*/ 197874 h 232578"/>
                <a:gd name="connsiteX65" fmla="*/ 783967 w 784518"/>
                <a:gd name="connsiteY65" fmla="*/ 147611 h 232578"/>
                <a:gd name="connsiteX66" fmla="*/ 783967 w 784518"/>
                <a:gd name="connsiteY66" fmla="*/ 147611 h 23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84518" h="232578">
                  <a:moveTo>
                    <a:pt x="783778" y="147516"/>
                  </a:moveTo>
                  <a:cubicBezTo>
                    <a:pt x="785198" y="128988"/>
                    <a:pt x="778950" y="110650"/>
                    <a:pt x="766548" y="96873"/>
                  </a:cubicBezTo>
                  <a:cubicBezTo>
                    <a:pt x="762666" y="92122"/>
                    <a:pt x="756418" y="88797"/>
                    <a:pt x="754619" y="82526"/>
                  </a:cubicBezTo>
                  <a:cubicBezTo>
                    <a:pt x="755187" y="75495"/>
                    <a:pt x="754808" y="68368"/>
                    <a:pt x="753577" y="61432"/>
                  </a:cubicBezTo>
                  <a:cubicBezTo>
                    <a:pt x="746288" y="33973"/>
                    <a:pt x="725176" y="12405"/>
                    <a:pt x="698005" y="4614"/>
                  </a:cubicBezTo>
                  <a:cubicBezTo>
                    <a:pt x="674336" y="-3178"/>
                    <a:pt x="648491" y="-802"/>
                    <a:pt x="626527" y="10980"/>
                  </a:cubicBezTo>
                  <a:cubicBezTo>
                    <a:pt x="610432" y="21051"/>
                    <a:pt x="595758" y="33213"/>
                    <a:pt x="582883" y="47085"/>
                  </a:cubicBezTo>
                  <a:cubicBezTo>
                    <a:pt x="570196" y="60387"/>
                    <a:pt x="554197" y="70079"/>
                    <a:pt x="536588" y="74924"/>
                  </a:cubicBezTo>
                  <a:cubicBezTo>
                    <a:pt x="527972" y="77110"/>
                    <a:pt x="519073" y="75590"/>
                    <a:pt x="510363" y="76920"/>
                  </a:cubicBezTo>
                  <a:lnTo>
                    <a:pt x="510363" y="76920"/>
                  </a:lnTo>
                  <a:cubicBezTo>
                    <a:pt x="499002" y="78820"/>
                    <a:pt x="488494" y="84141"/>
                    <a:pt x="480257" y="92217"/>
                  </a:cubicBezTo>
                  <a:cubicBezTo>
                    <a:pt x="477701" y="94308"/>
                    <a:pt x="475429" y="97348"/>
                    <a:pt x="471926" y="97538"/>
                  </a:cubicBezTo>
                  <a:cubicBezTo>
                    <a:pt x="419477" y="97918"/>
                    <a:pt x="367029" y="97443"/>
                    <a:pt x="314580" y="97348"/>
                  </a:cubicBezTo>
                  <a:cubicBezTo>
                    <a:pt x="311550" y="97918"/>
                    <a:pt x="309657" y="95163"/>
                    <a:pt x="307858" y="93357"/>
                  </a:cubicBezTo>
                  <a:lnTo>
                    <a:pt x="307858" y="93357"/>
                  </a:lnTo>
                  <a:cubicBezTo>
                    <a:pt x="298959" y="84236"/>
                    <a:pt x="287220" y="78345"/>
                    <a:pt x="274628" y="76730"/>
                  </a:cubicBezTo>
                  <a:cubicBezTo>
                    <a:pt x="266392" y="75685"/>
                    <a:pt x="257966" y="77205"/>
                    <a:pt x="249824" y="75400"/>
                  </a:cubicBezTo>
                  <a:cubicBezTo>
                    <a:pt x="240546" y="73119"/>
                    <a:pt x="231741" y="69129"/>
                    <a:pt x="223789" y="63808"/>
                  </a:cubicBezTo>
                  <a:cubicBezTo>
                    <a:pt x="203718" y="50316"/>
                    <a:pt x="188855" y="30363"/>
                    <a:pt x="169068" y="16490"/>
                  </a:cubicBezTo>
                  <a:cubicBezTo>
                    <a:pt x="148429" y="2523"/>
                    <a:pt x="123246" y="-2893"/>
                    <a:pt x="98726" y="1478"/>
                  </a:cubicBezTo>
                  <a:cubicBezTo>
                    <a:pt x="81117" y="4328"/>
                    <a:pt x="64739" y="12595"/>
                    <a:pt x="51863" y="24947"/>
                  </a:cubicBezTo>
                  <a:cubicBezTo>
                    <a:pt x="37000" y="38629"/>
                    <a:pt x="28479" y="57822"/>
                    <a:pt x="28384" y="78060"/>
                  </a:cubicBezTo>
                  <a:cubicBezTo>
                    <a:pt x="28290" y="82051"/>
                    <a:pt x="29142" y="86896"/>
                    <a:pt x="25449" y="89652"/>
                  </a:cubicBezTo>
                  <a:lnTo>
                    <a:pt x="25449" y="89652"/>
                  </a:lnTo>
                  <a:cubicBezTo>
                    <a:pt x="16645" y="96873"/>
                    <a:pt x="9734" y="105994"/>
                    <a:pt x="5190" y="116446"/>
                  </a:cubicBezTo>
                  <a:cubicBezTo>
                    <a:pt x="1308" y="127753"/>
                    <a:pt x="-396" y="139630"/>
                    <a:pt x="77" y="151506"/>
                  </a:cubicBezTo>
                  <a:cubicBezTo>
                    <a:pt x="77" y="162053"/>
                    <a:pt x="-112" y="172600"/>
                    <a:pt x="456" y="183146"/>
                  </a:cubicBezTo>
                  <a:lnTo>
                    <a:pt x="456" y="183146"/>
                  </a:lnTo>
                  <a:cubicBezTo>
                    <a:pt x="1876" y="201294"/>
                    <a:pt x="12195" y="217447"/>
                    <a:pt x="27911" y="226378"/>
                  </a:cubicBezTo>
                  <a:cubicBezTo>
                    <a:pt x="46372" y="236070"/>
                    <a:pt x="68904" y="233409"/>
                    <a:pt x="84525" y="219632"/>
                  </a:cubicBezTo>
                  <a:cubicBezTo>
                    <a:pt x="95791" y="209275"/>
                    <a:pt x="102134" y="194643"/>
                    <a:pt x="101945" y="179251"/>
                  </a:cubicBezTo>
                  <a:cubicBezTo>
                    <a:pt x="102134" y="164048"/>
                    <a:pt x="101945" y="148751"/>
                    <a:pt x="102134" y="133549"/>
                  </a:cubicBezTo>
                  <a:lnTo>
                    <a:pt x="102134" y="133549"/>
                  </a:lnTo>
                  <a:cubicBezTo>
                    <a:pt x="102418" y="125947"/>
                    <a:pt x="105827" y="118821"/>
                    <a:pt x="111602" y="113976"/>
                  </a:cubicBezTo>
                  <a:cubicBezTo>
                    <a:pt x="114347" y="111125"/>
                    <a:pt x="118607" y="110365"/>
                    <a:pt x="122205" y="112170"/>
                  </a:cubicBezTo>
                  <a:cubicBezTo>
                    <a:pt x="127696" y="116731"/>
                    <a:pt x="132524" y="122052"/>
                    <a:pt x="136501" y="128038"/>
                  </a:cubicBezTo>
                  <a:cubicBezTo>
                    <a:pt x="151459" y="149036"/>
                    <a:pt x="172287" y="165284"/>
                    <a:pt x="196334" y="174595"/>
                  </a:cubicBezTo>
                  <a:cubicBezTo>
                    <a:pt x="212996" y="181531"/>
                    <a:pt x="231552" y="182386"/>
                    <a:pt x="248782" y="177160"/>
                  </a:cubicBezTo>
                  <a:cubicBezTo>
                    <a:pt x="253705" y="175165"/>
                    <a:pt x="259575" y="173075"/>
                    <a:pt x="261658" y="167659"/>
                  </a:cubicBezTo>
                  <a:cubicBezTo>
                    <a:pt x="263267" y="156922"/>
                    <a:pt x="265540" y="146281"/>
                    <a:pt x="268664" y="135924"/>
                  </a:cubicBezTo>
                  <a:cubicBezTo>
                    <a:pt x="271788" y="129368"/>
                    <a:pt x="278699" y="125567"/>
                    <a:pt x="285894" y="126422"/>
                  </a:cubicBezTo>
                  <a:cubicBezTo>
                    <a:pt x="290154" y="127278"/>
                    <a:pt x="293941" y="129938"/>
                    <a:pt x="296213" y="133739"/>
                  </a:cubicBezTo>
                  <a:cubicBezTo>
                    <a:pt x="298580" y="137444"/>
                    <a:pt x="299243" y="142005"/>
                    <a:pt x="298202" y="146281"/>
                  </a:cubicBezTo>
                  <a:cubicBezTo>
                    <a:pt x="296876" y="151601"/>
                    <a:pt x="292332" y="155307"/>
                    <a:pt x="290344" y="160343"/>
                  </a:cubicBezTo>
                  <a:lnTo>
                    <a:pt x="290344" y="160343"/>
                  </a:lnTo>
                  <a:cubicBezTo>
                    <a:pt x="288166" y="167374"/>
                    <a:pt x="288734" y="174975"/>
                    <a:pt x="292048" y="181626"/>
                  </a:cubicBezTo>
                  <a:cubicBezTo>
                    <a:pt x="298580" y="194928"/>
                    <a:pt x="310793" y="204620"/>
                    <a:pt x="325183" y="208040"/>
                  </a:cubicBezTo>
                  <a:cubicBezTo>
                    <a:pt x="333988" y="209845"/>
                    <a:pt x="342982" y="210416"/>
                    <a:pt x="351976" y="209751"/>
                  </a:cubicBezTo>
                  <a:cubicBezTo>
                    <a:pt x="385490" y="210226"/>
                    <a:pt x="419099" y="209751"/>
                    <a:pt x="452613" y="209751"/>
                  </a:cubicBezTo>
                  <a:cubicBezTo>
                    <a:pt x="467476" y="209370"/>
                    <a:pt x="481583" y="203004"/>
                    <a:pt x="491807" y="192268"/>
                  </a:cubicBezTo>
                  <a:cubicBezTo>
                    <a:pt x="499476" y="184477"/>
                    <a:pt x="503452" y="173645"/>
                    <a:pt x="502600" y="162718"/>
                  </a:cubicBezTo>
                  <a:cubicBezTo>
                    <a:pt x="501085" y="156257"/>
                    <a:pt x="495026" y="152172"/>
                    <a:pt x="493511" y="145616"/>
                  </a:cubicBezTo>
                  <a:cubicBezTo>
                    <a:pt x="491429" y="139154"/>
                    <a:pt x="493985" y="132218"/>
                    <a:pt x="499760" y="128703"/>
                  </a:cubicBezTo>
                  <a:cubicBezTo>
                    <a:pt x="507144" y="124237"/>
                    <a:pt x="516801" y="126613"/>
                    <a:pt x="521251" y="134024"/>
                  </a:cubicBezTo>
                  <a:cubicBezTo>
                    <a:pt x="525700" y="144000"/>
                    <a:pt x="527878" y="154832"/>
                    <a:pt x="527688" y="165759"/>
                  </a:cubicBezTo>
                  <a:cubicBezTo>
                    <a:pt x="528635" y="171555"/>
                    <a:pt x="534315" y="174785"/>
                    <a:pt x="539238" y="176875"/>
                  </a:cubicBezTo>
                  <a:cubicBezTo>
                    <a:pt x="554765" y="182101"/>
                    <a:pt x="571616" y="181626"/>
                    <a:pt x="586859" y="175640"/>
                  </a:cubicBezTo>
                  <a:cubicBezTo>
                    <a:pt x="611095" y="166614"/>
                    <a:pt x="632112" y="150556"/>
                    <a:pt x="647260" y="129653"/>
                  </a:cubicBezTo>
                  <a:cubicBezTo>
                    <a:pt x="651142" y="123952"/>
                    <a:pt x="655497" y="118631"/>
                    <a:pt x="660325" y="113691"/>
                  </a:cubicBezTo>
                  <a:cubicBezTo>
                    <a:pt x="663260" y="111125"/>
                    <a:pt x="667520" y="110935"/>
                    <a:pt x="670644" y="113215"/>
                  </a:cubicBezTo>
                  <a:cubicBezTo>
                    <a:pt x="676703" y="117681"/>
                    <a:pt x="680395" y="124712"/>
                    <a:pt x="680585" y="132313"/>
                  </a:cubicBezTo>
                  <a:cubicBezTo>
                    <a:pt x="680774" y="148941"/>
                    <a:pt x="680490" y="165569"/>
                    <a:pt x="680963" y="182196"/>
                  </a:cubicBezTo>
                  <a:cubicBezTo>
                    <a:pt x="681626" y="201864"/>
                    <a:pt x="692987" y="219537"/>
                    <a:pt x="710691" y="228088"/>
                  </a:cubicBezTo>
                  <a:cubicBezTo>
                    <a:pt x="723850" y="233979"/>
                    <a:pt x="738809" y="234074"/>
                    <a:pt x="751968" y="228373"/>
                  </a:cubicBezTo>
                  <a:cubicBezTo>
                    <a:pt x="765128" y="222577"/>
                    <a:pt x="775352" y="211556"/>
                    <a:pt x="779991" y="197874"/>
                  </a:cubicBezTo>
                  <a:cubicBezTo>
                    <a:pt x="784062" y="181436"/>
                    <a:pt x="785387" y="164428"/>
                    <a:pt x="783967" y="147611"/>
                  </a:cubicBezTo>
                  <a:lnTo>
                    <a:pt x="783967" y="147611"/>
                  </a:lnTo>
                  <a:close/>
                </a:path>
              </a:pathLst>
            </a:custGeom>
            <a:grpFill/>
            <a:ln w="9438"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Freeform 56">
              <a:extLst>
                <a:ext uri="{FF2B5EF4-FFF2-40B4-BE49-F238E27FC236}">
                  <a16:creationId xmlns:a16="http://schemas.microsoft.com/office/drawing/2014/main" id="{DD440400-6E91-1E33-64FE-098F551A3EE9}"/>
                </a:ext>
              </a:extLst>
            </p:cNvPr>
            <p:cNvSpPr/>
            <p:nvPr/>
          </p:nvSpPr>
          <p:spPr>
            <a:xfrm>
              <a:off x="5604281" y="5576943"/>
              <a:ext cx="471242" cy="373000"/>
            </a:xfrm>
            <a:custGeom>
              <a:avLst/>
              <a:gdLst>
                <a:gd name="connsiteX0" fmla="*/ 198607 w 471242"/>
                <a:gd name="connsiteY0" fmla="*/ 139016 h 373000"/>
                <a:gd name="connsiteX1" fmla="*/ 212997 w 471242"/>
                <a:gd name="connsiteY1" fmla="*/ 119158 h 373000"/>
                <a:gd name="connsiteX2" fmla="*/ 208642 w 471242"/>
                <a:gd name="connsiteY2" fmla="*/ 99965 h 373000"/>
                <a:gd name="connsiteX3" fmla="*/ 191128 w 471242"/>
                <a:gd name="connsiteY3" fmla="*/ 91129 h 373000"/>
                <a:gd name="connsiteX4" fmla="*/ 172951 w 471242"/>
                <a:gd name="connsiteY4" fmla="*/ 99585 h 373000"/>
                <a:gd name="connsiteX5" fmla="*/ 145401 w 471242"/>
                <a:gd name="connsiteY5" fmla="*/ 128565 h 373000"/>
                <a:gd name="connsiteX6" fmla="*/ 94846 w 471242"/>
                <a:gd name="connsiteY6" fmla="*/ 128375 h 373000"/>
                <a:gd name="connsiteX7" fmla="*/ 68432 w 471242"/>
                <a:gd name="connsiteY7" fmla="*/ 112127 h 373000"/>
                <a:gd name="connsiteX8" fmla="*/ 70704 w 471242"/>
                <a:gd name="connsiteY8" fmla="*/ 77257 h 373000"/>
                <a:gd name="connsiteX9" fmla="*/ 97212 w 471242"/>
                <a:gd name="connsiteY9" fmla="*/ 65475 h 373000"/>
                <a:gd name="connsiteX10" fmla="*/ 371763 w 471242"/>
                <a:gd name="connsiteY10" fmla="*/ 65475 h 373000"/>
                <a:gd name="connsiteX11" fmla="*/ 371763 w 471242"/>
                <a:gd name="connsiteY11" fmla="*/ 65475 h 373000"/>
                <a:gd name="connsiteX12" fmla="*/ 399124 w 471242"/>
                <a:gd name="connsiteY12" fmla="*/ 83338 h 373000"/>
                <a:gd name="connsiteX13" fmla="*/ 401112 w 471242"/>
                <a:gd name="connsiteY13" fmla="*/ 106901 h 373000"/>
                <a:gd name="connsiteX14" fmla="*/ 417774 w 471242"/>
                <a:gd name="connsiteY14" fmla="*/ 131130 h 373000"/>
                <a:gd name="connsiteX15" fmla="*/ 451383 w 471242"/>
                <a:gd name="connsiteY15" fmla="*/ 128660 h 373000"/>
                <a:gd name="connsiteX16" fmla="*/ 470128 w 471242"/>
                <a:gd name="connsiteY16" fmla="*/ 99110 h 373000"/>
                <a:gd name="connsiteX17" fmla="*/ 460377 w 471242"/>
                <a:gd name="connsiteY17" fmla="*/ 45332 h 373000"/>
                <a:gd name="connsiteX18" fmla="*/ 433111 w 471242"/>
                <a:gd name="connsiteY18" fmla="*/ 17207 h 373000"/>
                <a:gd name="connsiteX19" fmla="*/ 375645 w 471242"/>
                <a:gd name="connsiteY19" fmla="*/ 10 h 373000"/>
                <a:gd name="connsiteX20" fmla="*/ 88692 w 471242"/>
                <a:gd name="connsiteY20" fmla="*/ 10 h 373000"/>
                <a:gd name="connsiteX21" fmla="*/ 88692 w 471242"/>
                <a:gd name="connsiteY21" fmla="*/ 10 h 373000"/>
                <a:gd name="connsiteX22" fmla="*/ 35486 w 471242"/>
                <a:gd name="connsiteY22" fmla="*/ 20153 h 373000"/>
                <a:gd name="connsiteX23" fmla="*/ 1688 w 471242"/>
                <a:gd name="connsiteY23" fmla="*/ 74786 h 373000"/>
                <a:gd name="connsiteX24" fmla="*/ 3865 w 471242"/>
                <a:gd name="connsiteY24" fmla="*/ 122674 h 373000"/>
                <a:gd name="connsiteX25" fmla="*/ 49687 w 471242"/>
                <a:gd name="connsiteY25" fmla="*/ 181868 h 373000"/>
                <a:gd name="connsiteX26" fmla="*/ 28575 w 471242"/>
                <a:gd name="connsiteY26" fmla="*/ 205812 h 373000"/>
                <a:gd name="connsiteX27" fmla="*/ 13238 w 471242"/>
                <a:gd name="connsiteY27" fmla="*/ 290945 h 373000"/>
                <a:gd name="connsiteX28" fmla="*/ 41450 w 471242"/>
                <a:gd name="connsiteY28" fmla="*/ 341113 h 373000"/>
                <a:gd name="connsiteX29" fmla="*/ 107910 w 471242"/>
                <a:gd name="connsiteY29" fmla="*/ 372658 h 373000"/>
                <a:gd name="connsiteX30" fmla="*/ 134324 w 471242"/>
                <a:gd name="connsiteY30" fmla="*/ 372753 h 373000"/>
                <a:gd name="connsiteX31" fmla="*/ 134324 w 471242"/>
                <a:gd name="connsiteY31" fmla="*/ 372753 h 373000"/>
                <a:gd name="connsiteX32" fmla="*/ 158371 w 471242"/>
                <a:gd name="connsiteY32" fmla="*/ 370662 h 373000"/>
                <a:gd name="connsiteX33" fmla="*/ 181755 w 471242"/>
                <a:gd name="connsiteY33" fmla="*/ 347859 h 373000"/>
                <a:gd name="connsiteX34" fmla="*/ 174844 w 471242"/>
                <a:gd name="connsiteY34" fmla="*/ 316599 h 373000"/>
                <a:gd name="connsiteX35" fmla="*/ 148052 w 471242"/>
                <a:gd name="connsiteY35" fmla="*/ 304342 h 373000"/>
                <a:gd name="connsiteX36" fmla="*/ 117756 w 471242"/>
                <a:gd name="connsiteY36" fmla="*/ 304342 h 373000"/>
                <a:gd name="connsiteX37" fmla="*/ 117756 w 471242"/>
                <a:gd name="connsiteY37" fmla="*/ 304342 h 373000"/>
                <a:gd name="connsiteX38" fmla="*/ 99200 w 471242"/>
                <a:gd name="connsiteY38" fmla="*/ 302632 h 373000"/>
                <a:gd name="connsiteX39" fmla="*/ 77615 w 471242"/>
                <a:gd name="connsiteY39" fmla="*/ 282774 h 373000"/>
                <a:gd name="connsiteX40" fmla="*/ 81970 w 471242"/>
                <a:gd name="connsiteY40" fmla="*/ 249614 h 373000"/>
                <a:gd name="connsiteX41" fmla="*/ 106680 w 471242"/>
                <a:gd name="connsiteY41" fmla="*/ 240112 h 373000"/>
                <a:gd name="connsiteX42" fmla="*/ 147200 w 471242"/>
                <a:gd name="connsiteY42" fmla="*/ 236216 h 373000"/>
                <a:gd name="connsiteX43" fmla="*/ 183838 w 471242"/>
                <a:gd name="connsiteY43" fmla="*/ 192510 h 373000"/>
                <a:gd name="connsiteX44" fmla="*/ 180524 w 471242"/>
                <a:gd name="connsiteY44" fmla="*/ 158779 h 373000"/>
                <a:gd name="connsiteX45" fmla="*/ 198323 w 471242"/>
                <a:gd name="connsiteY45" fmla="*/ 139111 h 373000"/>
                <a:gd name="connsiteX46" fmla="*/ 198323 w 471242"/>
                <a:gd name="connsiteY46" fmla="*/ 139111 h 37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1242" h="373000">
                  <a:moveTo>
                    <a:pt x="198607" y="139016"/>
                  </a:moveTo>
                  <a:cubicBezTo>
                    <a:pt x="204761" y="133505"/>
                    <a:pt x="209684" y="126759"/>
                    <a:pt x="212997" y="119158"/>
                  </a:cubicBezTo>
                  <a:cubicBezTo>
                    <a:pt x="214512" y="112412"/>
                    <a:pt x="212902" y="105381"/>
                    <a:pt x="208642" y="99965"/>
                  </a:cubicBezTo>
                  <a:cubicBezTo>
                    <a:pt x="204382" y="94549"/>
                    <a:pt x="198039" y="91319"/>
                    <a:pt x="191128" y="91129"/>
                  </a:cubicBezTo>
                  <a:cubicBezTo>
                    <a:pt x="184217" y="91509"/>
                    <a:pt x="177684" y="94549"/>
                    <a:pt x="172951" y="99585"/>
                  </a:cubicBezTo>
                  <a:cubicBezTo>
                    <a:pt x="163294" y="108802"/>
                    <a:pt x="155625" y="119918"/>
                    <a:pt x="145401" y="128565"/>
                  </a:cubicBezTo>
                  <a:cubicBezTo>
                    <a:pt x="128549" y="128375"/>
                    <a:pt x="111697" y="128850"/>
                    <a:pt x="94846" y="128375"/>
                  </a:cubicBezTo>
                  <a:cubicBezTo>
                    <a:pt x="84242" y="126664"/>
                    <a:pt x="74775" y="120773"/>
                    <a:pt x="68432" y="112127"/>
                  </a:cubicBezTo>
                  <a:cubicBezTo>
                    <a:pt x="61521" y="101295"/>
                    <a:pt x="62467" y="87138"/>
                    <a:pt x="70704" y="77257"/>
                  </a:cubicBezTo>
                  <a:cubicBezTo>
                    <a:pt x="77331" y="69560"/>
                    <a:pt x="87082" y="65285"/>
                    <a:pt x="97212" y="65475"/>
                  </a:cubicBezTo>
                  <a:lnTo>
                    <a:pt x="371763" y="65475"/>
                  </a:lnTo>
                  <a:lnTo>
                    <a:pt x="371763" y="65475"/>
                  </a:lnTo>
                  <a:cubicBezTo>
                    <a:pt x="383597" y="65285"/>
                    <a:pt x="394390" y="72316"/>
                    <a:pt x="399124" y="83338"/>
                  </a:cubicBezTo>
                  <a:cubicBezTo>
                    <a:pt x="400828" y="91034"/>
                    <a:pt x="401585" y="98920"/>
                    <a:pt x="401112" y="106901"/>
                  </a:cubicBezTo>
                  <a:cubicBezTo>
                    <a:pt x="402059" y="117353"/>
                    <a:pt x="408402" y="126569"/>
                    <a:pt x="417774" y="131130"/>
                  </a:cubicBezTo>
                  <a:cubicBezTo>
                    <a:pt x="428756" y="135881"/>
                    <a:pt x="441253" y="135026"/>
                    <a:pt x="451383" y="128660"/>
                  </a:cubicBezTo>
                  <a:cubicBezTo>
                    <a:pt x="461229" y="121629"/>
                    <a:pt x="467951" y="110987"/>
                    <a:pt x="470128" y="99110"/>
                  </a:cubicBezTo>
                  <a:cubicBezTo>
                    <a:pt x="473252" y="80582"/>
                    <a:pt x="469750" y="61579"/>
                    <a:pt x="460377" y="45332"/>
                  </a:cubicBezTo>
                  <a:cubicBezTo>
                    <a:pt x="453466" y="34025"/>
                    <a:pt x="444188" y="24428"/>
                    <a:pt x="433111" y="17207"/>
                  </a:cubicBezTo>
                  <a:cubicBezTo>
                    <a:pt x="416165" y="5805"/>
                    <a:pt x="396094" y="-275"/>
                    <a:pt x="375645" y="10"/>
                  </a:cubicBezTo>
                  <a:cubicBezTo>
                    <a:pt x="280025" y="10"/>
                    <a:pt x="184406" y="10"/>
                    <a:pt x="88692" y="10"/>
                  </a:cubicBezTo>
                  <a:lnTo>
                    <a:pt x="88692" y="10"/>
                  </a:lnTo>
                  <a:cubicBezTo>
                    <a:pt x="69379" y="1530"/>
                    <a:pt x="50917" y="8561"/>
                    <a:pt x="35486" y="20153"/>
                  </a:cubicBezTo>
                  <a:cubicBezTo>
                    <a:pt x="18066" y="33740"/>
                    <a:pt x="6042" y="53123"/>
                    <a:pt x="1688" y="74786"/>
                  </a:cubicBezTo>
                  <a:cubicBezTo>
                    <a:pt x="-1153" y="90749"/>
                    <a:pt x="-395" y="107091"/>
                    <a:pt x="3865" y="122674"/>
                  </a:cubicBezTo>
                  <a:cubicBezTo>
                    <a:pt x="11818" y="147188"/>
                    <a:pt x="28007" y="168091"/>
                    <a:pt x="49687" y="181868"/>
                  </a:cubicBezTo>
                  <a:cubicBezTo>
                    <a:pt x="41829" y="189089"/>
                    <a:pt x="34728" y="197070"/>
                    <a:pt x="28575" y="205812"/>
                  </a:cubicBezTo>
                  <a:cubicBezTo>
                    <a:pt x="11534" y="230706"/>
                    <a:pt x="5948" y="261680"/>
                    <a:pt x="13238" y="290945"/>
                  </a:cubicBezTo>
                  <a:cubicBezTo>
                    <a:pt x="18350" y="309758"/>
                    <a:pt x="28007" y="327051"/>
                    <a:pt x="41450" y="341113"/>
                  </a:cubicBezTo>
                  <a:cubicBezTo>
                    <a:pt x="58775" y="359736"/>
                    <a:pt x="82538" y="370947"/>
                    <a:pt x="107910" y="372658"/>
                  </a:cubicBezTo>
                  <a:cubicBezTo>
                    <a:pt x="116715" y="372848"/>
                    <a:pt x="125519" y="372658"/>
                    <a:pt x="134324" y="372753"/>
                  </a:cubicBezTo>
                  <a:lnTo>
                    <a:pt x="134324" y="372753"/>
                  </a:lnTo>
                  <a:cubicBezTo>
                    <a:pt x="142466" y="373418"/>
                    <a:pt x="150513" y="372753"/>
                    <a:pt x="158371" y="370662"/>
                  </a:cubicBezTo>
                  <a:cubicBezTo>
                    <a:pt x="169353" y="367147"/>
                    <a:pt x="177968" y="358691"/>
                    <a:pt x="181755" y="347859"/>
                  </a:cubicBezTo>
                  <a:cubicBezTo>
                    <a:pt x="184974" y="336932"/>
                    <a:pt x="182418" y="325150"/>
                    <a:pt x="174844" y="316599"/>
                  </a:cubicBezTo>
                  <a:cubicBezTo>
                    <a:pt x="167933" y="308998"/>
                    <a:pt x="158276" y="304627"/>
                    <a:pt x="148052" y="304342"/>
                  </a:cubicBezTo>
                  <a:cubicBezTo>
                    <a:pt x="137922" y="304152"/>
                    <a:pt x="127886" y="304342"/>
                    <a:pt x="117756" y="304342"/>
                  </a:cubicBezTo>
                  <a:lnTo>
                    <a:pt x="117756" y="304342"/>
                  </a:lnTo>
                  <a:cubicBezTo>
                    <a:pt x="111508" y="304912"/>
                    <a:pt x="105260" y="304342"/>
                    <a:pt x="99200" y="302632"/>
                  </a:cubicBezTo>
                  <a:cubicBezTo>
                    <a:pt x="89544" y="299401"/>
                    <a:pt x="81686" y="292180"/>
                    <a:pt x="77615" y="282774"/>
                  </a:cubicBezTo>
                  <a:cubicBezTo>
                    <a:pt x="73071" y="271752"/>
                    <a:pt x="74680" y="259020"/>
                    <a:pt x="81970" y="249614"/>
                  </a:cubicBezTo>
                  <a:cubicBezTo>
                    <a:pt x="88408" y="242962"/>
                    <a:pt x="97496" y="239542"/>
                    <a:pt x="106680" y="240112"/>
                  </a:cubicBezTo>
                  <a:cubicBezTo>
                    <a:pt x="120312" y="241442"/>
                    <a:pt x="134040" y="240112"/>
                    <a:pt x="147200" y="236216"/>
                  </a:cubicBezTo>
                  <a:cubicBezTo>
                    <a:pt x="165471" y="228045"/>
                    <a:pt x="179010" y="211988"/>
                    <a:pt x="183838" y="192510"/>
                  </a:cubicBezTo>
                  <a:cubicBezTo>
                    <a:pt x="186489" y="181203"/>
                    <a:pt x="185258" y="169326"/>
                    <a:pt x="180524" y="158779"/>
                  </a:cubicBezTo>
                  <a:cubicBezTo>
                    <a:pt x="186583" y="152318"/>
                    <a:pt x="192169" y="145572"/>
                    <a:pt x="198323" y="139111"/>
                  </a:cubicBezTo>
                  <a:lnTo>
                    <a:pt x="198323" y="139111"/>
                  </a:lnTo>
                  <a:close/>
                </a:path>
              </a:pathLst>
            </a:custGeom>
            <a:grpFill/>
            <a:ln w="9438"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Freeform 57">
              <a:extLst>
                <a:ext uri="{FF2B5EF4-FFF2-40B4-BE49-F238E27FC236}">
                  <a16:creationId xmlns:a16="http://schemas.microsoft.com/office/drawing/2014/main" id="{43F148C8-4D34-6617-45DB-6181457FA0EE}"/>
                </a:ext>
              </a:extLst>
            </p:cNvPr>
            <p:cNvSpPr/>
            <p:nvPr/>
          </p:nvSpPr>
          <p:spPr>
            <a:xfrm>
              <a:off x="5458749" y="5584423"/>
              <a:ext cx="101512" cy="153391"/>
            </a:xfrm>
            <a:custGeom>
              <a:avLst/>
              <a:gdLst>
                <a:gd name="connsiteX0" fmla="*/ 17140 w 101512"/>
                <a:gd name="connsiteY0" fmla="*/ 140088 h 153391"/>
                <a:gd name="connsiteX1" fmla="*/ 51033 w 101512"/>
                <a:gd name="connsiteY1" fmla="*/ 153390 h 153391"/>
                <a:gd name="connsiteX2" fmla="*/ 85210 w 101512"/>
                <a:gd name="connsiteY2" fmla="*/ 138948 h 153391"/>
                <a:gd name="connsiteX3" fmla="*/ 101304 w 101512"/>
                <a:gd name="connsiteY3" fmla="*/ 99231 h 153391"/>
                <a:gd name="connsiteX4" fmla="*/ 101493 w 101512"/>
                <a:gd name="connsiteY4" fmla="*/ 34051 h 153391"/>
                <a:gd name="connsiteX5" fmla="*/ 101493 w 101512"/>
                <a:gd name="connsiteY5" fmla="*/ 34051 h 153391"/>
                <a:gd name="connsiteX6" fmla="*/ 90227 w 101512"/>
                <a:gd name="connsiteY6" fmla="*/ 4407 h 153391"/>
                <a:gd name="connsiteX7" fmla="*/ 64571 w 101512"/>
                <a:gd name="connsiteY7" fmla="*/ 3266 h 153391"/>
                <a:gd name="connsiteX8" fmla="*/ 46299 w 101512"/>
                <a:gd name="connsiteY8" fmla="*/ 7257 h 153391"/>
                <a:gd name="connsiteX9" fmla="*/ 21400 w 101512"/>
                <a:gd name="connsiteY9" fmla="*/ 321 h 153391"/>
                <a:gd name="connsiteX10" fmla="*/ 6442 w 101512"/>
                <a:gd name="connsiteY10" fmla="*/ 11343 h 153391"/>
                <a:gd name="connsiteX11" fmla="*/ 4 w 101512"/>
                <a:gd name="connsiteY11" fmla="*/ 36807 h 153391"/>
                <a:gd name="connsiteX12" fmla="*/ 4 w 101512"/>
                <a:gd name="connsiteY12" fmla="*/ 99231 h 153391"/>
                <a:gd name="connsiteX13" fmla="*/ 4 w 101512"/>
                <a:gd name="connsiteY13" fmla="*/ 99231 h 153391"/>
                <a:gd name="connsiteX14" fmla="*/ 17329 w 101512"/>
                <a:gd name="connsiteY14" fmla="*/ 140183 h 153391"/>
                <a:gd name="connsiteX15" fmla="*/ 17329 w 101512"/>
                <a:gd name="connsiteY15" fmla="*/ 140183 h 15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512" h="153391">
                  <a:moveTo>
                    <a:pt x="17140" y="140088"/>
                  </a:moveTo>
                  <a:cubicBezTo>
                    <a:pt x="26323" y="148734"/>
                    <a:pt x="38441" y="153485"/>
                    <a:pt x="51033" y="153390"/>
                  </a:cubicBezTo>
                  <a:cubicBezTo>
                    <a:pt x="63814" y="153010"/>
                    <a:pt x="75932" y="147784"/>
                    <a:pt x="85210" y="138948"/>
                  </a:cubicBezTo>
                  <a:cubicBezTo>
                    <a:pt x="95718" y="128401"/>
                    <a:pt x="101588" y="114149"/>
                    <a:pt x="101304" y="99231"/>
                  </a:cubicBezTo>
                  <a:cubicBezTo>
                    <a:pt x="101304" y="77473"/>
                    <a:pt x="101588" y="55810"/>
                    <a:pt x="101493" y="34051"/>
                  </a:cubicBezTo>
                  <a:lnTo>
                    <a:pt x="101493" y="34051"/>
                  </a:lnTo>
                  <a:cubicBezTo>
                    <a:pt x="101777" y="23029"/>
                    <a:pt x="97706" y="12388"/>
                    <a:pt x="90227" y="4407"/>
                  </a:cubicBezTo>
                  <a:cubicBezTo>
                    <a:pt x="82653" y="-1009"/>
                    <a:pt x="72618" y="-1484"/>
                    <a:pt x="64571" y="3266"/>
                  </a:cubicBezTo>
                  <a:cubicBezTo>
                    <a:pt x="58985" y="6117"/>
                    <a:pt x="52737" y="10393"/>
                    <a:pt x="46299" y="7257"/>
                  </a:cubicBezTo>
                  <a:cubicBezTo>
                    <a:pt x="39009" y="2221"/>
                    <a:pt x="30205" y="-249"/>
                    <a:pt x="21400" y="321"/>
                  </a:cubicBezTo>
                  <a:cubicBezTo>
                    <a:pt x="15057" y="1746"/>
                    <a:pt x="9661" y="5737"/>
                    <a:pt x="6442" y="11343"/>
                  </a:cubicBezTo>
                  <a:cubicBezTo>
                    <a:pt x="2182" y="19134"/>
                    <a:pt x="4" y="27970"/>
                    <a:pt x="4" y="36807"/>
                  </a:cubicBezTo>
                  <a:cubicBezTo>
                    <a:pt x="4" y="57615"/>
                    <a:pt x="4" y="78423"/>
                    <a:pt x="4" y="99231"/>
                  </a:cubicBezTo>
                  <a:lnTo>
                    <a:pt x="4" y="99231"/>
                  </a:lnTo>
                  <a:cubicBezTo>
                    <a:pt x="-185" y="114719"/>
                    <a:pt x="6158" y="129541"/>
                    <a:pt x="17329" y="140183"/>
                  </a:cubicBezTo>
                  <a:lnTo>
                    <a:pt x="17329" y="140183"/>
                  </a:lnTo>
                  <a:close/>
                </a:path>
              </a:pathLst>
            </a:custGeom>
            <a:grpFill/>
            <a:ln w="9438"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Freeform 58">
              <a:extLst>
                <a:ext uri="{FF2B5EF4-FFF2-40B4-BE49-F238E27FC236}">
                  <a16:creationId xmlns:a16="http://schemas.microsoft.com/office/drawing/2014/main" id="{1391E558-2CA6-D001-1692-D4A0F7B00DAF}"/>
                </a:ext>
              </a:extLst>
            </p:cNvPr>
            <p:cNvSpPr/>
            <p:nvPr/>
          </p:nvSpPr>
          <p:spPr>
            <a:xfrm>
              <a:off x="6139012" y="5584384"/>
              <a:ext cx="103462" cy="231745"/>
            </a:xfrm>
            <a:custGeom>
              <a:avLst/>
              <a:gdLst>
                <a:gd name="connsiteX0" fmla="*/ 103253 w 103462"/>
                <a:gd name="connsiteY0" fmla="*/ 38271 h 231745"/>
                <a:gd name="connsiteX1" fmla="*/ 94164 w 103462"/>
                <a:gd name="connsiteY1" fmla="*/ 8531 h 231745"/>
                <a:gd name="connsiteX2" fmla="*/ 73620 w 103462"/>
                <a:gd name="connsiteY2" fmla="*/ 265 h 231745"/>
                <a:gd name="connsiteX3" fmla="*/ 50993 w 103462"/>
                <a:gd name="connsiteY3" fmla="*/ 8721 h 231745"/>
                <a:gd name="connsiteX4" fmla="*/ 26094 w 103462"/>
                <a:gd name="connsiteY4" fmla="*/ 265 h 231745"/>
                <a:gd name="connsiteX5" fmla="*/ 5266 w 103462"/>
                <a:gd name="connsiteY5" fmla="*/ 14517 h 231745"/>
                <a:gd name="connsiteX6" fmla="*/ 438 w 103462"/>
                <a:gd name="connsiteY6" fmla="*/ 50623 h 231745"/>
                <a:gd name="connsiteX7" fmla="*/ 627 w 103462"/>
                <a:gd name="connsiteY7" fmla="*/ 179368 h 231745"/>
                <a:gd name="connsiteX8" fmla="*/ 627 w 103462"/>
                <a:gd name="connsiteY8" fmla="*/ 179368 h 231745"/>
                <a:gd name="connsiteX9" fmla="*/ 32721 w 103462"/>
                <a:gd name="connsiteY9" fmla="*/ 228396 h 231745"/>
                <a:gd name="connsiteX10" fmla="*/ 81288 w 103462"/>
                <a:gd name="connsiteY10" fmla="*/ 222220 h 231745"/>
                <a:gd name="connsiteX11" fmla="*/ 101832 w 103462"/>
                <a:gd name="connsiteY11" fmla="*/ 190580 h 231745"/>
                <a:gd name="connsiteX12" fmla="*/ 103347 w 103462"/>
                <a:gd name="connsiteY12" fmla="*/ 164166 h 231745"/>
                <a:gd name="connsiteX13" fmla="*/ 103158 w 103462"/>
                <a:gd name="connsiteY13" fmla="*/ 38271 h 231745"/>
                <a:gd name="connsiteX14" fmla="*/ 103158 w 103462"/>
                <a:gd name="connsiteY14" fmla="*/ 38271 h 23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462" h="231745">
                  <a:moveTo>
                    <a:pt x="103253" y="38271"/>
                  </a:moveTo>
                  <a:cubicBezTo>
                    <a:pt x="103726" y="27629"/>
                    <a:pt x="100507" y="17083"/>
                    <a:pt x="94164" y="8531"/>
                  </a:cubicBezTo>
                  <a:cubicBezTo>
                    <a:pt x="89336" y="2165"/>
                    <a:pt x="81478" y="-970"/>
                    <a:pt x="73620" y="265"/>
                  </a:cubicBezTo>
                  <a:cubicBezTo>
                    <a:pt x="65478" y="1405"/>
                    <a:pt x="59040" y="7676"/>
                    <a:pt x="50993" y="8721"/>
                  </a:cubicBezTo>
                  <a:cubicBezTo>
                    <a:pt x="42378" y="7201"/>
                    <a:pt x="35277" y="75"/>
                    <a:pt x="26094" y="265"/>
                  </a:cubicBezTo>
                  <a:cubicBezTo>
                    <a:pt x="16911" y="265"/>
                    <a:pt x="8580" y="5871"/>
                    <a:pt x="5266" y="14517"/>
                  </a:cubicBezTo>
                  <a:cubicBezTo>
                    <a:pt x="817" y="26014"/>
                    <a:pt x="-887" y="38366"/>
                    <a:pt x="438" y="50623"/>
                  </a:cubicBezTo>
                  <a:cubicBezTo>
                    <a:pt x="438" y="93570"/>
                    <a:pt x="343" y="136516"/>
                    <a:pt x="627" y="179368"/>
                  </a:cubicBezTo>
                  <a:lnTo>
                    <a:pt x="627" y="179368"/>
                  </a:lnTo>
                  <a:cubicBezTo>
                    <a:pt x="817" y="200556"/>
                    <a:pt x="13408" y="219749"/>
                    <a:pt x="32721" y="228396"/>
                  </a:cubicBezTo>
                  <a:cubicBezTo>
                    <a:pt x="48910" y="234477"/>
                    <a:pt x="67088" y="232196"/>
                    <a:pt x="81288" y="222220"/>
                  </a:cubicBezTo>
                  <a:cubicBezTo>
                    <a:pt x="91987" y="214714"/>
                    <a:pt x="99371" y="203407"/>
                    <a:pt x="101832" y="190580"/>
                  </a:cubicBezTo>
                  <a:cubicBezTo>
                    <a:pt x="103158" y="181838"/>
                    <a:pt x="103726" y="173002"/>
                    <a:pt x="103347" y="164166"/>
                  </a:cubicBezTo>
                  <a:cubicBezTo>
                    <a:pt x="103347" y="122169"/>
                    <a:pt x="103537" y="80173"/>
                    <a:pt x="103158" y="38271"/>
                  </a:cubicBezTo>
                  <a:lnTo>
                    <a:pt x="103158" y="38271"/>
                  </a:lnTo>
                  <a:close/>
                </a:path>
              </a:pathLst>
            </a:custGeom>
            <a:grpFill/>
            <a:ln w="9438"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 name="Freeform 59">
              <a:extLst>
                <a:ext uri="{FF2B5EF4-FFF2-40B4-BE49-F238E27FC236}">
                  <a16:creationId xmlns:a16="http://schemas.microsoft.com/office/drawing/2014/main" id="{AC5D7418-8EE9-0B25-3C60-362658747AAF}"/>
                </a:ext>
              </a:extLst>
            </p:cNvPr>
            <p:cNvSpPr/>
            <p:nvPr/>
          </p:nvSpPr>
          <p:spPr>
            <a:xfrm>
              <a:off x="5797975" y="5731000"/>
              <a:ext cx="314260" cy="195769"/>
            </a:xfrm>
            <a:custGeom>
              <a:avLst/>
              <a:gdLst>
                <a:gd name="connsiteX0" fmla="*/ 47421 w 314260"/>
                <a:gd name="connsiteY0" fmla="*/ 183445 h 195769"/>
                <a:gd name="connsiteX1" fmla="*/ 99491 w 314260"/>
                <a:gd name="connsiteY1" fmla="*/ 195702 h 195769"/>
                <a:gd name="connsiteX2" fmla="*/ 217548 w 314260"/>
                <a:gd name="connsiteY2" fmla="*/ 195702 h 195769"/>
                <a:gd name="connsiteX3" fmla="*/ 217548 w 314260"/>
                <a:gd name="connsiteY3" fmla="*/ 195702 h 195769"/>
                <a:gd name="connsiteX4" fmla="*/ 296221 w 314260"/>
                <a:gd name="connsiteY4" fmla="*/ 155606 h 195769"/>
                <a:gd name="connsiteX5" fmla="*/ 313736 w 314260"/>
                <a:gd name="connsiteY5" fmla="*/ 91186 h 195769"/>
                <a:gd name="connsiteX6" fmla="*/ 241027 w 314260"/>
                <a:gd name="connsiteY6" fmla="*/ 4532 h 195769"/>
                <a:gd name="connsiteX7" fmla="*/ 208270 w 314260"/>
                <a:gd name="connsiteY7" fmla="*/ 162 h 195769"/>
                <a:gd name="connsiteX8" fmla="*/ 102426 w 314260"/>
                <a:gd name="connsiteY8" fmla="*/ 162 h 195769"/>
                <a:gd name="connsiteX9" fmla="*/ 69385 w 314260"/>
                <a:gd name="connsiteY9" fmla="*/ 2822 h 195769"/>
                <a:gd name="connsiteX10" fmla="*/ 36345 w 314260"/>
                <a:gd name="connsiteY10" fmla="*/ 16694 h 195769"/>
                <a:gd name="connsiteX11" fmla="*/ 27824 w 314260"/>
                <a:gd name="connsiteY11" fmla="*/ 24865 h 195769"/>
                <a:gd name="connsiteX12" fmla="*/ 26972 w 314260"/>
                <a:gd name="connsiteY12" fmla="*/ 36647 h 195769"/>
                <a:gd name="connsiteX13" fmla="*/ 14854 w 314260"/>
                <a:gd name="connsiteY13" fmla="*/ 50709 h 195769"/>
                <a:gd name="connsiteX14" fmla="*/ 16369 w 314260"/>
                <a:gd name="connsiteY14" fmla="*/ 72278 h 195769"/>
                <a:gd name="connsiteX15" fmla="*/ 28866 w 314260"/>
                <a:gd name="connsiteY15" fmla="*/ 85675 h 195769"/>
                <a:gd name="connsiteX16" fmla="*/ 25457 w 314260"/>
                <a:gd name="connsiteY16" fmla="*/ 102683 h 195769"/>
                <a:gd name="connsiteX17" fmla="*/ 4345 w 314260"/>
                <a:gd name="connsiteY17" fmla="*/ 106008 h 195769"/>
                <a:gd name="connsiteX18" fmla="*/ 274 w 314260"/>
                <a:gd name="connsiteY18" fmla="*/ 111899 h 195769"/>
                <a:gd name="connsiteX19" fmla="*/ 10215 w 314260"/>
                <a:gd name="connsiteY19" fmla="*/ 147435 h 195769"/>
                <a:gd name="connsiteX20" fmla="*/ 47327 w 314260"/>
                <a:gd name="connsiteY20" fmla="*/ 183540 h 195769"/>
                <a:gd name="connsiteX21" fmla="*/ 47327 w 314260"/>
                <a:gd name="connsiteY21" fmla="*/ 183540 h 195769"/>
                <a:gd name="connsiteX22" fmla="*/ 84533 w 314260"/>
                <a:gd name="connsiteY22" fmla="*/ 66482 h 195769"/>
                <a:gd name="connsiteX23" fmla="*/ 94000 w 314260"/>
                <a:gd name="connsiteY23" fmla="*/ 65627 h 195769"/>
                <a:gd name="connsiteX24" fmla="*/ 213951 w 314260"/>
                <a:gd name="connsiteY24" fmla="*/ 65627 h 195769"/>
                <a:gd name="connsiteX25" fmla="*/ 213951 w 314260"/>
                <a:gd name="connsiteY25" fmla="*/ 65627 h 195769"/>
                <a:gd name="connsiteX26" fmla="*/ 246708 w 314260"/>
                <a:gd name="connsiteY26" fmla="*/ 90996 h 195769"/>
                <a:gd name="connsiteX27" fmla="*/ 238755 w 314260"/>
                <a:gd name="connsiteY27" fmla="*/ 120165 h 195769"/>
                <a:gd name="connsiteX28" fmla="*/ 211111 w 314260"/>
                <a:gd name="connsiteY28" fmla="*/ 130427 h 195769"/>
                <a:gd name="connsiteX29" fmla="*/ 92580 w 314260"/>
                <a:gd name="connsiteY29" fmla="*/ 130427 h 195769"/>
                <a:gd name="connsiteX30" fmla="*/ 58971 w 314260"/>
                <a:gd name="connsiteY30" fmla="*/ 99167 h 195769"/>
                <a:gd name="connsiteX31" fmla="*/ 84533 w 314260"/>
                <a:gd name="connsiteY31" fmla="*/ 66387 h 195769"/>
                <a:gd name="connsiteX32" fmla="*/ 84533 w 314260"/>
                <a:gd name="connsiteY32" fmla="*/ 66387 h 19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4260" h="195769">
                  <a:moveTo>
                    <a:pt x="47421" y="183445"/>
                  </a:moveTo>
                  <a:cubicBezTo>
                    <a:pt x="63421" y="192092"/>
                    <a:pt x="81314" y="196272"/>
                    <a:pt x="99491" y="195702"/>
                  </a:cubicBezTo>
                  <a:cubicBezTo>
                    <a:pt x="138875" y="195607"/>
                    <a:pt x="178259" y="195892"/>
                    <a:pt x="217548" y="195702"/>
                  </a:cubicBezTo>
                  <a:lnTo>
                    <a:pt x="217548" y="195702"/>
                  </a:lnTo>
                  <a:cubicBezTo>
                    <a:pt x="248696" y="195702"/>
                    <a:pt x="277949" y="180785"/>
                    <a:pt x="296221" y="155606"/>
                  </a:cubicBezTo>
                  <a:cubicBezTo>
                    <a:pt x="309949" y="137078"/>
                    <a:pt x="316197" y="114084"/>
                    <a:pt x="313736" y="91186"/>
                  </a:cubicBezTo>
                  <a:cubicBezTo>
                    <a:pt x="308813" y="50329"/>
                    <a:pt x="280316" y="16314"/>
                    <a:pt x="241027" y="4532"/>
                  </a:cubicBezTo>
                  <a:cubicBezTo>
                    <a:pt x="230424" y="1302"/>
                    <a:pt x="219347" y="-123"/>
                    <a:pt x="208270" y="162"/>
                  </a:cubicBezTo>
                  <a:cubicBezTo>
                    <a:pt x="172957" y="-123"/>
                    <a:pt x="137645" y="162"/>
                    <a:pt x="102426" y="162"/>
                  </a:cubicBezTo>
                  <a:cubicBezTo>
                    <a:pt x="91350" y="-408"/>
                    <a:pt x="80273" y="542"/>
                    <a:pt x="69385" y="2822"/>
                  </a:cubicBezTo>
                  <a:cubicBezTo>
                    <a:pt x="57741" y="5672"/>
                    <a:pt x="46569" y="10423"/>
                    <a:pt x="36345" y="16694"/>
                  </a:cubicBezTo>
                  <a:cubicBezTo>
                    <a:pt x="32747" y="18595"/>
                    <a:pt x="29812" y="21445"/>
                    <a:pt x="27824" y="24865"/>
                  </a:cubicBezTo>
                  <a:cubicBezTo>
                    <a:pt x="27256" y="28761"/>
                    <a:pt x="28771" y="32942"/>
                    <a:pt x="26972" y="36647"/>
                  </a:cubicBezTo>
                  <a:cubicBezTo>
                    <a:pt x="24889" y="42823"/>
                    <a:pt x="17315" y="44724"/>
                    <a:pt x="14854" y="50709"/>
                  </a:cubicBezTo>
                  <a:cubicBezTo>
                    <a:pt x="12771" y="57836"/>
                    <a:pt x="13339" y="65532"/>
                    <a:pt x="16369" y="72278"/>
                  </a:cubicBezTo>
                  <a:cubicBezTo>
                    <a:pt x="19114" y="78074"/>
                    <a:pt x="25836" y="80164"/>
                    <a:pt x="28866" y="85675"/>
                  </a:cubicBezTo>
                  <a:cubicBezTo>
                    <a:pt x="32274" y="91376"/>
                    <a:pt x="30759" y="98787"/>
                    <a:pt x="25457" y="102683"/>
                  </a:cubicBezTo>
                  <a:cubicBezTo>
                    <a:pt x="19398" y="107433"/>
                    <a:pt x="11351" y="105248"/>
                    <a:pt x="4345" y="106008"/>
                  </a:cubicBezTo>
                  <a:cubicBezTo>
                    <a:pt x="1600" y="106388"/>
                    <a:pt x="464" y="109429"/>
                    <a:pt x="274" y="111899"/>
                  </a:cubicBezTo>
                  <a:cubicBezTo>
                    <a:pt x="-1051" y="124631"/>
                    <a:pt x="2452" y="137363"/>
                    <a:pt x="10215" y="147435"/>
                  </a:cubicBezTo>
                  <a:cubicBezTo>
                    <a:pt x="19304" y="162447"/>
                    <a:pt x="32084" y="174894"/>
                    <a:pt x="47327" y="183540"/>
                  </a:cubicBezTo>
                  <a:lnTo>
                    <a:pt x="47327" y="183540"/>
                  </a:lnTo>
                  <a:close/>
                  <a:moveTo>
                    <a:pt x="84533" y="66482"/>
                  </a:moveTo>
                  <a:cubicBezTo>
                    <a:pt x="87657" y="65817"/>
                    <a:pt x="90782" y="65532"/>
                    <a:pt x="94000" y="65627"/>
                  </a:cubicBezTo>
                  <a:cubicBezTo>
                    <a:pt x="134047" y="65437"/>
                    <a:pt x="173999" y="65627"/>
                    <a:pt x="213951" y="65627"/>
                  </a:cubicBezTo>
                  <a:lnTo>
                    <a:pt x="213951" y="65627"/>
                  </a:lnTo>
                  <a:cubicBezTo>
                    <a:pt x="229193" y="66102"/>
                    <a:pt x="242447" y="76363"/>
                    <a:pt x="246708" y="90996"/>
                  </a:cubicBezTo>
                  <a:cubicBezTo>
                    <a:pt x="249453" y="101447"/>
                    <a:pt x="246518" y="112564"/>
                    <a:pt x="238755" y="120165"/>
                  </a:cubicBezTo>
                  <a:cubicBezTo>
                    <a:pt x="231276" y="127101"/>
                    <a:pt x="221335" y="130807"/>
                    <a:pt x="211111" y="130427"/>
                  </a:cubicBezTo>
                  <a:cubicBezTo>
                    <a:pt x="171632" y="130427"/>
                    <a:pt x="132059" y="130427"/>
                    <a:pt x="92580" y="130427"/>
                  </a:cubicBezTo>
                  <a:cubicBezTo>
                    <a:pt x="74876" y="130617"/>
                    <a:pt x="60108" y="116935"/>
                    <a:pt x="58971" y="99167"/>
                  </a:cubicBezTo>
                  <a:cubicBezTo>
                    <a:pt x="58593" y="83490"/>
                    <a:pt x="69291" y="69807"/>
                    <a:pt x="84533" y="66387"/>
                  </a:cubicBezTo>
                  <a:lnTo>
                    <a:pt x="84533" y="66387"/>
                  </a:lnTo>
                  <a:close/>
                </a:path>
              </a:pathLst>
            </a:custGeom>
            <a:grpFill/>
            <a:ln w="9438"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 name="Freeform 60">
              <a:extLst>
                <a:ext uri="{FF2B5EF4-FFF2-40B4-BE49-F238E27FC236}">
                  <a16:creationId xmlns:a16="http://schemas.microsoft.com/office/drawing/2014/main" id="{343E9DE7-D27C-606E-CDD6-93653E10133E}"/>
                </a:ext>
              </a:extLst>
            </p:cNvPr>
            <p:cNvSpPr/>
            <p:nvPr/>
          </p:nvSpPr>
          <p:spPr>
            <a:xfrm>
              <a:off x="5458089" y="5757762"/>
              <a:ext cx="102548" cy="118559"/>
            </a:xfrm>
            <a:custGeom>
              <a:avLst/>
              <a:gdLst>
                <a:gd name="connsiteX0" fmla="*/ 70248 w 102548"/>
                <a:gd name="connsiteY0" fmla="*/ 114687 h 118559"/>
                <a:gd name="connsiteX1" fmla="*/ 100165 w 102548"/>
                <a:gd name="connsiteY1" fmla="*/ 79721 h 118559"/>
                <a:gd name="connsiteX2" fmla="*/ 102153 w 102548"/>
                <a:gd name="connsiteY2" fmla="*/ 46276 h 118559"/>
                <a:gd name="connsiteX3" fmla="*/ 98366 w 102548"/>
                <a:gd name="connsiteY3" fmla="*/ 14731 h 118559"/>
                <a:gd name="connsiteX4" fmla="*/ 79337 w 102548"/>
                <a:gd name="connsiteY4" fmla="*/ 4 h 118559"/>
                <a:gd name="connsiteX5" fmla="*/ 53207 w 102548"/>
                <a:gd name="connsiteY5" fmla="*/ 9220 h 118559"/>
                <a:gd name="connsiteX6" fmla="*/ 39480 w 102548"/>
                <a:gd name="connsiteY6" fmla="*/ 5515 h 118559"/>
                <a:gd name="connsiteX7" fmla="*/ 39480 w 102548"/>
                <a:gd name="connsiteY7" fmla="*/ 5515 h 118559"/>
                <a:gd name="connsiteX8" fmla="*/ 17705 w 102548"/>
                <a:gd name="connsiteY8" fmla="*/ 1334 h 118559"/>
                <a:gd name="connsiteX9" fmla="*/ 4545 w 102548"/>
                <a:gd name="connsiteY9" fmla="*/ 14446 h 118559"/>
                <a:gd name="connsiteX10" fmla="*/ 380 w 102548"/>
                <a:gd name="connsiteY10" fmla="*/ 47701 h 118559"/>
                <a:gd name="connsiteX11" fmla="*/ 2368 w 102548"/>
                <a:gd name="connsiteY11" fmla="*/ 78011 h 118559"/>
                <a:gd name="connsiteX12" fmla="*/ 34651 w 102548"/>
                <a:gd name="connsiteY12" fmla="*/ 115827 h 118559"/>
                <a:gd name="connsiteX13" fmla="*/ 70248 w 102548"/>
                <a:gd name="connsiteY13" fmla="*/ 114687 h 118559"/>
                <a:gd name="connsiteX14" fmla="*/ 70248 w 102548"/>
                <a:gd name="connsiteY14" fmla="*/ 114687 h 11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48" h="118559">
                  <a:moveTo>
                    <a:pt x="70248" y="114687"/>
                  </a:moveTo>
                  <a:cubicBezTo>
                    <a:pt x="85112" y="108226"/>
                    <a:pt x="96094" y="95304"/>
                    <a:pt x="100165" y="79721"/>
                  </a:cubicBezTo>
                  <a:cubicBezTo>
                    <a:pt x="102058" y="68700"/>
                    <a:pt x="102721" y="57488"/>
                    <a:pt x="102153" y="46276"/>
                  </a:cubicBezTo>
                  <a:cubicBezTo>
                    <a:pt x="103289" y="35635"/>
                    <a:pt x="101964" y="24803"/>
                    <a:pt x="98366" y="14731"/>
                  </a:cubicBezTo>
                  <a:cubicBezTo>
                    <a:pt x="95242" y="6655"/>
                    <a:pt x="87857" y="954"/>
                    <a:pt x="79337" y="4"/>
                  </a:cubicBezTo>
                  <a:cubicBezTo>
                    <a:pt x="69680" y="-186"/>
                    <a:pt x="62012" y="6370"/>
                    <a:pt x="53207" y="9220"/>
                  </a:cubicBezTo>
                  <a:cubicBezTo>
                    <a:pt x="48284" y="10646"/>
                    <a:pt x="43835" y="7225"/>
                    <a:pt x="39480" y="5515"/>
                  </a:cubicBezTo>
                  <a:lnTo>
                    <a:pt x="39480" y="5515"/>
                  </a:lnTo>
                  <a:cubicBezTo>
                    <a:pt x="33042" y="1239"/>
                    <a:pt x="25279" y="-281"/>
                    <a:pt x="17705" y="1334"/>
                  </a:cubicBezTo>
                  <a:cubicBezTo>
                    <a:pt x="11930" y="3995"/>
                    <a:pt x="7291" y="8650"/>
                    <a:pt x="4545" y="14446"/>
                  </a:cubicBezTo>
                  <a:cubicBezTo>
                    <a:pt x="664" y="25088"/>
                    <a:pt x="-756" y="36490"/>
                    <a:pt x="380" y="47701"/>
                  </a:cubicBezTo>
                  <a:cubicBezTo>
                    <a:pt x="-283" y="57868"/>
                    <a:pt x="380" y="68035"/>
                    <a:pt x="2368" y="78011"/>
                  </a:cubicBezTo>
                  <a:cubicBezTo>
                    <a:pt x="6439" y="95114"/>
                    <a:pt x="18462" y="109176"/>
                    <a:pt x="34651" y="115827"/>
                  </a:cubicBezTo>
                  <a:cubicBezTo>
                    <a:pt x="46296" y="119818"/>
                    <a:pt x="58887" y="119438"/>
                    <a:pt x="70248" y="114687"/>
                  </a:cubicBezTo>
                  <a:lnTo>
                    <a:pt x="70248" y="114687"/>
                  </a:lnTo>
                  <a:close/>
                </a:path>
              </a:pathLst>
            </a:custGeom>
            <a:grpFill/>
            <a:ln w="9438"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7" name="Freeform 61">
              <a:extLst>
                <a:ext uri="{FF2B5EF4-FFF2-40B4-BE49-F238E27FC236}">
                  <a16:creationId xmlns:a16="http://schemas.microsoft.com/office/drawing/2014/main" id="{4B9052B9-CFD8-D38C-69D5-79E5BAB99564}"/>
                </a:ext>
              </a:extLst>
            </p:cNvPr>
            <p:cNvSpPr/>
            <p:nvPr/>
          </p:nvSpPr>
          <p:spPr>
            <a:xfrm>
              <a:off x="6045298" y="5837218"/>
              <a:ext cx="197643" cy="221908"/>
            </a:xfrm>
            <a:custGeom>
              <a:avLst/>
              <a:gdLst>
                <a:gd name="connsiteX0" fmla="*/ 176801 w 197643"/>
                <a:gd name="connsiteY0" fmla="*/ 1025 h 221908"/>
                <a:gd name="connsiteX1" fmla="*/ 157583 w 197643"/>
                <a:gd name="connsiteY1" fmla="*/ 3591 h 221908"/>
                <a:gd name="connsiteX2" fmla="*/ 141015 w 197643"/>
                <a:gd name="connsiteY2" fmla="*/ 7771 h 221908"/>
                <a:gd name="connsiteX3" fmla="*/ 141015 w 197643"/>
                <a:gd name="connsiteY3" fmla="*/ 7771 h 221908"/>
                <a:gd name="connsiteX4" fmla="*/ 114601 w 197643"/>
                <a:gd name="connsiteY4" fmla="*/ 550 h 221908"/>
                <a:gd name="connsiteX5" fmla="*/ 101442 w 197643"/>
                <a:gd name="connsiteY5" fmla="*/ 10717 h 221908"/>
                <a:gd name="connsiteX6" fmla="*/ 94057 w 197643"/>
                <a:gd name="connsiteY6" fmla="*/ 38841 h 221908"/>
                <a:gd name="connsiteX7" fmla="*/ 90933 w 197643"/>
                <a:gd name="connsiteY7" fmla="*/ 68106 h 221908"/>
                <a:gd name="connsiteX8" fmla="*/ 56378 w 197643"/>
                <a:gd name="connsiteY8" fmla="*/ 106967 h 221908"/>
                <a:gd name="connsiteX9" fmla="*/ 29207 w 197643"/>
                <a:gd name="connsiteY9" fmla="*/ 117133 h 221908"/>
                <a:gd name="connsiteX10" fmla="*/ 710 w 197643"/>
                <a:gd name="connsiteY10" fmla="*/ 156754 h 221908"/>
                <a:gd name="connsiteX11" fmla="*/ 4024 w 197643"/>
                <a:gd name="connsiteY11" fmla="*/ 191055 h 221908"/>
                <a:gd name="connsiteX12" fmla="*/ 32993 w 197643"/>
                <a:gd name="connsiteY12" fmla="*/ 218704 h 221908"/>
                <a:gd name="connsiteX13" fmla="*/ 131074 w 197643"/>
                <a:gd name="connsiteY13" fmla="*/ 186969 h 221908"/>
                <a:gd name="connsiteX14" fmla="*/ 153322 w 197643"/>
                <a:gd name="connsiteY14" fmla="*/ 158560 h 221908"/>
                <a:gd name="connsiteX15" fmla="*/ 175286 w 197643"/>
                <a:gd name="connsiteY15" fmla="*/ 138892 h 221908"/>
                <a:gd name="connsiteX16" fmla="*/ 175286 w 197643"/>
                <a:gd name="connsiteY16" fmla="*/ 138892 h 221908"/>
                <a:gd name="connsiteX17" fmla="*/ 196777 w 197643"/>
                <a:gd name="connsiteY17" fmla="*/ 92904 h 221908"/>
                <a:gd name="connsiteX18" fmla="*/ 197156 w 197643"/>
                <a:gd name="connsiteY18" fmla="*/ 63735 h 221908"/>
                <a:gd name="connsiteX19" fmla="*/ 197156 w 197643"/>
                <a:gd name="connsiteY19" fmla="*/ 63735 h 221908"/>
                <a:gd name="connsiteX20" fmla="*/ 192328 w 197643"/>
                <a:gd name="connsiteY20" fmla="*/ 18223 h 221908"/>
                <a:gd name="connsiteX21" fmla="*/ 176707 w 197643"/>
                <a:gd name="connsiteY21" fmla="*/ 1025 h 221908"/>
                <a:gd name="connsiteX22" fmla="*/ 176707 w 197643"/>
                <a:gd name="connsiteY22" fmla="*/ 1025 h 22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643" h="221908">
                  <a:moveTo>
                    <a:pt x="176801" y="1025"/>
                  </a:moveTo>
                  <a:cubicBezTo>
                    <a:pt x="170364" y="-970"/>
                    <a:pt x="163358" y="-20"/>
                    <a:pt x="157583" y="3591"/>
                  </a:cubicBezTo>
                  <a:cubicBezTo>
                    <a:pt x="152470" y="6061"/>
                    <a:pt x="146885" y="10717"/>
                    <a:pt x="141015" y="7771"/>
                  </a:cubicBezTo>
                  <a:lnTo>
                    <a:pt x="141015" y="7771"/>
                  </a:lnTo>
                  <a:cubicBezTo>
                    <a:pt x="133441" y="2165"/>
                    <a:pt x="123974" y="-400"/>
                    <a:pt x="114601" y="550"/>
                  </a:cubicBezTo>
                  <a:cubicBezTo>
                    <a:pt x="109110" y="2070"/>
                    <a:pt x="104377" y="5776"/>
                    <a:pt x="101442" y="10717"/>
                  </a:cubicBezTo>
                  <a:cubicBezTo>
                    <a:pt x="96992" y="19458"/>
                    <a:pt x="94531" y="29055"/>
                    <a:pt x="94057" y="38841"/>
                  </a:cubicBezTo>
                  <a:cubicBezTo>
                    <a:pt x="94247" y="48723"/>
                    <a:pt x="93205" y="58509"/>
                    <a:pt x="90933" y="68106"/>
                  </a:cubicBezTo>
                  <a:cubicBezTo>
                    <a:pt x="84590" y="84923"/>
                    <a:pt x="72283" y="98700"/>
                    <a:pt x="56378" y="106967"/>
                  </a:cubicBezTo>
                  <a:cubicBezTo>
                    <a:pt x="47573" y="110862"/>
                    <a:pt x="38484" y="114283"/>
                    <a:pt x="29207" y="117133"/>
                  </a:cubicBezTo>
                  <a:cubicBezTo>
                    <a:pt x="13112" y="124069"/>
                    <a:pt x="2130" y="139272"/>
                    <a:pt x="710" y="156754"/>
                  </a:cubicBezTo>
                  <a:cubicBezTo>
                    <a:pt x="-899" y="168251"/>
                    <a:pt x="237" y="180033"/>
                    <a:pt x="4024" y="191055"/>
                  </a:cubicBezTo>
                  <a:cubicBezTo>
                    <a:pt x="9420" y="203882"/>
                    <a:pt x="19929" y="213953"/>
                    <a:pt x="32993" y="218704"/>
                  </a:cubicBezTo>
                  <a:cubicBezTo>
                    <a:pt x="69064" y="228301"/>
                    <a:pt x="107406" y="215949"/>
                    <a:pt x="131074" y="186969"/>
                  </a:cubicBezTo>
                  <a:cubicBezTo>
                    <a:pt x="138837" y="177753"/>
                    <a:pt x="145181" y="167491"/>
                    <a:pt x="153322" y="158560"/>
                  </a:cubicBezTo>
                  <a:cubicBezTo>
                    <a:pt x="159950" y="151244"/>
                    <a:pt x="168186" y="145638"/>
                    <a:pt x="175286" y="138892"/>
                  </a:cubicBezTo>
                  <a:lnTo>
                    <a:pt x="175286" y="138892"/>
                  </a:lnTo>
                  <a:cubicBezTo>
                    <a:pt x="188067" y="126920"/>
                    <a:pt x="195831" y="110482"/>
                    <a:pt x="196777" y="92904"/>
                  </a:cubicBezTo>
                  <a:cubicBezTo>
                    <a:pt x="197251" y="83213"/>
                    <a:pt x="196967" y="73521"/>
                    <a:pt x="197156" y="63735"/>
                  </a:cubicBezTo>
                  <a:lnTo>
                    <a:pt x="197156" y="63735"/>
                  </a:lnTo>
                  <a:cubicBezTo>
                    <a:pt x="198576" y="48437"/>
                    <a:pt x="196872" y="32950"/>
                    <a:pt x="192328" y="18223"/>
                  </a:cubicBezTo>
                  <a:cubicBezTo>
                    <a:pt x="190055" y="10337"/>
                    <a:pt x="184280" y="3971"/>
                    <a:pt x="176707" y="1025"/>
                  </a:cubicBezTo>
                  <a:lnTo>
                    <a:pt x="176707" y="1025"/>
                  </a:lnTo>
                  <a:close/>
                </a:path>
              </a:pathLst>
            </a:custGeom>
            <a:grpFill/>
            <a:ln w="9438"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Freeform 62">
              <a:extLst>
                <a:ext uri="{FF2B5EF4-FFF2-40B4-BE49-F238E27FC236}">
                  <a16:creationId xmlns:a16="http://schemas.microsoft.com/office/drawing/2014/main" id="{BF1A1D97-2BA5-B2D9-8C91-8D27485E9337}"/>
                </a:ext>
              </a:extLst>
            </p:cNvPr>
            <p:cNvSpPr/>
            <p:nvPr/>
          </p:nvSpPr>
          <p:spPr>
            <a:xfrm>
              <a:off x="5501829" y="5877589"/>
              <a:ext cx="171063" cy="222653"/>
            </a:xfrm>
            <a:custGeom>
              <a:avLst/>
              <a:gdLst>
                <a:gd name="connsiteX0" fmla="*/ 170884 w 171063"/>
                <a:gd name="connsiteY0" fmla="*/ 165981 h 222653"/>
                <a:gd name="connsiteX1" fmla="*/ 157630 w 171063"/>
                <a:gd name="connsiteY1" fmla="*/ 126550 h 222653"/>
                <a:gd name="connsiteX2" fmla="*/ 135950 w 171063"/>
                <a:gd name="connsiteY2" fmla="*/ 110968 h 222653"/>
                <a:gd name="connsiteX3" fmla="*/ 119382 w 171063"/>
                <a:gd name="connsiteY3" fmla="*/ 101086 h 222653"/>
                <a:gd name="connsiteX4" fmla="*/ 117394 w 171063"/>
                <a:gd name="connsiteY4" fmla="*/ 95765 h 222653"/>
                <a:gd name="connsiteX5" fmla="*/ 117394 w 171063"/>
                <a:gd name="connsiteY5" fmla="*/ 95765 h 222653"/>
                <a:gd name="connsiteX6" fmla="*/ 119761 w 171063"/>
                <a:gd name="connsiteY6" fmla="*/ 62035 h 222653"/>
                <a:gd name="connsiteX7" fmla="*/ 86720 w 171063"/>
                <a:gd name="connsiteY7" fmla="*/ 9397 h 222653"/>
                <a:gd name="connsiteX8" fmla="*/ 60969 w 171063"/>
                <a:gd name="connsiteY8" fmla="*/ 561 h 222653"/>
                <a:gd name="connsiteX9" fmla="*/ 41088 w 171063"/>
                <a:gd name="connsiteY9" fmla="*/ 19088 h 222653"/>
                <a:gd name="connsiteX10" fmla="*/ 18177 w 171063"/>
                <a:gd name="connsiteY10" fmla="*/ 24029 h 222653"/>
                <a:gd name="connsiteX11" fmla="*/ 0 w 171063"/>
                <a:gd name="connsiteY11" fmla="*/ 48163 h 222653"/>
                <a:gd name="connsiteX12" fmla="*/ 6911 w 171063"/>
                <a:gd name="connsiteY12" fmla="*/ 79993 h 222653"/>
                <a:gd name="connsiteX13" fmla="*/ 39763 w 171063"/>
                <a:gd name="connsiteY13" fmla="*/ 124460 h 222653"/>
                <a:gd name="connsiteX14" fmla="*/ 82744 w 171063"/>
                <a:gd name="connsiteY14" fmla="*/ 128165 h 222653"/>
                <a:gd name="connsiteX15" fmla="*/ 103951 w 171063"/>
                <a:gd name="connsiteY15" fmla="*/ 144698 h 222653"/>
                <a:gd name="connsiteX16" fmla="*/ 125631 w 171063"/>
                <a:gd name="connsiteY16" fmla="*/ 157430 h 222653"/>
                <a:gd name="connsiteX17" fmla="*/ 129891 w 171063"/>
                <a:gd name="connsiteY17" fmla="*/ 181184 h 222653"/>
                <a:gd name="connsiteX18" fmla="*/ 129891 w 171063"/>
                <a:gd name="connsiteY18" fmla="*/ 204462 h 222653"/>
                <a:gd name="connsiteX19" fmla="*/ 137654 w 171063"/>
                <a:gd name="connsiteY19" fmla="*/ 218335 h 222653"/>
                <a:gd name="connsiteX20" fmla="*/ 153086 w 171063"/>
                <a:gd name="connsiteY20" fmla="*/ 222420 h 222653"/>
                <a:gd name="connsiteX21" fmla="*/ 170979 w 171063"/>
                <a:gd name="connsiteY21" fmla="*/ 204842 h 222653"/>
                <a:gd name="connsiteX22" fmla="*/ 170979 w 171063"/>
                <a:gd name="connsiteY22" fmla="*/ 165981 h 222653"/>
                <a:gd name="connsiteX23" fmla="*/ 170979 w 171063"/>
                <a:gd name="connsiteY23" fmla="*/ 165981 h 22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1063" h="222653">
                  <a:moveTo>
                    <a:pt x="170884" y="165981"/>
                  </a:moveTo>
                  <a:cubicBezTo>
                    <a:pt x="171168" y="151729"/>
                    <a:pt x="166529" y="137762"/>
                    <a:pt x="157630" y="126550"/>
                  </a:cubicBezTo>
                  <a:cubicBezTo>
                    <a:pt x="151666" y="119709"/>
                    <a:pt x="144281" y="114388"/>
                    <a:pt x="135950" y="110968"/>
                  </a:cubicBezTo>
                  <a:cubicBezTo>
                    <a:pt x="129891" y="108687"/>
                    <a:pt x="124305" y="105362"/>
                    <a:pt x="119382" y="101086"/>
                  </a:cubicBezTo>
                  <a:cubicBezTo>
                    <a:pt x="118152" y="99566"/>
                    <a:pt x="116163" y="97856"/>
                    <a:pt x="117394" y="95765"/>
                  </a:cubicBezTo>
                  <a:lnTo>
                    <a:pt x="117394" y="95765"/>
                  </a:lnTo>
                  <a:cubicBezTo>
                    <a:pt x="121465" y="85029"/>
                    <a:pt x="122317" y="73247"/>
                    <a:pt x="119761" y="62035"/>
                  </a:cubicBezTo>
                  <a:cubicBezTo>
                    <a:pt x="113797" y="41797"/>
                    <a:pt x="102341" y="23554"/>
                    <a:pt x="86720" y="9397"/>
                  </a:cubicBezTo>
                  <a:cubicBezTo>
                    <a:pt x="80377" y="1986"/>
                    <a:pt x="70531" y="-1435"/>
                    <a:pt x="60969" y="561"/>
                  </a:cubicBezTo>
                  <a:cubicBezTo>
                    <a:pt x="51691" y="3411"/>
                    <a:pt x="49135" y="14433"/>
                    <a:pt x="41088" y="19088"/>
                  </a:cubicBezTo>
                  <a:cubicBezTo>
                    <a:pt x="34177" y="23459"/>
                    <a:pt x="25656" y="21939"/>
                    <a:pt x="18177" y="24029"/>
                  </a:cubicBezTo>
                  <a:cubicBezTo>
                    <a:pt x="7953" y="27830"/>
                    <a:pt x="852" y="37236"/>
                    <a:pt x="0" y="48163"/>
                  </a:cubicBezTo>
                  <a:cubicBezTo>
                    <a:pt x="0" y="59185"/>
                    <a:pt x="2272" y="70016"/>
                    <a:pt x="6911" y="79993"/>
                  </a:cubicBezTo>
                  <a:cubicBezTo>
                    <a:pt x="12497" y="98141"/>
                    <a:pt x="24047" y="113818"/>
                    <a:pt x="39763" y="124460"/>
                  </a:cubicBezTo>
                  <a:cubicBezTo>
                    <a:pt x="52827" y="131966"/>
                    <a:pt x="68543" y="133296"/>
                    <a:pt x="82744" y="128165"/>
                  </a:cubicBezTo>
                  <a:cubicBezTo>
                    <a:pt x="87951" y="135672"/>
                    <a:pt x="95430" y="141468"/>
                    <a:pt x="103951" y="144698"/>
                  </a:cubicBezTo>
                  <a:cubicBezTo>
                    <a:pt x="112282" y="146598"/>
                    <a:pt x="119856" y="151064"/>
                    <a:pt x="125631" y="157430"/>
                  </a:cubicBezTo>
                  <a:cubicBezTo>
                    <a:pt x="129418" y="164746"/>
                    <a:pt x="130838" y="173012"/>
                    <a:pt x="129891" y="181184"/>
                  </a:cubicBezTo>
                  <a:cubicBezTo>
                    <a:pt x="130080" y="188975"/>
                    <a:pt x="129418" y="196671"/>
                    <a:pt x="129891" y="204462"/>
                  </a:cubicBezTo>
                  <a:cubicBezTo>
                    <a:pt x="130554" y="209973"/>
                    <a:pt x="133299" y="215009"/>
                    <a:pt x="137654" y="218335"/>
                  </a:cubicBezTo>
                  <a:cubicBezTo>
                    <a:pt x="142009" y="221755"/>
                    <a:pt x="147595" y="223275"/>
                    <a:pt x="153086" y="222420"/>
                  </a:cubicBezTo>
                  <a:cubicBezTo>
                    <a:pt x="162553" y="221755"/>
                    <a:pt x="170032" y="214249"/>
                    <a:pt x="170979" y="204842"/>
                  </a:cubicBezTo>
                  <a:cubicBezTo>
                    <a:pt x="171168" y="191920"/>
                    <a:pt x="170979" y="178903"/>
                    <a:pt x="170979" y="165981"/>
                  </a:cubicBezTo>
                  <a:lnTo>
                    <a:pt x="170979" y="165981"/>
                  </a:lnTo>
                  <a:close/>
                </a:path>
              </a:pathLst>
            </a:custGeom>
            <a:grpFill/>
            <a:ln w="9438"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 name="Freeform 63">
              <a:extLst>
                <a:ext uri="{FF2B5EF4-FFF2-40B4-BE49-F238E27FC236}">
                  <a16:creationId xmlns:a16="http://schemas.microsoft.com/office/drawing/2014/main" id="{FCB7FBFB-80A4-BC57-213D-D30A0413C63A}"/>
                </a:ext>
              </a:extLst>
            </p:cNvPr>
            <p:cNvSpPr/>
            <p:nvPr/>
          </p:nvSpPr>
          <p:spPr>
            <a:xfrm>
              <a:off x="5802248" y="5958733"/>
              <a:ext cx="226756" cy="297021"/>
            </a:xfrm>
            <a:custGeom>
              <a:avLst/>
              <a:gdLst>
                <a:gd name="connsiteX0" fmla="*/ 214884 w 226756"/>
                <a:gd name="connsiteY0" fmla="*/ 16047 h 297021"/>
                <a:gd name="connsiteX1" fmla="*/ 176637 w 226756"/>
                <a:gd name="connsiteY1" fmla="*/ 84 h 297021"/>
                <a:gd name="connsiteX2" fmla="*/ 96544 w 226756"/>
                <a:gd name="connsiteY2" fmla="*/ 84 h 297021"/>
                <a:gd name="connsiteX3" fmla="*/ 96544 w 226756"/>
                <a:gd name="connsiteY3" fmla="*/ 84 h 297021"/>
                <a:gd name="connsiteX4" fmla="*/ 2723 w 226756"/>
                <a:gd name="connsiteY4" fmla="*/ 69540 h 297021"/>
                <a:gd name="connsiteX5" fmla="*/ 3859 w 226756"/>
                <a:gd name="connsiteY5" fmla="*/ 134815 h 297021"/>
                <a:gd name="connsiteX6" fmla="*/ 8498 w 226756"/>
                <a:gd name="connsiteY6" fmla="*/ 184508 h 297021"/>
                <a:gd name="connsiteX7" fmla="*/ 9729 w 226756"/>
                <a:gd name="connsiteY7" fmla="*/ 244177 h 297021"/>
                <a:gd name="connsiteX8" fmla="*/ 11149 w 226756"/>
                <a:gd name="connsiteY8" fmla="*/ 267741 h 297021"/>
                <a:gd name="connsiteX9" fmla="*/ 41255 w 226756"/>
                <a:gd name="connsiteY9" fmla="*/ 296531 h 297021"/>
                <a:gd name="connsiteX10" fmla="*/ 79976 w 226756"/>
                <a:gd name="connsiteY10" fmla="*/ 280093 h 297021"/>
                <a:gd name="connsiteX11" fmla="*/ 86603 w 226756"/>
                <a:gd name="connsiteY11" fmla="*/ 253774 h 297021"/>
                <a:gd name="connsiteX12" fmla="*/ 90769 w 226756"/>
                <a:gd name="connsiteY12" fmla="*/ 152393 h 297021"/>
                <a:gd name="connsiteX13" fmla="*/ 98532 w 226756"/>
                <a:gd name="connsiteY13" fmla="*/ 119898 h 297021"/>
                <a:gd name="connsiteX14" fmla="*/ 132425 w 226756"/>
                <a:gd name="connsiteY14" fmla="*/ 100895 h 297021"/>
                <a:gd name="connsiteX15" fmla="*/ 178057 w 226756"/>
                <a:gd name="connsiteY15" fmla="*/ 100990 h 297021"/>
                <a:gd name="connsiteX16" fmla="*/ 218671 w 226756"/>
                <a:gd name="connsiteY16" fmla="*/ 79612 h 297021"/>
                <a:gd name="connsiteX17" fmla="*/ 214979 w 226756"/>
                <a:gd name="connsiteY17" fmla="*/ 15857 h 297021"/>
                <a:gd name="connsiteX18" fmla="*/ 214979 w 226756"/>
                <a:gd name="connsiteY18" fmla="*/ 15857 h 29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756" h="297021">
                  <a:moveTo>
                    <a:pt x="214884" y="16047"/>
                  </a:moveTo>
                  <a:cubicBezTo>
                    <a:pt x="205038" y="5405"/>
                    <a:pt x="191122" y="-391"/>
                    <a:pt x="176637" y="84"/>
                  </a:cubicBezTo>
                  <a:cubicBezTo>
                    <a:pt x="149939" y="-106"/>
                    <a:pt x="123241" y="84"/>
                    <a:pt x="96544" y="84"/>
                  </a:cubicBezTo>
                  <a:lnTo>
                    <a:pt x="96544" y="84"/>
                  </a:lnTo>
                  <a:cubicBezTo>
                    <a:pt x="53467" y="84"/>
                    <a:pt x="15504" y="28209"/>
                    <a:pt x="2723" y="69540"/>
                  </a:cubicBezTo>
                  <a:cubicBezTo>
                    <a:pt x="-1253" y="91109"/>
                    <a:pt x="-875" y="113342"/>
                    <a:pt x="3859" y="134815"/>
                  </a:cubicBezTo>
                  <a:cubicBezTo>
                    <a:pt x="5658" y="151348"/>
                    <a:pt x="7362" y="167881"/>
                    <a:pt x="8498" y="184508"/>
                  </a:cubicBezTo>
                  <a:cubicBezTo>
                    <a:pt x="10202" y="204366"/>
                    <a:pt x="9445" y="224319"/>
                    <a:pt x="9729" y="244177"/>
                  </a:cubicBezTo>
                  <a:cubicBezTo>
                    <a:pt x="9255" y="252064"/>
                    <a:pt x="9729" y="259950"/>
                    <a:pt x="11149" y="267741"/>
                  </a:cubicBezTo>
                  <a:cubicBezTo>
                    <a:pt x="14841" y="282373"/>
                    <a:pt x="26486" y="293490"/>
                    <a:pt x="41255" y="296531"/>
                  </a:cubicBezTo>
                  <a:cubicBezTo>
                    <a:pt x="56213" y="298906"/>
                    <a:pt x="71171" y="292540"/>
                    <a:pt x="79976" y="280093"/>
                  </a:cubicBezTo>
                  <a:cubicBezTo>
                    <a:pt x="84993" y="272302"/>
                    <a:pt x="87360" y="263086"/>
                    <a:pt x="86603" y="253774"/>
                  </a:cubicBezTo>
                  <a:cubicBezTo>
                    <a:pt x="86130" y="219949"/>
                    <a:pt x="87550" y="186124"/>
                    <a:pt x="90769" y="152393"/>
                  </a:cubicBezTo>
                  <a:cubicBezTo>
                    <a:pt x="91147" y="141181"/>
                    <a:pt x="93798" y="130160"/>
                    <a:pt x="98532" y="119898"/>
                  </a:cubicBezTo>
                  <a:cubicBezTo>
                    <a:pt x="105443" y="107736"/>
                    <a:pt x="118508" y="100515"/>
                    <a:pt x="132425" y="100895"/>
                  </a:cubicBezTo>
                  <a:cubicBezTo>
                    <a:pt x="147667" y="100895"/>
                    <a:pt x="162814" y="100895"/>
                    <a:pt x="178057" y="100990"/>
                  </a:cubicBezTo>
                  <a:cubicBezTo>
                    <a:pt x="194340" y="101370"/>
                    <a:pt x="209677" y="93294"/>
                    <a:pt x="218671" y="79612"/>
                  </a:cubicBezTo>
                  <a:cubicBezTo>
                    <a:pt x="230695" y="59564"/>
                    <a:pt x="229180" y="34290"/>
                    <a:pt x="214979" y="15857"/>
                  </a:cubicBezTo>
                  <a:lnTo>
                    <a:pt x="214979" y="15857"/>
                  </a:lnTo>
                  <a:close/>
                </a:path>
              </a:pathLst>
            </a:custGeom>
            <a:grpFill/>
            <a:ln w="9438"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22" name="Rectangle 21">
            <a:extLst>
              <a:ext uri="{FF2B5EF4-FFF2-40B4-BE49-F238E27FC236}">
                <a16:creationId xmlns:a16="http://schemas.microsoft.com/office/drawing/2014/main" id="{BC2AFCC4-A81F-D0BA-EC9E-9F4A1B0F82DE}"/>
              </a:ext>
            </a:extLst>
          </p:cNvPr>
          <p:cNvSpPr/>
          <p:nvPr/>
        </p:nvSpPr>
        <p:spPr>
          <a:xfrm>
            <a:off x="615158" y="2564904"/>
            <a:ext cx="10961690" cy="1669145"/>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54E8A72-EF31-06DD-A838-EEA193574BC9}"/>
              </a:ext>
            </a:extLst>
          </p:cNvPr>
          <p:cNvSpPr/>
          <p:nvPr/>
        </p:nvSpPr>
        <p:spPr>
          <a:xfrm>
            <a:off x="620713" y="4276277"/>
            <a:ext cx="10961690" cy="1384972"/>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5275586"/>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966"/>
        <p:cNvGrpSpPr/>
        <p:nvPr/>
      </p:nvGrpSpPr>
      <p:grpSpPr>
        <a:xfrm>
          <a:off x="0" y="0"/>
          <a:ext cx="0" cy="0"/>
          <a:chOff x="0" y="0"/>
          <a:chExt cx="0" cy="0"/>
        </a:xfrm>
      </p:grpSpPr>
      <p:sp>
        <p:nvSpPr>
          <p:cNvPr id="1968" name="Google Shape;1968;p49"/>
          <p:cNvSpPr txBox="1">
            <a:spLocks noGrp="1"/>
          </p:cNvSpPr>
          <p:nvPr>
            <p:ph type="title"/>
          </p:nvPr>
        </p:nvSpPr>
        <p:spPr>
          <a:xfrm>
            <a:off x="619201" y="259200"/>
            <a:ext cx="10963199" cy="474003"/>
          </a:xfrm>
          <a:prstGeom prst="rect">
            <a:avLst/>
          </a:prstGeom>
          <a:noFill/>
          <a:ln>
            <a:noFill/>
          </a:ln>
        </p:spPr>
        <p:txBody>
          <a:bodyPr spcFirstLastPara="1" wrap="square" lIns="0" tIns="0" rIns="0" bIns="0" anchor="t" anchorCtr="0">
            <a:normAutofit/>
          </a:bodyPr>
          <a:lstStyle/>
          <a:p>
            <a:pPr lvl="0"/>
            <a:r>
              <a:rPr lang="en-GB" dirty="0"/>
              <a:t>PATIENT CASE</a:t>
            </a:r>
            <a:endParaRPr dirty="0"/>
          </a:p>
        </p:txBody>
      </p:sp>
      <p:sp>
        <p:nvSpPr>
          <p:cNvPr id="1969" name="Google Shape;1969;p49"/>
          <p:cNvSpPr txBox="1">
            <a:spLocks noGrp="1"/>
          </p:cNvSpPr>
          <p:nvPr>
            <p:ph type="body" idx="3"/>
          </p:nvPr>
        </p:nvSpPr>
        <p:spPr>
          <a:xfrm>
            <a:off x="620183" y="6356351"/>
            <a:ext cx="10300353" cy="365125"/>
          </a:xfrm>
          <a:prstGeom prst="rect">
            <a:avLst/>
          </a:prstGeom>
          <a:noFill/>
          <a:ln>
            <a:noFill/>
          </a:ln>
        </p:spPr>
        <p:txBody>
          <a:bodyPr spcFirstLastPara="1" wrap="square" lIns="0" tIns="0" rIns="0" bIns="0" anchor="b" anchorCtr="0">
            <a:noAutofit/>
          </a:bodyPr>
          <a:lstStyle/>
          <a:p>
            <a:pPr marL="0" lvl="0" indent="0" algn="l" rtl="0">
              <a:lnSpc>
                <a:spcPct val="100000"/>
              </a:lnSpc>
              <a:spcAft>
                <a:spcPts val="0"/>
              </a:spcAft>
              <a:buSzPts val="1200"/>
              <a:buNone/>
            </a:pPr>
            <a:r>
              <a:rPr lang="en-GB" dirty="0">
                <a:latin typeface="Arial" panose="020B0604020202020204" pitchFamily="34" charset="0"/>
                <a:cs typeface="Arial" panose="020B0604020202020204" pitchFamily="34" charset="0"/>
              </a:rPr>
              <a:t>Educational case study</a:t>
            </a:r>
          </a:p>
          <a:p>
            <a:pPr marL="0" indent="0"/>
            <a:r>
              <a:rPr lang="en-GB" dirty="0">
                <a:solidFill>
                  <a:schemeClr val="tx2"/>
                </a:solidFill>
              </a:rPr>
              <a:t>ANC, absolute neutrophil count; NSCLC, non-small cell lung cancer</a:t>
            </a:r>
          </a:p>
        </p:txBody>
      </p:sp>
      <p:sp>
        <p:nvSpPr>
          <p:cNvPr id="1970" name="Google Shape;1970;p49"/>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en-GB" sz="1100" b="0" i="0" u="none" strike="noStrike" kern="0" cap="none" spc="0" normalizeH="0" baseline="0" noProof="0">
                <a:ln>
                  <a:noFill/>
                </a:ln>
                <a:solidFill>
                  <a:srgbClr val="5D829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78</a:t>
            </a:fld>
            <a:endParaRPr kumimoji="0" sz="1100" b="0" i="0" u="none" strike="noStrike" kern="0" cap="none" spc="0" normalizeH="0" baseline="0" noProof="0">
              <a:ln>
                <a:noFill/>
              </a:ln>
              <a:solidFill>
                <a:srgbClr val="5D8298"/>
              </a:solidFill>
              <a:effectLst/>
              <a:uLnTx/>
              <a:uFillTx/>
              <a:latin typeface="Arial"/>
              <a:cs typeface="Arial"/>
              <a:sym typeface="Arial"/>
            </a:endParaRPr>
          </a:p>
        </p:txBody>
      </p:sp>
      <p:sp>
        <p:nvSpPr>
          <p:cNvPr id="1972" name="Google Shape;1972;p49"/>
          <p:cNvSpPr/>
          <p:nvPr/>
        </p:nvSpPr>
        <p:spPr>
          <a:xfrm>
            <a:off x="620183" y="1387390"/>
            <a:ext cx="4916629" cy="4777913"/>
          </a:xfrm>
          <a:prstGeom prst="roundRect">
            <a:avLst>
              <a:gd name="adj" fmla="val 16667"/>
            </a:avLst>
          </a:prstGeom>
          <a:solidFill>
            <a:schemeClr val="accent6"/>
          </a:solidFill>
          <a:ln>
            <a:noFill/>
          </a:ln>
        </p:spPr>
        <p:txBody>
          <a:bodyPr spcFirstLastPara="1" wrap="square" lIns="108000" tIns="396000" rIns="108000"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Tx/>
              <a:buNone/>
              <a:tabLst/>
              <a:defRPr/>
            </a:pPr>
            <a:r>
              <a:rPr kumimoji="0" lang="en-GB" sz="1800" b="1" i="0" u="none" strike="noStrike" kern="0" cap="none" spc="0" normalizeH="0" baseline="0" noProof="0" dirty="0">
                <a:ln>
                  <a:noFill/>
                </a:ln>
                <a:solidFill>
                  <a:srgbClr val="FFFFFF"/>
                </a:solidFill>
                <a:effectLst/>
                <a:uLnTx/>
                <a:uFillTx/>
                <a:latin typeface="Arial"/>
                <a:ea typeface="Arial"/>
                <a:cs typeface="Arial"/>
                <a:sym typeface="Arial"/>
              </a:rPr>
              <a:t>Patient Profile</a:t>
            </a:r>
          </a:p>
          <a:p>
            <a:pPr marL="342900" marR="0" lvl="0" indent="-342900" algn="l" defTabSz="914400" rtl="0" eaLnBrk="1" fontAlgn="auto" latinLnBrk="0" hangingPunct="1">
              <a:lnSpc>
                <a:spcPct val="100000"/>
              </a:lnSpc>
              <a:spcBef>
                <a:spcPts val="0"/>
              </a:spcBef>
              <a:spcAft>
                <a:spcPts val="0"/>
              </a:spcAft>
              <a:buClr>
                <a:srgbClr val="FFFFFF"/>
              </a:buClr>
              <a:buSzPts val="2000"/>
              <a:buFont typeface="Arial"/>
              <a:buChar char="•"/>
              <a:tabLst/>
              <a:defRPr/>
            </a:pPr>
            <a:endParaRPr kumimoji="0" lang="en-GB" sz="1800" b="0" i="0" u="none" strike="noStrike" kern="0" cap="none" spc="0" normalizeH="0" baseline="0" noProof="0" dirty="0">
              <a:ln>
                <a:noFill/>
              </a:ln>
              <a:solidFill>
                <a:srgbClr val="FFFFFF"/>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FFFFFF"/>
              </a:buClr>
              <a:buSzPts val="2000"/>
              <a:buFont typeface="Arial"/>
              <a:buChar char="•"/>
              <a:tabLst/>
              <a:defRPr/>
            </a:pPr>
            <a:r>
              <a:rPr kumimoji="0" lang="en-GB" sz="1800" b="0" i="0" u="none" strike="noStrike" kern="0" cap="none" spc="0" normalizeH="0" baseline="0" noProof="0" dirty="0">
                <a:ln>
                  <a:noFill/>
                </a:ln>
                <a:solidFill>
                  <a:srgbClr val="FFFFFF"/>
                </a:solidFill>
                <a:effectLst/>
                <a:uLnTx/>
                <a:uFillTx/>
                <a:latin typeface="Arial"/>
                <a:ea typeface="Arial"/>
                <a:cs typeface="Arial"/>
                <a:sym typeface="Arial"/>
              </a:rPr>
              <a:t>64-year-old male with </a:t>
            </a:r>
            <a:r>
              <a:rPr kumimoji="0" lang="en-GB" sz="1800" b="1" i="0" u="none" strike="noStrike" kern="0" cap="none" spc="0" normalizeH="0" baseline="0" noProof="0" dirty="0">
                <a:ln>
                  <a:noFill/>
                </a:ln>
                <a:solidFill>
                  <a:srgbClr val="FFFFFF"/>
                </a:solidFill>
                <a:effectLst/>
                <a:uLnTx/>
                <a:uFillTx/>
                <a:latin typeface="Arial"/>
                <a:ea typeface="Arial"/>
                <a:cs typeface="Arial"/>
                <a:sym typeface="Arial"/>
              </a:rPr>
              <a:t>metastatic NSCLC (adenocarcinoma)</a:t>
            </a:r>
          </a:p>
          <a:p>
            <a:pPr marL="0" marR="0" lvl="0" indent="0" algn="l" defTabSz="914400" rtl="0" eaLnBrk="1" fontAlgn="auto" latinLnBrk="0" hangingPunct="1">
              <a:lnSpc>
                <a:spcPct val="100000"/>
              </a:lnSpc>
              <a:spcBef>
                <a:spcPts val="0"/>
              </a:spcBef>
              <a:spcAft>
                <a:spcPts val="0"/>
              </a:spcAft>
              <a:buClr>
                <a:srgbClr val="FFFFFF"/>
              </a:buClr>
              <a:buSzPts val="2000"/>
              <a:buFontTx/>
              <a:buNone/>
              <a:tabLst/>
              <a:defRPr/>
            </a:pPr>
            <a:endParaRPr kumimoji="0" lang="en-GB" sz="1800" b="0" i="0" u="none" strike="noStrike" kern="0" cap="none" spc="0" normalizeH="0" baseline="0" noProof="0" dirty="0">
              <a:ln>
                <a:noFill/>
              </a:ln>
              <a:solidFill>
                <a:srgbClr val="FFFFFF"/>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FFFFFF"/>
              </a:buClr>
              <a:buSzPts val="2000"/>
              <a:buFont typeface="Arial"/>
              <a:buChar char="•"/>
              <a:tabLst/>
              <a:defRPr/>
            </a:pPr>
            <a:r>
              <a:rPr kumimoji="0" lang="en-GB" sz="1800" b="0" i="0" u="none" strike="noStrike" kern="0" cap="none" spc="0" normalizeH="0" baseline="0" noProof="0" dirty="0">
                <a:ln>
                  <a:noFill/>
                </a:ln>
                <a:solidFill>
                  <a:srgbClr val="FFFFFF"/>
                </a:solidFill>
                <a:effectLst/>
                <a:uLnTx/>
                <a:uFillTx/>
                <a:latin typeface="Arial"/>
                <a:ea typeface="Arial"/>
                <a:cs typeface="Arial"/>
                <a:sym typeface="Arial"/>
              </a:rPr>
              <a:t>Molecular testing: </a:t>
            </a:r>
            <a:r>
              <a:rPr kumimoji="0" lang="en-GB" sz="1800" b="1" i="0" u="none" strike="noStrike" kern="0" cap="none" spc="0" normalizeH="0" baseline="0" noProof="0" dirty="0">
                <a:ln>
                  <a:noFill/>
                </a:ln>
                <a:solidFill>
                  <a:srgbClr val="FFFFFF"/>
                </a:solidFill>
                <a:effectLst/>
                <a:uLnTx/>
                <a:uFillTx/>
                <a:latin typeface="Arial"/>
                <a:ea typeface="Arial"/>
                <a:cs typeface="Arial"/>
                <a:sym typeface="Arial"/>
              </a:rPr>
              <a:t>EGFR/ALK/ROS1 negative, KRAS G12C negative</a:t>
            </a:r>
          </a:p>
          <a:p>
            <a:pPr marL="342900" marR="0" lvl="0" indent="-342900" algn="l" defTabSz="914400" rtl="0" eaLnBrk="1" fontAlgn="auto" latinLnBrk="0" hangingPunct="1">
              <a:lnSpc>
                <a:spcPct val="100000"/>
              </a:lnSpc>
              <a:spcBef>
                <a:spcPts val="0"/>
              </a:spcBef>
              <a:spcAft>
                <a:spcPts val="0"/>
              </a:spcAft>
              <a:buClr>
                <a:srgbClr val="FFFFFF"/>
              </a:buClr>
              <a:buSzPts val="2000"/>
              <a:buFont typeface="Arial"/>
              <a:buChar char="•"/>
              <a:tabLst/>
              <a:defRPr/>
            </a:pPr>
            <a:endParaRPr kumimoji="0" lang="en-GB" sz="1800" b="0" i="0" u="none" strike="noStrike" kern="0" cap="none" spc="0" normalizeH="0" baseline="0" noProof="0" dirty="0">
              <a:ln>
                <a:noFill/>
              </a:ln>
              <a:solidFill>
                <a:srgbClr val="FFFFFF"/>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FFFFFF"/>
              </a:buClr>
              <a:buSzPts val="2000"/>
              <a:buFont typeface="Arial"/>
              <a:buChar char="•"/>
              <a:tabLst/>
              <a:defRPr/>
            </a:pPr>
            <a:r>
              <a:rPr kumimoji="0" lang="en-GB" sz="1800" b="1" i="0" u="none" strike="noStrike" kern="0" cap="none" spc="0" normalizeH="0" baseline="0" noProof="0" dirty="0">
                <a:ln>
                  <a:noFill/>
                </a:ln>
                <a:solidFill>
                  <a:srgbClr val="FFFFFF"/>
                </a:solidFill>
                <a:effectLst/>
                <a:uLnTx/>
                <a:uFillTx/>
                <a:latin typeface="Arial"/>
                <a:ea typeface="Arial"/>
                <a:cs typeface="Arial"/>
                <a:sym typeface="Arial"/>
              </a:rPr>
              <a:t>PD-L1 &lt;1%</a:t>
            </a:r>
          </a:p>
          <a:p>
            <a:pPr marL="342900" marR="0" lvl="0" indent="-342900" algn="l" defTabSz="914400" rtl="0" eaLnBrk="1" fontAlgn="auto" latinLnBrk="0" hangingPunct="1">
              <a:lnSpc>
                <a:spcPct val="100000"/>
              </a:lnSpc>
              <a:spcBef>
                <a:spcPts val="0"/>
              </a:spcBef>
              <a:spcAft>
                <a:spcPts val="0"/>
              </a:spcAft>
              <a:buClr>
                <a:srgbClr val="FFFFFF"/>
              </a:buClr>
              <a:buSzPts val="2000"/>
              <a:buFont typeface="Arial"/>
              <a:buChar char="•"/>
              <a:tabLst/>
              <a:defRPr/>
            </a:pPr>
            <a:endParaRPr kumimoji="0" lang="en-GB" sz="1800" b="0" i="0" u="none" strike="noStrike" kern="0" cap="none" spc="0" normalizeH="0" baseline="0" noProof="0" dirty="0">
              <a:ln>
                <a:noFill/>
              </a:ln>
              <a:solidFill>
                <a:srgbClr val="FFFFFF"/>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FFFFFF"/>
              </a:buClr>
              <a:buSzPts val="2000"/>
              <a:buFont typeface="Arial"/>
              <a:buChar char="•"/>
              <a:tabLst/>
              <a:defRPr/>
            </a:pPr>
            <a:r>
              <a:rPr kumimoji="0" lang="en-GB" sz="1800" b="0" i="0" u="none" strike="noStrike" kern="0" cap="none" spc="0" normalizeH="0" baseline="0" noProof="0" dirty="0">
                <a:ln>
                  <a:noFill/>
                </a:ln>
                <a:solidFill>
                  <a:srgbClr val="FFFFFF"/>
                </a:solidFill>
                <a:effectLst/>
                <a:uLnTx/>
                <a:uFillTx/>
                <a:latin typeface="Arial"/>
                <a:ea typeface="Arial"/>
                <a:cs typeface="Arial"/>
                <a:sym typeface="Arial"/>
              </a:rPr>
              <a:t>Metastases: lung, liver, bone</a:t>
            </a:r>
          </a:p>
          <a:p>
            <a:pPr marL="0" marR="0" lvl="0" indent="0" algn="l" defTabSz="914400" rtl="0" eaLnBrk="1" fontAlgn="auto" latinLnBrk="0" hangingPunct="1">
              <a:lnSpc>
                <a:spcPct val="100000"/>
              </a:lnSpc>
              <a:spcBef>
                <a:spcPts val="900"/>
              </a:spcBef>
              <a:spcAft>
                <a:spcPts val="0"/>
              </a:spcAft>
              <a:buClr>
                <a:srgbClr val="FFFFFF"/>
              </a:buClr>
              <a:buSzPts val="2000"/>
              <a:buFont typeface="Arial"/>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73" name="Google Shape;1973;p49"/>
          <p:cNvSpPr/>
          <p:nvPr/>
        </p:nvSpPr>
        <p:spPr>
          <a:xfrm>
            <a:off x="6096000" y="1387391"/>
            <a:ext cx="5400600" cy="4777913"/>
          </a:xfrm>
          <a:prstGeom prst="roundRect">
            <a:avLst>
              <a:gd name="adj" fmla="val 16667"/>
            </a:avLst>
          </a:prstGeom>
          <a:solidFill>
            <a:schemeClr val="dk2"/>
          </a:solidFill>
          <a:ln>
            <a:noFill/>
          </a:ln>
        </p:spPr>
        <p:txBody>
          <a:bodyPr spcFirstLastPara="1" wrap="square" lIns="108000" tIns="396000" rIns="108000"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Arial"/>
              <a:buNone/>
              <a:tabLst/>
              <a:defRPr/>
            </a:pPr>
            <a:endParaRPr kumimoji="0" lang="en-GB" sz="14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2000"/>
              <a:buFont typeface="Arial"/>
              <a:buNone/>
              <a:tabLst/>
              <a:defRPr/>
            </a:pPr>
            <a:endParaRPr kumimoji="0" lang="en-GB" sz="14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2000"/>
              <a:buFont typeface="Arial"/>
              <a:buNone/>
              <a:tabLst/>
              <a:defRPr/>
            </a:pPr>
            <a:endParaRPr kumimoji="0" lang="en-GB" sz="14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GB" sz="1400" b="1" i="0" u="none" strike="noStrike" kern="0" cap="none" spc="0" normalizeH="0" baseline="0" noProof="0" dirty="0">
                <a:ln>
                  <a:noFill/>
                </a:ln>
                <a:solidFill>
                  <a:srgbClr val="FFFFFF"/>
                </a:solidFill>
                <a:effectLst/>
                <a:uLnTx/>
                <a:uFillTx/>
                <a:latin typeface="Arial"/>
                <a:ea typeface="Arial"/>
                <a:cs typeface="Arial"/>
                <a:sym typeface="Arial"/>
              </a:rPr>
              <a:t>Prior Therapy</a:t>
            </a:r>
          </a:p>
          <a:p>
            <a:pPr marL="285750" marR="0" lvl="0"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GB" sz="1400" b="0" i="0" u="none" strike="noStrike" kern="0" cap="none" spc="0" normalizeH="0" baseline="0" noProof="0" dirty="0">
                <a:ln>
                  <a:noFill/>
                </a:ln>
                <a:solidFill>
                  <a:srgbClr val="FFFFFF"/>
                </a:solidFill>
                <a:effectLst/>
                <a:uLnTx/>
                <a:uFillTx/>
                <a:latin typeface="Arial"/>
                <a:ea typeface="Arial"/>
                <a:cs typeface="Arial"/>
                <a:sym typeface="Arial"/>
              </a:rPr>
              <a:t>Platinum-based chemotherapy + </a:t>
            </a:r>
            <a:br>
              <a:rPr kumimoji="0" lang="en-GB" sz="1400" b="0" i="0" u="none" strike="noStrike" kern="0" cap="none" spc="0" normalizeH="0" baseline="0" noProof="0" dirty="0">
                <a:ln>
                  <a:noFill/>
                </a:ln>
                <a:solidFill>
                  <a:srgbClr val="FFFFFF"/>
                </a:solidFill>
                <a:effectLst/>
                <a:uLnTx/>
                <a:uFillTx/>
                <a:latin typeface="Arial"/>
                <a:ea typeface="Arial"/>
                <a:cs typeface="Arial"/>
                <a:sym typeface="Arial"/>
              </a:rPr>
            </a:br>
            <a:r>
              <a:rPr kumimoji="0" lang="en-GB" sz="1400" b="0" i="0" u="none" strike="noStrike" kern="0" cap="none" spc="0" normalizeH="0" baseline="0" noProof="0" dirty="0">
                <a:ln>
                  <a:noFill/>
                </a:ln>
                <a:solidFill>
                  <a:srgbClr val="FFFFFF"/>
                </a:solidFill>
                <a:effectLst/>
                <a:uLnTx/>
                <a:uFillTx/>
                <a:latin typeface="Arial"/>
                <a:ea typeface="Arial"/>
                <a:cs typeface="Arial"/>
                <a:sym typeface="Arial"/>
              </a:rPr>
              <a:t>pembrolizumab → progression</a:t>
            </a:r>
          </a:p>
          <a:p>
            <a:pPr marL="285750" marR="0" lvl="0"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GB" sz="1400" b="0" i="0" u="none" strike="noStrike" kern="0" cap="none" spc="0" normalizeH="0" baseline="0" noProof="0" dirty="0">
                <a:ln>
                  <a:noFill/>
                </a:ln>
                <a:solidFill>
                  <a:srgbClr val="FFFFFF"/>
                </a:solidFill>
                <a:effectLst/>
                <a:uLnTx/>
                <a:uFillTx/>
                <a:latin typeface="Arial"/>
                <a:ea typeface="Arial"/>
                <a:cs typeface="Arial"/>
                <a:sym typeface="Arial"/>
              </a:rPr>
              <a:t>Docetaxel → progression</a:t>
            </a:r>
          </a:p>
          <a:p>
            <a:pPr marL="0" marR="0" lvl="0" indent="0" algn="l" defTabSz="914400" rtl="0" eaLnBrk="1" fontAlgn="auto" latinLnBrk="0" hangingPunct="1">
              <a:lnSpc>
                <a:spcPct val="100000"/>
              </a:lnSpc>
              <a:spcBef>
                <a:spcPts val="0"/>
              </a:spcBef>
              <a:spcAft>
                <a:spcPts val="0"/>
              </a:spcAft>
              <a:buClr>
                <a:srgbClr val="FFFFFF"/>
              </a:buClr>
              <a:buSzPts val="2000"/>
              <a:buFontTx/>
              <a:buNone/>
              <a:tabLst/>
              <a:defRPr/>
            </a:pPr>
            <a:endParaRPr kumimoji="0" lang="en-US" sz="1400" b="0"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2000"/>
              <a:buFontTx/>
              <a:buNone/>
              <a:tabLst/>
              <a:defRPr/>
            </a:pPr>
            <a:r>
              <a:rPr kumimoji="0" lang="en-US" sz="1400" b="1" i="0" u="none" strike="noStrike" kern="0" cap="none" spc="0" normalizeH="0" baseline="0" noProof="0" dirty="0">
                <a:ln>
                  <a:noFill/>
                </a:ln>
                <a:solidFill>
                  <a:srgbClr val="FFFFFF"/>
                </a:solidFill>
                <a:effectLst/>
                <a:uLnTx/>
                <a:uFillTx/>
                <a:latin typeface="Arial"/>
                <a:ea typeface="Arial"/>
                <a:cs typeface="Arial"/>
                <a:sym typeface="Arial"/>
              </a:rPr>
              <a:t>Current Treatment</a:t>
            </a:r>
          </a:p>
          <a:p>
            <a:pPr marL="285750" marR="0" lvl="0"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1400" b="1" i="0" u="none" strike="noStrike" kern="0" cap="none" spc="0" normalizeH="0" baseline="0" noProof="0" dirty="0">
                <a:ln>
                  <a:noFill/>
                </a:ln>
                <a:solidFill>
                  <a:srgbClr val="FFFFFF"/>
                </a:solidFill>
                <a:effectLst/>
                <a:uLnTx/>
                <a:uFillTx/>
                <a:latin typeface="Arial"/>
                <a:ea typeface="Arial"/>
                <a:cs typeface="Arial"/>
                <a:sym typeface="Arial"/>
              </a:rPr>
              <a:t>Sacituzumab </a:t>
            </a:r>
            <a:r>
              <a:rPr kumimoji="0" lang="en-US" sz="1400" b="1" i="0" u="none" strike="noStrike" kern="0" cap="none" spc="0" normalizeH="0" baseline="0" noProof="0" dirty="0" err="1">
                <a:ln>
                  <a:noFill/>
                </a:ln>
                <a:solidFill>
                  <a:srgbClr val="FFFFFF"/>
                </a:solidFill>
                <a:effectLst/>
                <a:uLnTx/>
                <a:uFillTx/>
                <a:latin typeface="Arial"/>
                <a:ea typeface="Arial"/>
                <a:cs typeface="Arial"/>
                <a:sym typeface="Arial"/>
              </a:rPr>
              <a:t>govitecan</a:t>
            </a:r>
            <a:r>
              <a:rPr kumimoji="0" lang="en-US" sz="1400" b="1" i="0" u="none" strike="noStrike" kern="0" cap="none" spc="0" normalizeH="0" baseline="0" noProof="0" dirty="0">
                <a:ln>
                  <a:noFill/>
                </a:ln>
                <a:solidFill>
                  <a:srgbClr val="FFFFFF"/>
                </a:solidFill>
                <a:effectLst/>
                <a:uLnTx/>
                <a:uFillTx/>
                <a:latin typeface="Arial"/>
                <a:ea typeface="Arial"/>
                <a:cs typeface="Arial"/>
                <a:sym typeface="Arial"/>
              </a:rPr>
              <a:t> 10 mg/kg Days 1 &amp; 8, </a:t>
            </a:r>
            <a:br>
              <a:rPr kumimoji="0" lang="en-US" sz="1400" b="0" i="0" u="none" strike="noStrike" kern="0" cap="none" spc="0" normalizeH="0" baseline="0" noProof="0" dirty="0">
                <a:ln>
                  <a:noFill/>
                </a:ln>
                <a:solidFill>
                  <a:srgbClr val="FFFFFF"/>
                </a:solidFill>
                <a:effectLst/>
                <a:uLnTx/>
                <a:uFillTx/>
                <a:latin typeface="Arial"/>
                <a:ea typeface="Arial"/>
                <a:cs typeface="Arial"/>
                <a:sym typeface="Arial"/>
              </a:rPr>
            </a:br>
            <a:r>
              <a:rPr kumimoji="0" lang="en-US" sz="1400" b="0" i="0" u="none" strike="noStrike" kern="0" cap="none" spc="0" normalizeH="0" baseline="0" noProof="0" dirty="0">
                <a:ln>
                  <a:noFill/>
                </a:ln>
                <a:solidFill>
                  <a:srgbClr val="FFFFFF"/>
                </a:solidFill>
                <a:effectLst/>
                <a:uLnTx/>
                <a:uFillTx/>
                <a:latin typeface="Arial"/>
                <a:ea typeface="Arial"/>
                <a:cs typeface="Arial"/>
                <a:sym typeface="Arial"/>
              </a:rPr>
              <a:t>every 21 days on clinical trial</a:t>
            </a:r>
          </a:p>
          <a:p>
            <a:pPr marL="285750" marR="0" lvl="0"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endParaRPr kumimoji="0" lang="en-US" sz="1400" b="0"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2000"/>
              <a:buFontTx/>
              <a:buNone/>
              <a:tabLst/>
              <a:defRPr/>
            </a:pPr>
            <a:r>
              <a:rPr kumimoji="0" lang="en-US" sz="1400" b="1" i="0" u="none" strike="noStrike" kern="0" cap="none" spc="0" normalizeH="0" baseline="0" noProof="0" dirty="0">
                <a:ln>
                  <a:noFill/>
                </a:ln>
                <a:solidFill>
                  <a:srgbClr val="FFFFFF"/>
                </a:solidFill>
                <a:effectLst/>
                <a:uLnTx/>
                <a:uFillTx/>
                <a:latin typeface="Arial"/>
                <a:ea typeface="Arial"/>
                <a:cs typeface="Arial"/>
                <a:sym typeface="Arial"/>
              </a:rPr>
              <a:t>Baseline Status</a:t>
            </a:r>
          </a:p>
          <a:p>
            <a:pPr marL="285750" marR="0" lvl="0"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1400" b="0" i="0" u="none" strike="noStrike" kern="0" cap="none" spc="0" normalizeH="0" baseline="0" noProof="0" dirty="0">
                <a:ln>
                  <a:noFill/>
                </a:ln>
                <a:solidFill>
                  <a:srgbClr val="FFFFFF"/>
                </a:solidFill>
                <a:effectLst/>
                <a:uLnTx/>
                <a:uFillTx/>
                <a:latin typeface="Arial"/>
                <a:ea typeface="Arial"/>
                <a:cs typeface="Arial"/>
                <a:sym typeface="Arial"/>
              </a:rPr>
              <a:t>ANC 2.1 K/µL | Hgb 11.2 g/dL | Platelets 210 K/µL</a:t>
            </a:r>
          </a:p>
          <a:p>
            <a:pPr marL="285750" marR="0" lvl="0"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1400" b="0" i="0" u="none" strike="noStrike" kern="0" cap="none" spc="0" normalizeH="0" baseline="0" noProof="0" dirty="0">
                <a:ln>
                  <a:noFill/>
                </a:ln>
                <a:solidFill>
                  <a:srgbClr val="FFFFFF"/>
                </a:solidFill>
                <a:effectLst/>
                <a:uLnTx/>
                <a:uFillTx/>
                <a:latin typeface="Arial"/>
                <a:ea typeface="Arial"/>
                <a:cs typeface="Arial"/>
                <a:sym typeface="Arial"/>
              </a:rPr>
              <a:t>Normal bowel habits</a:t>
            </a:r>
          </a:p>
          <a:p>
            <a:pPr marL="285750" marR="0" lvl="0"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endParaRPr kumimoji="0" lang="en-US" sz="1400" b="0"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2000"/>
              <a:buFontTx/>
              <a:buNone/>
              <a:tabLst/>
              <a:defRPr/>
            </a:pPr>
            <a:r>
              <a:rPr kumimoji="0" lang="en-US" sz="1400" b="1" i="0" u="none" strike="noStrike" kern="0" cap="none" spc="0" normalizeH="0" baseline="0" noProof="0" dirty="0">
                <a:ln>
                  <a:noFill/>
                </a:ln>
                <a:solidFill>
                  <a:srgbClr val="FFFFFF"/>
                </a:solidFill>
                <a:effectLst/>
                <a:uLnTx/>
                <a:uFillTx/>
                <a:latin typeface="Arial"/>
                <a:ea typeface="Arial"/>
                <a:cs typeface="Arial"/>
                <a:sym typeface="Arial"/>
              </a:rPr>
              <a:t>Early Treatment Course</a:t>
            </a:r>
          </a:p>
          <a:p>
            <a:pPr marL="285750" marR="0" lvl="0"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1400" b="1" i="0" u="none" strike="noStrike" kern="0" cap="none" spc="0" normalizeH="0" baseline="0" noProof="0" dirty="0">
                <a:ln>
                  <a:noFill/>
                </a:ln>
                <a:solidFill>
                  <a:srgbClr val="FFFFFF"/>
                </a:solidFill>
                <a:effectLst/>
                <a:uLnTx/>
                <a:uFillTx/>
                <a:latin typeface="Arial"/>
                <a:ea typeface="Arial"/>
                <a:cs typeface="Arial"/>
                <a:sym typeface="Arial"/>
              </a:rPr>
              <a:t>After Cycle 1 Day 1</a:t>
            </a:r>
            <a:r>
              <a:rPr kumimoji="0" lang="en-US" sz="1400" b="0" i="0" u="none" strike="noStrike" kern="0" cap="none" spc="0" normalizeH="0" baseline="0" noProof="0" dirty="0">
                <a:ln>
                  <a:noFill/>
                </a:ln>
                <a:solidFill>
                  <a:srgbClr val="FFFFFF"/>
                </a:solidFill>
                <a:effectLst/>
                <a:uLnTx/>
                <a:uFillTx/>
                <a:latin typeface="Arial"/>
                <a:ea typeface="Arial"/>
                <a:cs typeface="Arial"/>
                <a:sym typeface="Arial"/>
              </a:rPr>
              <a:t>:</a:t>
            </a:r>
          </a:p>
          <a:p>
            <a:pPr marL="742950" marR="0" lvl="1"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1400" b="0" i="0" u="none" strike="noStrike" kern="0" cap="none" spc="0" normalizeH="0" baseline="0" noProof="0" dirty="0">
                <a:ln>
                  <a:noFill/>
                </a:ln>
                <a:solidFill>
                  <a:srgbClr val="FFFFFF"/>
                </a:solidFill>
                <a:effectLst/>
                <a:uLnTx/>
                <a:uFillTx/>
                <a:latin typeface="Arial"/>
                <a:ea typeface="Arial"/>
                <a:cs typeface="Arial"/>
                <a:sym typeface="Arial"/>
              </a:rPr>
              <a:t>Onset of </a:t>
            </a:r>
            <a:r>
              <a:rPr kumimoji="0" lang="en-US" sz="1400" b="1" i="0" u="none" strike="noStrike" kern="0" cap="none" spc="0" normalizeH="0" baseline="0" noProof="0" dirty="0">
                <a:ln>
                  <a:noFill/>
                </a:ln>
                <a:solidFill>
                  <a:srgbClr val="FFFFFF"/>
                </a:solidFill>
                <a:effectLst/>
                <a:uLnTx/>
                <a:uFillTx/>
                <a:latin typeface="Arial"/>
                <a:ea typeface="Arial"/>
                <a:cs typeface="Arial"/>
                <a:sym typeface="Arial"/>
              </a:rPr>
              <a:t>loose stools (5–6/day)</a:t>
            </a:r>
          </a:p>
          <a:p>
            <a:pPr marL="742950" marR="0" lvl="1"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1400" b="0" i="0" u="none" strike="noStrike" kern="0" cap="none" spc="0" normalizeH="0" baseline="0" noProof="0" dirty="0">
                <a:ln>
                  <a:noFill/>
                </a:ln>
                <a:solidFill>
                  <a:srgbClr val="FFFFFF"/>
                </a:solidFill>
                <a:effectLst/>
                <a:uLnTx/>
                <a:uFillTx/>
                <a:latin typeface="Arial"/>
                <a:ea typeface="Arial"/>
                <a:cs typeface="Arial"/>
                <a:sym typeface="Arial"/>
              </a:rPr>
              <a:t>Mild abdominal cramping, fatigue</a:t>
            </a:r>
          </a:p>
          <a:p>
            <a:pPr marL="285750" marR="0" lvl="0"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1400" b="1" i="0" u="none" strike="noStrike" kern="0" cap="none" spc="0" normalizeH="0" baseline="0" noProof="0" dirty="0">
                <a:ln>
                  <a:noFill/>
                </a:ln>
                <a:solidFill>
                  <a:srgbClr val="FFFFFF"/>
                </a:solidFill>
                <a:effectLst/>
                <a:uLnTx/>
                <a:uFillTx/>
                <a:latin typeface="Arial"/>
                <a:ea typeface="Arial"/>
                <a:cs typeface="Arial"/>
                <a:sym typeface="Arial"/>
              </a:rPr>
              <a:t>Cycle 1 Day 8 labs:</a:t>
            </a:r>
          </a:p>
          <a:p>
            <a:pPr marL="742950" marR="0" lvl="1"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1400" b="1" i="0" u="none" strike="noStrike" kern="0" cap="none" spc="0" normalizeH="0" baseline="0" noProof="0" dirty="0">
                <a:ln>
                  <a:noFill/>
                </a:ln>
                <a:solidFill>
                  <a:srgbClr val="FFFFFF"/>
                </a:solidFill>
                <a:effectLst/>
                <a:uLnTx/>
                <a:uFillTx/>
                <a:latin typeface="Arial"/>
                <a:ea typeface="Arial"/>
                <a:cs typeface="Arial"/>
                <a:sym typeface="Arial"/>
              </a:rPr>
              <a:t>ANC 1.1 K/µL</a:t>
            </a:r>
          </a:p>
          <a:p>
            <a:pPr marL="742950" marR="0" lvl="1"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1400" b="0" i="0" u="none" strike="noStrike" kern="0" cap="none" spc="0" normalizeH="0" baseline="0" noProof="0" dirty="0">
                <a:ln>
                  <a:noFill/>
                </a:ln>
                <a:solidFill>
                  <a:srgbClr val="FFFFFF"/>
                </a:solidFill>
                <a:effectLst/>
                <a:uLnTx/>
                <a:uFillTx/>
                <a:latin typeface="Arial"/>
                <a:ea typeface="Arial"/>
                <a:cs typeface="Arial"/>
                <a:sym typeface="Arial"/>
              </a:rPr>
              <a:t>Treatment administered</a:t>
            </a:r>
          </a:p>
          <a:p>
            <a:pPr marL="285750" marR="0" lvl="0"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endParaRPr kumimoji="0" lang="en-US" sz="1400" b="0" i="0" u="none" strike="noStrike" kern="0" cap="none" spc="0" normalizeH="0" baseline="0" noProof="0" dirty="0">
              <a:ln>
                <a:noFill/>
              </a:ln>
              <a:solidFill>
                <a:srgbClr val="FFFFFF"/>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endParaRPr kumimoji="0" lang="en-US" sz="1400" b="0" i="0" u="none" strike="noStrike" kern="0" cap="none" spc="0" normalizeH="0" baseline="0" noProof="0" dirty="0">
              <a:ln>
                <a:noFill/>
              </a:ln>
              <a:solidFill>
                <a:srgbClr val="FFFFFF"/>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endParaRPr kumimoji="0" lang="en-GB" sz="1400" b="0" i="0" u="none" strike="noStrike" kern="0" cap="none" spc="0" normalizeH="0" baseline="0" noProof="0" dirty="0">
              <a:ln>
                <a:noFill/>
              </a:ln>
              <a:solidFill>
                <a:srgbClr val="FFFFFF"/>
              </a:solidFill>
              <a:effectLst/>
              <a:uLnTx/>
              <a:uFillTx/>
              <a:latin typeface="Arial"/>
              <a:ea typeface="Arial"/>
              <a:cs typeface="Arial"/>
              <a:sym typeface="Arial"/>
            </a:endParaRPr>
          </a:p>
          <a:p>
            <a:pPr marL="285744" marR="0" lvl="0" indent="-158744" algn="l" defTabSz="914400" rtl="0" eaLnBrk="1" fontAlgn="auto" latinLnBrk="0" hangingPunct="1">
              <a:lnSpc>
                <a:spcPct val="100000"/>
              </a:lnSpc>
              <a:spcBef>
                <a:spcPts val="900"/>
              </a:spcBef>
              <a:spcAft>
                <a:spcPts val="0"/>
              </a:spcAft>
              <a:buClr>
                <a:srgbClr val="FFFFFF"/>
              </a:buClr>
              <a:buSzPts val="20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74" name="Google Shape;1974;p49"/>
          <p:cNvSpPr/>
          <p:nvPr/>
        </p:nvSpPr>
        <p:spPr>
          <a:xfrm>
            <a:off x="10478419" y="1268760"/>
            <a:ext cx="1298237" cy="1298475"/>
          </a:xfrm>
          <a:prstGeom prst="ellipse">
            <a:avLst/>
          </a:prstGeom>
          <a:solidFill>
            <a:schemeClr val="lt1"/>
          </a:solidFill>
          <a:ln w="38100" cap="flat" cmpd="sng">
            <a:solidFill>
              <a:srgbClr val="4561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1975" name="Google Shape;1975;p49" descr="Clipboard with solid fill"/>
          <p:cNvPicPr preferRelativeResize="0"/>
          <p:nvPr/>
        </p:nvPicPr>
        <p:blipFill rotWithShape="1">
          <a:blip r:embed="rId3">
            <a:alphaModFix/>
          </a:blip>
          <a:srcRect/>
          <a:stretch/>
        </p:blipFill>
        <p:spPr>
          <a:xfrm rot="-1712820">
            <a:off x="10707329" y="1468733"/>
            <a:ext cx="914400" cy="914400"/>
          </a:xfrm>
          <a:prstGeom prst="rect">
            <a:avLst/>
          </a:prstGeom>
          <a:noFill/>
          <a:ln>
            <a:noFill/>
          </a:ln>
        </p:spPr>
      </p:pic>
      <p:sp>
        <p:nvSpPr>
          <p:cNvPr id="1977" name="Google Shape;1977;p49"/>
          <p:cNvSpPr/>
          <p:nvPr/>
        </p:nvSpPr>
        <p:spPr>
          <a:xfrm>
            <a:off x="4602879" y="1305152"/>
            <a:ext cx="1280916" cy="1252451"/>
          </a:xfrm>
          <a:custGeom>
            <a:avLst/>
            <a:gdLst/>
            <a:ahLst/>
            <a:cxnLst/>
            <a:rect l="l" t="t" r="r" b="b"/>
            <a:pathLst>
              <a:path w="1280916" h="1252451" extrusionOk="0">
                <a:moveTo>
                  <a:pt x="1280916" y="626226"/>
                </a:moveTo>
                <a:cubicBezTo>
                  <a:pt x="1280916" y="972080"/>
                  <a:pt x="994173" y="1252451"/>
                  <a:pt x="640458" y="1252451"/>
                </a:cubicBezTo>
                <a:cubicBezTo>
                  <a:pt x="286743" y="1252451"/>
                  <a:pt x="0" y="972080"/>
                  <a:pt x="0" y="626226"/>
                </a:cubicBezTo>
                <a:cubicBezTo>
                  <a:pt x="0" y="280371"/>
                  <a:pt x="286743" y="0"/>
                  <a:pt x="640458" y="0"/>
                </a:cubicBezTo>
                <a:cubicBezTo>
                  <a:pt x="994173" y="0"/>
                  <a:pt x="1280916" y="280371"/>
                  <a:pt x="1280916" y="62622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 name="Google Shape;1978;p49">
            <a:extLst>
              <a:ext uri="{FF2B5EF4-FFF2-40B4-BE49-F238E27FC236}">
                <a16:creationId xmlns:a16="http://schemas.microsoft.com/office/drawing/2014/main" id="{CCB3BE26-EAA5-B76F-D98C-C9ED64AC3C83}"/>
              </a:ext>
            </a:extLst>
          </p:cNvPr>
          <p:cNvSpPr/>
          <p:nvPr/>
        </p:nvSpPr>
        <p:spPr>
          <a:xfrm>
            <a:off x="4580603" y="1272480"/>
            <a:ext cx="1336608" cy="1306905"/>
          </a:xfrm>
          <a:custGeom>
            <a:avLst/>
            <a:gdLst/>
            <a:ahLst/>
            <a:cxnLst/>
            <a:rect l="l" t="t" r="r" b="b"/>
            <a:pathLst>
              <a:path w="1336608" h="1306905" extrusionOk="0">
                <a:moveTo>
                  <a:pt x="668304" y="0"/>
                </a:moveTo>
                <a:cubicBezTo>
                  <a:pt x="300737" y="0"/>
                  <a:pt x="0" y="294054"/>
                  <a:pt x="0" y="653453"/>
                </a:cubicBezTo>
                <a:cubicBezTo>
                  <a:pt x="0" y="1012852"/>
                  <a:pt x="300737" y="1306906"/>
                  <a:pt x="668304" y="1306906"/>
                </a:cubicBezTo>
                <a:cubicBezTo>
                  <a:pt x="673873" y="1306906"/>
                  <a:pt x="679442" y="1306906"/>
                  <a:pt x="690581" y="1306906"/>
                </a:cubicBezTo>
                <a:lnTo>
                  <a:pt x="690581" y="1306906"/>
                </a:lnTo>
                <a:cubicBezTo>
                  <a:pt x="690581" y="1306906"/>
                  <a:pt x="696150" y="1306906"/>
                  <a:pt x="696150" y="1306906"/>
                </a:cubicBezTo>
                <a:cubicBezTo>
                  <a:pt x="696150" y="1306906"/>
                  <a:pt x="701719" y="1306906"/>
                  <a:pt x="701719" y="1306906"/>
                </a:cubicBezTo>
                <a:lnTo>
                  <a:pt x="707288" y="1306906"/>
                </a:lnTo>
                <a:cubicBezTo>
                  <a:pt x="1058148" y="1285124"/>
                  <a:pt x="1336608" y="1001961"/>
                  <a:pt x="1336608" y="653453"/>
                </a:cubicBezTo>
                <a:cubicBezTo>
                  <a:pt x="1336608" y="294054"/>
                  <a:pt x="1035871" y="0"/>
                  <a:pt x="668304" y="0"/>
                </a:cubicBezTo>
                <a:close/>
                <a:moveTo>
                  <a:pt x="1063717" y="1110870"/>
                </a:moveTo>
                <a:cubicBezTo>
                  <a:pt x="1063717" y="1099979"/>
                  <a:pt x="1052579" y="1094534"/>
                  <a:pt x="1047010" y="1094534"/>
                </a:cubicBezTo>
                <a:lnTo>
                  <a:pt x="902210" y="1045525"/>
                </a:lnTo>
                <a:cubicBezTo>
                  <a:pt x="852088" y="1023743"/>
                  <a:pt x="829811" y="942061"/>
                  <a:pt x="824242" y="914834"/>
                </a:cubicBezTo>
                <a:cubicBezTo>
                  <a:pt x="863226" y="882161"/>
                  <a:pt x="896641" y="827707"/>
                  <a:pt x="896641" y="784143"/>
                </a:cubicBezTo>
                <a:cubicBezTo>
                  <a:pt x="896641" y="767807"/>
                  <a:pt x="902210" y="762362"/>
                  <a:pt x="902210" y="762362"/>
                </a:cubicBezTo>
                <a:cubicBezTo>
                  <a:pt x="913349" y="762362"/>
                  <a:pt x="918918" y="756916"/>
                  <a:pt x="918918" y="746025"/>
                </a:cubicBezTo>
                <a:cubicBezTo>
                  <a:pt x="918918" y="740580"/>
                  <a:pt x="946764" y="680680"/>
                  <a:pt x="946764" y="637117"/>
                </a:cubicBezTo>
                <a:cubicBezTo>
                  <a:pt x="946764" y="637117"/>
                  <a:pt x="946764" y="631671"/>
                  <a:pt x="946764" y="631671"/>
                </a:cubicBezTo>
                <a:cubicBezTo>
                  <a:pt x="941195" y="615335"/>
                  <a:pt x="935626" y="604444"/>
                  <a:pt x="924487" y="593553"/>
                </a:cubicBezTo>
                <a:lnTo>
                  <a:pt x="924487" y="462862"/>
                </a:lnTo>
                <a:cubicBezTo>
                  <a:pt x="924487" y="386626"/>
                  <a:pt x="902210" y="353954"/>
                  <a:pt x="874364" y="332172"/>
                </a:cubicBezTo>
                <a:cubicBezTo>
                  <a:pt x="863226" y="294054"/>
                  <a:pt x="818672" y="217818"/>
                  <a:pt x="668304" y="217818"/>
                </a:cubicBezTo>
                <a:cubicBezTo>
                  <a:pt x="512366" y="217818"/>
                  <a:pt x="417690" y="359399"/>
                  <a:pt x="417690" y="462862"/>
                </a:cubicBezTo>
                <a:lnTo>
                  <a:pt x="417690" y="588108"/>
                </a:lnTo>
                <a:cubicBezTo>
                  <a:pt x="406552" y="598998"/>
                  <a:pt x="395413" y="609889"/>
                  <a:pt x="395413" y="626226"/>
                </a:cubicBezTo>
                <a:cubicBezTo>
                  <a:pt x="395413" y="626226"/>
                  <a:pt x="395413" y="631671"/>
                  <a:pt x="395413" y="631671"/>
                </a:cubicBezTo>
                <a:cubicBezTo>
                  <a:pt x="395413" y="669789"/>
                  <a:pt x="417690" y="729689"/>
                  <a:pt x="423259" y="740580"/>
                </a:cubicBezTo>
                <a:cubicBezTo>
                  <a:pt x="428828" y="746025"/>
                  <a:pt x="428828" y="751471"/>
                  <a:pt x="439967" y="756916"/>
                </a:cubicBezTo>
                <a:cubicBezTo>
                  <a:pt x="439967" y="756916"/>
                  <a:pt x="445536" y="762362"/>
                  <a:pt x="445536" y="778698"/>
                </a:cubicBezTo>
                <a:cubicBezTo>
                  <a:pt x="445536" y="827707"/>
                  <a:pt x="478951" y="876716"/>
                  <a:pt x="517936" y="909389"/>
                </a:cubicBezTo>
                <a:cubicBezTo>
                  <a:pt x="512366" y="942061"/>
                  <a:pt x="490090" y="1023743"/>
                  <a:pt x="439967" y="1040079"/>
                </a:cubicBezTo>
                <a:lnTo>
                  <a:pt x="289598" y="1089088"/>
                </a:lnTo>
                <a:cubicBezTo>
                  <a:pt x="278460" y="1094534"/>
                  <a:pt x="272891" y="1099979"/>
                  <a:pt x="272891" y="1105424"/>
                </a:cubicBezTo>
                <a:cubicBezTo>
                  <a:pt x="139230" y="996516"/>
                  <a:pt x="55692" y="833152"/>
                  <a:pt x="55692" y="648007"/>
                </a:cubicBezTo>
                <a:cubicBezTo>
                  <a:pt x="55692" y="321281"/>
                  <a:pt x="328583" y="54454"/>
                  <a:pt x="668304" y="54454"/>
                </a:cubicBezTo>
                <a:cubicBezTo>
                  <a:pt x="1008025" y="54454"/>
                  <a:pt x="1280916" y="321281"/>
                  <a:pt x="1280916" y="653453"/>
                </a:cubicBezTo>
                <a:cubicBezTo>
                  <a:pt x="1280916" y="833152"/>
                  <a:pt x="1197378" y="996516"/>
                  <a:pt x="1063717" y="1110870"/>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575688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966">
          <a:extLst>
            <a:ext uri="{FF2B5EF4-FFF2-40B4-BE49-F238E27FC236}">
              <a16:creationId xmlns:a16="http://schemas.microsoft.com/office/drawing/2014/main" id="{ADB81D28-F11C-7210-83F1-118FA65E5215}"/>
            </a:ext>
          </a:extLst>
        </p:cNvPr>
        <p:cNvGrpSpPr/>
        <p:nvPr/>
      </p:nvGrpSpPr>
      <p:grpSpPr>
        <a:xfrm>
          <a:off x="0" y="0"/>
          <a:ext cx="0" cy="0"/>
          <a:chOff x="0" y="0"/>
          <a:chExt cx="0" cy="0"/>
        </a:xfrm>
      </p:grpSpPr>
      <p:sp>
        <p:nvSpPr>
          <p:cNvPr id="1968" name="Google Shape;1968;p49">
            <a:extLst>
              <a:ext uri="{FF2B5EF4-FFF2-40B4-BE49-F238E27FC236}">
                <a16:creationId xmlns:a16="http://schemas.microsoft.com/office/drawing/2014/main" id="{FA12F87D-5FEA-665D-CF0B-E75267361FC8}"/>
              </a:ext>
            </a:extLst>
          </p:cNvPr>
          <p:cNvSpPr txBox="1">
            <a:spLocks noGrp="1"/>
          </p:cNvSpPr>
          <p:nvPr>
            <p:ph type="title"/>
          </p:nvPr>
        </p:nvSpPr>
        <p:spPr>
          <a:xfrm>
            <a:off x="620183" y="850777"/>
            <a:ext cx="10963199" cy="474003"/>
          </a:xfrm>
          <a:prstGeom prst="rect">
            <a:avLst/>
          </a:prstGeom>
          <a:noFill/>
          <a:ln>
            <a:noFill/>
          </a:ln>
        </p:spPr>
        <p:txBody>
          <a:bodyPr spcFirstLastPara="1" wrap="square" lIns="0" tIns="0" rIns="0" bIns="0" anchor="t" anchorCtr="0">
            <a:normAutofit/>
          </a:bodyPr>
          <a:lstStyle/>
          <a:p>
            <a:pPr lvl="0"/>
            <a:r>
              <a:rPr lang="en-GB" sz="2000" dirty="0">
                <a:solidFill>
                  <a:schemeClr val="accent1"/>
                </a:solidFill>
              </a:rPr>
              <a:t>Toxicity Escalation – Sets Up Dx &amp; Management</a:t>
            </a:r>
            <a:endParaRPr sz="2000" dirty="0">
              <a:solidFill>
                <a:schemeClr val="accent1"/>
              </a:solidFill>
            </a:endParaRPr>
          </a:p>
        </p:txBody>
      </p:sp>
      <p:sp>
        <p:nvSpPr>
          <p:cNvPr id="1969" name="Google Shape;1969;p49">
            <a:extLst>
              <a:ext uri="{FF2B5EF4-FFF2-40B4-BE49-F238E27FC236}">
                <a16:creationId xmlns:a16="http://schemas.microsoft.com/office/drawing/2014/main" id="{CEF58B2A-A129-EE16-9E89-C8769F17E0DA}"/>
              </a:ext>
            </a:extLst>
          </p:cNvPr>
          <p:cNvSpPr txBox="1">
            <a:spLocks noGrp="1"/>
          </p:cNvSpPr>
          <p:nvPr>
            <p:ph type="body" idx="3"/>
          </p:nvPr>
        </p:nvSpPr>
        <p:spPr>
          <a:xfrm>
            <a:off x="620183" y="6356351"/>
            <a:ext cx="10300353" cy="365125"/>
          </a:xfrm>
          <a:prstGeom prst="rect">
            <a:avLst/>
          </a:prstGeom>
          <a:noFill/>
          <a:ln>
            <a:noFill/>
          </a:ln>
        </p:spPr>
        <p:txBody>
          <a:bodyPr spcFirstLastPara="1" wrap="square" lIns="0" tIns="0" rIns="0" bIns="0" anchor="b" anchorCtr="0">
            <a:noAutofit/>
          </a:bodyPr>
          <a:lstStyle/>
          <a:p>
            <a:pPr marL="0" lvl="0" indent="0" algn="l" rtl="0">
              <a:lnSpc>
                <a:spcPct val="100000"/>
              </a:lnSpc>
              <a:spcAft>
                <a:spcPts val="0"/>
              </a:spcAft>
              <a:buSzPts val="1200"/>
              <a:buNone/>
            </a:pPr>
            <a:r>
              <a:rPr lang="en-GB" dirty="0">
                <a:latin typeface="Arial" panose="020B0604020202020204" pitchFamily="34" charset="0"/>
                <a:cs typeface="Arial" panose="020B0604020202020204" pitchFamily="34" charset="0"/>
              </a:rPr>
              <a:t>Educational case study</a:t>
            </a:r>
          </a:p>
          <a:p>
            <a:r>
              <a:rPr lang="en-GB" dirty="0">
                <a:solidFill>
                  <a:schemeClr val="tx2"/>
                </a:solidFill>
              </a:rPr>
              <a:t>ANC, absolute neutrophil count; Dx, diagnosis; GI, gastrointestinal</a:t>
            </a:r>
          </a:p>
        </p:txBody>
      </p:sp>
      <p:sp>
        <p:nvSpPr>
          <p:cNvPr id="1970" name="Google Shape;1970;p49">
            <a:extLst>
              <a:ext uri="{FF2B5EF4-FFF2-40B4-BE49-F238E27FC236}">
                <a16:creationId xmlns:a16="http://schemas.microsoft.com/office/drawing/2014/main" id="{893B7FA6-79A0-C21D-194D-312B51E24011}"/>
              </a:ext>
            </a:extLst>
          </p:cNvPr>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en-GB" sz="1100" b="0" i="0" u="none" strike="noStrike" kern="0" cap="none" spc="0" normalizeH="0" baseline="0" noProof="0">
                <a:ln>
                  <a:noFill/>
                </a:ln>
                <a:solidFill>
                  <a:srgbClr val="5D829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79</a:t>
            </a:fld>
            <a:endParaRPr kumimoji="0" sz="1100" b="0" i="0" u="none" strike="noStrike" kern="0" cap="none" spc="0" normalizeH="0" baseline="0" noProof="0">
              <a:ln>
                <a:noFill/>
              </a:ln>
              <a:solidFill>
                <a:srgbClr val="5D8298"/>
              </a:solidFill>
              <a:effectLst/>
              <a:uLnTx/>
              <a:uFillTx/>
              <a:latin typeface="Arial"/>
              <a:cs typeface="Arial"/>
              <a:sym typeface="Arial"/>
            </a:endParaRPr>
          </a:p>
        </p:txBody>
      </p:sp>
      <p:sp>
        <p:nvSpPr>
          <p:cNvPr id="1972" name="Google Shape;1972;p49">
            <a:extLst>
              <a:ext uri="{FF2B5EF4-FFF2-40B4-BE49-F238E27FC236}">
                <a16:creationId xmlns:a16="http://schemas.microsoft.com/office/drawing/2014/main" id="{D2738FCE-6582-FA3B-BFED-D375A33B2EFB}"/>
              </a:ext>
            </a:extLst>
          </p:cNvPr>
          <p:cNvSpPr/>
          <p:nvPr/>
        </p:nvSpPr>
        <p:spPr>
          <a:xfrm>
            <a:off x="759229" y="1413567"/>
            <a:ext cx="4916629" cy="2019303"/>
          </a:xfrm>
          <a:prstGeom prst="roundRect">
            <a:avLst>
              <a:gd name="adj" fmla="val 16667"/>
            </a:avLst>
          </a:prstGeom>
          <a:solidFill>
            <a:schemeClr val="accent1"/>
          </a:solidFill>
          <a:ln>
            <a:noFill/>
          </a:ln>
        </p:spPr>
        <p:txBody>
          <a:bodyPr spcFirstLastPara="1" wrap="square" lIns="108000" tIns="396000" rIns="108000"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US" sz="1800" b="1" i="0" u="none" strike="noStrike" kern="0" cap="none" spc="0" normalizeH="0" baseline="0" noProof="0" dirty="0">
                <a:ln>
                  <a:noFill/>
                </a:ln>
                <a:solidFill>
                  <a:srgbClr val="FFFFFF"/>
                </a:solidFill>
                <a:effectLst/>
                <a:uLnTx/>
                <a:uFillTx/>
                <a:latin typeface="Arial"/>
                <a:ea typeface="Arial"/>
                <a:cs typeface="Arial"/>
                <a:sym typeface="Arial"/>
              </a:rPr>
              <a:t>Post–Cycle 1 Day 8 (Day +5)</a:t>
            </a:r>
          </a:p>
          <a:p>
            <a:pPr marL="285750" marR="0" lvl="0"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Arial"/>
                <a:cs typeface="Arial"/>
                <a:sym typeface="Arial"/>
              </a:rPr>
              <a:t>≥8 watery stools/day, nocturnal symptoms</a:t>
            </a:r>
          </a:p>
          <a:p>
            <a:pPr marL="285750" marR="0" lvl="0"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Arial"/>
                <a:cs typeface="Arial"/>
                <a:sym typeface="Arial"/>
              </a:rPr>
              <a:t>Poor oral intake, dizziness, weakness</a:t>
            </a:r>
          </a:p>
          <a:p>
            <a:pPr marL="285750" marR="0" lvl="0"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Arial"/>
                <a:cs typeface="Arial"/>
                <a:sym typeface="Arial"/>
              </a:rPr>
              <a:t>Afebrile</a:t>
            </a:r>
          </a:p>
        </p:txBody>
      </p:sp>
      <p:sp>
        <p:nvSpPr>
          <p:cNvPr id="1973" name="Google Shape;1973;p49">
            <a:extLst>
              <a:ext uri="{FF2B5EF4-FFF2-40B4-BE49-F238E27FC236}">
                <a16:creationId xmlns:a16="http://schemas.microsoft.com/office/drawing/2014/main" id="{BA25DA74-F2B7-8EFF-407B-FFC8E60A9193}"/>
              </a:ext>
            </a:extLst>
          </p:cNvPr>
          <p:cNvSpPr/>
          <p:nvPr/>
        </p:nvSpPr>
        <p:spPr>
          <a:xfrm>
            <a:off x="6096000" y="1413567"/>
            <a:ext cx="5400600" cy="4751737"/>
          </a:xfrm>
          <a:prstGeom prst="roundRect">
            <a:avLst>
              <a:gd name="adj" fmla="val 16667"/>
            </a:avLst>
          </a:prstGeom>
          <a:solidFill>
            <a:schemeClr val="accent6"/>
          </a:solidFill>
          <a:ln>
            <a:noFill/>
          </a:ln>
        </p:spPr>
        <p:txBody>
          <a:bodyPr spcFirstLastPara="1" wrap="square" lIns="108000" tIns="396000" rIns="108000" bIns="45700" anchor="ctr" anchorCtr="0">
            <a:noAutofit/>
          </a:bodyPr>
          <a:lstStyle/>
          <a:p>
            <a:pPr marL="285750" marR="0" lvl="0"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endParaRPr kumimoji="0" lang="en-GB" sz="1400" b="1" i="0" u="none" strike="noStrike" kern="0" cap="none" spc="0" normalizeH="0" baseline="0" noProof="0" dirty="0">
              <a:ln>
                <a:noFill/>
              </a:ln>
              <a:solidFill>
                <a:srgbClr val="FFFFFF"/>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endParaRPr kumimoji="0" lang="en-GB" sz="14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l" defTabSz="457200" rtl="0" eaLnBrk="1" fontAlgn="auto" latinLnBrk="0" hangingPunct="1">
              <a:lnSpc>
                <a:spcPct val="100000"/>
              </a:lnSpc>
              <a:spcBef>
                <a:spcPts val="600"/>
              </a:spcBef>
              <a:spcAft>
                <a:spcPts val="0"/>
              </a:spcAft>
              <a:buClr>
                <a:srgbClr val="FFFFFF"/>
              </a:buClr>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 Challenge</a:t>
            </a:r>
          </a:p>
          <a:p>
            <a:pPr marL="357188" marR="0" lvl="0" indent="-357188" algn="l" defTabSz="4572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Overlapping </a:t>
            </a: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GI and hematologic toxicity</a:t>
            </a:r>
          </a:p>
          <a:p>
            <a:pPr marL="357188" marR="0" lvl="0" indent="-357188" algn="l" defTabSz="4572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Need to distinguish:</a:t>
            </a:r>
          </a:p>
          <a:p>
            <a:pPr marL="742950" marR="0" lvl="1" indent="-285750" algn="l" defTabSz="4572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Drug-related </a:t>
            </a:r>
            <a:r>
              <a:rPr kumimoji="0" lang="en-GB" sz="1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diarrhea</a:t>
            </a: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vs infectious </a:t>
            </a:r>
            <a:b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vs immune-mediated</a:t>
            </a:r>
          </a:p>
          <a:p>
            <a:pPr marL="357188" marR="0" lvl="0" indent="-357188" algn="l" defTabSz="4572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Decision points:</a:t>
            </a:r>
          </a:p>
          <a:p>
            <a:pPr marL="742950" marR="0" lvl="1" indent="-285750" algn="l" defTabSz="4572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Hold therapy</a:t>
            </a:r>
          </a:p>
          <a:p>
            <a:pPr marL="742950" marR="0" lvl="1" indent="-285750" algn="l" defTabSz="4572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Supportive care</a:t>
            </a:r>
          </a:p>
          <a:p>
            <a:pPr marL="742950" marR="0" lvl="1" indent="-285750" algn="l" defTabSz="4572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Growth factor consideration</a:t>
            </a:r>
          </a:p>
          <a:p>
            <a:pPr marL="742950" marR="0" lvl="1" indent="-285750" algn="l" defTabSz="4572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Future </a:t>
            </a: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dose modification</a:t>
            </a:r>
          </a:p>
          <a:p>
            <a:pPr marL="285750" marR="0" lvl="0"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endParaRPr kumimoji="0" lang="en-US" sz="1400" b="0" i="0" u="none" strike="noStrike" kern="0" cap="none" spc="0" normalizeH="0" baseline="0" noProof="0" dirty="0">
              <a:ln>
                <a:noFill/>
              </a:ln>
              <a:solidFill>
                <a:srgbClr val="FFFFFF"/>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endParaRPr kumimoji="0" lang="en-US" sz="1400" b="0" i="0" u="none" strike="noStrike" kern="0" cap="none" spc="0" normalizeH="0" baseline="0" noProof="0" dirty="0">
              <a:ln>
                <a:noFill/>
              </a:ln>
              <a:solidFill>
                <a:srgbClr val="FFFFFF"/>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Char char="•"/>
              <a:tabLst/>
              <a:defRPr/>
            </a:pPr>
            <a:endParaRPr kumimoji="0" lang="en-GB" sz="1400" b="0" i="0" u="none" strike="noStrike" kern="0" cap="none" spc="0" normalizeH="0" baseline="0" noProof="0" dirty="0">
              <a:ln>
                <a:noFill/>
              </a:ln>
              <a:solidFill>
                <a:srgbClr val="FFFFFF"/>
              </a:solidFill>
              <a:effectLst/>
              <a:uLnTx/>
              <a:uFillTx/>
              <a:latin typeface="Arial"/>
              <a:ea typeface="Arial"/>
              <a:cs typeface="Arial"/>
              <a:sym typeface="Arial"/>
            </a:endParaRPr>
          </a:p>
          <a:p>
            <a:pPr marL="412750" marR="0" lvl="0" indent="-285750" algn="l" defTabSz="914400" rtl="0" eaLnBrk="1" fontAlgn="auto" latinLnBrk="0" hangingPunct="1">
              <a:lnSpc>
                <a:spcPct val="100000"/>
              </a:lnSpc>
              <a:spcBef>
                <a:spcPts val="900"/>
              </a:spcBef>
              <a:spcAft>
                <a:spcPts val="0"/>
              </a:spcAft>
              <a:buClr>
                <a:srgbClr val="FFFFFF"/>
              </a:buClr>
              <a:buSzPts val="2000"/>
              <a:buFont typeface="Arial" panose="020B0604020202020204" pitchFamily="34" charset="0"/>
              <a:buChar char="•"/>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74" name="Google Shape;1974;p49">
            <a:extLst>
              <a:ext uri="{FF2B5EF4-FFF2-40B4-BE49-F238E27FC236}">
                <a16:creationId xmlns:a16="http://schemas.microsoft.com/office/drawing/2014/main" id="{3FB9AAE7-F283-7447-298E-F5D34D964A12}"/>
              </a:ext>
            </a:extLst>
          </p:cNvPr>
          <p:cNvSpPr/>
          <p:nvPr/>
        </p:nvSpPr>
        <p:spPr>
          <a:xfrm>
            <a:off x="10478419" y="1124744"/>
            <a:ext cx="1298237" cy="1298475"/>
          </a:xfrm>
          <a:prstGeom prst="ellipse">
            <a:avLst/>
          </a:prstGeom>
          <a:solidFill>
            <a:schemeClr val="lt1"/>
          </a:solid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 name="Google Shape;1972;p49">
            <a:extLst>
              <a:ext uri="{FF2B5EF4-FFF2-40B4-BE49-F238E27FC236}">
                <a16:creationId xmlns:a16="http://schemas.microsoft.com/office/drawing/2014/main" id="{5DC28D5A-B5D3-5D51-4D01-4BCCE621E3AB}"/>
              </a:ext>
            </a:extLst>
          </p:cNvPr>
          <p:cNvSpPr/>
          <p:nvPr/>
        </p:nvSpPr>
        <p:spPr>
          <a:xfrm>
            <a:off x="759228" y="3648103"/>
            <a:ext cx="4916629" cy="2517201"/>
          </a:xfrm>
          <a:prstGeom prst="roundRect">
            <a:avLst>
              <a:gd name="adj" fmla="val 16667"/>
            </a:avLst>
          </a:prstGeom>
          <a:solidFill>
            <a:schemeClr val="tx2"/>
          </a:solidFill>
          <a:ln>
            <a:noFill/>
          </a:ln>
        </p:spPr>
        <p:txBody>
          <a:bodyPr spcFirstLastPara="1" wrap="square" lIns="108000" tIns="396000" rIns="108000" bIns="45700" anchor="b" anchorCtr="0">
            <a:noAutofit/>
          </a:bodyPr>
          <a:lstStyle/>
          <a:p>
            <a:pPr marL="0" marR="0" lvl="0" indent="0" algn="l" defTabSz="457200" rtl="0" eaLnBrk="1" fontAlgn="auto" latinLnBrk="0" hangingPunct="1">
              <a:lnSpc>
                <a:spcPct val="100000"/>
              </a:lnSpc>
              <a:spcBef>
                <a:spcPts val="0"/>
              </a:spcBef>
              <a:spcAft>
                <a:spcPts val="0"/>
              </a:spcAft>
              <a:buClr>
                <a:srgbClr val="C6573B"/>
              </a:buClr>
              <a:buSzTx/>
              <a:buFont typeface="Arial"/>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 Evaluation</a:t>
            </a:r>
          </a:p>
          <a:p>
            <a:pPr marL="285750" marR="0" lvl="0" indent="-285750" algn="l" defTabSz="4572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Mild hypotension, tachycardia</a:t>
            </a:r>
          </a:p>
          <a:p>
            <a:pPr marL="285750" marR="0" lvl="0" indent="-285750" algn="l" defTabSz="4572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ANC 0.7 K/µL (Grade 3 neutropenia)</a:t>
            </a:r>
          </a:p>
          <a:p>
            <a:pPr marL="285750" marR="0" lvl="0" indent="-285750" algn="l" defTabSz="4572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en-GB" sz="1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Hemoglobin</a:t>
            </a: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9.6 g/dL</a:t>
            </a:r>
          </a:p>
          <a:p>
            <a:pPr marL="285750" marR="0" lvl="0" indent="-285750" algn="l" defTabSz="4572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Electrolyte abnormalities (</a:t>
            </a:r>
            <a:r>
              <a:rPr kumimoji="0" lang="en-GB" sz="1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hypokalemia</a:t>
            </a: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a:p>
            <a:pPr marL="285750" marR="0" lvl="0" indent="-285750" algn="l" defTabSz="4572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Stool studies pending</a:t>
            </a:r>
            <a:endParaRPr kumimoji="0" lang="en-US"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6" name="Graphic 5">
            <a:extLst>
              <a:ext uri="{FF2B5EF4-FFF2-40B4-BE49-F238E27FC236}">
                <a16:creationId xmlns:a16="http://schemas.microsoft.com/office/drawing/2014/main" id="{30C1212C-BAB6-0E72-5F5C-6A57570DEA1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07989" y="1176523"/>
            <a:ext cx="1041400" cy="1282700"/>
          </a:xfrm>
          <a:prstGeom prst="rect">
            <a:avLst/>
          </a:prstGeom>
        </p:spPr>
      </p:pic>
      <p:sp>
        <p:nvSpPr>
          <p:cNvPr id="3" name="Google Shape;1968;p49">
            <a:extLst>
              <a:ext uri="{FF2B5EF4-FFF2-40B4-BE49-F238E27FC236}">
                <a16:creationId xmlns:a16="http://schemas.microsoft.com/office/drawing/2014/main" id="{0D0C6577-0900-8B4D-6642-06F41F4698F6}"/>
              </a:ext>
            </a:extLst>
          </p:cNvPr>
          <p:cNvSpPr txBox="1">
            <a:spLocks/>
          </p:cNvSpPr>
          <p:nvPr/>
        </p:nvSpPr>
        <p:spPr>
          <a:xfrm>
            <a:off x="619201" y="259200"/>
            <a:ext cx="10963199" cy="474003"/>
          </a:xfrm>
          <a:prstGeom prst="rect">
            <a:avLst/>
          </a:prstGeom>
          <a:noFill/>
          <a:ln>
            <a:noFill/>
          </a:ln>
        </p:spPr>
        <p:txBody>
          <a:bodyPr spcFirstLastPara="1" vert="horz" wrap="square" lIns="0" tIns="0" rIns="0" bIns="0" rtlCol="0" anchor="t" anchorCtr="0">
            <a:normAutofit/>
          </a:bodyPr>
          <a:lstStyle>
            <a:lvl1pPr lvl="0" algn="l" defTabSz="457200" rtl="0" eaLnBrk="1" latinLnBrk="0" hangingPunct="1">
              <a:lnSpc>
                <a:spcPct val="100000"/>
              </a:lnSpc>
              <a:spcBef>
                <a:spcPts val="0"/>
              </a:spcBef>
              <a:spcAft>
                <a:spcPts val="0"/>
              </a:spcAft>
              <a:buClr>
                <a:srgbClr val="5D8298"/>
              </a:buClr>
              <a:buSzPts val="2800"/>
              <a:buFont typeface="Arial"/>
              <a:buNone/>
              <a:defRPr sz="2800" b="1" i="0" kern="1200" cap="all" spc="0" baseline="0">
                <a:solidFill>
                  <a:srgbClr val="5D829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PATIENT CASE: NSCLC on Sacituzumab Govitecan</a:t>
            </a:r>
            <a:endParaRPr lang="en-US" dirty="0"/>
          </a:p>
        </p:txBody>
      </p:sp>
    </p:spTree>
    <p:extLst>
      <p:ext uri="{BB962C8B-B14F-4D97-AF65-F5344CB8AC3E}">
        <p14:creationId xmlns:p14="http://schemas.microsoft.com/office/powerpoint/2010/main" val="1806700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85FBAD-8033-BA6E-CCEE-E939838C610C}"/>
              </a:ext>
            </a:extLst>
          </p:cNvPr>
          <p:cNvSpPr>
            <a:spLocks noGrp="1"/>
          </p:cNvSpPr>
          <p:nvPr>
            <p:ph type="sldNum" sz="quarter" idx="4"/>
          </p:nvPr>
        </p:nvSpPr>
        <p:spPr>
          <a:xfrm>
            <a:off x="10800523" y="6428359"/>
            <a:ext cx="781877" cy="365125"/>
          </a:xfrm>
        </p:spPr>
        <p:txBody>
          <a:bodyPr/>
          <a:lstStyle/>
          <a:p>
            <a:fld id="{2B483BF0-B5FF-4974-89C2-24621965F42A}" type="slidenum">
              <a:rPr lang="en-GB" noProof="0" smtClean="0"/>
              <a:pPr/>
              <a:t>8</a:t>
            </a:fld>
            <a:endParaRPr lang="en-GB" noProof="0" dirty="0"/>
          </a:p>
        </p:txBody>
      </p:sp>
      <p:grpSp>
        <p:nvGrpSpPr>
          <p:cNvPr id="16" name="Group 15">
            <a:extLst>
              <a:ext uri="{FF2B5EF4-FFF2-40B4-BE49-F238E27FC236}">
                <a16:creationId xmlns:a16="http://schemas.microsoft.com/office/drawing/2014/main" id="{38D970B2-978E-926C-1B04-9D1CE47C258B}"/>
              </a:ext>
            </a:extLst>
          </p:cNvPr>
          <p:cNvGrpSpPr/>
          <p:nvPr/>
        </p:nvGrpSpPr>
        <p:grpSpPr>
          <a:xfrm>
            <a:off x="2684610" y="696735"/>
            <a:ext cx="6398045" cy="5902065"/>
            <a:chOff x="-1320824" y="2060848"/>
            <a:chExt cx="5013176" cy="5013176"/>
          </a:xfrm>
        </p:grpSpPr>
        <p:pic>
          <p:nvPicPr>
            <p:cNvPr id="38" name="Graphic 37">
              <a:extLst>
                <a:ext uri="{FF2B5EF4-FFF2-40B4-BE49-F238E27FC236}">
                  <a16:creationId xmlns:a16="http://schemas.microsoft.com/office/drawing/2014/main" id="{9A4504C3-A281-D704-0DF4-A5A7D872EEF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320824" y="2060848"/>
              <a:ext cx="5013176" cy="5013176"/>
            </a:xfrm>
            <a:prstGeom prst="rect">
              <a:avLst/>
            </a:prstGeom>
          </p:spPr>
        </p:pic>
        <p:pic>
          <p:nvPicPr>
            <p:cNvPr id="39" name="Picture 38" descr="A brown brain with a black background&#10;&#10;AI-generated content may be incorrect.">
              <a:extLst>
                <a:ext uri="{FF2B5EF4-FFF2-40B4-BE49-F238E27FC236}">
                  <a16:creationId xmlns:a16="http://schemas.microsoft.com/office/drawing/2014/main" id="{EBF2B841-B11E-D5E4-4C36-E3287B03D19D}"/>
                </a:ext>
              </a:extLst>
            </p:cNvPr>
            <p:cNvPicPr>
              <a:picLocks noChangeAspect="1"/>
            </p:cNvPicPr>
            <p:nvPr/>
          </p:nvPicPr>
          <p:blipFill>
            <a:blip r:embed="rId3">
              <a:duotone>
                <a:schemeClr val="accent1">
                  <a:shade val="45000"/>
                  <a:satMod val="135000"/>
                </a:schemeClr>
                <a:prstClr val="white"/>
              </a:duotone>
            </a:blip>
            <a:srcRect b="14144"/>
            <a:stretch>
              <a:fillRect/>
            </a:stretch>
          </p:blipFill>
          <p:spPr>
            <a:xfrm flipH="1">
              <a:off x="878260" y="2603004"/>
              <a:ext cx="737170" cy="545178"/>
            </a:xfrm>
            <a:prstGeom prst="rect">
              <a:avLst/>
            </a:prstGeom>
          </p:spPr>
        </p:pic>
      </p:grpSp>
      <p:cxnSp>
        <p:nvCxnSpPr>
          <p:cNvPr id="28" name="Straight Connector 27">
            <a:extLst>
              <a:ext uri="{FF2B5EF4-FFF2-40B4-BE49-F238E27FC236}">
                <a16:creationId xmlns:a16="http://schemas.microsoft.com/office/drawing/2014/main" id="{1592F935-97F2-BF79-2C39-E9C1741364F2}"/>
              </a:ext>
            </a:extLst>
          </p:cNvPr>
          <p:cNvCxnSpPr>
            <a:cxnSpLocks/>
          </p:cNvCxnSpPr>
          <p:nvPr/>
        </p:nvCxnSpPr>
        <p:spPr>
          <a:xfrm flipH="1">
            <a:off x="6355423" y="2672757"/>
            <a:ext cx="1536473" cy="545948"/>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graphicFrame>
        <p:nvGraphicFramePr>
          <p:cNvPr id="42" name="Table 41">
            <a:extLst>
              <a:ext uri="{FF2B5EF4-FFF2-40B4-BE49-F238E27FC236}">
                <a16:creationId xmlns:a16="http://schemas.microsoft.com/office/drawing/2014/main" id="{D1B93E4F-5EEE-8AA4-26F5-DED5FC9ED590}"/>
              </a:ext>
            </a:extLst>
          </p:cNvPr>
          <p:cNvGraphicFramePr>
            <a:graphicFrameLocks noGrp="1"/>
          </p:cNvGraphicFramePr>
          <p:nvPr>
            <p:extLst>
              <p:ext uri="{D42A27DB-BD31-4B8C-83A1-F6EECF244321}">
                <p14:modId xmlns:p14="http://schemas.microsoft.com/office/powerpoint/2010/main" val="1222823643"/>
              </p:ext>
            </p:extLst>
          </p:nvPr>
        </p:nvGraphicFramePr>
        <p:xfrm>
          <a:off x="7728084" y="2403598"/>
          <a:ext cx="1752290" cy="830009"/>
        </p:xfrm>
        <a:graphic>
          <a:graphicData uri="http://schemas.openxmlformats.org/drawingml/2006/table">
            <a:tbl>
              <a:tblPr bandRow="1">
                <a:tableStyleId>{5C22544A-7EE6-4342-B048-85BDC9FD1C3A}</a:tableStyleId>
              </a:tblPr>
              <a:tblGrid>
                <a:gridCol w="1752290">
                  <a:extLst>
                    <a:ext uri="{9D8B030D-6E8A-4147-A177-3AD203B41FA5}">
                      <a16:colId xmlns:a16="http://schemas.microsoft.com/office/drawing/2014/main" val="1468937543"/>
                    </a:ext>
                  </a:extLst>
                </a:gridCol>
              </a:tblGrid>
              <a:tr h="316194">
                <a:tc>
                  <a:txBody>
                    <a:bodyPr/>
                    <a:lstStyle/>
                    <a:p>
                      <a:pPr algn="ctr"/>
                      <a:r>
                        <a:rPr lang="en-GB" sz="1400" b="1" noProof="0" dirty="0">
                          <a:solidFill>
                            <a:schemeClr val="tx1"/>
                          </a:solidFill>
                          <a:latin typeface="Arial" panose="020B0604020202020204" pitchFamily="34" charset="0"/>
                          <a:cs typeface="Arial" panose="020B0604020202020204" pitchFamily="34" charset="0"/>
                        </a:rPr>
                        <a:t>Breast cancer</a:t>
                      </a:r>
                    </a:p>
                  </a:txBody>
                  <a:tcPr marL="118573" marR="118573"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4287449"/>
                  </a:ext>
                </a:extLst>
              </a:tr>
              <a:tr h="513815">
                <a:tc>
                  <a:txBody>
                    <a:bodyPr/>
                    <a:lstStyle/>
                    <a:p>
                      <a:pPr algn="ctr"/>
                      <a:r>
                        <a:rPr lang="en-GB" sz="1400" noProof="0" dirty="0">
                          <a:solidFill>
                            <a:schemeClr val="tx1"/>
                          </a:solidFill>
                          <a:latin typeface="Arial" panose="020B0604020202020204" pitchFamily="34" charset="0"/>
                          <a:cs typeface="Arial" panose="020B0604020202020204" pitchFamily="34" charset="0"/>
                        </a:rPr>
                        <a:t>62.4% of BC</a:t>
                      </a:r>
                      <a:br>
                        <a:rPr lang="en-GB" sz="1400" noProof="0" dirty="0">
                          <a:solidFill>
                            <a:schemeClr val="tx1"/>
                          </a:solidFill>
                          <a:latin typeface="Arial" panose="020B0604020202020204" pitchFamily="34" charset="0"/>
                          <a:cs typeface="Arial" panose="020B0604020202020204" pitchFamily="34" charset="0"/>
                        </a:rPr>
                      </a:br>
                      <a:r>
                        <a:rPr lang="en-GB" sz="1400" noProof="0" dirty="0">
                          <a:solidFill>
                            <a:schemeClr val="tx1"/>
                          </a:solidFill>
                          <a:latin typeface="Arial" panose="020B0604020202020204" pitchFamily="34" charset="0"/>
                          <a:cs typeface="Arial" panose="020B0604020202020204" pitchFamily="34" charset="0"/>
                        </a:rPr>
                        <a:t>78.1% of TNBC</a:t>
                      </a:r>
                    </a:p>
                  </a:txBody>
                  <a:tcPr marL="118573" marR="118573"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0889898"/>
                  </a:ext>
                </a:extLst>
              </a:tr>
            </a:tbl>
          </a:graphicData>
        </a:graphic>
      </p:graphicFrame>
      <p:cxnSp>
        <p:nvCxnSpPr>
          <p:cNvPr id="44" name="Straight Connector 43">
            <a:extLst>
              <a:ext uri="{FF2B5EF4-FFF2-40B4-BE49-F238E27FC236}">
                <a16:creationId xmlns:a16="http://schemas.microsoft.com/office/drawing/2014/main" id="{321956A8-1A73-AE42-5C5B-A92EA355A667}"/>
              </a:ext>
            </a:extLst>
          </p:cNvPr>
          <p:cNvCxnSpPr>
            <a:cxnSpLocks/>
          </p:cNvCxnSpPr>
          <p:nvPr/>
        </p:nvCxnSpPr>
        <p:spPr>
          <a:xfrm flipH="1">
            <a:off x="5896775" y="1879980"/>
            <a:ext cx="1995121" cy="529920"/>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graphicFrame>
        <p:nvGraphicFramePr>
          <p:cNvPr id="40" name="Table 39">
            <a:extLst>
              <a:ext uri="{FF2B5EF4-FFF2-40B4-BE49-F238E27FC236}">
                <a16:creationId xmlns:a16="http://schemas.microsoft.com/office/drawing/2014/main" id="{D1F56B59-30DB-572F-7F52-BB4831B334E7}"/>
              </a:ext>
            </a:extLst>
          </p:cNvPr>
          <p:cNvGraphicFramePr>
            <a:graphicFrameLocks noGrp="1"/>
          </p:cNvGraphicFramePr>
          <p:nvPr>
            <p:extLst>
              <p:ext uri="{D42A27DB-BD31-4B8C-83A1-F6EECF244321}">
                <p14:modId xmlns:p14="http://schemas.microsoft.com/office/powerpoint/2010/main" val="1549985920"/>
              </p:ext>
            </p:extLst>
          </p:nvPr>
        </p:nvGraphicFramePr>
        <p:xfrm>
          <a:off x="7728084" y="1595601"/>
          <a:ext cx="1752290" cy="663864"/>
        </p:xfrm>
        <a:graphic>
          <a:graphicData uri="http://schemas.openxmlformats.org/drawingml/2006/table">
            <a:tbl>
              <a:tblPr bandRow="1">
                <a:tableStyleId>{5C22544A-7EE6-4342-B048-85BDC9FD1C3A}</a:tableStyleId>
              </a:tblPr>
              <a:tblGrid>
                <a:gridCol w="1752290">
                  <a:extLst>
                    <a:ext uri="{9D8B030D-6E8A-4147-A177-3AD203B41FA5}">
                      <a16:colId xmlns:a16="http://schemas.microsoft.com/office/drawing/2014/main" val="1468937543"/>
                    </a:ext>
                  </a:extLst>
                </a:gridCol>
              </a:tblGrid>
              <a:tr h="316194">
                <a:tc>
                  <a:txBody>
                    <a:bodyPr/>
                    <a:lstStyle/>
                    <a:p>
                      <a:pPr algn="ctr"/>
                      <a:r>
                        <a:rPr lang="en-GB" sz="1400" b="1" noProof="0" dirty="0">
                          <a:solidFill>
                            <a:schemeClr val="tx1"/>
                          </a:solidFill>
                          <a:latin typeface="Arial" panose="020B0604020202020204" pitchFamily="34" charset="0"/>
                          <a:cs typeface="Arial" panose="020B0604020202020204" pitchFamily="34" charset="0"/>
                        </a:rPr>
                        <a:t>Thyroid cancer</a:t>
                      </a:r>
                    </a:p>
                  </a:txBody>
                  <a:tcPr marL="118573" marR="118573" marT="59286" marB="59286">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4287449"/>
                  </a:ext>
                </a:extLst>
              </a:tr>
              <a:tr h="316194">
                <a:tc>
                  <a:txBody>
                    <a:bodyPr/>
                    <a:lstStyle/>
                    <a:p>
                      <a:pPr algn="ctr"/>
                      <a:r>
                        <a:rPr lang="en-GB" sz="1400" noProof="0" dirty="0">
                          <a:solidFill>
                            <a:schemeClr val="tx1"/>
                          </a:solidFill>
                          <a:latin typeface="Arial" panose="020B0604020202020204" pitchFamily="34" charset="0"/>
                          <a:cs typeface="Arial" panose="020B0604020202020204" pitchFamily="34" charset="0"/>
                        </a:rPr>
                        <a:t>82.5%</a:t>
                      </a:r>
                    </a:p>
                  </a:txBody>
                  <a:tcPr marL="118573" marR="118573" marT="59286" marB="59286">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0889898"/>
                  </a:ext>
                </a:extLst>
              </a:tr>
            </a:tbl>
          </a:graphicData>
        </a:graphic>
      </p:graphicFrame>
      <p:cxnSp>
        <p:nvCxnSpPr>
          <p:cNvPr id="46" name="Straight Connector 45">
            <a:extLst>
              <a:ext uri="{FF2B5EF4-FFF2-40B4-BE49-F238E27FC236}">
                <a16:creationId xmlns:a16="http://schemas.microsoft.com/office/drawing/2014/main" id="{274E4F2F-B642-B9A1-74D9-51F29852A2D9}"/>
              </a:ext>
            </a:extLst>
          </p:cNvPr>
          <p:cNvCxnSpPr>
            <a:cxnSpLocks/>
          </p:cNvCxnSpPr>
          <p:nvPr/>
        </p:nvCxnSpPr>
        <p:spPr>
          <a:xfrm flipH="1">
            <a:off x="6213249" y="3572888"/>
            <a:ext cx="1740214" cy="402591"/>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graphicFrame>
        <p:nvGraphicFramePr>
          <p:cNvPr id="47" name="Table 46">
            <a:extLst>
              <a:ext uri="{FF2B5EF4-FFF2-40B4-BE49-F238E27FC236}">
                <a16:creationId xmlns:a16="http://schemas.microsoft.com/office/drawing/2014/main" id="{A547C1D4-F55A-E2CD-8C32-A4579AA436D8}"/>
              </a:ext>
            </a:extLst>
          </p:cNvPr>
          <p:cNvGraphicFramePr>
            <a:graphicFrameLocks noGrp="1"/>
          </p:cNvGraphicFramePr>
          <p:nvPr>
            <p:extLst>
              <p:ext uri="{D42A27DB-BD31-4B8C-83A1-F6EECF244321}">
                <p14:modId xmlns:p14="http://schemas.microsoft.com/office/powerpoint/2010/main" val="511863580"/>
              </p:ext>
            </p:extLst>
          </p:nvPr>
        </p:nvGraphicFramePr>
        <p:xfrm>
          <a:off x="7728083" y="3377740"/>
          <a:ext cx="1752291" cy="570720"/>
        </p:xfrm>
        <a:graphic>
          <a:graphicData uri="http://schemas.openxmlformats.org/drawingml/2006/table">
            <a:tbl>
              <a:tblPr bandRow="1">
                <a:tableStyleId>{5C22544A-7EE6-4342-B048-85BDC9FD1C3A}</a:tableStyleId>
              </a:tblPr>
              <a:tblGrid>
                <a:gridCol w="1752291">
                  <a:extLst>
                    <a:ext uri="{9D8B030D-6E8A-4147-A177-3AD203B41FA5}">
                      <a16:colId xmlns:a16="http://schemas.microsoft.com/office/drawing/2014/main" val="1468937543"/>
                    </a:ext>
                  </a:extLst>
                </a:gridCol>
              </a:tblGrid>
              <a:tr h="257810">
                <a:tc>
                  <a:txBody>
                    <a:bodyPr/>
                    <a:lstStyle/>
                    <a:p>
                      <a:pPr algn="ctr"/>
                      <a:r>
                        <a:rPr lang="en-GB" sz="1400" b="1" noProof="0" dirty="0">
                          <a:solidFill>
                            <a:schemeClr val="tx1"/>
                          </a:solidFill>
                          <a:latin typeface="Arial" panose="020B0604020202020204" pitchFamily="34" charset="0"/>
                          <a:cs typeface="Arial" panose="020B0604020202020204" pitchFamily="34" charset="0"/>
                        </a:rPr>
                        <a:t>Gastric cancer</a:t>
                      </a:r>
                    </a:p>
                  </a:txBody>
                  <a:tcPr marL="118573" marR="118573"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4287449"/>
                  </a:ext>
                </a:extLst>
              </a:tr>
              <a:tr h="257810">
                <a:tc>
                  <a:txBody>
                    <a:bodyPr/>
                    <a:lstStyle/>
                    <a:p>
                      <a:pPr algn="ctr"/>
                      <a:r>
                        <a:rPr lang="en-GB" sz="1400" noProof="0" dirty="0">
                          <a:solidFill>
                            <a:schemeClr val="tx1"/>
                          </a:solidFill>
                          <a:latin typeface="Arial" panose="020B0604020202020204" pitchFamily="34" charset="0"/>
                          <a:cs typeface="Arial" panose="020B0604020202020204" pitchFamily="34" charset="0"/>
                        </a:rPr>
                        <a:t>66.3%</a:t>
                      </a:r>
                    </a:p>
                  </a:txBody>
                  <a:tcPr marL="118573" marR="118573"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0889898"/>
                  </a:ext>
                </a:extLst>
              </a:tr>
            </a:tbl>
          </a:graphicData>
        </a:graphic>
      </p:graphicFrame>
      <p:cxnSp>
        <p:nvCxnSpPr>
          <p:cNvPr id="50" name="Straight Connector 49">
            <a:extLst>
              <a:ext uri="{FF2B5EF4-FFF2-40B4-BE49-F238E27FC236}">
                <a16:creationId xmlns:a16="http://schemas.microsoft.com/office/drawing/2014/main" id="{71C40619-0923-6844-14F4-78C925177678}"/>
              </a:ext>
            </a:extLst>
          </p:cNvPr>
          <p:cNvCxnSpPr>
            <a:cxnSpLocks/>
            <a:stCxn id="49" idx="1"/>
          </p:cNvCxnSpPr>
          <p:nvPr/>
        </p:nvCxnSpPr>
        <p:spPr>
          <a:xfrm flipH="1" flipV="1">
            <a:off x="5891418" y="5239587"/>
            <a:ext cx="1836666" cy="138577"/>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graphicFrame>
        <p:nvGraphicFramePr>
          <p:cNvPr id="49" name="Table 48">
            <a:extLst>
              <a:ext uri="{FF2B5EF4-FFF2-40B4-BE49-F238E27FC236}">
                <a16:creationId xmlns:a16="http://schemas.microsoft.com/office/drawing/2014/main" id="{37FDC618-C655-0315-DA7D-1BA1527C12A3}"/>
              </a:ext>
            </a:extLst>
          </p:cNvPr>
          <p:cNvGraphicFramePr>
            <a:graphicFrameLocks noGrp="1"/>
          </p:cNvGraphicFramePr>
          <p:nvPr>
            <p:extLst>
              <p:ext uri="{D42A27DB-BD31-4B8C-83A1-F6EECF244321}">
                <p14:modId xmlns:p14="http://schemas.microsoft.com/office/powerpoint/2010/main" val="2253140208"/>
              </p:ext>
            </p:extLst>
          </p:nvPr>
        </p:nvGraphicFramePr>
        <p:xfrm>
          <a:off x="7728084" y="4807444"/>
          <a:ext cx="1752290" cy="1141440"/>
        </p:xfrm>
        <a:graphic>
          <a:graphicData uri="http://schemas.openxmlformats.org/drawingml/2006/table">
            <a:tbl>
              <a:tblPr bandRow="1">
                <a:tableStyleId>{5C22544A-7EE6-4342-B048-85BDC9FD1C3A}</a:tableStyleId>
              </a:tblPr>
              <a:tblGrid>
                <a:gridCol w="1752290">
                  <a:extLst>
                    <a:ext uri="{9D8B030D-6E8A-4147-A177-3AD203B41FA5}">
                      <a16:colId xmlns:a16="http://schemas.microsoft.com/office/drawing/2014/main" val="1468937543"/>
                    </a:ext>
                  </a:extLst>
                </a:gridCol>
              </a:tblGrid>
              <a:tr h="250112">
                <a:tc>
                  <a:txBody>
                    <a:bodyPr/>
                    <a:lstStyle/>
                    <a:p>
                      <a:pPr algn="ctr"/>
                      <a:r>
                        <a:rPr lang="en-GB" sz="1400" b="1" noProof="0" dirty="0">
                          <a:solidFill>
                            <a:schemeClr val="tx1"/>
                          </a:solidFill>
                          <a:latin typeface="Arial" panose="020B0604020202020204" pitchFamily="34" charset="0"/>
                          <a:cs typeface="Arial" panose="020B0604020202020204" pitchFamily="34" charset="0"/>
                        </a:rPr>
                        <a:t>Ovarian cancer</a:t>
                      </a:r>
                    </a:p>
                  </a:txBody>
                  <a:tcPr marL="118573" marR="118573"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4287449"/>
                  </a:ext>
                </a:extLst>
              </a:tr>
              <a:tr h="250112">
                <a:tc>
                  <a:txBody>
                    <a:bodyPr/>
                    <a:lstStyle/>
                    <a:p>
                      <a:pPr algn="ctr"/>
                      <a:r>
                        <a:rPr lang="en-GB" sz="1400" noProof="0" dirty="0">
                          <a:solidFill>
                            <a:schemeClr val="tx1"/>
                          </a:solidFill>
                          <a:latin typeface="Arial" panose="020B0604020202020204" pitchFamily="34" charset="0"/>
                          <a:cs typeface="Arial" panose="020B0604020202020204" pitchFamily="34" charset="0"/>
                        </a:rPr>
                        <a:t>47%</a:t>
                      </a:r>
                    </a:p>
                  </a:txBody>
                  <a:tcPr marL="118573" marR="118573"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0889898"/>
                  </a:ext>
                </a:extLst>
              </a:tr>
              <a:tr h="250112">
                <a:tc>
                  <a:txBody>
                    <a:bodyPr/>
                    <a:lstStyle/>
                    <a:p>
                      <a:pPr algn="ctr"/>
                      <a:r>
                        <a:rPr lang="en-GB" sz="1400" b="1" noProof="0" dirty="0">
                          <a:solidFill>
                            <a:schemeClr val="tx1"/>
                          </a:solidFill>
                          <a:latin typeface="Arial" panose="020B0604020202020204" pitchFamily="34" charset="0"/>
                          <a:cs typeface="Arial" panose="020B0604020202020204" pitchFamily="34" charset="0"/>
                        </a:rPr>
                        <a:t>Cervical cancer</a:t>
                      </a:r>
                    </a:p>
                  </a:txBody>
                  <a:tcPr marL="118573" marR="118573"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1861439"/>
                  </a:ext>
                </a:extLst>
              </a:tr>
              <a:tr h="250112">
                <a:tc>
                  <a:txBody>
                    <a:bodyPr/>
                    <a:lstStyle/>
                    <a:p>
                      <a:pPr algn="ctr"/>
                      <a:r>
                        <a:rPr lang="en-GB" sz="1400" noProof="0" dirty="0">
                          <a:solidFill>
                            <a:schemeClr val="tx1"/>
                          </a:solidFill>
                          <a:latin typeface="Arial" panose="020B0604020202020204" pitchFamily="34" charset="0"/>
                          <a:cs typeface="Arial" panose="020B0604020202020204" pitchFamily="34" charset="0"/>
                        </a:rPr>
                        <a:t>88.7%</a:t>
                      </a:r>
                    </a:p>
                  </a:txBody>
                  <a:tcPr marL="118573" marR="118573"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375124"/>
                  </a:ext>
                </a:extLst>
              </a:tr>
            </a:tbl>
          </a:graphicData>
        </a:graphic>
      </p:graphicFrame>
      <p:cxnSp>
        <p:nvCxnSpPr>
          <p:cNvPr id="55" name="Straight Connector 54">
            <a:extLst>
              <a:ext uri="{FF2B5EF4-FFF2-40B4-BE49-F238E27FC236}">
                <a16:creationId xmlns:a16="http://schemas.microsoft.com/office/drawing/2014/main" id="{37A22DC1-A265-BC77-63F8-48CA96697247}"/>
              </a:ext>
            </a:extLst>
          </p:cNvPr>
          <p:cNvCxnSpPr>
            <a:cxnSpLocks/>
          </p:cNvCxnSpPr>
          <p:nvPr/>
        </p:nvCxnSpPr>
        <p:spPr>
          <a:xfrm flipH="1" flipV="1">
            <a:off x="5487193" y="4071172"/>
            <a:ext cx="2404703" cy="311197"/>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ED750DBD-8B3F-1326-4BF1-0E3DCC94DB1B}"/>
              </a:ext>
            </a:extLst>
          </p:cNvPr>
          <p:cNvCxnSpPr>
            <a:cxnSpLocks/>
            <a:stCxn id="57" idx="3"/>
          </p:cNvCxnSpPr>
          <p:nvPr/>
        </p:nvCxnSpPr>
        <p:spPr>
          <a:xfrm flipV="1">
            <a:off x="4073508" y="5239587"/>
            <a:ext cx="1806468" cy="359984"/>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98703615-D178-D858-3DF0-EB294B19444A}"/>
              </a:ext>
            </a:extLst>
          </p:cNvPr>
          <p:cNvCxnSpPr>
            <a:cxnSpLocks/>
          </p:cNvCxnSpPr>
          <p:nvPr/>
        </p:nvCxnSpPr>
        <p:spPr>
          <a:xfrm flipV="1">
            <a:off x="3839648" y="4615273"/>
            <a:ext cx="2040328" cy="261083"/>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D3843850-1104-B588-5256-1773F1F65477}"/>
              </a:ext>
            </a:extLst>
          </p:cNvPr>
          <p:cNvCxnSpPr>
            <a:cxnSpLocks/>
          </p:cNvCxnSpPr>
          <p:nvPr/>
        </p:nvCxnSpPr>
        <p:spPr>
          <a:xfrm>
            <a:off x="3836470" y="4107695"/>
            <a:ext cx="1949999" cy="108967"/>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C7850E41-02FA-6EA4-338D-E86C273372CE}"/>
              </a:ext>
            </a:extLst>
          </p:cNvPr>
          <p:cNvCxnSpPr>
            <a:cxnSpLocks/>
          </p:cNvCxnSpPr>
          <p:nvPr/>
        </p:nvCxnSpPr>
        <p:spPr>
          <a:xfrm>
            <a:off x="3781855" y="3183710"/>
            <a:ext cx="1541525" cy="140227"/>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graphicFrame>
        <p:nvGraphicFramePr>
          <p:cNvPr id="57" name="Table 56">
            <a:extLst>
              <a:ext uri="{FF2B5EF4-FFF2-40B4-BE49-F238E27FC236}">
                <a16:creationId xmlns:a16="http://schemas.microsoft.com/office/drawing/2014/main" id="{F7F67741-C983-B97A-C926-09B3A6402515}"/>
              </a:ext>
            </a:extLst>
          </p:cNvPr>
          <p:cNvGraphicFramePr>
            <a:graphicFrameLocks noGrp="1"/>
          </p:cNvGraphicFramePr>
          <p:nvPr>
            <p:extLst>
              <p:ext uri="{D42A27DB-BD31-4B8C-83A1-F6EECF244321}">
                <p14:modId xmlns:p14="http://schemas.microsoft.com/office/powerpoint/2010/main" val="3526896160"/>
              </p:ext>
            </p:extLst>
          </p:nvPr>
        </p:nvGraphicFramePr>
        <p:xfrm>
          <a:off x="2321215" y="5314211"/>
          <a:ext cx="1752293" cy="570720"/>
        </p:xfrm>
        <a:graphic>
          <a:graphicData uri="http://schemas.openxmlformats.org/drawingml/2006/table">
            <a:tbl>
              <a:tblPr bandRow="1">
                <a:tableStyleId>{5C22544A-7EE6-4342-B048-85BDC9FD1C3A}</a:tableStyleId>
              </a:tblPr>
              <a:tblGrid>
                <a:gridCol w="1752293">
                  <a:extLst>
                    <a:ext uri="{9D8B030D-6E8A-4147-A177-3AD203B41FA5}">
                      <a16:colId xmlns:a16="http://schemas.microsoft.com/office/drawing/2014/main" val="1468937543"/>
                    </a:ext>
                  </a:extLst>
                </a:gridCol>
              </a:tblGrid>
              <a:tr h="0">
                <a:tc>
                  <a:txBody>
                    <a:bodyPr/>
                    <a:lstStyle/>
                    <a:p>
                      <a:pPr algn="ctr"/>
                      <a:r>
                        <a:rPr lang="en-GB" sz="1400" b="1" noProof="0" dirty="0">
                          <a:solidFill>
                            <a:schemeClr val="tx1"/>
                          </a:solidFill>
                          <a:latin typeface="Arial" panose="020B0604020202020204" pitchFamily="34" charset="0"/>
                          <a:cs typeface="Arial" panose="020B0604020202020204" pitchFamily="34" charset="0"/>
                        </a:rPr>
                        <a:t>Prostate cancer</a:t>
                      </a:r>
                    </a:p>
                  </a:txBody>
                  <a:tcPr marL="118573" marR="118573"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4287449"/>
                  </a:ext>
                </a:extLst>
              </a:tr>
              <a:tr h="0">
                <a:tc>
                  <a:txBody>
                    <a:bodyPr/>
                    <a:lstStyle/>
                    <a:p>
                      <a:pPr algn="ctr"/>
                      <a:r>
                        <a:rPr lang="en-GB" sz="1400" noProof="0" dirty="0">
                          <a:solidFill>
                            <a:schemeClr val="tx1"/>
                          </a:solidFill>
                          <a:latin typeface="Arial" panose="020B0604020202020204" pitchFamily="34" charset="0"/>
                          <a:cs typeface="Arial" panose="020B0604020202020204" pitchFamily="34" charset="0"/>
                        </a:rPr>
                        <a:t>71%</a:t>
                      </a:r>
                    </a:p>
                  </a:txBody>
                  <a:tcPr marL="118573" marR="118573"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0889898"/>
                  </a:ext>
                </a:extLst>
              </a:tr>
            </a:tbl>
          </a:graphicData>
        </a:graphic>
      </p:graphicFrame>
      <p:graphicFrame>
        <p:nvGraphicFramePr>
          <p:cNvPr id="64" name="Table 63">
            <a:extLst>
              <a:ext uri="{FF2B5EF4-FFF2-40B4-BE49-F238E27FC236}">
                <a16:creationId xmlns:a16="http://schemas.microsoft.com/office/drawing/2014/main" id="{E79FDC28-D974-0444-5B39-87B3349169B9}"/>
              </a:ext>
            </a:extLst>
          </p:cNvPr>
          <p:cNvGraphicFramePr>
            <a:graphicFrameLocks noGrp="1"/>
          </p:cNvGraphicFramePr>
          <p:nvPr>
            <p:extLst>
              <p:ext uri="{D42A27DB-BD31-4B8C-83A1-F6EECF244321}">
                <p14:modId xmlns:p14="http://schemas.microsoft.com/office/powerpoint/2010/main" val="3033196307"/>
              </p:ext>
            </p:extLst>
          </p:nvPr>
        </p:nvGraphicFramePr>
        <p:xfrm>
          <a:off x="2321215" y="4603864"/>
          <a:ext cx="1752293" cy="570720"/>
        </p:xfrm>
        <a:graphic>
          <a:graphicData uri="http://schemas.openxmlformats.org/drawingml/2006/table">
            <a:tbl>
              <a:tblPr bandRow="1">
                <a:tableStyleId>{5C22544A-7EE6-4342-B048-85BDC9FD1C3A}</a:tableStyleId>
              </a:tblPr>
              <a:tblGrid>
                <a:gridCol w="1752293">
                  <a:extLst>
                    <a:ext uri="{9D8B030D-6E8A-4147-A177-3AD203B41FA5}">
                      <a16:colId xmlns:a16="http://schemas.microsoft.com/office/drawing/2014/main" val="1468937543"/>
                    </a:ext>
                  </a:extLst>
                </a:gridCol>
              </a:tblGrid>
              <a:tr h="139413">
                <a:tc>
                  <a:txBody>
                    <a:bodyPr/>
                    <a:lstStyle/>
                    <a:p>
                      <a:pPr algn="ctr"/>
                      <a:r>
                        <a:rPr lang="en-GB" sz="1400" b="1" noProof="0" dirty="0">
                          <a:solidFill>
                            <a:schemeClr val="tx1"/>
                          </a:solidFill>
                          <a:latin typeface="Arial" panose="020B0604020202020204" pitchFamily="34" charset="0"/>
                          <a:cs typeface="Arial" panose="020B0604020202020204" pitchFamily="34" charset="0"/>
                        </a:rPr>
                        <a:t>Colon cancer</a:t>
                      </a:r>
                    </a:p>
                  </a:txBody>
                  <a:tcPr marL="118573" marR="118573"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4287449"/>
                  </a:ext>
                </a:extLst>
              </a:tr>
              <a:tr h="139413">
                <a:tc>
                  <a:txBody>
                    <a:bodyPr/>
                    <a:lstStyle/>
                    <a:p>
                      <a:pPr algn="ctr"/>
                      <a:r>
                        <a:rPr lang="en-GB" sz="1400" noProof="0" dirty="0">
                          <a:solidFill>
                            <a:schemeClr val="tx1"/>
                          </a:solidFill>
                          <a:latin typeface="Arial" panose="020B0604020202020204" pitchFamily="34" charset="0"/>
                          <a:cs typeface="Arial" panose="020B0604020202020204" pitchFamily="34" charset="0"/>
                        </a:rPr>
                        <a:t>68.4%</a:t>
                      </a:r>
                    </a:p>
                  </a:txBody>
                  <a:tcPr marL="118573" marR="118573"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0889898"/>
                  </a:ext>
                </a:extLst>
              </a:tr>
            </a:tbl>
          </a:graphicData>
        </a:graphic>
      </p:graphicFrame>
      <p:graphicFrame>
        <p:nvGraphicFramePr>
          <p:cNvPr id="65" name="Table 64">
            <a:extLst>
              <a:ext uri="{FF2B5EF4-FFF2-40B4-BE49-F238E27FC236}">
                <a16:creationId xmlns:a16="http://schemas.microsoft.com/office/drawing/2014/main" id="{2F38117E-7A5A-B994-36B5-DC8E3DB4C6C7}"/>
              </a:ext>
            </a:extLst>
          </p:cNvPr>
          <p:cNvGraphicFramePr>
            <a:graphicFrameLocks noGrp="1"/>
          </p:cNvGraphicFramePr>
          <p:nvPr>
            <p:extLst>
              <p:ext uri="{D42A27DB-BD31-4B8C-83A1-F6EECF244321}">
                <p14:modId xmlns:p14="http://schemas.microsoft.com/office/powerpoint/2010/main" val="1442523157"/>
              </p:ext>
            </p:extLst>
          </p:nvPr>
        </p:nvGraphicFramePr>
        <p:xfrm>
          <a:off x="2321215" y="3893518"/>
          <a:ext cx="1752293" cy="570720"/>
        </p:xfrm>
        <a:graphic>
          <a:graphicData uri="http://schemas.openxmlformats.org/drawingml/2006/table">
            <a:tbl>
              <a:tblPr bandRow="1">
                <a:tableStyleId>{5C22544A-7EE6-4342-B048-85BDC9FD1C3A}</a:tableStyleId>
              </a:tblPr>
              <a:tblGrid>
                <a:gridCol w="1752293">
                  <a:extLst>
                    <a:ext uri="{9D8B030D-6E8A-4147-A177-3AD203B41FA5}">
                      <a16:colId xmlns:a16="http://schemas.microsoft.com/office/drawing/2014/main" val="1468937543"/>
                    </a:ext>
                  </a:extLst>
                </a:gridCol>
              </a:tblGrid>
              <a:tr h="114736">
                <a:tc>
                  <a:txBody>
                    <a:bodyPr/>
                    <a:lstStyle/>
                    <a:p>
                      <a:pPr algn="ctr"/>
                      <a:r>
                        <a:rPr lang="en-GB" sz="1400" b="1" noProof="0" dirty="0">
                          <a:solidFill>
                            <a:schemeClr val="tx1"/>
                          </a:solidFill>
                          <a:latin typeface="Arial" panose="020B0604020202020204" pitchFamily="34" charset="0"/>
                          <a:cs typeface="Arial" panose="020B0604020202020204" pitchFamily="34" charset="0"/>
                        </a:rPr>
                        <a:t>Pancreatic cancer</a:t>
                      </a:r>
                    </a:p>
                  </a:txBody>
                  <a:tcPr marL="46573" marR="46573"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4287449"/>
                  </a:ext>
                </a:extLst>
              </a:tr>
              <a:tr h="114736">
                <a:tc>
                  <a:txBody>
                    <a:bodyPr/>
                    <a:lstStyle/>
                    <a:p>
                      <a:pPr algn="ctr"/>
                      <a:r>
                        <a:rPr lang="en-GB" sz="1400" noProof="0" dirty="0">
                          <a:solidFill>
                            <a:schemeClr val="tx1"/>
                          </a:solidFill>
                          <a:latin typeface="Arial" panose="020B0604020202020204" pitchFamily="34" charset="0"/>
                          <a:cs typeface="Arial" panose="020B0604020202020204" pitchFamily="34" charset="0"/>
                        </a:rPr>
                        <a:t>55%</a:t>
                      </a:r>
                    </a:p>
                  </a:txBody>
                  <a:tcPr marL="46573" marR="46573"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0889898"/>
                  </a:ext>
                </a:extLst>
              </a:tr>
            </a:tbl>
          </a:graphicData>
        </a:graphic>
      </p:graphicFrame>
      <p:graphicFrame>
        <p:nvGraphicFramePr>
          <p:cNvPr id="66" name="Table 65">
            <a:extLst>
              <a:ext uri="{FF2B5EF4-FFF2-40B4-BE49-F238E27FC236}">
                <a16:creationId xmlns:a16="http://schemas.microsoft.com/office/drawing/2014/main" id="{EE87B53F-193F-F6BA-7B0F-2FBF3A3B9E6D}"/>
              </a:ext>
            </a:extLst>
          </p:cNvPr>
          <p:cNvGraphicFramePr>
            <a:graphicFrameLocks noGrp="1"/>
          </p:cNvGraphicFramePr>
          <p:nvPr>
            <p:extLst>
              <p:ext uri="{D42A27DB-BD31-4B8C-83A1-F6EECF244321}">
                <p14:modId xmlns:p14="http://schemas.microsoft.com/office/powerpoint/2010/main" val="3678016813"/>
              </p:ext>
            </p:extLst>
          </p:nvPr>
        </p:nvGraphicFramePr>
        <p:xfrm>
          <a:off x="2321215" y="2876667"/>
          <a:ext cx="1752293" cy="877224"/>
        </p:xfrm>
        <a:graphic>
          <a:graphicData uri="http://schemas.openxmlformats.org/drawingml/2006/table">
            <a:tbl>
              <a:tblPr bandRow="1">
                <a:tableStyleId>{5C22544A-7EE6-4342-B048-85BDC9FD1C3A}</a:tableStyleId>
              </a:tblPr>
              <a:tblGrid>
                <a:gridCol w="1752293">
                  <a:extLst>
                    <a:ext uri="{9D8B030D-6E8A-4147-A177-3AD203B41FA5}">
                      <a16:colId xmlns:a16="http://schemas.microsoft.com/office/drawing/2014/main" val="1468937543"/>
                    </a:ext>
                  </a:extLst>
                </a:gridCol>
              </a:tblGrid>
              <a:tr h="316194">
                <a:tc>
                  <a:txBody>
                    <a:bodyPr/>
                    <a:lstStyle/>
                    <a:p>
                      <a:pPr algn="ctr"/>
                      <a:r>
                        <a:rPr lang="en-GB" sz="1400" b="1" noProof="0" dirty="0">
                          <a:solidFill>
                            <a:schemeClr val="accent1"/>
                          </a:solidFill>
                          <a:latin typeface="Arial" panose="020B0604020202020204" pitchFamily="34" charset="0"/>
                          <a:cs typeface="Arial" panose="020B0604020202020204" pitchFamily="34" charset="0"/>
                        </a:rPr>
                        <a:t>NSCLC</a:t>
                      </a:r>
                    </a:p>
                  </a:txBody>
                  <a:tcPr marL="118573" marR="118573" marT="59286" marB="59286">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4287449"/>
                  </a:ext>
                </a:extLst>
              </a:tr>
              <a:tr h="513815">
                <a:tc>
                  <a:txBody>
                    <a:bodyPr/>
                    <a:lstStyle/>
                    <a:p>
                      <a:pPr algn="ctr"/>
                      <a:r>
                        <a:rPr lang="en-GB" sz="1400" noProof="0" dirty="0">
                          <a:solidFill>
                            <a:schemeClr val="accent1"/>
                          </a:solidFill>
                          <a:latin typeface="Arial" panose="020B0604020202020204" pitchFamily="34" charset="0"/>
                          <a:cs typeface="Arial" panose="020B0604020202020204" pitchFamily="34" charset="0"/>
                        </a:rPr>
                        <a:t>64% of AC</a:t>
                      </a:r>
                      <a:br>
                        <a:rPr lang="en-GB" sz="1400" noProof="0" dirty="0">
                          <a:solidFill>
                            <a:schemeClr val="accent1"/>
                          </a:solidFill>
                          <a:latin typeface="Arial" panose="020B0604020202020204" pitchFamily="34" charset="0"/>
                          <a:cs typeface="Arial" panose="020B0604020202020204" pitchFamily="34" charset="0"/>
                        </a:rPr>
                      </a:br>
                      <a:r>
                        <a:rPr lang="en-GB" sz="1400" noProof="0" dirty="0">
                          <a:solidFill>
                            <a:schemeClr val="accent1"/>
                          </a:solidFill>
                          <a:latin typeface="Arial" panose="020B0604020202020204" pitchFamily="34" charset="0"/>
                          <a:cs typeface="Arial" panose="020B0604020202020204" pitchFamily="34" charset="0"/>
                        </a:rPr>
                        <a:t>75% of SCC</a:t>
                      </a:r>
                    </a:p>
                  </a:txBody>
                  <a:tcPr marL="118573" marR="118573" marT="59286" marB="59286">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0889898"/>
                  </a:ext>
                </a:extLst>
              </a:tr>
            </a:tbl>
          </a:graphicData>
        </a:graphic>
      </p:graphicFrame>
      <p:graphicFrame>
        <p:nvGraphicFramePr>
          <p:cNvPr id="74" name="Table 73">
            <a:extLst>
              <a:ext uri="{FF2B5EF4-FFF2-40B4-BE49-F238E27FC236}">
                <a16:creationId xmlns:a16="http://schemas.microsoft.com/office/drawing/2014/main" id="{9BF9FCBA-F27A-8060-267A-97069AF2941A}"/>
              </a:ext>
            </a:extLst>
          </p:cNvPr>
          <p:cNvGraphicFramePr>
            <a:graphicFrameLocks noGrp="1"/>
          </p:cNvGraphicFramePr>
          <p:nvPr>
            <p:extLst>
              <p:ext uri="{D42A27DB-BD31-4B8C-83A1-F6EECF244321}">
                <p14:modId xmlns:p14="http://schemas.microsoft.com/office/powerpoint/2010/main" val="1754631245"/>
              </p:ext>
            </p:extLst>
          </p:nvPr>
        </p:nvGraphicFramePr>
        <p:xfrm>
          <a:off x="2321215" y="1595601"/>
          <a:ext cx="1752293" cy="1141440"/>
        </p:xfrm>
        <a:graphic>
          <a:graphicData uri="http://schemas.openxmlformats.org/drawingml/2006/table">
            <a:tbl>
              <a:tblPr bandRow="1">
                <a:tableStyleId>{5C22544A-7EE6-4342-B048-85BDC9FD1C3A}</a:tableStyleId>
              </a:tblPr>
              <a:tblGrid>
                <a:gridCol w="1752293">
                  <a:extLst>
                    <a:ext uri="{9D8B030D-6E8A-4147-A177-3AD203B41FA5}">
                      <a16:colId xmlns:a16="http://schemas.microsoft.com/office/drawing/2014/main" val="1468937543"/>
                    </a:ext>
                  </a:extLst>
                </a:gridCol>
              </a:tblGrid>
              <a:tr h="197748">
                <a:tc>
                  <a:txBody>
                    <a:bodyPr/>
                    <a:lstStyle/>
                    <a:p>
                      <a:pPr algn="ctr"/>
                      <a:r>
                        <a:rPr lang="en-GB" sz="1400" b="1" noProof="0" dirty="0">
                          <a:solidFill>
                            <a:schemeClr val="tx1"/>
                          </a:solidFill>
                          <a:latin typeface="Arial" panose="020B0604020202020204" pitchFamily="34" charset="0"/>
                          <a:cs typeface="Arial" panose="020B0604020202020204" pitchFamily="34" charset="0"/>
                        </a:rPr>
                        <a:t>Oral SCC</a:t>
                      </a:r>
                    </a:p>
                  </a:txBody>
                  <a:tcPr marL="118573" marR="118573"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4287449"/>
                  </a:ext>
                </a:extLst>
              </a:tr>
              <a:tr h="197748">
                <a:tc>
                  <a:txBody>
                    <a:bodyPr/>
                    <a:lstStyle/>
                    <a:p>
                      <a:pPr algn="ctr"/>
                      <a:r>
                        <a:rPr lang="en-GB" sz="1400" noProof="0" dirty="0">
                          <a:solidFill>
                            <a:schemeClr val="tx1"/>
                          </a:solidFill>
                          <a:latin typeface="Arial" panose="020B0604020202020204" pitchFamily="34" charset="0"/>
                          <a:cs typeface="Arial" panose="020B0604020202020204" pitchFamily="34" charset="0"/>
                        </a:rPr>
                        <a:t>62.57%</a:t>
                      </a:r>
                    </a:p>
                  </a:txBody>
                  <a:tcPr marL="118573" marR="118573"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0889898"/>
                  </a:ext>
                </a:extLst>
              </a:tr>
              <a:tr h="197748">
                <a:tc>
                  <a:txBody>
                    <a:bodyPr/>
                    <a:lstStyle/>
                    <a:p>
                      <a:pPr algn="ctr"/>
                      <a:r>
                        <a:rPr lang="en-GB" sz="1400" noProof="0" dirty="0">
                          <a:solidFill>
                            <a:schemeClr val="tx1"/>
                          </a:solidFill>
                          <a:latin typeface="Arial" panose="020B0604020202020204" pitchFamily="34" charset="0"/>
                          <a:cs typeface="Arial" panose="020B0604020202020204" pitchFamily="34" charset="0"/>
                        </a:rPr>
                        <a:t>SGC</a:t>
                      </a:r>
                    </a:p>
                  </a:txBody>
                  <a:tcPr marL="118573" marR="118573"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742156"/>
                  </a:ext>
                </a:extLst>
              </a:tr>
              <a:tr h="197748">
                <a:tc>
                  <a:txBody>
                    <a:bodyPr/>
                    <a:lstStyle/>
                    <a:p>
                      <a:pPr algn="ctr"/>
                      <a:r>
                        <a:rPr lang="en-GB" sz="1400" noProof="0" dirty="0">
                          <a:solidFill>
                            <a:schemeClr val="tx1"/>
                          </a:solidFill>
                          <a:latin typeface="Arial" panose="020B0604020202020204" pitchFamily="34" charset="0"/>
                          <a:cs typeface="Arial" panose="020B0604020202020204" pitchFamily="34" charset="0"/>
                        </a:rPr>
                        <a:t>44%</a:t>
                      </a:r>
                    </a:p>
                  </a:txBody>
                  <a:tcPr marL="118573" marR="118573"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403554"/>
                  </a:ext>
                </a:extLst>
              </a:tr>
            </a:tbl>
          </a:graphicData>
        </a:graphic>
      </p:graphicFrame>
      <p:cxnSp>
        <p:nvCxnSpPr>
          <p:cNvPr id="75" name="Straight Connector 74">
            <a:extLst>
              <a:ext uri="{FF2B5EF4-FFF2-40B4-BE49-F238E27FC236}">
                <a16:creationId xmlns:a16="http://schemas.microsoft.com/office/drawing/2014/main" id="{F8EB9D6A-39E2-939D-09C5-31DC1C80C2B0}"/>
              </a:ext>
            </a:extLst>
          </p:cNvPr>
          <p:cNvCxnSpPr>
            <a:cxnSpLocks/>
            <a:stCxn id="74" idx="3"/>
          </p:cNvCxnSpPr>
          <p:nvPr/>
        </p:nvCxnSpPr>
        <p:spPr>
          <a:xfrm flipV="1">
            <a:off x="4073508" y="2119557"/>
            <a:ext cx="1817910" cy="46764"/>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99F899BD-CC3C-47D7-B912-135E7D5C0557}"/>
              </a:ext>
            </a:extLst>
          </p:cNvPr>
          <p:cNvSpPr/>
          <p:nvPr/>
        </p:nvSpPr>
        <p:spPr>
          <a:xfrm>
            <a:off x="2321216" y="2892591"/>
            <a:ext cx="1736269" cy="830009"/>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Content Placeholder 4">
            <a:extLst>
              <a:ext uri="{FF2B5EF4-FFF2-40B4-BE49-F238E27FC236}">
                <a16:creationId xmlns:a16="http://schemas.microsoft.com/office/drawing/2014/main" id="{25772B45-6B98-D465-769A-8E9647D16422}"/>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AC, adenocarcinoma; BC, breast cancer; NSCLC, non-small cell lung cancer; SCC, squamous cell carcinoma; SGC, salivary gland carcinoma; </a:t>
            </a:r>
            <a:br>
              <a:rPr lang="en-GB" noProof="0" dirty="0">
                <a:solidFill>
                  <a:schemeClr val="tx2"/>
                </a:solidFill>
              </a:rPr>
            </a:br>
            <a:r>
              <a:rPr lang="en-GB" noProof="0" dirty="0">
                <a:solidFill>
                  <a:schemeClr val="tx2"/>
                </a:solidFill>
              </a:rPr>
              <a:t>TNBC, triple negative breast cancer</a:t>
            </a:r>
          </a:p>
          <a:p>
            <a:r>
              <a:rPr lang="en-GB" noProof="0" dirty="0">
                <a:solidFill>
                  <a:schemeClr val="tx2"/>
                </a:solidFill>
              </a:rPr>
              <a:t>Liu X, et al. Pharmacol Ther. 2022:239:108296</a:t>
            </a:r>
          </a:p>
        </p:txBody>
      </p:sp>
      <p:graphicFrame>
        <p:nvGraphicFramePr>
          <p:cNvPr id="53" name="Table 52">
            <a:extLst>
              <a:ext uri="{FF2B5EF4-FFF2-40B4-BE49-F238E27FC236}">
                <a16:creationId xmlns:a16="http://schemas.microsoft.com/office/drawing/2014/main" id="{C9E377D8-4857-EAB9-F75F-A3C0CF5F39DC}"/>
              </a:ext>
            </a:extLst>
          </p:cNvPr>
          <p:cNvGraphicFramePr>
            <a:graphicFrameLocks noGrp="1"/>
          </p:cNvGraphicFramePr>
          <p:nvPr>
            <p:extLst>
              <p:ext uri="{D42A27DB-BD31-4B8C-83A1-F6EECF244321}">
                <p14:modId xmlns:p14="http://schemas.microsoft.com/office/powerpoint/2010/main" val="1657526033"/>
              </p:ext>
            </p:extLst>
          </p:nvPr>
        </p:nvGraphicFramePr>
        <p:xfrm>
          <a:off x="7728083" y="4092592"/>
          <a:ext cx="1752293" cy="570720"/>
        </p:xfrm>
        <a:graphic>
          <a:graphicData uri="http://schemas.openxmlformats.org/drawingml/2006/table">
            <a:tbl>
              <a:tblPr bandRow="1">
                <a:tableStyleId>{5C22544A-7EE6-4342-B048-85BDC9FD1C3A}</a:tableStyleId>
              </a:tblPr>
              <a:tblGrid>
                <a:gridCol w="1752293">
                  <a:extLst>
                    <a:ext uri="{9D8B030D-6E8A-4147-A177-3AD203B41FA5}">
                      <a16:colId xmlns:a16="http://schemas.microsoft.com/office/drawing/2014/main" val="1468937543"/>
                    </a:ext>
                  </a:extLst>
                </a:gridCol>
              </a:tblGrid>
              <a:tr h="239132">
                <a:tc>
                  <a:txBody>
                    <a:bodyPr/>
                    <a:lstStyle/>
                    <a:p>
                      <a:pPr algn="ctr"/>
                      <a:r>
                        <a:rPr lang="en-GB" sz="1400" b="1" noProof="0" dirty="0">
                          <a:solidFill>
                            <a:schemeClr val="tx1"/>
                          </a:solidFill>
                          <a:latin typeface="Arial" panose="020B0604020202020204" pitchFamily="34" charset="0"/>
                          <a:cs typeface="Arial" panose="020B0604020202020204" pitchFamily="34" charset="0"/>
                        </a:rPr>
                        <a:t>Gallbladder cancer</a:t>
                      </a:r>
                    </a:p>
                  </a:txBody>
                  <a:tcPr marL="10573" marR="10573"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4287449"/>
                  </a:ext>
                </a:extLst>
              </a:tr>
              <a:tr h="239132">
                <a:tc>
                  <a:txBody>
                    <a:bodyPr/>
                    <a:lstStyle/>
                    <a:p>
                      <a:pPr algn="ctr"/>
                      <a:r>
                        <a:rPr lang="en-GB" sz="1400" noProof="0" dirty="0">
                          <a:solidFill>
                            <a:schemeClr val="tx1"/>
                          </a:solidFill>
                          <a:latin typeface="Arial" panose="020B0604020202020204" pitchFamily="34" charset="0"/>
                          <a:cs typeface="Arial" panose="020B0604020202020204" pitchFamily="34" charset="0"/>
                        </a:rPr>
                        <a:t>56%</a:t>
                      </a:r>
                    </a:p>
                  </a:txBody>
                  <a:tcPr marL="10573" marR="10573"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0889898"/>
                  </a:ext>
                </a:extLst>
              </a:tr>
            </a:tbl>
          </a:graphicData>
        </a:graphic>
      </p:graphicFrame>
      <p:sp>
        <p:nvSpPr>
          <p:cNvPr id="2" name="Title 1">
            <a:extLst>
              <a:ext uri="{FF2B5EF4-FFF2-40B4-BE49-F238E27FC236}">
                <a16:creationId xmlns:a16="http://schemas.microsoft.com/office/drawing/2014/main" id="{41E9CF29-FC1A-896E-6A81-5A5FB57D1030}"/>
              </a:ext>
            </a:extLst>
          </p:cNvPr>
          <p:cNvSpPr>
            <a:spLocks noGrp="1"/>
          </p:cNvSpPr>
          <p:nvPr>
            <p:ph type="title"/>
          </p:nvPr>
        </p:nvSpPr>
        <p:spPr>
          <a:xfrm>
            <a:off x="619201" y="259200"/>
            <a:ext cx="10963199" cy="864000"/>
          </a:xfrm>
        </p:spPr>
        <p:txBody>
          <a:bodyPr/>
          <a:lstStyle/>
          <a:p>
            <a:r>
              <a:rPr lang="en-GB" noProof="0" dirty="0"/>
              <a:t>TROP2: an </a:t>
            </a:r>
            <a:r>
              <a:rPr lang="en-GB" noProof="0" dirty="0" err="1"/>
              <a:t>adc</a:t>
            </a:r>
            <a:r>
              <a:rPr lang="en-GB" noProof="0" dirty="0"/>
              <a:t> target overexpressed in multiple solid tissues</a:t>
            </a:r>
          </a:p>
        </p:txBody>
      </p:sp>
    </p:spTree>
    <p:extLst>
      <p:ext uri="{BB962C8B-B14F-4D97-AF65-F5344CB8AC3E}">
        <p14:creationId xmlns:p14="http://schemas.microsoft.com/office/powerpoint/2010/main" val="1425993847"/>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73EED8-6E78-E4B0-8188-EBE08F58DD63}"/>
              </a:ext>
            </a:extLst>
          </p:cNvPr>
          <p:cNvSpPr>
            <a:spLocks noGrp="1"/>
          </p:cNvSpPr>
          <p:nvPr>
            <p:ph sz="quarter" idx="12"/>
          </p:nvPr>
        </p:nvSpPr>
        <p:spPr/>
        <p:txBody>
          <a:bodyPr/>
          <a:lstStyle/>
          <a:p>
            <a:pPr marL="0" indent="0">
              <a:buNone/>
            </a:pPr>
            <a:r>
              <a:rPr lang="en-GB" b="1" cap="all" dirty="0">
                <a:solidFill>
                  <a:schemeClr val="accent1"/>
                </a:solidFill>
              </a:rPr>
              <a:t>Which supportive care strategy helps reduce risk of neutropenia with </a:t>
            </a:r>
            <a:r>
              <a:rPr lang="en-GB" b="1" cap="all" dirty="0" err="1">
                <a:solidFill>
                  <a:schemeClr val="accent1"/>
                </a:solidFill>
              </a:rPr>
              <a:t>sacituzumab</a:t>
            </a:r>
            <a:r>
              <a:rPr lang="en-GB" b="1" cap="all" dirty="0">
                <a:solidFill>
                  <a:schemeClr val="accent1"/>
                </a:solidFill>
              </a:rPr>
              <a:t> </a:t>
            </a:r>
            <a:r>
              <a:rPr lang="en-GB" b="1" cap="all" dirty="0" err="1">
                <a:solidFill>
                  <a:schemeClr val="accent1"/>
                </a:solidFill>
              </a:rPr>
              <a:t>govitecan</a:t>
            </a:r>
            <a:r>
              <a:rPr lang="en-GB" b="1" cap="all" dirty="0">
                <a:solidFill>
                  <a:schemeClr val="accent1"/>
                </a:solidFill>
              </a:rPr>
              <a:t>?</a:t>
            </a:r>
          </a:p>
          <a:p>
            <a:pPr marL="0" indent="0">
              <a:buNone/>
            </a:pPr>
            <a:br>
              <a:rPr lang="en-GB" dirty="0"/>
            </a:br>
            <a:r>
              <a:rPr lang="en-GB" dirty="0">
                <a:solidFill>
                  <a:schemeClr val="accent1"/>
                </a:solidFill>
              </a:rPr>
              <a:t>A. </a:t>
            </a:r>
            <a:r>
              <a:rPr lang="en-GB" dirty="0"/>
              <a:t>Give antibiotics to all patients</a:t>
            </a:r>
          </a:p>
          <a:p>
            <a:pPr marL="0" indent="0">
              <a:buNone/>
            </a:pPr>
            <a:br>
              <a:rPr lang="en-GB" dirty="0"/>
            </a:br>
            <a:r>
              <a:rPr lang="en-GB" dirty="0">
                <a:solidFill>
                  <a:schemeClr val="accent1"/>
                </a:solidFill>
              </a:rPr>
              <a:t>B. </a:t>
            </a:r>
            <a:r>
              <a:rPr lang="en-GB" b="1" dirty="0"/>
              <a:t>Use G-CSF in high-risk patients</a:t>
            </a:r>
          </a:p>
          <a:p>
            <a:pPr marL="0" indent="0">
              <a:buNone/>
            </a:pPr>
            <a:br>
              <a:rPr lang="en-GB" dirty="0"/>
            </a:br>
            <a:r>
              <a:rPr lang="en-GB" dirty="0">
                <a:solidFill>
                  <a:schemeClr val="accent1"/>
                </a:solidFill>
              </a:rPr>
              <a:t>C. </a:t>
            </a:r>
            <a:r>
              <a:rPr lang="en-GB" dirty="0"/>
              <a:t>Give steroids before all treatments</a:t>
            </a:r>
          </a:p>
          <a:p>
            <a:pPr marL="0" indent="0">
              <a:buNone/>
            </a:pPr>
            <a:br>
              <a:rPr lang="en-GB" dirty="0"/>
            </a:br>
            <a:r>
              <a:rPr lang="en-GB" dirty="0">
                <a:solidFill>
                  <a:schemeClr val="accent1"/>
                </a:solidFill>
              </a:rPr>
              <a:t>D. </a:t>
            </a:r>
            <a:r>
              <a:rPr lang="en-GB" dirty="0"/>
              <a:t>Hydration only</a:t>
            </a:r>
          </a:p>
        </p:txBody>
      </p:sp>
      <p:sp>
        <p:nvSpPr>
          <p:cNvPr id="3" name="Title 2">
            <a:extLst>
              <a:ext uri="{FF2B5EF4-FFF2-40B4-BE49-F238E27FC236}">
                <a16:creationId xmlns:a16="http://schemas.microsoft.com/office/drawing/2014/main" id="{A7F178B0-ABEE-3C64-F95E-23F9FD7549D0}"/>
              </a:ext>
            </a:extLst>
          </p:cNvPr>
          <p:cNvSpPr>
            <a:spLocks noGrp="1"/>
          </p:cNvSpPr>
          <p:nvPr>
            <p:ph type="title"/>
          </p:nvPr>
        </p:nvSpPr>
        <p:spPr/>
        <p:txBody>
          <a:bodyPr/>
          <a:lstStyle/>
          <a:p>
            <a:r>
              <a:rPr lang="en-GB" dirty="0"/>
              <a:t>Polling question </a:t>
            </a:r>
          </a:p>
        </p:txBody>
      </p:sp>
      <p:sp>
        <p:nvSpPr>
          <p:cNvPr id="4" name="Content Placeholder 3">
            <a:extLst>
              <a:ext uri="{FF2B5EF4-FFF2-40B4-BE49-F238E27FC236}">
                <a16:creationId xmlns:a16="http://schemas.microsoft.com/office/drawing/2014/main" id="{D6ABA731-4DA7-39E7-42FE-30276570996E}"/>
              </a:ext>
            </a:extLst>
          </p:cNvPr>
          <p:cNvSpPr>
            <a:spLocks noGrp="1"/>
          </p:cNvSpPr>
          <p:nvPr>
            <p:ph sz="quarter" idx="15"/>
          </p:nvPr>
        </p:nvSpPr>
        <p:spPr/>
        <p:txBody>
          <a:bodyPr/>
          <a:lstStyle/>
          <a:p>
            <a:endParaRPr lang="en-GB"/>
          </a:p>
        </p:txBody>
      </p:sp>
      <p:sp>
        <p:nvSpPr>
          <p:cNvPr id="5" name="Slide Number Placeholder 4">
            <a:extLst>
              <a:ext uri="{FF2B5EF4-FFF2-40B4-BE49-F238E27FC236}">
                <a16:creationId xmlns:a16="http://schemas.microsoft.com/office/drawing/2014/main" id="{C1E66C9D-AB24-13C5-333C-A8EDA4A6155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340296561"/>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F053-D026-B59F-D36C-DD2C83084D3F}"/>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2DE1E206-46E6-75C8-401A-5019F692CBB4}"/>
              </a:ext>
            </a:extLst>
          </p:cNvPr>
          <p:cNvSpPr>
            <a:spLocks noGrp="1"/>
          </p:cNvSpPr>
          <p:nvPr>
            <p:ph type="title"/>
          </p:nvPr>
        </p:nvSpPr>
        <p:spPr>
          <a:xfrm>
            <a:off x="619201" y="259200"/>
            <a:ext cx="10963199" cy="864000"/>
          </a:xfrm>
        </p:spPr>
        <p:txBody>
          <a:bodyPr/>
          <a:lstStyle/>
          <a:p>
            <a:r>
              <a:rPr lang="en-GB" noProof="0" dirty="0"/>
              <a:t>Recognising Hematologic Toxicities</a:t>
            </a:r>
          </a:p>
        </p:txBody>
      </p:sp>
      <p:sp>
        <p:nvSpPr>
          <p:cNvPr id="25" name="Content Placeholder 24">
            <a:extLst>
              <a:ext uri="{FF2B5EF4-FFF2-40B4-BE49-F238E27FC236}">
                <a16:creationId xmlns:a16="http://schemas.microsoft.com/office/drawing/2014/main" id="{3AA5FABF-0ECB-312A-9B49-0C31CED667D6}"/>
              </a:ext>
            </a:extLst>
          </p:cNvPr>
          <p:cNvSpPr>
            <a:spLocks noGrp="1"/>
          </p:cNvSpPr>
          <p:nvPr>
            <p:ph sz="quarter" idx="15"/>
          </p:nvPr>
        </p:nvSpPr>
        <p:spPr>
          <a:xfrm>
            <a:off x="620183" y="6356351"/>
            <a:ext cx="10180339" cy="365125"/>
          </a:xfrm>
        </p:spPr>
        <p:txBody>
          <a:bodyPr anchor="b"/>
          <a:lstStyle/>
          <a:p>
            <a:pPr>
              <a:lnSpc>
                <a:spcPct val="90000"/>
              </a:lnSpc>
            </a:pPr>
            <a:r>
              <a:rPr lang="en-GB" noProof="0" dirty="0"/>
              <a:t>ADC, antibody-drug conjugate; ECOG PS, Eastern Cooperative Oncology Group performance status; ED, emergency department</a:t>
            </a:r>
          </a:p>
          <a:p>
            <a:pPr>
              <a:lnSpc>
                <a:spcPct val="90000"/>
              </a:lnSpc>
            </a:pPr>
            <a:r>
              <a:rPr lang="en-GB" noProof="0" dirty="0"/>
              <a:t>Fang W, et al. N Engl J Med. 2026;394(1):13-26; Wang S, et al. Expert Opinion on Drug Safety 2025;  25(4), 767-75; </a:t>
            </a:r>
            <a:r>
              <a:rPr lang="en-GB" noProof="0" dirty="0">
                <a:hlinkClick r:id="rId3"/>
              </a:rPr>
              <a:t>Merck Manual Professional Edition</a:t>
            </a:r>
            <a:r>
              <a:rPr lang="en-GB" noProof="0" dirty="0"/>
              <a:t> (Accessed 07 April 2026); Common Terminology Criteria for Adverse Events (CTCAE) v6.0 (MedDRA 28.0) ; Zhao X, et al. Front. Immunol. 2025; 16:1634688</a:t>
            </a:r>
            <a:endParaRPr lang="en-GB" noProof="0" dirty="0">
              <a:highlight>
                <a:srgbClr val="00FFFF"/>
              </a:highlight>
            </a:endParaRPr>
          </a:p>
        </p:txBody>
      </p:sp>
      <p:sp>
        <p:nvSpPr>
          <p:cNvPr id="2" name="Slide Number Placeholder 1">
            <a:extLst>
              <a:ext uri="{FF2B5EF4-FFF2-40B4-BE49-F238E27FC236}">
                <a16:creationId xmlns:a16="http://schemas.microsoft.com/office/drawing/2014/main" id="{2A907CFF-1133-9334-5851-3AE24D613617}"/>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EDBABE-2795-4E5B-820B-776AA6DA7498}"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26BC066B-18A3-E9E2-32B1-0D50ACF77D31}"/>
              </a:ext>
            </a:extLst>
          </p:cNvPr>
          <p:cNvSpPr>
            <a:spLocks/>
          </p:cNvSpPr>
          <p:nvPr/>
        </p:nvSpPr>
        <p:spPr>
          <a:xfrm>
            <a:off x="6240016" y="1138822"/>
            <a:ext cx="5364000" cy="401837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91440" bIns="72000" rtlCol="0" anchor="t">
            <a:noAutofit/>
          </a:bodyPr>
          <a:lstStyle/>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a:rPr>
              <a:t>Any fevers, chills since last visit?</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a:rPr>
              <a:t>Recent ED visits, antibiotics or hospitalisations?</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a:rPr>
              <a:t>Mouth sores or sore throat?</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a:rPr>
              <a:t>New cough, dysuria, or skin changes?</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a:rPr>
              <a:t>Any change in energy, shortness of breath or dizziness?</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a:rPr>
              <a:t>Any limitations to your daily activities outside your baseline?</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a:rPr>
              <a:t>Any new palpitations or chest pain?</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a:rPr>
              <a:t>Any easy bruising or bleeding?</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a:rPr>
              <a:t>Any nosebleeds or gum bleeding?</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a:rPr>
              <a:t>Any blood in urine or stool?</a:t>
            </a:r>
          </a:p>
          <a:p>
            <a:pPr marL="223838" marR="0" lvl="0" indent="-223838"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 name="Rectangle 38">
            <a:extLst>
              <a:ext uri="{FF2B5EF4-FFF2-40B4-BE49-F238E27FC236}">
                <a16:creationId xmlns:a16="http://schemas.microsoft.com/office/drawing/2014/main" id="{CC8CDCD8-4BEA-5CA3-BB62-564C1FEECF8E}"/>
              </a:ext>
            </a:extLst>
          </p:cNvPr>
          <p:cNvSpPr/>
          <p:nvPr/>
        </p:nvSpPr>
        <p:spPr>
          <a:xfrm>
            <a:off x="619201" y="4175975"/>
            <a:ext cx="5338860" cy="1810837"/>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91440" bIns="0" numCol="2" spcCol="108000" rtlCol="0" anchor="t"/>
          <a:lstStyle/>
          <a:p>
            <a:pPr marL="179705" marR="0" lvl="0" indent="-179705"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Arial"/>
              </a:rPr>
              <a:t>Baseline cytopenias</a:t>
            </a:r>
          </a:p>
          <a:p>
            <a:pPr marL="179705" marR="0" lvl="0" indent="-179705"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Older age</a:t>
            </a:r>
          </a:p>
          <a:p>
            <a:pPr marL="179705" marR="0" lvl="0" indent="-179705"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ECOG PS &gt;2</a:t>
            </a:r>
          </a:p>
          <a:p>
            <a:pPr marL="179705" marR="0" lvl="0" indent="-179705"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Nutritional deficiencies </a:t>
            </a:r>
            <a:r>
              <a:rPr kumimoji="0" lang="en-GB" sz="1200" b="0" i="0" u="none" strike="noStrike" kern="1200" cap="none" spc="0" normalizeH="0" baseline="0" noProof="0" dirty="0">
                <a:ln>
                  <a:noFill/>
                </a:ln>
                <a:solidFill>
                  <a:prstClr val="black"/>
                </a:solidFill>
                <a:effectLst/>
                <a:uLnTx/>
                <a:uFillTx/>
                <a:latin typeface="Arial"/>
                <a:ea typeface="+mn-ea"/>
                <a:cs typeface="Arial"/>
              </a:rPr>
              <a:t>(iron, </a:t>
            </a:r>
            <a:br>
              <a:rPr kumimoji="0" lang="en-GB" sz="1200" b="0" i="0" u="none" strike="noStrike" kern="1200" cap="none" spc="0" normalizeH="0" baseline="0" noProof="0" dirty="0">
                <a:ln>
                  <a:noFill/>
                </a:ln>
                <a:solidFill>
                  <a:prstClr val="black"/>
                </a:solidFill>
                <a:effectLst/>
                <a:uLnTx/>
                <a:uFillTx/>
                <a:latin typeface="Arial"/>
                <a:ea typeface="+mn-ea"/>
                <a:cs typeface="Arial"/>
              </a:rPr>
            </a:br>
            <a:r>
              <a:rPr kumimoji="0" lang="en-GB" sz="1200" b="0" i="0" u="none" strike="noStrike" kern="1200" cap="none" spc="0" normalizeH="0" baseline="0" noProof="0" dirty="0">
                <a:ln>
                  <a:noFill/>
                </a:ln>
                <a:solidFill>
                  <a:prstClr val="black"/>
                </a:solidFill>
                <a:effectLst/>
                <a:uLnTx/>
                <a:uFillTx/>
                <a:latin typeface="Arial"/>
                <a:ea typeface="+mn-ea"/>
                <a:cs typeface="Arial"/>
              </a:rPr>
              <a:t>b12, folate)</a:t>
            </a:r>
          </a:p>
          <a:p>
            <a:pPr marL="179705" marR="0" lvl="0" indent="-179705"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Arial"/>
              </a:rPr>
              <a:t>Renal or hepatic dysfunction</a:t>
            </a:r>
          </a:p>
          <a:p>
            <a:pPr marL="179705" marR="0" lvl="0" indent="-179705"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Arial"/>
              </a:rPr>
              <a:t>Extensive bone marrow involvement </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179705" marR="0" lvl="0" indent="-179705"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Arial"/>
              </a:rPr>
              <a:t>Heavily pre-treated patients</a:t>
            </a:r>
          </a:p>
          <a:p>
            <a:pPr marL="179705" marR="0" lvl="0" indent="-179705"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Arial"/>
              </a:rPr>
              <a:t>Short interval from prior cytotoxic chemotherapy</a:t>
            </a:r>
          </a:p>
          <a:p>
            <a:pPr marL="179705" marR="0" lvl="0" indent="-179705"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a:ea typeface="+mn-ea"/>
                <a:cs typeface="Arial"/>
              </a:rPr>
              <a:t>Prior platinum, topoisomerase inhibitors or ADC exposure</a:t>
            </a:r>
          </a:p>
        </p:txBody>
      </p:sp>
      <p:sp>
        <p:nvSpPr>
          <p:cNvPr id="40" name="Rectangle 39">
            <a:extLst>
              <a:ext uri="{FF2B5EF4-FFF2-40B4-BE49-F238E27FC236}">
                <a16:creationId xmlns:a16="http://schemas.microsoft.com/office/drawing/2014/main" id="{FA42D027-A949-510D-E52B-7CD20785DFAB}"/>
              </a:ext>
            </a:extLst>
          </p:cNvPr>
          <p:cNvSpPr/>
          <p:nvPr/>
        </p:nvSpPr>
        <p:spPr>
          <a:xfrm>
            <a:off x="619201" y="1169478"/>
            <a:ext cx="5338860" cy="2522178"/>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91440" bIns="72000" rtlCol="0" anchor="t"/>
          <a:lstStyle/>
          <a:p>
            <a:pPr marL="0" marR="0" lvl="0" indent="0" algn="l" defTabSz="914377" rtl="0" eaLnBrk="1" fontAlgn="auto" latinLnBrk="0" hangingPunct="1">
              <a:lnSpc>
                <a:spcPct val="100000"/>
              </a:lnSpc>
              <a:spcBef>
                <a:spcPts val="200"/>
              </a:spcBef>
              <a:spcAft>
                <a:spcPts val="200"/>
              </a:spcAft>
              <a:buClr>
                <a:srgbClr val="113E66"/>
              </a:buClr>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object 93">
            <a:extLst>
              <a:ext uri="{FF2B5EF4-FFF2-40B4-BE49-F238E27FC236}">
                <a16:creationId xmlns:a16="http://schemas.microsoft.com/office/drawing/2014/main" id="{505054AC-9159-4135-FB22-3147AF53968B}"/>
              </a:ext>
            </a:extLst>
          </p:cNvPr>
          <p:cNvSpPr>
            <a:spLocks/>
          </p:cNvSpPr>
          <p:nvPr/>
        </p:nvSpPr>
        <p:spPr>
          <a:xfrm>
            <a:off x="696106" y="1259976"/>
            <a:ext cx="2559600" cy="396000"/>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Often asymptomatic </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object 93">
            <a:extLst>
              <a:ext uri="{FF2B5EF4-FFF2-40B4-BE49-F238E27FC236}">
                <a16:creationId xmlns:a16="http://schemas.microsoft.com/office/drawing/2014/main" id="{5ABE6D43-6E82-9545-151F-9E6944587889}"/>
              </a:ext>
            </a:extLst>
          </p:cNvPr>
          <p:cNvSpPr>
            <a:spLocks/>
          </p:cNvSpPr>
          <p:nvPr/>
        </p:nvSpPr>
        <p:spPr>
          <a:xfrm>
            <a:off x="696106" y="1739196"/>
            <a:ext cx="2559600" cy="396000"/>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Fever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38.3°C (101°F)</a:t>
            </a:r>
            <a:r>
              <a:rPr kumimoji="0" lang="en-GB" sz="1200" b="0" i="0" u="none" strike="noStrike" kern="0" cap="none" spc="0" normalizeH="0" baseline="0" noProof="0" dirty="0">
                <a:ln>
                  <a:noFill/>
                </a:ln>
                <a:solidFill>
                  <a:prstClr val="black"/>
                </a:solidFill>
                <a:effectLst/>
                <a:highlight>
                  <a:srgbClr val="00FFFF"/>
                </a:highlight>
                <a:uLnTx/>
                <a:uFillTx/>
                <a:latin typeface="Arial" panose="020B0604020202020204" pitchFamily="34" charset="0"/>
                <a:ea typeface="+mn-ea"/>
                <a:cs typeface="Arial" panose="020B0604020202020204" pitchFamily="34" charset="0"/>
              </a:rPr>
              <a:t> </a:t>
            </a:r>
          </a:p>
        </p:txBody>
      </p:sp>
      <p:sp>
        <p:nvSpPr>
          <p:cNvPr id="43" name="object 93">
            <a:extLst>
              <a:ext uri="{FF2B5EF4-FFF2-40B4-BE49-F238E27FC236}">
                <a16:creationId xmlns:a16="http://schemas.microsoft.com/office/drawing/2014/main" id="{971EFAE2-E092-B466-8B8B-2797EFDE9602}"/>
              </a:ext>
            </a:extLst>
          </p:cNvPr>
          <p:cNvSpPr>
            <a:spLocks/>
          </p:cNvSpPr>
          <p:nvPr/>
        </p:nvSpPr>
        <p:spPr>
          <a:xfrm>
            <a:off x="696106" y="2218416"/>
            <a:ext cx="2556000" cy="396000"/>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Chills, rigors</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object 93">
            <a:extLst>
              <a:ext uri="{FF2B5EF4-FFF2-40B4-BE49-F238E27FC236}">
                <a16:creationId xmlns:a16="http://schemas.microsoft.com/office/drawing/2014/main" id="{427A2D21-B2F3-8939-E2D1-096F23A7297D}"/>
              </a:ext>
            </a:extLst>
          </p:cNvPr>
          <p:cNvSpPr>
            <a:spLocks/>
          </p:cNvSpPr>
          <p:nvPr/>
        </p:nvSpPr>
        <p:spPr>
          <a:xfrm>
            <a:off x="3329179" y="1259976"/>
            <a:ext cx="2559600" cy="396000"/>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Fatigue</a:t>
            </a:r>
          </a:p>
        </p:txBody>
      </p:sp>
      <p:sp>
        <p:nvSpPr>
          <p:cNvPr id="46" name="Free-form: Shape 16">
            <a:extLst>
              <a:ext uri="{FF2B5EF4-FFF2-40B4-BE49-F238E27FC236}">
                <a16:creationId xmlns:a16="http://schemas.microsoft.com/office/drawing/2014/main" id="{13C27A25-F330-C243-8817-718A82208330}"/>
              </a:ext>
            </a:extLst>
          </p:cNvPr>
          <p:cNvSpPr/>
          <p:nvPr/>
        </p:nvSpPr>
        <p:spPr>
          <a:xfrm>
            <a:off x="619201" y="764704"/>
            <a:ext cx="5338860" cy="403596"/>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Symptoms include:</a:t>
            </a:r>
            <a:endParaRPr kumimoji="0" lang="en-GB" sz="12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 name="object 93">
            <a:extLst>
              <a:ext uri="{FF2B5EF4-FFF2-40B4-BE49-F238E27FC236}">
                <a16:creationId xmlns:a16="http://schemas.microsoft.com/office/drawing/2014/main" id="{AA3108DE-56C6-7D99-D1E2-6C8476519CAD}"/>
              </a:ext>
            </a:extLst>
          </p:cNvPr>
          <p:cNvSpPr>
            <a:spLocks/>
          </p:cNvSpPr>
          <p:nvPr/>
        </p:nvSpPr>
        <p:spPr>
          <a:xfrm>
            <a:off x="696106" y="2697636"/>
            <a:ext cx="2556000" cy="396000"/>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Oral ulcers</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Free-form: Shape 16">
            <a:extLst>
              <a:ext uri="{FF2B5EF4-FFF2-40B4-BE49-F238E27FC236}">
                <a16:creationId xmlns:a16="http://schemas.microsoft.com/office/drawing/2014/main" id="{18235062-580C-B269-2837-75F2865D48DD}"/>
              </a:ext>
            </a:extLst>
          </p:cNvPr>
          <p:cNvSpPr/>
          <p:nvPr/>
        </p:nvSpPr>
        <p:spPr>
          <a:xfrm>
            <a:off x="619201" y="3767254"/>
            <a:ext cx="5338861" cy="403200"/>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Risk factors</a:t>
            </a:r>
            <a:endParaRPr kumimoji="0" lang="en-GB" sz="12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9" name="Free-form: Shape 16">
            <a:extLst>
              <a:ext uri="{FF2B5EF4-FFF2-40B4-BE49-F238E27FC236}">
                <a16:creationId xmlns:a16="http://schemas.microsoft.com/office/drawing/2014/main" id="{DB903108-1F80-BF5E-20BE-34CA6DB5050A}"/>
              </a:ext>
            </a:extLst>
          </p:cNvPr>
          <p:cNvSpPr>
            <a:spLocks/>
          </p:cNvSpPr>
          <p:nvPr/>
        </p:nvSpPr>
        <p:spPr>
          <a:xfrm>
            <a:off x="6240192" y="764704"/>
            <a:ext cx="5364000" cy="403200"/>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Potential questions for patients to monitor</a:t>
            </a:r>
            <a:endParaRPr kumimoji="0" lang="en-GB" sz="14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0" name="object 93">
            <a:extLst>
              <a:ext uri="{FF2B5EF4-FFF2-40B4-BE49-F238E27FC236}">
                <a16:creationId xmlns:a16="http://schemas.microsoft.com/office/drawing/2014/main" id="{05857A0A-488C-1EA5-1A4F-DE7B04B0D881}"/>
              </a:ext>
            </a:extLst>
          </p:cNvPr>
          <p:cNvSpPr>
            <a:spLocks/>
          </p:cNvSpPr>
          <p:nvPr/>
        </p:nvSpPr>
        <p:spPr>
          <a:xfrm>
            <a:off x="696106" y="3176854"/>
            <a:ext cx="2556000" cy="396000"/>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Easy bruising</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object 93">
            <a:extLst>
              <a:ext uri="{FF2B5EF4-FFF2-40B4-BE49-F238E27FC236}">
                <a16:creationId xmlns:a16="http://schemas.microsoft.com/office/drawing/2014/main" id="{EF380E06-5846-AA04-D5C5-9499A85CC6B0}"/>
              </a:ext>
            </a:extLst>
          </p:cNvPr>
          <p:cNvSpPr>
            <a:spLocks/>
          </p:cNvSpPr>
          <p:nvPr/>
        </p:nvSpPr>
        <p:spPr>
          <a:xfrm>
            <a:off x="3329179" y="1739196"/>
            <a:ext cx="2559600" cy="396000"/>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Dyspnea</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 name="object 93">
            <a:extLst>
              <a:ext uri="{FF2B5EF4-FFF2-40B4-BE49-F238E27FC236}">
                <a16:creationId xmlns:a16="http://schemas.microsoft.com/office/drawing/2014/main" id="{4486B204-A44C-21C0-5E84-833B7ADDAE64}"/>
              </a:ext>
            </a:extLst>
          </p:cNvPr>
          <p:cNvSpPr>
            <a:spLocks/>
          </p:cNvSpPr>
          <p:nvPr/>
        </p:nvSpPr>
        <p:spPr>
          <a:xfrm>
            <a:off x="3332779" y="2218416"/>
            <a:ext cx="2556000" cy="396000"/>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Pallor</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object 93">
            <a:extLst>
              <a:ext uri="{FF2B5EF4-FFF2-40B4-BE49-F238E27FC236}">
                <a16:creationId xmlns:a16="http://schemas.microsoft.com/office/drawing/2014/main" id="{32DDF55B-8543-BA2D-59FC-E9E9D7C33B02}"/>
              </a:ext>
            </a:extLst>
          </p:cNvPr>
          <p:cNvSpPr>
            <a:spLocks/>
          </p:cNvSpPr>
          <p:nvPr/>
        </p:nvSpPr>
        <p:spPr>
          <a:xfrm>
            <a:off x="3332779" y="2697636"/>
            <a:ext cx="2556000" cy="396000"/>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Tachycardia</a:t>
            </a:r>
          </a:p>
        </p:txBody>
      </p:sp>
      <p:sp>
        <p:nvSpPr>
          <p:cNvPr id="54" name="object 93">
            <a:extLst>
              <a:ext uri="{FF2B5EF4-FFF2-40B4-BE49-F238E27FC236}">
                <a16:creationId xmlns:a16="http://schemas.microsoft.com/office/drawing/2014/main" id="{2D02FC72-58A6-B816-A270-FB023E3E5E2F}"/>
              </a:ext>
            </a:extLst>
          </p:cNvPr>
          <p:cNvSpPr>
            <a:spLocks/>
          </p:cNvSpPr>
          <p:nvPr/>
        </p:nvSpPr>
        <p:spPr>
          <a:xfrm>
            <a:off x="3332779" y="3176854"/>
            <a:ext cx="2556000" cy="396000"/>
          </a:xfrm>
          <a:prstGeom prst="roundRect">
            <a:avLst>
              <a:gd name="adj" fmla="val 15280"/>
            </a:avLst>
          </a:prstGeom>
          <a:solidFill>
            <a:schemeClr val="bg1"/>
          </a:solidFill>
        </p:spPr>
        <p:txBody>
          <a:bodyPr wrap="square" lIns="144000" tIns="46800" rIns="46800" bIns="46800" rtlCol="0" anchor="ct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Gum bleeding</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793422"/>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5101C-456E-94CB-3C25-472AD6767D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7BADB-7AF7-40A0-4609-12E913715EE8}"/>
              </a:ext>
            </a:extLst>
          </p:cNvPr>
          <p:cNvSpPr>
            <a:spLocks noGrp="1"/>
          </p:cNvSpPr>
          <p:nvPr>
            <p:ph type="title"/>
          </p:nvPr>
        </p:nvSpPr>
        <p:spPr>
          <a:xfrm>
            <a:off x="619201" y="259200"/>
            <a:ext cx="10963199" cy="864000"/>
          </a:xfrm>
        </p:spPr>
        <p:txBody>
          <a:bodyPr>
            <a:normAutofit/>
          </a:bodyPr>
          <a:lstStyle/>
          <a:p>
            <a:r>
              <a:rPr lang="en-GB" noProof="0" dirty="0"/>
              <a:t>Hematologic Adverse Events – Sacituzumab Govitecan (NSCLC)</a:t>
            </a:r>
          </a:p>
          <a:p>
            <a:endParaRPr lang="en-GB" noProof="0" dirty="0"/>
          </a:p>
        </p:txBody>
      </p:sp>
      <p:sp>
        <p:nvSpPr>
          <p:cNvPr id="6" name="Content Placeholder 5">
            <a:extLst>
              <a:ext uri="{FF2B5EF4-FFF2-40B4-BE49-F238E27FC236}">
                <a16:creationId xmlns:a16="http://schemas.microsoft.com/office/drawing/2014/main" id="{3D7E42C0-8239-3FBB-5CB3-046AA365AAA0}"/>
              </a:ext>
            </a:extLst>
          </p:cNvPr>
          <p:cNvSpPr>
            <a:spLocks noGrp="1"/>
          </p:cNvSpPr>
          <p:nvPr>
            <p:ph sz="quarter" idx="15"/>
          </p:nvPr>
        </p:nvSpPr>
        <p:spPr>
          <a:xfrm>
            <a:off x="620183" y="6356351"/>
            <a:ext cx="10180339" cy="365125"/>
          </a:xfrm>
        </p:spPr>
        <p:txBody>
          <a:bodyPr anchor="b" anchorCtr="0"/>
          <a:lstStyle/>
          <a:p>
            <a:pPr>
              <a:spcBef>
                <a:spcPts val="0"/>
              </a:spcBef>
              <a:spcAft>
                <a:spcPts val="300"/>
              </a:spcAft>
            </a:pPr>
            <a:endParaRPr lang="en-GB" sz="1100" noProof="0" dirty="0">
              <a:solidFill>
                <a:schemeClr val="tx2"/>
              </a:solidFill>
            </a:endParaRPr>
          </a:p>
          <a:p>
            <a:pPr>
              <a:spcBef>
                <a:spcPts val="0"/>
              </a:spcBef>
              <a:spcAft>
                <a:spcPts val="300"/>
              </a:spcAft>
            </a:pPr>
            <a:r>
              <a:rPr lang="en-GB" sz="1100" noProof="0" dirty="0">
                <a:solidFill>
                  <a:schemeClr val="tx2"/>
                </a:solidFill>
              </a:rPr>
              <a:t>AE, adverse event; ANC, absolute neutrophil count; CBC, complete blood count; CTCAE, Common Terminology Criteria for Adverse Events; </a:t>
            </a:r>
            <a:br>
              <a:rPr lang="en-GB" sz="1100" noProof="0" dirty="0">
                <a:solidFill>
                  <a:schemeClr val="tx2"/>
                </a:solidFill>
              </a:rPr>
            </a:br>
            <a:r>
              <a:rPr lang="en-GB" sz="1100" noProof="0" dirty="0">
                <a:solidFill>
                  <a:schemeClr val="tx2"/>
                </a:solidFill>
              </a:rPr>
              <a:t>G-CSF, granulocyte colony-stimulating factor; NSCLC, non-small cell lung cancer</a:t>
            </a:r>
          </a:p>
          <a:p>
            <a:pPr>
              <a:spcBef>
                <a:spcPts val="0"/>
              </a:spcBef>
              <a:spcAft>
                <a:spcPts val="300"/>
              </a:spcAft>
            </a:pPr>
            <a:r>
              <a:rPr lang="en-GB" sz="1100" noProof="0" dirty="0">
                <a:solidFill>
                  <a:schemeClr val="tx2"/>
                </a:solidFill>
              </a:rPr>
              <a:t>Fleming PJ Jr, et al. J Adv Pract Oncol. 2021;12:747-52; Gilead Sciences. TRODELVY® (sacituzumab govitecan-hziy) prescribing information. Revised March 2025; National Cancer Institute CTCAE v5.0. 2017; Zhang Y, et al. Front Oncol. 15:1624386; Bardia A, et al.  N Engl J Med 2021; 384:1529-41; National Cancer Institute. Common Terminology Criteria for Adverse Events (CTCAE) v5.0</a:t>
            </a:r>
          </a:p>
        </p:txBody>
      </p:sp>
      <p:sp>
        <p:nvSpPr>
          <p:cNvPr id="4" name="Slide Number Placeholder 3">
            <a:extLst>
              <a:ext uri="{FF2B5EF4-FFF2-40B4-BE49-F238E27FC236}">
                <a16:creationId xmlns:a16="http://schemas.microsoft.com/office/drawing/2014/main" id="{6D380D24-856D-E4B8-2363-966DA178A331}"/>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EDBABE-2795-4E5B-820B-776AA6DA7498}"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358D5B18-284E-C01C-BFDA-45050BD98CD4}"/>
              </a:ext>
            </a:extLst>
          </p:cNvPr>
          <p:cNvSpPr/>
          <p:nvPr/>
        </p:nvSpPr>
        <p:spPr>
          <a:xfrm>
            <a:off x="6347644" y="1309241"/>
            <a:ext cx="2520280" cy="3356440"/>
          </a:xfrm>
          <a:prstGeom prst="roundRect">
            <a:avLst/>
          </a:prstGeom>
          <a:solidFill>
            <a:schemeClr val="accent1">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300"/>
              </a:spcBef>
              <a:spcAft>
                <a:spcPts val="0"/>
              </a:spcAft>
              <a:buClrTx/>
              <a:buSzTx/>
              <a:buFontTx/>
              <a:buNone/>
              <a:tabLst/>
              <a:defRPr/>
            </a:pP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Management</a:t>
            </a:r>
          </a:p>
          <a:p>
            <a:pPr marL="285750" marR="0" lvl="0" indent="-2857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Hold </a:t>
            </a:r>
            <a:r>
              <a:rPr kumimoji="0" lang="en-GB" sz="1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sacituzumab</a:t>
            </a:r>
            <a:r>
              <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1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govitecan</a:t>
            </a:r>
            <a:r>
              <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for Grade ≥3 neutropenia</a:t>
            </a:r>
          </a:p>
          <a:p>
            <a:pPr marL="285750" marR="0" lvl="0" indent="-2857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Initiate </a:t>
            </a:r>
            <a:r>
              <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G-CSF</a:t>
            </a: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for:</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Prolonged or recurrent Grade ≥3 neutropenia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Prior neutropenic complications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Resume treatment </a:t>
            </a:r>
            <a:r>
              <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after recovery</a:t>
            </a: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ANC ≥1.5 K/µL</a:t>
            </a:r>
          </a:p>
          <a:p>
            <a:pPr marL="0" marR="0" lvl="0" indent="0" algn="l" defTabSz="457200" rtl="0" eaLnBrk="1" fontAlgn="auto" latinLnBrk="0" hangingPunct="1">
              <a:lnSpc>
                <a:spcPct val="100000"/>
              </a:lnSpc>
              <a:spcBef>
                <a:spcPts val="30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Rectangle: Rounded Corners 9">
            <a:extLst>
              <a:ext uri="{FF2B5EF4-FFF2-40B4-BE49-F238E27FC236}">
                <a16:creationId xmlns:a16="http://schemas.microsoft.com/office/drawing/2014/main" id="{3EFBD397-EDEB-B52B-EB93-068D7F8D53F7}"/>
              </a:ext>
            </a:extLst>
          </p:cNvPr>
          <p:cNvSpPr/>
          <p:nvPr/>
        </p:nvSpPr>
        <p:spPr>
          <a:xfrm>
            <a:off x="9019852" y="1309241"/>
            <a:ext cx="2537098" cy="3370431"/>
          </a:xfrm>
          <a:prstGeom prst="roundRect">
            <a:avLst/>
          </a:prstGeom>
          <a:solidFill>
            <a:schemeClr val="accent1">
              <a:lumMod val="60000"/>
              <a:lumOff val="4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Dose Modification</a:t>
            </a:r>
          </a:p>
          <a:p>
            <a:pPr marL="285750" marR="0" lvl="0" indent="-2857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Dose reduction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recommended for recurrent Grade 3–4 neutropenia</a:t>
            </a:r>
          </a:p>
          <a:p>
            <a:pPr marL="285750" marR="0" lvl="0" indent="-2857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Strong consideration for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secondary G-CSF prophylaxis</a:t>
            </a:r>
          </a:p>
        </p:txBody>
      </p:sp>
      <p:sp>
        <p:nvSpPr>
          <p:cNvPr id="11" name="Rectangle: Rounded Corners 10">
            <a:extLst>
              <a:ext uri="{FF2B5EF4-FFF2-40B4-BE49-F238E27FC236}">
                <a16:creationId xmlns:a16="http://schemas.microsoft.com/office/drawing/2014/main" id="{8257F5BE-690C-1277-8677-BA272B47877E}"/>
              </a:ext>
            </a:extLst>
          </p:cNvPr>
          <p:cNvSpPr/>
          <p:nvPr/>
        </p:nvSpPr>
        <p:spPr>
          <a:xfrm>
            <a:off x="772816" y="4751680"/>
            <a:ext cx="10792816" cy="981576"/>
          </a:xfrm>
          <a:prstGeom prst="round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600"/>
              </a:spcBef>
              <a:spcAft>
                <a:spcPts val="0"/>
              </a:spcAft>
              <a:buClr>
                <a:srgbClr val="C6573B"/>
              </a:buClr>
              <a:buSzTx/>
              <a:buFont typeface="Arial"/>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 Pearl</a:t>
            </a:r>
          </a:p>
          <a:p>
            <a:pPr marL="357188" marR="0" lvl="0" indent="-357188" algn="l" defTabSz="457200" rtl="0" eaLnBrk="1" fontAlgn="auto" latinLnBrk="0" hangingPunct="1">
              <a:lnSpc>
                <a:spcPct val="100000"/>
              </a:lnSpc>
              <a:spcBef>
                <a:spcPts val="300"/>
              </a:spcBef>
              <a:spcAft>
                <a:spcPts val="0"/>
              </a:spcAft>
              <a:buClr>
                <a:srgbClr val="FFFFFF"/>
              </a:buClr>
              <a:buSzTx/>
              <a:buFont typeface="Arial"/>
              <a:buChar char="•"/>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Proactive ANC monitoring and early growth-factor support help maintain treatment continuity in heavily pretreated NSCLC patients</a:t>
            </a:r>
          </a:p>
          <a:p>
            <a:pPr marL="285750" marR="0" lvl="0" indent="-285750" algn="l" defTabSz="457200" rtl="0" eaLnBrk="1" fontAlgn="auto" latinLnBrk="0" hangingPunct="1">
              <a:lnSpc>
                <a:spcPct val="100000"/>
              </a:lnSpc>
              <a:spcBef>
                <a:spcPts val="300"/>
              </a:spcBef>
              <a:spcAft>
                <a:spcPts val="0"/>
              </a:spcAft>
              <a:buClr>
                <a:srgbClr val="FFFFFF"/>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Multidisciplinary coordination improves safety (registered nurse, nurse practitioner/physician assistant, physician, pharmacy)</a:t>
            </a:r>
          </a:p>
        </p:txBody>
      </p:sp>
      <p:sp>
        <p:nvSpPr>
          <p:cNvPr id="8" name="Rectangle: Rounded Corners 7">
            <a:extLst>
              <a:ext uri="{FF2B5EF4-FFF2-40B4-BE49-F238E27FC236}">
                <a16:creationId xmlns:a16="http://schemas.microsoft.com/office/drawing/2014/main" id="{6BF1A0A2-292E-0E11-3197-12A006F80C7C}"/>
              </a:ext>
            </a:extLst>
          </p:cNvPr>
          <p:cNvSpPr/>
          <p:nvPr/>
        </p:nvSpPr>
        <p:spPr>
          <a:xfrm>
            <a:off x="3596050" y="1266000"/>
            <a:ext cx="2599666" cy="3399681"/>
          </a:xfrm>
          <a:prstGeom prst="roundRect">
            <a:avLst/>
          </a:prstGeom>
          <a:solidFill>
            <a:schemeClr val="accent1">
              <a:lumMod val="20000"/>
              <a:lumOff val="8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Diagnosis &amp; Grading</a:t>
            </a:r>
          </a:p>
          <a:p>
            <a:pPr marL="285750" marR="0" lvl="0" indent="-2857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CBC with differential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prior to each dose</a:t>
            </a:r>
          </a:p>
          <a:p>
            <a:pPr marL="285750" marR="0" lvl="0" indent="-2857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CTCAE grading: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ANC &lt;1.0 K/µL →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Grade ≥3 neutropenia</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Evaluate for: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Fever or infection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Cumulative myelosuppression from prior therapies</a:t>
            </a:r>
          </a:p>
        </p:txBody>
      </p:sp>
      <p:sp>
        <p:nvSpPr>
          <p:cNvPr id="3" name="Rectangle: Rounded Corners 2">
            <a:extLst>
              <a:ext uri="{FF2B5EF4-FFF2-40B4-BE49-F238E27FC236}">
                <a16:creationId xmlns:a16="http://schemas.microsoft.com/office/drawing/2014/main" id="{3DF82B38-2137-16FE-1861-2974FEFA44B2}"/>
              </a:ext>
            </a:extLst>
          </p:cNvPr>
          <p:cNvSpPr/>
          <p:nvPr/>
        </p:nvSpPr>
        <p:spPr>
          <a:xfrm>
            <a:off x="838330" y="1277733"/>
            <a:ext cx="2605792" cy="3394448"/>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Common </a:t>
            </a:r>
            <a:r>
              <a:rPr kumimoji="0" lang="en-GB" sz="16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Hematological</a:t>
            </a: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AEs</a:t>
            </a:r>
          </a:p>
          <a:p>
            <a:pPr marL="285750" marR="0" lvl="0" indent="-2857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Neutropenia</a:t>
            </a: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(most frequent; can be severe)</a:t>
            </a:r>
          </a:p>
          <a:p>
            <a:pPr marL="285750" marR="0" lvl="0" indent="-2857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Anemia</a:t>
            </a:r>
            <a:endPar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Less commonly thrombocytopenia</a:t>
            </a:r>
          </a:p>
        </p:txBody>
      </p:sp>
      <p:pic>
        <p:nvPicPr>
          <p:cNvPr id="7" name="Graphic 6">
            <a:extLst>
              <a:ext uri="{FF2B5EF4-FFF2-40B4-BE49-F238E27FC236}">
                <a16:creationId xmlns:a16="http://schemas.microsoft.com/office/drawing/2014/main" id="{59A04705-E746-749C-99BD-88E8448E867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366855" y="3654469"/>
            <a:ext cx="1041400" cy="1282700"/>
          </a:xfrm>
          <a:prstGeom prst="rect">
            <a:avLst/>
          </a:prstGeom>
        </p:spPr>
      </p:pic>
    </p:spTree>
    <p:extLst>
      <p:ext uri="{BB962C8B-B14F-4D97-AF65-F5344CB8AC3E}">
        <p14:creationId xmlns:p14="http://schemas.microsoft.com/office/powerpoint/2010/main" val="2211899528"/>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F3E992-CD85-6603-4C7B-A64BBC60BB6F}"/>
              </a:ext>
            </a:extLst>
          </p:cNvPr>
          <p:cNvSpPr>
            <a:spLocks noGrp="1"/>
          </p:cNvSpPr>
          <p:nvPr>
            <p:ph type="title"/>
          </p:nvPr>
        </p:nvSpPr>
        <p:spPr>
          <a:xfrm>
            <a:off x="619201" y="259200"/>
            <a:ext cx="10963199" cy="864000"/>
          </a:xfrm>
        </p:spPr>
        <p:txBody>
          <a:bodyPr/>
          <a:lstStyle/>
          <a:p>
            <a:r>
              <a:rPr lang="en-GB" noProof="0" dirty="0">
                <a:solidFill>
                  <a:schemeClr val="tx2"/>
                </a:solidFill>
              </a:rPr>
              <a:t>Recognising Gastrointestinal adverse events</a:t>
            </a:r>
          </a:p>
        </p:txBody>
      </p:sp>
      <p:sp>
        <p:nvSpPr>
          <p:cNvPr id="7" name="Content Placeholder 6">
            <a:extLst>
              <a:ext uri="{FF2B5EF4-FFF2-40B4-BE49-F238E27FC236}">
                <a16:creationId xmlns:a16="http://schemas.microsoft.com/office/drawing/2014/main" id="{5E3CBB43-0D32-7E25-9FEA-6635F3A5270F}"/>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1. American Cancer Society. Understanding Nausea and Vomiting. Available </a:t>
            </a:r>
            <a:r>
              <a:rPr lang="en-GB" noProof="0" dirty="0">
                <a:solidFill>
                  <a:schemeClr val="tx2"/>
                </a:solidFill>
                <a:hlinkClick r:id="rId3">
                  <a:extLst>
                    <a:ext uri="{A12FA001-AC4F-418D-AE19-62706E023703}">
                      <ahyp:hlinkClr xmlns:ahyp="http://schemas.microsoft.com/office/drawing/2018/hyperlinkcolor" val="tx"/>
                    </a:ext>
                  </a:extLst>
                </a:hlinkClick>
              </a:rPr>
              <a:t>here</a:t>
            </a:r>
            <a:r>
              <a:rPr lang="en-GB" noProof="0" dirty="0">
                <a:solidFill>
                  <a:schemeClr val="tx2"/>
                </a:solidFill>
              </a:rPr>
              <a:t> (accessed March 27, 2026); </a:t>
            </a:r>
            <a:br>
              <a:rPr lang="en-GB" noProof="0" dirty="0">
                <a:solidFill>
                  <a:schemeClr val="tx2"/>
                </a:solidFill>
              </a:rPr>
            </a:br>
            <a:r>
              <a:rPr lang="en-GB" noProof="0" dirty="0">
                <a:solidFill>
                  <a:schemeClr val="tx2"/>
                </a:solidFill>
              </a:rPr>
              <a:t>2. Jordan K, et al. Eur. J. Cancer. 2025;222:115451</a:t>
            </a:r>
          </a:p>
        </p:txBody>
      </p:sp>
      <p:sp>
        <p:nvSpPr>
          <p:cNvPr id="2" name="Slide Number Placeholder 1">
            <a:extLst>
              <a:ext uri="{FF2B5EF4-FFF2-40B4-BE49-F238E27FC236}">
                <a16:creationId xmlns:a16="http://schemas.microsoft.com/office/drawing/2014/main" id="{9121914D-E99C-E43F-1E0B-3537B529349A}"/>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EDBABE-2795-4E5B-820B-776AA6DA7498}"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E0AD630-B559-1145-4F95-C6A0FBA1A62F}"/>
              </a:ext>
            </a:extLst>
          </p:cNvPr>
          <p:cNvSpPr>
            <a:spLocks/>
          </p:cNvSpPr>
          <p:nvPr/>
        </p:nvSpPr>
        <p:spPr>
          <a:xfrm>
            <a:off x="6240016" y="1498862"/>
            <a:ext cx="5364000" cy="430284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91440" bIns="72000" rtlCol="0" anchor="t">
            <a:noAutofit/>
          </a:bodyPr>
          <a:lstStyle/>
          <a:p>
            <a:pPr marL="269875" marR="0" lvl="0" indent="-269875" algn="l" defTabSz="914377"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Arial"/>
              </a:rPr>
              <a:t>Have you begun losing weight, eating or drinking less, or feeling dehydrated?</a:t>
            </a:r>
          </a:p>
          <a:p>
            <a:pPr marL="269875" marR="0" lvl="0" indent="-269875" algn="l" defTabSz="914377"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Arial"/>
              </a:rPr>
              <a:t>How frequently do you vomit or feel the need to vomit?</a:t>
            </a:r>
          </a:p>
          <a:p>
            <a:pPr marL="269875" marR="0" lvl="0" indent="-269875" algn="l" defTabSz="914377"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Arial"/>
              </a:rPr>
              <a:t>Do you feel discomfort in the chest, upper abdomen, or throat?</a:t>
            </a:r>
          </a:p>
          <a:p>
            <a:pPr marL="269875" marR="0" lvl="0" indent="-269875" algn="l" defTabSz="457200" rtl="0" eaLnBrk="1" fontAlgn="auto" latinLnBrk="0" hangingPunct="1">
              <a:lnSpc>
                <a:spcPct val="100000"/>
              </a:lnSpc>
              <a:spcBef>
                <a:spcPts val="0"/>
              </a:spcBef>
              <a:spcAft>
                <a:spcPts val="600"/>
              </a:spcAft>
              <a:buClr>
                <a:srgbClr val="C6573B"/>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3" name="Rectangle 22">
            <a:extLst>
              <a:ext uri="{FF2B5EF4-FFF2-40B4-BE49-F238E27FC236}">
                <a16:creationId xmlns:a16="http://schemas.microsoft.com/office/drawing/2014/main" id="{21BD8DB3-5CDB-C419-937F-6A88091D206D}"/>
              </a:ext>
            </a:extLst>
          </p:cNvPr>
          <p:cNvSpPr/>
          <p:nvPr/>
        </p:nvSpPr>
        <p:spPr>
          <a:xfrm>
            <a:off x="619201" y="4386032"/>
            <a:ext cx="5338860" cy="141567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91440" bIns="72000" numCol="2" spcCol="108000" rtlCol="0" anchor="t"/>
          <a:lstStyle/>
          <a:p>
            <a:pPr marL="179705" marR="0" lvl="0" indent="-179705"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Younger age</a:t>
            </a:r>
          </a:p>
          <a:p>
            <a:pPr marL="179705" marR="0" lvl="0" indent="-179705"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Female sex</a:t>
            </a:r>
          </a:p>
          <a:p>
            <a:pPr marL="179705" marR="0" lvl="0" indent="-179705"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Anxiety</a:t>
            </a:r>
          </a:p>
          <a:p>
            <a:pPr marL="179705" marR="0" lvl="0" indent="-179705"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Travel sickness or nausea during pregnancy</a:t>
            </a:r>
          </a:p>
          <a:p>
            <a:pPr marL="180000" marR="0" lvl="0" indent="-180000"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0000" marR="0" lvl="0" indent="-180000"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Previous treatments</a:t>
            </a:r>
          </a:p>
          <a:p>
            <a:pPr marL="180000" marR="0" lvl="0" indent="-180000"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Insufficient sleep before chemotherapy</a:t>
            </a:r>
          </a:p>
          <a:p>
            <a:pPr marL="180000" marR="0" lvl="0" indent="-180000" algn="l" defTabSz="914377" rtl="0" eaLnBrk="1" fontAlgn="auto" latinLnBrk="0" hangingPunct="1">
              <a:lnSpc>
                <a:spcPct val="100000"/>
              </a:lnSpc>
              <a:spcBef>
                <a:spcPts val="0"/>
              </a:spcBef>
              <a:spcAft>
                <a:spcPts val="300"/>
              </a:spcAft>
              <a:buClr>
                <a:srgbClr val="5D8298"/>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Duration of chemotherapy-induced nausea and vomiting</a:t>
            </a:r>
          </a:p>
        </p:txBody>
      </p:sp>
      <p:sp>
        <p:nvSpPr>
          <p:cNvPr id="26" name="Rectangle 25">
            <a:extLst>
              <a:ext uri="{FF2B5EF4-FFF2-40B4-BE49-F238E27FC236}">
                <a16:creationId xmlns:a16="http://schemas.microsoft.com/office/drawing/2014/main" id="{B05B9A17-410D-8143-070B-9670636101E0}"/>
              </a:ext>
            </a:extLst>
          </p:cNvPr>
          <p:cNvSpPr/>
          <p:nvPr/>
        </p:nvSpPr>
        <p:spPr>
          <a:xfrm>
            <a:off x="619201" y="1385502"/>
            <a:ext cx="5338860" cy="2522178"/>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91440" bIns="72000" rtlCol="0" anchor="t"/>
          <a:lstStyle/>
          <a:p>
            <a:pPr marL="0" marR="0" lvl="0" indent="0" algn="l" defTabSz="914377" rtl="0" eaLnBrk="1" fontAlgn="auto" latinLnBrk="0" hangingPunct="1">
              <a:lnSpc>
                <a:spcPct val="100000"/>
              </a:lnSpc>
              <a:spcBef>
                <a:spcPts val="200"/>
              </a:spcBef>
              <a:spcAft>
                <a:spcPts val="200"/>
              </a:spcAft>
              <a:buClr>
                <a:srgbClr val="113E66"/>
              </a:buClr>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Symptoms include:</a:t>
            </a:r>
          </a:p>
          <a:p>
            <a:pPr marL="180000" marR="0" lvl="0" indent="-180000" algn="l" defTabSz="914377" rtl="0" eaLnBrk="1" fontAlgn="auto" latinLnBrk="0" hangingPunct="1">
              <a:lnSpc>
                <a:spcPct val="100000"/>
              </a:lnSpc>
              <a:spcBef>
                <a:spcPts val="200"/>
              </a:spcBef>
              <a:spcAft>
                <a:spcPts val="200"/>
              </a:spcAft>
              <a:buClr>
                <a:srgbClr val="113E66"/>
              </a:buClr>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object 93">
            <a:extLst>
              <a:ext uri="{FF2B5EF4-FFF2-40B4-BE49-F238E27FC236}">
                <a16:creationId xmlns:a16="http://schemas.microsoft.com/office/drawing/2014/main" id="{1D23EB23-483C-2E94-E67C-87CCC7EF92DD}"/>
              </a:ext>
            </a:extLst>
          </p:cNvPr>
          <p:cNvSpPr>
            <a:spLocks/>
          </p:cNvSpPr>
          <p:nvPr/>
        </p:nvSpPr>
        <p:spPr>
          <a:xfrm>
            <a:off x="696106" y="1719904"/>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Abdominal pain</a:t>
            </a:r>
          </a:p>
        </p:txBody>
      </p:sp>
      <p:sp>
        <p:nvSpPr>
          <p:cNvPr id="28" name="object 93">
            <a:extLst>
              <a:ext uri="{FF2B5EF4-FFF2-40B4-BE49-F238E27FC236}">
                <a16:creationId xmlns:a16="http://schemas.microsoft.com/office/drawing/2014/main" id="{78BE7E01-CE9F-8D8B-9408-2DCB457D9E97}"/>
              </a:ext>
            </a:extLst>
          </p:cNvPr>
          <p:cNvSpPr>
            <a:spLocks/>
          </p:cNvSpPr>
          <p:nvPr/>
        </p:nvSpPr>
        <p:spPr>
          <a:xfrm>
            <a:off x="696106" y="2266698"/>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Headache</a:t>
            </a:r>
          </a:p>
        </p:txBody>
      </p:sp>
      <p:sp>
        <p:nvSpPr>
          <p:cNvPr id="29" name="object 93">
            <a:extLst>
              <a:ext uri="{FF2B5EF4-FFF2-40B4-BE49-F238E27FC236}">
                <a16:creationId xmlns:a16="http://schemas.microsoft.com/office/drawing/2014/main" id="{EA257C73-4633-DEB2-3464-89D7FFCA36B3}"/>
              </a:ext>
            </a:extLst>
          </p:cNvPr>
          <p:cNvSpPr>
            <a:spLocks/>
          </p:cNvSpPr>
          <p:nvPr/>
        </p:nvSpPr>
        <p:spPr>
          <a:xfrm>
            <a:off x="696106" y="2813493"/>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Lack of appetite</a:t>
            </a:r>
          </a:p>
        </p:txBody>
      </p:sp>
      <p:sp>
        <p:nvSpPr>
          <p:cNvPr id="30" name="object 93">
            <a:extLst>
              <a:ext uri="{FF2B5EF4-FFF2-40B4-BE49-F238E27FC236}">
                <a16:creationId xmlns:a16="http://schemas.microsoft.com/office/drawing/2014/main" id="{4141DBFA-9658-0BBA-5AE8-0A06F6E4A2CF}"/>
              </a:ext>
            </a:extLst>
          </p:cNvPr>
          <p:cNvSpPr>
            <a:spLocks/>
          </p:cNvSpPr>
          <p:nvPr/>
        </p:nvSpPr>
        <p:spPr>
          <a:xfrm>
            <a:off x="3329179" y="1719904"/>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Bloated or swollen belly</a:t>
            </a:r>
          </a:p>
        </p:txBody>
      </p:sp>
      <p:sp>
        <p:nvSpPr>
          <p:cNvPr id="31" name="object 93">
            <a:extLst>
              <a:ext uri="{FF2B5EF4-FFF2-40B4-BE49-F238E27FC236}">
                <a16:creationId xmlns:a16="http://schemas.microsoft.com/office/drawing/2014/main" id="{58617169-5F09-91EC-A1FB-3EFBED53BD79}"/>
              </a:ext>
            </a:extLst>
          </p:cNvPr>
          <p:cNvSpPr>
            <a:spLocks/>
          </p:cNvSpPr>
          <p:nvPr/>
        </p:nvSpPr>
        <p:spPr>
          <a:xfrm>
            <a:off x="3329179" y="2266698"/>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Fatigue</a:t>
            </a:r>
          </a:p>
        </p:txBody>
      </p:sp>
      <p:sp>
        <p:nvSpPr>
          <p:cNvPr id="33" name="object 93">
            <a:extLst>
              <a:ext uri="{FF2B5EF4-FFF2-40B4-BE49-F238E27FC236}">
                <a16:creationId xmlns:a16="http://schemas.microsoft.com/office/drawing/2014/main" id="{E03D770A-2FA6-553E-34DF-2942D7805EB1}"/>
              </a:ext>
            </a:extLst>
          </p:cNvPr>
          <p:cNvSpPr>
            <a:spLocks/>
          </p:cNvSpPr>
          <p:nvPr/>
        </p:nvSpPr>
        <p:spPr>
          <a:xfrm>
            <a:off x="3329179" y="2813493"/>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Weight loss</a:t>
            </a:r>
          </a:p>
        </p:txBody>
      </p:sp>
      <p:sp>
        <p:nvSpPr>
          <p:cNvPr id="34" name="Free-form: Shape 16">
            <a:extLst>
              <a:ext uri="{FF2B5EF4-FFF2-40B4-BE49-F238E27FC236}">
                <a16:creationId xmlns:a16="http://schemas.microsoft.com/office/drawing/2014/main" id="{2AB82D86-F3A2-2B96-559E-FBDFBBE5ECC2}"/>
              </a:ext>
            </a:extLst>
          </p:cNvPr>
          <p:cNvSpPr/>
          <p:nvPr/>
        </p:nvSpPr>
        <p:spPr>
          <a:xfrm>
            <a:off x="619201" y="980728"/>
            <a:ext cx="5338860" cy="403596"/>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Signs and symptoms of nausea and vomiting</a:t>
            </a:r>
            <a:endParaRPr kumimoji="0" lang="en-GB" sz="14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 name="object 93">
            <a:extLst>
              <a:ext uri="{FF2B5EF4-FFF2-40B4-BE49-F238E27FC236}">
                <a16:creationId xmlns:a16="http://schemas.microsoft.com/office/drawing/2014/main" id="{054B1F37-94FB-441C-4678-855F09C0CB3B}"/>
              </a:ext>
            </a:extLst>
          </p:cNvPr>
          <p:cNvSpPr>
            <a:spLocks/>
          </p:cNvSpPr>
          <p:nvPr/>
        </p:nvSpPr>
        <p:spPr>
          <a:xfrm>
            <a:off x="696106" y="3360285"/>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Dizziness or weakness</a:t>
            </a:r>
          </a:p>
        </p:txBody>
      </p:sp>
      <p:sp>
        <p:nvSpPr>
          <p:cNvPr id="37" name="object 93">
            <a:extLst>
              <a:ext uri="{FF2B5EF4-FFF2-40B4-BE49-F238E27FC236}">
                <a16:creationId xmlns:a16="http://schemas.microsoft.com/office/drawing/2014/main" id="{4208D497-08C6-1F70-3ABF-AC7E9C2E7C37}"/>
              </a:ext>
            </a:extLst>
          </p:cNvPr>
          <p:cNvSpPr>
            <a:spLocks/>
          </p:cNvSpPr>
          <p:nvPr/>
        </p:nvSpPr>
        <p:spPr>
          <a:xfrm>
            <a:off x="3329179" y="3360285"/>
            <a:ext cx="2559600" cy="471194"/>
          </a:xfrm>
          <a:prstGeom prst="roundRect">
            <a:avLst>
              <a:gd name="adj" fmla="val 15280"/>
            </a:avLst>
          </a:prstGeom>
          <a:solidFill>
            <a:schemeClr val="bg1"/>
          </a:solidFill>
        </p:spPr>
        <p:txBody>
          <a:bodyPr wrap="square" lIns="144000" tIns="46800" rIns="46800" bIns="46800" rtlCol="0" anchor="ct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making as much urine </a:t>
            </a:r>
            <a:b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usual</a:t>
            </a:r>
          </a:p>
        </p:txBody>
      </p:sp>
      <p:sp>
        <p:nvSpPr>
          <p:cNvPr id="38" name="Free-form: Shape 16">
            <a:extLst>
              <a:ext uri="{FF2B5EF4-FFF2-40B4-BE49-F238E27FC236}">
                <a16:creationId xmlns:a16="http://schemas.microsoft.com/office/drawing/2014/main" id="{CD07B628-D9B6-2438-203E-2F41833C1BF9}"/>
              </a:ext>
            </a:extLst>
          </p:cNvPr>
          <p:cNvSpPr/>
          <p:nvPr/>
        </p:nvSpPr>
        <p:spPr>
          <a:xfrm>
            <a:off x="619201" y="3983278"/>
            <a:ext cx="5338861" cy="403200"/>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Nausea and vomiting risk factors</a:t>
            </a:r>
            <a:endParaRPr kumimoji="0" lang="en-GB" sz="14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9" name="Free-form: Shape 16">
            <a:extLst>
              <a:ext uri="{FF2B5EF4-FFF2-40B4-BE49-F238E27FC236}">
                <a16:creationId xmlns:a16="http://schemas.microsoft.com/office/drawing/2014/main" id="{38C071A7-0812-7474-69F5-8E8DB2E28D73}"/>
              </a:ext>
            </a:extLst>
          </p:cNvPr>
          <p:cNvSpPr>
            <a:spLocks/>
          </p:cNvSpPr>
          <p:nvPr/>
        </p:nvSpPr>
        <p:spPr>
          <a:xfrm>
            <a:off x="6240192" y="980728"/>
            <a:ext cx="5364000" cy="540000"/>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Potential questions for patients to monitor for </a:t>
            </a:r>
            <a:br>
              <a:rPr kumimoji="0" lang="en-GB"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nausea and vomiting</a:t>
            </a:r>
            <a:endParaRPr kumimoji="0" lang="en-GB" sz="14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51439941"/>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2DE4D-802A-381B-9085-5EFCAACCCC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C88CA-68CB-7944-DDAA-4D4E6251DF9D}"/>
              </a:ext>
            </a:extLst>
          </p:cNvPr>
          <p:cNvSpPr>
            <a:spLocks noGrp="1"/>
          </p:cNvSpPr>
          <p:nvPr>
            <p:ph type="title"/>
          </p:nvPr>
        </p:nvSpPr>
        <p:spPr>
          <a:xfrm>
            <a:off x="619201" y="259200"/>
            <a:ext cx="10963199" cy="864000"/>
          </a:xfrm>
        </p:spPr>
        <p:txBody>
          <a:bodyPr>
            <a:normAutofit/>
          </a:bodyPr>
          <a:lstStyle/>
          <a:p>
            <a:r>
              <a:rPr lang="en-GB" dirty="0"/>
              <a:t>Gastrointestinal Toxicity – </a:t>
            </a:r>
            <a:r>
              <a:rPr lang="en-GB" dirty="0" err="1"/>
              <a:t>Diarrhea</a:t>
            </a:r>
            <a:r>
              <a:rPr lang="en-GB" dirty="0"/>
              <a:t> Management (SN-38 Payload)</a:t>
            </a:r>
            <a:endParaRPr lang="en-GB" noProof="0" dirty="0"/>
          </a:p>
        </p:txBody>
      </p:sp>
      <p:sp>
        <p:nvSpPr>
          <p:cNvPr id="6" name="Content Placeholder 5">
            <a:extLst>
              <a:ext uri="{FF2B5EF4-FFF2-40B4-BE49-F238E27FC236}">
                <a16:creationId xmlns:a16="http://schemas.microsoft.com/office/drawing/2014/main" id="{60AA2FD2-E7BE-998E-5035-4ED14212EA9F}"/>
              </a:ext>
            </a:extLst>
          </p:cNvPr>
          <p:cNvSpPr>
            <a:spLocks noGrp="1"/>
          </p:cNvSpPr>
          <p:nvPr>
            <p:ph sz="quarter" idx="15"/>
          </p:nvPr>
        </p:nvSpPr>
        <p:spPr>
          <a:xfrm>
            <a:off x="620183" y="6356351"/>
            <a:ext cx="10180339" cy="365125"/>
          </a:xfrm>
        </p:spPr>
        <p:txBody>
          <a:bodyPr anchor="b" anchorCtr="0"/>
          <a:lstStyle/>
          <a:p>
            <a:pPr>
              <a:spcBef>
                <a:spcPts val="0"/>
              </a:spcBef>
              <a:spcAft>
                <a:spcPts val="300"/>
              </a:spcAft>
            </a:pPr>
            <a:endParaRPr lang="en-GB" sz="1100" noProof="0" dirty="0">
              <a:solidFill>
                <a:schemeClr val="tx2"/>
              </a:solidFill>
            </a:endParaRPr>
          </a:p>
          <a:p>
            <a:pPr>
              <a:spcBef>
                <a:spcPts val="0"/>
              </a:spcBef>
              <a:spcAft>
                <a:spcPts val="300"/>
              </a:spcAft>
            </a:pPr>
            <a:r>
              <a:rPr lang="en-GB" sz="1100" dirty="0">
                <a:solidFill>
                  <a:schemeClr val="tx2"/>
                </a:solidFill>
              </a:rPr>
              <a:t>CTCAE, Common Terminology Criteria for Adverse Events; GI, gastrointestinal; ICI, immune checkpoint inhibitor; IV, intravenous</a:t>
            </a:r>
          </a:p>
          <a:p>
            <a:pPr>
              <a:spcBef>
                <a:spcPts val="0"/>
              </a:spcBef>
              <a:spcAft>
                <a:spcPts val="300"/>
              </a:spcAft>
            </a:pPr>
            <a:r>
              <a:rPr lang="en-GB" sz="1100" dirty="0">
                <a:solidFill>
                  <a:schemeClr val="tx2"/>
                </a:solidFill>
              </a:rPr>
              <a:t>Benson AB 3</a:t>
            </a:r>
            <a:r>
              <a:rPr lang="en-GB" sz="1100" baseline="30000" dirty="0">
                <a:solidFill>
                  <a:schemeClr val="tx2"/>
                </a:solidFill>
              </a:rPr>
              <a:t>rd</a:t>
            </a:r>
            <a:r>
              <a:rPr lang="en-GB" sz="1100" dirty="0">
                <a:solidFill>
                  <a:schemeClr val="tx2"/>
                </a:solidFill>
              </a:rPr>
              <a:t>, et al. J Clin Oncol. 2004;24:2918-2926; National Cancer Institute CTCAE v5.0. 2017; TRODELVY® (</a:t>
            </a:r>
            <a:r>
              <a:rPr lang="en-GB" sz="1100" dirty="0" err="1">
                <a:solidFill>
                  <a:schemeClr val="tx2"/>
                </a:solidFill>
              </a:rPr>
              <a:t>sacituzumab</a:t>
            </a:r>
            <a:r>
              <a:rPr lang="en-GB" sz="1100" dirty="0">
                <a:solidFill>
                  <a:schemeClr val="tx2"/>
                </a:solidFill>
              </a:rPr>
              <a:t> </a:t>
            </a:r>
            <a:r>
              <a:rPr lang="en-GB" sz="1100" dirty="0" err="1">
                <a:solidFill>
                  <a:schemeClr val="tx2"/>
                </a:solidFill>
              </a:rPr>
              <a:t>govitecan-hziy</a:t>
            </a:r>
            <a:r>
              <a:rPr lang="en-GB" sz="1100" dirty="0">
                <a:solidFill>
                  <a:schemeClr val="tx2"/>
                </a:solidFill>
              </a:rPr>
              <a:t>) prescribing information. Revised March 2025; Ocean AJ, et al. Cancer. 2017;123:3843-3853; Sahi N, et al. Loperamide. [Updated 2024 Feb 28]. In: </a:t>
            </a:r>
            <a:r>
              <a:rPr lang="en-GB" sz="1100" dirty="0" err="1">
                <a:solidFill>
                  <a:schemeClr val="tx2"/>
                </a:solidFill>
              </a:rPr>
              <a:t>StatPearls</a:t>
            </a:r>
            <a:r>
              <a:rPr lang="en-GB" sz="1100" dirty="0">
                <a:solidFill>
                  <a:schemeClr val="tx2"/>
                </a:solidFill>
              </a:rPr>
              <a:t> [Internet]. Treasure Island (FL): </a:t>
            </a:r>
            <a:r>
              <a:rPr lang="en-GB" sz="1100" dirty="0" err="1">
                <a:solidFill>
                  <a:schemeClr val="tx2"/>
                </a:solidFill>
              </a:rPr>
              <a:t>StatPearls</a:t>
            </a:r>
            <a:r>
              <a:rPr lang="en-GB" sz="1100" dirty="0">
                <a:solidFill>
                  <a:schemeClr val="tx2"/>
                </a:solidFill>
              </a:rPr>
              <a:t> Publishing; 2026 Jan-. Available from: </a:t>
            </a:r>
            <a:r>
              <a:rPr lang="en-GB" sz="1100" dirty="0">
                <a:solidFill>
                  <a:schemeClr val="tx2"/>
                </a:solidFill>
                <a:hlinkClick r:id="rId3">
                  <a:extLst>
                    <a:ext uri="{A12FA001-AC4F-418D-AE19-62706E023703}">
                      <ahyp:hlinkClr xmlns:ahyp="http://schemas.microsoft.com/office/drawing/2018/hyperlinkcolor" val="tx"/>
                    </a:ext>
                  </a:extLst>
                </a:hlinkClick>
              </a:rPr>
              <a:t>https://www.ncbi.nlm.nih.gov/books/NBK557885/</a:t>
            </a:r>
            <a:r>
              <a:rPr lang="en-GB" sz="1100" dirty="0">
                <a:solidFill>
                  <a:schemeClr val="tx2"/>
                </a:solidFill>
              </a:rPr>
              <a:t>; Sun R, et al. </a:t>
            </a:r>
            <a:r>
              <a:rPr lang="en-GB" sz="1100" dirty="0" err="1">
                <a:solidFill>
                  <a:schemeClr val="tx2"/>
                </a:solidFill>
              </a:rPr>
              <a:t>Toxicol</a:t>
            </a:r>
            <a:r>
              <a:rPr lang="en-GB" sz="1100" dirty="0">
                <a:solidFill>
                  <a:schemeClr val="tx2"/>
                </a:solidFill>
              </a:rPr>
              <a:t> Appl </a:t>
            </a:r>
            <a:r>
              <a:rPr lang="en-GB" sz="1100" dirty="0" err="1">
                <a:solidFill>
                  <a:schemeClr val="tx2"/>
                </a:solidFill>
              </a:rPr>
              <a:t>Pharmacol</a:t>
            </a:r>
            <a:r>
              <a:rPr lang="en-GB" sz="1100" dirty="0">
                <a:solidFill>
                  <a:schemeClr val="tx2"/>
                </a:solidFill>
              </a:rPr>
              <a:t>. 2020;389:115032; </a:t>
            </a:r>
            <a:r>
              <a:rPr lang="en-GB" sz="1100" dirty="0">
                <a:solidFill>
                  <a:schemeClr val="tx2"/>
                </a:solidFill>
                <a:hlinkClick r:id="rId4"/>
              </a:rPr>
              <a:t>https://www.nccn.org/professionals/physician_gls/pdf/palliative.pdf</a:t>
            </a:r>
            <a:r>
              <a:rPr lang="en-GB" sz="1100" dirty="0">
                <a:solidFill>
                  <a:schemeClr val="tx2"/>
                </a:solidFill>
              </a:rPr>
              <a:t> (Accessed 07 Apr 2026)</a:t>
            </a:r>
            <a:endParaRPr lang="en-GB" sz="1100" dirty="0">
              <a:solidFill>
                <a:schemeClr val="tx2"/>
              </a:solidFill>
              <a:highlight>
                <a:srgbClr val="00FFFF"/>
              </a:highlight>
            </a:endParaRPr>
          </a:p>
        </p:txBody>
      </p:sp>
      <p:sp>
        <p:nvSpPr>
          <p:cNvPr id="4" name="Slide Number Placeholder 3">
            <a:extLst>
              <a:ext uri="{FF2B5EF4-FFF2-40B4-BE49-F238E27FC236}">
                <a16:creationId xmlns:a16="http://schemas.microsoft.com/office/drawing/2014/main" id="{80A94DFE-B2C8-8F21-840E-BFC4CFAA3FDC}"/>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EDBABE-2795-4E5B-820B-776AA6DA7498}"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9DAE0D79-BBF1-CA27-1CAF-ED0DF1B11D8B}"/>
              </a:ext>
            </a:extLst>
          </p:cNvPr>
          <p:cNvSpPr/>
          <p:nvPr/>
        </p:nvSpPr>
        <p:spPr>
          <a:xfrm>
            <a:off x="364658" y="5042470"/>
            <a:ext cx="11365307" cy="621536"/>
          </a:xfrm>
          <a:prstGeom prst="round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600"/>
              </a:spcBef>
              <a:spcAft>
                <a:spcPts val="0"/>
              </a:spcAft>
              <a:buClr>
                <a:srgbClr val="C6573B"/>
              </a:buClr>
              <a:buSzTx/>
              <a:buFont typeface="Arial"/>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 Pearl</a:t>
            </a:r>
          </a:p>
          <a:p>
            <a:pPr marL="0" marR="0" lvl="0" indent="0" algn="ctr" defTabSz="457200" rtl="0" eaLnBrk="1" fontAlgn="auto" latinLnBrk="0" hangingPunct="1">
              <a:lnSpc>
                <a:spcPct val="100000"/>
              </a:lnSpc>
              <a:spcBef>
                <a:spcPts val="600"/>
              </a:spcBef>
              <a:spcAft>
                <a:spcPts val="0"/>
              </a:spcAft>
              <a:buClr>
                <a:srgbClr val="FFFFFF"/>
              </a:buClr>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Early intervention prevents dehydration, hospitalisation, and unnecessary treatment discontinuation</a:t>
            </a:r>
          </a:p>
        </p:txBody>
      </p:sp>
      <p:sp>
        <p:nvSpPr>
          <p:cNvPr id="8" name="Rectangle: Rounded Corners 7">
            <a:extLst>
              <a:ext uri="{FF2B5EF4-FFF2-40B4-BE49-F238E27FC236}">
                <a16:creationId xmlns:a16="http://schemas.microsoft.com/office/drawing/2014/main" id="{E6108D9B-1B06-60D2-CA48-F6BDE451D315}"/>
              </a:ext>
            </a:extLst>
          </p:cNvPr>
          <p:cNvSpPr/>
          <p:nvPr/>
        </p:nvSpPr>
        <p:spPr>
          <a:xfrm>
            <a:off x="3277619" y="1343922"/>
            <a:ext cx="2780927" cy="3428777"/>
          </a:xfrm>
          <a:prstGeom prst="roundRect">
            <a:avLst/>
          </a:prstGeom>
          <a:solidFill>
            <a:schemeClr val="accent1">
              <a:lumMod val="20000"/>
              <a:lumOff val="8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Diagnosis</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Grade </a:t>
            </a:r>
            <a:r>
              <a:rPr kumimoji="0" lang="en-GB"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diarrhea</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using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CTCAE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 stools/day or nocturnal symptoms →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Grade 3</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Rule out: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Infectious causes (C. diff, GI panel)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Immune-mediated colitis (less likely without ICI)</a:t>
            </a:r>
          </a:p>
        </p:txBody>
      </p:sp>
      <p:sp>
        <p:nvSpPr>
          <p:cNvPr id="3" name="Rectangle: Rounded Corners 2">
            <a:extLst>
              <a:ext uri="{FF2B5EF4-FFF2-40B4-BE49-F238E27FC236}">
                <a16:creationId xmlns:a16="http://schemas.microsoft.com/office/drawing/2014/main" id="{0B107BB6-BBC2-154F-1A45-C53D9941AEEB}"/>
              </a:ext>
            </a:extLst>
          </p:cNvPr>
          <p:cNvSpPr/>
          <p:nvPr/>
        </p:nvSpPr>
        <p:spPr>
          <a:xfrm>
            <a:off x="370364" y="1343922"/>
            <a:ext cx="2769387" cy="3428777"/>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Mechanism</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SN-38–mediated intestinal mucosal injury</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Typically </a:t>
            </a: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early onset </a:t>
            </a: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after dosing</a:t>
            </a:r>
          </a:p>
        </p:txBody>
      </p:sp>
      <p:sp>
        <p:nvSpPr>
          <p:cNvPr id="5" name="Rectangle: Rounded Corners 4">
            <a:extLst>
              <a:ext uri="{FF2B5EF4-FFF2-40B4-BE49-F238E27FC236}">
                <a16:creationId xmlns:a16="http://schemas.microsoft.com/office/drawing/2014/main" id="{CC587C19-474A-BBBA-B2B3-FC3E2BBEEAA5}"/>
              </a:ext>
            </a:extLst>
          </p:cNvPr>
          <p:cNvSpPr/>
          <p:nvPr/>
        </p:nvSpPr>
        <p:spPr>
          <a:xfrm>
            <a:off x="6176730" y="1343922"/>
            <a:ext cx="2780927" cy="3399681"/>
          </a:xfrm>
          <a:prstGeom prst="roundRect">
            <a:avLst/>
          </a:prstGeom>
          <a:solidFill>
            <a:schemeClr val="accent1">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Management</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Hold </a:t>
            </a:r>
            <a:r>
              <a:rPr kumimoji="0" lang="en-GB" sz="1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sacituzumab</a:t>
            </a:r>
            <a:r>
              <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1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govitecan</a:t>
            </a:r>
            <a:r>
              <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for Grade ≥3 </a:t>
            </a:r>
            <a:r>
              <a:rPr kumimoji="0" lang="en-GB" sz="14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diarrhea</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Aggressive antidiarrheal therapy: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Loperamide at first loose stool ± escalation</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IV fluids and </a:t>
            </a:r>
            <a:r>
              <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electrolyte repletion</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Monitor hydration status and renal function</a:t>
            </a: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Rectangle: Rounded Corners 9">
            <a:extLst>
              <a:ext uri="{FF2B5EF4-FFF2-40B4-BE49-F238E27FC236}">
                <a16:creationId xmlns:a16="http://schemas.microsoft.com/office/drawing/2014/main" id="{64F8C1A7-CB97-0730-0282-74997D2C71E5}"/>
              </a:ext>
            </a:extLst>
          </p:cNvPr>
          <p:cNvSpPr/>
          <p:nvPr/>
        </p:nvSpPr>
        <p:spPr>
          <a:xfrm>
            <a:off x="9065670" y="1343922"/>
            <a:ext cx="2761671" cy="3429261"/>
          </a:xfrm>
          <a:prstGeom prst="roundRect">
            <a:avLst/>
          </a:prstGeom>
          <a:solidFill>
            <a:schemeClr val="accent1">
              <a:lumMod val="60000"/>
              <a:lumOff val="4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Rechallenge &amp; Prevention</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Resume therapy only when </a:t>
            </a:r>
            <a:r>
              <a:rPr kumimoji="0" lang="en-GB"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diarrhea</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Grade 1</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Dose reduction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recurrent severe </a:t>
            </a:r>
            <a:r>
              <a:rPr kumimoji="0" lang="en-GB"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diarrhea</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1200"/>
              </a:spcBef>
              <a:spcAft>
                <a:spcPts val="0"/>
              </a:spcAft>
              <a:buClr>
                <a:srgbClr val="C6573B"/>
              </a:buClr>
              <a:buSzTx/>
              <a:buFont typeface="Arial"/>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Patient education:</a:t>
            </a:r>
          </a:p>
          <a:p>
            <a:pPr marL="357188" marR="0" lvl="0" indent="-357188" algn="l" defTabSz="457200" rtl="0" eaLnBrk="1" fontAlgn="auto" latinLnBrk="0" hangingPunct="1">
              <a:lnSpc>
                <a:spcPct val="100000"/>
              </a:lnSpc>
              <a:spcBef>
                <a:spcPts val="600"/>
              </a:spcBef>
              <a:spcAft>
                <a:spcPts val="0"/>
              </a:spcAft>
              <a:buClr>
                <a:srgbClr val="000000"/>
              </a:buClr>
              <a:buSzTx/>
              <a:buFont typeface="Arial"/>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Early reporting</a:t>
            </a:r>
          </a:p>
          <a:p>
            <a:pPr marL="357188" marR="0" lvl="0" indent="-357188" algn="l" defTabSz="457200" rtl="0" eaLnBrk="1" fontAlgn="auto" latinLnBrk="0" hangingPunct="1">
              <a:lnSpc>
                <a:spcPct val="100000"/>
              </a:lnSpc>
              <a:spcBef>
                <a:spcPts val="600"/>
              </a:spcBef>
              <a:spcAft>
                <a:spcPts val="0"/>
              </a:spcAft>
              <a:buClr>
                <a:srgbClr val="000000"/>
              </a:buClr>
              <a:buSzTx/>
              <a:buFont typeface="Arial"/>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Hydration and diet counselling</a:t>
            </a:r>
          </a:p>
        </p:txBody>
      </p:sp>
      <p:grpSp>
        <p:nvGrpSpPr>
          <p:cNvPr id="13" name="Group 12">
            <a:extLst>
              <a:ext uri="{FF2B5EF4-FFF2-40B4-BE49-F238E27FC236}">
                <a16:creationId xmlns:a16="http://schemas.microsoft.com/office/drawing/2014/main" id="{03A62500-7FE1-6E4F-1779-D7C879399522}"/>
              </a:ext>
            </a:extLst>
          </p:cNvPr>
          <p:cNvGrpSpPr/>
          <p:nvPr/>
        </p:nvGrpSpPr>
        <p:grpSpPr>
          <a:xfrm>
            <a:off x="2063552" y="3577996"/>
            <a:ext cx="899900" cy="1059730"/>
            <a:chOff x="5458089" y="5331097"/>
            <a:chExt cx="785199" cy="924657"/>
          </a:xfrm>
          <a:solidFill>
            <a:schemeClr val="bg1"/>
          </a:solidFill>
        </p:grpSpPr>
        <p:sp>
          <p:nvSpPr>
            <p:cNvPr id="14" name="Freeform 55">
              <a:extLst>
                <a:ext uri="{FF2B5EF4-FFF2-40B4-BE49-F238E27FC236}">
                  <a16:creationId xmlns:a16="http://schemas.microsoft.com/office/drawing/2014/main" id="{1CE06CE8-9BDB-1FF9-333C-56C4E79383A8}"/>
                </a:ext>
              </a:extLst>
            </p:cNvPr>
            <p:cNvSpPr/>
            <p:nvPr/>
          </p:nvSpPr>
          <p:spPr>
            <a:xfrm>
              <a:off x="5458770" y="5331097"/>
              <a:ext cx="784518" cy="232578"/>
            </a:xfrm>
            <a:custGeom>
              <a:avLst/>
              <a:gdLst>
                <a:gd name="connsiteX0" fmla="*/ 783778 w 784518"/>
                <a:gd name="connsiteY0" fmla="*/ 147516 h 232578"/>
                <a:gd name="connsiteX1" fmla="*/ 766548 w 784518"/>
                <a:gd name="connsiteY1" fmla="*/ 96873 h 232578"/>
                <a:gd name="connsiteX2" fmla="*/ 754619 w 784518"/>
                <a:gd name="connsiteY2" fmla="*/ 82526 h 232578"/>
                <a:gd name="connsiteX3" fmla="*/ 753577 w 784518"/>
                <a:gd name="connsiteY3" fmla="*/ 61432 h 232578"/>
                <a:gd name="connsiteX4" fmla="*/ 698005 w 784518"/>
                <a:gd name="connsiteY4" fmla="*/ 4614 h 232578"/>
                <a:gd name="connsiteX5" fmla="*/ 626527 w 784518"/>
                <a:gd name="connsiteY5" fmla="*/ 10980 h 232578"/>
                <a:gd name="connsiteX6" fmla="*/ 582883 w 784518"/>
                <a:gd name="connsiteY6" fmla="*/ 47085 h 232578"/>
                <a:gd name="connsiteX7" fmla="*/ 536588 w 784518"/>
                <a:gd name="connsiteY7" fmla="*/ 74924 h 232578"/>
                <a:gd name="connsiteX8" fmla="*/ 510363 w 784518"/>
                <a:gd name="connsiteY8" fmla="*/ 76920 h 232578"/>
                <a:gd name="connsiteX9" fmla="*/ 510363 w 784518"/>
                <a:gd name="connsiteY9" fmla="*/ 76920 h 232578"/>
                <a:gd name="connsiteX10" fmla="*/ 480257 w 784518"/>
                <a:gd name="connsiteY10" fmla="*/ 92217 h 232578"/>
                <a:gd name="connsiteX11" fmla="*/ 471926 w 784518"/>
                <a:gd name="connsiteY11" fmla="*/ 97538 h 232578"/>
                <a:gd name="connsiteX12" fmla="*/ 314580 w 784518"/>
                <a:gd name="connsiteY12" fmla="*/ 97348 h 232578"/>
                <a:gd name="connsiteX13" fmla="*/ 307858 w 784518"/>
                <a:gd name="connsiteY13" fmla="*/ 93357 h 232578"/>
                <a:gd name="connsiteX14" fmla="*/ 307858 w 784518"/>
                <a:gd name="connsiteY14" fmla="*/ 93357 h 232578"/>
                <a:gd name="connsiteX15" fmla="*/ 274628 w 784518"/>
                <a:gd name="connsiteY15" fmla="*/ 76730 h 232578"/>
                <a:gd name="connsiteX16" fmla="*/ 249824 w 784518"/>
                <a:gd name="connsiteY16" fmla="*/ 75400 h 232578"/>
                <a:gd name="connsiteX17" fmla="*/ 223789 w 784518"/>
                <a:gd name="connsiteY17" fmla="*/ 63808 h 232578"/>
                <a:gd name="connsiteX18" fmla="*/ 169068 w 784518"/>
                <a:gd name="connsiteY18" fmla="*/ 16490 h 232578"/>
                <a:gd name="connsiteX19" fmla="*/ 98726 w 784518"/>
                <a:gd name="connsiteY19" fmla="*/ 1478 h 232578"/>
                <a:gd name="connsiteX20" fmla="*/ 51863 w 784518"/>
                <a:gd name="connsiteY20" fmla="*/ 24947 h 232578"/>
                <a:gd name="connsiteX21" fmla="*/ 28384 w 784518"/>
                <a:gd name="connsiteY21" fmla="*/ 78060 h 232578"/>
                <a:gd name="connsiteX22" fmla="*/ 25449 w 784518"/>
                <a:gd name="connsiteY22" fmla="*/ 89652 h 232578"/>
                <a:gd name="connsiteX23" fmla="*/ 25449 w 784518"/>
                <a:gd name="connsiteY23" fmla="*/ 89652 h 232578"/>
                <a:gd name="connsiteX24" fmla="*/ 5190 w 784518"/>
                <a:gd name="connsiteY24" fmla="*/ 116446 h 232578"/>
                <a:gd name="connsiteX25" fmla="*/ 77 w 784518"/>
                <a:gd name="connsiteY25" fmla="*/ 151506 h 232578"/>
                <a:gd name="connsiteX26" fmla="*/ 456 w 784518"/>
                <a:gd name="connsiteY26" fmla="*/ 183146 h 232578"/>
                <a:gd name="connsiteX27" fmla="*/ 456 w 784518"/>
                <a:gd name="connsiteY27" fmla="*/ 183146 h 232578"/>
                <a:gd name="connsiteX28" fmla="*/ 27911 w 784518"/>
                <a:gd name="connsiteY28" fmla="*/ 226378 h 232578"/>
                <a:gd name="connsiteX29" fmla="*/ 84525 w 784518"/>
                <a:gd name="connsiteY29" fmla="*/ 219632 h 232578"/>
                <a:gd name="connsiteX30" fmla="*/ 101945 w 784518"/>
                <a:gd name="connsiteY30" fmla="*/ 179251 h 232578"/>
                <a:gd name="connsiteX31" fmla="*/ 102134 w 784518"/>
                <a:gd name="connsiteY31" fmla="*/ 133549 h 232578"/>
                <a:gd name="connsiteX32" fmla="*/ 102134 w 784518"/>
                <a:gd name="connsiteY32" fmla="*/ 133549 h 232578"/>
                <a:gd name="connsiteX33" fmla="*/ 111602 w 784518"/>
                <a:gd name="connsiteY33" fmla="*/ 113976 h 232578"/>
                <a:gd name="connsiteX34" fmla="*/ 122205 w 784518"/>
                <a:gd name="connsiteY34" fmla="*/ 112170 h 232578"/>
                <a:gd name="connsiteX35" fmla="*/ 136501 w 784518"/>
                <a:gd name="connsiteY35" fmla="*/ 128038 h 232578"/>
                <a:gd name="connsiteX36" fmla="*/ 196334 w 784518"/>
                <a:gd name="connsiteY36" fmla="*/ 174595 h 232578"/>
                <a:gd name="connsiteX37" fmla="*/ 248782 w 784518"/>
                <a:gd name="connsiteY37" fmla="*/ 177160 h 232578"/>
                <a:gd name="connsiteX38" fmla="*/ 261658 w 784518"/>
                <a:gd name="connsiteY38" fmla="*/ 167659 h 232578"/>
                <a:gd name="connsiteX39" fmla="*/ 268664 w 784518"/>
                <a:gd name="connsiteY39" fmla="*/ 135924 h 232578"/>
                <a:gd name="connsiteX40" fmla="*/ 285894 w 784518"/>
                <a:gd name="connsiteY40" fmla="*/ 126422 h 232578"/>
                <a:gd name="connsiteX41" fmla="*/ 296213 w 784518"/>
                <a:gd name="connsiteY41" fmla="*/ 133739 h 232578"/>
                <a:gd name="connsiteX42" fmla="*/ 298202 w 784518"/>
                <a:gd name="connsiteY42" fmla="*/ 146281 h 232578"/>
                <a:gd name="connsiteX43" fmla="*/ 290344 w 784518"/>
                <a:gd name="connsiteY43" fmla="*/ 160343 h 232578"/>
                <a:gd name="connsiteX44" fmla="*/ 290344 w 784518"/>
                <a:gd name="connsiteY44" fmla="*/ 160343 h 232578"/>
                <a:gd name="connsiteX45" fmla="*/ 292048 w 784518"/>
                <a:gd name="connsiteY45" fmla="*/ 181626 h 232578"/>
                <a:gd name="connsiteX46" fmla="*/ 325183 w 784518"/>
                <a:gd name="connsiteY46" fmla="*/ 208040 h 232578"/>
                <a:gd name="connsiteX47" fmla="*/ 351976 w 784518"/>
                <a:gd name="connsiteY47" fmla="*/ 209751 h 232578"/>
                <a:gd name="connsiteX48" fmla="*/ 452613 w 784518"/>
                <a:gd name="connsiteY48" fmla="*/ 209751 h 232578"/>
                <a:gd name="connsiteX49" fmla="*/ 491807 w 784518"/>
                <a:gd name="connsiteY49" fmla="*/ 192268 h 232578"/>
                <a:gd name="connsiteX50" fmla="*/ 502600 w 784518"/>
                <a:gd name="connsiteY50" fmla="*/ 162718 h 232578"/>
                <a:gd name="connsiteX51" fmla="*/ 493511 w 784518"/>
                <a:gd name="connsiteY51" fmla="*/ 145616 h 232578"/>
                <a:gd name="connsiteX52" fmla="*/ 499760 w 784518"/>
                <a:gd name="connsiteY52" fmla="*/ 128703 h 232578"/>
                <a:gd name="connsiteX53" fmla="*/ 521251 w 784518"/>
                <a:gd name="connsiteY53" fmla="*/ 134024 h 232578"/>
                <a:gd name="connsiteX54" fmla="*/ 527688 w 784518"/>
                <a:gd name="connsiteY54" fmla="*/ 165759 h 232578"/>
                <a:gd name="connsiteX55" fmla="*/ 539238 w 784518"/>
                <a:gd name="connsiteY55" fmla="*/ 176875 h 232578"/>
                <a:gd name="connsiteX56" fmla="*/ 586859 w 784518"/>
                <a:gd name="connsiteY56" fmla="*/ 175640 h 232578"/>
                <a:gd name="connsiteX57" fmla="*/ 647260 w 784518"/>
                <a:gd name="connsiteY57" fmla="*/ 129653 h 232578"/>
                <a:gd name="connsiteX58" fmla="*/ 660325 w 784518"/>
                <a:gd name="connsiteY58" fmla="*/ 113691 h 232578"/>
                <a:gd name="connsiteX59" fmla="*/ 670644 w 784518"/>
                <a:gd name="connsiteY59" fmla="*/ 113215 h 232578"/>
                <a:gd name="connsiteX60" fmla="*/ 680585 w 784518"/>
                <a:gd name="connsiteY60" fmla="*/ 132313 h 232578"/>
                <a:gd name="connsiteX61" fmla="*/ 680963 w 784518"/>
                <a:gd name="connsiteY61" fmla="*/ 182196 h 232578"/>
                <a:gd name="connsiteX62" fmla="*/ 710691 w 784518"/>
                <a:gd name="connsiteY62" fmla="*/ 228088 h 232578"/>
                <a:gd name="connsiteX63" fmla="*/ 751968 w 784518"/>
                <a:gd name="connsiteY63" fmla="*/ 228373 h 232578"/>
                <a:gd name="connsiteX64" fmla="*/ 779991 w 784518"/>
                <a:gd name="connsiteY64" fmla="*/ 197874 h 232578"/>
                <a:gd name="connsiteX65" fmla="*/ 783967 w 784518"/>
                <a:gd name="connsiteY65" fmla="*/ 147611 h 232578"/>
                <a:gd name="connsiteX66" fmla="*/ 783967 w 784518"/>
                <a:gd name="connsiteY66" fmla="*/ 147611 h 23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84518" h="232578">
                  <a:moveTo>
                    <a:pt x="783778" y="147516"/>
                  </a:moveTo>
                  <a:cubicBezTo>
                    <a:pt x="785198" y="128988"/>
                    <a:pt x="778950" y="110650"/>
                    <a:pt x="766548" y="96873"/>
                  </a:cubicBezTo>
                  <a:cubicBezTo>
                    <a:pt x="762666" y="92122"/>
                    <a:pt x="756418" y="88797"/>
                    <a:pt x="754619" y="82526"/>
                  </a:cubicBezTo>
                  <a:cubicBezTo>
                    <a:pt x="755187" y="75495"/>
                    <a:pt x="754808" y="68368"/>
                    <a:pt x="753577" y="61432"/>
                  </a:cubicBezTo>
                  <a:cubicBezTo>
                    <a:pt x="746288" y="33973"/>
                    <a:pt x="725176" y="12405"/>
                    <a:pt x="698005" y="4614"/>
                  </a:cubicBezTo>
                  <a:cubicBezTo>
                    <a:pt x="674336" y="-3178"/>
                    <a:pt x="648491" y="-802"/>
                    <a:pt x="626527" y="10980"/>
                  </a:cubicBezTo>
                  <a:cubicBezTo>
                    <a:pt x="610432" y="21051"/>
                    <a:pt x="595758" y="33213"/>
                    <a:pt x="582883" y="47085"/>
                  </a:cubicBezTo>
                  <a:cubicBezTo>
                    <a:pt x="570196" y="60387"/>
                    <a:pt x="554197" y="70079"/>
                    <a:pt x="536588" y="74924"/>
                  </a:cubicBezTo>
                  <a:cubicBezTo>
                    <a:pt x="527972" y="77110"/>
                    <a:pt x="519073" y="75590"/>
                    <a:pt x="510363" y="76920"/>
                  </a:cubicBezTo>
                  <a:lnTo>
                    <a:pt x="510363" y="76920"/>
                  </a:lnTo>
                  <a:cubicBezTo>
                    <a:pt x="499002" y="78820"/>
                    <a:pt x="488494" y="84141"/>
                    <a:pt x="480257" y="92217"/>
                  </a:cubicBezTo>
                  <a:cubicBezTo>
                    <a:pt x="477701" y="94308"/>
                    <a:pt x="475429" y="97348"/>
                    <a:pt x="471926" y="97538"/>
                  </a:cubicBezTo>
                  <a:cubicBezTo>
                    <a:pt x="419477" y="97918"/>
                    <a:pt x="367029" y="97443"/>
                    <a:pt x="314580" y="97348"/>
                  </a:cubicBezTo>
                  <a:cubicBezTo>
                    <a:pt x="311550" y="97918"/>
                    <a:pt x="309657" y="95163"/>
                    <a:pt x="307858" y="93357"/>
                  </a:cubicBezTo>
                  <a:lnTo>
                    <a:pt x="307858" y="93357"/>
                  </a:lnTo>
                  <a:cubicBezTo>
                    <a:pt x="298959" y="84236"/>
                    <a:pt x="287220" y="78345"/>
                    <a:pt x="274628" y="76730"/>
                  </a:cubicBezTo>
                  <a:cubicBezTo>
                    <a:pt x="266392" y="75685"/>
                    <a:pt x="257966" y="77205"/>
                    <a:pt x="249824" y="75400"/>
                  </a:cubicBezTo>
                  <a:cubicBezTo>
                    <a:pt x="240546" y="73119"/>
                    <a:pt x="231741" y="69129"/>
                    <a:pt x="223789" y="63808"/>
                  </a:cubicBezTo>
                  <a:cubicBezTo>
                    <a:pt x="203718" y="50316"/>
                    <a:pt x="188855" y="30363"/>
                    <a:pt x="169068" y="16490"/>
                  </a:cubicBezTo>
                  <a:cubicBezTo>
                    <a:pt x="148429" y="2523"/>
                    <a:pt x="123246" y="-2893"/>
                    <a:pt x="98726" y="1478"/>
                  </a:cubicBezTo>
                  <a:cubicBezTo>
                    <a:pt x="81117" y="4328"/>
                    <a:pt x="64739" y="12595"/>
                    <a:pt x="51863" y="24947"/>
                  </a:cubicBezTo>
                  <a:cubicBezTo>
                    <a:pt x="37000" y="38629"/>
                    <a:pt x="28479" y="57822"/>
                    <a:pt x="28384" y="78060"/>
                  </a:cubicBezTo>
                  <a:cubicBezTo>
                    <a:pt x="28290" y="82051"/>
                    <a:pt x="29142" y="86896"/>
                    <a:pt x="25449" y="89652"/>
                  </a:cubicBezTo>
                  <a:lnTo>
                    <a:pt x="25449" y="89652"/>
                  </a:lnTo>
                  <a:cubicBezTo>
                    <a:pt x="16645" y="96873"/>
                    <a:pt x="9734" y="105994"/>
                    <a:pt x="5190" y="116446"/>
                  </a:cubicBezTo>
                  <a:cubicBezTo>
                    <a:pt x="1308" y="127753"/>
                    <a:pt x="-396" y="139630"/>
                    <a:pt x="77" y="151506"/>
                  </a:cubicBezTo>
                  <a:cubicBezTo>
                    <a:pt x="77" y="162053"/>
                    <a:pt x="-112" y="172600"/>
                    <a:pt x="456" y="183146"/>
                  </a:cubicBezTo>
                  <a:lnTo>
                    <a:pt x="456" y="183146"/>
                  </a:lnTo>
                  <a:cubicBezTo>
                    <a:pt x="1876" y="201294"/>
                    <a:pt x="12195" y="217447"/>
                    <a:pt x="27911" y="226378"/>
                  </a:cubicBezTo>
                  <a:cubicBezTo>
                    <a:pt x="46372" y="236070"/>
                    <a:pt x="68904" y="233409"/>
                    <a:pt x="84525" y="219632"/>
                  </a:cubicBezTo>
                  <a:cubicBezTo>
                    <a:pt x="95791" y="209275"/>
                    <a:pt x="102134" y="194643"/>
                    <a:pt x="101945" y="179251"/>
                  </a:cubicBezTo>
                  <a:cubicBezTo>
                    <a:pt x="102134" y="164048"/>
                    <a:pt x="101945" y="148751"/>
                    <a:pt x="102134" y="133549"/>
                  </a:cubicBezTo>
                  <a:lnTo>
                    <a:pt x="102134" y="133549"/>
                  </a:lnTo>
                  <a:cubicBezTo>
                    <a:pt x="102418" y="125947"/>
                    <a:pt x="105827" y="118821"/>
                    <a:pt x="111602" y="113976"/>
                  </a:cubicBezTo>
                  <a:cubicBezTo>
                    <a:pt x="114347" y="111125"/>
                    <a:pt x="118607" y="110365"/>
                    <a:pt x="122205" y="112170"/>
                  </a:cubicBezTo>
                  <a:cubicBezTo>
                    <a:pt x="127696" y="116731"/>
                    <a:pt x="132524" y="122052"/>
                    <a:pt x="136501" y="128038"/>
                  </a:cubicBezTo>
                  <a:cubicBezTo>
                    <a:pt x="151459" y="149036"/>
                    <a:pt x="172287" y="165284"/>
                    <a:pt x="196334" y="174595"/>
                  </a:cubicBezTo>
                  <a:cubicBezTo>
                    <a:pt x="212996" y="181531"/>
                    <a:pt x="231552" y="182386"/>
                    <a:pt x="248782" y="177160"/>
                  </a:cubicBezTo>
                  <a:cubicBezTo>
                    <a:pt x="253705" y="175165"/>
                    <a:pt x="259575" y="173075"/>
                    <a:pt x="261658" y="167659"/>
                  </a:cubicBezTo>
                  <a:cubicBezTo>
                    <a:pt x="263267" y="156922"/>
                    <a:pt x="265540" y="146281"/>
                    <a:pt x="268664" y="135924"/>
                  </a:cubicBezTo>
                  <a:cubicBezTo>
                    <a:pt x="271788" y="129368"/>
                    <a:pt x="278699" y="125567"/>
                    <a:pt x="285894" y="126422"/>
                  </a:cubicBezTo>
                  <a:cubicBezTo>
                    <a:pt x="290154" y="127278"/>
                    <a:pt x="293941" y="129938"/>
                    <a:pt x="296213" y="133739"/>
                  </a:cubicBezTo>
                  <a:cubicBezTo>
                    <a:pt x="298580" y="137444"/>
                    <a:pt x="299243" y="142005"/>
                    <a:pt x="298202" y="146281"/>
                  </a:cubicBezTo>
                  <a:cubicBezTo>
                    <a:pt x="296876" y="151601"/>
                    <a:pt x="292332" y="155307"/>
                    <a:pt x="290344" y="160343"/>
                  </a:cubicBezTo>
                  <a:lnTo>
                    <a:pt x="290344" y="160343"/>
                  </a:lnTo>
                  <a:cubicBezTo>
                    <a:pt x="288166" y="167374"/>
                    <a:pt x="288734" y="174975"/>
                    <a:pt x="292048" y="181626"/>
                  </a:cubicBezTo>
                  <a:cubicBezTo>
                    <a:pt x="298580" y="194928"/>
                    <a:pt x="310793" y="204620"/>
                    <a:pt x="325183" y="208040"/>
                  </a:cubicBezTo>
                  <a:cubicBezTo>
                    <a:pt x="333988" y="209845"/>
                    <a:pt x="342982" y="210416"/>
                    <a:pt x="351976" y="209751"/>
                  </a:cubicBezTo>
                  <a:cubicBezTo>
                    <a:pt x="385490" y="210226"/>
                    <a:pt x="419099" y="209751"/>
                    <a:pt x="452613" y="209751"/>
                  </a:cubicBezTo>
                  <a:cubicBezTo>
                    <a:pt x="467476" y="209370"/>
                    <a:pt x="481583" y="203004"/>
                    <a:pt x="491807" y="192268"/>
                  </a:cubicBezTo>
                  <a:cubicBezTo>
                    <a:pt x="499476" y="184477"/>
                    <a:pt x="503452" y="173645"/>
                    <a:pt x="502600" y="162718"/>
                  </a:cubicBezTo>
                  <a:cubicBezTo>
                    <a:pt x="501085" y="156257"/>
                    <a:pt x="495026" y="152172"/>
                    <a:pt x="493511" y="145616"/>
                  </a:cubicBezTo>
                  <a:cubicBezTo>
                    <a:pt x="491429" y="139154"/>
                    <a:pt x="493985" y="132218"/>
                    <a:pt x="499760" y="128703"/>
                  </a:cubicBezTo>
                  <a:cubicBezTo>
                    <a:pt x="507144" y="124237"/>
                    <a:pt x="516801" y="126613"/>
                    <a:pt x="521251" y="134024"/>
                  </a:cubicBezTo>
                  <a:cubicBezTo>
                    <a:pt x="525700" y="144000"/>
                    <a:pt x="527878" y="154832"/>
                    <a:pt x="527688" y="165759"/>
                  </a:cubicBezTo>
                  <a:cubicBezTo>
                    <a:pt x="528635" y="171555"/>
                    <a:pt x="534315" y="174785"/>
                    <a:pt x="539238" y="176875"/>
                  </a:cubicBezTo>
                  <a:cubicBezTo>
                    <a:pt x="554765" y="182101"/>
                    <a:pt x="571616" y="181626"/>
                    <a:pt x="586859" y="175640"/>
                  </a:cubicBezTo>
                  <a:cubicBezTo>
                    <a:pt x="611095" y="166614"/>
                    <a:pt x="632112" y="150556"/>
                    <a:pt x="647260" y="129653"/>
                  </a:cubicBezTo>
                  <a:cubicBezTo>
                    <a:pt x="651142" y="123952"/>
                    <a:pt x="655497" y="118631"/>
                    <a:pt x="660325" y="113691"/>
                  </a:cubicBezTo>
                  <a:cubicBezTo>
                    <a:pt x="663260" y="111125"/>
                    <a:pt x="667520" y="110935"/>
                    <a:pt x="670644" y="113215"/>
                  </a:cubicBezTo>
                  <a:cubicBezTo>
                    <a:pt x="676703" y="117681"/>
                    <a:pt x="680395" y="124712"/>
                    <a:pt x="680585" y="132313"/>
                  </a:cubicBezTo>
                  <a:cubicBezTo>
                    <a:pt x="680774" y="148941"/>
                    <a:pt x="680490" y="165569"/>
                    <a:pt x="680963" y="182196"/>
                  </a:cubicBezTo>
                  <a:cubicBezTo>
                    <a:pt x="681626" y="201864"/>
                    <a:pt x="692987" y="219537"/>
                    <a:pt x="710691" y="228088"/>
                  </a:cubicBezTo>
                  <a:cubicBezTo>
                    <a:pt x="723850" y="233979"/>
                    <a:pt x="738809" y="234074"/>
                    <a:pt x="751968" y="228373"/>
                  </a:cubicBezTo>
                  <a:cubicBezTo>
                    <a:pt x="765128" y="222577"/>
                    <a:pt x="775352" y="211556"/>
                    <a:pt x="779991" y="197874"/>
                  </a:cubicBezTo>
                  <a:cubicBezTo>
                    <a:pt x="784062" y="181436"/>
                    <a:pt x="785387" y="164428"/>
                    <a:pt x="783967" y="147611"/>
                  </a:cubicBezTo>
                  <a:lnTo>
                    <a:pt x="783967" y="147611"/>
                  </a:lnTo>
                  <a:close/>
                </a:path>
              </a:pathLst>
            </a:custGeom>
            <a:grpFill/>
            <a:ln w="943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 name="Freeform 56">
              <a:extLst>
                <a:ext uri="{FF2B5EF4-FFF2-40B4-BE49-F238E27FC236}">
                  <a16:creationId xmlns:a16="http://schemas.microsoft.com/office/drawing/2014/main" id="{43E9187D-E3E0-279C-8234-48490A538930}"/>
                </a:ext>
              </a:extLst>
            </p:cNvPr>
            <p:cNvSpPr/>
            <p:nvPr/>
          </p:nvSpPr>
          <p:spPr>
            <a:xfrm>
              <a:off x="5604281" y="5576943"/>
              <a:ext cx="471242" cy="373000"/>
            </a:xfrm>
            <a:custGeom>
              <a:avLst/>
              <a:gdLst>
                <a:gd name="connsiteX0" fmla="*/ 198607 w 471242"/>
                <a:gd name="connsiteY0" fmla="*/ 139016 h 373000"/>
                <a:gd name="connsiteX1" fmla="*/ 212997 w 471242"/>
                <a:gd name="connsiteY1" fmla="*/ 119158 h 373000"/>
                <a:gd name="connsiteX2" fmla="*/ 208642 w 471242"/>
                <a:gd name="connsiteY2" fmla="*/ 99965 h 373000"/>
                <a:gd name="connsiteX3" fmla="*/ 191128 w 471242"/>
                <a:gd name="connsiteY3" fmla="*/ 91129 h 373000"/>
                <a:gd name="connsiteX4" fmla="*/ 172951 w 471242"/>
                <a:gd name="connsiteY4" fmla="*/ 99585 h 373000"/>
                <a:gd name="connsiteX5" fmla="*/ 145401 w 471242"/>
                <a:gd name="connsiteY5" fmla="*/ 128565 h 373000"/>
                <a:gd name="connsiteX6" fmla="*/ 94846 w 471242"/>
                <a:gd name="connsiteY6" fmla="*/ 128375 h 373000"/>
                <a:gd name="connsiteX7" fmla="*/ 68432 w 471242"/>
                <a:gd name="connsiteY7" fmla="*/ 112127 h 373000"/>
                <a:gd name="connsiteX8" fmla="*/ 70704 w 471242"/>
                <a:gd name="connsiteY8" fmla="*/ 77257 h 373000"/>
                <a:gd name="connsiteX9" fmla="*/ 97212 w 471242"/>
                <a:gd name="connsiteY9" fmla="*/ 65475 h 373000"/>
                <a:gd name="connsiteX10" fmla="*/ 371763 w 471242"/>
                <a:gd name="connsiteY10" fmla="*/ 65475 h 373000"/>
                <a:gd name="connsiteX11" fmla="*/ 371763 w 471242"/>
                <a:gd name="connsiteY11" fmla="*/ 65475 h 373000"/>
                <a:gd name="connsiteX12" fmla="*/ 399124 w 471242"/>
                <a:gd name="connsiteY12" fmla="*/ 83338 h 373000"/>
                <a:gd name="connsiteX13" fmla="*/ 401112 w 471242"/>
                <a:gd name="connsiteY13" fmla="*/ 106901 h 373000"/>
                <a:gd name="connsiteX14" fmla="*/ 417774 w 471242"/>
                <a:gd name="connsiteY14" fmla="*/ 131130 h 373000"/>
                <a:gd name="connsiteX15" fmla="*/ 451383 w 471242"/>
                <a:gd name="connsiteY15" fmla="*/ 128660 h 373000"/>
                <a:gd name="connsiteX16" fmla="*/ 470128 w 471242"/>
                <a:gd name="connsiteY16" fmla="*/ 99110 h 373000"/>
                <a:gd name="connsiteX17" fmla="*/ 460377 w 471242"/>
                <a:gd name="connsiteY17" fmla="*/ 45332 h 373000"/>
                <a:gd name="connsiteX18" fmla="*/ 433111 w 471242"/>
                <a:gd name="connsiteY18" fmla="*/ 17207 h 373000"/>
                <a:gd name="connsiteX19" fmla="*/ 375645 w 471242"/>
                <a:gd name="connsiteY19" fmla="*/ 10 h 373000"/>
                <a:gd name="connsiteX20" fmla="*/ 88692 w 471242"/>
                <a:gd name="connsiteY20" fmla="*/ 10 h 373000"/>
                <a:gd name="connsiteX21" fmla="*/ 88692 w 471242"/>
                <a:gd name="connsiteY21" fmla="*/ 10 h 373000"/>
                <a:gd name="connsiteX22" fmla="*/ 35486 w 471242"/>
                <a:gd name="connsiteY22" fmla="*/ 20153 h 373000"/>
                <a:gd name="connsiteX23" fmla="*/ 1688 w 471242"/>
                <a:gd name="connsiteY23" fmla="*/ 74786 h 373000"/>
                <a:gd name="connsiteX24" fmla="*/ 3865 w 471242"/>
                <a:gd name="connsiteY24" fmla="*/ 122674 h 373000"/>
                <a:gd name="connsiteX25" fmla="*/ 49687 w 471242"/>
                <a:gd name="connsiteY25" fmla="*/ 181868 h 373000"/>
                <a:gd name="connsiteX26" fmla="*/ 28575 w 471242"/>
                <a:gd name="connsiteY26" fmla="*/ 205812 h 373000"/>
                <a:gd name="connsiteX27" fmla="*/ 13238 w 471242"/>
                <a:gd name="connsiteY27" fmla="*/ 290945 h 373000"/>
                <a:gd name="connsiteX28" fmla="*/ 41450 w 471242"/>
                <a:gd name="connsiteY28" fmla="*/ 341113 h 373000"/>
                <a:gd name="connsiteX29" fmla="*/ 107910 w 471242"/>
                <a:gd name="connsiteY29" fmla="*/ 372658 h 373000"/>
                <a:gd name="connsiteX30" fmla="*/ 134324 w 471242"/>
                <a:gd name="connsiteY30" fmla="*/ 372753 h 373000"/>
                <a:gd name="connsiteX31" fmla="*/ 134324 w 471242"/>
                <a:gd name="connsiteY31" fmla="*/ 372753 h 373000"/>
                <a:gd name="connsiteX32" fmla="*/ 158371 w 471242"/>
                <a:gd name="connsiteY32" fmla="*/ 370662 h 373000"/>
                <a:gd name="connsiteX33" fmla="*/ 181755 w 471242"/>
                <a:gd name="connsiteY33" fmla="*/ 347859 h 373000"/>
                <a:gd name="connsiteX34" fmla="*/ 174844 w 471242"/>
                <a:gd name="connsiteY34" fmla="*/ 316599 h 373000"/>
                <a:gd name="connsiteX35" fmla="*/ 148052 w 471242"/>
                <a:gd name="connsiteY35" fmla="*/ 304342 h 373000"/>
                <a:gd name="connsiteX36" fmla="*/ 117756 w 471242"/>
                <a:gd name="connsiteY36" fmla="*/ 304342 h 373000"/>
                <a:gd name="connsiteX37" fmla="*/ 117756 w 471242"/>
                <a:gd name="connsiteY37" fmla="*/ 304342 h 373000"/>
                <a:gd name="connsiteX38" fmla="*/ 99200 w 471242"/>
                <a:gd name="connsiteY38" fmla="*/ 302632 h 373000"/>
                <a:gd name="connsiteX39" fmla="*/ 77615 w 471242"/>
                <a:gd name="connsiteY39" fmla="*/ 282774 h 373000"/>
                <a:gd name="connsiteX40" fmla="*/ 81970 w 471242"/>
                <a:gd name="connsiteY40" fmla="*/ 249614 h 373000"/>
                <a:gd name="connsiteX41" fmla="*/ 106680 w 471242"/>
                <a:gd name="connsiteY41" fmla="*/ 240112 h 373000"/>
                <a:gd name="connsiteX42" fmla="*/ 147200 w 471242"/>
                <a:gd name="connsiteY42" fmla="*/ 236216 h 373000"/>
                <a:gd name="connsiteX43" fmla="*/ 183838 w 471242"/>
                <a:gd name="connsiteY43" fmla="*/ 192510 h 373000"/>
                <a:gd name="connsiteX44" fmla="*/ 180524 w 471242"/>
                <a:gd name="connsiteY44" fmla="*/ 158779 h 373000"/>
                <a:gd name="connsiteX45" fmla="*/ 198323 w 471242"/>
                <a:gd name="connsiteY45" fmla="*/ 139111 h 373000"/>
                <a:gd name="connsiteX46" fmla="*/ 198323 w 471242"/>
                <a:gd name="connsiteY46" fmla="*/ 139111 h 37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1242" h="373000">
                  <a:moveTo>
                    <a:pt x="198607" y="139016"/>
                  </a:moveTo>
                  <a:cubicBezTo>
                    <a:pt x="204761" y="133505"/>
                    <a:pt x="209684" y="126759"/>
                    <a:pt x="212997" y="119158"/>
                  </a:cubicBezTo>
                  <a:cubicBezTo>
                    <a:pt x="214512" y="112412"/>
                    <a:pt x="212902" y="105381"/>
                    <a:pt x="208642" y="99965"/>
                  </a:cubicBezTo>
                  <a:cubicBezTo>
                    <a:pt x="204382" y="94549"/>
                    <a:pt x="198039" y="91319"/>
                    <a:pt x="191128" y="91129"/>
                  </a:cubicBezTo>
                  <a:cubicBezTo>
                    <a:pt x="184217" y="91509"/>
                    <a:pt x="177684" y="94549"/>
                    <a:pt x="172951" y="99585"/>
                  </a:cubicBezTo>
                  <a:cubicBezTo>
                    <a:pt x="163294" y="108802"/>
                    <a:pt x="155625" y="119918"/>
                    <a:pt x="145401" y="128565"/>
                  </a:cubicBezTo>
                  <a:cubicBezTo>
                    <a:pt x="128549" y="128375"/>
                    <a:pt x="111697" y="128850"/>
                    <a:pt x="94846" y="128375"/>
                  </a:cubicBezTo>
                  <a:cubicBezTo>
                    <a:pt x="84242" y="126664"/>
                    <a:pt x="74775" y="120773"/>
                    <a:pt x="68432" y="112127"/>
                  </a:cubicBezTo>
                  <a:cubicBezTo>
                    <a:pt x="61521" y="101295"/>
                    <a:pt x="62467" y="87138"/>
                    <a:pt x="70704" y="77257"/>
                  </a:cubicBezTo>
                  <a:cubicBezTo>
                    <a:pt x="77331" y="69560"/>
                    <a:pt x="87082" y="65285"/>
                    <a:pt x="97212" y="65475"/>
                  </a:cubicBezTo>
                  <a:lnTo>
                    <a:pt x="371763" y="65475"/>
                  </a:lnTo>
                  <a:lnTo>
                    <a:pt x="371763" y="65475"/>
                  </a:lnTo>
                  <a:cubicBezTo>
                    <a:pt x="383597" y="65285"/>
                    <a:pt x="394390" y="72316"/>
                    <a:pt x="399124" y="83338"/>
                  </a:cubicBezTo>
                  <a:cubicBezTo>
                    <a:pt x="400828" y="91034"/>
                    <a:pt x="401585" y="98920"/>
                    <a:pt x="401112" y="106901"/>
                  </a:cubicBezTo>
                  <a:cubicBezTo>
                    <a:pt x="402059" y="117353"/>
                    <a:pt x="408402" y="126569"/>
                    <a:pt x="417774" y="131130"/>
                  </a:cubicBezTo>
                  <a:cubicBezTo>
                    <a:pt x="428756" y="135881"/>
                    <a:pt x="441253" y="135026"/>
                    <a:pt x="451383" y="128660"/>
                  </a:cubicBezTo>
                  <a:cubicBezTo>
                    <a:pt x="461229" y="121629"/>
                    <a:pt x="467951" y="110987"/>
                    <a:pt x="470128" y="99110"/>
                  </a:cubicBezTo>
                  <a:cubicBezTo>
                    <a:pt x="473252" y="80582"/>
                    <a:pt x="469750" y="61579"/>
                    <a:pt x="460377" y="45332"/>
                  </a:cubicBezTo>
                  <a:cubicBezTo>
                    <a:pt x="453466" y="34025"/>
                    <a:pt x="444188" y="24428"/>
                    <a:pt x="433111" y="17207"/>
                  </a:cubicBezTo>
                  <a:cubicBezTo>
                    <a:pt x="416165" y="5805"/>
                    <a:pt x="396094" y="-275"/>
                    <a:pt x="375645" y="10"/>
                  </a:cubicBezTo>
                  <a:cubicBezTo>
                    <a:pt x="280025" y="10"/>
                    <a:pt x="184406" y="10"/>
                    <a:pt x="88692" y="10"/>
                  </a:cubicBezTo>
                  <a:lnTo>
                    <a:pt x="88692" y="10"/>
                  </a:lnTo>
                  <a:cubicBezTo>
                    <a:pt x="69379" y="1530"/>
                    <a:pt x="50917" y="8561"/>
                    <a:pt x="35486" y="20153"/>
                  </a:cubicBezTo>
                  <a:cubicBezTo>
                    <a:pt x="18066" y="33740"/>
                    <a:pt x="6042" y="53123"/>
                    <a:pt x="1688" y="74786"/>
                  </a:cubicBezTo>
                  <a:cubicBezTo>
                    <a:pt x="-1153" y="90749"/>
                    <a:pt x="-395" y="107091"/>
                    <a:pt x="3865" y="122674"/>
                  </a:cubicBezTo>
                  <a:cubicBezTo>
                    <a:pt x="11818" y="147188"/>
                    <a:pt x="28007" y="168091"/>
                    <a:pt x="49687" y="181868"/>
                  </a:cubicBezTo>
                  <a:cubicBezTo>
                    <a:pt x="41829" y="189089"/>
                    <a:pt x="34728" y="197070"/>
                    <a:pt x="28575" y="205812"/>
                  </a:cubicBezTo>
                  <a:cubicBezTo>
                    <a:pt x="11534" y="230706"/>
                    <a:pt x="5948" y="261680"/>
                    <a:pt x="13238" y="290945"/>
                  </a:cubicBezTo>
                  <a:cubicBezTo>
                    <a:pt x="18350" y="309758"/>
                    <a:pt x="28007" y="327051"/>
                    <a:pt x="41450" y="341113"/>
                  </a:cubicBezTo>
                  <a:cubicBezTo>
                    <a:pt x="58775" y="359736"/>
                    <a:pt x="82538" y="370947"/>
                    <a:pt x="107910" y="372658"/>
                  </a:cubicBezTo>
                  <a:cubicBezTo>
                    <a:pt x="116715" y="372848"/>
                    <a:pt x="125519" y="372658"/>
                    <a:pt x="134324" y="372753"/>
                  </a:cubicBezTo>
                  <a:lnTo>
                    <a:pt x="134324" y="372753"/>
                  </a:lnTo>
                  <a:cubicBezTo>
                    <a:pt x="142466" y="373418"/>
                    <a:pt x="150513" y="372753"/>
                    <a:pt x="158371" y="370662"/>
                  </a:cubicBezTo>
                  <a:cubicBezTo>
                    <a:pt x="169353" y="367147"/>
                    <a:pt x="177968" y="358691"/>
                    <a:pt x="181755" y="347859"/>
                  </a:cubicBezTo>
                  <a:cubicBezTo>
                    <a:pt x="184974" y="336932"/>
                    <a:pt x="182418" y="325150"/>
                    <a:pt x="174844" y="316599"/>
                  </a:cubicBezTo>
                  <a:cubicBezTo>
                    <a:pt x="167933" y="308998"/>
                    <a:pt x="158276" y="304627"/>
                    <a:pt x="148052" y="304342"/>
                  </a:cubicBezTo>
                  <a:cubicBezTo>
                    <a:pt x="137922" y="304152"/>
                    <a:pt x="127886" y="304342"/>
                    <a:pt x="117756" y="304342"/>
                  </a:cubicBezTo>
                  <a:lnTo>
                    <a:pt x="117756" y="304342"/>
                  </a:lnTo>
                  <a:cubicBezTo>
                    <a:pt x="111508" y="304912"/>
                    <a:pt x="105260" y="304342"/>
                    <a:pt x="99200" y="302632"/>
                  </a:cubicBezTo>
                  <a:cubicBezTo>
                    <a:pt x="89544" y="299401"/>
                    <a:pt x="81686" y="292180"/>
                    <a:pt x="77615" y="282774"/>
                  </a:cubicBezTo>
                  <a:cubicBezTo>
                    <a:pt x="73071" y="271752"/>
                    <a:pt x="74680" y="259020"/>
                    <a:pt x="81970" y="249614"/>
                  </a:cubicBezTo>
                  <a:cubicBezTo>
                    <a:pt x="88408" y="242962"/>
                    <a:pt x="97496" y="239542"/>
                    <a:pt x="106680" y="240112"/>
                  </a:cubicBezTo>
                  <a:cubicBezTo>
                    <a:pt x="120312" y="241442"/>
                    <a:pt x="134040" y="240112"/>
                    <a:pt x="147200" y="236216"/>
                  </a:cubicBezTo>
                  <a:cubicBezTo>
                    <a:pt x="165471" y="228045"/>
                    <a:pt x="179010" y="211988"/>
                    <a:pt x="183838" y="192510"/>
                  </a:cubicBezTo>
                  <a:cubicBezTo>
                    <a:pt x="186489" y="181203"/>
                    <a:pt x="185258" y="169326"/>
                    <a:pt x="180524" y="158779"/>
                  </a:cubicBezTo>
                  <a:cubicBezTo>
                    <a:pt x="186583" y="152318"/>
                    <a:pt x="192169" y="145572"/>
                    <a:pt x="198323" y="139111"/>
                  </a:cubicBezTo>
                  <a:lnTo>
                    <a:pt x="198323" y="139111"/>
                  </a:lnTo>
                  <a:close/>
                </a:path>
              </a:pathLst>
            </a:custGeom>
            <a:grpFill/>
            <a:ln w="943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 name="Freeform 57">
              <a:extLst>
                <a:ext uri="{FF2B5EF4-FFF2-40B4-BE49-F238E27FC236}">
                  <a16:creationId xmlns:a16="http://schemas.microsoft.com/office/drawing/2014/main" id="{5A1200B8-FAE1-7A39-AB6A-E56B7492F4BB}"/>
                </a:ext>
              </a:extLst>
            </p:cNvPr>
            <p:cNvSpPr/>
            <p:nvPr/>
          </p:nvSpPr>
          <p:spPr>
            <a:xfrm>
              <a:off x="5458749" y="5584423"/>
              <a:ext cx="101512" cy="153391"/>
            </a:xfrm>
            <a:custGeom>
              <a:avLst/>
              <a:gdLst>
                <a:gd name="connsiteX0" fmla="*/ 17140 w 101512"/>
                <a:gd name="connsiteY0" fmla="*/ 140088 h 153391"/>
                <a:gd name="connsiteX1" fmla="*/ 51033 w 101512"/>
                <a:gd name="connsiteY1" fmla="*/ 153390 h 153391"/>
                <a:gd name="connsiteX2" fmla="*/ 85210 w 101512"/>
                <a:gd name="connsiteY2" fmla="*/ 138948 h 153391"/>
                <a:gd name="connsiteX3" fmla="*/ 101304 w 101512"/>
                <a:gd name="connsiteY3" fmla="*/ 99231 h 153391"/>
                <a:gd name="connsiteX4" fmla="*/ 101493 w 101512"/>
                <a:gd name="connsiteY4" fmla="*/ 34051 h 153391"/>
                <a:gd name="connsiteX5" fmla="*/ 101493 w 101512"/>
                <a:gd name="connsiteY5" fmla="*/ 34051 h 153391"/>
                <a:gd name="connsiteX6" fmla="*/ 90227 w 101512"/>
                <a:gd name="connsiteY6" fmla="*/ 4407 h 153391"/>
                <a:gd name="connsiteX7" fmla="*/ 64571 w 101512"/>
                <a:gd name="connsiteY7" fmla="*/ 3266 h 153391"/>
                <a:gd name="connsiteX8" fmla="*/ 46299 w 101512"/>
                <a:gd name="connsiteY8" fmla="*/ 7257 h 153391"/>
                <a:gd name="connsiteX9" fmla="*/ 21400 w 101512"/>
                <a:gd name="connsiteY9" fmla="*/ 321 h 153391"/>
                <a:gd name="connsiteX10" fmla="*/ 6442 w 101512"/>
                <a:gd name="connsiteY10" fmla="*/ 11343 h 153391"/>
                <a:gd name="connsiteX11" fmla="*/ 4 w 101512"/>
                <a:gd name="connsiteY11" fmla="*/ 36807 h 153391"/>
                <a:gd name="connsiteX12" fmla="*/ 4 w 101512"/>
                <a:gd name="connsiteY12" fmla="*/ 99231 h 153391"/>
                <a:gd name="connsiteX13" fmla="*/ 4 w 101512"/>
                <a:gd name="connsiteY13" fmla="*/ 99231 h 153391"/>
                <a:gd name="connsiteX14" fmla="*/ 17329 w 101512"/>
                <a:gd name="connsiteY14" fmla="*/ 140183 h 153391"/>
                <a:gd name="connsiteX15" fmla="*/ 17329 w 101512"/>
                <a:gd name="connsiteY15" fmla="*/ 140183 h 15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512" h="153391">
                  <a:moveTo>
                    <a:pt x="17140" y="140088"/>
                  </a:moveTo>
                  <a:cubicBezTo>
                    <a:pt x="26323" y="148734"/>
                    <a:pt x="38441" y="153485"/>
                    <a:pt x="51033" y="153390"/>
                  </a:cubicBezTo>
                  <a:cubicBezTo>
                    <a:pt x="63814" y="153010"/>
                    <a:pt x="75932" y="147784"/>
                    <a:pt x="85210" y="138948"/>
                  </a:cubicBezTo>
                  <a:cubicBezTo>
                    <a:pt x="95718" y="128401"/>
                    <a:pt x="101588" y="114149"/>
                    <a:pt x="101304" y="99231"/>
                  </a:cubicBezTo>
                  <a:cubicBezTo>
                    <a:pt x="101304" y="77473"/>
                    <a:pt x="101588" y="55810"/>
                    <a:pt x="101493" y="34051"/>
                  </a:cubicBezTo>
                  <a:lnTo>
                    <a:pt x="101493" y="34051"/>
                  </a:lnTo>
                  <a:cubicBezTo>
                    <a:pt x="101777" y="23029"/>
                    <a:pt x="97706" y="12388"/>
                    <a:pt x="90227" y="4407"/>
                  </a:cubicBezTo>
                  <a:cubicBezTo>
                    <a:pt x="82653" y="-1009"/>
                    <a:pt x="72618" y="-1484"/>
                    <a:pt x="64571" y="3266"/>
                  </a:cubicBezTo>
                  <a:cubicBezTo>
                    <a:pt x="58985" y="6117"/>
                    <a:pt x="52737" y="10393"/>
                    <a:pt x="46299" y="7257"/>
                  </a:cubicBezTo>
                  <a:cubicBezTo>
                    <a:pt x="39009" y="2221"/>
                    <a:pt x="30205" y="-249"/>
                    <a:pt x="21400" y="321"/>
                  </a:cubicBezTo>
                  <a:cubicBezTo>
                    <a:pt x="15057" y="1746"/>
                    <a:pt x="9661" y="5737"/>
                    <a:pt x="6442" y="11343"/>
                  </a:cubicBezTo>
                  <a:cubicBezTo>
                    <a:pt x="2182" y="19134"/>
                    <a:pt x="4" y="27970"/>
                    <a:pt x="4" y="36807"/>
                  </a:cubicBezTo>
                  <a:cubicBezTo>
                    <a:pt x="4" y="57615"/>
                    <a:pt x="4" y="78423"/>
                    <a:pt x="4" y="99231"/>
                  </a:cubicBezTo>
                  <a:lnTo>
                    <a:pt x="4" y="99231"/>
                  </a:lnTo>
                  <a:cubicBezTo>
                    <a:pt x="-185" y="114719"/>
                    <a:pt x="6158" y="129541"/>
                    <a:pt x="17329" y="140183"/>
                  </a:cubicBezTo>
                  <a:lnTo>
                    <a:pt x="17329" y="140183"/>
                  </a:lnTo>
                  <a:close/>
                </a:path>
              </a:pathLst>
            </a:custGeom>
            <a:grpFill/>
            <a:ln w="943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7" name="Freeform 58">
              <a:extLst>
                <a:ext uri="{FF2B5EF4-FFF2-40B4-BE49-F238E27FC236}">
                  <a16:creationId xmlns:a16="http://schemas.microsoft.com/office/drawing/2014/main" id="{8177F377-FC4E-413F-ADC0-F880A79A624E}"/>
                </a:ext>
              </a:extLst>
            </p:cNvPr>
            <p:cNvSpPr/>
            <p:nvPr/>
          </p:nvSpPr>
          <p:spPr>
            <a:xfrm>
              <a:off x="6139012" y="5584384"/>
              <a:ext cx="103462" cy="231745"/>
            </a:xfrm>
            <a:custGeom>
              <a:avLst/>
              <a:gdLst>
                <a:gd name="connsiteX0" fmla="*/ 103253 w 103462"/>
                <a:gd name="connsiteY0" fmla="*/ 38271 h 231745"/>
                <a:gd name="connsiteX1" fmla="*/ 94164 w 103462"/>
                <a:gd name="connsiteY1" fmla="*/ 8531 h 231745"/>
                <a:gd name="connsiteX2" fmla="*/ 73620 w 103462"/>
                <a:gd name="connsiteY2" fmla="*/ 265 h 231745"/>
                <a:gd name="connsiteX3" fmla="*/ 50993 w 103462"/>
                <a:gd name="connsiteY3" fmla="*/ 8721 h 231745"/>
                <a:gd name="connsiteX4" fmla="*/ 26094 w 103462"/>
                <a:gd name="connsiteY4" fmla="*/ 265 h 231745"/>
                <a:gd name="connsiteX5" fmla="*/ 5266 w 103462"/>
                <a:gd name="connsiteY5" fmla="*/ 14517 h 231745"/>
                <a:gd name="connsiteX6" fmla="*/ 438 w 103462"/>
                <a:gd name="connsiteY6" fmla="*/ 50623 h 231745"/>
                <a:gd name="connsiteX7" fmla="*/ 627 w 103462"/>
                <a:gd name="connsiteY7" fmla="*/ 179368 h 231745"/>
                <a:gd name="connsiteX8" fmla="*/ 627 w 103462"/>
                <a:gd name="connsiteY8" fmla="*/ 179368 h 231745"/>
                <a:gd name="connsiteX9" fmla="*/ 32721 w 103462"/>
                <a:gd name="connsiteY9" fmla="*/ 228396 h 231745"/>
                <a:gd name="connsiteX10" fmla="*/ 81288 w 103462"/>
                <a:gd name="connsiteY10" fmla="*/ 222220 h 231745"/>
                <a:gd name="connsiteX11" fmla="*/ 101832 w 103462"/>
                <a:gd name="connsiteY11" fmla="*/ 190580 h 231745"/>
                <a:gd name="connsiteX12" fmla="*/ 103347 w 103462"/>
                <a:gd name="connsiteY12" fmla="*/ 164166 h 231745"/>
                <a:gd name="connsiteX13" fmla="*/ 103158 w 103462"/>
                <a:gd name="connsiteY13" fmla="*/ 38271 h 231745"/>
                <a:gd name="connsiteX14" fmla="*/ 103158 w 103462"/>
                <a:gd name="connsiteY14" fmla="*/ 38271 h 23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462" h="231745">
                  <a:moveTo>
                    <a:pt x="103253" y="38271"/>
                  </a:moveTo>
                  <a:cubicBezTo>
                    <a:pt x="103726" y="27629"/>
                    <a:pt x="100507" y="17083"/>
                    <a:pt x="94164" y="8531"/>
                  </a:cubicBezTo>
                  <a:cubicBezTo>
                    <a:pt x="89336" y="2165"/>
                    <a:pt x="81478" y="-970"/>
                    <a:pt x="73620" y="265"/>
                  </a:cubicBezTo>
                  <a:cubicBezTo>
                    <a:pt x="65478" y="1405"/>
                    <a:pt x="59040" y="7676"/>
                    <a:pt x="50993" y="8721"/>
                  </a:cubicBezTo>
                  <a:cubicBezTo>
                    <a:pt x="42378" y="7201"/>
                    <a:pt x="35277" y="75"/>
                    <a:pt x="26094" y="265"/>
                  </a:cubicBezTo>
                  <a:cubicBezTo>
                    <a:pt x="16911" y="265"/>
                    <a:pt x="8580" y="5871"/>
                    <a:pt x="5266" y="14517"/>
                  </a:cubicBezTo>
                  <a:cubicBezTo>
                    <a:pt x="817" y="26014"/>
                    <a:pt x="-887" y="38366"/>
                    <a:pt x="438" y="50623"/>
                  </a:cubicBezTo>
                  <a:cubicBezTo>
                    <a:pt x="438" y="93570"/>
                    <a:pt x="343" y="136516"/>
                    <a:pt x="627" y="179368"/>
                  </a:cubicBezTo>
                  <a:lnTo>
                    <a:pt x="627" y="179368"/>
                  </a:lnTo>
                  <a:cubicBezTo>
                    <a:pt x="817" y="200556"/>
                    <a:pt x="13408" y="219749"/>
                    <a:pt x="32721" y="228396"/>
                  </a:cubicBezTo>
                  <a:cubicBezTo>
                    <a:pt x="48910" y="234477"/>
                    <a:pt x="67088" y="232196"/>
                    <a:pt x="81288" y="222220"/>
                  </a:cubicBezTo>
                  <a:cubicBezTo>
                    <a:pt x="91987" y="214714"/>
                    <a:pt x="99371" y="203407"/>
                    <a:pt x="101832" y="190580"/>
                  </a:cubicBezTo>
                  <a:cubicBezTo>
                    <a:pt x="103158" y="181838"/>
                    <a:pt x="103726" y="173002"/>
                    <a:pt x="103347" y="164166"/>
                  </a:cubicBezTo>
                  <a:cubicBezTo>
                    <a:pt x="103347" y="122169"/>
                    <a:pt x="103537" y="80173"/>
                    <a:pt x="103158" y="38271"/>
                  </a:cubicBezTo>
                  <a:lnTo>
                    <a:pt x="103158" y="38271"/>
                  </a:lnTo>
                  <a:close/>
                </a:path>
              </a:pathLst>
            </a:custGeom>
            <a:grpFill/>
            <a:ln w="943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Freeform 59">
              <a:extLst>
                <a:ext uri="{FF2B5EF4-FFF2-40B4-BE49-F238E27FC236}">
                  <a16:creationId xmlns:a16="http://schemas.microsoft.com/office/drawing/2014/main" id="{1F69A3CA-44FE-E69D-7ADF-9839A780D4E9}"/>
                </a:ext>
              </a:extLst>
            </p:cNvPr>
            <p:cNvSpPr/>
            <p:nvPr/>
          </p:nvSpPr>
          <p:spPr>
            <a:xfrm>
              <a:off x="5797975" y="5731000"/>
              <a:ext cx="314260" cy="195769"/>
            </a:xfrm>
            <a:custGeom>
              <a:avLst/>
              <a:gdLst>
                <a:gd name="connsiteX0" fmla="*/ 47421 w 314260"/>
                <a:gd name="connsiteY0" fmla="*/ 183445 h 195769"/>
                <a:gd name="connsiteX1" fmla="*/ 99491 w 314260"/>
                <a:gd name="connsiteY1" fmla="*/ 195702 h 195769"/>
                <a:gd name="connsiteX2" fmla="*/ 217548 w 314260"/>
                <a:gd name="connsiteY2" fmla="*/ 195702 h 195769"/>
                <a:gd name="connsiteX3" fmla="*/ 217548 w 314260"/>
                <a:gd name="connsiteY3" fmla="*/ 195702 h 195769"/>
                <a:gd name="connsiteX4" fmla="*/ 296221 w 314260"/>
                <a:gd name="connsiteY4" fmla="*/ 155606 h 195769"/>
                <a:gd name="connsiteX5" fmla="*/ 313736 w 314260"/>
                <a:gd name="connsiteY5" fmla="*/ 91186 h 195769"/>
                <a:gd name="connsiteX6" fmla="*/ 241027 w 314260"/>
                <a:gd name="connsiteY6" fmla="*/ 4532 h 195769"/>
                <a:gd name="connsiteX7" fmla="*/ 208270 w 314260"/>
                <a:gd name="connsiteY7" fmla="*/ 162 h 195769"/>
                <a:gd name="connsiteX8" fmla="*/ 102426 w 314260"/>
                <a:gd name="connsiteY8" fmla="*/ 162 h 195769"/>
                <a:gd name="connsiteX9" fmla="*/ 69385 w 314260"/>
                <a:gd name="connsiteY9" fmla="*/ 2822 h 195769"/>
                <a:gd name="connsiteX10" fmla="*/ 36345 w 314260"/>
                <a:gd name="connsiteY10" fmla="*/ 16694 h 195769"/>
                <a:gd name="connsiteX11" fmla="*/ 27824 w 314260"/>
                <a:gd name="connsiteY11" fmla="*/ 24865 h 195769"/>
                <a:gd name="connsiteX12" fmla="*/ 26972 w 314260"/>
                <a:gd name="connsiteY12" fmla="*/ 36647 h 195769"/>
                <a:gd name="connsiteX13" fmla="*/ 14854 w 314260"/>
                <a:gd name="connsiteY13" fmla="*/ 50709 h 195769"/>
                <a:gd name="connsiteX14" fmla="*/ 16369 w 314260"/>
                <a:gd name="connsiteY14" fmla="*/ 72278 h 195769"/>
                <a:gd name="connsiteX15" fmla="*/ 28866 w 314260"/>
                <a:gd name="connsiteY15" fmla="*/ 85675 h 195769"/>
                <a:gd name="connsiteX16" fmla="*/ 25457 w 314260"/>
                <a:gd name="connsiteY16" fmla="*/ 102683 h 195769"/>
                <a:gd name="connsiteX17" fmla="*/ 4345 w 314260"/>
                <a:gd name="connsiteY17" fmla="*/ 106008 h 195769"/>
                <a:gd name="connsiteX18" fmla="*/ 274 w 314260"/>
                <a:gd name="connsiteY18" fmla="*/ 111899 h 195769"/>
                <a:gd name="connsiteX19" fmla="*/ 10215 w 314260"/>
                <a:gd name="connsiteY19" fmla="*/ 147435 h 195769"/>
                <a:gd name="connsiteX20" fmla="*/ 47327 w 314260"/>
                <a:gd name="connsiteY20" fmla="*/ 183540 h 195769"/>
                <a:gd name="connsiteX21" fmla="*/ 47327 w 314260"/>
                <a:gd name="connsiteY21" fmla="*/ 183540 h 195769"/>
                <a:gd name="connsiteX22" fmla="*/ 84533 w 314260"/>
                <a:gd name="connsiteY22" fmla="*/ 66482 h 195769"/>
                <a:gd name="connsiteX23" fmla="*/ 94000 w 314260"/>
                <a:gd name="connsiteY23" fmla="*/ 65627 h 195769"/>
                <a:gd name="connsiteX24" fmla="*/ 213951 w 314260"/>
                <a:gd name="connsiteY24" fmla="*/ 65627 h 195769"/>
                <a:gd name="connsiteX25" fmla="*/ 213951 w 314260"/>
                <a:gd name="connsiteY25" fmla="*/ 65627 h 195769"/>
                <a:gd name="connsiteX26" fmla="*/ 246708 w 314260"/>
                <a:gd name="connsiteY26" fmla="*/ 90996 h 195769"/>
                <a:gd name="connsiteX27" fmla="*/ 238755 w 314260"/>
                <a:gd name="connsiteY27" fmla="*/ 120165 h 195769"/>
                <a:gd name="connsiteX28" fmla="*/ 211111 w 314260"/>
                <a:gd name="connsiteY28" fmla="*/ 130427 h 195769"/>
                <a:gd name="connsiteX29" fmla="*/ 92580 w 314260"/>
                <a:gd name="connsiteY29" fmla="*/ 130427 h 195769"/>
                <a:gd name="connsiteX30" fmla="*/ 58971 w 314260"/>
                <a:gd name="connsiteY30" fmla="*/ 99167 h 195769"/>
                <a:gd name="connsiteX31" fmla="*/ 84533 w 314260"/>
                <a:gd name="connsiteY31" fmla="*/ 66387 h 195769"/>
                <a:gd name="connsiteX32" fmla="*/ 84533 w 314260"/>
                <a:gd name="connsiteY32" fmla="*/ 66387 h 19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4260" h="195769">
                  <a:moveTo>
                    <a:pt x="47421" y="183445"/>
                  </a:moveTo>
                  <a:cubicBezTo>
                    <a:pt x="63421" y="192092"/>
                    <a:pt x="81314" y="196272"/>
                    <a:pt x="99491" y="195702"/>
                  </a:cubicBezTo>
                  <a:cubicBezTo>
                    <a:pt x="138875" y="195607"/>
                    <a:pt x="178259" y="195892"/>
                    <a:pt x="217548" y="195702"/>
                  </a:cubicBezTo>
                  <a:lnTo>
                    <a:pt x="217548" y="195702"/>
                  </a:lnTo>
                  <a:cubicBezTo>
                    <a:pt x="248696" y="195702"/>
                    <a:pt x="277949" y="180785"/>
                    <a:pt x="296221" y="155606"/>
                  </a:cubicBezTo>
                  <a:cubicBezTo>
                    <a:pt x="309949" y="137078"/>
                    <a:pt x="316197" y="114084"/>
                    <a:pt x="313736" y="91186"/>
                  </a:cubicBezTo>
                  <a:cubicBezTo>
                    <a:pt x="308813" y="50329"/>
                    <a:pt x="280316" y="16314"/>
                    <a:pt x="241027" y="4532"/>
                  </a:cubicBezTo>
                  <a:cubicBezTo>
                    <a:pt x="230424" y="1302"/>
                    <a:pt x="219347" y="-123"/>
                    <a:pt x="208270" y="162"/>
                  </a:cubicBezTo>
                  <a:cubicBezTo>
                    <a:pt x="172957" y="-123"/>
                    <a:pt x="137645" y="162"/>
                    <a:pt x="102426" y="162"/>
                  </a:cubicBezTo>
                  <a:cubicBezTo>
                    <a:pt x="91350" y="-408"/>
                    <a:pt x="80273" y="542"/>
                    <a:pt x="69385" y="2822"/>
                  </a:cubicBezTo>
                  <a:cubicBezTo>
                    <a:pt x="57741" y="5672"/>
                    <a:pt x="46569" y="10423"/>
                    <a:pt x="36345" y="16694"/>
                  </a:cubicBezTo>
                  <a:cubicBezTo>
                    <a:pt x="32747" y="18595"/>
                    <a:pt x="29812" y="21445"/>
                    <a:pt x="27824" y="24865"/>
                  </a:cubicBezTo>
                  <a:cubicBezTo>
                    <a:pt x="27256" y="28761"/>
                    <a:pt x="28771" y="32942"/>
                    <a:pt x="26972" y="36647"/>
                  </a:cubicBezTo>
                  <a:cubicBezTo>
                    <a:pt x="24889" y="42823"/>
                    <a:pt x="17315" y="44724"/>
                    <a:pt x="14854" y="50709"/>
                  </a:cubicBezTo>
                  <a:cubicBezTo>
                    <a:pt x="12771" y="57836"/>
                    <a:pt x="13339" y="65532"/>
                    <a:pt x="16369" y="72278"/>
                  </a:cubicBezTo>
                  <a:cubicBezTo>
                    <a:pt x="19114" y="78074"/>
                    <a:pt x="25836" y="80164"/>
                    <a:pt x="28866" y="85675"/>
                  </a:cubicBezTo>
                  <a:cubicBezTo>
                    <a:pt x="32274" y="91376"/>
                    <a:pt x="30759" y="98787"/>
                    <a:pt x="25457" y="102683"/>
                  </a:cubicBezTo>
                  <a:cubicBezTo>
                    <a:pt x="19398" y="107433"/>
                    <a:pt x="11351" y="105248"/>
                    <a:pt x="4345" y="106008"/>
                  </a:cubicBezTo>
                  <a:cubicBezTo>
                    <a:pt x="1600" y="106388"/>
                    <a:pt x="464" y="109429"/>
                    <a:pt x="274" y="111899"/>
                  </a:cubicBezTo>
                  <a:cubicBezTo>
                    <a:pt x="-1051" y="124631"/>
                    <a:pt x="2452" y="137363"/>
                    <a:pt x="10215" y="147435"/>
                  </a:cubicBezTo>
                  <a:cubicBezTo>
                    <a:pt x="19304" y="162447"/>
                    <a:pt x="32084" y="174894"/>
                    <a:pt x="47327" y="183540"/>
                  </a:cubicBezTo>
                  <a:lnTo>
                    <a:pt x="47327" y="183540"/>
                  </a:lnTo>
                  <a:close/>
                  <a:moveTo>
                    <a:pt x="84533" y="66482"/>
                  </a:moveTo>
                  <a:cubicBezTo>
                    <a:pt x="87657" y="65817"/>
                    <a:pt x="90782" y="65532"/>
                    <a:pt x="94000" y="65627"/>
                  </a:cubicBezTo>
                  <a:cubicBezTo>
                    <a:pt x="134047" y="65437"/>
                    <a:pt x="173999" y="65627"/>
                    <a:pt x="213951" y="65627"/>
                  </a:cubicBezTo>
                  <a:lnTo>
                    <a:pt x="213951" y="65627"/>
                  </a:lnTo>
                  <a:cubicBezTo>
                    <a:pt x="229193" y="66102"/>
                    <a:pt x="242447" y="76363"/>
                    <a:pt x="246708" y="90996"/>
                  </a:cubicBezTo>
                  <a:cubicBezTo>
                    <a:pt x="249453" y="101447"/>
                    <a:pt x="246518" y="112564"/>
                    <a:pt x="238755" y="120165"/>
                  </a:cubicBezTo>
                  <a:cubicBezTo>
                    <a:pt x="231276" y="127101"/>
                    <a:pt x="221335" y="130807"/>
                    <a:pt x="211111" y="130427"/>
                  </a:cubicBezTo>
                  <a:cubicBezTo>
                    <a:pt x="171632" y="130427"/>
                    <a:pt x="132059" y="130427"/>
                    <a:pt x="92580" y="130427"/>
                  </a:cubicBezTo>
                  <a:cubicBezTo>
                    <a:pt x="74876" y="130617"/>
                    <a:pt x="60108" y="116935"/>
                    <a:pt x="58971" y="99167"/>
                  </a:cubicBezTo>
                  <a:cubicBezTo>
                    <a:pt x="58593" y="83490"/>
                    <a:pt x="69291" y="69807"/>
                    <a:pt x="84533" y="66387"/>
                  </a:cubicBezTo>
                  <a:lnTo>
                    <a:pt x="84533" y="66387"/>
                  </a:lnTo>
                  <a:close/>
                </a:path>
              </a:pathLst>
            </a:custGeom>
            <a:grpFill/>
            <a:ln w="943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 name="Freeform 60">
              <a:extLst>
                <a:ext uri="{FF2B5EF4-FFF2-40B4-BE49-F238E27FC236}">
                  <a16:creationId xmlns:a16="http://schemas.microsoft.com/office/drawing/2014/main" id="{AD17CF8A-7B65-C764-625D-EB2B1EB9B6A4}"/>
                </a:ext>
              </a:extLst>
            </p:cNvPr>
            <p:cNvSpPr/>
            <p:nvPr/>
          </p:nvSpPr>
          <p:spPr>
            <a:xfrm>
              <a:off x="5458089" y="5757762"/>
              <a:ext cx="102548" cy="118559"/>
            </a:xfrm>
            <a:custGeom>
              <a:avLst/>
              <a:gdLst>
                <a:gd name="connsiteX0" fmla="*/ 70248 w 102548"/>
                <a:gd name="connsiteY0" fmla="*/ 114687 h 118559"/>
                <a:gd name="connsiteX1" fmla="*/ 100165 w 102548"/>
                <a:gd name="connsiteY1" fmla="*/ 79721 h 118559"/>
                <a:gd name="connsiteX2" fmla="*/ 102153 w 102548"/>
                <a:gd name="connsiteY2" fmla="*/ 46276 h 118559"/>
                <a:gd name="connsiteX3" fmla="*/ 98366 w 102548"/>
                <a:gd name="connsiteY3" fmla="*/ 14731 h 118559"/>
                <a:gd name="connsiteX4" fmla="*/ 79337 w 102548"/>
                <a:gd name="connsiteY4" fmla="*/ 4 h 118559"/>
                <a:gd name="connsiteX5" fmla="*/ 53207 w 102548"/>
                <a:gd name="connsiteY5" fmla="*/ 9220 h 118559"/>
                <a:gd name="connsiteX6" fmla="*/ 39480 w 102548"/>
                <a:gd name="connsiteY6" fmla="*/ 5515 h 118559"/>
                <a:gd name="connsiteX7" fmla="*/ 39480 w 102548"/>
                <a:gd name="connsiteY7" fmla="*/ 5515 h 118559"/>
                <a:gd name="connsiteX8" fmla="*/ 17705 w 102548"/>
                <a:gd name="connsiteY8" fmla="*/ 1334 h 118559"/>
                <a:gd name="connsiteX9" fmla="*/ 4545 w 102548"/>
                <a:gd name="connsiteY9" fmla="*/ 14446 h 118559"/>
                <a:gd name="connsiteX10" fmla="*/ 380 w 102548"/>
                <a:gd name="connsiteY10" fmla="*/ 47701 h 118559"/>
                <a:gd name="connsiteX11" fmla="*/ 2368 w 102548"/>
                <a:gd name="connsiteY11" fmla="*/ 78011 h 118559"/>
                <a:gd name="connsiteX12" fmla="*/ 34651 w 102548"/>
                <a:gd name="connsiteY12" fmla="*/ 115827 h 118559"/>
                <a:gd name="connsiteX13" fmla="*/ 70248 w 102548"/>
                <a:gd name="connsiteY13" fmla="*/ 114687 h 118559"/>
                <a:gd name="connsiteX14" fmla="*/ 70248 w 102548"/>
                <a:gd name="connsiteY14" fmla="*/ 114687 h 11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48" h="118559">
                  <a:moveTo>
                    <a:pt x="70248" y="114687"/>
                  </a:moveTo>
                  <a:cubicBezTo>
                    <a:pt x="85112" y="108226"/>
                    <a:pt x="96094" y="95304"/>
                    <a:pt x="100165" y="79721"/>
                  </a:cubicBezTo>
                  <a:cubicBezTo>
                    <a:pt x="102058" y="68700"/>
                    <a:pt x="102721" y="57488"/>
                    <a:pt x="102153" y="46276"/>
                  </a:cubicBezTo>
                  <a:cubicBezTo>
                    <a:pt x="103289" y="35635"/>
                    <a:pt x="101964" y="24803"/>
                    <a:pt x="98366" y="14731"/>
                  </a:cubicBezTo>
                  <a:cubicBezTo>
                    <a:pt x="95242" y="6655"/>
                    <a:pt x="87857" y="954"/>
                    <a:pt x="79337" y="4"/>
                  </a:cubicBezTo>
                  <a:cubicBezTo>
                    <a:pt x="69680" y="-186"/>
                    <a:pt x="62012" y="6370"/>
                    <a:pt x="53207" y="9220"/>
                  </a:cubicBezTo>
                  <a:cubicBezTo>
                    <a:pt x="48284" y="10646"/>
                    <a:pt x="43835" y="7225"/>
                    <a:pt x="39480" y="5515"/>
                  </a:cubicBezTo>
                  <a:lnTo>
                    <a:pt x="39480" y="5515"/>
                  </a:lnTo>
                  <a:cubicBezTo>
                    <a:pt x="33042" y="1239"/>
                    <a:pt x="25279" y="-281"/>
                    <a:pt x="17705" y="1334"/>
                  </a:cubicBezTo>
                  <a:cubicBezTo>
                    <a:pt x="11930" y="3995"/>
                    <a:pt x="7291" y="8650"/>
                    <a:pt x="4545" y="14446"/>
                  </a:cubicBezTo>
                  <a:cubicBezTo>
                    <a:pt x="664" y="25088"/>
                    <a:pt x="-756" y="36490"/>
                    <a:pt x="380" y="47701"/>
                  </a:cubicBezTo>
                  <a:cubicBezTo>
                    <a:pt x="-283" y="57868"/>
                    <a:pt x="380" y="68035"/>
                    <a:pt x="2368" y="78011"/>
                  </a:cubicBezTo>
                  <a:cubicBezTo>
                    <a:pt x="6439" y="95114"/>
                    <a:pt x="18462" y="109176"/>
                    <a:pt x="34651" y="115827"/>
                  </a:cubicBezTo>
                  <a:cubicBezTo>
                    <a:pt x="46296" y="119818"/>
                    <a:pt x="58887" y="119438"/>
                    <a:pt x="70248" y="114687"/>
                  </a:cubicBezTo>
                  <a:lnTo>
                    <a:pt x="70248" y="114687"/>
                  </a:lnTo>
                  <a:close/>
                </a:path>
              </a:pathLst>
            </a:custGeom>
            <a:grpFill/>
            <a:ln w="943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0" name="Freeform 61">
              <a:extLst>
                <a:ext uri="{FF2B5EF4-FFF2-40B4-BE49-F238E27FC236}">
                  <a16:creationId xmlns:a16="http://schemas.microsoft.com/office/drawing/2014/main" id="{ECED8547-E01E-686F-7597-B4B96C3E36FC}"/>
                </a:ext>
              </a:extLst>
            </p:cNvPr>
            <p:cNvSpPr/>
            <p:nvPr/>
          </p:nvSpPr>
          <p:spPr>
            <a:xfrm>
              <a:off x="6045298" y="5837218"/>
              <a:ext cx="197643" cy="221908"/>
            </a:xfrm>
            <a:custGeom>
              <a:avLst/>
              <a:gdLst>
                <a:gd name="connsiteX0" fmla="*/ 176801 w 197643"/>
                <a:gd name="connsiteY0" fmla="*/ 1025 h 221908"/>
                <a:gd name="connsiteX1" fmla="*/ 157583 w 197643"/>
                <a:gd name="connsiteY1" fmla="*/ 3591 h 221908"/>
                <a:gd name="connsiteX2" fmla="*/ 141015 w 197643"/>
                <a:gd name="connsiteY2" fmla="*/ 7771 h 221908"/>
                <a:gd name="connsiteX3" fmla="*/ 141015 w 197643"/>
                <a:gd name="connsiteY3" fmla="*/ 7771 h 221908"/>
                <a:gd name="connsiteX4" fmla="*/ 114601 w 197643"/>
                <a:gd name="connsiteY4" fmla="*/ 550 h 221908"/>
                <a:gd name="connsiteX5" fmla="*/ 101442 w 197643"/>
                <a:gd name="connsiteY5" fmla="*/ 10717 h 221908"/>
                <a:gd name="connsiteX6" fmla="*/ 94057 w 197643"/>
                <a:gd name="connsiteY6" fmla="*/ 38841 h 221908"/>
                <a:gd name="connsiteX7" fmla="*/ 90933 w 197643"/>
                <a:gd name="connsiteY7" fmla="*/ 68106 h 221908"/>
                <a:gd name="connsiteX8" fmla="*/ 56378 w 197643"/>
                <a:gd name="connsiteY8" fmla="*/ 106967 h 221908"/>
                <a:gd name="connsiteX9" fmla="*/ 29207 w 197643"/>
                <a:gd name="connsiteY9" fmla="*/ 117133 h 221908"/>
                <a:gd name="connsiteX10" fmla="*/ 710 w 197643"/>
                <a:gd name="connsiteY10" fmla="*/ 156754 h 221908"/>
                <a:gd name="connsiteX11" fmla="*/ 4024 w 197643"/>
                <a:gd name="connsiteY11" fmla="*/ 191055 h 221908"/>
                <a:gd name="connsiteX12" fmla="*/ 32993 w 197643"/>
                <a:gd name="connsiteY12" fmla="*/ 218704 h 221908"/>
                <a:gd name="connsiteX13" fmla="*/ 131074 w 197643"/>
                <a:gd name="connsiteY13" fmla="*/ 186969 h 221908"/>
                <a:gd name="connsiteX14" fmla="*/ 153322 w 197643"/>
                <a:gd name="connsiteY14" fmla="*/ 158560 h 221908"/>
                <a:gd name="connsiteX15" fmla="*/ 175286 w 197643"/>
                <a:gd name="connsiteY15" fmla="*/ 138892 h 221908"/>
                <a:gd name="connsiteX16" fmla="*/ 175286 w 197643"/>
                <a:gd name="connsiteY16" fmla="*/ 138892 h 221908"/>
                <a:gd name="connsiteX17" fmla="*/ 196777 w 197643"/>
                <a:gd name="connsiteY17" fmla="*/ 92904 h 221908"/>
                <a:gd name="connsiteX18" fmla="*/ 197156 w 197643"/>
                <a:gd name="connsiteY18" fmla="*/ 63735 h 221908"/>
                <a:gd name="connsiteX19" fmla="*/ 197156 w 197643"/>
                <a:gd name="connsiteY19" fmla="*/ 63735 h 221908"/>
                <a:gd name="connsiteX20" fmla="*/ 192328 w 197643"/>
                <a:gd name="connsiteY20" fmla="*/ 18223 h 221908"/>
                <a:gd name="connsiteX21" fmla="*/ 176707 w 197643"/>
                <a:gd name="connsiteY21" fmla="*/ 1025 h 221908"/>
                <a:gd name="connsiteX22" fmla="*/ 176707 w 197643"/>
                <a:gd name="connsiteY22" fmla="*/ 1025 h 22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643" h="221908">
                  <a:moveTo>
                    <a:pt x="176801" y="1025"/>
                  </a:moveTo>
                  <a:cubicBezTo>
                    <a:pt x="170364" y="-970"/>
                    <a:pt x="163358" y="-20"/>
                    <a:pt x="157583" y="3591"/>
                  </a:cubicBezTo>
                  <a:cubicBezTo>
                    <a:pt x="152470" y="6061"/>
                    <a:pt x="146885" y="10717"/>
                    <a:pt x="141015" y="7771"/>
                  </a:cubicBezTo>
                  <a:lnTo>
                    <a:pt x="141015" y="7771"/>
                  </a:lnTo>
                  <a:cubicBezTo>
                    <a:pt x="133441" y="2165"/>
                    <a:pt x="123974" y="-400"/>
                    <a:pt x="114601" y="550"/>
                  </a:cubicBezTo>
                  <a:cubicBezTo>
                    <a:pt x="109110" y="2070"/>
                    <a:pt x="104377" y="5776"/>
                    <a:pt x="101442" y="10717"/>
                  </a:cubicBezTo>
                  <a:cubicBezTo>
                    <a:pt x="96992" y="19458"/>
                    <a:pt x="94531" y="29055"/>
                    <a:pt x="94057" y="38841"/>
                  </a:cubicBezTo>
                  <a:cubicBezTo>
                    <a:pt x="94247" y="48723"/>
                    <a:pt x="93205" y="58509"/>
                    <a:pt x="90933" y="68106"/>
                  </a:cubicBezTo>
                  <a:cubicBezTo>
                    <a:pt x="84590" y="84923"/>
                    <a:pt x="72283" y="98700"/>
                    <a:pt x="56378" y="106967"/>
                  </a:cubicBezTo>
                  <a:cubicBezTo>
                    <a:pt x="47573" y="110862"/>
                    <a:pt x="38484" y="114283"/>
                    <a:pt x="29207" y="117133"/>
                  </a:cubicBezTo>
                  <a:cubicBezTo>
                    <a:pt x="13112" y="124069"/>
                    <a:pt x="2130" y="139272"/>
                    <a:pt x="710" y="156754"/>
                  </a:cubicBezTo>
                  <a:cubicBezTo>
                    <a:pt x="-899" y="168251"/>
                    <a:pt x="237" y="180033"/>
                    <a:pt x="4024" y="191055"/>
                  </a:cubicBezTo>
                  <a:cubicBezTo>
                    <a:pt x="9420" y="203882"/>
                    <a:pt x="19929" y="213953"/>
                    <a:pt x="32993" y="218704"/>
                  </a:cubicBezTo>
                  <a:cubicBezTo>
                    <a:pt x="69064" y="228301"/>
                    <a:pt x="107406" y="215949"/>
                    <a:pt x="131074" y="186969"/>
                  </a:cubicBezTo>
                  <a:cubicBezTo>
                    <a:pt x="138837" y="177753"/>
                    <a:pt x="145181" y="167491"/>
                    <a:pt x="153322" y="158560"/>
                  </a:cubicBezTo>
                  <a:cubicBezTo>
                    <a:pt x="159950" y="151244"/>
                    <a:pt x="168186" y="145638"/>
                    <a:pt x="175286" y="138892"/>
                  </a:cubicBezTo>
                  <a:lnTo>
                    <a:pt x="175286" y="138892"/>
                  </a:lnTo>
                  <a:cubicBezTo>
                    <a:pt x="188067" y="126920"/>
                    <a:pt x="195831" y="110482"/>
                    <a:pt x="196777" y="92904"/>
                  </a:cubicBezTo>
                  <a:cubicBezTo>
                    <a:pt x="197251" y="83213"/>
                    <a:pt x="196967" y="73521"/>
                    <a:pt x="197156" y="63735"/>
                  </a:cubicBezTo>
                  <a:lnTo>
                    <a:pt x="197156" y="63735"/>
                  </a:lnTo>
                  <a:cubicBezTo>
                    <a:pt x="198576" y="48437"/>
                    <a:pt x="196872" y="32950"/>
                    <a:pt x="192328" y="18223"/>
                  </a:cubicBezTo>
                  <a:cubicBezTo>
                    <a:pt x="190055" y="10337"/>
                    <a:pt x="184280" y="3971"/>
                    <a:pt x="176707" y="1025"/>
                  </a:cubicBezTo>
                  <a:lnTo>
                    <a:pt x="176707" y="1025"/>
                  </a:lnTo>
                  <a:close/>
                </a:path>
              </a:pathLst>
            </a:custGeom>
            <a:grpFill/>
            <a:ln w="943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1" name="Freeform 62">
              <a:extLst>
                <a:ext uri="{FF2B5EF4-FFF2-40B4-BE49-F238E27FC236}">
                  <a16:creationId xmlns:a16="http://schemas.microsoft.com/office/drawing/2014/main" id="{7F39B789-E94F-10C0-74CE-2C02654C0501}"/>
                </a:ext>
              </a:extLst>
            </p:cNvPr>
            <p:cNvSpPr/>
            <p:nvPr/>
          </p:nvSpPr>
          <p:spPr>
            <a:xfrm>
              <a:off x="5501829" y="5877589"/>
              <a:ext cx="171063" cy="222653"/>
            </a:xfrm>
            <a:custGeom>
              <a:avLst/>
              <a:gdLst>
                <a:gd name="connsiteX0" fmla="*/ 170884 w 171063"/>
                <a:gd name="connsiteY0" fmla="*/ 165981 h 222653"/>
                <a:gd name="connsiteX1" fmla="*/ 157630 w 171063"/>
                <a:gd name="connsiteY1" fmla="*/ 126550 h 222653"/>
                <a:gd name="connsiteX2" fmla="*/ 135950 w 171063"/>
                <a:gd name="connsiteY2" fmla="*/ 110968 h 222653"/>
                <a:gd name="connsiteX3" fmla="*/ 119382 w 171063"/>
                <a:gd name="connsiteY3" fmla="*/ 101086 h 222653"/>
                <a:gd name="connsiteX4" fmla="*/ 117394 w 171063"/>
                <a:gd name="connsiteY4" fmla="*/ 95765 h 222653"/>
                <a:gd name="connsiteX5" fmla="*/ 117394 w 171063"/>
                <a:gd name="connsiteY5" fmla="*/ 95765 h 222653"/>
                <a:gd name="connsiteX6" fmla="*/ 119761 w 171063"/>
                <a:gd name="connsiteY6" fmla="*/ 62035 h 222653"/>
                <a:gd name="connsiteX7" fmla="*/ 86720 w 171063"/>
                <a:gd name="connsiteY7" fmla="*/ 9397 h 222653"/>
                <a:gd name="connsiteX8" fmla="*/ 60969 w 171063"/>
                <a:gd name="connsiteY8" fmla="*/ 561 h 222653"/>
                <a:gd name="connsiteX9" fmla="*/ 41088 w 171063"/>
                <a:gd name="connsiteY9" fmla="*/ 19088 h 222653"/>
                <a:gd name="connsiteX10" fmla="*/ 18177 w 171063"/>
                <a:gd name="connsiteY10" fmla="*/ 24029 h 222653"/>
                <a:gd name="connsiteX11" fmla="*/ 0 w 171063"/>
                <a:gd name="connsiteY11" fmla="*/ 48163 h 222653"/>
                <a:gd name="connsiteX12" fmla="*/ 6911 w 171063"/>
                <a:gd name="connsiteY12" fmla="*/ 79993 h 222653"/>
                <a:gd name="connsiteX13" fmla="*/ 39763 w 171063"/>
                <a:gd name="connsiteY13" fmla="*/ 124460 h 222653"/>
                <a:gd name="connsiteX14" fmla="*/ 82744 w 171063"/>
                <a:gd name="connsiteY14" fmla="*/ 128165 h 222653"/>
                <a:gd name="connsiteX15" fmla="*/ 103951 w 171063"/>
                <a:gd name="connsiteY15" fmla="*/ 144698 h 222653"/>
                <a:gd name="connsiteX16" fmla="*/ 125631 w 171063"/>
                <a:gd name="connsiteY16" fmla="*/ 157430 h 222653"/>
                <a:gd name="connsiteX17" fmla="*/ 129891 w 171063"/>
                <a:gd name="connsiteY17" fmla="*/ 181184 h 222653"/>
                <a:gd name="connsiteX18" fmla="*/ 129891 w 171063"/>
                <a:gd name="connsiteY18" fmla="*/ 204462 h 222653"/>
                <a:gd name="connsiteX19" fmla="*/ 137654 w 171063"/>
                <a:gd name="connsiteY19" fmla="*/ 218335 h 222653"/>
                <a:gd name="connsiteX20" fmla="*/ 153086 w 171063"/>
                <a:gd name="connsiteY20" fmla="*/ 222420 h 222653"/>
                <a:gd name="connsiteX21" fmla="*/ 170979 w 171063"/>
                <a:gd name="connsiteY21" fmla="*/ 204842 h 222653"/>
                <a:gd name="connsiteX22" fmla="*/ 170979 w 171063"/>
                <a:gd name="connsiteY22" fmla="*/ 165981 h 222653"/>
                <a:gd name="connsiteX23" fmla="*/ 170979 w 171063"/>
                <a:gd name="connsiteY23" fmla="*/ 165981 h 22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1063" h="222653">
                  <a:moveTo>
                    <a:pt x="170884" y="165981"/>
                  </a:moveTo>
                  <a:cubicBezTo>
                    <a:pt x="171168" y="151729"/>
                    <a:pt x="166529" y="137762"/>
                    <a:pt x="157630" y="126550"/>
                  </a:cubicBezTo>
                  <a:cubicBezTo>
                    <a:pt x="151666" y="119709"/>
                    <a:pt x="144281" y="114388"/>
                    <a:pt x="135950" y="110968"/>
                  </a:cubicBezTo>
                  <a:cubicBezTo>
                    <a:pt x="129891" y="108687"/>
                    <a:pt x="124305" y="105362"/>
                    <a:pt x="119382" y="101086"/>
                  </a:cubicBezTo>
                  <a:cubicBezTo>
                    <a:pt x="118152" y="99566"/>
                    <a:pt x="116163" y="97856"/>
                    <a:pt x="117394" y="95765"/>
                  </a:cubicBezTo>
                  <a:lnTo>
                    <a:pt x="117394" y="95765"/>
                  </a:lnTo>
                  <a:cubicBezTo>
                    <a:pt x="121465" y="85029"/>
                    <a:pt x="122317" y="73247"/>
                    <a:pt x="119761" y="62035"/>
                  </a:cubicBezTo>
                  <a:cubicBezTo>
                    <a:pt x="113797" y="41797"/>
                    <a:pt x="102341" y="23554"/>
                    <a:pt x="86720" y="9397"/>
                  </a:cubicBezTo>
                  <a:cubicBezTo>
                    <a:pt x="80377" y="1986"/>
                    <a:pt x="70531" y="-1435"/>
                    <a:pt x="60969" y="561"/>
                  </a:cubicBezTo>
                  <a:cubicBezTo>
                    <a:pt x="51691" y="3411"/>
                    <a:pt x="49135" y="14433"/>
                    <a:pt x="41088" y="19088"/>
                  </a:cubicBezTo>
                  <a:cubicBezTo>
                    <a:pt x="34177" y="23459"/>
                    <a:pt x="25656" y="21939"/>
                    <a:pt x="18177" y="24029"/>
                  </a:cubicBezTo>
                  <a:cubicBezTo>
                    <a:pt x="7953" y="27830"/>
                    <a:pt x="852" y="37236"/>
                    <a:pt x="0" y="48163"/>
                  </a:cubicBezTo>
                  <a:cubicBezTo>
                    <a:pt x="0" y="59185"/>
                    <a:pt x="2272" y="70016"/>
                    <a:pt x="6911" y="79993"/>
                  </a:cubicBezTo>
                  <a:cubicBezTo>
                    <a:pt x="12497" y="98141"/>
                    <a:pt x="24047" y="113818"/>
                    <a:pt x="39763" y="124460"/>
                  </a:cubicBezTo>
                  <a:cubicBezTo>
                    <a:pt x="52827" y="131966"/>
                    <a:pt x="68543" y="133296"/>
                    <a:pt x="82744" y="128165"/>
                  </a:cubicBezTo>
                  <a:cubicBezTo>
                    <a:pt x="87951" y="135672"/>
                    <a:pt x="95430" y="141468"/>
                    <a:pt x="103951" y="144698"/>
                  </a:cubicBezTo>
                  <a:cubicBezTo>
                    <a:pt x="112282" y="146598"/>
                    <a:pt x="119856" y="151064"/>
                    <a:pt x="125631" y="157430"/>
                  </a:cubicBezTo>
                  <a:cubicBezTo>
                    <a:pt x="129418" y="164746"/>
                    <a:pt x="130838" y="173012"/>
                    <a:pt x="129891" y="181184"/>
                  </a:cubicBezTo>
                  <a:cubicBezTo>
                    <a:pt x="130080" y="188975"/>
                    <a:pt x="129418" y="196671"/>
                    <a:pt x="129891" y="204462"/>
                  </a:cubicBezTo>
                  <a:cubicBezTo>
                    <a:pt x="130554" y="209973"/>
                    <a:pt x="133299" y="215009"/>
                    <a:pt x="137654" y="218335"/>
                  </a:cubicBezTo>
                  <a:cubicBezTo>
                    <a:pt x="142009" y="221755"/>
                    <a:pt x="147595" y="223275"/>
                    <a:pt x="153086" y="222420"/>
                  </a:cubicBezTo>
                  <a:cubicBezTo>
                    <a:pt x="162553" y="221755"/>
                    <a:pt x="170032" y="214249"/>
                    <a:pt x="170979" y="204842"/>
                  </a:cubicBezTo>
                  <a:cubicBezTo>
                    <a:pt x="171168" y="191920"/>
                    <a:pt x="170979" y="178903"/>
                    <a:pt x="170979" y="165981"/>
                  </a:cubicBezTo>
                  <a:lnTo>
                    <a:pt x="170979" y="165981"/>
                  </a:lnTo>
                  <a:close/>
                </a:path>
              </a:pathLst>
            </a:custGeom>
            <a:grpFill/>
            <a:ln w="943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2" name="Freeform 63">
              <a:extLst>
                <a:ext uri="{FF2B5EF4-FFF2-40B4-BE49-F238E27FC236}">
                  <a16:creationId xmlns:a16="http://schemas.microsoft.com/office/drawing/2014/main" id="{53085F73-D183-1FFB-AC3C-2D77BD6423DB}"/>
                </a:ext>
              </a:extLst>
            </p:cNvPr>
            <p:cNvSpPr/>
            <p:nvPr/>
          </p:nvSpPr>
          <p:spPr>
            <a:xfrm>
              <a:off x="5802248" y="5958733"/>
              <a:ext cx="226756" cy="297021"/>
            </a:xfrm>
            <a:custGeom>
              <a:avLst/>
              <a:gdLst>
                <a:gd name="connsiteX0" fmla="*/ 214884 w 226756"/>
                <a:gd name="connsiteY0" fmla="*/ 16047 h 297021"/>
                <a:gd name="connsiteX1" fmla="*/ 176637 w 226756"/>
                <a:gd name="connsiteY1" fmla="*/ 84 h 297021"/>
                <a:gd name="connsiteX2" fmla="*/ 96544 w 226756"/>
                <a:gd name="connsiteY2" fmla="*/ 84 h 297021"/>
                <a:gd name="connsiteX3" fmla="*/ 96544 w 226756"/>
                <a:gd name="connsiteY3" fmla="*/ 84 h 297021"/>
                <a:gd name="connsiteX4" fmla="*/ 2723 w 226756"/>
                <a:gd name="connsiteY4" fmla="*/ 69540 h 297021"/>
                <a:gd name="connsiteX5" fmla="*/ 3859 w 226756"/>
                <a:gd name="connsiteY5" fmla="*/ 134815 h 297021"/>
                <a:gd name="connsiteX6" fmla="*/ 8498 w 226756"/>
                <a:gd name="connsiteY6" fmla="*/ 184508 h 297021"/>
                <a:gd name="connsiteX7" fmla="*/ 9729 w 226756"/>
                <a:gd name="connsiteY7" fmla="*/ 244177 h 297021"/>
                <a:gd name="connsiteX8" fmla="*/ 11149 w 226756"/>
                <a:gd name="connsiteY8" fmla="*/ 267741 h 297021"/>
                <a:gd name="connsiteX9" fmla="*/ 41255 w 226756"/>
                <a:gd name="connsiteY9" fmla="*/ 296531 h 297021"/>
                <a:gd name="connsiteX10" fmla="*/ 79976 w 226756"/>
                <a:gd name="connsiteY10" fmla="*/ 280093 h 297021"/>
                <a:gd name="connsiteX11" fmla="*/ 86603 w 226756"/>
                <a:gd name="connsiteY11" fmla="*/ 253774 h 297021"/>
                <a:gd name="connsiteX12" fmla="*/ 90769 w 226756"/>
                <a:gd name="connsiteY12" fmla="*/ 152393 h 297021"/>
                <a:gd name="connsiteX13" fmla="*/ 98532 w 226756"/>
                <a:gd name="connsiteY13" fmla="*/ 119898 h 297021"/>
                <a:gd name="connsiteX14" fmla="*/ 132425 w 226756"/>
                <a:gd name="connsiteY14" fmla="*/ 100895 h 297021"/>
                <a:gd name="connsiteX15" fmla="*/ 178057 w 226756"/>
                <a:gd name="connsiteY15" fmla="*/ 100990 h 297021"/>
                <a:gd name="connsiteX16" fmla="*/ 218671 w 226756"/>
                <a:gd name="connsiteY16" fmla="*/ 79612 h 297021"/>
                <a:gd name="connsiteX17" fmla="*/ 214979 w 226756"/>
                <a:gd name="connsiteY17" fmla="*/ 15857 h 297021"/>
                <a:gd name="connsiteX18" fmla="*/ 214979 w 226756"/>
                <a:gd name="connsiteY18" fmla="*/ 15857 h 29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756" h="297021">
                  <a:moveTo>
                    <a:pt x="214884" y="16047"/>
                  </a:moveTo>
                  <a:cubicBezTo>
                    <a:pt x="205038" y="5405"/>
                    <a:pt x="191122" y="-391"/>
                    <a:pt x="176637" y="84"/>
                  </a:cubicBezTo>
                  <a:cubicBezTo>
                    <a:pt x="149939" y="-106"/>
                    <a:pt x="123241" y="84"/>
                    <a:pt x="96544" y="84"/>
                  </a:cubicBezTo>
                  <a:lnTo>
                    <a:pt x="96544" y="84"/>
                  </a:lnTo>
                  <a:cubicBezTo>
                    <a:pt x="53467" y="84"/>
                    <a:pt x="15504" y="28209"/>
                    <a:pt x="2723" y="69540"/>
                  </a:cubicBezTo>
                  <a:cubicBezTo>
                    <a:pt x="-1253" y="91109"/>
                    <a:pt x="-875" y="113342"/>
                    <a:pt x="3859" y="134815"/>
                  </a:cubicBezTo>
                  <a:cubicBezTo>
                    <a:pt x="5658" y="151348"/>
                    <a:pt x="7362" y="167881"/>
                    <a:pt x="8498" y="184508"/>
                  </a:cubicBezTo>
                  <a:cubicBezTo>
                    <a:pt x="10202" y="204366"/>
                    <a:pt x="9445" y="224319"/>
                    <a:pt x="9729" y="244177"/>
                  </a:cubicBezTo>
                  <a:cubicBezTo>
                    <a:pt x="9255" y="252064"/>
                    <a:pt x="9729" y="259950"/>
                    <a:pt x="11149" y="267741"/>
                  </a:cubicBezTo>
                  <a:cubicBezTo>
                    <a:pt x="14841" y="282373"/>
                    <a:pt x="26486" y="293490"/>
                    <a:pt x="41255" y="296531"/>
                  </a:cubicBezTo>
                  <a:cubicBezTo>
                    <a:pt x="56213" y="298906"/>
                    <a:pt x="71171" y="292540"/>
                    <a:pt x="79976" y="280093"/>
                  </a:cubicBezTo>
                  <a:cubicBezTo>
                    <a:pt x="84993" y="272302"/>
                    <a:pt x="87360" y="263086"/>
                    <a:pt x="86603" y="253774"/>
                  </a:cubicBezTo>
                  <a:cubicBezTo>
                    <a:pt x="86130" y="219949"/>
                    <a:pt x="87550" y="186124"/>
                    <a:pt x="90769" y="152393"/>
                  </a:cubicBezTo>
                  <a:cubicBezTo>
                    <a:pt x="91147" y="141181"/>
                    <a:pt x="93798" y="130160"/>
                    <a:pt x="98532" y="119898"/>
                  </a:cubicBezTo>
                  <a:cubicBezTo>
                    <a:pt x="105443" y="107736"/>
                    <a:pt x="118508" y="100515"/>
                    <a:pt x="132425" y="100895"/>
                  </a:cubicBezTo>
                  <a:cubicBezTo>
                    <a:pt x="147667" y="100895"/>
                    <a:pt x="162814" y="100895"/>
                    <a:pt x="178057" y="100990"/>
                  </a:cubicBezTo>
                  <a:cubicBezTo>
                    <a:pt x="194340" y="101370"/>
                    <a:pt x="209677" y="93294"/>
                    <a:pt x="218671" y="79612"/>
                  </a:cubicBezTo>
                  <a:cubicBezTo>
                    <a:pt x="230695" y="59564"/>
                    <a:pt x="229180" y="34290"/>
                    <a:pt x="214979" y="15857"/>
                  </a:cubicBezTo>
                  <a:lnTo>
                    <a:pt x="214979" y="15857"/>
                  </a:lnTo>
                  <a:close/>
                </a:path>
              </a:pathLst>
            </a:custGeom>
            <a:grpFill/>
            <a:ln w="943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1769632960"/>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16">
            <a:extLst>
              <a:ext uri="{FF2B5EF4-FFF2-40B4-BE49-F238E27FC236}">
                <a16:creationId xmlns:a16="http://schemas.microsoft.com/office/drawing/2014/main" id="{5DFCE1FB-F13F-8120-7DCA-F30552C94CCF}"/>
              </a:ext>
            </a:extLst>
          </p:cNvPr>
          <p:cNvSpPr>
            <a:spLocks/>
          </p:cNvSpPr>
          <p:nvPr/>
        </p:nvSpPr>
        <p:spPr>
          <a:xfrm>
            <a:off x="2867980" y="5461155"/>
            <a:ext cx="6456040" cy="283877"/>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Arial"/>
              </a:rPr>
              <a:t>Keeping a diary of when and why nausea occurs may also be helpful</a:t>
            </a:r>
            <a:endParaRPr kumimoji="0" lang="en-GB" sz="14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Free-form: Shape 16">
            <a:extLst>
              <a:ext uri="{FF2B5EF4-FFF2-40B4-BE49-F238E27FC236}">
                <a16:creationId xmlns:a16="http://schemas.microsoft.com/office/drawing/2014/main" id="{F4F8D6EE-F26B-2D30-595A-077D044C9433}"/>
              </a:ext>
            </a:extLst>
          </p:cNvPr>
          <p:cNvSpPr>
            <a:spLocks/>
          </p:cNvSpPr>
          <p:nvPr/>
        </p:nvSpPr>
        <p:spPr>
          <a:xfrm>
            <a:off x="6122506" y="851752"/>
            <a:ext cx="5663095" cy="324950"/>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45720" rIns="91440" bIns="4572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a:ea typeface="+mn-ea"/>
                <a:cs typeface="Arial"/>
              </a:rPr>
              <a:t>To help manage vomiting</a:t>
            </a:r>
            <a:endParaRPr kumimoji="0" lang="en-GB" sz="12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Free-form: Shape 16">
            <a:extLst>
              <a:ext uri="{FF2B5EF4-FFF2-40B4-BE49-F238E27FC236}">
                <a16:creationId xmlns:a16="http://schemas.microsoft.com/office/drawing/2014/main" id="{9B1AA236-C472-D6EF-DFDE-232D82A17C5B}"/>
              </a:ext>
            </a:extLst>
          </p:cNvPr>
          <p:cNvSpPr/>
          <p:nvPr/>
        </p:nvSpPr>
        <p:spPr>
          <a:xfrm>
            <a:off x="371475" y="851752"/>
            <a:ext cx="5661511" cy="324950"/>
          </a:xfrm>
          <a:custGeom>
            <a:avLst/>
            <a:gdLst>
              <a:gd name="connsiteX0" fmla="*/ 0 w 3279913"/>
              <a:gd name="connsiteY0" fmla="*/ 0 h 343492"/>
              <a:gd name="connsiteX1" fmla="*/ 534131 w 3279913"/>
              <a:gd name="connsiteY1" fmla="*/ 0 h 343492"/>
              <a:gd name="connsiteX2" fmla="*/ 1610784 w 3279913"/>
              <a:gd name="connsiteY2" fmla="*/ 0 h 343492"/>
              <a:gd name="connsiteX3" fmla="*/ 1768672 w 3279913"/>
              <a:gd name="connsiteY3" fmla="*/ 0 h 343492"/>
              <a:gd name="connsiteX4" fmla="*/ 2144915 w 3279913"/>
              <a:gd name="connsiteY4" fmla="*/ 0 h 343492"/>
              <a:gd name="connsiteX5" fmla="*/ 2302803 w 3279913"/>
              <a:gd name="connsiteY5" fmla="*/ 0 h 343492"/>
              <a:gd name="connsiteX6" fmla="*/ 2666916 w 3279913"/>
              <a:gd name="connsiteY6" fmla="*/ 0 h 343492"/>
              <a:gd name="connsiteX7" fmla="*/ 3201047 w 3279913"/>
              <a:gd name="connsiteY7" fmla="*/ 0 h 343492"/>
              <a:gd name="connsiteX8" fmla="*/ 3279913 w 3279913"/>
              <a:gd name="connsiteY8" fmla="*/ 343492 h 343492"/>
              <a:gd name="connsiteX9" fmla="*/ 2745782 w 3279913"/>
              <a:gd name="connsiteY9" fmla="*/ 343492 h 343492"/>
              <a:gd name="connsiteX10" fmla="*/ 2434876 w 3279913"/>
              <a:gd name="connsiteY10" fmla="*/ 343492 h 343492"/>
              <a:gd name="connsiteX11" fmla="*/ 2144915 w 3279913"/>
              <a:gd name="connsiteY11" fmla="*/ 343492 h 343492"/>
              <a:gd name="connsiteX12" fmla="*/ 1900745 w 3279913"/>
              <a:gd name="connsiteY12" fmla="*/ 343492 h 343492"/>
              <a:gd name="connsiteX13" fmla="*/ 1610784 w 3279913"/>
              <a:gd name="connsiteY13" fmla="*/ 343492 h 343492"/>
              <a:gd name="connsiteX14" fmla="*/ 534131 w 3279913"/>
              <a:gd name="connsiteY14" fmla="*/ 343492 h 343492"/>
              <a:gd name="connsiteX15" fmla="*/ 0 w 3279913"/>
              <a:gd name="connsiteY15" fmla="*/ 343492 h 3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913" h="343492">
                <a:moveTo>
                  <a:pt x="0" y="0"/>
                </a:moveTo>
                <a:lnTo>
                  <a:pt x="534131" y="0"/>
                </a:lnTo>
                <a:lnTo>
                  <a:pt x="1610784" y="0"/>
                </a:lnTo>
                <a:lnTo>
                  <a:pt x="1768672" y="0"/>
                </a:lnTo>
                <a:lnTo>
                  <a:pt x="2144915" y="0"/>
                </a:lnTo>
                <a:lnTo>
                  <a:pt x="2302803" y="0"/>
                </a:lnTo>
                <a:lnTo>
                  <a:pt x="2666916" y="0"/>
                </a:lnTo>
                <a:lnTo>
                  <a:pt x="3201047" y="0"/>
                </a:lnTo>
                <a:lnTo>
                  <a:pt x="3279913" y="343492"/>
                </a:lnTo>
                <a:lnTo>
                  <a:pt x="2745782" y="343492"/>
                </a:lnTo>
                <a:lnTo>
                  <a:pt x="2434876" y="343492"/>
                </a:lnTo>
                <a:lnTo>
                  <a:pt x="2144915" y="343492"/>
                </a:lnTo>
                <a:lnTo>
                  <a:pt x="1900745" y="343492"/>
                </a:lnTo>
                <a:lnTo>
                  <a:pt x="1610784" y="343492"/>
                </a:lnTo>
                <a:lnTo>
                  <a:pt x="534131" y="343492"/>
                </a:lnTo>
                <a:lnTo>
                  <a:pt x="0" y="34349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45720" rIns="91440" bIns="45720" rtlCol="0" anchor="ctr">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a:ea typeface="+mn-ea"/>
                <a:cs typeface="Arial"/>
              </a:rPr>
              <a:t>To help control nausea</a:t>
            </a:r>
            <a:endParaRPr kumimoji="0" lang="en-GB" sz="1200" b="1"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D1CA8C5D-8D92-781B-7B8B-0F236160B0F1}"/>
              </a:ext>
            </a:extLst>
          </p:cNvPr>
          <p:cNvSpPr>
            <a:spLocks/>
          </p:cNvSpPr>
          <p:nvPr/>
        </p:nvSpPr>
        <p:spPr>
          <a:xfrm>
            <a:off x="6654319" y="1254906"/>
            <a:ext cx="5131283" cy="904906"/>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Lie on side </a:t>
            </a: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prevent inhalation of vomit</a:t>
            </a:r>
          </a:p>
        </p:txBody>
      </p:sp>
      <p:sp>
        <p:nvSpPr>
          <p:cNvPr id="10" name="Rectangle 9">
            <a:extLst>
              <a:ext uri="{FF2B5EF4-FFF2-40B4-BE49-F238E27FC236}">
                <a16:creationId xmlns:a16="http://schemas.microsoft.com/office/drawing/2014/main" id="{B29FC58E-4286-A5C1-50FC-F78D2D63280E}"/>
              </a:ext>
            </a:extLst>
          </p:cNvPr>
          <p:cNvSpPr>
            <a:spLocks/>
          </p:cNvSpPr>
          <p:nvPr/>
        </p:nvSpPr>
        <p:spPr>
          <a:xfrm>
            <a:off x="6654319" y="2238015"/>
            <a:ext cx="5131283" cy="904906"/>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Try </a:t>
            </a:r>
            <a:r>
              <a:rPr kumimoji="0" lang="en-GB"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frozen liquids </a:t>
            </a: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such as ice chips</a:t>
            </a:r>
          </a:p>
        </p:txBody>
      </p:sp>
      <p:sp>
        <p:nvSpPr>
          <p:cNvPr id="11" name="Rectangle 10">
            <a:extLst>
              <a:ext uri="{FF2B5EF4-FFF2-40B4-BE49-F238E27FC236}">
                <a16:creationId xmlns:a16="http://schemas.microsoft.com/office/drawing/2014/main" id="{62510DB2-11D2-DE14-CB20-4E6916F2DD15}"/>
              </a:ext>
            </a:extLst>
          </p:cNvPr>
          <p:cNvSpPr>
            <a:spLocks/>
          </p:cNvSpPr>
          <p:nvPr/>
        </p:nvSpPr>
        <p:spPr>
          <a:xfrm>
            <a:off x="6654319" y="3221124"/>
            <a:ext cx="5131283" cy="904906"/>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Once </a:t>
            </a:r>
            <a:r>
              <a:rPr kumimoji="0" lang="en-GB"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vomiting stops</a:t>
            </a: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start taking in small amounts of clear liquids slowly and increase as tolerated </a:t>
            </a:r>
          </a:p>
        </p:txBody>
      </p:sp>
      <p:sp>
        <p:nvSpPr>
          <p:cNvPr id="12" name="Rectangle 11">
            <a:extLst>
              <a:ext uri="{FF2B5EF4-FFF2-40B4-BE49-F238E27FC236}">
                <a16:creationId xmlns:a16="http://schemas.microsoft.com/office/drawing/2014/main" id="{AEAD9C79-D664-C0A4-2D19-FC1900300BB3}"/>
              </a:ext>
            </a:extLst>
          </p:cNvPr>
          <p:cNvSpPr>
            <a:spLocks/>
          </p:cNvSpPr>
          <p:nvPr/>
        </p:nvSpPr>
        <p:spPr>
          <a:xfrm>
            <a:off x="6654319" y="4204233"/>
            <a:ext cx="5131283" cy="1106835"/>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Call HCP </a:t>
            </a: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a:t>
            </a:r>
          </a:p>
          <a:p>
            <a:pPr marL="180000" marR="0" lvl="0" indent="-180000" algn="l" defTabSz="914400" rtl="0" eaLnBrk="1" fontAlgn="auto" latinLnBrk="0" hangingPunct="1">
              <a:lnSpc>
                <a:spcPct val="100000"/>
              </a:lnSpc>
              <a:spcBef>
                <a:spcPts val="0"/>
              </a:spcBef>
              <a:spcAft>
                <a:spcPts val="0"/>
              </a:spcAft>
              <a:buClr>
                <a:srgbClr val="C6573B"/>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Vomiting persists for 2-3 days</a:t>
            </a:r>
          </a:p>
          <a:p>
            <a:pPr marL="180000" marR="0" lvl="0" indent="-180000" algn="l" defTabSz="914400" rtl="0" eaLnBrk="1" fontAlgn="auto" latinLnBrk="0" hangingPunct="1">
              <a:lnSpc>
                <a:spcPct val="100000"/>
              </a:lnSpc>
              <a:spcBef>
                <a:spcPts val="0"/>
              </a:spcBef>
              <a:spcAft>
                <a:spcPts val="0"/>
              </a:spcAft>
              <a:buClr>
                <a:srgbClr val="C6573B"/>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Cannot take medication </a:t>
            </a:r>
          </a:p>
          <a:p>
            <a:pPr marL="180000" marR="0" lvl="0" indent="-180000" algn="l" defTabSz="914400" rtl="0" eaLnBrk="1" fontAlgn="auto" latinLnBrk="0" hangingPunct="1">
              <a:lnSpc>
                <a:spcPct val="100000"/>
              </a:lnSpc>
              <a:spcBef>
                <a:spcPts val="0"/>
              </a:spcBef>
              <a:spcAft>
                <a:spcPts val="0"/>
              </a:spcAft>
              <a:buClr>
                <a:srgbClr val="C6573B"/>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Cannot take in more than 4 cups of liquid or ice chips in a day</a:t>
            </a:r>
          </a:p>
          <a:p>
            <a:pPr marL="180000" marR="0" lvl="0" indent="-180000" algn="l" defTabSz="914400" rtl="0" eaLnBrk="1" fontAlgn="auto" latinLnBrk="0" hangingPunct="1">
              <a:lnSpc>
                <a:spcPct val="100000"/>
              </a:lnSpc>
              <a:spcBef>
                <a:spcPts val="0"/>
              </a:spcBef>
              <a:spcAft>
                <a:spcPts val="0"/>
              </a:spcAft>
              <a:buClr>
                <a:srgbClr val="C6573B"/>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Hasn’t eaten for more than 2 days</a:t>
            </a:r>
          </a:p>
        </p:txBody>
      </p:sp>
      <p:sp>
        <p:nvSpPr>
          <p:cNvPr id="13" name="Flowchart: Delay 39">
            <a:extLst>
              <a:ext uri="{FF2B5EF4-FFF2-40B4-BE49-F238E27FC236}">
                <a16:creationId xmlns:a16="http://schemas.microsoft.com/office/drawing/2014/main" id="{21B4C554-052B-4AA5-8EF0-537E969324D4}"/>
              </a:ext>
            </a:extLst>
          </p:cNvPr>
          <p:cNvSpPr/>
          <p:nvPr/>
        </p:nvSpPr>
        <p:spPr>
          <a:xfrm rot="16200000" flipH="1">
            <a:off x="5936752" y="1442246"/>
            <a:ext cx="904907" cy="530228"/>
          </a:xfrm>
          <a:prstGeom prst="round2SameRect">
            <a:avLst>
              <a:gd name="adj1" fmla="val 16974"/>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Flowchart: Delay 39">
            <a:extLst>
              <a:ext uri="{FF2B5EF4-FFF2-40B4-BE49-F238E27FC236}">
                <a16:creationId xmlns:a16="http://schemas.microsoft.com/office/drawing/2014/main" id="{C90E8E83-86D5-0443-0EC7-5E27DB1F98B8}"/>
              </a:ext>
            </a:extLst>
          </p:cNvPr>
          <p:cNvSpPr/>
          <p:nvPr/>
        </p:nvSpPr>
        <p:spPr>
          <a:xfrm rot="16200000" flipH="1">
            <a:off x="5936753" y="2425356"/>
            <a:ext cx="904906" cy="530228"/>
          </a:xfrm>
          <a:prstGeom prst="round2SameRect">
            <a:avLst>
              <a:gd name="adj1" fmla="val 16974"/>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Flowchart: Delay 39">
            <a:extLst>
              <a:ext uri="{FF2B5EF4-FFF2-40B4-BE49-F238E27FC236}">
                <a16:creationId xmlns:a16="http://schemas.microsoft.com/office/drawing/2014/main" id="{2768BB6E-3715-89CC-5F4B-79320E4EDFB1}"/>
              </a:ext>
            </a:extLst>
          </p:cNvPr>
          <p:cNvSpPr/>
          <p:nvPr/>
        </p:nvSpPr>
        <p:spPr>
          <a:xfrm rot="16200000" flipH="1">
            <a:off x="5936754" y="3408464"/>
            <a:ext cx="904906" cy="530228"/>
          </a:xfrm>
          <a:prstGeom prst="round2SameRect">
            <a:avLst>
              <a:gd name="adj1" fmla="val 16974"/>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Flowchart: Delay 39">
            <a:extLst>
              <a:ext uri="{FF2B5EF4-FFF2-40B4-BE49-F238E27FC236}">
                <a16:creationId xmlns:a16="http://schemas.microsoft.com/office/drawing/2014/main" id="{A97DCCDF-6283-35AE-ECB2-4616E8CF1858}"/>
              </a:ext>
            </a:extLst>
          </p:cNvPr>
          <p:cNvSpPr/>
          <p:nvPr/>
        </p:nvSpPr>
        <p:spPr>
          <a:xfrm rot="16200000" flipH="1">
            <a:off x="5835792" y="4492537"/>
            <a:ext cx="1106834" cy="530228"/>
          </a:xfrm>
          <a:prstGeom prst="round2SameRect">
            <a:avLst>
              <a:gd name="adj1" fmla="val 16974"/>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ACEEEEA0-2F08-DC58-50C8-3EC233B4D1C5}"/>
              </a:ext>
            </a:extLst>
          </p:cNvPr>
          <p:cNvSpPr>
            <a:spLocks/>
          </p:cNvSpPr>
          <p:nvPr/>
        </p:nvSpPr>
        <p:spPr>
          <a:xfrm>
            <a:off x="901702" y="1254906"/>
            <a:ext cx="5131283" cy="511637"/>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t>
            </a:r>
            <a:r>
              <a:rPr kumimoji="0" lang="en-GB"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small meals </a:t>
            </a: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throughout the day</a:t>
            </a:r>
          </a:p>
        </p:txBody>
      </p:sp>
      <p:sp>
        <p:nvSpPr>
          <p:cNvPr id="22" name="Rectangle 21">
            <a:extLst>
              <a:ext uri="{FF2B5EF4-FFF2-40B4-BE49-F238E27FC236}">
                <a16:creationId xmlns:a16="http://schemas.microsoft.com/office/drawing/2014/main" id="{11CB1B72-4C64-D41D-7C08-A74F24527930}"/>
              </a:ext>
            </a:extLst>
          </p:cNvPr>
          <p:cNvSpPr>
            <a:spLocks/>
          </p:cNvSpPr>
          <p:nvPr/>
        </p:nvSpPr>
        <p:spPr>
          <a:xfrm>
            <a:off x="901702" y="1844746"/>
            <a:ext cx="5131283" cy="511637"/>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Avoid foods </a:t>
            </a: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can cause nausea (e.g. foods with strong smells)</a:t>
            </a:r>
          </a:p>
        </p:txBody>
      </p:sp>
      <p:sp>
        <p:nvSpPr>
          <p:cNvPr id="23" name="Rectangle 22">
            <a:extLst>
              <a:ext uri="{FF2B5EF4-FFF2-40B4-BE49-F238E27FC236}">
                <a16:creationId xmlns:a16="http://schemas.microsoft.com/office/drawing/2014/main" id="{3EC3B8F3-C65F-0BA6-AAE3-C379F2EB229D}"/>
              </a:ext>
            </a:extLst>
          </p:cNvPr>
          <p:cNvSpPr>
            <a:spLocks/>
          </p:cNvSpPr>
          <p:nvPr/>
        </p:nvSpPr>
        <p:spPr>
          <a:xfrm>
            <a:off x="901702" y="2434586"/>
            <a:ext cx="5131283" cy="511637"/>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Sit upright </a:t>
            </a: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lie with </a:t>
            </a:r>
            <a:r>
              <a:rPr kumimoji="0" lang="en-GB"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 raised </a:t>
            </a: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1 hour after a meal</a:t>
            </a:r>
          </a:p>
        </p:txBody>
      </p:sp>
      <p:sp>
        <p:nvSpPr>
          <p:cNvPr id="24" name="Rectangle 23">
            <a:extLst>
              <a:ext uri="{FF2B5EF4-FFF2-40B4-BE49-F238E27FC236}">
                <a16:creationId xmlns:a16="http://schemas.microsoft.com/office/drawing/2014/main" id="{0AF27966-B0AB-4C70-C183-A7297488F17C}"/>
              </a:ext>
            </a:extLst>
          </p:cNvPr>
          <p:cNvSpPr>
            <a:spLocks/>
          </p:cNvSpPr>
          <p:nvPr/>
        </p:nvSpPr>
        <p:spPr>
          <a:xfrm>
            <a:off x="901702" y="3024426"/>
            <a:ext cx="5131283" cy="511637"/>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food at </a:t>
            </a:r>
            <a:r>
              <a:rPr kumimoji="0" lang="en-GB"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room temperature</a:t>
            </a:r>
          </a:p>
        </p:txBody>
      </p:sp>
      <p:sp>
        <p:nvSpPr>
          <p:cNvPr id="25" name="Rectangle 24">
            <a:extLst>
              <a:ext uri="{FF2B5EF4-FFF2-40B4-BE49-F238E27FC236}">
                <a16:creationId xmlns:a16="http://schemas.microsoft.com/office/drawing/2014/main" id="{B65774C4-9A99-8EA5-7653-85989E094B1F}"/>
              </a:ext>
            </a:extLst>
          </p:cNvPr>
          <p:cNvSpPr>
            <a:spLocks/>
          </p:cNvSpPr>
          <p:nvPr/>
        </p:nvSpPr>
        <p:spPr>
          <a:xfrm>
            <a:off x="901702" y="3614266"/>
            <a:ext cx="5131283" cy="511637"/>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Drink</a:t>
            </a: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plenty of </a:t>
            </a:r>
            <a:r>
              <a:rPr kumimoji="0" lang="en-GB"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water</a:t>
            </a: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other fluids in </a:t>
            </a:r>
            <a:r>
              <a:rPr kumimoji="0" lang="en-GB"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slow sips </a:t>
            </a: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throughout the day</a:t>
            </a:r>
          </a:p>
        </p:txBody>
      </p:sp>
      <p:sp>
        <p:nvSpPr>
          <p:cNvPr id="26" name="Rectangle 25">
            <a:extLst>
              <a:ext uri="{FF2B5EF4-FFF2-40B4-BE49-F238E27FC236}">
                <a16:creationId xmlns:a16="http://schemas.microsoft.com/office/drawing/2014/main" id="{2B02A6DD-1AF3-0738-1115-ED007A9FB60B}"/>
              </a:ext>
            </a:extLst>
          </p:cNvPr>
          <p:cNvSpPr>
            <a:spLocks/>
          </p:cNvSpPr>
          <p:nvPr/>
        </p:nvSpPr>
        <p:spPr>
          <a:xfrm>
            <a:off x="901702" y="4204106"/>
            <a:ext cx="5131283" cy="511637"/>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Seek a </a:t>
            </a:r>
            <a:r>
              <a:rPr kumimoji="0" lang="en-GB"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dietitian</a:t>
            </a: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 </a:t>
            </a:r>
            <a:r>
              <a:rPr kumimoji="0" lang="en-GB"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specialist nutritionist</a:t>
            </a:r>
          </a:p>
        </p:txBody>
      </p:sp>
      <p:sp>
        <p:nvSpPr>
          <p:cNvPr id="27" name="Rectangle 26">
            <a:extLst>
              <a:ext uri="{FF2B5EF4-FFF2-40B4-BE49-F238E27FC236}">
                <a16:creationId xmlns:a16="http://schemas.microsoft.com/office/drawing/2014/main" id="{9E96A26B-60E8-9743-D50D-5E5119594A97}"/>
              </a:ext>
            </a:extLst>
          </p:cNvPr>
          <p:cNvSpPr>
            <a:spLocks/>
          </p:cNvSpPr>
          <p:nvPr/>
        </p:nvSpPr>
        <p:spPr>
          <a:xfrm>
            <a:off x="901702" y="4793947"/>
            <a:ext cx="5131283" cy="517121"/>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46800" rIns="90000" bIns="4680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Alternative treatments </a:t>
            </a: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including relaxation techniques, acupuncture, hypnosis, or music therapy</a:t>
            </a:r>
          </a:p>
        </p:txBody>
      </p:sp>
      <p:sp>
        <p:nvSpPr>
          <p:cNvPr id="28" name="Flowchart: Delay 39">
            <a:extLst>
              <a:ext uri="{FF2B5EF4-FFF2-40B4-BE49-F238E27FC236}">
                <a16:creationId xmlns:a16="http://schemas.microsoft.com/office/drawing/2014/main" id="{29ACF5D2-FFA0-D76E-7300-3A25491AA1C2}"/>
              </a:ext>
            </a:extLst>
          </p:cNvPr>
          <p:cNvSpPr/>
          <p:nvPr/>
        </p:nvSpPr>
        <p:spPr>
          <a:xfrm rot="16200000" flipH="1">
            <a:off x="380770" y="1245612"/>
            <a:ext cx="511637" cy="530228"/>
          </a:xfrm>
          <a:prstGeom prst="round2SameRect">
            <a:avLst>
              <a:gd name="adj1" fmla="val 17591"/>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 name="Flowchart: Delay 39">
            <a:extLst>
              <a:ext uri="{FF2B5EF4-FFF2-40B4-BE49-F238E27FC236}">
                <a16:creationId xmlns:a16="http://schemas.microsoft.com/office/drawing/2014/main" id="{817CB981-A6B4-C94C-02AE-91CDA93EEE06}"/>
              </a:ext>
            </a:extLst>
          </p:cNvPr>
          <p:cNvSpPr/>
          <p:nvPr/>
        </p:nvSpPr>
        <p:spPr>
          <a:xfrm rot="16200000" flipH="1">
            <a:off x="380770" y="1835452"/>
            <a:ext cx="511637" cy="530228"/>
          </a:xfrm>
          <a:prstGeom prst="round2SameRect">
            <a:avLst>
              <a:gd name="adj1" fmla="val 17591"/>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4" name="Flowchart: Delay 39">
            <a:extLst>
              <a:ext uri="{FF2B5EF4-FFF2-40B4-BE49-F238E27FC236}">
                <a16:creationId xmlns:a16="http://schemas.microsoft.com/office/drawing/2014/main" id="{EEC5CE05-EAB0-26BB-5E57-D853A1B9090D}"/>
              </a:ext>
            </a:extLst>
          </p:cNvPr>
          <p:cNvSpPr/>
          <p:nvPr/>
        </p:nvSpPr>
        <p:spPr>
          <a:xfrm rot="16200000" flipH="1">
            <a:off x="380770" y="2425292"/>
            <a:ext cx="511637" cy="530228"/>
          </a:xfrm>
          <a:prstGeom prst="round2SameRect">
            <a:avLst>
              <a:gd name="adj1" fmla="val 17591"/>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7" name="Flowchart: Delay 39">
            <a:extLst>
              <a:ext uri="{FF2B5EF4-FFF2-40B4-BE49-F238E27FC236}">
                <a16:creationId xmlns:a16="http://schemas.microsoft.com/office/drawing/2014/main" id="{72C5C76F-45C3-335F-F9F0-8B8D68BE67ED}"/>
              </a:ext>
            </a:extLst>
          </p:cNvPr>
          <p:cNvSpPr/>
          <p:nvPr/>
        </p:nvSpPr>
        <p:spPr>
          <a:xfrm rot="16200000" flipH="1">
            <a:off x="380770" y="3015132"/>
            <a:ext cx="511637" cy="530228"/>
          </a:xfrm>
          <a:prstGeom prst="round2SameRect">
            <a:avLst>
              <a:gd name="adj1" fmla="val 17591"/>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 name="Flowchart: Delay 39">
            <a:extLst>
              <a:ext uri="{FF2B5EF4-FFF2-40B4-BE49-F238E27FC236}">
                <a16:creationId xmlns:a16="http://schemas.microsoft.com/office/drawing/2014/main" id="{39F06963-538A-253E-3A80-8BCE392474CD}"/>
              </a:ext>
            </a:extLst>
          </p:cNvPr>
          <p:cNvSpPr/>
          <p:nvPr/>
        </p:nvSpPr>
        <p:spPr>
          <a:xfrm rot="16200000" flipH="1">
            <a:off x="380770" y="3604972"/>
            <a:ext cx="511637" cy="530228"/>
          </a:xfrm>
          <a:prstGeom prst="round2SameRect">
            <a:avLst>
              <a:gd name="adj1" fmla="val 17591"/>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Flowchart: Delay 39">
            <a:extLst>
              <a:ext uri="{FF2B5EF4-FFF2-40B4-BE49-F238E27FC236}">
                <a16:creationId xmlns:a16="http://schemas.microsoft.com/office/drawing/2014/main" id="{EFAB0C7B-5E83-A11E-305E-6AA9251EBF19}"/>
              </a:ext>
            </a:extLst>
          </p:cNvPr>
          <p:cNvSpPr/>
          <p:nvPr/>
        </p:nvSpPr>
        <p:spPr>
          <a:xfrm rot="16200000" flipH="1">
            <a:off x="380770" y="4194812"/>
            <a:ext cx="511637" cy="530228"/>
          </a:xfrm>
          <a:prstGeom prst="round2SameRect">
            <a:avLst>
              <a:gd name="adj1" fmla="val 17591"/>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5" name="Flowchart: Delay 39">
            <a:extLst>
              <a:ext uri="{FF2B5EF4-FFF2-40B4-BE49-F238E27FC236}">
                <a16:creationId xmlns:a16="http://schemas.microsoft.com/office/drawing/2014/main" id="{9A56CA25-7F50-524B-2C45-72A916F8F466}"/>
              </a:ext>
            </a:extLst>
          </p:cNvPr>
          <p:cNvSpPr/>
          <p:nvPr/>
        </p:nvSpPr>
        <p:spPr>
          <a:xfrm rot="16200000" flipH="1">
            <a:off x="378028" y="4787393"/>
            <a:ext cx="517120" cy="530228"/>
          </a:xfrm>
          <a:prstGeom prst="round2SameRect">
            <a:avLst>
              <a:gd name="adj1" fmla="val 1740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Title 19">
            <a:extLst>
              <a:ext uri="{FF2B5EF4-FFF2-40B4-BE49-F238E27FC236}">
                <a16:creationId xmlns:a16="http://schemas.microsoft.com/office/drawing/2014/main" id="{7C853A9A-5296-844A-B35B-F9F85386C366}"/>
              </a:ext>
            </a:extLst>
          </p:cNvPr>
          <p:cNvSpPr>
            <a:spLocks noGrp="1"/>
          </p:cNvSpPr>
          <p:nvPr>
            <p:ph type="title"/>
          </p:nvPr>
        </p:nvSpPr>
        <p:spPr>
          <a:xfrm>
            <a:off x="619201" y="259200"/>
            <a:ext cx="10963199" cy="864000"/>
          </a:xfrm>
        </p:spPr>
        <p:txBody>
          <a:bodyPr/>
          <a:lstStyle/>
          <a:p>
            <a:r>
              <a:rPr lang="en-GB" noProof="0" dirty="0"/>
              <a:t>Managing Gastrointestinal </a:t>
            </a:r>
            <a:r>
              <a:rPr lang="en-GB" noProof="0" dirty="0">
                <a:solidFill>
                  <a:schemeClr val="tx2"/>
                </a:solidFill>
              </a:rPr>
              <a:t>adverse events</a:t>
            </a:r>
          </a:p>
        </p:txBody>
      </p:sp>
      <p:sp>
        <p:nvSpPr>
          <p:cNvPr id="17" name="Content Placeholder 16">
            <a:extLst>
              <a:ext uri="{FF2B5EF4-FFF2-40B4-BE49-F238E27FC236}">
                <a16:creationId xmlns:a16="http://schemas.microsoft.com/office/drawing/2014/main" id="{4804CE2A-E26B-041F-5A19-E6653C009559}"/>
              </a:ext>
            </a:extLst>
          </p:cNvPr>
          <p:cNvSpPr>
            <a:spLocks noGrp="1"/>
          </p:cNvSpPr>
          <p:nvPr>
            <p:ph sz="quarter" idx="15"/>
          </p:nvPr>
        </p:nvSpPr>
        <p:spPr>
          <a:xfrm>
            <a:off x="620183" y="6356351"/>
            <a:ext cx="10180339" cy="365125"/>
          </a:xfrm>
        </p:spPr>
        <p:txBody>
          <a:bodyPr anchor="b" anchorCtr="0"/>
          <a:lstStyle/>
          <a:p>
            <a:pPr>
              <a:lnSpc>
                <a:spcPct val="90000"/>
              </a:lnSpc>
            </a:pPr>
            <a:r>
              <a:rPr lang="en-GB" noProof="0" dirty="0">
                <a:solidFill>
                  <a:schemeClr val="tx2"/>
                </a:solidFill>
              </a:rPr>
              <a:t>HCP, healthcare professional</a:t>
            </a:r>
          </a:p>
          <a:p>
            <a:pPr>
              <a:lnSpc>
                <a:spcPct val="90000"/>
              </a:lnSpc>
            </a:pPr>
            <a:r>
              <a:rPr lang="en-GB" noProof="0" dirty="0">
                <a:solidFill>
                  <a:schemeClr val="tx2"/>
                </a:solidFill>
              </a:rPr>
              <a:t>1. National Cancer Institute. Nausea and Vomiting and Cancer Treatment. Updated March 10, 2025. Available </a:t>
            </a:r>
            <a:r>
              <a:rPr lang="en-GB" noProof="0" dirty="0">
                <a:solidFill>
                  <a:schemeClr val="tx2"/>
                </a:solidFill>
                <a:hlinkClick r:id="rId3">
                  <a:extLst>
                    <a:ext uri="{A12FA001-AC4F-418D-AE19-62706E023703}">
                      <ahyp:hlinkClr xmlns:ahyp="http://schemas.microsoft.com/office/drawing/2018/hyperlinkcolor" val="tx"/>
                    </a:ext>
                  </a:extLst>
                </a:hlinkClick>
              </a:rPr>
              <a:t>here</a:t>
            </a:r>
            <a:r>
              <a:rPr lang="en-GB" noProof="0" dirty="0">
                <a:solidFill>
                  <a:schemeClr val="tx2"/>
                </a:solidFill>
              </a:rPr>
              <a:t> (accessed March 27, 2026); 2. American Cancer Society. Managing Nausea and Vomiting at Home. Available </a:t>
            </a:r>
            <a:r>
              <a:rPr lang="en-GB" noProof="0" dirty="0">
                <a:solidFill>
                  <a:schemeClr val="tx2"/>
                </a:solidFill>
                <a:hlinkClick r:id="rId4">
                  <a:extLst>
                    <a:ext uri="{A12FA001-AC4F-418D-AE19-62706E023703}">
                      <ahyp:hlinkClr xmlns:ahyp="http://schemas.microsoft.com/office/drawing/2018/hyperlinkcolor" val="tx"/>
                    </a:ext>
                  </a:extLst>
                </a:hlinkClick>
              </a:rPr>
              <a:t>here</a:t>
            </a:r>
            <a:r>
              <a:rPr lang="en-GB" noProof="0" dirty="0">
                <a:solidFill>
                  <a:schemeClr val="tx2"/>
                </a:solidFill>
              </a:rPr>
              <a:t> (accessed March 27,2026); 3. National Cancer Institute. Nutrition in Cancer Care (PDQ</a:t>
            </a:r>
            <a:r>
              <a:rPr lang="en-GB" baseline="30000" noProof="0" dirty="0">
                <a:solidFill>
                  <a:schemeClr val="tx2"/>
                </a:solidFill>
              </a:rPr>
              <a:t>®</a:t>
            </a:r>
            <a:r>
              <a:rPr lang="en-GB" noProof="0" dirty="0">
                <a:solidFill>
                  <a:schemeClr val="tx2"/>
                </a:solidFill>
              </a:rPr>
              <a:t>)–HCP Version. Updated October 15, 2024. Available </a:t>
            </a:r>
            <a:r>
              <a:rPr lang="en-GB" noProof="0" dirty="0">
                <a:solidFill>
                  <a:schemeClr val="tx2"/>
                </a:solidFill>
                <a:hlinkClick r:id="rId5">
                  <a:extLst>
                    <a:ext uri="{A12FA001-AC4F-418D-AE19-62706E023703}">
                      <ahyp:hlinkClr xmlns:ahyp="http://schemas.microsoft.com/office/drawing/2018/hyperlinkcolor" val="tx"/>
                    </a:ext>
                  </a:extLst>
                </a:hlinkClick>
              </a:rPr>
              <a:t>here</a:t>
            </a:r>
            <a:r>
              <a:rPr lang="en-GB" noProof="0" dirty="0">
                <a:solidFill>
                  <a:schemeClr val="tx2"/>
                </a:solidFill>
              </a:rPr>
              <a:t> (accessed March 27, 2026)</a:t>
            </a:r>
          </a:p>
        </p:txBody>
      </p:sp>
      <p:sp>
        <p:nvSpPr>
          <p:cNvPr id="2" name="Slide Number Placeholder 1">
            <a:extLst>
              <a:ext uri="{FF2B5EF4-FFF2-40B4-BE49-F238E27FC236}">
                <a16:creationId xmlns:a16="http://schemas.microsoft.com/office/drawing/2014/main" id="{6EDD012B-B0A6-4EB1-4C86-60253C435283}"/>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EDBABE-2795-4E5B-820B-776AA6DA7498}"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07127487"/>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FF839-73CE-5DD7-3DC3-17A7A3FD40B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4B1FDB5-F457-05E1-907A-34F6C3145E4D}"/>
              </a:ext>
            </a:extLst>
          </p:cNvPr>
          <p:cNvSpPr>
            <a:spLocks noGrp="1"/>
          </p:cNvSpPr>
          <p:nvPr>
            <p:ph type="title"/>
          </p:nvPr>
        </p:nvSpPr>
        <p:spPr/>
        <p:txBody>
          <a:bodyPr/>
          <a:lstStyle/>
          <a:p>
            <a:r>
              <a:rPr lang="en-GB" noProof="0" dirty="0"/>
              <a:t>Multidisciplinary</a:t>
            </a:r>
            <a:br>
              <a:rPr lang="en-GB" noProof="0" dirty="0"/>
            </a:br>
            <a:r>
              <a:rPr lang="en-GB" noProof="0" dirty="0"/>
              <a:t>management is essential!</a:t>
            </a:r>
          </a:p>
        </p:txBody>
      </p:sp>
      <p:sp>
        <p:nvSpPr>
          <p:cNvPr id="6" name="Slide Number Placeholder 5">
            <a:extLst>
              <a:ext uri="{FF2B5EF4-FFF2-40B4-BE49-F238E27FC236}">
                <a16:creationId xmlns:a16="http://schemas.microsoft.com/office/drawing/2014/main" id="{6A53ACEE-36F3-61A2-A376-235620B3C55C}"/>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946750239"/>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1FECF496-D9B2-CF9E-3B4A-8C2E1654001C}"/>
              </a:ext>
            </a:extLst>
          </p:cNvPr>
          <p:cNvSpPr/>
          <p:nvPr/>
        </p:nvSpPr>
        <p:spPr>
          <a:xfrm>
            <a:off x="5515120" y="1124744"/>
            <a:ext cx="6067280" cy="45720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0" name="Oval 39">
            <a:extLst>
              <a:ext uri="{FF2B5EF4-FFF2-40B4-BE49-F238E27FC236}">
                <a16:creationId xmlns:a16="http://schemas.microsoft.com/office/drawing/2014/main" id="{4735CD5E-A19C-5B20-8A7D-5BF794DFFE25}"/>
              </a:ext>
            </a:extLst>
          </p:cNvPr>
          <p:cNvSpPr/>
          <p:nvPr/>
        </p:nvSpPr>
        <p:spPr>
          <a:xfrm>
            <a:off x="7366432" y="1872381"/>
            <a:ext cx="2406753" cy="2406753"/>
          </a:xfrm>
          <a:prstGeom prst="ellipse">
            <a:avLst/>
          </a:prstGeom>
          <a:solidFill>
            <a:schemeClr val="accent6"/>
          </a:solidFill>
          <a:ln w="28575"/>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Specialist</a:t>
            </a:r>
            <a:b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consultations</a:t>
            </a:r>
            <a:b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can help to</a:t>
            </a:r>
            <a:b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mitigate AEs</a:t>
            </a:r>
          </a:p>
        </p:txBody>
      </p:sp>
      <p:sp>
        <p:nvSpPr>
          <p:cNvPr id="3" name="Title 2">
            <a:extLst>
              <a:ext uri="{FF2B5EF4-FFF2-40B4-BE49-F238E27FC236}">
                <a16:creationId xmlns:a16="http://schemas.microsoft.com/office/drawing/2014/main" id="{ACD0BB91-5B7C-D52A-27B3-0B0F1DB03B37}"/>
              </a:ext>
            </a:extLst>
          </p:cNvPr>
          <p:cNvSpPr>
            <a:spLocks noGrp="1"/>
          </p:cNvSpPr>
          <p:nvPr>
            <p:ph type="title"/>
          </p:nvPr>
        </p:nvSpPr>
        <p:spPr>
          <a:xfrm>
            <a:off x="619201" y="259200"/>
            <a:ext cx="10963199" cy="864000"/>
          </a:xfrm>
        </p:spPr>
        <p:txBody>
          <a:bodyPr/>
          <a:lstStyle/>
          <a:p>
            <a:r>
              <a:rPr lang="en-GB" noProof="0" dirty="0"/>
              <a:t>Multidisciplinary collaboration </a:t>
            </a:r>
            <a:r>
              <a:rPr lang="en-GB" noProof="0" dirty="0">
                <a:solidFill>
                  <a:schemeClr val="tx2"/>
                </a:solidFill>
              </a:rPr>
              <a:t>for MANAGing adc‑RELATED ADVERSE eVENTs</a:t>
            </a:r>
          </a:p>
        </p:txBody>
      </p:sp>
      <p:sp>
        <p:nvSpPr>
          <p:cNvPr id="5" name="Slide Number Placeholder 4">
            <a:extLst>
              <a:ext uri="{FF2B5EF4-FFF2-40B4-BE49-F238E27FC236}">
                <a16:creationId xmlns:a16="http://schemas.microsoft.com/office/drawing/2014/main" id="{5A32801D-F9D1-FFCD-A315-77EFF6D3426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0" name="Rounded Rectangle 29">
            <a:extLst>
              <a:ext uri="{FF2B5EF4-FFF2-40B4-BE49-F238E27FC236}">
                <a16:creationId xmlns:a16="http://schemas.microsoft.com/office/drawing/2014/main" id="{D57FC5D8-5A73-8588-6108-F3FD5DD44AA1}"/>
              </a:ext>
            </a:extLst>
          </p:cNvPr>
          <p:cNvSpPr/>
          <p:nvPr/>
        </p:nvSpPr>
        <p:spPr>
          <a:xfrm>
            <a:off x="7741716" y="4729742"/>
            <a:ext cx="1656184" cy="229323"/>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Dietitian/nutritionist</a:t>
            </a:r>
            <a:r>
              <a:rPr kumimoji="0" lang="en-GB"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6,7</a:t>
            </a:r>
            <a:endParaRPr kumimoji="0" lang="en-GB" sz="12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76485CB5-67B5-1BBD-995D-76C38275338B}"/>
              </a:ext>
            </a:extLst>
          </p:cNvPr>
          <p:cNvSpPr txBox="1"/>
          <p:nvPr/>
        </p:nvSpPr>
        <p:spPr>
          <a:xfrm>
            <a:off x="7726629" y="5017809"/>
            <a:ext cx="1686359" cy="623248"/>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Perform baseline nutritional</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assessments where indicated;</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provide recommendations to</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maintain patient nutritional status</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during treatment as indicated</a:t>
            </a:r>
          </a:p>
        </p:txBody>
      </p:sp>
      <p:sp>
        <p:nvSpPr>
          <p:cNvPr id="33" name="Oval 32">
            <a:extLst>
              <a:ext uri="{FF2B5EF4-FFF2-40B4-BE49-F238E27FC236}">
                <a16:creationId xmlns:a16="http://schemas.microsoft.com/office/drawing/2014/main" id="{F7593B5A-C1F6-CE02-2858-F897419FAD20}"/>
              </a:ext>
            </a:extLst>
          </p:cNvPr>
          <p:cNvSpPr/>
          <p:nvPr/>
        </p:nvSpPr>
        <p:spPr>
          <a:xfrm>
            <a:off x="8263808" y="4001340"/>
            <a:ext cx="612000" cy="612000"/>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4" name="Rounded Rectangle 33">
            <a:extLst>
              <a:ext uri="{FF2B5EF4-FFF2-40B4-BE49-F238E27FC236}">
                <a16:creationId xmlns:a16="http://schemas.microsoft.com/office/drawing/2014/main" id="{7B30778A-8E04-9BD6-1957-C340FDE8376C}"/>
              </a:ext>
            </a:extLst>
          </p:cNvPr>
          <p:cNvSpPr/>
          <p:nvPr/>
        </p:nvSpPr>
        <p:spPr>
          <a:xfrm>
            <a:off x="9871911" y="3842223"/>
            <a:ext cx="1182776" cy="229323"/>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Neurologist</a:t>
            </a:r>
            <a:r>
              <a:rPr kumimoji="0" lang="en-GB"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8</a:t>
            </a:r>
            <a:endParaRPr kumimoji="0" lang="en-GB" sz="12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8CA77997-EF85-2578-BFD9-9108723194ED}"/>
              </a:ext>
            </a:extLst>
          </p:cNvPr>
          <p:cNvSpPr txBox="1"/>
          <p:nvPr/>
        </p:nvSpPr>
        <p:spPr>
          <a:xfrm>
            <a:off x="9790038" y="4128889"/>
            <a:ext cx="1346522" cy="623248"/>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Diagnose and treat</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peripheral neuropathy and</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provide guidance on other</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ocular AEs (e.g. optic</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neuritis) when indicated</a:t>
            </a:r>
          </a:p>
        </p:txBody>
      </p:sp>
      <p:sp>
        <p:nvSpPr>
          <p:cNvPr id="38" name="TextBox 37">
            <a:extLst>
              <a:ext uri="{FF2B5EF4-FFF2-40B4-BE49-F238E27FC236}">
                <a16:creationId xmlns:a16="http://schemas.microsoft.com/office/drawing/2014/main" id="{8C788D0D-61B9-0C62-2246-8E68891F90EA}"/>
              </a:ext>
            </a:extLst>
          </p:cNvPr>
          <p:cNvSpPr txBox="1"/>
          <p:nvPr/>
        </p:nvSpPr>
        <p:spPr>
          <a:xfrm>
            <a:off x="10259343" y="3290689"/>
            <a:ext cx="1051570" cy="2492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Provide guidance on</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hematological AEs</a:t>
            </a:r>
          </a:p>
        </p:txBody>
      </p:sp>
      <p:sp>
        <p:nvSpPr>
          <p:cNvPr id="41" name="Oval 40">
            <a:extLst>
              <a:ext uri="{FF2B5EF4-FFF2-40B4-BE49-F238E27FC236}">
                <a16:creationId xmlns:a16="http://schemas.microsoft.com/office/drawing/2014/main" id="{C9873607-C776-DD76-81F9-8AAFBBA50DB7}"/>
              </a:ext>
            </a:extLst>
          </p:cNvPr>
          <p:cNvSpPr/>
          <p:nvPr/>
        </p:nvSpPr>
        <p:spPr>
          <a:xfrm>
            <a:off x="9114355" y="3648915"/>
            <a:ext cx="612000" cy="612000"/>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5" name="Graphic 14" descr="Brain in head with solid fill">
            <a:extLst>
              <a:ext uri="{FF2B5EF4-FFF2-40B4-BE49-F238E27FC236}">
                <a16:creationId xmlns:a16="http://schemas.microsoft.com/office/drawing/2014/main" id="{46AF760A-D060-E1A1-E59D-EE08384197A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76115" y="3712417"/>
            <a:ext cx="488480" cy="488480"/>
          </a:xfrm>
          <a:prstGeom prst="rect">
            <a:avLst/>
          </a:prstGeom>
        </p:spPr>
      </p:pic>
      <p:sp>
        <p:nvSpPr>
          <p:cNvPr id="42" name="Oval 41">
            <a:extLst>
              <a:ext uri="{FF2B5EF4-FFF2-40B4-BE49-F238E27FC236}">
                <a16:creationId xmlns:a16="http://schemas.microsoft.com/office/drawing/2014/main" id="{36DB48B5-A789-DA8D-781B-58B2B4F19E0E}"/>
              </a:ext>
            </a:extLst>
          </p:cNvPr>
          <p:cNvSpPr/>
          <p:nvPr/>
        </p:nvSpPr>
        <p:spPr>
          <a:xfrm>
            <a:off x="9473130" y="2798015"/>
            <a:ext cx="612000" cy="612000"/>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7" name="Rounded Rectangle 36">
            <a:extLst>
              <a:ext uri="{FF2B5EF4-FFF2-40B4-BE49-F238E27FC236}">
                <a16:creationId xmlns:a16="http://schemas.microsoft.com/office/drawing/2014/main" id="{F3F7A24F-2180-E75E-D65F-BE289BAE954D}"/>
              </a:ext>
            </a:extLst>
          </p:cNvPr>
          <p:cNvSpPr/>
          <p:nvPr/>
        </p:nvSpPr>
        <p:spPr>
          <a:xfrm>
            <a:off x="10193738" y="3004023"/>
            <a:ext cx="1182776" cy="229323"/>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Hematologist</a:t>
            </a:r>
            <a:r>
              <a:rPr kumimoji="0" lang="en-GB"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9</a:t>
            </a:r>
            <a:endParaRPr kumimoji="0" lang="en-GB" sz="12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7" name="Graphic 26" descr="Test tubes with solid fill">
            <a:extLst>
              <a:ext uri="{FF2B5EF4-FFF2-40B4-BE49-F238E27FC236}">
                <a16:creationId xmlns:a16="http://schemas.microsoft.com/office/drawing/2014/main" id="{472D74F7-87E0-4D88-267C-F3C689ADEA0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583687" y="2904753"/>
            <a:ext cx="390886" cy="390886"/>
          </a:xfrm>
          <a:prstGeom prst="rect">
            <a:avLst/>
          </a:prstGeom>
        </p:spPr>
      </p:pic>
      <p:sp>
        <p:nvSpPr>
          <p:cNvPr id="43" name="TextBox 42">
            <a:extLst>
              <a:ext uri="{FF2B5EF4-FFF2-40B4-BE49-F238E27FC236}">
                <a16:creationId xmlns:a16="http://schemas.microsoft.com/office/drawing/2014/main" id="{B9C0C310-D738-C355-9B5C-8A1925E0A578}"/>
              </a:ext>
            </a:extLst>
          </p:cNvPr>
          <p:cNvSpPr txBox="1"/>
          <p:nvPr/>
        </p:nvSpPr>
        <p:spPr>
          <a:xfrm>
            <a:off x="9831258" y="2445010"/>
            <a:ext cx="1205458" cy="37394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Support early diagnosis</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and management of</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cardiac AEs</a:t>
            </a:r>
          </a:p>
        </p:txBody>
      </p:sp>
      <p:sp>
        <p:nvSpPr>
          <p:cNvPr id="44" name="Oval 43">
            <a:extLst>
              <a:ext uri="{FF2B5EF4-FFF2-40B4-BE49-F238E27FC236}">
                <a16:creationId xmlns:a16="http://schemas.microsoft.com/office/drawing/2014/main" id="{F0210717-15BD-3337-3131-0F51C1D730F0}"/>
              </a:ext>
            </a:extLst>
          </p:cNvPr>
          <p:cNvSpPr/>
          <p:nvPr/>
        </p:nvSpPr>
        <p:spPr>
          <a:xfrm>
            <a:off x="9121988" y="1952336"/>
            <a:ext cx="612000" cy="612000"/>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5" name="Rounded Rectangle 44">
            <a:extLst>
              <a:ext uri="{FF2B5EF4-FFF2-40B4-BE49-F238E27FC236}">
                <a16:creationId xmlns:a16="http://schemas.microsoft.com/office/drawing/2014/main" id="{49779230-8180-32C8-E63E-F347985E253E}"/>
              </a:ext>
            </a:extLst>
          </p:cNvPr>
          <p:cNvSpPr/>
          <p:nvPr/>
        </p:nvSpPr>
        <p:spPr>
          <a:xfrm>
            <a:off x="9842596" y="2158344"/>
            <a:ext cx="1182776" cy="229323"/>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Cardiologist</a:t>
            </a:r>
            <a:r>
              <a:rPr kumimoji="0" lang="en-GB"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10</a:t>
            </a:r>
            <a:endParaRPr kumimoji="0" lang="en-GB" sz="12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7" name="Graphic 16" descr="Heart with pulse with solid fill">
            <a:extLst>
              <a:ext uri="{FF2B5EF4-FFF2-40B4-BE49-F238E27FC236}">
                <a16:creationId xmlns:a16="http://schemas.microsoft.com/office/drawing/2014/main" id="{0A56A48F-EC1F-FC2E-6283-BE17DA336A9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170258" y="2023508"/>
            <a:ext cx="515461" cy="515461"/>
          </a:xfrm>
          <a:prstGeom prst="rect">
            <a:avLst/>
          </a:prstGeom>
        </p:spPr>
      </p:pic>
      <p:sp>
        <p:nvSpPr>
          <p:cNvPr id="46" name="Oval 45">
            <a:extLst>
              <a:ext uri="{FF2B5EF4-FFF2-40B4-BE49-F238E27FC236}">
                <a16:creationId xmlns:a16="http://schemas.microsoft.com/office/drawing/2014/main" id="{DBB98E74-B3C7-84A2-5A3B-CAADCFFB2838}"/>
              </a:ext>
            </a:extLst>
          </p:cNvPr>
          <p:cNvSpPr/>
          <p:nvPr/>
        </p:nvSpPr>
        <p:spPr>
          <a:xfrm>
            <a:off x="8263808" y="1625188"/>
            <a:ext cx="612000" cy="612000"/>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7" name="Rounded Rectangle 46">
            <a:extLst>
              <a:ext uri="{FF2B5EF4-FFF2-40B4-BE49-F238E27FC236}">
                <a16:creationId xmlns:a16="http://schemas.microsoft.com/office/drawing/2014/main" id="{93B361E7-47A5-CD37-9E52-B0F3925CC78A}"/>
              </a:ext>
            </a:extLst>
          </p:cNvPr>
          <p:cNvSpPr/>
          <p:nvPr/>
        </p:nvSpPr>
        <p:spPr>
          <a:xfrm>
            <a:off x="7818376" y="1307278"/>
            <a:ext cx="1502864" cy="229323"/>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Eyecare provider</a:t>
            </a:r>
            <a:r>
              <a:rPr kumimoji="0" lang="en-GB"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1</a:t>
            </a:r>
            <a:endParaRPr kumimoji="0" lang="en-GB" sz="12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1" name="Content Placeholder 20" descr="Eye with solid fill">
            <a:extLst>
              <a:ext uri="{FF2B5EF4-FFF2-40B4-BE49-F238E27FC236}">
                <a16:creationId xmlns:a16="http://schemas.microsoft.com/office/drawing/2014/main" id="{6EF124D1-B833-F5B8-1A5C-DA4AB6B666AC}"/>
              </a:ext>
            </a:extLst>
          </p:cNvPr>
          <p:cNvPicPr>
            <a:picLocks noGrp="1" noChangeAspect="1"/>
          </p:cNvPicPr>
          <p:nvPr>
            <p:ph sz="quarter" idx="12"/>
          </p:nvPr>
        </p:nvPicPr>
        <p:blipFill>
          <a:blip>
            <a:extLst>
              <a:ext uri="{96DAC541-7B7A-43D3-8B79-37D633B846F1}">
                <asvg:svgBlip xmlns:asvg="http://schemas.microsoft.com/office/drawing/2016/SVG/main" r:embed="rId6"/>
              </a:ext>
            </a:extLst>
          </a:blip>
          <a:stretch>
            <a:fillRect/>
          </a:stretch>
        </p:blipFill>
        <p:spPr>
          <a:xfrm>
            <a:off x="8282546" y="1643926"/>
            <a:ext cx="574525" cy="574525"/>
          </a:xfrm>
        </p:spPr>
      </p:pic>
      <p:sp>
        <p:nvSpPr>
          <p:cNvPr id="48" name="TextBox 47">
            <a:extLst>
              <a:ext uri="{FF2B5EF4-FFF2-40B4-BE49-F238E27FC236}">
                <a16:creationId xmlns:a16="http://schemas.microsoft.com/office/drawing/2014/main" id="{E9656E5C-526F-3BC0-F184-E7189E6A89FB}"/>
              </a:ext>
            </a:extLst>
          </p:cNvPr>
          <p:cNvSpPr txBox="1"/>
          <p:nvPr/>
        </p:nvSpPr>
        <p:spPr>
          <a:xfrm>
            <a:off x="9412988" y="1242981"/>
            <a:ext cx="1923604" cy="498598"/>
          </a:xfrm>
          <a:prstGeom prst="rect">
            <a:avLst/>
          </a:prstGeom>
          <a:noFill/>
        </p:spPr>
        <p:txBody>
          <a:bodyPr wrap="none" lIns="0" tIns="0" rIns="0" bIns="0"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Perform ophthalmologic assessments</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when indicated; provide guidance</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on prophylaxis; support ocular AE</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diagnosis, care, and resolution</a:t>
            </a:r>
          </a:p>
        </p:txBody>
      </p:sp>
      <p:sp>
        <p:nvSpPr>
          <p:cNvPr id="49" name="TextBox 48">
            <a:extLst>
              <a:ext uri="{FF2B5EF4-FFF2-40B4-BE49-F238E27FC236}">
                <a16:creationId xmlns:a16="http://schemas.microsoft.com/office/drawing/2014/main" id="{0980F469-8080-8299-2260-C08ED3519DF7}"/>
              </a:ext>
            </a:extLst>
          </p:cNvPr>
          <p:cNvSpPr txBox="1"/>
          <p:nvPr/>
        </p:nvSpPr>
        <p:spPr>
          <a:xfrm>
            <a:off x="6073572" y="2519233"/>
            <a:ext cx="1160574" cy="2492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Diagnose and manage</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ILD/pneumonitis</a:t>
            </a:r>
          </a:p>
        </p:txBody>
      </p:sp>
      <p:sp>
        <p:nvSpPr>
          <p:cNvPr id="50" name="Rounded Rectangle 49">
            <a:extLst>
              <a:ext uri="{FF2B5EF4-FFF2-40B4-BE49-F238E27FC236}">
                <a16:creationId xmlns:a16="http://schemas.microsoft.com/office/drawing/2014/main" id="{965155ED-2D8C-591E-01E3-A5B37B644132}"/>
              </a:ext>
            </a:extLst>
          </p:cNvPr>
          <p:cNvSpPr/>
          <p:nvPr/>
        </p:nvSpPr>
        <p:spPr>
          <a:xfrm>
            <a:off x="5969246" y="2026559"/>
            <a:ext cx="1369226" cy="435331"/>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Pulmonologist/</a:t>
            </a:r>
            <a:b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radiologist</a:t>
            </a:r>
            <a:r>
              <a:rPr kumimoji="0" lang="en-GB"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1</a:t>
            </a:r>
            <a:endParaRPr kumimoji="0" lang="en-GB" sz="12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1" name="Oval 50">
            <a:extLst>
              <a:ext uri="{FF2B5EF4-FFF2-40B4-BE49-F238E27FC236}">
                <a16:creationId xmlns:a16="http://schemas.microsoft.com/office/drawing/2014/main" id="{2E7EA0C4-94AE-0E0A-9C10-922627B2579E}"/>
              </a:ext>
            </a:extLst>
          </p:cNvPr>
          <p:cNvSpPr/>
          <p:nvPr/>
        </p:nvSpPr>
        <p:spPr>
          <a:xfrm>
            <a:off x="7453826" y="1952336"/>
            <a:ext cx="612000" cy="612000"/>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9" name="Graphic 28" descr="Lungs with solid fill">
            <a:extLst>
              <a:ext uri="{FF2B5EF4-FFF2-40B4-BE49-F238E27FC236}">
                <a16:creationId xmlns:a16="http://schemas.microsoft.com/office/drawing/2014/main" id="{ACA28D18-A6CE-0800-DF4F-C2A2D061C50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531226" y="2008588"/>
            <a:ext cx="457200" cy="457200"/>
          </a:xfrm>
          <a:prstGeom prst="rect">
            <a:avLst/>
          </a:prstGeom>
        </p:spPr>
      </p:pic>
      <p:sp>
        <p:nvSpPr>
          <p:cNvPr id="52" name="TextBox 51">
            <a:extLst>
              <a:ext uri="{FF2B5EF4-FFF2-40B4-BE49-F238E27FC236}">
                <a16:creationId xmlns:a16="http://schemas.microsoft.com/office/drawing/2014/main" id="{BACF96C3-FF3F-4E44-CD8A-E2F6F42E5EFC}"/>
              </a:ext>
            </a:extLst>
          </p:cNvPr>
          <p:cNvSpPr txBox="1"/>
          <p:nvPr/>
        </p:nvSpPr>
        <p:spPr>
          <a:xfrm>
            <a:off x="5619935" y="3611749"/>
            <a:ext cx="1532471" cy="2492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Support the management of</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severe or persistent stomatitis</a:t>
            </a:r>
          </a:p>
        </p:txBody>
      </p:sp>
      <p:sp>
        <p:nvSpPr>
          <p:cNvPr id="53" name="Rounded Rectangle 52">
            <a:extLst>
              <a:ext uri="{FF2B5EF4-FFF2-40B4-BE49-F238E27FC236}">
                <a16:creationId xmlns:a16="http://schemas.microsoft.com/office/drawing/2014/main" id="{2A5C8183-EA97-3FE0-8B93-BB55F393E219}"/>
              </a:ext>
            </a:extLst>
          </p:cNvPr>
          <p:cNvSpPr/>
          <p:nvPr/>
        </p:nvSpPr>
        <p:spPr>
          <a:xfrm>
            <a:off x="5781539" y="2908999"/>
            <a:ext cx="1313405" cy="657616"/>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Dentist/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oral surgeon/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dermatologist</a:t>
            </a:r>
            <a:r>
              <a:rPr kumimoji="0" lang="en-GB"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2</a:t>
            </a:r>
            <a:endParaRPr kumimoji="0" lang="en-GB" sz="12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4" name="Oval 53">
            <a:extLst>
              <a:ext uri="{FF2B5EF4-FFF2-40B4-BE49-F238E27FC236}">
                <a16:creationId xmlns:a16="http://schemas.microsoft.com/office/drawing/2014/main" id="{D5B19076-A266-DE9D-4A37-58804A334CB5}"/>
              </a:ext>
            </a:extLst>
          </p:cNvPr>
          <p:cNvSpPr/>
          <p:nvPr/>
        </p:nvSpPr>
        <p:spPr>
          <a:xfrm>
            <a:off x="7088710" y="2796886"/>
            <a:ext cx="612000" cy="612000"/>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1" name="Content Placeholder 10" descr="Dental Tools with solid fill">
            <a:extLst>
              <a:ext uri="{FF2B5EF4-FFF2-40B4-BE49-F238E27FC236}">
                <a16:creationId xmlns:a16="http://schemas.microsoft.com/office/drawing/2014/main" id="{779646C4-A437-00BF-FD30-CF6E6D3A80AD}"/>
              </a:ext>
            </a:extLst>
          </p:cNvPr>
          <p:cNvPicPr>
            <a:picLocks noGrp="1" noChangeAspect="1"/>
          </p:cNvPicPr>
          <p:nvPr>
            <p:ph sz="quarter" idx="15"/>
          </p:nvPr>
        </p:nvPicPr>
        <p:blipFill>
          <a:blip>
            <a:extLst>
              <a:ext uri="{96DAC541-7B7A-43D3-8B79-37D633B846F1}">
                <asvg:svgBlip xmlns:asvg="http://schemas.microsoft.com/office/drawing/2016/SVG/main" r:embed="rId8"/>
              </a:ext>
            </a:extLst>
          </a:blip>
          <a:stretch>
            <a:fillRect/>
          </a:stretch>
        </p:blipFill>
        <p:spPr>
          <a:xfrm>
            <a:off x="7198050" y="2915527"/>
            <a:ext cx="393321" cy="393319"/>
          </a:xfrm>
        </p:spPr>
      </p:pic>
      <p:sp>
        <p:nvSpPr>
          <p:cNvPr id="55" name="Oval 54">
            <a:extLst>
              <a:ext uri="{FF2B5EF4-FFF2-40B4-BE49-F238E27FC236}">
                <a16:creationId xmlns:a16="http://schemas.microsoft.com/office/drawing/2014/main" id="{68C7D20B-D854-8667-9820-79E387AAFBA6}"/>
              </a:ext>
            </a:extLst>
          </p:cNvPr>
          <p:cNvSpPr/>
          <p:nvPr/>
        </p:nvSpPr>
        <p:spPr>
          <a:xfrm>
            <a:off x="7438057" y="3648915"/>
            <a:ext cx="612000" cy="612000"/>
          </a:xfrm>
          <a:prstGeom prst="ellipse">
            <a:avLst/>
          </a:prstGeom>
          <a:solidFill>
            <a:schemeClr val="bg1"/>
          </a:solidFill>
          <a:ln w="254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6" name="Rounded Rectangle 55">
            <a:extLst>
              <a:ext uri="{FF2B5EF4-FFF2-40B4-BE49-F238E27FC236}">
                <a16:creationId xmlns:a16="http://schemas.microsoft.com/office/drawing/2014/main" id="{5A86E94D-2285-4DE5-BE3E-07F89FBAD69E}"/>
              </a:ext>
            </a:extLst>
          </p:cNvPr>
          <p:cNvSpPr/>
          <p:nvPr/>
        </p:nvSpPr>
        <p:spPr>
          <a:xfrm>
            <a:off x="5735960" y="4128900"/>
            <a:ext cx="1583667" cy="229323"/>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Gastroenterologist</a:t>
            </a:r>
            <a:r>
              <a:rPr kumimoji="0" lang="en-GB"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4,5</a:t>
            </a:r>
            <a:endParaRPr kumimoji="0" lang="en-GB" sz="12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7" name="TextBox 56">
            <a:extLst>
              <a:ext uri="{FF2B5EF4-FFF2-40B4-BE49-F238E27FC236}">
                <a16:creationId xmlns:a16="http://schemas.microsoft.com/office/drawing/2014/main" id="{1916EC85-D242-9F33-46C4-E830C4C06FA0}"/>
              </a:ext>
            </a:extLst>
          </p:cNvPr>
          <p:cNvSpPr txBox="1"/>
          <p:nvPr/>
        </p:nvSpPr>
        <p:spPr>
          <a:xfrm>
            <a:off x="5941094" y="4437112"/>
            <a:ext cx="1173398" cy="37394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Provide guidance in</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case of new/worsening</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gastrointestinal AEs</a:t>
            </a:r>
          </a:p>
        </p:txBody>
      </p:sp>
      <p:pic>
        <p:nvPicPr>
          <p:cNvPr id="23" name="Graphic 22" descr="Stomach with solid fill">
            <a:extLst>
              <a:ext uri="{FF2B5EF4-FFF2-40B4-BE49-F238E27FC236}">
                <a16:creationId xmlns:a16="http://schemas.microsoft.com/office/drawing/2014/main" id="{2406C07D-BDB1-541D-008C-996542B8BF4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497375" y="3688435"/>
            <a:ext cx="511300" cy="511300"/>
          </a:xfrm>
          <a:prstGeom prst="rect">
            <a:avLst/>
          </a:prstGeom>
        </p:spPr>
      </p:pic>
      <p:sp>
        <p:nvSpPr>
          <p:cNvPr id="63" name="Rectangle 62">
            <a:extLst>
              <a:ext uri="{FF2B5EF4-FFF2-40B4-BE49-F238E27FC236}">
                <a16:creationId xmlns:a16="http://schemas.microsoft.com/office/drawing/2014/main" id="{172FD5F4-1E7D-5358-CF3A-CFC1704F2391}"/>
              </a:ext>
            </a:extLst>
          </p:cNvPr>
          <p:cNvSpPr/>
          <p:nvPr/>
        </p:nvSpPr>
        <p:spPr>
          <a:xfrm>
            <a:off x="619201" y="1153619"/>
            <a:ext cx="4684079" cy="4572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0" name="Rounded Rectangle 69">
            <a:extLst>
              <a:ext uri="{FF2B5EF4-FFF2-40B4-BE49-F238E27FC236}">
                <a16:creationId xmlns:a16="http://schemas.microsoft.com/office/drawing/2014/main" id="{A2822951-AF08-F339-D8D5-8DAB205FAD6D}"/>
              </a:ext>
            </a:extLst>
          </p:cNvPr>
          <p:cNvSpPr/>
          <p:nvPr/>
        </p:nvSpPr>
        <p:spPr>
          <a:xfrm>
            <a:off x="712066" y="2051450"/>
            <a:ext cx="1440160" cy="775462"/>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5" name="Oval 64">
            <a:extLst>
              <a:ext uri="{FF2B5EF4-FFF2-40B4-BE49-F238E27FC236}">
                <a16:creationId xmlns:a16="http://schemas.microsoft.com/office/drawing/2014/main" id="{96A17784-3832-1F77-B681-231A6BB332D2}"/>
              </a:ext>
            </a:extLst>
          </p:cNvPr>
          <p:cNvSpPr/>
          <p:nvPr/>
        </p:nvSpPr>
        <p:spPr>
          <a:xfrm>
            <a:off x="1090918" y="1608609"/>
            <a:ext cx="682456" cy="682456"/>
          </a:xfrm>
          <a:prstGeom prst="ellipse">
            <a:avLst/>
          </a:prstGeom>
          <a:solidFill>
            <a:schemeClr val="bg1"/>
          </a:solidFill>
          <a:ln w="254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69" name="Graphic 68" descr="Remote learning language with solid fill">
            <a:extLst>
              <a:ext uri="{FF2B5EF4-FFF2-40B4-BE49-F238E27FC236}">
                <a16:creationId xmlns:a16="http://schemas.microsoft.com/office/drawing/2014/main" id="{A1435345-2045-51AB-7BBF-B3D71D446E2D}"/>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139772" y="1665321"/>
            <a:ext cx="584749" cy="584749"/>
          </a:xfrm>
          <a:prstGeom prst="rect">
            <a:avLst/>
          </a:prstGeom>
        </p:spPr>
      </p:pic>
      <p:sp>
        <p:nvSpPr>
          <p:cNvPr id="71" name="TextBox 70">
            <a:extLst>
              <a:ext uri="{FF2B5EF4-FFF2-40B4-BE49-F238E27FC236}">
                <a16:creationId xmlns:a16="http://schemas.microsoft.com/office/drawing/2014/main" id="{57F7A63C-167F-53A7-3E19-4F66F2A4CEFF}"/>
              </a:ext>
            </a:extLst>
          </p:cNvPr>
          <p:cNvSpPr txBox="1"/>
          <p:nvPr/>
        </p:nvSpPr>
        <p:spPr>
          <a:xfrm>
            <a:off x="896743" y="2360408"/>
            <a:ext cx="1070806" cy="2492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Healthcare team and</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patient education</a:t>
            </a:r>
            <a:r>
              <a:rPr kumimoji="0" lang="en-GB" sz="900" b="0" i="0" u="none" strike="noStrike" kern="1200" cap="none" spc="0" normalizeH="0" baseline="30000" noProof="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76" name="Rounded Rectangle 75">
            <a:extLst>
              <a:ext uri="{FF2B5EF4-FFF2-40B4-BE49-F238E27FC236}">
                <a16:creationId xmlns:a16="http://schemas.microsoft.com/office/drawing/2014/main" id="{4F25DFE6-9E50-6212-E62F-8992F20C1547}"/>
              </a:ext>
            </a:extLst>
          </p:cNvPr>
          <p:cNvSpPr/>
          <p:nvPr/>
        </p:nvSpPr>
        <p:spPr>
          <a:xfrm>
            <a:off x="3770306" y="2051450"/>
            <a:ext cx="1440160" cy="775462"/>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7" name="Oval 76">
            <a:extLst>
              <a:ext uri="{FF2B5EF4-FFF2-40B4-BE49-F238E27FC236}">
                <a16:creationId xmlns:a16="http://schemas.microsoft.com/office/drawing/2014/main" id="{967AFBF3-7FAB-321D-4F02-68B677EB48F3}"/>
              </a:ext>
            </a:extLst>
          </p:cNvPr>
          <p:cNvSpPr/>
          <p:nvPr/>
        </p:nvSpPr>
        <p:spPr>
          <a:xfrm>
            <a:off x="4149158" y="1608609"/>
            <a:ext cx="682456" cy="682456"/>
          </a:xfrm>
          <a:prstGeom prst="ellipse">
            <a:avLst/>
          </a:prstGeom>
          <a:solidFill>
            <a:schemeClr val="bg1"/>
          </a:solidFill>
          <a:ln w="254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C0DC2777-8E61-1EE4-B635-8B1DEC93DA79}"/>
              </a:ext>
            </a:extLst>
          </p:cNvPr>
          <p:cNvSpPr txBox="1"/>
          <p:nvPr/>
        </p:nvSpPr>
        <p:spPr>
          <a:xfrm>
            <a:off x="4003075" y="2360408"/>
            <a:ext cx="974626" cy="2492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Vigilance and early</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intervention</a:t>
            </a:r>
            <a:r>
              <a:rPr kumimoji="0" lang="en-GB" sz="900" b="0" i="0" u="none" strike="noStrike" kern="1200" cap="none" spc="0" normalizeH="0" baseline="30000" noProof="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80" name="Rounded Rectangle 79">
            <a:extLst>
              <a:ext uri="{FF2B5EF4-FFF2-40B4-BE49-F238E27FC236}">
                <a16:creationId xmlns:a16="http://schemas.microsoft.com/office/drawing/2014/main" id="{3CAC142E-B179-E79C-6F4E-8A71205F299B}"/>
              </a:ext>
            </a:extLst>
          </p:cNvPr>
          <p:cNvSpPr/>
          <p:nvPr/>
        </p:nvSpPr>
        <p:spPr>
          <a:xfrm>
            <a:off x="2241186" y="2051450"/>
            <a:ext cx="1440160" cy="775462"/>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1" name="Oval 80">
            <a:extLst>
              <a:ext uri="{FF2B5EF4-FFF2-40B4-BE49-F238E27FC236}">
                <a16:creationId xmlns:a16="http://schemas.microsoft.com/office/drawing/2014/main" id="{E6DDD3AB-2A19-8BC2-AE2E-0EBEF4C8F6FF}"/>
              </a:ext>
            </a:extLst>
          </p:cNvPr>
          <p:cNvSpPr/>
          <p:nvPr/>
        </p:nvSpPr>
        <p:spPr>
          <a:xfrm>
            <a:off x="2620038" y="1608609"/>
            <a:ext cx="682456" cy="682456"/>
          </a:xfrm>
          <a:prstGeom prst="ellipse">
            <a:avLst/>
          </a:prstGeom>
          <a:solidFill>
            <a:schemeClr val="bg1"/>
          </a:solidFill>
          <a:ln w="254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3" name="TextBox 82">
            <a:extLst>
              <a:ext uri="{FF2B5EF4-FFF2-40B4-BE49-F238E27FC236}">
                <a16:creationId xmlns:a16="http://schemas.microsoft.com/office/drawing/2014/main" id="{AE94D52C-66F3-8893-8426-713FD052CB61}"/>
              </a:ext>
            </a:extLst>
          </p:cNvPr>
          <p:cNvSpPr txBox="1"/>
          <p:nvPr/>
        </p:nvSpPr>
        <p:spPr>
          <a:xfrm>
            <a:off x="2387392" y="2360408"/>
            <a:ext cx="1147751" cy="37394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Adherence to any</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recommended</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prophylaxis guidance</a:t>
            </a:r>
            <a:r>
              <a:rPr kumimoji="0" lang="en-GB" sz="900" b="0" i="0" u="none" strike="noStrike" kern="1200" cap="none" spc="0" normalizeH="0" baseline="30000" noProof="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84" name="Rounded Rectangle 83">
            <a:extLst>
              <a:ext uri="{FF2B5EF4-FFF2-40B4-BE49-F238E27FC236}">
                <a16:creationId xmlns:a16="http://schemas.microsoft.com/office/drawing/2014/main" id="{BA00CD0C-4166-CCD9-CC48-339F0CA26416}"/>
              </a:ext>
            </a:extLst>
          </p:cNvPr>
          <p:cNvSpPr/>
          <p:nvPr/>
        </p:nvSpPr>
        <p:spPr>
          <a:xfrm>
            <a:off x="712065" y="3682541"/>
            <a:ext cx="4491109" cy="1454459"/>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5" name="Oval 84">
            <a:extLst>
              <a:ext uri="{FF2B5EF4-FFF2-40B4-BE49-F238E27FC236}">
                <a16:creationId xmlns:a16="http://schemas.microsoft.com/office/drawing/2014/main" id="{7D09AF14-9687-B2DC-9E3E-081FBF57BA61}"/>
              </a:ext>
            </a:extLst>
          </p:cNvPr>
          <p:cNvSpPr/>
          <p:nvPr/>
        </p:nvSpPr>
        <p:spPr>
          <a:xfrm>
            <a:off x="2620038" y="3330936"/>
            <a:ext cx="682456" cy="682456"/>
          </a:xfrm>
          <a:prstGeom prst="ellipse">
            <a:avLst/>
          </a:prstGeom>
          <a:solidFill>
            <a:schemeClr val="bg1"/>
          </a:solidFill>
          <a:ln w="254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6" name="TextBox 85">
            <a:extLst>
              <a:ext uri="{FF2B5EF4-FFF2-40B4-BE49-F238E27FC236}">
                <a16:creationId xmlns:a16="http://schemas.microsoft.com/office/drawing/2014/main" id="{BBC68906-1885-ED57-4A72-84ECCAD2F204}"/>
              </a:ext>
            </a:extLst>
          </p:cNvPr>
          <p:cNvSpPr txBox="1"/>
          <p:nvPr/>
        </p:nvSpPr>
        <p:spPr>
          <a:xfrm>
            <a:off x="861340" y="4082978"/>
            <a:ext cx="4199868" cy="57451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Healthcare team coordination</a:t>
            </a:r>
            <a:r>
              <a:rPr kumimoji="0" lang="en-GB" sz="1200" b="1" i="0" u="none" strike="noStrike" kern="1200" cap="none" spc="0" normalizeH="0" baseline="30000" noProof="0" dirty="0">
                <a:ln>
                  <a:noFill/>
                </a:ln>
                <a:solidFill>
                  <a:srgbClr val="000000"/>
                </a:solidFill>
                <a:effectLst/>
                <a:uLnTx/>
                <a:uFillTx/>
                <a:latin typeface="Arial" panose="020B0604020202020204" pitchFamily="34" charset="0"/>
                <a:ea typeface="Aileron" charset="0"/>
                <a:cs typeface="Arial" panose="020B0604020202020204" pitchFamily="34" charset="0"/>
              </a:rPr>
              <a:t>1,3</a:t>
            </a:r>
          </a:p>
          <a:p>
            <a:pPr marL="0" marR="0" lvl="0" indent="0" algn="ctr" defTabSz="457200" rtl="0" eaLnBrk="1" fontAlgn="auto" latinLnBrk="0" hangingPunct="1">
              <a:lnSpc>
                <a:spcPct val="100000"/>
              </a:lnSpc>
              <a:spcBef>
                <a:spcPts val="0"/>
              </a:spcBef>
              <a:spcAft>
                <a:spcPts val="4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Close communication between oncologist and the wider</a:t>
            </a:r>
            <a:b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healthcare team is critical to optimise patient experience with ADCs</a:t>
            </a:r>
          </a:p>
        </p:txBody>
      </p:sp>
      <p:sp>
        <p:nvSpPr>
          <p:cNvPr id="88" name="Rounded Rectangle 87">
            <a:extLst>
              <a:ext uri="{FF2B5EF4-FFF2-40B4-BE49-F238E27FC236}">
                <a16:creationId xmlns:a16="http://schemas.microsoft.com/office/drawing/2014/main" id="{DAE34CC0-EA0B-B259-208B-4CBB3D197F0A}"/>
              </a:ext>
            </a:extLst>
          </p:cNvPr>
          <p:cNvSpPr/>
          <p:nvPr/>
        </p:nvSpPr>
        <p:spPr>
          <a:xfrm>
            <a:off x="969315" y="4763662"/>
            <a:ext cx="1182776" cy="229323"/>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Oncologist</a:t>
            </a: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9" name="Rounded Rectangle 88">
            <a:extLst>
              <a:ext uri="{FF2B5EF4-FFF2-40B4-BE49-F238E27FC236}">
                <a16:creationId xmlns:a16="http://schemas.microsoft.com/office/drawing/2014/main" id="{2E89364A-B139-3D53-62F2-A8E02908E938}"/>
              </a:ext>
            </a:extLst>
          </p:cNvPr>
          <p:cNvSpPr/>
          <p:nvPr/>
        </p:nvSpPr>
        <p:spPr>
          <a:xfrm>
            <a:off x="2344525" y="4763662"/>
            <a:ext cx="1182776" cy="229323"/>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Nurse</a:t>
            </a: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0" name="Rounded Rectangle 89">
            <a:extLst>
              <a:ext uri="{FF2B5EF4-FFF2-40B4-BE49-F238E27FC236}">
                <a16:creationId xmlns:a16="http://schemas.microsoft.com/office/drawing/2014/main" id="{77FC5561-EE2B-5044-0534-649B1F8CBE8E}"/>
              </a:ext>
            </a:extLst>
          </p:cNvPr>
          <p:cNvSpPr/>
          <p:nvPr/>
        </p:nvSpPr>
        <p:spPr>
          <a:xfrm>
            <a:off x="3719736" y="4763662"/>
            <a:ext cx="1182776" cy="229323"/>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Pharmacist</a:t>
            </a: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94" name="Graphic 93" descr="Research with solid fill">
            <a:extLst>
              <a:ext uri="{FF2B5EF4-FFF2-40B4-BE49-F238E27FC236}">
                <a16:creationId xmlns:a16="http://schemas.microsoft.com/office/drawing/2014/main" id="{B5796CE7-C2E9-6DA5-84AB-E4C43D758F99}"/>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215750" y="1635445"/>
            <a:ext cx="572629" cy="572629"/>
          </a:xfrm>
          <a:prstGeom prst="rect">
            <a:avLst/>
          </a:prstGeom>
        </p:spPr>
      </p:pic>
      <p:pic>
        <p:nvPicPr>
          <p:cNvPr id="96" name="Graphic 95" descr="Shield Tick with solid fill">
            <a:extLst>
              <a:ext uri="{FF2B5EF4-FFF2-40B4-BE49-F238E27FC236}">
                <a16:creationId xmlns:a16="http://schemas.microsoft.com/office/drawing/2014/main" id="{7F31209A-93DD-075E-D8DD-1767FAD9BB78}"/>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2668086" y="1665867"/>
            <a:ext cx="586361" cy="586361"/>
          </a:xfrm>
          <a:prstGeom prst="rect">
            <a:avLst/>
          </a:prstGeom>
        </p:spPr>
      </p:pic>
      <p:pic>
        <p:nvPicPr>
          <p:cNvPr id="102" name="Graphic 101" descr="Social network with solid fill">
            <a:extLst>
              <a:ext uri="{FF2B5EF4-FFF2-40B4-BE49-F238E27FC236}">
                <a16:creationId xmlns:a16="http://schemas.microsoft.com/office/drawing/2014/main" id="{000951F2-E775-0AC3-D0F6-51066A9892BB}"/>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651246" y="3334875"/>
            <a:ext cx="620040" cy="620040"/>
          </a:xfrm>
          <a:prstGeom prst="rect">
            <a:avLst/>
          </a:prstGeom>
        </p:spPr>
      </p:pic>
      <p:sp>
        <p:nvSpPr>
          <p:cNvPr id="106" name="Graphic 24" descr="Fruit bowl outline">
            <a:extLst>
              <a:ext uri="{FF2B5EF4-FFF2-40B4-BE49-F238E27FC236}">
                <a16:creationId xmlns:a16="http://schemas.microsoft.com/office/drawing/2014/main" id="{885BFF81-B9A3-E859-7E6C-342533374175}"/>
              </a:ext>
            </a:extLst>
          </p:cNvPr>
          <p:cNvSpPr/>
          <p:nvPr/>
        </p:nvSpPr>
        <p:spPr>
          <a:xfrm>
            <a:off x="8360260" y="4117963"/>
            <a:ext cx="419049" cy="391721"/>
          </a:xfrm>
          <a:custGeom>
            <a:avLst/>
            <a:gdLst>
              <a:gd name="connsiteX0" fmla="*/ 389906 w 419049"/>
              <a:gd name="connsiteY0" fmla="*/ 170457 h 391721"/>
              <a:gd name="connsiteX1" fmla="*/ 395546 w 419049"/>
              <a:gd name="connsiteY1" fmla="*/ 118238 h 391721"/>
              <a:gd name="connsiteX2" fmla="*/ 368424 w 419049"/>
              <a:gd name="connsiteY2" fmla="*/ 104433 h 391721"/>
              <a:gd name="connsiteX3" fmla="*/ 397837 w 419049"/>
              <a:gd name="connsiteY3" fmla="*/ 102410 h 391721"/>
              <a:gd name="connsiteX4" fmla="*/ 400314 w 419049"/>
              <a:gd name="connsiteY4" fmla="*/ 98340 h 391721"/>
              <a:gd name="connsiteX5" fmla="*/ 402844 w 419049"/>
              <a:gd name="connsiteY5" fmla="*/ 94303 h 391721"/>
              <a:gd name="connsiteX6" fmla="*/ 376549 w 419049"/>
              <a:gd name="connsiteY6" fmla="*/ 91782 h 391721"/>
              <a:gd name="connsiteX7" fmla="*/ 349101 w 419049"/>
              <a:gd name="connsiteY7" fmla="*/ 70093 h 391721"/>
              <a:gd name="connsiteX8" fmla="*/ 356530 w 419049"/>
              <a:gd name="connsiteY8" fmla="*/ 46292 h 391721"/>
              <a:gd name="connsiteX9" fmla="*/ 339905 w 419049"/>
              <a:gd name="connsiteY9" fmla="*/ 10495 h 391721"/>
              <a:gd name="connsiteX10" fmla="*/ 334362 w 419049"/>
              <a:gd name="connsiteY10" fmla="*/ 5542 h 391721"/>
              <a:gd name="connsiteX11" fmla="*/ 328212 w 419049"/>
              <a:gd name="connsiteY11" fmla="*/ 9716 h 391721"/>
              <a:gd name="connsiteX12" fmla="*/ 323348 w 419049"/>
              <a:gd name="connsiteY12" fmla="*/ 14016 h 391721"/>
              <a:gd name="connsiteX13" fmla="*/ 274562 w 419049"/>
              <a:gd name="connsiteY13" fmla="*/ 0 h 391721"/>
              <a:gd name="connsiteX14" fmla="*/ 274279 w 419049"/>
              <a:gd name="connsiteY14" fmla="*/ 0 h 391721"/>
              <a:gd name="connsiteX15" fmla="*/ 267001 w 419049"/>
              <a:gd name="connsiteY15" fmla="*/ 81 h 391721"/>
              <a:gd name="connsiteX16" fmla="*/ 265167 w 419049"/>
              <a:gd name="connsiteY16" fmla="*/ 7125 h 391721"/>
              <a:gd name="connsiteX17" fmla="*/ 264212 w 419049"/>
              <a:gd name="connsiteY17" fmla="*/ 31363 h 391721"/>
              <a:gd name="connsiteX18" fmla="*/ 217948 w 419049"/>
              <a:gd name="connsiteY18" fmla="*/ 55406 h 391721"/>
              <a:gd name="connsiteX19" fmla="*/ 215116 w 419049"/>
              <a:gd name="connsiteY19" fmla="*/ 58576 h 391721"/>
              <a:gd name="connsiteX20" fmla="*/ 215584 w 419049"/>
              <a:gd name="connsiteY20" fmla="*/ 62801 h 391721"/>
              <a:gd name="connsiteX21" fmla="*/ 216441 w 419049"/>
              <a:gd name="connsiteY21" fmla="*/ 67368 h 391721"/>
              <a:gd name="connsiteX22" fmla="*/ 197742 w 419049"/>
              <a:gd name="connsiteY22" fmla="*/ 115928 h 391721"/>
              <a:gd name="connsiteX23" fmla="*/ 169882 w 419049"/>
              <a:gd name="connsiteY23" fmla="*/ 134336 h 391721"/>
              <a:gd name="connsiteX24" fmla="*/ 157768 w 419049"/>
              <a:gd name="connsiteY24" fmla="*/ 123565 h 391721"/>
              <a:gd name="connsiteX25" fmla="*/ 147013 w 419049"/>
              <a:gd name="connsiteY25" fmla="*/ 114100 h 391721"/>
              <a:gd name="connsiteX26" fmla="*/ 126160 w 419049"/>
              <a:gd name="connsiteY26" fmla="*/ 83948 h 391721"/>
              <a:gd name="connsiteX27" fmla="*/ 82218 w 419049"/>
              <a:gd name="connsiteY27" fmla="*/ 48489 h 391721"/>
              <a:gd name="connsiteX28" fmla="*/ 81634 w 419049"/>
              <a:gd name="connsiteY28" fmla="*/ 48694 h 391721"/>
              <a:gd name="connsiteX29" fmla="*/ 97305 w 419049"/>
              <a:gd name="connsiteY29" fmla="*/ 26937 h 391721"/>
              <a:gd name="connsiteX30" fmla="*/ 99096 w 419049"/>
              <a:gd name="connsiteY30" fmla="*/ 25551 h 391721"/>
              <a:gd name="connsiteX31" fmla="*/ 93095 w 419049"/>
              <a:gd name="connsiteY31" fmla="*/ 18157 h 391721"/>
              <a:gd name="connsiteX32" fmla="*/ 91551 w 419049"/>
              <a:gd name="connsiteY32" fmla="*/ 19347 h 391721"/>
              <a:gd name="connsiteX33" fmla="*/ 77407 w 419049"/>
              <a:gd name="connsiteY33" fmla="*/ 34213 h 391721"/>
              <a:gd name="connsiteX34" fmla="*/ 68677 w 419049"/>
              <a:gd name="connsiteY34" fmla="*/ 22005 h 391721"/>
              <a:gd name="connsiteX35" fmla="*/ 46416 w 419049"/>
              <a:gd name="connsiteY35" fmla="*/ 15252 h 391721"/>
              <a:gd name="connsiteX36" fmla="*/ 40031 w 419049"/>
              <a:gd name="connsiteY36" fmla="*/ 15675 h 391721"/>
              <a:gd name="connsiteX37" fmla="*/ 52270 w 419049"/>
              <a:gd name="connsiteY37" fmla="*/ 42336 h 391721"/>
              <a:gd name="connsiteX38" fmla="*/ 71715 w 419049"/>
              <a:gd name="connsiteY38" fmla="*/ 49059 h 391721"/>
              <a:gd name="connsiteX39" fmla="*/ 70994 w 419049"/>
              <a:gd name="connsiteY39" fmla="*/ 53752 h 391721"/>
              <a:gd name="connsiteX40" fmla="*/ 62223 w 419049"/>
              <a:gd name="connsiteY40" fmla="*/ 54680 h 391721"/>
              <a:gd name="connsiteX41" fmla="*/ 45073 w 419049"/>
              <a:gd name="connsiteY41" fmla="*/ 109607 h 391721"/>
              <a:gd name="connsiteX42" fmla="*/ 45835 w 419049"/>
              <a:gd name="connsiteY42" fmla="*/ 145288 h 391721"/>
              <a:gd name="connsiteX43" fmla="*/ 43852 w 419049"/>
              <a:gd name="connsiteY43" fmla="*/ 153404 h 391721"/>
              <a:gd name="connsiteX44" fmla="*/ 40611 w 419049"/>
              <a:gd name="connsiteY44" fmla="*/ 166801 h 391721"/>
              <a:gd name="connsiteX45" fmla="*/ 0 w 419049"/>
              <a:gd name="connsiteY45" fmla="*/ 193127 h 391721"/>
              <a:gd name="connsiteX46" fmla="*/ 0 w 419049"/>
              <a:gd name="connsiteY46" fmla="*/ 196461 h 391721"/>
              <a:gd name="connsiteX47" fmla="*/ 85725 w 419049"/>
              <a:gd name="connsiteY47" fmla="*/ 353624 h 391721"/>
              <a:gd name="connsiteX48" fmla="*/ 85725 w 419049"/>
              <a:gd name="connsiteY48" fmla="*/ 365683 h 391721"/>
              <a:gd name="connsiteX49" fmla="*/ 102159 w 419049"/>
              <a:gd name="connsiteY49" fmla="*/ 384557 h 391721"/>
              <a:gd name="connsiteX50" fmla="*/ 209550 w 419049"/>
              <a:gd name="connsiteY50" fmla="*/ 391721 h 391721"/>
              <a:gd name="connsiteX51" fmla="*/ 316890 w 419049"/>
              <a:gd name="connsiteY51" fmla="*/ 384557 h 391721"/>
              <a:gd name="connsiteX52" fmla="*/ 333325 w 419049"/>
              <a:gd name="connsiteY52" fmla="*/ 365682 h 391721"/>
              <a:gd name="connsiteX53" fmla="*/ 333325 w 419049"/>
              <a:gd name="connsiteY53" fmla="*/ 353622 h 391721"/>
              <a:gd name="connsiteX54" fmla="*/ 419050 w 419049"/>
              <a:gd name="connsiteY54" fmla="*/ 196460 h 391721"/>
              <a:gd name="connsiteX55" fmla="*/ 419050 w 419049"/>
              <a:gd name="connsiteY55" fmla="*/ 193126 h 391721"/>
              <a:gd name="connsiteX56" fmla="*/ 389906 w 419049"/>
              <a:gd name="connsiteY56" fmla="*/ 170457 h 391721"/>
              <a:gd name="connsiteX57" fmla="*/ 58253 w 419049"/>
              <a:gd name="connsiteY57" fmla="*/ 34921 h 391721"/>
              <a:gd name="connsiteX58" fmla="*/ 51787 w 419049"/>
              <a:gd name="connsiteY58" fmla="*/ 25143 h 391721"/>
              <a:gd name="connsiteX59" fmla="*/ 62698 w 419049"/>
              <a:gd name="connsiteY59" fmla="*/ 29417 h 391721"/>
              <a:gd name="connsiteX60" fmla="*/ 69204 w 419049"/>
              <a:gd name="connsiteY60" fmla="*/ 39272 h 391721"/>
              <a:gd name="connsiteX61" fmla="*/ 58253 w 419049"/>
              <a:gd name="connsiteY61" fmla="*/ 34921 h 391721"/>
              <a:gd name="connsiteX62" fmla="*/ 215959 w 419049"/>
              <a:gd name="connsiteY62" fmla="*/ 220242 h 391721"/>
              <a:gd name="connsiteX63" fmla="*/ 208126 w 419049"/>
              <a:gd name="connsiteY63" fmla="*/ 204206 h 391721"/>
              <a:gd name="connsiteX64" fmla="*/ 208058 w 419049"/>
              <a:gd name="connsiteY64" fmla="*/ 203618 h 391721"/>
              <a:gd name="connsiteX65" fmla="*/ 228281 w 419049"/>
              <a:gd name="connsiteY65" fmla="*/ 174115 h 391721"/>
              <a:gd name="connsiteX66" fmla="*/ 253760 w 419049"/>
              <a:gd name="connsiteY66" fmla="*/ 186221 h 391721"/>
              <a:gd name="connsiteX67" fmla="*/ 258791 w 419049"/>
              <a:gd name="connsiteY67" fmla="*/ 218380 h 391721"/>
              <a:gd name="connsiteX68" fmla="*/ 259192 w 419049"/>
              <a:gd name="connsiteY68" fmla="*/ 218884 h 391721"/>
              <a:gd name="connsiteX69" fmla="*/ 215959 w 419049"/>
              <a:gd name="connsiteY69" fmla="*/ 220242 h 391721"/>
              <a:gd name="connsiteX70" fmla="*/ 332728 w 419049"/>
              <a:gd name="connsiteY70" fmla="*/ 126048 h 391721"/>
              <a:gd name="connsiteX71" fmla="*/ 333362 w 419049"/>
              <a:gd name="connsiteY71" fmla="*/ 158363 h 391721"/>
              <a:gd name="connsiteX72" fmla="*/ 324973 w 419049"/>
              <a:gd name="connsiteY72" fmla="*/ 162674 h 391721"/>
              <a:gd name="connsiteX73" fmla="*/ 315190 w 419049"/>
              <a:gd name="connsiteY73" fmla="*/ 172774 h 391721"/>
              <a:gd name="connsiteX74" fmla="*/ 312835 w 419049"/>
              <a:gd name="connsiteY74" fmla="*/ 172948 h 391721"/>
              <a:gd name="connsiteX75" fmla="*/ 285055 w 419049"/>
              <a:gd name="connsiteY75" fmla="*/ 145324 h 391721"/>
              <a:gd name="connsiteX76" fmla="*/ 312679 w 419049"/>
              <a:gd name="connsiteY76" fmla="*/ 117544 h 391721"/>
              <a:gd name="connsiteX77" fmla="*/ 332728 w 419049"/>
              <a:gd name="connsiteY77" fmla="*/ 126048 h 391721"/>
              <a:gd name="connsiteX78" fmla="*/ 291510 w 419049"/>
              <a:gd name="connsiteY78" fmla="*/ 114721 h 391721"/>
              <a:gd name="connsiteX79" fmla="*/ 277419 w 419049"/>
              <a:gd name="connsiteY79" fmla="*/ 133827 h 391721"/>
              <a:gd name="connsiteX80" fmla="*/ 252014 w 419049"/>
              <a:gd name="connsiteY80" fmla="*/ 104002 h 391721"/>
              <a:gd name="connsiteX81" fmla="*/ 281839 w 419049"/>
              <a:gd name="connsiteY81" fmla="*/ 78597 h 391721"/>
              <a:gd name="connsiteX82" fmla="*/ 307244 w 419049"/>
              <a:gd name="connsiteY82" fmla="*/ 108422 h 391721"/>
              <a:gd name="connsiteX83" fmla="*/ 307242 w 419049"/>
              <a:gd name="connsiteY83" fmla="*/ 108443 h 391721"/>
              <a:gd name="connsiteX84" fmla="*/ 291510 w 419049"/>
              <a:gd name="connsiteY84" fmla="*/ 114721 h 391721"/>
              <a:gd name="connsiteX85" fmla="*/ 275666 w 419049"/>
              <a:gd name="connsiteY85" fmla="*/ 143241 h 391721"/>
              <a:gd name="connsiteX86" fmla="*/ 279295 w 419049"/>
              <a:gd name="connsiteY86" fmla="*/ 161365 h 391721"/>
              <a:gd name="connsiteX87" fmla="*/ 268014 w 419049"/>
              <a:gd name="connsiteY87" fmla="*/ 166548 h 391721"/>
              <a:gd name="connsiteX88" fmla="*/ 258231 w 419049"/>
              <a:gd name="connsiteY88" fmla="*/ 176648 h 391721"/>
              <a:gd name="connsiteX89" fmla="*/ 255877 w 419049"/>
              <a:gd name="connsiteY89" fmla="*/ 176823 h 391721"/>
              <a:gd name="connsiteX90" fmla="*/ 228153 w 419049"/>
              <a:gd name="connsiteY90" fmla="*/ 149143 h 391721"/>
              <a:gd name="connsiteX91" fmla="*/ 240001 w 419049"/>
              <a:gd name="connsiteY91" fmla="*/ 126404 h 391721"/>
              <a:gd name="connsiteX92" fmla="*/ 246501 w 419049"/>
              <a:gd name="connsiteY92" fmla="*/ 123086 h 391721"/>
              <a:gd name="connsiteX93" fmla="*/ 249137 w 419049"/>
              <a:gd name="connsiteY93" fmla="*/ 127560 h 391721"/>
              <a:gd name="connsiteX94" fmla="*/ 275666 w 419049"/>
              <a:gd name="connsiteY94" fmla="*/ 143241 h 391721"/>
              <a:gd name="connsiteX95" fmla="*/ 271290 w 419049"/>
              <a:gd name="connsiteY95" fmla="*/ 218107 h 391721"/>
              <a:gd name="connsiteX96" fmla="*/ 268239 w 419049"/>
              <a:gd name="connsiteY96" fmla="*/ 179095 h 391721"/>
              <a:gd name="connsiteX97" fmla="*/ 284830 w 419049"/>
              <a:gd name="connsiteY97" fmla="*/ 169764 h 391721"/>
              <a:gd name="connsiteX98" fmla="*/ 310719 w 419049"/>
              <a:gd name="connsiteY98" fmla="*/ 182347 h 391721"/>
              <a:gd name="connsiteX99" fmla="*/ 315243 w 419049"/>
              <a:gd name="connsiteY99" fmla="*/ 213684 h 391721"/>
              <a:gd name="connsiteX100" fmla="*/ 271290 w 419049"/>
              <a:gd name="connsiteY100" fmla="*/ 218107 h 391721"/>
              <a:gd name="connsiteX101" fmla="*/ 326133 w 419049"/>
              <a:gd name="connsiteY101" fmla="*/ 212140 h 391721"/>
              <a:gd name="connsiteX102" fmla="*/ 323561 w 419049"/>
              <a:gd name="connsiteY102" fmla="*/ 209055 h 391721"/>
              <a:gd name="connsiteX103" fmla="*/ 330236 w 419049"/>
              <a:gd name="connsiteY103" fmla="*/ 170619 h 391721"/>
              <a:gd name="connsiteX104" fmla="*/ 338953 w 419049"/>
              <a:gd name="connsiteY104" fmla="*/ 166536 h 391721"/>
              <a:gd name="connsiteX105" fmla="*/ 366547 w 419049"/>
              <a:gd name="connsiteY105" fmla="*/ 178769 h 391721"/>
              <a:gd name="connsiteX106" fmla="*/ 369727 w 419049"/>
              <a:gd name="connsiteY106" fmla="*/ 178527 h 391721"/>
              <a:gd name="connsiteX107" fmla="*/ 372175 w 419049"/>
              <a:gd name="connsiteY107" fmla="*/ 202803 h 391721"/>
              <a:gd name="connsiteX108" fmla="*/ 326133 w 419049"/>
              <a:gd name="connsiteY108" fmla="*/ 212140 h 391721"/>
              <a:gd name="connsiteX109" fmla="*/ 379791 w 419049"/>
              <a:gd name="connsiteY109" fmla="*/ 177177 h 391721"/>
              <a:gd name="connsiteX110" fmla="*/ 407146 w 419049"/>
              <a:gd name="connsiteY110" fmla="*/ 189928 h 391721"/>
              <a:gd name="connsiteX111" fmla="*/ 382820 w 419049"/>
              <a:gd name="connsiteY111" fmla="*/ 199715 h 391721"/>
              <a:gd name="connsiteX112" fmla="*/ 379792 w 419049"/>
              <a:gd name="connsiteY112" fmla="*/ 177177 h 391721"/>
              <a:gd name="connsiteX113" fmla="*/ 389238 w 419049"/>
              <a:gd name="connsiteY113" fmla="*/ 125692 h 391721"/>
              <a:gd name="connsiteX114" fmla="*/ 382369 w 419049"/>
              <a:gd name="connsiteY114" fmla="*/ 164253 h 391721"/>
              <a:gd name="connsiteX115" fmla="*/ 343808 w 419049"/>
              <a:gd name="connsiteY115" fmla="*/ 157384 h 391721"/>
              <a:gd name="connsiteX116" fmla="*/ 350677 w 419049"/>
              <a:gd name="connsiteY116" fmla="*/ 118823 h 391721"/>
              <a:gd name="connsiteX117" fmla="*/ 366498 w 419049"/>
              <a:gd name="connsiteY117" fmla="*/ 113842 h 391721"/>
              <a:gd name="connsiteX118" fmla="*/ 389239 w 419049"/>
              <a:gd name="connsiteY118" fmla="*/ 125692 h 391721"/>
              <a:gd name="connsiteX119" fmla="*/ 366789 w 419049"/>
              <a:gd name="connsiteY119" fmla="*/ 94727 h 391721"/>
              <a:gd name="connsiteX120" fmla="*/ 351046 w 419049"/>
              <a:gd name="connsiteY120" fmla="*/ 102918 h 391721"/>
              <a:gd name="connsiteX121" fmla="*/ 349526 w 419049"/>
              <a:gd name="connsiteY121" fmla="*/ 80862 h 391721"/>
              <a:gd name="connsiteX122" fmla="*/ 366789 w 419049"/>
              <a:gd name="connsiteY122" fmla="*/ 94727 h 391721"/>
              <a:gd name="connsiteX123" fmla="*/ 225049 w 419049"/>
              <a:gd name="connsiteY123" fmla="*/ 61754 h 391721"/>
              <a:gd name="connsiteX124" fmla="*/ 271060 w 419049"/>
              <a:gd name="connsiteY124" fmla="*/ 40506 h 391721"/>
              <a:gd name="connsiteX125" fmla="*/ 276013 w 419049"/>
              <a:gd name="connsiteY125" fmla="*/ 40745 h 391721"/>
              <a:gd name="connsiteX126" fmla="*/ 276930 w 419049"/>
              <a:gd name="connsiteY126" fmla="*/ 40868 h 391721"/>
              <a:gd name="connsiteX127" fmla="*/ 274381 w 419049"/>
              <a:gd name="connsiteY127" fmla="*/ 9525 h 391721"/>
              <a:gd name="connsiteX128" fmla="*/ 274558 w 419049"/>
              <a:gd name="connsiteY128" fmla="*/ 9525 h 391721"/>
              <a:gd name="connsiteX129" fmla="*/ 320674 w 419049"/>
              <a:gd name="connsiteY129" fmla="*/ 24320 h 391721"/>
              <a:gd name="connsiteX130" fmla="*/ 324451 w 419049"/>
              <a:gd name="connsiteY130" fmla="*/ 28913 h 391721"/>
              <a:gd name="connsiteX131" fmla="*/ 333556 w 419049"/>
              <a:gd name="connsiteY131" fmla="*/ 17597 h 391721"/>
              <a:gd name="connsiteX132" fmla="*/ 347045 w 419049"/>
              <a:gd name="connsiteY132" fmla="*/ 45375 h 391721"/>
              <a:gd name="connsiteX133" fmla="*/ 340845 w 419049"/>
              <a:gd name="connsiteY133" fmla="*/ 65273 h 391721"/>
              <a:gd name="connsiteX134" fmla="*/ 339932 w 419049"/>
              <a:gd name="connsiteY134" fmla="*/ 66655 h 391721"/>
              <a:gd name="connsiteX135" fmla="*/ 307404 w 419049"/>
              <a:gd name="connsiteY135" fmla="*/ 63561 h 391721"/>
              <a:gd name="connsiteX136" fmla="*/ 303034 w 419049"/>
              <a:gd name="connsiteY136" fmla="*/ 68689 h 391721"/>
              <a:gd name="connsiteX137" fmla="*/ 308162 w 419049"/>
              <a:gd name="connsiteY137" fmla="*/ 73059 h 391721"/>
              <a:gd name="connsiteX138" fmla="*/ 338198 w 419049"/>
              <a:gd name="connsiteY138" fmla="*/ 76114 h 391721"/>
              <a:gd name="connsiteX139" fmla="*/ 339489 w 419049"/>
              <a:gd name="connsiteY139" fmla="*/ 81533 h 391721"/>
              <a:gd name="connsiteX140" fmla="*/ 341545 w 419049"/>
              <a:gd name="connsiteY140" fmla="*/ 102213 h 391721"/>
              <a:gd name="connsiteX141" fmla="*/ 335389 w 419049"/>
              <a:gd name="connsiteY141" fmla="*/ 115921 h 391721"/>
              <a:gd name="connsiteX142" fmla="*/ 316743 w 419049"/>
              <a:gd name="connsiteY142" fmla="*/ 108256 h 391721"/>
              <a:gd name="connsiteX143" fmla="*/ 310189 w 419049"/>
              <a:gd name="connsiteY143" fmla="*/ 84958 h 391721"/>
              <a:gd name="connsiteX144" fmla="*/ 279640 w 419049"/>
              <a:gd name="connsiteY144" fmla="*/ 69033 h 391721"/>
              <a:gd name="connsiteX145" fmla="*/ 279640 w 419049"/>
              <a:gd name="connsiteY145" fmla="*/ 69033 h 391721"/>
              <a:gd name="connsiteX146" fmla="*/ 258784 w 419049"/>
              <a:gd name="connsiteY146" fmla="*/ 75482 h 391721"/>
              <a:gd name="connsiteX147" fmla="*/ 225583 w 419049"/>
              <a:gd name="connsiteY147" fmla="*/ 64517 h 391721"/>
              <a:gd name="connsiteX148" fmla="*/ 225049 w 419049"/>
              <a:gd name="connsiteY148" fmla="*/ 61754 h 391721"/>
              <a:gd name="connsiteX149" fmla="*/ 216062 w 419049"/>
              <a:gd name="connsiteY149" fmla="*/ 78448 h 391721"/>
              <a:gd name="connsiteX150" fmla="*/ 251651 w 419049"/>
              <a:gd name="connsiteY150" fmla="*/ 81790 h 391721"/>
              <a:gd name="connsiteX151" fmla="*/ 243269 w 419049"/>
              <a:gd name="connsiteY151" fmla="*/ 114144 h 391721"/>
              <a:gd name="connsiteX152" fmla="*/ 225205 w 419049"/>
              <a:gd name="connsiteY152" fmla="*/ 128027 h 391721"/>
              <a:gd name="connsiteX153" fmla="*/ 205025 w 419049"/>
              <a:gd name="connsiteY153" fmla="*/ 94477 h 391721"/>
              <a:gd name="connsiteX154" fmla="*/ 216061 w 419049"/>
              <a:gd name="connsiteY154" fmla="*/ 78449 h 391721"/>
              <a:gd name="connsiteX155" fmla="*/ 186289 w 419049"/>
              <a:gd name="connsiteY155" fmla="*/ 130108 h 391721"/>
              <a:gd name="connsiteX156" fmla="*/ 202118 w 419049"/>
              <a:gd name="connsiteY156" fmla="*/ 125122 h 391721"/>
              <a:gd name="connsiteX157" fmla="*/ 203532 w 419049"/>
              <a:gd name="connsiteY157" fmla="*/ 125206 h 391721"/>
              <a:gd name="connsiteX158" fmla="*/ 220817 w 419049"/>
              <a:gd name="connsiteY158" fmla="*/ 136633 h 391721"/>
              <a:gd name="connsiteX159" fmla="*/ 219204 w 419049"/>
              <a:gd name="connsiteY159" fmla="*/ 142598 h 391721"/>
              <a:gd name="connsiteX160" fmla="*/ 222677 w 419049"/>
              <a:gd name="connsiteY160" fmla="*/ 165925 h 391721"/>
              <a:gd name="connsiteX161" fmla="*/ 214303 w 419049"/>
              <a:gd name="connsiteY161" fmla="*/ 170255 h 391721"/>
              <a:gd name="connsiteX162" fmla="*/ 202772 w 419049"/>
              <a:gd name="connsiteY162" fmla="*/ 183261 h 391721"/>
              <a:gd name="connsiteX163" fmla="*/ 194267 w 419049"/>
              <a:gd name="connsiteY163" fmla="*/ 164339 h 391721"/>
              <a:gd name="connsiteX164" fmla="*/ 177019 w 419049"/>
              <a:gd name="connsiteY164" fmla="*/ 141288 h 391721"/>
              <a:gd name="connsiteX165" fmla="*/ 186289 w 419049"/>
              <a:gd name="connsiteY165" fmla="*/ 130108 h 391721"/>
              <a:gd name="connsiteX166" fmla="*/ 53103 w 419049"/>
              <a:gd name="connsiteY166" fmla="*/ 155676 h 391721"/>
              <a:gd name="connsiteX167" fmla="*/ 55125 w 419049"/>
              <a:gd name="connsiteY167" fmla="*/ 147398 h 391721"/>
              <a:gd name="connsiteX168" fmla="*/ 54536 w 419049"/>
              <a:gd name="connsiteY168" fmla="*/ 108512 h 391721"/>
              <a:gd name="connsiteX169" fmla="*/ 65040 w 419049"/>
              <a:gd name="connsiteY169" fmla="*/ 63775 h 391721"/>
              <a:gd name="connsiteX170" fmla="*/ 71768 w 419049"/>
              <a:gd name="connsiteY170" fmla="*/ 63612 h 391721"/>
              <a:gd name="connsiteX171" fmla="*/ 79377 w 419049"/>
              <a:gd name="connsiteY171" fmla="*/ 61268 h 391721"/>
              <a:gd name="connsiteX172" fmla="*/ 85034 w 419049"/>
              <a:gd name="connsiteY172" fmla="*/ 57584 h 391721"/>
              <a:gd name="connsiteX173" fmla="*/ 117900 w 419049"/>
              <a:gd name="connsiteY173" fmla="*/ 88683 h 391721"/>
              <a:gd name="connsiteX174" fmla="*/ 140539 w 419049"/>
              <a:gd name="connsiteY174" fmla="*/ 121092 h 391721"/>
              <a:gd name="connsiteX175" fmla="*/ 151517 w 419049"/>
              <a:gd name="connsiteY175" fmla="*/ 130757 h 391721"/>
              <a:gd name="connsiteX176" fmla="*/ 185882 w 419049"/>
              <a:gd name="connsiteY176" fmla="*/ 168848 h 391721"/>
              <a:gd name="connsiteX177" fmla="*/ 198547 w 419049"/>
              <a:gd name="connsiteY177" fmla="*/ 204043 h 391721"/>
              <a:gd name="connsiteX178" fmla="*/ 198837 w 419049"/>
              <a:gd name="connsiteY178" fmla="*/ 206450 h 391721"/>
              <a:gd name="connsiteX179" fmla="*/ 199480 w 419049"/>
              <a:gd name="connsiteY179" fmla="*/ 220213 h 391721"/>
              <a:gd name="connsiteX180" fmla="*/ 44372 w 419049"/>
              <a:gd name="connsiteY180" fmla="*/ 202110 h 391721"/>
              <a:gd name="connsiteX181" fmla="*/ 53103 w 419049"/>
              <a:gd name="connsiteY181" fmla="*/ 155676 h 391721"/>
              <a:gd name="connsiteX182" fmla="*/ 34987 w 419049"/>
              <a:gd name="connsiteY182" fmla="*/ 199306 h 391721"/>
              <a:gd name="connsiteX183" fmla="*/ 11916 w 419049"/>
              <a:gd name="connsiteY183" fmla="*/ 189909 h 391721"/>
              <a:gd name="connsiteX184" fmla="*/ 38272 w 419049"/>
              <a:gd name="connsiteY184" fmla="*/ 177468 h 391721"/>
              <a:gd name="connsiteX185" fmla="*/ 34987 w 419049"/>
              <a:gd name="connsiteY185" fmla="*/ 199306 h 391721"/>
              <a:gd name="connsiteX186" fmla="*/ 315627 w 419049"/>
              <a:gd name="connsiteY186" fmla="*/ 375116 h 391721"/>
              <a:gd name="connsiteX187" fmla="*/ 209550 w 419049"/>
              <a:gd name="connsiteY187" fmla="*/ 382197 h 391721"/>
              <a:gd name="connsiteX188" fmla="*/ 103423 w 419049"/>
              <a:gd name="connsiteY188" fmla="*/ 375116 h 391721"/>
              <a:gd name="connsiteX189" fmla="*/ 95250 w 419049"/>
              <a:gd name="connsiteY189" fmla="*/ 365682 h 391721"/>
              <a:gd name="connsiteX190" fmla="*/ 95250 w 419049"/>
              <a:gd name="connsiteY190" fmla="*/ 355919 h 391721"/>
              <a:gd name="connsiteX191" fmla="*/ 209720 w 419049"/>
              <a:gd name="connsiteY191" fmla="*/ 363146 h 391721"/>
              <a:gd name="connsiteX192" fmla="*/ 323800 w 419049"/>
              <a:gd name="connsiteY192" fmla="*/ 356090 h 391721"/>
              <a:gd name="connsiteX193" fmla="*/ 323800 w 419049"/>
              <a:gd name="connsiteY193" fmla="*/ 365682 h 391721"/>
              <a:gd name="connsiteX194" fmla="*/ 315627 w 419049"/>
              <a:gd name="connsiteY194" fmla="*/ 375116 h 391721"/>
              <a:gd name="connsiteX195" fmla="*/ 328298 w 419049"/>
              <a:gd name="connsiteY195" fmla="*/ 345532 h 391721"/>
              <a:gd name="connsiteX196" fmla="*/ 327521 w 419049"/>
              <a:gd name="connsiteY196" fmla="*/ 346014 h 391721"/>
              <a:gd name="connsiteX197" fmla="*/ 209720 w 419049"/>
              <a:gd name="connsiteY197" fmla="*/ 353622 h 391721"/>
              <a:gd name="connsiteX198" fmla="*/ 91216 w 419049"/>
              <a:gd name="connsiteY198" fmla="*/ 345820 h 391721"/>
              <a:gd name="connsiteX199" fmla="*/ 90752 w 419049"/>
              <a:gd name="connsiteY199" fmla="*/ 345532 h 391721"/>
              <a:gd name="connsiteX200" fmla="*/ 9614 w 419049"/>
              <a:gd name="connsiteY200" fmla="*/ 199448 h 391721"/>
              <a:gd name="connsiteX201" fmla="*/ 209550 w 419049"/>
              <a:gd name="connsiteY201" fmla="*/ 229797 h 391721"/>
              <a:gd name="connsiteX202" fmla="*/ 409435 w 419049"/>
              <a:gd name="connsiteY202" fmla="*/ 199476 h 391721"/>
              <a:gd name="connsiteX203" fmla="*/ 328298 w 419049"/>
              <a:gd name="connsiteY203" fmla="*/ 345532 h 39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19049" h="391721">
                <a:moveTo>
                  <a:pt x="389906" y="170457"/>
                </a:moveTo>
                <a:cubicBezTo>
                  <a:pt x="405884" y="157594"/>
                  <a:pt x="408408" y="134215"/>
                  <a:pt x="395546" y="118238"/>
                </a:cubicBezTo>
                <a:cubicBezTo>
                  <a:pt x="388892" y="109974"/>
                  <a:pt x="379022" y="104949"/>
                  <a:pt x="368424" y="104433"/>
                </a:cubicBezTo>
                <a:cubicBezTo>
                  <a:pt x="387218" y="96554"/>
                  <a:pt x="397684" y="102319"/>
                  <a:pt x="397837" y="102410"/>
                </a:cubicBezTo>
                <a:lnTo>
                  <a:pt x="400314" y="98340"/>
                </a:lnTo>
                <a:lnTo>
                  <a:pt x="402844" y="94303"/>
                </a:lnTo>
                <a:cubicBezTo>
                  <a:pt x="394689" y="90253"/>
                  <a:pt x="385325" y="89355"/>
                  <a:pt x="376549" y="91782"/>
                </a:cubicBezTo>
                <a:cubicBezTo>
                  <a:pt x="369424" y="82306"/>
                  <a:pt x="359968" y="74833"/>
                  <a:pt x="349101" y="70093"/>
                </a:cubicBezTo>
                <a:cubicBezTo>
                  <a:pt x="353616" y="62945"/>
                  <a:pt x="356177" y="54739"/>
                  <a:pt x="356530" y="46292"/>
                </a:cubicBezTo>
                <a:cubicBezTo>
                  <a:pt x="358343" y="27549"/>
                  <a:pt x="341798" y="12185"/>
                  <a:pt x="339905" y="10495"/>
                </a:cubicBezTo>
                <a:lnTo>
                  <a:pt x="334362" y="5542"/>
                </a:lnTo>
                <a:lnTo>
                  <a:pt x="328212" y="9716"/>
                </a:lnTo>
                <a:cubicBezTo>
                  <a:pt x="326447" y="10978"/>
                  <a:pt x="324817" y="12419"/>
                  <a:pt x="323348" y="14016"/>
                </a:cubicBezTo>
                <a:cubicBezTo>
                  <a:pt x="306165" y="723"/>
                  <a:pt x="279995" y="0"/>
                  <a:pt x="274562" y="0"/>
                </a:cubicBezTo>
                <a:lnTo>
                  <a:pt x="274279" y="0"/>
                </a:lnTo>
                <a:lnTo>
                  <a:pt x="267001" y="81"/>
                </a:lnTo>
                <a:lnTo>
                  <a:pt x="265167" y="7125"/>
                </a:lnTo>
                <a:cubicBezTo>
                  <a:pt x="263345" y="15075"/>
                  <a:pt x="263021" y="23295"/>
                  <a:pt x="264212" y="31363"/>
                </a:cubicBezTo>
                <a:cubicBezTo>
                  <a:pt x="246531" y="33966"/>
                  <a:pt x="230238" y="42433"/>
                  <a:pt x="217948" y="55406"/>
                </a:cubicBezTo>
                <a:lnTo>
                  <a:pt x="215116" y="58576"/>
                </a:lnTo>
                <a:lnTo>
                  <a:pt x="215584" y="62801"/>
                </a:lnTo>
                <a:cubicBezTo>
                  <a:pt x="215771" y="64340"/>
                  <a:pt x="216057" y="65866"/>
                  <a:pt x="216441" y="67368"/>
                </a:cubicBezTo>
                <a:cubicBezTo>
                  <a:pt x="197909" y="75653"/>
                  <a:pt x="189553" y="97354"/>
                  <a:pt x="197742" y="115928"/>
                </a:cubicBezTo>
                <a:cubicBezTo>
                  <a:pt x="186041" y="117243"/>
                  <a:pt x="175681" y="124089"/>
                  <a:pt x="169882" y="134336"/>
                </a:cubicBezTo>
                <a:cubicBezTo>
                  <a:pt x="166024" y="130769"/>
                  <a:pt x="161992" y="127237"/>
                  <a:pt x="157768" y="123565"/>
                </a:cubicBezTo>
                <a:cubicBezTo>
                  <a:pt x="154283" y="120537"/>
                  <a:pt x="150662" y="117388"/>
                  <a:pt x="147013" y="114100"/>
                </a:cubicBezTo>
                <a:cubicBezTo>
                  <a:pt x="138747" y="105026"/>
                  <a:pt x="131733" y="94885"/>
                  <a:pt x="126160" y="83948"/>
                </a:cubicBezTo>
                <a:cubicBezTo>
                  <a:pt x="114402" y="63465"/>
                  <a:pt x="102236" y="42276"/>
                  <a:pt x="82218" y="48489"/>
                </a:cubicBezTo>
                <a:cubicBezTo>
                  <a:pt x="82038" y="48545"/>
                  <a:pt x="81823" y="48632"/>
                  <a:pt x="81634" y="48694"/>
                </a:cubicBezTo>
                <a:cubicBezTo>
                  <a:pt x="84087" y="39800"/>
                  <a:pt x="89647" y="32081"/>
                  <a:pt x="97305" y="26937"/>
                </a:cubicBezTo>
                <a:cubicBezTo>
                  <a:pt x="97989" y="26421"/>
                  <a:pt x="98591" y="25960"/>
                  <a:pt x="99096" y="25551"/>
                </a:cubicBezTo>
                <a:lnTo>
                  <a:pt x="93095" y="18157"/>
                </a:lnTo>
                <a:cubicBezTo>
                  <a:pt x="92663" y="18505"/>
                  <a:pt x="92140" y="18900"/>
                  <a:pt x="91551" y="19347"/>
                </a:cubicBezTo>
                <a:cubicBezTo>
                  <a:pt x="85913" y="23333"/>
                  <a:pt x="81108" y="28384"/>
                  <a:pt x="77407" y="34213"/>
                </a:cubicBezTo>
                <a:cubicBezTo>
                  <a:pt x="75547" y="29487"/>
                  <a:pt x="72548" y="25293"/>
                  <a:pt x="68677" y="22005"/>
                </a:cubicBezTo>
                <a:cubicBezTo>
                  <a:pt x="62226" y="17317"/>
                  <a:pt x="54384" y="14939"/>
                  <a:pt x="46416" y="15252"/>
                </a:cubicBezTo>
                <a:cubicBezTo>
                  <a:pt x="44280" y="15236"/>
                  <a:pt x="42146" y="15378"/>
                  <a:pt x="40031" y="15675"/>
                </a:cubicBezTo>
                <a:cubicBezTo>
                  <a:pt x="40031" y="15675"/>
                  <a:pt x="40900" y="33162"/>
                  <a:pt x="52270" y="42336"/>
                </a:cubicBezTo>
                <a:cubicBezTo>
                  <a:pt x="57865" y="46601"/>
                  <a:pt x="64681" y="48957"/>
                  <a:pt x="71715" y="49059"/>
                </a:cubicBezTo>
                <a:cubicBezTo>
                  <a:pt x="71417" y="50562"/>
                  <a:pt x="71165" y="52115"/>
                  <a:pt x="70994" y="53752"/>
                </a:cubicBezTo>
                <a:cubicBezTo>
                  <a:pt x="68038" y="53444"/>
                  <a:pt x="65050" y="53760"/>
                  <a:pt x="62223" y="54680"/>
                </a:cubicBezTo>
                <a:cubicBezTo>
                  <a:pt x="39550" y="61689"/>
                  <a:pt x="42357" y="86050"/>
                  <a:pt x="45073" y="109607"/>
                </a:cubicBezTo>
                <a:cubicBezTo>
                  <a:pt x="46515" y="122132"/>
                  <a:pt x="48008" y="135086"/>
                  <a:pt x="45835" y="145288"/>
                </a:cubicBezTo>
                <a:lnTo>
                  <a:pt x="43852" y="153404"/>
                </a:lnTo>
                <a:cubicBezTo>
                  <a:pt x="42738" y="157934"/>
                  <a:pt x="41640" y="162401"/>
                  <a:pt x="40611" y="166801"/>
                </a:cubicBezTo>
                <a:cubicBezTo>
                  <a:pt x="15101" y="174122"/>
                  <a:pt x="0" y="183198"/>
                  <a:pt x="0" y="193127"/>
                </a:cubicBezTo>
                <a:lnTo>
                  <a:pt x="0" y="196461"/>
                </a:lnTo>
                <a:cubicBezTo>
                  <a:pt x="0" y="261534"/>
                  <a:pt x="30807" y="319500"/>
                  <a:pt x="85725" y="353624"/>
                </a:cubicBezTo>
                <a:lnTo>
                  <a:pt x="85725" y="365683"/>
                </a:lnTo>
                <a:cubicBezTo>
                  <a:pt x="85705" y="375202"/>
                  <a:pt x="92729" y="383267"/>
                  <a:pt x="102159" y="384557"/>
                </a:cubicBezTo>
                <a:cubicBezTo>
                  <a:pt x="137771" y="389188"/>
                  <a:pt x="173638" y="391581"/>
                  <a:pt x="209550" y="391721"/>
                </a:cubicBezTo>
                <a:cubicBezTo>
                  <a:pt x="245444" y="391581"/>
                  <a:pt x="281295" y="389188"/>
                  <a:pt x="316890" y="384557"/>
                </a:cubicBezTo>
                <a:cubicBezTo>
                  <a:pt x="326322" y="383267"/>
                  <a:pt x="333345" y="375201"/>
                  <a:pt x="333325" y="365682"/>
                </a:cubicBezTo>
                <a:lnTo>
                  <a:pt x="333325" y="353622"/>
                </a:lnTo>
                <a:cubicBezTo>
                  <a:pt x="388242" y="319499"/>
                  <a:pt x="419050" y="261533"/>
                  <a:pt x="419050" y="196460"/>
                </a:cubicBezTo>
                <a:lnTo>
                  <a:pt x="419050" y="193126"/>
                </a:lnTo>
                <a:cubicBezTo>
                  <a:pt x="419050" y="184793"/>
                  <a:pt x="408414" y="177055"/>
                  <a:pt x="389906" y="170457"/>
                </a:cubicBezTo>
                <a:close/>
                <a:moveTo>
                  <a:pt x="58253" y="34921"/>
                </a:moveTo>
                <a:cubicBezTo>
                  <a:pt x="55276" y="32285"/>
                  <a:pt x="53047" y="28913"/>
                  <a:pt x="51787" y="25143"/>
                </a:cubicBezTo>
                <a:cubicBezTo>
                  <a:pt x="55742" y="25562"/>
                  <a:pt x="59511" y="27038"/>
                  <a:pt x="62698" y="29417"/>
                </a:cubicBezTo>
                <a:cubicBezTo>
                  <a:pt x="65710" y="32060"/>
                  <a:pt x="67957" y="35463"/>
                  <a:pt x="69204" y="39272"/>
                </a:cubicBezTo>
                <a:cubicBezTo>
                  <a:pt x="65221" y="38867"/>
                  <a:pt x="61428" y="37360"/>
                  <a:pt x="58253" y="34921"/>
                </a:cubicBezTo>
                <a:close/>
                <a:moveTo>
                  <a:pt x="215959" y="220242"/>
                </a:moveTo>
                <a:cubicBezTo>
                  <a:pt x="211596" y="215946"/>
                  <a:pt x="208832" y="210288"/>
                  <a:pt x="208126" y="204206"/>
                </a:cubicBezTo>
                <a:cubicBezTo>
                  <a:pt x="208098" y="204011"/>
                  <a:pt x="208087" y="203813"/>
                  <a:pt x="208058" y="203618"/>
                </a:cubicBezTo>
                <a:cubicBezTo>
                  <a:pt x="206614" y="190145"/>
                  <a:pt x="215195" y="177627"/>
                  <a:pt x="228281" y="174115"/>
                </a:cubicBezTo>
                <a:cubicBezTo>
                  <a:pt x="234858" y="181335"/>
                  <a:pt x="244008" y="185683"/>
                  <a:pt x="253760" y="186221"/>
                </a:cubicBezTo>
                <a:cubicBezTo>
                  <a:pt x="250402" y="197144"/>
                  <a:pt x="252257" y="209005"/>
                  <a:pt x="258791" y="218380"/>
                </a:cubicBezTo>
                <a:cubicBezTo>
                  <a:pt x="258915" y="218556"/>
                  <a:pt x="259058" y="218717"/>
                  <a:pt x="259192" y="218884"/>
                </a:cubicBezTo>
                <a:cubicBezTo>
                  <a:pt x="245149" y="219679"/>
                  <a:pt x="230674" y="220138"/>
                  <a:pt x="215959" y="220242"/>
                </a:cubicBezTo>
                <a:close/>
                <a:moveTo>
                  <a:pt x="332728" y="126048"/>
                </a:moveTo>
                <a:cubicBezTo>
                  <a:pt x="328011" y="136355"/>
                  <a:pt x="328244" y="148249"/>
                  <a:pt x="333362" y="158363"/>
                </a:cubicBezTo>
                <a:cubicBezTo>
                  <a:pt x="330391" y="159431"/>
                  <a:pt x="327571" y="160881"/>
                  <a:pt x="324973" y="162674"/>
                </a:cubicBezTo>
                <a:cubicBezTo>
                  <a:pt x="321095" y="165383"/>
                  <a:pt x="317774" y="168812"/>
                  <a:pt x="315190" y="172774"/>
                </a:cubicBezTo>
                <a:cubicBezTo>
                  <a:pt x="314405" y="172841"/>
                  <a:pt x="313621" y="172948"/>
                  <a:pt x="312835" y="172948"/>
                </a:cubicBezTo>
                <a:cubicBezTo>
                  <a:pt x="297536" y="172991"/>
                  <a:pt x="285099" y="160623"/>
                  <a:pt x="285055" y="145324"/>
                </a:cubicBezTo>
                <a:cubicBezTo>
                  <a:pt x="285012" y="130025"/>
                  <a:pt x="297380" y="117587"/>
                  <a:pt x="312679" y="117544"/>
                </a:cubicBezTo>
                <a:cubicBezTo>
                  <a:pt x="320243" y="117523"/>
                  <a:pt x="327486" y="120595"/>
                  <a:pt x="332728" y="126048"/>
                </a:cubicBezTo>
                <a:close/>
                <a:moveTo>
                  <a:pt x="291510" y="114721"/>
                </a:moveTo>
                <a:cubicBezTo>
                  <a:pt x="284838" y="119364"/>
                  <a:pt x="279885" y="126080"/>
                  <a:pt x="277419" y="133827"/>
                </a:cubicBezTo>
                <a:cubicBezTo>
                  <a:pt x="262168" y="132606"/>
                  <a:pt x="250794" y="119253"/>
                  <a:pt x="252014" y="104002"/>
                </a:cubicBezTo>
                <a:cubicBezTo>
                  <a:pt x="253235" y="88751"/>
                  <a:pt x="266588" y="77377"/>
                  <a:pt x="281839" y="78597"/>
                </a:cubicBezTo>
                <a:cubicBezTo>
                  <a:pt x="297090" y="79818"/>
                  <a:pt x="308464" y="93171"/>
                  <a:pt x="307244" y="108422"/>
                </a:cubicBezTo>
                <a:cubicBezTo>
                  <a:pt x="307243" y="108429"/>
                  <a:pt x="307243" y="108435"/>
                  <a:pt x="307242" y="108443"/>
                </a:cubicBezTo>
                <a:cubicBezTo>
                  <a:pt x="301583" y="109291"/>
                  <a:pt x="296198" y="111440"/>
                  <a:pt x="291510" y="114721"/>
                </a:cubicBezTo>
                <a:close/>
                <a:moveTo>
                  <a:pt x="275666" y="143241"/>
                </a:moveTo>
                <a:cubicBezTo>
                  <a:pt x="275313" y="149492"/>
                  <a:pt x="276562" y="155731"/>
                  <a:pt x="279295" y="161365"/>
                </a:cubicBezTo>
                <a:cubicBezTo>
                  <a:pt x="275264" y="162431"/>
                  <a:pt x="271448" y="164184"/>
                  <a:pt x="268014" y="166548"/>
                </a:cubicBezTo>
                <a:cubicBezTo>
                  <a:pt x="264137" y="169257"/>
                  <a:pt x="260815" y="172686"/>
                  <a:pt x="258231" y="176648"/>
                </a:cubicBezTo>
                <a:cubicBezTo>
                  <a:pt x="257446" y="176715"/>
                  <a:pt x="256660" y="176823"/>
                  <a:pt x="255877" y="176823"/>
                </a:cubicBezTo>
                <a:cubicBezTo>
                  <a:pt x="240578" y="176835"/>
                  <a:pt x="228165" y="164442"/>
                  <a:pt x="228153" y="149143"/>
                </a:cubicBezTo>
                <a:cubicBezTo>
                  <a:pt x="228146" y="140082"/>
                  <a:pt x="232570" y="131590"/>
                  <a:pt x="240001" y="126404"/>
                </a:cubicBezTo>
                <a:cubicBezTo>
                  <a:pt x="242006" y="125008"/>
                  <a:pt x="244193" y="123891"/>
                  <a:pt x="246501" y="123086"/>
                </a:cubicBezTo>
                <a:cubicBezTo>
                  <a:pt x="247276" y="124637"/>
                  <a:pt x="248157" y="126131"/>
                  <a:pt x="249137" y="127560"/>
                </a:cubicBezTo>
                <a:cubicBezTo>
                  <a:pt x="255302" y="136371"/>
                  <a:pt x="264975" y="142088"/>
                  <a:pt x="275666" y="143241"/>
                </a:cubicBezTo>
                <a:close/>
                <a:moveTo>
                  <a:pt x="271290" y="218107"/>
                </a:moveTo>
                <a:cubicBezTo>
                  <a:pt x="259674" y="208177"/>
                  <a:pt x="258308" y="190711"/>
                  <a:pt x="268239" y="179095"/>
                </a:cubicBezTo>
                <a:cubicBezTo>
                  <a:pt x="272492" y="174120"/>
                  <a:pt x="278370" y="170814"/>
                  <a:pt x="284830" y="169764"/>
                </a:cubicBezTo>
                <a:cubicBezTo>
                  <a:pt x="291424" y="177260"/>
                  <a:pt x="300751" y="181793"/>
                  <a:pt x="310719" y="182347"/>
                </a:cubicBezTo>
                <a:cubicBezTo>
                  <a:pt x="307476" y="192944"/>
                  <a:pt x="309135" y="204437"/>
                  <a:pt x="315243" y="213684"/>
                </a:cubicBezTo>
                <a:cubicBezTo>
                  <a:pt x="301373" y="215526"/>
                  <a:pt x="286638" y="217014"/>
                  <a:pt x="271290" y="218107"/>
                </a:cubicBezTo>
                <a:close/>
                <a:moveTo>
                  <a:pt x="326133" y="212140"/>
                </a:moveTo>
                <a:cubicBezTo>
                  <a:pt x="325198" y="211179"/>
                  <a:pt x="324339" y="210147"/>
                  <a:pt x="323561" y="209055"/>
                </a:cubicBezTo>
                <a:cubicBezTo>
                  <a:pt x="314791" y="196598"/>
                  <a:pt x="317779" y="179390"/>
                  <a:pt x="330236" y="170619"/>
                </a:cubicBezTo>
                <a:cubicBezTo>
                  <a:pt x="332880" y="168758"/>
                  <a:pt x="335831" y="167376"/>
                  <a:pt x="338953" y="166536"/>
                </a:cubicBezTo>
                <a:cubicBezTo>
                  <a:pt x="346015" y="174322"/>
                  <a:pt x="356036" y="178764"/>
                  <a:pt x="366547" y="178769"/>
                </a:cubicBezTo>
                <a:cubicBezTo>
                  <a:pt x="367619" y="178769"/>
                  <a:pt x="368668" y="178618"/>
                  <a:pt x="369727" y="178527"/>
                </a:cubicBezTo>
                <a:cubicBezTo>
                  <a:pt x="374266" y="185800"/>
                  <a:pt x="375170" y="194770"/>
                  <a:pt x="372175" y="202803"/>
                </a:cubicBezTo>
                <a:cubicBezTo>
                  <a:pt x="357010" y="206758"/>
                  <a:pt x="341640" y="209876"/>
                  <a:pt x="326133" y="212140"/>
                </a:cubicBezTo>
                <a:close/>
                <a:moveTo>
                  <a:pt x="379791" y="177177"/>
                </a:moveTo>
                <a:cubicBezTo>
                  <a:pt x="395714" y="182121"/>
                  <a:pt x="403660" y="186845"/>
                  <a:pt x="407146" y="189928"/>
                </a:cubicBezTo>
                <a:cubicBezTo>
                  <a:pt x="399348" y="193915"/>
                  <a:pt x="391207" y="197191"/>
                  <a:pt x="382820" y="199715"/>
                </a:cubicBezTo>
                <a:cubicBezTo>
                  <a:pt x="384194" y="192071"/>
                  <a:pt x="383135" y="184188"/>
                  <a:pt x="379792" y="177177"/>
                </a:cubicBezTo>
                <a:close/>
                <a:moveTo>
                  <a:pt x="389238" y="125692"/>
                </a:moveTo>
                <a:cubicBezTo>
                  <a:pt x="397990" y="138237"/>
                  <a:pt x="394915" y="155502"/>
                  <a:pt x="382369" y="164253"/>
                </a:cubicBezTo>
                <a:cubicBezTo>
                  <a:pt x="369824" y="173005"/>
                  <a:pt x="352559" y="169930"/>
                  <a:pt x="343808" y="157384"/>
                </a:cubicBezTo>
                <a:cubicBezTo>
                  <a:pt x="335056" y="144839"/>
                  <a:pt x="338131" y="127575"/>
                  <a:pt x="350677" y="118823"/>
                </a:cubicBezTo>
                <a:cubicBezTo>
                  <a:pt x="355318" y="115585"/>
                  <a:pt x="360839" y="113847"/>
                  <a:pt x="366498" y="113842"/>
                </a:cubicBezTo>
                <a:cubicBezTo>
                  <a:pt x="375560" y="113834"/>
                  <a:pt x="384053" y="118260"/>
                  <a:pt x="389239" y="125692"/>
                </a:cubicBezTo>
                <a:close/>
                <a:moveTo>
                  <a:pt x="366789" y="94727"/>
                </a:moveTo>
                <a:cubicBezTo>
                  <a:pt x="361280" y="96924"/>
                  <a:pt x="356007" y="99668"/>
                  <a:pt x="351046" y="102918"/>
                </a:cubicBezTo>
                <a:cubicBezTo>
                  <a:pt x="352101" y="95541"/>
                  <a:pt x="351583" y="88024"/>
                  <a:pt x="349526" y="80862"/>
                </a:cubicBezTo>
                <a:cubicBezTo>
                  <a:pt x="356100" y="84359"/>
                  <a:pt x="361956" y="89062"/>
                  <a:pt x="366789" y="94727"/>
                </a:cubicBezTo>
                <a:close/>
                <a:moveTo>
                  <a:pt x="225049" y="61754"/>
                </a:moveTo>
                <a:cubicBezTo>
                  <a:pt x="225049" y="61754"/>
                  <a:pt x="244027" y="40506"/>
                  <a:pt x="271060" y="40506"/>
                </a:cubicBezTo>
                <a:cubicBezTo>
                  <a:pt x="272683" y="40506"/>
                  <a:pt x="274335" y="40583"/>
                  <a:pt x="276013" y="40745"/>
                </a:cubicBezTo>
                <a:cubicBezTo>
                  <a:pt x="276322" y="40775"/>
                  <a:pt x="276622" y="40833"/>
                  <a:pt x="276930" y="40868"/>
                </a:cubicBezTo>
                <a:cubicBezTo>
                  <a:pt x="272823" y="30944"/>
                  <a:pt x="271932" y="19982"/>
                  <a:pt x="274381" y="9525"/>
                </a:cubicBezTo>
                <a:lnTo>
                  <a:pt x="274558" y="9525"/>
                </a:lnTo>
                <a:cubicBezTo>
                  <a:pt x="277091" y="9525"/>
                  <a:pt x="306162" y="9844"/>
                  <a:pt x="320674" y="24320"/>
                </a:cubicBezTo>
                <a:cubicBezTo>
                  <a:pt x="322078" y="25726"/>
                  <a:pt x="323343" y="27264"/>
                  <a:pt x="324451" y="28913"/>
                </a:cubicBezTo>
                <a:cubicBezTo>
                  <a:pt x="326560" y="24481"/>
                  <a:pt x="329679" y="20606"/>
                  <a:pt x="333556" y="17597"/>
                </a:cubicBezTo>
                <a:cubicBezTo>
                  <a:pt x="333556" y="17597"/>
                  <a:pt x="348446" y="30894"/>
                  <a:pt x="347045" y="45375"/>
                </a:cubicBezTo>
                <a:cubicBezTo>
                  <a:pt x="346850" y="52452"/>
                  <a:pt x="344704" y="59337"/>
                  <a:pt x="340845" y="65273"/>
                </a:cubicBezTo>
                <a:cubicBezTo>
                  <a:pt x="340504" y="65709"/>
                  <a:pt x="340199" y="66171"/>
                  <a:pt x="339932" y="66655"/>
                </a:cubicBezTo>
                <a:cubicBezTo>
                  <a:pt x="329372" y="63629"/>
                  <a:pt x="318344" y="62581"/>
                  <a:pt x="307404" y="63561"/>
                </a:cubicBezTo>
                <a:cubicBezTo>
                  <a:pt x="304781" y="63771"/>
                  <a:pt x="302825" y="66066"/>
                  <a:pt x="303034" y="68689"/>
                </a:cubicBezTo>
                <a:cubicBezTo>
                  <a:pt x="303244" y="71312"/>
                  <a:pt x="305539" y="73268"/>
                  <a:pt x="308162" y="73059"/>
                </a:cubicBezTo>
                <a:cubicBezTo>
                  <a:pt x="318277" y="72120"/>
                  <a:pt x="328479" y="73159"/>
                  <a:pt x="338198" y="76114"/>
                </a:cubicBezTo>
                <a:cubicBezTo>
                  <a:pt x="338113" y="78005"/>
                  <a:pt x="338560" y="79883"/>
                  <a:pt x="339489" y="81533"/>
                </a:cubicBezTo>
                <a:cubicBezTo>
                  <a:pt x="342095" y="88098"/>
                  <a:pt x="342808" y="95263"/>
                  <a:pt x="341545" y="102213"/>
                </a:cubicBezTo>
                <a:cubicBezTo>
                  <a:pt x="340867" y="107283"/>
                  <a:pt x="338728" y="112046"/>
                  <a:pt x="335389" y="115921"/>
                </a:cubicBezTo>
                <a:cubicBezTo>
                  <a:pt x="330004" y="111688"/>
                  <a:pt x="323549" y="109034"/>
                  <a:pt x="316743" y="108256"/>
                </a:cubicBezTo>
                <a:cubicBezTo>
                  <a:pt x="317242" y="99974"/>
                  <a:pt x="314933" y="91765"/>
                  <a:pt x="310189" y="84958"/>
                </a:cubicBezTo>
                <a:cubicBezTo>
                  <a:pt x="303217" y="74979"/>
                  <a:pt x="291812" y="69034"/>
                  <a:pt x="279640" y="69033"/>
                </a:cubicBezTo>
                <a:lnTo>
                  <a:pt x="279640" y="69033"/>
                </a:lnTo>
                <a:cubicBezTo>
                  <a:pt x="272197" y="69036"/>
                  <a:pt x="264929" y="71283"/>
                  <a:pt x="258784" y="75482"/>
                </a:cubicBezTo>
                <a:cubicBezTo>
                  <a:pt x="250284" y="66446"/>
                  <a:pt x="237792" y="62321"/>
                  <a:pt x="225583" y="64517"/>
                </a:cubicBezTo>
                <a:cubicBezTo>
                  <a:pt x="225357" y="63606"/>
                  <a:pt x="225179" y="62684"/>
                  <a:pt x="225049" y="61754"/>
                </a:cubicBezTo>
                <a:close/>
                <a:moveTo>
                  <a:pt x="216062" y="78448"/>
                </a:moveTo>
                <a:cubicBezTo>
                  <a:pt x="227143" y="70697"/>
                  <a:pt x="242206" y="72112"/>
                  <a:pt x="251651" y="81790"/>
                </a:cubicBezTo>
                <a:cubicBezTo>
                  <a:pt x="243894" y="90640"/>
                  <a:pt x="240785" y="102640"/>
                  <a:pt x="243269" y="114144"/>
                </a:cubicBezTo>
                <a:cubicBezTo>
                  <a:pt x="235918" y="116720"/>
                  <a:pt x="229586" y="121586"/>
                  <a:pt x="225205" y="128027"/>
                </a:cubicBezTo>
                <a:cubicBezTo>
                  <a:pt x="210368" y="124335"/>
                  <a:pt x="201333" y="109314"/>
                  <a:pt x="205025" y="94477"/>
                </a:cubicBezTo>
                <a:cubicBezTo>
                  <a:pt x="206643" y="87975"/>
                  <a:pt x="210564" y="82280"/>
                  <a:pt x="216061" y="78449"/>
                </a:cubicBezTo>
                <a:close/>
                <a:moveTo>
                  <a:pt x="186289" y="130108"/>
                </a:moveTo>
                <a:cubicBezTo>
                  <a:pt x="190929" y="126861"/>
                  <a:pt x="196455" y="125120"/>
                  <a:pt x="202118" y="125122"/>
                </a:cubicBezTo>
                <a:cubicBezTo>
                  <a:pt x="202591" y="125122"/>
                  <a:pt x="203060" y="125180"/>
                  <a:pt x="203532" y="125206"/>
                </a:cubicBezTo>
                <a:cubicBezTo>
                  <a:pt x="208093" y="130578"/>
                  <a:pt x="214088" y="134541"/>
                  <a:pt x="220817" y="136633"/>
                </a:cubicBezTo>
                <a:cubicBezTo>
                  <a:pt x="220117" y="138574"/>
                  <a:pt x="219577" y="140569"/>
                  <a:pt x="219204" y="142598"/>
                </a:cubicBezTo>
                <a:cubicBezTo>
                  <a:pt x="217781" y="150545"/>
                  <a:pt x="219001" y="158738"/>
                  <a:pt x="222677" y="165925"/>
                </a:cubicBezTo>
                <a:cubicBezTo>
                  <a:pt x="219710" y="166999"/>
                  <a:pt x="216896" y="168455"/>
                  <a:pt x="214303" y="170255"/>
                </a:cubicBezTo>
                <a:cubicBezTo>
                  <a:pt x="209481" y="173613"/>
                  <a:pt x="205529" y="178071"/>
                  <a:pt x="202772" y="183261"/>
                </a:cubicBezTo>
                <a:cubicBezTo>
                  <a:pt x="200402" y="176754"/>
                  <a:pt x="197559" y="170430"/>
                  <a:pt x="194267" y="164339"/>
                </a:cubicBezTo>
                <a:cubicBezTo>
                  <a:pt x="189633" y="155880"/>
                  <a:pt x="183827" y="148120"/>
                  <a:pt x="177019" y="141288"/>
                </a:cubicBezTo>
                <a:cubicBezTo>
                  <a:pt x="179048" y="136796"/>
                  <a:pt x="182250" y="132933"/>
                  <a:pt x="186289" y="130108"/>
                </a:cubicBezTo>
                <a:close/>
                <a:moveTo>
                  <a:pt x="53103" y="155676"/>
                </a:moveTo>
                <a:lnTo>
                  <a:pt x="55125" y="147398"/>
                </a:lnTo>
                <a:cubicBezTo>
                  <a:pt x="57649" y="135539"/>
                  <a:pt x="56066" y="121800"/>
                  <a:pt x="54536" y="108512"/>
                </a:cubicBezTo>
                <a:cubicBezTo>
                  <a:pt x="51662" y="83588"/>
                  <a:pt x="50936" y="68138"/>
                  <a:pt x="65040" y="63775"/>
                </a:cubicBezTo>
                <a:cubicBezTo>
                  <a:pt x="67191" y="62918"/>
                  <a:pt x="69578" y="62860"/>
                  <a:pt x="71768" y="63612"/>
                </a:cubicBezTo>
                <a:cubicBezTo>
                  <a:pt x="74537" y="64787"/>
                  <a:pt x="77750" y="63797"/>
                  <a:pt x="79377" y="61268"/>
                </a:cubicBezTo>
                <a:cubicBezTo>
                  <a:pt x="80764" y="59406"/>
                  <a:pt x="82770" y="58100"/>
                  <a:pt x="85034" y="57584"/>
                </a:cubicBezTo>
                <a:cubicBezTo>
                  <a:pt x="96911" y="53938"/>
                  <a:pt x="105380" y="66881"/>
                  <a:pt x="117900" y="88683"/>
                </a:cubicBezTo>
                <a:cubicBezTo>
                  <a:pt x="123915" y="100479"/>
                  <a:pt x="131533" y="111385"/>
                  <a:pt x="140539" y="121092"/>
                </a:cubicBezTo>
                <a:cubicBezTo>
                  <a:pt x="144325" y="124506"/>
                  <a:pt x="147989" y="127692"/>
                  <a:pt x="151517" y="130757"/>
                </a:cubicBezTo>
                <a:cubicBezTo>
                  <a:pt x="166072" y="143407"/>
                  <a:pt x="177568" y="153397"/>
                  <a:pt x="185882" y="168848"/>
                </a:cubicBezTo>
                <a:cubicBezTo>
                  <a:pt x="192071" y="179776"/>
                  <a:pt x="196354" y="191677"/>
                  <a:pt x="198547" y="204043"/>
                </a:cubicBezTo>
                <a:cubicBezTo>
                  <a:pt x="198617" y="204852"/>
                  <a:pt x="198714" y="205652"/>
                  <a:pt x="198837" y="206450"/>
                </a:cubicBezTo>
                <a:cubicBezTo>
                  <a:pt x="199426" y="211012"/>
                  <a:pt x="199641" y="215616"/>
                  <a:pt x="199480" y="220213"/>
                </a:cubicBezTo>
                <a:cubicBezTo>
                  <a:pt x="138888" y="219535"/>
                  <a:pt x="82698" y="212774"/>
                  <a:pt x="44372" y="202110"/>
                </a:cubicBezTo>
                <a:cubicBezTo>
                  <a:pt x="45924" y="186407"/>
                  <a:pt x="48846" y="170870"/>
                  <a:pt x="53103" y="155676"/>
                </a:cubicBezTo>
                <a:close/>
                <a:moveTo>
                  <a:pt x="34987" y="199306"/>
                </a:moveTo>
                <a:cubicBezTo>
                  <a:pt x="27037" y="196854"/>
                  <a:pt x="19317" y="193709"/>
                  <a:pt x="11916" y="189909"/>
                </a:cubicBezTo>
                <a:cubicBezTo>
                  <a:pt x="19822" y="184110"/>
                  <a:pt x="28770" y="179886"/>
                  <a:pt x="38272" y="177468"/>
                </a:cubicBezTo>
                <a:cubicBezTo>
                  <a:pt x="36727" y="184673"/>
                  <a:pt x="35630" y="191966"/>
                  <a:pt x="34987" y="199306"/>
                </a:cubicBezTo>
                <a:close/>
                <a:moveTo>
                  <a:pt x="315627" y="375116"/>
                </a:moveTo>
                <a:cubicBezTo>
                  <a:pt x="280450" y="379688"/>
                  <a:pt x="245022" y="382053"/>
                  <a:pt x="209550" y="382197"/>
                </a:cubicBezTo>
                <a:cubicBezTo>
                  <a:pt x="174061" y="382054"/>
                  <a:pt x="138616" y="379689"/>
                  <a:pt x="103423" y="375116"/>
                </a:cubicBezTo>
                <a:cubicBezTo>
                  <a:pt x="98727" y="374451"/>
                  <a:pt x="95240" y="370425"/>
                  <a:pt x="95250" y="365682"/>
                </a:cubicBezTo>
                <a:lnTo>
                  <a:pt x="95250" y="355919"/>
                </a:lnTo>
                <a:cubicBezTo>
                  <a:pt x="133232" y="360563"/>
                  <a:pt x="171455" y="362976"/>
                  <a:pt x="209720" y="363146"/>
                </a:cubicBezTo>
                <a:cubicBezTo>
                  <a:pt x="247855" y="363151"/>
                  <a:pt x="285955" y="360794"/>
                  <a:pt x="323800" y="356090"/>
                </a:cubicBezTo>
                <a:lnTo>
                  <a:pt x="323800" y="365682"/>
                </a:lnTo>
                <a:cubicBezTo>
                  <a:pt x="323810" y="370425"/>
                  <a:pt x="320323" y="374451"/>
                  <a:pt x="315627" y="375116"/>
                </a:cubicBezTo>
                <a:close/>
                <a:moveTo>
                  <a:pt x="328298" y="345532"/>
                </a:moveTo>
                <a:lnTo>
                  <a:pt x="327521" y="346014"/>
                </a:lnTo>
                <a:cubicBezTo>
                  <a:pt x="288460" y="351097"/>
                  <a:pt x="249110" y="353639"/>
                  <a:pt x="209720" y="353622"/>
                </a:cubicBezTo>
                <a:cubicBezTo>
                  <a:pt x="170096" y="353456"/>
                  <a:pt x="130520" y="350851"/>
                  <a:pt x="91216" y="345820"/>
                </a:cubicBezTo>
                <a:lnTo>
                  <a:pt x="90752" y="345532"/>
                </a:lnTo>
                <a:cubicBezTo>
                  <a:pt x="39959" y="313971"/>
                  <a:pt x="10546" y="260842"/>
                  <a:pt x="9614" y="199448"/>
                </a:cubicBezTo>
                <a:cubicBezTo>
                  <a:pt x="46609" y="218012"/>
                  <a:pt x="123380" y="229797"/>
                  <a:pt x="209550" y="229797"/>
                </a:cubicBezTo>
                <a:cubicBezTo>
                  <a:pt x="295678" y="229797"/>
                  <a:pt x="372419" y="218022"/>
                  <a:pt x="409435" y="199476"/>
                </a:cubicBezTo>
                <a:cubicBezTo>
                  <a:pt x="408495" y="260856"/>
                  <a:pt x="379084" y="313976"/>
                  <a:pt x="328298" y="345532"/>
                </a:cubicBezTo>
                <a:close/>
              </a:path>
            </a:pathLst>
          </a:custGeom>
          <a:solidFill>
            <a:schemeClr val="accent1"/>
          </a:solidFill>
          <a:ln w="4763"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TextBox 1">
            <a:extLst>
              <a:ext uri="{FF2B5EF4-FFF2-40B4-BE49-F238E27FC236}">
                <a16:creationId xmlns:a16="http://schemas.microsoft.com/office/drawing/2014/main" id="{6B65B464-A6A4-F1EE-12DD-9112EC1C4173}"/>
              </a:ext>
            </a:extLst>
          </p:cNvPr>
          <p:cNvSpPr txBox="1"/>
          <p:nvPr/>
        </p:nvSpPr>
        <p:spPr>
          <a:xfrm>
            <a:off x="622300" y="5797417"/>
            <a:ext cx="10952756" cy="931024"/>
          </a:xfrm>
          <a:prstGeom prst="rect">
            <a:avLst/>
          </a:prstGeom>
          <a:noFill/>
        </p:spPr>
        <p:txBody>
          <a:bodyPr wrap="square" lIns="0" bIns="0" rtlCol="0" anchor="b">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ADC, antibody drug conjugate; AE, adverse event; ILD, interstitial lung disease</a:t>
            </a:r>
          </a:p>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1. Lisberg A, et al. Oncologist. 2025;30:oyaf225; 2. Meric-Bernstam F, et al. Oncologist. 2025;30:oyaf031; 3. Zhang J, et al. Asia Pac J Oncol Nurs. 2024;11:100595; 4. Kovac MB and Seruga B. Radiol Oncol. 2024;58:170-178; 5. Professional Committee on Clinical Research of Oncology Drugs, Chinese Anti-Cancer Association, et al. Cancer Innov. 2022;1:3-24; 6. National Cancer Institute. Nutrition in Cancer Care (PDQ®). Available </a:t>
            </a:r>
            <a:r>
              <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hlinkClick r:id="rId14">
                  <a:extLst>
                    <a:ext uri="{A12FA001-AC4F-418D-AE19-62706E023703}">
                      <ahyp:hlinkClr xmlns:ahyp="http://schemas.microsoft.com/office/drawing/2018/hyperlinkcolor" val="tx"/>
                    </a:ext>
                  </a:extLst>
                </a:hlinkClick>
              </a:rPr>
              <a:t>here</a:t>
            </a:r>
            <a:r>
              <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 (accessed April 10, 2026); 7. Mahmood I. Antibodies (Basel). 2021;10:40; 8. Velasco R, et al. Cancer (Basel). 2021;13:6125; 9. Rao M, et al. </a:t>
            </a:r>
            <a:r>
              <a:rPr kumimoji="0" lang="en-GB" sz="1100" b="0" i="0" u="none" strike="noStrike" kern="1200" cap="none" spc="0" normalizeH="0" baseline="0" noProof="0" dirty="0" err="1">
                <a:ln>
                  <a:noFill/>
                </a:ln>
                <a:solidFill>
                  <a:srgbClr val="5D8298"/>
                </a:solidFill>
                <a:effectLst/>
                <a:uLnTx/>
                <a:uFillTx/>
                <a:latin typeface="Arial" panose="020B0604020202020204" pitchFamily="34" charset="0"/>
                <a:ea typeface="+mn-ea"/>
                <a:cs typeface="Arial" panose="020B0604020202020204" pitchFamily="34" charset="0"/>
              </a:rPr>
              <a:t>PLoS</a:t>
            </a:r>
            <a:r>
              <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 2025; 20(10): e0334513; 10. </a:t>
            </a:r>
            <a:r>
              <a:rPr kumimoji="0" lang="fr-FR" sz="1100" b="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Long P, et al. Front </a:t>
            </a:r>
            <a:r>
              <a:rPr kumimoji="0" lang="fr-FR" sz="1100" b="0" i="0" u="none" strike="noStrike" kern="1200" cap="none" spc="0" normalizeH="0" baseline="0" noProof="0" dirty="0" err="1">
                <a:ln>
                  <a:noFill/>
                </a:ln>
                <a:solidFill>
                  <a:srgbClr val="5D8298"/>
                </a:solidFill>
                <a:effectLst/>
                <a:uLnTx/>
                <a:uFillTx/>
                <a:latin typeface="Arial" panose="020B0604020202020204" pitchFamily="34" charset="0"/>
                <a:ea typeface="+mn-ea"/>
                <a:cs typeface="Arial" panose="020B0604020202020204" pitchFamily="34" charset="0"/>
              </a:rPr>
              <a:t>Pharmacol</a:t>
            </a:r>
            <a:r>
              <a:rPr kumimoji="0" lang="fr-FR" sz="1100" b="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 2024;15:1378010</a:t>
            </a:r>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01018296"/>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47">
            <a:extLst>
              <a:ext uri="{FF2B5EF4-FFF2-40B4-BE49-F238E27FC236}">
                <a16:creationId xmlns:a16="http://schemas.microsoft.com/office/drawing/2014/main" id="{2ABB6194-D302-3212-DFEA-E036284E52F3}"/>
              </a:ext>
            </a:extLst>
          </p:cNvPr>
          <p:cNvSpPr/>
          <p:nvPr/>
        </p:nvSpPr>
        <p:spPr>
          <a:xfrm>
            <a:off x="983433" y="4651777"/>
            <a:ext cx="10589442" cy="719755"/>
          </a:xfrm>
          <a:prstGeom prst="round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Arial" panose="020B0604020202020204"/>
                <a:ea typeface="+mn-ea"/>
                <a:cs typeface="+mn-cs"/>
              </a:rPr>
              <a:t>Patient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Educational resources can help patients </a:t>
            </a:r>
            <a:r>
              <a:rPr kumimoji="0" lang="en-US" sz="1200" b="0" i="0" u="none" strike="noStrike" kern="1200" cap="none" spc="0" normalizeH="0" baseline="0" noProof="0" dirty="0" err="1">
                <a:ln>
                  <a:noFill/>
                </a:ln>
                <a:solidFill>
                  <a:schemeClr val="tx1"/>
                </a:solidFill>
                <a:effectLst/>
                <a:uLnTx/>
                <a:uFillTx/>
                <a:latin typeface="Arial" panose="020B0604020202020204"/>
                <a:ea typeface="+mn-ea"/>
                <a:cs typeface="+mn-cs"/>
              </a:rPr>
              <a:t>recognise</a:t>
            </a: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 AEs related to ADC treatment and provide practical guidance on managing them</a:t>
            </a:r>
            <a:r>
              <a:rPr kumimoji="0" lang="en-GB" sz="1200" b="0" i="0" u="none" strike="noStrike" kern="1200" cap="none" spc="0" normalizeH="0" baseline="30000" noProof="0" dirty="0">
                <a:ln>
                  <a:noFill/>
                </a:ln>
                <a:solidFill>
                  <a:schemeClr val="tx1"/>
                </a:solidFill>
                <a:effectLst/>
                <a:uLnTx/>
                <a:uFillTx/>
                <a:latin typeface="Arial" panose="020B0604020202020204"/>
                <a:ea typeface="+mn-ea"/>
                <a:cs typeface="+mn-cs"/>
              </a:rPr>
              <a:t>2,9</a:t>
            </a:r>
            <a:endParaRPr kumimoji="0" lang="en-GB" sz="12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42" name="Rounded Rectangle 47">
            <a:extLst>
              <a:ext uri="{FF2B5EF4-FFF2-40B4-BE49-F238E27FC236}">
                <a16:creationId xmlns:a16="http://schemas.microsoft.com/office/drawing/2014/main" id="{02758ADE-D4C7-22D9-F9E7-52A885536DD5}"/>
              </a:ext>
            </a:extLst>
          </p:cNvPr>
          <p:cNvSpPr/>
          <p:nvPr/>
        </p:nvSpPr>
        <p:spPr>
          <a:xfrm>
            <a:off x="983433" y="3738906"/>
            <a:ext cx="10589442" cy="719755"/>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200" b="1" i="0" u="none" strike="noStrike" kern="1200" cap="none" spc="0" normalizeH="0" baseline="0" noProof="0" dirty="0">
                <a:ln>
                  <a:noFill/>
                </a:ln>
                <a:solidFill>
                  <a:srgbClr val="5D8298"/>
                </a:solidFill>
                <a:effectLst/>
                <a:uLnTx/>
                <a:uFillTx/>
                <a:latin typeface="Arial" panose="020B0604020202020204"/>
                <a:ea typeface="+mn-ea"/>
                <a:cs typeface="+mn-cs"/>
              </a:rPr>
              <a:t>Referral/consultation pathways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Managing ADC-related AEs sometimes requires support from other specialties.</a:t>
            </a:r>
            <a:r>
              <a:rPr kumimoji="0" lang="en-GB" sz="1200" b="0" i="0" u="none" strike="noStrike" kern="1200" cap="none" spc="0" normalizeH="0" baseline="30000" noProof="0" dirty="0">
                <a:ln>
                  <a:noFill/>
                </a:ln>
                <a:solidFill>
                  <a:srgbClr val="000000"/>
                </a:solidFill>
                <a:effectLst/>
                <a:uLnTx/>
                <a:uFillTx/>
                <a:latin typeface="Arial" panose="020B0604020202020204"/>
                <a:ea typeface="+mn-ea"/>
                <a:cs typeface="+mn-cs"/>
              </a:rPr>
              <a:t>1,8</a:t>
            </a: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Timely specialist referral and multidisciplinary management are recommended</a:t>
            </a:r>
            <a:r>
              <a:rPr kumimoji="0" lang="en-GB" sz="1200" b="0" i="0" u="none" strike="noStrike" kern="1200" cap="none" spc="0" normalizeH="0" baseline="30000" noProof="0" dirty="0">
                <a:ln>
                  <a:noFill/>
                </a:ln>
                <a:solidFill>
                  <a:srgbClr val="000000"/>
                </a:solidFill>
                <a:effectLst/>
                <a:uLnTx/>
                <a:uFillTx/>
                <a:latin typeface="Arial" panose="020B0604020202020204"/>
                <a:ea typeface="+mn-ea"/>
                <a:cs typeface="+mn-cs"/>
              </a:rPr>
              <a:t>1</a:t>
            </a:r>
          </a:p>
        </p:txBody>
      </p:sp>
      <p:sp>
        <p:nvSpPr>
          <p:cNvPr id="43" name="Rounded Rectangle 47">
            <a:extLst>
              <a:ext uri="{FF2B5EF4-FFF2-40B4-BE49-F238E27FC236}">
                <a16:creationId xmlns:a16="http://schemas.microsoft.com/office/drawing/2014/main" id="{31775B52-DA62-14E9-70AB-C06AC21370D9}"/>
              </a:ext>
            </a:extLst>
          </p:cNvPr>
          <p:cNvSpPr/>
          <p:nvPr/>
        </p:nvSpPr>
        <p:spPr>
          <a:xfrm>
            <a:off x="983433" y="2826035"/>
            <a:ext cx="10589442" cy="719755"/>
          </a:xfrm>
          <a:prstGeom prst="round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Arial" panose="020B0604020202020204"/>
                <a:ea typeface="+mn-ea"/>
                <a:cs typeface="+mn-cs"/>
              </a:rPr>
              <a:t>Access to prophylactic medications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Many potential AEs, such as nausea / vomiting, dry eye, or stomatitis, may require prophylactic medications.</a:t>
            </a:r>
            <a:r>
              <a:rPr kumimoji="0" lang="en-GB" sz="1200" b="0" i="0" u="none" strike="noStrike" kern="1200" cap="none" spc="0" normalizeH="0" baseline="30000" noProof="0" dirty="0">
                <a:ln>
                  <a:noFill/>
                </a:ln>
                <a:solidFill>
                  <a:srgbClr val="000000"/>
                </a:solidFill>
                <a:effectLst/>
                <a:uLnTx/>
                <a:uFillTx/>
                <a:latin typeface="Arial" panose="020B0604020202020204"/>
                <a:ea typeface="+mn-ea"/>
                <a:cs typeface="+mn-cs"/>
              </a:rPr>
              <a:t>1,6,8</a:t>
            </a: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Prevention and management of AEs is critical for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rPr>
              <a:t>optimising</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prognosis</a:t>
            </a:r>
            <a:r>
              <a:rPr kumimoji="0" lang="en-GB" sz="1200" b="0" i="0" u="none" strike="noStrike" kern="1200" cap="none" spc="0" normalizeH="0" baseline="30000" noProof="0" dirty="0">
                <a:ln>
                  <a:noFill/>
                </a:ln>
                <a:solidFill>
                  <a:srgbClr val="000000"/>
                </a:solidFill>
                <a:effectLst/>
                <a:uLnTx/>
                <a:uFillTx/>
                <a:latin typeface="Arial" panose="020B0604020202020204"/>
                <a:ea typeface="+mn-ea"/>
                <a:cs typeface="+mn-cs"/>
              </a:rPr>
              <a:t>1</a:t>
            </a: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 name="Rounded Rectangle 47">
            <a:extLst>
              <a:ext uri="{FF2B5EF4-FFF2-40B4-BE49-F238E27FC236}">
                <a16:creationId xmlns:a16="http://schemas.microsoft.com/office/drawing/2014/main" id="{B1C6410F-0A59-4D11-354E-4831FC021F3D}"/>
              </a:ext>
            </a:extLst>
          </p:cNvPr>
          <p:cNvSpPr/>
          <p:nvPr/>
        </p:nvSpPr>
        <p:spPr>
          <a:xfrm>
            <a:off x="983433" y="1000293"/>
            <a:ext cx="10589442" cy="719755"/>
          </a:xfrm>
          <a:prstGeom prst="round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Arial" panose="020B0604020202020204"/>
                <a:ea typeface="+mn-ea"/>
                <a:cs typeface="+mn-cs"/>
              </a:rPr>
              <a:t>Understanding ADCs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It’s important that the healthcare team, including oncology nurses, understand how ADCs work and can describe this simply to </a:t>
            </a: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patients</a:t>
            </a:r>
            <a:r>
              <a:rPr kumimoji="0" lang="en-GB" sz="1200" b="0" i="0" u="none" strike="noStrike" kern="1200" cap="none" spc="0" normalizeH="0" baseline="30000" noProof="0" dirty="0">
                <a:ln>
                  <a:noFill/>
                </a:ln>
                <a:solidFill>
                  <a:srgbClr val="000000"/>
                </a:solidFill>
                <a:effectLst/>
                <a:uLnTx/>
                <a:uFillTx/>
                <a:latin typeface="Arial" panose="020B0604020202020204"/>
                <a:ea typeface="+mn-ea"/>
                <a:cs typeface="+mn-cs"/>
              </a:rPr>
              <a:t>1-6</a:t>
            </a: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itre 1">
            <a:extLst>
              <a:ext uri="{FF2B5EF4-FFF2-40B4-BE49-F238E27FC236}">
                <a16:creationId xmlns:a16="http://schemas.microsoft.com/office/drawing/2014/main" id="{A12C097D-C434-CF41-C79E-1B9F537A3FD7}"/>
              </a:ext>
            </a:extLst>
          </p:cNvPr>
          <p:cNvSpPr>
            <a:spLocks noGrp="1"/>
          </p:cNvSpPr>
          <p:nvPr>
            <p:ph type="title"/>
          </p:nvPr>
        </p:nvSpPr>
        <p:spPr>
          <a:xfrm>
            <a:off x="619125" y="258763"/>
            <a:ext cx="10963275" cy="865187"/>
          </a:xfrm>
        </p:spPr>
        <p:txBody>
          <a:bodyPr>
            <a:normAutofit/>
          </a:bodyPr>
          <a:lstStyle/>
          <a:p>
            <a:r>
              <a:rPr lang="en-GB" noProof="0" dirty="0"/>
              <a:t>Steps to optimising treatment with ADC</a:t>
            </a:r>
            <a:r>
              <a:rPr lang="en-GB" cap="none" noProof="0" dirty="0"/>
              <a:t>s</a:t>
            </a:r>
            <a:endParaRPr lang="en-GB" noProof="0" dirty="0"/>
          </a:p>
        </p:txBody>
      </p:sp>
      <p:sp>
        <p:nvSpPr>
          <p:cNvPr id="4" name="Content Placeholder 3">
            <a:extLst>
              <a:ext uri="{FF2B5EF4-FFF2-40B4-BE49-F238E27FC236}">
                <a16:creationId xmlns:a16="http://schemas.microsoft.com/office/drawing/2014/main" id="{224677A7-ABAC-530D-C1F7-9F135F1F70A8}"/>
              </a:ext>
            </a:extLst>
          </p:cNvPr>
          <p:cNvSpPr>
            <a:spLocks noGrp="1"/>
          </p:cNvSpPr>
          <p:nvPr>
            <p:ph sz="quarter" idx="15"/>
          </p:nvPr>
        </p:nvSpPr>
        <p:spPr>
          <a:xfrm>
            <a:off x="620712" y="6356350"/>
            <a:ext cx="10731871" cy="365125"/>
          </a:xfrm>
        </p:spPr>
        <p:txBody>
          <a:bodyPr anchor="b" anchorCtr="0"/>
          <a:lstStyle/>
          <a:p>
            <a:pPr lvl="0"/>
            <a:r>
              <a:rPr lang="en-GB" noProof="0" dirty="0">
                <a:solidFill>
                  <a:schemeClr val="tx2"/>
                </a:solidFill>
              </a:rPr>
              <a:t>ADC, antibody-drug conjugate; AE, adverse event</a:t>
            </a:r>
          </a:p>
          <a:p>
            <a:pPr lvl="0"/>
            <a:r>
              <a:rPr lang="en-GB" noProof="0" dirty="0">
                <a:solidFill>
                  <a:schemeClr val="tx2"/>
                </a:solidFill>
              </a:rPr>
              <a:t>1. Professional Committee on Clinical Research of Oncology Drugs, Chinese Anti-Cancer Association, et al. Cancer Innov. 2022;1:3-24; 2. Wolters Kluwer. Five strategies for providing effective patient education. Available </a:t>
            </a:r>
            <a:r>
              <a:rPr lang="en-GB" noProof="0" dirty="0">
                <a:solidFill>
                  <a:schemeClr val="tx2"/>
                </a:solidFill>
                <a:hlinkClick r:id="rId3">
                  <a:extLst>
                    <a:ext uri="{A12FA001-AC4F-418D-AE19-62706E023703}">
                      <ahyp:hlinkClr xmlns:ahyp="http://schemas.microsoft.com/office/drawing/2018/hyperlinkcolor" val="tx"/>
                    </a:ext>
                  </a:extLst>
                </a:hlinkClick>
              </a:rPr>
              <a:t>here</a:t>
            </a:r>
            <a:r>
              <a:rPr lang="en-GB" noProof="0" dirty="0">
                <a:solidFill>
                  <a:schemeClr val="tx2"/>
                </a:solidFill>
              </a:rPr>
              <a:t> (accessed April 10, 2026); 3. Trail PA, et al. Pharmacol Ther. 2018;181:126-142; 4. Passaro A, et al. J Clin Oncol. 2023;41:3747-3761; 5. </a:t>
            </a:r>
            <a:r>
              <a:rPr lang="en-US" dirty="0">
                <a:solidFill>
                  <a:schemeClr val="tx2"/>
                </a:solidFill>
              </a:rPr>
              <a:t>Clark C and Komo I. Clin J Oncol Nurs. 2024;28:188-196; </a:t>
            </a:r>
            <a:r>
              <a:rPr lang="en-GB" noProof="0" dirty="0">
                <a:solidFill>
                  <a:schemeClr val="tx2"/>
                </a:solidFill>
              </a:rPr>
              <a:t>6. D’Arienzo A, et al. eClinicalMedicine. 2023;62:102113; 7. </a:t>
            </a:r>
            <a:r>
              <a:rPr lang="en-GB" dirty="0">
                <a:solidFill>
                  <a:schemeClr val="tx2"/>
                </a:solidFill>
              </a:rPr>
              <a:t>Woodford R, et al. ESMO Open. 2025;10:105573; </a:t>
            </a:r>
            <a:r>
              <a:rPr lang="en-GB" noProof="0" dirty="0">
                <a:solidFill>
                  <a:schemeClr val="tx2"/>
                </a:solidFill>
              </a:rPr>
              <a:t>8. </a:t>
            </a:r>
            <a:r>
              <a:rPr lang="en-GB" dirty="0">
                <a:solidFill>
                  <a:schemeClr val="tx2"/>
                </a:solidFill>
              </a:rPr>
              <a:t>Lisberg A, et al. Oncologist. 2025;30:oyaf225; 9. </a:t>
            </a:r>
            <a:r>
              <a:rPr lang="en-US" dirty="0">
                <a:hlinkClick r:id="rId4"/>
              </a:rPr>
              <a:t>Managing Side Effects of Antibody–Drug Conjugate (ADC) Therapy: A Guide for Patients With Metastatic Breast Cancer</a:t>
            </a:r>
            <a:r>
              <a:rPr lang="en-US" dirty="0"/>
              <a:t> (accessed April 20, 2026)</a:t>
            </a:r>
            <a:endParaRPr lang="en-GB" noProof="0" dirty="0">
              <a:solidFill>
                <a:schemeClr val="tx2"/>
              </a:solidFill>
            </a:endParaRPr>
          </a:p>
        </p:txBody>
      </p:sp>
      <p:sp>
        <p:nvSpPr>
          <p:cNvPr id="9" name="Slide Number Placeholder 8">
            <a:extLst>
              <a:ext uri="{FF2B5EF4-FFF2-40B4-BE49-F238E27FC236}">
                <a16:creationId xmlns:a16="http://schemas.microsoft.com/office/drawing/2014/main" id="{B714F011-1ACD-DCCD-D2C9-90B2049AABDC}"/>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 name="Oval 11">
            <a:extLst>
              <a:ext uri="{FF2B5EF4-FFF2-40B4-BE49-F238E27FC236}">
                <a16:creationId xmlns:a16="http://schemas.microsoft.com/office/drawing/2014/main" id="{162BAD86-263F-3B5E-06E8-DA4176636CD5}"/>
              </a:ext>
            </a:extLst>
          </p:cNvPr>
          <p:cNvSpPr/>
          <p:nvPr/>
        </p:nvSpPr>
        <p:spPr>
          <a:xfrm>
            <a:off x="619125" y="980322"/>
            <a:ext cx="759696" cy="759696"/>
          </a:xfrm>
          <a:prstGeom prst="ellipse">
            <a:avLst/>
          </a:prstGeom>
          <a:solidFill>
            <a:schemeClr val="bg1"/>
          </a:solidFill>
          <a:ln w="254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5" name="Graphic 14" descr="Open book with solid fill">
            <a:extLst>
              <a:ext uri="{FF2B5EF4-FFF2-40B4-BE49-F238E27FC236}">
                <a16:creationId xmlns:a16="http://schemas.microsoft.com/office/drawing/2014/main" id="{848C3432-EE19-70DF-482B-75BBE681CB0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0973" y="1065176"/>
            <a:ext cx="576000" cy="576000"/>
          </a:xfrm>
          <a:prstGeom prst="rect">
            <a:avLst/>
          </a:prstGeom>
        </p:spPr>
      </p:pic>
      <p:sp>
        <p:nvSpPr>
          <p:cNvPr id="16" name="Rounded Rectangle 47">
            <a:extLst>
              <a:ext uri="{FF2B5EF4-FFF2-40B4-BE49-F238E27FC236}">
                <a16:creationId xmlns:a16="http://schemas.microsoft.com/office/drawing/2014/main" id="{38AF284C-D9F4-3ED8-F43A-F5777F6AAED7}"/>
              </a:ext>
            </a:extLst>
          </p:cNvPr>
          <p:cNvSpPr/>
          <p:nvPr/>
        </p:nvSpPr>
        <p:spPr>
          <a:xfrm>
            <a:off x="983433" y="1913164"/>
            <a:ext cx="10589442" cy="719755"/>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200" b="1" i="0" u="none" strike="noStrike" kern="1200" cap="none" spc="0" normalizeH="0" baseline="0" noProof="0" dirty="0">
                <a:ln>
                  <a:noFill/>
                </a:ln>
                <a:solidFill>
                  <a:srgbClr val="5D8298"/>
                </a:solidFill>
                <a:effectLst/>
                <a:uLnTx/>
                <a:uFillTx/>
                <a:latin typeface="Arial" panose="020B0604020202020204"/>
                <a:ea typeface="+mn-ea"/>
                <a:cs typeface="+mn-cs"/>
              </a:rPr>
              <a:t>Data awareness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ADC efficacy and safety profiles differ</a:t>
            </a:r>
            <a:r>
              <a:rPr kumimoji="0" lang="en-GB" sz="1200" b="0" i="0" u="none" strike="noStrike" kern="1200" cap="none" spc="0" normalizeH="0" baseline="30000" noProof="0" dirty="0">
                <a:ln>
                  <a:noFill/>
                </a:ln>
                <a:solidFill>
                  <a:srgbClr val="000000"/>
                </a:solidFill>
                <a:effectLst/>
                <a:uLnTx/>
                <a:uFillTx/>
                <a:latin typeface="Arial" panose="020B0604020202020204"/>
                <a:ea typeface="+mn-ea"/>
                <a:cs typeface="+mn-cs"/>
              </a:rPr>
              <a:t>1,7</a:t>
            </a: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 awareness of the most common AEs for the relevant ADCs and how to mitigate them can help optimise the patient experience</a:t>
            </a:r>
            <a:r>
              <a:rPr kumimoji="0" lang="en-GB" sz="1200" b="0" i="0" u="none" strike="noStrike" kern="1200" cap="none" spc="0" normalizeH="0" baseline="30000" noProof="0" dirty="0">
                <a:ln>
                  <a:noFill/>
                </a:ln>
                <a:solidFill>
                  <a:srgbClr val="000000"/>
                </a:solidFill>
                <a:effectLst/>
                <a:uLnTx/>
                <a:uFillTx/>
                <a:latin typeface="Arial" panose="020B0604020202020204"/>
                <a:ea typeface="+mn-ea"/>
                <a:cs typeface="+mn-cs"/>
              </a:rPr>
              <a:t>1,6</a:t>
            </a: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
        <p:nvSpPr>
          <p:cNvPr id="17" name="Oval 16">
            <a:extLst>
              <a:ext uri="{FF2B5EF4-FFF2-40B4-BE49-F238E27FC236}">
                <a16:creationId xmlns:a16="http://schemas.microsoft.com/office/drawing/2014/main" id="{10BC9045-C844-8E43-49FB-B83A3AFAFF1B}"/>
              </a:ext>
            </a:extLst>
          </p:cNvPr>
          <p:cNvSpPr/>
          <p:nvPr/>
        </p:nvSpPr>
        <p:spPr>
          <a:xfrm>
            <a:off x="619125" y="1892819"/>
            <a:ext cx="759696" cy="759696"/>
          </a:xfrm>
          <a:prstGeom prst="ellipse">
            <a:avLst/>
          </a:prstGeom>
          <a:solidFill>
            <a:schemeClr val="bg1"/>
          </a:solidFill>
          <a:ln w="254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0" name="Oval 19">
            <a:extLst>
              <a:ext uri="{FF2B5EF4-FFF2-40B4-BE49-F238E27FC236}">
                <a16:creationId xmlns:a16="http://schemas.microsoft.com/office/drawing/2014/main" id="{B2893E64-79DB-8848-8C1D-2B1A0DBCF6E4}"/>
              </a:ext>
            </a:extLst>
          </p:cNvPr>
          <p:cNvSpPr/>
          <p:nvPr/>
        </p:nvSpPr>
        <p:spPr>
          <a:xfrm>
            <a:off x="619125" y="2804910"/>
            <a:ext cx="759696" cy="759696"/>
          </a:xfrm>
          <a:prstGeom prst="ellipse">
            <a:avLst/>
          </a:prstGeom>
          <a:solidFill>
            <a:schemeClr val="bg1"/>
          </a:solidFill>
          <a:ln w="254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3" name="Oval 22">
            <a:extLst>
              <a:ext uri="{FF2B5EF4-FFF2-40B4-BE49-F238E27FC236}">
                <a16:creationId xmlns:a16="http://schemas.microsoft.com/office/drawing/2014/main" id="{E2964A41-8854-2BBC-9F63-92DC787B7A58}"/>
              </a:ext>
            </a:extLst>
          </p:cNvPr>
          <p:cNvSpPr/>
          <p:nvPr/>
        </p:nvSpPr>
        <p:spPr>
          <a:xfrm>
            <a:off x="619125" y="3717001"/>
            <a:ext cx="759696" cy="759696"/>
          </a:xfrm>
          <a:prstGeom prst="ellipse">
            <a:avLst/>
          </a:prstGeom>
          <a:solidFill>
            <a:schemeClr val="bg1"/>
          </a:solidFill>
          <a:ln w="254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6" name="Oval 25">
            <a:extLst>
              <a:ext uri="{FF2B5EF4-FFF2-40B4-BE49-F238E27FC236}">
                <a16:creationId xmlns:a16="http://schemas.microsoft.com/office/drawing/2014/main" id="{CF6F7272-C2D8-6945-EAC3-3E6F02F26252}"/>
              </a:ext>
            </a:extLst>
          </p:cNvPr>
          <p:cNvSpPr/>
          <p:nvPr/>
        </p:nvSpPr>
        <p:spPr>
          <a:xfrm>
            <a:off x="619125" y="4631806"/>
            <a:ext cx="759696" cy="759696"/>
          </a:xfrm>
          <a:prstGeom prst="ellipse">
            <a:avLst/>
          </a:prstGeom>
          <a:solidFill>
            <a:schemeClr val="bg1"/>
          </a:solidFill>
          <a:ln w="254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9" name="Graphic 38" descr="Research with solid fill">
            <a:extLst>
              <a:ext uri="{FF2B5EF4-FFF2-40B4-BE49-F238E27FC236}">
                <a16:creationId xmlns:a16="http://schemas.microsoft.com/office/drawing/2014/main" id="{7F464F93-DAAC-1C56-096E-547B23185EC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11732" y="1989322"/>
            <a:ext cx="560041" cy="560041"/>
          </a:xfrm>
          <a:prstGeom prst="rect">
            <a:avLst/>
          </a:prstGeom>
        </p:spPr>
      </p:pic>
      <p:pic>
        <p:nvPicPr>
          <p:cNvPr id="45" name="Graphic 44" descr="Medicine with solid fill">
            <a:extLst>
              <a:ext uri="{FF2B5EF4-FFF2-40B4-BE49-F238E27FC236}">
                <a16:creationId xmlns:a16="http://schemas.microsoft.com/office/drawing/2014/main" id="{4CBD2B70-ABD4-71F0-440C-80D7ED4EB2F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70300" y="2936941"/>
            <a:ext cx="522322" cy="522322"/>
          </a:xfrm>
          <a:prstGeom prst="rect">
            <a:avLst/>
          </a:prstGeom>
        </p:spPr>
      </p:pic>
      <p:pic>
        <p:nvPicPr>
          <p:cNvPr id="49" name="Graphic 48" descr="Social network with solid fill">
            <a:extLst>
              <a:ext uri="{FF2B5EF4-FFF2-40B4-BE49-F238E27FC236}">
                <a16:creationId xmlns:a16="http://schemas.microsoft.com/office/drawing/2014/main" id="{94D37652-D2C0-EA02-A766-94CA428B365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01140" y="3776370"/>
            <a:ext cx="595667" cy="595667"/>
          </a:xfrm>
          <a:prstGeom prst="rect">
            <a:avLst/>
          </a:prstGeom>
        </p:spPr>
      </p:pic>
      <p:pic>
        <p:nvPicPr>
          <p:cNvPr id="51" name="Graphic 50" descr="Address Book outline">
            <a:extLst>
              <a:ext uri="{FF2B5EF4-FFF2-40B4-BE49-F238E27FC236}">
                <a16:creationId xmlns:a16="http://schemas.microsoft.com/office/drawing/2014/main" id="{DF10274A-3169-D74E-D12F-7FF4F451395B}"/>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698365" y="4712717"/>
            <a:ext cx="601216" cy="601216"/>
          </a:xfrm>
          <a:prstGeom prst="rect">
            <a:avLst/>
          </a:prstGeom>
        </p:spPr>
      </p:pic>
    </p:spTree>
    <p:extLst>
      <p:ext uri="{BB962C8B-B14F-4D97-AF65-F5344CB8AC3E}">
        <p14:creationId xmlns:p14="http://schemas.microsoft.com/office/powerpoint/2010/main" val="406816067"/>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59677-058C-6929-F4FA-59360C79599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6E3A8C9-447F-21A9-885A-856DBA2ACAEF}"/>
              </a:ext>
            </a:extLst>
          </p:cNvPr>
          <p:cNvSpPr>
            <a:spLocks noGrp="1"/>
          </p:cNvSpPr>
          <p:nvPr>
            <p:ph type="title"/>
          </p:nvPr>
        </p:nvSpPr>
        <p:spPr/>
        <p:txBody>
          <a:bodyPr anchor="t"/>
          <a:lstStyle/>
          <a:p>
            <a:r>
              <a:rPr lang="en-GB" dirty="0"/>
              <a:t>Best practice management</a:t>
            </a:r>
            <a:br>
              <a:rPr lang="en-GB" dirty="0"/>
            </a:br>
            <a:r>
              <a:rPr lang="en-GB" dirty="0"/>
              <a:t>panel discussion and audience questions</a:t>
            </a:r>
          </a:p>
        </p:txBody>
      </p:sp>
      <p:sp>
        <p:nvSpPr>
          <p:cNvPr id="6" name="Slide Number Placeholder 5">
            <a:extLst>
              <a:ext uri="{FF2B5EF4-FFF2-40B4-BE49-F238E27FC236}">
                <a16:creationId xmlns:a16="http://schemas.microsoft.com/office/drawing/2014/main" id="{32EEB41C-79DD-0C72-4B29-E2387FF383B6}"/>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266CB8B-E2AD-A813-25D5-A987E96BF297}"/>
              </a:ext>
            </a:extLst>
          </p:cNvPr>
          <p:cNvPicPr>
            <a:picLocks noChangeAspect="1"/>
          </p:cNvPicPr>
          <p:nvPr/>
        </p:nvPicPr>
        <p:blipFill>
          <a:blip r:embed="rId3"/>
          <a:srcRect l="9491" t="4283" r="10848" b="32240"/>
          <a:stretch>
            <a:fillRect/>
          </a:stretch>
        </p:blipFill>
        <p:spPr>
          <a:xfrm>
            <a:off x="724727" y="2799036"/>
            <a:ext cx="2325167" cy="2779200"/>
          </a:xfrm>
          <a:prstGeom prst="rect">
            <a:avLst/>
          </a:prstGeom>
          <a:ln w="19050">
            <a:noFill/>
          </a:ln>
          <a:effectLst/>
        </p:spPr>
      </p:pic>
      <p:sp>
        <p:nvSpPr>
          <p:cNvPr id="3" name="Vrije vorm 23">
            <a:extLst>
              <a:ext uri="{FF2B5EF4-FFF2-40B4-BE49-F238E27FC236}">
                <a16:creationId xmlns:a16="http://schemas.microsoft.com/office/drawing/2014/main" id="{013D207F-2323-AB08-EF9D-A9301DF3CBFE}"/>
              </a:ext>
            </a:extLst>
          </p:cNvPr>
          <p:cNvSpPr/>
          <p:nvPr/>
        </p:nvSpPr>
        <p:spPr>
          <a:xfrm>
            <a:off x="719667" y="5661320"/>
            <a:ext cx="2335286" cy="648000"/>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8000" rIns="108000" bIns="108000" numCol="1" spcCol="1270" anchor="ctr" anchorCtr="0">
            <a:sp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Prof. Nicolas Girard</a:t>
            </a:r>
            <a:b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Institute Curie, France</a:t>
            </a:r>
          </a:p>
        </p:txBody>
      </p:sp>
      <p:sp>
        <p:nvSpPr>
          <p:cNvPr id="4" name="Vrije vorm 23">
            <a:extLst>
              <a:ext uri="{FF2B5EF4-FFF2-40B4-BE49-F238E27FC236}">
                <a16:creationId xmlns:a16="http://schemas.microsoft.com/office/drawing/2014/main" id="{2165870D-09CE-A52A-BFDB-EFB9BC419FA0}"/>
              </a:ext>
            </a:extLst>
          </p:cNvPr>
          <p:cNvSpPr/>
          <p:nvPr/>
        </p:nvSpPr>
        <p:spPr>
          <a:xfrm>
            <a:off x="3506821" y="5661067"/>
            <a:ext cx="2335286" cy="648000"/>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Dr Louise Lim</a:t>
            </a:r>
            <a:b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Barts Health NHS Trust, UK</a:t>
            </a:r>
          </a:p>
        </p:txBody>
      </p:sp>
      <p:pic>
        <p:nvPicPr>
          <p:cNvPr id="5" name="Picture 4">
            <a:extLst>
              <a:ext uri="{FF2B5EF4-FFF2-40B4-BE49-F238E27FC236}">
                <a16:creationId xmlns:a16="http://schemas.microsoft.com/office/drawing/2014/main" id="{DDE69004-F030-420E-9274-D7AC3FD05D35}"/>
              </a:ext>
            </a:extLst>
          </p:cNvPr>
          <p:cNvPicPr>
            <a:picLocks noChangeAspect="1"/>
          </p:cNvPicPr>
          <p:nvPr/>
        </p:nvPicPr>
        <p:blipFill>
          <a:blip r:embed="rId4"/>
          <a:srcRect l="26836" t="9242" r="29120" b="38350"/>
          <a:stretch>
            <a:fillRect/>
          </a:stretch>
        </p:blipFill>
        <p:spPr>
          <a:xfrm>
            <a:off x="3506264" y="2797966"/>
            <a:ext cx="2336550" cy="2780270"/>
          </a:xfrm>
          <a:prstGeom prst="rect">
            <a:avLst/>
          </a:prstGeom>
          <a:ln w="19050">
            <a:noFill/>
          </a:ln>
          <a:effectLst/>
        </p:spPr>
      </p:pic>
      <p:pic>
        <p:nvPicPr>
          <p:cNvPr id="8" name="Picture 7">
            <a:extLst>
              <a:ext uri="{FF2B5EF4-FFF2-40B4-BE49-F238E27FC236}">
                <a16:creationId xmlns:a16="http://schemas.microsoft.com/office/drawing/2014/main" id="{DA15A226-DFDD-D520-6442-952063A92BB8}"/>
              </a:ext>
            </a:extLst>
          </p:cNvPr>
          <p:cNvPicPr>
            <a:picLocks noChangeAspect="1"/>
          </p:cNvPicPr>
          <p:nvPr/>
        </p:nvPicPr>
        <p:blipFill>
          <a:blip r:embed="rId5"/>
          <a:srcRect l="15483" r="12696" b="444"/>
          <a:stretch>
            <a:fillRect/>
          </a:stretch>
        </p:blipFill>
        <p:spPr>
          <a:xfrm>
            <a:off x="6292861" y="2797965"/>
            <a:ext cx="2336400" cy="2786533"/>
          </a:xfrm>
          <a:prstGeom prst="rect">
            <a:avLst/>
          </a:prstGeom>
          <a:ln w="19050">
            <a:noFill/>
          </a:ln>
          <a:effectLst/>
        </p:spPr>
      </p:pic>
      <p:sp>
        <p:nvSpPr>
          <p:cNvPr id="9" name="Vrije vorm 23">
            <a:extLst>
              <a:ext uri="{FF2B5EF4-FFF2-40B4-BE49-F238E27FC236}">
                <a16:creationId xmlns:a16="http://schemas.microsoft.com/office/drawing/2014/main" id="{67737BBA-EE01-E39E-ECFA-3A1FACE2E421}"/>
              </a:ext>
            </a:extLst>
          </p:cNvPr>
          <p:cNvSpPr/>
          <p:nvPr/>
        </p:nvSpPr>
        <p:spPr>
          <a:xfrm>
            <a:off x="6293975" y="5661067"/>
            <a:ext cx="2335286" cy="648000"/>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Dr Jacob Sands</a:t>
            </a:r>
            <a:b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Dana-Farber</a:t>
            </a:r>
            <a:b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Cancer Institute, US</a:t>
            </a:r>
          </a:p>
        </p:txBody>
      </p:sp>
      <p:sp>
        <p:nvSpPr>
          <p:cNvPr id="10" name="Vrije vorm 23">
            <a:extLst>
              <a:ext uri="{FF2B5EF4-FFF2-40B4-BE49-F238E27FC236}">
                <a16:creationId xmlns:a16="http://schemas.microsoft.com/office/drawing/2014/main" id="{B06D31DA-3AEF-188C-0FB2-D56AAC4CC9C1}"/>
              </a:ext>
            </a:extLst>
          </p:cNvPr>
          <p:cNvSpPr/>
          <p:nvPr/>
        </p:nvSpPr>
        <p:spPr>
          <a:xfrm>
            <a:off x="9081130" y="5661067"/>
            <a:ext cx="2335286" cy="648000"/>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Mrs Stephanie McDonald</a:t>
            </a:r>
            <a:b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Dana-Farber</a:t>
            </a:r>
            <a:b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Cancer Institute, US</a:t>
            </a:r>
          </a:p>
        </p:txBody>
      </p:sp>
      <p:pic>
        <p:nvPicPr>
          <p:cNvPr id="11" name="Picture 10">
            <a:extLst>
              <a:ext uri="{FF2B5EF4-FFF2-40B4-BE49-F238E27FC236}">
                <a16:creationId xmlns:a16="http://schemas.microsoft.com/office/drawing/2014/main" id="{0C551AEE-476E-F39B-A2F4-3E18FEFAD27C}"/>
              </a:ext>
            </a:extLst>
          </p:cNvPr>
          <p:cNvPicPr>
            <a:picLocks noChangeAspect="1"/>
          </p:cNvPicPr>
          <p:nvPr/>
        </p:nvPicPr>
        <p:blipFill>
          <a:blip r:embed="rId6"/>
          <a:srcRect l="17327" t="3286" r="11331" b="11818"/>
          <a:stretch>
            <a:fillRect/>
          </a:stretch>
        </p:blipFill>
        <p:spPr>
          <a:xfrm>
            <a:off x="9081130" y="2797966"/>
            <a:ext cx="2336400" cy="2780270"/>
          </a:xfrm>
          <a:prstGeom prst="rect">
            <a:avLst/>
          </a:prstGeom>
          <a:ln w="19050">
            <a:noFill/>
          </a:ln>
          <a:effectLst/>
        </p:spPr>
      </p:pic>
    </p:spTree>
    <p:extLst>
      <p:ext uri="{BB962C8B-B14F-4D97-AF65-F5344CB8AC3E}">
        <p14:creationId xmlns:p14="http://schemas.microsoft.com/office/powerpoint/2010/main" val="188611599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Freeform 262">
            <a:extLst>
              <a:ext uri="{FF2B5EF4-FFF2-40B4-BE49-F238E27FC236}">
                <a16:creationId xmlns:a16="http://schemas.microsoft.com/office/drawing/2014/main" id="{DCB443EE-F912-540C-C03C-F1408F38566D}"/>
              </a:ext>
            </a:extLst>
          </p:cNvPr>
          <p:cNvSpPr/>
          <p:nvPr/>
        </p:nvSpPr>
        <p:spPr>
          <a:xfrm>
            <a:off x="7586951" y="1657606"/>
            <a:ext cx="3478137" cy="2439556"/>
          </a:xfrm>
          <a:custGeom>
            <a:avLst/>
            <a:gdLst>
              <a:gd name="connsiteX0" fmla="*/ 620347 w 3478137"/>
              <a:gd name="connsiteY0" fmla="*/ 423955 h 2439556"/>
              <a:gd name="connsiteX1" fmla="*/ 490249 w 3478137"/>
              <a:gd name="connsiteY1" fmla="*/ 379350 h 2439556"/>
              <a:gd name="connsiteX2" fmla="*/ 505117 w 3478137"/>
              <a:gd name="connsiteY2" fmla="*/ 275272 h 2439556"/>
              <a:gd name="connsiteX3" fmla="*/ 839654 w 3478137"/>
              <a:gd name="connsiteY3" fmla="*/ 74550 h 2439556"/>
              <a:gd name="connsiteX4" fmla="*/ 1478990 w 3478137"/>
              <a:gd name="connsiteY4" fmla="*/ 209 h 2439556"/>
              <a:gd name="connsiteX5" fmla="*/ 2333917 w 3478137"/>
              <a:gd name="connsiteY5" fmla="*/ 93135 h 2439556"/>
              <a:gd name="connsiteX6" fmla="*/ 3043878 w 3478137"/>
              <a:gd name="connsiteY6" fmla="*/ 375633 h 2439556"/>
              <a:gd name="connsiteX7" fmla="*/ 3445322 w 3478137"/>
              <a:gd name="connsiteY7" fmla="*/ 1014970 h 2439556"/>
              <a:gd name="connsiteX8" fmla="*/ 3367264 w 3478137"/>
              <a:gd name="connsiteY8" fmla="*/ 1743516 h 2439556"/>
              <a:gd name="connsiteX9" fmla="*/ 2675888 w 3478137"/>
              <a:gd name="connsiteY9" fmla="*/ 2349399 h 2439556"/>
              <a:gd name="connsiteX10" fmla="*/ 1233664 w 3478137"/>
              <a:gd name="connsiteY10" fmla="*/ 2405155 h 2439556"/>
              <a:gd name="connsiteX11" fmla="*/ 371303 w 3478137"/>
              <a:gd name="connsiteY11" fmla="*/ 2040882 h 2439556"/>
              <a:gd name="connsiteX12" fmla="*/ 3312 w 3478137"/>
              <a:gd name="connsiteY12" fmla="*/ 1067009 h 2439556"/>
              <a:gd name="connsiteX13" fmla="*/ 196600 w 3478137"/>
              <a:gd name="connsiteY13" fmla="*/ 576355 h 2439556"/>
              <a:gd name="connsiteX14" fmla="*/ 311829 w 3478137"/>
              <a:gd name="connsiteY14" fmla="*/ 620960 h 2439556"/>
              <a:gd name="connsiteX15" fmla="*/ 289527 w 3478137"/>
              <a:gd name="connsiteY15" fmla="*/ 829116 h 2439556"/>
              <a:gd name="connsiteX16" fmla="*/ 319264 w 3478137"/>
              <a:gd name="connsiteY16" fmla="*/ 1026121 h 2439556"/>
              <a:gd name="connsiteX17" fmla="*/ 512551 w 3478137"/>
              <a:gd name="connsiteY17" fmla="*/ 1096745 h 2439556"/>
              <a:gd name="connsiteX18" fmla="*/ 850805 w 3478137"/>
              <a:gd name="connsiteY18" fmla="*/ 1022404 h 2439556"/>
              <a:gd name="connsiteX19" fmla="*/ 1118434 w 3478137"/>
              <a:gd name="connsiteY19" fmla="*/ 821682 h 2439556"/>
              <a:gd name="connsiteX20" fmla="*/ 1133303 w 3478137"/>
              <a:gd name="connsiteY20" fmla="*/ 587506 h 2439556"/>
              <a:gd name="connsiteX21" fmla="*/ 835937 w 3478137"/>
              <a:gd name="connsiteY21" fmla="*/ 449974 h 2439556"/>
              <a:gd name="connsiteX22" fmla="*/ 620347 w 3478137"/>
              <a:gd name="connsiteY22" fmla="*/ 423955 h 243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78137" h="2439556">
                <a:moveTo>
                  <a:pt x="620347" y="423955"/>
                </a:moveTo>
                <a:cubicBezTo>
                  <a:pt x="562732" y="412184"/>
                  <a:pt x="509454" y="404130"/>
                  <a:pt x="490249" y="379350"/>
                </a:cubicBezTo>
                <a:cubicBezTo>
                  <a:pt x="471044" y="354569"/>
                  <a:pt x="446883" y="326072"/>
                  <a:pt x="505117" y="275272"/>
                </a:cubicBezTo>
                <a:cubicBezTo>
                  <a:pt x="563351" y="224472"/>
                  <a:pt x="677342" y="120394"/>
                  <a:pt x="839654" y="74550"/>
                </a:cubicBezTo>
                <a:cubicBezTo>
                  <a:pt x="1001966" y="28706"/>
                  <a:pt x="1229946" y="-2888"/>
                  <a:pt x="1478990" y="209"/>
                </a:cubicBezTo>
                <a:cubicBezTo>
                  <a:pt x="1728034" y="3306"/>
                  <a:pt x="2073102" y="30564"/>
                  <a:pt x="2333917" y="93135"/>
                </a:cubicBezTo>
                <a:cubicBezTo>
                  <a:pt x="2594732" y="155706"/>
                  <a:pt x="2858644" y="221994"/>
                  <a:pt x="3043878" y="375633"/>
                </a:cubicBezTo>
                <a:cubicBezTo>
                  <a:pt x="3229112" y="529272"/>
                  <a:pt x="3391424" y="786990"/>
                  <a:pt x="3445322" y="1014970"/>
                </a:cubicBezTo>
                <a:cubicBezTo>
                  <a:pt x="3499220" y="1242951"/>
                  <a:pt x="3495503" y="1521111"/>
                  <a:pt x="3367264" y="1743516"/>
                </a:cubicBezTo>
                <a:cubicBezTo>
                  <a:pt x="3239025" y="1965921"/>
                  <a:pt x="3031488" y="2239126"/>
                  <a:pt x="2675888" y="2349399"/>
                </a:cubicBezTo>
                <a:cubicBezTo>
                  <a:pt x="2320288" y="2459672"/>
                  <a:pt x="1617761" y="2456574"/>
                  <a:pt x="1233664" y="2405155"/>
                </a:cubicBezTo>
                <a:cubicBezTo>
                  <a:pt x="849567" y="2353736"/>
                  <a:pt x="576362" y="2263906"/>
                  <a:pt x="371303" y="2040882"/>
                </a:cubicBezTo>
                <a:cubicBezTo>
                  <a:pt x="166244" y="1817858"/>
                  <a:pt x="32429" y="1311097"/>
                  <a:pt x="3312" y="1067009"/>
                </a:cubicBezTo>
                <a:cubicBezTo>
                  <a:pt x="-25805" y="822921"/>
                  <a:pt x="145181" y="650696"/>
                  <a:pt x="196600" y="576355"/>
                </a:cubicBezTo>
                <a:cubicBezTo>
                  <a:pt x="248019" y="502014"/>
                  <a:pt x="296341" y="578833"/>
                  <a:pt x="311829" y="620960"/>
                </a:cubicBezTo>
                <a:cubicBezTo>
                  <a:pt x="327317" y="663087"/>
                  <a:pt x="288288" y="761589"/>
                  <a:pt x="289527" y="829116"/>
                </a:cubicBezTo>
                <a:cubicBezTo>
                  <a:pt x="290766" y="896643"/>
                  <a:pt x="282093" y="981516"/>
                  <a:pt x="319264" y="1026121"/>
                </a:cubicBezTo>
                <a:cubicBezTo>
                  <a:pt x="356435" y="1070726"/>
                  <a:pt x="423961" y="1097364"/>
                  <a:pt x="512551" y="1096745"/>
                </a:cubicBezTo>
                <a:cubicBezTo>
                  <a:pt x="601141" y="1096126"/>
                  <a:pt x="749825" y="1068248"/>
                  <a:pt x="850805" y="1022404"/>
                </a:cubicBezTo>
                <a:cubicBezTo>
                  <a:pt x="951786" y="976560"/>
                  <a:pt x="1071351" y="894165"/>
                  <a:pt x="1118434" y="821682"/>
                </a:cubicBezTo>
                <a:cubicBezTo>
                  <a:pt x="1165517" y="749199"/>
                  <a:pt x="1180386" y="649457"/>
                  <a:pt x="1133303" y="587506"/>
                </a:cubicBezTo>
                <a:cubicBezTo>
                  <a:pt x="1086220" y="525555"/>
                  <a:pt x="916474" y="476613"/>
                  <a:pt x="835937" y="449974"/>
                </a:cubicBezTo>
                <a:cubicBezTo>
                  <a:pt x="755400" y="423335"/>
                  <a:pt x="677962" y="435726"/>
                  <a:pt x="620347" y="423955"/>
                </a:cubicBezTo>
                <a:close/>
              </a:path>
            </a:pathLst>
          </a:cu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FA59FE-3DDA-ADAB-9C17-92924DB0010B}"/>
              </a:ext>
            </a:extLst>
          </p:cNvPr>
          <p:cNvSpPr/>
          <p:nvPr/>
        </p:nvSpPr>
        <p:spPr>
          <a:xfrm>
            <a:off x="814736" y="4498078"/>
            <a:ext cx="3888432" cy="1440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A2EDE535-7470-E1E0-7D82-A7A38DE91267}"/>
              </a:ext>
            </a:extLst>
          </p:cNvPr>
          <p:cNvSpPr>
            <a:spLocks noGrp="1"/>
          </p:cNvSpPr>
          <p:nvPr>
            <p:ph type="title"/>
          </p:nvPr>
        </p:nvSpPr>
        <p:spPr>
          <a:xfrm>
            <a:off x="619125" y="258763"/>
            <a:ext cx="10963275" cy="865187"/>
          </a:xfrm>
        </p:spPr>
        <p:txBody>
          <a:bodyPr/>
          <a:lstStyle/>
          <a:p>
            <a:r>
              <a:rPr lang="en-US" dirty="0"/>
              <a:t>WHAT ARE ANTIBODY-DRUG CONJUGATES (ADC</a:t>
            </a:r>
            <a:r>
              <a:rPr lang="en-US" cap="none" dirty="0"/>
              <a:t>s</a:t>
            </a:r>
            <a:r>
              <a:rPr lang="en-US" dirty="0"/>
              <a:t>)?</a:t>
            </a:r>
          </a:p>
        </p:txBody>
      </p:sp>
      <p:sp>
        <p:nvSpPr>
          <p:cNvPr id="10" name="Content Placeholder 9">
            <a:extLst>
              <a:ext uri="{FF2B5EF4-FFF2-40B4-BE49-F238E27FC236}">
                <a16:creationId xmlns:a16="http://schemas.microsoft.com/office/drawing/2014/main" id="{B43F1AB3-5640-CA5B-B5F7-527F480B0CCC}"/>
              </a:ext>
            </a:extLst>
          </p:cNvPr>
          <p:cNvSpPr>
            <a:spLocks noGrp="1"/>
          </p:cNvSpPr>
          <p:nvPr>
            <p:ph sz="quarter" idx="15"/>
          </p:nvPr>
        </p:nvSpPr>
        <p:spPr>
          <a:xfrm>
            <a:off x="620712" y="6356350"/>
            <a:ext cx="10371831" cy="365125"/>
          </a:xfrm>
        </p:spPr>
        <p:txBody>
          <a:bodyPr anchor="b" anchorCtr="0"/>
          <a:lstStyle/>
          <a:p>
            <a:r>
              <a:rPr lang="en-GB" baseline="30000" dirty="0"/>
              <a:t>a </a:t>
            </a:r>
            <a:r>
              <a:rPr lang="en-GB" dirty="0"/>
              <a:t>Not all ADCs exhibit a bystander effect</a:t>
            </a:r>
          </a:p>
          <a:p>
            <a:r>
              <a:rPr lang="en-GB" dirty="0"/>
              <a:t>ADC, antibody-drug conjugate; DAR, drug-to-antibody ratio; Ig, immunoglobin; </a:t>
            </a:r>
            <a:r>
              <a:rPr lang="en-GB" dirty="0" err="1"/>
              <a:t>mAb</a:t>
            </a:r>
            <a:r>
              <a:rPr lang="en-GB" dirty="0"/>
              <a:t>, monoclonal antibody; MOA, mechanism of action; TOP1, topoisomerase 1</a:t>
            </a:r>
          </a:p>
          <a:p>
            <a:r>
              <a:rPr lang="en-GB" dirty="0"/>
              <a:t>1. Somme LB, et al. </a:t>
            </a:r>
            <a:r>
              <a:rPr lang="en-GB" dirty="0" err="1"/>
              <a:t>BioDrugs</a:t>
            </a:r>
            <a:r>
              <a:rPr lang="en-GB" dirty="0"/>
              <a:t>. 2024;38:487-97; 2. Shastry M, et al. Am Soc Clin Oncol </a:t>
            </a:r>
            <a:r>
              <a:rPr lang="en-GB" dirty="0" err="1"/>
              <a:t>Educ</a:t>
            </a:r>
            <a:r>
              <a:rPr lang="en-GB" dirty="0"/>
              <a:t> Book. 2023;43:e390094; </a:t>
            </a:r>
            <a:br>
              <a:rPr lang="en-GB" dirty="0"/>
            </a:br>
            <a:r>
              <a:rPr lang="en-GB" dirty="0"/>
              <a:t>3. Tarantino P, et al. Nat Rev Clin Oncol. 2023;20:558-76; 4. Fu Z, et al. Signal </a:t>
            </a:r>
            <a:r>
              <a:rPr lang="en-GB" dirty="0" err="1"/>
              <a:t>Transduct</a:t>
            </a:r>
            <a:r>
              <a:rPr lang="en-GB" dirty="0"/>
              <a:t> Target Ther. 2022;7:93; 5. </a:t>
            </a:r>
            <a:r>
              <a:rPr lang="en-GB" dirty="0" err="1"/>
              <a:t>Tsuchikama</a:t>
            </a:r>
            <a:r>
              <a:rPr lang="en-GB" dirty="0"/>
              <a:t> K, An Z Protein Cell. 2016;9:33-46; 6. Zhou L, et al. Exp </a:t>
            </a:r>
            <a:r>
              <a:rPr lang="en-GB" dirty="0" err="1"/>
              <a:t>Hematol</a:t>
            </a:r>
            <a:r>
              <a:rPr lang="en-GB" dirty="0"/>
              <a:t> Oncol. 2024;13:26; 7. Staudacher AH, et al. Br J Cancer. 2017;117:1736-42</a:t>
            </a:r>
          </a:p>
          <a:p>
            <a:r>
              <a:rPr lang="en-GB" dirty="0"/>
              <a:t>Adapted from </a:t>
            </a:r>
            <a:r>
              <a:rPr lang="en-GB" dirty="0" err="1"/>
              <a:t>Tsuchikama</a:t>
            </a:r>
            <a:r>
              <a:rPr lang="en-GB" dirty="0"/>
              <a:t> K et al (2016) and Gilead Sciences Inc. Satellite Symposium, ELCC 2026</a:t>
            </a:r>
          </a:p>
        </p:txBody>
      </p:sp>
      <p:sp>
        <p:nvSpPr>
          <p:cNvPr id="42" name="TextBox 41">
            <a:extLst>
              <a:ext uri="{FF2B5EF4-FFF2-40B4-BE49-F238E27FC236}">
                <a16:creationId xmlns:a16="http://schemas.microsoft.com/office/drawing/2014/main" id="{A18264D2-9D9B-745A-4FFD-91C4EB284DF5}"/>
              </a:ext>
            </a:extLst>
          </p:cNvPr>
          <p:cNvSpPr txBox="1"/>
          <p:nvPr/>
        </p:nvSpPr>
        <p:spPr>
          <a:xfrm>
            <a:off x="1628947" y="854497"/>
            <a:ext cx="4179671" cy="467820"/>
          </a:xfrm>
          <a:prstGeom prst="rect">
            <a:avLst/>
          </a:prstGeom>
          <a:noFill/>
        </p:spPr>
        <p:txBody>
          <a:bodyPr wrap="square" lIns="0" tIns="0" rIns="0" bIns="0" rtlCol="0">
            <a:spAutoFit/>
          </a:bodyPr>
          <a:lstStyle/>
          <a:p>
            <a:pPr algn="ctr">
              <a:lnSpc>
                <a:spcPct val="95000"/>
              </a:lnSpc>
              <a:spcAft>
                <a:spcPts val="200"/>
              </a:spcAft>
              <a:buClr>
                <a:schemeClr val="accent1"/>
              </a:buClr>
            </a:pPr>
            <a:r>
              <a:rPr lang="en-GB" sz="1600" b="1" noProof="0" dirty="0">
                <a:latin typeface="Arial" panose="020B0604020202020204" pitchFamily="34" charset="0"/>
                <a:cs typeface="Arial" panose="020B0604020202020204" pitchFamily="34" charset="0"/>
              </a:rPr>
              <a:t>Drug-conjugate structures are based</a:t>
            </a:r>
            <a:br>
              <a:rPr lang="en-GB" sz="1600" b="1" noProof="0" dirty="0">
                <a:latin typeface="Arial" panose="020B0604020202020204" pitchFamily="34" charset="0"/>
                <a:cs typeface="Arial" panose="020B0604020202020204" pitchFamily="34" charset="0"/>
              </a:rPr>
            </a:br>
            <a:r>
              <a:rPr lang="en-GB" sz="1600" b="1" noProof="0" dirty="0">
                <a:latin typeface="Arial" panose="020B0604020202020204" pitchFamily="34" charset="0"/>
                <a:cs typeface="Arial" panose="020B0604020202020204" pitchFamily="34" charset="0"/>
              </a:rPr>
              <a:t>on three components</a:t>
            </a:r>
            <a:r>
              <a:rPr lang="en-GB" sz="1600" b="1" baseline="30000" noProof="0" dirty="0">
                <a:latin typeface="Arial" panose="020B0604020202020204" pitchFamily="34" charset="0"/>
                <a:cs typeface="Arial" panose="020B0604020202020204" pitchFamily="34" charset="0"/>
              </a:rPr>
              <a:t>1-4</a:t>
            </a:r>
            <a:endParaRPr lang="en-GB" sz="1600" baseline="30000" noProof="0" dirty="0">
              <a:latin typeface="Arial" panose="020B0604020202020204" pitchFamily="34" charset="0"/>
              <a:cs typeface="Arial" panose="020B0604020202020204" pitchFamily="34" charset="0"/>
            </a:endParaRPr>
          </a:p>
        </p:txBody>
      </p:sp>
      <p:graphicFrame>
        <p:nvGraphicFramePr>
          <p:cNvPr id="48" name="Content Placeholder 66">
            <a:extLst>
              <a:ext uri="{FF2B5EF4-FFF2-40B4-BE49-F238E27FC236}">
                <a16:creationId xmlns:a16="http://schemas.microsoft.com/office/drawing/2014/main" id="{AE3C6584-2431-B014-E24B-B4D8F2661BEB}"/>
              </a:ext>
            </a:extLst>
          </p:cNvPr>
          <p:cNvGraphicFramePr>
            <a:graphicFrameLocks/>
          </p:cNvGraphicFramePr>
          <p:nvPr/>
        </p:nvGraphicFramePr>
        <p:xfrm>
          <a:off x="619126" y="3765454"/>
          <a:ext cx="2083228" cy="1676400"/>
        </p:xfrm>
        <a:graphic>
          <a:graphicData uri="http://schemas.openxmlformats.org/drawingml/2006/table">
            <a:tbl>
              <a:tblPr bandRow="1">
                <a:tableStyleId>{5C22544A-7EE6-4342-B048-85BDC9FD1C3A}</a:tableStyleId>
              </a:tblPr>
              <a:tblGrid>
                <a:gridCol w="2083228">
                  <a:extLst>
                    <a:ext uri="{9D8B030D-6E8A-4147-A177-3AD203B41FA5}">
                      <a16:colId xmlns:a16="http://schemas.microsoft.com/office/drawing/2014/main" val="1686788466"/>
                    </a:ext>
                  </a:extLst>
                </a:gridCol>
              </a:tblGrid>
              <a:tr h="370840">
                <a:tc>
                  <a:txBody>
                    <a:bodyPr/>
                    <a:lstStyle/>
                    <a:p>
                      <a:pPr marL="0" indent="0">
                        <a:buFont typeface="Arial" panose="020B0604020202020204" pitchFamily="34" charset="0"/>
                        <a:buNone/>
                      </a:pPr>
                      <a:r>
                        <a:rPr lang="en-US" sz="1200" b="1" dirty="0">
                          <a:latin typeface="Arial" panose="020B0604020202020204" pitchFamily="34" charset="0"/>
                          <a:cs typeface="Arial" panose="020B0604020202020204" pitchFamily="34" charset="0"/>
                        </a:rPr>
                        <a:t>Linker </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characteristics</a:t>
                      </a:r>
                    </a:p>
                    <a:p>
                      <a:pPr marL="184150" indent="-184150">
                        <a:buFont typeface="Arial" panose="020B0604020202020204" pitchFamily="34" charset="0"/>
                        <a:buChar char="•"/>
                        <a:tabLst/>
                      </a:pPr>
                      <a:r>
                        <a:rPr lang="en-US" sz="1000" dirty="0">
                          <a:latin typeface="Arial" panose="020B0604020202020204" pitchFamily="34" charset="0"/>
                          <a:cs typeface="Arial" panose="020B0604020202020204" pitchFamily="34" charset="0"/>
                        </a:rPr>
                        <a:t>Prevents premature payload</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release in non-target tissues</a:t>
                      </a:r>
                      <a:r>
                        <a:rPr lang="en-US" sz="1000" baseline="30000" dirty="0">
                          <a:latin typeface="Arial" panose="020B0604020202020204" pitchFamily="34" charset="0"/>
                          <a:cs typeface="Arial" panose="020B0604020202020204" pitchFamily="34" charset="0"/>
                        </a:rPr>
                        <a:t>1,2</a:t>
                      </a:r>
                    </a:p>
                    <a:p>
                      <a:pPr marL="184150" indent="-184150">
                        <a:buFont typeface="Arial" panose="020B0604020202020204" pitchFamily="34" charset="0"/>
                        <a:buChar char="•"/>
                        <a:tabLst/>
                      </a:pPr>
                      <a:r>
                        <a:rPr lang="en-US" sz="1000" b="1" dirty="0">
                          <a:latin typeface="Arial" panose="020B0604020202020204" pitchFamily="34" charset="0"/>
                          <a:cs typeface="Arial" panose="020B0604020202020204" pitchFamily="34" charset="0"/>
                        </a:rPr>
                        <a:t>Stable</a:t>
                      </a:r>
                      <a:r>
                        <a:rPr lang="en-US" sz="1000" dirty="0">
                          <a:latin typeface="Arial" panose="020B0604020202020204" pitchFamily="34" charset="0"/>
                          <a:cs typeface="Arial" panose="020B0604020202020204" pitchFamily="34" charset="0"/>
                        </a:rPr>
                        <a:t> in circulation</a:t>
                      </a:r>
                      <a:r>
                        <a:rPr lang="en-US" sz="1000" baseline="30000" dirty="0">
                          <a:latin typeface="Arial" panose="020B0604020202020204" pitchFamily="34" charset="0"/>
                          <a:cs typeface="Arial" panose="020B0604020202020204" pitchFamily="34" charset="0"/>
                        </a:rPr>
                        <a:t>2,3</a:t>
                      </a:r>
                    </a:p>
                    <a:p>
                      <a:pPr marL="184150" indent="-184150">
                        <a:buFont typeface="Arial" panose="020B0604020202020204" pitchFamily="34" charset="0"/>
                        <a:buChar char="•"/>
                        <a:tabLst/>
                      </a:pPr>
                      <a:r>
                        <a:rPr lang="en-US" sz="1000" dirty="0">
                          <a:latin typeface="Arial" panose="020B0604020202020204" pitchFamily="34" charset="0"/>
                          <a:cs typeface="Arial" panose="020B0604020202020204" pitchFamily="34" charset="0"/>
                        </a:rPr>
                        <a:t>Payload release at </a:t>
                      </a:r>
                      <a:r>
                        <a:rPr lang="en-US" sz="1000" b="1" dirty="0">
                          <a:latin typeface="Arial" panose="020B0604020202020204" pitchFamily="34" charset="0"/>
                          <a:cs typeface="Arial" panose="020B0604020202020204" pitchFamily="34" charset="0"/>
                        </a:rPr>
                        <a:t>target</a:t>
                      </a:r>
                      <a:r>
                        <a:rPr lang="en-US" sz="1000" dirty="0">
                          <a:latin typeface="Arial" panose="020B0604020202020204" pitchFamily="34" charset="0"/>
                          <a:cs typeface="Arial" panose="020B0604020202020204" pitchFamily="34" charset="0"/>
                        </a:rPr>
                        <a:t> site</a:t>
                      </a:r>
                      <a:r>
                        <a:rPr lang="en-US" sz="1000" baseline="30000" dirty="0">
                          <a:latin typeface="Arial" panose="020B0604020202020204" pitchFamily="34" charset="0"/>
                          <a:cs typeface="Arial" panose="020B0604020202020204" pitchFamily="34" charset="0"/>
                        </a:rPr>
                        <a:t>2</a:t>
                      </a:r>
                    </a:p>
                    <a:p>
                      <a:pPr marL="184150" indent="-184150">
                        <a:buFont typeface="Arial" panose="020B0604020202020204" pitchFamily="34" charset="0"/>
                        <a:buChar char="•"/>
                        <a:tabLst/>
                      </a:pPr>
                      <a:r>
                        <a:rPr lang="en-US" sz="1000" dirty="0">
                          <a:latin typeface="Arial" panose="020B0604020202020204" pitchFamily="34" charset="0"/>
                          <a:cs typeface="Arial" panose="020B0604020202020204" pitchFamily="34" charset="0"/>
                        </a:rPr>
                        <a:t>Cleavable (pH or protease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sensitive) or non-cleavable</a:t>
                      </a:r>
                      <a:r>
                        <a:rPr lang="en-US" sz="1000" baseline="30000" dirty="0">
                          <a:latin typeface="Arial" panose="020B0604020202020204" pitchFamily="34" charset="0"/>
                          <a:cs typeface="Arial" panose="020B0604020202020204" pitchFamily="34" charset="0"/>
                        </a:rPr>
                        <a:t>1,2</a:t>
                      </a:r>
                    </a:p>
                    <a:p>
                      <a:pPr marL="184150" indent="-184150">
                        <a:buFont typeface="Arial" panose="020B0604020202020204" pitchFamily="34" charset="0"/>
                        <a:buChar char="•"/>
                        <a:tabLst/>
                      </a:pPr>
                      <a:r>
                        <a:rPr lang="en-US" sz="1000" dirty="0">
                          <a:latin typeface="Arial" panose="020B0604020202020204" pitchFamily="34" charset="0"/>
                          <a:cs typeface="Arial" panose="020B0604020202020204" pitchFamily="34" charset="0"/>
                        </a:rPr>
                        <a:t>Stochastic or site-specific</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conjunction</a:t>
                      </a:r>
                      <a:r>
                        <a:rPr lang="en-US" sz="1000" baseline="30000" dirty="0">
                          <a:latin typeface="Arial" panose="020B0604020202020204" pitchFamily="34" charset="0"/>
                          <a:cs typeface="Arial" panose="020B0604020202020204" pitchFamily="34" charset="0"/>
                        </a:rPr>
                        <a:t>3,4</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44512798"/>
                  </a:ext>
                </a:extLst>
              </a:tr>
            </a:tbl>
          </a:graphicData>
        </a:graphic>
      </p:graphicFrame>
      <p:cxnSp>
        <p:nvCxnSpPr>
          <p:cNvPr id="64" name="Straight Connector 63">
            <a:extLst>
              <a:ext uri="{FF2B5EF4-FFF2-40B4-BE49-F238E27FC236}">
                <a16:creationId xmlns:a16="http://schemas.microsoft.com/office/drawing/2014/main" id="{DFE574BB-6083-28C8-4061-5ABCDE14BC76}"/>
              </a:ext>
            </a:extLst>
          </p:cNvPr>
          <p:cNvCxnSpPr>
            <a:cxnSpLocks/>
          </p:cNvCxnSpPr>
          <p:nvPr/>
        </p:nvCxnSpPr>
        <p:spPr>
          <a:xfrm flipH="1">
            <a:off x="3811561" y="3536677"/>
            <a:ext cx="111622"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graphicFrame>
        <p:nvGraphicFramePr>
          <p:cNvPr id="80" name="Content Placeholder 66">
            <a:extLst>
              <a:ext uri="{FF2B5EF4-FFF2-40B4-BE49-F238E27FC236}">
                <a16:creationId xmlns:a16="http://schemas.microsoft.com/office/drawing/2014/main" id="{FEE39EFE-B8F3-28AE-92F9-6B195A774839}"/>
              </a:ext>
            </a:extLst>
          </p:cNvPr>
          <p:cNvGraphicFramePr>
            <a:graphicFrameLocks/>
          </p:cNvGraphicFramePr>
          <p:nvPr/>
        </p:nvGraphicFramePr>
        <p:xfrm>
          <a:off x="619125" y="1583550"/>
          <a:ext cx="2194907" cy="1371600"/>
        </p:xfrm>
        <a:graphic>
          <a:graphicData uri="http://schemas.openxmlformats.org/drawingml/2006/table">
            <a:tbl>
              <a:tblPr bandRow="1">
                <a:tableStyleId>{5C22544A-7EE6-4342-B048-85BDC9FD1C3A}</a:tableStyleId>
              </a:tblPr>
              <a:tblGrid>
                <a:gridCol w="2194907">
                  <a:extLst>
                    <a:ext uri="{9D8B030D-6E8A-4147-A177-3AD203B41FA5}">
                      <a16:colId xmlns:a16="http://schemas.microsoft.com/office/drawing/2014/main" val="1686788466"/>
                    </a:ext>
                  </a:extLst>
                </a:gridCol>
              </a:tblGrid>
              <a:tr h="370840">
                <a:tc>
                  <a:txBody>
                    <a:bodyPr/>
                    <a:lstStyle/>
                    <a:p>
                      <a:pPr marL="0" indent="0">
                        <a:buFont typeface="Arial" panose="020B0604020202020204" pitchFamily="34" charset="0"/>
                        <a:buNone/>
                      </a:pPr>
                      <a:r>
                        <a:rPr lang="en-US" sz="1200" b="1" dirty="0">
                          <a:latin typeface="Arial" panose="020B0604020202020204" pitchFamily="34" charset="0"/>
                          <a:cs typeface="Arial" panose="020B0604020202020204" pitchFamily="34" charset="0"/>
                        </a:rPr>
                        <a:t>Antibody </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characteristics</a:t>
                      </a:r>
                    </a:p>
                    <a:p>
                      <a:pPr marL="184150" indent="-184150">
                        <a:buFont typeface="Arial" panose="020B0604020202020204" pitchFamily="34" charset="0"/>
                        <a:buChar char="•"/>
                        <a:tabLst/>
                      </a:pPr>
                      <a:r>
                        <a:rPr lang="en-US" sz="1000" baseline="0" dirty="0" err="1">
                          <a:latin typeface="Arial" panose="020B0604020202020204" pitchFamily="34" charset="0"/>
                          <a:cs typeface="Arial" panose="020B0604020202020204" pitchFamily="34" charset="0"/>
                        </a:rPr>
                        <a:t>IgGs</a:t>
                      </a:r>
                      <a:r>
                        <a:rPr lang="en-US" sz="1000" baseline="0" dirty="0">
                          <a:latin typeface="Arial" panose="020B0604020202020204" pitchFamily="34" charset="0"/>
                          <a:cs typeface="Arial" panose="020B0604020202020204" pitchFamily="34" charset="0"/>
                        </a:rPr>
                        <a:t> with high</a:t>
                      </a:r>
                      <a:br>
                        <a:rPr lang="en-US" sz="1000" baseline="0" dirty="0">
                          <a:latin typeface="Arial" panose="020B0604020202020204" pitchFamily="34" charset="0"/>
                          <a:cs typeface="Arial" panose="020B0604020202020204" pitchFamily="34" charset="0"/>
                        </a:rPr>
                      </a:br>
                      <a:r>
                        <a:rPr lang="en-US" sz="1000" baseline="0" dirty="0">
                          <a:latin typeface="Arial" panose="020B0604020202020204" pitchFamily="34" charset="0"/>
                          <a:cs typeface="Arial" panose="020B0604020202020204" pitchFamily="34" charset="0"/>
                        </a:rPr>
                        <a:t>affinity for antigens</a:t>
                      </a:r>
                      <a:r>
                        <a:rPr lang="en-US" sz="1000" baseline="30000" dirty="0">
                          <a:latin typeface="Arial" panose="020B0604020202020204" pitchFamily="34" charset="0"/>
                          <a:cs typeface="Arial" panose="020B0604020202020204" pitchFamily="34" charset="0"/>
                        </a:rPr>
                        <a:t>1,2</a:t>
                      </a:r>
                    </a:p>
                    <a:p>
                      <a:pPr marL="184150" indent="-184150">
                        <a:buFont typeface="Arial" panose="020B0604020202020204" pitchFamily="34" charset="0"/>
                        <a:buChar char="•"/>
                        <a:tabLst/>
                      </a:pPr>
                      <a:r>
                        <a:rPr lang="en-US" sz="1000" baseline="0" dirty="0">
                          <a:latin typeface="Arial" panose="020B0604020202020204" pitchFamily="34" charset="0"/>
                          <a:cs typeface="Arial" panose="020B0604020202020204" pitchFamily="34" charset="0"/>
                        </a:rPr>
                        <a:t>Chimeric/</a:t>
                      </a:r>
                      <a:r>
                        <a:rPr lang="en-US" sz="1000" baseline="0" dirty="0" err="1">
                          <a:latin typeface="Arial" panose="020B0604020202020204" pitchFamily="34" charset="0"/>
                          <a:cs typeface="Arial" panose="020B0604020202020204" pitchFamily="34" charset="0"/>
                        </a:rPr>
                        <a:t>humanised</a:t>
                      </a:r>
                      <a:r>
                        <a:rPr lang="en-US" sz="1000" baseline="0" dirty="0">
                          <a:latin typeface="Arial" panose="020B0604020202020204" pitchFamily="34" charset="0"/>
                          <a:cs typeface="Arial" panose="020B0604020202020204" pitchFamily="34" charset="0"/>
                        </a:rPr>
                        <a:t> to </a:t>
                      </a:r>
                      <a:br>
                        <a:rPr lang="en-US" sz="1000" baseline="0" dirty="0">
                          <a:latin typeface="Arial" panose="020B0604020202020204" pitchFamily="34" charset="0"/>
                          <a:cs typeface="Arial" panose="020B0604020202020204" pitchFamily="34" charset="0"/>
                        </a:rPr>
                      </a:br>
                      <a:r>
                        <a:rPr lang="en-US" sz="1000" b="1" baseline="0" dirty="0">
                          <a:latin typeface="Arial" panose="020B0604020202020204" pitchFamily="34" charset="0"/>
                          <a:cs typeface="Arial" panose="020B0604020202020204" pitchFamily="34" charset="0"/>
                        </a:rPr>
                        <a:t>lower immunogenicity</a:t>
                      </a:r>
                      <a:r>
                        <a:rPr lang="en-US" sz="1000" baseline="30000" dirty="0">
                          <a:latin typeface="Arial" panose="020B0604020202020204" pitchFamily="34" charset="0"/>
                          <a:cs typeface="Arial" panose="020B0604020202020204" pitchFamily="34" charset="0"/>
                        </a:rPr>
                        <a:t>1,2</a:t>
                      </a:r>
                    </a:p>
                    <a:p>
                      <a:pPr marL="184150" indent="-184150">
                        <a:buFont typeface="Arial" panose="020B0604020202020204" pitchFamily="34" charset="0"/>
                        <a:buChar char="•"/>
                        <a:tabLst/>
                      </a:pPr>
                      <a:r>
                        <a:rPr lang="en-US" sz="1000" baseline="0" dirty="0">
                          <a:latin typeface="Arial" panose="020B0604020202020204" pitchFamily="34" charset="0"/>
                          <a:cs typeface="Arial" panose="020B0604020202020204" pitchFamily="34" charset="0"/>
                        </a:rPr>
                        <a:t>Long serum half-life</a:t>
                      </a:r>
                      <a:r>
                        <a:rPr lang="en-US" sz="1000" baseline="30000" dirty="0">
                          <a:latin typeface="Arial" panose="020B0604020202020204" pitchFamily="34" charset="0"/>
                          <a:cs typeface="Arial" panose="020B0604020202020204" pitchFamily="34" charset="0"/>
                        </a:rPr>
                        <a:t>1,2</a:t>
                      </a:r>
                    </a:p>
                    <a:p>
                      <a:pPr marL="184150" indent="-184150">
                        <a:buFont typeface="Arial" panose="020B0604020202020204" pitchFamily="34" charset="0"/>
                        <a:buChar char="•"/>
                        <a:tabLst/>
                      </a:pPr>
                      <a:r>
                        <a:rPr lang="en-US" sz="1000" baseline="0" dirty="0">
                          <a:latin typeface="Arial" panose="020B0604020202020204" pitchFamily="34" charset="0"/>
                          <a:cs typeface="Arial" panose="020B0604020202020204" pitchFamily="34" charset="0"/>
                        </a:rPr>
                        <a:t>High molecular weight</a:t>
                      </a:r>
                      <a:r>
                        <a:rPr lang="en-US" sz="1000" baseline="30000" dirty="0">
                          <a:latin typeface="Arial" panose="020B0604020202020204" pitchFamily="34" charset="0"/>
                          <a:cs typeface="Arial" panose="020B0604020202020204" pitchFamily="34" charset="0"/>
                        </a:rPr>
                        <a:t>4</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44512798"/>
                  </a:ext>
                </a:extLst>
              </a:tr>
            </a:tbl>
          </a:graphicData>
        </a:graphic>
      </p:graphicFrame>
      <p:grpSp>
        <p:nvGrpSpPr>
          <p:cNvPr id="41" name="Group 40">
            <a:extLst>
              <a:ext uri="{FF2B5EF4-FFF2-40B4-BE49-F238E27FC236}">
                <a16:creationId xmlns:a16="http://schemas.microsoft.com/office/drawing/2014/main" id="{D417F3BB-A1BD-82F8-DD54-8D0FBE833958}"/>
              </a:ext>
            </a:extLst>
          </p:cNvPr>
          <p:cNvGrpSpPr/>
          <p:nvPr/>
        </p:nvGrpSpPr>
        <p:grpSpPr>
          <a:xfrm>
            <a:off x="2249220" y="1650147"/>
            <a:ext cx="453133" cy="481098"/>
            <a:chOff x="-2480325" y="984757"/>
            <a:chExt cx="1672498" cy="1775715"/>
          </a:xfrm>
          <a:solidFill>
            <a:schemeClr val="tx2"/>
          </a:solidFill>
        </p:grpSpPr>
        <p:sp>
          <p:nvSpPr>
            <p:cNvPr id="32" name="Freeform 73">
              <a:extLst>
                <a:ext uri="{FF2B5EF4-FFF2-40B4-BE49-F238E27FC236}">
                  <a16:creationId xmlns:a16="http://schemas.microsoft.com/office/drawing/2014/main" id="{FF0812F1-3001-B536-BD45-59A2AC0321D3}"/>
                </a:ext>
              </a:extLst>
            </p:cNvPr>
            <p:cNvSpPr/>
            <p:nvPr/>
          </p:nvSpPr>
          <p:spPr bwMode="auto">
            <a:xfrm>
              <a:off x="-1299971" y="1256839"/>
              <a:ext cx="492144" cy="649797"/>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grp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3" name="Freeform 74">
              <a:extLst>
                <a:ext uri="{FF2B5EF4-FFF2-40B4-BE49-F238E27FC236}">
                  <a16:creationId xmlns:a16="http://schemas.microsoft.com/office/drawing/2014/main" id="{B294B4C3-F5C1-43EC-C0E8-8CCA75E06B23}"/>
                </a:ext>
              </a:extLst>
            </p:cNvPr>
            <p:cNvSpPr/>
            <p:nvPr/>
          </p:nvSpPr>
          <p:spPr bwMode="auto">
            <a:xfrm flipV="1">
              <a:off x="-2480325" y="1282096"/>
              <a:ext cx="492144" cy="649797"/>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grp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4" name="Freeform 39">
              <a:extLst>
                <a:ext uri="{FF2B5EF4-FFF2-40B4-BE49-F238E27FC236}">
                  <a16:creationId xmlns:a16="http://schemas.microsoft.com/office/drawing/2014/main" id="{E0EF27F0-4634-5290-5863-E5F496F767DE}"/>
                </a:ext>
              </a:extLst>
            </p:cNvPr>
            <p:cNvSpPr/>
            <p:nvPr/>
          </p:nvSpPr>
          <p:spPr bwMode="auto">
            <a:xfrm>
              <a:off x="-1622569" y="984757"/>
              <a:ext cx="707664" cy="1775715"/>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16293 w 1319647"/>
                <a:gd name="connsiteY1" fmla="*/ 150038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9647" h="3334194">
                  <a:moveTo>
                    <a:pt x="1010653" y="61604"/>
                  </a:moveTo>
                  <a:lnTo>
                    <a:pt x="16293" y="1500380"/>
                  </a:lnTo>
                  <a:lnTo>
                    <a:pt x="0" y="1713941"/>
                  </a:lnTo>
                  <a:cubicBezTo>
                    <a:pt x="2674" y="2203225"/>
                    <a:pt x="5347" y="2692510"/>
                    <a:pt x="8021" y="3181794"/>
                  </a:cubicBezTo>
                  <a:cubicBezTo>
                    <a:pt x="16042" y="3251310"/>
                    <a:pt x="32084" y="3320826"/>
                    <a:pt x="176463" y="3334194"/>
                  </a:cubicBezTo>
                  <a:cubicBezTo>
                    <a:pt x="352925" y="3310132"/>
                    <a:pt x="344905" y="3262004"/>
                    <a:pt x="368968" y="3197836"/>
                  </a:cubicBezTo>
                  <a:lnTo>
                    <a:pt x="376990" y="1577583"/>
                  </a:lnTo>
                  <a:lnTo>
                    <a:pt x="1283368" y="278173"/>
                  </a:lnTo>
                  <a:cubicBezTo>
                    <a:pt x="1315453" y="184594"/>
                    <a:pt x="1355558" y="147163"/>
                    <a:pt x="1259305" y="45562"/>
                  </a:cubicBezTo>
                  <a:cubicBezTo>
                    <a:pt x="1112252" y="-37323"/>
                    <a:pt x="1085516" y="8131"/>
                    <a:pt x="1010653" y="61604"/>
                  </a:cubicBezTo>
                  <a:close/>
                </a:path>
              </a:pathLst>
            </a:custGeom>
            <a:grp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5" name="Freeform 41">
              <a:extLst>
                <a:ext uri="{FF2B5EF4-FFF2-40B4-BE49-F238E27FC236}">
                  <a16:creationId xmlns:a16="http://schemas.microsoft.com/office/drawing/2014/main" id="{33E2F48F-9EA3-E1D1-EE20-C35E0798A85E}"/>
                </a:ext>
              </a:extLst>
            </p:cNvPr>
            <p:cNvSpPr/>
            <p:nvPr/>
          </p:nvSpPr>
          <p:spPr bwMode="auto">
            <a:xfrm flipH="1">
              <a:off x="-2406515" y="984757"/>
              <a:ext cx="703701" cy="1775715"/>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03264 w 1312258"/>
                <a:gd name="connsiteY0" fmla="*/ 61604 h 3334194"/>
                <a:gd name="connsiteX1" fmla="*/ 32716 w 1312258"/>
                <a:gd name="connsiteY1" fmla="*/ 1481330 h 3334194"/>
                <a:gd name="connsiteX2" fmla="*/ 2136 w 1312258"/>
                <a:gd name="connsiteY2" fmla="*/ 1713941 h 3334194"/>
                <a:gd name="connsiteX3" fmla="*/ 632 w 1312258"/>
                <a:gd name="connsiteY3" fmla="*/ 3181794 h 3334194"/>
                <a:gd name="connsiteX4" fmla="*/ 169074 w 1312258"/>
                <a:gd name="connsiteY4" fmla="*/ 3334194 h 3334194"/>
                <a:gd name="connsiteX5" fmla="*/ 361579 w 1312258"/>
                <a:gd name="connsiteY5" fmla="*/ 3197836 h 3334194"/>
                <a:gd name="connsiteX6" fmla="*/ 369601 w 1312258"/>
                <a:gd name="connsiteY6" fmla="*/ 1577583 h 3334194"/>
                <a:gd name="connsiteX7" fmla="*/ 1275979 w 1312258"/>
                <a:gd name="connsiteY7" fmla="*/ 278173 h 3334194"/>
                <a:gd name="connsiteX8" fmla="*/ 1251916 w 1312258"/>
                <a:gd name="connsiteY8" fmla="*/ 45562 h 3334194"/>
                <a:gd name="connsiteX9" fmla="*/ 1003264 w 1312258"/>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58" h="3334194">
                  <a:moveTo>
                    <a:pt x="1003264" y="61604"/>
                  </a:moveTo>
                  <a:lnTo>
                    <a:pt x="32716" y="1481330"/>
                  </a:lnTo>
                  <a:cubicBezTo>
                    <a:pt x="19348" y="1558867"/>
                    <a:pt x="5979" y="1593541"/>
                    <a:pt x="2136" y="1713941"/>
                  </a:cubicBezTo>
                  <a:cubicBezTo>
                    <a:pt x="4810" y="2203225"/>
                    <a:pt x="-2042" y="2692510"/>
                    <a:pt x="632" y="3181794"/>
                  </a:cubicBezTo>
                  <a:cubicBezTo>
                    <a:pt x="8653" y="3251310"/>
                    <a:pt x="24695" y="3320826"/>
                    <a:pt x="169074" y="3334194"/>
                  </a:cubicBezTo>
                  <a:cubicBezTo>
                    <a:pt x="345536" y="3310132"/>
                    <a:pt x="337516" y="3262004"/>
                    <a:pt x="361579" y="3197836"/>
                  </a:cubicBezTo>
                  <a:lnTo>
                    <a:pt x="369601" y="1577583"/>
                  </a:lnTo>
                  <a:lnTo>
                    <a:pt x="1275979" y="278173"/>
                  </a:lnTo>
                  <a:cubicBezTo>
                    <a:pt x="1308064" y="184594"/>
                    <a:pt x="1348169" y="147163"/>
                    <a:pt x="1251916" y="45562"/>
                  </a:cubicBezTo>
                  <a:cubicBezTo>
                    <a:pt x="1104863" y="-37323"/>
                    <a:pt x="1078127" y="8131"/>
                    <a:pt x="1003264" y="61604"/>
                  </a:cubicBezTo>
                  <a:close/>
                </a:path>
              </a:pathLst>
            </a:custGeom>
            <a:grp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13" name="Group 112">
            <a:extLst>
              <a:ext uri="{FF2B5EF4-FFF2-40B4-BE49-F238E27FC236}">
                <a16:creationId xmlns:a16="http://schemas.microsoft.com/office/drawing/2014/main" id="{A69DE7EE-A9A4-87F5-999B-2CD78F8707BB}"/>
              </a:ext>
            </a:extLst>
          </p:cNvPr>
          <p:cNvGrpSpPr/>
          <p:nvPr/>
        </p:nvGrpSpPr>
        <p:grpSpPr>
          <a:xfrm>
            <a:off x="2234832" y="3869646"/>
            <a:ext cx="321038" cy="96738"/>
            <a:chOff x="4102989" y="3553849"/>
            <a:chExt cx="445862" cy="134351"/>
          </a:xfrm>
          <a:solidFill>
            <a:schemeClr val="accent1"/>
          </a:solidFill>
        </p:grpSpPr>
        <p:sp>
          <p:nvSpPr>
            <p:cNvPr id="111" name="Pentagon 110">
              <a:extLst>
                <a:ext uri="{FF2B5EF4-FFF2-40B4-BE49-F238E27FC236}">
                  <a16:creationId xmlns:a16="http://schemas.microsoft.com/office/drawing/2014/main" id="{39C7EFB0-BB57-4B5C-BF44-B63AE27A2B32}"/>
                </a:ext>
              </a:extLst>
            </p:cNvPr>
            <p:cNvSpPr/>
            <p:nvPr/>
          </p:nvSpPr>
          <p:spPr>
            <a:xfrm>
              <a:off x="4277614" y="3553849"/>
              <a:ext cx="271237" cy="134351"/>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Pentagon 111">
              <a:extLst>
                <a:ext uri="{FF2B5EF4-FFF2-40B4-BE49-F238E27FC236}">
                  <a16:creationId xmlns:a16="http://schemas.microsoft.com/office/drawing/2014/main" id="{364DCE2A-4BED-DCC2-9617-0E69C5D49E98}"/>
                </a:ext>
              </a:extLst>
            </p:cNvPr>
            <p:cNvSpPr/>
            <p:nvPr/>
          </p:nvSpPr>
          <p:spPr>
            <a:xfrm flipH="1">
              <a:off x="4102989" y="3553849"/>
              <a:ext cx="271237" cy="134351"/>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114" name="Content Placeholder 66">
            <a:extLst>
              <a:ext uri="{FF2B5EF4-FFF2-40B4-BE49-F238E27FC236}">
                <a16:creationId xmlns:a16="http://schemas.microsoft.com/office/drawing/2014/main" id="{1453162B-8CA6-3B44-1E48-9CC269DD7C97}"/>
              </a:ext>
            </a:extLst>
          </p:cNvPr>
          <p:cNvGraphicFramePr>
            <a:graphicFrameLocks/>
          </p:cNvGraphicFramePr>
          <p:nvPr/>
        </p:nvGraphicFramePr>
        <p:xfrm>
          <a:off x="3374625" y="1583550"/>
          <a:ext cx="2075290" cy="792480"/>
        </p:xfrm>
        <a:graphic>
          <a:graphicData uri="http://schemas.openxmlformats.org/drawingml/2006/table">
            <a:tbl>
              <a:tblPr firstRow="1" bandRow="1">
                <a:tableStyleId>{5C22544A-7EE6-4342-B048-85BDC9FD1C3A}</a:tableStyleId>
              </a:tblPr>
              <a:tblGrid>
                <a:gridCol w="2075290">
                  <a:extLst>
                    <a:ext uri="{9D8B030D-6E8A-4147-A177-3AD203B41FA5}">
                      <a16:colId xmlns:a16="http://schemas.microsoft.com/office/drawing/2014/main" val="1686788466"/>
                    </a:ext>
                  </a:extLst>
                </a:gridCol>
              </a:tblGrid>
              <a:tr h="0">
                <a:tc>
                  <a:txBody>
                    <a:bodyPr/>
                    <a:lstStyle/>
                    <a:p>
                      <a:pPr marL="0" indent="0" algn="ctr">
                        <a:buFont typeface="Arial" panose="020B0604020202020204" pitchFamily="34" charset="0"/>
                        <a:buNone/>
                      </a:pPr>
                      <a:r>
                        <a:rPr lang="en-US" sz="1600" b="1" dirty="0">
                          <a:latin typeface="Arial" panose="020B0604020202020204" pitchFamily="34" charset="0"/>
                          <a:cs typeface="Arial" panose="020B0604020202020204" pitchFamily="34" charset="0"/>
                        </a:rPr>
                        <a:t>Antibody</a:t>
                      </a:r>
                      <a:endParaRPr lang="en-US" sz="1600" baseline="30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extLst>
                  <a:ext uri="{0D108BD9-81ED-4DB2-BD59-A6C34878D82A}">
                    <a16:rowId xmlns:a16="http://schemas.microsoft.com/office/drawing/2014/main" val="2444512798"/>
                  </a:ext>
                </a:extLst>
              </a:tr>
              <a:tr h="0">
                <a:tc>
                  <a:txBody>
                    <a:bodyPr/>
                    <a:lstStyle/>
                    <a:p>
                      <a:pPr marL="0" indent="0" algn="ctr">
                        <a:buFont typeface="Arial" panose="020B0604020202020204" pitchFamily="34" charset="0"/>
                        <a:buNone/>
                        <a:tabLst/>
                      </a:pPr>
                      <a:r>
                        <a:rPr lang="en-US" sz="1200" b="1" baseline="0" dirty="0" err="1">
                          <a:latin typeface="Arial" panose="020B0604020202020204" pitchFamily="34" charset="0"/>
                          <a:cs typeface="Arial" panose="020B0604020202020204" pitchFamily="34" charset="0"/>
                        </a:rPr>
                        <a:t>mAb</a:t>
                      </a:r>
                      <a:r>
                        <a:rPr lang="en-US" sz="1200" b="1" baseline="0" dirty="0">
                          <a:latin typeface="Arial" panose="020B0604020202020204" pitchFamily="34" charset="0"/>
                          <a:cs typeface="Arial" panose="020B0604020202020204" pitchFamily="34" charset="0"/>
                        </a:rPr>
                        <a:t> targets</a:t>
                      </a:r>
                      <a:br>
                        <a:rPr lang="en-US" sz="1200" b="1" baseline="0" dirty="0">
                          <a:latin typeface="Arial" panose="020B0604020202020204" pitchFamily="34" charset="0"/>
                          <a:cs typeface="Arial" panose="020B0604020202020204" pitchFamily="34" charset="0"/>
                        </a:rPr>
                      </a:br>
                      <a:r>
                        <a:rPr lang="en-US" sz="1200" b="1" baseline="0" dirty="0" err="1">
                          <a:latin typeface="Arial" panose="020B0604020202020204" pitchFamily="34" charset="0"/>
                          <a:cs typeface="Arial" panose="020B0604020202020204" pitchFamily="34" charset="0"/>
                        </a:rPr>
                        <a:t>tumour</a:t>
                      </a:r>
                      <a:r>
                        <a:rPr lang="en-US" sz="1200" b="1" baseline="0" dirty="0">
                          <a:latin typeface="Arial" panose="020B0604020202020204" pitchFamily="34" charset="0"/>
                          <a:cs typeface="Arial" panose="020B0604020202020204" pitchFamily="34" charset="0"/>
                        </a:rPr>
                        <a:t>-specific antigens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7175434"/>
                  </a:ext>
                </a:extLst>
              </a:tr>
            </a:tbl>
          </a:graphicData>
        </a:graphic>
      </p:graphicFrame>
      <p:graphicFrame>
        <p:nvGraphicFramePr>
          <p:cNvPr id="116" name="Content Placeholder 66">
            <a:extLst>
              <a:ext uri="{FF2B5EF4-FFF2-40B4-BE49-F238E27FC236}">
                <a16:creationId xmlns:a16="http://schemas.microsoft.com/office/drawing/2014/main" id="{86E2734D-CE3B-41C9-FBC1-097CF44C76EC}"/>
              </a:ext>
            </a:extLst>
          </p:cNvPr>
          <p:cNvGraphicFramePr>
            <a:graphicFrameLocks/>
          </p:cNvGraphicFramePr>
          <p:nvPr/>
        </p:nvGraphicFramePr>
        <p:xfrm>
          <a:off x="4647841" y="2649384"/>
          <a:ext cx="1530078" cy="792480"/>
        </p:xfrm>
        <a:graphic>
          <a:graphicData uri="http://schemas.openxmlformats.org/drawingml/2006/table">
            <a:tbl>
              <a:tblPr firstRow="1" bandRow="1">
                <a:tableStyleId>{5C22544A-7EE6-4342-B048-85BDC9FD1C3A}</a:tableStyleId>
              </a:tblPr>
              <a:tblGrid>
                <a:gridCol w="1530078">
                  <a:extLst>
                    <a:ext uri="{9D8B030D-6E8A-4147-A177-3AD203B41FA5}">
                      <a16:colId xmlns:a16="http://schemas.microsoft.com/office/drawing/2014/main" val="1686788466"/>
                    </a:ext>
                  </a:extLst>
                </a:gridCol>
              </a:tblGrid>
              <a:tr h="0">
                <a:tc>
                  <a:txBody>
                    <a:bodyPr/>
                    <a:lstStyle/>
                    <a:p>
                      <a:pPr marL="0" indent="0" algn="ctr">
                        <a:buFont typeface="Arial" panose="020B0604020202020204" pitchFamily="34" charset="0"/>
                        <a:buNone/>
                      </a:pPr>
                      <a:r>
                        <a:rPr lang="en-US" sz="1600" b="1" dirty="0">
                          <a:latin typeface="Arial" panose="020B0604020202020204" pitchFamily="34" charset="0"/>
                          <a:cs typeface="Arial" panose="020B0604020202020204" pitchFamily="34" charset="0"/>
                        </a:rPr>
                        <a:t>Payload</a:t>
                      </a:r>
                      <a:endParaRPr lang="en-US" sz="1600" baseline="30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extLst>
                  <a:ext uri="{0D108BD9-81ED-4DB2-BD59-A6C34878D82A}">
                    <a16:rowId xmlns:a16="http://schemas.microsoft.com/office/drawing/2014/main" val="2444512798"/>
                  </a:ext>
                </a:extLst>
              </a:tr>
              <a:tr h="0">
                <a:tc>
                  <a:txBody>
                    <a:bodyPr/>
                    <a:lstStyle/>
                    <a:p>
                      <a:pPr marL="0" indent="0" algn="ctr">
                        <a:buFont typeface="Arial" panose="020B0604020202020204" pitchFamily="34" charset="0"/>
                        <a:buNone/>
                        <a:tabLst/>
                      </a:pPr>
                      <a:r>
                        <a:rPr lang="en-US" sz="1200" b="1" baseline="0" dirty="0">
                          <a:latin typeface="Arial" panose="020B0604020202020204" pitchFamily="34" charset="0"/>
                          <a:cs typeface="Arial" panose="020B0604020202020204" pitchFamily="34" charset="0"/>
                        </a:rPr>
                        <a:t>Potent</a:t>
                      </a:r>
                      <a:br>
                        <a:rPr lang="en-US" sz="1200" b="1" baseline="0" dirty="0">
                          <a:latin typeface="Arial" panose="020B0604020202020204" pitchFamily="34" charset="0"/>
                          <a:cs typeface="Arial" panose="020B0604020202020204" pitchFamily="34" charset="0"/>
                        </a:rPr>
                      </a:br>
                      <a:r>
                        <a:rPr lang="en-US" sz="1200" b="1" baseline="0" dirty="0">
                          <a:latin typeface="Arial" panose="020B0604020202020204" pitchFamily="34" charset="0"/>
                          <a:cs typeface="Arial" panose="020B0604020202020204" pitchFamily="34" charset="0"/>
                        </a:rPr>
                        <a:t>cytotoxic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7175434"/>
                  </a:ext>
                </a:extLst>
              </a:tr>
            </a:tbl>
          </a:graphicData>
        </a:graphic>
      </p:graphicFrame>
      <p:graphicFrame>
        <p:nvGraphicFramePr>
          <p:cNvPr id="118" name="Content Placeholder 66">
            <a:extLst>
              <a:ext uri="{FF2B5EF4-FFF2-40B4-BE49-F238E27FC236}">
                <a16:creationId xmlns:a16="http://schemas.microsoft.com/office/drawing/2014/main" id="{4CB2A640-125E-7F13-530C-FE2EB51F9DAA}"/>
              </a:ext>
            </a:extLst>
          </p:cNvPr>
          <p:cNvGraphicFramePr>
            <a:graphicFrameLocks/>
          </p:cNvGraphicFramePr>
          <p:nvPr/>
        </p:nvGraphicFramePr>
        <p:xfrm>
          <a:off x="3060975" y="4027582"/>
          <a:ext cx="1530078" cy="1414272"/>
        </p:xfrm>
        <a:graphic>
          <a:graphicData uri="http://schemas.openxmlformats.org/drawingml/2006/table">
            <a:tbl>
              <a:tblPr firstRow="1" bandRow="1">
                <a:tableStyleId>{5C22544A-7EE6-4342-B048-85BDC9FD1C3A}</a:tableStyleId>
              </a:tblPr>
              <a:tblGrid>
                <a:gridCol w="1530078">
                  <a:extLst>
                    <a:ext uri="{9D8B030D-6E8A-4147-A177-3AD203B41FA5}">
                      <a16:colId xmlns:a16="http://schemas.microsoft.com/office/drawing/2014/main" val="1686788466"/>
                    </a:ext>
                  </a:extLst>
                </a:gridCol>
              </a:tblGrid>
              <a:tr h="0">
                <a:tc>
                  <a:txBody>
                    <a:bodyPr/>
                    <a:lstStyle/>
                    <a:p>
                      <a:pPr marL="0" indent="0" algn="ctr">
                        <a:buFont typeface="Arial" panose="020B0604020202020204" pitchFamily="34" charset="0"/>
                        <a:buNone/>
                      </a:pPr>
                      <a:r>
                        <a:rPr lang="en-US" sz="1600" b="1" dirty="0">
                          <a:latin typeface="Arial" panose="020B0604020202020204" pitchFamily="34" charset="0"/>
                          <a:cs typeface="Arial" panose="020B0604020202020204" pitchFamily="34" charset="0"/>
                        </a:rPr>
                        <a:t>Linker</a:t>
                      </a:r>
                      <a:endParaRPr lang="en-US" sz="1600" baseline="30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extLst>
                  <a:ext uri="{0D108BD9-81ED-4DB2-BD59-A6C34878D82A}">
                    <a16:rowId xmlns:a16="http://schemas.microsoft.com/office/drawing/2014/main" val="2444512798"/>
                  </a:ext>
                </a:extLst>
              </a:tr>
              <a:tr h="0">
                <a:tc>
                  <a:txBody>
                    <a:bodyPr/>
                    <a:lstStyle/>
                    <a:p>
                      <a:pPr marL="0" indent="0" algn="ctr">
                        <a:lnSpc>
                          <a:spcPct val="90000"/>
                        </a:lnSpc>
                        <a:buFont typeface="Arial" panose="020B0604020202020204" pitchFamily="34" charset="0"/>
                        <a:buNone/>
                        <a:tabLst/>
                      </a:pPr>
                      <a:r>
                        <a:rPr lang="en-US" sz="1200" b="1" baseline="0" dirty="0">
                          <a:latin typeface="Arial" panose="020B0604020202020204" pitchFamily="34" charset="0"/>
                          <a:cs typeface="Arial" panose="020B0604020202020204" pitchFamily="34" charset="0"/>
                        </a:rPr>
                        <a:t>Stable linker</a:t>
                      </a:r>
                      <a:br>
                        <a:rPr lang="en-US" sz="1200" b="1" baseline="0" dirty="0">
                          <a:latin typeface="Arial" panose="020B0604020202020204" pitchFamily="34" charset="0"/>
                          <a:cs typeface="Arial" panose="020B0604020202020204" pitchFamily="34" charset="0"/>
                        </a:rPr>
                      </a:br>
                      <a:r>
                        <a:rPr lang="en-US" sz="1200" b="1" baseline="0" dirty="0">
                          <a:latin typeface="Arial" panose="020B0604020202020204" pitchFamily="34" charset="0"/>
                          <a:cs typeface="Arial" panose="020B0604020202020204" pitchFamily="34" charset="0"/>
                        </a:rPr>
                        <a:t>releases payload</a:t>
                      </a:r>
                      <a:br>
                        <a:rPr lang="en-US" sz="1200" b="1" baseline="0" dirty="0">
                          <a:latin typeface="Arial" panose="020B0604020202020204" pitchFamily="34" charset="0"/>
                          <a:cs typeface="Arial" panose="020B0604020202020204" pitchFamily="34" charset="0"/>
                        </a:rPr>
                      </a:br>
                      <a:r>
                        <a:rPr lang="en-US" sz="1200" b="1" baseline="0" dirty="0">
                          <a:latin typeface="Arial" panose="020B0604020202020204" pitchFamily="34" charset="0"/>
                          <a:cs typeface="Arial" panose="020B0604020202020204" pitchFamily="34" charset="0"/>
                        </a:rPr>
                        <a:t>only in target</a:t>
                      </a:r>
                      <a:br>
                        <a:rPr lang="en-US" sz="1200" b="1" baseline="0" dirty="0">
                          <a:latin typeface="Arial" panose="020B0604020202020204" pitchFamily="34" charset="0"/>
                          <a:cs typeface="Arial" panose="020B0604020202020204" pitchFamily="34" charset="0"/>
                        </a:rPr>
                      </a:br>
                      <a:r>
                        <a:rPr lang="en-US" sz="1200" b="1" baseline="0" dirty="0">
                          <a:latin typeface="Arial" panose="020B0604020202020204" pitchFamily="34" charset="0"/>
                          <a:cs typeface="Arial" panose="020B0604020202020204" pitchFamily="34" charset="0"/>
                        </a:rPr>
                        <a:t>cell and/or in</a:t>
                      </a:r>
                      <a:br>
                        <a:rPr lang="en-US" sz="1200" b="1" baseline="0" dirty="0">
                          <a:latin typeface="Arial" panose="020B0604020202020204" pitchFamily="34" charset="0"/>
                          <a:cs typeface="Arial" panose="020B0604020202020204" pitchFamily="34" charset="0"/>
                        </a:rPr>
                      </a:br>
                      <a:r>
                        <a:rPr lang="en-US" sz="1200" b="1" baseline="0" dirty="0">
                          <a:latin typeface="Arial" panose="020B0604020202020204" pitchFamily="34" charset="0"/>
                          <a:cs typeface="Arial" panose="020B0604020202020204" pitchFamily="34" charset="0"/>
                        </a:rPr>
                        <a:t>the </a:t>
                      </a:r>
                      <a:r>
                        <a:rPr lang="en-US" sz="1200" b="1" baseline="0" dirty="0" err="1">
                          <a:latin typeface="Arial" panose="020B0604020202020204" pitchFamily="34" charset="0"/>
                          <a:cs typeface="Arial" panose="020B0604020202020204" pitchFamily="34" charset="0"/>
                        </a:rPr>
                        <a:t>tumour</a:t>
                      </a:r>
                      <a:br>
                        <a:rPr lang="en-US" sz="1200" b="1" baseline="0" dirty="0">
                          <a:latin typeface="Arial" panose="020B0604020202020204" pitchFamily="34" charset="0"/>
                          <a:cs typeface="Arial" panose="020B0604020202020204" pitchFamily="34" charset="0"/>
                        </a:rPr>
                      </a:br>
                      <a:r>
                        <a:rPr lang="en-US" sz="1200" b="1" baseline="0" dirty="0">
                          <a:latin typeface="Arial" panose="020B0604020202020204" pitchFamily="34" charset="0"/>
                          <a:cs typeface="Arial" panose="020B0604020202020204" pitchFamily="34" charset="0"/>
                        </a:rPr>
                        <a:t>microenvironment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7175434"/>
                  </a:ext>
                </a:extLst>
              </a:tr>
            </a:tbl>
          </a:graphicData>
        </a:graphic>
      </p:graphicFrame>
      <p:graphicFrame>
        <p:nvGraphicFramePr>
          <p:cNvPr id="120" name="Content Placeholder 66">
            <a:extLst>
              <a:ext uri="{FF2B5EF4-FFF2-40B4-BE49-F238E27FC236}">
                <a16:creationId xmlns:a16="http://schemas.microsoft.com/office/drawing/2014/main" id="{AD19B0F3-A583-134B-75BE-FDACD335DEC5}"/>
              </a:ext>
            </a:extLst>
          </p:cNvPr>
          <p:cNvGraphicFramePr>
            <a:graphicFrameLocks/>
          </p:cNvGraphicFramePr>
          <p:nvPr/>
        </p:nvGraphicFramePr>
        <p:xfrm>
          <a:off x="4735211" y="4027582"/>
          <a:ext cx="1744111" cy="1371600"/>
        </p:xfrm>
        <a:graphic>
          <a:graphicData uri="http://schemas.openxmlformats.org/drawingml/2006/table">
            <a:tbl>
              <a:tblPr bandRow="1">
                <a:tableStyleId>{5C22544A-7EE6-4342-B048-85BDC9FD1C3A}</a:tableStyleId>
              </a:tblPr>
              <a:tblGrid>
                <a:gridCol w="1744111">
                  <a:extLst>
                    <a:ext uri="{9D8B030D-6E8A-4147-A177-3AD203B41FA5}">
                      <a16:colId xmlns:a16="http://schemas.microsoft.com/office/drawing/2014/main" val="1686788466"/>
                    </a:ext>
                  </a:extLst>
                </a:gridCol>
              </a:tblGrid>
              <a:tr h="370840">
                <a:tc>
                  <a:txBody>
                    <a:bodyPr/>
                    <a:lstStyle/>
                    <a:p>
                      <a:pPr marL="0" indent="0">
                        <a:buFont typeface="Arial" panose="020B0604020202020204" pitchFamily="34" charset="0"/>
                        <a:buNone/>
                      </a:pPr>
                      <a:r>
                        <a:rPr lang="en-US" sz="1200" b="1" dirty="0">
                          <a:latin typeface="Arial" panose="020B0604020202020204" pitchFamily="34" charset="0"/>
                          <a:cs typeface="Arial" panose="020B0604020202020204" pitchFamily="34" charset="0"/>
                        </a:rPr>
                        <a:t>Payload </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characteristics</a:t>
                      </a:r>
                    </a:p>
                    <a:p>
                      <a:pPr marL="184150" indent="-184150">
                        <a:buFont typeface="Arial" panose="020B0604020202020204" pitchFamily="34" charset="0"/>
                        <a:buChar char="•"/>
                        <a:tabLst/>
                      </a:pPr>
                      <a:r>
                        <a:rPr lang="en-US" sz="1000" b="1" dirty="0">
                          <a:latin typeface="Arial" panose="020B0604020202020204" pitchFamily="34" charset="0"/>
                          <a:cs typeface="Arial" panose="020B0604020202020204" pitchFamily="34" charset="0"/>
                        </a:rPr>
                        <a:t>Potent</a:t>
                      </a:r>
                      <a:r>
                        <a:rPr lang="en-US" sz="1000" dirty="0">
                          <a:latin typeface="Arial" panose="020B0604020202020204" pitchFamily="34" charset="0"/>
                          <a:cs typeface="Arial" panose="020B0604020202020204" pitchFamily="34" charset="0"/>
                        </a:rPr>
                        <a:t> cytotoxics</a:t>
                      </a:r>
                      <a:r>
                        <a:rPr lang="en-US" sz="1000" baseline="30000" dirty="0">
                          <a:latin typeface="Arial" panose="020B0604020202020204" pitchFamily="34" charset="0"/>
                          <a:cs typeface="Arial" panose="020B0604020202020204" pitchFamily="34" charset="0"/>
                        </a:rPr>
                        <a:t>1</a:t>
                      </a:r>
                    </a:p>
                    <a:p>
                      <a:pPr marL="184150" indent="-184150">
                        <a:buFont typeface="Arial" panose="020B0604020202020204" pitchFamily="34" charset="0"/>
                        <a:buChar char="•"/>
                        <a:tabLst/>
                      </a:pPr>
                      <a:r>
                        <a:rPr lang="en-US" sz="1000" b="0" dirty="0">
                          <a:latin typeface="Arial" panose="020B0604020202020204" pitchFamily="34" charset="0"/>
                          <a:cs typeface="Arial" panose="020B0604020202020204" pitchFamily="34" charset="0"/>
                        </a:rPr>
                        <a:t>DNA (e.g., TOP1) or</a:t>
                      </a:r>
                      <a:br>
                        <a:rPr lang="en-US" sz="1000" b="0" dirty="0">
                          <a:latin typeface="Arial" panose="020B0604020202020204" pitchFamily="34" charset="0"/>
                          <a:cs typeface="Arial" panose="020B0604020202020204" pitchFamily="34" charset="0"/>
                        </a:rPr>
                      </a:br>
                      <a:r>
                        <a:rPr lang="en-US" sz="1000" b="0" dirty="0">
                          <a:latin typeface="Arial" panose="020B0604020202020204" pitchFamily="34" charset="0"/>
                          <a:cs typeface="Arial" panose="020B0604020202020204" pitchFamily="34" charset="0"/>
                        </a:rPr>
                        <a:t>tubulin inhibitors or</a:t>
                      </a:r>
                      <a:br>
                        <a:rPr lang="en-US" sz="1000" b="0" dirty="0">
                          <a:latin typeface="Arial" panose="020B0604020202020204" pitchFamily="34" charset="0"/>
                          <a:cs typeface="Arial" panose="020B0604020202020204" pitchFamily="34" charset="0"/>
                        </a:rPr>
                      </a:br>
                      <a:r>
                        <a:rPr lang="en-US" sz="1000" b="0" dirty="0">
                          <a:latin typeface="Arial" panose="020B0604020202020204" pitchFamily="34" charset="0"/>
                          <a:cs typeface="Arial" panose="020B0604020202020204" pitchFamily="34" charset="0"/>
                        </a:rPr>
                        <a:t>immunomodulators</a:t>
                      </a:r>
                      <a:r>
                        <a:rPr lang="en-US" sz="1000" b="0" baseline="30000" dirty="0">
                          <a:latin typeface="Arial" panose="020B0604020202020204" pitchFamily="34" charset="0"/>
                          <a:cs typeface="Arial" panose="020B0604020202020204" pitchFamily="34" charset="0"/>
                        </a:rPr>
                        <a:t>4</a:t>
                      </a:r>
                    </a:p>
                    <a:p>
                      <a:pPr marL="184150" indent="-184150">
                        <a:buFont typeface="Arial" panose="020B0604020202020204" pitchFamily="34" charset="0"/>
                        <a:buChar char="•"/>
                        <a:tabLst/>
                      </a:pPr>
                      <a:r>
                        <a:rPr lang="en-US" sz="1000" dirty="0">
                          <a:latin typeface="Arial" panose="020B0604020202020204" pitchFamily="34" charset="0"/>
                          <a:cs typeface="Arial" panose="020B0604020202020204" pitchFamily="34" charset="0"/>
                        </a:rPr>
                        <a:t>Optimal DAR: 2-8 units</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per antibody</a:t>
                      </a:r>
                      <a:r>
                        <a:rPr lang="en-US" sz="1000" baseline="30000" dirty="0">
                          <a:latin typeface="Arial" panose="020B0604020202020204" pitchFamily="34" charset="0"/>
                          <a:cs typeface="Arial" panose="020B0604020202020204" pitchFamily="34" charset="0"/>
                        </a:rPr>
                        <a:t>1</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44512798"/>
                  </a:ext>
                </a:extLst>
              </a:tr>
            </a:tbl>
          </a:graphicData>
        </a:graphic>
      </p:graphicFrame>
      <p:cxnSp>
        <p:nvCxnSpPr>
          <p:cNvPr id="121" name="Straight Arrow Connector 120">
            <a:extLst>
              <a:ext uri="{FF2B5EF4-FFF2-40B4-BE49-F238E27FC236}">
                <a16:creationId xmlns:a16="http://schemas.microsoft.com/office/drawing/2014/main" id="{1CBA1F51-4325-1662-2C15-AF86494D1366}"/>
              </a:ext>
            </a:extLst>
          </p:cNvPr>
          <p:cNvCxnSpPr>
            <a:cxnSpLocks/>
          </p:cNvCxnSpPr>
          <p:nvPr/>
        </p:nvCxnSpPr>
        <p:spPr>
          <a:xfrm flipH="1">
            <a:off x="3102177" y="2112525"/>
            <a:ext cx="272448" cy="365372"/>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C49E447E-B91A-D51C-C66C-380B5DE69CC0}"/>
              </a:ext>
            </a:extLst>
          </p:cNvPr>
          <p:cNvCxnSpPr>
            <a:cxnSpLocks/>
          </p:cNvCxnSpPr>
          <p:nvPr/>
        </p:nvCxnSpPr>
        <p:spPr>
          <a:xfrm>
            <a:off x="3349685" y="3699410"/>
            <a:ext cx="111622"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29" name="Straight Arrow Connector 128">
            <a:extLst>
              <a:ext uri="{FF2B5EF4-FFF2-40B4-BE49-F238E27FC236}">
                <a16:creationId xmlns:a16="http://schemas.microsoft.com/office/drawing/2014/main" id="{4E85C3D0-CC83-6F78-A3C7-639BF8B9672A}"/>
              </a:ext>
            </a:extLst>
          </p:cNvPr>
          <p:cNvCxnSpPr>
            <a:cxnSpLocks/>
          </p:cNvCxnSpPr>
          <p:nvPr/>
        </p:nvCxnSpPr>
        <p:spPr>
          <a:xfrm flipH="1">
            <a:off x="4086943" y="2980626"/>
            <a:ext cx="468300" cy="460313"/>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Arrow Connector 129">
            <a:extLst>
              <a:ext uri="{FF2B5EF4-FFF2-40B4-BE49-F238E27FC236}">
                <a16:creationId xmlns:a16="http://schemas.microsoft.com/office/drawing/2014/main" id="{39A309EA-38D2-B9E4-4D84-F397B2EB23D5}"/>
              </a:ext>
            </a:extLst>
          </p:cNvPr>
          <p:cNvCxnSpPr>
            <a:cxnSpLocks/>
          </p:cNvCxnSpPr>
          <p:nvPr/>
        </p:nvCxnSpPr>
        <p:spPr>
          <a:xfrm flipV="1">
            <a:off x="3154329" y="3708299"/>
            <a:ext cx="269666" cy="324441"/>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59" name="Group 58">
            <a:extLst>
              <a:ext uri="{FF2B5EF4-FFF2-40B4-BE49-F238E27FC236}">
                <a16:creationId xmlns:a16="http://schemas.microsoft.com/office/drawing/2014/main" id="{31C7284B-DDC8-CF18-DD82-B6BC19DF0681}"/>
              </a:ext>
            </a:extLst>
          </p:cNvPr>
          <p:cNvGrpSpPr/>
          <p:nvPr/>
        </p:nvGrpSpPr>
        <p:grpSpPr>
          <a:xfrm>
            <a:off x="2980645" y="2499634"/>
            <a:ext cx="1338898" cy="1421527"/>
            <a:chOff x="1976501" y="3778573"/>
            <a:chExt cx="1464471" cy="1554850"/>
          </a:xfrm>
          <a:solidFill>
            <a:schemeClr val="tx2"/>
          </a:solidFill>
        </p:grpSpPr>
        <p:sp>
          <p:nvSpPr>
            <p:cNvPr id="60" name="Freeform 73">
              <a:extLst>
                <a:ext uri="{FF2B5EF4-FFF2-40B4-BE49-F238E27FC236}">
                  <a16:creationId xmlns:a16="http://schemas.microsoft.com/office/drawing/2014/main" id="{CE075E83-29E4-44FF-A052-028FCA63465C}"/>
                </a:ext>
              </a:extLst>
            </p:cNvPr>
            <p:cNvSpPr/>
            <p:nvPr/>
          </p:nvSpPr>
          <p:spPr bwMode="auto">
            <a:xfrm>
              <a:off x="3010041" y="4016813"/>
              <a:ext cx="430931" cy="568975"/>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grp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1" name="Freeform 74">
              <a:extLst>
                <a:ext uri="{FF2B5EF4-FFF2-40B4-BE49-F238E27FC236}">
                  <a16:creationId xmlns:a16="http://schemas.microsoft.com/office/drawing/2014/main" id="{1A89AB93-9FB3-FF31-2978-148C8FD0510E}"/>
                </a:ext>
              </a:extLst>
            </p:cNvPr>
            <p:cNvSpPr/>
            <p:nvPr/>
          </p:nvSpPr>
          <p:spPr bwMode="auto">
            <a:xfrm flipV="1">
              <a:off x="1976501" y="4038929"/>
              <a:ext cx="430931" cy="568975"/>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grp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3" name="Freeform 41">
              <a:extLst>
                <a:ext uri="{FF2B5EF4-FFF2-40B4-BE49-F238E27FC236}">
                  <a16:creationId xmlns:a16="http://schemas.microsoft.com/office/drawing/2014/main" id="{9F285444-95C3-8A92-6C9A-2F291D84A236}"/>
                </a:ext>
              </a:extLst>
            </p:cNvPr>
            <p:cNvSpPr/>
            <p:nvPr/>
          </p:nvSpPr>
          <p:spPr bwMode="auto">
            <a:xfrm flipH="1">
              <a:off x="2041130" y="3778573"/>
              <a:ext cx="616174" cy="155485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03264 w 1312258"/>
                <a:gd name="connsiteY0" fmla="*/ 61604 h 3334194"/>
                <a:gd name="connsiteX1" fmla="*/ 32716 w 1312258"/>
                <a:gd name="connsiteY1" fmla="*/ 1481330 h 3334194"/>
                <a:gd name="connsiteX2" fmla="*/ 2136 w 1312258"/>
                <a:gd name="connsiteY2" fmla="*/ 1713941 h 3334194"/>
                <a:gd name="connsiteX3" fmla="*/ 632 w 1312258"/>
                <a:gd name="connsiteY3" fmla="*/ 3181794 h 3334194"/>
                <a:gd name="connsiteX4" fmla="*/ 169074 w 1312258"/>
                <a:gd name="connsiteY4" fmla="*/ 3334194 h 3334194"/>
                <a:gd name="connsiteX5" fmla="*/ 361579 w 1312258"/>
                <a:gd name="connsiteY5" fmla="*/ 3197836 h 3334194"/>
                <a:gd name="connsiteX6" fmla="*/ 369601 w 1312258"/>
                <a:gd name="connsiteY6" fmla="*/ 1577583 h 3334194"/>
                <a:gd name="connsiteX7" fmla="*/ 1275979 w 1312258"/>
                <a:gd name="connsiteY7" fmla="*/ 278173 h 3334194"/>
                <a:gd name="connsiteX8" fmla="*/ 1251916 w 1312258"/>
                <a:gd name="connsiteY8" fmla="*/ 45562 h 3334194"/>
                <a:gd name="connsiteX9" fmla="*/ 1003264 w 1312258"/>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58" h="3334194">
                  <a:moveTo>
                    <a:pt x="1003264" y="61604"/>
                  </a:moveTo>
                  <a:lnTo>
                    <a:pt x="32716" y="1481330"/>
                  </a:lnTo>
                  <a:cubicBezTo>
                    <a:pt x="19348" y="1558867"/>
                    <a:pt x="5979" y="1593541"/>
                    <a:pt x="2136" y="1713941"/>
                  </a:cubicBezTo>
                  <a:cubicBezTo>
                    <a:pt x="4810" y="2203225"/>
                    <a:pt x="-2042" y="2692510"/>
                    <a:pt x="632" y="3181794"/>
                  </a:cubicBezTo>
                  <a:cubicBezTo>
                    <a:pt x="8653" y="3251310"/>
                    <a:pt x="24695" y="3320826"/>
                    <a:pt x="169074" y="3334194"/>
                  </a:cubicBezTo>
                  <a:cubicBezTo>
                    <a:pt x="345536" y="3310132"/>
                    <a:pt x="337516" y="3262004"/>
                    <a:pt x="361579" y="3197836"/>
                  </a:cubicBezTo>
                  <a:lnTo>
                    <a:pt x="369601" y="1577583"/>
                  </a:lnTo>
                  <a:lnTo>
                    <a:pt x="1275979" y="278173"/>
                  </a:lnTo>
                  <a:cubicBezTo>
                    <a:pt x="1308064" y="184594"/>
                    <a:pt x="1348169" y="147163"/>
                    <a:pt x="1251916" y="45562"/>
                  </a:cubicBezTo>
                  <a:cubicBezTo>
                    <a:pt x="1104863" y="-37323"/>
                    <a:pt x="1078127" y="8131"/>
                    <a:pt x="1003264" y="61604"/>
                  </a:cubicBezTo>
                  <a:close/>
                </a:path>
              </a:pathLst>
            </a:custGeom>
            <a:grp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2" name="Freeform 39">
              <a:extLst>
                <a:ext uri="{FF2B5EF4-FFF2-40B4-BE49-F238E27FC236}">
                  <a16:creationId xmlns:a16="http://schemas.microsoft.com/office/drawing/2014/main" id="{448E224F-D2A3-0270-2133-3D5924B4FD4F}"/>
                </a:ext>
              </a:extLst>
            </p:cNvPr>
            <p:cNvSpPr/>
            <p:nvPr/>
          </p:nvSpPr>
          <p:spPr bwMode="auto">
            <a:xfrm>
              <a:off x="2727568" y="3778573"/>
              <a:ext cx="619644" cy="155485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16293 w 1319647"/>
                <a:gd name="connsiteY1" fmla="*/ 150038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9647" h="3334194">
                  <a:moveTo>
                    <a:pt x="1010653" y="61604"/>
                  </a:moveTo>
                  <a:lnTo>
                    <a:pt x="16293" y="1500380"/>
                  </a:lnTo>
                  <a:lnTo>
                    <a:pt x="0" y="1713941"/>
                  </a:lnTo>
                  <a:cubicBezTo>
                    <a:pt x="2674" y="2203225"/>
                    <a:pt x="5347" y="2692510"/>
                    <a:pt x="8021" y="3181794"/>
                  </a:cubicBezTo>
                  <a:cubicBezTo>
                    <a:pt x="16042" y="3251310"/>
                    <a:pt x="32084" y="3320826"/>
                    <a:pt x="176463" y="3334194"/>
                  </a:cubicBezTo>
                  <a:cubicBezTo>
                    <a:pt x="352925" y="3310132"/>
                    <a:pt x="344905" y="3262004"/>
                    <a:pt x="368968" y="3197836"/>
                  </a:cubicBezTo>
                  <a:lnTo>
                    <a:pt x="376990" y="1577583"/>
                  </a:lnTo>
                  <a:lnTo>
                    <a:pt x="1283368" y="278173"/>
                  </a:lnTo>
                  <a:cubicBezTo>
                    <a:pt x="1315453" y="184594"/>
                    <a:pt x="1355558" y="147163"/>
                    <a:pt x="1259305" y="45562"/>
                  </a:cubicBezTo>
                  <a:cubicBezTo>
                    <a:pt x="1112252" y="-37323"/>
                    <a:pt x="1085516" y="8131"/>
                    <a:pt x="1010653" y="61604"/>
                  </a:cubicBezTo>
                  <a:close/>
                </a:path>
              </a:pathLst>
            </a:custGeom>
            <a:grp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137" name="7-Point Star 2">
            <a:extLst>
              <a:ext uri="{FF2B5EF4-FFF2-40B4-BE49-F238E27FC236}">
                <a16:creationId xmlns:a16="http://schemas.microsoft.com/office/drawing/2014/main" id="{36DEF7D7-C8ED-1FAD-114E-945905AAA9C2}"/>
              </a:ext>
            </a:extLst>
          </p:cNvPr>
          <p:cNvSpPr/>
          <p:nvPr/>
        </p:nvSpPr>
        <p:spPr bwMode="auto">
          <a:xfrm>
            <a:off x="6090489" y="4099797"/>
            <a:ext cx="274320" cy="274320"/>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FD6452FA-8E22-ADD3-1F2D-DBE9B37D65E6}"/>
              </a:ext>
            </a:extLst>
          </p:cNvPr>
          <p:cNvSpPr txBox="1"/>
          <p:nvPr/>
        </p:nvSpPr>
        <p:spPr>
          <a:xfrm>
            <a:off x="7065198" y="854497"/>
            <a:ext cx="4179671" cy="233910"/>
          </a:xfrm>
          <a:prstGeom prst="rect">
            <a:avLst/>
          </a:prstGeom>
          <a:noFill/>
        </p:spPr>
        <p:txBody>
          <a:bodyPr wrap="square" lIns="0" tIns="0" rIns="0" bIns="0" rtlCol="0">
            <a:spAutoFit/>
          </a:bodyPr>
          <a:lstStyle/>
          <a:p>
            <a:pPr algn="ctr">
              <a:lnSpc>
                <a:spcPct val="95000"/>
              </a:lnSpc>
              <a:spcAft>
                <a:spcPts val="200"/>
              </a:spcAft>
              <a:buClr>
                <a:schemeClr val="accent1"/>
              </a:buClr>
            </a:pPr>
            <a:r>
              <a:rPr lang="en-GB" sz="1600" b="1" noProof="0" dirty="0">
                <a:latin typeface="Arial" panose="020B0604020202020204" pitchFamily="34" charset="0"/>
                <a:cs typeface="Arial" panose="020B0604020202020204" pitchFamily="34" charset="0"/>
              </a:rPr>
              <a:t>MOA</a:t>
            </a:r>
            <a:r>
              <a:rPr lang="en-GB" sz="1600" b="1" baseline="30000" noProof="0" dirty="0">
                <a:latin typeface="Arial" panose="020B0604020202020204" pitchFamily="34" charset="0"/>
                <a:cs typeface="Arial" panose="020B0604020202020204" pitchFamily="34" charset="0"/>
              </a:rPr>
              <a:t>2,5</a:t>
            </a:r>
            <a:endParaRPr lang="en-GB" sz="1600" baseline="30000" noProof="0" dirty="0">
              <a:latin typeface="Arial" panose="020B0604020202020204" pitchFamily="34" charset="0"/>
              <a:cs typeface="Arial" panose="020B0604020202020204" pitchFamily="34" charset="0"/>
            </a:endParaRPr>
          </a:p>
        </p:txBody>
      </p:sp>
      <p:sp>
        <p:nvSpPr>
          <p:cNvPr id="149" name="Oval 148">
            <a:extLst>
              <a:ext uri="{FF2B5EF4-FFF2-40B4-BE49-F238E27FC236}">
                <a16:creationId xmlns:a16="http://schemas.microsoft.com/office/drawing/2014/main" id="{B1B63B0F-4649-EDE4-65C5-2BF51173839B}"/>
              </a:ext>
            </a:extLst>
          </p:cNvPr>
          <p:cNvSpPr/>
          <p:nvPr/>
        </p:nvSpPr>
        <p:spPr>
          <a:xfrm>
            <a:off x="3169290" y="1537200"/>
            <a:ext cx="413999" cy="413999"/>
          </a:xfrm>
          <a:prstGeom prst="ellipse">
            <a:avLst/>
          </a:prstGeom>
          <a:solidFill>
            <a:schemeClr val="accent6"/>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dirty="0">
                <a:latin typeface="Arial" panose="020B0604020202020204" pitchFamily="34" charset="0"/>
                <a:cs typeface="Arial" panose="020B0604020202020204" pitchFamily="34" charset="0"/>
              </a:rPr>
              <a:t>1</a:t>
            </a:r>
          </a:p>
        </p:txBody>
      </p:sp>
      <p:sp>
        <p:nvSpPr>
          <p:cNvPr id="150" name="Oval 149">
            <a:extLst>
              <a:ext uri="{FF2B5EF4-FFF2-40B4-BE49-F238E27FC236}">
                <a16:creationId xmlns:a16="http://schemas.microsoft.com/office/drawing/2014/main" id="{FD86BF49-E88C-E94D-6532-563B4C1E8BF4}"/>
              </a:ext>
            </a:extLst>
          </p:cNvPr>
          <p:cNvSpPr/>
          <p:nvPr/>
        </p:nvSpPr>
        <p:spPr>
          <a:xfrm>
            <a:off x="4442400" y="2604014"/>
            <a:ext cx="413999" cy="413999"/>
          </a:xfrm>
          <a:prstGeom prst="ellipse">
            <a:avLst/>
          </a:prstGeom>
          <a:solidFill>
            <a:schemeClr val="accent6"/>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dirty="0">
                <a:latin typeface="Arial" panose="020B0604020202020204" pitchFamily="34" charset="0"/>
                <a:cs typeface="Arial" panose="020B0604020202020204" pitchFamily="34" charset="0"/>
              </a:rPr>
              <a:t>3</a:t>
            </a:r>
          </a:p>
        </p:txBody>
      </p:sp>
      <p:sp>
        <p:nvSpPr>
          <p:cNvPr id="151" name="Oval 150">
            <a:extLst>
              <a:ext uri="{FF2B5EF4-FFF2-40B4-BE49-F238E27FC236}">
                <a16:creationId xmlns:a16="http://schemas.microsoft.com/office/drawing/2014/main" id="{B060292D-B31F-40D7-8C5D-134EDE6BE49E}"/>
              </a:ext>
            </a:extLst>
          </p:cNvPr>
          <p:cNvSpPr/>
          <p:nvPr/>
        </p:nvSpPr>
        <p:spPr>
          <a:xfrm>
            <a:off x="2855332" y="3981600"/>
            <a:ext cx="413999" cy="413999"/>
          </a:xfrm>
          <a:prstGeom prst="ellipse">
            <a:avLst/>
          </a:prstGeom>
          <a:solidFill>
            <a:schemeClr val="accent6"/>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dirty="0">
                <a:latin typeface="Arial" panose="020B0604020202020204" pitchFamily="34" charset="0"/>
                <a:cs typeface="Arial" panose="020B0604020202020204" pitchFamily="34" charset="0"/>
              </a:rPr>
              <a:t>2</a:t>
            </a:r>
          </a:p>
        </p:txBody>
      </p:sp>
      <p:grpSp>
        <p:nvGrpSpPr>
          <p:cNvPr id="162" name="Group 161">
            <a:extLst>
              <a:ext uri="{FF2B5EF4-FFF2-40B4-BE49-F238E27FC236}">
                <a16:creationId xmlns:a16="http://schemas.microsoft.com/office/drawing/2014/main" id="{74433CD6-625F-5C2E-C099-DF51965A6F21}"/>
              </a:ext>
            </a:extLst>
          </p:cNvPr>
          <p:cNvGrpSpPr/>
          <p:nvPr/>
        </p:nvGrpSpPr>
        <p:grpSpPr>
          <a:xfrm>
            <a:off x="6836074" y="1238882"/>
            <a:ext cx="845333" cy="773685"/>
            <a:chOff x="9499139" y="1861007"/>
            <a:chExt cx="845333" cy="773685"/>
          </a:xfrm>
        </p:grpSpPr>
        <p:graphicFrame>
          <p:nvGraphicFramePr>
            <p:cNvPr id="141" name="Content Placeholder 66">
              <a:extLst>
                <a:ext uri="{FF2B5EF4-FFF2-40B4-BE49-F238E27FC236}">
                  <a16:creationId xmlns:a16="http://schemas.microsoft.com/office/drawing/2014/main" id="{9130DDF2-6F96-BD92-03D3-143ADA2FA694}"/>
                </a:ext>
              </a:extLst>
            </p:cNvPr>
            <p:cNvGraphicFramePr>
              <a:graphicFrameLocks/>
            </p:cNvGraphicFramePr>
            <p:nvPr/>
          </p:nvGraphicFramePr>
          <p:xfrm>
            <a:off x="9499139" y="1978052"/>
            <a:ext cx="845333" cy="656640"/>
          </p:xfrm>
          <a:graphic>
            <a:graphicData uri="http://schemas.openxmlformats.org/drawingml/2006/table">
              <a:tbl>
                <a:tblPr firstRow="1" bandRow="1">
                  <a:tableStyleId>{5C22544A-7EE6-4342-B048-85BDC9FD1C3A}</a:tableStyleId>
                </a:tblPr>
                <a:tblGrid>
                  <a:gridCol w="845333">
                    <a:extLst>
                      <a:ext uri="{9D8B030D-6E8A-4147-A177-3AD203B41FA5}">
                        <a16:colId xmlns:a16="http://schemas.microsoft.com/office/drawing/2014/main" val="1686788466"/>
                      </a:ext>
                    </a:extLst>
                  </a:gridCol>
                </a:tblGrid>
                <a:tr h="0">
                  <a:tc>
                    <a:txBody>
                      <a:bodyPr/>
                      <a:lstStyle/>
                      <a:p>
                        <a:pPr marL="0" indent="0" algn="ctr">
                          <a:buFont typeface="Arial" panose="020B0604020202020204" pitchFamily="34" charset="0"/>
                          <a:buNone/>
                          <a:tabLst/>
                        </a:pPr>
                        <a:r>
                          <a:rPr lang="en-US" sz="1000" b="0" baseline="0" dirty="0">
                            <a:solidFill>
                              <a:schemeClr val="tx1"/>
                            </a:solidFill>
                            <a:latin typeface="Arial" panose="020B0604020202020204" pitchFamily="34" charset="0"/>
                            <a:cs typeface="Arial" panose="020B0604020202020204" pitchFamily="34" charset="0"/>
                          </a:rPr>
                          <a:t>Binding to</a:t>
                        </a:r>
                        <a:br>
                          <a:rPr lang="en-US" sz="1000" b="0" baseline="0" dirty="0">
                            <a:solidFill>
                              <a:schemeClr val="tx1"/>
                            </a:solidFill>
                            <a:latin typeface="Arial" panose="020B0604020202020204" pitchFamily="34" charset="0"/>
                            <a:cs typeface="Arial" panose="020B0604020202020204" pitchFamily="34" charset="0"/>
                          </a:rPr>
                        </a:br>
                        <a:r>
                          <a:rPr lang="en-US" sz="1000" b="0" baseline="0" dirty="0">
                            <a:solidFill>
                              <a:schemeClr val="tx1"/>
                            </a:solidFill>
                            <a:latin typeface="Arial" panose="020B0604020202020204" pitchFamily="34" charset="0"/>
                            <a:cs typeface="Arial" panose="020B0604020202020204" pitchFamily="34" charset="0"/>
                          </a:rPr>
                          <a:t>cell-surface</a:t>
                        </a:r>
                        <a:br>
                          <a:rPr lang="en-US" sz="1000" b="0" baseline="0" dirty="0">
                            <a:solidFill>
                              <a:schemeClr val="tx1"/>
                            </a:solidFill>
                            <a:latin typeface="Arial" panose="020B0604020202020204" pitchFamily="34" charset="0"/>
                            <a:cs typeface="Arial" panose="020B0604020202020204" pitchFamily="34" charset="0"/>
                          </a:rPr>
                        </a:br>
                        <a:r>
                          <a:rPr lang="en-US" sz="1000" b="0" baseline="0" dirty="0">
                            <a:solidFill>
                              <a:schemeClr val="tx1"/>
                            </a:solidFill>
                            <a:latin typeface="Arial" panose="020B0604020202020204" pitchFamily="34" charset="0"/>
                            <a:cs typeface="Arial" panose="020B0604020202020204" pitchFamily="34" charset="0"/>
                          </a:rPr>
                          <a:t>antigen</a:t>
                        </a:r>
                      </a:p>
                    </a:txBody>
                    <a:tcPr marT="153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7175434"/>
                    </a:ext>
                  </a:extLst>
                </a:tr>
              </a:tbl>
            </a:graphicData>
          </a:graphic>
        </p:graphicFrame>
        <p:sp>
          <p:nvSpPr>
            <p:cNvPr id="152" name="Oval 151">
              <a:extLst>
                <a:ext uri="{FF2B5EF4-FFF2-40B4-BE49-F238E27FC236}">
                  <a16:creationId xmlns:a16="http://schemas.microsoft.com/office/drawing/2014/main" id="{0B90B9FA-9F6B-52F1-32A2-EC6E8F43FEAD}"/>
                </a:ext>
              </a:extLst>
            </p:cNvPr>
            <p:cNvSpPr/>
            <p:nvPr/>
          </p:nvSpPr>
          <p:spPr>
            <a:xfrm>
              <a:off x="9804850" y="1861007"/>
              <a:ext cx="234000" cy="234000"/>
            </a:xfrm>
            <a:prstGeom prst="ellipse">
              <a:avLst/>
            </a:prstGeom>
            <a:solidFill>
              <a:schemeClr val="accent6"/>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noProof="0" dirty="0">
                  <a:latin typeface="Arial" panose="020B0604020202020204" pitchFamily="34" charset="0"/>
                  <a:cs typeface="Arial" panose="020B0604020202020204" pitchFamily="34" charset="0"/>
                </a:rPr>
                <a:t>1</a:t>
              </a:r>
            </a:p>
          </p:txBody>
        </p:sp>
      </p:grpSp>
      <p:grpSp>
        <p:nvGrpSpPr>
          <p:cNvPr id="161" name="Group 160">
            <a:extLst>
              <a:ext uri="{FF2B5EF4-FFF2-40B4-BE49-F238E27FC236}">
                <a16:creationId xmlns:a16="http://schemas.microsoft.com/office/drawing/2014/main" id="{1B55E5F5-9786-1F87-66D1-E4F5A771C401}"/>
              </a:ext>
            </a:extLst>
          </p:cNvPr>
          <p:cNvGrpSpPr/>
          <p:nvPr/>
        </p:nvGrpSpPr>
        <p:grpSpPr>
          <a:xfrm>
            <a:off x="10404380" y="1374403"/>
            <a:ext cx="845333" cy="468885"/>
            <a:chOff x="10795504" y="1861007"/>
            <a:chExt cx="845333" cy="468885"/>
          </a:xfrm>
        </p:grpSpPr>
        <p:graphicFrame>
          <p:nvGraphicFramePr>
            <p:cNvPr id="143" name="Content Placeholder 66">
              <a:extLst>
                <a:ext uri="{FF2B5EF4-FFF2-40B4-BE49-F238E27FC236}">
                  <a16:creationId xmlns:a16="http://schemas.microsoft.com/office/drawing/2014/main" id="{67C1DB27-3118-D595-3F66-67AAB945D6A7}"/>
                </a:ext>
              </a:extLst>
            </p:cNvPr>
            <p:cNvGraphicFramePr>
              <a:graphicFrameLocks/>
            </p:cNvGraphicFramePr>
            <p:nvPr/>
          </p:nvGraphicFramePr>
          <p:xfrm>
            <a:off x="10795504" y="1978052"/>
            <a:ext cx="845333" cy="351840"/>
          </p:xfrm>
          <a:graphic>
            <a:graphicData uri="http://schemas.openxmlformats.org/drawingml/2006/table">
              <a:tbl>
                <a:tblPr firstRow="1" bandRow="1">
                  <a:tableStyleId>{5C22544A-7EE6-4342-B048-85BDC9FD1C3A}</a:tableStyleId>
                </a:tblPr>
                <a:tblGrid>
                  <a:gridCol w="845333">
                    <a:extLst>
                      <a:ext uri="{9D8B030D-6E8A-4147-A177-3AD203B41FA5}">
                        <a16:colId xmlns:a16="http://schemas.microsoft.com/office/drawing/2014/main" val="1686788466"/>
                      </a:ext>
                    </a:extLst>
                  </a:gridCol>
                </a:tblGrid>
                <a:tr h="0">
                  <a:tc>
                    <a:txBody>
                      <a:bodyPr/>
                      <a:lstStyle/>
                      <a:p>
                        <a:pPr marL="0" indent="0" algn="ctr">
                          <a:buFont typeface="Arial" panose="020B0604020202020204" pitchFamily="34" charset="0"/>
                          <a:buNone/>
                          <a:tabLst/>
                        </a:pPr>
                        <a:r>
                          <a:rPr lang="en-US" sz="1000" b="0" baseline="0" dirty="0">
                            <a:solidFill>
                              <a:schemeClr val="tx1"/>
                            </a:solidFill>
                            <a:latin typeface="Arial" panose="020B0604020202020204" pitchFamily="34" charset="0"/>
                            <a:cs typeface="Arial" panose="020B0604020202020204" pitchFamily="34" charset="0"/>
                          </a:rPr>
                          <a:t>Cell death</a:t>
                        </a:r>
                      </a:p>
                    </a:txBody>
                    <a:tcPr marT="153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7175434"/>
                    </a:ext>
                  </a:extLst>
                </a:tr>
              </a:tbl>
            </a:graphicData>
          </a:graphic>
        </p:graphicFrame>
        <p:sp>
          <p:nvSpPr>
            <p:cNvPr id="153" name="Oval 152">
              <a:extLst>
                <a:ext uri="{FF2B5EF4-FFF2-40B4-BE49-F238E27FC236}">
                  <a16:creationId xmlns:a16="http://schemas.microsoft.com/office/drawing/2014/main" id="{3ACA2987-21E8-CA69-8004-27B6F5C4A6E5}"/>
                </a:ext>
              </a:extLst>
            </p:cNvPr>
            <p:cNvSpPr/>
            <p:nvPr/>
          </p:nvSpPr>
          <p:spPr>
            <a:xfrm>
              <a:off x="11102400" y="1861007"/>
              <a:ext cx="234000" cy="234000"/>
            </a:xfrm>
            <a:prstGeom prst="ellipse">
              <a:avLst/>
            </a:prstGeom>
            <a:solidFill>
              <a:schemeClr val="accent6"/>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noProof="0" dirty="0">
                  <a:latin typeface="Arial" panose="020B0604020202020204" pitchFamily="34" charset="0"/>
                  <a:cs typeface="Arial" panose="020B0604020202020204" pitchFamily="34" charset="0"/>
                </a:rPr>
                <a:t>6</a:t>
              </a:r>
            </a:p>
          </p:txBody>
        </p:sp>
      </p:grpSp>
      <p:grpSp>
        <p:nvGrpSpPr>
          <p:cNvPr id="165" name="Group 164">
            <a:extLst>
              <a:ext uri="{FF2B5EF4-FFF2-40B4-BE49-F238E27FC236}">
                <a16:creationId xmlns:a16="http://schemas.microsoft.com/office/drawing/2014/main" id="{923EAF9C-A927-750B-4421-2095A3659432}"/>
              </a:ext>
            </a:extLst>
          </p:cNvPr>
          <p:cNvGrpSpPr/>
          <p:nvPr/>
        </p:nvGrpSpPr>
        <p:grpSpPr>
          <a:xfrm>
            <a:off x="10237066" y="3563003"/>
            <a:ext cx="950368" cy="620137"/>
            <a:chOff x="10207561" y="3517200"/>
            <a:chExt cx="950368" cy="620137"/>
          </a:xfrm>
        </p:grpSpPr>
        <p:graphicFrame>
          <p:nvGraphicFramePr>
            <p:cNvPr id="145" name="Content Placeholder 66">
              <a:extLst>
                <a:ext uri="{FF2B5EF4-FFF2-40B4-BE49-F238E27FC236}">
                  <a16:creationId xmlns:a16="http://schemas.microsoft.com/office/drawing/2014/main" id="{29805E2C-33B8-2287-62B2-4BB600783DBB}"/>
                </a:ext>
              </a:extLst>
            </p:cNvPr>
            <p:cNvGraphicFramePr>
              <a:graphicFrameLocks/>
            </p:cNvGraphicFramePr>
            <p:nvPr/>
          </p:nvGraphicFramePr>
          <p:xfrm>
            <a:off x="10207561" y="3633097"/>
            <a:ext cx="950368" cy="504240"/>
          </p:xfrm>
          <a:graphic>
            <a:graphicData uri="http://schemas.openxmlformats.org/drawingml/2006/table">
              <a:tbl>
                <a:tblPr firstRow="1" bandRow="1">
                  <a:tableStyleId>{5C22544A-7EE6-4342-B048-85BDC9FD1C3A}</a:tableStyleId>
                </a:tblPr>
                <a:tblGrid>
                  <a:gridCol w="950368">
                    <a:extLst>
                      <a:ext uri="{9D8B030D-6E8A-4147-A177-3AD203B41FA5}">
                        <a16:colId xmlns:a16="http://schemas.microsoft.com/office/drawing/2014/main" val="1686788466"/>
                      </a:ext>
                    </a:extLst>
                  </a:gridCol>
                </a:tblGrid>
                <a:tr h="0">
                  <a:tc>
                    <a:txBody>
                      <a:bodyPr/>
                      <a:lstStyle/>
                      <a:p>
                        <a:pPr marL="0" indent="0" algn="ctr">
                          <a:buFont typeface="Arial" panose="020B0604020202020204" pitchFamily="34" charset="0"/>
                          <a:buNone/>
                          <a:tabLst/>
                        </a:pPr>
                        <a:r>
                          <a:rPr lang="en-US" sz="1000" b="0" baseline="0" dirty="0">
                            <a:solidFill>
                              <a:schemeClr val="tx1"/>
                            </a:solidFill>
                            <a:latin typeface="Arial" panose="020B0604020202020204" pitchFamily="34" charset="0"/>
                            <a:cs typeface="Arial" panose="020B0604020202020204" pitchFamily="34" charset="0"/>
                          </a:rPr>
                          <a:t>Release of active payload</a:t>
                        </a:r>
                      </a:p>
                    </a:txBody>
                    <a:tcPr marL="19440" marR="19440" marT="153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7175434"/>
                    </a:ext>
                  </a:extLst>
                </a:tr>
              </a:tbl>
            </a:graphicData>
          </a:graphic>
        </p:graphicFrame>
        <p:sp>
          <p:nvSpPr>
            <p:cNvPr id="154" name="Oval 153">
              <a:extLst>
                <a:ext uri="{FF2B5EF4-FFF2-40B4-BE49-F238E27FC236}">
                  <a16:creationId xmlns:a16="http://schemas.microsoft.com/office/drawing/2014/main" id="{E61BF025-39FE-8F1F-7DD1-9117444E8464}"/>
                </a:ext>
              </a:extLst>
            </p:cNvPr>
            <p:cNvSpPr/>
            <p:nvPr/>
          </p:nvSpPr>
          <p:spPr>
            <a:xfrm>
              <a:off x="10565790" y="3517200"/>
              <a:ext cx="234000" cy="234000"/>
            </a:xfrm>
            <a:prstGeom prst="ellipse">
              <a:avLst/>
            </a:prstGeom>
            <a:solidFill>
              <a:schemeClr val="accent6"/>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noProof="0" dirty="0">
                  <a:latin typeface="Arial" panose="020B0604020202020204" pitchFamily="34" charset="0"/>
                  <a:cs typeface="Arial" panose="020B0604020202020204" pitchFamily="34" charset="0"/>
                </a:rPr>
                <a:t>4</a:t>
              </a:r>
            </a:p>
          </p:txBody>
        </p:sp>
      </p:grpSp>
      <p:grpSp>
        <p:nvGrpSpPr>
          <p:cNvPr id="163" name="Group 162">
            <a:extLst>
              <a:ext uri="{FF2B5EF4-FFF2-40B4-BE49-F238E27FC236}">
                <a16:creationId xmlns:a16="http://schemas.microsoft.com/office/drawing/2014/main" id="{62271B58-3A7E-198C-9594-D2E79C1ADDE6}"/>
              </a:ext>
            </a:extLst>
          </p:cNvPr>
          <p:cNvGrpSpPr/>
          <p:nvPr/>
        </p:nvGrpSpPr>
        <p:grpSpPr>
          <a:xfrm>
            <a:off x="7309572" y="2683428"/>
            <a:ext cx="917729" cy="773685"/>
            <a:chOff x="8352964" y="2505532"/>
            <a:chExt cx="917729" cy="773685"/>
          </a:xfrm>
        </p:grpSpPr>
        <p:graphicFrame>
          <p:nvGraphicFramePr>
            <p:cNvPr id="156" name="Content Placeholder 66">
              <a:extLst>
                <a:ext uri="{FF2B5EF4-FFF2-40B4-BE49-F238E27FC236}">
                  <a16:creationId xmlns:a16="http://schemas.microsoft.com/office/drawing/2014/main" id="{27BFD3DC-BC57-AF95-F476-BFB53D63C708}"/>
                </a:ext>
              </a:extLst>
            </p:cNvPr>
            <p:cNvGraphicFramePr>
              <a:graphicFrameLocks/>
            </p:cNvGraphicFramePr>
            <p:nvPr/>
          </p:nvGraphicFramePr>
          <p:xfrm>
            <a:off x="8352964" y="2622577"/>
            <a:ext cx="917729" cy="656640"/>
          </p:xfrm>
          <a:graphic>
            <a:graphicData uri="http://schemas.openxmlformats.org/drawingml/2006/table">
              <a:tbl>
                <a:tblPr firstRow="1" bandRow="1">
                  <a:tableStyleId>{5C22544A-7EE6-4342-B048-85BDC9FD1C3A}</a:tableStyleId>
                </a:tblPr>
                <a:tblGrid>
                  <a:gridCol w="917729">
                    <a:extLst>
                      <a:ext uri="{9D8B030D-6E8A-4147-A177-3AD203B41FA5}">
                        <a16:colId xmlns:a16="http://schemas.microsoft.com/office/drawing/2014/main" val="1686788466"/>
                      </a:ext>
                    </a:extLst>
                  </a:gridCol>
                </a:tblGrid>
                <a:tr h="0">
                  <a:tc>
                    <a:txBody>
                      <a:bodyPr/>
                      <a:lstStyle/>
                      <a:p>
                        <a:pPr marL="0" indent="0" algn="ctr">
                          <a:buFont typeface="Arial" panose="020B0604020202020204" pitchFamily="34" charset="0"/>
                          <a:buNone/>
                          <a:tabLst/>
                        </a:pPr>
                        <a:r>
                          <a:rPr lang="en-US" sz="1000" b="0" baseline="0" dirty="0">
                            <a:solidFill>
                              <a:schemeClr val="tx1"/>
                            </a:solidFill>
                            <a:latin typeface="Arial" panose="020B0604020202020204" pitchFamily="34" charset="0"/>
                            <a:cs typeface="Arial" panose="020B0604020202020204" pitchFamily="34" charset="0"/>
                          </a:rPr>
                          <a:t>Endocytosis of</a:t>
                        </a:r>
                        <a:br>
                          <a:rPr lang="en-US" sz="1000" b="0" baseline="0" dirty="0">
                            <a:solidFill>
                              <a:schemeClr val="tx1"/>
                            </a:solidFill>
                            <a:latin typeface="Arial" panose="020B0604020202020204" pitchFamily="34" charset="0"/>
                            <a:cs typeface="Arial" panose="020B0604020202020204" pitchFamily="34" charset="0"/>
                          </a:rPr>
                        </a:br>
                        <a:r>
                          <a:rPr lang="en-US" sz="1000" b="0" baseline="0" dirty="0">
                            <a:solidFill>
                              <a:schemeClr val="tx1"/>
                            </a:solidFill>
                            <a:latin typeface="Arial" panose="020B0604020202020204" pitchFamily="34" charset="0"/>
                            <a:cs typeface="Arial" panose="020B0604020202020204" pitchFamily="34" charset="0"/>
                          </a:rPr>
                          <a:t>ADC-antigen</a:t>
                        </a:r>
                      </a:p>
                      <a:p>
                        <a:pPr marL="0" indent="0" algn="ctr">
                          <a:buFont typeface="Arial" panose="020B0604020202020204" pitchFamily="34" charset="0"/>
                          <a:buNone/>
                          <a:tabLst/>
                        </a:pPr>
                        <a:r>
                          <a:rPr lang="en-US" sz="1000" b="0" baseline="0" dirty="0">
                            <a:solidFill>
                              <a:schemeClr val="tx1"/>
                            </a:solidFill>
                            <a:latin typeface="Arial" panose="020B0604020202020204" pitchFamily="34" charset="0"/>
                            <a:cs typeface="Arial" panose="020B0604020202020204" pitchFamily="34" charset="0"/>
                          </a:rPr>
                          <a:t>complex</a:t>
                        </a:r>
                      </a:p>
                    </a:txBody>
                    <a:tcPr marL="0" marR="0" marT="153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7175434"/>
                    </a:ext>
                  </a:extLst>
                </a:tr>
              </a:tbl>
            </a:graphicData>
          </a:graphic>
        </p:graphicFrame>
        <p:sp>
          <p:nvSpPr>
            <p:cNvPr id="157" name="Oval 156">
              <a:extLst>
                <a:ext uri="{FF2B5EF4-FFF2-40B4-BE49-F238E27FC236}">
                  <a16:creationId xmlns:a16="http://schemas.microsoft.com/office/drawing/2014/main" id="{C6CA179F-C802-D234-777E-E65C075B136A}"/>
                </a:ext>
              </a:extLst>
            </p:cNvPr>
            <p:cNvSpPr/>
            <p:nvPr/>
          </p:nvSpPr>
          <p:spPr>
            <a:xfrm>
              <a:off x="8694828" y="2505532"/>
              <a:ext cx="234000" cy="234000"/>
            </a:xfrm>
            <a:prstGeom prst="ellipse">
              <a:avLst/>
            </a:prstGeom>
            <a:solidFill>
              <a:schemeClr val="accent6"/>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noProof="0" dirty="0">
                  <a:latin typeface="Arial" panose="020B0604020202020204" pitchFamily="34" charset="0"/>
                  <a:cs typeface="Arial" panose="020B0604020202020204" pitchFamily="34" charset="0"/>
                </a:rPr>
                <a:t>2</a:t>
              </a:r>
            </a:p>
          </p:txBody>
        </p:sp>
      </p:grpSp>
      <p:sp>
        <p:nvSpPr>
          <p:cNvPr id="158" name="7-Point Star 2">
            <a:extLst>
              <a:ext uri="{FF2B5EF4-FFF2-40B4-BE49-F238E27FC236}">
                <a16:creationId xmlns:a16="http://schemas.microsoft.com/office/drawing/2014/main" id="{92F037BA-0E9D-8DD8-B7CB-0CA91B977709}"/>
              </a:ext>
            </a:extLst>
          </p:cNvPr>
          <p:cNvSpPr/>
          <p:nvPr/>
        </p:nvSpPr>
        <p:spPr bwMode="auto">
          <a:xfrm>
            <a:off x="3881434" y="3407931"/>
            <a:ext cx="205986" cy="205986"/>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9" name="7-Point Star 2">
            <a:extLst>
              <a:ext uri="{FF2B5EF4-FFF2-40B4-BE49-F238E27FC236}">
                <a16:creationId xmlns:a16="http://schemas.microsoft.com/office/drawing/2014/main" id="{492D5C27-40E0-4C75-C51F-AA8939C34736}"/>
              </a:ext>
            </a:extLst>
          </p:cNvPr>
          <p:cNvSpPr/>
          <p:nvPr/>
        </p:nvSpPr>
        <p:spPr bwMode="auto">
          <a:xfrm>
            <a:off x="3173409" y="3573031"/>
            <a:ext cx="205986" cy="205986"/>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69" name="Oval 168">
            <a:extLst>
              <a:ext uri="{FF2B5EF4-FFF2-40B4-BE49-F238E27FC236}">
                <a16:creationId xmlns:a16="http://schemas.microsoft.com/office/drawing/2014/main" id="{EF1FC2C6-7EFC-A9EA-1631-C1D925CF9999}"/>
              </a:ext>
            </a:extLst>
          </p:cNvPr>
          <p:cNvSpPr/>
          <p:nvPr/>
        </p:nvSpPr>
        <p:spPr>
          <a:xfrm>
            <a:off x="6942753" y="3865799"/>
            <a:ext cx="1197866" cy="737855"/>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8" name="Content Placeholder 66">
            <a:extLst>
              <a:ext uri="{FF2B5EF4-FFF2-40B4-BE49-F238E27FC236}">
                <a16:creationId xmlns:a16="http://schemas.microsoft.com/office/drawing/2014/main" id="{E1C6D37F-7DF3-C809-6491-D82542802CE7}"/>
              </a:ext>
            </a:extLst>
          </p:cNvPr>
          <p:cNvGraphicFramePr>
            <a:graphicFrameLocks/>
          </p:cNvGraphicFramePr>
          <p:nvPr/>
        </p:nvGraphicFramePr>
        <p:xfrm>
          <a:off x="6842181" y="4332382"/>
          <a:ext cx="4625705" cy="1066800"/>
        </p:xfrm>
        <a:graphic>
          <a:graphicData uri="http://schemas.openxmlformats.org/drawingml/2006/table">
            <a:tbl>
              <a:tblPr bandRow="1">
                <a:tableStyleId>{5C22544A-7EE6-4342-B048-85BDC9FD1C3A}</a:tableStyleId>
              </a:tblPr>
              <a:tblGrid>
                <a:gridCol w="4625705">
                  <a:extLst>
                    <a:ext uri="{9D8B030D-6E8A-4147-A177-3AD203B41FA5}">
                      <a16:colId xmlns:a16="http://schemas.microsoft.com/office/drawing/2014/main" val="1686788466"/>
                    </a:ext>
                  </a:extLst>
                </a:gridCol>
              </a:tblGrid>
              <a:tr h="370840">
                <a:tc>
                  <a:txBody>
                    <a:bodyPr/>
                    <a:lstStyle/>
                    <a:p>
                      <a:pPr marL="0" indent="0">
                        <a:buFont typeface="Arial" panose="020B0604020202020204" pitchFamily="34" charset="0"/>
                        <a:buNone/>
                      </a:pPr>
                      <a:r>
                        <a:rPr lang="en-US" sz="1200" b="1" dirty="0">
                          <a:latin typeface="Arial" panose="020B0604020202020204" pitchFamily="34" charset="0"/>
                          <a:cs typeface="Arial" panose="020B0604020202020204" pitchFamily="34" charset="0"/>
                        </a:rPr>
                        <a:t>Bystander effect: killing of antigen-negative cancer cells;</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depends on:</a:t>
                      </a:r>
                      <a:r>
                        <a:rPr lang="en-US" sz="1200" b="1" baseline="30000" dirty="0">
                          <a:latin typeface="Arial" panose="020B0604020202020204" pitchFamily="34" charset="0"/>
                          <a:cs typeface="Arial" panose="020B0604020202020204" pitchFamily="34" charset="0"/>
                        </a:rPr>
                        <a:t>1,3,6,7a</a:t>
                      </a:r>
                    </a:p>
                    <a:p>
                      <a:pPr marL="184150" indent="-184150">
                        <a:buFont typeface="Arial" panose="020B0604020202020204" pitchFamily="34" charset="0"/>
                        <a:buChar char="•"/>
                        <a:tabLst/>
                      </a:pPr>
                      <a:r>
                        <a:rPr lang="en-US" sz="1000" b="0" dirty="0">
                          <a:latin typeface="Arial" panose="020B0604020202020204" pitchFamily="34" charset="0"/>
                          <a:cs typeface="Arial" panose="020B0604020202020204" pitchFamily="34" charset="0"/>
                        </a:rPr>
                        <a:t>Use of pH- or protease-cleavable linker</a:t>
                      </a:r>
                    </a:p>
                    <a:p>
                      <a:pPr marL="184150" indent="-184150">
                        <a:buFont typeface="Arial" panose="020B0604020202020204" pitchFamily="34" charset="0"/>
                        <a:buChar char="•"/>
                        <a:tabLst/>
                      </a:pPr>
                      <a:r>
                        <a:rPr lang="en-US" sz="1000" b="0" baseline="0" dirty="0">
                          <a:latin typeface="Arial" panose="020B0604020202020204" pitchFamily="34" charset="0"/>
                          <a:cs typeface="Arial" panose="020B0604020202020204" pitchFamily="34" charset="0"/>
                        </a:rPr>
                        <a:t>Hydrophobicity / membrane permeability of the free drug</a:t>
                      </a:r>
                    </a:p>
                    <a:p>
                      <a:pPr marL="184150" indent="-184150">
                        <a:buFont typeface="Arial" panose="020B0604020202020204" pitchFamily="34" charset="0"/>
                        <a:buChar char="•"/>
                        <a:tabLst/>
                      </a:pPr>
                      <a:r>
                        <a:rPr lang="en-US" sz="1000" b="0" baseline="0" dirty="0">
                          <a:latin typeface="Arial" panose="020B0604020202020204" pitchFamily="34" charset="0"/>
                          <a:cs typeface="Arial" panose="020B0604020202020204" pitchFamily="34" charset="0"/>
                        </a:rPr>
                        <a:t>Extent of ADC internalization after antigen binding</a:t>
                      </a:r>
                    </a:p>
                    <a:p>
                      <a:pPr marL="184150" indent="-184150">
                        <a:buFont typeface="Arial" panose="020B0604020202020204" pitchFamily="34" charset="0"/>
                        <a:buChar char="•"/>
                        <a:tabLst/>
                      </a:pPr>
                      <a:r>
                        <a:rPr lang="en-US" sz="1000" b="0" baseline="0" dirty="0">
                          <a:latin typeface="Arial" panose="020B0604020202020204" pitchFamily="34" charset="0"/>
                          <a:cs typeface="Arial" panose="020B0604020202020204" pitchFamily="34" charset="0"/>
                        </a:rPr>
                        <a:t>Payload release before internalization and from apoptotic cells</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44512798"/>
                  </a:ext>
                </a:extLst>
              </a:tr>
            </a:tbl>
          </a:graphicData>
        </a:graphic>
      </p:graphicFrame>
      <p:sp>
        <p:nvSpPr>
          <p:cNvPr id="170" name="7-Point Star 2">
            <a:extLst>
              <a:ext uri="{FF2B5EF4-FFF2-40B4-BE49-F238E27FC236}">
                <a16:creationId xmlns:a16="http://schemas.microsoft.com/office/drawing/2014/main" id="{22AF9186-B0DD-C684-E19B-93898338C16B}"/>
              </a:ext>
            </a:extLst>
          </p:cNvPr>
          <p:cNvSpPr/>
          <p:nvPr/>
        </p:nvSpPr>
        <p:spPr bwMode="auto">
          <a:xfrm>
            <a:off x="7427119" y="4005726"/>
            <a:ext cx="229134" cy="229134"/>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195" name="Group 194">
            <a:extLst>
              <a:ext uri="{FF2B5EF4-FFF2-40B4-BE49-F238E27FC236}">
                <a16:creationId xmlns:a16="http://schemas.microsoft.com/office/drawing/2014/main" id="{6E80655B-6892-3B5E-C225-544C487E999B}"/>
              </a:ext>
            </a:extLst>
          </p:cNvPr>
          <p:cNvGrpSpPr/>
          <p:nvPr/>
        </p:nvGrpSpPr>
        <p:grpSpPr>
          <a:xfrm>
            <a:off x="8716861" y="1144104"/>
            <a:ext cx="413810" cy="439346"/>
            <a:chOff x="-1656128" y="1650225"/>
            <a:chExt cx="1338898" cy="1421527"/>
          </a:xfrm>
        </p:grpSpPr>
        <p:grpSp>
          <p:nvGrpSpPr>
            <p:cNvPr id="172" name="Group 171">
              <a:extLst>
                <a:ext uri="{FF2B5EF4-FFF2-40B4-BE49-F238E27FC236}">
                  <a16:creationId xmlns:a16="http://schemas.microsoft.com/office/drawing/2014/main" id="{9177561B-4664-BE40-7685-836EDE2A7C2B}"/>
                </a:ext>
              </a:extLst>
            </p:cNvPr>
            <p:cNvGrpSpPr/>
            <p:nvPr/>
          </p:nvGrpSpPr>
          <p:grpSpPr>
            <a:xfrm>
              <a:off x="-1656128" y="1650225"/>
              <a:ext cx="1338898" cy="1421527"/>
              <a:chOff x="1809504" y="2500626"/>
              <a:chExt cx="1338898" cy="1421527"/>
            </a:xfrm>
          </p:grpSpPr>
          <p:cxnSp>
            <p:nvCxnSpPr>
              <p:cNvPr id="189" name="Straight Connector 188">
                <a:extLst>
                  <a:ext uri="{FF2B5EF4-FFF2-40B4-BE49-F238E27FC236}">
                    <a16:creationId xmlns:a16="http://schemas.microsoft.com/office/drawing/2014/main" id="{0FF4C14D-EC7F-EA9B-137B-08B0FA98FF4B}"/>
                  </a:ext>
                </a:extLst>
              </p:cNvPr>
              <p:cNvCxnSpPr>
                <a:cxnSpLocks/>
              </p:cNvCxnSpPr>
              <p:nvPr/>
            </p:nvCxnSpPr>
            <p:spPr>
              <a:xfrm>
                <a:off x="2179189" y="3408176"/>
                <a:ext cx="111622"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D45D3036-DFF3-44E4-7492-9A130C3B5AC4}"/>
                  </a:ext>
                </a:extLst>
              </p:cNvPr>
              <p:cNvCxnSpPr>
                <a:cxnSpLocks/>
              </p:cNvCxnSpPr>
              <p:nvPr/>
            </p:nvCxnSpPr>
            <p:spPr>
              <a:xfrm>
                <a:off x="2179189" y="3622447"/>
                <a:ext cx="111622"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a:extLst>
                  <a:ext uri="{FF2B5EF4-FFF2-40B4-BE49-F238E27FC236}">
                    <a16:creationId xmlns:a16="http://schemas.microsoft.com/office/drawing/2014/main" id="{9EC21B30-BA09-26AA-C60C-B853EB4E7DB4}"/>
                  </a:ext>
                </a:extLst>
              </p:cNvPr>
              <p:cNvCxnSpPr>
                <a:cxnSpLocks/>
              </p:cNvCxnSpPr>
              <p:nvPr/>
            </p:nvCxnSpPr>
            <p:spPr>
              <a:xfrm flipH="1">
                <a:off x="2640427" y="3408176"/>
                <a:ext cx="111622"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F68C0196-FE59-B5F8-B3CF-EAF69BDB1065}"/>
                  </a:ext>
                </a:extLst>
              </p:cNvPr>
              <p:cNvCxnSpPr>
                <a:cxnSpLocks/>
              </p:cNvCxnSpPr>
              <p:nvPr/>
            </p:nvCxnSpPr>
            <p:spPr>
              <a:xfrm flipH="1">
                <a:off x="2640427" y="3622447"/>
                <a:ext cx="111622"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78" name="Group 177">
                <a:extLst>
                  <a:ext uri="{FF2B5EF4-FFF2-40B4-BE49-F238E27FC236}">
                    <a16:creationId xmlns:a16="http://schemas.microsoft.com/office/drawing/2014/main" id="{5BFF2948-D9B1-9089-9768-FBCEA59EF45F}"/>
                  </a:ext>
                </a:extLst>
              </p:cNvPr>
              <p:cNvGrpSpPr/>
              <p:nvPr/>
            </p:nvGrpSpPr>
            <p:grpSpPr>
              <a:xfrm>
                <a:off x="1809504" y="2500626"/>
                <a:ext cx="1338898" cy="1421527"/>
                <a:chOff x="1976501" y="3778573"/>
                <a:chExt cx="1464471" cy="1554850"/>
              </a:xfrm>
              <a:solidFill>
                <a:schemeClr val="accent1"/>
              </a:solidFill>
            </p:grpSpPr>
            <p:sp>
              <p:nvSpPr>
                <p:cNvPr id="179" name="Freeform 73">
                  <a:extLst>
                    <a:ext uri="{FF2B5EF4-FFF2-40B4-BE49-F238E27FC236}">
                      <a16:creationId xmlns:a16="http://schemas.microsoft.com/office/drawing/2014/main" id="{5AA673ED-252C-F5F7-2101-5D1A9A7D5D07}"/>
                    </a:ext>
                  </a:extLst>
                </p:cNvPr>
                <p:cNvSpPr/>
                <p:nvPr/>
              </p:nvSpPr>
              <p:spPr bwMode="auto">
                <a:xfrm>
                  <a:off x="3010041" y="4016813"/>
                  <a:ext cx="430931" cy="568975"/>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solidFill>
                  <a:schemeClr val="tx2"/>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0" name="Freeform 74">
                  <a:extLst>
                    <a:ext uri="{FF2B5EF4-FFF2-40B4-BE49-F238E27FC236}">
                      <a16:creationId xmlns:a16="http://schemas.microsoft.com/office/drawing/2014/main" id="{31A4A0A6-931A-57DF-A1DE-B92CF4B4E1F1}"/>
                    </a:ext>
                  </a:extLst>
                </p:cNvPr>
                <p:cNvSpPr/>
                <p:nvPr/>
              </p:nvSpPr>
              <p:spPr bwMode="auto">
                <a:xfrm flipV="1">
                  <a:off x="1976501" y="4038929"/>
                  <a:ext cx="430931" cy="568975"/>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solidFill>
                  <a:schemeClr val="tx2"/>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1" name="Freeform 39">
                  <a:extLst>
                    <a:ext uri="{FF2B5EF4-FFF2-40B4-BE49-F238E27FC236}">
                      <a16:creationId xmlns:a16="http://schemas.microsoft.com/office/drawing/2014/main" id="{5BE834DF-4E5B-29D4-A8FA-A133A1B24A0B}"/>
                    </a:ext>
                  </a:extLst>
                </p:cNvPr>
                <p:cNvSpPr/>
                <p:nvPr/>
              </p:nvSpPr>
              <p:spPr bwMode="auto">
                <a:xfrm>
                  <a:off x="2727568" y="3778573"/>
                  <a:ext cx="619644" cy="155485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16293 w 1319647"/>
                    <a:gd name="connsiteY1" fmla="*/ 150038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9647" h="3334194">
                      <a:moveTo>
                        <a:pt x="1010653" y="61604"/>
                      </a:moveTo>
                      <a:lnTo>
                        <a:pt x="16293" y="1500380"/>
                      </a:lnTo>
                      <a:lnTo>
                        <a:pt x="0" y="1713941"/>
                      </a:lnTo>
                      <a:cubicBezTo>
                        <a:pt x="2674" y="2203225"/>
                        <a:pt x="5347" y="2692510"/>
                        <a:pt x="8021" y="3181794"/>
                      </a:cubicBezTo>
                      <a:cubicBezTo>
                        <a:pt x="16042" y="3251310"/>
                        <a:pt x="32084" y="3320826"/>
                        <a:pt x="176463" y="3334194"/>
                      </a:cubicBezTo>
                      <a:cubicBezTo>
                        <a:pt x="352925" y="3310132"/>
                        <a:pt x="344905" y="3262004"/>
                        <a:pt x="368968" y="3197836"/>
                      </a:cubicBezTo>
                      <a:lnTo>
                        <a:pt x="376990" y="1577583"/>
                      </a:lnTo>
                      <a:lnTo>
                        <a:pt x="1283368" y="278173"/>
                      </a:lnTo>
                      <a:cubicBezTo>
                        <a:pt x="1315453" y="184594"/>
                        <a:pt x="1355558" y="147163"/>
                        <a:pt x="1259305" y="45562"/>
                      </a:cubicBezTo>
                      <a:cubicBezTo>
                        <a:pt x="1112252" y="-37323"/>
                        <a:pt x="1085516" y="8131"/>
                        <a:pt x="1010653" y="61604"/>
                      </a:cubicBezTo>
                      <a:close/>
                    </a:path>
                  </a:pathLst>
                </a:custGeom>
                <a:solidFill>
                  <a:schemeClr val="tx2"/>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2" name="Freeform 41">
                  <a:extLst>
                    <a:ext uri="{FF2B5EF4-FFF2-40B4-BE49-F238E27FC236}">
                      <a16:creationId xmlns:a16="http://schemas.microsoft.com/office/drawing/2014/main" id="{E8BAD01A-0E81-A3FD-C9DC-8909810C32B2}"/>
                    </a:ext>
                  </a:extLst>
                </p:cNvPr>
                <p:cNvSpPr/>
                <p:nvPr/>
              </p:nvSpPr>
              <p:spPr bwMode="auto">
                <a:xfrm flipH="1">
                  <a:off x="2041130" y="3778573"/>
                  <a:ext cx="616174" cy="155485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03264 w 1312258"/>
                    <a:gd name="connsiteY0" fmla="*/ 61604 h 3334194"/>
                    <a:gd name="connsiteX1" fmla="*/ 32716 w 1312258"/>
                    <a:gd name="connsiteY1" fmla="*/ 1481330 h 3334194"/>
                    <a:gd name="connsiteX2" fmla="*/ 2136 w 1312258"/>
                    <a:gd name="connsiteY2" fmla="*/ 1713941 h 3334194"/>
                    <a:gd name="connsiteX3" fmla="*/ 632 w 1312258"/>
                    <a:gd name="connsiteY3" fmla="*/ 3181794 h 3334194"/>
                    <a:gd name="connsiteX4" fmla="*/ 169074 w 1312258"/>
                    <a:gd name="connsiteY4" fmla="*/ 3334194 h 3334194"/>
                    <a:gd name="connsiteX5" fmla="*/ 361579 w 1312258"/>
                    <a:gd name="connsiteY5" fmla="*/ 3197836 h 3334194"/>
                    <a:gd name="connsiteX6" fmla="*/ 369601 w 1312258"/>
                    <a:gd name="connsiteY6" fmla="*/ 1577583 h 3334194"/>
                    <a:gd name="connsiteX7" fmla="*/ 1275979 w 1312258"/>
                    <a:gd name="connsiteY7" fmla="*/ 278173 h 3334194"/>
                    <a:gd name="connsiteX8" fmla="*/ 1251916 w 1312258"/>
                    <a:gd name="connsiteY8" fmla="*/ 45562 h 3334194"/>
                    <a:gd name="connsiteX9" fmla="*/ 1003264 w 1312258"/>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58" h="3334194">
                      <a:moveTo>
                        <a:pt x="1003264" y="61604"/>
                      </a:moveTo>
                      <a:lnTo>
                        <a:pt x="32716" y="1481330"/>
                      </a:lnTo>
                      <a:cubicBezTo>
                        <a:pt x="19348" y="1558867"/>
                        <a:pt x="5979" y="1593541"/>
                        <a:pt x="2136" y="1713941"/>
                      </a:cubicBezTo>
                      <a:cubicBezTo>
                        <a:pt x="4810" y="2203225"/>
                        <a:pt x="-2042" y="2692510"/>
                        <a:pt x="632" y="3181794"/>
                      </a:cubicBezTo>
                      <a:cubicBezTo>
                        <a:pt x="8653" y="3251310"/>
                        <a:pt x="24695" y="3320826"/>
                        <a:pt x="169074" y="3334194"/>
                      </a:cubicBezTo>
                      <a:cubicBezTo>
                        <a:pt x="345536" y="3310132"/>
                        <a:pt x="337516" y="3262004"/>
                        <a:pt x="361579" y="3197836"/>
                      </a:cubicBezTo>
                      <a:lnTo>
                        <a:pt x="369601" y="1577583"/>
                      </a:lnTo>
                      <a:lnTo>
                        <a:pt x="1275979" y="278173"/>
                      </a:lnTo>
                      <a:cubicBezTo>
                        <a:pt x="1308064" y="184594"/>
                        <a:pt x="1348169" y="147163"/>
                        <a:pt x="1251916" y="45562"/>
                      </a:cubicBezTo>
                      <a:cubicBezTo>
                        <a:pt x="1104863" y="-37323"/>
                        <a:pt x="1078127" y="8131"/>
                        <a:pt x="1003264" y="61604"/>
                      </a:cubicBezTo>
                      <a:close/>
                    </a:path>
                  </a:pathLst>
                </a:custGeom>
                <a:solidFill>
                  <a:schemeClr val="tx2"/>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sp>
          <p:nvSpPr>
            <p:cNvPr id="191" name="7-Point Star 2">
              <a:extLst>
                <a:ext uri="{FF2B5EF4-FFF2-40B4-BE49-F238E27FC236}">
                  <a16:creationId xmlns:a16="http://schemas.microsoft.com/office/drawing/2014/main" id="{E7B5F2F8-217F-693B-B29C-FE744D9E2BE1}"/>
                </a:ext>
              </a:extLst>
            </p:cNvPr>
            <p:cNvSpPr/>
            <p:nvPr/>
          </p:nvSpPr>
          <p:spPr bwMode="auto">
            <a:xfrm>
              <a:off x="-740238" y="2475015"/>
              <a:ext cx="130943" cy="130943"/>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92" name="7-Point Star 2">
              <a:extLst>
                <a:ext uri="{FF2B5EF4-FFF2-40B4-BE49-F238E27FC236}">
                  <a16:creationId xmlns:a16="http://schemas.microsoft.com/office/drawing/2014/main" id="{F60B00FB-DF0D-F0CA-74D0-8AAC0F5D2758}"/>
                </a:ext>
              </a:extLst>
            </p:cNvPr>
            <p:cNvSpPr/>
            <p:nvPr/>
          </p:nvSpPr>
          <p:spPr bwMode="auto">
            <a:xfrm>
              <a:off x="-740238" y="2690915"/>
              <a:ext cx="130943" cy="130943"/>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93" name="7-Point Star 2">
              <a:extLst>
                <a:ext uri="{FF2B5EF4-FFF2-40B4-BE49-F238E27FC236}">
                  <a16:creationId xmlns:a16="http://schemas.microsoft.com/office/drawing/2014/main" id="{637B8C8C-3AA8-CCB6-DAE3-97AE320FF52E}"/>
                </a:ext>
              </a:extLst>
            </p:cNvPr>
            <p:cNvSpPr/>
            <p:nvPr/>
          </p:nvSpPr>
          <p:spPr bwMode="auto">
            <a:xfrm>
              <a:off x="-1389328" y="2475015"/>
              <a:ext cx="130943" cy="130943"/>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94" name="7-Point Star 2">
              <a:extLst>
                <a:ext uri="{FF2B5EF4-FFF2-40B4-BE49-F238E27FC236}">
                  <a16:creationId xmlns:a16="http://schemas.microsoft.com/office/drawing/2014/main" id="{24D38FDB-4BED-A8AB-3F73-79C0B32DF3DD}"/>
                </a:ext>
              </a:extLst>
            </p:cNvPr>
            <p:cNvSpPr/>
            <p:nvPr/>
          </p:nvSpPr>
          <p:spPr bwMode="auto">
            <a:xfrm>
              <a:off x="-1389328" y="2690915"/>
              <a:ext cx="130943" cy="130943"/>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96" name="Group 195">
            <a:extLst>
              <a:ext uri="{FF2B5EF4-FFF2-40B4-BE49-F238E27FC236}">
                <a16:creationId xmlns:a16="http://schemas.microsoft.com/office/drawing/2014/main" id="{4740C85D-8FD8-4813-B191-FCF090628590}"/>
              </a:ext>
            </a:extLst>
          </p:cNvPr>
          <p:cNvGrpSpPr/>
          <p:nvPr/>
        </p:nvGrpSpPr>
        <p:grpSpPr>
          <a:xfrm rot="12146330">
            <a:off x="7878487" y="1267818"/>
            <a:ext cx="413810" cy="439346"/>
            <a:chOff x="-1656128" y="1650225"/>
            <a:chExt cx="1338898" cy="1421527"/>
          </a:xfrm>
          <a:solidFill>
            <a:schemeClr val="tx2"/>
          </a:solidFill>
        </p:grpSpPr>
        <p:grpSp>
          <p:nvGrpSpPr>
            <p:cNvPr id="197" name="Group 196">
              <a:extLst>
                <a:ext uri="{FF2B5EF4-FFF2-40B4-BE49-F238E27FC236}">
                  <a16:creationId xmlns:a16="http://schemas.microsoft.com/office/drawing/2014/main" id="{336325B1-507F-48FF-2932-96671443E968}"/>
                </a:ext>
              </a:extLst>
            </p:cNvPr>
            <p:cNvGrpSpPr/>
            <p:nvPr/>
          </p:nvGrpSpPr>
          <p:grpSpPr>
            <a:xfrm>
              <a:off x="-1656128" y="1650225"/>
              <a:ext cx="1338898" cy="1421527"/>
              <a:chOff x="1809504" y="2500626"/>
              <a:chExt cx="1338898" cy="1421527"/>
            </a:xfrm>
            <a:grpFill/>
          </p:grpSpPr>
          <p:cxnSp>
            <p:nvCxnSpPr>
              <p:cNvPr id="202" name="Straight Connector 201">
                <a:extLst>
                  <a:ext uri="{FF2B5EF4-FFF2-40B4-BE49-F238E27FC236}">
                    <a16:creationId xmlns:a16="http://schemas.microsoft.com/office/drawing/2014/main" id="{CFCECA58-2ACC-DA4C-0B0F-00261EDF9C60}"/>
                  </a:ext>
                </a:extLst>
              </p:cNvPr>
              <p:cNvCxnSpPr>
                <a:cxnSpLocks/>
              </p:cNvCxnSpPr>
              <p:nvPr/>
            </p:nvCxnSpPr>
            <p:spPr>
              <a:xfrm>
                <a:off x="2179189" y="3408176"/>
                <a:ext cx="111622"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799B8935-8385-C071-B469-54E7A3B7EDCE}"/>
                  </a:ext>
                </a:extLst>
              </p:cNvPr>
              <p:cNvCxnSpPr>
                <a:cxnSpLocks/>
              </p:cNvCxnSpPr>
              <p:nvPr/>
            </p:nvCxnSpPr>
            <p:spPr>
              <a:xfrm>
                <a:off x="2179189" y="3622447"/>
                <a:ext cx="111622"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32E3ADCB-6697-B4C1-EC47-A11ED537A1A6}"/>
                  </a:ext>
                </a:extLst>
              </p:cNvPr>
              <p:cNvCxnSpPr>
                <a:cxnSpLocks/>
              </p:cNvCxnSpPr>
              <p:nvPr/>
            </p:nvCxnSpPr>
            <p:spPr>
              <a:xfrm flipH="1">
                <a:off x="2640427" y="3408176"/>
                <a:ext cx="111622"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E9396E61-7949-4442-AE24-85A3258BD358}"/>
                  </a:ext>
                </a:extLst>
              </p:cNvPr>
              <p:cNvCxnSpPr>
                <a:cxnSpLocks/>
              </p:cNvCxnSpPr>
              <p:nvPr/>
            </p:nvCxnSpPr>
            <p:spPr>
              <a:xfrm flipH="1">
                <a:off x="2640427" y="3622447"/>
                <a:ext cx="111622"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206" name="Group 205">
                <a:extLst>
                  <a:ext uri="{FF2B5EF4-FFF2-40B4-BE49-F238E27FC236}">
                    <a16:creationId xmlns:a16="http://schemas.microsoft.com/office/drawing/2014/main" id="{3A7F1CFD-98BC-8F1D-DD38-0C965ABC3EAC}"/>
                  </a:ext>
                </a:extLst>
              </p:cNvPr>
              <p:cNvGrpSpPr/>
              <p:nvPr/>
            </p:nvGrpSpPr>
            <p:grpSpPr>
              <a:xfrm>
                <a:off x="1809504" y="2500626"/>
                <a:ext cx="1338898" cy="1421527"/>
                <a:chOff x="1976501" y="3778573"/>
                <a:chExt cx="1464471" cy="1554850"/>
              </a:xfrm>
              <a:grpFill/>
            </p:grpSpPr>
            <p:sp>
              <p:nvSpPr>
                <p:cNvPr id="207" name="Freeform 73">
                  <a:extLst>
                    <a:ext uri="{FF2B5EF4-FFF2-40B4-BE49-F238E27FC236}">
                      <a16:creationId xmlns:a16="http://schemas.microsoft.com/office/drawing/2014/main" id="{C8948E98-D34C-8F70-6F06-DCE2119B8D65}"/>
                    </a:ext>
                  </a:extLst>
                </p:cNvPr>
                <p:cNvSpPr/>
                <p:nvPr/>
              </p:nvSpPr>
              <p:spPr bwMode="auto">
                <a:xfrm>
                  <a:off x="3010041" y="4016813"/>
                  <a:ext cx="430931" cy="568975"/>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grp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8" name="Freeform 74">
                  <a:extLst>
                    <a:ext uri="{FF2B5EF4-FFF2-40B4-BE49-F238E27FC236}">
                      <a16:creationId xmlns:a16="http://schemas.microsoft.com/office/drawing/2014/main" id="{F2583A86-8241-72DD-14CF-FF42B257BC95}"/>
                    </a:ext>
                  </a:extLst>
                </p:cNvPr>
                <p:cNvSpPr/>
                <p:nvPr/>
              </p:nvSpPr>
              <p:spPr bwMode="auto">
                <a:xfrm flipV="1">
                  <a:off x="1976501" y="4038929"/>
                  <a:ext cx="430931" cy="568975"/>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grp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 name="Freeform 39">
                  <a:extLst>
                    <a:ext uri="{FF2B5EF4-FFF2-40B4-BE49-F238E27FC236}">
                      <a16:creationId xmlns:a16="http://schemas.microsoft.com/office/drawing/2014/main" id="{18F36C8D-BFF3-0F86-918F-1D6EFDEF8093}"/>
                    </a:ext>
                  </a:extLst>
                </p:cNvPr>
                <p:cNvSpPr/>
                <p:nvPr/>
              </p:nvSpPr>
              <p:spPr bwMode="auto">
                <a:xfrm>
                  <a:off x="2727568" y="3778573"/>
                  <a:ext cx="619644" cy="155485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16293 w 1319647"/>
                    <a:gd name="connsiteY1" fmla="*/ 150038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9647" h="3334194">
                      <a:moveTo>
                        <a:pt x="1010653" y="61604"/>
                      </a:moveTo>
                      <a:lnTo>
                        <a:pt x="16293" y="1500380"/>
                      </a:lnTo>
                      <a:lnTo>
                        <a:pt x="0" y="1713941"/>
                      </a:lnTo>
                      <a:cubicBezTo>
                        <a:pt x="2674" y="2203225"/>
                        <a:pt x="5347" y="2692510"/>
                        <a:pt x="8021" y="3181794"/>
                      </a:cubicBezTo>
                      <a:cubicBezTo>
                        <a:pt x="16042" y="3251310"/>
                        <a:pt x="32084" y="3320826"/>
                        <a:pt x="176463" y="3334194"/>
                      </a:cubicBezTo>
                      <a:cubicBezTo>
                        <a:pt x="352925" y="3310132"/>
                        <a:pt x="344905" y="3262004"/>
                        <a:pt x="368968" y="3197836"/>
                      </a:cubicBezTo>
                      <a:lnTo>
                        <a:pt x="376990" y="1577583"/>
                      </a:lnTo>
                      <a:lnTo>
                        <a:pt x="1283368" y="278173"/>
                      </a:lnTo>
                      <a:cubicBezTo>
                        <a:pt x="1315453" y="184594"/>
                        <a:pt x="1355558" y="147163"/>
                        <a:pt x="1259305" y="45562"/>
                      </a:cubicBezTo>
                      <a:cubicBezTo>
                        <a:pt x="1112252" y="-37323"/>
                        <a:pt x="1085516" y="8131"/>
                        <a:pt x="1010653" y="61604"/>
                      </a:cubicBezTo>
                      <a:close/>
                    </a:path>
                  </a:pathLst>
                </a:custGeom>
                <a:grp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0" name="Freeform 41">
                  <a:extLst>
                    <a:ext uri="{FF2B5EF4-FFF2-40B4-BE49-F238E27FC236}">
                      <a16:creationId xmlns:a16="http://schemas.microsoft.com/office/drawing/2014/main" id="{E2A0FE92-0695-411F-F80B-A0B45B783E89}"/>
                    </a:ext>
                  </a:extLst>
                </p:cNvPr>
                <p:cNvSpPr/>
                <p:nvPr/>
              </p:nvSpPr>
              <p:spPr bwMode="auto">
                <a:xfrm flipH="1">
                  <a:off x="2041130" y="3778573"/>
                  <a:ext cx="616174" cy="155485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03264 w 1312258"/>
                    <a:gd name="connsiteY0" fmla="*/ 61604 h 3334194"/>
                    <a:gd name="connsiteX1" fmla="*/ 32716 w 1312258"/>
                    <a:gd name="connsiteY1" fmla="*/ 1481330 h 3334194"/>
                    <a:gd name="connsiteX2" fmla="*/ 2136 w 1312258"/>
                    <a:gd name="connsiteY2" fmla="*/ 1713941 h 3334194"/>
                    <a:gd name="connsiteX3" fmla="*/ 632 w 1312258"/>
                    <a:gd name="connsiteY3" fmla="*/ 3181794 h 3334194"/>
                    <a:gd name="connsiteX4" fmla="*/ 169074 w 1312258"/>
                    <a:gd name="connsiteY4" fmla="*/ 3334194 h 3334194"/>
                    <a:gd name="connsiteX5" fmla="*/ 361579 w 1312258"/>
                    <a:gd name="connsiteY5" fmla="*/ 3197836 h 3334194"/>
                    <a:gd name="connsiteX6" fmla="*/ 369601 w 1312258"/>
                    <a:gd name="connsiteY6" fmla="*/ 1577583 h 3334194"/>
                    <a:gd name="connsiteX7" fmla="*/ 1275979 w 1312258"/>
                    <a:gd name="connsiteY7" fmla="*/ 278173 h 3334194"/>
                    <a:gd name="connsiteX8" fmla="*/ 1251916 w 1312258"/>
                    <a:gd name="connsiteY8" fmla="*/ 45562 h 3334194"/>
                    <a:gd name="connsiteX9" fmla="*/ 1003264 w 1312258"/>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58" h="3334194">
                      <a:moveTo>
                        <a:pt x="1003264" y="61604"/>
                      </a:moveTo>
                      <a:lnTo>
                        <a:pt x="32716" y="1481330"/>
                      </a:lnTo>
                      <a:cubicBezTo>
                        <a:pt x="19348" y="1558867"/>
                        <a:pt x="5979" y="1593541"/>
                        <a:pt x="2136" y="1713941"/>
                      </a:cubicBezTo>
                      <a:cubicBezTo>
                        <a:pt x="4810" y="2203225"/>
                        <a:pt x="-2042" y="2692510"/>
                        <a:pt x="632" y="3181794"/>
                      </a:cubicBezTo>
                      <a:cubicBezTo>
                        <a:pt x="8653" y="3251310"/>
                        <a:pt x="24695" y="3320826"/>
                        <a:pt x="169074" y="3334194"/>
                      </a:cubicBezTo>
                      <a:cubicBezTo>
                        <a:pt x="345536" y="3310132"/>
                        <a:pt x="337516" y="3262004"/>
                        <a:pt x="361579" y="3197836"/>
                      </a:cubicBezTo>
                      <a:lnTo>
                        <a:pt x="369601" y="1577583"/>
                      </a:lnTo>
                      <a:lnTo>
                        <a:pt x="1275979" y="278173"/>
                      </a:lnTo>
                      <a:cubicBezTo>
                        <a:pt x="1308064" y="184594"/>
                        <a:pt x="1348169" y="147163"/>
                        <a:pt x="1251916" y="45562"/>
                      </a:cubicBezTo>
                      <a:cubicBezTo>
                        <a:pt x="1104863" y="-37323"/>
                        <a:pt x="1078127" y="8131"/>
                        <a:pt x="1003264" y="61604"/>
                      </a:cubicBezTo>
                      <a:close/>
                    </a:path>
                  </a:pathLst>
                </a:custGeom>
                <a:grp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sp>
          <p:nvSpPr>
            <p:cNvPr id="198" name="7-Point Star 2">
              <a:extLst>
                <a:ext uri="{FF2B5EF4-FFF2-40B4-BE49-F238E27FC236}">
                  <a16:creationId xmlns:a16="http://schemas.microsoft.com/office/drawing/2014/main" id="{137D5EE9-6525-EB41-FB13-2771CF0FFD1E}"/>
                </a:ext>
              </a:extLst>
            </p:cNvPr>
            <p:cNvSpPr/>
            <p:nvPr/>
          </p:nvSpPr>
          <p:spPr bwMode="auto">
            <a:xfrm>
              <a:off x="-740238" y="2475015"/>
              <a:ext cx="130943" cy="130943"/>
            </a:xfrm>
            <a:prstGeom prst="star7">
              <a:avLst/>
            </a:prstGeom>
            <a:solidFill>
              <a:schemeClr val="accent6"/>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99" name="7-Point Star 2">
              <a:extLst>
                <a:ext uri="{FF2B5EF4-FFF2-40B4-BE49-F238E27FC236}">
                  <a16:creationId xmlns:a16="http://schemas.microsoft.com/office/drawing/2014/main" id="{932FA646-6AE9-3DDC-252E-FDDA4307EEFE}"/>
                </a:ext>
              </a:extLst>
            </p:cNvPr>
            <p:cNvSpPr/>
            <p:nvPr/>
          </p:nvSpPr>
          <p:spPr bwMode="auto">
            <a:xfrm>
              <a:off x="-740238" y="2690915"/>
              <a:ext cx="130943" cy="130943"/>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0" name="7-Point Star 2">
              <a:extLst>
                <a:ext uri="{FF2B5EF4-FFF2-40B4-BE49-F238E27FC236}">
                  <a16:creationId xmlns:a16="http://schemas.microsoft.com/office/drawing/2014/main" id="{9641C51C-0EEC-5B7B-1AED-60C1C1E944E8}"/>
                </a:ext>
              </a:extLst>
            </p:cNvPr>
            <p:cNvSpPr/>
            <p:nvPr/>
          </p:nvSpPr>
          <p:spPr bwMode="auto">
            <a:xfrm>
              <a:off x="-1389328" y="2475015"/>
              <a:ext cx="130943" cy="130943"/>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1" name="7-Point Star 2">
              <a:extLst>
                <a:ext uri="{FF2B5EF4-FFF2-40B4-BE49-F238E27FC236}">
                  <a16:creationId xmlns:a16="http://schemas.microsoft.com/office/drawing/2014/main" id="{2CAC8798-24D3-83D2-6A9D-9B5AD075EEB1}"/>
                </a:ext>
              </a:extLst>
            </p:cNvPr>
            <p:cNvSpPr/>
            <p:nvPr/>
          </p:nvSpPr>
          <p:spPr bwMode="auto">
            <a:xfrm>
              <a:off x="-1389328" y="2690915"/>
              <a:ext cx="130943" cy="130943"/>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211" name="Group 210">
            <a:extLst>
              <a:ext uri="{FF2B5EF4-FFF2-40B4-BE49-F238E27FC236}">
                <a16:creationId xmlns:a16="http://schemas.microsoft.com/office/drawing/2014/main" id="{9A4239DA-A99F-13B8-F049-EC2C8FBAA051}"/>
              </a:ext>
            </a:extLst>
          </p:cNvPr>
          <p:cNvGrpSpPr/>
          <p:nvPr/>
        </p:nvGrpSpPr>
        <p:grpSpPr>
          <a:xfrm rot="15941978">
            <a:off x="8262334" y="2134367"/>
            <a:ext cx="413810" cy="439346"/>
            <a:chOff x="-1656128" y="1650225"/>
            <a:chExt cx="1338898" cy="1421527"/>
          </a:xfrm>
        </p:grpSpPr>
        <p:grpSp>
          <p:nvGrpSpPr>
            <p:cNvPr id="212" name="Group 211">
              <a:extLst>
                <a:ext uri="{FF2B5EF4-FFF2-40B4-BE49-F238E27FC236}">
                  <a16:creationId xmlns:a16="http://schemas.microsoft.com/office/drawing/2014/main" id="{0975C923-00B7-E7A7-A9BA-7AEFB78E29C5}"/>
                </a:ext>
              </a:extLst>
            </p:cNvPr>
            <p:cNvGrpSpPr/>
            <p:nvPr/>
          </p:nvGrpSpPr>
          <p:grpSpPr>
            <a:xfrm>
              <a:off x="-1656128" y="1650225"/>
              <a:ext cx="1338898" cy="1421527"/>
              <a:chOff x="1809504" y="2500626"/>
              <a:chExt cx="1338898" cy="1421527"/>
            </a:xfrm>
          </p:grpSpPr>
          <p:cxnSp>
            <p:nvCxnSpPr>
              <p:cNvPr id="217" name="Straight Connector 216">
                <a:extLst>
                  <a:ext uri="{FF2B5EF4-FFF2-40B4-BE49-F238E27FC236}">
                    <a16:creationId xmlns:a16="http://schemas.microsoft.com/office/drawing/2014/main" id="{238CB686-7A31-7479-7DAC-8B0E02568377}"/>
                  </a:ext>
                </a:extLst>
              </p:cNvPr>
              <p:cNvCxnSpPr>
                <a:cxnSpLocks/>
              </p:cNvCxnSpPr>
              <p:nvPr/>
            </p:nvCxnSpPr>
            <p:spPr>
              <a:xfrm>
                <a:off x="2179189" y="3408176"/>
                <a:ext cx="111622"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1E90472E-31AF-6E1C-1A28-C206A3E2F593}"/>
                  </a:ext>
                </a:extLst>
              </p:cNvPr>
              <p:cNvCxnSpPr>
                <a:cxnSpLocks/>
              </p:cNvCxnSpPr>
              <p:nvPr/>
            </p:nvCxnSpPr>
            <p:spPr>
              <a:xfrm>
                <a:off x="2179189" y="3622447"/>
                <a:ext cx="111622"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06BFA15D-4E56-56AC-33F8-5939275A9B40}"/>
                  </a:ext>
                </a:extLst>
              </p:cNvPr>
              <p:cNvCxnSpPr>
                <a:cxnSpLocks/>
              </p:cNvCxnSpPr>
              <p:nvPr/>
            </p:nvCxnSpPr>
            <p:spPr>
              <a:xfrm flipH="1">
                <a:off x="2640427" y="3408176"/>
                <a:ext cx="111622"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22BBC2F8-5A78-134B-AC88-9E33CA82B5AC}"/>
                  </a:ext>
                </a:extLst>
              </p:cNvPr>
              <p:cNvCxnSpPr>
                <a:cxnSpLocks/>
              </p:cNvCxnSpPr>
              <p:nvPr/>
            </p:nvCxnSpPr>
            <p:spPr>
              <a:xfrm flipH="1">
                <a:off x="2640427" y="3622447"/>
                <a:ext cx="111622"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221" name="Group 220">
                <a:extLst>
                  <a:ext uri="{FF2B5EF4-FFF2-40B4-BE49-F238E27FC236}">
                    <a16:creationId xmlns:a16="http://schemas.microsoft.com/office/drawing/2014/main" id="{97BC6DEC-0954-1764-2701-0D8B37BCD66B}"/>
                  </a:ext>
                </a:extLst>
              </p:cNvPr>
              <p:cNvGrpSpPr/>
              <p:nvPr/>
            </p:nvGrpSpPr>
            <p:grpSpPr>
              <a:xfrm>
                <a:off x="1809504" y="2500626"/>
                <a:ext cx="1338898" cy="1421527"/>
                <a:chOff x="1976501" y="3778573"/>
                <a:chExt cx="1464471" cy="1554850"/>
              </a:xfrm>
              <a:solidFill>
                <a:schemeClr val="accent1"/>
              </a:solidFill>
            </p:grpSpPr>
            <p:sp>
              <p:nvSpPr>
                <p:cNvPr id="222" name="Freeform 73">
                  <a:extLst>
                    <a:ext uri="{FF2B5EF4-FFF2-40B4-BE49-F238E27FC236}">
                      <a16:creationId xmlns:a16="http://schemas.microsoft.com/office/drawing/2014/main" id="{EB737979-34C8-5F8A-D1B6-76C1BDF9EBE8}"/>
                    </a:ext>
                  </a:extLst>
                </p:cNvPr>
                <p:cNvSpPr/>
                <p:nvPr/>
              </p:nvSpPr>
              <p:spPr bwMode="auto">
                <a:xfrm>
                  <a:off x="3010041" y="4016813"/>
                  <a:ext cx="430931" cy="568975"/>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solidFill>
                  <a:schemeClr val="tx2"/>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23" name="Freeform 74">
                  <a:extLst>
                    <a:ext uri="{FF2B5EF4-FFF2-40B4-BE49-F238E27FC236}">
                      <a16:creationId xmlns:a16="http://schemas.microsoft.com/office/drawing/2014/main" id="{1BE2DC61-FD70-B0C5-656C-6D3DA0A1889C}"/>
                    </a:ext>
                  </a:extLst>
                </p:cNvPr>
                <p:cNvSpPr/>
                <p:nvPr/>
              </p:nvSpPr>
              <p:spPr bwMode="auto">
                <a:xfrm flipV="1">
                  <a:off x="1976501" y="4038929"/>
                  <a:ext cx="430931" cy="568975"/>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solidFill>
                  <a:schemeClr val="tx2"/>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24" name="Freeform 39">
                  <a:extLst>
                    <a:ext uri="{FF2B5EF4-FFF2-40B4-BE49-F238E27FC236}">
                      <a16:creationId xmlns:a16="http://schemas.microsoft.com/office/drawing/2014/main" id="{FE96A228-4116-DF57-12BC-ACF525640561}"/>
                    </a:ext>
                  </a:extLst>
                </p:cNvPr>
                <p:cNvSpPr/>
                <p:nvPr/>
              </p:nvSpPr>
              <p:spPr bwMode="auto">
                <a:xfrm>
                  <a:off x="2727568" y="3778573"/>
                  <a:ext cx="619644" cy="155485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16293 w 1319647"/>
                    <a:gd name="connsiteY1" fmla="*/ 150038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9647" h="3334194">
                      <a:moveTo>
                        <a:pt x="1010653" y="61604"/>
                      </a:moveTo>
                      <a:lnTo>
                        <a:pt x="16293" y="1500380"/>
                      </a:lnTo>
                      <a:lnTo>
                        <a:pt x="0" y="1713941"/>
                      </a:lnTo>
                      <a:cubicBezTo>
                        <a:pt x="2674" y="2203225"/>
                        <a:pt x="5347" y="2692510"/>
                        <a:pt x="8021" y="3181794"/>
                      </a:cubicBezTo>
                      <a:cubicBezTo>
                        <a:pt x="16042" y="3251310"/>
                        <a:pt x="32084" y="3320826"/>
                        <a:pt x="176463" y="3334194"/>
                      </a:cubicBezTo>
                      <a:cubicBezTo>
                        <a:pt x="352925" y="3310132"/>
                        <a:pt x="344905" y="3262004"/>
                        <a:pt x="368968" y="3197836"/>
                      </a:cubicBezTo>
                      <a:lnTo>
                        <a:pt x="376990" y="1577583"/>
                      </a:lnTo>
                      <a:lnTo>
                        <a:pt x="1283368" y="278173"/>
                      </a:lnTo>
                      <a:cubicBezTo>
                        <a:pt x="1315453" y="184594"/>
                        <a:pt x="1355558" y="147163"/>
                        <a:pt x="1259305" y="45562"/>
                      </a:cubicBezTo>
                      <a:cubicBezTo>
                        <a:pt x="1112252" y="-37323"/>
                        <a:pt x="1085516" y="8131"/>
                        <a:pt x="1010653" y="61604"/>
                      </a:cubicBezTo>
                      <a:close/>
                    </a:path>
                  </a:pathLst>
                </a:custGeom>
                <a:solidFill>
                  <a:schemeClr val="tx2"/>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25" name="Freeform 41">
                  <a:extLst>
                    <a:ext uri="{FF2B5EF4-FFF2-40B4-BE49-F238E27FC236}">
                      <a16:creationId xmlns:a16="http://schemas.microsoft.com/office/drawing/2014/main" id="{AF2DF5AA-4D83-4F6E-1CC2-A120EFBCD31F}"/>
                    </a:ext>
                  </a:extLst>
                </p:cNvPr>
                <p:cNvSpPr/>
                <p:nvPr/>
              </p:nvSpPr>
              <p:spPr bwMode="auto">
                <a:xfrm flipH="1">
                  <a:off x="2041130" y="3778573"/>
                  <a:ext cx="616174" cy="155485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03264 w 1312258"/>
                    <a:gd name="connsiteY0" fmla="*/ 61604 h 3334194"/>
                    <a:gd name="connsiteX1" fmla="*/ 32716 w 1312258"/>
                    <a:gd name="connsiteY1" fmla="*/ 1481330 h 3334194"/>
                    <a:gd name="connsiteX2" fmla="*/ 2136 w 1312258"/>
                    <a:gd name="connsiteY2" fmla="*/ 1713941 h 3334194"/>
                    <a:gd name="connsiteX3" fmla="*/ 632 w 1312258"/>
                    <a:gd name="connsiteY3" fmla="*/ 3181794 h 3334194"/>
                    <a:gd name="connsiteX4" fmla="*/ 169074 w 1312258"/>
                    <a:gd name="connsiteY4" fmla="*/ 3334194 h 3334194"/>
                    <a:gd name="connsiteX5" fmla="*/ 361579 w 1312258"/>
                    <a:gd name="connsiteY5" fmla="*/ 3197836 h 3334194"/>
                    <a:gd name="connsiteX6" fmla="*/ 369601 w 1312258"/>
                    <a:gd name="connsiteY6" fmla="*/ 1577583 h 3334194"/>
                    <a:gd name="connsiteX7" fmla="*/ 1275979 w 1312258"/>
                    <a:gd name="connsiteY7" fmla="*/ 278173 h 3334194"/>
                    <a:gd name="connsiteX8" fmla="*/ 1251916 w 1312258"/>
                    <a:gd name="connsiteY8" fmla="*/ 45562 h 3334194"/>
                    <a:gd name="connsiteX9" fmla="*/ 1003264 w 1312258"/>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58" h="3334194">
                      <a:moveTo>
                        <a:pt x="1003264" y="61604"/>
                      </a:moveTo>
                      <a:lnTo>
                        <a:pt x="32716" y="1481330"/>
                      </a:lnTo>
                      <a:cubicBezTo>
                        <a:pt x="19348" y="1558867"/>
                        <a:pt x="5979" y="1593541"/>
                        <a:pt x="2136" y="1713941"/>
                      </a:cubicBezTo>
                      <a:cubicBezTo>
                        <a:pt x="4810" y="2203225"/>
                        <a:pt x="-2042" y="2692510"/>
                        <a:pt x="632" y="3181794"/>
                      </a:cubicBezTo>
                      <a:cubicBezTo>
                        <a:pt x="8653" y="3251310"/>
                        <a:pt x="24695" y="3320826"/>
                        <a:pt x="169074" y="3334194"/>
                      </a:cubicBezTo>
                      <a:cubicBezTo>
                        <a:pt x="345536" y="3310132"/>
                        <a:pt x="337516" y="3262004"/>
                        <a:pt x="361579" y="3197836"/>
                      </a:cubicBezTo>
                      <a:lnTo>
                        <a:pt x="369601" y="1577583"/>
                      </a:lnTo>
                      <a:lnTo>
                        <a:pt x="1275979" y="278173"/>
                      </a:lnTo>
                      <a:cubicBezTo>
                        <a:pt x="1308064" y="184594"/>
                        <a:pt x="1348169" y="147163"/>
                        <a:pt x="1251916" y="45562"/>
                      </a:cubicBezTo>
                      <a:cubicBezTo>
                        <a:pt x="1104863" y="-37323"/>
                        <a:pt x="1078127" y="8131"/>
                        <a:pt x="1003264" y="61604"/>
                      </a:cubicBezTo>
                      <a:close/>
                    </a:path>
                  </a:pathLst>
                </a:custGeom>
                <a:solidFill>
                  <a:schemeClr val="tx2"/>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sp>
          <p:nvSpPr>
            <p:cNvPr id="213" name="7-Point Star 2">
              <a:extLst>
                <a:ext uri="{FF2B5EF4-FFF2-40B4-BE49-F238E27FC236}">
                  <a16:creationId xmlns:a16="http://schemas.microsoft.com/office/drawing/2014/main" id="{04FDEB2B-605B-EA84-767C-0A60154AE267}"/>
                </a:ext>
              </a:extLst>
            </p:cNvPr>
            <p:cNvSpPr/>
            <p:nvPr/>
          </p:nvSpPr>
          <p:spPr bwMode="auto">
            <a:xfrm>
              <a:off x="-740238" y="2475015"/>
              <a:ext cx="130943" cy="130943"/>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4" name="7-Point Star 2">
              <a:extLst>
                <a:ext uri="{FF2B5EF4-FFF2-40B4-BE49-F238E27FC236}">
                  <a16:creationId xmlns:a16="http://schemas.microsoft.com/office/drawing/2014/main" id="{6BF91363-B188-2F33-1C8B-D7EC9CBFF4E1}"/>
                </a:ext>
              </a:extLst>
            </p:cNvPr>
            <p:cNvSpPr/>
            <p:nvPr/>
          </p:nvSpPr>
          <p:spPr bwMode="auto">
            <a:xfrm>
              <a:off x="-740238" y="2690915"/>
              <a:ext cx="130943" cy="130943"/>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5" name="7-Point Star 2">
              <a:extLst>
                <a:ext uri="{FF2B5EF4-FFF2-40B4-BE49-F238E27FC236}">
                  <a16:creationId xmlns:a16="http://schemas.microsoft.com/office/drawing/2014/main" id="{6ED2E263-942F-7190-E801-1517630C9855}"/>
                </a:ext>
              </a:extLst>
            </p:cNvPr>
            <p:cNvSpPr/>
            <p:nvPr/>
          </p:nvSpPr>
          <p:spPr bwMode="auto">
            <a:xfrm>
              <a:off x="-1389328" y="2475015"/>
              <a:ext cx="130943" cy="130943"/>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6" name="7-Point Star 2">
              <a:extLst>
                <a:ext uri="{FF2B5EF4-FFF2-40B4-BE49-F238E27FC236}">
                  <a16:creationId xmlns:a16="http://schemas.microsoft.com/office/drawing/2014/main" id="{CBE991EA-CD01-7687-4FE9-01C99F21AC8F}"/>
                </a:ext>
              </a:extLst>
            </p:cNvPr>
            <p:cNvSpPr/>
            <p:nvPr/>
          </p:nvSpPr>
          <p:spPr bwMode="auto">
            <a:xfrm>
              <a:off x="-1389328" y="2690915"/>
              <a:ext cx="130943" cy="130943"/>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237" name="Group 236">
            <a:extLst>
              <a:ext uri="{FF2B5EF4-FFF2-40B4-BE49-F238E27FC236}">
                <a16:creationId xmlns:a16="http://schemas.microsoft.com/office/drawing/2014/main" id="{D8084B2A-20B5-EDCB-1DF9-72FC357289AC}"/>
              </a:ext>
            </a:extLst>
          </p:cNvPr>
          <p:cNvGrpSpPr/>
          <p:nvPr/>
        </p:nvGrpSpPr>
        <p:grpSpPr>
          <a:xfrm rot="19482413">
            <a:off x="8141135" y="1673932"/>
            <a:ext cx="338346" cy="402788"/>
            <a:chOff x="2041130" y="3778573"/>
            <a:chExt cx="1306082" cy="1554850"/>
          </a:xfrm>
          <a:solidFill>
            <a:schemeClr val="accent1"/>
          </a:solidFill>
        </p:grpSpPr>
        <p:sp>
          <p:nvSpPr>
            <p:cNvPr id="240" name="Freeform 39">
              <a:extLst>
                <a:ext uri="{FF2B5EF4-FFF2-40B4-BE49-F238E27FC236}">
                  <a16:creationId xmlns:a16="http://schemas.microsoft.com/office/drawing/2014/main" id="{D37A5142-C444-E0B2-C339-0CAF9328BD85}"/>
                </a:ext>
              </a:extLst>
            </p:cNvPr>
            <p:cNvSpPr/>
            <p:nvPr/>
          </p:nvSpPr>
          <p:spPr bwMode="auto">
            <a:xfrm>
              <a:off x="2727568" y="3778573"/>
              <a:ext cx="619644" cy="155485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16293 w 1319647"/>
                <a:gd name="connsiteY1" fmla="*/ 150038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9647" h="3334194">
                  <a:moveTo>
                    <a:pt x="1010653" y="61604"/>
                  </a:moveTo>
                  <a:lnTo>
                    <a:pt x="16293" y="1500380"/>
                  </a:lnTo>
                  <a:lnTo>
                    <a:pt x="0" y="1713941"/>
                  </a:lnTo>
                  <a:cubicBezTo>
                    <a:pt x="2674" y="2203225"/>
                    <a:pt x="5347" y="2692510"/>
                    <a:pt x="8021" y="3181794"/>
                  </a:cubicBezTo>
                  <a:cubicBezTo>
                    <a:pt x="16042" y="3251310"/>
                    <a:pt x="32084" y="3320826"/>
                    <a:pt x="176463" y="3334194"/>
                  </a:cubicBezTo>
                  <a:cubicBezTo>
                    <a:pt x="352925" y="3310132"/>
                    <a:pt x="344905" y="3262004"/>
                    <a:pt x="368968" y="3197836"/>
                  </a:cubicBezTo>
                  <a:lnTo>
                    <a:pt x="376990" y="1577583"/>
                  </a:lnTo>
                  <a:lnTo>
                    <a:pt x="1283368" y="278173"/>
                  </a:lnTo>
                  <a:cubicBezTo>
                    <a:pt x="1315453" y="184594"/>
                    <a:pt x="1355558" y="147163"/>
                    <a:pt x="1259305" y="45562"/>
                  </a:cubicBezTo>
                  <a:cubicBezTo>
                    <a:pt x="1112252" y="-37323"/>
                    <a:pt x="1085516" y="8131"/>
                    <a:pt x="1010653" y="61604"/>
                  </a:cubicBezTo>
                  <a:close/>
                </a:path>
              </a:pathLst>
            </a:custGeom>
            <a:grp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41" name="Freeform 41">
              <a:extLst>
                <a:ext uri="{FF2B5EF4-FFF2-40B4-BE49-F238E27FC236}">
                  <a16:creationId xmlns:a16="http://schemas.microsoft.com/office/drawing/2014/main" id="{FFEDDF32-EE3A-99CB-7FA1-EBC31DEBCA44}"/>
                </a:ext>
              </a:extLst>
            </p:cNvPr>
            <p:cNvSpPr/>
            <p:nvPr/>
          </p:nvSpPr>
          <p:spPr bwMode="auto">
            <a:xfrm flipH="1">
              <a:off x="2041130" y="3778573"/>
              <a:ext cx="616174" cy="155485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03264 w 1312258"/>
                <a:gd name="connsiteY0" fmla="*/ 61604 h 3334194"/>
                <a:gd name="connsiteX1" fmla="*/ 32716 w 1312258"/>
                <a:gd name="connsiteY1" fmla="*/ 1481330 h 3334194"/>
                <a:gd name="connsiteX2" fmla="*/ 2136 w 1312258"/>
                <a:gd name="connsiteY2" fmla="*/ 1713941 h 3334194"/>
                <a:gd name="connsiteX3" fmla="*/ 632 w 1312258"/>
                <a:gd name="connsiteY3" fmla="*/ 3181794 h 3334194"/>
                <a:gd name="connsiteX4" fmla="*/ 169074 w 1312258"/>
                <a:gd name="connsiteY4" fmla="*/ 3334194 h 3334194"/>
                <a:gd name="connsiteX5" fmla="*/ 361579 w 1312258"/>
                <a:gd name="connsiteY5" fmla="*/ 3197836 h 3334194"/>
                <a:gd name="connsiteX6" fmla="*/ 369601 w 1312258"/>
                <a:gd name="connsiteY6" fmla="*/ 1577583 h 3334194"/>
                <a:gd name="connsiteX7" fmla="*/ 1275979 w 1312258"/>
                <a:gd name="connsiteY7" fmla="*/ 278173 h 3334194"/>
                <a:gd name="connsiteX8" fmla="*/ 1251916 w 1312258"/>
                <a:gd name="connsiteY8" fmla="*/ 45562 h 3334194"/>
                <a:gd name="connsiteX9" fmla="*/ 1003264 w 1312258"/>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58" h="3334194">
                  <a:moveTo>
                    <a:pt x="1003264" y="61604"/>
                  </a:moveTo>
                  <a:lnTo>
                    <a:pt x="32716" y="1481330"/>
                  </a:lnTo>
                  <a:cubicBezTo>
                    <a:pt x="19348" y="1558867"/>
                    <a:pt x="5979" y="1593541"/>
                    <a:pt x="2136" y="1713941"/>
                  </a:cubicBezTo>
                  <a:cubicBezTo>
                    <a:pt x="4810" y="2203225"/>
                    <a:pt x="-2042" y="2692510"/>
                    <a:pt x="632" y="3181794"/>
                  </a:cubicBezTo>
                  <a:cubicBezTo>
                    <a:pt x="8653" y="3251310"/>
                    <a:pt x="24695" y="3320826"/>
                    <a:pt x="169074" y="3334194"/>
                  </a:cubicBezTo>
                  <a:cubicBezTo>
                    <a:pt x="345536" y="3310132"/>
                    <a:pt x="337516" y="3262004"/>
                    <a:pt x="361579" y="3197836"/>
                  </a:cubicBezTo>
                  <a:lnTo>
                    <a:pt x="369601" y="1577583"/>
                  </a:lnTo>
                  <a:lnTo>
                    <a:pt x="1275979" y="278173"/>
                  </a:lnTo>
                  <a:cubicBezTo>
                    <a:pt x="1308064" y="184594"/>
                    <a:pt x="1348169" y="147163"/>
                    <a:pt x="1251916" y="45562"/>
                  </a:cubicBezTo>
                  <a:cubicBezTo>
                    <a:pt x="1104863" y="-37323"/>
                    <a:pt x="1078127" y="8131"/>
                    <a:pt x="1003264" y="61604"/>
                  </a:cubicBezTo>
                  <a:close/>
                </a:path>
              </a:pathLst>
            </a:custGeom>
            <a:grp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242" name="Group 241">
            <a:extLst>
              <a:ext uri="{FF2B5EF4-FFF2-40B4-BE49-F238E27FC236}">
                <a16:creationId xmlns:a16="http://schemas.microsoft.com/office/drawing/2014/main" id="{960C2194-667D-A7D7-AA89-442587D8C5C0}"/>
              </a:ext>
            </a:extLst>
          </p:cNvPr>
          <p:cNvGrpSpPr/>
          <p:nvPr/>
        </p:nvGrpSpPr>
        <p:grpSpPr>
          <a:xfrm rot="3774233">
            <a:off x="7921321" y="2369375"/>
            <a:ext cx="338346" cy="402788"/>
            <a:chOff x="2041130" y="3778573"/>
            <a:chExt cx="1306082" cy="1554850"/>
          </a:xfrm>
          <a:solidFill>
            <a:schemeClr val="accent1"/>
          </a:solidFill>
        </p:grpSpPr>
        <p:sp>
          <p:nvSpPr>
            <p:cNvPr id="243" name="Freeform 39">
              <a:extLst>
                <a:ext uri="{FF2B5EF4-FFF2-40B4-BE49-F238E27FC236}">
                  <a16:creationId xmlns:a16="http://schemas.microsoft.com/office/drawing/2014/main" id="{50A4A56F-E815-8F15-CB6A-CE70C04511FF}"/>
                </a:ext>
              </a:extLst>
            </p:cNvPr>
            <p:cNvSpPr/>
            <p:nvPr/>
          </p:nvSpPr>
          <p:spPr bwMode="auto">
            <a:xfrm>
              <a:off x="2727568" y="3778573"/>
              <a:ext cx="619644" cy="155485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16293 w 1319647"/>
                <a:gd name="connsiteY1" fmla="*/ 150038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9647" h="3334194">
                  <a:moveTo>
                    <a:pt x="1010653" y="61604"/>
                  </a:moveTo>
                  <a:lnTo>
                    <a:pt x="16293" y="1500380"/>
                  </a:lnTo>
                  <a:lnTo>
                    <a:pt x="0" y="1713941"/>
                  </a:lnTo>
                  <a:cubicBezTo>
                    <a:pt x="2674" y="2203225"/>
                    <a:pt x="5347" y="2692510"/>
                    <a:pt x="8021" y="3181794"/>
                  </a:cubicBezTo>
                  <a:cubicBezTo>
                    <a:pt x="16042" y="3251310"/>
                    <a:pt x="32084" y="3320826"/>
                    <a:pt x="176463" y="3334194"/>
                  </a:cubicBezTo>
                  <a:cubicBezTo>
                    <a:pt x="352925" y="3310132"/>
                    <a:pt x="344905" y="3262004"/>
                    <a:pt x="368968" y="3197836"/>
                  </a:cubicBezTo>
                  <a:lnTo>
                    <a:pt x="376990" y="1577583"/>
                  </a:lnTo>
                  <a:lnTo>
                    <a:pt x="1283368" y="278173"/>
                  </a:lnTo>
                  <a:cubicBezTo>
                    <a:pt x="1315453" y="184594"/>
                    <a:pt x="1355558" y="147163"/>
                    <a:pt x="1259305" y="45562"/>
                  </a:cubicBezTo>
                  <a:cubicBezTo>
                    <a:pt x="1112252" y="-37323"/>
                    <a:pt x="1085516" y="8131"/>
                    <a:pt x="1010653" y="61604"/>
                  </a:cubicBezTo>
                  <a:close/>
                </a:path>
              </a:pathLst>
            </a:custGeom>
            <a:grp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44" name="Freeform 41">
              <a:extLst>
                <a:ext uri="{FF2B5EF4-FFF2-40B4-BE49-F238E27FC236}">
                  <a16:creationId xmlns:a16="http://schemas.microsoft.com/office/drawing/2014/main" id="{D0121973-6958-1A6A-BE13-A2F8E2D1F678}"/>
                </a:ext>
              </a:extLst>
            </p:cNvPr>
            <p:cNvSpPr/>
            <p:nvPr/>
          </p:nvSpPr>
          <p:spPr bwMode="auto">
            <a:xfrm flipH="1">
              <a:off x="2041130" y="3778573"/>
              <a:ext cx="616174" cy="155485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03264 w 1312258"/>
                <a:gd name="connsiteY0" fmla="*/ 61604 h 3334194"/>
                <a:gd name="connsiteX1" fmla="*/ 32716 w 1312258"/>
                <a:gd name="connsiteY1" fmla="*/ 1481330 h 3334194"/>
                <a:gd name="connsiteX2" fmla="*/ 2136 w 1312258"/>
                <a:gd name="connsiteY2" fmla="*/ 1713941 h 3334194"/>
                <a:gd name="connsiteX3" fmla="*/ 632 w 1312258"/>
                <a:gd name="connsiteY3" fmla="*/ 3181794 h 3334194"/>
                <a:gd name="connsiteX4" fmla="*/ 169074 w 1312258"/>
                <a:gd name="connsiteY4" fmla="*/ 3334194 h 3334194"/>
                <a:gd name="connsiteX5" fmla="*/ 361579 w 1312258"/>
                <a:gd name="connsiteY5" fmla="*/ 3197836 h 3334194"/>
                <a:gd name="connsiteX6" fmla="*/ 369601 w 1312258"/>
                <a:gd name="connsiteY6" fmla="*/ 1577583 h 3334194"/>
                <a:gd name="connsiteX7" fmla="*/ 1275979 w 1312258"/>
                <a:gd name="connsiteY7" fmla="*/ 278173 h 3334194"/>
                <a:gd name="connsiteX8" fmla="*/ 1251916 w 1312258"/>
                <a:gd name="connsiteY8" fmla="*/ 45562 h 3334194"/>
                <a:gd name="connsiteX9" fmla="*/ 1003264 w 1312258"/>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58" h="3334194">
                  <a:moveTo>
                    <a:pt x="1003264" y="61604"/>
                  </a:moveTo>
                  <a:lnTo>
                    <a:pt x="32716" y="1481330"/>
                  </a:lnTo>
                  <a:cubicBezTo>
                    <a:pt x="19348" y="1558867"/>
                    <a:pt x="5979" y="1593541"/>
                    <a:pt x="2136" y="1713941"/>
                  </a:cubicBezTo>
                  <a:cubicBezTo>
                    <a:pt x="4810" y="2203225"/>
                    <a:pt x="-2042" y="2692510"/>
                    <a:pt x="632" y="3181794"/>
                  </a:cubicBezTo>
                  <a:cubicBezTo>
                    <a:pt x="8653" y="3251310"/>
                    <a:pt x="24695" y="3320826"/>
                    <a:pt x="169074" y="3334194"/>
                  </a:cubicBezTo>
                  <a:cubicBezTo>
                    <a:pt x="345536" y="3310132"/>
                    <a:pt x="337516" y="3262004"/>
                    <a:pt x="361579" y="3197836"/>
                  </a:cubicBezTo>
                  <a:lnTo>
                    <a:pt x="369601" y="1577583"/>
                  </a:lnTo>
                  <a:lnTo>
                    <a:pt x="1275979" y="278173"/>
                  </a:lnTo>
                  <a:cubicBezTo>
                    <a:pt x="1308064" y="184594"/>
                    <a:pt x="1348169" y="147163"/>
                    <a:pt x="1251916" y="45562"/>
                  </a:cubicBezTo>
                  <a:cubicBezTo>
                    <a:pt x="1104863" y="-37323"/>
                    <a:pt x="1078127" y="8131"/>
                    <a:pt x="1003264" y="61604"/>
                  </a:cubicBezTo>
                  <a:close/>
                </a:path>
              </a:pathLst>
            </a:custGeom>
            <a:grp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250" name="Right Arrow 249">
            <a:extLst>
              <a:ext uri="{FF2B5EF4-FFF2-40B4-BE49-F238E27FC236}">
                <a16:creationId xmlns:a16="http://schemas.microsoft.com/office/drawing/2014/main" id="{34191FD5-B8CC-F6F6-83E1-E63D28D405F0}"/>
              </a:ext>
            </a:extLst>
          </p:cNvPr>
          <p:cNvSpPr/>
          <p:nvPr/>
        </p:nvSpPr>
        <p:spPr>
          <a:xfrm rot="3887370">
            <a:off x="8392362" y="2832138"/>
            <a:ext cx="273126" cy="15961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Right Arrow 251">
            <a:extLst>
              <a:ext uri="{FF2B5EF4-FFF2-40B4-BE49-F238E27FC236}">
                <a16:creationId xmlns:a16="http://schemas.microsoft.com/office/drawing/2014/main" id="{FD0B6C61-1385-F468-5FF3-97FD332A5130}"/>
              </a:ext>
            </a:extLst>
          </p:cNvPr>
          <p:cNvSpPr/>
          <p:nvPr/>
        </p:nvSpPr>
        <p:spPr>
          <a:xfrm rot="17459973">
            <a:off x="9682544" y="1726152"/>
            <a:ext cx="403907" cy="15961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Right Arrow 252">
            <a:extLst>
              <a:ext uri="{FF2B5EF4-FFF2-40B4-BE49-F238E27FC236}">
                <a16:creationId xmlns:a16="http://schemas.microsoft.com/office/drawing/2014/main" id="{B3C766B4-FD2D-4FC8-F77A-7376BF71670D}"/>
              </a:ext>
            </a:extLst>
          </p:cNvPr>
          <p:cNvSpPr/>
          <p:nvPr/>
        </p:nvSpPr>
        <p:spPr>
          <a:xfrm rot="9341434">
            <a:off x="8364429" y="1344381"/>
            <a:ext cx="273126" cy="15961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Freeform 253">
            <a:extLst>
              <a:ext uri="{FF2B5EF4-FFF2-40B4-BE49-F238E27FC236}">
                <a16:creationId xmlns:a16="http://schemas.microsoft.com/office/drawing/2014/main" id="{0A703089-0B16-BD9A-C84B-C542F8EFD4B2}"/>
              </a:ext>
            </a:extLst>
          </p:cNvPr>
          <p:cNvSpPr/>
          <p:nvPr/>
        </p:nvSpPr>
        <p:spPr>
          <a:xfrm>
            <a:off x="9729306" y="1228341"/>
            <a:ext cx="604143" cy="339713"/>
          </a:xfrm>
          <a:custGeom>
            <a:avLst/>
            <a:gdLst>
              <a:gd name="connsiteX0" fmla="*/ 405152 w 1584595"/>
              <a:gd name="connsiteY0" fmla="*/ 302439 h 891026"/>
              <a:gd name="connsiteX1" fmla="*/ 623637 w 1584595"/>
              <a:gd name="connsiteY1" fmla="*/ 221519 h 891026"/>
              <a:gd name="connsiteX2" fmla="*/ 761201 w 1584595"/>
              <a:gd name="connsiteY2" fmla="*/ 11126 h 891026"/>
              <a:gd name="connsiteX3" fmla="*/ 1060607 w 1584595"/>
              <a:gd name="connsiteY3" fmla="*/ 27310 h 891026"/>
              <a:gd name="connsiteX4" fmla="*/ 1271000 w 1584595"/>
              <a:gd name="connsiteY4" fmla="*/ 11126 h 891026"/>
              <a:gd name="connsiteX5" fmla="*/ 1538037 w 1584595"/>
              <a:gd name="connsiteY5" fmla="*/ 124414 h 891026"/>
              <a:gd name="connsiteX6" fmla="*/ 1570405 w 1584595"/>
              <a:gd name="connsiteY6" fmla="*/ 278163 h 891026"/>
              <a:gd name="connsiteX7" fmla="*/ 1384288 w 1584595"/>
              <a:gd name="connsiteY7" fmla="*/ 415728 h 891026"/>
              <a:gd name="connsiteX8" fmla="*/ 1424748 w 1584595"/>
              <a:gd name="connsiteY8" fmla="*/ 512832 h 891026"/>
              <a:gd name="connsiteX9" fmla="*/ 1449024 w 1584595"/>
              <a:gd name="connsiteY9" fmla="*/ 609937 h 891026"/>
              <a:gd name="connsiteX10" fmla="*/ 1246724 w 1584595"/>
              <a:gd name="connsiteY10" fmla="*/ 715133 h 891026"/>
              <a:gd name="connsiteX11" fmla="*/ 1149619 w 1584595"/>
              <a:gd name="connsiteY11" fmla="*/ 868882 h 891026"/>
              <a:gd name="connsiteX12" fmla="*/ 947318 w 1584595"/>
              <a:gd name="connsiteY12" fmla="*/ 885066 h 891026"/>
              <a:gd name="connsiteX13" fmla="*/ 753109 w 1584595"/>
              <a:gd name="connsiteY13" fmla="*/ 820329 h 891026"/>
              <a:gd name="connsiteX14" fmla="*/ 502256 w 1584595"/>
              <a:gd name="connsiteY14" fmla="*/ 885066 h 891026"/>
              <a:gd name="connsiteX15" fmla="*/ 130023 w 1584595"/>
              <a:gd name="connsiteY15" fmla="*/ 828421 h 891026"/>
              <a:gd name="connsiteX16" fmla="*/ 550 w 1584595"/>
              <a:gd name="connsiteY16" fmla="*/ 674673 h 891026"/>
              <a:gd name="connsiteX17" fmla="*/ 89563 w 1584595"/>
              <a:gd name="connsiteY17" fmla="*/ 472372 h 891026"/>
              <a:gd name="connsiteX18" fmla="*/ 235219 w 1584595"/>
              <a:gd name="connsiteY18" fmla="*/ 399544 h 891026"/>
              <a:gd name="connsiteX19" fmla="*/ 283771 w 1584595"/>
              <a:gd name="connsiteY19" fmla="*/ 310531 h 891026"/>
              <a:gd name="connsiteX20" fmla="*/ 405152 w 1584595"/>
              <a:gd name="connsiteY20" fmla="*/ 302439 h 89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4595" h="891026">
                <a:moveTo>
                  <a:pt x="405152" y="302439"/>
                </a:moveTo>
                <a:cubicBezTo>
                  <a:pt x="461796" y="287604"/>
                  <a:pt x="564296" y="270071"/>
                  <a:pt x="623637" y="221519"/>
                </a:cubicBezTo>
                <a:cubicBezTo>
                  <a:pt x="682978" y="172967"/>
                  <a:pt x="688373" y="43494"/>
                  <a:pt x="761201" y="11126"/>
                </a:cubicBezTo>
                <a:cubicBezTo>
                  <a:pt x="834029" y="-21242"/>
                  <a:pt x="975641" y="27310"/>
                  <a:pt x="1060607" y="27310"/>
                </a:cubicBezTo>
                <a:cubicBezTo>
                  <a:pt x="1145573" y="27310"/>
                  <a:pt x="1191428" y="-5058"/>
                  <a:pt x="1271000" y="11126"/>
                </a:cubicBezTo>
                <a:cubicBezTo>
                  <a:pt x="1350572" y="27310"/>
                  <a:pt x="1488136" y="79908"/>
                  <a:pt x="1538037" y="124414"/>
                </a:cubicBezTo>
                <a:cubicBezTo>
                  <a:pt x="1587938" y="168920"/>
                  <a:pt x="1596030" y="229611"/>
                  <a:pt x="1570405" y="278163"/>
                </a:cubicBezTo>
                <a:cubicBezTo>
                  <a:pt x="1544780" y="326715"/>
                  <a:pt x="1408564" y="376617"/>
                  <a:pt x="1384288" y="415728"/>
                </a:cubicBezTo>
                <a:cubicBezTo>
                  <a:pt x="1360012" y="454840"/>
                  <a:pt x="1413959" y="480464"/>
                  <a:pt x="1424748" y="512832"/>
                </a:cubicBezTo>
                <a:cubicBezTo>
                  <a:pt x="1435537" y="545200"/>
                  <a:pt x="1478695" y="576220"/>
                  <a:pt x="1449024" y="609937"/>
                </a:cubicBezTo>
                <a:cubicBezTo>
                  <a:pt x="1419353" y="643654"/>
                  <a:pt x="1296625" y="671976"/>
                  <a:pt x="1246724" y="715133"/>
                </a:cubicBezTo>
                <a:cubicBezTo>
                  <a:pt x="1196823" y="758291"/>
                  <a:pt x="1199520" y="840560"/>
                  <a:pt x="1149619" y="868882"/>
                </a:cubicBezTo>
                <a:cubicBezTo>
                  <a:pt x="1099718" y="897204"/>
                  <a:pt x="1013403" y="893158"/>
                  <a:pt x="947318" y="885066"/>
                </a:cubicBezTo>
                <a:cubicBezTo>
                  <a:pt x="881233" y="876974"/>
                  <a:pt x="827286" y="820329"/>
                  <a:pt x="753109" y="820329"/>
                </a:cubicBezTo>
                <a:cubicBezTo>
                  <a:pt x="678932" y="820329"/>
                  <a:pt x="606104" y="883717"/>
                  <a:pt x="502256" y="885066"/>
                </a:cubicBezTo>
                <a:cubicBezTo>
                  <a:pt x="398408" y="886415"/>
                  <a:pt x="213641" y="863486"/>
                  <a:pt x="130023" y="828421"/>
                </a:cubicBezTo>
                <a:cubicBezTo>
                  <a:pt x="46405" y="793356"/>
                  <a:pt x="7293" y="734015"/>
                  <a:pt x="550" y="674673"/>
                </a:cubicBezTo>
                <a:cubicBezTo>
                  <a:pt x="-6193" y="615332"/>
                  <a:pt x="50452" y="518227"/>
                  <a:pt x="89563" y="472372"/>
                </a:cubicBezTo>
                <a:cubicBezTo>
                  <a:pt x="128674" y="426517"/>
                  <a:pt x="202851" y="426518"/>
                  <a:pt x="235219" y="399544"/>
                </a:cubicBezTo>
                <a:cubicBezTo>
                  <a:pt x="267587" y="372571"/>
                  <a:pt x="250054" y="325366"/>
                  <a:pt x="283771" y="310531"/>
                </a:cubicBezTo>
                <a:cubicBezTo>
                  <a:pt x="317488" y="295696"/>
                  <a:pt x="348508" y="317274"/>
                  <a:pt x="405152" y="302439"/>
                </a:cubicBezTo>
                <a:close/>
              </a:path>
            </a:pathLst>
          </a:custGeom>
          <a:solidFill>
            <a:schemeClr val="accent6">
              <a:lumMod val="40000"/>
              <a:lumOff val="60000"/>
            </a:schemeClr>
          </a:solidFill>
          <a:ln w="22225">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2" name="Oval 271">
            <a:extLst>
              <a:ext uri="{FF2B5EF4-FFF2-40B4-BE49-F238E27FC236}">
                <a16:creationId xmlns:a16="http://schemas.microsoft.com/office/drawing/2014/main" id="{BAB40E18-3F92-A27B-A77E-34E1822C3DFD}"/>
              </a:ext>
            </a:extLst>
          </p:cNvPr>
          <p:cNvSpPr/>
          <p:nvPr/>
        </p:nvSpPr>
        <p:spPr>
          <a:xfrm rot="20446462">
            <a:off x="8807986" y="1868797"/>
            <a:ext cx="845399" cy="520744"/>
          </a:xfrm>
          <a:prstGeom prst="ellipse">
            <a:avLst/>
          </a:prstGeom>
          <a:solidFill>
            <a:schemeClr val="bg1"/>
          </a:solidFill>
          <a:ln>
            <a:noFill/>
          </a:ln>
          <a:effectLst>
            <a:softEdge rad="54364"/>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a:extLst>
              <a:ext uri="{FF2B5EF4-FFF2-40B4-BE49-F238E27FC236}">
                <a16:creationId xmlns:a16="http://schemas.microsoft.com/office/drawing/2014/main" id="{7A654C85-C4AE-8BE5-8B76-AE7FBD17893D}"/>
              </a:ext>
            </a:extLst>
          </p:cNvPr>
          <p:cNvSpPr/>
          <p:nvPr/>
        </p:nvSpPr>
        <p:spPr>
          <a:xfrm rot="266492">
            <a:off x="8299138" y="3120282"/>
            <a:ext cx="989467" cy="686901"/>
          </a:xfrm>
          <a:prstGeom prst="ellipse">
            <a:avLst/>
          </a:prstGeom>
          <a:solidFill>
            <a:schemeClr val="bg1"/>
          </a:solidFill>
          <a:ln>
            <a:noFill/>
          </a:ln>
          <a:effectLst>
            <a:softEdge rad="54364"/>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4" name="Group 163">
            <a:extLst>
              <a:ext uri="{FF2B5EF4-FFF2-40B4-BE49-F238E27FC236}">
                <a16:creationId xmlns:a16="http://schemas.microsoft.com/office/drawing/2014/main" id="{96D461CC-7B26-3700-9009-B76D42A41DC8}"/>
              </a:ext>
            </a:extLst>
          </p:cNvPr>
          <p:cNvGrpSpPr/>
          <p:nvPr/>
        </p:nvGrpSpPr>
        <p:grpSpPr>
          <a:xfrm>
            <a:off x="8877085" y="3636476"/>
            <a:ext cx="845333" cy="621285"/>
            <a:chOff x="9026943" y="3631799"/>
            <a:chExt cx="845333" cy="621285"/>
          </a:xfrm>
        </p:grpSpPr>
        <p:graphicFrame>
          <p:nvGraphicFramePr>
            <p:cNvPr id="147" name="Content Placeholder 66">
              <a:extLst>
                <a:ext uri="{FF2B5EF4-FFF2-40B4-BE49-F238E27FC236}">
                  <a16:creationId xmlns:a16="http://schemas.microsoft.com/office/drawing/2014/main" id="{F71734A5-EE81-C3C8-580D-9A7BC494DA14}"/>
                </a:ext>
              </a:extLst>
            </p:cNvPr>
            <p:cNvGraphicFramePr>
              <a:graphicFrameLocks/>
            </p:cNvGraphicFramePr>
            <p:nvPr/>
          </p:nvGraphicFramePr>
          <p:xfrm>
            <a:off x="9026943" y="3748844"/>
            <a:ext cx="845333" cy="504240"/>
          </p:xfrm>
          <a:graphic>
            <a:graphicData uri="http://schemas.openxmlformats.org/drawingml/2006/table">
              <a:tbl>
                <a:tblPr firstRow="1" bandRow="1">
                  <a:tableStyleId>{5C22544A-7EE6-4342-B048-85BDC9FD1C3A}</a:tableStyleId>
                </a:tblPr>
                <a:tblGrid>
                  <a:gridCol w="845333">
                    <a:extLst>
                      <a:ext uri="{9D8B030D-6E8A-4147-A177-3AD203B41FA5}">
                        <a16:colId xmlns:a16="http://schemas.microsoft.com/office/drawing/2014/main" val="1686788466"/>
                      </a:ext>
                    </a:extLst>
                  </a:gridCol>
                </a:tblGrid>
                <a:tr h="0">
                  <a:tc>
                    <a:txBody>
                      <a:bodyPr/>
                      <a:lstStyle/>
                      <a:p>
                        <a:pPr marL="0" indent="0" algn="ctr">
                          <a:buFont typeface="Arial" panose="020B0604020202020204" pitchFamily="34" charset="0"/>
                          <a:buNone/>
                          <a:tabLst/>
                        </a:pPr>
                        <a:r>
                          <a:rPr lang="en-US" sz="1000" b="0" baseline="0" dirty="0">
                            <a:solidFill>
                              <a:schemeClr val="tx1"/>
                            </a:solidFill>
                            <a:latin typeface="Arial" panose="020B0604020202020204" pitchFamily="34" charset="0"/>
                            <a:cs typeface="Arial" panose="020B0604020202020204" pitchFamily="34" charset="0"/>
                          </a:rPr>
                          <a:t>Lysosomal</a:t>
                        </a:r>
                        <a:br>
                          <a:rPr lang="en-US" sz="1000" b="0" baseline="0" dirty="0">
                            <a:solidFill>
                              <a:schemeClr val="tx1"/>
                            </a:solidFill>
                            <a:latin typeface="Arial" panose="020B0604020202020204" pitchFamily="34" charset="0"/>
                            <a:cs typeface="Arial" panose="020B0604020202020204" pitchFamily="34" charset="0"/>
                          </a:rPr>
                        </a:br>
                        <a:r>
                          <a:rPr lang="en-US" sz="1000" b="0" baseline="0" dirty="0">
                            <a:solidFill>
                              <a:schemeClr val="tx1"/>
                            </a:solidFill>
                            <a:latin typeface="Arial" panose="020B0604020202020204" pitchFamily="34" charset="0"/>
                            <a:cs typeface="Arial" panose="020B0604020202020204" pitchFamily="34" charset="0"/>
                          </a:rPr>
                          <a:t>degradation</a:t>
                        </a:r>
                      </a:p>
                    </a:txBody>
                    <a:tcPr marL="19440" marR="19440" marT="153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7175434"/>
                    </a:ext>
                  </a:extLst>
                </a:tr>
              </a:tbl>
            </a:graphicData>
          </a:graphic>
        </p:graphicFrame>
        <p:sp>
          <p:nvSpPr>
            <p:cNvPr id="155" name="Oval 154">
              <a:extLst>
                <a:ext uri="{FF2B5EF4-FFF2-40B4-BE49-F238E27FC236}">
                  <a16:creationId xmlns:a16="http://schemas.microsoft.com/office/drawing/2014/main" id="{3A3215DB-49A0-2A4A-09D1-8FA1FCAAB580}"/>
                </a:ext>
              </a:extLst>
            </p:cNvPr>
            <p:cNvSpPr/>
            <p:nvPr/>
          </p:nvSpPr>
          <p:spPr>
            <a:xfrm>
              <a:off x="9332609" y="3631799"/>
              <a:ext cx="234000" cy="234000"/>
            </a:xfrm>
            <a:prstGeom prst="ellipse">
              <a:avLst/>
            </a:prstGeom>
            <a:solidFill>
              <a:schemeClr val="accent6"/>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noProof="0" dirty="0">
                  <a:latin typeface="Arial" panose="020B0604020202020204" pitchFamily="34" charset="0"/>
                  <a:cs typeface="Arial" panose="020B0604020202020204" pitchFamily="34" charset="0"/>
                </a:rPr>
                <a:t>3</a:t>
              </a:r>
            </a:p>
          </p:txBody>
        </p:sp>
      </p:grpSp>
      <p:grpSp>
        <p:nvGrpSpPr>
          <p:cNvPr id="166" name="Group 165">
            <a:extLst>
              <a:ext uri="{FF2B5EF4-FFF2-40B4-BE49-F238E27FC236}">
                <a16:creationId xmlns:a16="http://schemas.microsoft.com/office/drawing/2014/main" id="{9D80AD29-FEA0-9021-36AD-58FA1047FD0E}"/>
              </a:ext>
            </a:extLst>
          </p:cNvPr>
          <p:cNvGrpSpPr/>
          <p:nvPr/>
        </p:nvGrpSpPr>
        <p:grpSpPr>
          <a:xfrm>
            <a:off x="9203980" y="2274959"/>
            <a:ext cx="845333" cy="773685"/>
            <a:chOff x="9499139" y="1861007"/>
            <a:chExt cx="845333" cy="773685"/>
          </a:xfrm>
        </p:grpSpPr>
        <p:graphicFrame>
          <p:nvGraphicFramePr>
            <p:cNvPr id="167" name="Content Placeholder 66">
              <a:extLst>
                <a:ext uri="{FF2B5EF4-FFF2-40B4-BE49-F238E27FC236}">
                  <a16:creationId xmlns:a16="http://schemas.microsoft.com/office/drawing/2014/main" id="{9F5EF32D-5774-8519-2D3C-E5DC003960C8}"/>
                </a:ext>
              </a:extLst>
            </p:cNvPr>
            <p:cNvGraphicFramePr>
              <a:graphicFrameLocks/>
            </p:cNvGraphicFramePr>
            <p:nvPr/>
          </p:nvGraphicFramePr>
          <p:xfrm>
            <a:off x="9499139" y="1978052"/>
            <a:ext cx="845333" cy="656640"/>
          </p:xfrm>
          <a:graphic>
            <a:graphicData uri="http://schemas.openxmlformats.org/drawingml/2006/table">
              <a:tbl>
                <a:tblPr firstRow="1" bandRow="1">
                  <a:tableStyleId>{5C22544A-7EE6-4342-B048-85BDC9FD1C3A}</a:tableStyleId>
                </a:tblPr>
                <a:tblGrid>
                  <a:gridCol w="845333">
                    <a:extLst>
                      <a:ext uri="{9D8B030D-6E8A-4147-A177-3AD203B41FA5}">
                        <a16:colId xmlns:a16="http://schemas.microsoft.com/office/drawing/2014/main" val="1686788466"/>
                      </a:ext>
                    </a:extLst>
                  </a:gridCol>
                </a:tblGrid>
                <a:tr h="0">
                  <a:tc>
                    <a:txBody>
                      <a:bodyPr/>
                      <a:lstStyle/>
                      <a:p>
                        <a:pPr marL="0" indent="0" algn="ctr">
                          <a:buFont typeface="Arial" panose="020B0604020202020204" pitchFamily="34" charset="0"/>
                          <a:buNone/>
                          <a:tabLst/>
                        </a:pPr>
                        <a:r>
                          <a:rPr lang="en-US" sz="1000" b="0" baseline="0" dirty="0">
                            <a:solidFill>
                              <a:schemeClr val="tx1"/>
                            </a:solidFill>
                            <a:latin typeface="Arial" panose="020B0604020202020204" pitchFamily="34" charset="0"/>
                            <a:cs typeface="Arial" panose="020B0604020202020204" pitchFamily="34" charset="0"/>
                          </a:rPr>
                          <a:t>DNA or</a:t>
                        </a:r>
                        <a:br>
                          <a:rPr lang="en-US" sz="1000" b="0" baseline="0" dirty="0">
                            <a:solidFill>
                              <a:schemeClr val="tx1"/>
                            </a:solidFill>
                            <a:latin typeface="Arial" panose="020B0604020202020204" pitchFamily="34" charset="0"/>
                            <a:cs typeface="Arial" panose="020B0604020202020204" pitchFamily="34" charset="0"/>
                          </a:rPr>
                        </a:br>
                        <a:r>
                          <a:rPr lang="en-US" sz="1000" b="0" baseline="0" dirty="0">
                            <a:solidFill>
                              <a:schemeClr val="tx1"/>
                            </a:solidFill>
                            <a:latin typeface="Arial" panose="020B0604020202020204" pitchFamily="34" charset="0"/>
                            <a:cs typeface="Arial" panose="020B0604020202020204" pitchFamily="34" charset="0"/>
                          </a:rPr>
                          <a:t>microtubule</a:t>
                        </a:r>
                        <a:br>
                          <a:rPr lang="en-US" sz="1000" b="0" baseline="0" dirty="0">
                            <a:solidFill>
                              <a:schemeClr val="tx1"/>
                            </a:solidFill>
                            <a:latin typeface="Arial" panose="020B0604020202020204" pitchFamily="34" charset="0"/>
                            <a:cs typeface="Arial" panose="020B0604020202020204" pitchFamily="34" charset="0"/>
                          </a:rPr>
                        </a:br>
                        <a:r>
                          <a:rPr lang="en-US" sz="1000" b="0" baseline="0" dirty="0">
                            <a:solidFill>
                              <a:schemeClr val="tx1"/>
                            </a:solidFill>
                            <a:latin typeface="Arial" panose="020B0604020202020204" pitchFamily="34" charset="0"/>
                            <a:cs typeface="Arial" panose="020B0604020202020204" pitchFamily="34" charset="0"/>
                          </a:rPr>
                          <a:t>disruption</a:t>
                        </a:r>
                      </a:p>
                    </a:txBody>
                    <a:tcPr marT="153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7175434"/>
                    </a:ext>
                  </a:extLst>
                </a:tr>
              </a:tbl>
            </a:graphicData>
          </a:graphic>
        </p:graphicFrame>
        <p:sp>
          <p:nvSpPr>
            <p:cNvPr id="168" name="Oval 167">
              <a:extLst>
                <a:ext uri="{FF2B5EF4-FFF2-40B4-BE49-F238E27FC236}">
                  <a16:creationId xmlns:a16="http://schemas.microsoft.com/office/drawing/2014/main" id="{3DB7715E-D2D3-BDA6-D923-1BA7E090F847}"/>
                </a:ext>
              </a:extLst>
            </p:cNvPr>
            <p:cNvSpPr/>
            <p:nvPr/>
          </p:nvSpPr>
          <p:spPr>
            <a:xfrm>
              <a:off x="9804850" y="1861007"/>
              <a:ext cx="234000" cy="234000"/>
            </a:xfrm>
            <a:prstGeom prst="ellipse">
              <a:avLst/>
            </a:prstGeom>
            <a:solidFill>
              <a:schemeClr val="accent6"/>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noProof="0" dirty="0">
                  <a:latin typeface="Arial" panose="020B0604020202020204" pitchFamily="34" charset="0"/>
                  <a:cs typeface="Arial" panose="020B0604020202020204" pitchFamily="34" charset="0"/>
                </a:rPr>
                <a:t>5</a:t>
              </a:r>
            </a:p>
          </p:txBody>
        </p:sp>
      </p:grpSp>
      <p:pic>
        <p:nvPicPr>
          <p:cNvPr id="260" name="Picture 259" descr="A dna strand on a black background&#10;&#10;Description automatically generated">
            <a:extLst>
              <a:ext uri="{FF2B5EF4-FFF2-40B4-BE49-F238E27FC236}">
                <a16:creationId xmlns:a16="http://schemas.microsoft.com/office/drawing/2014/main" id="{96AAFD60-BF67-D08B-A6DA-6CC85784A09B}"/>
              </a:ext>
            </a:extLst>
          </p:cNvPr>
          <p:cNvPicPr>
            <a:picLocks noChangeAspect="1"/>
          </p:cNvPicPr>
          <p:nvPr/>
        </p:nvPicPr>
        <p:blipFill>
          <a:blip r:embed="rId2"/>
          <a:stretch>
            <a:fillRect/>
          </a:stretch>
        </p:blipFill>
        <p:spPr>
          <a:xfrm rot="3801525" flipH="1">
            <a:off x="9164144" y="1884900"/>
            <a:ext cx="133085" cy="496296"/>
          </a:xfrm>
          <a:prstGeom prst="rect">
            <a:avLst/>
          </a:prstGeom>
        </p:spPr>
      </p:pic>
      <p:sp>
        <p:nvSpPr>
          <p:cNvPr id="261" name="7-Point Star 2">
            <a:extLst>
              <a:ext uri="{FF2B5EF4-FFF2-40B4-BE49-F238E27FC236}">
                <a16:creationId xmlns:a16="http://schemas.microsoft.com/office/drawing/2014/main" id="{0015816F-D578-3BFA-576F-77BAD54943D3}"/>
              </a:ext>
            </a:extLst>
          </p:cNvPr>
          <p:cNvSpPr/>
          <p:nvPr/>
        </p:nvSpPr>
        <p:spPr bwMode="auto">
          <a:xfrm>
            <a:off x="9133391" y="2179665"/>
            <a:ext cx="151606" cy="151606"/>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2" name="7-Point Star 2">
            <a:extLst>
              <a:ext uri="{FF2B5EF4-FFF2-40B4-BE49-F238E27FC236}">
                <a16:creationId xmlns:a16="http://schemas.microsoft.com/office/drawing/2014/main" id="{1438AF85-18FC-A1BC-2200-E387CB5D5342}"/>
              </a:ext>
            </a:extLst>
          </p:cNvPr>
          <p:cNvSpPr/>
          <p:nvPr/>
        </p:nvSpPr>
        <p:spPr bwMode="auto">
          <a:xfrm>
            <a:off x="9233751" y="1919469"/>
            <a:ext cx="151606" cy="151606"/>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45" name="7-Point Star 2">
            <a:extLst>
              <a:ext uri="{FF2B5EF4-FFF2-40B4-BE49-F238E27FC236}">
                <a16:creationId xmlns:a16="http://schemas.microsoft.com/office/drawing/2014/main" id="{EFE6AB5D-F188-BECA-1D11-944B02CDD7E0}"/>
              </a:ext>
            </a:extLst>
          </p:cNvPr>
          <p:cNvSpPr/>
          <p:nvPr/>
        </p:nvSpPr>
        <p:spPr bwMode="auto">
          <a:xfrm>
            <a:off x="10413380" y="3165463"/>
            <a:ext cx="151606" cy="151606"/>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46" name="7-Point Star 2">
            <a:extLst>
              <a:ext uri="{FF2B5EF4-FFF2-40B4-BE49-F238E27FC236}">
                <a16:creationId xmlns:a16="http://schemas.microsoft.com/office/drawing/2014/main" id="{5CCD5FFC-2BBD-98EF-91E2-4126461E3121}"/>
              </a:ext>
            </a:extLst>
          </p:cNvPr>
          <p:cNvSpPr/>
          <p:nvPr/>
        </p:nvSpPr>
        <p:spPr bwMode="auto">
          <a:xfrm>
            <a:off x="10486405" y="3387713"/>
            <a:ext cx="151606" cy="151606"/>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47" name="7-Point Star 2">
            <a:extLst>
              <a:ext uri="{FF2B5EF4-FFF2-40B4-BE49-F238E27FC236}">
                <a16:creationId xmlns:a16="http://schemas.microsoft.com/office/drawing/2014/main" id="{46CA1311-E8CD-0E58-584D-D8663A2A3DC0}"/>
              </a:ext>
            </a:extLst>
          </p:cNvPr>
          <p:cNvSpPr/>
          <p:nvPr/>
        </p:nvSpPr>
        <p:spPr bwMode="auto">
          <a:xfrm>
            <a:off x="10245105" y="3340088"/>
            <a:ext cx="151606" cy="151606"/>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48" name="7-Point Star 2">
            <a:extLst>
              <a:ext uri="{FF2B5EF4-FFF2-40B4-BE49-F238E27FC236}">
                <a16:creationId xmlns:a16="http://schemas.microsoft.com/office/drawing/2014/main" id="{039787C9-1927-6F8C-3046-DDAF9ED26172}"/>
              </a:ext>
            </a:extLst>
          </p:cNvPr>
          <p:cNvSpPr/>
          <p:nvPr/>
        </p:nvSpPr>
        <p:spPr bwMode="auto">
          <a:xfrm>
            <a:off x="10064130" y="3435338"/>
            <a:ext cx="151606" cy="151606"/>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49" name="Right Arrow 248">
            <a:extLst>
              <a:ext uri="{FF2B5EF4-FFF2-40B4-BE49-F238E27FC236}">
                <a16:creationId xmlns:a16="http://schemas.microsoft.com/office/drawing/2014/main" id="{C6CBB614-38AB-5B9F-3695-C4752A8A7D5A}"/>
              </a:ext>
            </a:extLst>
          </p:cNvPr>
          <p:cNvSpPr/>
          <p:nvPr/>
        </p:nvSpPr>
        <p:spPr>
          <a:xfrm>
            <a:off x="9416751" y="3383707"/>
            <a:ext cx="551761" cy="15961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Right Arrow 250">
            <a:extLst>
              <a:ext uri="{FF2B5EF4-FFF2-40B4-BE49-F238E27FC236}">
                <a16:creationId xmlns:a16="http://schemas.microsoft.com/office/drawing/2014/main" id="{871B7B5F-045F-B1A2-0BFC-40D2DA53DCA3}"/>
              </a:ext>
            </a:extLst>
          </p:cNvPr>
          <p:cNvSpPr/>
          <p:nvPr/>
        </p:nvSpPr>
        <p:spPr>
          <a:xfrm rot="14837004">
            <a:off x="10011121" y="3084732"/>
            <a:ext cx="273126" cy="15961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Freeform 263">
            <a:extLst>
              <a:ext uri="{FF2B5EF4-FFF2-40B4-BE49-F238E27FC236}">
                <a16:creationId xmlns:a16="http://schemas.microsoft.com/office/drawing/2014/main" id="{BEFFD611-144E-B8EB-4FE9-008A67E9F096}"/>
              </a:ext>
            </a:extLst>
          </p:cNvPr>
          <p:cNvSpPr/>
          <p:nvPr/>
        </p:nvSpPr>
        <p:spPr>
          <a:xfrm>
            <a:off x="8922628" y="3218985"/>
            <a:ext cx="269694" cy="208156"/>
          </a:xfrm>
          <a:custGeom>
            <a:avLst/>
            <a:gdLst>
              <a:gd name="connsiteX0" fmla="*/ 13216 w 269694"/>
              <a:gd name="connsiteY0" fmla="*/ 0 h 208156"/>
              <a:gd name="connsiteX1" fmla="*/ 5782 w 269694"/>
              <a:gd name="connsiteY1" fmla="*/ 81776 h 208156"/>
              <a:gd name="connsiteX2" fmla="*/ 87557 w 269694"/>
              <a:gd name="connsiteY2" fmla="*/ 122664 h 208156"/>
              <a:gd name="connsiteX3" fmla="*/ 191635 w 269694"/>
              <a:gd name="connsiteY3" fmla="*/ 152400 h 208156"/>
              <a:gd name="connsiteX4" fmla="*/ 269694 w 269694"/>
              <a:gd name="connsiteY4" fmla="*/ 208156 h 208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94" h="208156">
                <a:moveTo>
                  <a:pt x="13216" y="0"/>
                </a:moveTo>
                <a:cubicBezTo>
                  <a:pt x="3304" y="30666"/>
                  <a:pt x="-6608" y="61332"/>
                  <a:pt x="5782" y="81776"/>
                </a:cubicBezTo>
                <a:cubicBezTo>
                  <a:pt x="18172" y="102220"/>
                  <a:pt x="56582" y="110893"/>
                  <a:pt x="87557" y="122664"/>
                </a:cubicBezTo>
                <a:cubicBezTo>
                  <a:pt x="118532" y="134435"/>
                  <a:pt x="161279" y="138151"/>
                  <a:pt x="191635" y="152400"/>
                </a:cubicBezTo>
                <a:cubicBezTo>
                  <a:pt x="221991" y="166649"/>
                  <a:pt x="245842" y="187402"/>
                  <a:pt x="269694" y="208156"/>
                </a:cubicBezTo>
              </a:path>
            </a:pathLst>
          </a:custGeom>
          <a:noFill/>
          <a:ln w="38100" cap="rnd">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Freeform 265">
            <a:extLst>
              <a:ext uri="{FF2B5EF4-FFF2-40B4-BE49-F238E27FC236}">
                <a16:creationId xmlns:a16="http://schemas.microsoft.com/office/drawing/2014/main" id="{778A7863-58BC-9778-BC30-D12CFC4A7BFE}"/>
              </a:ext>
            </a:extLst>
          </p:cNvPr>
          <p:cNvSpPr/>
          <p:nvPr/>
        </p:nvSpPr>
        <p:spPr>
          <a:xfrm>
            <a:off x="8861502" y="3386177"/>
            <a:ext cx="189571" cy="293725"/>
          </a:xfrm>
          <a:custGeom>
            <a:avLst/>
            <a:gdLst>
              <a:gd name="connsiteX0" fmla="*/ 0 w 189571"/>
              <a:gd name="connsiteY0" fmla="*/ 7511 h 293725"/>
              <a:gd name="connsiteX1" fmla="*/ 63191 w 189571"/>
              <a:gd name="connsiteY1" fmla="*/ 7511 h 293725"/>
              <a:gd name="connsiteX2" fmla="*/ 100361 w 189571"/>
              <a:gd name="connsiteY2" fmla="*/ 85569 h 293725"/>
              <a:gd name="connsiteX3" fmla="*/ 189571 w 189571"/>
              <a:gd name="connsiteY3" fmla="*/ 293725 h 293725"/>
            </a:gdLst>
            <a:ahLst/>
            <a:cxnLst>
              <a:cxn ang="0">
                <a:pos x="connsiteX0" y="connsiteY0"/>
              </a:cxn>
              <a:cxn ang="0">
                <a:pos x="connsiteX1" y="connsiteY1"/>
              </a:cxn>
              <a:cxn ang="0">
                <a:pos x="connsiteX2" y="connsiteY2"/>
              </a:cxn>
              <a:cxn ang="0">
                <a:pos x="connsiteX3" y="connsiteY3"/>
              </a:cxn>
            </a:cxnLst>
            <a:rect l="l" t="t" r="r" b="b"/>
            <a:pathLst>
              <a:path w="189571" h="293725">
                <a:moveTo>
                  <a:pt x="0" y="7511"/>
                </a:moveTo>
                <a:cubicBezTo>
                  <a:pt x="23232" y="1006"/>
                  <a:pt x="46464" y="-5499"/>
                  <a:pt x="63191" y="7511"/>
                </a:cubicBezTo>
                <a:cubicBezTo>
                  <a:pt x="79918" y="20521"/>
                  <a:pt x="79298" y="37867"/>
                  <a:pt x="100361" y="85569"/>
                </a:cubicBezTo>
                <a:cubicBezTo>
                  <a:pt x="121424" y="133271"/>
                  <a:pt x="155497" y="213498"/>
                  <a:pt x="189571" y="293725"/>
                </a:cubicBezTo>
              </a:path>
            </a:pathLst>
          </a:custGeom>
          <a:noFill/>
          <a:ln w="38100" cap="rnd">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Freeform 266">
            <a:extLst>
              <a:ext uri="{FF2B5EF4-FFF2-40B4-BE49-F238E27FC236}">
                <a16:creationId xmlns:a16="http://schemas.microsoft.com/office/drawing/2014/main" id="{E84A04A3-7B8A-7328-5247-3C14C96B2685}"/>
              </a:ext>
            </a:extLst>
          </p:cNvPr>
          <p:cNvSpPr/>
          <p:nvPr/>
        </p:nvSpPr>
        <p:spPr>
          <a:xfrm>
            <a:off x="8601307" y="3211551"/>
            <a:ext cx="105308" cy="182137"/>
          </a:xfrm>
          <a:custGeom>
            <a:avLst/>
            <a:gdLst>
              <a:gd name="connsiteX0" fmla="*/ 29737 w 105308"/>
              <a:gd name="connsiteY0" fmla="*/ 0 h 182137"/>
              <a:gd name="connsiteX1" fmla="*/ 104078 w 105308"/>
              <a:gd name="connsiteY1" fmla="*/ 70625 h 182137"/>
              <a:gd name="connsiteX2" fmla="*/ 70625 w 105308"/>
              <a:gd name="connsiteY2" fmla="*/ 141249 h 182137"/>
              <a:gd name="connsiteX3" fmla="*/ 0 w 105308"/>
              <a:gd name="connsiteY3" fmla="*/ 182137 h 182137"/>
            </a:gdLst>
            <a:ahLst/>
            <a:cxnLst>
              <a:cxn ang="0">
                <a:pos x="connsiteX0" y="connsiteY0"/>
              </a:cxn>
              <a:cxn ang="0">
                <a:pos x="connsiteX1" y="connsiteY1"/>
              </a:cxn>
              <a:cxn ang="0">
                <a:pos x="connsiteX2" y="connsiteY2"/>
              </a:cxn>
              <a:cxn ang="0">
                <a:pos x="connsiteX3" y="connsiteY3"/>
              </a:cxn>
            </a:cxnLst>
            <a:rect l="l" t="t" r="r" b="b"/>
            <a:pathLst>
              <a:path w="105308" h="182137">
                <a:moveTo>
                  <a:pt x="29737" y="0"/>
                </a:moveTo>
                <a:cubicBezTo>
                  <a:pt x="63500" y="23542"/>
                  <a:pt x="97263" y="47084"/>
                  <a:pt x="104078" y="70625"/>
                </a:cubicBezTo>
                <a:cubicBezTo>
                  <a:pt x="110893" y="94167"/>
                  <a:pt x="87971" y="122664"/>
                  <a:pt x="70625" y="141249"/>
                </a:cubicBezTo>
                <a:cubicBezTo>
                  <a:pt x="53279" y="159834"/>
                  <a:pt x="26639" y="170985"/>
                  <a:pt x="0" y="182137"/>
                </a:cubicBezTo>
              </a:path>
            </a:pathLst>
          </a:custGeom>
          <a:noFill/>
          <a:ln w="50800" cap="rnd">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Freeform 267">
            <a:extLst>
              <a:ext uri="{FF2B5EF4-FFF2-40B4-BE49-F238E27FC236}">
                <a16:creationId xmlns:a16="http://schemas.microsoft.com/office/drawing/2014/main" id="{26685BE3-D256-5E17-8ACD-142072B1FC12}"/>
              </a:ext>
            </a:extLst>
          </p:cNvPr>
          <p:cNvSpPr/>
          <p:nvPr/>
        </p:nvSpPr>
        <p:spPr>
          <a:xfrm>
            <a:off x="8458263" y="3285893"/>
            <a:ext cx="117025" cy="208156"/>
          </a:xfrm>
          <a:custGeom>
            <a:avLst/>
            <a:gdLst>
              <a:gd name="connsiteX0" fmla="*/ 57552 w 117025"/>
              <a:gd name="connsiteY0" fmla="*/ 0 h 208156"/>
              <a:gd name="connsiteX1" fmla="*/ 1796 w 117025"/>
              <a:gd name="connsiteY1" fmla="*/ 126380 h 208156"/>
              <a:gd name="connsiteX2" fmla="*/ 117025 w 117025"/>
              <a:gd name="connsiteY2" fmla="*/ 208156 h 208156"/>
            </a:gdLst>
            <a:ahLst/>
            <a:cxnLst>
              <a:cxn ang="0">
                <a:pos x="connsiteX0" y="connsiteY0"/>
              </a:cxn>
              <a:cxn ang="0">
                <a:pos x="connsiteX1" y="connsiteY1"/>
              </a:cxn>
              <a:cxn ang="0">
                <a:pos x="connsiteX2" y="connsiteY2"/>
              </a:cxn>
            </a:cxnLst>
            <a:rect l="l" t="t" r="r" b="b"/>
            <a:pathLst>
              <a:path w="117025" h="208156">
                <a:moveTo>
                  <a:pt x="57552" y="0"/>
                </a:moveTo>
                <a:cubicBezTo>
                  <a:pt x="24718" y="45843"/>
                  <a:pt x="-8116" y="91687"/>
                  <a:pt x="1796" y="126380"/>
                </a:cubicBezTo>
                <a:cubicBezTo>
                  <a:pt x="11708" y="161073"/>
                  <a:pt x="64366" y="184614"/>
                  <a:pt x="117025" y="208156"/>
                </a:cubicBezTo>
              </a:path>
            </a:pathLst>
          </a:custGeom>
          <a:noFill/>
          <a:ln w="50800" cap="rnd">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Freeform 268">
            <a:extLst>
              <a:ext uri="{FF2B5EF4-FFF2-40B4-BE49-F238E27FC236}">
                <a16:creationId xmlns:a16="http://schemas.microsoft.com/office/drawing/2014/main" id="{3E0F9B2E-6CA0-4B9B-62BB-463B72A6B642}"/>
              </a:ext>
            </a:extLst>
          </p:cNvPr>
          <p:cNvSpPr/>
          <p:nvPr/>
        </p:nvSpPr>
        <p:spPr>
          <a:xfrm>
            <a:off x="8764850" y="3590693"/>
            <a:ext cx="63199" cy="152400"/>
          </a:xfrm>
          <a:custGeom>
            <a:avLst/>
            <a:gdLst>
              <a:gd name="connsiteX0" fmla="*/ 63199 w 63199"/>
              <a:gd name="connsiteY0" fmla="*/ 0 h 152400"/>
              <a:gd name="connsiteX1" fmla="*/ 9 w 63199"/>
              <a:gd name="connsiteY1" fmla="*/ 89209 h 152400"/>
              <a:gd name="connsiteX2" fmla="*/ 59482 w 63199"/>
              <a:gd name="connsiteY2" fmla="*/ 152400 h 152400"/>
            </a:gdLst>
            <a:ahLst/>
            <a:cxnLst>
              <a:cxn ang="0">
                <a:pos x="connsiteX0" y="connsiteY0"/>
              </a:cxn>
              <a:cxn ang="0">
                <a:pos x="connsiteX1" y="connsiteY1"/>
              </a:cxn>
              <a:cxn ang="0">
                <a:pos x="connsiteX2" y="connsiteY2"/>
              </a:cxn>
            </a:cxnLst>
            <a:rect l="l" t="t" r="r" b="b"/>
            <a:pathLst>
              <a:path w="63199" h="152400">
                <a:moveTo>
                  <a:pt x="63199" y="0"/>
                </a:moveTo>
                <a:cubicBezTo>
                  <a:pt x="31913" y="31904"/>
                  <a:pt x="628" y="63809"/>
                  <a:pt x="9" y="89209"/>
                </a:cubicBezTo>
                <a:cubicBezTo>
                  <a:pt x="-610" y="114609"/>
                  <a:pt x="29436" y="133504"/>
                  <a:pt x="59482" y="152400"/>
                </a:cubicBezTo>
              </a:path>
            </a:pathLst>
          </a:custGeom>
          <a:noFill/>
          <a:ln w="50800" cap="rnd">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Freeform 269">
            <a:extLst>
              <a:ext uri="{FF2B5EF4-FFF2-40B4-BE49-F238E27FC236}">
                <a16:creationId xmlns:a16="http://schemas.microsoft.com/office/drawing/2014/main" id="{D76AEEF4-FDC0-26DE-2222-51B0BE263479}"/>
              </a:ext>
            </a:extLst>
          </p:cNvPr>
          <p:cNvSpPr/>
          <p:nvPr/>
        </p:nvSpPr>
        <p:spPr>
          <a:xfrm rot="6135370">
            <a:off x="8579097" y="3524935"/>
            <a:ext cx="63199" cy="152400"/>
          </a:xfrm>
          <a:custGeom>
            <a:avLst/>
            <a:gdLst>
              <a:gd name="connsiteX0" fmla="*/ 63199 w 63199"/>
              <a:gd name="connsiteY0" fmla="*/ 0 h 152400"/>
              <a:gd name="connsiteX1" fmla="*/ 9 w 63199"/>
              <a:gd name="connsiteY1" fmla="*/ 89209 h 152400"/>
              <a:gd name="connsiteX2" fmla="*/ 59482 w 63199"/>
              <a:gd name="connsiteY2" fmla="*/ 152400 h 152400"/>
            </a:gdLst>
            <a:ahLst/>
            <a:cxnLst>
              <a:cxn ang="0">
                <a:pos x="connsiteX0" y="connsiteY0"/>
              </a:cxn>
              <a:cxn ang="0">
                <a:pos x="connsiteX1" y="connsiteY1"/>
              </a:cxn>
              <a:cxn ang="0">
                <a:pos x="connsiteX2" y="connsiteY2"/>
              </a:cxn>
            </a:cxnLst>
            <a:rect l="l" t="t" r="r" b="b"/>
            <a:pathLst>
              <a:path w="63199" h="152400">
                <a:moveTo>
                  <a:pt x="63199" y="0"/>
                </a:moveTo>
                <a:cubicBezTo>
                  <a:pt x="31913" y="31904"/>
                  <a:pt x="628" y="63809"/>
                  <a:pt x="9" y="89209"/>
                </a:cubicBezTo>
                <a:cubicBezTo>
                  <a:pt x="-610" y="114609"/>
                  <a:pt x="29436" y="133504"/>
                  <a:pt x="59482" y="152400"/>
                </a:cubicBezTo>
              </a:path>
            </a:pathLst>
          </a:custGeom>
          <a:noFill/>
          <a:ln w="50800" cap="rnd">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Freeform 270">
            <a:extLst>
              <a:ext uri="{FF2B5EF4-FFF2-40B4-BE49-F238E27FC236}">
                <a16:creationId xmlns:a16="http://schemas.microsoft.com/office/drawing/2014/main" id="{F134B4C8-0204-A3E3-35C2-679239DD077C}"/>
              </a:ext>
            </a:extLst>
          </p:cNvPr>
          <p:cNvSpPr/>
          <p:nvPr/>
        </p:nvSpPr>
        <p:spPr>
          <a:xfrm rot="16413558">
            <a:off x="8733250" y="3422544"/>
            <a:ext cx="63199" cy="152400"/>
          </a:xfrm>
          <a:custGeom>
            <a:avLst/>
            <a:gdLst>
              <a:gd name="connsiteX0" fmla="*/ 63199 w 63199"/>
              <a:gd name="connsiteY0" fmla="*/ 0 h 152400"/>
              <a:gd name="connsiteX1" fmla="*/ 9 w 63199"/>
              <a:gd name="connsiteY1" fmla="*/ 89209 h 152400"/>
              <a:gd name="connsiteX2" fmla="*/ 59482 w 63199"/>
              <a:gd name="connsiteY2" fmla="*/ 152400 h 152400"/>
            </a:gdLst>
            <a:ahLst/>
            <a:cxnLst>
              <a:cxn ang="0">
                <a:pos x="connsiteX0" y="connsiteY0"/>
              </a:cxn>
              <a:cxn ang="0">
                <a:pos x="connsiteX1" y="connsiteY1"/>
              </a:cxn>
              <a:cxn ang="0">
                <a:pos x="connsiteX2" y="connsiteY2"/>
              </a:cxn>
            </a:cxnLst>
            <a:rect l="l" t="t" r="r" b="b"/>
            <a:pathLst>
              <a:path w="63199" h="152400">
                <a:moveTo>
                  <a:pt x="63199" y="0"/>
                </a:moveTo>
                <a:cubicBezTo>
                  <a:pt x="31913" y="31904"/>
                  <a:pt x="628" y="63809"/>
                  <a:pt x="9" y="89209"/>
                </a:cubicBezTo>
                <a:cubicBezTo>
                  <a:pt x="-610" y="114609"/>
                  <a:pt x="29436" y="133504"/>
                  <a:pt x="59482" y="152400"/>
                </a:cubicBezTo>
              </a:path>
            </a:pathLst>
          </a:custGeom>
          <a:noFill/>
          <a:ln w="50800" cap="rnd">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a:extLst>
              <a:ext uri="{FF2B5EF4-FFF2-40B4-BE49-F238E27FC236}">
                <a16:creationId xmlns:a16="http://schemas.microsoft.com/office/drawing/2014/main" id="{EF752372-3BCE-8696-DD15-12DA08DBDFEC}"/>
              </a:ext>
            </a:extLst>
          </p:cNvPr>
          <p:cNvSpPr/>
          <p:nvPr/>
        </p:nvSpPr>
        <p:spPr>
          <a:xfrm rot="854672">
            <a:off x="9875826" y="2021567"/>
            <a:ext cx="760272" cy="367872"/>
          </a:xfrm>
          <a:prstGeom prst="ellipse">
            <a:avLst/>
          </a:prstGeom>
          <a:solidFill>
            <a:schemeClr val="bg1"/>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Freeform 276">
            <a:extLst>
              <a:ext uri="{FF2B5EF4-FFF2-40B4-BE49-F238E27FC236}">
                <a16:creationId xmlns:a16="http://schemas.microsoft.com/office/drawing/2014/main" id="{64911963-6099-F5CE-6E54-7499A4D2A631}"/>
              </a:ext>
            </a:extLst>
          </p:cNvPr>
          <p:cNvSpPr/>
          <p:nvPr/>
        </p:nvSpPr>
        <p:spPr>
          <a:xfrm>
            <a:off x="9913826" y="2099026"/>
            <a:ext cx="371707" cy="53439"/>
          </a:xfrm>
          <a:custGeom>
            <a:avLst/>
            <a:gdLst>
              <a:gd name="connsiteX0" fmla="*/ 0 w 371707"/>
              <a:gd name="connsiteY0" fmla="*/ 19985 h 53439"/>
              <a:gd name="connsiteX1" fmla="*/ 141249 w 371707"/>
              <a:gd name="connsiteY1" fmla="*/ 1400 h 53439"/>
              <a:gd name="connsiteX2" fmla="*/ 371707 w 371707"/>
              <a:gd name="connsiteY2" fmla="*/ 53439 h 53439"/>
            </a:gdLst>
            <a:ahLst/>
            <a:cxnLst>
              <a:cxn ang="0">
                <a:pos x="connsiteX0" y="connsiteY0"/>
              </a:cxn>
              <a:cxn ang="0">
                <a:pos x="connsiteX1" y="connsiteY1"/>
              </a:cxn>
              <a:cxn ang="0">
                <a:pos x="connsiteX2" y="connsiteY2"/>
              </a:cxn>
            </a:cxnLst>
            <a:rect l="l" t="t" r="r" b="b"/>
            <a:pathLst>
              <a:path w="371707" h="53439">
                <a:moveTo>
                  <a:pt x="0" y="19985"/>
                </a:moveTo>
                <a:cubicBezTo>
                  <a:pt x="39649" y="7904"/>
                  <a:pt x="79298" y="-4176"/>
                  <a:pt x="141249" y="1400"/>
                </a:cubicBezTo>
                <a:cubicBezTo>
                  <a:pt x="203200" y="6976"/>
                  <a:pt x="287453" y="30207"/>
                  <a:pt x="371707" y="53439"/>
                </a:cubicBezTo>
              </a:path>
            </a:pathLst>
          </a:custGeom>
          <a:noFill/>
          <a:ln w="38100" cap="rnd">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Freeform 277">
            <a:extLst>
              <a:ext uri="{FF2B5EF4-FFF2-40B4-BE49-F238E27FC236}">
                <a16:creationId xmlns:a16="http://schemas.microsoft.com/office/drawing/2014/main" id="{FAA27648-1058-FE10-5DF4-29DB40D31961}"/>
              </a:ext>
            </a:extLst>
          </p:cNvPr>
          <p:cNvSpPr/>
          <p:nvPr/>
        </p:nvSpPr>
        <p:spPr>
          <a:xfrm>
            <a:off x="10229777" y="2260260"/>
            <a:ext cx="371707" cy="37171"/>
          </a:xfrm>
          <a:custGeom>
            <a:avLst/>
            <a:gdLst>
              <a:gd name="connsiteX0" fmla="*/ 371707 w 371707"/>
              <a:gd name="connsiteY0" fmla="*/ 37171 h 37171"/>
              <a:gd name="connsiteX1" fmla="*/ 137532 w 371707"/>
              <a:gd name="connsiteY1" fmla="*/ 33454 h 37171"/>
              <a:gd name="connsiteX2" fmla="*/ 0 w 371707"/>
              <a:gd name="connsiteY2" fmla="*/ 0 h 37171"/>
            </a:gdLst>
            <a:ahLst/>
            <a:cxnLst>
              <a:cxn ang="0">
                <a:pos x="connsiteX0" y="connsiteY0"/>
              </a:cxn>
              <a:cxn ang="0">
                <a:pos x="connsiteX1" y="connsiteY1"/>
              </a:cxn>
              <a:cxn ang="0">
                <a:pos x="connsiteX2" y="connsiteY2"/>
              </a:cxn>
            </a:cxnLst>
            <a:rect l="l" t="t" r="r" b="b"/>
            <a:pathLst>
              <a:path w="371707" h="37171">
                <a:moveTo>
                  <a:pt x="371707" y="37171"/>
                </a:moveTo>
                <a:lnTo>
                  <a:pt x="137532" y="33454"/>
                </a:lnTo>
                <a:cubicBezTo>
                  <a:pt x="75581" y="27259"/>
                  <a:pt x="37790" y="13629"/>
                  <a:pt x="0" y="0"/>
                </a:cubicBezTo>
              </a:path>
            </a:pathLst>
          </a:custGeom>
          <a:noFill/>
          <a:ln w="38100" cap="rnd">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Freeform 278">
            <a:extLst>
              <a:ext uri="{FF2B5EF4-FFF2-40B4-BE49-F238E27FC236}">
                <a16:creationId xmlns:a16="http://schemas.microsoft.com/office/drawing/2014/main" id="{C82F37ED-4285-61DD-D217-B9C81272C84A}"/>
              </a:ext>
            </a:extLst>
          </p:cNvPr>
          <p:cNvSpPr/>
          <p:nvPr/>
        </p:nvSpPr>
        <p:spPr>
          <a:xfrm>
            <a:off x="9906392" y="2133880"/>
            <a:ext cx="330819" cy="66559"/>
          </a:xfrm>
          <a:custGeom>
            <a:avLst/>
            <a:gdLst>
              <a:gd name="connsiteX0" fmla="*/ 0 w 330819"/>
              <a:gd name="connsiteY0" fmla="*/ 0 h 66559"/>
              <a:gd name="connsiteX1" fmla="*/ 156117 w 330819"/>
              <a:gd name="connsiteY1" fmla="*/ 59473 h 66559"/>
              <a:gd name="connsiteX2" fmla="*/ 330819 w 330819"/>
              <a:gd name="connsiteY2" fmla="*/ 63190 h 66559"/>
            </a:gdLst>
            <a:ahLst/>
            <a:cxnLst>
              <a:cxn ang="0">
                <a:pos x="connsiteX0" y="connsiteY0"/>
              </a:cxn>
              <a:cxn ang="0">
                <a:pos x="connsiteX1" y="connsiteY1"/>
              </a:cxn>
              <a:cxn ang="0">
                <a:pos x="connsiteX2" y="connsiteY2"/>
              </a:cxn>
            </a:cxnLst>
            <a:rect l="l" t="t" r="r" b="b"/>
            <a:pathLst>
              <a:path w="330819" h="66559">
                <a:moveTo>
                  <a:pt x="0" y="0"/>
                </a:moveTo>
                <a:cubicBezTo>
                  <a:pt x="50490" y="24470"/>
                  <a:pt x="100981" y="48941"/>
                  <a:pt x="156117" y="59473"/>
                </a:cubicBezTo>
                <a:cubicBezTo>
                  <a:pt x="211253" y="70005"/>
                  <a:pt x="271036" y="66597"/>
                  <a:pt x="330819" y="63190"/>
                </a:cubicBezTo>
              </a:path>
            </a:pathLst>
          </a:cu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Freeform 279">
            <a:extLst>
              <a:ext uri="{FF2B5EF4-FFF2-40B4-BE49-F238E27FC236}">
                <a16:creationId xmlns:a16="http://schemas.microsoft.com/office/drawing/2014/main" id="{5E423045-54DF-FBF5-825A-DF91B0D68E4B}"/>
              </a:ext>
            </a:extLst>
          </p:cNvPr>
          <p:cNvSpPr/>
          <p:nvPr/>
        </p:nvSpPr>
        <p:spPr>
          <a:xfrm>
            <a:off x="10322704" y="2145031"/>
            <a:ext cx="293649" cy="126380"/>
          </a:xfrm>
          <a:custGeom>
            <a:avLst/>
            <a:gdLst>
              <a:gd name="connsiteX0" fmla="*/ 0 w 293649"/>
              <a:gd name="connsiteY0" fmla="*/ 0 h 126380"/>
              <a:gd name="connsiteX1" fmla="*/ 137532 w 293649"/>
              <a:gd name="connsiteY1" fmla="*/ 26019 h 126380"/>
              <a:gd name="connsiteX2" fmla="*/ 293649 w 293649"/>
              <a:gd name="connsiteY2" fmla="*/ 126380 h 126380"/>
            </a:gdLst>
            <a:ahLst/>
            <a:cxnLst>
              <a:cxn ang="0">
                <a:pos x="connsiteX0" y="connsiteY0"/>
              </a:cxn>
              <a:cxn ang="0">
                <a:pos x="connsiteX1" y="connsiteY1"/>
              </a:cxn>
              <a:cxn ang="0">
                <a:pos x="connsiteX2" y="connsiteY2"/>
              </a:cxn>
            </a:cxnLst>
            <a:rect l="l" t="t" r="r" b="b"/>
            <a:pathLst>
              <a:path w="293649" h="126380">
                <a:moveTo>
                  <a:pt x="0" y="0"/>
                </a:moveTo>
                <a:cubicBezTo>
                  <a:pt x="44295" y="2478"/>
                  <a:pt x="88591" y="4956"/>
                  <a:pt x="137532" y="26019"/>
                </a:cubicBezTo>
                <a:cubicBezTo>
                  <a:pt x="186473" y="47082"/>
                  <a:pt x="240061" y="86731"/>
                  <a:pt x="293649" y="126380"/>
                </a:cubicBezTo>
              </a:path>
            </a:pathLst>
          </a:custGeom>
          <a:noFill/>
          <a:ln w="38100" cap="rnd">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Freeform 280">
            <a:extLst>
              <a:ext uri="{FF2B5EF4-FFF2-40B4-BE49-F238E27FC236}">
                <a16:creationId xmlns:a16="http://schemas.microsoft.com/office/drawing/2014/main" id="{7A6FDE1C-7768-8FD5-D470-058535C49328}"/>
              </a:ext>
            </a:extLst>
          </p:cNvPr>
          <p:cNvSpPr/>
          <p:nvPr/>
        </p:nvSpPr>
        <p:spPr>
          <a:xfrm rot="20851509">
            <a:off x="10275341" y="2178067"/>
            <a:ext cx="293649" cy="126380"/>
          </a:xfrm>
          <a:custGeom>
            <a:avLst/>
            <a:gdLst>
              <a:gd name="connsiteX0" fmla="*/ 0 w 293649"/>
              <a:gd name="connsiteY0" fmla="*/ 0 h 126380"/>
              <a:gd name="connsiteX1" fmla="*/ 137532 w 293649"/>
              <a:gd name="connsiteY1" fmla="*/ 26019 h 126380"/>
              <a:gd name="connsiteX2" fmla="*/ 293649 w 293649"/>
              <a:gd name="connsiteY2" fmla="*/ 126380 h 126380"/>
            </a:gdLst>
            <a:ahLst/>
            <a:cxnLst>
              <a:cxn ang="0">
                <a:pos x="connsiteX0" y="connsiteY0"/>
              </a:cxn>
              <a:cxn ang="0">
                <a:pos x="connsiteX1" y="connsiteY1"/>
              </a:cxn>
              <a:cxn ang="0">
                <a:pos x="connsiteX2" y="connsiteY2"/>
              </a:cxn>
            </a:cxnLst>
            <a:rect l="l" t="t" r="r" b="b"/>
            <a:pathLst>
              <a:path w="293649" h="126380">
                <a:moveTo>
                  <a:pt x="0" y="0"/>
                </a:moveTo>
                <a:cubicBezTo>
                  <a:pt x="44295" y="2478"/>
                  <a:pt x="88591" y="4956"/>
                  <a:pt x="137532" y="26019"/>
                </a:cubicBezTo>
                <a:cubicBezTo>
                  <a:pt x="186473" y="47082"/>
                  <a:pt x="240061" y="86731"/>
                  <a:pt x="293649" y="126380"/>
                </a:cubicBezTo>
              </a:path>
            </a:pathLst>
          </a:custGeom>
          <a:noFill/>
          <a:ln w="38100" cap="rnd">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Freeform 281">
            <a:extLst>
              <a:ext uri="{FF2B5EF4-FFF2-40B4-BE49-F238E27FC236}">
                <a16:creationId xmlns:a16="http://schemas.microsoft.com/office/drawing/2014/main" id="{758B3856-7D70-88A4-8946-1DC19ABB9FAB}"/>
              </a:ext>
            </a:extLst>
          </p:cNvPr>
          <p:cNvSpPr/>
          <p:nvPr/>
        </p:nvSpPr>
        <p:spPr>
          <a:xfrm rot="10495735">
            <a:off x="9906295" y="2126169"/>
            <a:ext cx="293649" cy="126380"/>
          </a:xfrm>
          <a:custGeom>
            <a:avLst/>
            <a:gdLst>
              <a:gd name="connsiteX0" fmla="*/ 0 w 293649"/>
              <a:gd name="connsiteY0" fmla="*/ 0 h 126380"/>
              <a:gd name="connsiteX1" fmla="*/ 137532 w 293649"/>
              <a:gd name="connsiteY1" fmla="*/ 26019 h 126380"/>
              <a:gd name="connsiteX2" fmla="*/ 293649 w 293649"/>
              <a:gd name="connsiteY2" fmla="*/ 126380 h 126380"/>
            </a:gdLst>
            <a:ahLst/>
            <a:cxnLst>
              <a:cxn ang="0">
                <a:pos x="connsiteX0" y="connsiteY0"/>
              </a:cxn>
              <a:cxn ang="0">
                <a:pos x="connsiteX1" y="connsiteY1"/>
              </a:cxn>
              <a:cxn ang="0">
                <a:pos x="connsiteX2" y="connsiteY2"/>
              </a:cxn>
            </a:cxnLst>
            <a:rect l="l" t="t" r="r" b="b"/>
            <a:pathLst>
              <a:path w="293649" h="126380">
                <a:moveTo>
                  <a:pt x="0" y="0"/>
                </a:moveTo>
                <a:cubicBezTo>
                  <a:pt x="44295" y="2478"/>
                  <a:pt x="88591" y="4956"/>
                  <a:pt x="137532" y="26019"/>
                </a:cubicBezTo>
                <a:cubicBezTo>
                  <a:pt x="186473" y="47082"/>
                  <a:pt x="240061" y="86731"/>
                  <a:pt x="293649" y="126380"/>
                </a:cubicBezTo>
              </a:path>
            </a:pathLst>
          </a:custGeom>
          <a:noFill/>
          <a:ln w="38100" cap="rnd">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7-Point Star 2">
            <a:extLst>
              <a:ext uri="{FF2B5EF4-FFF2-40B4-BE49-F238E27FC236}">
                <a16:creationId xmlns:a16="http://schemas.microsoft.com/office/drawing/2014/main" id="{2524AC81-2962-BE06-2BB2-43E5D5BB8B27}"/>
              </a:ext>
            </a:extLst>
          </p:cNvPr>
          <p:cNvSpPr/>
          <p:nvPr/>
        </p:nvSpPr>
        <p:spPr bwMode="auto">
          <a:xfrm>
            <a:off x="10123840" y="2035753"/>
            <a:ext cx="151606" cy="151606"/>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75" name="7-Point Star 2">
            <a:extLst>
              <a:ext uri="{FF2B5EF4-FFF2-40B4-BE49-F238E27FC236}">
                <a16:creationId xmlns:a16="http://schemas.microsoft.com/office/drawing/2014/main" id="{EEF09A68-D869-F260-85E3-6A5955F16763}"/>
              </a:ext>
            </a:extLst>
          </p:cNvPr>
          <p:cNvSpPr/>
          <p:nvPr/>
        </p:nvSpPr>
        <p:spPr bwMode="auto">
          <a:xfrm>
            <a:off x="10283674" y="2232757"/>
            <a:ext cx="151606" cy="151606"/>
          </a:xfrm>
          <a:prstGeom prst="star7">
            <a:avLst/>
          </a:prstGeom>
          <a:solidFill>
            <a:srgbClr val="7030A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283" name="Graphic 282" descr="Gravestone">
            <a:extLst>
              <a:ext uri="{FF2B5EF4-FFF2-40B4-BE49-F238E27FC236}">
                <a16:creationId xmlns:a16="http://schemas.microsoft.com/office/drawing/2014/main" id="{56EC2A07-76A3-F1D1-C4DA-687F0916A4B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945376" y="1273985"/>
            <a:ext cx="235547" cy="235547"/>
          </a:xfrm>
          <a:prstGeom prst="rect">
            <a:avLst/>
          </a:prstGeom>
        </p:spPr>
      </p:pic>
      <p:sp>
        <p:nvSpPr>
          <p:cNvPr id="2" name="Slide Number Placeholder 1">
            <a:extLst>
              <a:ext uri="{FF2B5EF4-FFF2-40B4-BE49-F238E27FC236}">
                <a16:creationId xmlns:a16="http://schemas.microsoft.com/office/drawing/2014/main" id="{27C4DC80-D218-BC17-AE73-7384EE43B559}"/>
              </a:ext>
            </a:extLst>
          </p:cNvPr>
          <p:cNvSpPr>
            <a:spLocks noGrp="1"/>
          </p:cNvSpPr>
          <p:nvPr>
            <p:ph type="sldNum" sz="quarter" idx="4"/>
          </p:nvPr>
        </p:nvSpPr>
        <p:spPr/>
        <p:txBody>
          <a:bodyPr/>
          <a:lstStyle/>
          <a:p>
            <a:fld id="{FCE43C0F-8A7B-3A4B-9DB5-B3472E36E833}" type="slidenum">
              <a:rPr lang="en-GB" smtClean="0"/>
              <a:pPr/>
              <a:t>9</a:t>
            </a:fld>
            <a:endParaRPr lang="en-GB" dirty="0"/>
          </a:p>
        </p:txBody>
      </p:sp>
    </p:spTree>
    <p:extLst>
      <p:ext uri="{BB962C8B-B14F-4D97-AF65-F5344CB8AC3E}">
        <p14:creationId xmlns:p14="http://schemas.microsoft.com/office/powerpoint/2010/main" val="3019987964"/>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1D8C6-E596-BF2B-22F2-3F1EAB53F26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D486210-B23F-6179-67F7-9380704E65BB}"/>
              </a:ext>
            </a:extLst>
          </p:cNvPr>
          <p:cNvSpPr>
            <a:spLocks noGrp="1"/>
          </p:cNvSpPr>
          <p:nvPr>
            <p:ph type="title"/>
          </p:nvPr>
        </p:nvSpPr>
        <p:spPr/>
        <p:txBody>
          <a:bodyPr anchor="t">
            <a:normAutofit fontScale="90000"/>
          </a:bodyPr>
          <a:lstStyle/>
          <a:p>
            <a:pPr marL="9525">
              <a:spcBef>
                <a:spcPts val="0"/>
              </a:spcBef>
              <a:defRPr/>
            </a:pPr>
            <a:br>
              <a:rPr lang="en-GB" dirty="0"/>
            </a:br>
            <a:r>
              <a:rPr lang="en-GB" dirty="0"/>
              <a:t>KEY CLINICAL TAKEAWAYS</a:t>
            </a:r>
            <a:br>
              <a:rPr lang="en-GB" dirty="0"/>
            </a:br>
            <a:r>
              <a:rPr lang="en-GB" dirty="0"/>
              <a:t>AND CLOSE</a:t>
            </a:r>
            <a:br>
              <a:rPr lang="en-GB" dirty="0"/>
            </a:br>
            <a:br>
              <a:rPr lang="en-GB" dirty="0"/>
            </a:br>
            <a:br>
              <a:rPr lang="en-GB" dirty="0"/>
            </a:br>
            <a:br>
              <a:rPr lang="en-GB" noProof="0" dirty="0"/>
            </a:br>
            <a:br>
              <a:rPr lang="en-GB" noProof="0" dirty="0"/>
            </a:br>
            <a:br>
              <a:rPr lang="en-GB" noProof="0" dirty="0"/>
            </a:br>
            <a:br>
              <a:rPr lang="en-GB" noProof="0" dirty="0"/>
            </a:br>
            <a:endParaRPr lang="en-GB" sz="3200" noProof="0" dirty="0"/>
          </a:p>
        </p:txBody>
      </p:sp>
      <p:sp>
        <p:nvSpPr>
          <p:cNvPr id="5" name="Slide Number Placeholder 4">
            <a:extLst>
              <a:ext uri="{FF2B5EF4-FFF2-40B4-BE49-F238E27FC236}">
                <a16:creationId xmlns:a16="http://schemas.microsoft.com/office/drawing/2014/main" id="{8B986C89-A74D-E11A-967C-551C38CF8C83}"/>
              </a:ext>
            </a:extLst>
          </p:cNvPr>
          <p:cNvSpPr>
            <a:spLocks noGrp="1"/>
          </p:cNvSpPr>
          <p:nvPr>
            <p:ph type="sldNum" sz="quarter" idx="4"/>
          </p:nvPr>
        </p:nvSpPr>
        <p:spPr/>
        <p:txBody>
          <a:bodyPr/>
          <a:lstStyle/>
          <a:p>
            <a:fld id="{FCE43C0F-8A7B-3A4B-9DB5-B3472E36E833}" type="slidenum">
              <a:rPr lang="en-GB" noProof="0" smtClean="0"/>
              <a:pPr/>
              <a:t>90</a:t>
            </a:fld>
            <a:endParaRPr lang="en-GB" noProof="0" dirty="0"/>
          </a:p>
        </p:txBody>
      </p:sp>
      <p:sp>
        <p:nvSpPr>
          <p:cNvPr id="8" name="TextBox 7">
            <a:extLst>
              <a:ext uri="{FF2B5EF4-FFF2-40B4-BE49-F238E27FC236}">
                <a16:creationId xmlns:a16="http://schemas.microsoft.com/office/drawing/2014/main" id="{EC9451BD-CE26-DA4A-0E5B-273D46A2F98F}"/>
              </a:ext>
            </a:extLst>
          </p:cNvPr>
          <p:cNvSpPr txBox="1"/>
          <p:nvPr/>
        </p:nvSpPr>
        <p:spPr>
          <a:xfrm>
            <a:off x="263352" y="6337125"/>
            <a:ext cx="4693914" cy="276999"/>
          </a:xfrm>
          <a:prstGeom prst="rect">
            <a:avLst/>
          </a:prstGeom>
          <a:noFill/>
        </p:spPr>
        <p:txBody>
          <a:bodyPr wrap="none" rtlCol="0">
            <a:spAutoFit/>
          </a:bodyPr>
          <a:lstStyle/>
          <a:p>
            <a:r>
              <a:rPr lang="en-GB" sz="1200" noProof="0" dirty="0">
                <a:solidFill>
                  <a:schemeClr val="bg1"/>
                </a:solidFill>
                <a:latin typeface="Arial" panose="020B0604020202020204" pitchFamily="34" charset="0"/>
                <a:ea typeface="Aileron" charset="0"/>
                <a:cs typeface="Arial" panose="020B0604020202020204" pitchFamily="34" charset="0"/>
              </a:rPr>
              <a:t>ADC, antibody-drug conjugate; NSCLC, non-small cell lung cancer</a:t>
            </a:r>
          </a:p>
        </p:txBody>
      </p:sp>
      <p:sp>
        <p:nvSpPr>
          <p:cNvPr id="4" name="Vrije vorm 23">
            <a:extLst>
              <a:ext uri="{FF2B5EF4-FFF2-40B4-BE49-F238E27FC236}">
                <a16:creationId xmlns:a16="http://schemas.microsoft.com/office/drawing/2014/main" id="{10E52780-F642-CD2B-797B-26637F078597}"/>
              </a:ext>
            </a:extLst>
          </p:cNvPr>
          <p:cNvSpPr/>
          <p:nvPr/>
        </p:nvSpPr>
        <p:spPr>
          <a:xfrm>
            <a:off x="4957823" y="5283989"/>
            <a:ext cx="2335286" cy="648000"/>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Dr Louise Lim</a:t>
            </a:r>
            <a:br>
              <a:rPr kumimoji="0" lang="en-GB"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Barts Health NHS Trust, UK</a:t>
            </a:r>
          </a:p>
        </p:txBody>
      </p:sp>
      <p:pic>
        <p:nvPicPr>
          <p:cNvPr id="6" name="Picture 5">
            <a:extLst>
              <a:ext uri="{FF2B5EF4-FFF2-40B4-BE49-F238E27FC236}">
                <a16:creationId xmlns:a16="http://schemas.microsoft.com/office/drawing/2014/main" id="{87B9B292-EF36-4DFE-4E86-23C89BB2AE05}"/>
              </a:ext>
            </a:extLst>
          </p:cNvPr>
          <p:cNvPicPr>
            <a:picLocks noChangeAspect="1"/>
          </p:cNvPicPr>
          <p:nvPr/>
        </p:nvPicPr>
        <p:blipFill>
          <a:blip r:embed="rId2"/>
          <a:srcRect l="26836" t="9242" r="29120" b="38350"/>
          <a:stretch>
            <a:fillRect/>
          </a:stretch>
        </p:blipFill>
        <p:spPr>
          <a:xfrm>
            <a:off x="4957266" y="2420888"/>
            <a:ext cx="2336550" cy="2780270"/>
          </a:xfrm>
          <a:prstGeom prst="rect">
            <a:avLst/>
          </a:prstGeom>
          <a:ln w="19050">
            <a:noFill/>
          </a:ln>
          <a:effectLst/>
        </p:spPr>
      </p:pic>
    </p:spTree>
    <p:extLst>
      <p:ext uri="{BB962C8B-B14F-4D97-AF65-F5344CB8AC3E}">
        <p14:creationId xmlns:p14="http://schemas.microsoft.com/office/powerpoint/2010/main" val="282383359"/>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104"/>
        <p:cNvGrpSpPr/>
        <p:nvPr/>
      </p:nvGrpSpPr>
      <p:grpSpPr>
        <a:xfrm>
          <a:off x="0" y="0"/>
          <a:ext cx="0" cy="0"/>
          <a:chOff x="0" y="0"/>
          <a:chExt cx="0" cy="0"/>
        </a:xfrm>
      </p:grpSpPr>
      <p:sp>
        <p:nvSpPr>
          <p:cNvPr id="2106" name="Google Shape;2106;p58"/>
          <p:cNvSpPr txBox="1">
            <a:spLocks noGrp="1"/>
          </p:cNvSpPr>
          <p:nvPr>
            <p:ph type="title"/>
          </p:nvPr>
        </p:nvSpPr>
        <p:spPr>
          <a:noFill/>
          <a:ln>
            <a:noFill/>
          </a:ln>
        </p:spPr>
        <p:txBody>
          <a:bodyPr spcFirstLastPara="1" wrap="square" lIns="0" tIns="0" rIns="0" bIns="0" anchor="t" anchorCtr="0">
            <a:normAutofit/>
          </a:bodyPr>
          <a:lstStyle/>
          <a:p>
            <a:pPr lvl="0"/>
            <a:r>
              <a:rPr lang="en-GB" dirty="0"/>
              <a:t>KEY CLINICAL TAKEAWAYS</a:t>
            </a:r>
          </a:p>
        </p:txBody>
      </p:sp>
      <p:sp>
        <p:nvSpPr>
          <p:cNvPr id="16" name="Content Placeholder 15">
            <a:extLst>
              <a:ext uri="{FF2B5EF4-FFF2-40B4-BE49-F238E27FC236}">
                <a16:creationId xmlns:a16="http://schemas.microsoft.com/office/drawing/2014/main" id="{A0360304-9988-29B9-3E40-874B84B1DDB5}"/>
              </a:ext>
            </a:extLst>
          </p:cNvPr>
          <p:cNvSpPr>
            <a:spLocks noGrp="1"/>
          </p:cNvSpPr>
          <p:nvPr>
            <p:ph sz="quarter" idx="14"/>
          </p:nvPr>
        </p:nvSpPr>
        <p:spPr/>
        <p:txBody>
          <a:bodyPr vert="horz" lIns="0" tIns="0" rIns="0" bIns="0" rtlCol="0" anchor="t">
            <a:normAutofit/>
          </a:bodyPr>
          <a:lstStyle/>
          <a:p>
            <a:pPr lvl="0"/>
            <a:r>
              <a:rPr lang="en-US" sz="1800" b="1" dirty="0">
                <a:solidFill>
                  <a:schemeClr val="accent1"/>
                </a:solidFill>
              </a:rPr>
              <a:t>TROP2-ADCs are emerging as a promising therapeutic option </a:t>
            </a:r>
            <a:r>
              <a:rPr lang="en-US" sz="1800" dirty="0"/>
              <a:t>across multiple treatment settings in NSCLC</a:t>
            </a:r>
          </a:p>
          <a:p>
            <a:pPr lvl="0"/>
            <a:r>
              <a:rPr lang="en-US" sz="1800" b="1" dirty="0" err="1">
                <a:solidFill>
                  <a:schemeClr val="accent1"/>
                </a:solidFill>
              </a:rPr>
              <a:t>Datopotamab</a:t>
            </a:r>
            <a:r>
              <a:rPr lang="en-US" sz="1800" b="1" dirty="0">
                <a:solidFill>
                  <a:schemeClr val="accent1"/>
                </a:solidFill>
              </a:rPr>
              <a:t> deruxtecan </a:t>
            </a:r>
            <a:r>
              <a:rPr lang="en-US" sz="1800" dirty="0"/>
              <a:t>has received </a:t>
            </a:r>
            <a:r>
              <a:rPr lang="en-US" sz="1800" b="1" dirty="0">
                <a:solidFill>
                  <a:schemeClr val="accent1"/>
                </a:solidFill>
              </a:rPr>
              <a:t>FDA approval</a:t>
            </a:r>
            <a:r>
              <a:rPr lang="en-US" sz="1800" dirty="0"/>
              <a:t>, while </a:t>
            </a:r>
            <a:r>
              <a:rPr lang="en-US" sz="1800" b="1" dirty="0">
                <a:solidFill>
                  <a:schemeClr val="accent1"/>
                </a:solidFill>
              </a:rPr>
              <a:t>s</a:t>
            </a:r>
            <a:r>
              <a:rPr lang="en-US" sz="1800" b="1">
                <a:solidFill>
                  <a:schemeClr val="accent1"/>
                </a:solidFill>
              </a:rPr>
              <a:t>acituzumab</a:t>
            </a:r>
            <a:r>
              <a:rPr lang="en-US" sz="1800" b="1" dirty="0">
                <a:solidFill>
                  <a:schemeClr val="accent1"/>
                </a:solidFill>
              </a:rPr>
              <a:t> </a:t>
            </a:r>
            <a:r>
              <a:rPr lang="en-US" sz="1800" b="1" dirty="0" err="1">
                <a:solidFill>
                  <a:schemeClr val="accent1"/>
                </a:solidFill>
              </a:rPr>
              <a:t>tirumotecan</a:t>
            </a:r>
            <a:r>
              <a:rPr lang="en-US" sz="1800" b="1" dirty="0">
                <a:solidFill>
                  <a:schemeClr val="accent1"/>
                </a:solidFill>
              </a:rPr>
              <a:t> </a:t>
            </a:r>
            <a:r>
              <a:rPr lang="en-US" sz="1800" dirty="0"/>
              <a:t>is </a:t>
            </a:r>
            <a:r>
              <a:rPr lang="en-US" sz="1800" b="1" dirty="0">
                <a:solidFill>
                  <a:schemeClr val="accent1"/>
                </a:solidFill>
              </a:rPr>
              <a:t>approved in China</a:t>
            </a:r>
            <a:r>
              <a:rPr lang="en-US" sz="1800" dirty="0"/>
              <a:t>, reflecting growing global adoption of this class</a:t>
            </a:r>
          </a:p>
          <a:p>
            <a:pPr lvl="0"/>
            <a:r>
              <a:rPr lang="en-US" sz="1800" b="1" dirty="0">
                <a:solidFill>
                  <a:schemeClr val="accent1"/>
                </a:solidFill>
              </a:rPr>
              <a:t>TROP2-ADCs demonstrate generally consistent and manageable safety profiles</a:t>
            </a:r>
            <a:r>
              <a:rPr lang="en-US" sz="1800" dirty="0"/>
              <a:t>, with commonly observed adverse events including stomatitis, nausea, fatigue, and hematologic toxicities</a:t>
            </a:r>
          </a:p>
          <a:p>
            <a:pPr lvl="0"/>
            <a:r>
              <a:rPr lang="en-US" sz="1800" dirty="0"/>
              <a:t>These agents are associated with </a:t>
            </a:r>
            <a:r>
              <a:rPr lang="en-US" sz="1800" b="1" dirty="0">
                <a:solidFill>
                  <a:schemeClr val="accent1"/>
                </a:solidFill>
              </a:rPr>
              <a:t>specific toxicities that require a multidisciplinary approach</a:t>
            </a:r>
            <a:r>
              <a:rPr lang="en-US" sz="1800" dirty="0"/>
              <a:t>, early recognition, and timely intervention</a:t>
            </a:r>
          </a:p>
          <a:p>
            <a:pPr lvl="0"/>
            <a:r>
              <a:rPr lang="en-US" sz="1800" b="1" dirty="0">
                <a:solidFill>
                  <a:schemeClr val="accent1"/>
                </a:solidFill>
              </a:rPr>
              <a:t>Proactive prophylaxis and structured toxicity management are essential </a:t>
            </a:r>
            <a:r>
              <a:rPr lang="en-US" sz="1800" dirty="0"/>
              <a:t>to support treatment continuity and </a:t>
            </a:r>
            <a:r>
              <a:rPr lang="en-US" sz="1800" dirty="0" err="1"/>
              <a:t>optimise</a:t>
            </a:r>
            <a:r>
              <a:rPr lang="en-US" sz="1800" dirty="0"/>
              <a:t> patient outcomes</a:t>
            </a:r>
          </a:p>
          <a:p>
            <a:pPr lvl="0"/>
            <a:r>
              <a:rPr lang="en-US" sz="1800" b="1" dirty="0">
                <a:solidFill>
                  <a:schemeClr val="accent1"/>
                </a:solidFill>
              </a:rPr>
              <a:t>Ongoing phase 3 trials will further clarify the efficacy, safety, and positioning </a:t>
            </a:r>
            <a:r>
              <a:rPr lang="en-US" sz="1800" dirty="0"/>
              <a:t>of TROP2-ADCs within the NSCLC treatment landscape</a:t>
            </a:r>
            <a:endParaRPr lang="en-GB" sz="1900" dirty="0">
              <a:latin typeface="Arial"/>
              <a:cs typeface="Arial"/>
            </a:endParaRPr>
          </a:p>
        </p:txBody>
      </p:sp>
      <p:sp>
        <p:nvSpPr>
          <p:cNvPr id="2" name="Content Placeholder 1">
            <a:extLst>
              <a:ext uri="{FF2B5EF4-FFF2-40B4-BE49-F238E27FC236}">
                <a16:creationId xmlns:a16="http://schemas.microsoft.com/office/drawing/2014/main" id="{92E3FF6A-10A6-A781-2B5D-32CB167DC01E}"/>
              </a:ext>
            </a:extLst>
          </p:cNvPr>
          <p:cNvSpPr>
            <a:spLocks noGrp="1"/>
          </p:cNvSpPr>
          <p:nvPr>
            <p:ph sz="quarter" idx="15"/>
          </p:nvPr>
        </p:nvSpPr>
        <p:spPr/>
        <p:txBody>
          <a:bodyPr/>
          <a:lstStyle/>
          <a:p>
            <a:r>
              <a:rPr lang="en-GB" dirty="0">
                <a:solidFill>
                  <a:schemeClr val="tx2"/>
                </a:solidFill>
              </a:rPr>
              <a:t>ADC, antibody drug conjugate; Dato-</a:t>
            </a:r>
            <a:r>
              <a:rPr lang="en-GB" dirty="0" err="1">
                <a:solidFill>
                  <a:schemeClr val="tx2"/>
                </a:solidFill>
              </a:rPr>
              <a:t>Dxd</a:t>
            </a:r>
            <a:r>
              <a:rPr lang="en-GB" dirty="0">
                <a:solidFill>
                  <a:schemeClr val="tx2"/>
                </a:solidFill>
              </a:rPr>
              <a:t>, </a:t>
            </a:r>
            <a:r>
              <a:rPr lang="en-GB" dirty="0" err="1">
                <a:solidFill>
                  <a:schemeClr val="tx2"/>
                </a:solidFill>
              </a:rPr>
              <a:t>datopotamab</a:t>
            </a:r>
            <a:r>
              <a:rPr lang="en-GB" dirty="0">
                <a:solidFill>
                  <a:schemeClr val="tx2"/>
                </a:solidFill>
              </a:rPr>
              <a:t> deruxtecan; GI, gastrointestinal; NR, not reported; </a:t>
            </a:r>
            <a:r>
              <a:rPr lang="en-US" dirty="0">
                <a:solidFill>
                  <a:schemeClr val="tx2"/>
                </a:solidFill>
                <a:ea typeface="Aileron" charset="0"/>
              </a:rPr>
              <a:t>NSCLC, non-small cell lung cancer; </a:t>
            </a:r>
            <a:r>
              <a:rPr lang="en-GB" dirty="0">
                <a:solidFill>
                  <a:schemeClr val="tx2"/>
                </a:solidFill>
              </a:rPr>
              <a:t>Sac‑TMT, </a:t>
            </a:r>
            <a:r>
              <a:rPr lang="en-GB" dirty="0" err="1">
                <a:solidFill>
                  <a:schemeClr val="tx2"/>
                </a:solidFill>
              </a:rPr>
              <a:t>sacituzumab</a:t>
            </a:r>
            <a:r>
              <a:rPr lang="en-GB" dirty="0">
                <a:solidFill>
                  <a:schemeClr val="tx2"/>
                </a:solidFill>
              </a:rPr>
              <a:t> </a:t>
            </a:r>
            <a:r>
              <a:rPr lang="en-GB" dirty="0" err="1">
                <a:solidFill>
                  <a:schemeClr val="tx2"/>
                </a:solidFill>
              </a:rPr>
              <a:t>tirumotecan</a:t>
            </a:r>
            <a:r>
              <a:rPr lang="en-GB" dirty="0">
                <a:solidFill>
                  <a:schemeClr val="tx2"/>
                </a:solidFill>
              </a:rPr>
              <a:t>; SG, </a:t>
            </a:r>
            <a:r>
              <a:rPr lang="en-GB" dirty="0" err="1">
                <a:solidFill>
                  <a:schemeClr val="tx2"/>
                </a:solidFill>
              </a:rPr>
              <a:t>sacituzumab</a:t>
            </a:r>
            <a:r>
              <a:rPr lang="en-GB" dirty="0">
                <a:solidFill>
                  <a:schemeClr val="tx2"/>
                </a:solidFill>
              </a:rPr>
              <a:t> </a:t>
            </a:r>
            <a:r>
              <a:rPr lang="en-GB" dirty="0" err="1">
                <a:solidFill>
                  <a:schemeClr val="tx2"/>
                </a:solidFill>
              </a:rPr>
              <a:t>govitecan</a:t>
            </a:r>
            <a:endParaRPr lang="en-GB" dirty="0">
              <a:solidFill>
                <a:schemeClr val="tx2"/>
              </a:solidFill>
              <a:ea typeface="Aileron" charset="0"/>
            </a:endParaRPr>
          </a:p>
          <a:p>
            <a:endParaRPr lang="en-GB" dirty="0"/>
          </a:p>
        </p:txBody>
      </p:sp>
      <p:sp>
        <p:nvSpPr>
          <p:cNvPr id="2109" name="Google Shape;2109;p58"/>
          <p:cNvSpPr txBox="1">
            <a:spLocks noGrp="1"/>
          </p:cNvSpPr>
          <p:nvPr>
            <p:ph type="sldNum" sz="quarter" idx="4"/>
          </p:nvPr>
        </p:nvSpPr>
        <p:spPr>
          <a:noFill/>
          <a:ln>
            <a:noFill/>
          </a:ln>
        </p:spPr>
        <p:txBody>
          <a:bodyPr spcFirstLastPara="1" wrap="square" lIns="0" tIns="0" rIns="0" bIns="0" anchor="ctr" anchorCtr="0">
            <a:noAutofit/>
          </a:bodyPr>
          <a:lstStyle/>
          <a:p>
            <a:pPr lvl="0"/>
            <a:fld id="{00000000-1234-1234-1234-123412341234}" type="slidenum">
              <a:rPr lang="en-GB"/>
              <a:pPr lvl="0"/>
              <a:t>91</a:t>
            </a:fld>
            <a:endParaRPr lang="en-GB"/>
          </a:p>
        </p:txBody>
      </p:sp>
    </p:spTree>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27077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SLIDEHUB_TYPE" val="ICON"/>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1_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10888</TotalTime>
  <Words>21974</Words>
  <Application>Microsoft Office PowerPoint</Application>
  <PresentationFormat>Widescreen</PresentationFormat>
  <Paragraphs>2834</Paragraphs>
  <Slides>92</Slides>
  <Notes>47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92</vt:i4>
      </vt:variant>
    </vt:vector>
  </HeadingPairs>
  <TitlesOfParts>
    <vt:vector size="103" baseType="lpstr">
      <vt:lpstr>Aileron</vt:lpstr>
      <vt:lpstr>Arial</vt:lpstr>
      <vt:lpstr>Arial Narrow</vt:lpstr>
      <vt:lpstr>Calibri</vt:lpstr>
      <vt:lpstr>Lucida Grande</vt:lpstr>
      <vt:lpstr>PT Sans</vt:lpstr>
      <vt:lpstr>PT Sans Narrow</vt:lpstr>
      <vt:lpstr>System Font Regular</vt:lpstr>
      <vt:lpstr>Verdana</vt:lpstr>
      <vt:lpstr>Thème Office</vt:lpstr>
      <vt:lpstr>1_Thème Office</vt:lpstr>
      <vt:lpstr>PowerPoint Presentation</vt:lpstr>
      <vt:lpstr>Virtual Experts Knowledge Share  lung connect  TROP2-directed ADCs in Lung Cancer: Optimising the Treatment Experience </vt:lpstr>
      <vt:lpstr>Developed by LUNG COnnect</vt:lpstr>
      <vt:lpstr>Introducing the scientific committee</vt:lpstr>
      <vt:lpstr>educational OBJECTIVES</vt:lpstr>
      <vt:lpstr>Agenda</vt:lpstr>
      <vt:lpstr> The relevance of TROP2  in metastatic NSCLC      </vt:lpstr>
      <vt:lpstr>TROP2: an adc target overexpressed in multiple solid tissues</vt:lpstr>
      <vt:lpstr>WHAT ARE ANTIBODY-DRUG CONJUGATES (ADCs)?</vt:lpstr>
      <vt:lpstr>TROP2-directed ADCs for NSClc current phase 3 global development</vt:lpstr>
      <vt:lpstr>Take-home messages</vt:lpstr>
      <vt:lpstr>Clinical overview of  TROP2-directed ADCs in NSCLC  Without actionable genomic alterations   </vt:lpstr>
      <vt:lpstr>Esmo clinical practice guidelines (v1.2 Jan 2025)</vt:lpstr>
      <vt:lpstr>Evoke-01: Sacituzumab govitecan in pre-treated ADVANCED/METASTATIC nsclc</vt:lpstr>
      <vt:lpstr>Evoke-01: Sacituzumab govitecan in pre-treated ADVANCED/METASTATIC nsclc </vt:lpstr>
      <vt:lpstr>Tropion-lung01: Dato-DXd in pre-treated ADVANCED/METASTATIC nsclc</vt:lpstr>
      <vt:lpstr>Tropion-lung01: efficacy of Dato-DXd in pre-treated ADVANCED/METASTATIC nsclc</vt:lpstr>
      <vt:lpstr>Assessing trop2 as a biomarker (nmr qcs)?</vt:lpstr>
      <vt:lpstr>trop2 nmr qcs: tropion-lung01</vt:lpstr>
      <vt:lpstr>Tropion-lung01: SAFETY of Dato-DXd in pre-treated ADVANCED/METASTATIC nsclc</vt:lpstr>
      <vt:lpstr>tropion-lung17: Dato-DXd in pre-treated ADVANCED/METASTATIC nsclc</vt:lpstr>
      <vt:lpstr>Esmo clinical practice guidelines (v1.2 Jan 2025)</vt:lpstr>
      <vt:lpstr>Evoke-02: Sacituzumab govitecan (sg) COMBINATIONS as 1l treatment for ADVANCED/METASTATIC nsclc</vt:lpstr>
      <vt:lpstr>Evoke-02: sg COMBINATIONS as 1l treatment for ADVANCED/METASTATIC nsclc (EFFICACY)</vt:lpstr>
      <vt:lpstr>Evoke-02: sg COMBINATIONS as 1l treatment for ADVANCED/METASTATIC nsclc (SAFETY)</vt:lpstr>
      <vt:lpstr>Evoke-03: sg COMBINATIONS as 1l treatment for ADVANCED/METASTATIC nsclc (ongoing)</vt:lpstr>
      <vt:lpstr>Exploring Dato-DXd combinations as 1L treatment in ADVANCED/METASTATIC nsclc</vt:lpstr>
      <vt:lpstr>Tropion-lung02: Dato-DXd 1L combinations in ADVANCED/METASTATIC nsclc (efficacy)</vt:lpstr>
      <vt:lpstr>Tropion-lung02: Dato-DXd 1L combinations in ADVANCED/METASTATIC nsclc (safety)</vt:lpstr>
      <vt:lpstr>Tropion-lung04: Dato-DXd 1L combinations in ADVANCED/METASTATIC nsclc (efficacy)</vt:lpstr>
      <vt:lpstr>Tropion-lung04: Dato-DXd 1L combinations in ADVANCED/METASTATIC nsclc (safety)  </vt:lpstr>
      <vt:lpstr>Dato-Dxd 1L COMBINATION TRIALS</vt:lpstr>
      <vt:lpstr>Optitrop-lung05: Sac-TMT 1L combinations in ADVANCED/METASTATIC nsclc1,2 </vt:lpstr>
      <vt:lpstr>Sac-TMT 1L COMBINATION TRIALS</vt:lpstr>
      <vt:lpstr>Clinical overview of  TROP2-directed ADCs in NSCLC  With actionable genomic alterations    </vt:lpstr>
      <vt:lpstr>TROP2 Expression in EGFR-mutant vs wild-type NSCLC</vt:lpstr>
      <vt:lpstr>Esmo clinical practice guidelines: EGFR-mutant nsclc</vt:lpstr>
      <vt:lpstr>dato-DXd in pre-treated egfr-mutant nsclc</vt:lpstr>
      <vt:lpstr>dato-DXd in pre-treated egfr-mutant nsclc</vt:lpstr>
      <vt:lpstr>dato-DXd in pre-treated egfr-mutant nsclc</vt:lpstr>
      <vt:lpstr>Dato-DXd combinations in POST-OSIMERTINIB EGFR-MUTANT NSCLC</vt:lpstr>
      <vt:lpstr>Dato-DXd in POST-OSIMERTINIB EGFR-MUTANT NSCLC</vt:lpstr>
      <vt:lpstr>Sac-TMT in EGFR-MUTANT NSCLC POST-EGFR TKI AND Pt-CT</vt:lpstr>
      <vt:lpstr>Optitrop-lung03: Sac-TMT in EGFR-MUTANT NSCLC POST-EGFR TKI AND Pt-CT</vt:lpstr>
      <vt:lpstr>Sac-TMT in EGFR-MUTANT NSCLC POST-EGFR TKI </vt:lpstr>
      <vt:lpstr>Optitrop-lung04: Sac-TMT in EGFR-MUTANT NSCLC POST-EGFR TKI </vt:lpstr>
      <vt:lpstr>Sac-tmt ongoing global phase 3 trials in  pre-treated egfr-mutant nsclc</vt:lpstr>
      <vt:lpstr>Dato-DXd as 1L treatment in EGFR-MUTANT NSCLC</vt:lpstr>
      <vt:lpstr>Future landscape &amp; strategic implications</vt:lpstr>
      <vt:lpstr> Optimising the treatment experience: proactive AE monitoring &amp; management          </vt:lpstr>
      <vt:lpstr>Safety considerations for adcs</vt:lpstr>
      <vt:lpstr>Oral mucositis/stomatitis</vt:lpstr>
      <vt:lpstr>Stomatitis events across trop2-adcs in nsclca</vt:lpstr>
      <vt:lpstr>Recognising Mucositis/Stomatitis</vt:lpstr>
      <vt:lpstr>Stomatitis/Mucositis Prophylaxis</vt:lpstr>
      <vt:lpstr>PATIENT CASE</vt:lpstr>
      <vt:lpstr>Polling question </vt:lpstr>
      <vt:lpstr>Stomatitis/oral mucositis with Dato-DXd</vt:lpstr>
      <vt:lpstr>Stomatitis/Mucositis Management</vt:lpstr>
      <vt:lpstr>Stomatitis/Mucositis Management</vt:lpstr>
      <vt:lpstr>Ocular surface events</vt:lpstr>
      <vt:lpstr>Ocular surface events across trop2-adcs in nsclca</vt:lpstr>
      <vt:lpstr>Recognising Ocular Surface Events (OSE)</vt:lpstr>
      <vt:lpstr>PATIENT CASE</vt:lpstr>
      <vt:lpstr>Polling question </vt:lpstr>
      <vt:lpstr>Ocular Surface Events - Prophylaxis and Monitoring</vt:lpstr>
      <vt:lpstr>Ocular surface adverse events/keratitis Management</vt:lpstr>
      <vt:lpstr>Interstitial lung disease</vt:lpstr>
      <vt:lpstr>ILD/pneumonitis events across trop2-adcs in nsclca</vt:lpstr>
      <vt:lpstr>Recognising Interstitial Lung Disease (ILD)</vt:lpstr>
      <vt:lpstr>Clinical evaluations: interstitial lung disease (ILD)</vt:lpstr>
      <vt:lpstr>Clinical Evaluations: interstitial lung disease (ILD)</vt:lpstr>
      <vt:lpstr>But ILD can be a more complicated scenario...</vt:lpstr>
      <vt:lpstr>Interstitial lung disease with adc therapy</vt:lpstr>
      <vt:lpstr>Interstitial lung disease Management</vt:lpstr>
      <vt:lpstr>Other adverse events - Hematological events - GI events</vt:lpstr>
      <vt:lpstr>Gi and hematological events across trop2-adcs in nsclca</vt:lpstr>
      <vt:lpstr>PATIENT CASE</vt:lpstr>
      <vt:lpstr>Toxicity Escalation – Sets Up Dx &amp; Management</vt:lpstr>
      <vt:lpstr>Polling question </vt:lpstr>
      <vt:lpstr>Recognising Hematologic Toxicities</vt:lpstr>
      <vt:lpstr>Hematologic Adverse Events – Sacituzumab Govitecan (NSCLC) </vt:lpstr>
      <vt:lpstr>Recognising Gastrointestinal adverse events</vt:lpstr>
      <vt:lpstr>Gastrointestinal Toxicity – Diarrhea Management (SN-38 Payload)</vt:lpstr>
      <vt:lpstr>Managing Gastrointestinal adverse events</vt:lpstr>
      <vt:lpstr>Multidisciplinary management is essential!</vt:lpstr>
      <vt:lpstr>Multidisciplinary collaboration for MANAGing adc‑RELATED ADVERSE eVENTs</vt:lpstr>
      <vt:lpstr>Steps to optimising treatment with ADCs</vt:lpstr>
      <vt:lpstr>Best practice management panel discussion and audience questions</vt:lpstr>
      <vt:lpstr> KEY CLINICAL TAKEAWAYS AND CLOSE       </vt:lpstr>
      <vt:lpstr>KEY CLINICAL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Selina Gill</cp:lastModifiedBy>
  <cp:revision>568</cp:revision>
  <cp:lastPrinted>2017-02-15T09:54:46Z</cp:lastPrinted>
  <dcterms:created xsi:type="dcterms:W3CDTF">2016-10-14T09:38:18Z</dcterms:created>
  <dcterms:modified xsi:type="dcterms:W3CDTF">2026-05-28T14:23:24Z</dcterms:modified>
</cp:coreProperties>
</file>