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12537" r:id="rId2"/>
    <p:sldId id="12611" r:id="rId3"/>
    <p:sldId id="12635" r:id="rId4"/>
    <p:sldId id="12587" r:id="rId5"/>
    <p:sldId id="12561" r:id="rId6"/>
    <p:sldId id="2147470860" r:id="rId7"/>
    <p:sldId id="2147471915" r:id="rId8"/>
    <p:sldId id="1992" r:id="rId9"/>
    <p:sldId id="2147471932" r:id="rId10"/>
    <p:sldId id="2147470859" r:id="rId11"/>
    <p:sldId id="2147471914" r:id="rId12"/>
    <p:sldId id="2147470843" r:id="rId13"/>
    <p:sldId id="2147471930" r:id="rId14"/>
    <p:sldId id="2147470858" r:id="rId15"/>
    <p:sldId id="2147471934" r:id="rId16"/>
    <p:sldId id="257" r:id="rId17"/>
    <p:sldId id="277" r:id="rId18"/>
    <p:sldId id="2147470854" r:id="rId19"/>
    <p:sldId id="2147471902" r:id="rId20"/>
    <p:sldId id="2147471933" r:id="rId21"/>
    <p:sldId id="2147471894" r:id="rId22"/>
    <p:sldId id="2147471924" r:id="rId23"/>
    <p:sldId id="2147471896" r:id="rId24"/>
    <p:sldId id="2147471941" r:id="rId25"/>
    <p:sldId id="2147471940" r:id="rId26"/>
    <p:sldId id="2147471939" r:id="rId27"/>
    <p:sldId id="2147471942" r:id="rId28"/>
    <p:sldId id="2147471943" r:id="rId29"/>
    <p:sldId id="2147471897" r:id="rId30"/>
    <p:sldId id="2147471918" r:id="rId31"/>
    <p:sldId id="2147471919" r:id="rId32"/>
    <p:sldId id="2147471935" r:id="rId33"/>
    <p:sldId id="2147471920" r:id="rId34"/>
    <p:sldId id="2147471903" r:id="rId35"/>
    <p:sldId id="2147471908" r:id="rId36"/>
    <p:sldId id="2147471909" r:id="rId37"/>
    <p:sldId id="2147471906" r:id="rId38"/>
    <p:sldId id="2147471910" r:id="rId39"/>
    <p:sldId id="2147471931" r:id="rId40"/>
    <p:sldId id="2147471936" r:id="rId41"/>
    <p:sldId id="309" r:id="rId42"/>
    <p:sldId id="2147471912" r:id="rId43"/>
    <p:sldId id="2147471922" r:id="rId44"/>
    <p:sldId id="2147471891" r:id="rId45"/>
    <p:sldId id="2147471917" r:id="rId46"/>
    <p:sldId id="2147471916" r:id="rId47"/>
    <p:sldId id="2147471911" r:id="rId48"/>
    <p:sldId id="12539" r:id="rId49"/>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25" userDrawn="1">
          <p15:clr>
            <a:srgbClr val="A4A3A4"/>
          </p15:clr>
        </p15:guide>
        <p15:guide id="3" pos="433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BA203774-26AF-7DC6-696C-D1D6181E9F23}" name="Howard Donohue" initials="HD" userId="4648ce945642090e" providerId="Windows Live"/>
  <p188:author id="{D213FE9D-EF59-FC93-CB86-33805B90D06E}" name="donohue" initials="HD" userId="donohue" providerId="None"/>
  <p188:author id="{E905B2BC-1A7E-F038-59FD-06554B723F84}" name="Herbert Loong (CLO)" initials="HL" userId="S::herbert.loong@cuhk.edu.hk::ad9cd1e2-7857-40ba-a3af-a96a1eb7ba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00FF"/>
    <a:srgbClr val="D7CBD9"/>
    <a:srgbClr val="00FDFF"/>
    <a:srgbClr val="FF2F92"/>
    <a:srgbClr val="B8A2BC"/>
    <a:srgbClr val="00B050"/>
    <a:srgbClr val="9CB4C3"/>
    <a:srgbClr val="FFFFFF"/>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3" autoAdjust="0"/>
    <p:restoredTop sz="86295" autoAdjust="0"/>
  </p:normalViewPr>
  <p:slideViewPr>
    <p:cSldViewPr snapToObjects="1">
      <p:cViewPr varScale="1">
        <p:scale>
          <a:sx n="98" d="100"/>
          <a:sy n="98" d="100"/>
        </p:scale>
        <p:origin x="108" y="96"/>
      </p:cViewPr>
      <p:guideLst>
        <p:guide orient="horz" pos="2160"/>
        <p:guide pos="2525"/>
        <p:guide pos="433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92" d="100"/>
          <a:sy n="92" d="100"/>
        </p:scale>
        <p:origin x="4114" y="67"/>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4930-894D-A36C-428D9E389D23}"/>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4930-894D-A36C-428D9E389D23}"/>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4930-894D-A36C-428D9E389D23}"/>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4930-894D-A36C-428D9E389D23}"/>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4930-894D-A36C-428D9E389D23}"/>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4930-894D-A36C-428D9E389D23}"/>
              </c:ext>
            </c:extLst>
          </c:dPt>
          <c:dPt>
            <c:idx val="6"/>
            <c:bubble3D val="0"/>
            <c:spPr>
              <a:solidFill>
                <a:schemeClr val="accent1">
                  <a:lumMod val="60000"/>
                </a:schemeClr>
              </a:solidFill>
              <a:ln w="9525">
                <a:solidFill>
                  <a:schemeClr val="lt1"/>
                </a:solidFill>
              </a:ln>
              <a:effectLst/>
            </c:spPr>
            <c:extLst>
              <c:ext xmlns:c16="http://schemas.microsoft.com/office/drawing/2014/chart" uri="{C3380CC4-5D6E-409C-BE32-E72D297353CC}">
                <c16:uniqueId val="{0000000D-4930-894D-A36C-428D9E389D23}"/>
              </c:ext>
            </c:extLst>
          </c:dPt>
          <c:dPt>
            <c:idx val="7"/>
            <c:bubble3D val="0"/>
            <c:spPr>
              <a:solidFill>
                <a:srgbClr val="C6573B">
                  <a:lumMod val="60000"/>
                  <a:lumOff val="40000"/>
                </a:srgbClr>
              </a:solidFill>
              <a:ln w="9525">
                <a:solidFill>
                  <a:schemeClr val="lt1"/>
                </a:solidFill>
              </a:ln>
              <a:effectLst/>
            </c:spPr>
            <c:extLst>
              <c:ext xmlns:c16="http://schemas.microsoft.com/office/drawing/2014/chart" uri="{C3380CC4-5D6E-409C-BE32-E72D297353CC}">
                <c16:uniqueId val="{0000000F-4930-894D-A36C-428D9E389D23}"/>
              </c:ext>
            </c:extLst>
          </c:dPt>
          <c:dPt>
            <c:idx val="8"/>
            <c:bubble3D val="0"/>
            <c:spPr>
              <a:solidFill>
                <a:schemeClr val="accent3">
                  <a:lumMod val="60000"/>
                </a:schemeClr>
              </a:solidFill>
              <a:ln w="9525">
                <a:solidFill>
                  <a:schemeClr val="lt1"/>
                </a:solidFill>
              </a:ln>
              <a:effectLst/>
            </c:spPr>
            <c:extLst>
              <c:ext xmlns:c16="http://schemas.microsoft.com/office/drawing/2014/chart" uri="{C3380CC4-5D6E-409C-BE32-E72D297353CC}">
                <c16:uniqueId val="{00000011-4930-894D-A36C-428D9E389D23}"/>
              </c:ext>
            </c:extLst>
          </c:dPt>
          <c:dPt>
            <c:idx val="9"/>
            <c:bubble3D val="0"/>
            <c:spPr>
              <a:solidFill>
                <a:schemeClr val="accent4">
                  <a:lumMod val="60000"/>
                </a:schemeClr>
              </a:solidFill>
              <a:ln w="9525">
                <a:solidFill>
                  <a:schemeClr val="lt1"/>
                </a:solidFill>
              </a:ln>
              <a:effectLst/>
            </c:spPr>
            <c:extLst>
              <c:ext xmlns:c16="http://schemas.microsoft.com/office/drawing/2014/chart" uri="{C3380CC4-5D6E-409C-BE32-E72D297353CC}">
                <c16:uniqueId val="{00000013-4930-894D-A36C-428D9E389D23}"/>
              </c:ext>
            </c:extLst>
          </c:dPt>
          <c:dPt>
            <c:idx val="10"/>
            <c:bubble3D val="0"/>
            <c:spPr>
              <a:solidFill>
                <a:srgbClr val="EEECE1">
                  <a:lumMod val="50000"/>
                </a:srgbClr>
              </a:solidFill>
              <a:ln w="9525">
                <a:solidFill>
                  <a:schemeClr val="lt1"/>
                </a:solidFill>
              </a:ln>
              <a:effectLst/>
            </c:spPr>
            <c:extLst>
              <c:ext xmlns:c16="http://schemas.microsoft.com/office/drawing/2014/chart" uri="{C3380CC4-5D6E-409C-BE32-E72D297353CC}">
                <c16:uniqueId val="{00000015-4930-894D-A36C-428D9E389D23}"/>
              </c:ext>
            </c:extLst>
          </c:dPt>
          <c:dPt>
            <c:idx val="11"/>
            <c:bubble3D val="0"/>
            <c:spPr>
              <a:solidFill>
                <a:schemeClr val="accent6">
                  <a:lumMod val="60000"/>
                </a:schemeClr>
              </a:solidFill>
              <a:ln w="9525">
                <a:solidFill>
                  <a:schemeClr val="lt1"/>
                </a:solidFill>
              </a:ln>
              <a:effectLst/>
            </c:spPr>
            <c:extLst>
              <c:ext xmlns:c16="http://schemas.microsoft.com/office/drawing/2014/chart" uri="{C3380CC4-5D6E-409C-BE32-E72D297353CC}">
                <c16:uniqueId val="{00000017-4930-894D-A36C-428D9E389D23}"/>
              </c:ext>
            </c:extLst>
          </c:dPt>
          <c:dPt>
            <c:idx val="12"/>
            <c:bubble3D val="0"/>
            <c:spPr>
              <a:solidFill>
                <a:srgbClr val="ECE6ED">
                  <a:lumMod val="90000"/>
                </a:srgbClr>
              </a:solidFill>
              <a:ln w="9525">
                <a:solidFill>
                  <a:schemeClr val="lt1"/>
                </a:solidFill>
              </a:ln>
              <a:effectLst/>
            </c:spPr>
            <c:extLst>
              <c:ext xmlns:c16="http://schemas.microsoft.com/office/drawing/2014/chart" uri="{C3380CC4-5D6E-409C-BE32-E72D297353CC}">
                <c16:uniqueId val="{00000019-4930-894D-A36C-428D9E389D23}"/>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30-894D-A36C-428D9E389D23}"/>
                </c:ext>
              </c:extLst>
            </c:dLbl>
            <c:dLbl>
              <c:idx val="1"/>
              <c:layout>
                <c:manualLayout>
                  <c:x val="-7.2320846188501431E-2"/>
                  <c:y val="-7.850660774874924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30-894D-A36C-428D9E389D23}"/>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7D879948-A6B2-0C4E-9803-9885D4E93A0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30-894D-A36C-428D9E389D23}"/>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E882CA0F-A1F5-1448-A573-5CFEB47A792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30-894D-A36C-428D9E389D23}"/>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930-894D-A36C-428D9E389D23}"/>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930-894D-A36C-428D9E389D23}"/>
                </c:ext>
              </c:extLst>
            </c:dLbl>
            <c:dLbl>
              <c:idx val="6"/>
              <c:delete val="1"/>
              <c:extLst>
                <c:ext xmlns:c15="http://schemas.microsoft.com/office/drawing/2012/chart" uri="{CE6537A1-D6FC-4f65-9D91-7224C49458BB}"/>
                <c:ext xmlns:c16="http://schemas.microsoft.com/office/drawing/2014/chart" uri="{C3380CC4-5D6E-409C-BE32-E72D297353CC}">
                  <c16:uniqueId val="{0000000D-4930-894D-A36C-428D9E389D23}"/>
                </c:ext>
              </c:extLst>
            </c:dLbl>
            <c:dLbl>
              <c:idx val="7"/>
              <c:delete val="1"/>
              <c:extLst>
                <c:ext xmlns:c15="http://schemas.microsoft.com/office/drawing/2012/chart" uri="{CE6537A1-D6FC-4f65-9D91-7224C49458BB}"/>
                <c:ext xmlns:c16="http://schemas.microsoft.com/office/drawing/2014/chart" uri="{C3380CC4-5D6E-409C-BE32-E72D297353CC}">
                  <c16:uniqueId val="{0000000F-4930-894D-A36C-428D9E389D23}"/>
                </c:ext>
              </c:extLst>
            </c:dLbl>
            <c:dLbl>
              <c:idx val="8"/>
              <c:delete val="1"/>
              <c:extLst>
                <c:ext xmlns:c15="http://schemas.microsoft.com/office/drawing/2012/chart" uri="{CE6537A1-D6FC-4f65-9D91-7224C49458BB}"/>
                <c:ext xmlns:c16="http://schemas.microsoft.com/office/drawing/2014/chart" uri="{C3380CC4-5D6E-409C-BE32-E72D297353CC}">
                  <c16:uniqueId val="{00000011-4930-894D-A36C-428D9E389D23}"/>
                </c:ext>
              </c:extLst>
            </c:dLbl>
            <c:dLbl>
              <c:idx val="9"/>
              <c:delete val="1"/>
              <c:extLst>
                <c:ext xmlns:c15="http://schemas.microsoft.com/office/drawing/2012/chart" uri="{CE6537A1-D6FC-4f65-9D91-7224C49458BB}"/>
                <c:ext xmlns:c16="http://schemas.microsoft.com/office/drawing/2014/chart" uri="{C3380CC4-5D6E-409C-BE32-E72D297353CC}">
                  <c16:uniqueId val="{00000013-4930-894D-A36C-428D9E389D23}"/>
                </c:ext>
              </c:extLst>
            </c:dLbl>
            <c:dLbl>
              <c:idx val="10"/>
              <c:delete val="1"/>
              <c:extLst>
                <c:ext xmlns:c15="http://schemas.microsoft.com/office/drawing/2012/chart" uri="{CE6537A1-D6FC-4f65-9D91-7224C49458BB}"/>
                <c:ext xmlns:c16="http://schemas.microsoft.com/office/drawing/2014/chart" uri="{C3380CC4-5D6E-409C-BE32-E72D297353CC}">
                  <c16:uniqueId val="{00000015-4930-894D-A36C-428D9E389D23}"/>
                </c:ext>
              </c:extLst>
            </c:dLbl>
            <c:dLbl>
              <c:idx val="11"/>
              <c:delete val="1"/>
              <c:extLst>
                <c:ext xmlns:c15="http://schemas.microsoft.com/office/drawing/2012/chart" uri="{CE6537A1-D6FC-4f65-9D91-7224C49458BB}"/>
                <c:ext xmlns:c16="http://schemas.microsoft.com/office/drawing/2014/chart" uri="{C3380CC4-5D6E-409C-BE32-E72D297353CC}">
                  <c16:uniqueId val="{00000017-4930-894D-A36C-428D9E389D23}"/>
                </c:ext>
              </c:extLst>
            </c:dLbl>
            <c:dLbl>
              <c:idx val="12"/>
              <c:delete val="1"/>
              <c:extLst>
                <c:ext xmlns:c15="http://schemas.microsoft.com/office/drawing/2012/chart" uri="{CE6537A1-D6FC-4f65-9D91-7224C49458BB}"/>
                <c:ext xmlns:c16="http://schemas.microsoft.com/office/drawing/2014/chart" uri="{C3380CC4-5D6E-409C-BE32-E72D297353CC}">
                  <c16:uniqueId val="{00000019-4930-894D-A36C-428D9E389D2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21.7</c:v>
                </c:pt>
                <c:pt idx="1">
                  <c:v>46.3</c:v>
                </c:pt>
                <c:pt idx="2">
                  <c:v>2.9</c:v>
                </c:pt>
                <c:pt idx="3">
                  <c:v>2.2000000000000002</c:v>
                </c:pt>
                <c:pt idx="4">
                  <c:v>2.8</c:v>
                </c:pt>
                <c:pt idx="5">
                  <c:v>8.4</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4930-894D-A36C-428D9E389D2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3385-384D-B689-B11F2597C0A0}"/>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3385-384D-B689-B11F2597C0A0}"/>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3385-384D-B689-B11F2597C0A0}"/>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3385-384D-B689-B11F2597C0A0}"/>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3385-384D-B689-B11F2597C0A0}"/>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3385-384D-B689-B11F2597C0A0}"/>
              </c:ext>
            </c:extLst>
          </c:dPt>
          <c:dPt>
            <c:idx val="6"/>
            <c:bubble3D val="0"/>
            <c:spPr>
              <a:noFill/>
              <a:ln w="9525">
                <a:noFill/>
              </a:ln>
              <a:effectLst/>
            </c:spPr>
            <c:extLst>
              <c:ext xmlns:c16="http://schemas.microsoft.com/office/drawing/2014/chart" uri="{C3380CC4-5D6E-409C-BE32-E72D297353CC}">
                <c16:uniqueId val="{0000000D-3385-384D-B689-B11F2597C0A0}"/>
              </c:ext>
            </c:extLst>
          </c:dPt>
          <c:dPt>
            <c:idx val="7"/>
            <c:bubble3D val="0"/>
            <c:spPr>
              <a:noFill/>
              <a:ln w="9525">
                <a:noFill/>
              </a:ln>
              <a:effectLst/>
            </c:spPr>
            <c:extLst>
              <c:ext xmlns:c16="http://schemas.microsoft.com/office/drawing/2014/chart" uri="{C3380CC4-5D6E-409C-BE32-E72D297353CC}">
                <c16:uniqueId val="{0000000F-3385-384D-B689-B11F2597C0A0}"/>
              </c:ext>
            </c:extLst>
          </c:dPt>
          <c:dPt>
            <c:idx val="8"/>
            <c:bubble3D val="0"/>
            <c:spPr>
              <a:noFill/>
              <a:ln w="9525">
                <a:noFill/>
              </a:ln>
              <a:effectLst/>
            </c:spPr>
            <c:extLst>
              <c:ext xmlns:c16="http://schemas.microsoft.com/office/drawing/2014/chart" uri="{C3380CC4-5D6E-409C-BE32-E72D297353CC}">
                <c16:uniqueId val="{00000011-3385-384D-B689-B11F2597C0A0}"/>
              </c:ext>
            </c:extLst>
          </c:dPt>
          <c:dPt>
            <c:idx val="9"/>
            <c:bubble3D val="0"/>
            <c:spPr>
              <a:noFill/>
              <a:ln w="9525">
                <a:noFill/>
              </a:ln>
              <a:effectLst/>
            </c:spPr>
            <c:extLst>
              <c:ext xmlns:c16="http://schemas.microsoft.com/office/drawing/2014/chart" uri="{C3380CC4-5D6E-409C-BE32-E72D297353CC}">
                <c16:uniqueId val="{00000013-3385-384D-B689-B11F2597C0A0}"/>
              </c:ext>
            </c:extLst>
          </c:dPt>
          <c:dPt>
            <c:idx val="10"/>
            <c:bubble3D val="0"/>
            <c:spPr>
              <a:noFill/>
              <a:ln w="9525">
                <a:noFill/>
              </a:ln>
              <a:effectLst/>
            </c:spPr>
            <c:extLst>
              <c:ext xmlns:c16="http://schemas.microsoft.com/office/drawing/2014/chart" uri="{C3380CC4-5D6E-409C-BE32-E72D297353CC}">
                <c16:uniqueId val="{00000015-3385-384D-B689-B11F2597C0A0}"/>
              </c:ext>
            </c:extLst>
          </c:dPt>
          <c:dPt>
            <c:idx val="11"/>
            <c:bubble3D val="0"/>
            <c:spPr>
              <a:noFill/>
              <a:ln w="9525">
                <a:noFill/>
              </a:ln>
              <a:effectLst/>
            </c:spPr>
            <c:extLst>
              <c:ext xmlns:c16="http://schemas.microsoft.com/office/drawing/2014/chart" uri="{C3380CC4-5D6E-409C-BE32-E72D297353CC}">
                <c16:uniqueId val="{00000017-3385-384D-B689-B11F2597C0A0}"/>
              </c:ext>
            </c:extLst>
          </c:dPt>
          <c:dPt>
            <c:idx val="12"/>
            <c:bubble3D val="0"/>
            <c:spPr>
              <a:noFill/>
              <a:ln w="9525">
                <a:noFill/>
              </a:ln>
              <a:effectLst/>
            </c:spPr>
            <c:extLst>
              <c:ext xmlns:c16="http://schemas.microsoft.com/office/drawing/2014/chart" uri="{C3380CC4-5D6E-409C-BE32-E72D297353CC}">
                <c16:uniqueId val="{00000019-3385-384D-B689-B11F2597C0A0}"/>
              </c:ext>
            </c:extLst>
          </c:dPt>
          <c:dLbls>
            <c:dLbl>
              <c:idx val="0"/>
              <c:layout>
                <c:manualLayout>
                  <c:x val="-0.2382339509523296"/>
                  <c:y val="0.10004547032187068"/>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85-384D-B689-B11F2597C0A0}"/>
                </c:ext>
              </c:extLst>
            </c:dLbl>
            <c:dLbl>
              <c:idx val="1"/>
              <c:layout>
                <c:manualLayout>
                  <c:x val="-4.4984938294900904E-2"/>
                  <c:y val="-0.29719456185712645"/>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85-384D-B689-B11F2597C0A0}"/>
                </c:ext>
              </c:extLst>
            </c:dLbl>
            <c:dLbl>
              <c:idx val="2"/>
              <c:layout>
                <c:manualLayout>
                  <c:x val="0.13177781213711184"/>
                  <c:y val="-9.1621891403956726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fld id="{7D879948-A6B2-0C4E-9803-9885D4E93A03}" type="VALUE">
                      <a:rPr lang="en-US" sz="1000" smtClean="0">
                        <a:solidFill>
                          <a:schemeClr val="tx1"/>
                        </a:solidFill>
                      </a:rPr>
                      <a:pPr>
                        <a:defRPr sz="1000">
                          <a:solidFill>
                            <a:schemeClr val="tx1"/>
                          </a:solidFill>
                        </a:defRPr>
                      </a:pPr>
                      <a:t>[VALUE]</a:t>
                    </a:fld>
                    <a:r>
                      <a:rPr lang="en-US" sz="1000" dirty="0">
                        <a:solidFill>
                          <a:schemeClr val="tx1"/>
                        </a:solidFill>
                      </a:rPr>
                      <a:t>%</a:t>
                    </a:r>
                  </a:p>
                </c:rich>
              </c:tx>
              <c:spPr>
                <a:solidFill>
                  <a:schemeClr val="accent3">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85-384D-B689-B11F2597C0A0}"/>
                </c:ext>
              </c:extLst>
            </c:dLbl>
            <c:dLbl>
              <c:idx val="3"/>
              <c:layout>
                <c:manualLayout>
                  <c:x val="4.5559640011436635E-2"/>
                  <c:y val="-0.1517815487353062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fld id="{E882CA0F-A1F5-1448-A573-5CFEB47A7923}" type="VALUE">
                      <a:rPr lang="en-US" sz="1000" smtClean="0">
                        <a:solidFill>
                          <a:schemeClr val="accent4"/>
                        </a:solidFill>
                      </a:rPr>
                      <a:pPr>
                        <a:defRPr sz="1000">
                          <a:solidFill>
                            <a:schemeClr val="accent4"/>
                          </a:solidFill>
                        </a:defRPr>
                      </a:pPr>
                      <a:t>[VALUE]</a:t>
                    </a:fld>
                    <a:r>
                      <a:rPr lang="en-US" sz="1000" dirty="0">
                        <a:solidFill>
                          <a:schemeClr val="accent4"/>
                        </a:solidFill>
                      </a:rPr>
                      <a:t>%</a:t>
                    </a:r>
                  </a:p>
                </c:rich>
              </c:tx>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85-384D-B689-B11F2597C0A0}"/>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85-384D-B689-B11F2597C0A0}"/>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385-384D-B689-B11F2597C0A0}"/>
                </c:ext>
              </c:extLst>
            </c:dLbl>
            <c:dLbl>
              <c:idx val="6"/>
              <c:delete val="1"/>
              <c:extLst>
                <c:ext xmlns:c15="http://schemas.microsoft.com/office/drawing/2012/chart" uri="{CE6537A1-D6FC-4f65-9D91-7224C49458BB}"/>
                <c:ext xmlns:c16="http://schemas.microsoft.com/office/drawing/2014/chart" uri="{C3380CC4-5D6E-409C-BE32-E72D297353CC}">
                  <c16:uniqueId val="{0000000D-3385-384D-B689-B11F2597C0A0}"/>
                </c:ext>
              </c:extLst>
            </c:dLbl>
            <c:dLbl>
              <c:idx val="7"/>
              <c:delete val="1"/>
              <c:extLst>
                <c:ext xmlns:c15="http://schemas.microsoft.com/office/drawing/2012/chart" uri="{CE6537A1-D6FC-4f65-9D91-7224C49458BB}"/>
                <c:ext xmlns:c16="http://schemas.microsoft.com/office/drawing/2014/chart" uri="{C3380CC4-5D6E-409C-BE32-E72D297353CC}">
                  <c16:uniqueId val="{0000000F-3385-384D-B689-B11F2597C0A0}"/>
                </c:ext>
              </c:extLst>
            </c:dLbl>
            <c:dLbl>
              <c:idx val="8"/>
              <c:delete val="1"/>
              <c:extLst>
                <c:ext xmlns:c15="http://schemas.microsoft.com/office/drawing/2012/chart" uri="{CE6537A1-D6FC-4f65-9D91-7224C49458BB}"/>
                <c:ext xmlns:c16="http://schemas.microsoft.com/office/drawing/2014/chart" uri="{C3380CC4-5D6E-409C-BE32-E72D297353CC}">
                  <c16:uniqueId val="{00000011-3385-384D-B689-B11F2597C0A0}"/>
                </c:ext>
              </c:extLst>
            </c:dLbl>
            <c:dLbl>
              <c:idx val="9"/>
              <c:delete val="1"/>
              <c:extLst>
                <c:ext xmlns:c15="http://schemas.microsoft.com/office/drawing/2012/chart" uri="{CE6537A1-D6FC-4f65-9D91-7224C49458BB}"/>
                <c:ext xmlns:c16="http://schemas.microsoft.com/office/drawing/2014/chart" uri="{C3380CC4-5D6E-409C-BE32-E72D297353CC}">
                  <c16:uniqueId val="{00000013-3385-384D-B689-B11F2597C0A0}"/>
                </c:ext>
              </c:extLst>
            </c:dLbl>
            <c:dLbl>
              <c:idx val="10"/>
              <c:delete val="1"/>
              <c:extLst>
                <c:ext xmlns:c15="http://schemas.microsoft.com/office/drawing/2012/chart" uri="{CE6537A1-D6FC-4f65-9D91-7224C49458BB}"/>
                <c:ext xmlns:c16="http://schemas.microsoft.com/office/drawing/2014/chart" uri="{C3380CC4-5D6E-409C-BE32-E72D297353CC}">
                  <c16:uniqueId val="{00000015-3385-384D-B689-B11F2597C0A0}"/>
                </c:ext>
              </c:extLst>
            </c:dLbl>
            <c:dLbl>
              <c:idx val="11"/>
              <c:delete val="1"/>
              <c:extLst>
                <c:ext xmlns:c15="http://schemas.microsoft.com/office/drawing/2012/chart" uri="{CE6537A1-D6FC-4f65-9D91-7224C49458BB}"/>
                <c:ext xmlns:c16="http://schemas.microsoft.com/office/drawing/2014/chart" uri="{C3380CC4-5D6E-409C-BE32-E72D297353CC}">
                  <c16:uniqueId val="{00000017-3385-384D-B689-B11F2597C0A0}"/>
                </c:ext>
              </c:extLst>
            </c:dLbl>
            <c:dLbl>
              <c:idx val="12"/>
              <c:delete val="1"/>
              <c:extLst>
                <c:ext xmlns:c15="http://schemas.microsoft.com/office/drawing/2012/chart" uri="{CE6537A1-D6FC-4f65-9D91-7224C49458BB}"/>
                <c:ext xmlns:c16="http://schemas.microsoft.com/office/drawing/2014/chart" uri="{C3380CC4-5D6E-409C-BE32-E72D297353CC}">
                  <c16:uniqueId val="{00000019-3385-384D-B689-B11F2597C0A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39.799999999999997</c:v>
                </c:pt>
                <c:pt idx="1">
                  <c:v>16.3</c:v>
                </c:pt>
                <c:pt idx="2">
                  <c:v>1.3</c:v>
                </c:pt>
                <c:pt idx="3">
                  <c:v>1.6</c:v>
                </c:pt>
                <c:pt idx="4">
                  <c:v>15</c:v>
                </c:pt>
                <c:pt idx="5">
                  <c:v>10.3</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3385-384D-B689-B11F2597C0A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43991179713335E-2"/>
          <c:y val="3.5278722107207922E-2"/>
          <c:w val="0.8446230879270632"/>
          <c:h val="0.8942279768094803"/>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Sheet1!$A$2:$A$25</c:f>
              <c:numCache>
                <c:formatCode>General</c:formatCode>
                <c:ptCount val="24"/>
              </c:numCache>
            </c:numRef>
          </c:cat>
          <c:val>
            <c:numRef>
              <c:f>Sheet1!$B$2:$B$25</c:f>
              <c:numCache>
                <c:formatCode>General</c:formatCode>
                <c:ptCount val="24"/>
                <c:pt idx="3">
                  <c:v>-6.3</c:v>
                </c:pt>
                <c:pt idx="4">
                  <c:v>-3.1</c:v>
                </c:pt>
                <c:pt idx="9">
                  <c:v>-12.5</c:v>
                </c:pt>
                <c:pt idx="10">
                  <c:v>-12.5</c:v>
                </c:pt>
                <c:pt idx="11">
                  <c:v>-3.1</c:v>
                </c:pt>
                <c:pt idx="12">
                  <c:v>-3.1</c:v>
                </c:pt>
                <c:pt idx="13">
                  <c:v>-3.1</c:v>
                </c:pt>
                <c:pt idx="14">
                  <c:v>-3.1</c:v>
                </c:pt>
                <c:pt idx="15">
                  <c:v>-3.1</c:v>
                </c:pt>
                <c:pt idx="16">
                  <c:v>-9.4</c:v>
                </c:pt>
                <c:pt idx="17">
                  <c:v>-6.3</c:v>
                </c:pt>
                <c:pt idx="18">
                  <c:v>-3.1</c:v>
                </c:pt>
                <c:pt idx="20">
                  <c:v>-3.1</c:v>
                </c:pt>
                <c:pt idx="21">
                  <c:v>-31.3</c:v>
                </c:pt>
                <c:pt idx="22">
                  <c:v>-50</c:v>
                </c:pt>
                <c:pt idx="23">
                  <c:v>-62.5</c:v>
                </c:pt>
              </c:numCache>
            </c:numRef>
          </c:val>
          <c:extLst>
            <c:ext xmlns:c16="http://schemas.microsoft.com/office/drawing/2014/chart" uri="{C3380CC4-5D6E-409C-BE32-E72D297353CC}">
              <c16:uniqueId val="{00000000-8059-BD45-8FC2-F342F0A6FDF2}"/>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numRef>
              <c:f>Sheet1!$A$2:$A$25</c:f>
              <c:numCache>
                <c:formatCode>General</c:formatCode>
                <c:ptCount val="24"/>
              </c:numCache>
            </c:numRef>
          </c:cat>
          <c:val>
            <c:numRef>
              <c:f>Sheet1!$C$2:$C$25</c:f>
              <c:numCache>
                <c:formatCode>General</c:formatCode>
                <c:ptCount val="24"/>
                <c:pt idx="0">
                  <c:v>-21.9</c:v>
                </c:pt>
                <c:pt idx="1">
                  <c:v>-21.9</c:v>
                </c:pt>
                <c:pt idx="2">
                  <c:v>-21.9</c:v>
                </c:pt>
                <c:pt idx="3">
                  <c:v>-15.6</c:v>
                </c:pt>
                <c:pt idx="4">
                  <c:v>-18.8</c:v>
                </c:pt>
                <c:pt idx="5">
                  <c:v>-21.9</c:v>
                </c:pt>
                <c:pt idx="6">
                  <c:v>-21.9</c:v>
                </c:pt>
                <c:pt idx="7">
                  <c:v>-21.9</c:v>
                </c:pt>
                <c:pt idx="8">
                  <c:v>-25</c:v>
                </c:pt>
                <c:pt idx="9">
                  <c:v>-15.6</c:v>
                </c:pt>
                <c:pt idx="10">
                  <c:v>-15.6</c:v>
                </c:pt>
                <c:pt idx="11">
                  <c:v>-25</c:v>
                </c:pt>
                <c:pt idx="12">
                  <c:v>-25</c:v>
                </c:pt>
                <c:pt idx="13">
                  <c:v>-28.2</c:v>
                </c:pt>
                <c:pt idx="14">
                  <c:v>-31.3</c:v>
                </c:pt>
                <c:pt idx="15">
                  <c:v>-37.5</c:v>
                </c:pt>
                <c:pt idx="16">
                  <c:v>-31.2</c:v>
                </c:pt>
                <c:pt idx="17">
                  <c:v>-34.299999999999997</c:v>
                </c:pt>
                <c:pt idx="18">
                  <c:v>-40.700000000000003</c:v>
                </c:pt>
                <c:pt idx="21">
                  <c:v>-18.7</c:v>
                </c:pt>
                <c:pt idx="23">
                  <c:v>-37.5</c:v>
                </c:pt>
              </c:numCache>
            </c:numRef>
          </c:val>
          <c:extLst>
            <c:ext xmlns:c16="http://schemas.microsoft.com/office/drawing/2014/chart" uri="{C3380CC4-5D6E-409C-BE32-E72D297353CC}">
              <c16:uniqueId val="{00000001-8059-BD45-8FC2-F342F0A6FDF2}"/>
            </c:ext>
          </c:extLst>
        </c:ser>
        <c:dLbls>
          <c:showLegendKey val="0"/>
          <c:showVal val="0"/>
          <c:showCatName val="0"/>
          <c:showSerName val="0"/>
          <c:showPercent val="0"/>
          <c:showBubbleSize val="0"/>
        </c:dLbls>
        <c:gapWidth val="10"/>
        <c:overlap val="100"/>
        <c:axId val="203274112"/>
        <c:axId val="203283456"/>
      </c:barChart>
      <c:catAx>
        <c:axId val="2032741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83456"/>
        <c:crosses val="autoZero"/>
        <c:auto val="1"/>
        <c:lblAlgn val="ctr"/>
        <c:lblOffset val="100"/>
        <c:noMultiLvlLbl val="0"/>
      </c:catAx>
      <c:valAx>
        <c:axId val="203283456"/>
        <c:scaling>
          <c:orientation val="minMax"/>
          <c:max val="0"/>
          <c:min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27411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43991179713335E-2"/>
          <c:y val="3.5278722107207922E-2"/>
          <c:w val="0.8446230879270632"/>
          <c:h val="0.8942279768094803"/>
        </c:manualLayout>
      </c:layout>
      <c:barChart>
        <c:barDir val="bar"/>
        <c:grouping val="stacked"/>
        <c:varyColors val="0"/>
        <c:ser>
          <c:idx val="0"/>
          <c:order val="0"/>
          <c:tx>
            <c:strRef>
              <c:f>Sheet1!$B$1</c:f>
              <c:strCache>
                <c:ptCount val="1"/>
                <c:pt idx="0">
                  <c:v>Series 1</c:v>
                </c:pt>
              </c:strCache>
            </c:strRef>
          </c:tx>
          <c:spPr>
            <a:solidFill>
              <a:schemeClr val="tx2"/>
            </a:solidFill>
            <a:ln>
              <a:noFill/>
            </a:ln>
            <a:effectLst/>
          </c:spPr>
          <c:invertIfNegative val="0"/>
          <c:cat>
            <c:numRef>
              <c:f>Sheet1!$A$2:$A$25</c:f>
              <c:numCache>
                <c:formatCode>General</c:formatCode>
                <c:ptCount val="24"/>
              </c:numCache>
            </c:numRef>
          </c:cat>
          <c:val>
            <c:numRef>
              <c:f>Sheet1!$B$2:$B$25</c:f>
              <c:numCache>
                <c:formatCode>General</c:formatCode>
                <c:ptCount val="24"/>
                <c:pt idx="9">
                  <c:v>12.5</c:v>
                </c:pt>
                <c:pt idx="15">
                  <c:v>3.1</c:v>
                </c:pt>
                <c:pt idx="16">
                  <c:v>9.4</c:v>
                </c:pt>
                <c:pt idx="17">
                  <c:v>6.3</c:v>
                </c:pt>
                <c:pt idx="18">
                  <c:v>3.1</c:v>
                </c:pt>
                <c:pt idx="20">
                  <c:v>3.1</c:v>
                </c:pt>
                <c:pt idx="21">
                  <c:v>12.5</c:v>
                </c:pt>
                <c:pt idx="22">
                  <c:v>9.4</c:v>
                </c:pt>
                <c:pt idx="23">
                  <c:v>31.3</c:v>
                </c:pt>
              </c:numCache>
            </c:numRef>
          </c:val>
          <c:extLst>
            <c:ext xmlns:c16="http://schemas.microsoft.com/office/drawing/2014/chart" uri="{C3380CC4-5D6E-409C-BE32-E72D297353CC}">
              <c16:uniqueId val="{00000000-3AA3-6A4D-9B53-605B05D9D9BD}"/>
            </c:ext>
          </c:extLst>
        </c:ser>
        <c:ser>
          <c:idx val="1"/>
          <c:order val="1"/>
          <c:tx>
            <c:strRef>
              <c:f>Sheet1!$C$1</c:f>
              <c:strCache>
                <c:ptCount val="1"/>
                <c:pt idx="0">
                  <c:v>Series 2</c:v>
                </c:pt>
              </c:strCache>
            </c:strRef>
          </c:tx>
          <c:spPr>
            <a:solidFill>
              <a:schemeClr val="tx2">
                <a:lumMod val="40000"/>
                <a:lumOff val="60000"/>
              </a:schemeClr>
            </a:solidFill>
            <a:ln>
              <a:noFill/>
            </a:ln>
            <a:effectLst/>
          </c:spPr>
          <c:invertIfNegative val="0"/>
          <c:cat>
            <c:numRef>
              <c:f>Sheet1!$A$2:$A$25</c:f>
              <c:numCache>
                <c:formatCode>General</c:formatCode>
                <c:ptCount val="24"/>
              </c:numCache>
            </c:numRef>
          </c:cat>
          <c:val>
            <c:numRef>
              <c:f>Sheet1!$C$2:$C$25</c:f>
              <c:numCache>
                <c:formatCode>General</c:formatCode>
                <c:ptCount val="24"/>
                <c:pt idx="0">
                  <c:v>9.4</c:v>
                </c:pt>
                <c:pt idx="2">
                  <c:v>3.1</c:v>
                </c:pt>
                <c:pt idx="3">
                  <c:v>3.1</c:v>
                </c:pt>
                <c:pt idx="4">
                  <c:v>9.4</c:v>
                </c:pt>
                <c:pt idx="5">
                  <c:v>12.5</c:v>
                </c:pt>
                <c:pt idx="6">
                  <c:v>15.6</c:v>
                </c:pt>
                <c:pt idx="7">
                  <c:v>3.1</c:v>
                </c:pt>
                <c:pt idx="8">
                  <c:v>9.4</c:v>
                </c:pt>
                <c:pt idx="9">
                  <c:v>12.5</c:v>
                </c:pt>
                <c:pt idx="11">
                  <c:v>3.1</c:v>
                </c:pt>
                <c:pt idx="12">
                  <c:v>9.4</c:v>
                </c:pt>
                <c:pt idx="14">
                  <c:v>15.6</c:v>
                </c:pt>
                <c:pt idx="15">
                  <c:v>21.9</c:v>
                </c:pt>
                <c:pt idx="16">
                  <c:v>25</c:v>
                </c:pt>
                <c:pt idx="17">
                  <c:v>34.299999999999997</c:v>
                </c:pt>
                <c:pt idx="18">
                  <c:v>25</c:v>
                </c:pt>
                <c:pt idx="21">
                  <c:v>5.3</c:v>
                </c:pt>
                <c:pt idx="23">
                  <c:v>62.5</c:v>
                </c:pt>
              </c:numCache>
            </c:numRef>
          </c:val>
          <c:extLst>
            <c:ext xmlns:c16="http://schemas.microsoft.com/office/drawing/2014/chart" uri="{C3380CC4-5D6E-409C-BE32-E72D297353CC}">
              <c16:uniqueId val="{00000001-3AA3-6A4D-9B53-605B05D9D9BD}"/>
            </c:ext>
          </c:extLst>
        </c:ser>
        <c:dLbls>
          <c:showLegendKey val="0"/>
          <c:showVal val="0"/>
          <c:showCatName val="0"/>
          <c:showSerName val="0"/>
          <c:showPercent val="0"/>
          <c:showBubbleSize val="0"/>
        </c:dLbls>
        <c:gapWidth val="10"/>
        <c:overlap val="100"/>
        <c:axId val="203274112"/>
        <c:axId val="203283456"/>
      </c:barChart>
      <c:catAx>
        <c:axId val="2032741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83456"/>
        <c:crosses val="autoZero"/>
        <c:auto val="1"/>
        <c:lblAlgn val="ctr"/>
        <c:lblOffset val="100"/>
        <c:noMultiLvlLbl val="0"/>
      </c:catAx>
      <c:valAx>
        <c:axId val="203283456"/>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327411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6/18/2026</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6/18/2026</a:t>
            </a:fld>
            <a:endParaRPr lang="fr-FR"/>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210515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5900A-7FCF-49E9-EC1E-353C1ECFC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EE0BC-AC52-C335-95C8-5BE3A3CC7A2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03C9884-02D1-2AE2-7A58-98F55BD973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1DA1C6-E907-D622-7375-EEEB2B099D50}"/>
              </a:ext>
            </a:extLst>
          </p:cNvPr>
          <p:cNvSpPr>
            <a:spLocks noGrp="1"/>
          </p:cNvSpPr>
          <p:nvPr>
            <p:ph type="sldNum" sz="quarter" idx="5"/>
          </p:nvPr>
        </p:nvSpPr>
        <p:spPr/>
        <p:txBody>
          <a:bodyPr/>
          <a:lstStyle/>
          <a:p>
            <a:pPr defTabSz="931774">
              <a:defRPr/>
            </a:pPr>
            <a:fld id="{788CAC11-A676-4BC7-9CDC-A2CBB14CD85A}" type="slidenum">
              <a:rPr lang="en-US">
                <a:solidFill>
                  <a:prstClr val="black"/>
                </a:solidFill>
                <a:latin typeface="Franklin Gothic Book" panose="020B0503020102020204" pitchFamily="34" charset="0"/>
              </a:rPr>
              <a:pPr defTabSz="931774">
                <a:defRPr/>
              </a:pPr>
              <a:t>35</a:t>
            </a:fld>
            <a:endParaRPr lang="en-US">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40948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EEDB7-BC8A-52B7-5995-4ED50A263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5F3F3-0E7A-5257-EC37-0A96F867302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D2AAF10-70B9-C673-4615-1A870C5F83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E1E3367-ECA0-4F70-F35D-FD01B27A9096}"/>
              </a:ext>
            </a:extLst>
          </p:cNvPr>
          <p:cNvSpPr>
            <a:spLocks noGrp="1"/>
          </p:cNvSpPr>
          <p:nvPr>
            <p:ph type="sldNum" sz="quarter" idx="5"/>
          </p:nvPr>
        </p:nvSpPr>
        <p:spPr/>
        <p:txBody>
          <a:bodyPr/>
          <a:lstStyle/>
          <a:p>
            <a:pPr defTabSz="931774">
              <a:defRPr/>
            </a:pPr>
            <a:fld id="{788CAC11-A676-4BC7-9CDC-A2CBB14CD85A}" type="slidenum">
              <a:rPr lang="en-US">
                <a:solidFill>
                  <a:prstClr val="black"/>
                </a:solidFill>
                <a:latin typeface="Franklin Gothic Book" panose="020B0503020102020204" pitchFamily="34" charset="0"/>
              </a:rPr>
              <a:pPr defTabSz="931774">
                <a:defRPr/>
              </a:pPr>
              <a:t>36</a:t>
            </a:fld>
            <a:endParaRPr lang="en-US">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99774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7E303-B78F-8166-B366-D651C658E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8F2C4-0680-4164-81BC-2232F5617A9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86E80F8-49EC-18E4-47A4-02A7950968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1CBC5E-B5C1-AAD4-F54F-FA13729F4044}"/>
              </a:ext>
            </a:extLst>
          </p:cNvPr>
          <p:cNvSpPr>
            <a:spLocks noGrp="1"/>
          </p:cNvSpPr>
          <p:nvPr>
            <p:ph type="sldNum" sz="quarter" idx="5"/>
          </p:nvPr>
        </p:nvSpPr>
        <p:spPr/>
        <p:txBody>
          <a:bodyPr/>
          <a:lstStyle/>
          <a:p>
            <a:pPr defTabSz="931774">
              <a:defRPr/>
            </a:pPr>
            <a:fld id="{788CAC11-A676-4BC7-9CDC-A2CBB14CD85A}" type="slidenum">
              <a:rPr lang="en-US">
                <a:solidFill>
                  <a:prstClr val="black"/>
                </a:solidFill>
                <a:latin typeface="Franklin Gothic Book" panose="020B0503020102020204" pitchFamily="34" charset="0"/>
              </a:rPr>
              <a:pPr defTabSz="931774">
                <a:defRPr/>
              </a:pPr>
              <a:t>37</a:t>
            </a:fld>
            <a:endParaRPr lang="en-US">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752812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E479A-E085-A2D8-1DE7-80CB8E10A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3A784-4589-7368-B316-93322EF4886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14F7C9-2CD9-BA36-9EF0-BE75B4ADC9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39C2FF-E219-E192-847C-91B7CB50C575}"/>
              </a:ext>
            </a:extLst>
          </p:cNvPr>
          <p:cNvSpPr>
            <a:spLocks noGrp="1"/>
          </p:cNvSpPr>
          <p:nvPr>
            <p:ph type="sldNum" sz="quarter" idx="5"/>
          </p:nvPr>
        </p:nvSpPr>
        <p:spPr/>
        <p:txBody>
          <a:bodyPr/>
          <a:lstStyle/>
          <a:p>
            <a:pPr defTabSz="931774">
              <a:defRPr/>
            </a:pPr>
            <a:fld id="{788CAC11-A676-4BC7-9CDC-A2CBB14CD85A}" type="slidenum">
              <a:rPr lang="en-US">
                <a:solidFill>
                  <a:prstClr val="black"/>
                </a:solidFill>
                <a:latin typeface="Franklin Gothic Book" panose="020B0503020102020204" pitchFamily="34" charset="0"/>
              </a:rPr>
              <a:pPr defTabSz="931774">
                <a:defRPr/>
              </a:pPr>
              <a:t>38</a:t>
            </a:fld>
            <a:endParaRPr lang="en-US">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206298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39</a:t>
            </a:fld>
            <a:endParaRPr lang="fr-FR"/>
          </a:p>
        </p:txBody>
      </p:sp>
    </p:spTree>
    <p:extLst>
      <p:ext uri="{BB962C8B-B14F-4D97-AF65-F5344CB8AC3E}">
        <p14:creationId xmlns:p14="http://schemas.microsoft.com/office/powerpoint/2010/main" val="35819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41</a:t>
            </a:fld>
            <a:endParaRPr lang="fr-FR"/>
          </a:p>
        </p:txBody>
      </p:sp>
    </p:spTree>
    <p:extLst>
      <p:ext uri="{BB962C8B-B14F-4D97-AF65-F5344CB8AC3E}">
        <p14:creationId xmlns:p14="http://schemas.microsoft.com/office/powerpoint/2010/main" val="98040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44</a:t>
            </a:fld>
            <a:endParaRPr lang="fr-FR" dirty="0"/>
          </a:p>
        </p:txBody>
      </p:sp>
    </p:spTree>
    <p:extLst>
      <p:ext uri="{BB962C8B-B14F-4D97-AF65-F5344CB8AC3E}">
        <p14:creationId xmlns:p14="http://schemas.microsoft.com/office/powerpoint/2010/main" val="316146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71450" indent="-296711">
              <a:defRPr sz="2400">
                <a:solidFill>
                  <a:schemeClr val="tx1"/>
                </a:solidFill>
                <a:latin typeface="Calibri" panose="020F0502020204030204" pitchFamily="34" charset="0"/>
                <a:ea typeface="MS PGothic" panose="020B0600070205080204" pitchFamily="34" charset="-128"/>
              </a:defRPr>
            </a:lvl2pPr>
            <a:lvl3pPr marL="1186847" indent="-237369">
              <a:defRPr sz="2400">
                <a:solidFill>
                  <a:schemeClr val="tx1"/>
                </a:solidFill>
                <a:latin typeface="Calibri" panose="020F0502020204030204" pitchFamily="34" charset="0"/>
                <a:ea typeface="MS PGothic" panose="020B0600070205080204" pitchFamily="34" charset="-128"/>
              </a:defRPr>
            </a:lvl3pPr>
            <a:lvl4pPr marL="1661585" indent="-237369">
              <a:defRPr sz="2400">
                <a:solidFill>
                  <a:schemeClr val="tx1"/>
                </a:solidFill>
                <a:latin typeface="Calibri" panose="020F0502020204030204" pitchFamily="34" charset="0"/>
                <a:ea typeface="MS PGothic" panose="020B0600070205080204" pitchFamily="34" charset="-128"/>
              </a:defRPr>
            </a:lvl4pPr>
            <a:lvl5pPr marL="2136324" indent="-237369">
              <a:defRPr sz="2400">
                <a:solidFill>
                  <a:schemeClr val="tx1"/>
                </a:solidFill>
                <a:latin typeface="Calibri" panose="020F0502020204030204" pitchFamily="34" charset="0"/>
                <a:ea typeface="MS PGothic" panose="020B0600070205080204" pitchFamily="34" charset="-128"/>
              </a:defRPr>
            </a:lvl5pPr>
            <a:lvl6pPr marL="2611062"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85801"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560540"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4035279"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71450" indent="-296711">
              <a:defRPr sz="2400">
                <a:solidFill>
                  <a:schemeClr val="tx1"/>
                </a:solidFill>
                <a:latin typeface="Calibri" panose="020F0502020204030204" pitchFamily="34" charset="0"/>
                <a:ea typeface="MS PGothic" panose="020B0600070205080204" pitchFamily="34" charset="-128"/>
              </a:defRPr>
            </a:lvl2pPr>
            <a:lvl3pPr marL="1186847" indent="-237369">
              <a:defRPr sz="2400">
                <a:solidFill>
                  <a:schemeClr val="tx1"/>
                </a:solidFill>
                <a:latin typeface="Calibri" panose="020F0502020204030204" pitchFamily="34" charset="0"/>
                <a:ea typeface="MS PGothic" panose="020B0600070205080204" pitchFamily="34" charset="-128"/>
              </a:defRPr>
            </a:lvl3pPr>
            <a:lvl4pPr marL="1661585" indent="-237369">
              <a:defRPr sz="2400">
                <a:solidFill>
                  <a:schemeClr val="tx1"/>
                </a:solidFill>
                <a:latin typeface="Calibri" panose="020F0502020204030204" pitchFamily="34" charset="0"/>
                <a:ea typeface="MS PGothic" panose="020B0600070205080204" pitchFamily="34" charset="-128"/>
              </a:defRPr>
            </a:lvl4pPr>
            <a:lvl5pPr marL="2136324" indent="-237369">
              <a:defRPr sz="2400">
                <a:solidFill>
                  <a:schemeClr val="tx1"/>
                </a:solidFill>
                <a:latin typeface="Calibri" panose="020F0502020204030204" pitchFamily="34" charset="0"/>
                <a:ea typeface="MS PGothic" panose="020B0600070205080204" pitchFamily="34" charset="-128"/>
              </a:defRPr>
            </a:lvl5pPr>
            <a:lvl6pPr marL="2611062"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85801"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560540"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4035279"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48</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75"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8676"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defTabSz="931774">
              <a:defRPr/>
            </a:pPr>
            <a:fld id="{4A06CB82-67A6-450B-A41D-2B85A664021A}" type="slidenum">
              <a:rPr lang="es-ES" altLang="es-ES">
                <a:solidFill>
                  <a:srgbClr val="000000"/>
                </a:solidFill>
              </a:rPr>
              <a:pPr defTabSz="931774">
                <a:defRPr/>
              </a:pPr>
              <a:t>7</a:t>
            </a:fld>
            <a:endParaRPr lang="es-ES" altLang="es-ES" dirty="0">
              <a:solidFill>
                <a:srgbClr val="000000"/>
              </a:solidFill>
            </a:endParaRPr>
          </a:p>
        </p:txBody>
      </p:sp>
    </p:spTree>
    <p:extLst>
      <p:ext uri="{BB962C8B-B14F-4D97-AF65-F5344CB8AC3E}">
        <p14:creationId xmlns:p14="http://schemas.microsoft.com/office/powerpoint/2010/main" val="196359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75"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8676"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defTabSz="931774">
              <a:defRPr/>
            </a:pPr>
            <a:fld id="{4A06CB82-67A6-450B-A41D-2B85A664021A}" type="slidenum">
              <a:rPr lang="es-ES" altLang="es-ES">
                <a:solidFill>
                  <a:srgbClr val="000000"/>
                </a:solidFill>
              </a:rPr>
              <a:pPr defTabSz="931774">
                <a:defRPr/>
              </a:pPr>
              <a:t>8</a:t>
            </a:fld>
            <a:endParaRPr lang="es-ES" altLang="es-ES" dirty="0">
              <a:solidFill>
                <a:srgbClr val="000000"/>
              </a:solidFill>
            </a:endParaRPr>
          </a:p>
        </p:txBody>
      </p:sp>
    </p:spTree>
    <p:extLst>
      <p:ext uri="{BB962C8B-B14F-4D97-AF65-F5344CB8AC3E}">
        <p14:creationId xmlns:p14="http://schemas.microsoft.com/office/powerpoint/2010/main" val="69165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137D-61DC-8DCB-262B-D2002D89C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340E2-58BD-806D-A842-6F44F2B4D906}"/>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40AD68B-6FC5-E23D-D846-E10193170B8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3AA3D51D-4549-E4C0-D358-BFFC507EE93C}"/>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94B7236F-5075-C98B-C020-4492BC648FFE}"/>
              </a:ext>
            </a:extLst>
          </p:cNvPr>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102409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788CAC11-A676-4BC7-9CDC-A2CBB14CD85A}" type="slidenum">
              <a:rPr lang="en-US">
                <a:solidFill>
                  <a:prstClr val="black"/>
                </a:solidFill>
                <a:latin typeface="Franklin Gothic Book" panose="020B0503020102020204" pitchFamily="34" charset="0"/>
              </a:rPr>
              <a:pPr defTabSz="931774">
                <a:defRPr/>
              </a:pPr>
              <a:t>17</a:t>
            </a:fld>
            <a:endParaRPr lang="en-US">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423905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1FB3-CB64-E407-9183-9ADC2CF38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6CC94-2C6C-569D-A024-5D6E83A7004D}"/>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22690255-C9AE-7FD7-0E46-CE67BC6A13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247FBD-D5FA-5F06-CC04-0BC47A94DD8D}"/>
              </a:ext>
            </a:extLst>
          </p:cNvPr>
          <p:cNvSpPr>
            <a:spLocks noGrp="1"/>
          </p:cNvSpPr>
          <p:nvPr>
            <p:ph type="sldNum" sz="quarter" idx="5"/>
          </p:nvPr>
        </p:nvSpPr>
        <p:spPr/>
        <p:txBody>
          <a:bodyPr/>
          <a:lstStyle/>
          <a:p>
            <a:pPr defTabSz="931774">
              <a:defRPr/>
            </a:pPr>
            <a:fld id="{788CAC11-A676-4BC7-9CDC-A2CBB14CD85A}" type="slidenum">
              <a:rPr lang="en-US">
                <a:solidFill>
                  <a:prstClr val="black"/>
                </a:solidFill>
                <a:latin typeface="Franklin Gothic Book" panose="020B0503020102020204" pitchFamily="34" charset="0"/>
              </a:rPr>
              <a:pPr defTabSz="931774">
                <a:defRPr/>
              </a:pPr>
              <a:t>20</a:t>
            </a:fld>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60521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0BA14-AF99-902B-22A1-21FA5FB6F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6C131-9F12-CE5B-E822-DEA6487EF777}"/>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5C5155C-7539-AE9C-9E00-4A51E0C2DAE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D8283C4F-2459-F558-4775-8D2569644FC2}"/>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9D290FA5-275F-C61C-66DA-38D2189C9E85}"/>
              </a:ext>
            </a:extLst>
          </p:cNvPr>
          <p:cNvSpPr>
            <a:spLocks noGrp="1"/>
          </p:cNvSpPr>
          <p:nvPr>
            <p:ph type="sldNum" sz="quarter" idx="5"/>
          </p:nvPr>
        </p:nvSpPr>
        <p:spPr/>
        <p:txBody>
          <a:bodyPr/>
          <a:lstStyle/>
          <a:p>
            <a:fld id="{3C53626E-BC0F-674C-9570-A9D62C09EB52}" type="slidenum">
              <a:rPr lang="fr-FR" smtClean="0"/>
              <a:pPr/>
              <a:t>26</a:t>
            </a:fld>
            <a:endParaRPr lang="fr-FR" dirty="0"/>
          </a:p>
        </p:txBody>
      </p:sp>
    </p:spTree>
    <p:extLst>
      <p:ext uri="{BB962C8B-B14F-4D97-AF65-F5344CB8AC3E}">
        <p14:creationId xmlns:p14="http://schemas.microsoft.com/office/powerpoint/2010/main" val="306883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D7508-C23F-57F6-D045-172FD6BEF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67F6A-F533-4193-D422-71852C33388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6DBA079-5382-4746-0E87-3F368EFBC029}"/>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A5ADEDE-5B85-98D6-0B42-DDBB7F6CACE4}"/>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20E45C40-EE21-7C7B-D60F-4F33267B4980}"/>
              </a:ext>
            </a:extLst>
          </p:cNvPr>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3188024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hyperlink" Target="https://cor2ed.com/" TargetMode="External"/><Relationship Id="rId12" Type="http://schemas.openxmlformats.org/officeDocument/2006/relationships/hyperlink" Target="mailto:info@cor2ed.com" TargetMode="External"/><Relationship Id="rId2" Type="http://schemas.openxmlformats.org/officeDocument/2006/relationships/image" Target="../media/image2.png"/><Relationship Id="rId16" Type="http://schemas.openxmlformats.org/officeDocument/2006/relationships/image" Target="../media/image11.svg"/><Relationship Id="rId1" Type="http://schemas.openxmlformats.org/officeDocument/2006/relationships/slideMaster" Target="../slideMasters/slideMaster1.xml"/><Relationship Id="rId6" Type="http://schemas.openxmlformats.org/officeDocument/2006/relationships/hyperlink" Target="https://youtu.be/-frXH01_UXY" TargetMode="External"/><Relationship Id="rId11" Type="http://schemas.openxmlformats.org/officeDocument/2006/relationships/image" Target="../media/image7.svg"/><Relationship Id="rId5" Type="http://schemas.openxmlformats.org/officeDocument/2006/relationships/hyperlink" Target="https://www.linkedin.com/company/cor2ed/" TargetMode="External"/><Relationship Id="rId15" Type="http://schemas.openxmlformats.org/officeDocument/2006/relationships/image" Target="../media/image10.svg"/><Relationship Id="rId10" Type="http://schemas.openxmlformats.org/officeDocument/2006/relationships/image" Target="../media/image6.png"/><Relationship Id="rId4" Type="http://schemas.openxmlformats.org/officeDocument/2006/relationships/image" Target="../media/image4.svg"/><Relationship Id="rId9" Type="http://schemas.openxmlformats.org/officeDocument/2006/relationships/hyperlink" Target="https://twitter.com/COR2EDMedEd" TargetMode="External"/><Relationship Id="rId1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svg"/><Relationship Id="rId3" Type="http://schemas.openxmlformats.org/officeDocument/2006/relationships/image" Target="../media/image12.png"/><Relationship Id="rId7" Type="http://schemas.openxmlformats.org/officeDocument/2006/relationships/hyperlink" Target="https://cor2ed.com/" TargetMode="External"/><Relationship Id="rId12"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youtu.be/-frXH01_UXY" TargetMode="External"/><Relationship Id="rId11" Type="http://schemas.openxmlformats.org/officeDocument/2006/relationships/image" Target="../media/image8.svg"/><Relationship Id="rId5" Type="http://schemas.openxmlformats.org/officeDocument/2006/relationships/hyperlink" Target="https://www.linkedin.com/company/cor2ed/" TargetMode="External"/><Relationship Id="rId10" Type="http://schemas.openxmlformats.org/officeDocument/2006/relationships/hyperlink" Target="mailto:info@cor2ed.com" TargetMode="External"/><Relationship Id="rId4" Type="http://schemas.openxmlformats.org/officeDocument/2006/relationships/image" Target="../media/image4.svg"/><Relationship Id="rId9" Type="http://schemas.openxmlformats.org/officeDocument/2006/relationships/hyperlink" Target="https://twitter.com/COR2EDMedEd" TargetMode="External"/><Relationship Id="rId1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72A424-2C9A-D1CB-E9AF-81BE7CDE3BB1}"/>
              </a:ext>
            </a:extLst>
          </p:cNvPr>
          <p:cNvPicPr>
            <a:picLocks noChangeAspect="1"/>
          </p:cNvPicPr>
          <p:nvPr userDrawn="1"/>
        </p:nvPicPr>
        <p:blipFill>
          <a:blip r:embed="rId2"/>
          <a:stretch>
            <a:fillRect/>
          </a:stretch>
        </p:blipFill>
        <p:spPr>
          <a:xfrm>
            <a:off x="3574800" y="2757600"/>
            <a:ext cx="5042678" cy="1341275"/>
          </a:xfrm>
          <a:prstGeom prst="rect">
            <a:avLst/>
          </a:prstGeom>
        </p:spPr>
      </p:pic>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4" name="Image 4">
            <a:extLst>
              <a:ext uri="{FF2B5EF4-FFF2-40B4-BE49-F238E27FC236}">
                <a16:creationId xmlns:a16="http://schemas.microsoft.com/office/drawing/2014/main" id="{14387B29-F50D-2040-8C97-7FCDF346B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ACAFAA1B-DD9E-D12A-041A-2478C7EF6A0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76671A92-8E7E-7CF5-89DA-B5258B69D53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536470EF-27EB-F92D-4A4C-4B75E7C7DBB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5C49C56-D619-F575-28CE-284F9724A09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E1DC3E-F59D-5E57-48F0-340823E1CA14}"/>
              </a:ext>
            </a:extLst>
          </p:cNvPr>
          <p:cNvPicPr>
            <a:picLocks noChangeAspect="1"/>
          </p:cNvPicPr>
          <p:nvPr userDrawn="1"/>
        </p:nvPicPr>
        <p:blipFill>
          <a:blip r:embed="rId2"/>
          <a:stretch>
            <a:fillRect/>
          </a:stretch>
        </p:blipFill>
        <p:spPr>
          <a:xfrm>
            <a:off x="422188" y="947368"/>
            <a:ext cx="1944216" cy="517131"/>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22" name="Titre 1">
            <a:extLst>
              <a:ext uri="{FF2B5EF4-FFF2-40B4-BE49-F238E27FC236}">
                <a16:creationId xmlns:a16="http://schemas.microsoft.com/office/drawing/2014/main" id="{7D2F2D88-C863-C64B-8B27-F5B0C60E99C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28" name="Group 27">
            <a:extLst>
              <a:ext uri="{FF2B5EF4-FFF2-40B4-BE49-F238E27FC236}">
                <a16:creationId xmlns:a16="http://schemas.microsoft.com/office/drawing/2014/main" id="{619FF232-4850-224E-BBA0-624CDB282CC3}"/>
              </a:ext>
            </a:extLst>
          </p:cNvPr>
          <p:cNvGrpSpPr/>
          <p:nvPr userDrawn="1"/>
        </p:nvGrpSpPr>
        <p:grpSpPr>
          <a:xfrm>
            <a:off x="418902" y="3063588"/>
            <a:ext cx="356400" cy="356400"/>
            <a:chOff x="761970" y="3386221"/>
            <a:chExt cx="356400" cy="356400"/>
          </a:xfrm>
        </p:grpSpPr>
        <p:sp>
          <p:nvSpPr>
            <p:cNvPr id="29" name="Oval 28">
              <a:extLst>
                <a:ext uri="{FF2B5EF4-FFF2-40B4-BE49-F238E27FC236}">
                  <a16:creationId xmlns:a16="http://schemas.microsoft.com/office/drawing/2014/main" id="{8B93650B-AD78-2D40-9E09-A0F596F44E14}"/>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0" name="Graphic 29" descr="Speaker Phone">
              <a:extLst>
                <a:ext uri="{FF2B5EF4-FFF2-40B4-BE49-F238E27FC236}">
                  <a16:creationId xmlns:a16="http://schemas.microsoft.com/office/drawing/2014/main" id="{BCC8E367-C7A4-A049-8A2F-852B0C2CDCD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1" name="Oval 30">
            <a:extLst>
              <a:ext uri="{FF2B5EF4-FFF2-40B4-BE49-F238E27FC236}">
                <a16:creationId xmlns:a16="http://schemas.microsoft.com/office/drawing/2014/main" id="{ED6FBE6E-43BC-8C46-BA6B-8E319F0D2063}"/>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2" name="Graphic 31" descr="Envelope">
            <a:extLst>
              <a:ext uri="{FF2B5EF4-FFF2-40B4-BE49-F238E27FC236}">
                <a16:creationId xmlns:a16="http://schemas.microsoft.com/office/drawing/2014/main" id="{D748C46E-5A9C-E046-9A47-DDA77B4BEC5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33" name="Group 32">
            <a:extLst>
              <a:ext uri="{FF2B5EF4-FFF2-40B4-BE49-F238E27FC236}">
                <a16:creationId xmlns:a16="http://schemas.microsoft.com/office/drawing/2014/main" id="{9B5A0090-E0C3-0C49-99EB-2D32FCF67E0D}"/>
              </a:ext>
            </a:extLst>
          </p:cNvPr>
          <p:cNvGrpSpPr/>
          <p:nvPr userDrawn="1"/>
        </p:nvGrpSpPr>
        <p:grpSpPr>
          <a:xfrm>
            <a:off x="423995" y="4414481"/>
            <a:ext cx="356400" cy="356400"/>
            <a:chOff x="761970" y="3386221"/>
            <a:chExt cx="356400" cy="356400"/>
          </a:xfrm>
        </p:grpSpPr>
        <p:sp>
          <p:nvSpPr>
            <p:cNvPr id="34" name="Oval 33">
              <a:extLst>
                <a:ext uri="{FF2B5EF4-FFF2-40B4-BE49-F238E27FC236}">
                  <a16:creationId xmlns:a16="http://schemas.microsoft.com/office/drawing/2014/main" id="{736D01D0-BF46-B04F-8D3D-304A7069C4D6}"/>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5" name="Graphic 34" descr="Speaker Phone">
              <a:extLst>
                <a:ext uri="{FF2B5EF4-FFF2-40B4-BE49-F238E27FC236}">
                  <a16:creationId xmlns:a16="http://schemas.microsoft.com/office/drawing/2014/main" id="{5C0044D9-F95E-9948-8963-45EDF68B33F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6" name="Oval 35">
            <a:extLst>
              <a:ext uri="{FF2B5EF4-FFF2-40B4-BE49-F238E27FC236}">
                <a16:creationId xmlns:a16="http://schemas.microsoft.com/office/drawing/2014/main" id="{D89C2DAA-7338-5242-A65D-4977E27C8388}"/>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7" name="Graphic 36" descr="Envelope">
            <a:extLst>
              <a:ext uri="{FF2B5EF4-FFF2-40B4-BE49-F238E27FC236}">
                <a16:creationId xmlns:a16="http://schemas.microsoft.com/office/drawing/2014/main" id="{CEB92A65-5E87-F541-BD37-BD00ED61553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38" name="Titre 1">
            <a:extLst>
              <a:ext uri="{FF2B5EF4-FFF2-40B4-BE49-F238E27FC236}">
                <a16:creationId xmlns:a16="http://schemas.microsoft.com/office/drawing/2014/main" id="{08DC0A97-6AE6-374D-8DE8-21F4681223F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2" name="Titre 1">
            <a:extLst>
              <a:ext uri="{FF2B5EF4-FFF2-40B4-BE49-F238E27FC236}">
                <a16:creationId xmlns:a16="http://schemas.microsoft.com/office/drawing/2014/main" id="{07D00C85-A6C8-F046-AB48-7DC46D532347}"/>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60" name="TextBox 59">
            <a:extLst>
              <a:ext uri="{FF2B5EF4-FFF2-40B4-BE49-F238E27FC236}">
                <a16:creationId xmlns:a16="http://schemas.microsoft.com/office/drawing/2014/main" id="{EE84BF38-09C2-6645-92E3-602FD4BA8151}"/>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5"/>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6"/>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7"/>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7"/>
            <a:extLst>
              <a:ext uri="{FF2B5EF4-FFF2-40B4-BE49-F238E27FC236}">
                <a16:creationId xmlns:a16="http://schemas.microsoft.com/office/drawing/2014/main" id="{BA63285A-459E-4B4D-B8B8-4C384DADE30E}"/>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7989" y="6070903"/>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501522" y="6033094"/>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9"/>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9"/>
            <a:extLst>
              <a:ext uri="{FF2B5EF4-FFF2-40B4-BE49-F238E27FC236}">
                <a16:creationId xmlns:a16="http://schemas.microsoft.com/office/drawing/2014/main" id="{D59F0703-8804-EA47-AA67-3E0C47D9EB54}"/>
              </a:ext>
            </a:extLst>
          </p:cNvPr>
          <p:cNvSpPr/>
          <p:nvPr userDrawn="1"/>
        </p:nvSpPr>
        <p:spPr>
          <a:xfrm>
            <a:off x="3083140" y="600504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FEBC6954-39C9-0845-B3B3-17EB0B380DE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45538" y="809204"/>
            <a:ext cx="9308741" cy="4474895"/>
          </a:xfrm>
          <a:prstGeom prst="rect">
            <a:avLst/>
          </a:prstGeom>
          <a:ln w="19050">
            <a:noFill/>
          </a:ln>
          <a:effectLst/>
        </p:spPr>
      </p:pic>
      <p:pic>
        <p:nvPicPr>
          <p:cNvPr id="69" name="Graphic 68" descr="Marker with solid fill">
            <a:extLst>
              <a:ext uri="{FF2B5EF4-FFF2-40B4-BE49-F238E27FC236}">
                <a16:creationId xmlns:a16="http://schemas.microsoft.com/office/drawing/2014/main" id="{DE3958FC-0522-604A-A7DE-EAFE45DE1D1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006" y="1949574"/>
            <a:ext cx="313184" cy="313184"/>
          </a:xfrm>
          <a:prstGeom prst="rect">
            <a:avLst/>
          </a:prstGeom>
        </p:spPr>
      </p:pic>
      <p:pic>
        <p:nvPicPr>
          <p:cNvPr id="70" name="Graphic 69" descr="Marker with solid fill">
            <a:extLst>
              <a:ext uri="{FF2B5EF4-FFF2-40B4-BE49-F238E27FC236}">
                <a16:creationId xmlns:a16="http://schemas.microsoft.com/office/drawing/2014/main" id="{2578FDB9-D3BF-B64A-ACD8-C060D7DB17F7}"/>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49789" y="2084249"/>
            <a:ext cx="313184" cy="313184"/>
          </a:xfrm>
          <a:prstGeom prst="rect">
            <a:avLst/>
          </a:prstGeom>
        </p:spPr>
      </p:pic>
      <p:pic>
        <p:nvPicPr>
          <p:cNvPr id="71" name="Graphic 70" descr="Marker with solid fill">
            <a:extLst>
              <a:ext uri="{FF2B5EF4-FFF2-40B4-BE49-F238E27FC236}">
                <a16:creationId xmlns:a16="http://schemas.microsoft.com/office/drawing/2014/main" id="{B8174C9F-7E14-D446-B4BA-713EF2836AA7}"/>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787336" y="1753300"/>
            <a:ext cx="313184" cy="313184"/>
          </a:xfrm>
          <a:prstGeom prst="rect">
            <a:avLst/>
          </a:prstGeom>
        </p:spPr>
      </p:pic>
      <p:pic>
        <p:nvPicPr>
          <p:cNvPr id="72" name="Graphic 71" descr="Marker with solid fill">
            <a:extLst>
              <a:ext uri="{FF2B5EF4-FFF2-40B4-BE49-F238E27FC236}">
                <a16:creationId xmlns:a16="http://schemas.microsoft.com/office/drawing/2014/main" id="{CD5632E1-BC51-4F4F-BFFD-0E91A65E114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00460" y="1561745"/>
            <a:ext cx="313184" cy="313184"/>
          </a:xfrm>
          <a:prstGeom prst="rect">
            <a:avLst/>
          </a:prstGeom>
        </p:spPr>
      </p:pic>
      <p:pic>
        <p:nvPicPr>
          <p:cNvPr id="73" name="Graphic 72" descr="Marker with solid fill">
            <a:extLst>
              <a:ext uri="{FF2B5EF4-FFF2-40B4-BE49-F238E27FC236}">
                <a16:creationId xmlns:a16="http://schemas.microsoft.com/office/drawing/2014/main" id="{9AB2573B-7EBC-0640-8003-7533FD0C8E4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65606" y="1405153"/>
            <a:ext cx="313184" cy="313184"/>
          </a:xfrm>
          <a:prstGeom prst="rect">
            <a:avLst/>
          </a:prstGeom>
        </p:spPr>
      </p:pic>
      <p:pic>
        <p:nvPicPr>
          <p:cNvPr id="74" name="Graphic 73" descr="Marker with solid fill">
            <a:extLst>
              <a:ext uri="{FF2B5EF4-FFF2-40B4-BE49-F238E27FC236}">
                <a16:creationId xmlns:a16="http://schemas.microsoft.com/office/drawing/2014/main" id="{F512EB56-72CD-754E-9386-C5CC723B6E50}"/>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88933" y="1753300"/>
            <a:ext cx="313184" cy="313184"/>
          </a:xfrm>
          <a:prstGeom prst="rect">
            <a:avLst/>
          </a:prstGeom>
        </p:spPr>
      </p:pic>
      <p:pic>
        <p:nvPicPr>
          <p:cNvPr id="75" name="Graphic 74" descr="Marker with solid fill">
            <a:extLst>
              <a:ext uri="{FF2B5EF4-FFF2-40B4-BE49-F238E27FC236}">
                <a16:creationId xmlns:a16="http://schemas.microsoft.com/office/drawing/2014/main" id="{82E24632-59FF-F24A-B187-3D1CFA910F0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535322" y="1877944"/>
            <a:ext cx="313184" cy="313184"/>
          </a:xfrm>
          <a:prstGeom prst="rect">
            <a:avLst/>
          </a:prstGeom>
        </p:spPr>
      </p:pic>
      <p:pic>
        <p:nvPicPr>
          <p:cNvPr id="76" name="Graphic 75" descr="Marker with solid fill">
            <a:extLst>
              <a:ext uri="{FF2B5EF4-FFF2-40B4-BE49-F238E27FC236}">
                <a16:creationId xmlns:a16="http://schemas.microsoft.com/office/drawing/2014/main" id="{C72E22A1-1523-2646-9874-537749991208}"/>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662927" y="1796720"/>
            <a:ext cx="313184" cy="313184"/>
          </a:xfrm>
          <a:prstGeom prst="rect">
            <a:avLst/>
          </a:prstGeom>
        </p:spPr>
      </p:pic>
      <p:pic>
        <p:nvPicPr>
          <p:cNvPr id="77" name="Graphic 76" descr="Marker with solid fill">
            <a:extLst>
              <a:ext uri="{FF2B5EF4-FFF2-40B4-BE49-F238E27FC236}">
                <a16:creationId xmlns:a16="http://schemas.microsoft.com/office/drawing/2014/main" id="{B0B340FE-F2E2-B441-A805-EFD46133010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10495" y="1154147"/>
            <a:ext cx="313184" cy="313184"/>
          </a:xfrm>
          <a:prstGeom prst="rect">
            <a:avLst/>
          </a:prstGeom>
        </p:spPr>
      </p:pic>
      <p:pic>
        <p:nvPicPr>
          <p:cNvPr id="78" name="Graphic 77" descr="Marker with solid fill">
            <a:extLst>
              <a:ext uri="{FF2B5EF4-FFF2-40B4-BE49-F238E27FC236}">
                <a16:creationId xmlns:a16="http://schemas.microsoft.com/office/drawing/2014/main" id="{6BAE1E12-2111-D046-8690-4525ADC70A40}"/>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275599" y="1962644"/>
            <a:ext cx="313184" cy="313184"/>
          </a:xfrm>
          <a:prstGeom prst="rect">
            <a:avLst/>
          </a:prstGeom>
        </p:spPr>
      </p:pic>
      <p:pic>
        <p:nvPicPr>
          <p:cNvPr id="79" name="Graphic 78" descr="Marker with solid fill">
            <a:extLst>
              <a:ext uri="{FF2B5EF4-FFF2-40B4-BE49-F238E27FC236}">
                <a16:creationId xmlns:a16="http://schemas.microsoft.com/office/drawing/2014/main" id="{4C77DA28-3492-B04F-B7A7-0D2E807FAF9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147911" y="1824071"/>
            <a:ext cx="313184" cy="313184"/>
          </a:xfrm>
          <a:prstGeom prst="rect">
            <a:avLst/>
          </a:prstGeom>
        </p:spPr>
      </p:pic>
      <p:pic>
        <p:nvPicPr>
          <p:cNvPr id="80" name="Graphic 79" descr="Marker with solid fill">
            <a:extLst>
              <a:ext uri="{FF2B5EF4-FFF2-40B4-BE49-F238E27FC236}">
                <a16:creationId xmlns:a16="http://schemas.microsoft.com/office/drawing/2014/main" id="{5E46572E-4DEA-F24F-8D22-392AA4F3ACA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723932" y="3054706"/>
            <a:ext cx="313184" cy="313184"/>
          </a:xfrm>
          <a:prstGeom prst="rect">
            <a:avLst/>
          </a:prstGeom>
        </p:spPr>
      </p:pic>
      <p:sp>
        <p:nvSpPr>
          <p:cNvPr id="83" name="TextBox 82">
            <a:extLst>
              <a:ext uri="{FF2B5EF4-FFF2-40B4-BE49-F238E27FC236}">
                <a16:creationId xmlns:a16="http://schemas.microsoft.com/office/drawing/2014/main" id="{27305AF6-0A35-D04C-8153-D567CB18956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5583571" y="5510213"/>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3143403" y="6035310"/>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3143403" y="5510213"/>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416331" y="5510213"/>
            <a:ext cx="373380" cy="373380"/>
          </a:xfrm>
          <a:prstGeom prst="rect">
            <a:avLst/>
          </a:prstGeom>
        </p:spPr>
      </p:pic>
      <p:pic>
        <p:nvPicPr>
          <p:cNvPr id="90" name="Graphic 89" descr="Marker with solid fill">
            <a:extLst>
              <a:ext uri="{FF2B5EF4-FFF2-40B4-BE49-F238E27FC236}">
                <a16:creationId xmlns:a16="http://schemas.microsoft.com/office/drawing/2014/main" id="{24FB0AF4-9B96-9341-9519-C1DE6A45BE2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6693" y="2391159"/>
            <a:ext cx="313184" cy="313184"/>
          </a:xfrm>
          <a:prstGeom prst="rect">
            <a:avLst/>
          </a:prstGeom>
        </p:spPr>
      </p:pic>
      <p:pic>
        <p:nvPicPr>
          <p:cNvPr id="91" name="Graphic 90" descr="Marker with solid fill">
            <a:extLst>
              <a:ext uri="{FF2B5EF4-FFF2-40B4-BE49-F238E27FC236}">
                <a16:creationId xmlns:a16="http://schemas.microsoft.com/office/drawing/2014/main" id="{2DFE7DA8-C2FF-F543-B02B-8A778E24BC7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0009" y="1792711"/>
            <a:ext cx="313184" cy="313184"/>
          </a:xfrm>
          <a:prstGeom prst="rect">
            <a:avLst/>
          </a:prstGeom>
        </p:spPr>
      </p:pic>
      <p:pic>
        <p:nvPicPr>
          <p:cNvPr id="92" name="Graphic 91" descr="Marker with solid fill">
            <a:extLst>
              <a:ext uri="{FF2B5EF4-FFF2-40B4-BE49-F238E27FC236}">
                <a16:creationId xmlns:a16="http://schemas.microsoft.com/office/drawing/2014/main" id="{5E2EB517-37DB-324F-B082-F4BE5BDA814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575004" y="1970736"/>
            <a:ext cx="313184" cy="313184"/>
          </a:xfrm>
          <a:prstGeom prst="rect">
            <a:avLst/>
          </a:prstGeom>
        </p:spPr>
      </p:pic>
      <p:pic>
        <p:nvPicPr>
          <p:cNvPr id="93" name="Graphic 92" descr="Marker with solid fill">
            <a:extLst>
              <a:ext uri="{FF2B5EF4-FFF2-40B4-BE49-F238E27FC236}">
                <a16:creationId xmlns:a16="http://schemas.microsoft.com/office/drawing/2014/main" id="{AB8E1AEB-F664-5144-B1FB-065A4EDC9BB7}"/>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676647" y="2164582"/>
            <a:ext cx="313184" cy="313184"/>
          </a:xfrm>
          <a:prstGeom prst="rect">
            <a:avLst/>
          </a:prstGeom>
        </p:spPr>
      </p:pic>
      <p:pic>
        <p:nvPicPr>
          <p:cNvPr id="94" name="Graphic 93" descr="Marker with solid fill">
            <a:extLst>
              <a:ext uri="{FF2B5EF4-FFF2-40B4-BE49-F238E27FC236}">
                <a16:creationId xmlns:a16="http://schemas.microsoft.com/office/drawing/2014/main" id="{510C23CF-1602-A745-9B20-AE2F005C4A9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61794" y="1306180"/>
            <a:ext cx="313184" cy="313184"/>
          </a:xfrm>
          <a:prstGeom prst="rect">
            <a:avLst/>
          </a:prstGeom>
        </p:spPr>
      </p:pic>
      <p:pic>
        <p:nvPicPr>
          <p:cNvPr id="95" name="Graphic 94" descr="Marker with solid fill">
            <a:extLst>
              <a:ext uri="{FF2B5EF4-FFF2-40B4-BE49-F238E27FC236}">
                <a16:creationId xmlns:a16="http://schemas.microsoft.com/office/drawing/2014/main" id="{3235DEAF-0DF1-4549-B607-D2724772B3B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98622" y="1897545"/>
            <a:ext cx="313184" cy="313184"/>
          </a:xfrm>
          <a:prstGeom prst="rect">
            <a:avLst/>
          </a:prstGeom>
        </p:spPr>
      </p:pic>
      <p:pic>
        <p:nvPicPr>
          <p:cNvPr id="96" name="Graphic 95" descr="Marker with solid fill">
            <a:extLst>
              <a:ext uri="{FF2B5EF4-FFF2-40B4-BE49-F238E27FC236}">
                <a16:creationId xmlns:a16="http://schemas.microsoft.com/office/drawing/2014/main" id="{8ED1E4BB-6CD4-9944-829E-C17510B4A78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484975" y="3540815"/>
            <a:ext cx="313184" cy="313184"/>
          </a:xfrm>
          <a:prstGeom prst="rect">
            <a:avLst/>
          </a:prstGeom>
        </p:spPr>
      </p:pic>
      <p:pic>
        <p:nvPicPr>
          <p:cNvPr id="97" name="Graphic 96" descr="Marker with solid fill">
            <a:extLst>
              <a:ext uri="{FF2B5EF4-FFF2-40B4-BE49-F238E27FC236}">
                <a16:creationId xmlns:a16="http://schemas.microsoft.com/office/drawing/2014/main" id="{DEE37AC4-B85C-F54D-9FAF-E0B1D242D67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289497" y="3912462"/>
            <a:ext cx="313184" cy="313184"/>
          </a:xfrm>
          <a:prstGeom prst="rect">
            <a:avLst/>
          </a:prstGeom>
        </p:spPr>
      </p:pic>
      <p:pic>
        <p:nvPicPr>
          <p:cNvPr id="98" name="Graphic 97" descr="Marker with solid fill">
            <a:extLst>
              <a:ext uri="{FF2B5EF4-FFF2-40B4-BE49-F238E27FC236}">
                <a16:creationId xmlns:a16="http://schemas.microsoft.com/office/drawing/2014/main" id="{DC2B3215-544E-4244-BD0D-5AE3DD1FF23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982000" y="4300880"/>
            <a:ext cx="313184" cy="313184"/>
          </a:xfrm>
          <a:prstGeom prst="rect">
            <a:avLst/>
          </a:prstGeom>
        </p:spPr>
      </p:pic>
      <p:pic>
        <p:nvPicPr>
          <p:cNvPr id="99" name="Graphic 98" descr="Marker with solid fill">
            <a:extLst>
              <a:ext uri="{FF2B5EF4-FFF2-40B4-BE49-F238E27FC236}">
                <a16:creationId xmlns:a16="http://schemas.microsoft.com/office/drawing/2014/main" id="{4D16B3E8-FE8C-D642-BB50-9877F0E4567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545030" y="3200363"/>
            <a:ext cx="313184" cy="313184"/>
          </a:xfrm>
          <a:prstGeom prst="rect">
            <a:avLst/>
          </a:prstGeom>
        </p:spPr>
      </p:pic>
      <p:pic>
        <p:nvPicPr>
          <p:cNvPr id="100" name="Graphic 99" descr="Marker with solid fill">
            <a:extLst>
              <a:ext uri="{FF2B5EF4-FFF2-40B4-BE49-F238E27FC236}">
                <a16:creationId xmlns:a16="http://schemas.microsoft.com/office/drawing/2014/main" id="{DB3D2FB8-589C-F34E-96B1-71ED9B422A7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687274" y="2439712"/>
            <a:ext cx="313184" cy="313184"/>
          </a:xfrm>
          <a:prstGeom prst="rect">
            <a:avLst/>
          </a:prstGeom>
        </p:spPr>
      </p:pic>
      <p:pic>
        <p:nvPicPr>
          <p:cNvPr id="101" name="Graphic 100" descr="Marker with solid fill">
            <a:extLst>
              <a:ext uri="{FF2B5EF4-FFF2-40B4-BE49-F238E27FC236}">
                <a16:creationId xmlns:a16="http://schemas.microsoft.com/office/drawing/2014/main" id="{E7E9FF33-ED25-B44F-9C8E-BCA5FC63506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19722" y="2262274"/>
            <a:ext cx="313184" cy="313184"/>
          </a:xfrm>
          <a:prstGeom prst="rect">
            <a:avLst/>
          </a:prstGeom>
        </p:spPr>
      </p:pic>
      <p:pic>
        <p:nvPicPr>
          <p:cNvPr id="102" name="Graphic 101" descr="Marker with solid fill">
            <a:extLst>
              <a:ext uri="{FF2B5EF4-FFF2-40B4-BE49-F238E27FC236}">
                <a16:creationId xmlns:a16="http://schemas.microsoft.com/office/drawing/2014/main" id="{0557F424-7382-6449-9737-94AF5B6FA5B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58162" y="1573864"/>
            <a:ext cx="313184" cy="313184"/>
          </a:xfrm>
          <a:prstGeom prst="rect">
            <a:avLst/>
          </a:prstGeom>
        </p:spPr>
      </p:pic>
      <p:pic>
        <p:nvPicPr>
          <p:cNvPr id="103" name="Graphic 102" descr="Marker with solid fill">
            <a:extLst>
              <a:ext uri="{FF2B5EF4-FFF2-40B4-BE49-F238E27FC236}">
                <a16:creationId xmlns:a16="http://schemas.microsoft.com/office/drawing/2014/main" id="{7795F296-781A-BE49-89B6-CE149E559A4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28690" y="1598140"/>
            <a:ext cx="313184" cy="313184"/>
          </a:xfrm>
          <a:prstGeom prst="rect">
            <a:avLst/>
          </a:prstGeom>
        </p:spPr>
      </p:pic>
      <p:pic>
        <p:nvPicPr>
          <p:cNvPr id="104" name="Graphic 103" descr="Marker with solid fill">
            <a:extLst>
              <a:ext uri="{FF2B5EF4-FFF2-40B4-BE49-F238E27FC236}">
                <a16:creationId xmlns:a16="http://schemas.microsoft.com/office/drawing/2014/main" id="{94EA6A21-BEA6-0945-A1F0-D0BAE2D2D4A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85334" y="1679060"/>
            <a:ext cx="313184" cy="313184"/>
          </a:xfrm>
          <a:prstGeom prst="rect">
            <a:avLst/>
          </a:prstGeom>
        </p:spPr>
      </p:pic>
      <p:pic>
        <p:nvPicPr>
          <p:cNvPr id="105" name="Graphic 104" descr="Marker with solid fill">
            <a:extLst>
              <a:ext uri="{FF2B5EF4-FFF2-40B4-BE49-F238E27FC236}">
                <a16:creationId xmlns:a16="http://schemas.microsoft.com/office/drawing/2014/main" id="{BEE228D7-6F6F-6144-BB87-A5693E1831D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875536" y="1670968"/>
            <a:ext cx="313184" cy="313184"/>
          </a:xfrm>
          <a:prstGeom prst="rect">
            <a:avLst/>
          </a:prstGeom>
        </p:spPr>
      </p:pic>
      <p:pic>
        <p:nvPicPr>
          <p:cNvPr id="106" name="Graphic 105" descr="Marker with solid fill">
            <a:extLst>
              <a:ext uri="{FF2B5EF4-FFF2-40B4-BE49-F238E27FC236}">
                <a16:creationId xmlns:a16="http://schemas.microsoft.com/office/drawing/2014/main" id="{DFFD0F06-278E-4C40-833A-D3223BBE575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94021" y="1565772"/>
            <a:ext cx="313184" cy="313184"/>
          </a:xfrm>
          <a:prstGeom prst="rect">
            <a:avLst/>
          </a:prstGeom>
        </p:spPr>
      </p:pic>
      <p:pic>
        <p:nvPicPr>
          <p:cNvPr id="107" name="Graphic 106" descr="Marker with solid fill">
            <a:extLst>
              <a:ext uri="{FF2B5EF4-FFF2-40B4-BE49-F238E27FC236}">
                <a16:creationId xmlns:a16="http://schemas.microsoft.com/office/drawing/2014/main" id="{6D2C8C37-DE8A-194E-B162-29737231A4B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215401" y="1598140"/>
            <a:ext cx="313184" cy="313184"/>
          </a:xfrm>
          <a:prstGeom prst="rect">
            <a:avLst/>
          </a:prstGeom>
        </p:spPr>
      </p:pic>
      <p:pic>
        <p:nvPicPr>
          <p:cNvPr id="108" name="Graphic 107" descr="Marker with solid fill">
            <a:extLst>
              <a:ext uri="{FF2B5EF4-FFF2-40B4-BE49-F238E27FC236}">
                <a16:creationId xmlns:a16="http://schemas.microsoft.com/office/drawing/2014/main" id="{568C0411-5B0A-E24A-8848-AC5381D8B200}"/>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481562" y="1987144"/>
            <a:ext cx="313184" cy="313184"/>
          </a:xfrm>
          <a:prstGeom prst="rect">
            <a:avLst/>
          </a:prstGeom>
        </p:spPr>
      </p:pic>
      <p:pic>
        <p:nvPicPr>
          <p:cNvPr id="109" name="Graphic 108" descr="Marker with solid fill">
            <a:extLst>
              <a:ext uri="{FF2B5EF4-FFF2-40B4-BE49-F238E27FC236}">
                <a16:creationId xmlns:a16="http://schemas.microsoft.com/office/drawing/2014/main" id="{5B8E2982-7EDB-9649-80C3-85DFB87FA72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76366" y="1946684"/>
            <a:ext cx="313184" cy="313184"/>
          </a:xfrm>
          <a:prstGeom prst="rect">
            <a:avLst/>
          </a:prstGeom>
        </p:spPr>
      </p:pic>
      <p:pic>
        <p:nvPicPr>
          <p:cNvPr id="110" name="Graphic 109" descr="Marker with solid fill">
            <a:extLst>
              <a:ext uri="{FF2B5EF4-FFF2-40B4-BE49-F238E27FC236}">
                <a16:creationId xmlns:a16="http://schemas.microsoft.com/office/drawing/2014/main" id="{6DEE2089-4221-6946-98D3-0D0222D788C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085053" y="1623003"/>
            <a:ext cx="313184" cy="313184"/>
          </a:xfrm>
          <a:prstGeom prst="rect">
            <a:avLst/>
          </a:prstGeom>
        </p:spPr>
      </p:pic>
      <p:pic>
        <p:nvPicPr>
          <p:cNvPr id="111" name="Graphic 110" descr="Marker with solid fill">
            <a:extLst>
              <a:ext uri="{FF2B5EF4-FFF2-40B4-BE49-F238E27FC236}">
                <a16:creationId xmlns:a16="http://schemas.microsoft.com/office/drawing/2014/main" id="{E02DFED8-3CA9-4146-B359-047160DC7BC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82157" y="1720107"/>
            <a:ext cx="313184" cy="313184"/>
          </a:xfrm>
          <a:prstGeom prst="rect">
            <a:avLst/>
          </a:prstGeom>
        </p:spPr>
      </p:pic>
      <p:pic>
        <p:nvPicPr>
          <p:cNvPr id="112" name="Graphic 111" descr="Marker with solid fill">
            <a:extLst>
              <a:ext uri="{FF2B5EF4-FFF2-40B4-BE49-F238E27FC236}">
                <a16:creationId xmlns:a16="http://schemas.microsoft.com/office/drawing/2014/main" id="{4C421058-43F9-0848-AE19-4CFD8E54538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65973" y="1792935"/>
            <a:ext cx="313184" cy="313184"/>
          </a:xfrm>
          <a:prstGeom prst="rect">
            <a:avLst/>
          </a:prstGeom>
        </p:spPr>
      </p:pic>
      <p:pic>
        <p:nvPicPr>
          <p:cNvPr id="113" name="Graphic 112" descr="Marker with solid fill">
            <a:extLst>
              <a:ext uri="{FF2B5EF4-FFF2-40B4-BE49-F238E27FC236}">
                <a16:creationId xmlns:a16="http://schemas.microsoft.com/office/drawing/2014/main" id="{9996D4E1-58C5-6C4D-98C8-C71E669C311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12820" y="1703922"/>
            <a:ext cx="313184" cy="313184"/>
          </a:xfrm>
          <a:prstGeom prst="rect">
            <a:avLst/>
          </a:prstGeom>
        </p:spPr>
      </p:pic>
      <p:pic>
        <p:nvPicPr>
          <p:cNvPr id="114" name="Graphic 113" descr="Marker with solid fill">
            <a:extLst>
              <a:ext uri="{FF2B5EF4-FFF2-40B4-BE49-F238E27FC236}">
                <a16:creationId xmlns:a16="http://schemas.microsoft.com/office/drawing/2014/main" id="{73544125-D650-C642-B45C-D2767A5DE1D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77555" y="1970961"/>
            <a:ext cx="313184" cy="313184"/>
          </a:xfrm>
          <a:prstGeom prst="rect">
            <a:avLst/>
          </a:prstGeom>
        </p:spPr>
      </p:pic>
      <p:pic>
        <p:nvPicPr>
          <p:cNvPr id="115" name="Graphic 114" descr="Marker with solid fill">
            <a:extLst>
              <a:ext uri="{FF2B5EF4-FFF2-40B4-BE49-F238E27FC236}">
                <a16:creationId xmlns:a16="http://schemas.microsoft.com/office/drawing/2014/main" id="{A78782B0-924B-0548-9D04-0E964615CF8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842291" y="2084249"/>
            <a:ext cx="313184" cy="313184"/>
          </a:xfrm>
          <a:prstGeom prst="rect">
            <a:avLst/>
          </a:prstGeom>
        </p:spPr>
      </p:pic>
      <p:pic>
        <p:nvPicPr>
          <p:cNvPr id="116" name="Graphic 115" descr="Marker with solid fill">
            <a:extLst>
              <a:ext uri="{FF2B5EF4-FFF2-40B4-BE49-F238E27FC236}">
                <a16:creationId xmlns:a16="http://schemas.microsoft.com/office/drawing/2014/main" id="{C67745D1-0413-D442-AF4A-B14B643C1AF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137" y="2148985"/>
            <a:ext cx="313184" cy="313184"/>
          </a:xfrm>
          <a:prstGeom prst="rect">
            <a:avLst/>
          </a:prstGeom>
        </p:spPr>
      </p:pic>
      <p:pic>
        <p:nvPicPr>
          <p:cNvPr id="117" name="Graphic 116" descr="Marker with solid fill">
            <a:extLst>
              <a:ext uri="{FF2B5EF4-FFF2-40B4-BE49-F238E27FC236}">
                <a16:creationId xmlns:a16="http://schemas.microsoft.com/office/drawing/2014/main" id="{D00F5A6F-5FF4-8F4A-8ED4-F43EBF912FD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24401" y="1987144"/>
            <a:ext cx="313184" cy="313184"/>
          </a:xfrm>
          <a:prstGeom prst="rect">
            <a:avLst/>
          </a:prstGeom>
        </p:spPr>
      </p:pic>
      <p:sp>
        <p:nvSpPr>
          <p:cNvPr id="118" name="Rectangle 117">
            <a:hlinkClick r:id="rId12"/>
            <a:extLst>
              <a:ext uri="{FF2B5EF4-FFF2-40B4-BE49-F238E27FC236}">
                <a16:creationId xmlns:a16="http://schemas.microsoft.com/office/drawing/2014/main" id="{82A0FE22-ED4D-904C-A351-E6C5B7471E0E}"/>
              </a:ext>
            </a:extLst>
          </p:cNvPr>
          <p:cNvSpPr/>
          <p:nvPr userDrawn="1"/>
        </p:nvSpPr>
        <p:spPr>
          <a:xfrm>
            <a:off x="5558949" y="5466125"/>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5"/>
            <a:extLst>
              <a:ext uri="{FF2B5EF4-FFF2-40B4-BE49-F238E27FC236}">
                <a16:creationId xmlns:a16="http://schemas.microsoft.com/office/drawing/2014/main" id="{013F39C3-AF84-9343-8EDC-233E7A9EBAE9}"/>
              </a:ext>
            </a:extLst>
          </p:cNvPr>
          <p:cNvSpPr/>
          <p:nvPr userDrawn="1"/>
        </p:nvSpPr>
        <p:spPr>
          <a:xfrm>
            <a:off x="358738" y="5485779"/>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6"/>
            <a:extLst>
              <a:ext uri="{FF2B5EF4-FFF2-40B4-BE49-F238E27FC236}">
                <a16:creationId xmlns:a16="http://schemas.microsoft.com/office/drawing/2014/main" id="{5BB80133-EE31-1E40-AFC9-92A91F12B0CF}"/>
              </a:ext>
            </a:extLst>
          </p:cNvPr>
          <p:cNvSpPr/>
          <p:nvPr userDrawn="1"/>
        </p:nvSpPr>
        <p:spPr>
          <a:xfrm>
            <a:off x="3083141" y="54825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DB66C-C314-3F83-B86B-EE94FD63073A}"/>
              </a:ext>
            </a:extLst>
          </p:cNvPr>
          <p:cNvPicPr>
            <a:picLocks noChangeAspect="1"/>
          </p:cNvPicPr>
          <p:nvPr userDrawn="1"/>
        </p:nvPicPr>
        <p:blipFill>
          <a:blip r:embed="rId2"/>
          <a:stretch>
            <a:fillRect/>
          </a:stretch>
        </p:blipFill>
        <p:spPr>
          <a:xfrm>
            <a:off x="422188" y="592092"/>
            <a:ext cx="1944216" cy="517131"/>
          </a:xfrm>
          <a:prstGeom prst="rect">
            <a:avLst/>
          </a:prstGeom>
        </p:spPr>
      </p:pic>
      <p:pic>
        <p:nvPicPr>
          <p:cNvPr id="4" name="Picture 3" descr="A map of people with circles and dots&#10;&#10;Description automatically generated">
            <a:extLst>
              <a:ext uri="{FF2B5EF4-FFF2-40B4-BE49-F238E27FC236}">
                <a16:creationId xmlns:a16="http://schemas.microsoft.com/office/drawing/2014/main" id="{08F4C289-3ABF-3EA7-9342-470674D515A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6644" r="9788" b="12156"/>
          <a:stretch/>
        </p:blipFill>
        <p:spPr>
          <a:xfrm>
            <a:off x="5992020" y="0"/>
            <a:ext cx="6199980" cy="6311802"/>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60" name="TextBox 59">
            <a:extLst>
              <a:ext uri="{FF2B5EF4-FFF2-40B4-BE49-F238E27FC236}">
                <a16:creationId xmlns:a16="http://schemas.microsoft.com/office/drawing/2014/main" id="{EE84BF38-09C2-6645-92E3-602FD4BA8151}"/>
              </a:ext>
            </a:extLst>
          </p:cNvPr>
          <p:cNvSpPr txBox="1"/>
          <p:nvPr userDrawn="1"/>
        </p:nvSpPr>
        <p:spPr>
          <a:xfrm>
            <a:off x="718579" y="4780067"/>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5"/>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23093" y="4780067"/>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6"/>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736987" y="5295786"/>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7"/>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7"/>
            <a:extLst>
              <a:ext uri="{FF2B5EF4-FFF2-40B4-BE49-F238E27FC236}">
                <a16:creationId xmlns:a16="http://schemas.microsoft.com/office/drawing/2014/main" id="{BA63285A-459E-4B4D-B8B8-4C384DADE30E}"/>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9518" y="5353122"/>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432288" y="5353122"/>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9"/>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9"/>
            <a:extLst>
              <a:ext uri="{FF2B5EF4-FFF2-40B4-BE49-F238E27FC236}">
                <a16:creationId xmlns:a16="http://schemas.microsoft.com/office/drawing/2014/main" id="{D59F0703-8804-EA47-AA67-3E0C47D9EB54}"/>
              </a:ext>
            </a:extLst>
          </p:cNvPr>
          <p:cNvSpPr/>
          <p:nvPr userDrawn="1"/>
        </p:nvSpPr>
        <p:spPr>
          <a:xfrm>
            <a:off x="3014669" y="5287268"/>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27305AF6-0A35-D04C-8153-D567CB189566}"/>
              </a:ext>
            </a:extLst>
          </p:cNvPr>
          <p:cNvSpPr txBox="1"/>
          <p:nvPr userDrawn="1"/>
        </p:nvSpPr>
        <p:spPr>
          <a:xfrm>
            <a:off x="736987" y="5852248"/>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0"/>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0"/>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43393" y="5878956"/>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a:extLst>
              <a:ext uri="{96DAC541-7B7A-43D3-8B79-37D633B846F1}">
                <asvg:svgBlip xmlns:asvg="http://schemas.microsoft.com/office/drawing/2016/SVG/main" r:embed="rId12"/>
              </a:ext>
            </a:extLst>
          </a:blip>
          <a:stretch>
            <a:fillRect/>
          </a:stretch>
        </p:blipFill>
        <p:spPr>
          <a:xfrm>
            <a:off x="3074932" y="5317529"/>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074932" y="4792432"/>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347860" y="4792432"/>
            <a:ext cx="373380" cy="373380"/>
          </a:xfrm>
          <a:prstGeom prst="rect">
            <a:avLst/>
          </a:prstGeom>
        </p:spPr>
      </p:pic>
      <p:sp>
        <p:nvSpPr>
          <p:cNvPr id="118" name="Rectangle 117">
            <a:hlinkClick r:id="rId10"/>
            <a:extLst>
              <a:ext uri="{FF2B5EF4-FFF2-40B4-BE49-F238E27FC236}">
                <a16:creationId xmlns:a16="http://schemas.microsoft.com/office/drawing/2014/main" id="{82A0FE22-ED4D-904C-A351-E6C5B7471E0E}"/>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5"/>
            <a:extLst>
              <a:ext uri="{FF2B5EF4-FFF2-40B4-BE49-F238E27FC236}">
                <a16:creationId xmlns:a16="http://schemas.microsoft.com/office/drawing/2014/main" id="{013F39C3-AF84-9343-8EDC-233E7A9EBAE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6"/>
            <a:extLst>
              <a:ext uri="{FF2B5EF4-FFF2-40B4-BE49-F238E27FC236}">
                <a16:creationId xmlns:a16="http://schemas.microsoft.com/office/drawing/2014/main" id="{5BB80133-EE31-1E40-AFC9-92A91F12B0CF}"/>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1038515163"/>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26463028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B9DA-EE76-4F40-B4BC-0030C156BFD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67FE0895-4D88-42A8-A3ED-45BAB827BBBA}"/>
              </a:ext>
            </a:extLst>
          </p:cNvPr>
          <p:cNvSpPr>
            <a:spLocks noGrp="1"/>
          </p:cNvSpPr>
          <p:nvPr>
            <p:ph type="ftr" sz="quarter" idx="10"/>
          </p:nvPr>
        </p:nvSpPr>
        <p:spPr/>
        <p:txBody>
          <a:bodyPr/>
          <a:lstStyle>
            <a:lvl1pPr>
              <a:defRPr sz="1000"/>
            </a:lvl1pPr>
          </a:lstStyle>
          <a:p>
            <a:endParaRPr lang="en-GB"/>
          </a:p>
        </p:txBody>
      </p:sp>
    </p:spTree>
    <p:extLst>
      <p:ext uri="{BB962C8B-B14F-4D97-AF65-F5344CB8AC3E}">
        <p14:creationId xmlns:p14="http://schemas.microsoft.com/office/powerpoint/2010/main" val="3118944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8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9977915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8" name="Rectangle 17"/>
          <p:cNvSpPr/>
          <p:nvPr/>
        </p:nvSpPr>
        <p:spPr>
          <a:xfrm>
            <a:off x="-11501" y="0"/>
            <a:ext cx="122035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8" tIns="54424" rIns="108848" bIns="54424" rtlCol="0" anchor="ctr"/>
          <a:lstStyle/>
          <a:p>
            <a:pPr algn="ctr"/>
            <a:endParaRPr lang="en-US" sz="2400"/>
          </a:p>
        </p:txBody>
      </p:sp>
      <p:sp>
        <p:nvSpPr>
          <p:cNvPr id="30" name="Title 1"/>
          <p:cNvSpPr>
            <a:spLocks noGrp="1"/>
          </p:cNvSpPr>
          <p:nvPr>
            <p:ph type="title" hasCustomPrompt="1"/>
          </p:nvPr>
        </p:nvSpPr>
        <p:spPr>
          <a:xfrm>
            <a:off x="508000" y="685591"/>
            <a:ext cx="11176000" cy="1147631"/>
          </a:xfrm>
          <a:prstGeom prst="rect">
            <a:avLst/>
          </a:prstGeom>
        </p:spPr>
        <p:txBody>
          <a:bodyPr lIns="81636" tIns="40818" rIns="81636" bIns="40818">
            <a:normAutofit/>
          </a:bodyPr>
          <a:lstStyle>
            <a:lvl1pPr algn="l">
              <a:defRPr sz="4267" b="1">
                <a:solidFill>
                  <a:srgbClr val="5E256E"/>
                </a:solidFill>
                <a:latin typeface="Helvetica" pitchFamily="34" charset="0"/>
                <a:cs typeface="Helvetica" pitchFamily="34" charset="0"/>
              </a:defRPr>
            </a:lvl1pPr>
          </a:lstStyle>
          <a:p>
            <a:r>
              <a:rPr lang="en-US" dirty="0"/>
              <a:t>Headline</a:t>
            </a:r>
          </a:p>
        </p:txBody>
      </p:sp>
      <p:sp>
        <p:nvSpPr>
          <p:cNvPr id="31" name="Content Placeholder 5"/>
          <p:cNvSpPr>
            <a:spLocks noGrp="1"/>
          </p:cNvSpPr>
          <p:nvPr>
            <p:ph sz="quarter" idx="12" hasCustomPrompt="1"/>
          </p:nvPr>
        </p:nvSpPr>
        <p:spPr>
          <a:xfrm>
            <a:off x="508000" y="2057401"/>
            <a:ext cx="11176000" cy="4025900"/>
          </a:xfrm>
          <a:prstGeom prst="rect">
            <a:avLst/>
          </a:prstGeom>
        </p:spPr>
        <p:txBody>
          <a:bodyPr lIns="81636" tIns="40818" rIns="81636" bIns="40818">
            <a:normAutofit/>
          </a:bodyPr>
          <a:lstStyle>
            <a:lvl1pPr marL="408168" indent="-408168">
              <a:buFont typeface="Arial" pitchFamily="34" charset="0"/>
              <a:buChar char="•"/>
              <a:defRPr sz="2400" baseline="0">
                <a:solidFill>
                  <a:schemeClr val="tx1">
                    <a:lumMod val="75000"/>
                    <a:lumOff val="25000"/>
                  </a:schemeClr>
                </a:solidFill>
                <a:latin typeface="Helvetica" pitchFamily="34" charset="0"/>
                <a:cs typeface="Helvetica" pitchFamily="34" charset="0"/>
              </a:defRPr>
            </a:lvl1pPr>
            <a:lvl2pPr>
              <a:defRPr sz="2133" baseline="0">
                <a:solidFill>
                  <a:schemeClr val="tx1">
                    <a:lumMod val="75000"/>
                    <a:lumOff val="25000"/>
                  </a:schemeClr>
                </a:solidFill>
              </a:defRPr>
            </a:lvl2pPr>
            <a:lvl3pPr>
              <a:defRPr sz="1867" baseline="0">
                <a:solidFill>
                  <a:schemeClr val="tx1">
                    <a:lumMod val="75000"/>
                    <a:lumOff val="25000"/>
                  </a:schemeClr>
                </a:solidFill>
              </a:defRPr>
            </a:lvl3pPr>
            <a:lvl4pPr>
              <a:defRPr sz="1733" baseline="0">
                <a:solidFill>
                  <a:schemeClr val="tx1">
                    <a:lumMod val="75000"/>
                    <a:lumOff val="25000"/>
                  </a:schemeClr>
                </a:solidFill>
              </a:defRPr>
            </a:lvl4pPr>
            <a:lvl5pPr>
              <a:defRPr sz="1467" baseline="0">
                <a:solidFill>
                  <a:schemeClr val="tx1">
                    <a:lumMod val="75000"/>
                    <a:lumOff val="25000"/>
                  </a:schemeClr>
                </a:solidFill>
              </a:defRPr>
            </a:lvl5pPr>
          </a:lstStyle>
          <a:p>
            <a:pPr lvl="0"/>
            <a:r>
              <a:rPr lang="en-US" dirty="0"/>
              <a:t>Text goes here</a:t>
            </a:r>
          </a:p>
          <a:p>
            <a:pPr lvl="1"/>
            <a:r>
              <a:rPr lang="en-US" dirty="0"/>
              <a:t>Second line goes here</a:t>
            </a:r>
          </a:p>
          <a:p>
            <a:pPr lvl="2"/>
            <a:r>
              <a:rPr lang="en-US" dirty="0"/>
              <a:t>Third line goes here</a:t>
            </a:r>
          </a:p>
          <a:p>
            <a:pPr lvl="3"/>
            <a:r>
              <a:rPr lang="en-US" dirty="0"/>
              <a:t>Forth line goes here</a:t>
            </a:r>
          </a:p>
          <a:p>
            <a:pPr lvl="4"/>
            <a:r>
              <a:rPr lang="en-US" dirty="0"/>
              <a:t>Fifth line goes here</a:t>
            </a:r>
          </a:p>
        </p:txBody>
      </p:sp>
      <p:sp>
        <p:nvSpPr>
          <p:cNvPr id="6" name="Slide Number Placeholder 5"/>
          <p:cNvSpPr>
            <a:spLocks noGrp="1"/>
          </p:cNvSpPr>
          <p:nvPr>
            <p:ph type="sldNum" sz="quarter" idx="13"/>
          </p:nvPr>
        </p:nvSpPr>
        <p:spPr/>
        <p:txBody>
          <a:bodyPr/>
          <a:lstStyle>
            <a:lvl1pPr>
              <a:defRPr>
                <a:solidFill>
                  <a:schemeClr val="bg1"/>
                </a:solidFill>
              </a:defRPr>
            </a:lvl1pPr>
          </a:lstStyle>
          <a:p>
            <a:fld id="{3F2DC928-983A-42C3-BD8A-5386FC72228B}" type="slidenum">
              <a:rPr lang="en-US" smtClean="0"/>
              <a:pPr/>
              <a:t>‹#›</a:t>
            </a:fld>
            <a:endParaRPr lang="en-US"/>
          </a:p>
        </p:txBody>
      </p:sp>
    </p:spTree>
    <p:extLst>
      <p:ext uri="{BB962C8B-B14F-4D97-AF65-F5344CB8AC3E}">
        <p14:creationId xmlns:p14="http://schemas.microsoft.com/office/powerpoint/2010/main" val="221301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6988436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pic>
        <p:nvPicPr>
          <p:cNvPr id="6" name="Image 4">
            <a:extLst>
              <a:ext uri="{FF2B5EF4-FFF2-40B4-BE49-F238E27FC236}">
                <a16:creationId xmlns:a16="http://schemas.microsoft.com/office/drawing/2014/main" id="{362DAD1A-9CA4-C144-AFCB-29FFCC6B6D5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AFF454F5-B99C-A19E-FBE9-6A92E57774C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Espace réservé du numéro de diapositive 6">
            <a:extLst>
              <a:ext uri="{FF2B5EF4-FFF2-40B4-BE49-F238E27FC236}">
                <a16:creationId xmlns:a16="http://schemas.microsoft.com/office/drawing/2014/main" id="{D96C15DF-DF46-1A05-1B71-21450202F09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pic>
        <p:nvPicPr>
          <p:cNvPr id="8" name="Image 4">
            <a:extLst>
              <a:ext uri="{FF2B5EF4-FFF2-40B4-BE49-F238E27FC236}">
                <a16:creationId xmlns:a16="http://schemas.microsoft.com/office/drawing/2014/main" id="{1720F905-5C14-8C4E-9AF1-86A206A4F6A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9AC0C9F2-A63B-6396-8B10-F2D7158F22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B3D872F2-4CEF-FFB5-EE88-9DD31EA7443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453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D612B0E-A0D9-0BD1-3046-A78CD906638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Image 4">
            <a:extLst>
              <a:ext uri="{FF2B5EF4-FFF2-40B4-BE49-F238E27FC236}">
                <a16:creationId xmlns:a16="http://schemas.microsoft.com/office/drawing/2014/main" id="{8F0F29AF-06DB-9D41-8298-81F0E152240C}"/>
              </a:ext>
            </a:extLst>
          </p:cNvPr>
          <p:cNvPicPr>
            <a:picLocks noChangeAspect="1" noChangeArrowheads="1"/>
          </p:cNvPicPr>
          <p:nvPr userDrawn="1"/>
        </p:nvPicPr>
        <p:blipFill>
          <a:blip r:embed="rId21">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662" r:id="rId4"/>
    <p:sldLayoutId id="2147483661" r:id="rId5"/>
    <p:sldLayoutId id="2147483658" r:id="rId6"/>
    <p:sldLayoutId id="2147483652" r:id="rId7"/>
    <p:sldLayoutId id="2147483694" r:id="rId8"/>
    <p:sldLayoutId id="2147483657" r:id="rId9"/>
    <p:sldLayoutId id="2147483654" r:id="rId10"/>
    <p:sldLayoutId id="2147483655" r:id="rId11"/>
    <p:sldLayoutId id="2147483675" r:id="rId12"/>
    <p:sldLayoutId id="2147483676" r:id="rId13"/>
    <p:sldLayoutId id="2147483656" r:id="rId14"/>
    <p:sldLayoutId id="2147483691" r:id="rId15"/>
    <p:sldLayoutId id="2147483696" r:id="rId16"/>
    <p:sldLayoutId id="2147483698" r:id="rId17"/>
    <p:sldLayoutId id="2147483730" r:id="rId18"/>
    <p:sldLayoutId id="2147483731" r:id="rId1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nccn.org/professionals/physician_gls/pdf/nscl.pdf"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hyperlink" Target="https://packageinserts.bms.com/pi/pi_augtyro.pdf"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s://www.accessdata.fda.gov/drugsatfda_docs/label/2024/212725s011lbl.pdf" TargetMode="External"/><Relationship Id="rId5" Type="http://schemas.openxmlformats.org/officeDocument/2006/relationships/hyperlink" Target="https://www.accessdata.fda.gov/drugsatfda_docs/label/2025/211710s010lbl.pdf"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hyperlink" Target="https://www.esmo.org/guidelines/living-guidelines/esmo-living-guideline-oncogene-addicted-metastatic-non-small-cell-lung-cancer/management-of-advanced-and-metastatic-disease/stage-iv-mnsclc-molecular-tests-positive-ntrk-met-ret-her2-kras-g12c-nrg1-c-met" TargetMode="Externa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s://www.ema.europa.eu/en/documents/product-information/augtyro-epar-product-information_en.pdf" TargetMode="External"/><Relationship Id="rId3" Type="http://schemas.openxmlformats.org/officeDocument/2006/relationships/hyperlink" Target="https://www.accessdata.fda.gov/drugsatfda_docs/label/2025/211710s010lbl.pdf" TargetMode="External"/><Relationship Id="rId7" Type="http://schemas.openxmlformats.org/officeDocument/2006/relationships/hyperlink" Target="https://rozlytrek.global/content/dam/rozlytrek/common/pdf/ema-combined-en.pdf"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www.medicines.org.uk/emc/product/12100/smpc" TargetMode="External"/><Relationship Id="rId5" Type="http://schemas.openxmlformats.org/officeDocument/2006/relationships/hyperlink" Target="https://packageinserts.bms.com/pi/pi_augtyro.pdf" TargetMode="External"/><Relationship Id="rId10" Type="http://schemas.openxmlformats.org/officeDocument/2006/relationships/image" Target="../media/image32.png"/><Relationship Id="rId4" Type="http://schemas.openxmlformats.org/officeDocument/2006/relationships/hyperlink" Target="https://www.accessdata.fda.gov/drugsatfda_docs/label/2024/212725s011lbl.pdf" TargetMode="External"/><Relationship Id="rId9"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C4682-2D25-BBB4-90D9-FE5291D0FD1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28FA97D-29F9-688F-DD5F-98ECB60B305F}"/>
              </a:ext>
            </a:extLst>
          </p:cNvPr>
          <p:cNvSpPr>
            <a:spLocks noGrp="1"/>
          </p:cNvSpPr>
          <p:nvPr>
            <p:ph type="title"/>
          </p:nvPr>
        </p:nvSpPr>
        <p:spPr/>
        <p:txBody>
          <a:bodyPr/>
          <a:lstStyle/>
          <a:p>
            <a:r>
              <a:rPr lang="en-GB" dirty="0"/>
              <a:t>testing</a:t>
            </a:r>
          </a:p>
        </p:txBody>
      </p:sp>
      <p:sp>
        <p:nvSpPr>
          <p:cNvPr id="5" name="Slide Number Placeholder 4">
            <a:extLst>
              <a:ext uri="{FF2B5EF4-FFF2-40B4-BE49-F238E27FC236}">
                <a16:creationId xmlns:a16="http://schemas.microsoft.com/office/drawing/2014/main" id="{5FC071DA-AC1B-3B13-D4C7-23F7DD98B7AD}"/>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31442327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110B-4D88-8F37-EC01-8CA4C0B69F1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C924612-2A3F-0247-182A-6BFCDEEF3EF9}"/>
              </a:ext>
            </a:extLst>
          </p:cNvPr>
          <p:cNvSpPr>
            <a:spLocks noGrp="1"/>
          </p:cNvSpPr>
          <p:nvPr>
            <p:ph type="body" idx="1"/>
          </p:nvPr>
        </p:nvSpPr>
        <p:spPr>
          <a:xfrm>
            <a:off x="609600" y="792000"/>
            <a:ext cx="10972800" cy="701675"/>
          </a:xfrm>
        </p:spPr>
        <p:txBody>
          <a:bodyPr/>
          <a:lstStyle/>
          <a:p>
            <a:r>
              <a:rPr lang="en-GB" dirty="0"/>
              <a:t>ESMO RECOMMENDATION</a:t>
            </a:r>
          </a:p>
        </p:txBody>
      </p:sp>
      <p:sp>
        <p:nvSpPr>
          <p:cNvPr id="6" name="Title 5">
            <a:extLst>
              <a:ext uri="{FF2B5EF4-FFF2-40B4-BE49-F238E27FC236}">
                <a16:creationId xmlns:a16="http://schemas.microsoft.com/office/drawing/2014/main" id="{55BA1095-3C2D-CDB7-AF81-9940A2129DD9}"/>
              </a:ext>
            </a:extLst>
          </p:cNvPr>
          <p:cNvSpPr>
            <a:spLocks noGrp="1"/>
          </p:cNvSpPr>
          <p:nvPr>
            <p:ph type="title"/>
          </p:nvPr>
        </p:nvSpPr>
        <p:spPr>
          <a:xfrm>
            <a:off x="619201" y="259200"/>
            <a:ext cx="10963199" cy="864000"/>
          </a:xfrm>
        </p:spPr>
        <p:txBody>
          <a:bodyPr/>
          <a:lstStyle/>
          <a:p>
            <a:r>
              <a:rPr lang="en-US" dirty="0"/>
              <a:t>Testing algorithm for </a:t>
            </a:r>
            <a:r>
              <a:rPr lang="en-US" i="1" dirty="0"/>
              <a:t>TRK</a:t>
            </a:r>
            <a:r>
              <a:rPr lang="en-US" dirty="0"/>
              <a:t> fusion cancer</a:t>
            </a:r>
            <a:endParaRPr lang="en-GB" dirty="0"/>
          </a:p>
        </p:txBody>
      </p:sp>
      <p:sp>
        <p:nvSpPr>
          <p:cNvPr id="8" name="Content Placeholder 7">
            <a:extLst>
              <a:ext uri="{FF2B5EF4-FFF2-40B4-BE49-F238E27FC236}">
                <a16:creationId xmlns:a16="http://schemas.microsoft.com/office/drawing/2014/main" id="{4C35B212-9F79-62C3-79D8-6C2BC1C4515A}"/>
              </a:ext>
            </a:extLst>
          </p:cNvPr>
          <p:cNvSpPr>
            <a:spLocks noGrp="1"/>
          </p:cNvSpPr>
          <p:nvPr>
            <p:ph sz="quarter" idx="14"/>
          </p:nvPr>
        </p:nvSpPr>
        <p:spPr>
          <a:xfrm>
            <a:off x="7306344" y="1412776"/>
            <a:ext cx="4406280" cy="4389983"/>
          </a:xfrm>
        </p:spPr>
        <p:txBody>
          <a:bodyPr>
            <a:normAutofit/>
          </a:bodyPr>
          <a:lstStyle/>
          <a:p>
            <a:r>
              <a:rPr lang="en-US" sz="1600" dirty="0"/>
              <a:t>ESMO</a:t>
            </a:r>
            <a:r>
              <a:rPr lang="en-US" sz="1600" baseline="30000" dirty="0"/>
              <a:t>1</a:t>
            </a:r>
            <a:r>
              <a:rPr lang="en-US" sz="1600" dirty="0"/>
              <a:t> and NCCN</a:t>
            </a:r>
            <a:r>
              <a:rPr lang="en-US" sz="1600" baseline="30000" dirty="0"/>
              <a:t>2</a:t>
            </a:r>
            <a:r>
              <a:rPr lang="en-US" sz="1600" dirty="0"/>
              <a:t> recommends testing all metastatic or locally advanced cancers for NTRK fusion</a:t>
            </a:r>
          </a:p>
          <a:p>
            <a:r>
              <a:rPr lang="en-US" sz="1600" i="1" dirty="0"/>
              <a:t>NTRK </a:t>
            </a:r>
            <a:r>
              <a:rPr lang="en-US" sz="1600" dirty="0"/>
              <a:t>genomic testing should be performed upon diagnosis and at progression</a:t>
            </a:r>
            <a:r>
              <a:rPr lang="en-US" sz="1600" baseline="30000" dirty="0"/>
              <a:t>1</a:t>
            </a:r>
            <a:r>
              <a:rPr lang="en-US" sz="1600" dirty="0"/>
              <a:t> </a:t>
            </a:r>
          </a:p>
          <a:p>
            <a:pPr lvl="0"/>
            <a:r>
              <a:rPr lang="en-GB" sz="1600" dirty="0"/>
              <a:t>NGS is the preferred method for </a:t>
            </a:r>
            <a:r>
              <a:rPr lang="en-GB" sz="1600" i="1" dirty="0"/>
              <a:t>NTRK</a:t>
            </a:r>
            <a:r>
              <a:rPr lang="en-GB" sz="1600" dirty="0"/>
              <a:t> gene fusion detection, </a:t>
            </a:r>
            <a:r>
              <a:rPr lang="en-US" sz="1600" dirty="0"/>
              <a:t>however, the assay used should be capable of detecting </a:t>
            </a:r>
            <a:r>
              <a:rPr lang="en-US" sz="1600" i="1" dirty="0"/>
              <a:t>NTRK1/2/3</a:t>
            </a:r>
            <a:r>
              <a:rPr lang="en-US" sz="1600" dirty="0"/>
              <a:t>, and multiple fusion partners</a:t>
            </a:r>
            <a:r>
              <a:rPr lang="en-US" sz="1600" baseline="30000" dirty="0"/>
              <a:t>1,2</a:t>
            </a:r>
            <a:endParaRPr lang="en-GB" sz="1600" baseline="30000" dirty="0"/>
          </a:p>
          <a:p>
            <a:pPr lvl="0"/>
            <a:r>
              <a:rPr lang="en-GB" sz="1600" dirty="0"/>
              <a:t>Pan-Trk IHC may be performed but confirmatory testing is required, </a:t>
            </a:r>
            <a:br>
              <a:rPr lang="en-GB" sz="1600" dirty="0"/>
            </a:br>
            <a:r>
              <a:rPr lang="en-GB" sz="1600" dirty="0"/>
              <a:t>preferably by RNA-based NGS</a:t>
            </a:r>
            <a:r>
              <a:rPr lang="en-GB" sz="1600" baseline="30000" dirty="0"/>
              <a:t>1</a:t>
            </a:r>
          </a:p>
          <a:p>
            <a:pPr lvl="0"/>
            <a:r>
              <a:rPr lang="en-US" sz="1600" dirty="0"/>
              <a:t>To identify those patients who will likely benefit from TRK inhibitors, </a:t>
            </a:r>
            <a:r>
              <a:rPr lang="en-GB" sz="1600" dirty="0"/>
              <a:t>look for </a:t>
            </a:r>
            <a:r>
              <a:rPr lang="en-GB" sz="1600" i="1" dirty="0"/>
              <a:t>NTRK</a:t>
            </a:r>
            <a:r>
              <a:rPr lang="en-GB" sz="1600" dirty="0"/>
              <a:t> gene fusion, not mutation or amplifications</a:t>
            </a:r>
            <a:r>
              <a:rPr lang="en-GB" sz="1600" baseline="30000" dirty="0"/>
              <a:t>3</a:t>
            </a:r>
          </a:p>
        </p:txBody>
      </p:sp>
      <p:sp>
        <p:nvSpPr>
          <p:cNvPr id="10" name="Content Placeholder 9">
            <a:extLst>
              <a:ext uri="{FF2B5EF4-FFF2-40B4-BE49-F238E27FC236}">
                <a16:creationId xmlns:a16="http://schemas.microsoft.com/office/drawing/2014/main" id="{B2B4C5DB-BEA3-32EB-FEAB-ECB6C462537E}"/>
              </a:ext>
            </a:extLst>
          </p:cNvPr>
          <p:cNvSpPr>
            <a:spLocks noGrp="1"/>
          </p:cNvSpPr>
          <p:nvPr>
            <p:ph sz="quarter" idx="15"/>
          </p:nvPr>
        </p:nvSpPr>
        <p:spPr>
          <a:xfrm>
            <a:off x="620712" y="6356350"/>
            <a:ext cx="10587855" cy="365125"/>
          </a:xfrm>
        </p:spPr>
        <p:txBody>
          <a:bodyPr anchor="b" anchorCtr="0"/>
          <a:lstStyle/>
          <a:p>
            <a:r>
              <a:rPr lang="en-GB" dirty="0">
                <a:solidFill>
                  <a:schemeClr val="tx2"/>
                </a:solidFill>
              </a:rPr>
              <a:t>ESMO, European Society for Medical Oncology; FISH, fluorescence in situ hybridisation; IHC, immunohistochemistry; NCCN, National Comprehensive Cancer Network; NGS, next-generation sequencing; RNA, ribonucleic acid; RT-PCR, reverse transcriptase polymerase chain reaction</a:t>
            </a:r>
          </a:p>
          <a:p>
            <a:r>
              <a:rPr lang="en-GB" dirty="0">
                <a:solidFill>
                  <a:schemeClr val="tx2"/>
                </a:solidFill>
              </a:rPr>
              <a:t>1. </a:t>
            </a:r>
            <a:r>
              <a:rPr lang="en-GB" dirty="0" err="1">
                <a:solidFill>
                  <a:schemeClr val="tx2"/>
                </a:solidFill>
              </a:rPr>
              <a:t>Marchiò</a:t>
            </a:r>
            <a:r>
              <a:rPr lang="en-GB" dirty="0">
                <a:solidFill>
                  <a:schemeClr val="tx2"/>
                </a:solidFill>
              </a:rPr>
              <a:t> C, et al. Ann Oncol. 2019;30(9):1417-27; 2. NCCN version 3.2026. Available </a:t>
            </a:r>
            <a:r>
              <a:rPr lang="en-GB" dirty="0">
                <a:solidFill>
                  <a:schemeClr val="tx2"/>
                </a:solidFill>
                <a:hlinkClick r:id="rId2">
                  <a:extLst>
                    <a:ext uri="{A12FA001-AC4F-418D-AE19-62706E023703}">
                      <ahyp:hlinkClr xmlns:ahyp="http://schemas.microsoft.com/office/drawing/2018/hyperlinkcolor" val="tx"/>
                    </a:ext>
                  </a:extLst>
                </a:hlinkClick>
              </a:rPr>
              <a:t>here</a:t>
            </a:r>
            <a:r>
              <a:rPr lang="en-GB" dirty="0">
                <a:solidFill>
                  <a:schemeClr val="tx2"/>
                </a:solidFill>
              </a:rPr>
              <a:t> (accessed March 10, 2026); 3. Hechtman. Mod </a:t>
            </a:r>
            <a:r>
              <a:rPr lang="en-GB" dirty="0" err="1">
                <a:solidFill>
                  <a:schemeClr val="tx2"/>
                </a:solidFill>
              </a:rPr>
              <a:t>Pathol</a:t>
            </a:r>
            <a:r>
              <a:rPr lang="en-GB" dirty="0">
                <a:solidFill>
                  <a:schemeClr val="tx2"/>
                </a:solidFill>
              </a:rPr>
              <a:t>. 2022;35:298-305</a:t>
            </a:r>
          </a:p>
        </p:txBody>
      </p:sp>
      <p:sp>
        <p:nvSpPr>
          <p:cNvPr id="4" name="Slide Number Placeholder 3">
            <a:extLst>
              <a:ext uri="{FF2B5EF4-FFF2-40B4-BE49-F238E27FC236}">
                <a16:creationId xmlns:a16="http://schemas.microsoft.com/office/drawing/2014/main" id="{EB2F9E51-D748-352C-C3D1-4EDDE2C81CA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11</a:t>
            </a:fld>
            <a:endParaRPr lang="en-GB" dirty="0"/>
          </a:p>
        </p:txBody>
      </p:sp>
      <p:sp>
        <p:nvSpPr>
          <p:cNvPr id="16" name="TextBox 15">
            <a:extLst>
              <a:ext uri="{FF2B5EF4-FFF2-40B4-BE49-F238E27FC236}">
                <a16:creationId xmlns:a16="http://schemas.microsoft.com/office/drawing/2014/main" id="{D84A7C4F-66E6-B8A5-1B4C-CFF1C10BDAD2}"/>
              </a:ext>
            </a:extLst>
          </p:cNvPr>
          <p:cNvSpPr txBox="1"/>
          <p:nvPr/>
        </p:nvSpPr>
        <p:spPr>
          <a:xfrm>
            <a:off x="191344" y="2492896"/>
            <a:ext cx="1656184" cy="1354217"/>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As a confirmatory technique</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use FISH, RT-PCR or</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targeted RNA NGS assays</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with specific probes for the</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fusion involving the</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known </a:t>
            </a:r>
            <a:r>
              <a:rPr lang="en-US" sz="1100" i="1" dirty="0">
                <a:latin typeface="Arial" panose="020B0604020202020204" pitchFamily="34" charset="0"/>
                <a:ea typeface="Aileron" charset="0"/>
                <a:cs typeface="Arial" panose="020B0604020202020204" pitchFamily="34" charset="0"/>
              </a:rPr>
              <a:t>NTRK</a:t>
            </a:r>
            <a:r>
              <a:rPr lang="en-US" sz="1100" dirty="0">
                <a:latin typeface="Arial" panose="020B0604020202020204" pitchFamily="34" charset="0"/>
                <a:ea typeface="Aileron" charset="0"/>
                <a:cs typeface="Arial" panose="020B0604020202020204" pitchFamily="34" charset="0"/>
              </a:rPr>
              <a:t> gene</a:t>
            </a:r>
          </a:p>
        </p:txBody>
      </p:sp>
      <p:sp>
        <p:nvSpPr>
          <p:cNvPr id="18" name="TextBox 17">
            <a:extLst>
              <a:ext uri="{FF2B5EF4-FFF2-40B4-BE49-F238E27FC236}">
                <a16:creationId xmlns:a16="http://schemas.microsoft.com/office/drawing/2014/main" id="{DEA840B4-6ED0-2F71-5CFE-3B637718FD34}"/>
              </a:ext>
            </a:extLst>
          </p:cNvPr>
          <p:cNvSpPr txBox="1"/>
          <p:nvPr/>
        </p:nvSpPr>
        <p:spPr>
          <a:xfrm>
            <a:off x="2520669" y="5234434"/>
            <a:ext cx="1296144" cy="169277"/>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NO TRK expression</a:t>
            </a:r>
          </a:p>
        </p:txBody>
      </p:sp>
      <p:sp>
        <p:nvSpPr>
          <p:cNvPr id="19" name="TextBox 18">
            <a:extLst>
              <a:ext uri="{FF2B5EF4-FFF2-40B4-BE49-F238E27FC236}">
                <a16:creationId xmlns:a16="http://schemas.microsoft.com/office/drawing/2014/main" id="{BED0B8C7-90CC-3550-9DC3-08516A43EB19}"/>
              </a:ext>
            </a:extLst>
          </p:cNvPr>
          <p:cNvSpPr txBox="1"/>
          <p:nvPr/>
        </p:nvSpPr>
        <p:spPr>
          <a:xfrm>
            <a:off x="3120068" y="4458598"/>
            <a:ext cx="1440160" cy="338554"/>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Use IHC as a screening tool</a:t>
            </a:r>
          </a:p>
        </p:txBody>
      </p:sp>
      <p:sp>
        <p:nvSpPr>
          <p:cNvPr id="21" name="TextBox 20">
            <a:extLst>
              <a:ext uri="{FF2B5EF4-FFF2-40B4-BE49-F238E27FC236}">
                <a16:creationId xmlns:a16="http://schemas.microsoft.com/office/drawing/2014/main" id="{4A9DF5C1-1B2A-958D-8D17-C30172C3D149}"/>
              </a:ext>
            </a:extLst>
          </p:cNvPr>
          <p:cNvSpPr txBox="1"/>
          <p:nvPr/>
        </p:nvSpPr>
        <p:spPr>
          <a:xfrm>
            <a:off x="3751020" y="5178678"/>
            <a:ext cx="1296144" cy="338554"/>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Detection of TRK</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expression</a:t>
            </a:r>
          </a:p>
        </p:txBody>
      </p:sp>
      <p:sp>
        <p:nvSpPr>
          <p:cNvPr id="23" name="TextBox 22">
            <a:extLst>
              <a:ext uri="{FF2B5EF4-FFF2-40B4-BE49-F238E27FC236}">
                <a16:creationId xmlns:a16="http://schemas.microsoft.com/office/drawing/2014/main" id="{35805073-98E9-8B04-C27E-B696A99BE975}"/>
              </a:ext>
            </a:extLst>
          </p:cNvPr>
          <p:cNvSpPr txBox="1"/>
          <p:nvPr/>
        </p:nvSpPr>
        <p:spPr>
          <a:xfrm>
            <a:off x="1684059" y="2996952"/>
            <a:ext cx="520473" cy="169277"/>
          </a:xfrm>
          <a:prstGeom prst="rect">
            <a:avLst/>
          </a:prstGeom>
          <a:noFill/>
        </p:spPr>
        <p:txBody>
          <a:bodyPr wrap="square" lIns="0" tIns="0" rIns="0" bIns="0" rtlCol="0">
            <a:spAutoFit/>
          </a:bodyPr>
          <a:lstStyle/>
          <a:p>
            <a:pPr algn="ctr"/>
            <a:r>
              <a:rPr lang="en-US" sz="1100" dirty="0">
                <a:solidFill>
                  <a:schemeClr val="tx2"/>
                </a:solidFill>
                <a:latin typeface="Arial" panose="020B0604020202020204" pitchFamily="34" charset="0"/>
                <a:ea typeface="Aileron" charset="0"/>
                <a:cs typeface="Arial" panose="020B0604020202020204" pitchFamily="34" charset="0"/>
              </a:rPr>
              <a:t>YES</a:t>
            </a:r>
          </a:p>
        </p:txBody>
      </p:sp>
      <p:sp>
        <p:nvSpPr>
          <p:cNvPr id="25" name="TextBox 24">
            <a:extLst>
              <a:ext uri="{FF2B5EF4-FFF2-40B4-BE49-F238E27FC236}">
                <a16:creationId xmlns:a16="http://schemas.microsoft.com/office/drawing/2014/main" id="{21166987-78B3-4A65-E8A1-62A2A8B19D9F}"/>
              </a:ext>
            </a:extLst>
          </p:cNvPr>
          <p:cNvSpPr txBox="1"/>
          <p:nvPr/>
        </p:nvSpPr>
        <p:spPr>
          <a:xfrm>
            <a:off x="4351908" y="2996952"/>
            <a:ext cx="520473" cy="169277"/>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NO</a:t>
            </a:r>
          </a:p>
        </p:txBody>
      </p:sp>
      <p:sp>
        <p:nvSpPr>
          <p:cNvPr id="27" name="TextBox 26">
            <a:extLst>
              <a:ext uri="{FF2B5EF4-FFF2-40B4-BE49-F238E27FC236}">
                <a16:creationId xmlns:a16="http://schemas.microsoft.com/office/drawing/2014/main" id="{9398F551-ACE1-1CB0-E61B-4484C086C682}"/>
              </a:ext>
            </a:extLst>
          </p:cNvPr>
          <p:cNvSpPr txBox="1"/>
          <p:nvPr/>
        </p:nvSpPr>
        <p:spPr>
          <a:xfrm>
            <a:off x="5166112" y="3707265"/>
            <a:ext cx="520473" cy="169277"/>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NO</a:t>
            </a:r>
          </a:p>
        </p:txBody>
      </p:sp>
      <p:sp>
        <p:nvSpPr>
          <p:cNvPr id="30" name="TextBox 29">
            <a:extLst>
              <a:ext uri="{FF2B5EF4-FFF2-40B4-BE49-F238E27FC236}">
                <a16:creationId xmlns:a16="http://schemas.microsoft.com/office/drawing/2014/main" id="{61BBF11E-B001-833A-EB05-B71DC447B1B5}"/>
              </a:ext>
            </a:extLst>
          </p:cNvPr>
          <p:cNvSpPr txBox="1"/>
          <p:nvPr/>
        </p:nvSpPr>
        <p:spPr>
          <a:xfrm>
            <a:off x="4589531" y="4293096"/>
            <a:ext cx="1296144" cy="677108"/>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IHC to confirm</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protein</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expression in</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positive cases</a:t>
            </a:r>
          </a:p>
        </p:txBody>
      </p:sp>
      <p:sp>
        <p:nvSpPr>
          <p:cNvPr id="31" name="TextBox 30">
            <a:extLst>
              <a:ext uri="{FF2B5EF4-FFF2-40B4-BE49-F238E27FC236}">
                <a16:creationId xmlns:a16="http://schemas.microsoft.com/office/drawing/2014/main" id="{8B132137-B417-9670-E988-4D54B2678AFF}"/>
              </a:ext>
            </a:extLst>
          </p:cNvPr>
          <p:cNvSpPr txBox="1"/>
          <p:nvPr/>
        </p:nvSpPr>
        <p:spPr>
          <a:xfrm>
            <a:off x="5879976" y="4428646"/>
            <a:ext cx="1296144" cy="1184940"/>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Use front line NGS</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reliably detecting </a:t>
            </a:r>
            <a:r>
              <a:rPr lang="en-US" sz="1100" i="1" dirty="0">
                <a:latin typeface="Arial" panose="020B0604020202020204" pitchFamily="34" charset="0"/>
                <a:ea typeface="Aileron" charset="0"/>
                <a:cs typeface="Arial" panose="020B0604020202020204" pitchFamily="34" charset="0"/>
              </a:rPr>
              <a:t>NTRK</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fusions, preferably</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including RNA testing</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when possible</a:t>
            </a:r>
          </a:p>
        </p:txBody>
      </p:sp>
      <p:sp>
        <p:nvSpPr>
          <p:cNvPr id="33" name="TextBox 32">
            <a:extLst>
              <a:ext uri="{FF2B5EF4-FFF2-40B4-BE49-F238E27FC236}">
                <a16:creationId xmlns:a16="http://schemas.microsoft.com/office/drawing/2014/main" id="{F1F7C10D-2C63-8CBD-6BED-06F7A7D3BFE0}"/>
              </a:ext>
            </a:extLst>
          </p:cNvPr>
          <p:cNvSpPr txBox="1"/>
          <p:nvPr/>
        </p:nvSpPr>
        <p:spPr>
          <a:xfrm>
            <a:off x="5872356" y="3707265"/>
            <a:ext cx="520473" cy="169277"/>
          </a:xfrm>
          <a:prstGeom prst="rect">
            <a:avLst/>
          </a:prstGeom>
          <a:noFill/>
        </p:spPr>
        <p:txBody>
          <a:bodyPr wrap="square" lIns="0" tIns="0" rIns="0" bIns="0" rtlCol="0">
            <a:spAutoFit/>
          </a:bodyPr>
          <a:lstStyle/>
          <a:p>
            <a:pPr algn="ctr"/>
            <a:r>
              <a:rPr lang="en-US" sz="1100" dirty="0">
                <a:solidFill>
                  <a:schemeClr val="accent1"/>
                </a:solidFill>
                <a:latin typeface="Arial" panose="020B0604020202020204" pitchFamily="34" charset="0"/>
                <a:ea typeface="Aileron" charset="0"/>
                <a:cs typeface="Arial" panose="020B0604020202020204" pitchFamily="34" charset="0"/>
              </a:rPr>
              <a:t>YES</a:t>
            </a:r>
          </a:p>
        </p:txBody>
      </p:sp>
      <p:sp>
        <p:nvSpPr>
          <p:cNvPr id="35" name="TextBox 34">
            <a:extLst>
              <a:ext uri="{FF2B5EF4-FFF2-40B4-BE49-F238E27FC236}">
                <a16:creationId xmlns:a16="http://schemas.microsoft.com/office/drawing/2014/main" id="{42C494B9-2927-D329-2EE1-D148495A0196}"/>
              </a:ext>
            </a:extLst>
          </p:cNvPr>
          <p:cNvSpPr txBox="1"/>
          <p:nvPr/>
        </p:nvSpPr>
        <p:spPr>
          <a:xfrm>
            <a:off x="1505124" y="1578278"/>
            <a:ext cx="3512304" cy="338554"/>
          </a:xfrm>
          <a:prstGeom prst="rect">
            <a:avLst/>
          </a:prstGeom>
          <a:noFill/>
        </p:spPr>
        <p:txBody>
          <a:bodyPr wrap="squar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Sample to be investigated for the presence of </a:t>
            </a:r>
            <a:r>
              <a:rPr lang="en-US" sz="1100" i="1" dirty="0">
                <a:latin typeface="Arial" panose="020B0604020202020204" pitchFamily="34" charset="0"/>
                <a:ea typeface="Aileron" charset="0"/>
                <a:cs typeface="Arial" panose="020B0604020202020204" pitchFamily="34" charset="0"/>
              </a:rPr>
              <a:t>NTRK</a:t>
            </a:r>
            <a:r>
              <a:rPr lang="en-US" sz="1100" dirty="0">
                <a:latin typeface="Arial" panose="020B0604020202020204" pitchFamily="34" charset="0"/>
                <a:ea typeface="Aileron" charset="0"/>
                <a:cs typeface="Arial" panose="020B0604020202020204" pitchFamily="34" charset="0"/>
              </a:rPr>
              <a:t> fusions</a:t>
            </a:r>
            <a:r>
              <a:rPr lang="en-US" sz="1100" baseline="30000" dirty="0">
                <a:latin typeface="Arial" panose="020B0604020202020204" pitchFamily="34" charset="0"/>
                <a:ea typeface="Aileron" charset="0"/>
                <a:cs typeface="Arial" panose="020B0604020202020204" pitchFamily="34" charset="0"/>
              </a:rPr>
              <a:t>1</a:t>
            </a:r>
          </a:p>
        </p:txBody>
      </p:sp>
      <p:sp>
        <p:nvSpPr>
          <p:cNvPr id="36" name="Freeform 35">
            <a:extLst>
              <a:ext uri="{FF2B5EF4-FFF2-40B4-BE49-F238E27FC236}">
                <a16:creationId xmlns:a16="http://schemas.microsoft.com/office/drawing/2014/main" id="{A8F812E9-3AEA-7178-7E56-EB654362F153}"/>
              </a:ext>
            </a:extLst>
          </p:cNvPr>
          <p:cNvSpPr/>
          <p:nvPr/>
        </p:nvSpPr>
        <p:spPr>
          <a:xfrm>
            <a:off x="3323063" y="4868116"/>
            <a:ext cx="464635" cy="256478"/>
          </a:xfrm>
          <a:custGeom>
            <a:avLst/>
            <a:gdLst>
              <a:gd name="connsiteX0" fmla="*/ 464635 w 464635"/>
              <a:gd name="connsiteY0" fmla="*/ 0 h 256478"/>
              <a:gd name="connsiteX1" fmla="*/ 0 w 464635"/>
              <a:gd name="connsiteY1" fmla="*/ 256478 h 256478"/>
            </a:gdLst>
            <a:ahLst/>
            <a:cxnLst>
              <a:cxn ang="0">
                <a:pos x="connsiteX0" y="connsiteY0"/>
              </a:cxn>
              <a:cxn ang="0">
                <a:pos x="connsiteX1" y="connsiteY1"/>
              </a:cxn>
            </a:cxnLst>
            <a:rect l="l" t="t" r="r" b="b"/>
            <a:pathLst>
              <a:path w="464635" h="256478">
                <a:moveTo>
                  <a:pt x="464635" y="0"/>
                </a:moveTo>
                <a:lnTo>
                  <a:pt x="0" y="256478"/>
                </a:lnTo>
              </a:path>
            </a:pathLst>
          </a:custGeom>
          <a:noFill/>
          <a:ln w="190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Freeform 38">
            <a:extLst>
              <a:ext uri="{FF2B5EF4-FFF2-40B4-BE49-F238E27FC236}">
                <a16:creationId xmlns:a16="http://schemas.microsoft.com/office/drawing/2014/main" id="{198DFF2E-D81E-9F3F-6EBD-2B9090FCF929}"/>
              </a:ext>
            </a:extLst>
          </p:cNvPr>
          <p:cNvSpPr/>
          <p:nvPr/>
        </p:nvSpPr>
        <p:spPr>
          <a:xfrm flipH="1">
            <a:off x="3914077" y="4868116"/>
            <a:ext cx="464635" cy="256478"/>
          </a:xfrm>
          <a:custGeom>
            <a:avLst/>
            <a:gdLst>
              <a:gd name="connsiteX0" fmla="*/ 464635 w 464635"/>
              <a:gd name="connsiteY0" fmla="*/ 0 h 256478"/>
              <a:gd name="connsiteX1" fmla="*/ 0 w 464635"/>
              <a:gd name="connsiteY1" fmla="*/ 256478 h 256478"/>
            </a:gdLst>
            <a:ahLst/>
            <a:cxnLst>
              <a:cxn ang="0">
                <a:pos x="connsiteX0" y="connsiteY0"/>
              </a:cxn>
              <a:cxn ang="0">
                <a:pos x="connsiteX1" y="connsiteY1"/>
              </a:cxn>
            </a:cxnLst>
            <a:rect l="l" t="t" r="r" b="b"/>
            <a:pathLst>
              <a:path w="464635" h="256478">
                <a:moveTo>
                  <a:pt x="464635" y="0"/>
                </a:moveTo>
                <a:lnTo>
                  <a:pt x="0" y="256478"/>
                </a:lnTo>
              </a:path>
            </a:pathLst>
          </a:custGeom>
          <a:noFill/>
          <a:ln w="19050">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2" name="Straight Connector 41">
            <a:extLst>
              <a:ext uri="{FF2B5EF4-FFF2-40B4-BE49-F238E27FC236}">
                <a16:creationId xmlns:a16="http://schemas.microsoft.com/office/drawing/2014/main" id="{F581F983-E70A-D785-1C30-1CCAD92DF0CB}"/>
              </a:ext>
            </a:extLst>
          </p:cNvPr>
          <p:cNvCxnSpPr>
            <a:cxnSpLocks/>
          </p:cNvCxnSpPr>
          <p:nvPr/>
        </p:nvCxnSpPr>
        <p:spPr>
          <a:xfrm>
            <a:off x="3245955" y="1999785"/>
            <a:ext cx="0" cy="494371"/>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BA3D870-094C-30BD-8AF4-B012A142188B}"/>
              </a:ext>
            </a:extLst>
          </p:cNvPr>
          <p:cNvCxnSpPr>
            <a:cxnSpLocks/>
          </p:cNvCxnSpPr>
          <p:nvPr/>
        </p:nvCxnSpPr>
        <p:spPr>
          <a:xfrm>
            <a:off x="3848121" y="3891775"/>
            <a:ext cx="0" cy="494371"/>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71B9B18-3457-A843-4890-BE39595C1C05}"/>
              </a:ext>
            </a:extLst>
          </p:cNvPr>
          <p:cNvCxnSpPr>
            <a:cxnSpLocks/>
          </p:cNvCxnSpPr>
          <p:nvPr/>
        </p:nvCxnSpPr>
        <p:spPr>
          <a:xfrm>
            <a:off x="6531847" y="3891775"/>
            <a:ext cx="0" cy="494371"/>
          </a:xfrm>
          <a:prstGeom prst="line">
            <a:avLst/>
          </a:prstGeom>
          <a:ln w="190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D91907D-DB99-1272-1719-48F6C34D9654}"/>
              </a:ext>
            </a:extLst>
          </p:cNvPr>
          <p:cNvCxnSpPr>
            <a:cxnSpLocks/>
          </p:cNvCxnSpPr>
          <p:nvPr/>
        </p:nvCxnSpPr>
        <p:spPr>
          <a:xfrm>
            <a:off x="5784716" y="3622969"/>
            <a:ext cx="0" cy="279958"/>
          </a:xfrm>
          <a:prstGeom prst="line">
            <a:avLst/>
          </a:prstGeom>
          <a:ln w="19050">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7529385-DAFB-A034-15E2-382B50DD2106}"/>
              </a:ext>
            </a:extLst>
          </p:cNvPr>
          <p:cNvCxnSpPr>
            <a:cxnSpLocks/>
          </p:cNvCxnSpPr>
          <p:nvPr/>
        </p:nvCxnSpPr>
        <p:spPr>
          <a:xfrm>
            <a:off x="5774835" y="3900480"/>
            <a:ext cx="752345" cy="0"/>
          </a:xfrm>
          <a:prstGeom prst="line">
            <a:avLst/>
          </a:prstGeom>
          <a:ln w="19050">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85EE93D-B4C6-6D13-BDED-9F7BC33132AA}"/>
              </a:ext>
            </a:extLst>
          </p:cNvPr>
          <p:cNvCxnSpPr>
            <a:cxnSpLocks/>
          </p:cNvCxnSpPr>
          <p:nvPr/>
        </p:nvCxnSpPr>
        <p:spPr>
          <a:xfrm>
            <a:off x="3834523" y="3900480"/>
            <a:ext cx="1945526" cy="0"/>
          </a:xfrm>
          <a:prstGeom prst="line">
            <a:avLst/>
          </a:prstGeom>
          <a:ln w="1905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F5AECE8-FA26-E954-55D2-6BC023BAE6A2}"/>
              </a:ext>
            </a:extLst>
          </p:cNvPr>
          <p:cNvCxnSpPr>
            <a:cxnSpLocks/>
          </p:cNvCxnSpPr>
          <p:nvPr/>
        </p:nvCxnSpPr>
        <p:spPr>
          <a:xfrm>
            <a:off x="4422408" y="3176240"/>
            <a:ext cx="365183" cy="0"/>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28D97786-B33B-C0F4-2299-6497AC926341}"/>
              </a:ext>
            </a:extLst>
          </p:cNvPr>
          <p:cNvGrpSpPr/>
          <p:nvPr/>
        </p:nvGrpSpPr>
        <p:grpSpPr>
          <a:xfrm>
            <a:off x="4386146" y="5594774"/>
            <a:ext cx="2155903" cy="282498"/>
            <a:chOff x="4386146" y="5155580"/>
            <a:chExt cx="2155903" cy="282498"/>
          </a:xfrm>
        </p:grpSpPr>
        <p:cxnSp>
          <p:nvCxnSpPr>
            <p:cNvPr id="59" name="Straight Connector 58">
              <a:extLst>
                <a:ext uri="{FF2B5EF4-FFF2-40B4-BE49-F238E27FC236}">
                  <a16:creationId xmlns:a16="http://schemas.microsoft.com/office/drawing/2014/main" id="{44AFEDF0-F2BF-01CC-08E4-EC5C8B2FF88A}"/>
                </a:ext>
              </a:extLst>
            </p:cNvPr>
            <p:cNvCxnSpPr>
              <a:cxnSpLocks/>
            </p:cNvCxnSpPr>
            <p:nvPr/>
          </p:nvCxnSpPr>
          <p:spPr>
            <a:xfrm flipV="1">
              <a:off x="6531847" y="5155580"/>
              <a:ext cx="0" cy="282498"/>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A770B4F-CD02-5EDF-BFF1-62E5CB3F57C2}"/>
                </a:ext>
              </a:extLst>
            </p:cNvPr>
            <p:cNvCxnSpPr>
              <a:cxnSpLocks/>
            </p:cNvCxnSpPr>
            <p:nvPr/>
          </p:nvCxnSpPr>
          <p:spPr>
            <a:xfrm>
              <a:off x="4386146" y="5431914"/>
              <a:ext cx="2155903" cy="0"/>
            </a:xfrm>
            <a:prstGeom prst="line">
              <a:avLst/>
            </a:prstGeom>
            <a:ln w="1905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2074AAE-70DE-0DAA-7D70-A1E4D8B6A0B8}"/>
                </a:ext>
              </a:extLst>
            </p:cNvPr>
            <p:cNvCxnSpPr>
              <a:cxnSpLocks/>
            </p:cNvCxnSpPr>
            <p:nvPr/>
          </p:nvCxnSpPr>
          <p:spPr>
            <a:xfrm flipV="1">
              <a:off x="4398247" y="5155580"/>
              <a:ext cx="0" cy="282498"/>
            </a:xfrm>
            <a:prstGeom prst="line">
              <a:avLst/>
            </a:prstGeom>
            <a:ln w="1905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2048" name="Straight Connector 2047">
            <a:extLst>
              <a:ext uri="{FF2B5EF4-FFF2-40B4-BE49-F238E27FC236}">
                <a16:creationId xmlns:a16="http://schemas.microsoft.com/office/drawing/2014/main" id="{4A298F3C-DEDA-1005-774F-3E35E7C0BF8A}"/>
              </a:ext>
            </a:extLst>
          </p:cNvPr>
          <p:cNvCxnSpPr>
            <a:cxnSpLocks/>
          </p:cNvCxnSpPr>
          <p:nvPr/>
        </p:nvCxnSpPr>
        <p:spPr>
          <a:xfrm flipH="1">
            <a:off x="5591944" y="4509120"/>
            <a:ext cx="242519" cy="0"/>
          </a:xfrm>
          <a:prstGeom prst="line">
            <a:avLst/>
          </a:prstGeom>
          <a:ln w="190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51" name="Diamond 2050">
            <a:extLst>
              <a:ext uri="{FF2B5EF4-FFF2-40B4-BE49-F238E27FC236}">
                <a16:creationId xmlns:a16="http://schemas.microsoft.com/office/drawing/2014/main" id="{AA2DC44A-EA57-5D67-C6DA-BFF6B23C917B}"/>
              </a:ext>
            </a:extLst>
          </p:cNvPr>
          <p:cNvSpPr/>
          <p:nvPr/>
        </p:nvSpPr>
        <p:spPr>
          <a:xfrm>
            <a:off x="2063552" y="2492896"/>
            <a:ext cx="2376264" cy="1365426"/>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latin typeface="Arial" panose="020B0604020202020204" pitchFamily="34" charset="0"/>
                <a:cs typeface="Arial" panose="020B0604020202020204" pitchFamily="34" charset="0"/>
              </a:rPr>
              <a:t>Is the historic</a:t>
            </a:r>
            <a:br>
              <a:rPr lang="en-US" sz="1100" dirty="0">
                <a:latin typeface="Arial" panose="020B0604020202020204" pitchFamily="34" charset="0"/>
                <a:cs typeface="Arial" panose="020B0604020202020204" pitchFamily="34" charset="0"/>
              </a:rPr>
            </a:br>
            <a:r>
              <a:rPr lang="en-US" sz="1100" dirty="0" err="1">
                <a:latin typeface="Arial" panose="020B0604020202020204" pitchFamily="34" charset="0"/>
                <a:cs typeface="Arial" panose="020B0604020202020204" pitchFamily="34" charset="0"/>
              </a:rPr>
              <a:t>tumour</a:t>
            </a:r>
            <a:r>
              <a:rPr lang="en-US" sz="1100" dirty="0">
                <a:latin typeface="Arial" panose="020B0604020202020204" pitchFamily="34" charset="0"/>
                <a:cs typeface="Arial" panose="020B0604020202020204" pitchFamily="34" charset="0"/>
              </a:rPr>
              <a:t> type known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to </a:t>
            </a:r>
            <a:r>
              <a:rPr lang="en-US" sz="1100" dirty="0" err="1">
                <a:latin typeface="Arial" panose="020B0604020202020204" pitchFamily="34" charset="0"/>
                <a:cs typeface="Arial" panose="020B0604020202020204" pitchFamily="34" charset="0"/>
              </a:rPr>
              <a:t>harbour</a:t>
            </a:r>
            <a:r>
              <a:rPr lang="en-US" sz="1100" dirty="0">
                <a:latin typeface="Arial" panose="020B0604020202020204" pitchFamily="34" charset="0"/>
                <a:cs typeface="Arial" panose="020B0604020202020204" pitchFamily="34" charset="0"/>
              </a:rPr>
              <a:t> highly</a:t>
            </a:r>
          </a:p>
          <a:p>
            <a:pPr algn="ctr"/>
            <a:r>
              <a:rPr lang="en-US" sz="1100" dirty="0">
                <a:latin typeface="Arial" panose="020B0604020202020204" pitchFamily="34" charset="0"/>
                <a:cs typeface="Arial" panose="020B0604020202020204" pitchFamily="34" charset="0"/>
              </a:rPr>
              <a:t>recurrent NTRK</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fusions?</a:t>
            </a:r>
          </a:p>
        </p:txBody>
      </p:sp>
      <p:sp>
        <p:nvSpPr>
          <p:cNvPr id="2052" name="Diamond 2051">
            <a:extLst>
              <a:ext uri="{FF2B5EF4-FFF2-40B4-BE49-F238E27FC236}">
                <a16:creationId xmlns:a16="http://schemas.microsoft.com/office/drawing/2014/main" id="{146DC7B0-3045-D626-6578-2BE541667201}"/>
              </a:ext>
            </a:extLst>
          </p:cNvPr>
          <p:cNvSpPr/>
          <p:nvPr/>
        </p:nvSpPr>
        <p:spPr>
          <a:xfrm>
            <a:off x="4799856" y="2708920"/>
            <a:ext cx="1976368" cy="948474"/>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latin typeface="Arial" panose="020B0604020202020204" pitchFamily="34" charset="0"/>
                <a:cs typeface="Arial" panose="020B0604020202020204" pitchFamily="34" charset="0"/>
              </a:rPr>
              <a:t>Is there a</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sequencing</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platform</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available?</a:t>
            </a:r>
          </a:p>
        </p:txBody>
      </p:sp>
      <p:cxnSp>
        <p:nvCxnSpPr>
          <p:cNvPr id="2054" name="Straight Connector 2053">
            <a:extLst>
              <a:ext uri="{FF2B5EF4-FFF2-40B4-BE49-F238E27FC236}">
                <a16:creationId xmlns:a16="http://schemas.microsoft.com/office/drawing/2014/main" id="{52082850-B788-B872-75D3-DE6AE3610347}"/>
              </a:ext>
            </a:extLst>
          </p:cNvPr>
          <p:cNvCxnSpPr>
            <a:cxnSpLocks/>
          </p:cNvCxnSpPr>
          <p:nvPr/>
        </p:nvCxnSpPr>
        <p:spPr>
          <a:xfrm flipH="1">
            <a:off x="1767698" y="3176240"/>
            <a:ext cx="365183" cy="0"/>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827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4674-32C4-0B34-3AFF-CFDA85241A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984C061-59B6-D775-B2CD-FBFDDBEE7566}"/>
              </a:ext>
            </a:extLst>
          </p:cNvPr>
          <p:cNvSpPr>
            <a:spLocks noGrp="1"/>
          </p:cNvSpPr>
          <p:nvPr>
            <p:ph type="body" idx="1"/>
          </p:nvPr>
        </p:nvSpPr>
        <p:spPr>
          <a:xfrm>
            <a:off x="609600" y="1214362"/>
            <a:ext cx="10972800" cy="702470"/>
          </a:xfrm>
        </p:spPr>
        <p:txBody>
          <a:bodyPr/>
          <a:lstStyle/>
          <a:p>
            <a:r>
              <a:rPr lang="en-US" dirty="0"/>
              <a:t>RNA-based NGS of </a:t>
            </a:r>
            <a:r>
              <a:rPr lang="en-US" dirty="0" err="1"/>
              <a:t>tumour</a:t>
            </a:r>
            <a:r>
              <a:rPr lang="en-US" dirty="0"/>
              <a:t> tissue is considered the gold standard method of identifying </a:t>
            </a:r>
            <a:r>
              <a:rPr lang="en-US" i="1" dirty="0"/>
              <a:t>NTRK</a:t>
            </a:r>
            <a:r>
              <a:rPr lang="en-US" dirty="0"/>
              <a:t> gene fusions</a:t>
            </a:r>
          </a:p>
          <a:p>
            <a:endParaRPr lang="en-US" dirty="0"/>
          </a:p>
        </p:txBody>
      </p:sp>
      <p:sp>
        <p:nvSpPr>
          <p:cNvPr id="7" name="Title 6">
            <a:extLst>
              <a:ext uri="{FF2B5EF4-FFF2-40B4-BE49-F238E27FC236}">
                <a16:creationId xmlns:a16="http://schemas.microsoft.com/office/drawing/2014/main" id="{653D55CD-FA48-4CA3-5847-8653B494BE4F}"/>
              </a:ext>
            </a:extLst>
          </p:cNvPr>
          <p:cNvSpPr>
            <a:spLocks noGrp="1"/>
          </p:cNvSpPr>
          <p:nvPr>
            <p:ph type="title"/>
          </p:nvPr>
        </p:nvSpPr>
        <p:spPr>
          <a:xfrm>
            <a:off x="619201" y="259200"/>
            <a:ext cx="10963199" cy="864000"/>
          </a:xfrm>
        </p:spPr>
        <p:txBody>
          <a:bodyPr/>
          <a:lstStyle/>
          <a:p>
            <a:r>
              <a:rPr lang="en-US" dirty="0"/>
              <a:t>Comparison of the various methods used to test for </a:t>
            </a:r>
            <a:r>
              <a:rPr lang="en-US" i="1" dirty="0"/>
              <a:t>NTRK</a:t>
            </a:r>
            <a:r>
              <a:rPr lang="en-US" dirty="0"/>
              <a:t> gene fusions </a:t>
            </a:r>
            <a:endParaRPr lang="en-GB" dirty="0"/>
          </a:p>
        </p:txBody>
      </p:sp>
      <p:sp>
        <p:nvSpPr>
          <p:cNvPr id="5" name="Content Placeholder 4">
            <a:extLst>
              <a:ext uri="{FF2B5EF4-FFF2-40B4-BE49-F238E27FC236}">
                <a16:creationId xmlns:a16="http://schemas.microsoft.com/office/drawing/2014/main" id="{4A03C9F4-1E9F-F85F-70C5-4D50B50FC077}"/>
              </a:ext>
            </a:extLst>
          </p:cNvPr>
          <p:cNvSpPr>
            <a:spLocks noGrp="1"/>
          </p:cNvSpPr>
          <p:nvPr>
            <p:ph sz="quarter" idx="15"/>
          </p:nvPr>
        </p:nvSpPr>
        <p:spPr>
          <a:xfrm>
            <a:off x="620183" y="6356351"/>
            <a:ext cx="10180339" cy="365125"/>
          </a:xfrm>
        </p:spPr>
        <p:txBody>
          <a:bodyPr anchor="b" anchorCtr="0"/>
          <a:lstStyle/>
          <a:p>
            <a:r>
              <a:rPr lang="en-GB" baseline="30000" dirty="0"/>
              <a:t>a </a:t>
            </a:r>
            <a:r>
              <a:rPr lang="en-GB" dirty="0"/>
              <a:t>Expert opinion, Herbert Loong</a:t>
            </a:r>
          </a:p>
          <a:p>
            <a:r>
              <a:rPr lang="en-GB" dirty="0"/>
              <a:t>ctDNA, circulating tumour DNA; DNA, deoxynucleic acid; FISH, fluorescence in situ hybridisation; IHC, immunohistochemistry; NGS, next-generation sequencing; RNA, ribonucleic acid; RT-PCR, reverse transcription-polymerase chain reaction</a:t>
            </a:r>
          </a:p>
          <a:p>
            <a:r>
              <a:rPr lang="en-GB" dirty="0"/>
              <a:t>Repetto M, et al. Cancer Treatment Reviews. 2024;127:102733</a:t>
            </a:r>
          </a:p>
        </p:txBody>
      </p:sp>
      <p:sp>
        <p:nvSpPr>
          <p:cNvPr id="6" name="Slide Number Placeholder 5">
            <a:extLst>
              <a:ext uri="{FF2B5EF4-FFF2-40B4-BE49-F238E27FC236}">
                <a16:creationId xmlns:a16="http://schemas.microsoft.com/office/drawing/2014/main" id="{08BBDEAD-9F9E-ADE9-833A-F9AE5512A8F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12</a:t>
            </a:fld>
            <a:endParaRPr lang="en-GB" dirty="0"/>
          </a:p>
        </p:txBody>
      </p:sp>
      <p:pic>
        <p:nvPicPr>
          <p:cNvPr id="3" name="Picture 2">
            <a:extLst>
              <a:ext uri="{FF2B5EF4-FFF2-40B4-BE49-F238E27FC236}">
                <a16:creationId xmlns:a16="http://schemas.microsoft.com/office/drawing/2014/main" id="{29F8CC56-40BD-73DF-B4ED-FE5EBF7C3947}"/>
              </a:ext>
            </a:extLst>
          </p:cNvPr>
          <p:cNvPicPr>
            <a:picLocks noChangeAspect="1"/>
          </p:cNvPicPr>
          <p:nvPr/>
        </p:nvPicPr>
        <p:blipFill>
          <a:blip r:embed="rId2"/>
          <a:stretch>
            <a:fillRect/>
          </a:stretch>
        </p:blipFill>
        <p:spPr>
          <a:xfrm>
            <a:off x="1271464" y="2348880"/>
            <a:ext cx="9421540" cy="3467584"/>
          </a:xfrm>
          <a:prstGeom prst="rect">
            <a:avLst/>
          </a:prstGeom>
        </p:spPr>
      </p:pic>
      <p:graphicFrame>
        <p:nvGraphicFramePr>
          <p:cNvPr id="14" name="Content Placeholder 11">
            <a:extLst>
              <a:ext uri="{FF2B5EF4-FFF2-40B4-BE49-F238E27FC236}">
                <a16:creationId xmlns:a16="http://schemas.microsoft.com/office/drawing/2014/main" id="{894323F8-D11F-790C-5A31-B73455FA7A56}"/>
              </a:ext>
            </a:extLst>
          </p:cNvPr>
          <p:cNvGraphicFramePr>
            <a:graphicFrameLocks/>
          </p:cNvGraphicFramePr>
          <p:nvPr>
            <p:extLst>
              <p:ext uri="{D42A27DB-BD31-4B8C-83A1-F6EECF244321}">
                <p14:modId xmlns:p14="http://schemas.microsoft.com/office/powerpoint/2010/main" val="774773731"/>
              </p:ext>
            </p:extLst>
          </p:nvPr>
        </p:nvGraphicFramePr>
        <p:xfrm>
          <a:off x="619125" y="1987550"/>
          <a:ext cx="10963275" cy="3810000"/>
        </p:xfrm>
        <a:graphic>
          <a:graphicData uri="http://schemas.openxmlformats.org/drawingml/2006/table">
            <a:tbl>
              <a:tblPr firstRow="1" bandRow="1">
                <a:tableStyleId>{5C22544A-7EE6-4342-B048-85BDC9FD1C3A}</a:tableStyleId>
              </a:tblPr>
              <a:tblGrid>
                <a:gridCol w="1228403">
                  <a:extLst>
                    <a:ext uri="{9D8B030D-6E8A-4147-A177-3AD203B41FA5}">
                      <a16:colId xmlns:a16="http://schemas.microsoft.com/office/drawing/2014/main" val="3632303382"/>
                    </a:ext>
                  </a:extLst>
                </a:gridCol>
                <a:gridCol w="2088232">
                  <a:extLst>
                    <a:ext uri="{9D8B030D-6E8A-4147-A177-3AD203B41FA5}">
                      <a16:colId xmlns:a16="http://schemas.microsoft.com/office/drawing/2014/main" val="344298364"/>
                    </a:ext>
                  </a:extLst>
                </a:gridCol>
                <a:gridCol w="2376264">
                  <a:extLst>
                    <a:ext uri="{9D8B030D-6E8A-4147-A177-3AD203B41FA5}">
                      <a16:colId xmlns:a16="http://schemas.microsoft.com/office/drawing/2014/main" val="2988536504"/>
                    </a:ext>
                  </a:extLst>
                </a:gridCol>
                <a:gridCol w="2088232">
                  <a:extLst>
                    <a:ext uri="{9D8B030D-6E8A-4147-A177-3AD203B41FA5}">
                      <a16:colId xmlns:a16="http://schemas.microsoft.com/office/drawing/2014/main" val="344084163"/>
                    </a:ext>
                  </a:extLst>
                </a:gridCol>
                <a:gridCol w="3182144">
                  <a:extLst>
                    <a:ext uri="{9D8B030D-6E8A-4147-A177-3AD203B41FA5}">
                      <a16:colId xmlns:a16="http://schemas.microsoft.com/office/drawing/2014/main" val="149400463"/>
                    </a:ext>
                  </a:extLst>
                </a:gridCol>
              </a:tblGrid>
              <a:tr h="297531">
                <a:tc>
                  <a:txBody>
                    <a:bodyPr/>
                    <a:lstStyle/>
                    <a:p>
                      <a:endParaRPr lang="en-GB" sz="1600" noProof="0" dirty="0">
                        <a:latin typeface="Arial" panose="020B0604020202020204" pitchFamily="34" charset="0"/>
                        <a:cs typeface="Arial" panose="020B0604020202020204" pitchFamily="34" charset="0"/>
                      </a:endParaRPr>
                    </a:p>
                  </a:txBody>
                  <a:tcPr anchor="ctr"/>
                </a:tc>
                <a:tc>
                  <a:txBody>
                    <a:bodyPr/>
                    <a:lstStyle/>
                    <a:p>
                      <a:r>
                        <a:rPr lang="en-GB" sz="1600" noProof="0" dirty="0">
                          <a:latin typeface="Arial" panose="020B0604020202020204" pitchFamily="34" charset="0"/>
                          <a:cs typeface="Arial" panose="020B0604020202020204" pitchFamily="34" charset="0"/>
                        </a:rPr>
                        <a:t>IHC</a:t>
                      </a:r>
                    </a:p>
                  </a:txBody>
                  <a:tcPr marR="0" anchor="ctr"/>
                </a:tc>
                <a:tc>
                  <a:txBody>
                    <a:bodyPr/>
                    <a:lstStyle/>
                    <a:p>
                      <a:r>
                        <a:rPr lang="en-GB" sz="1600" noProof="0" dirty="0">
                          <a:latin typeface="Arial" panose="020B0604020202020204" pitchFamily="34" charset="0"/>
                          <a:cs typeface="Arial" panose="020B0604020202020204" pitchFamily="34" charset="0"/>
                        </a:rPr>
                        <a:t>FISH</a:t>
                      </a:r>
                    </a:p>
                  </a:txBody>
                  <a:tcPr marR="0" anchor="ctr"/>
                </a:tc>
                <a:tc>
                  <a:txBody>
                    <a:bodyPr/>
                    <a:lstStyle/>
                    <a:p>
                      <a:r>
                        <a:rPr lang="en-GB" sz="1600" noProof="0" dirty="0">
                          <a:latin typeface="Arial" panose="020B0604020202020204" pitchFamily="34" charset="0"/>
                          <a:cs typeface="Arial" panose="020B0604020202020204" pitchFamily="34" charset="0"/>
                        </a:rPr>
                        <a:t>RT-PCR</a:t>
                      </a:r>
                    </a:p>
                  </a:txBody>
                  <a:tcPr marR="0" anchor="ctr"/>
                </a:tc>
                <a:tc>
                  <a:txBody>
                    <a:bodyPr/>
                    <a:lstStyle/>
                    <a:p>
                      <a:r>
                        <a:rPr lang="en-GB" sz="1600" noProof="0" dirty="0">
                          <a:latin typeface="Arial" panose="020B0604020202020204" pitchFamily="34" charset="0"/>
                          <a:cs typeface="Arial" panose="020B0604020202020204" pitchFamily="34" charset="0"/>
                        </a:rPr>
                        <a:t>NGS</a:t>
                      </a:r>
                    </a:p>
                  </a:txBody>
                  <a:tcPr marR="0" anchor="ctr"/>
                </a:tc>
                <a:extLst>
                  <a:ext uri="{0D108BD9-81ED-4DB2-BD59-A6C34878D82A}">
                    <a16:rowId xmlns:a16="http://schemas.microsoft.com/office/drawing/2014/main" val="2717270296"/>
                  </a:ext>
                </a:extLst>
              </a:tr>
              <a:tr h="1503959">
                <a:tc>
                  <a:txBody>
                    <a:bodyPr/>
                    <a:lstStyle/>
                    <a:p>
                      <a:r>
                        <a:rPr lang="en-GB" sz="1200" noProof="0" dirty="0">
                          <a:latin typeface="Arial" panose="020B0604020202020204" pitchFamily="34" charset="0"/>
                          <a:cs typeface="Arial" panose="020B0604020202020204" pitchFamily="34" charset="0"/>
                        </a:rPr>
                        <a:t>Advantages</a:t>
                      </a:r>
                    </a:p>
                  </a:txBody>
                  <a:tcPr/>
                </a:tc>
                <a:tc>
                  <a:txBody>
                    <a:bodyPr/>
                    <a:lstStyle/>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Widely used</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Cost effective</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−1−2 days’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turnaround time</a:t>
                      </a:r>
                    </a:p>
                  </a:txBody>
                  <a:tcPr marR="72000"/>
                </a:tc>
                <a:tc>
                  <a:txBody>
                    <a:bodyPr/>
                    <a:lstStyle/>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Widely available</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Approximately 3-5 days’ turnaround time</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Can detect the presence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of a fusion event involving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a target gene without prior knowledge of the fusion partner</a:t>
                      </a:r>
                    </a:p>
                  </a:txBody>
                  <a:tcPr marR="72000"/>
                </a:tc>
                <a:tc>
                  <a:txBody>
                    <a:bodyPr/>
                    <a:lstStyle/>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Highly specific</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Sensitive</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Approximately 1-week turnaround time</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Multiplexing capabilities</a:t>
                      </a:r>
                    </a:p>
                    <a:p>
                      <a:endParaRPr lang="en-GB" sz="1200" noProof="0" dirty="0">
                        <a:latin typeface="Arial" panose="020B0604020202020204" pitchFamily="34" charset="0"/>
                        <a:cs typeface="Arial" panose="020B0604020202020204" pitchFamily="34" charset="0"/>
                      </a:endParaRPr>
                    </a:p>
                  </a:txBody>
                  <a:tcPr marR="72000"/>
                </a:tc>
                <a:tc>
                  <a:txBody>
                    <a:bodyPr/>
                    <a:lstStyle/>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Most comprehensive and inclusive</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Can be based on either the analysis of DNA or RNA</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ctDNA NGS can serve as a surrogate method when a tissue specimen is not available</a:t>
                      </a:r>
                    </a:p>
                  </a:txBody>
                  <a:tcPr marR="72000"/>
                </a:tc>
                <a:extLst>
                  <a:ext uri="{0D108BD9-81ED-4DB2-BD59-A6C34878D82A}">
                    <a16:rowId xmlns:a16="http://schemas.microsoft.com/office/drawing/2014/main" val="1666588713"/>
                  </a:ext>
                </a:extLst>
              </a:tr>
              <a:tr h="1503959">
                <a:tc>
                  <a:txBody>
                    <a:bodyPr/>
                    <a:lstStyle/>
                    <a:p>
                      <a:r>
                        <a:rPr lang="en-GB" sz="1200" noProof="0" dirty="0">
                          <a:latin typeface="Arial" panose="020B0604020202020204" pitchFamily="34" charset="0"/>
                          <a:cs typeface="Arial" panose="020B0604020202020204" pitchFamily="34" charset="0"/>
                        </a:rPr>
                        <a:t>Disadvantages</a:t>
                      </a:r>
                    </a:p>
                  </a:txBody>
                  <a:tcPr/>
                </a:tc>
                <a:tc>
                  <a:txBody>
                    <a:bodyPr/>
                    <a:lstStyle/>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Pan-Trk antibody does not discriminate between expression of the wild-type and fusion protein</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May be used as the initial screening, but requires confirmation with secondary method</a:t>
                      </a:r>
                    </a:p>
                  </a:txBody>
                  <a:tcPr marR="72000"/>
                </a:tc>
                <a:tc>
                  <a:txBody>
                    <a:bodyPr/>
                    <a:lstStyle/>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Can be labour- and cost-intensive as individual analyses must be performed for each of the three </a:t>
                      </a:r>
                      <a:br>
                        <a:rPr lang="en-GB" sz="1200" noProof="0" dirty="0">
                          <a:latin typeface="Arial" panose="020B0604020202020204" pitchFamily="34" charset="0"/>
                          <a:cs typeface="Arial" panose="020B0604020202020204" pitchFamily="34" charset="0"/>
                        </a:rPr>
                      </a:br>
                      <a:r>
                        <a:rPr lang="en-GB" sz="1200" i="1" noProof="0" dirty="0">
                          <a:latin typeface="Arial" panose="020B0604020202020204" pitchFamily="34" charset="0"/>
                          <a:cs typeface="Arial" panose="020B0604020202020204" pitchFamily="34" charset="0"/>
                        </a:rPr>
                        <a:t>NTRK</a:t>
                      </a:r>
                      <a:r>
                        <a:rPr lang="en-GB" sz="1200" noProof="0" dirty="0">
                          <a:latin typeface="Arial" panose="020B0604020202020204" pitchFamily="34" charset="0"/>
                          <a:cs typeface="Arial" panose="020B0604020202020204" pitchFamily="34" charset="0"/>
                        </a:rPr>
                        <a:t> genes</a:t>
                      </a:r>
                    </a:p>
                  </a:txBody>
                  <a:tcPr marR="72000"/>
                </a:tc>
                <a:tc>
                  <a:txBody>
                    <a:bodyPr/>
                    <a:lstStyle/>
                    <a:p>
                      <a:r>
                        <a:rPr lang="en-GB" sz="1200" noProof="0" dirty="0">
                          <a:latin typeface="Arial" panose="020B0604020202020204" pitchFamily="34" charset="0"/>
                          <a:cs typeface="Arial" panose="020B0604020202020204" pitchFamily="34" charset="0"/>
                        </a:rPr>
                        <a:t>Requires prior knowledge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of the fusion partners</a:t>
                      </a:r>
                    </a:p>
                  </a:txBody>
                  <a:tcPr marR="72000"/>
                </a:tc>
                <a:tc>
                  <a:txBody>
                    <a:bodyPr/>
                    <a:lstStyle/>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Relatively costly (but cost starting to come </a:t>
                      </a:r>
                      <a:r>
                        <a:rPr lang="en-GB" sz="1200" noProof="0" dirty="0" err="1">
                          <a:latin typeface="Arial" panose="020B0604020202020204" pitchFamily="34" charset="0"/>
                          <a:cs typeface="Arial" panose="020B0604020202020204" pitchFamily="34" charset="0"/>
                        </a:rPr>
                        <a:t>down</a:t>
                      </a:r>
                      <a:r>
                        <a:rPr lang="en-GB" sz="1200" baseline="30000" noProof="0" dirty="0" err="1">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RNA NGS requires optimal tissue fixation</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Technically complex</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DNA NGS risks false negatives</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Approximately 1-3 weeks’ turnaround time</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Sensitivity varies among partner genes</a:t>
                      </a:r>
                    </a:p>
                    <a:p>
                      <a:pPr marL="179388" indent="-17938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ctDNA NGS requires adequate tumour cell shedding for detection in the circulation</a:t>
                      </a:r>
                    </a:p>
                  </a:txBody>
                  <a:tcPr marR="72000"/>
                </a:tc>
                <a:extLst>
                  <a:ext uri="{0D108BD9-81ED-4DB2-BD59-A6C34878D82A}">
                    <a16:rowId xmlns:a16="http://schemas.microsoft.com/office/drawing/2014/main" val="43121906"/>
                  </a:ext>
                </a:extLst>
              </a:tr>
            </a:tbl>
          </a:graphicData>
        </a:graphic>
      </p:graphicFrame>
    </p:spTree>
    <p:extLst>
      <p:ext uri="{BB962C8B-B14F-4D97-AF65-F5344CB8AC3E}">
        <p14:creationId xmlns:p14="http://schemas.microsoft.com/office/powerpoint/2010/main" val="225378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8707E4-DB2D-7372-3094-AFC8E2351B2C}"/>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8" name="Content Placeholder 7">
            <a:extLst>
              <a:ext uri="{FF2B5EF4-FFF2-40B4-BE49-F238E27FC236}">
                <a16:creationId xmlns:a16="http://schemas.microsoft.com/office/drawing/2014/main" id="{54DB5833-391C-D404-4BCA-6F7F70306195}"/>
              </a:ext>
            </a:extLst>
          </p:cNvPr>
          <p:cNvSpPr>
            <a:spLocks noGrp="1"/>
          </p:cNvSpPr>
          <p:nvPr>
            <p:ph sz="quarter" idx="15"/>
          </p:nvPr>
        </p:nvSpPr>
        <p:spPr/>
        <p:txBody>
          <a:bodyPr anchor="b" anchorCtr="0"/>
          <a:lstStyle/>
          <a:p>
            <a:r>
              <a:rPr lang="en-GB" dirty="0">
                <a:solidFill>
                  <a:schemeClr val="tx2"/>
                </a:solidFill>
              </a:rPr>
              <a:t>TKI, tyrosine kinase inhibitor</a:t>
            </a:r>
          </a:p>
          <a:p>
            <a:r>
              <a:rPr lang="en-US" dirty="0">
                <a:solidFill>
                  <a:schemeClr val="tx2"/>
                </a:solidFill>
              </a:rPr>
              <a:t>Rolfo C, et al. British Journal of Cancer. 2022;126:514-20</a:t>
            </a:r>
            <a:endParaRPr lang="en-GB" dirty="0">
              <a:solidFill>
                <a:schemeClr val="tx2"/>
              </a:solidFill>
            </a:endParaRPr>
          </a:p>
        </p:txBody>
      </p:sp>
      <p:pic>
        <p:nvPicPr>
          <p:cNvPr id="4" name="Picture 3">
            <a:extLst>
              <a:ext uri="{FF2B5EF4-FFF2-40B4-BE49-F238E27FC236}">
                <a16:creationId xmlns:a16="http://schemas.microsoft.com/office/drawing/2014/main" id="{CE30B3E0-5E48-F95C-4AD6-201B73388ADB}"/>
              </a:ext>
            </a:extLst>
          </p:cNvPr>
          <p:cNvPicPr>
            <a:picLocks noChangeAspect="1"/>
          </p:cNvPicPr>
          <p:nvPr/>
        </p:nvPicPr>
        <p:blipFill>
          <a:blip r:embed="rId2"/>
          <a:srcRect l="17469" t="45286" r="73110" b="33911"/>
          <a:stretch>
            <a:fillRect/>
          </a:stretch>
        </p:blipFill>
        <p:spPr>
          <a:xfrm>
            <a:off x="3215680" y="3920730"/>
            <a:ext cx="490046" cy="478909"/>
          </a:xfrm>
          <a:prstGeom prst="rect">
            <a:avLst/>
          </a:prstGeom>
        </p:spPr>
      </p:pic>
      <p:grpSp>
        <p:nvGrpSpPr>
          <p:cNvPr id="34" name="Group 33">
            <a:extLst>
              <a:ext uri="{FF2B5EF4-FFF2-40B4-BE49-F238E27FC236}">
                <a16:creationId xmlns:a16="http://schemas.microsoft.com/office/drawing/2014/main" id="{3D415D23-EA15-5414-56EF-ADE330DAA816}"/>
              </a:ext>
            </a:extLst>
          </p:cNvPr>
          <p:cNvGrpSpPr/>
          <p:nvPr/>
        </p:nvGrpSpPr>
        <p:grpSpPr>
          <a:xfrm>
            <a:off x="1343472" y="1412776"/>
            <a:ext cx="1770678" cy="3300177"/>
            <a:chOff x="6938201" y="1041485"/>
            <a:chExt cx="2176700" cy="4056918"/>
          </a:xfrm>
        </p:grpSpPr>
        <p:grpSp>
          <p:nvGrpSpPr>
            <p:cNvPr id="55" name="Graphic 6">
              <a:extLst>
                <a:ext uri="{FF2B5EF4-FFF2-40B4-BE49-F238E27FC236}">
                  <a16:creationId xmlns:a16="http://schemas.microsoft.com/office/drawing/2014/main" id="{D07D9E92-76BF-F5D4-2D64-87C94C72482E}"/>
                </a:ext>
              </a:extLst>
            </p:cNvPr>
            <p:cNvGrpSpPr/>
            <p:nvPr/>
          </p:nvGrpSpPr>
          <p:grpSpPr>
            <a:xfrm>
              <a:off x="6938201" y="1041485"/>
              <a:ext cx="2176700" cy="4056918"/>
              <a:chOff x="6938201" y="1041485"/>
              <a:chExt cx="2176700" cy="4056918"/>
            </a:xfrm>
          </p:grpSpPr>
          <p:sp>
            <p:nvSpPr>
              <p:cNvPr id="56" name="Freeform 55">
                <a:extLst>
                  <a:ext uri="{FF2B5EF4-FFF2-40B4-BE49-F238E27FC236}">
                    <a16:creationId xmlns:a16="http://schemas.microsoft.com/office/drawing/2014/main" id="{CD8392EE-AB9C-6734-CC08-E4823E5B2776}"/>
                  </a:ext>
                </a:extLst>
              </p:cNvPr>
              <p:cNvSpPr/>
              <p:nvPr/>
            </p:nvSpPr>
            <p:spPr>
              <a:xfrm>
                <a:off x="6938201" y="1041485"/>
                <a:ext cx="2176700" cy="4056918"/>
              </a:xfrm>
              <a:custGeom>
                <a:avLst/>
                <a:gdLst>
                  <a:gd name="connsiteX0" fmla="*/ 15912 w 2176700"/>
                  <a:gd name="connsiteY0" fmla="*/ 3239713 h 4056918"/>
                  <a:gd name="connsiteX1" fmla="*/ 22547 w 2176700"/>
                  <a:gd name="connsiteY1" fmla="*/ 3397577 h 4056918"/>
                  <a:gd name="connsiteX2" fmla="*/ 22145 w 2176700"/>
                  <a:gd name="connsiteY2" fmla="*/ 3534212 h 4056918"/>
                  <a:gd name="connsiteX3" fmla="*/ 57580 w 2176700"/>
                  <a:gd name="connsiteY3" fmla="*/ 3665766 h 4056918"/>
                  <a:gd name="connsiteX4" fmla="*/ 152070 w 2176700"/>
                  <a:gd name="connsiteY4" fmla="*/ 3747614 h 4056918"/>
                  <a:gd name="connsiteX5" fmla="*/ 290058 w 2176700"/>
                  <a:gd name="connsiteY5" fmla="*/ 3784211 h 4056918"/>
                  <a:gd name="connsiteX6" fmla="*/ 227076 w 2176700"/>
                  <a:gd name="connsiteY6" fmla="*/ 3675424 h 4056918"/>
                  <a:gd name="connsiteX7" fmla="*/ 192326 w 2176700"/>
                  <a:gd name="connsiteY7" fmla="*/ 3550254 h 4056918"/>
                  <a:gd name="connsiteX8" fmla="*/ 205937 w 2176700"/>
                  <a:gd name="connsiteY8" fmla="*/ 3540236 h 4056918"/>
                  <a:gd name="connsiteX9" fmla="*/ 225229 w 2176700"/>
                  <a:gd name="connsiteY9" fmla="*/ 3551624 h 4056918"/>
                  <a:gd name="connsiteX10" fmla="*/ 235782 w 2176700"/>
                  <a:gd name="connsiteY10" fmla="*/ 3625025 h 4056918"/>
                  <a:gd name="connsiteX11" fmla="*/ 308298 w 2176700"/>
                  <a:gd name="connsiteY11" fmla="*/ 3638059 h 4056918"/>
                  <a:gd name="connsiteX12" fmla="*/ 311598 w 2176700"/>
                  <a:gd name="connsiteY12" fmla="*/ 3575529 h 4056918"/>
                  <a:gd name="connsiteX13" fmla="*/ 298798 w 2176700"/>
                  <a:gd name="connsiteY13" fmla="*/ 3481507 h 4056918"/>
                  <a:gd name="connsiteX14" fmla="*/ 277241 w 2176700"/>
                  <a:gd name="connsiteY14" fmla="*/ 3387443 h 4056918"/>
                  <a:gd name="connsiteX15" fmla="*/ 225756 w 2176700"/>
                  <a:gd name="connsiteY15" fmla="*/ 3314501 h 4056918"/>
                  <a:gd name="connsiteX16" fmla="*/ 217760 w 2176700"/>
                  <a:gd name="connsiteY16" fmla="*/ 3224255 h 4056918"/>
                  <a:gd name="connsiteX17" fmla="*/ 377145 w 2176700"/>
                  <a:gd name="connsiteY17" fmla="*/ 2772418 h 4056918"/>
                  <a:gd name="connsiteX18" fmla="*/ 390447 w 2176700"/>
                  <a:gd name="connsiteY18" fmla="*/ 2697538 h 4056918"/>
                  <a:gd name="connsiteX19" fmla="*/ 409898 w 2176700"/>
                  <a:gd name="connsiteY19" fmla="*/ 2563477 h 4056918"/>
                  <a:gd name="connsiteX20" fmla="*/ 409956 w 2176700"/>
                  <a:gd name="connsiteY20" fmla="*/ 2505383 h 4056918"/>
                  <a:gd name="connsiteX21" fmla="*/ 432466 w 2176700"/>
                  <a:gd name="connsiteY21" fmla="*/ 2315642 h 4056918"/>
                  <a:gd name="connsiteX22" fmla="*/ 476381 w 2176700"/>
                  <a:gd name="connsiteY22" fmla="*/ 2077307 h 4056918"/>
                  <a:gd name="connsiteX23" fmla="*/ 481043 w 2176700"/>
                  <a:gd name="connsiteY23" fmla="*/ 2104679 h 4056918"/>
                  <a:gd name="connsiteX24" fmla="*/ 506652 w 2176700"/>
                  <a:gd name="connsiteY24" fmla="*/ 2674352 h 4056918"/>
                  <a:gd name="connsiteX25" fmla="*/ 459261 w 2176700"/>
                  <a:gd name="connsiteY25" fmla="*/ 2864944 h 4056918"/>
                  <a:gd name="connsiteX26" fmla="*/ 445241 w 2176700"/>
                  <a:gd name="connsiteY26" fmla="*/ 2917800 h 4056918"/>
                  <a:gd name="connsiteX27" fmla="*/ 420359 w 2176700"/>
                  <a:gd name="connsiteY27" fmla="*/ 3361032 h 4056918"/>
                  <a:gd name="connsiteX28" fmla="*/ 420359 w 2176700"/>
                  <a:gd name="connsiteY28" fmla="*/ 3361566 h 4056918"/>
                  <a:gd name="connsiteX29" fmla="*/ 444506 w 2176700"/>
                  <a:gd name="connsiteY29" fmla="*/ 4056910 h 4056918"/>
                  <a:gd name="connsiteX30" fmla="*/ 1010217 w 2176700"/>
                  <a:gd name="connsiteY30" fmla="*/ 4056910 h 4056918"/>
                  <a:gd name="connsiteX31" fmla="*/ 1010727 w 2176700"/>
                  <a:gd name="connsiteY31" fmla="*/ 4049792 h 4056918"/>
                  <a:gd name="connsiteX32" fmla="*/ 1084671 w 2176700"/>
                  <a:gd name="connsiteY32" fmla="*/ 3554883 h 4056918"/>
                  <a:gd name="connsiteX33" fmla="*/ 1166662 w 2176700"/>
                  <a:gd name="connsiteY33" fmla="*/ 4039899 h 4056918"/>
                  <a:gd name="connsiteX34" fmla="*/ 1167873 w 2176700"/>
                  <a:gd name="connsiteY34" fmla="*/ 4056919 h 4056918"/>
                  <a:gd name="connsiteX35" fmla="*/ 1725957 w 2176700"/>
                  <a:gd name="connsiteY35" fmla="*/ 4056919 h 4056918"/>
                  <a:gd name="connsiteX36" fmla="*/ 1756454 w 2176700"/>
                  <a:gd name="connsiteY36" fmla="*/ 3356570 h 4056918"/>
                  <a:gd name="connsiteX37" fmla="*/ 1756454 w 2176700"/>
                  <a:gd name="connsiteY37" fmla="*/ 3356035 h 4056918"/>
                  <a:gd name="connsiteX38" fmla="*/ 1731421 w 2176700"/>
                  <a:gd name="connsiteY38" fmla="*/ 2917791 h 4056918"/>
                  <a:gd name="connsiteX39" fmla="*/ 1717351 w 2176700"/>
                  <a:gd name="connsiteY39" fmla="*/ 2864786 h 4056918"/>
                  <a:gd name="connsiteX40" fmla="*/ 1670010 w 2176700"/>
                  <a:gd name="connsiteY40" fmla="*/ 2674360 h 4056918"/>
                  <a:gd name="connsiteX41" fmla="*/ 1695619 w 2176700"/>
                  <a:gd name="connsiteY41" fmla="*/ 2104679 h 4056918"/>
                  <a:gd name="connsiteX42" fmla="*/ 1700373 w 2176700"/>
                  <a:gd name="connsiteY42" fmla="*/ 2076714 h 4056918"/>
                  <a:gd name="connsiteX43" fmla="*/ 1744205 w 2176700"/>
                  <a:gd name="connsiteY43" fmla="*/ 2315642 h 4056918"/>
                  <a:gd name="connsiteX44" fmla="*/ 1766714 w 2176700"/>
                  <a:gd name="connsiteY44" fmla="*/ 2505366 h 4056918"/>
                  <a:gd name="connsiteX45" fmla="*/ 1766781 w 2176700"/>
                  <a:gd name="connsiteY45" fmla="*/ 2563477 h 4056918"/>
                  <a:gd name="connsiteX46" fmla="*/ 1786224 w 2176700"/>
                  <a:gd name="connsiteY46" fmla="*/ 2697529 h 4056918"/>
                  <a:gd name="connsiteX47" fmla="*/ 1799525 w 2176700"/>
                  <a:gd name="connsiteY47" fmla="*/ 2772409 h 4056918"/>
                  <a:gd name="connsiteX48" fmla="*/ 1824391 w 2176700"/>
                  <a:gd name="connsiteY48" fmla="*/ 2868111 h 4056918"/>
                  <a:gd name="connsiteX49" fmla="*/ 1958902 w 2176700"/>
                  <a:gd name="connsiteY49" fmla="*/ 3224247 h 4056918"/>
                  <a:gd name="connsiteX50" fmla="*/ 1950906 w 2176700"/>
                  <a:gd name="connsiteY50" fmla="*/ 3314492 h 4056918"/>
                  <a:gd name="connsiteX51" fmla="*/ 1899421 w 2176700"/>
                  <a:gd name="connsiteY51" fmla="*/ 3387434 h 4056918"/>
                  <a:gd name="connsiteX52" fmla="*/ 1877864 w 2176700"/>
                  <a:gd name="connsiteY52" fmla="*/ 3481498 h 4056918"/>
                  <a:gd name="connsiteX53" fmla="*/ 1865064 w 2176700"/>
                  <a:gd name="connsiteY53" fmla="*/ 3575520 h 4056918"/>
                  <a:gd name="connsiteX54" fmla="*/ 1868373 w 2176700"/>
                  <a:gd name="connsiteY54" fmla="*/ 3638051 h 4056918"/>
                  <a:gd name="connsiteX55" fmla="*/ 1940880 w 2176700"/>
                  <a:gd name="connsiteY55" fmla="*/ 3625017 h 4056918"/>
                  <a:gd name="connsiteX56" fmla="*/ 1951433 w 2176700"/>
                  <a:gd name="connsiteY56" fmla="*/ 3551616 h 4056918"/>
                  <a:gd name="connsiteX57" fmla="*/ 1970725 w 2176700"/>
                  <a:gd name="connsiteY57" fmla="*/ 3540227 h 4056918"/>
                  <a:gd name="connsiteX58" fmla="*/ 1984344 w 2176700"/>
                  <a:gd name="connsiteY58" fmla="*/ 3550246 h 4056918"/>
                  <a:gd name="connsiteX59" fmla="*/ 1949586 w 2176700"/>
                  <a:gd name="connsiteY59" fmla="*/ 3675416 h 4056918"/>
                  <a:gd name="connsiteX60" fmla="*/ 1886604 w 2176700"/>
                  <a:gd name="connsiteY60" fmla="*/ 3784202 h 4056918"/>
                  <a:gd name="connsiteX61" fmla="*/ 2024592 w 2176700"/>
                  <a:gd name="connsiteY61" fmla="*/ 3747606 h 4056918"/>
                  <a:gd name="connsiteX62" fmla="*/ 2119082 w 2176700"/>
                  <a:gd name="connsiteY62" fmla="*/ 3665758 h 4056918"/>
                  <a:gd name="connsiteX63" fmla="*/ 2154525 w 2176700"/>
                  <a:gd name="connsiteY63" fmla="*/ 3534203 h 4056918"/>
                  <a:gd name="connsiteX64" fmla="*/ 2154116 w 2176700"/>
                  <a:gd name="connsiteY64" fmla="*/ 3397569 h 4056918"/>
                  <a:gd name="connsiteX65" fmla="*/ 2160758 w 2176700"/>
                  <a:gd name="connsiteY65" fmla="*/ 3239704 h 4056918"/>
                  <a:gd name="connsiteX66" fmla="*/ 2159271 w 2176700"/>
                  <a:gd name="connsiteY66" fmla="*/ 3210611 h 4056918"/>
                  <a:gd name="connsiteX67" fmla="*/ 2172656 w 2176700"/>
                  <a:gd name="connsiteY67" fmla="*/ 2634881 h 4056918"/>
                  <a:gd name="connsiteX68" fmla="*/ 2093732 w 2176700"/>
                  <a:gd name="connsiteY68" fmla="*/ 2260013 h 4056918"/>
                  <a:gd name="connsiteX69" fmla="*/ 2081851 w 2176700"/>
                  <a:gd name="connsiteY69" fmla="*/ 2018904 h 4056918"/>
                  <a:gd name="connsiteX70" fmla="*/ 2062115 w 2176700"/>
                  <a:gd name="connsiteY70" fmla="*/ 1798876 h 4056918"/>
                  <a:gd name="connsiteX71" fmla="*/ 2060829 w 2176700"/>
                  <a:gd name="connsiteY71" fmla="*/ 1793044 h 4056918"/>
                  <a:gd name="connsiteX72" fmla="*/ 2026488 w 2176700"/>
                  <a:gd name="connsiteY72" fmla="*/ 1662317 h 4056918"/>
                  <a:gd name="connsiteX73" fmla="*/ 2026171 w 2176700"/>
                  <a:gd name="connsiteY73" fmla="*/ 1584604 h 4056918"/>
                  <a:gd name="connsiteX74" fmla="*/ 2026923 w 2176700"/>
                  <a:gd name="connsiteY74" fmla="*/ 1518923 h 4056918"/>
                  <a:gd name="connsiteX75" fmla="*/ 2007614 w 2176700"/>
                  <a:gd name="connsiteY75" fmla="*/ 1370608 h 4056918"/>
                  <a:gd name="connsiteX76" fmla="*/ 1913926 w 2176700"/>
                  <a:gd name="connsiteY76" fmla="*/ 1231284 h 4056918"/>
                  <a:gd name="connsiteX77" fmla="*/ 1769329 w 2176700"/>
                  <a:gd name="connsiteY77" fmla="*/ 1161918 h 4056918"/>
                  <a:gd name="connsiteX78" fmla="*/ 1407662 w 2176700"/>
                  <a:gd name="connsiteY78" fmla="*/ 1039856 h 4056918"/>
                  <a:gd name="connsiteX79" fmla="*/ 1357981 w 2176700"/>
                  <a:gd name="connsiteY79" fmla="*/ 899980 h 4056918"/>
                  <a:gd name="connsiteX80" fmla="*/ 1411322 w 2176700"/>
                  <a:gd name="connsiteY80" fmla="*/ 895059 h 4056918"/>
                  <a:gd name="connsiteX81" fmla="*/ 1513941 w 2176700"/>
                  <a:gd name="connsiteY81" fmla="*/ 889360 h 4056918"/>
                  <a:gd name="connsiteX82" fmla="*/ 1567424 w 2176700"/>
                  <a:gd name="connsiteY82" fmla="*/ 812274 h 4056918"/>
                  <a:gd name="connsiteX83" fmla="*/ 1572662 w 2176700"/>
                  <a:gd name="connsiteY83" fmla="*/ 772461 h 4056918"/>
                  <a:gd name="connsiteX84" fmla="*/ 1590125 w 2176700"/>
                  <a:gd name="connsiteY84" fmla="*/ 729640 h 4056918"/>
                  <a:gd name="connsiteX85" fmla="*/ 1605816 w 2176700"/>
                  <a:gd name="connsiteY85" fmla="*/ 705101 h 4056918"/>
                  <a:gd name="connsiteX86" fmla="*/ 1606986 w 2176700"/>
                  <a:gd name="connsiteY86" fmla="*/ 677002 h 4056918"/>
                  <a:gd name="connsiteX87" fmla="*/ 1624206 w 2176700"/>
                  <a:gd name="connsiteY87" fmla="*/ 640097 h 4056918"/>
                  <a:gd name="connsiteX88" fmla="*/ 1675825 w 2176700"/>
                  <a:gd name="connsiteY88" fmla="*/ 627706 h 4056918"/>
                  <a:gd name="connsiteX89" fmla="*/ 1687130 w 2176700"/>
                  <a:gd name="connsiteY89" fmla="*/ 591837 h 4056918"/>
                  <a:gd name="connsiteX90" fmla="*/ 1605883 w 2176700"/>
                  <a:gd name="connsiteY90" fmla="*/ 445402 h 4056918"/>
                  <a:gd name="connsiteX91" fmla="*/ 1622426 w 2176700"/>
                  <a:gd name="connsiteY91" fmla="*/ 407360 h 4056918"/>
                  <a:gd name="connsiteX92" fmla="*/ 1613461 w 2176700"/>
                  <a:gd name="connsiteY92" fmla="*/ 341002 h 4056918"/>
                  <a:gd name="connsiteX93" fmla="*/ 1576957 w 2176700"/>
                  <a:gd name="connsiteY93" fmla="*/ 216132 h 4056918"/>
                  <a:gd name="connsiteX94" fmla="*/ 1500364 w 2176700"/>
                  <a:gd name="connsiteY94" fmla="*/ 86558 h 4056918"/>
                  <a:gd name="connsiteX95" fmla="*/ 1289435 w 2176700"/>
                  <a:gd name="connsiteY95" fmla="*/ 13734 h 4056918"/>
                  <a:gd name="connsiteX96" fmla="*/ 1074562 w 2176700"/>
                  <a:gd name="connsiteY96" fmla="*/ 73 h 4056918"/>
                  <a:gd name="connsiteX97" fmla="*/ 878388 w 2176700"/>
                  <a:gd name="connsiteY97" fmla="*/ 80835 h 4056918"/>
                  <a:gd name="connsiteX98" fmla="*/ 723180 w 2176700"/>
                  <a:gd name="connsiteY98" fmla="*/ 254734 h 4056918"/>
                  <a:gd name="connsiteX99" fmla="*/ 718133 w 2176700"/>
                  <a:gd name="connsiteY99" fmla="*/ 475121 h 4056918"/>
                  <a:gd name="connsiteX100" fmla="*/ 816700 w 2176700"/>
                  <a:gd name="connsiteY100" fmla="*/ 690529 h 4056918"/>
                  <a:gd name="connsiteX101" fmla="*/ 853982 w 2176700"/>
                  <a:gd name="connsiteY101" fmla="*/ 840290 h 4056918"/>
                  <a:gd name="connsiteX102" fmla="*/ 842192 w 2176700"/>
                  <a:gd name="connsiteY102" fmla="*/ 965034 h 4056918"/>
                  <a:gd name="connsiteX103" fmla="*/ 821379 w 2176700"/>
                  <a:gd name="connsiteY103" fmla="*/ 1023011 h 4056918"/>
                  <a:gd name="connsiteX104" fmla="*/ 407375 w 2176700"/>
                  <a:gd name="connsiteY104" fmla="*/ 1161918 h 4056918"/>
                  <a:gd name="connsiteX105" fmla="*/ 262778 w 2176700"/>
                  <a:gd name="connsiteY105" fmla="*/ 1231284 h 4056918"/>
                  <a:gd name="connsiteX106" fmla="*/ 169098 w 2176700"/>
                  <a:gd name="connsiteY106" fmla="*/ 1370608 h 4056918"/>
                  <a:gd name="connsiteX107" fmla="*/ 149789 w 2176700"/>
                  <a:gd name="connsiteY107" fmla="*/ 1518923 h 4056918"/>
                  <a:gd name="connsiteX108" fmla="*/ 150541 w 2176700"/>
                  <a:gd name="connsiteY108" fmla="*/ 1584604 h 4056918"/>
                  <a:gd name="connsiteX109" fmla="*/ 150224 w 2176700"/>
                  <a:gd name="connsiteY109" fmla="*/ 1662317 h 4056918"/>
                  <a:gd name="connsiteX110" fmla="*/ 115850 w 2176700"/>
                  <a:gd name="connsiteY110" fmla="*/ 1793152 h 4056918"/>
                  <a:gd name="connsiteX111" fmla="*/ 114588 w 2176700"/>
                  <a:gd name="connsiteY111" fmla="*/ 1798867 h 4056918"/>
                  <a:gd name="connsiteX112" fmla="*/ 94853 w 2176700"/>
                  <a:gd name="connsiteY112" fmla="*/ 2018904 h 4056918"/>
                  <a:gd name="connsiteX113" fmla="*/ 82980 w 2176700"/>
                  <a:gd name="connsiteY113" fmla="*/ 2259996 h 4056918"/>
                  <a:gd name="connsiteX114" fmla="*/ 4048 w 2176700"/>
                  <a:gd name="connsiteY114" fmla="*/ 2634865 h 4056918"/>
                  <a:gd name="connsiteX115" fmla="*/ 17433 w 2176700"/>
                  <a:gd name="connsiteY115" fmla="*/ 3210586 h 4056918"/>
                  <a:gd name="connsiteX116" fmla="*/ 15954 w 2176700"/>
                  <a:gd name="connsiteY116" fmla="*/ 3239679 h 405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176700" h="4056918">
                    <a:moveTo>
                      <a:pt x="15912" y="3239713"/>
                    </a:moveTo>
                    <a:cubicBezTo>
                      <a:pt x="14475" y="3292343"/>
                      <a:pt x="23257" y="3344889"/>
                      <a:pt x="22547" y="3397577"/>
                    </a:cubicBezTo>
                    <a:cubicBezTo>
                      <a:pt x="21945" y="3442278"/>
                      <a:pt x="28404" y="3490004"/>
                      <a:pt x="22145" y="3534212"/>
                    </a:cubicBezTo>
                    <a:cubicBezTo>
                      <a:pt x="15729" y="3579397"/>
                      <a:pt x="43251" y="3623095"/>
                      <a:pt x="57580" y="3665766"/>
                    </a:cubicBezTo>
                    <a:cubicBezTo>
                      <a:pt x="71208" y="3706356"/>
                      <a:pt x="110712" y="3726626"/>
                      <a:pt x="152070" y="3747614"/>
                    </a:cubicBezTo>
                    <a:cubicBezTo>
                      <a:pt x="181849" y="3762729"/>
                      <a:pt x="254698" y="3814064"/>
                      <a:pt x="290058" y="3784211"/>
                    </a:cubicBezTo>
                    <a:cubicBezTo>
                      <a:pt x="314380" y="3763690"/>
                      <a:pt x="242182" y="3694082"/>
                      <a:pt x="227076" y="3675424"/>
                    </a:cubicBezTo>
                    <a:cubicBezTo>
                      <a:pt x="199152" y="3640959"/>
                      <a:pt x="175791" y="3592515"/>
                      <a:pt x="192326" y="3550254"/>
                    </a:cubicBezTo>
                    <a:cubicBezTo>
                      <a:pt x="194415" y="3544898"/>
                      <a:pt x="199336" y="3541564"/>
                      <a:pt x="205937" y="3540236"/>
                    </a:cubicBezTo>
                    <a:cubicBezTo>
                      <a:pt x="222104" y="3536969"/>
                      <a:pt x="223232" y="3537796"/>
                      <a:pt x="225229" y="3551624"/>
                    </a:cubicBezTo>
                    <a:cubicBezTo>
                      <a:pt x="228747" y="3576088"/>
                      <a:pt x="232273" y="3600544"/>
                      <a:pt x="235782" y="3625025"/>
                    </a:cubicBezTo>
                    <a:cubicBezTo>
                      <a:pt x="247989" y="3675157"/>
                      <a:pt x="295514" y="3666367"/>
                      <a:pt x="308298" y="3638059"/>
                    </a:cubicBezTo>
                    <a:cubicBezTo>
                      <a:pt x="316202" y="3620547"/>
                      <a:pt x="314129" y="3591487"/>
                      <a:pt x="311598" y="3575529"/>
                    </a:cubicBezTo>
                    <a:cubicBezTo>
                      <a:pt x="306652" y="3544263"/>
                      <a:pt x="301805" y="3512947"/>
                      <a:pt x="298798" y="3481507"/>
                    </a:cubicBezTo>
                    <a:cubicBezTo>
                      <a:pt x="295723" y="3449322"/>
                      <a:pt x="292055" y="3417722"/>
                      <a:pt x="277241" y="3387443"/>
                    </a:cubicBezTo>
                    <a:cubicBezTo>
                      <a:pt x="264482" y="3361366"/>
                      <a:pt x="243728" y="3338288"/>
                      <a:pt x="225756" y="3314501"/>
                    </a:cubicBezTo>
                    <a:cubicBezTo>
                      <a:pt x="205628" y="3287847"/>
                      <a:pt x="214977" y="3254409"/>
                      <a:pt x="217760" y="3224255"/>
                    </a:cubicBezTo>
                    <a:cubicBezTo>
                      <a:pt x="218177" y="3219710"/>
                      <a:pt x="372341" y="2806257"/>
                      <a:pt x="377145" y="2772418"/>
                    </a:cubicBezTo>
                    <a:cubicBezTo>
                      <a:pt x="380613" y="2747979"/>
                      <a:pt x="385383" y="2723481"/>
                      <a:pt x="390447" y="2697538"/>
                    </a:cubicBezTo>
                    <a:cubicBezTo>
                      <a:pt x="398961" y="2653848"/>
                      <a:pt x="407776" y="2608671"/>
                      <a:pt x="409898" y="2563477"/>
                    </a:cubicBezTo>
                    <a:cubicBezTo>
                      <a:pt x="410633" y="2547652"/>
                      <a:pt x="410324" y="2528067"/>
                      <a:pt x="409956" y="2505383"/>
                    </a:cubicBezTo>
                    <a:cubicBezTo>
                      <a:pt x="408996" y="2446286"/>
                      <a:pt x="421704" y="2354620"/>
                      <a:pt x="432466" y="2315642"/>
                    </a:cubicBezTo>
                    <a:cubicBezTo>
                      <a:pt x="443963" y="2273999"/>
                      <a:pt x="462845" y="2116920"/>
                      <a:pt x="476381" y="2077307"/>
                    </a:cubicBezTo>
                    <a:cubicBezTo>
                      <a:pt x="478010" y="2087843"/>
                      <a:pt x="479573" y="2097126"/>
                      <a:pt x="481043" y="2104679"/>
                    </a:cubicBezTo>
                    <a:cubicBezTo>
                      <a:pt x="505775" y="2231655"/>
                      <a:pt x="510295" y="2556692"/>
                      <a:pt x="506652" y="2674352"/>
                    </a:cubicBezTo>
                    <a:cubicBezTo>
                      <a:pt x="505148" y="2693218"/>
                      <a:pt x="474167" y="2809164"/>
                      <a:pt x="459261" y="2864944"/>
                    </a:cubicBezTo>
                    <a:cubicBezTo>
                      <a:pt x="453596" y="2886133"/>
                      <a:pt x="448708" y="2904440"/>
                      <a:pt x="445241" y="2917800"/>
                    </a:cubicBezTo>
                    <a:cubicBezTo>
                      <a:pt x="405729" y="3070251"/>
                      <a:pt x="415179" y="3259038"/>
                      <a:pt x="420359" y="3361032"/>
                    </a:cubicBezTo>
                    <a:lnTo>
                      <a:pt x="420359" y="3361566"/>
                    </a:lnTo>
                    <a:cubicBezTo>
                      <a:pt x="425155" y="3560464"/>
                      <a:pt x="427778" y="3814498"/>
                      <a:pt x="444506" y="4056910"/>
                    </a:cubicBezTo>
                    <a:lnTo>
                      <a:pt x="1010217" y="4056910"/>
                    </a:lnTo>
                    <a:cubicBezTo>
                      <a:pt x="1010384" y="4054546"/>
                      <a:pt x="1010560" y="4052173"/>
                      <a:pt x="1010727" y="4049792"/>
                    </a:cubicBezTo>
                    <a:cubicBezTo>
                      <a:pt x="1022917" y="3880931"/>
                      <a:pt x="1066975" y="3554883"/>
                      <a:pt x="1084671" y="3554883"/>
                    </a:cubicBezTo>
                    <a:cubicBezTo>
                      <a:pt x="1103655" y="3554883"/>
                      <a:pt x="1154430" y="3872760"/>
                      <a:pt x="1166662" y="4039899"/>
                    </a:cubicBezTo>
                    <a:cubicBezTo>
                      <a:pt x="1167080" y="4045622"/>
                      <a:pt x="1167481" y="4051287"/>
                      <a:pt x="1167873" y="4056919"/>
                    </a:cubicBezTo>
                    <a:lnTo>
                      <a:pt x="1725957" y="4056919"/>
                    </a:lnTo>
                    <a:cubicBezTo>
                      <a:pt x="1744497" y="3813078"/>
                      <a:pt x="1751908" y="3556838"/>
                      <a:pt x="1756454" y="3356570"/>
                    </a:cubicBezTo>
                    <a:lnTo>
                      <a:pt x="1756454" y="3356035"/>
                    </a:lnTo>
                    <a:cubicBezTo>
                      <a:pt x="1761099" y="3262080"/>
                      <a:pt x="1770474" y="3068421"/>
                      <a:pt x="1731421" y="2917791"/>
                    </a:cubicBezTo>
                    <a:cubicBezTo>
                      <a:pt x="1727954" y="2904423"/>
                      <a:pt x="1723041" y="2886050"/>
                      <a:pt x="1717351" y="2864786"/>
                    </a:cubicBezTo>
                    <a:cubicBezTo>
                      <a:pt x="1702454" y="2809064"/>
                      <a:pt x="1671480" y="2693243"/>
                      <a:pt x="1670010" y="2674360"/>
                    </a:cubicBezTo>
                    <a:cubicBezTo>
                      <a:pt x="1666375" y="2556651"/>
                      <a:pt x="1670904" y="2231580"/>
                      <a:pt x="1695619" y="2104679"/>
                    </a:cubicBezTo>
                    <a:cubicBezTo>
                      <a:pt x="1697123" y="2096984"/>
                      <a:pt x="1698719" y="2087501"/>
                      <a:pt x="1700373" y="2076714"/>
                    </a:cubicBezTo>
                    <a:cubicBezTo>
                      <a:pt x="1712288" y="2112091"/>
                      <a:pt x="1733259" y="2279689"/>
                      <a:pt x="1744205" y="2315642"/>
                    </a:cubicBezTo>
                    <a:cubicBezTo>
                      <a:pt x="1755978" y="2354319"/>
                      <a:pt x="1767675" y="2446269"/>
                      <a:pt x="1766714" y="2505366"/>
                    </a:cubicBezTo>
                    <a:cubicBezTo>
                      <a:pt x="1766355" y="2528059"/>
                      <a:pt x="1766029" y="2547652"/>
                      <a:pt x="1766781" y="2563477"/>
                    </a:cubicBezTo>
                    <a:cubicBezTo>
                      <a:pt x="1768895" y="2608662"/>
                      <a:pt x="1777701" y="2653839"/>
                      <a:pt x="1786224" y="2697529"/>
                    </a:cubicBezTo>
                    <a:cubicBezTo>
                      <a:pt x="1791279" y="2723472"/>
                      <a:pt x="1796058" y="2747979"/>
                      <a:pt x="1799525" y="2772409"/>
                    </a:cubicBezTo>
                    <a:cubicBezTo>
                      <a:pt x="1804330" y="2806240"/>
                      <a:pt x="1812693" y="2838441"/>
                      <a:pt x="1824391" y="2868111"/>
                    </a:cubicBezTo>
                    <a:cubicBezTo>
                      <a:pt x="1840023" y="2907765"/>
                      <a:pt x="1958485" y="3219702"/>
                      <a:pt x="1958902" y="3224247"/>
                    </a:cubicBezTo>
                    <a:cubicBezTo>
                      <a:pt x="1961685" y="3254401"/>
                      <a:pt x="1971043" y="3287847"/>
                      <a:pt x="1950906" y="3314492"/>
                    </a:cubicBezTo>
                    <a:cubicBezTo>
                      <a:pt x="1932934" y="3338280"/>
                      <a:pt x="1912180" y="3361366"/>
                      <a:pt x="1899421" y="3387434"/>
                    </a:cubicBezTo>
                    <a:cubicBezTo>
                      <a:pt x="1884607" y="3417714"/>
                      <a:pt x="1880939" y="3449313"/>
                      <a:pt x="1877864" y="3481498"/>
                    </a:cubicBezTo>
                    <a:cubicBezTo>
                      <a:pt x="1874865" y="3512931"/>
                      <a:pt x="1870019" y="3544255"/>
                      <a:pt x="1865064" y="3575520"/>
                    </a:cubicBezTo>
                    <a:cubicBezTo>
                      <a:pt x="1862533" y="3591479"/>
                      <a:pt x="1860460" y="3620539"/>
                      <a:pt x="1868373" y="3638051"/>
                    </a:cubicBezTo>
                    <a:cubicBezTo>
                      <a:pt x="1881148" y="3666359"/>
                      <a:pt x="1928673" y="3675149"/>
                      <a:pt x="1940880" y="3625017"/>
                    </a:cubicBezTo>
                    <a:cubicBezTo>
                      <a:pt x="1944398" y="3600536"/>
                      <a:pt x="1947915" y="3576080"/>
                      <a:pt x="1951433" y="3551616"/>
                    </a:cubicBezTo>
                    <a:cubicBezTo>
                      <a:pt x="1953430" y="3537788"/>
                      <a:pt x="1954558" y="3536952"/>
                      <a:pt x="1970725" y="3540227"/>
                    </a:cubicBezTo>
                    <a:cubicBezTo>
                      <a:pt x="1977326" y="3541556"/>
                      <a:pt x="1982247" y="3544890"/>
                      <a:pt x="1984344" y="3550246"/>
                    </a:cubicBezTo>
                    <a:cubicBezTo>
                      <a:pt x="2000871" y="3592515"/>
                      <a:pt x="1977510" y="3640951"/>
                      <a:pt x="1949586" y="3675416"/>
                    </a:cubicBezTo>
                    <a:cubicBezTo>
                      <a:pt x="1934472" y="3694073"/>
                      <a:pt x="1862274" y="3763673"/>
                      <a:pt x="1886604" y="3784202"/>
                    </a:cubicBezTo>
                    <a:cubicBezTo>
                      <a:pt x="1921972" y="3814055"/>
                      <a:pt x="1994814" y="3762721"/>
                      <a:pt x="2024592" y="3747606"/>
                    </a:cubicBezTo>
                    <a:cubicBezTo>
                      <a:pt x="2065950" y="3726617"/>
                      <a:pt x="2105455" y="3706348"/>
                      <a:pt x="2119082" y="3665758"/>
                    </a:cubicBezTo>
                    <a:cubicBezTo>
                      <a:pt x="2133411" y="3623095"/>
                      <a:pt x="2160934" y="3579397"/>
                      <a:pt x="2154525" y="3534203"/>
                    </a:cubicBezTo>
                    <a:cubicBezTo>
                      <a:pt x="2148250" y="3489987"/>
                      <a:pt x="2154709" y="3442262"/>
                      <a:pt x="2154116" y="3397569"/>
                    </a:cubicBezTo>
                    <a:cubicBezTo>
                      <a:pt x="2153414" y="3344881"/>
                      <a:pt x="2162195" y="3292334"/>
                      <a:pt x="2160758" y="3239704"/>
                    </a:cubicBezTo>
                    <a:cubicBezTo>
                      <a:pt x="2160491" y="3229996"/>
                      <a:pt x="2159948" y="3220303"/>
                      <a:pt x="2159271" y="3210611"/>
                    </a:cubicBezTo>
                    <a:cubicBezTo>
                      <a:pt x="2159271" y="3210611"/>
                      <a:pt x="2186810" y="2736022"/>
                      <a:pt x="2172656" y="2634881"/>
                    </a:cubicBezTo>
                    <a:cubicBezTo>
                      <a:pt x="2159204" y="2538837"/>
                      <a:pt x="2119182" y="2354503"/>
                      <a:pt x="2093732" y="2260013"/>
                    </a:cubicBezTo>
                    <a:cubicBezTo>
                      <a:pt x="2081157" y="2213357"/>
                      <a:pt x="2086739" y="2110052"/>
                      <a:pt x="2081851" y="2018904"/>
                    </a:cubicBezTo>
                    <a:cubicBezTo>
                      <a:pt x="2077097" y="1930146"/>
                      <a:pt x="2072601" y="1846317"/>
                      <a:pt x="2062115" y="1798876"/>
                    </a:cubicBezTo>
                    <a:lnTo>
                      <a:pt x="2060829" y="1793044"/>
                    </a:lnTo>
                    <a:cubicBezTo>
                      <a:pt x="2051295" y="1749972"/>
                      <a:pt x="2030324" y="1705447"/>
                      <a:pt x="2026488" y="1662317"/>
                    </a:cubicBezTo>
                    <a:cubicBezTo>
                      <a:pt x="2024266" y="1637393"/>
                      <a:pt x="2025193" y="1611751"/>
                      <a:pt x="2026171" y="1584604"/>
                    </a:cubicBezTo>
                    <a:cubicBezTo>
                      <a:pt x="2026940" y="1563240"/>
                      <a:pt x="2027742" y="1541157"/>
                      <a:pt x="2026923" y="1518923"/>
                    </a:cubicBezTo>
                    <a:cubicBezTo>
                      <a:pt x="2025252" y="1473796"/>
                      <a:pt x="2022252" y="1421409"/>
                      <a:pt x="2007614" y="1370608"/>
                    </a:cubicBezTo>
                    <a:cubicBezTo>
                      <a:pt x="1990201" y="1310166"/>
                      <a:pt x="1958677" y="1263285"/>
                      <a:pt x="1913926" y="1231284"/>
                    </a:cubicBezTo>
                    <a:cubicBezTo>
                      <a:pt x="1870712" y="1200378"/>
                      <a:pt x="1818985" y="1179648"/>
                      <a:pt x="1769329" y="1161918"/>
                    </a:cubicBezTo>
                    <a:cubicBezTo>
                      <a:pt x="1703941" y="1129341"/>
                      <a:pt x="1444969" y="1053249"/>
                      <a:pt x="1407662" y="1039856"/>
                    </a:cubicBezTo>
                    <a:cubicBezTo>
                      <a:pt x="1335982" y="1014130"/>
                      <a:pt x="1346134" y="949568"/>
                      <a:pt x="1357981" y="899980"/>
                    </a:cubicBezTo>
                    <a:cubicBezTo>
                      <a:pt x="1372394" y="898467"/>
                      <a:pt x="1390057" y="896738"/>
                      <a:pt x="1411322" y="895059"/>
                    </a:cubicBezTo>
                    <a:cubicBezTo>
                      <a:pt x="1435276" y="894323"/>
                      <a:pt x="1506773" y="891031"/>
                      <a:pt x="1513941" y="889360"/>
                    </a:cubicBezTo>
                    <a:cubicBezTo>
                      <a:pt x="1564541" y="877546"/>
                      <a:pt x="1572921" y="829127"/>
                      <a:pt x="1567424" y="812274"/>
                    </a:cubicBezTo>
                    <a:cubicBezTo>
                      <a:pt x="1563572" y="800485"/>
                      <a:pt x="1562753" y="778444"/>
                      <a:pt x="1572662" y="772461"/>
                    </a:cubicBezTo>
                    <a:cubicBezTo>
                      <a:pt x="1601822" y="764047"/>
                      <a:pt x="1590342" y="731587"/>
                      <a:pt x="1590125" y="729640"/>
                    </a:cubicBezTo>
                    <a:cubicBezTo>
                      <a:pt x="1599591" y="724794"/>
                      <a:pt x="1609158" y="713782"/>
                      <a:pt x="1605816" y="705101"/>
                    </a:cubicBezTo>
                    <a:cubicBezTo>
                      <a:pt x="1603376" y="701475"/>
                      <a:pt x="1607044" y="681472"/>
                      <a:pt x="1606986" y="677002"/>
                    </a:cubicBezTo>
                    <a:cubicBezTo>
                      <a:pt x="1606568" y="643004"/>
                      <a:pt x="1601973" y="649246"/>
                      <a:pt x="1624206" y="640097"/>
                    </a:cubicBezTo>
                    <a:cubicBezTo>
                      <a:pt x="1636898" y="634875"/>
                      <a:pt x="1655196" y="635443"/>
                      <a:pt x="1675825" y="627706"/>
                    </a:cubicBezTo>
                    <a:cubicBezTo>
                      <a:pt x="1687180" y="623445"/>
                      <a:pt x="1689118" y="608614"/>
                      <a:pt x="1687130" y="591837"/>
                    </a:cubicBezTo>
                    <a:cubicBezTo>
                      <a:pt x="1686863" y="589639"/>
                      <a:pt x="1602240" y="468103"/>
                      <a:pt x="1605883" y="445402"/>
                    </a:cubicBezTo>
                    <a:cubicBezTo>
                      <a:pt x="1608072" y="431757"/>
                      <a:pt x="1619302" y="421305"/>
                      <a:pt x="1622426" y="407360"/>
                    </a:cubicBezTo>
                    <a:cubicBezTo>
                      <a:pt x="1627707" y="383857"/>
                      <a:pt x="1619084" y="358582"/>
                      <a:pt x="1613461" y="341002"/>
                    </a:cubicBezTo>
                    <a:cubicBezTo>
                      <a:pt x="1600026" y="298983"/>
                      <a:pt x="1589197" y="257107"/>
                      <a:pt x="1576957" y="216132"/>
                    </a:cubicBezTo>
                    <a:cubicBezTo>
                      <a:pt x="1579472" y="215589"/>
                      <a:pt x="1629286" y="139690"/>
                      <a:pt x="1500364" y="86558"/>
                    </a:cubicBezTo>
                    <a:cubicBezTo>
                      <a:pt x="1427322" y="56463"/>
                      <a:pt x="1372327" y="31890"/>
                      <a:pt x="1289435" y="13734"/>
                    </a:cubicBezTo>
                    <a:cubicBezTo>
                      <a:pt x="1226962" y="48"/>
                      <a:pt x="1139917" y="-270"/>
                      <a:pt x="1074562" y="73"/>
                    </a:cubicBezTo>
                    <a:cubicBezTo>
                      <a:pt x="1009516" y="415"/>
                      <a:pt x="872990" y="2780"/>
                      <a:pt x="878388" y="80835"/>
                    </a:cubicBezTo>
                    <a:cubicBezTo>
                      <a:pt x="797341" y="104071"/>
                      <a:pt x="729697" y="214562"/>
                      <a:pt x="723180" y="254734"/>
                    </a:cubicBezTo>
                    <a:cubicBezTo>
                      <a:pt x="714791" y="306403"/>
                      <a:pt x="695189" y="410527"/>
                      <a:pt x="718133" y="475121"/>
                    </a:cubicBezTo>
                    <a:cubicBezTo>
                      <a:pt x="746157" y="554046"/>
                      <a:pt x="777297" y="616201"/>
                      <a:pt x="816700" y="690529"/>
                    </a:cubicBezTo>
                    <a:cubicBezTo>
                      <a:pt x="839101" y="732790"/>
                      <a:pt x="851509" y="780624"/>
                      <a:pt x="853982" y="840290"/>
                    </a:cubicBezTo>
                    <a:cubicBezTo>
                      <a:pt x="856539" y="901701"/>
                      <a:pt x="841725" y="965201"/>
                      <a:pt x="842192" y="965034"/>
                    </a:cubicBezTo>
                    <a:cubicBezTo>
                      <a:pt x="842059" y="965544"/>
                      <a:pt x="832325" y="1011047"/>
                      <a:pt x="821379" y="1023011"/>
                    </a:cubicBezTo>
                    <a:cubicBezTo>
                      <a:pt x="808128" y="1037508"/>
                      <a:pt x="472696" y="1129374"/>
                      <a:pt x="407375" y="1161918"/>
                    </a:cubicBezTo>
                    <a:cubicBezTo>
                      <a:pt x="357728" y="1179648"/>
                      <a:pt x="306000" y="1200378"/>
                      <a:pt x="262778" y="1231284"/>
                    </a:cubicBezTo>
                    <a:cubicBezTo>
                      <a:pt x="218019" y="1263285"/>
                      <a:pt x="186502" y="1310166"/>
                      <a:pt x="169098" y="1370608"/>
                    </a:cubicBezTo>
                    <a:cubicBezTo>
                      <a:pt x="154468" y="1421392"/>
                      <a:pt x="151469" y="1473796"/>
                      <a:pt x="149789" y="1518923"/>
                    </a:cubicBezTo>
                    <a:cubicBezTo>
                      <a:pt x="148970" y="1541148"/>
                      <a:pt x="149764" y="1563240"/>
                      <a:pt x="150541" y="1584604"/>
                    </a:cubicBezTo>
                    <a:cubicBezTo>
                      <a:pt x="151519" y="1611751"/>
                      <a:pt x="152446" y="1637393"/>
                      <a:pt x="150224" y="1662317"/>
                    </a:cubicBezTo>
                    <a:cubicBezTo>
                      <a:pt x="146380" y="1705480"/>
                      <a:pt x="125392" y="1750047"/>
                      <a:pt x="115850" y="1793152"/>
                    </a:cubicBezTo>
                    <a:lnTo>
                      <a:pt x="114588" y="1798867"/>
                    </a:lnTo>
                    <a:cubicBezTo>
                      <a:pt x="104103" y="1846309"/>
                      <a:pt x="99607" y="1930146"/>
                      <a:pt x="94853" y="2018904"/>
                    </a:cubicBezTo>
                    <a:cubicBezTo>
                      <a:pt x="89965" y="2110044"/>
                      <a:pt x="95555" y="2213340"/>
                      <a:pt x="82980" y="2259996"/>
                    </a:cubicBezTo>
                    <a:cubicBezTo>
                      <a:pt x="57522" y="2354528"/>
                      <a:pt x="17492" y="2538862"/>
                      <a:pt x="4048" y="2634865"/>
                    </a:cubicBezTo>
                    <a:cubicBezTo>
                      <a:pt x="-10114" y="2736030"/>
                      <a:pt x="17433" y="3210586"/>
                      <a:pt x="17433" y="3210586"/>
                    </a:cubicBezTo>
                    <a:cubicBezTo>
                      <a:pt x="16756" y="3220278"/>
                      <a:pt x="16213" y="3229970"/>
                      <a:pt x="15954" y="3239679"/>
                    </a:cubicBezTo>
                    <a:close/>
                  </a:path>
                </a:pathLst>
              </a:custGeom>
              <a:solidFill>
                <a:srgbClr val="FFD5B0"/>
              </a:solidFill>
              <a:ln w="751" cap="flat">
                <a:noFill/>
                <a:prstDash val="solid"/>
                <a:miter/>
              </a:ln>
            </p:spPr>
            <p:txBody>
              <a:bodyPr rtlCol="0" anchor="ctr"/>
              <a:lstStyle/>
              <a:p>
                <a:endParaRPr lang="en-US"/>
              </a:p>
            </p:txBody>
          </p:sp>
          <p:grpSp>
            <p:nvGrpSpPr>
              <p:cNvPr id="57" name="Graphic 6">
                <a:extLst>
                  <a:ext uri="{FF2B5EF4-FFF2-40B4-BE49-F238E27FC236}">
                    <a16:creationId xmlns:a16="http://schemas.microsoft.com/office/drawing/2014/main" id="{FA8D23A6-0B2C-E30B-4136-AD0B3D9F5B9E}"/>
                  </a:ext>
                </a:extLst>
              </p:cNvPr>
              <p:cNvGrpSpPr/>
              <p:nvPr/>
            </p:nvGrpSpPr>
            <p:grpSpPr>
              <a:xfrm>
                <a:off x="7460103" y="1472182"/>
                <a:ext cx="1134527" cy="3104448"/>
                <a:chOff x="7460103" y="1472182"/>
                <a:chExt cx="1134527" cy="3104448"/>
              </a:xfrm>
            </p:grpSpPr>
            <p:sp>
              <p:nvSpPr>
                <p:cNvPr id="58" name="Freeform 57">
                  <a:extLst>
                    <a:ext uri="{FF2B5EF4-FFF2-40B4-BE49-F238E27FC236}">
                      <a16:creationId xmlns:a16="http://schemas.microsoft.com/office/drawing/2014/main" id="{312E21C7-C07B-2C36-5C64-F7F1979CE9F6}"/>
                    </a:ext>
                  </a:extLst>
                </p:cNvPr>
                <p:cNvSpPr/>
                <p:nvPr/>
              </p:nvSpPr>
              <p:spPr>
                <a:xfrm>
                  <a:off x="7781120" y="1472182"/>
                  <a:ext cx="818" cy="1010"/>
                </a:xfrm>
                <a:custGeom>
                  <a:avLst/>
                  <a:gdLst>
                    <a:gd name="connsiteX0" fmla="*/ 819 w 818"/>
                    <a:gd name="connsiteY0" fmla="*/ 1011 h 1010"/>
                    <a:gd name="connsiteX1" fmla="*/ 0 w 818"/>
                    <a:gd name="connsiteY1" fmla="*/ 0 h 1010"/>
                    <a:gd name="connsiteX2" fmla="*/ 819 w 818"/>
                    <a:gd name="connsiteY2" fmla="*/ 1011 h 1010"/>
                  </a:gdLst>
                  <a:ahLst/>
                  <a:cxnLst>
                    <a:cxn ang="0">
                      <a:pos x="connsiteX0" y="connsiteY0"/>
                    </a:cxn>
                    <a:cxn ang="0">
                      <a:pos x="connsiteX1" y="connsiteY1"/>
                    </a:cxn>
                    <a:cxn ang="0">
                      <a:pos x="connsiteX2" y="connsiteY2"/>
                    </a:cxn>
                  </a:cxnLst>
                  <a:rect l="l" t="t" r="r" b="b"/>
                  <a:pathLst>
                    <a:path w="818" h="1010">
                      <a:moveTo>
                        <a:pt x="819" y="1011"/>
                      </a:moveTo>
                      <a:cubicBezTo>
                        <a:pt x="585" y="627"/>
                        <a:pt x="309" y="292"/>
                        <a:pt x="0" y="0"/>
                      </a:cubicBezTo>
                      <a:cubicBezTo>
                        <a:pt x="267" y="234"/>
                        <a:pt x="543" y="560"/>
                        <a:pt x="819" y="1011"/>
                      </a:cubicBezTo>
                      <a:close/>
                    </a:path>
                  </a:pathLst>
                </a:custGeom>
                <a:solidFill>
                  <a:srgbClr val="FF7958"/>
                </a:solidFill>
                <a:ln w="751" cap="flat">
                  <a:noFill/>
                  <a:prstDash val="solid"/>
                  <a:miter/>
                </a:ln>
              </p:spPr>
              <p:txBody>
                <a:bodyPr rtlCol="0" anchor="ctr"/>
                <a:lstStyle/>
                <a:p>
                  <a:endParaRPr lang="en-US"/>
                </a:p>
              </p:txBody>
            </p:sp>
            <p:grpSp>
              <p:nvGrpSpPr>
                <p:cNvPr id="59" name="Graphic 6">
                  <a:extLst>
                    <a:ext uri="{FF2B5EF4-FFF2-40B4-BE49-F238E27FC236}">
                      <a16:creationId xmlns:a16="http://schemas.microsoft.com/office/drawing/2014/main" id="{62A3E742-480C-66AB-C710-35D727D4350E}"/>
                    </a:ext>
                  </a:extLst>
                </p:cNvPr>
                <p:cNvGrpSpPr/>
                <p:nvPr/>
              </p:nvGrpSpPr>
              <p:grpSpPr>
                <a:xfrm>
                  <a:off x="7722316" y="3603797"/>
                  <a:ext cx="644126" cy="870709"/>
                  <a:chOff x="7722316" y="3603797"/>
                  <a:chExt cx="644126" cy="870709"/>
                </a:xfrm>
                <a:solidFill>
                  <a:srgbClr val="CE1725"/>
                </a:solidFill>
              </p:grpSpPr>
              <p:sp>
                <p:nvSpPr>
                  <p:cNvPr id="60" name="Freeform 59">
                    <a:extLst>
                      <a:ext uri="{FF2B5EF4-FFF2-40B4-BE49-F238E27FC236}">
                        <a16:creationId xmlns:a16="http://schemas.microsoft.com/office/drawing/2014/main" id="{7587B230-D4C1-A47E-A5D7-13C024155900}"/>
                      </a:ext>
                    </a:extLst>
                  </p:cNvPr>
                  <p:cNvSpPr/>
                  <p:nvPr/>
                </p:nvSpPr>
                <p:spPr>
                  <a:xfrm>
                    <a:off x="7722316" y="3603797"/>
                    <a:ext cx="644126" cy="757929"/>
                  </a:xfrm>
                  <a:custGeom>
                    <a:avLst/>
                    <a:gdLst>
                      <a:gd name="connsiteX0" fmla="*/ 613621 w 644126"/>
                      <a:gd name="connsiteY0" fmla="*/ 213507 h 757929"/>
                      <a:gd name="connsiteX1" fmla="*/ 644126 w 644126"/>
                      <a:gd name="connsiteY1" fmla="*/ 149522 h 757929"/>
                      <a:gd name="connsiteX2" fmla="*/ 556421 w 644126"/>
                      <a:gd name="connsiteY2" fmla="*/ 65125 h 757929"/>
                      <a:gd name="connsiteX3" fmla="*/ 550915 w 644126"/>
                      <a:gd name="connsiteY3" fmla="*/ 65292 h 757929"/>
                      <a:gd name="connsiteX4" fmla="*/ 513592 w 644126"/>
                      <a:gd name="connsiteY4" fmla="*/ 940 h 757929"/>
                      <a:gd name="connsiteX5" fmla="*/ 480379 w 644126"/>
                      <a:gd name="connsiteY5" fmla="*/ 107437 h 757929"/>
                      <a:gd name="connsiteX6" fmla="*/ 468707 w 644126"/>
                      <a:gd name="connsiteY6" fmla="*/ 149530 h 757929"/>
                      <a:gd name="connsiteX7" fmla="*/ 468732 w 644126"/>
                      <a:gd name="connsiteY7" fmla="*/ 150859 h 757929"/>
                      <a:gd name="connsiteX8" fmla="*/ 175403 w 644126"/>
                      <a:gd name="connsiteY8" fmla="*/ 150859 h 757929"/>
                      <a:gd name="connsiteX9" fmla="*/ 175420 w 644126"/>
                      <a:gd name="connsiteY9" fmla="*/ 149530 h 757929"/>
                      <a:gd name="connsiteX10" fmla="*/ 163747 w 644126"/>
                      <a:gd name="connsiteY10" fmla="*/ 107437 h 757929"/>
                      <a:gd name="connsiteX11" fmla="*/ 130535 w 644126"/>
                      <a:gd name="connsiteY11" fmla="*/ 940 h 757929"/>
                      <a:gd name="connsiteX12" fmla="*/ 93212 w 644126"/>
                      <a:gd name="connsiteY12" fmla="*/ 65292 h 757929"/>
                      <a:gd name="connsiteX13" fmla="*/ 87705 w 644126"/>
                      <a:gd name="connsiteY13" fmla="*/ 65125 h 757929"/>
                      <a:gd name="connsiteX14" fmla="*/ 0 w 644126"/>
                      <a:gd name="connsiteY14" fmla="*/ 149522 h 757929"/>
                      <a:gd name="connsiteX15" fmla="*/ 30514 w 644126"/>
                      <a:gd name="connsiteY15" fmla="*/ 213507 h 757929"/>
                      <a:gd name="connsiteX16" fmla="*/ 84297 w 644126"/>
                      <a:gd name="connsiteY16" fmla="*/ 315709 h 757929"/>
                      <a:gd name="connsiteX17" fmla="*/ 130476 w 644126"/>
                      <a:gd name="connsiteY17" fmla="*/ 223224 h 757929"/>
                      <a:gd name="connsiteX18" fmla="*/ 144346 w 644126"/>
                      <a:gd name="connsiteY18" fmla="*/ 216214 h 757929"/>
                      <a:gd name="connsiteX19" fmla="*/ 179956 w 644126"/>
                      <a:gd name="connsiteY19" fmla="*/ 223366 h 757929"/>
                      <a:gd name="connsiteX20" fmla="*/ 272299 w 644126"/>
                      <a:gd name="connsiteY20" fmla="*/ 757303 h 757929"/>
                      <a:gd name="connsiteX21" fmla="*/ 287155 w 644126"/>
                      <a:gd name="connsiteY21" fmla="*/ 757929 h 757929"/>
                      <a:gd name="connsiteX22" fmla="*/ 190743 w 644126"/>
                      <a:gd name="connsiteY22" fmla="*/ 213123 h 757929"/>
                      <a:gd name="connsiteX23" fmla="*/ 160138 w 644126"/>
                      <a:gd name="connsiteY23" fmla="*/ 201634 h 757929"/>
                      <a:gd name="connsiteX24" fmla="*/ 170958 w 644126"/>
                      <a:gd name="connsiteY24" fmla="*/ 177228 h 757929"/>
                      <a:gd name="connsiteX25" fmla="*/ 473169 w 644126"/>
                      <a:gd name="connsiteY25" fmla="*/ 177228 h 757929"/>
                      <a:gd name="connsiteX26" fmla="*/ 483989 w 644126"/>
                      <a:gd name="connsiteY26" fmla="*/ 201634 h 757929"/>
                      <a:gd name="connsiteX27" fmla="*/ 453383 w 644126"/>
                      <a:gd name="connsiteY27" fmla="*/ 213123 h 757929"/>
                      <a:gd name="connsiteX28" fmla="*/ 358910 w 644126"/>
                      <a:gd name="connsiteY28" fmla="*/ 757929 h 757929"/>
                      <a:gd name="connsiteX29" fmla="*/ 373766 w 644126"/>
                      <a:gd name="connsiteY29" fmla="*/ 757303 h 757929"/>
                      <a:gd name="connsiteX30" fmla="*/ 464162 w 644126"/>
                      <a:gd name="connsiteY30" fmla="*/ 223366 h 757929"/>
                      <a:gd name="connsiteX31" fmla="*/ 499780 w 644126"/>
                      <a:gd name="connsiteY31" fmla="*/ 216214 h 757929"/>
                      <a:gd name="connsiteX32" fmla="*/ 513650 w 644126"/>
                      <a:gd name="connsiteY32" fmla="*/ 223224 h 757929"/>
                      <a:gd name="connsiteX33" fmla="*/ 559838 w 644126"/>
                      <a:gd name="connsiteY33" fmla="*/ 315709 h 757929"/>
                      <a:gd name="connsiteX34" fmla="*/ 613621 w 644126"/>
                      <a:gd name="connsiteY34" fmla="*/ 213507 h 7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4126" h="757929">
                        <a:moveTo>
                          <a:pt x="613621" y="213507"/>
                        </a:moveTo>
                        <a:cubicBezTo>
                          <a:pt x="632304" y="198025"/>
                          <a:pt x="644126" y="175106"/>
                          <a:pt x="644126" y="149522"/>
                        </a:cubicBezTo>
                        <a:cubicBezTo>
                          <a:pt x="644126" y="102908"/>
                          <a:pt x="604857" y="65125"/>
                          <a:pt x="556421" y="65125"/>
                        </a:cubicBezTo>
                        <a:cubicBezTo>
                          <a:pt x="554574" y="65125"/>
                          <a:pt x="552736" y="65184"/>
                          <a:pt x="550915" y="65292"/>
                        </a:cubicBezTo>
                        <a:cubicBezTo>
                          <a:pt x="562487" y="38271"/>
                          <a:pt x="546286" y="5001"/>
                          <a:pt x="513592" y="940"/>
                        </a:cubicBezTo>
                        <a:cubicBezTo>
                          <a:pt x="415400" y="-11267"/>
                          <a:pt x="431977" y="99323"/>
                          <a:pt x="480379" y="107437"/>
                        </a:cubicBezTo>
                        <a:cubicBezTo>
                          <a:pt x="472960" y="119819"/>
                          <a:pt x="468707" y="134199"/>
                          <a:pt x="468707" y="149530"/>
                        </a:cubicBezTo>
                        <a:cubicBezTo>
                          <a:pt x="468707" y="149982"/>
                          <a:pt x="468724" y="150416"/>
                          <a:pt x="468732" y="150859"/>
                        </a:cubicBezTo>
                        <a:lnTo>
                          <a:pt x="175403" y="150859"/>
                        </a:lnTo>
                        <a:cubicBezTo>
                          <a:pt x="175403" y="150416"/>
                          <a:pt x="175420" y="149973"/>
                          <a:pt x="175420" y="149530"/>
                        </a:cubicBezTo>
                        <a:cubicBezTo>
                          <a:pt x="175420" y="134199"/>
                          <a:pt x="171175" y="119827"/>
                          <a:pt x="163747" y="107437"/>
                        </a:cubicBezTo>
                        <a:cubicBezTo>
                          <a:pt x="212149" y="99323"/>
                          <a:pt x="228735" y="-11259"/>
                          <a:pt x="130535" y="940"/>
                        </a:cubicBezTo>
                        <a:cubicBezTo>
                          <a:pt x="97841" y="5001"/>
                          <a:pt x="81648" y="38271"/>
                          <a:pt x="93212" y="65292"/>
                        </a:cubicBezTo>
                        <a:cubicBezTo>
                          <a:pt x="91390" y="65184"/>
                          <a:pt x="89561" y="65125"/>
                          <a:pt x="87705" y="65125"/>
                        </a:cubicBezTo>
                        <a:cubicBezTo>
                          <a:pt x="39270" y="65125"/>
                          <a:pt x="0" y="102908"/>
                          <a:pt x="0" y="149522"/>
                        </a:cubicBezTo>
                        <a:cubicBezTo>
                          <a:pt x="0" y="175106"/>
                          <a:pt x="11831" y="198025"/>
                          <a:pt x="30514" y="213507"/>
                        </a:cubicBezTo>
                        <a:cubicBezTo>
                          <a:pt x="-13945" y="234454"/>
                          <a:pt x="12800" y="327022"/>
                          <a:pt x="84297" y="315709"/>
                        </a:cubicBezTo>
                        <a:cubicBezTo>
                          <a:pt x="125062" y="309259"/>
                          <a:pt x="156344" y="254239"/>
                          <a:pt x="130476" y="223224"/>
                        </a:cubicBezTo>
                        <a:cubicBezTo>
                          <a:pt x="131788" y="222514"/>
                          <a:pt x="137520" y="220601"/>
                          <a:pt x="144346" y="216214"/>
                        </a:cubicBezTo>
                        <a:cubicBezTo>
                          <a:pt x="157481" y="213507"/>
                          <a:pt x="173798" y="216874"/>
                          <a:pt x="179956" y="223366"/>
                        </a:cubicBezTo>
                        <a:cubicBezTo>
                          <a:pt x="190593" y="234571"/>
                          <a:pt x="274471" y="705943"/>
                          <a:pt x="272299" y="757303"/>
                        </a:cubicBezTo>
                        <a:lnTo>
                          <a:pt x="287155" y="757929"/>
                        </a:lnTo>
                        <a:cubicBezTo>
                          <a:pt x="289603" y="700011"/>
                          <a:pt x="204872" y="227995"/>
                          <a:pt x="190743" y="213123"/>
                        </a:cubicBezTo>
                        <a:cubicBezTo>
                          <a:pt x="182045" y="203965"/>
                          <a:pt x="171183" y="202085"/>
                          <a:pt x="160138" y="201634"/>
                        </a:cubicBezTo>
                        <a:cubicBezTo>
                          <a:pt x="164825" y="195384"/>
                          <a:pt x="168819" y="187397"/>
                          <a:pt x="170958" y="177228"/>
                        </a:cubicBezTo>
                        <a:lnTo>
                          <a:pt x="473169" y="177228"/>
                        </a:lnTo>
                        <a:cubicBezTo>
                          <a:pt x="475299" y="187397"/>
                          <a:pt x="479293" y="195384"/>
                          <a:pt x="483989" y="201634"/>
                        </a:cubicBezTo>
                        <a:cubicBezTo>
                          <a:pt x="472943" y="202085"/>
                          <a:pt x="462081" y="203965"/>
                          <a:pt x="453383" y="213123"/>
                        </a:cubicBezTo>
                        <a:cubicBezTo>
                          <a:pt x="439254" y="227995"/>
                          <a:pt x="356462" y="700011"/>
                          <a:pt x="358910" y="757929"/>
                        </a:cubicBezTo>
                        <a:lnTo>
                          <a:pt x="373766" y="757303"/>
                        </a:lnTo>
                        <a:cubicBezTo>
                          <a:pt x="371593" y="705943"/>
                          <a:pt x="453517" y="234571"/>
                          <a:pt x="464162" y="223366"/>
                        </a:cubicBezTo>
                        <a:cubicBezTo>
                          <a:pt x="470328" y="216874"/>
                          <a:pt x="486638" y="213507"/>
                          <a:pt x="499780" y="216214"/>
                        </a:cubicBezTo>
                        <a:cubicBezTo>
                          <a:pt x="506607" y="220601"/>
                          <a:pt x="512338" y="222514"/>
                          <a:pt x="513650" y="223224"/>
                        </a:cubicBezTo>
                        <a:cubicBezTo>
                          <a:pt x="487782" y="254239"/>
                          <a:pt x="519064" y="309259"/>
                          <a:pt x="559838" y="315709"/>
                        </a:cubicBezTo>
                        <a:cubicBezTo>
                          <a:pt x="631326" y="327022"/>
                          <a:pt x="658080" y="234454"/>
                          <a:pt x="613621" y="213507"/>
                        </a:cubicBezTo>
                        <a:close/>
                      </a:path>
                    </a:pathLst>
                  </a:custGeom>
                  <a:solidFill>
                    <a:srgbClr val="CE1725"/>
                  </a:solidFill>
                  <a:ln w="75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2501BF5-BCD4-F936-8C0C-7A81D874245A}"/>
                      </a:ext>
                    </a:extLst>
                  </p:cNvPr>
                  <p:cNvSpPr/>
                  <p:nvPr/>
                </p:nvSpPr>
                <p:spPr>
                  <a:xfrm>
                    <a:off x="7890274" y="4321755"/>
                    <a:ext cx="288224" cy="152751"/>
                  </a:xfrm>
                  <a:custGeom>
                    <a:avLst/>
                    <a:gdLst>
                      <a:gd name="connsiteX0" fmla="*/ 288224 w 288224"/>
                      <a:gd name="connsiteY0" fmla="*/ 62481 h 152751"/>
                      <a:gd name="connsiteX1" fmla="*/ 144112 w 288224"/>
                      <a:gd name="connsiteY1" fmla="*/ 152751 h 152751"/>
                      <a:gd name="connsiteX2" fmla="*/ 0 w 288224"/>
                      <a:gd name="connsiteY2" fmla="*/ 62481 h 152751"/>
                      <a:gd name="connsiteX3" fmla="*/ 144112 w 288224"/>
                      <a:gd name="connsiteY3" fmla="*/ 0 h 152751"/>
                      <a:gd name="connsiteX4" fmla="*/ 288224 w 288224"/>
                      <a:gd name="connsiteY4" fmla="*/ 62481 h 15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24" h="152751">
                        <a:moveTo>
                          <a:pt x="288224" y="62481"/>
                        </a:moveTo>
                        <a:cubicBezTo>
                          <a:pt x="288224" y="112337"/>
                          <a:pt x="223705" y="152751"/>
                          <a:pt x="144112" y="152751"/>
                        </a:cubicBezTo>
                        <a:cubicBezTo>
                          <a:pt x="64520" y="152751"/>
                          <a:pt x="0" y="112337"/>
                          <a:pt x="0" y="62481"/>
                        </a:cubicBezTo>
                        <a:cubicBezTo>
                          <a:pt x="0" y="12625"/>
                          <a:pt x="64520" y="0"/>
                          <a:pt x="144112" y="0"/>
                        </a:cubicBezTo>
                        <a:cubicBezTo>
                          <a:pt x="223705" y="0"/>
                          <a:pt x="288224" y="12625"/>
                          <a:pt x="288224" y="62481"/>
                        </a:cubicBezTo>
                        <a:close/>
                      </a:path>
                    </a:pathLst>
                  </a:custGeom>
                  <a:solidFill>
                    <a:srgbClr val="CE1725"/>
                  </a:solidFill>
                  <a:ln w="751"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1B2275C3-0ECE-71AD-CDFB-AD7B81B7D577}"/>
                    </a:ext>
                  </a:extLst>
                </p:cNvPr>
                <p:cNvSpPr/>
                <p:nvPr/>
              </p:nvSpPr>
              <p:spPr>
                <a:xfrm>
                  <a:off x="7801001" y="3464096"/>
                  <a:ext cx="377493" cy="139693"/>
                </a:xfrm>
                <a:custGeom>
                  <a:avLst/>
                  <a:gdLst>
                    <a:gd name="connsiteX0" fmla="*/ 343984 w 377493"/>
                    <a:gd name="connsiteY0" fmla="*/ 881 h 139693"/>
                    <a:gd name="connsiteX1" fmla="*/ 166518 w 377493"/>
                    <a:gd name="connsiteY1" fmla="*/ 11727 h 139693"/>
                    <a:gd name="connsiteX2" fmla="*/ 72 w 377493"/>
                    <a:gd name="connsiteY2" fmla="*/ 72302 h 139693"/>
                    <a:gd name="connsiteX3" fmla="*/ 187865 w 377493"/>
                    <a:gd name="connsiteY3" fmla="*/ 127665 h 139693"/>
                    <a:gd name="connsiteX4" fmla="*/ 343984 w 377493"/>
                    <a:gd name="connsiteY4" fmla="*/ 881 h 1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93" h="139693">
                      <a:moveTo>
                        <a:pt x="343984" y="881"/>
                      </a:moveTo>
                      <a:cubicBezTo>
                        <a:pt x="294863" y="-4700"/>
                        <a:pt x="229007" y="18310"/>
                        <a:pt x="166518" y="11727"/>
                      </a:cubicBezTo>
                      <a:cubicBezTo>
                        <a:pt x="78587" y="2461"/>
                        <a:pt x="-2761" y="22538"/>
                        <a:pt x="72" y="72302"/>
                      </a:cubicBezTo>
                      <a:cubicBezTo>
                        <a:pt x="4367" y="147751"/>
                        <a:pt x="83625" y="149288"/>
                        <a:pt x="187865" y="127665"/>
                      </a:cubicBezTo>
                      <a:cubicBezTo>
                        <a:pt x="358656" y="92230"/>
                        <a:pt x="423067" y="9872"/>
                        <a:pt x="343984" y="881"/>
                      </a:cubicBezTo>
                      <a:close/>
                    </a:path>
                  </a:pathLst>
                </a:custGeom>
                <a:solidFill>
                  <a:srgbClr val="CE4A00"/>
                </a:solidFill>
                <a:ln w="75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3BD8490A-62C1-01D2-C06D-1E752770CCA3}"/>
                    </a:ext>
                  </a:extLst>
                </p:cNvPr>
                <p:cNvSpPr/>
                <p:nvPr/>
              </p:nvSpPr>
              <p:spPr>
                <a:xfrm>
                  <a:off x="7606021" y="1599124"/>
                  <a:ext cx="923457" cy="2522454"/>
                </a:xfrm>
                <a:custGeom>
                  <a:avLst/>
                  <a:gdLst>
                    <a:gd name="connsiteX0" fmla="*/ 777132 w 923457"/>
                    <a:gd name="connsiteY0" fmla="*/ 2275456 h 2522454"/>
                    <a:gd name="connsiteX1" fmla="*/ 761089 w 923457"/>
                    <a:gd name="connsiteY1" fmla="*/ 2263299 h 2522454"/>
                    <a:gd name="connsiteX2" fmla="*/ 760421 w 923457"/>
                    <a:gd name="connsiteY2" fmla="*/ 2184207 h 2522454"/>
                    <a:gd name="connsiteX3" fmla="*/ 702502 w 923457"/>
                    <a:gd name="connsiteY3" fmla="*/ 2152783 h 2522454"/>
                    <a:gd name="connsiteX4" fmla="*/ 607711 w 923457"/>
                    <a:gd name="connsiteY4" fmla="*/ 2225249 h 2522454"/>
                    <a:gd name="connsiteX5" fmla="*/ 603742 w 923457"/>
                    <a:gd name="connsiteY5" fmla="*/ 2230838 h 2522454"/>
                    <a:gd name="connsiteX6" fmla="*/ 593967 w 923457"/>
                    <a:gd name="connsiteY6" fmla="*/ 2241182 h 2522454"/>
                    <a:gd name="connsiteX7" fmla="*/ 593106 w 923457"/>
                    <a:gd name="connsiteY7" fmla="*/ 2239302 h 2522454"/>
                    <a:gd name="connsiteX8" fmla="*/ 585770 w 923457"/>
                    <a:gd name="connsiteY8" fmla="*/ 2224681 h 2522454"/>
                    <a:gd name="connsiteX9" fmla="*/ 525102 w 923457"/>
                    <a:gd name="connsiteY9" fmla="*/ 2174657 h 2522454"/>
                    <a:gd name="connsiteX10" fmla="*/ 458920 w 923457"/>
                    <a:gd name="connsiteY10" fmla="*/ 2199189 h 2522454"/>
                    <a:gd name="connsiteX11" fmla="*/ 427279 w 923457"/>
                    <a:gd name="connsiteY11" fmla="*/ 2254726 h 2522454"/>
                    <a:gd name="connsiteX12" fmla="*/ 423811 w 923457"/>
                    <a:gd name="connsiteY12" fmla="*/ 2264092 h 2522454"/>
                    <a:gd name="connsiteX13" fmla="*/ 419608 w 923457"/>
                    <a:gd name="connsiteY13" fmla="*/ 2255361 h 2522454"/>
                    <a:gd name="connsiteX14" fmla="*/ 395771 w 923457"/>
                    <a:gd name="connsiteY14" fmla="*/ 2215256 h 2522454"/>
                    <a:gd name="connsiteX15" fmla="*/ 336431 w 923457"/>
                    <a:gd name="connsiteY15" fmla="*/ 2187249 h 2522454"/>
                    <a:gd name="connsiteX16" fmla="*/ 262195 w 923457"/>
                    <a:gd name="connsiteY16" fmla="*/ 2250290 h 2522454"/>
                    <a:gd name="connsiteX17" fmla="*/ 244381 w 923457"/>
                    <a:gd name="connsiteY17" fmla="*/ 2223486 h 2522454"/>
                    <a:gd name="connsiteX18" fmla="*/ 192896 w 923457"/>
                    <a:gd name="connsiteY18" fmla="*/ 2199105 h 2522454"/>
                    <a:gd name="connsiteX19" fmla="*/ 110237 w 923457"/>
                    <a:gd name="connsiteY19" fmla="*/ 2266382 h 2522454"/>
                    <a:gd name="connsiteX20" fmla="*/ 102968 w 923457"/>
                    <a:gd name="connsiteY20" fmla="*/ 2280185 h 2522454"/>
                    <a:gd name="connsiteX21" fmla="*/ 109284 w 923457"/>
                    <a:gd name="connsiteY21" fmla="*/ 2240372 h 2522454"/>
                    <a:gd name="connsiteX22" fmla="*/ 159968 w 923457"/>
                    <a:gd name="connsiteY22" fmla="*/ 2187825 h 2522454"/>
                    <a:gd name="connsiteX23" fmla="*/ 203783 w 923457"/>
                    <a:gd name="connsiteY23" fmla="*/ 2183798 h 2522454"/>
                    <a:gd name="connsiteX24" fmla="*/ 388493 w 923457"/>
                    <a:gd name="connsiteY24" fmla="*/ 2111675 h 2522454"/>
                    <a:gd name="connsiteX25" fmla="*/ 468220 w 923457"/>
                    <a:gd name="connsiteY25" fmla="*/ 2030487 h 2522454"/>
                    <a:gd name="connsiteX26" fmla="*/ 681054 w 923457"/>
                    <a:gd name="connsiteY26" fmla="*/ 1963377 h 2522454"/>
                    <a:gd name="connsiteX27" fmla="*/ 823320 w 923457"/>
                    <a:gd name="connsiteY27" fmla="*/ 1552497 h 2522454"/>
                    <a:gd name="connsiteX28" fmla="*/ 681096 w 923457"/>
                    <a:gd name="connsiteY28" fmla="*/ 1506685 h 2522454"/>
                    <a:gd name="connsiteX29" fmla="*/ 556961 w 923457"/>
                    <a:gd name="connsiteY29" fmla="*/ 1511005 h 2522454"/>
                    <a:gd name="connsiteX30" fmla="*/ 455419 w 923457"/>
                    <a:gd name="connsiteY30" fmla="*/ 1360526 h 2522454"/>
                    <a:gd name="connsiteX31" fmla="*/ 452913 w 923457"/>
                    <a:gd name="connsiteY31" fmla="*/ 180591 h 2522454"/>
                    <a:gd name="connsiteX32" fmla="*/ 837147 w 923457"/>
                    <a:gd name="connsiteY32" fmla="*/ 182572 h 2522454"/>
                    <a:gd name="connsiteX33" fmla="*/ 837114 w 923457"/>
                    <a:gd name="connsiteY33" fmla="*/ 130543 h 2522454"/>
                    <a:gd name="connsiteX34" fmla="*/ 549943 w 923457"/>
                    <a:gd name="connsiteY34" fmla="*/ 129156 h 2522454"/>
                    <a:gd name="connsiteX35" fmla="*/ 729941 w 923457"/>
                    <a:gd name="connsiteY35" fmla="*/ 49981 h 2522454"/>
                    <a:gd name="connsiteX36" fmla="*/ 898467 w 923457"/>
                    <a:gd name="connsiteY36" fmla="*/ 49981 h 2522454"/>
                    <a:gd name="connsiteX37" fmla="*/ 923458 w 923457"/>
                    <a:gd name="connsiteY37" fmla="*/ 24991 h 2522454"/>
                    <a:gd name="connsiteX38" fmla="*/ 898467 w 923457"/>
                    <a:gd name="connsiteY38" fmla="*/ 0 h 2522454"/>
                    <a:gd name="connsiteX39" fmla="*/ 724685 w 923457"/>
                    <a:gd name="connsiteY39" fmla="*/ 0 h 2522454"/>
                    <a:gd name="connsiteX40" fmla="*/ 714626 w 923457"/>
                    <a:gd name="connsiteY40" fmla="*/ 2114 h 2522454"/>
                    <a:gd name="connsiteX41" fmla="*/ 410769 w 923457"/>
                    <a:gd name="connsiteY41" fmla="*/ 136275 h 2522454"/>
                    <a:gd name="connsiteX42" fmla="*/ 401352 w 923457"/>
                    <a:gd name="connsiteY42" fmla="*/ 171100 h 2522454"/>
                    <a:gd name="connsiteX43" fmla="*/ 399948 w 923457"/>
                    <a:gd name="connsiteY43" fmla="*/ 218173 h 2522454"/>
                    <a:gd name="connsiteX44" fmla="*/ 401753 w 923457"/>
                    <a:gd name="connsiteY44" fmla="*/ 1378055 h 2522454"/>
                    <a:gd name="connsiteX45" fmla="*/ 500011 w 923457"/>
                    <a:gd name="connsiteY45" fmla="*/ 1519811 h 2522454"/>
                    <a:gd name="connsiteX46" fmla="*/ 446162 w 923457"/>
                    <a:gd name="connsiteY46" fmla="*/ 1655894 h 2522454"/>
                    <a:gd name="connsiteX47" fmla="*/ 461836 w 923457"/>
                    <a:gd name="connsiteY47" fmla="*/ 1793221 h 2522454"/>
                    <a:gd name="connsiteX48" fmla="*/ 379578 w 923457"/>
                    <a:gd name="connsiteY48" fmla="*/ 1856864 h 2522454"/>
                    <a:gd name="connsiteX49" fmla="*/ 302417 w 923457"/>
                    <a:gd name="connsiteY49" fmla="*/ 1915685 h 2522454"/>
                    <a:gd name="connsiteX50" fmla="*/ 326848 w 923457"/>
                    <a:gd name="connsiteY50" fmla="*/ 1999297 h 2522454"/>
                    <a:gd name="connsiteX51" fmla="*/ 365466 w 923457"/>
                    <a:gd name="connsiteY51" fmla="*/ 2023293 h 2522454"/>
                    <a:gd name="connsiteX52" fmla="*/ 200934 w 923457"/>
                    <a:gd name="connsiteY52" fmla="*/ 2108901 h 2522454"/>
                    <a:gd name="connsiteX53" fmla="*/ 138144 w 923457"/>
                    <a:gd name="connsiteY53" fmla="*/ 2116154 h 2522454"/>
                    <a:gd name="connsiteX54" fmla="*/ 27812 w 923457"/>
                    <a:gd name="connsiteY54" fmla="*/ 2272966 h 2522454"/>
                    <a:gd name="connsiteX55" fmla="*/ 77534 w 923457"/>
                    <a:gd name="connsiteY55" fmla="*/ 2351489 h 2522454"/>
                    <a:gd name="connsiteX56" fmla="*/ 148070 w 923457"/>
                    <a:gd name="connsiteY56" fmla="*/ 2340819 h 2522454"/>
                    <a:gd name="connsiteX57" fmla="*/ 177104 w 923457"/>
                    <a:gd name="connsiteY57" fmla="*/ 2299452 h 2522454"/>
                    <a:gd name="connsiteX58" fmla="*/ 191066 w 923457"/>
                    <a:gd name="connsiteY58" fmla="*/ 2276926 h 2522454"/>
                    <a:gd name="connsiteX59" fmla="*/ 200382 w 923457"/>
                    <a:gd name="connsiteY59" fmla="*/ 2292551 h 2522454"/>
                    <a:gd name="connsiteX60" fmla="*/ 262462 w 923457"/>
                    <a:gd name="connsiteY60" fmla="*/ 2344813 h 2522454"/>
                    <a:gd name="connsiteX61" fmla="*/ 307948 w 923457"/>
                    <a:gd name="connsiteY61" fmla="*/ 2318803 h 2522454"/>
                    <a:gd name="connsiteX62" fmla="*/ 326096 w 923457"/>
                    <a:gd name="connsiteY62" fmla="*/ 2288949 h 2522454"/>
                    <a:gd name="connsiteX63" fmla="*/ 340191 w 923457"/>
                    <a:gd name="connsiteY63" fmla="*/ 2265137 h 2522454"/>
                    <a:gd name="connsiteX64" fmla="*/ 352273 w 923457"/>
                    <a:gd name="connsiteY64" fmla="*/ 2287479 h 2522454"/>
                    <a:gd name="connsiteX65" fmla="*/ 378467 w 923457"/>
                    <a:gd name="connsiteY65" fmla="*/ 2328261 h 2522454"/>
                    <a:gd name="connsiteX66" fmla="*/ 441474 w 923457"/>
                    <a:gd name="connsiteY66" fmla="*/ 2349851 h 2522454"/>
                    <a:gd name="connsiteX67" fmla="*/ 497271 w 923457"/>
                    <a:gd name="connsiteY67" fmla="*/ 2280477 h 2522454"/>
                    <a:gd name="connsiteX68" fmla="*/ 507490 w 923457"/>
                    <a:gd name="connsiteY68" fmla="*/ 2256038 h 2522454"/>
                    <a:gd name="connsiteX69" fmla="*/ 513472 w 923457"/>
                    <a:gd name="connsiteY69" fmla="*/ 2251326 h 2522454"/>
                    <a:gd name="connsiteX70" fmla="*/ 522086 w 923457"/>
                    <a:gd name="connsiteY70" fmla="*/ 2263616 h 2522454"/>
                    <a:gd name="connsiteX71" fmla="*/ 525295 w 923457"/>
                    <a:gd name="connsiteY71" fmla="*/ 2270417 h 2522454"/>
                    <a:gd name="connsiteX72" fmla="*/ 580306 w 923457"/>
                    <a:gd name="connsiteY72" fmla="*/ 2323607 h 2522454"/>
                    <a:gd name="connsiteX73" fmla="*/ 586881 w 923457"/>
                    <a:gd name="connsiteY73" fmla="*/ 2324025 h 2522454"/>
                    <a:gd name="connsiteX74" fmla="*/ 664093 w 923457"/>
                    <a:gd name="connsiteY74" fmla="*/ 2274796 h 2522454"/>
                    <a:gd name="connsiteX75" fmla="*/ 668429 w 923457"/>
                    <a:gd name="connsiteY75" fmla="*/ 2268696 h 2522454"/>
                    <a:gd name="connsiteX76" fmla="*/ 687070 w 923457"/>
                    <a:gd name="connsiteY76" fmla="*/ 2243956 h 2522454"/>
                    <a:gd name="connsiteX77" fmla="*/ 688699 w 923457"/>
                    <a:gd name="connsiteY77" fmla="*/ 2291381 h 2522454"/>
                    <a:gd name="connsiteX78" fmla="*/ 704482 w 923457"/>
                    <a:gd name="connsiteY78" fmla="*/ 2312979 h 2522454"/>
                    <a:gd name="connsiteX79" fmla="*/ 647975 w 923457"/>
                    <a:gd name="connsiteY79" fmla="*/ 2309353 h 2522454"/>
                    <a:gd name="connsiteX80" fmla="*/ 607277 w 923457"/>
                    <a:gd name="connsiteY80" fmla="*/ 2356076 h 2522454"/>
                    <a:gd name="connsiteX81" fmla="*/ 603249 w 923457"/>
                    <a:gd name="connsiteY81" fmla="*/ 2392898 h 2522454"/>
                    <a:gd name="connsiteX82" fmla="*/ 602999 w 923457"/>
                    <a:gd name="connsiteY82" fmla="*/ 2399273 h 2522454"/>
                    <a:gd name="connsiteX83" fmla="*/ 602556 w 923457"/>
                    <a:gd name="connsiteY83" fmla="*/ 2404253 h 2522454"/>
                    <a:gd name="connsiteX84" fmla="*/ 600133 w 923457"/>
                    <a:gd name="connsiteY84" fmla="*/ 2398596 h 2522454"/>
                    <a:gd name="connsiteX85" fmla="*/ 594092 w 923457"/>
                    <a:gd name="connsiteY85" fmla="*/ 2383105 h 2522454"/>
                    <a:gd name="connsiteX86" fmla="*/ 554755 w 923457"/>
                    <a:gd name="connsiteY86" fmla="*/ 2317098 h 2522454"/>
                    <a:gd name="connsiteX87" fmla="*/ 503696 w 923457"/>
                    <a:gd name="connsiteY87" fmla="*/ 2308359 h 2522454"/>
                    <a:gd name="connsiteX88" fmla="*/ 457926 w 923457"/>
                    <a:gd name="connsiteY88" fmla="*/ 2408739 h 2522454"/>
                    <a:gd name="connsiteX89" fmla="*/ 452420 w 923457"/>
                    <a:gd name="connsiteY89" fmla="*/ 2440456 h 2522454"/>
                    <a:gd name="connsiteX90" fmla="*/ 444942 w 923457"/>
                    <a:gd name="connsiteY90" fmla="*/ 2447508 h 2522454"/>
                    <a:gd name="connsiteX91" fmla="*/ 435350 w 923457"/>
                    <a:gd name="connsiteY91" fmla="*/ 2440339 h 2522454"/>
                    <a:gd name="connsiteX92" fmla="*/ 425014 w 923457"/>
                    <a:gd name="connsiteY92" fmla="*/ 2412307 h 2522454"/>
                    <a:gd name="connsiteX93" fmla="*/ 406123 w 923457"/>
                    <a:gd name="connsiteY93" fmla="*/ 2364047 h 2522454"/>
                    <a:gd name="connsiteX94" fmla="*/ 343801 w 923457"/>
                    <a:gd name="connsiteY94" fmla="*/ 2327910 h 2522454"/>
                    <a:gd name="connsiteX95" fmla="*/ 273073 w 923457"/>
                    <a:gd name="connsiteY95" fmla="*/ 2412407 h 2522454"/>
                    <a:gd name="connsiteX96" fmla="*/ 271411 w 923457"/>
                    <a:gd name="connsiteY96" fmla="*/ 2416944 h 2522454"/>
                    <a:gd name="connsiteX97" fmla="*/ 267500 w 923457"/>
                    <a:gd name="connsiteY97" fmla="*/ 2408931 h 2522454"/>
                    <a:gd name="connsiteX98" fmla="*/ 263289 w 923457"/>
                    <a:gd name="connsiteY98" fmla="*/ 2399665 h 2522454"/>
                    <a:gd name="connsiteX99" fmla="*/ 203766 w 923457"/>
                    <a:gd name="connsiteY99" fmla="*/ 2327125 h 2522454"/>
                    <a:gd name="connsiteX100" fmla="*/ 146850 w 923457"/>
                    <a:gd name="connsiteY100" fmla="*/ 2353177 h 2522454"/>
                    <a:gd name="connsiteX101" fmla="*/ 128318 w 923457"/>
                    <a:gd name="connsiteY101" fmla="*/ 2390132 h 2522454"/>
                    <a:gd name="connsiteX102" fmla="*/ 110513 w 923457"/>
                    <a:gd name="connsiteY102" fmla="*/ 2426118 h 2522454"/>
                    <a:gd name="connsiteX103" fmla="*/ 100904 w 923457"/>
                    <a:gd name="connsiteY103" fmla="*/ 2436713 h 2522454"/>
                    <a:gd name="connsiteX104" fmla="*/ 88279 w 923457"/>
                    <a:gd name="connsiteY104" fmla="*/ 2433705 h 2522454"/>
                    <a:gd name="connsiteX105" fmla="*/ 33151 w 923457"/>
                    <a:gd name="connsiteY105" fmla="*/ 2427129 h 2522454"/>
                    <a:gd name="connsiteX106" fmla="*/ 231 w 923457"/>
                    <a:gd name="connsiteY106" fmla="*/ 2468513 h 2522454"/>
                    <a:gd name="connsiteX107" fmla="*/ 41381 w 923457"/>
                    <a:gd name="connsiteY107" fmla="*/ 2501617 h 2522454"/>
                    <a:gd name="connsiteX108" fmla="*/ 67249 w 923457"/>
                    <a:gd name="connsiteY108" fmla="*/ 2505602 h 2522454"/>
                    <a:gd name="connsiteX109" fmla="*/ 107446 w 923457"/>
                    <a:gd name="connsiteY109" fmla="*/ 2511367 h 2522454"/>
                    <a:gd name="connsiteX110" fmla="*/ 193706 w 923457"/>
                    <a:gd name="connsiteY110" fmla="*/ 2426803 h 2522454"/>
                    <a:gd name="connsiteX111" fmla="*/ 195144 w 923457"/>
                    <a:gd name="connsiteY111" fmla="*/ 2430054 h 2522454"/>
                    <a:gd name="connsiteX112" fmla="*/ 201502 w 923457"/>
                    <a:gd name="connsiteY112" fmla="*/ 2443781 h 2522454"/>
                    <a:gd name="connsiteX113" fmla="*/ 206757 w 923457"/>
                    <a:gd name="connsiteY113" fmla="*/ 2455228 h 2522454"/>
                    <a:gd name="connsiteX114" fmla="*/ 277711 w 923457"/>
                    <a:gd name="connsiteY114" fmla="*/ 2508301 h 2522454"/>
                    <a:gd name="connsiteX115" fmla="*/ 277978 w 923457"/>
                    <a:gd name="connsiteY115" fmla="*/ 2508301 h 2522454"/>
                    <a:gd name="connsiteX116" fmla="*/ 327191 w 923457"/>
                    <a:gd name="connsiteY116" fmla="*/ 2475565 h 2522454"/>
                    <a:gd name="connsiteX117" fmla="*/ 343049 w 923457"/>
                    <a:gd name="connsiteY117" fmla="*/ 2438183 h 2522454"/>
                    <a:gd name="connsiteX118" fmla="*/ 349424 w 923457"/>
                    <a:gd name="connsiteY118" fmla="*/ 2421306 h 2522454"/>
                    <a:gd name="connsiteX119" fmla="*/ 354145 w 923457"/>
                    <a:gd name="connsiteY119" fmla="*/ 2435518 h 2522454"/>
                    <a:gd name="connsiteX120" fmla="*/ 375693 w 923457"/>
                    <a:gd name="connsiteY120" fmla="*/ 2485282 h 2522454"/>
                    <a:gd name="connsiteX121" fmla="*/ 444791 w 923457"/>
                    <a:gd name="connsiteY121" fmla="*/ 2522455 h 2522454"/>
                    <a:gd name="connsiteX122" fmla="*/ 448309 w 923457"/>
                    <a:gd name="connsiteY122" fmla="*/ 2522380 h 2522454"/>
                    <a:gd name="connsiteX123" fmla="*/ 516639 w 923457"/>
                    <a:gd name="connsiteY123" fmla="*/ 2478573 h 2522454"/>
                    <a:gd name="connsiteX124" fmla="*/ 530717 w 923457"/>
                    <a:gd name="connsiteY124" fmla="*/ 2426093 h 2522454"/>
                    <a:gd name="connsiteX125" fmla="*/ 532564 w 923457"/>
                    <a:gd name="connsiteY125" fmla="*/ 2430271 h 2522454"/>
                    <a:gd name="connsiteX126" fmla="*/ 535279 w 923457"/>
                    <a:gd name="connsiteY126" fmla="*/ 2437014 h 2522454"/>
                    <a:gd name="connsiteX127" fmla="*/ 589062 w 923457"/>
                    <a:gd name="connsiteY127" fmla="*/ 2503371 h 2522454"/>
                    <a:gd name="connsiteX128" fmla="*/ 635008 w 923457"/>
                    <a:gd name="connsiteY128" fmla="*/ 2493788 h 2522454"/>
                    <a:gd name="connsiteX129" fmla="*/ 677286 w 923457"/>
                    <a:gd name="connsiteY129" fmla="*/ 2405013 h 2522454"/>
                    <a:gd name="connsiteX130" fmla="*/ 677729 w 923457"/>
                    <a:gd name="connsiteY130" fmla="*/ 2395112 h 2522454"/>
                    <a:gd name="connsiteX131" fmla="*/ 678247 w 923457"/>
                    <a:gd name="connsiteY131" fmla="*/ 2383882 h 2522454"/>
                    <a:gd name="connsiteX132" fmla="*/ 706713 w 923457"/>
                    <a:gd name="connsiteY132" fmla="*/ 2390684 h 2522454"/>
                    <a:gd name="connsiteX133" fmla="*/ 813293 w 923457"/>
                    <a:gd name="connsiteY133" fmla="*/ 2393975 h 2522454"/>
                    <a:gd name="connsiteX134" fmla="*/ 834248 w 923457"/>
                    <a:gd name="connsiteY134" fmla="*/ 2361549 h 2522454"/>
                    <a:gd name="connsiteX135" fmla="*/ 811931 w 923457"/>
                    <a:gd name="connsiteY135" fmla="*/ 2303939 h 2522454"/>
                    <a:gd name="connsiteX136" fmla="*/ 777115 w 923457"/>
                    <a:gd name="connsiteY136" fmla="*/ 2275464 h 252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23457" h="2522454">
                      <a:moveTo>
                        <a:pt x="777132" y="2275456"/>
                      </a:moveTo>
                      <a:cubicBezTo>
                        <a:pt x="772285" y="2271896"/>
                        <a:pt x="765869" y="2267192"/>
                        <a:pt x="761089" y="2263299"/>
                      </a:cubicBezTo>
                      <a:cubicBezTo>
                        <a:pt x="769236" y="2250440"/>
                        <a:pt x="787024" y="2219751"/>
                        <a:pt x="760421" y="2184207"/>
                      </a:cubicBezTo>
                      <a:cubicBezTo>
                        <a:pt x="740694" y="2157855"/>
                        <a:pt x="718009" y="2152574"/>
                        <a:pt x="702502" y="2152783"/>
                      </a:cubicBezTo>
                      <a:cubicBezTo>
                        <a:pt x="658570" y="2153376"/>
                        <a:pt x="627964" y="2196623"/>
                        <a:pt x="607711" y="2225249"/>
                      </a:cubicBezTo>
                      <a:cubicBezTo>
                        <a:pt x="606299" y="2227246"/>
                        <a:pt x="604971" y="2229125"/>
                        <a:pt x="603742" y="2230838"/>
                      </a:cubicBezTo>
                      <a:cubicBezTo>
                        <a:pt x="601754" y="2233596"/>
                        <a:pt x="597952" y="2237564"/>
                        <a:pt x="593967" y="2241182"/>
                      </a:cubicBezTo>
                      <a:cubicBezTo>
                        <a:pt x="593658" y="2240505"/>
                        <a:pt x="593365" y="2239870"/>
                        <a:pt x="593106" y="2239302"/>
                      </a:cubicBezTo>
                      <a:cubicBezTo>
                        <a:pt x="590758" y="2234130"/>
                        <a:pt x="588544" y="2229243"/>
                        <a:pt x="585770" y="2224681"/>
                      </a:cubicBezTo>
                      <a:cubicBezTo>
                        <a:pt x="574206" y="2205630"/>
                        <a:pt x="555348" y="2179729"/>
                        <a:pt x="525102" y="2174657"/>
                      </a:cubicBezTo>
                      <a:cubicBezTo>
                        <a:pt x="494489" y="2169527"/>
                        <a:pt x="471353" y="2188820"/>
                        <a:pt x="458920" y="2199189"/>
                      </a:cubicBezTo>
                      <a:cubicBezTo>
                        <a:pt x="442527" y="2212858"/>
                        <a:pt x="434773" y="2234147"/>
                        <a:pt x="427279" y="2254726"/>
                      </a:cubicBezTo>
                      <a:cubicBezTo>
                        <a:pt x="426293" y="2257442"/>
                        <a:pt x="425090" y="2260734"/>
                        <a:pt x="423811" y="2264092"/>
                      </a:cubicBezTo>
                      <a:cubicBezTo>
                        <a:pt x="422324" y="2261118"/>
                        <a:pt x="420837" y="2257960"/>
                        <a:pt x="419608" y="2255361"/>
                      </a:cubicBezTo>
                      <a:cubicBezTo>
                        <a:pt x="413559" y="2242536"/>
                        <a:pt x="406691" y="2227989"/>
                        <a:pt x="395771" y="2215256"/>
                      </a:cubicBezTo>
                      <a:cubicBezTo>
                        <a:pt x="375910" y="2192103"/>
                        <a:pt x="352532" y="2187249"/>
                        <a:pt x="336431" y="2187249"/>
                      </a:cubicBezTo>
                      <a:cubicBezTo>
                        <a:pt x="297872" y="2187249"/>
                        <a:pt x="277209" y="2222892"/>
                        <a:pt x="262195" y="2250290"/>
                      </a:cubicBezTo>
                      <a:cubicBezTo>
                        <a:pt x="256847" y="2241023"/>
                        <a:pt x="251199" y="2231699"/>
                        <a:pt x="244381" y="2223486"/>
                      </a:cubicBezTo>
                      <a:cubicBezTo>
                        <a:pt x="225724" y="2201010"/>
                        <a:pt x="206089" y="2197818"/>
                        <a:pt x="192896" y="2199105"/>
                      </a:cubicBezTo>
                      <a:cubicBezTo>
                        <a:pt x="140675" y="2204185"/>
                        <a:pt x="121625" y="2243121"/>
                        <a:pt x="110237" y="2266382"/>
                      </a:cubicBezTo>
                      <a:cubicBezTo>
                        <a:pt x="108140" y="2270685"/>
                        <a:pt x="105207" y="2276659"/>
                        <a:pt x="102968" y="2280185"/>
                      </a:cubicBezTo>
                      <a:cubicBezTo>
                        <a:pt x="101706" y="2273785"/>
                        <a:pt x="101673" y="2259447"/>
                        <a:pt x="109284" y="2240372"/>
                      </a:cubicBezTo>
                      <a:cubicBezTo>
                        <a:pt x="119804" y="2214003"/>
                        <a:pt x="138754" y="2194359"/>
                        <a:pt x="159968" y="2187825"/>
                      </a:cubicBezTo>
                      <a:cubicBezTo>
                        <a:pt x="168674" y="2185143"/>
                        <a:pt x="186521" y="2184458"/>
                        <a:pt x="203783" y="2183798"/>
                      </a:cubicBezTo>
                      <a:cubicBezTo>
                        <a:pt x="257583" y="2181734"/>
                        <a:pt x="322846" y="2163177"/>
                        <a:pt x="388493" y="2111675"/>
                      </a:cubicBezTo>
                      <a:cubicBezTo>
                        <a:pt x="390992" y="2109712"/>
                        <a:pt x="432066" y="2069473"/>
                        <a:pt x="468220" y="2030487"/>
                      </a:cubicBezTo>
                      <a:cubicBezTo>
                        <a:pt x="544069" y="2025774"/>
                        <a:pt x="619701" y="2006056"/>
                        <a:pt x="681054" y="1963377"/>
                      </a:cubicBezTo>
                      <a:cubicBezTo>
                        <a:pt x="800367" y="1880409"/>
                        <a:pt x="957506" y="1679347"/>
                        <a:pt x="823320" y="1552497"/>
                      </a:cubicBezTo>
                      <a:cubicBezTo>
                        <a:pt x="791920" y="1523137"/>
                        <a:pt x="744429" y="1511581"/>
                        <a:pt x="681096" y="1506685"/>
                      </a:cubicBezTo>
                      <a:cubicBezTo>
                        <a:pt x="667360" y="1505624"/>
                        <a:pt x="603650" y="1504914"/>
                        <a:pt x="556961" y="1511005"/>
                      </a:cubicBezTo>
                      <a:cubicBezTo>
                        <a:pt x="517800" y="1463079"/>
                        <a:pt x="455419" y="1360526"/>
                        <a:pt x="455419" y="1360526"/>
                      </a:cubicBezTo>
                      <a:cubicBezTo>
                        <a:pt x="455419" y="1360526"/>
                        <a:pt x="448200" y="297582"/>
                        <a:pt x="452913" y="180591"/>
                      </a:cubicBezTo>
                      <a:cubicBezTo>
                        <a:pt x="522721" y="180909"/>
                        <a:pt x="713957" y="181602"/>
                        <a:pt x="837147" y="182572"/>
                      </a:cubicBezTo>
                      <a:cubicBezTo>
                        <a:pt x="862431" y="182772"/>
                        <a:pt x="868329" y="130785"/>
                        <a:pt x="837114" y="130543"/>
                      </a:cubicBezTo>
                      <a:cubicBezTo>
                        <a:pt x="754430" y="129891"/>
                        <a:pt x="631198" y="129708"/>
                        <a:pt x="549943" y="129156"/>
                      </a:cubicBezTo>
                      <a:lnTo>
                        <a:pt x="729941" y="49981"/>
                      </a:lnTo>
                      <a:lnTo>
                        <a:pt x="898467" y="49981"/>
                      </a:lnTo>
                      <a:cubicBezTo>
                        <a:pt x="912270" y="49981"/>
                        <a:pt x="923458" y="38794"/>
                        <a:pt x="923458" y="24991"/>
                      </a:cubicBezTo>
                      <a:cubicBezTo>
                        <a:pt x="923458" y="11188"/>
                        <a:pt x="912270" y="0"/>
                        <a:pt x="898467" y="0"/>
                      </a:cubicBezTo>
                      <a:lnTo>
                        <a:pt x="724685" y="0"/>
                      </a:lnTo>
                      <a:cubicBezTo>
                        <a:pt x="721226" y="0"/>
                        <a:pt x="717792" y="719"/>
                        <a:pt x="714626" y="2114"/>
                      </a:cubicBezTo>
                      <a:cubicBezTo>
                        <a:pt x="714626" y="2114"/>
                        <a:pt x="415180" y="131821"/>
                        <a:pt x="410769" y="136275"/>
                      </a:cubicBezTo>
                      <a:cubicBezTo>
                        <a:pt x="402689" y="144438"/>
                        <a:pt x="402213" y="153905"/>
                        <a:pt x="401352" y="171100"/>
                      </a:cubicBezTo>
                      <a:cubicBezTo>
                        <a:pt x="400809" y="181987"/>
                        <a:pt x="400333" y="197820"/>
                        <a:pt x="399948" y="218173"/>
                      </a:cubicBezTo>
                      <a:cubicBezTo>
                        <a:pt x="399405" y="246857"/>
                        <a:pt x="401753" y="1378055"/>
                        <a:pt x="401753" y="1378055"/>
                      </a:cubicBezTo>
                      <a:cubicBezTo>
                        <a:pt x="401753" y="1378055"/>
                        <a:pt x="482682" y="1500895"/>
                        <a:pt x="500011" y="1519811"/>
                      </a:cubicBezTo>
                      <a:cubicBezTo>
                        <a:pt x="435400" y="1535995"/>
                        <a:pt x="417912" y="1591274"/>
                        <a:pt x="446162" y="1655894"/>
                      </a:cubicBezTo>
                      <a:cubicBezTo>
                        <a:pt x="465128" y="1699291"/>
                        <a:pt x="478505" y="1746131"/>
                        <a:pt x="461836" y="1793221"/>
                      </a:cubicBezTo>
                      <a:cubicBezTo>
                        <a:pt x="445518" y="1840454"/>
                        <a:pt x="422466" y="1849971"/>
                        <a:pt x="379578" y="1856864"/>
                      </a:cubicBezTo>
                      <a:cubicBezTo>
                        <a:pt x="345405" y="1862345"/>
                        <a:pt x="314014" y="1881127"/>
                        <a:pt x="302417" y="1915685"/>
                      </a:cubicBezTo>
                      <a:cubicBezTo>
                        <a:pt x="298097" y="1928569"/>
                        <a:pt x="297045" y="1963536"/>
                        <a:pt x="326848" y="1999297"/>
                      </a:cubicBezTo>
                      <a:cubicBezTo>
                        <a:pt x="336532" y="2010919"/>
                        <a:pt x="350368" y="2018438"/>
                        <a:pt x="365466" y="2023293"/>
                      </a:cubicBezTo>
                      <a:cubicBezTo>
                        <a:pt x="311800" y="2070893"/>
                        <a:pt x="250247" y="2110155"/>
                        <a:pt x="200934" y="2108901"/>
                      </a:cubicBezTo>
                      <a:cubicBezTo>
                        <a:pt x="176879" y="2108283"/>
                        <a:pt x="156133" y="2110622"/>
                        <a:pt x="138144" y="2116154"/>
                      </a:cubicBezTo>
                      <a:cubicBezTo>
                        <a:pt x="68870" y="2137476"/>
                        <a:pt x="27645" y="2212624"/>
                        <a:pt x="27812" y="2272966"/>
                      </a:cubicBezTo>
                      <a:cubicBezTo>
                        <a:pt x="27921" y="2312779"/>
                        <a:pt x="46511" y="2342131"/>
                        <a:pt x="77534" y="2351489"/>
                      </a:cubicBezTo>
                      <a:cubicBezTo>
                        <a:pt x="112108" y="2361916"/>
                        <a:pt x="134977" y="2351439"/>
                        <a:pt x="148070" y="2340819"/>
                      </a:cubicBezTo>
                      <a:cubicBezTo>
                        <a:pt x="162650" y="2328988"/>
                        <a:pt x="170328" y="2313297"/>
                        <a:pt x="177104" y="2299452"/>
                      </a:cubicBezTo>
                      <a:cubicBezTo>
                        <a:pt x="183413" y="2286568"/>
                        <a:pt x="187072" y="2280168"/>
                        <a:pt x="191066" y="2276926"/>
                      </a:cubicBezTo>
                      <a:cubicBezTo>
                        <a:pt x="194241" y="2281822"/>
                        <a:pt x="197842" y="2288106"/>
                        <a:pt x="200382" y="2292551"/>
                      </a:cubicBezTo>
                      <a:cubicBezTo>
                        <a:pt x="213692" y="2315837"/>
                        <a:pt x="230261" y="2344813"/>
                        <a:pt x="262462" y="2344813"/>
                      </a:cubicBezTo>
                      <a:cubicBezTo>
                        <a:pt x="279674" y="2344813"/>
                        <a:pt x="294973" y="2336065"/>
                        <a:pt x="307948" y="2318803"/>
                      </a:cubicBezTo>
                      <a:cubicBezTo>
                        <a:pt x="314641" y="2309896"/>
                        <a:pt x="320465" y="2299243"/>
                        <a:pt x="326096" y="2288949"/>
                      </a:cubicBezTo>
                      <a:cubicBezTo>
                        <a:pt x="329664" y="2282424"/>
                        <a:pt x="335496" y="2271754"/>
                        <a:pt x="340191" y="2265137"/>
                      </a:cubicBezTo>
                      <a:cubicBezTo>
                        <a:pt x="344286" y="2270551"/>
                        <a:pt x="349474" y="2281547"/>
                        <a:pt x="352273" y="2287479"/>
                      </a:cubicBezTo>
                      <a:cubicBezTo>
                        <a:pt x="359066" y="2301875"/>
                        <a:pt x="366093" y="2316764"/>
                        <a:pt x="378467" y="2328261"/>
                      </a:cubicBezTo>
                      <a:cubicBezTo>
                        <a:pt x="399364" y="2347662"/>
                        <a:pt x="420561" y="2354931"/>
                        <a:pt x="441474" y="2349851"/>
                      </a:cubicBezTo>
                      <a:cubicBezTo>
                        <a:pt x="474971" y="2341713"/>
                        <a:pt x="487336" y="2307757"/>
                        <a:pt x="497271" y="2280477"/>
                      </a:cubicBezTo>
                      <a:cubicBezTo>
                        <a:pt x="500237" y="2272323"/>
                        <a:pt x="504657" y="2260174"/>
                        <a:pt x="507490" y="2256038"/>
                      </a:cubicBezTo>
                      <a:cubicBezTo>
                        <a:pt x="509988" y="2253974"/>
                        <a:pt x="511943" y="2252454"/>
                        <a:pt x="513472" y="2251326"/>
                      </a:cubicBezTo>
                      <a:cubicBezTo>
                        <a:pt x="515552" y="2253757"/>
                        <a:pt x="518443" y="2257617"/>
                        <a:pt x="522086" y="2263616"/>
                      </a:cubicBezTo>
                      <a:cubicBezTo>
                        <a:pt x="522696" y="2264686"/>
                        <a:pt x="524200" y="2267994"/>
                        <a:pt x="525295" y="2270417"/>
                      </a:cubicBezTo>
                      <a:cubicBezTo>
                        <a:pt x="533057" y="2287521"/>
                        <a:pt x="547511" y="2319354"/>
                        <a:pt x="580306" y="2323607"/>
                      </a:cubicBezTo>
                      <a:cubicBezTo>
                        <a:pt x="582512" y="2323891"/>
                        <a:pt x="584701" y="2324025"/>
                        <a:pt x="586881" y="2324025"/>
                      </a:cubicBezTo>
                      <a:cubicBezTo>
                        <a:pt x="628132" y="2324025"/>
                        <a:pt x="663725" y="2275314"/>
                        <a:pt x="664093" y="2274796"/>
                      </a:cubicBezTo>
                      <a:cubicBezTo>
                        <a:pt x="665438" y="2272924"/>
                        <a:pt x="666892" y="2270877"/>
                        <a:pt x="668429" y="2268696"/>
                      </a:cubicBezTo>
                      <a:cubicBezTo>
                        <a:pt x="673760" y="2261160"/>
                        <a:pt x="680227" y="2252019"/>
                        <a:pt x="687070" y="2243956"/>
                      </a:cubicBezTo>
                      <a:cubicBezTo>
                        <a:pt x="682407" y="2256422"/>
                        <a:pt x="680268" y="2272615"/>
                        <a:pt x="688699" y="2291381"/>
                      </a:cubicBezTo>
                      <a:cubicBezTo>
                        <a:pt x="692334" y="2299469"/>
                        <a:pt x="697790" y="2306437"/>
                        <a:pt x="704482" y="2312979"/>
                      </a:cubicBezTo>
                      <a:cubicBezTo>
                        <a:pt x="679709" y="2307172"/>
                        <a:pt x="662915" y="2304908"/>
                        <a:pt x="647975" y="2309353"/>
                      </a:cubicBezTo>
                      <a:cubicBezTo>
                        <a:pt x="636253" y="2312837"/>
                        <a:pt x="615381" y="2323549"/>
                        <a:pt x="607277" y="2356076"/>
                      </a:cubicBezTo>
                      <a:cubicBezTo>
                        <a:pt x="603935" y="2369470"/>
                        <a:pt x="603542" y="2383013"/>
                        <a:pt x="603249" y="2392898"/>
                      </a:cubicBezTo>
                      <a:cubicBezTo>
                        <a:pt x="603174" y="2395371"/>
                        <a:pt x="603099" y="2397919"/>
                        <a:pt x="602999" y="2399273"/>
                      </a:cubicBezTo>
                      <a:cubicBezTo>
                        <a:pt x="602865" y="2401027"/>
                        <a:pt x="602723" y="2402682"/>
                        <a:pt x="602556" y="2404253"/>
                      </a:cubicBezTo>
                      <a:cubicBezTo>
                        <a:pt x="601745" y="2402222"/>
                        <a:pt x="600952" y="2400350"/>
                        <a:pt x="600133" y="2398596"/>
                      </a:cubicBezTo>
                      <a:cubicBezTo>
                        <a:pt x="598420" y="2394903"/>
                        <a:pt x="596323" y="2389171"/>
                        <a:pt x="594092" y="2383105"/>
                      </a:cubicBezTo>
                      <a:cubicBezTo>
                        <a:pt x="585996" y="2361006"/>
                        <a:pt x="575903" y="2333500"/>
                        <a:pt x="554755" y="2317098"/>
                      </a:cubicBezTo>
                      <a:cubicBezTo>
                        <a:pt x="532204" y="2299619"/>
                        <a:pt x="511533" y="2305167"/>
                        <a:pt x="503696" y="2308359"/>
                      </a:cubicBezTo>
                      <a:cubicBezTo>
                        <a:pt x="470417" y="2321928"/>
                        <a:pt x="464351" y="2364097"/>
                        <a:pt x="457926" y="2408739"/>
                      </a:cubicBezTo>
                      <a:cubicBezTo>
                        <a:pt x="456422" y="2419217"/>
                        <a:pt x="454183" y="2434741"/>
                        <a:pt x="452420" y="2440456"/>
                      </a:cubicBezTo>
                      <a:cubicBezTo>
                        <a:pt x="448919" y="2445653"/>
                        <a:pt x="445911" y="2447466"/>
                        <a:pt x="444942" y="2447508"/>
                      </a:cubicBezTo>
                      <a:cubicBezTo>
                        <a:pt x="443588" y="2447583"/>
                        <a:pt x="439586" y="2445887"/>
                        <a:pt x="435350" y="2440339"/>
                      </a:cubicBezTo>
                      <a:cubicBezTo>
                        <a:pt x="432743" y="2436145"/>
                        <a:pt x="428097" y="2421815"/>
                        <a:pt x="425014" y="2412307"/>
                      </a:cubicBezTo>
                      <a:cubicBezTo>
                        <a:pt x="419901" y="2396515"/>
                        <a:pt x="414102" y="2378619"/>
                        <a:pt x="406123" y="2364047"/>
                      </a:cubicBezTo>
                      <a:cubicBezTo>
                        <a:pt x="385043" y="2325504"/>
                        <a:pt x="355515" y="2325930"/>
                        <a:pt x="343801" y="2327910"/>
                      </a:cubicBezTo>
                      <a:cubicBezTo>
                        <a:pt x="301256" y="2335079"/>
                        <a:pt x="284971" y="2379771"/>
                        <a:pt x="273073" y="2412407"/>
                      </a:cubicBezTo>
                      <a:cubicBezTo>
                        <a:pt x="272555" y="2413828"/>
                        <a:pt x="271995" y="2415357"/>
                        <a:pt x="271411" y="2416944"/>
                      </a:cubicBezTo>
                      <a:cubicBezTo>
                        <a:pt x="270232" y="2414388"/>
                        <a:pt x="268946" y="2411706"/>
                        <a:pt x="267500" y="2408931"/>
                      </a:cubicBezTo>
                      <a:cubicBezTo>
                        <a:pt x="266723" y="2407444"/>
                        <a:pt x="264902" y="2403308"/>
                        <a:pt x="263289" y="2399665"/>
                      </a:cubicBezTo>
                      <a:cubicBezTo>
                        <a:pt x="247590" y="2364063"/>
                        <a:pt x="232283" y="2334026"/>
                        <a:pt x="203766" y="2327125"/>
                      </a:cubicBezTo>
                      <a:cubicBezTo>
                        <a:pt x="193539" y="2324652"/>
                        <a:pt x="167529" y="2322245"/>
                        <a:pt x="146850" y="2353177"/>
                      </a:cubicBezTo>
                      <a:cubicBezTo>
                        <a:pt x="139790" y="2363738"/>
                        <a:pt x="134217" y="2376563"/>
                        <a:pt x="128318" y="2390132"/>
                      </a:cubicBezTo>
                      <a:cubicBezTo>
                        <a:pt x="122737" y="2402974"/>
                        <a:pt x="116971" y="2416242"/>
                        <a:pt x="110513" y="2426118"/>
                      </a:cubicBezTo>
                      <a:cubicBezTo>
                        <a:pt x="104463" y="2435368"/>
                        <a:pt x="100963" y="2436696"/>
                        <a:pt x="100904" y="2436713"/>
                      </a:cubicBezTo>
                      <a:cubicBezTo>
                        <a:pt x="98999" y="2436888"/>
                        <a:pt x="92808" y="2435050"/>
                        <a:pt x="88279" y="2433705"/>
                      </a:cubicBezTo>
                      <a:cubicBezTo>
                        <a:pt x="75086" y="2429803"/>
                        <a:pt x="57030" y="2424472"/>
                        <a:pt x="33151" y="2427129"/>
                      </a:cubicBezTo>
                      <a:cubicBezTo>
                        <a:pt x="12697" y="2429419"/>
                        <a:pt x="-2041" y="2447942"/>
                        <a:pt x="231" y="2468513"/>
                      </a:cubicBezTo>
                      <a:cubicBezTo>
                        <a:pt x="2504" y="2489075"/>
                        <a:pt x="20927" y="2503890"/>
                        <a:pt x="41381" y="2501617"/>
                      </a:cubicBezTo>
                      <a:cubicBezTo>
                        <a:pt x="50371" y="2500614"/>
                        <a:pt x="57448" y="2502711"/>
                        <a:pt x="67249" y="2505602"/>
                      </a:cubicBezTo>
                      <a:cubicBezTo>
                        <a:pt x="78061" y="2508794"/>
                        <a:pt x="91513" y="2512771"/>
                        <a:pt x="107446" y="2511367"/>
                      </a:cubicBezTo>
                      <a:cubicBezTo>
                        <a:pt x="155732" y="2507089"/>
                        <a:pt x="178675" y="2460977"/>
                        <a:pt x="193706" y="2426803"/>
                      </a:cubicBezTo>
                      <a:cubicBezTo>
                        <a:pt x="194275" y="2428073"/>
                        <a:pt x="194759" y="2429168"/>
                        <a:pt x="195144" y="2430054"/>
                      </a:cubicBezTo>
                      <a:cubicBezTo>
                        <a:pt x="197617" y="2435668"/>
                        <a:pt x="199572" y="2440097"/>
                        <a:pt x="201502" y="2443781"/>
                      </a:cubicBezTo>
                      <a:cubicBezTo>
                        <a:pt x="203348" y="2447324"/>
                        <a:pt x="205003" y="2451168"/>
                        <a:pt x="206757" y="2455228"/>
                      </a:cubicBezTo>
                      <a:cubicBezTo>
                        <a:pt x="214712" y="2473693"/>
                        <a:pt x="229509" y="2508059"/>
                        <a:pt x="277711" y="2508301"/>
                      </a:cubicBezTo>
                      <a:cubicBezTo>
                        <a:pt x="277802" y="2508301"/>
                        <a:pt x="277894" y="2508301"/>
                        <a:pt x="277978" y="2508301"/>
                      </a:cubicBezTo>
                      <a:cubicBezTo>
                        <a:pt x="292040" y="2508301"/>
                        <a:pt x="311900" y="2502578"/>
                        <a:pt x="327191" y="2475565"/>
                      </a:cubicBezTo>
                      <a:cubicBezTo>
                        <a:pt x="333482" y="2464436"/>
                        <a:pt x="338345" y="2451092"/>
                        <a:pt x="343049" y="2438183"/>
                      </a:cubicBezTo>
                      <a:cubicBezTo>
                        <a:pt x="344737" y="2433571"/>
                        <a:pt x="346984" y="2427388"/>
                        <a:pt x="349424" y="2421306"/>
                      </a:cubicBezTo>
                      <a:cubicBezTo>
                        <a:pt x="351220" y="2426511"/>
                        <a:pt x="352866" y="2431591"/>
                        <a:pt x="354145" y="2435518"/>
                      </a:cubicBezTo>
                      <a:cubicBezTo>
                        <a:pt x="360587" y="2455395"/>
                        <a:pt x="366151" y="2472565"/>
                        <a:pt x="375693" y="2485282"/>
                      </a:cubicBezTo>
                      <a:cubicBezTo>
                        <a:pt x="393548" y="2509053"/>
                        <a:pt x="418556" y="2522455"/>
                        <a:pt x="444791" y="2522455"/>
                      </a:cubicBezTo>
                      <a:cubicBezTo>
                        <a:pt x="445961" y="2522455"/>
                        <a:pt x="447131" y="2522430"/>
                        <a:pt x="448309" y="2522380"/>
                      </a:cubicBezTo>
                      <a:cubicBezTo>
                        <a:pt x="475689" y="2521126"/>
                        <a:pt x="499961" y="2505569"/>
                        <a:pt x="516639" y="2478573"/>
                      </a:cubicBezTo>
                      <a:cubicBezTo>
                        <a:pt x="524116" y="2466474"/>
                        <a:pt x="527041" y="2451075"/>
                        <a:pt x="530717" y="2426093"/>
                      </a:cubicBezTo>
                      <a:cubicBezTo>
                        <a:pt x="531319" y="2427514"/>
                        <a:pt x="531937" y="2428909"/>
                        <a:pt x="532564" y="2430271"/>
                      </a:cubicBezTo>
                      <a:cubicBezTo>
                        <a:pt x="533082" y="2431382"/>
                        <a:pt x="534302" y="2434499"/>
                        <a:pt x="535279" y="2437014"/>
                      </a:cubicBezTo>
                      <a:cubicBezTo>
                        <a:pt x="544244" y="2459932"/>
                        <a:pt x="557797" y="2494573"/>
                        <a:pt x="589062" y="2503371"/>
                      </a:cubicBezTo>
                      <a:cubicBezTo>
                        <a:pt x="604804" y="2507800"/>
                        <a:pt x="621122" y="2504399"/>
                        <a:pt x="635008" y="2493788"/>
                      </a:cubicBezTo>
                      <a:cubicBezTo>
                        <a:pt x="668229" y="2468388"/>
                        <a:pt x="675022" y="2434657"/>
                        <a:pt x="677286" y="2405013"/>
                      </a:cubicBezTo>
                      <a:cubicBezTo>
                        <a:pt x="677528" y="2401896"/>
                        <a:pt x="677620" y="2398604"/>
                        <a:pt x="677729" y="2395112"/>
                      </a:cubicBezTo>
                      <a:cubicBezTo>
                        <a:pt x="677804" y="2392480"/>
                        <a:pt x="677938" y="2388135"/>
                        <a:pt x="678247" y="2383882"/>
                      </a:cubicBezTo>
                      <a:cubicBezTo>
                        <a:pt x="687112" y="2385721"/>
                        <a:pt x="698232" y="2388536"/>
                        <a:pt x="706713" y="2390684"/>
                      </a:cubicBezTo>
                      <a:cubicBezTo>
                        <a:pt x="749985" y="2401629"/>
                        <a:pt x="787358" y="2411096"/>
                        <a:pt x="813293" y="2393975"/>
                      </a:cubicBezTo>
                      <a:cubicBezTo>
                        <a:pt x="824615" y="2386506"/>
                        <a:pt x="832059" y="2374984"/>
                        <a:pt x="834248" y="2361549"/>
                      </a:cubicBezTo>
                      <a:cubicBezTo>
                        <a:pt x="837490" y="2341688"/>
                        <a:pt x="829979" y="2322312"/>
                        <a:pt x="811931" y="2303939"/>
                      </a:cubicBezTo>
                      <a:cubicBezTo>
                        <a:pt x="801587" y="2293411"/>
                        <a:pt x="788587" y="2283878"/>
                        <a:pt x="777115" y="2275464"/>
                      </a:cubicBezTo>
                      <a:close/>
                    </a:path>
                  </a:pathLst>
                </a:custGeom>
                <a:solidFill>
                  <a:srgbClr val="FF4C4F">
                    <a:alpha val="70000"/>
                  </a:srgbClr>
                </a:solidFill>
                <a:ln w="751"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F04B0B5-8282-5BD1-D1E0-2B4528CA160E}"/>
                    </a:ext>
                  </a:extLst>
                </p:cNvPr>
                <p:cNvSpPr/>
                <p:nvPr/>
              </p:nvSpPr>
              <p:spPr>
                <a:xfrm>
                  <a:off x="7871520" y="2510801"/>
                  <a:ext cx="465455" cy="544745"/>
                </a:xfrm>
                <a:custGeom>
                  <a:avLst/>
                  <a:gdLst>
                    <a:gd name="connsiteX0" fmla="*/ 452677 w 465455"/>
                    <a:gd name="connsiteY0" fmla="*/ 297459 h 544745"/>
                    <a:gd name="connsiteX1" fmla="*/ 450212 w 465455"/>
                    <a:gd name="connsiteY1" fmla="*/ 294117 h 544745"/>
                    <a:gd name="connsiteX2" fmla="*/ 446068 w 465455"/>
                    <a:gd name="connsiteY2" fmla="*/ 294208 h 544745"/>
                    <a:gd name="connsiteX3" fmla="*/ 392126 w 465455"/>
                    <a:gd name="connsiteY3" fmla="*/ 312181 h 544745"/>
                    <a:gd name="connsiteX4" fmla="*/ 431112 w 465455"/>
                    <a:gd name="connsiteY4" fmla="*/ 291084 h 544745"/>
                    <a:gd name="connsiteX5" fmla="*/ 431697 w 465455"/>
                    <a:gd name="connsiteY5" fmla="*/ 287065 h 544745"/>
                    <a:gd name="connsiteX6" fmla="*/ 407099 w 465455"/>
                    <a:gd name="connsiteY6" fmla="*/ 239749 h 544745"/>
                    <a:gd name="connsiteX7" fmla="*/ 403740 w 465455"/>
                    <a:gd name="connsiteY7" fmla="*/ 237317 h 544745"/>
                    <a:gd name="connsiteX8" fmla="*/ 399805 w 465455"/>
                    <a:gd name="connsiteY8" fmla="*/ 238654 h 544745"/>
                    <a:gd name="connsiteX9" fmla="*/ 353333 w 465455"/>
                    <a:gd name="connsiteY9" fmla="*/ 266695 h 544745"/>
                    <a:gd name="connsiteX10" fmla="*/ 296091 w 465455"/>
                    <a:gd name="connsiteY10" fmla="*/ 180050 h 544745"/>
                    <a:gd name="connsiteX11" fmla="*/ 357803 w 465455"/>
                    <a:gd name="connsiteY11" fmla="*/ 165905 h 544745"/>
                    <a:gd name="connsiteX12" fmla="*/ 362841 w 465455"/>
                    <a:gd name="connsiteY12" fmla="*/ 164919 h 544745"/>
                    <a:gd name="connsiteX13" fmla="*/ 364044 w 465455"/>
                    <a:gd name="connsiteY13" fmla="*/ 159922 h 544745"/>
                    <a:gd name="connsiteX14" fmla="*/ 363643 w 465455"/>
                    <a:gd name="connsiteY14" fmla="*/ 136653 h 544745"/>
                    <a:gd name="connsiteX15" fmla="*/ 361922 w 465455"/>
                    <a:gd name="connsiteY15" fmla="*/ 127362 h 544745"/>
                    <a:gd name="connsiteX16" fmla="*/ 360401 w 465455"/>
                    <a:gd name="connsiteY16" fmla="*/ 120260 h 544745"/>
                    <a:gd name="connsiteX17" fmla="*/ 353182 w 465455"/>
                    <a:gd name="connsiteY17" fmla="*/ 121087 h 544745"/>
                    <a:gd name="connsiteX18" fmla="*/ 303318 w 465455"/>
                    <a:gd name="connsiteY18" fmla="*/ 130737 h 544745"/>
                    <a:gd name="connsiteX19" fmla="*/ 305415 w 465455"/>
                    <a:gd name="connsiteY19" fmla="*/ 122215 h 544745"/>
                    <a:gd name="connsiteX20" fmla="*/ 301379 w 465455"/>
                    <a:gd name="connsiteY20" fmla="*/ 102421 h 544745"/>
                    <a:gd name="connsiteX21" fmla="*/ 253487 w 465455"/>
                    <a:gd name="connsiteY21" fmla="*/ 62015 h 544745"/>
                    <a:gd name="connsiteX22" fmla="*/ 257907 w 465455"/>
                    <a:gd name="connsiteY22" fmla="*/ 15768 h 544745"/>
                    <a:gd name="connsiteX23" fmla="*/ 254632 w 465455"/>
                    <a:gd name="connsiteY23" fmla="*/ 6511 h 544745"/>
                    <a:gd name="connsiteX24" fmla="*/ 229683 w 465455"/>
                    <a:gd name="connsiteY24" fmla="*/ 60 h 544745"/>
                    <a:gd name="connsiteX25" fmla="*/ 226758 w 465455"/>
                    <a:gd name="connsiteY25" fmla="*/ 344 h 544745"/>
                    <a:gd name="connsiteX26" fmla="*/ 211000 w 465455"/>
                    <a:gd name="connsiteY26" fmla="*/ 8332 h 544745"/>
                    <a:gd name="connsiteX27" fmla="*/ 208953 w 465455"/>
                    <a:gd name="connsiteY27" fmla="*/ 44519 h 544745"/>
                    <a:gd name="connsiteX28" fmla="*/ 196061 w 465455"/>
                    <a:gd name="connsiteY28" fmla="*/ 7430 h 544745"/>
                    <a:gd name="connsiteX29" fmla="*/ 174011 w 465455"/>
                    <a:gd name="connsiteY29" fmla="*/ 12359 h 544745"/>
                    <a:gd name="connsiteX30" fmla="*/ 160267 w 465455"/>
                    <a:gd name="connsiteY30" fmla="*/ 22478 h 544745"/>
                    <a:gd name="connsiteX31" fmla="*/ 168447 w 465455"/>
                    <a:gd name="connsiteY31" fmla="*/ 50835 h 544745"/>
                    <a:gd name="connsiteX32" fmla="*/ 152589 w 465455"/>
                    <a:gd name="connsiteY32" fmla="*/ 25937 h 544745"/>
                    <a:gd name="connsiteX33" fmla="*/ 152589 w 465455"/>
                    <a:gd name="connsiteY33" fmla="*/ 25937 h 544745"/>
                    <a:gd name="connsiteX34" fmla="*/ 116260 w 465455"/>
                    <a:gd name="connsiteY34" fmla="*/ 48488 h 544745"/>
                    <a:gd name="connsiteX35" fmla="*/ 118641 w 465455"/>
                    <a:gd name="connsiteY35" fmla="*/ 59166 h 544745"/>
                    <a:gd name="connsiteX36" fmla="*/ 132519 w 465455"/>
                    <a:gd name="connsiteY36" fmla="*/ 73838 h 544745"/>
                    <a:gd name="connsiteX37" fmla="*/ 127581 w 465455"/>
                    <a:gd name="connsiteY37" fmla="*/ 80689 h 544745"/>
                    <a:gd name="connsiteX38" fmla="*/ 120128 w 465455"/>
                    <a:gd name="connsiteY38" fmla="*/ 87883 h 544745"/>
                    <a:gd name="connsiteX39" fmla="*/ 69545 w 465455"/>
                    <a:gd name="connsiteY39" fmla="*/ 41444 h 544745"/>
                    <a:gd name="connsiteX40" fmla="*/ 65292 w 465455"/>
                    <a:gd name="connsiteY40" fmla="*/ 39807 h 544745"/>
                    <a:gd name="connsiteX41" fmla="*/ 61708 w 465455"/>
                    <a:gd name="connsiteY41" fmla="*/ 42614 h 544745"/>
                    <a:gd name="connsiteX42" fmla="*/ 26474 w 465455"/>
                    <a:gd name="connsiteY42" fmla="*/ 85836 h 544745"/>
                    <a:gd name="connsiteX43" fmla="*/ 20199 w 465455"/>
                    <a:gd name="connsiteY43" fmla="*/ 95770 h 544745"/>
                    <a:gd name="connsiteX44" fmla="*/ 31746 w 465455"/>
                    <a:gd name="connsiteY44" fmla="*/ 97984 h 544745"/>
                    <a:gd name="connsiteX45" fmla="*/ 73205 w 465455"/>
                    <a:gd name="connsiteY45" fmla="*/ 127913 h 544745"/>
                    <a:gd name="connsiteX46" fmla="*/ 70916 w 465455"/>
                    <a:gd name="connsiteY46" fmla="*/ 145300 h 544745"/>
                    <a:gd name="connsiteX47" fmla="*/ 13038 w 465455"/>
                    <a:gd name="connsiteY47" fmla="*/ 142318 h 544745"/>
                    <a:gd name="connsiteX48" fmla="*/ 10607 w 465455"/>
                    <a:gd name="connsiteY48" fmla="*/ 144381 h 544745"/>
                    <a:gd name="connsiteX49" fmla="*/ 5761 w 465455"/>
                    <a:gd name="connsiteY49" fmla="*/ 195766 h 544745"/>
                    <a:gd name="connsiteX50" fmla="*/ 53854 w 465455"/>
                    <a:gd name="connsiteY50" fmla="*/ 198331 h 544745"/>
                    <a:gd name="connsiteX51" fmla="*/ 5635 w 465455"/>
                    <a:gd name="connsiteY51" fmla="*/ 206160 h 544745"/>
                    <a:gd name="connsiteX52" fmla="*/ 13924 w 465455"/>
                    <a:gd name="connsiteY52" fmla="*/ 257111 h 544745"/>
                    <a:gd name="connsiteX53" fmla="*/ 17350 w 465455"/>
                    <a:gd name="connsiteY53" fmla="*/ 261414 h 544745"/>
                    <a:gd name="connsiteX54" fmla="*/ 51640 w 465455"/>
                    <a:gd name="connsiteY54" fmla="*/ 250619 h 544745"/>
                    <a:gd name="connsiteX55" fmla="*/ 48181 w 465455"/>
                    <a:gd name="connsiteY55" fmla="*/ 259960 h 544745"/>
                    <a:gd name="connsiteX56" fmla="*/ 44939 w 465455"/>
                    <a:gd name="connsiteY56" fmla="*/ 268658 h 544745"/>
                    <a:gd name="connsiteX57" fmla="*/ 88921 w 465455"/>
                    <a:gd name="connsiteY57" fmla="*/ 396870 h 544745"/>
                    <a:gd name="connsiteX58" fmla="*/ 99992 w 465455"/>
                    <a:gd name="connsiteY58" fmla="*/ 402268 h 544745"/>
                    <a:gd name="connsiteX59" fmla="*/ 138201 w 465455"/>
                    <a:gd name="connsiteY59" fmla="*/ 462960 h 544745"/>
                    <a:gd name="connsiteX60" fmla="*/ 238748 w 465455"/>
                    <a:gd name="connsiteY60" fmla="*/ 514178 h 544745"/>
                    <a:gd name="connsiteX61" fmla="*/ 255893 w 465455"/>
                    <a:gd name="connsiteY61" fmla="*/ 520512 h 544745"/>
                    <a:gd name="connsiteX62" fmla="*/ 361354 w 465455"/>
                    <a:gd name="connsiteY62" fmla="*/ 544617 h 544745"/>
                    <a:gd name="connsiteX63" fmla="*/ 405871 w 465455"/>
                    <a:gd name="connsiteY63" fmla="*/ 519308 h 544745"/>
                    <a:gd name="connsiteX64" fmla="*/ 412672 w 465455"/>
                    <a:gd name="connsiteY64" fmla="*/ 473948 h 544745"/>
                    <a:gd name="connsiteX65" fmla="*/ 412672 w 465455"/>
                    <a:gd name="connsiteY65" fmla="*/ 473371 h 544745"/>
                    <a:gd name="connsiteX66" fmla="*/ 398309 w 465455"/>
                    <a:gd name="connsiteY66" fmla="*/ 364986 h 544745"/>
                    <a:gd name="connsiteX67" fmla="*/ 460047 w 465455"/>
                    <a:gd name="connsiteY67" fmla="*/ 353681 h 544745"/>
                    <a:gd name="connsiteX68" fmla="*/ 461818 w 465455"/>
                    <a:gd name="connsiteY68" fmla="*/ 350030 h 544745"/>
                    <a:gd name="connsiteX69" fmla="*/ 452694 w 465455"/>
                    <a:gd name="connsiteY69" fmla="*/ 297492 h 54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65455" h="544745">
                      <a:moveTo>
                        <a:pt x="452677" y="297459"/>
                      </a:moveTo>
                      <a:lnTo>
                        <a:pt x="450212" y="294117"/>
                      </a:lnTo>
                      <a:lnTo>
                        <a:pt x="446068" y="294208"/>
                      </a:lnTo>
                      <a:cubicBezTo>
                        <a:pt x="436217" y="294426"/>
                        <a:pt x="402136" y="309365"/>
                        <a:pt x="392126" y="312181"/>
                      </a:cubicBezTo>
                      <a:lnTo>
                        <a:pt x="431112" y="291084"/>
                      </a:lnTo>
                      <a:lnTo>
                        <a:pt x="431697" y="287065"/>
                      </a:lnTo>
                      <a:cubicBezTo>
                        <a:pt x="435532" y="260687"/>
                        <a:pt x="408260" y="240593"/>
                        <a:pt x="407099" y="239749"/>
                      </a:cubicBezTo>
                      <a:lnTo>
                        <a:pt x="403740" y="237317"/>
                      </a:lnTo>
                      <a:lnTo>
                        <a:pt x="399805" y="238654"/>
                      </a:lnTo>
                      <a:cubicBezTo>
                        <a:pt x="382810" y="244461"/>
                        <a:pt x="365013" y="257253"/>
                        <a:pt x="353333" y="266695"/>
                      </a:cubicBezTo>
                      <a:cubicBezTo>
                        <a:pt x="351160" y="243559"/>
                        <a:pt x="340792" y="201991"/>
                        <a:pt x="296091" y="180050"/>
                      </a:cubicBezTo>
                      <a:cubicBezTo>
                        <a:pt x="320822" y="173324"/>
                        <a:pt x="348453" y="167734"/>
                        <a:pt x="357803" y="165905"/>
                      </a:cubicBezTo>
                      <a:lnTo>
                        <a:pt x="362841" y="164919"/>
                      </a:lnTo>
                      <a:lnTo>
                        <a:pt x="364044" y="159922"/>
                      </a:lnTo>
                      <a:cubicBezTo>
                        <a:pt x="365339" y="154583"/>
                        <a:pt x="365197" y="146754"/>
                        <a:pt x="363643" y="136653"/>
                      </a:cubicBezTo>
                      <a:cubicBezTo>
                        <a:pt x="363192" y="133703"/>
                        <a:pt x="362607" y="130578"/>
                        <a:pt x="361922" y="127362"/>
                      </a:cubicBezTo>
                      <a:lnTo>
                        <a:pt x="360401" y="120260"/>
                      </a:lnTo>
                      <a:lnTo>
                        <a:pt x="353182" y="121087"/>
                      </a:lnTo>
                      <a:cubicBezTo>
                        <a:pt x="337299" y="122908"/>
                        <a:pt x="320755" y="126643"/>
                        <a:pt x="303318" y="130737"/>
                      </a:cubicBezTo>
                      <a:cubicBezTo>
                        <a:pt x="304747" y="128782"/>
                        <a:pt x="305657" y="126067"/>
                        <a:pt x="305415" y="122215"/>
                      </a:cubicBezTo>
                      <a:cubicBezTo>
                        <a:pt x="304897" y="114135"/>
                        <a:pt x="303610" y="109648"/>
                        <a:pt x="301379" y="102421"/>
                      </a:cubicBezTo>
                      <a:cubicBezTo>
                        <a:pt x="293818" y="77898"/>
                        <a:pt x="276138" y="63151"/>
                        <a:pt x="253487" y="62015"/>
                      </a:cubicBezTo>
                      <a:lnTo>
                        <a:pt x="257907" y="15768"/>
                      </a:lnTo>
                      <a:cubicBezTo>
                        <a:pt x="258233" y="12351"/>
                        <a:pt x="257071" y="9059"/>
                        <a:pt x="254632" y="6511"/>
                      </a:cubicBezTo>
                      <a:cubicBezTo>
                        <a:pt x="247956" y="-483"/>
                        <a:pt x="232674" y="-90"/>
                        <a:pt x="229683" y="60"/>
                      </a:cubicBezTo>
                      <a:cubicBezTo>
                        <a:pt x="228496" y="119"/>
                        <a:pt x="227502" y="227"/>
                        <a:pt x="226758" y="344"/>
                      </a:cubicBezTo>
                      <a:cubicBezTo>
                        <a:pt x="221871" y="1130"/>
                        <a:pt x="214927" y="2818"/>
                        <a:pt x="211000" y="8332"/>
                      </a:cubicBezTo>
                      <a:cubicBezTo>
                        <a:pt x="206965" y="14014"/>
                        <a:pt x="208995" y="45095"/>
                        <a:pt x="208953" y="44519"/>
                      </a:cubicBezTo>
                      <a:cubicBezTo>
                        <a:pt x="208168" y="34960"/>
                        <a:pt x="200899" y="7588"/>
                        <a:pt x="196061" y="7430"/>
                      </a:cubicBezTo>
                      <a:cubicBezTo>
                        <a:pt x="188508" y="7171"/>
                        <a:pt x="180796" y="8909"/>
                        <a:pt x="174011" y="12359"/>
                      </a:cubicBezTo>
                      <a:cubicBezTo>
                        <a:pt x="173895" y="12418"/>
                        <a:pt x="165815" y="17005"/>
                        <a:pt x="160267" y="22478"/>
                      </a:cubicBezTo>
                      <a:cubicBezTo>
                        <a:pt x="158888" y="23831"/>
                        <a:pt x="169349" y="49423"/>
                        <a:pt x="168447" y="50835"/>
                      </a:cubicBezTo>
                      <a:cubicBezTo>
                        <a:pt x="167202" y="50292"/>
                        <a:pt x="154142" y="25862"/>
                        <a:pt x="152589" y="25937"/>
                      </a:cubicBezTo>
                      <a:lnTo>
                        <a:pt x="152589" y="25937"/>
                      </a:lnTo>
                      <a:cubicBezTo>
                        <a:pt x="147400" y="26346"/>
                        <a:pt x="120019" y="38077"/>
                        <a:pt x="116260" y="48488"/>
                      </a:cubicBezTo>
                      <a:cubicBezTo>
                        <a:pt x="114881" y="52306"/>
                        <a:pt x="115800" y="56400"/>
                        <a:pt x="118641" y="59166"/>
                      </a:cubicBezTo>
                      <a:cubicBezTo>
                        <a:pt x="123562" y="63962"/>
                        <a:pt x="128249" y="68942"/>
                        <a:pt x="132519" y="73838"/>
                      </a:cubicBezTo>
                      <a:lnTo>
                        <a:pt x="127581" y="80689"/>
                      </a:lnTo>
                      <a:cubicBezTo>
                        <a:pt x="124715" y="84658"/>
                        <a:pt x="123228" y="86153"/>
                        <a:pt x="120128" y="87883"/>
                      </a:cubicBezTo>
                      <a:cubicBezTo>
                        <a:pt x="113285" y="75676"/>
                        <a:pt x="97076" y="52072"/>
                        <a:pt x="69545" y="41444"/>
                      </a:cubicBezTo>
                      <a:lnTo>
                        <a:pt x="65292" y="39807"/>
                      </a:lnTo>
                      <a:lnTo>
                        <a:pt x="61708" y="42614"/>
                      </a:lnTo>
                      <a:cubicBezTo>
                        <a:pt x="61065" y="43115"/>
                        <a:pt x="45808" y="55272"/>
                        <a:pt x="26474" y="85836"/>
                      </a:cubicBezTo>
                      <a:lnTo>
                        <a:pt x="20199" y="95770"/>
                      </a:lnTo>
                      <a:lnTo>
                        <a:pt x="31746" y="97984"/>
                      </a:lnTo>
                      <a:cubicBezTo>
                        <a:pt x="32180" y="98068"/>
                        <a:pt x="75469" y="106975"/>
                        <a:pt x="73205" y="127913"/>
                      </a:cubicBezTo>
                      <a:cubicBezTo>
                        <a:pt x="72770" y="131932"/>
                        <a:pt x="71968" y="137981"/>
                        <a:pt x="70916" y="145300"/>
                      </a:cubicBezTo>
                      <a:lnTo>
                        <a:pt x="13038" y="142318"/>
                      </a:lnTo>
                      <a:lnTo>
                        <a:pt x="10607" y="144381"/>
                      </a:lnTo>
                      <a:cubicBezTo>
                        <a:pt x="9788" y="145083"/>
                        <a:pt x="-9279" y="161861"/>
                        <a:pt x="5761" y="195766"/>
                      </a:cubicBezTo>
                      <a:lnTo>
                        <a:pt x="53854" y="198331"/>
                      </a:lnTo>
                      <a:lnTo>
                        <a:pt x="5635" y="206160"/>
                      </a:lnTo>
                      <a:cubicBezTo>
                        <a:pt x="5026" y="207046"/>
                        <a:pt x="-9187" y="228093"/>
                        <a:pt x="13924" y="257111"/>
                      </a:cubicBezTo>
                      <a:lnTo>
                        <a:pt x="17350" y="261414"/>
                      </a:lnTo>
                      <a:lnTo>
                        <a:pt x="51640" y="250619"/>
                      </a:lnTo>
                      <a:cubicBezTo>
                        <a:pt x="51147" y="252282"/>
                        <a:pt x="49501" y="256534"/>
                        <a:pt x="48181" y="259960"/>
                      </a:cubicBezTo>
                      <a:cubicBezTo>
                        <a:pt x="46844" y="263427"/>
                        <a:pt x="45574" y="266695"/>
                        <a:pt x="44939" y="268658"/>
                      </a:cubicBezTo>
                      <a:cubicBezTo>
                        <a:pt x="15294" y="359772"/>
                        <a:pt x="88177" y="396511"/>
                        <a:pt x="88921" y="396870"/>
                      </a:cubicBezTo>
                      <a:lnTo>
                        <a:pt x="99992" y="402268"/>
                      </a:lnTo>
                      <a:cubicBezTo>
                        <a:pt x="105247" y="425420"/>
                        <a:pt x="117906" y="445531"/>
                        <a:pt x="138201" y="462960"/>
                      </a:cubicBezTo>
                      <a:cubicBezTo>
                        <a:pt x="168154" y="488686"/>
                        <a:pt x="208819" y="503375"/>
                        <a:pt x="238748" y="514178"/>
                      </a:cubicBezTo>
                      <a:cubicBezTo>
                        <a:pt x="244915" y="516409"/>
                        <a:pt x="250746" y="518515"/>
                        <a:pt x="255893" y="520512"/>
                      </a:cubicBezTo>
                      <a:cubicBezTo>
                        <a:pt x="300410" y="537774"/>
                        <a:pt x="335895" y="545887"/>
                        <a:pt x="361354" y="544617"/>
                      </a:cubicBezTo>
                      <a:cubicBezTo>
                        <a:pt x="383838" y="543497"/>
                        <a:pt x="398401" y="535217"/>
                        <a:pt x="405871" y="519308"/>
                      </a:cubicBezTo>
                      <a:cubicBezTo>
                        <a:pt x="412463" y="505272"/>
                        <a:pt x="412580" y="487893"/>
                        <a:pt x="412672" y="473948"/>
                      </a:cubicBezTo>
                      <a:lnTo>
                        <a:pt x="412672" y="473371"/>
                      </a:lnTo>
                      <a:cubicBezTo>
                        <a:pt x="412998" y="427125"/>
                        <a:pt x="407475" y="392107"/>
                        <a:pt x="398309" y="364986"/>
                      </a:cubicBezTo>
                      <a:lnTo>
                        <a:pt x="460047" y="353681"/>
                      </a:lnTo>
                      <a:lnTo>
                        <a:pt x="461818" y="350030"/>
                      </a:lnTo>
                      <a:cubicBezTo>
                        <a:pt x="473448" y="326051"/>
                        <a:pt x="453546" y="298645"/>
                        <a:pt x="452694" y="297492"/>
                      </a:cubicBezTo>
                      <a:close/>
                    </a:path>
                  </a:pathLst>
                </a:custGeom>
                <a:solidFill>
                  <a:srgbClr val="E50000">
                    <a:alpha val="70000"/>
                  </a:srgbClr>
                </a:solidFill>
                <a:ln w="75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A018AC-3B2F-1E93-FA4B-E8F57F937013}"/>
                    </a:ext>
                  </a:extLst>
                </p:cNvPr>
                <p:cNvSpPr/>
                <p:nvPr/>
              </p:nvSpPr>
              <p:spPr>
                <a:xfrm>
                  <a:off x="7496300" y="1992616"/>
                  <a:ext cx="1076149" cy="1144741"/>
                </a:xfrm>
                <a:custGeom>
                  <a:avLst/>
                  <a:gdLst>
                    <a:gd name="connsiteX0" fmla="*/ 1068230 w 1076149"/>
                    <a:gd name="connsiteY0" fmla="*/ 797137 h 1144741"/>
                    <a:gd name="connsiteX1" fmla="*/ 883845 w 1076149"/>
                    <a:gd name="connsiteY1" fmla="*/ 380007 h 1144741"/>
                    <a:gd name="connsiteX2" fmla="*/ 688515 w 1076149"/>
                    <a:gd name="connsiteY2" fmla="*/ 269417 h 1144741"/>
                    <a:gd name="connsiteX3" fmla="*/ 607026 w 1076149"/>
                    <a:gd name="connsiteY3" fmla="*/ 429178 h 1144741"/>
                    <a:gd name="connsiteX4" fmla="*/ 567865 w 1076149"/>
                    <a:gd name="connsiteY4" fmla="*/ 398414 h 1144741"/>
                    <a:gd name="connsiteX5" fmla="*/ 566235 w 1076149"/>
                    <a:gd name="connsiteY5" fmla="*/ 0 h 1144741"/>
                    <a:gd name="connsiteX6" fmla="*/ 507681 w 1076149"/>
                    <a:gd name="connsiteY6" fmla="*/ 0 h 1144741"/>
                    <a:gd name="connsiteX7" fmla="*/ 507230 w 1076149"/>
                    <a:gd name="connsiteY7" fmla="*/ 391253 h 1144741"/>
                    <a:gd name="connsiteX8" fmla="*/ 467576 w 1076149"/>
                    <a:gd name="connsiteY8" fmla="*/ 422026 h 1144741"/>
                    <a:gd name="connsiteX9" fmla="*/ 376311 w 1076149"/>
                    <a:gd name="connsiteY9" fmla="*/ 268514 h 1144741"/>
                    <a:gd name="connsiteX10" fmla="*/ 91195 w 1076149"/>
                    <a:gd name="connsiteY10" fmla="*/ 517719 h 1144741"/>
                    <a:gd name="connsiteX11" fmla="*/ 31814 w 1076149"/>
                    <a:gd name="connsiteY11" fmla="*/ 1140046 h 1144741"/>
                    <a:gd name="connsiteX12" fmla="*/ 419750 w 1076149"/>
                    <a:gd name="connsiteY12" fmla="*/ 923937 h 1144741"/>
                    <a:gd name="connsiteX13" fmla="*/ 464459 w 1076149"/>
                    <a:gd name="connsiteY13" fmla="*/ 498794 h 1144741"/>
                    <a:gd name="connsiteX14" fmla="*/ 534293 w 1076149"/>
                    <a:gd name="connsiteY14" fmla="*/ 442438 h 1144741"/>
                    <a:gd name="connsiteX15" fmla="*/ 607494 w 1076149"/>
                    <a:gd name="connsiteY15" fmla="*/ 500566 h 1144741"/>
                    <a:gd name="connsiteX16" fmla="*/ 708309 w 1076149"/>
                    <a:gd name="connsiteY16" fmla="*/ 815894 h 1144741"/>
                    <a:gd name="connsiteX17" fmla="*/ 1045528 w 1076149"/>
                    <a:gd name="connsiteY17" fmla="*/ 1144742 h 1144741"/>
                    <a:gd name="connsiteX18" fmla="*/ 1076067 w 1076149"/>
                    <a:gd name="connsiteY18" fmla="*/ 907351 h 1144741"/>
                    <a:gd name="connsiteX19" fmla="*/ 1068221 w 1076149"/>
                    <a:gd name="connsiteY19" fmla="*/ 797145 h 1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6149" h="1144741">
                      <a:moveTo>
                        <a:pt x="1068230" y="797137"/>
                      </a:moveTo>
                      <a:cubicBezTo>
                        <a:pt x="1044442" y="647092"/>
                        <a:pt x="997435" y="490197"/>
                        <a:pt x="883845" y="380007"/>
                      </a:cubicBezTo>
                      <a:cubicBezTo>
                        <a:pt x="840080" y="337529"/>
                        <a:pt x="754589" y="266149"/>
                        <a:pt x="688515" y="269417"/>
                      </a:cubicBezTo>
                      <a:cubicBezTo>
                        <a:pt x="618180" y="257886"/>
                        <a:pt x="610836" y="391972"/>
                        <a:pt x="607026" y="429178"/>
                      </a:cubicBezTo>
                      <a:cubicBezTo>
                        <a:pt x="593975" y="418926"/>
                        <a:pt x="580924" y="408666"/>
                        <a:pt x="567865" y="398414"/>
                      </a:cubicBezTo>
                      <a:cubicBezTo>
                        <a:pt x="567029" y="255864"/>
                        <a:pt x="566436" y="119422"/>
                        <a:pt x="566235" y="0"/>
                      </a:cubicBezTo>
                      <a:lnTo>
                        <a:pt x="507681" y="0"/>
                      </a:lnTo>
                      <a:cubicBezTo>
                        <a:pt x="507406" y="206468"/>
                        <a:pt x="507222" y="389156"/>
                        <a:pt x="507230" y="391253"/>
                      </a:cubicBezTo>
                      <a:cubicBezTo>
                        <a:pt x="494012" y="401505"/>
                        <a:pt x="480811" y="411766"/>
                        <a:pt x="467576" y="422026"/>
                      </a:cubicBezTo>
                      <a:cubicBezTo>
                        <a:pt x="463072" y="374451"/>
                        <a:pt x="455269" y="251929"/>
                        <a:pt x="376311" y="268514"/>
                      </a:cubicBezTo>
                      <a:cubicBezTo>
                        <a:pt x="256747" y="276468"/>
                        <a:pt x="137333" y="418634"/>
                        <a:pt x="91195" y="517719"/>
                      </a:cubicBezTo>
                      <a:cubicBezTo>
                        <a:pt x="-2861" y="702622"/>
                        <a:pt x="-26849" y="942251"/>
                        <a:pt x="31814" y="1140046"/>
                      </a:cubicBezTo>
                      <a:cubicBezTo>
                        <a:pt x="217101" y="1122910"/>
                        <a:pt x="355264" y="1118607"/>
                        <a:pt x="419750" y="923937"/>
                      </a:cubicBezTo>
                      <a:cubicBezTo>
                        <a:pt x="459054" y="805283"/>
                        <a:pt x="469272" y="622177"/>
                        <a:pt x="464459" y="498794"/>
                      </a:cubicBezTo>
                      <a:cubicBezTo>
                        <a:pt x="487921" y="480204"/>
                        <a:pt x="510823" y="461053"/>
                        <a:pt x="534293" y="442438"/>
                      </a:cubicBezTo>
                      <a:cubicBezTo>
                        <a:pt x="558707" y="461805"/>
                        <a:pt x="583105" y="481181"/>
                        <a:pt x="607494" y="500566"/>
                      </a:cubicBezTo>
                      <a:cubicBezTo>
                        <a:pt x="602096" y="622996"/>
                        <a:pt x="609098" y="735625"/>
                        <a:pt x="708309" y="815894"/>
                      </a:cubicBezTo>
                      <a:cubicBezTo>
                        <a:pt x="839980" y="922424"/>
                        <a:pt x="666683" y="1092471"/>
                        <a:pt x="1045528" y="1144742"/>
                      </a:cubicBezTo>
                      <a:cubicBezTo>
                        <a:pt x="1067845" y="1069068"/>
                        <a:pt x="1077136" y="987713"/>
                        <a:pt x="1076067" y="907351"/>
                      </a:cubicBezTo>
                      <a:cubicBezTo>
                        <a:pt x="1075591" y="870195"/>
                        <a:pt x="1072875" y="833232"/>
                        <a:pt x="1068221" y="797145"/>
                      </a:cubicBezTo>
                      <a:close/>
                    </a:path>
                  </a:pathLst>
                </a:custGeom>
                <a:solidFill>
                  <a:srgbClr val="E85871">
                    <a:alpha val="70000"/>
                  </a:srgbClr>
                </a:solidFill>
                <a:ln w="75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1E40254-D92D-C2C7-F647-AED61E11C9F7}"/>
                    </a:ext>
                  </a:extLst>
                </p:cNvPr>
                <p:cNvSpPr/>
                <p:nvPr/>
              </p:nvSpPr>
              <p:spPr>
                <a:xfrm>
                  <a:off x="7472206" y="3102137"/>
                  <a:ext cx="714509" cy="568323"/>
                </a:xfrm>
                <a:custGeom>
                  <a:avLst/>
                  <a:gdLst>
                    <a:gd name="connsiteX0" fmla="*/ 673547 w 714509"/>
                    <a:gd name="connsiteY0" fmla="*/ 27326 h 568323"/>
                    <a:gd name="connsiteX1" fmla="*/ 705406 w 714509"/>
                    <a:gd name="connsiteY1" fmla="*/ 91302 h 568323"/>
                    <a:gd name="connsiteX2" fmla="*/ 473647 w 714509"/>
                    <a:gd name="connsiteY2" fmla="*/ 311606 h 568323"/>
                    <a:gd name="connsiteX3" fmla="*/ 396995 w 714509"/>
                    <a:gd name="connsiteY3" fmla="*/ 340073 h 568323"/>
                    <a:gd name="connsiteX4" fmla="*/ 184119 w 714509"/>
                    <a:gd name="connsiteY4" fmla="*/ 544510 h 568323"/>
                    <a:gd name="connsiteX5" fmla="*/ 110801 w 714509"/>
                    <a:gd name="connsiteY5" fmla="*/ 561621 h 568323"/>
                    <a:gd name="connsiteX6" fmla="*/ 33632 w 714509"/>
                    <a:gd name="connsiteY6" fmla="*/ 438799 h 568323"/>
                    <a:gd name="connsiteX7" fmla="*/ 24859 w 714509"/>
                    <a:gd name="connsiteY7" fmla="*/ 138568 h 568323"/>
                    <a:gd name="connsiteX8" fmla="*/ 176892 w 714509"/>
                    <a:gd name="connsiteY8" fmla="*/ 58883 h 568323"/>
                    <a:gd name="connsiteX9" fmla="*/ 405459 w 714509"/>
                    <a:gd name="connsiteY9" fmla="*/ 11592 h 568323"/>
                    <a:gd name="connsiteX10" fmla="*/ 673547 w 714509"/>
                    <a:gd name="connsiteY10" fmla="*/ 27326 h 56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509" h="568323">
                      <a:moveTo>
                        <a:pt x="673547" y="27326"/>
                      </a:moveTo>
                      <a:cubicBezTo>
                        <a:pt x="703810" y="34711"/>
                        <a:pt x="728533" y="61072"/>
                        <a:pt x="705406" y="91302"/>
                      </a:cubicBezTo>
                      <a:cubicBezTo>
                        <a:pt x="626156" y="194899"/>
                        <a:pt x="574804" y="275177"/>
                        <a:pt x="473647" y="311606"/>
                      </a:cubicBezTo>
                      <a:cubicBezTo>
                        <a:pt x="447553" y="321006"/>
                        <a:pt x="411642" y="314238"/>
                        <a:pt x="396995" y="340073"/>
                      </a:cubicBezTo>
                      <a:cubicBezTo>
                        <a:pt x="329635" y="458910"/>
                        <a:pt x="210823" y="527340"/>
                        <a:pt x="184119" y="544510"/>
                      </a:cubicBezTo>
                      <a:cubicBezTo>
                        <a:pt x="161660" y="558956"/>
                        <a:pt x="139059" y="578909"/>
                        <a:pt x="110801" y="561621"/>
                      </a:cubicBezTo>
                      <a:cubicBezTo>
                        <a:pt x="82644" y="544401"/>
                        <a:pt x="44135" y="470741"/>
                        <a:pt x="33632" y="438799"/>
                      </a:cubicBezTo>
                      <a:cubicBezTo>
                        <a:pt x="2383" y="343707"/>
                        <a:pt x="-18990" y="231011"/>
                        <a:pt x="24859" y="138568"/>
                      </a:cubicBezTo>
                      <a:cubicBezTo>
                        <a:pt x="55715" y="73530"/>
                        <a:pt x="117686" y="53845"/>
                        <a:pt x="176892" y="58883"/>
                      </a:cubicBezTo>
                      <a:cubicBezTo>
                        <a:pt x="219404" y="62501"/>
                        <a:pt x="385565" y="16146"/>
                        <a:pt x="405459" y="11592"/>
                      </a:cubicBezTo>
                      <a:cubicBezTo>
                        <a:pt x="504010" y="-10975"/>
                        <a:pt x="570543" y="2176"/>
                        <a:pt x="673547" y="27326"/>
                      </a:cubicBezTo>
                      <a:close/>
                    </a:path>
                  </a:pathLst>
                </a:custGeom>
                <a:solidFill>
                  <a:srgbClr val="893353">
                    <a:alpha val="70000"/>
                  </a:srgbClr>
                </a:solidFill>
                <a:ln w="75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83DE6BA-3856-DF9A-7F7E-3BE9B00339FC}"/>
                    </a:ext>
                  </a:extLst>
                </p:cNvPr>
                <p:cNvSpPr/>
                <p:nvPr/>
              </p:nvSpPr>
              <p:spPr>
                <a:xfrm>
                  <a:off x="8311933" y="3352493"/>
                  <a:ext cx="282697" cy="266168"/>
                </a:xfrm>
                <a:custGeom>
                  <a:avLst/>
                  <a:gdLst>
                    <a:gd name="connsiteX0" fmla="*/ 5789 w 282697"/>
                    <a:gd name="connsiteY0" fmla="*/ 207150 h 266168"/>
                    <a:gd name="connsiteX1" fmla="*/ 99485 w 282697"/>
                    <a:gd name="connsiteY1" fmla="*/ 118818 h 266168"/>
                    <a:gd name="connsiteX2" fmla="*/ 243973 w 282697"/>
                    <a:gd name="connsiteY2" fmla="*/ 8211 h 266168"/>
                    <a:gd name="connsiteX3" fmla="*/ 181534 w 282697"/>
                    <a:gd name="connsiteY3" fmla="*/ 233152 h 266168"/>
                    <a:gd name="connsiteX4" fmla="*/ 5797 w 282697"/>
                    <a:gd name="connsiteY4" fmla="*/ 207150 h 26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7" h="266168">
                      <a:moveTo>
                        <a:pt x="5789" y="207150"/>
                      </a:moveTo>
                      <a:cubicBezTo>
                        <a:pt x="24889" y="175108"/>
                        <a:pt x="74770" y="159124"/>
                        <a:pt x="99485" y="118818"/>
                      </a:cubicBezTo>
                      <a:cubicBezTo>
                        <a:pt x="134252" y="62103"/>
                        <a:pt x="168876" y="-27633"/>
                        <a:pt x="243973" y="8211"/>
                      </a:cubicBezTo>
                      <a:cubicBezTo>
                        <a:pt x="333509" y="50948"/>
                        <a:pt x="248702" y="194768"/>
                        <a:pt x="181534" y="233152"/>
                      </a:cubicBezTo>
                      <a:cubicBezTo>
                        <a:pt x="71462" y="296051"/>
                        <a:pt x="-24958" y="258736"/>
                        <a:pt x="5797" y="207150"/>
                      </a:cubicBezTo>
                      <a:close/>
                    </a:path>
                  </a:pathLst>
                </a:custGeom>
                <a:solidFill>
                  <a:srgbClr val="F15A24"/>
                </a:solidFill>
                <a:ln w="75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D3EC86E-E7A2-5197-8F38-0471BDD033D7}"/>
                    </a:ext>
                  </a:extLst>
                </p:cNvPr>
                <p:cNvSpPr/>
                <p:nvPr/>
              </p:nvSpPr>
              <p:spPr>
                <a:xfrm>
                  <a:off x="7573344" y="3317077"/>
                  <a:ext cx="228664" cy="221034"/>
                </a:xfrm>
                <a:custGeom>
                  <a:avLst/>
                  <a:gdLst>
                    <a:gd name="connsiteX0" fmla="*/ 228665 w 228664"/>
                    <a:gd name="connsiteY0" fmla="*/ 208251 h 221034"/>
                    <a:gd name="connsiteX1" fmla="*/ 147543 w 228664"/>
                    <a:gd name="connsiteY1" fmla="*/ 129435 h 221034"/>
                    <a:gd name="connsiteX2" fmla="*/ 177280 w 228664"/>
                    <a:gd name="connsiteY2" fmla="*/ 50344 h 221034"/>
                    <a:gd name="connsiteX3" fmla="*/ 196221 w 228664"/>
                    <a:gd name="connsiteY3" fmla="*/ 463 h 221034"/>
                    <a:gd name="connsiteX4" fmla="*/ 162424 w 228664"/>
                    <a:gd name="connsiteY4" fmla="*/ 41855 h 221034"/>
                    <a:gd name="connsiteX5" fmla="*/ 138344 w 228664"/>
                    <a:gd name="connsiteY5" fmla="*/ 97811 h 221034"/>
                    <a:gd name="connsiteX6" fmla="*/ 48583 w 228664"/>
                    <a:gd name="connsiteY6" fmla="*/ 44479 h 221034"/>
                    <a:gd name="connsiteX7" fmla="*/ 41406 w 228664"/>
                    <a:gd name="connsiteY7" fmla="*/ 127581 h 221034"/>
                    <a:gd name="connsiteX8" fmla="*/ 132930 w 228664"/>
                    <a:gd name="connsiteY8" fmla="*/ 133379 h 221034"/>
                    <a:gd name="connsiteX9" fmla="*/ 227662 w 228664"/>
                    <a:gd name="connsiteY9" fmla="*/ 221034 h 221034"/>
                    <a:gd name="connsiteX10" fmla="*/ 228665 w 228664"/>
                    <a:gd name="connsiteY10" fmla="*/ 208251 h 2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64" h="221034">
                      <a:moveTo>
                        <a:pt x="228665" y="208251"/>
                      </a:moveTo>
                      <a:cubicBezTo>
                        <a:pt x="170336" y="205502"/>
                        <a:pt x="161212" y="178957"/>
                        <a:pt x="147543" y="129435"/>
                      </a:cubicBezTo>
                      <a:cubicBezTo>
                        <a:pt x="150175" y="105247"/>
                        <a:pt x="164722" y="75410"/>
                        <a:pt x="177280" y="50344"/>
                      </a:cubicBezTo>
                      <a:cubicBezTo>
                        <a:pt x="194174" y="16622"/>
                        <a:pt x="202830" y="2602"/>
                        <a:pt x="196221" y="463"/>
                      </a:cubicBezTo>
                      <a:cubicBezTo>
                        <a:pt x="188634" y="-1993"/>
                        <a:pt x="181123" y="4415"/>
                        <a:pt x="162424" y="41855"/>
                      </a:cubicBezTo>
                      <a:cubicBezTo>
                        <a:pt x="153759" y="59201"/>
                        <a:pt x="146081" y="76947"/>
                        <a:pt x="138344" y="97811"/>
                      </a:cubicBezTo>
                      <a:cubicBezTo>
                        <a:pt x="126162" y="61298"/>
                        <a:pt x="106886" y="32898"/>
                        <a:pt x="48583" y="44479"/>
                      </a:cubicBezTo>
                      <a:cubicBezTo>
                        <a:pt x="-17048" y="57505"/>
                        <a:pt x="-12929" y="126102"/>
                        <a:pt x="41406" y="127581"/>
                      </a:cubicBezTo>
                      <a:cubicBezTo>
                        <a:pt x="84177" y="128742"/>
                        <a:pt x="109844" y="82220"/>
                        <a:pt x="132930" y="133379"/>
                      </a:cubicBezTo>
                      <a:cubicBezTo>
                        <a:pt x="159433" y="192117"/>
                        <a:pt x="154269" y="215612"/>
                        <a:pt x="227662" y="221034"/>
                      </a:cubicBezTo>
                      <a:cubicBezTo>
                        <a:pt x="227144" y="213932"/>
                        <a:pt x="228665" y="208251"/>
                        <a:pt x="228665" y="208251"/>
                      </a:cubicBezTo>
                      <a:close/>
                    </a:path>
                  </a:pathLst>
                </a:custGeom>
                <a:solidFill>
                  <a:srgbClr val="006054"/>
                </a:solidFill>
                <a:ln w="75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51DCBAB-1C6C-536D-381D-07045B54B98C}"/>
                    </a:ext>
                  </a:extLst>
                </p:cNvPr>
                <p:cNvSpPr/>
                <p:nvPr/>
              </p:nvSpPr>
              <p:spPr>
                <a:xfrm>
                  <a:off x="7964527" y="1942477"/>
                  <a:ext cx="139717" cy="139465"/>
                </a:xfrm>
                <a:custGeom>
                  <a:avLst/>
                  <a:gdLst>
                    <a:gd name="connsiteX0" fmla="*/ 139709 w 139717"/>
                    <a:gd name="connsiteY0" fmla="*/ 69741 h 139465"/>
                    <a:gd name="connsiteX1" fmla="*/ 98517 w 139717"/>
                    <a:gd name="connsiteY1" fmla="*/ 139291 h 139465"/>
                    <a:gd name="connsiteX2" fmla="*/ 70092 w 139717"/>
                    <a:gd name="connsiteY2" fmla="*/ 113899 h 139465"/>
                    <a:gd name="connsiteX3" fmla="*/ 39554 w 139717"/>
                    <a:gd name="connsiteY3" fmla="*/ 138630 h 139465"/>
                    <a:gd name="connsiteX4" fmla="*/ 0 w 139717"/>
                    <a:gd name="connsiteY4" fmla="*/ 69741 h 139465"/>
                    <a:gd name="connsiteX5" fmla="*/ 41643 w 139717"/>
                    <a:gd name="connsiteY5" fmla="*/ 1520 h 139465"/>
                    <a:gd name="connsiteX6" fmla="*/ 70151 w 139717"/>
                    <a:gd name="connsiteY6" fmla="*/ 24146 h 139465"/>
                    <a:gd name="connsiteX7" fmla="*/ 93162 w 139717"/>
                    <a:gd name="connsiteY7" fmla="*/ 83 h 139465"/>
                    <a:gd name="connsiteX8" fmla="*/ 139717 w 139717"/>
                    <a:gd name="connsiteY8" fmla="*/ 69741 h 13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17" h="139465">
                      <a:moveTo>
                        <a:pt x="139709" y="69741"/>
                      </a:moveTo>
                      <a:cubicBezTo>
                        <a:pt x="139709" y="101591"/>
                        <a:pt x="132047" y="129331"/>
                        <a:pt x="98517" y="139291"/>
                      </a:cubicBezTo>
                      <a:cubicBezTo>
                        <a:pt x="89619" y="141931"/>
                        <a:pt x="96646" y="113807"/>
                        <a:pt x="70092" y="113899"/>
                      </a:cubicBezTo>
                      <a:cubicBezTo>
                        <a:pt x="45144" y="113991"/>
                        <a:pt x="49046" y="141697"/>
                        <a:pt x="39554" y="138630"/>
                      </a:cubicBezTo>
                      <a:cubicBezTo>
                        <a:pt x="7127" y="128178"/>
                        <a:pt x="0" y="100915"/>
                        <a:pt x="0" y="69741"/>
                      </a:cubicBezTo>
                      <a:cubicBezTo>
                        <a:pt x="0" y="38567"/>
                        <a:pt x="8121" y="11488"/>
                        <a:pt x="41643" y="1520"/>
                      </a:cubicBezTo>
                      <a:cubicBezTo>
                        <a:pt x="50550" y="-1129"/>
                        <a:pt x="47984" y="24038"/>
                        <a:pt x="70151" y="24146"/>
                      </a:cubicBezTo>
                      <a:cubicBezTo>
                        <a:pt x="89001" y="24238"/>
                        <a:pt x="85826" y="-1647"/>
                        <a:pt x="93162" y="83"/>
                      </a:cubicBezTo>
                      <a:cubicBezTo>
                        <a:pt x="129465" y="8639"/>
                        <a:pt x="139717" y="36220"/>
                        <a:pt x="139717" y="69741"/>
                      </a:cubicBezTo>
                      <a:close/>
                    </a:path>
                  </a:pathLst>
                </a:custGeom>
                <a:solidFill>
                  <a:srgbClr val="B5938C"/>
                </a:solidFill>
                <a:ln w="75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4D11568-63F3-BA3D-AA49-D0B7C851DFF6}"/>
                    </a:ext>
                  </a:extLst>
                </p:cNvPr>
                <p:cNvSpPr/>
                <p:nvPr/>
              </p:nvSpPr>
              <p:spPr>
                <a:xfrm rot="-138600">
                  <a:off x="8098560" y="1698567"/>
                  <a:ext cx="70852" cy="70852"/>
                </a:xfrm>
                <a:custGeom>
                  <a:avLst/>
                  <a:gdLst>
                    <a:gd name="connsiteX0" fmla="*/ 70853 w 70852"/>
                    <a:gd name="connsiteY0" fmla="*/ 35426 h 70852"/>
                    <a:gd name="connsiteX1" fmla="*/ 35427 w 70852"/>
                    <a:gd name="connsiteY1" fmla="*/ 70853 h 70852"/>
                    <a:gd name="connsiteX2" fmla="*/ 0 w 70852"/>
                    <a:gd name="connsiteY2" fmla="*/ 35426 h 70852"/>
                    <a:gd name="connsiteX3" fmla="*/ 35427 w 70852"/>
                    <a:gd name="connsiteY3" fmla="*/ 0 h 70852"/>
                    <a:gd name="connsiteX4" fmla="*/ 70853 w 70852"/>
                    <a:gd name="connsiteY4" fmla="*/ 35426 h 7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2" h="70852">
                      <a:moveTo>
                        <a:pt x="70853" y="35426"/>
                      </a:moveTo>
                      <a:cubicBezTo>
                        <a:pt x="70853" y="54992"/>
                        <a:pt x="54992" y="70853"/>
                        <a:pt x="35427" y="70853"/>
                      </a:cubicBezTo>
                      <a:cubicBezTo>
                        <a:pt x="15861" y="70853"/>
                        <a:pt x="0" y="54992"/>
                        <a:pt x="0" y="35426"/>
                      </a:cubicBezTo>
                      <a:cubicBezTo>
                        <a:pt x="0" y="15861"/>
                        <a:pt x="15861" y="0"/>
                        <a:pt x="35427" y="0"/>
                      </a:cubicBezTo>
                      <a:cubicBezTo>
                        <a:pt x="54992" y="0"/>
                        <a:pt x="70853" y="15861"/>
                        <a:pt x="70853" y="35426"/>
                      </a:cubicBezTo>
                      <a:close/>
                    </a:path>
                  </a:pathLst>
                </a:custGeom>
                <a:solidFill>
                  <a:srgbClr val="CE1725"/>
                </a:solidFill>
                <a:ln w="75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D23EF61-8A1E-FD34-1C61-FD77163F68BB}"/>
                    </a:ext>
                  </a:extLst>
                </p:cNvPr>
                <p:cNvSpPr/>
                <p:nvPr/>
              </p:nvSpPr>
              <p:spPr>
                <a:xfrm>
                  <a:off x="7460103" y="3050244"/>
                  <a:ext cx="1126883" cy="165487"/>
                </a:xfrm>
                <a:custGeom>
                  <a:avLst/>
                  <a:gdLst>
                    <a:gd name="connsiteX0" fmla="*/ 1120536 w 1126883"/>
                    <a:gd name="connsiteY0" fmla="*/ 134514 h 165487"/>
                    <a:gd name="connsiteX1" fmla="*/ 822260 w 1126883"/>
                    <a:gd name="connsiteY1" fmla="*/ 14198 h 165487"/>
                    <a:gd name="connsiteX2" fmla="*/ 506622 w 1126883"/>
                    <a:gd name="connsiteY2" fmla="*/ 2433 h 165487"/>
                    <a:gd name="connsiteX3" fmla="*/ 7853 w 1126883"/>
                    <a:gd name="connsiteY3" fmla="*/ 126919 h 165487"/>
                    <a:gd name="connsiteX4" fmla="*/ 2898 w 1126883"/>
                    <a:gd name="connsiteY4" fmla="*/ 151158 h 165487"/>
                    <a:gd name="connsiteX5" fmla="*/ 27137 w 1126883"/>
                    <a:gd name="connsiteY5" fmla="*/ 156113 h 165487"/>
                    <a:gd name="connsiteX6" fmla="*/ 508067 w 1126883"/>
                    <a:gd name="connsiteY6" fmla="*/ 37392 h 165487"/>
                    <a:gd name="connsiteX7" fmla="*/ 1098235 w 1126883"/>
                    <a:gd name="connsiteY7" fmla="*/ 161468 h 165487"/>
                    <a:gd name="connsiteX8" fmla="*/ 1109381 w 1126883"/>
                    <a:gd name="connsiteY8" fmla="*/ 165487 h 165487"/>
                    <a:gd name="connsiteX9" fmla="*/ 1122867 w 1126883"/>
                    <a:gd name="connsiteY9" fmla="*/ 159145 h 165487"/>
                    <a:gd name="connsiteX10" fmla="*/ 1120544 w 1126883"/>
                    <a:gd name="connsiteY10" fmla="*/ 134514 h 16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6883" h="165487">
                      <a:moveTo>
                        <a:pt x="1120536" y="134514"/>
                      </a:moveTo>
                      <a:cubicBezTo>
                        <a:pt x="1046291" y="73052"/>
                        <a:pt x="948726" y="33699"/>
                        <a:pt x="822260" y="14198"/>
                      </a:cubicBezTo>
                      <a:cubicBezTo>
                        <a:pt x="709982" y="-3114"/>
                        <a:pt x="594595" y="-1184"/>
                        <a:pt x="506622" y="2433"/>
                      </a:cubicBezTo>
                      <a:cubicBezTo>
                        <a:pt x="347487" y="8976"/>
                        <a:pt x="111550" y="58431"/>
                        <a:pt x="7853" y="126919"/>
                      </a:cubicBezTo>
                      <a:cubicBezTo>
                        <a:pt x="-210" y="132241"/>
                        <a:pt x="-2424" y="143095"/>
                        <a:pt x="2898" y="151158"/>
                      </a:cubicBezTo>
                      <a:cubicBezTo>
                        <a:pt x="8229" y="159221"/>
                        <a:pt x="19074" y="161443"/>
                        <a:pt x="27137" y="156113"/>
                      </a:cubicBezTo>
                      <a:cubicBezTo>
                        <a:pt x="122705" y="92997"/>
                        <a:pt x="352960" y="43767"/>
                        <a:pt x="508067" y="37392"/>
                      </a:cubicBezTo>
                      <a:cubicBezTo>
                        <a:pt x="703356" y="29363"/>
                        <a:pt x="946921" y="36206"/>
                        <a:pt x="1098235" y="161468"/>
                      </a:cubicBezTo>
                      <a:cubicBezTo>
                        <a:pt x="1101502" y="164167"/>
                        <a:pt x="1105454" y="165487"/>
                        <a:pt x="1109381" y="165487"/>
                      </a:cubicBezTo>
                      <a:cubicBezTo>
                        <a:pt x="1114411" y="165487"/>
                        <a:pt x="1119408" y="163323"/>
                        <a:pt x="1122867" y="159145"/>
                      </a:cubicBezTo>
                      <a:cubicBezTo>
                        <a:pt x="1129025" y="151701"/>
                        <a:pt x="1127989" y="140680"/>
                        <a:pt x="1120544" y="134514"/>
                      </a:cubicBezTo>
                      <a:close/>
                    </a:path>
                  </a:pathLst>
                </a:custGeom>
                <a:solidFill>
                  <a:srgbClr val="CE1725">
                    <a:alpha val="70000"/>
                  </a:srgbClr>
                </a:solidFill>
                <a:ln w="75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ACE9C6-5047-6D5A-4945-FC4990E27C88}"/>
                    </a:ext>
                  </a:extLst>
                </p:cNvPr>
                <p:cNvSpPr/>
                <p:nvPr/>
              </p:nvSpPr>
              <p:spPr>
                <a:xfrm>
                  <a:off x="7477596" y="3603795"/>
                  <a:ext cx="1091886" cy="972835"/>
                </a:xfrm>
                <a:custGeom>
                  <a:avLst/>
                  <a:gdLst>
                    <a:gd name="connsiteX0" fmla="*/ 1083968 w 1091886"/>
                    <a:gd name="connsiteY0" fmla="*/ 267500 h 972835"/>
                    <a:gd name="connsiteX1" fmla="*/ 1036894 w 1091886"/>
                    <a:gd name="connsiteY1" fmla="*/ 200691 h 972835"/>
                    <a:gd name="connsiteX2" fmla="*/ 1032265 w 1091886"/>
                    <a:gd name="connsiteY2" fmla="*/ 110229 h 972835"/>
                    <a:gd name="connsiteX3" fmla="*/ 928818 w 1091886"/>
                    <a:gd name="connsiteY3" fmla="*/ 36318 h 972835"/>
                    <a:gd name="connsiteX4" fmla="*/ 824937 w 1091886"/>
                    <a:gd name="connsiteY4" fmla="*/ 75237 h 972835"/>
                    <a:gd name="connsiteX5" fmla="*/ 764394 w 1091886"/>
                    <a:gd name="connsiteY5" fmla="*/ 27211 h 972835"/>
                    <a:gd name="connsiteX6" fmla="*/ 641020 w 1091886"/>
                    <a:gd name="connsiteY6" fmla="*/ 32691 h 972835"/>
                    <a:gd name="connsiteX7" fmla="*/ 432539 w 1091886"/>
                    <a:gd name="connsiteY7" fmla="*/ 32834 h 972835"/>
                    <a:gd name="connsiteX8" fmla="*/ 374820 w 1091886"/>
                    <a:gd name="connsiteY8" fmla="*/ 34262 h 972835"/>
                    <a:gd name="connsiteX9" fmla="*/ 235588 w 1091886"/>
                    <a:gd name="connsiteY9" fmla="*/ 13792 h 972835"/>
                    <a:gd name="connsiteX10" fmla="*/ 151425 w 1091886"/>
                    <a:gd name="connsiteY10" fmla="*/ 69095 h 972835"/>
                    <a:gd name="connsiteX11" fmla="*/ 77823 w 1091886"/>
                    <a:gd name="connsiteY11" fmla="*/ 76490 h 972835"/>
                    <a:gd name="connsiteX12" fmla="*/ 14791 w 1091886"/>
                    <a:gd name="connsiteY12" fmla="*/ 183413 h 972835"/>
                    <a:gd name="connsiteX13" fmla="*/ 26380 w 1091886"/>
                    <a:gd name="connsiteY13" fmla="*/ 287002 h 972835"/>
                    <a:gd name="connsiteX14" fmla="*/ 70462 w 1091886"/>
                    <a:gd name="connsiteY14" fmla="*/ 562927 h 972835"/>
                    <a:gd name="connsiteX15" fmla="*/ 128815 w 1091886"/>
                    <a:gd name="connsiteY15" fmla="*/ 549650 h 972835"/>
                    <a:gd name="connsiteX16" fmla="*/ 145275 w 1091886"/>
                    <a:gd name="connsiteY16" fmla="*/ 563152 h 972835"/>
                    <a:gd name="connsiteX17" fmla="*/ 181061 w 1091886"/>
                    <a:gd name="connsiteY17" fmla="*/ 651150 h 972835"/>
                    <a:gd name="connsiteX18" fmla="*/ 197763 w 1091886"/>
                    <a:gd name="connsiteY18" fmla="*/ 667585 h 972835"/>
                    <a:gd name="connsiteX19" fmla="*/ 198039 w 1091886"/>
                    <a:gd name="connsiteY19" fmla="*/ 667585 h 972835"/>
                    <a:gd name="connsiteX20" fmla="*/ 214474 w 1091886"/>
                    <a:gd name="connsiteY20" fmla="*/ 650607 h 972835"/>
                    <a:gd name="connsiteX21" fmla="*/ 167408 w 1091886"/>
                    <a:gd name="connsiteY21" fmla="*/ 538061 h 972835"/>
                    <a:gd name="connsiteX22" fmla="*/ 141557 w 1091886"/>
                    <a:gd name="connsiteY22" fmla="*/ 518092 h 972835"/>
                    <a:gd name="connsiteX23" fmla="*/ 143329 w 1091886"/>
                    <a:gd name="connsiteY23" fmla="*/ 510272 h 972835"/>
                    <a:gd name="connsiteX24" fmla="*/ 146804 w 1091886"/>
                    <a:gd name="connsiteY24" fmla="*/ 327115 h 972835"/>
                    <a:gd name="connsiteX25" fmla="*/ 98160 w 1091886"/>
                    <a:gd name="connsiteY25" fmla="*/ 266172 h 972835"/>
                    <a:gd name="connsiteX26" fmla="*/ 163440 w 1091886"/>
                    <a:gd name="connsiteY26" fmla="*/ 201218 h 972835"/>
                    <a:gd name="connsiteX27" fmla="*/ 209670 w 1091886"/>
                    <a:gd name="connsiteY27" fmla="*/ 121993 h 972835"/>
                    <a:gd name="connsiteX28" fmla="*/ 272217 w 1091886"/>
                    <a:gd name="connsiteY28" fmla="*/ 141770 h 972835"/>
                    <a:gd name="connsiteX29" fmla="*/ 386626 w 1091886"/>
                    <a:gd name="connsiteY29" fmla="*/ 99576 h 972835"/>
                    <a:gd name="connsiteX30" fmla="*/ 481091 w 1091886"/>
                    <a:gd name="connsiteY30" fmla="*/ 133849 h 972835"/>
                    <a:gd name="connsiteX31" fmla="*/ 572640 w 1091886"/>
                    <a:gd name="connsiteY31" fmla="*/ 128794 h 972835"/>
                    <a:gd name="connsiteX32" fmla="*/ 640611 w 1091886"/>
                    <a:gd name="connsiteY32" fmla="*/ 101272 h 972835"/>
                    <a:gd name="connsiteX33" fmla="*/ 745235 w 1091886"/>
                    <a:gd name="connsiteY33" fmla="*/ 151186 h 972835"/>
                    <a:gd name="connsiteX34" fmla="*/ 855793 w 1091886"/>
                    <a:gd name="connsiteY34" fmla="*/ 134192 h 972835"/>
                    <a:gd name="connsiteX35" fmla="*/ 946565 w 1091886"/>
                    <a:gd name="connsiteY35" fmla="*/ 174665 h 972835"/>
                    <a:gd name="connsiteX36" fmla="*/ 961671 w 1091886"/>
                    <a:gd name="connsiteY36" fmla="*/ 226468 h 972835"/>
                    <a:gd name="connsiteX37" fmla="*/ 963618 w 1091886"/>
                    <a:gd name="connsiteY37" fmla="*/ 341420 h 972835"/>
                    <a:gd name="connsiteX38" fmla="*/ 909526 w 1091886"/>
                    <a:gd name="connsiteY38" fmla="*/ 398294 h 972835"/>
                    <a:gd name="connsiteX39" fmla="*/ 803405 w 1091886"/>
                    <a:gd name="connsiteY39" fmla="*/ 448894 h 972835"/>
                    <a:gd name="connsiteX40" fmla="*/ 588448 w 1091886"/>
                    <a:gd name="connsiteY40" fmla="*/ 483200 h 972835"/>
                    <a:gd name="connsiteX41" fmla="*/ 586861 w 1091886"/>
                    <a:gd name="connsiteY41" fmla="*/ 531193 h 972835"/>
                    <a:gd name="connsiteX42" fmla="*/ 539762 w 1091886"/>
                    <a:gd name="connsiteY42" fmla="*/ 552265 h 972835"/>
                    <a:gd name="connsiteX43" fmla="*/ 487826 w 1091886"/>
                    <a:gd name="connsiteY43" fmla="*/ 587851 h 972835"/>
                    <a:gd name="connsiteX44" fmla="*/ 487826 w 1091886"/>
                    <a:gd name="connsiteY44" fmla="*/ 649404 h 972835"/>
                    <a:gd name="connsiteX45" fmla="*/ 525525 w 1091886"/>
                    <a:gd name="connsiteY45" fmla="*/ 700221 h 972835"/>
                    <a:gd name="connsiteX46" fmla="*/ 472644 w 1091886"/>
                    <a:gd name="connsiteY46" fmla="*/ 779813 h 972835"/>
                    <a:gd name="connsiteX47" fmla="*/ 525516 w 1091886"/>
                    <a:gd name="connsiteY47" fmla="*/ 958015 h 972835"/>
                    <a:gd name="connsiteX48" fmla="*/ 614367 w 1091886"/>
                    <a:gd name="connsiteY48" fmla="*/ 891123 h 972835"/>
                    <a:gd name="connsiteX49" fmla="*/ 631837 w 1091886"/>
                    <a:gd name="connsiteY49" fmla="*/ 765969 h 972835"/>
                    <a:gd name="connsiteX50" fmla="*/ 582591 w 1091886"/>
                    <a:gd name="connsiteY50" fmla="*/ 714266 h 972835"/>
                    <a:gd name="connsiteX51" fmla="*/ 609972 w 1091886"/>
                    <a:gd name="connsiteY51" fmla="*/ 649412 h 972835"/>
                    <a:gd name="connsiteX52" fmla="*/ 669094 w 1091886"/>
                    <a:gd name="connsiteY52" fmla="*/ 558056 h 972835"/>
                    <a:gd name="connsiteX53" fmla="*/ 766742 w 1091886"/>
                    <a:gd name="connsiteY53" fmla="*/ 544236 h 972835"/>
                    <a:gd name="connsiteX54" fmla="*/ 790596 w 1091886"/>
                    <a:gd name="connsiteY54" fmla="*/ 500128 h 972835"/>
                    <a:gd name="connsiteX55" fmla="*/ 884393 w 1091886"/>
                    <a:gd name="connsiteY55" fmla="*/ 506328 h 972835"/>
                    <a:gd name="connsiteX56" fmla="*/ 1008018 w 1091886"/>
                    <a:gd name="connsiteY56" fmla="*/ 461076 h 972835"/>
                    <a:gd name="connsiteX57" fmla="*/ 1015922 w 1091886"/>
                    <a:gd name="connsiteY57" fmla="*/ 403349 h 972835"/>
                    <a:gd name="connsiteX58" fmla="*/ 1084344 w 1091886"/>
                    <a:gd name="connsiteY58" fmla="*/ 351270 h 972835"/>
                    <a:gd name="connsiteX59" fmla="*/ 1083968 w 1091886"/>
                    <a:gd name="connsiteY59" fmla="*/ 267525 h 97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91886" h="972835">
                      <a:moveTo>
                        <a:pt x="1083968" y="267500"/>
                      </a:moveTo>
                      <a:cubicBezTo>
                        <a:pt x="1074877" y="242167"/>
                        <a:pt x="1058392" y="218563"/>
                        <a:pt x="1036894" y="200691"/>
                      </a:cubicBezTo>
                      <a:cubicBezTo>
                        <a:pt x="1012672" y="180555"/>
                        <a:pt x="1044288" y="137124"/>
                        <a:pt x="1032265" y="110229"/>
                      </a:cubicBezTo>
                      <a:cubicBezTo>
                        <a:pt x="1017008" y="76147"/>
                        <a:pt x="967152" y="43503"/>
                        <a:pt x="928818" y="36318"/>
                      </a:cubicBezTo>
                      <a:cubicBezTo>
                        <a:pt x="875311" y="26291"/>
                        <a:pt x="862251" y="91588"/>
                        <a:pt x="824937" y="75237"/>
                      </a:cubicBezTo>
                      <a:cubicBezTo>
                        <a:pt x="799311" y="64007"/>
                        <a:pt x="796119" y="33970"/>
                        <a:pt x="764394" y="27211"/>
                      </a:cubicBezTo>
                      <a:cubicBezTo>
                        <a:pt x="728617" y="19590"/>
                        <a:pt x="674917" y="15906"/>
                        <a:pt x="641020" y="32691"/>
                      </a:cubicBezTo>
                      <a:cubicBezTo>
                        <a:pt x="576985" y="64408"/>
                        <a:pt x="475543" y="-54838"/>
                        <a:pt x="432539" y="32834"/>
                      </a:cubicBezTo>
                      <a:cubicBezTo>
                        <a:pt x="422571" y="53154"/>
                        <a:pt x="385791" y="54415"/>
                        <a:pt x="374820" y="34262"/>
                      </a:cubicBezTo>
                      <a:cubicBezTo>
                        <a:pt x="354425" y="-3169"/>
                        <a:pt x="269610" y="5729"/>
                        <a:pt x="235588" y="13792"/>
                      </a:cubicBezTo>
                      <a:cubicBezTo>
                        <a:pt x="191831" y="24161"/>
                        <a:pt x="189851" y="58902"/>
                        <a:pt x="151425" y="69095"/>
                      </a:cubicBezTo>
                      <a:cubicBezTo>
                        <a:pt x="124162" y="76315"/>
                        <a:pt x="106665" y="59420"/>
                        <a:pt x="77823" y="76490"/>
                      </a:cubicBezTo>
                      <a:cubicBezTo>
                        <a:pt x="39698" y="99058"/>
                        <a:pt x="13095" y="140734"/>
                        <a:pt x="14791" y="183413"/>
                      </a:cubicBezTo>
                      <a:cubicBezTo>
                        <a:pt x="15985" y="213475"/>
                        <a:pt x="73378" y="272037"/>
                        <a:pt x="26380" y="287002"/>
                      </a:cubicBezTo>
                      <a:cubicBezTo>
                        <a:pt x="-34046" y="306244"/>
                        <a:pt x="21667" y="554981"/>
                        <a:pt x="70462" y="562927"/>
                      </a:cubicBezTo>
                      <a:cubicBezTo>
                        <a:pt x="101903" y="568049"/>
                        <a:pt x="118572" y="563311"/>
                        <a:pt x="128815" y="549650"/>
                      </a:cubicBezTo>
                      <a:cubicBezTo>
                        <a:pt x="133937" y="553159"/>
                        <a:pt x="139619" y="557613"/>
                        <a:pt x="145275" y="563152"/>
                      </a:cubicBezTo>
                      <a:cubicBezTo>
                        <a:pt x="168436" y="585829"/>
                        <a:pt x="180476" y="615440"/>
                        <a:pt x="181061" y="651150"/>
                      </a:cubicBezTo>
                      <a:cubicBezTo>
                        <a:pt x="181211" y="660283"/>
                        <a:pt x="188664" y="667585"/>
                        <a:pt x="197763" y="667585"/>
                      </a:cubicBezTo>
                      <a:cubicBezTo>
                        <a:pt x="197855" y="667585"/>
                        <a:pt x="197947" y="667585"/>
                        <a:pt x="198039" y="667585"/>
                      </a:cubicBezTo>
                      <a:cubicBezTo>
                        <a:pt x="207263" y="667435"/>
                        <a:pt x="214624" y="659832"/>
                        <a:pt x="214474" y="650607"/>
                      </a:cubicBezTo>
                      <a:cubicBezTo>
                        <a:pt x="213555" y="593942"/>
                        <a:pt x="188372" y="558131"/>
                        <a:pt x="167408" y="538061"/>
                      </a:cubicBezTo>
                      <a:cubicBezTo>
                        <a:pt x="158351" y="529389"/>
                        <a:pt x="149269" y="522846"/>
                        <a:pt x="141557" y="518092"/>
                      </a:cubicBezTo>
                      <a:cubicBezTo>
                        <a:pt x="142167" y="515577"/>
                        <a:pt x="142752" y="512971"/>
                        <a:pt x="143329" y="510272"/>
                      </a:cubicBezTo>
                      <a:cubicBezTo>
                        <a:pt x="151542" y="471896"/>
                        <a:pt x="159304" y="365759"/>
                        <a:pt x="146804" y="327115"/>
                      </a:cubicBezTo>
                      <a:cubicBezTo>
                        <a:pt x="138524" y="301531"/>
                        <a:pt x="97491" y="290594"/>
                        <a:pt x="98160" y="266172"/>
                      </a:cubicBezTo>
                      <a:cubicBezTo>
                        <a:pt x="98987" y="235675"/>
                        <a:pt x="146646" y="222967"/>
                        <a:pt x="163440" y="201218"/>
                      </a:cubicBezTo>
                      <a:cubicBezTo>
                        <a:pt x="180769" y="178775"/>
                        <a:pt x="178153" y="133064"/>
                        <a:pt x="209670" y="121993"/>
                      </a:cubicBezTo>
                      <a:cubicBezTo>
                        <a:pt x="230081" y="114816"/>
                        <a:pt x="252440" y="138286"/>
                        <a:pt x="272217" y="141770"/>
                      </a:cubicBezTo>
                      <a:cubicBezTo>
                        <a:pt x="330028" y="151972"/>
                        <a:pt x="347532" y="125561"/>
                        <a:pt x="386626" y="99576"/>
                      </a:cubicBezTo>
                      <a:cubicBezTo>
                        <a:pt x="416772" y="79540"/>
                        <a:pt x="451898" y="125260"/>
                        <a:pt x="481091" y="133849"/>
                      </a:cubicBezTo>
                      <a:cubicBezTo>
                        <a:pt x="510143" y="142396"/>
                        <a:pt x="545611" y="143666"/>
                        <a:pt x="572640" y="128794"/>
                      </a:cubicBezTo>
                      <a:cubicBezTo>
                        <a:pt x="593411" y="117364"/>
                        <a:pt x="614517" y="72805"/>
                        <a:pt x="640611" y="101272"/>
                      </a:cubicBezTo>
                      <a:cubicBezTo>
                        <a:pt x="673113" y="136723"/>
                        <a:pt x="683039" y="151186"/>
                        <a:pt x="745235" y="151186"/>
                      </a:cubicBezTo>
                      <a:cubicBezTo>
                        <a:pt x="771889" y="151186"/>
                        <a:pt x="835673" y="119369"/>
                        <a:pt x="855793" y="134192"/>
                      </a:cubicBezTo>
                      <a:cubicBezTo>
                        <a:pt x="889590" y="159090"/>
                        <a:pt x="894277" y="179678"/>
                        <a:pt x="946565" y="174665"/>
                      </a:cubicBezTo>
                      <a:cubicBezTo>
                        <a:pt x="977688" y="171690"/>
                        <a:pt x="991717" y="214294"/>
                        <a:pt x="961671" y="226468"/>
                      </a:cubicBezTo>
                      <a:cubicBezTo>
                        <a:pt x="922760" y="242234"/>
                        <a:pt x="949155" y="317615"/>
                        <a:pt x="963618" y="341420"/>
                      </a:cubicBezTo>
                      <a:cubicBezTo>
                        <a:pt x="996864" y="396130"/>
                        <a:pt x="957744" y="398294"/>
                        <a:pt x="909526" y="398294"/>
                      </a:cubicBezTo>
                      <a:cubicBezTo>
                        <a:pt x="854623" y="398294"/>
                        <a:pt x="831003" y="412273"/>
                        <a:pt x="803405" y="448894"/>
                      </a:cubicBezTo>
                      <a:cubicBezTo>
                        <a:pt x="764754" y="500145"/>
                        <a:pt x="641530" y="426076"/>
                        <a:pt x="588448" y="483200"/>
                      </a:cubicBezTo>
                      <a:cubicBezTo>
                        <a:pt x="570376" y="502652"/>
                        <a:pt x="594640" y="512854"/>
                        <a:pt x="586861" y="531193"/>
                      </a:cubicBezTo>
                      <a:cubicBezTo>
                        <a:pt x="574687" y="559877"/>
                        <a:pt x="561427" y="552265"/>
                        <a:pt x="539762" y="552265"/>
                      </a:cubicBezTo>
                      <a:cubicBezTo>
                        <a:pt x="512532" y="552265"/>
                        <a:pt x="495061" y="568023"/>
                        <a:pt x="487826" y="587851"/>
                      </a:cubicBezTo>
                      <a:cubicBezTo>
                        <a:pt x="481208" y="605998"/>
                        <a:pt x="478443" y="631457"/>
                        <a:pt x="487826" y="649404"/>
                      </a:cubicBezTo>
                      <a:cubicBezTo>
                        <a:pt x="499105" y="670986"/>
                        <a:pt x="526235" y="672440"/>
                        <a:pt x="525525" y="700221"/>
                      </a:cubicBezTo>
                      <a:cubicBezTo>
                        <a:pt x="524622" y="735647"/>
                        <a:pt x="471165" y="738313"/>
                        <a:pt x="472644" y="779813"/>
                      </a:cubicBezTo>
                      <a:cubicBezTo>
                        <a:pt x="474374" y="828425"/>
                        <a:pt x="492220" y="918453"/>
                        <a:pt x="525516" y="958015"/>
                      </a:cubicBezTo>
                      <a:cubicBezTo>
                        <a:pt x="558127" y="996759"/>
                        <a:pt x="590170" y="954306"/>
                        <a:pt x="614367" y="891123"/>
                      </a:cubicBezTo>
                      <a:cubicBezTo>
                        <a:pt x="628027" y="855446"/>
                        <a:pt x="641546" y="804244"/>
                        <a:pt x="631837" y="765969"/>
                      </a:cubicBezTo>
                      <a:cubicBezTo>
                        <a:pt x="624861" y="738471"/>
                        <a:pt x="596628" y="736717"/>
                        <a:pt x="582591" y="714266"/>
                      </a:cubicBezTo>
                      <a:cubicBezTo>
                        <a:pt x="561712" y="680862"/>
                        <a:pt x="597322" y="671964"/>
                        <a:pt x="609972" y="649412"/>
                      </a:cubicBezTo>
                      <a:cubicBezTo>
                        <a:pt x="624343" y="623712"/>
                        <a:pt x="605360" y="537476"/>
                        <a:pt x="669094" y="558056"/>
                      </a:cubicBezTo>
                      <a:cubicBezTo>
                        <a:pt x="699482" y="567865"/>
                        <a:pt x="740147" y="559509"/>
                        <a:pt x="766742" y="544236"/>
                      </a:cubicBezTo>
                      <a:cubicBezTo>
                        <a:pt x="794331" y="528403"/>
                        <a:pt x="778381" y="521276"/>
                        <a:pt x="790596" y="500128"/>
                      </a:cubicBezTo>
                      <a:cubicBezTo>
                        <a:pt x="810624" y="465445"/>
                        <a:pt x="856503" y="506320"/>
                        <a:pt x="884393" y="506328"/>
                      </a:cubicBezTo>
                      <a:cubicBezTo>
                        <a:pt x="921190" y="506328"/>
                        <a:pt x="989461" y="494689"/>
                        <a:pt x="1008018" y="461076"/>
                      </a:cubicBezTo>
                      <a:cubicBezTo>
                        <a:pt x="1018412" y="442243"/>
                        <a:pt x="998911" y="420878"/>
                        <a:pt x="1015922" y="403349"/>
                      </a:cubicBezTo>
                      <a:cubicBezTo>
                        <a:pt x="1039150" y="379411"/>
                        <a:pt x="1070666" y="385226"/>
                        <a:pt x="1084344" y="351270"/>
                      </a:cubicBezTo>
                      <a:cubicBezTo>
                        <a:pt x="1095022" y="324759"/>
                        <a:pt x="1093877" y="295115"/>
                        <a:pt x="1083968" y="267525"/>
                      </a:cubicBezTo>
                      <a:close/>
                    </a:path>
                  </a:pathLst>
                </a:custGeom>
                <a:solidFill>
                  <a:srgbClr val="BF2B45">
                    <a:alpha val="70000"/>
                  </a:srgbClr>
                </a:solidFill>
                <a:ln w="751" cap="flat">
                  <a:noFill/>
                  <a:prstDash val="solid"/>
                  <a:miter/>
                </a:ln>
              </p:spPr>
              <p:txBody>
                <a:bodyPr rtlCol="0" anchor="ctr"/>
                <a:lstStyle/>
                <a:p>
                  <a:endParaRPr lang="en-US"/>
                </a:p>
              </p:txBody>
            </p:sp>
          </p:grpSp>
        </p:grpSp>
        <p:grpSp>
          <p:nvGrpSpPr>
            <p:cNvPr id="25" name="Group 24">
              <a:extLst>
                <a:ext uri="{FF2B5EF4-FFF2-40B4-BE49-F238E27FC236}">
                  <a16:creationId xmlns:a16="http://schemas.microsoft.com/office/drawing/2014/main" id="{0B6CA73D-6985-390E-CC00-8DDC4679CE0F}"/>
                </a:ext>
              </a:extLst>
            </p:cNvPr>
            <p:cNvGrpSpPr/>
            <p:nvPr/>
          </p:nvGrpSpPr>
          <p:grpSpPr>
            <a:xfrm>
              <a:off x="8264863" y="2690483"/>
              <a:ext cx="360040" cy="288032"/>
              <a:chOff x="5879976" y="980728"/>
              <a:chExt cx="360040" cy="288032"/>
            </a:xfrm>
          </p:grpSpPr>
          <p:sp>
            <p:nvSpPr>
              <p:cNvPr id="26" name="Oval 25">
                <a:extLst>
                  <a:ext uri="{FF2B5EF4-FFF2-40B4-BE49-F238E27FC236}">
                    <a16:creationId xmlns:a16="http://schemas.microsoft.com/office/drawing/2014/main" id="{6FDCC6BE-8CAF-819F-72E7-87B754B2EB88}"/>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24-point Star 26">
                <a:extLst>
                  <a:ext uri="{FF2B5EF4-FFF2-40B4-BE49-F238E27FC236}">
                    <a16:creationId xmlns:a16="http://schemas.microsoft.com/office/drawing/2014/main" id="{4CD991A5-0A45-54F5-01E6-EB1B0916B00D}"/>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8972F44-4FF7-4116-4E7C-E6A9208DD122}"/>
                </a:ext>
              </a:extLst>
            </p:cNvPr>
            <p:cNvGrpSpPr/>
            <p:nvPr/>
          </p:nvGrpSpPr>
          <p:grpSpPr>
            <a:xfrm>
              <a:off x="7446716" y="3239123"/>
              <a:ext cx="360040" cy="288032"/>
              <a:chOff x="5879976" y="980728"/>
              <a:chExt cx="360040" cy="288032"/>
            </a:xfrm>
          </p:grpSpPr>
          <p:sp>
            <p:nvSpPr>
              <p:cNvPr id="29" name="Oval 28">
                <a:extLst>
                  <a:ext uri="{FF2B5EF4-FFF2-40B4-BE49-F238E27FC236}">
                    <a16:creationId xmlns:a16="http://schemas.microsoft.com/office/drawing/2014/main" id="{E02481A1-3F1D-EF98-7C42-5A1BFE186EAC}"/>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24-point Star 29">
                <a:extLst>
                  <a:ext uri="{FF2B5EF4-FFF2-40B4-BE49-F238E27FC236}">
                    <a16:creationId xmlns:a16="http://schemas.microsoft.com/office/drawing/2014/main" id="{423A9267-DA67-62B6-B952-EE8CB261428B}"/>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B28976B-AD17-1869-4429-60368F5EDFDF}"/>
                </a:ext>
              </a:extLst>
            </p:cNvPr>
            <p:cNvGrpSpPr/>
            <p:nvPr/>
          </p:nvGrpSpPr>
          <p:grpSpPr>
            <a:xfrm>
              <a:off x="8293739" y="3912891"/>
              <a:ext cx="360040" cy="288032"/>
              <a:chOff x="5879976" y="980728"/>
              <a:chExt cx="360040" cy="288032"/>
            </a:xfrm>
          </p:grpSpPr>
          <p:sp>
            <p:nvSpPr>
              <p:cNvPr id="32" name="Oval 31">
                <a:extLst>
                  <a:ext uri="{FF2B5EF4-FFF2-40B4-BE49-F238E27FC236}">
                    <a16:creationId xmlns:a16="http://schemas.microsoft.com/office/drawing/2014/main" id="{CFFCA19B-97F4-EF66-3555-F5A3C3D743F9}"/>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24-point Star 32">
                <a:extLst>
                  <a:ext uri="{FF2B5EF4-FFF2-40B4-BE49-F238E27FC236}">
                    <a16:creationId xmlns:a16="http://schemas.microsoft.com/office/drawing/2014/main" id="{78FBC0B3-0086-17E5-1AE8-7652424427E8}"/>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 name="TextBox 8">
            <a:extLst>
              <a:ext uri="{FF2B5EF4-FFF2-40B4-BE49-F238E27FC236}">
                <a16:creationId xmlns:a16="http://schemas.microsoft.com/office/drawing/2014/main" id="{6F688F9A-118A-ED78-97C0-1D6669ABE1EA}"/>
              </a:ext>
            </a:extLst>
          </p:cNvPr>
          <p:cNvSpPr txBox="1"/>
          <p:nvPr/>
        </p:nvSpPr>
        <p:spPr>
          <a:xfrm>
            <a:off x="648072" y="5795972"/>
            <a:ext cx="3096344" cy="369332"/>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Rescue of a significant proportion of</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undetected </a:t>
            </a:r>
            <a:r>
              <a:rPr lang="en-US" sz="1200" i="1" dirty="0">
                <a:latin typeface="Arial" panose="020B0604020202020204" pitchFamily="34" charset="0"/>
                <a:ea typeface="Aileron" charset="0"/>
                <a:cs typeface="Arial" panose="020B0604020202020204" pitchFamily="34" charset="0"/>
              </a:rPr>
              <a:t>NTRK</a:t>
            </a:r>
            <a:r>
              <a:rPr lang="en-US" sz="1200" dirty="0">
                <a:latin typeface="Arial" panose="020B0604020202020204" pitchFamily="34" charset="0"/>
                <a:ea typeface="Aileron" charset="0"/>
                <a:cs typeface="Arial" panose="020B0604020202020204" pitchFamily="34" charset="0"/>
              </a:rPr>
              <a:t> fusion-positive patients</a:t>
            </a:r>
          </a:p>
        </p:txBody>
      </p:sp>
      <p:cxnSp>
        <p:nvCxnSpPr>
          <p:cNvPr id="11" name="Straight Connector 10">
            <a:extLst>
              <a:ext uri="{FF2B5EF4-FFF2-40B4-BE49-F238E27FC236}">
                <a16:creationId xmlns:a16="http://schemas.microsoft.com/office/drawing/2014/main" id="{2AD15955-702C-91BA-0DB1-84D8E7A2C791}"/>
              </a:ext>
            </a:extLst>
          </p:cNvPr>
          <p:cNvCxnSpPr>
            <a:cxnSpLocks/>
          </p:cNvCxnSpPr>
          <p:nvPr/>
        </p:nvCxnSpPr>
        <p:spPr>
          <a:xfrm>
            <a:off x="2196244" y="5282391"/>
            <a:ext cx="0" cy="411882"/>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827EED87-44F6-2697-9140-0CC97ABFBC42}"/>
              </a:ext>
            </a:extLst>
          </p:cNvPr>
          <p:cNvSpPr/>
          <p:nvPr/>
        </p:nvSpPr>
        <p:spPr>
          <a:xfrm>
            <a:off x="771833" y="4509120"/>
            <a:ext cx="2848823" cy="648072"/>
          </a:xfrm>
          <a:prstGeom prst="rect">
            <a:avLst/>
          </a:prstGeom>
          <a:solidFill>
            <a:schemeClr val="tx2">
              <a:lumMod val="20000"/>
              <a:lumOff val="8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tIns="72000" bIns="72000" rtlCol="0" anchor="ctr"/>
          <a:lstStyle/>
          <a:p>
            <a:pPr algn="ctr"/>
            <a:r>
              <a:rPr lang="en-US" sz="1200" dirty="0">
                <a:solidFill>
                  <a:schemeClr val="tx1"/>
                </a:solidFill>
                <a:latin typeface="Arial" panose="020B0604020202020204" pitchFamily="34" charset="0"/>
                <a:cs typeface="Arial" panose="020B0604020202020204" pitchFamily="34" charset="0"/>
              </a:rPr>
              <a:t>Identification of </a:t>
            </a:r>
            <a:r>
              <a:rPr lang="en-US" sz="1200" i="1" dirty="0">
                <a:solidFill>
                  <a:schemeClr val="tx1"/>
                </a:solidFill>
                <a:latin typeface="Arial" panose="020B0604020202020204" pitchFamily="34" charset="0"/>
                <a:cs typeface="Arial" panose="020B0604020202020204" pitchFamily="34" charset="0"/>
              </a:rPr>
              <a:t>NTRK</a:t>
            </a:r>
            <a:r>
              <a:rPr lang="en-US" sz="1200" dirty="0">
                <a:solidFill>
                  <a:schemeClr val="tx1"/>
                </a:solidFill>
                <a:latin typeface="Arial" panose="020B0604020202020204" pitchFamily="34" charset="0"/>
                <a:cs typeface="Arial" panose="020B0604020202020204" pitchFamily="34" charset="0"/>
              </a:rPr>
              <a:t> fusions in patients with insufficient tissue for comprehensive genotyping</a:t>
            </a:r>
          </a:p>
        </p:txBody>
      </p:sp>
      <p:sp>
        <p:nvSpPr>
          <p:cNvPr id="2" name="Title 1">
            <a:extLst>
              <a:ext uri="{FF2B5EF4-FFF2-40B4-BE49-F238E27FC236}">
                <a16:creationId xmlns:a16="http://schemas.microsoft.com/office/drawing/2014/main" id="{CA4ABF34-3CF2-5F3B-699D-FB589797F33A}"/>
              </a:ext>
            </a:extLst>
          </p:cNvPr>
          <p:cNvSpPr>
            <a:spLocks noGrp="1"/>
          </p:cNvSpPr>
          <p:nvPr>
            <p:ph type="title"/>
          </p:nvPr>
        </p:nvSpPr>
        <p:spPr/>
        <p:txBody>
          <a:bodyPr/>
          <a:lstStyle/>
          <a:p>
            <a:r>
              <a:rPr lang="en-US" dirty="0"/>
              <a:t>Clinical Utility of liquid biopsy in </a:t>
            </a:r>
            <a:r>
              <a:rPr lang="en-US" i="1" dirty="0"/>
              <a:t>NTRK</a:t>
            </a:r>
            <a:r>
              <a:rPr lang="en-US" dirty="0"/>
              <a:t> fusion-positive patients</a:t>
            </a:r>
            <a:endParaRPr lang="en-GB" dirty="0"/>
          </a:p>
        </p:txBody>
      </p:sp>
      <p:sp>
        <p:nvSpPr>
          <p:cNvPr id="17" name="TextBox 16">
            <a:extLst>
              <a:ext uri="{FF2B5EF4-FFF2-40B4-BE49-F238E27FC236}">
                <a16:creationId xmlns:a16="http://schemas.microsoft.com/office/drawing/2014/main" id="{69DDC2C0-871A-B7FA-A6B2-F9B90F08FA20}"/>
              </a:ext>
            </a:extLst>
          </p:cNvPr>
          <p:cNvSpPr txBox="1"/>
          <p:nvPr/>
        </p:nvSpPr>
        <p:spPr>
          <a:xfrm>
            <a:off x="4655840" y="5795972"/>
            <a:ext cx="2196244" cy="369332"/>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Secondary </a:t>
            </a:r>
            <a:r>
              <a:rPr lang="en-US" sz="1200" i="1" dirty="0">
                <a:latin typeface="Arial" panose="020B0604020202020204" pitchFamily="34" charset="0"/>
                <a:ea typeface="Aileron" charset="0"/>
                <a:cs typeface="Arial" panose="020B0604020202020204" pitchFamily="34" charset="0"/>
              </a:rPr>
              <a:t>NTRK</a:t>
            </a:r>
            <a:r>
              <a:rPr lang="en-US" sz="1200" dirty="0">
                <a:latin typeface="Arial" panose="020B0604020202020204" pitchFamily="34" charset="0"/>
                <a:ea typeface="Aileron" charset="0"/>
                <a:cs typeface="Arial" panose="020B0604020202020204" pitchFamily="34" charset="0"/>
              </a:rPr>
              <a:t> mutations</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off-target mechanisms</a:t>
            </a:r>
          </a:p>
        </p:txBody>
      </p:sp>
      <p:cxnSp>
        <p:nvCxnSpPr>
          <p:cNvPr id="18" name="Straight Connector 17">
            <a:extLst>
              <a:ext uri="{FF2B5EF4-FFF2-40B4-BE49-F238E27FC236}">
                <a16:creationId xmlns:a16="http://schemas.microsoft.com/office/drawing/2014/main" id="{D9C537FC-5EA0-622E-25B5-204BEFE88BC1}"/>
              </a:ext>
            </a:extLst>
          </p:cNvPr>
          <p:cNvCxnSpPr>
            <a:cxnSpLocks/>
          </p:cNvCxnSpPr>
          <p:nvPr/>
        </p:nvCxnSpPr>
        <p:spPr>
          <a:xfrm>
            <a:off x="5753962" y="5282391"/>
            <a:ext cx="0" cy="411882"/>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id="{D4051022-47EA-4BFC-E8E8-7DCCC8AE9811}"/>
              </a:ext>
            </a:extLst>
          </p:cNvPr>
          <p:cNvPicPr>
            <a:picLocks noChangeAspect="1"/>
          </p:cNvPicPr>
          <p:nvPr/>
        </p:nvPicPr>
        <p:blipFill>
          <a:blip r:embed="rId3"/>
          <a:srcRect/>
          <a:stretch/>
        </p:blipFill>
        <p:spPr>
          <a:xfrm>
            <a:off x="2927648" y="2564904"/>
            <a:ext cx="677990" cy="679894"/>
          </a:xfrm>
          <a:prstGeom prst="rect">
            <a:avLst/>
          </a:prstGeom>
        </p:spPr>
      </p:pic>
      <p:grpSp>
        <p:nvGrpSpPr>
          <p:cNvPr id="76" name="Graphic 6">
            <a:extLst>
              <a:ext uri="{FF2B5EF4-FFF2-40B4-BE49-F238E27FC236}">
                <a16:creationId xmlns:a16="http://schemas.microsoft.com/office/drawing/2014/main" id="{E783E5F4-C8BF-E271-5455-4AB6D64DE19C}"/>
              </a:ext>
            </a:extLst>
          </p:cNvPr>
          <p:cNvGrpSpPr/>
          <p:nvPr/>
        </p:nvGrpSpPr>
        <p:grpSpPr>
          <a:xfrm>
            <a:off x="8289621" y="2132856"/>
            <a:ext cx="1957841" cy="3649010"/>
            <a:chOff x="6938201" y="1041485"/>
            <a:chExt cx="2176700" cy="4056918"/>
          </a:xfrm>
        </p:grpSpPr>
        <p:sp>
          <p:nvSpPr>
            <p:cNvPr id="86" name="Freeform 85">
              <a:extLst>
                <a:ext uri="{FF2B5EF4-FFF2-40B4-BE49-F238E27FC236}">
                  <a16:creationId xmlns:a16="http://schemas.microsoft.com/office/drawing/2014/main" id="{30C9CAF5-3F68-2529-7436-A1E9C9329E9E}"/>
                </a:ext>
              </a:extLst>
            </p:cNvPr>
            <p:cNvSpPr/>
            <p:nvPr/>
          </p:nvSpPr>
          <p:spPr>
            <a:xfrm>
              <a:off x="6938201" y="1041485"/>
              <a:ext cx="2176700" cy="4056918"/>
            </a:xfrm>
            <a:custGeom>
              <a:avLst/>
              <a:gdLst>
                <a:gd name="connsiteX0" fmla="*/ 15912 w 2176700"/>
                <a:gd name="connsiteY0" fmla="*/ 3239713 h 4056918"/>
                <a:gd name="connsiteX1" fmla="*/ 22547 w 2176700"/>
                <a:gd name="connsiteY1" fmla="*/ 3397577 h 4056918"/>
                <a:gd name="connsiteX2" fmla="*/ 22145 w 2176700"/>
                <a:gd name="connsiteY2" fmla="*/ 3534212 h 4056918"/>
                <a:gd name="connsiteX3" fmla="*/ 57580 w 2176700"/>
                <a:gd name="connsiteY3" fmla="*/ 3665766 h 4056918"/>
                <a:gd name="connsiteX4" fmla="*/ 152070 w 2176700"/>
                <a:gd name="connsiteY4" fmla="*/ 3747614 h 4056918"/>
                <a:gd name="connsiteX5" fmla="*/ 290058 w 2176700"/>
                <a:gd name="connsiteY5" fmla="*/ 3784211 h 4056918"/>
                <a:gd name="connsiteX6" fmla="*/ 227076 w 2176700"/>
                <a:gd name="connsiteY6" fmla="*/ 3675424 h 4056918"/>
                <a:gd name="connsiteX7" fmla="*/ 192326 w 2176700"/>
                <a:gd name="connsiteY7" fmla="*/ 3550254 h 4056918"/>
                <a:gd name="connsiteX8" fmla="*/ 205937 w 2176700"/>
                <a:gd name="connsiteY8" fmla="*/ 3540236 h 4056918"/>
                <a:gd name="connsiteX9" fmla="*/ 225229 w 2176700"/>
                <a:gd name="connsiteY9" fmla="*/ 3551624 h 4056918"/>
                <a:gd name="connsiteX10" fmla="*/ 235782 w 2176700"/>
                <a:gd name="connsiteY10" fmla="*/ 3625025 h 4056918"/>
                <a:gd name="connsiteX11" fmla="*/ 308298 w 2176700"/>
                <a:gd name="connsiteY11" fmla="*/ 3638059 h 4056918"/>
                <a:gd name="connsiteX12" fmla="*/ 311598 w 2176700"/>
                <a:gd name="connsiteY12" fmla="*/ 3575529 h 4056918"/>
                <a:gd name="connsiteX13" fmla="*/ 298798 w 2176700"/>
                <a:gd name="connsiteY13" fmla="*/ 3481507 h 4056918"/>
                <a:gd name="connsiteX14" fmla="*/ 277241 w 2176700"/>
                <a:gd name="connsiteY14" fmla="*/ 3387443 h 4056918"/>
                <a:gd name="connsiteX15" fmla="*/ 225756 w 2176700"/>
                <a:gd name="connsiteY15" fmla="*/ 3314501 h 4056918"/>
                <a:gd name="connsiteX16" fmla="*/ 217760 w 2176700"/>
                <a:gd name="connsiteY16" fmla="*/ 3224255 h 4056918"/>
                <a:gd name="connsiteX17" fmla="*/ 377145 w 2176700"/>
                <a:gd name="connsiteY17" fmla="*/ 2772418 h 4056918"/>
                <a:gd name="connsiteX18" fmla="*/ 390447 w 2176700"/>
                <a:gd name="connsiteY18" fmla="*/ 2697538 h 4056918"/>
                <a:gd name="connsiteX19" fmla="*/ 409898 w 2176700"/>
                <a:gd name="connsiteY19" fmla="*/ 2563477 h 4056918"/>
                <a:gd name="connsiteX20" fmla="*/ 409956 w 2176700"/>
                <a:gd name="connsiteY20" fmla="*/ 2505383 h 4056918"/>
                <a:gd name="connsiteX21" fmla="*/ 432466 w 2176700"/>
                <a:gd name="connsiteY21" fmla="*/ 2315642 h 4056918"/>
                <a:gd name="connsiteX22" fmla="*/ 476381 w 2176700"/>
                <a:gd name="connsiteY22" fmla="*/ 2077307 h 4056918"/>
                <a:gd name="connsiteX23" fmla="*/ 481043 w 2176700"/>
                <a:gd name="connsiteY23" fmla="*/ 2104679 h 4056918"/>
                <a:gd name="connsiteX24" fmla="*/ 506652 w 2176700"/>
                <a:gd name="connsiteY24" fmla="*/ 2674352 h 4056918"/>
                <a:gd name="connsiteX25" fmla="*/ 459261 w 2176700"/>
                <a:gd name="connsiteY25" fmla="*/ 2864944 h 4056918"/>
                <a:gd name="connsiteX26" fmla="*/ 445241 w 2176700"/>
                <a:gd name="connsiteY26" fmla="*/ 2917800 h 4056918"/>
                <a:gd name="connsiteX27" fmla="*/ 420359 w 2176700"/>
                <a:gd name="connsiteY27" fmla="*/ 3361032 h 4056918"/>
                <a:gd name="connsiteX28" fmla="*/ 420359 w 2176700"/>
                <a:gd name="connsiteY28" fmla="*/ 3361566 h 4056918"/>
                <a:gd name="connsiteX29" fmla="*/ 444506 w 2176700"/>
                <a:gd name="connsiteY29" fmla="*/ 4056910 h 4056918"/>
                <a:gd name="connsiteX30" fmla="*/ 1010217 w 2176700"/>
                <a:gd name="connsiteY30" fmla="*/ 4056910 h 4056918"/>
                <a:gd name="connsiteX31" fmla="*/ 1010727 w 2176700"/>
                <a:gd name="connsiteY31" fmla="*/ 4049792 h 4056918"/>
                <a:gd name="connsiteX32" fmla="*/ 1084671 w 2176700"/>
                <a:gd name="connsiteY32" fmla="*/ 3554883 h 4056918"/>
                <a:gd name="connsiteX33" fmla="*/ 1166662 w 2176700"/>
                <a:gd name="connsiteY33" fmla="*/ 4039899 h 4056918"/>
                <a:gd name="connsiteX34" fmla="*/ 1167873 w 2176700"/>
                <a:gd name="connsiteY34" fmla="*/ 4056919 h 4056918"/>
                <a:gd name="connsiteX35" fmla="*/ 1725957 w 2176700"/>
                <a:gd name="connsiteY35" fmla="*/ 4056919 h 4056918"/>
                <a:gd name="connsiteX36" fmla="*/ 1756454 w 2176700"/>
                <a:gd name="connsiteY36" fmla="*/ 3356570 h 4056918"/>
                <a:gd name="connsiteX37" fmla="*/ 1756454 w 2176700"/>
                <a:gd name="connsiteY37" fmla="*/ 3356035 h 4056918"/>
                <a:gd name="connsiteX38" fmla="*/ 1731421 w 2176700"/>
                <a:gd name="connsiteY38" fmla="*/ 2917791 h 4056918"/>
                <a:gd name="connsiteX39" fmla="*/ 1717351 w 2176700"/>
                <a:gd name="connsiteY39" fmla="*/ 2864786 h 4056918"/>
                <a:gd name="connsiteX40" fmla="*/ 1670010 w 2176700"/>
                <a:gd name="connsiteY40" fmla="*/ 2674360 h 4056918"/>
                <a:gd name="connsiteX41" fmla="*/ 1695619 w 2176700"/>
                <a:gd name="connsiteY41" fmla="*/ 2104679 h 4056918"/>
                <a:gd name="connsiteX42" fmla="*/ 1700373 w 2176700"/>
                <a:gd name="connsiteY42" fmla="*/ 2076714 h 4056918"/>
                <a:gd name="connsiteX43" fmla="*/ 1744205 w 2176700"/>
                <a:gd name="connsiteY43" fmla="*/ 2315642 h 4056918"/>
                <a:gd name="connsiteX44" fmla="*/ 1766714 w 2176700"/>
                <a:gd name="connsiteY44" fmla="*/ 2505366 h 4056918"/>
                <a:gd name="connsiteX45" fmla="*/ 1766781 w 2176700"/>
                <a:gd name="connsiteY45" fmla="*/ 2563477 h 4056918"/>
                <a:gd name="connsiteX46" fmla="*/ 1786224 w 2176700"/>
                <a:gd name="connsiteY46" fmla="*/ 2697529 h 4056918"/>
                <a:gd name="connsiteX47" fmla="*/ 1799525 w 2176700"/>
                <a:gd name="connsiteY47" fmla="*/ 2772409 h 4056918"/>
                <a:gd name="connsiteX48" fmla="*/ 1824391 w 2176700"/>
                <a:gd name="connsiteY48" fmla="*/ 2868111 h 4056918"/>
                <a:gd name="connsiteX49" fmla="*/ 1958902 w 2176700"/>
                <a:gd name="connsiteY49" fmla="*/ 3224247 h 4056918"/>
                <a:gd name="connsiteX50" fmla="*/ 1950906 w 2176700"/>
                <a:gd name="connsiteY50" fmla="*/ 3314492 h 4056918"/>
                <a:gd name="connsiteX51" fmla="*/ 1899421 w 2176700"/>
                <a:gd name="connsiteY51" fmla="*/ 3387434 h 4056918"/>
                <a:gd name="connsiteX52" fmla="*/ 1877864 w 2176700"/>
                <a:gd name="connsiteY52" fmla="*/ 3481498 h 4056918"/>
                <a:gd name="connsiteX53" fmla="*/ 1865064 w 2176700"/>
                <a:gd name="connsiteY53" fmla="*/ 3575520 h 4056918"/>
                <a:gd name="connsiteX54" fmla="*/ 1868373 w 2176700"/>
                <a:gd name="connsiteY54" fmla="*/ 3638051 h 4056918"/>
                <a:gd name="connsiteX55" fmla="*/ 1940880 w 2176700"/>
                <a:gd name="connsiteY55" fmla="*/ 3625017 h 4056918"/>
                <a:gd name="connsiteX56" fmla="*/ 1951433 w 2176700"/>
                <a:gd name="connsiteY56" fmla="*/ 3551616 h 4056918"/>
                <a:gd name="connsiteX57" fmla="*/ 1970725 w 2176700"/>
                <a:gd name="connsiteY57" fmla="*/ 3540227 h 4056918"/>
                <a:gd name="connsiteX58" fmla="*/ 1984344 w 2176700"/>
                <a:gd name="connsiteY58" fmla="*/ 3550246 h 4056918"/>
                <a:gd name="connsiteX59" fmla="*/ 1949586 w 2176700"/>
                <a:gd name="connsiteY59" fmla="*/ 3675416 h 4056918"/>
                <a:gd name="connsiteX60" fmla="*/ 1886604 w 2176700"/>
                <a:gd name="connsiteY60" fmla="*/ 3784202 h 4056918"/>
                <a:gd name="connsiteX61" fmla="*/ 2024592 w 2176700"/>
                <a:gd name="connsiteY61" fmla="*/ 3747606 h 4056918"/>
                <a:gd name="connsiteX62" fmla="*/ 2119082 w 2176700"/>
                <a:gd name="connsiteY62" fmla="*/ 3665758 h 4056918"/>
                <a:gd name="connsiteX63" fmla="*/ 2154525 w 2176700"/>
                <a:gd name="connsiteY63" fmla="*/ 3534203 h 4056918"/>
                <a:gd name="connsiteX64" fmla="*/ 2154116 w 2176700"/>
                <a:gd name="connsiteY64" fmla="*/ 3397569 h 4056918"/>
                <a:gd name="connsiteX65" fmla="*/ 2160758 w 2176700"/>
                <a:gd name="connsiteY65" fmla="*/ 3239704 h 4056918"/>
                <a:gd name="connsiteX66" fmla="*/ 2159271 w 2176700"/>
                <a:gd name="connsiteY66" fmla="*/ 3210611 h 4056918"/>
                <a:gd name="connsiteX67" fmla="*/ 2172656 w 2176700"/>
                <a:gd name="connsiteY67" fmla="*/ 2634881 h 4056918"/>
                <a:gd name="connsiteX68" fmla="*/ 2093732 w 2176700"/>
                <a:gd name="connsiteY68" fmla="*/ 2260013 h 4056918"/>
                <a:gd name="connsiteX69" fmla="*/ 2081851 w 2176700"/>
                <a:gd name="connsiteY69" fmla="*/ 2018904 h 4056918"/>
                <a:gd name="connsiteX70" fmla="*/ 2062115 w 2176700"/>
                <a:gd name="connsiteY70" fmla="*/ 1798876 h 4056918"/>
                <a:gd name="connsiteX71" fmla="*/ 2060829 w 2176700"/>
                <a:gd name="connsiteY71" fmla="*/ 1793044 h 4056918"/>
                <a:gd name="connsiteX72" fmla="*/ 2026488 w 2176700"/>
                <a:gd name="connsiteY72" fmla="*/ 1662317 h 4056918"/>
                <a:gd name="connsiteX73" fmla="*/ 2026171 w 2176700"/>
                <a:gd name="connsiteY73" fmla="*/ 1584604 h 4056918"/>
                <a:gd name="connsiteX74" fmla="*/ 2026923 w 2176700"/>
                <a:gd name="connsiteY74" fmla="*/ 1518923 h 4056918"/>
                <a:gd name="connsiteX75" fmla="*/ 2007614 w 2176700"/>
                <a:gd name="connsiteY75" fmla="*/ 1370608 h 4056918"/>
                <a:gd name="connsiteX76" fmla="*/ 1913926 w 2176700"/>
                <a:gd name="connsiteY76" fmla="*/ 1231284 h 4056918"/>
                <a:gd name="connsiteX77" fmla="*/ 1769329 w 2176700"/>
                <a:gd name="connsiteY77" fmla="*/ 1161918 h 4056918"/>
                <a:gd name="connsiteX78" fmla="*/ 1407662 w 2176700"/>
                <a:gd name="connsiteY78" fmla="*/ 1039856 h 4056918"/>
                <a:gd name="connsiteX79" fmla="*/ 1357981 w 2176700"/>
                <a:gd name="connsiteY79" fmla="*/ 899980 h 4056918"/>
                <a:gd name="connsiteX80" fmla="*/ 1411322 w 2176700"/>
                <a:gd name="connsiteY80" fmla="*/ 895059 h 4056918"/>
                <a:gd name="connsiteX81" fmla="*/ 1513941 w 2176700"/>
                <a:gd name="connsiteY81" fmla="*/ 889360 h 4056918"/>
                <a:gd name="connsiteX82" fmla="*/ 1567424 w 2176700"/>
                <a:gd name="connsiteY82" fmla="*/ 812274 h 4056918"/>
                <a:gd name="connsiteX83" fmla="*/ 1572662 w 2176700"/>
                <a:gd name="connsiteY83" fmla="*/ 772461 h 4056918"/>
                <a:gd name="connsiteX84" fmla="*/ 1590125 w 2176700"/>
                <a:gd name="connsiteY84" fmla="*/ 729640 h 4056918"/>
                <a:gd name="connsiteX85" fmla="*/ 1605816 w 2176700"/>
                <a:gd name="connsiteY85" fmla="*/ 705101 h 4056918"/>
                <a:gd name="connsiteX86" fmla="*/ 1606986 w 2176700"/>
                <a:gd name="connsiteY86" fmla="*/ 677002 h 4056918"/>
                <a:gd name="connsiteX87" fmla="*/ 1624206 w 2176700"/>
                <a:gd name="connsiteY87" fmla="*/ 640097 h 4056918"/>
                <a:gd name="connsiteX88" fmla="*/ 1675825 w 2176700"/>
                <a:gd name="connsiteY88" fmla="*/ 627706 h 4056918"/>
                <a:gd name="connsiteX89" fmla="*/ 1687130 w 2176700"/>
                <a:gd name="connsiteY89" fmla="*/ 591837 h 4056918"/>
                <a:gd name="connsiteX90" fmla="*/ 1605883 w 2176700"/>
                <a:gd name="connsiteY90" fmla="*/ 445402 h 4056918"/>
                <a:gd name="connsiteX91" fmla="*/ 1622426 w 2176700"/>
                <a:gd name="connsiteY91" fmla="*/ 407360 h 4056918"/>
                <a:gd name="connsiteX92" fmla="*/ 1613461 w 2176700"/>
                <a:gd name="connsiteY92" fmla="*/ 341002 h 4056918"/>
                <a:gd name="connsiteX93" fmla="*/ 1576957 w 2176700"/>
                <a:gd name="connsiteY93" fmla="*/ 216132 h 4056918"/>
                <a:gd name="connsiteX94" fmla="*/ 1500364 w 2176700"/>
                <a:gd name="connsiteY94" fmla="*/ 86558 h 4056918"/>
                <a:gd name="connsiteX95" fmla="*/ 1289435 w 2176700"/>
                <a:gd name="connsiteY95" fmla="*/ 13734 h 4056918"/>
                <a:gd name="connsiteX96" fmla="*/ 1074562 w 2176700"/>
                <a:gd name="connsiteY96" fmla="*/ 73 h 4056918"/>
                <a:gd name="connsiteX97" fmla="*/ 878388 w 2176700"/>
                <a:gd name="connsiteY97" fmla="*/ 80835 h 4056918"/>
                <a:gd name="connsiteX98" fmla="*/ 723180 w 2176700"/>
                <a:gd name="connsiteY98" fmla="*/ 254734 h 4056918"/>
                <a:gd name="connsiteX99" fmla="*/ 718133 w 2176700"/>
                <a:gd name="connsiteY99" fmla="*/ 475121 h 4056918"/>
                <a:gd name="connsiteX100" fmla="*/ 816700 w 2176700"/>
                <a:gd name="connsiteY100" fmla="*/ 690529 h 4056918"/>
                <a:gd name="connsiteX101" fmla="*/ 853982 w 2176700"/>
                <a:gd name="connsiteY101" fmla="*/ 840290 h 4056918"/>
                <a:gd name="connsiteX102" fmla="*/ 842192 w 2176700"/>
                <a:gd name="connsiteY102" fmla="*/ 965034 h 4056918"/>
                <a:gd name="connsiteX103" fmla="*/ 821379 w 2176700"/>
                <a:gd name="connsiteY103" fmla="*/ 1023011 h 4056918"/>
                <a:gd name="connsiteX104" fmla="*/ 407375 w 2176700"/>
                <a:gd name="connsiteY104" fmla="*/ 1161918 h 4056918"/>
                <a:gd name="connsiteX105" fmla="*/ 262778 w 2176700"/>
                <a:gd name="connsiteY105" fmla="*/ 1231284 h 4056918"/>
                <a:gd name="connsiteX106" fmla="*/ 169098 w 2176700"/>
                <a:gd name="connsiteY106" fmla="*/ 1370608 h 4056918"/>
                <a:gd name="connsiteX107" fmla="*/ 149789 w 2176700"/>
                <a:gd name="connsiteY107" fmla="*/ 1518923 h 4056918"/>
                <a:gd name="connsiteX108" fmla="*/ 150541 w 2176700"/>
                <a:gd name="connsiteY108" fmla="*/ 1584604 h 4056918"/>
                <a:gd name="connsiteX109" fmla="*/ 150224 w 2176700"/>
                <a:gd name="connsiteY109" fmla="*/ 1662317 h 4056918"/>
                <a:gd name="connsiteX110" fmla="*/ 115850 w 2176700"/>
                <a:gd name="connsiteY110" fmla="*/ 1793152 h 4056918"/>
                <a:gd name="connsiteX111" fmla="*/ 114588 w 2176700"/>
                <a:gd name="connsiteY111" fmla="*/ 1798867 h 4056918"/>
                <a:gd name="connsiteX112" fmla="*/ 94853 w 2176700"/>
                <a:gd name="connsiteY112" fmla="*/ 2018904 h 4056918"/>
                <a:gd name="connsiteX113" fmla="*/ 82980 w 2176700"/>
                <a:gd name="connsiteY113" fmla="*/ 2259996 h 4056918"/>
                <a:gd name="connsiteX114" fmla="*/ 4048 w 2176700"/>
                <a:gd name="connsiteY114" fmla="*/ 2634865 h 4056918"/>
                <a:gd name="connsiteX115" fmla="*/ 17433 w 2176700"/>
                <a:gd name="connsiteY115" fmla="*/ 3210586 h 4056918"/>
                <a:gd name="connsiteX116" fmla="*/ 15954 w 2176700"/>
                <a:gd name="connsiteY116" fmla="*/ 3239679 h 405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176700" h="4056918">
                  <a:moveTo>
                    <a:pt x="15912" y="3239713"/>
                  </a:moveTo>
                  <a:cubicBezTo>
                    <a:pt x="14475" y="3292343"/>
                    <a:pt x="23257" y="3344889"/>
                    <a:pt x="22547" y="3397577"/>
                  </a:cubicBezTo>
                  <a:cubicBezTo>
                    <a:pt x="21945" y="3442278"/>
                    <a:pt x="28404" y="3490004"/>
                    <a:pt x="22145" y="3534212"/>
                  </a:cubicBezTo>
                  <a:cubicBezTo>
                    <a:pt x="15729" y="3579397"/>
                    <a:pt x="43251" y="3623095"/>
                    <a:pt x="57580" y="3665766"/>
                  </a:cubicBezTo>
                  <a:cubicBezTo>
                    <a:pt x="71208" y="3706356"/>
                    <a:pt x="110712" y="3726626"/>
                    <a:pt x="152070" y="3747614"/>
                  </a:cubicBezTo>
                  <a:cubicBezTo>
                    <a:pt x="181849" y="3762729"/>
                    <a:pt x="254698" y="3814064"/>
                    <a:pt x="290058" y="3784211"/>
                  </a:cubicBezTo>
                  <a:cubicBezTo>
                    <a:pt x="314380" y="3763690"/>
                    <a:pt x="242182" y="3694082"/>
                    <a:pt x="227076" y="3675424"/>
                  </a:cubicBezTo>
                  <a:cubicBezTo>
                    <a:pt x="199152" y="3640959"/>
                    <a:pt x="175791" y="3592515"/>
                    <a:pt x="192326" y="3550254"/>
                  </a:cubicBezTo>
                  <a:cubicBezTo>
                    <a:pt x="194415" y="3544898"/>
                    <a:pt x="199336" y="3541564"/>
                    <a:pt x="205937" y="3540236"/>
                  </a:cubicBezTo>
                  <a:cubicBezTo>
                    <a:pt x="222104" y="3536969"/>
                    <a:pt x="223232" y="3537796"/>
                    <a:pt x="225229" y="3551624"/>
                  </a:cubicBezTo>
                  <a:cubicBezTo>
                    <a:pt x="228747" y="3576088"/>
                    <a:pt x="232273" y="3600544"/>
                    <a:pt x="235782" y="3625025"/>
                  </a:cubicBezTo>
                  <a:cubicBezTo>
                    <a:pt x="247989" y="3675157"/>
                    <a:pt x="295514" y="3666367"/>
                    <a:pt x="308298" y="3638059"/>
                  </a:cubicBezTo>
                  <a:cubicBezTo>
                    <a:pt x="316202" y="3620547"/>
                    <a:pt x="314129" y="3591487"/>
                    <a:pt x="311598" y="3575529"/>
                  </a:cubicBezTo>
                  <a:cubicBezTo>
                    <a:pt x="306652" y="3544263"/>
                    <a:pt x="301805" y="3512947"/>
                    <a:pt x="298798" y="3481507"/>
                  </a:cubicBezTo>
                  <a:cubicBezTo>
                    <a:pt x="295723" y="3449322"/>
                    <a:pt x="292055" y="3417722"/>
                    <a:pt x="277241" y="3387443"/>
                  </a:cubicBezTo>
                  <a:cubicBezTo>
                    <a:pt x="264482" y="3361366"/>
                    <a:pt x="243728" y="3338288"/>
                    <a:pt x="225756" y="3314501"/>
                  </a:cubicBezTo>
                  <a:cubicBezTo>
                    <a:pt x="205628" y="3287847"/>
                    <a:pt x="214977" y="3254409"/>
                    <a:pt x="217760" y="3224255"/>
                  </a:cubicBezTo>
                  <a:cubicBezTo>
                    <a:pt x="218177" y="3219710"/>
                    <a:pt x="372341" y="2806257"/>
                    <a:pt x="377145" y="2772418"/>
                  </a:cubicBezTo>
                  <a:cubicBezTo>
                    <a:pt x="380613" y="2747979"/>
                    <a:pt x="385383" y="2723481"/>
                    <a:pt x="390447" y="2697538"/>
                  </a:cubicBezTo>
                  <a:cubicBezTo>
                    <a:pt x="398961" y="2653848"/>
                    <a:pt x="407776" y="2608671"/>
                    <a:pt x="409898" y="2563477"/>
                  </a:cubicBezTo>
                  <a:cubicBezTo>
                    <a:pt x="410633" y="2547652"/>
                    <a:pt x="410324" y="2528067"/>
                    <a:pt x="409956" y="2505383"/>
                  </a:cubicBezTo>
                  <a:cubicBezTo>
                    <a:pt x="408996" y="2446286"/>
                    <a:pt x="421704" y="2354620"/>
                    <a:pt x="432466" y="2315642"/>
                  </a:cubicBezTo>
                  <a:cubicBezTo>
                    <a:pt x="443963" y="2273999"/>
                    <a:pt x="462845" y="2116920"/>
                    <a:pt x="476381" y="2077307"/>
                  </a:cubicBezTo>
                  <a:cubicBezTo>
                    <a:pt x="478010" y="2087843"/>
                    <a:pt x="479573" y="2097126"/>
                    <a:pt x="481043" y="2104679"/>
                  </a:cubicBezTo>
                  <a:cubicBezTo>
                    <a:pt x="505775" y="2231655"/>
                    <a:pt x="510295" y="2556692"/>
                    <a:pt x="506652" y="2674352"/>
                  </a:cubicBezTo>
                  <a:cubicBezTo>
                    <a:pt x="505148" y="2693218"/>
                    <a:pt x="474167" y="2809164"/>
                    <a:pt x="459261" y="2864944"/>
                  </a:cubicBezTo>
                  <a:cubicBezTo>
                    <a:pt x="453596" y="2886133"/>
                    <a:pt x="448708" y="2904440"/>
                    <a:pt x="445241" y="2917800"/>
                  </a:cubicBezTo>
                  <a:cubicBezTo>
                    <a:pt x="405729" y="3070251"/>
                    <a:pt x="415179" y="3259038"/>
                    <a:pt x="420359" y="3361032"/>
                  </a:cubicBezTo>
                  <a:lnTo>
                    <a:pt x="420359" y="3361566"/>
                  </a:lnTo>
                  <a:cubicBezTo>
                    <a:pt x="425155" y="3560464"/>
                    <a:pt x="427778" y="3814498"/>
                    <a:pt x="444506" y="4056910"/>
                  </a:cubicBezTo>
                  <a:lnTo>
                    <a:pt x="1010217" y="4056910"/>
                  </a:lnTo>
                  <a:cubicBezTo>
                    <a:pt x="1010384" y="4054546"/>
                    <a:pt x="1010560" y="4052173"/>
                    <a:pt x="1010727" y="4049792"/>
                  </a:cubicBezTo>
                  <a:cubicBezTo>
                    <a:pt x="1022917" y="3880931"/>
                    <a:pt x="1066975" y="3554883"/>
                    <a:pt x="1084671" y="3554883"/>
                  </a:cubicBezTo>
                  <a:cubicBezTo>
                    <a:pt x="1103655" y="3554883"/>
                    <a:pt x="1154430" y="3872760"/>
                    <a:pt x="1166662" y="4039899"/>
                  </a:cubicBezTo>
                  <a:cubicBezTo>
                    <a:pt x="1167080" y="4045622"/>
                    <a:pt x="1167481" y="4051287"/>
                    <a:pt x="1167873" y="4056919"/>
                  </a:cubicBezTo>
                  <a:lnTo>
                    <a:pt x="1725957" y="4056919"/>
                  </a:lnTo>
                  <a:cubicBezTo>
                    <a:pt x="1744497" y="3813078"/>
                    <a:pt x="1751908" y="3556838"/>
                    <a:pt x="1756454" y="3356570"/>
                  </a:cubicBezTo>
                  <a:lnTo>
                    <a:pt x="1756454" y="3356035"/>
                  </a:lnTo>
                  <a:cubicBezTo>
                    <a:pt x="1761099" y="3262080"/>
                    <a:pt x="1770474" y="3068421"/>
                    <a:pt x="1731421" y="2917791"/>
                  </a:cubicBezTo>
                  <a:cubicBezTo>
                    <a:pt x="1727954" y="2904423"/>
                    <a:pt x="1723041" y="2886050"/>
                    <a:pt x="1717351" y="2864786"/>
                  </a:cubicBezTo>
                  <a:cubicBezTo>
                    <a:pt x="1702454" y="2809064"/>
                    <a:pt x="1671480" y="2693243"/>
                    <a:pt x="1670010" y="2674360"/>
                  </a:cubicBezTo>
                  <a:cubicBezTo>
                    <a:pt x="1666375" y="2556651"/>
                    <a:pt x="1670904" y="2231580"/>
                    <a:pt x="1695619" y="2104679"/>
                  </a:cubicBezTo>
                  <a:cubicBezTo>
                    <a:pt x="1697123" y="2096984"/>
                    <a:pt x="1698719" y="2087501"/>
                    <a:pt x="1700373" y="2076714"/>
                  </a:cubicBezTo>
                  <a:cubicBezTo>
                    <a:pt x="1712288" y="2112091"/>
                    <a:pt x="1733259" y="2279689"/>
                    <a:pt x="1744205" y="2315642"/>
                  </a:cubicBezTo>
                  <a:cubicBezTo>
                    <a:pt x="1755978" y="2354319"/>
                    <a:pt x="1767675" y="2446269"/>
                    <a:pt x="1766714" y="2505366"/>
                  </a:cubicBezTo>
                  <a:cubicBezTo>
                    <a:pt x="1766355" y="2528059"/>
                    <a:pt x="1766029" y="2547652"/>
                    <a:pt x="1766781" y="2563477"/>
                  </a:cubicBezTo>
                  <a:cubicBezTo>
                    <a:pt x="1768895" y="2608662"/>
                    <a:pt x="1777701" y="2653839"/>
                    <a:pt x="1786224" y="2697529"/>
                  </a:cubicBezTo>
                  <a:cubicBezTo>
                    <a:pt x="1791279" y="2723472"/>
                    <a:pt x="1796058" y="2747979"/>
                    <a:pt x="1799525" y="2772409"/>
                  </a:cubicBezTo>
                  <a:cubicBezTo>
                    <a:pt x="1804330" y="2806240"/>
                    <a:pt x="1812693" y="2838441"/>
                    <a:pt x="1824391" y="2868111"/>
                  </a:cubicBezTo>
                  <a:cubicBezTo>
                    <a:pt x="1840023" y="2907765"/>
                    <a:pt x="1958485" y="3219702"/>
                    <a:pt x="1958902" y="3224247"/>
                  </a:cubicBezTo>
                  <a:cubicBezTo>
                    <a:pt x="1961685" y="3254401"/>
                    <a:pt x="1971043" y="3287847"/>
                    <a:pt x="1950906" y="3314492"/>
                  </a:cubicBezTo>
                  <a:cubicBezTo>
                    <a:pt x="1932934" y="3338280"/>
                    <a:pt x="1912180" y="3361366"/>
                    <a:pt x="1899421" y="3387434"/>
                  </a:cubicBezTo>
                  <a:cubicBezTo>
                    <a:pt x="1884607" y="3417714"/>
                    <a:pt x="1880939" y="3449313"/>
                    <a:pt x="1877864" y="3481498"/>
                  </a:cubicBezTo>
                  <a:cubicBezTo>
                    <a:pt x="1874865" y="3512931"/>
                    <a:pt x="1870019" y="3544255"/>
                    <a:pt x="1865064" y="3575520"/>
                  </a:cubicBezTo>
                  <a:cubicBezTo>
                    <a:pt x="1862533" y="3591479"/>
                    <a:pt x="1860460" y="3620539"/>
                    <a:pt x="1868373" y="3638051"/>
                  </a:cubicBezTo>
                  <a:cubicBezTo>
                    <a:pt x="1881148" y="3666359"/>
                    <a:pt x="1928673" y="3675149"/>
                    <a:pt x="1940880" y="3625017"/>
                  </a:cubicBezTo>
                  <a:cubicBezTo>
                    <a:pt x="1944398" y="3600536"/>
                    <a:pt x="1947915" y="3576080"/>
                    <a:pt x="1951433" y="3551616"/>
                  </a:cubicBezTo>
                  <a:cubicBezTo>
                    <a:pt x="1953430" y="3537788"/>
                    <a:pt x="1954558" y="3536952"/>
                    <a:pt x="1970725" y="3540227"/>
                  </a:cubicBezTo>
                  <a:cubicBezTo>
                    <a:pt x="1977326" y="3541556"/>
                    <a:pt x="1982247" y="3544890"/>
                    <a:pt x="1984344" y="3550246"/>
                  </a:cubicBezTo>
                  <a:cubicBezTo>
                    <a:pt x="2000871" y="3592515"/>
                    <a:pt x="1977510" y="3640951"/>
                    <a:pt x="1949586" y="3675416"/>
                  </a:cubicBezTo>
                  <a:cubicBezTo>
                    <a:pt x="1934472" y="3694073"/>
                    <a:pt x="1862274" y="3763673"/>
                    <a:pt x="1886604" y="3784202"/>
                  </a:cubicBezTo>
                  <a:cubicBezTo>
                    <a:pt x="1921972" y="3814055"/>
                    <a:pt x="1994814" y="3762721"/>
                    <a:pt x="2024592" y="3747606"/>
                  </a:cubicBezTo>
                  <a:cubicBezTo>
                    <a:pt x="2065950" y="3726617"/>
                    <a:pt x="2105455" y="3706348"/>
                    <a:pt x="2119082" y="3665758"/>
                  </a:cubicBezTo>
                  <a:cubicBezTo>
                    <a:pt x="2133411" y="3623095"/>
                    <a:pt x="2160934" y="3579397"/>
                    <a:pt x="2154525" y="3534203"/>
                  </a:cubicBezTo>
                  <a:cubicBezTo>
                    <a:pt x="2148250" y="3489987"/>
                    <a:pt x="2154709" y="3442262"/>
                    <a:pt x="2154116" y="3397569"/>
                  </a:cubicBezTo>
                  <a:cubicBezTo>
                    <a:pt x="2153414" y="3344881"/>
                    <a:pt x="2162195" y="3292334"/>
                    <a:pt x="2160758" y="3239704"/>
                  </a:cubicBezTo>
                  <a:cubicBezTo>
                    <a:pt x="2160491" y="3229996"/>
                    <a:pt x="2159948" y="3220303"/>
                    <a:pt x="2159271" y="3210611"/>
                  </a:cubicBezTo>
                  <a:cubicBezTo>
                    <a:pt x="2159271" y="3210611"/>
                    <a:pt x="2186810" y="2736022"/>
                    <a:pt x="2172656" y="2634881"/>
                  </a:cubicBezTo>
                  <a:cubicBezTo>
                    <a:pt x="2159204" y="2538837"/>
                    <a:pt x="2119182" y="2354503"/>
                    <a:pt x="2093732" y="2260013"/>
                  </a:cubicBezTo>
                  <a:cubicBezTo>
                    <a:pt x="2081157" y="2213357"/>
                    <a:pt x="2086739" y="2110052"/>
                    <a:pt x="2081851" y="2018904"/>
                  </a:cubicBezTo>
                  <a:cubicBezTo>
                    <a:pt x="2077097" y="1930146"/>
                    <a:pt x="2072601" y="1846317"/>
                    <a:pt x="2062115" y="1798876"/>
                  </a:cubicBezTo>
                  <a:lnTo>
                    <a:pt x="2060829" y="1793044"/>
                  </a:lnTo>
                  <a:cubicBezTo>
                    <a:pt x="2051295" y="1749972"/>
                    <a:pt x="2030324" y="1705447"/>
                    <a:pt x="2026488" y="1662317"/>
                  </a:cubicBezTo>
                  <a:cubicBezTo>
                    <a:pt x="2024266" y="1637393"/>
                    <a:pt x="2025193" y="1611751"/>
                    <a:pt x="2026171" y="1584604"/>
                  </a:cubicBezTo>
                  <a:cubicBezTo>
                    <a:pt x="2026940" y="1563240"/>
                    <a:pt x="2027742" y="1541157"/>
                    <a:pt x="2026923" y="1518923"/>
                  </a:cubicBezTo>
                  <a:cubicBezTo>
                    <a:pt x="2025252" y="1473796"/>
                    <a:pt x="2022252" y="1421409"/>
                    <a:pt x="2007614" y="1370608"/>
                  </a:cubicBezTo>
                  <a:cubicBezTo>
                    <a:pt x="1990201" y="1310166"/>
                    <a:pt x="1958677" y="1263285"/>
                    <a:pt x="1913926" y="1231284"/>
                  </a:cubicBezTo>
                  <a:cubicBezTo>
                    <a:pt x="1870712" y="1200378"/>
                    <a:pt x="1818985" y="1179648"/>
                    <a:pt x="1769329" y="1161918"/>
                  </a:cubicBezTo>
                  <a:cubicBezTo>
                    <a:pt x="1703941" y="1129341"/>
                    <a:pt x="1444969" y="1053249"/>
                    <a:pt x="1407662" y="1039856"/>
                  </a:cubicBezTo>
                  <a:cubicBezTo>
                    <a:pt x="1335982" y="1014130"/>
                    <a:pt x="1346134" y="949568"/>
                    <a:pt x="1357981" y="899980"/>
                  </a:cubicBezTo>
                  <a:cubicBezTo>
                    <a:pt x="1372394" y="898467"/>
                    <a:pt x="1390057" y="896738"/>
                    <a:pt x="1411322" y="895059"/>
                  </a:cubicBezTo>
                  <a:cubicBezTo>
                    <a:pt x="1435276" y="894323"/>
                    <a:pt x="1506773" y="891031"/>
                    <a:pt x="1513941" y="889360"/>
                  </a:cubicBezTo>
                  <a:cubicBezTo>
                    <a:pt x="1564541" y="877546"/>
                    <a:pt x="1572921" y="829127"/>
                    <a:pt x="1567424" y="812274"/>
                  </a:cubicBezTo>
                  <a:cubicBezTo>
                    <a:pt x="1563572" y="800485"/>
                    <a:pt x="1562753" y="778444"/>
                    <a:pt x="1572662" y="772461"/>
                  </a:cubicBezTo>
                  <a:cubicBezTo>
                    <a:pt x="1601822" y="764047"/>
                    <a:pt x="1590342" y="731587"/>
                    <a:pt x="1590125" y="729640"/>
                  </a:cubicBezTo>
                  <a:cubicBezTo>
                    <a:pt x="1599591" y="724794"/>
                    <a:pt x="1609158" y="713782"/>
                    <a:pt x="1605816" y="705101"/>
                  </a:cubicBezTo>
                  <a:cubicBezTo>
                    <a:pt x="1603376" y="701475"/>
                    <a:pt x="1607044" y="681472"/>
                    <a:pt x="1606986" y="677002"/>
                  </a:cubicBezTo>
                  <a:cubicBezTo>
                    <a:pt x="1606568" y="643004"/>
                    <a:pt x="1601973" y="649246"/>
                    <a:pt x="1624206" y="640097"/>
                  </a:cubicBezTo>
                  <a:cubicBezTo>
                    <a:pt x="1636898" y="634875"/>
                    <a:pt x="1655196" y="635443"/>
                    <a:pt x="1675825" y="627706"/>
                  </a:cubicBezTo>
                  <a:cubicBezTo>
                    <a:pt x="1687180" y="623445"/>
                    <a:pt x="1689118" y="608614"/>
                    <a:pt x="1687130" y="591837"/>
                  </a:cubicBezTo>
                  <a:cubicBezTo>
                    <a:pt x="1686863" y="589639"/>
                    <a:pt x="1602240" y="468103"/>
                    <a:pt x="1605883" y="445402"/>
                  </a:cubicBezTo>
                  <a:cubicBezTo>
                    <a:pt x="1608072" y="431757"/>
                    <a:pt x="1619302" y="421305"/>
                    <a:pt x="1622426" y="407360"/>
                  </a:cubicBezTo>
                  <a:cubicBezTo>
                    <a:pt x="1627707" y="383857"/>
                    <a:pt x="1619084" y="358582"/>
                    <a:pt x="1613461" y="341002"/>
                  </a:cubicBezTo>
                  <a:cubicBezTo>
                    <a:pt x="1600026" y="298983"/>
                    <a:pt x="1589197" y="257107"/>
                    <a:pt x="1576957" y="216132"/>
                  </a:cubicBezTo>
                  <a:cubicBezTo>
                    <a:pt x="1579472" y="215589"/>
                    <a:pt x="1629286" y="139690"/>
                    <a:pt x="1500364" y="86558"/>
                  </a:cubicBezTo>
                  <a:cubicBezTo>
                    <a:pt x="1427322" y="56463"/>
                    <a:pt x="1372327" y="31890"/>
                    <a:pt x="1289435" y="13734"/>
                  </a:cubicBezTo>
                  <a:cubicBezTo>
                    <a:pt x="1226962" y="48"/>
                    <a:pt x="1139917" y="-270"/>
                    <a:pt x="1074562" y="73"/>
                  </a:cubicBezTo>
                  <a:cubicBezTo>
                    <a:pt x="1009516" y="415"/>
                    <a:pt x="872990" y="2780"/>
                    <a:pt x="878388" y="80835"/>
                  </a:cubicBezTo>
                  <a:cubicBezTo>
                    <a:pt x="797341" y="104071"/>
                    <a:pt x="729697" y="214562"/>
                    <a:pt x="723180" y="254734"/>
                  </a:cubicBezTo>
                  <a:cubicBezTo>
                    <a:pt x="714791" y="306403"/>
                    <a:pt x="695189" y="410527"/>
                    <a:pt x="718133" y="475121"/>
                  </a:cubicBezTo>
                  <a:cubicBezTo>
                    <a:pt x="746157" y="554046"/>
                    <a:pt x="777297" y="616201"/>
                    <a:pt x="816700" y="690529"/>
                  </a:cubicBezTo>
                  <a:cubicBezTo>
                    <a:pt x="839101" y="732790"/>
                    <a:pt x="851509" y="780624"/>
                    <a:pt x="853982" y="840290"/>
                  </a:cubicBezTo>
                  <a:cubicBezTo>
                    <a:pt x="856539" y="901701"/>
                    <a:pt x="841725" y="965201"/>
                    <a:pt x="842192" y="965034"/>
                  </a:cubicBezTo>
                  <a:cubicBezTo>
                    <a:pt x="842059" y="965544"/>
                    <a:pt x="832325" y="1011047"/>
                    <a:pt x="821379" y="1023011"/>
                  </a:cubicBezTo>
                  <a:cubicBezTo>
                    <a:pt x="808128" y="1037508"/>
                    <a:pt x="472696" y="1129374"/>
                    <a:pt x="407375" y="1161918"/>
                  </a:cubicBezTo>
                  <a:cubicBezTo>
                    <a:pt x="357728" y="1179648"/>
                    <a:pt x="306000" y="1200378"/>
                    <a:pt x="262778" y="1231284"/>
                  </a:cubicBezTo>
                  <a:cubicBezTo>
                    <a:pt x="218019" y="1263285"/>
                    <a:pt x="186502" y="1310166"/>
                    <a:pt x="169098" y="1370608"/>
                  </a:cubicBezTo>
                  <a:cubicBezTo>
                    <a:pt x="154468" y="1421392"/>
                    <a:pt x="151469" y="1473796"/>
                    <a:pt x="149789" y="1518923"/>
                  </a:cubicBezTo>
                  <a:cubicBezTo>
                    <a:pt x="148970" y="1541148"/>
                    <a:pt x="149764" y="1563240"/>
                    <a:pt x="150541" y="1584604"/>
                  </a:cubicBezTo>
                  <a:cubicBezTo>
                    <a:pt x="151519" y="1611751"/>
                    <a:pt x="152446" y="1637393"/>
                    <a:pt x="150224" y="1662317"/>
                  </a:cubicBezTo>
                  <a:cubicBezTo>
                    <a:pt x="146380" y="1705480"/>
                    <a:pt x="125392" y="1750047"/>
                    <a:pt x="115850" y="1793152"/>
                  </a:cubicBezTo>
                  <a:lnTo>
                    <a:pt x="114588" y="1798867"/>
                  </a:lnTo>
                  <a:cubicBezTo>
                    <a:pt x="104103" y="1846309"/>
                    <a:pt x="99607" y="1930146"/>
                    <a:pt x="94853" y="2018904"/>
                  </a:cubicBezTo>
                  <a:cubicBezTo>
                    <a:pt x="89965" y="2110044"/>
                    <a:pt x="95555" y="2213340"/>
                    <a:pt x="82980" y="2259996"/>
                  </a:cubicBezTo>
                  <a:cubicBezTo>
                    <a:pt x="57522" y="2354528"/>
                    <a:pt x="17492" y="2538862"/>
                    <a:pt x="4048" y="2634865"/>
                  </a:cubicBezTo>
                  <a:cubicBezTo>
                    <a:pt x="-10114" y="2736030"/>
                    <a:pt x="17433" y="3210586"/>
                    <a:pt x="17433" y="3210586"/>
                  </a:cubicBezTo>
                  <a:cubicBezTo>
                    <a:pt x="16756" y="3220278"/>
                    <a:pt x="16213" y="3229970"/>
                    <a:pt x="15954" y="3239679"/>
                  </a:cubicBezTo>
                  <a:close/>
                </a:path>
              </a:pathLst>
            </a:custGeom>
            <a:solidFill>
              <a:srgbClr val="FFD5B0"/>
            </a:solidFill>
            <a:ln w="751" cap="flat">
              <a:noFill/>
              <a:prstDash val="solid"/>
              <a:miter/>
            </a:ln>
          </p:spPr>
          <p:txBody>
            <a:bodyPr rtlCol="0" anchor="ctr"/>
            <a:lstStyle/>
            <a:p>
              <a:endParaRPr lang="en-US"/>
            </a:p>
          </p:txBody>
        </p:sp>
        <p:grpSp>
          <p:nvGrpSpPr>
            <p:cNvPr id="87" name="Graphic 6">
              <a:extLst>
                <a:ext uri="{FF2B5EF4-FFF2-40B4-BE49-F238E27FC236}">
                  <a16:creationId xmlns:a16="http://schemas.microsoft.com/office/drawing/2014/main" id="{33EADD8B-FEEC-855A-F50C-3D5796FDD916}"/>
                </a:ext>
              </a:extLst>
            </p:cNvPr>
            <p:cNvGrpSpPr/>
            <p:nvPr/>
          </p:nvGrpSpPr>
          <p:grpSpPr>
            <a:xfrm>
              <a:off x="7496300" y="1472182"/>
              <a:ext cx="1076149" cy="2649396"/>
              <a:chOff x="7496300" y="1472182"/>
              <a:chExt cx="1076149" cy="2649396"/>
            </a:xfrm>
          </p:grpSpPr>
          <p:sp>
            <p:nvSpPr>
              <p:cNvPr id="88" name="Freeform 87">
                <a:extLst>
                  <a:ext uri="{FF2B5EF4-FFF2-40B4-BE49-F238E27FC236}">
                    <a16:creationId xmlns:a16="http://schemas.microsoft.com/office/drawing/2014/main" id="{CF316356-0F59-BC4A-9E9B-3270FF8B38D5}"/>
                  </a:ext>
                </a:extLst>
              </p:cNvPr>
              <p:cNvSpPr/>
              <p:nvPr/>
            </p:nvSpPr>
            <p:spPr>
              <a:xfrm>
                <a:off x="7781120" y="1472182"/>
                <a:ext cx="818" cy="1010"/>
              </a:xfrm>
              <a:custGeom>
                <a:avLst/>
                <a:gdLst>
                  <a:gd name="connsiteX0" fmla="*/ 819 w 818"/>
                  <a:gd name="connsiteY0" fmla="*/ 1011 h 1010"/>
                  <a:gd name="connsiteX1" fmla="*/ 0 w 818"/>
                  <a:gd name="connsiteY1" fmla="*/ 0 h 1010"/>
                  <a:gd name="connsiteX2" fmla="*/ 819 w 818"/>
                  <a:gd name="connsiteY2" fmla="*/ 1011 h 1010"/>
                </a:gdLst>
                <a:ahLst/>
                <a:cxnLst>
                  <a:cxn ang="0">
                    <a:pos x="connsiteX0" y="connsiteY0"/>
                  </a:cxn>
                  <a:cxn ang="0">
                    <a:pos x="connsiteX1" y="connsiteY1"/>
                  </a:cxn>
                  <a:cxn ang="0">
                    <a:pos x="connsiteX2" y="connsiteY2"/>
                  </a:cxn>
                </a:cxnLst>
                <a:rect l="l" t="t" r="r" b="b"/>
                <a:pathLst>
                  <a:path w="818" h="1010">
                    <a:moveTo>
                      <a:pt x="819" y="1011"/>
                    </a:moveTo>
                    <a:cubicBezTo>
                      <a:pt x="585" y="627"/>
                      <a:pt x="309" y="292"/>
                      <a:pt x="0" y="0"/>
                    </a:cubicBezTo>
                    <a:cubicBezTo>
                      <a:pt x="267" y="234"/>
                      <a:pt x="543" y="560"/>
                      <a:pt x="819" y="1011"/>
                    </a:cubicBezTo>
                    <a:close/>
                  </a:path>
                </a:pathLst>
              </a:custGeom>
              <a:solidFill>
                <a:srgbClr val="FF7958"/>
              </a:solidFill>
              <a:ln w="751"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87E887A-EA79-2C78-B9AC-2DA87EF67C21}"/>
                  </a:ext>
                </a:extLst>
              </p:cNvPr>
              <p:cNvSpPr/>
              <p:nvPr/>
            </p:nvSpPr>
            <p:spPr>
              <a:xfrm>
                <a:off x="7606021" y="1599124"/>
                <a:ext cx="923457" cy="2522454"/>
              </a:xfrm>
              <a:custGeom>
                <a:avLst/>
                <a:gdLst>
                  <a:gd name="connsiteX0" fmla="*/ 777132 w 923457"/>
                  <a:gd name="connsiteY0" fmla="*/ 2275456 h 2522454"/>
                  <a:gd name="connsiteX1" fmla="*/ 761089 w 923457"/>
                  <a:gd name="connsiteY1" fmla="*/ 2263299 h 2522454"/>
                  <a:gd name="connsiteX2" fmla="*/ 760421 w 923457"/>
                  <a:gd name="connsiteY2" fmla="*/ 2184207 h 2522454"/>
                  <a:gd name="connsiteX3" fmla="*/ 702502 w 923457"/>
                  <a:gd name="connsiteY3" fmla="*/ 2152783 h 2522454"/>
                  <a:gd name="connsiteX4" fmla="*/ 607711 w 923457"/>
                  <a:gd name="connsiteY4" fmla="*/ 2225249 h 2522454"/>
                  <a:gd name="connsiteX5" fmla="*/ 603742 w 923457"/>
                  <a:gd name="connsiteY5" fmla="*/ 2230838 h 2522454"/>
                  <a:gd name="connsiteX6" fmla="*/ 593967 w 923457"/>
                  <a:gd name="connsiteY6" fmla="*/ 2241182 h 2522454"/>
                  <a:gd name="connsiteX7" fmla="*/ 593106 w 923457"/>
                  <a:gd name="connsiteY7" fmla="*/ 2239302 h 2522454"/>
                  <a:gd name="connsiteX8" fmla="*/ 585770 w 923457"/>
                  <a:gd name="connsiteY8" fmla="*/ 2224681 h 2522454"/>
                  <a:gd name="connsiteX9" fmla="*/ 525102 w 923457"/>
                  <a:gd name="connsiteY9" fmla="*/ 2174657 h 2522454"/>
                  <a:gd name="connsiteX10" fmla="*/ 458920 w 923457"/>
                  <a:gd name="connsiteY10" fmla="*/ 2199189 h 2522454"/>
                  <a:gd name="connsiteX11" fmla="*/ 427279 w 923457"/>
                  <a:gd name="connsiteY11" fmla="*/ 2254726 h 2522454"/>
                  <a:gd name="connsiteX12" fmla="*/ 423811 w 923457"/>
                  <a:gd name="connsiteY12" fmla="*/ 2264092 h 2522454"/>
                  <a:gd name="connsiteX13" fmla="*/ 419608 w 923457"/>
                  <a:gd name="connsiteY13" fmla="*/ 2255361 h 2522454"/>
                  <a:gd name="connsiteX14" fmla="*/ 395771 w 923457"/>
                  <a:gd name="connsiteY14" fmla="*/ 2215256 h 2522454"/>
                  <a:gd name="connsiteX15" fmla="*/ 336431 w 923457"/>
                  <a:gd name="connsiteY15" fmla="*/ 2187249 h 2522454"/>
                  <a:gd name="connsiteX16" fmla="*/ 262195 w 923457"/>
                  <a:gd name="connsiteY16" fmla="*/ 2250290 h 2522454"/>
                  <a:gd name="connsiteX17" fmla="*/ 244381 w 923457"/>
                  <a:gd name="connsiteY17" fmla="*/ 2223486 h 2522454"/>
                  <a:gd name="connsiteX18" fmla="*/ 192896 w 923457"/>
                  <a:gd name="connsiteY18" fmla="*/ 2199105 h 2522454"/>
                  <a:gd name="connsiteX19" fmla="*/ 110237 w 923457"/>
                  <a:gd name="connsiteY19" fmla="*/ 2266382 h 2522454"/>
                  <a:gd name="connsiteX20" fmla="*/ 102968 w 923457"/>
                  <a:gd name="connsiteY20" fmla="*/ 2280185 h 2522454"/>
                  <a:gd name="connsiteX21" fmla="*/ 109284 w 923457"/>
                  <a:gd name="connsiteY21" fmla="*/ 2240372 h 2522454"/>
                  <a:gd name="connsiteX22" fmla="*/ 159968 w 923457"/>
                  <a:gd name="connsiteY22" fmla="*/ 2187825 h 2522454"/>
                  <a:gd name="connsiteX23" fmla="*/ 203783 w 923457"/>
                  <a:gd name="connsiteY23" fmla="*/ 2183798 h 2522454"/>
                  <a:gd name="connsiteX24" fmla="*/ 388493 w 923457"/>
                  <a:gd name="connsiteY24" fmla="*/ 2111675 h 2522454"/>
                  <a:gd name="connsiteX25" fmla="*/ 468220 w 923457"/>
                  <a:gd name="connsiteY25" fmla="*/ 2030487 h 2522454"/>
                  <a:gd name="connsiteX26" fmla="*/ 681054 w 923457"/>
                  <a:gd name="connsiteY26" fmla="*/ 1963377 h 2522454"/>
                  <a:gd name="connsiteX27" fmla="*/ 823320 w 923457"/>
                  <a:gd name="connsiteY27" fmla="*/ 1552497 h 2522454"/>
                  <a:gd name="connsiteX28" fmla="*/ 681096 w 923457"/>
                  <a:gd name="connsiteY28" fmla="*/ 1506685 h 2522454"/>
                  <a:gd name="connsiteX29" fmla="*/ 556961 w 923457"/>
                  <a:gd name="connsiteY29" fmla="*/ 1511005 h 2522454"/>
                  <a:gd name="connsiteX30" fmla="*/ 455419 w 923457"/>
                  <a:gd name="connsiteY30" fmla="*/ 1360526 h 2522454"/>
                  <a:gd name="connsiteX31" fmla="*/ 452913 w 923457"/>
                  <a:gd name="connsiteY31" fmla="*/ 180591 h 2522454"/>
                  <a:gd name="connsiteX32" fmla="*/ 837147 w 923457"/>
                  <a:gd name="connsiteY32" fmla="*/ 182572 h 2522454"/>
                  <a:gd name="connsiteX33" fmla="*/ 837114 w 923457"/>
                  <a:gd name="connsiteY33" fmla="*/ 130543 h 2522454"/>
                  <a:gd name="connsiteX34" fmla="*/ 549943 w 923457"/>
                  <a:gd name="connsiteY34" fmla="*/ 129156 h 2522454"/>
                  <a:gd name="connsiteX35" fmla="*/ 729941 w 923457"/>
                  <a:gd name="connsiteY35" fmla="*/ 49981 h 2522454"/>
                  <a:gd name="connsiteX36" fmla="*/ 898467 w 923457"/>
                  <a:gd name="connsiteY36" fmla="*/ 49981 h 2522454"/>
                  <a:gd name="connsiteX37" fmla="*/ 923458 w 923457"/>
                  <a:gd name="connsiteY37" fmla="*/ 24991 h 2522454"/>
                  <a:gd name="connsiteX38" fmla="*/ 898467 w 923457"/>
                  <a:gd name="connsiteY38" fmla="*/ 0 h 2522454"/>
                  <a:gd name="connsiteX39" fmla="*/ 724685 w 923457"/>
                  <a:gd name="connsiteY39" fmla="*/ 0 h 2522454"/>
                  <a:gd name="connsiteX40" fmla="*/ 714626 w 923457"/>
                  <a:gd name="connsiteY40" fmla="*/ 2114 h 2522454"/>
                  <a:gd name="connsiteX41" fmla="*/ 410769 w 923457"/>
                  <a:gd name="connsiteY41" fmla="*/ 136275 h 2522454"/>
                  <a:gd name="connsiteX42" fmla="*/ 401352 w 923457"/>
                  <a:gd name="connsiteY42" fmla="*/ 171100 h 2522454"/>
                  <a:gd name="connsiteX43" fmla="*/ 399948 w 923457"/>
                  <a:gd name="connsiteY43" fmla="*/ 218173 h 2522454"/>
                  <a:gd name="connsiteX44" fmla="*/ 401753 w 923457"/>
                  <a:gd name="connsiteY44" fmla="*/ 1378055 h 2522454"/>
                  <a:gd name="connsiteX45" fmla="*/ 500011 w 923457"/>
                  <a:gd name="connsiteY45" fmla="*/ 1519811 h 2522454"/>
                  <a:gd name="connsiteX46" fmla="*/ 446162 w 923457"/>
                  <a:gd name="connsiteY46" fmla="*/ 1655894 h 2522454"/>
                  <a:gd name="connsiteX47" fmla="*/ 461836 w 923457"/>
                  <a:gd name="connsiteY47" fmla="*/ 1793221 h 2522454"/>
                  <a:gd name="connsiteX48" fmla="*/ 379578 w 923457"/>
                  <a:gd name="connsiteY48" fmla="*/ 1856864 h 2522454"/>
                  <a:gd name="connsiteX49" fmla="*/ 302417 w 923457"/>
                  <a:gd name="connsiteY49" fmla="*/ 1915685 h 2522454"/>
                  <a:gd name="connsiteX50" fmla="*/ 326848 w 923457"/>
                  <a:gd name="connsiteY50" fmla="*/ 1999297 h 2522454"/>
                  <a:gd name="connsiteX51" fmla="*/ 365466 w 923457"/>
                  <a:gd name="connsiteY51" fmla="*/ 2023293 h 2522454"/>
                  <a:gd name="connsiteX52" fmla="*/ 200934 w 923457"/>
                  <a:gd name="connsiteY52" fmla="*/ 2108901 h 2522454"/>
                  <a:gd name="connsiteX53" fmla="*/ 138144 w 923457"/>
                  <a:gd name="connsiteY53" fmla="*/ 2116154 h 2522454"/>
                  <a:gd name="connsiteX54" fmla="*/ 27812 w 923457"/>
                  <a:gd name="connsiteY54" fmla="*/ 2272966 h 2522454"/>
                  <a:gd name="connsiteX55" fmla="*/ 77534 w 923457"/>
                  <a:gd name="connsiteY55" fmla="*/ 2351489 h 2522454"/>
                  <a:gd name="connsiteX56" fmla="*/ 148070 w 923457"/>
                  <a:gd name="connsiteY56" fmla="*/ 2340819 h 2522454"/>
                  <a:gd name="connsiteX57" fmla="*/ 177104 w 923457"/>
                  <a:gd name="connsiteY57" fmla="*/ 2299452 h 2522454"/>
                  <a:gd name="connsiteX58" fmla="*/ 191066 w 923457"/>
                  <a:gd name="connsiteY58" fmla="*/ 2276926 h 2522454"/>
                  <a:gd name="connsiteX59" fmla="*/ 200382 w 923457"/>
                  <a:gd name="connsiteY59" fmla="*/ 2292551 h 2522454"/>
                  <a:gd name="connsiteX60" fmla="*/ 262462 w 923457"/>
                  <a:gd name="connsiteY60" fmla="*/ 2344813 h 2522454"/>
                  <a:gd name="connsiteX61" fmla="*/ 307948 w 923457"/>
                  <a:gd name="connsiteY61" fmla="*/ 2318803 h 2522454"/>
                  <a:gd name="connsiteX62" fmla="*/ 326096 w 923457"/>
                  <a:gd name="connsiteY62" fmla="*/ 2288949 h 2522454"/>
                  <a:gd name="connsiteX63" fmla="*/ 340191 w 923457"/>
                  <a:gd name="connsiteY63" fmla="*/ 2265137 h 2522454"/>
                  <a:gd name="connsiteX64" fmla="*/ 352273 w 923457"/>
                  <a:gd name="connsiteY64" fmla="*/ 2287479 h 2522454"/>
                  <a:gd name="connsiteX65" fmla="*/ 378467 w 923457"/>
                  <a:gd name="connsiteY65" fmla="*/ 2328261 h 2522454"/>
                  <a:gd name="connsiteX66" fmla="*/ 441474 w 923457"/>
                  <a:gd name="connsiteY66" fmla="*/ 2349851 h 2522454"/>
                  <a:gd name="connsiteX67" fmla="*/ 497271 w 923457"/>
                  <a:gd name="connsiteY67" fmla="*/ 2280477 h 2522454"/>
                  <a:gd name="connsiteX68" fmla="*/ 507490 w 923457"/>
                  <a:gd name="connsiteY68" fmla="*/ 2256038 h 2522454"/>
                  <a:gd name="connsiteX69" fmla="*/ 513472 w 923457"/>
                  <a:gd name="connsiteY69" fmla="*/ 2251326 h 2522454"/>
                  <a:gd name="connsiteX70" fmla="*/ 522086 w 923457"/>
                  <a:gd name="connsiteY70" fmla="*/ 2263616 h 2522454"/>
                  <a:gd name="connsiteX71" fmla="*/ 525295 w 923457"/>
                  <a:gd name="connsiteY71" fmla="*/ 2270417 h 2522454"/>
                  <a:gd name="connsiteX72" fmla="*/ 580306 w 923457"/>
                  <a:gd name="connsiteY72" fmla="*/ 2323607 h 2522454"/>
                  <a:gd name="connsiteX73" fmla="*/ 586881 w 923457"/>
                  <a:gd name="connsiteY73" fmla="*/ 2324025 h 2522454"/>
                  <a:gd name="connsiteX74" fmla="*/ 664093 w 923457"/>
                  <a:gd name="connsiteY74" fmla="*/ 2274796 h 2522454"/>
                  <a:gd name="connsiteX75" fmla="*/ 668429 w 923457"/>
                  <a:gd name="connsiteY75" fmla="*/ 2268696 h 2522454"/>
                  <a:gd name="connsiteX76" fmla="*/ 687070 w 923457"/>
                  <a:gd name="connsiteY76" fmla="*/ 2243956 h 2522454"/>
                  <a:gd name="connsiteX77" fmla="*/ 688699 w 923457"/>
                  <a:gd name="connsiteY77" fmla="*/ 2291381 h 2522454"/>
                  <a:gd name="connsiteX78" fmla="*/ 704482 w 923457"/>
                  <a:gd name="connsiteY78" fmla="*/ 2312979 h 2522454"/>
                  <a:gd name="connsiteX79" fmla="*/ 647975 w 923457"/>
                  <a:gd name="connsiteY79" fmla="*/ 2309353 h 2522454"/>
                  <a:gd name="connsiteX80" fmla="*/ 607277 w 923457"/>
                  <a:gd name="connsiteY80" fmla="*/ 2356076 h 2522454"/>
                  <a:gd name="connsiteX81" fmla="*/ 603249 w 923457"/>
                  <a:gd name="connsiteY81" fmla="*/ 2392898 h 2522454"/>
                  <a:gd name="connsiteX82" fmla="*/ 602999 w 923457"/>
                  <a:gd name="connsiteY82" fmla="*/ 2399273 h 2522454"/>
                  <a:gd name="connsiteX83" fmla="*/ 602556 w 923457"/>
                  <a:gd name="connsiteY83" fmla="*/ 2404253 h 2522454"/>
                  <a:gd name="connsiteX84" fmla="*/ 600133 w 923457"/>
                  <a:gd name="connsiteY84" fmla="*/ 2398596 h 2522454"/>
                  <a:gd name="connsiteX85" fmla="*/ 594092 w 923457"/>
                  <a:gd name="connsiteY85" fmla="*/ 2383105 h 2522454"/>
                  <a:gd name="connsiteX86" fmla="*/ 554755 w 923457"/>
                  <a:gd name="connsiteY86" fmla="*/ 2317098 h 2522454"/>
                  <a:gd name="connsiteX87" fmla="*/ 503696 w 923457"/>
                  <a:gd name="connsiteY87" fmla="*/ 2308359 h 2522454"/>
                  <a:gd name="connsiteX88" fmla="*/ 457926 w 923457"/>
                  <a:gd name="connsiteY88" fmla="*/ 2408739 h 2522454"/>
                  <a:gd name="connsiteX89" fmla="*/ 452420 w 923457"/>
                  <a:gd name="connsiteY89" fmla="*/ 2440456 h 2522454"/>
                  <a:gd name="connsiteX90" fmla="*/ 444942 w 923457"/>
                  <a:gd name="connsiteY90" fmla="*/ 2447508 h 2522454"/>
                  <a:gd name="connsiteX91" fmla="*/ 435350 w 923457"/>
                  <a:gd name="connsiteY91" fmla="*/ 2440339 h 2522454"/>
                  <a:gd name="connsiteX92" fmla="*/ 425014 w 923457"/>
                  <a:gd name="connsiteY92" fmla="*/ 2412307 h 2522454"/>
                  <a:gd name="connsiteX93" fmla="*/ 406123 w 923457"/>
                  <a:gd name="connsiteY93" fmla="*/ 2364047 h 2522454"/>
                  <a:gd name="connsiteX94" fmla="*/ 343801 w 923457"/>
                  <a:gd name="connsiteY94" fmla="*/ 2327910 h 2522454"/>
                  <a:gd name="connsiteX95" fmla="*/ 273073 w 923457"/>
                  <a:gd name="connsiteY95" fmla="*/ 2412407 h 2522454"/>
                  <a:gd name="connsiteX96" fmla="*/ 271411 w 923457"/>
                  <a:gd name="connsiteY96" fmla="*/ 2416944 h 2522454"/>
                  <a:gd name="connsiteX97" fmla="*/ 267500 w 923457"/>
                  <a:gd name="connsiteY97" fmla="*/ 2408931 h 2522454"/>
                  <a:gd name="connsiteX98" fmla="*/ 263289 w 923457"/>
                  <a:gd name="connsiteY98" fmla="*/ 2399665 h 2522454"/>
                  <a:gd name="connsiteX99" fmla="*/ 203766 w 923457"/>
                  <a:gd name="connsiteY99" fmla="*/ 2327125 h 2522454"/>
                  <a:gd name="connsiteX100" fmla="*/ 146850 w 923457"/>
                  <a:gd name="connsiteY100" fmla="*/ 2353177 h 2522454"/>
                  <a:gd name="connsiteX101" fmla="*/ 128318 w 923457"/>
                  <a:gd name="connsiteY101" fmla="*/ 2390132 h 2522454"/>
                  <a:gd name="connsiteX102" fmla="*/ 110513 w 923457"/>
                  <a:gd name="connsiteY102" fmla="*/ 2426118 h 2522454"/>
                  <a:gd name="connsiteX103" fmla="*/ 100904 w 923457"/>
                  <a:gd name="connsiteY103" fmla="*/ 2436713 h 2522454"/>
                  <a:gd name="connsiteX104" fmla="*/ 88279 w 923457"/>
                  <a:gd name="connsiteY104" fmla="*/ 2433705 h 2522454"/>
                  <a:gd name="connsiteX105" fmla="*/ 33151 w 923457"/>
                  <a:gd name="connsiteY105" fmla="*/ 2427129 h 2522454"/>
                  <a:gd name="connsiteX106" fmla="*/ 231 w 923457"/>
                  <a:gd name="connsiteY106" fmla="*/ 2468513 h 2522454"/>
                  <a:gd name="connsiteX107" fmla="*/ 41381 w 923457"/>
                  <a:gd name="connsiteY107" fmla="*/ 2501617 h 2522454"/>
                  <a:gd name="connsiteX108" fmla="*/ 67249 w 923457"/>
                  <a:gd name="connsiteY108" fmla="*/ 2505602 h 2522454"/>
                  <a:gd name="connsiteX109" fmla="*/ 107446 w 923457"/>
                  <a:gd name="connsiteY109" fmla="*/ 2511367 h 2522454"/>
                  <a:gd name="connsiteX110" fmla="*/ 193706 w 923457"/>
                  <a:gd name="connsiteY110" fmla="*/ 2426803 h 2522454"/>
                  <a:gd name="connsiteX111" fmla="*/ 195144 w 923457"/>
                  <a:gd name="connsiteY111" fmla="*/ 2430054 h 2522454"/>
                  <a:gd name="connsiteX112" fmla="*/ 201502 w 923457"/>
                  <a:gd name="connsiteY112" fmla="*/ 2443781 h 2522454"/>
                  <a:gd name="connsiteX113" fmla="*/ 206757 w 923457"/>
                  <a:gd name="connsiteY113" fmla="*/ 2455228 h 2522454"/>
                  <a:gd name="connsiteX114" fmla="*/ 277711 w 923457"/>
                  <a:gd name="connsiteY114" fmla="*/ 2508301 h 2522454"/>
                  <a:gd name="connsiteX115" fmla="*/ 277978 w 923457"/>
                  <a:gd name="connsiteY115" fmla="*/ 2508301 h 2522454"/>
                  <a:gd name="connsiteX116" fmla="*/ 327191 w 923457"/>
                  <a:gd name="connsiteY116" fmla="*/ 2475565 h 2522454"/>
                  <a:gd name="connsiteX117" fmla="*/ 343049 w 923457"/>
                  <a:gd name="connsiteY117" fmla="*/ 2438183 h 2522454"/>
                  <a:gd name="connsiteX118" fmla="*/ 349424 w 923457"/>
                  <a:gd name="connsiteY118" fmla="*/ 2421306 h 2522454"/>
                  <a:gd name="connsiteX119" fmla="*/ 354145 w 923457"/>
                  <a:gd name="connsiteY119" fmla="*/ 2435518 h 2522454"/>
                  <a:gd name="connsiteX120" fmla="*/ 375693 w 923457"/>
                  <a:gd name="connsiteY120" fmla="*/ 2485282 h 2522454"/>
                  <a:gd name="connsiteX121" fmla="*/ 444791 w 923457"/>
                  <a:gd name="connsiteY121" fmla="*/ 2522455 h 2522454"/>
                  <a:gd name="connsiteX122" fmla="*/ 448309 w 923457"/>
                  <a:gd name="connsiteY122" fmla="*/ 2522380 h 2522454"/>
                  <a:gd name="connsiteX123" fmla="*/ 516639 w 923457"/>
                  <a:gd name="connsiteY123" fmla="*/ 2478573 h 2522454"/>
                  <a:gd name="connsiteX124" fmla="*/ 530717 w 923457"/>
                  <a:gd name="connsiteY124" fmla="*/ 2426093 h 2522454"/>
                  <a:gd name="connsiteX125" fmla="*/ 532564 w 923457"/>
                  <a:gd name="connsiteY125" fmla="*/ 2430271 h 2522454"/>
                  <a:gd name="connsiteX126" fmla="*/ 535279 w 923457"/>
                  <a:gd name="connsiteY126" fmla="*/ 2437014 h 2522454"/>
                  <a:gd name="connsiteX127" fmla="*/ 589062 w 923457"/>
                  <a:gd name="connsiteY127" fmla="*/ 2503371 h 2522454"/>
                  <a:gd name="connsiteX128" fmla="*/ 635008 w 923457"/>
                  <a:gd name="connsiteY128" fmla="*/ 2493788 h 2522454"/>
                  <a:gd name="connsiteX129" fmla="*/ 677286 w 923457"/>
                  <a:gd name="connsiteY129" fmla="*/ 2405013 h 2522454"/>
                  <a:gd name="connsiteX130" fmla="*/ 677729 w 923457"/>
                  <a:gd name="connsiteY130" fmla="*/ 2395112 h 2522454"/>
                  <a:gd name="connsiteX131" fmla="*/ 678247 w 923457"/>
                  <a:gd name="connsiteY131" fmla="*/ 2383882 h 2522454"/>
                  <a:gd name="connsiteX132" fmla="*/ 706713 w 923457"/>
                  <a:gd name="connsiteY132" fmla="*/ 2390684 h 2522454"/>
                  <a:gd name="connsiteX133" fmla="*/ 813293 w 923457"/>
                  <a:gd name="connsiteY133" fmla="*/ 2393975 h 2522454"/>
                  <a:gd name="connsiteX134" fmla="*/ 834248 w 923457"/>
                  <a:gd name="connsiteY134" fmla="*/ 2361549 h 2522454"/>
                  <a:gd name="connsiteX135" fmla="*/ 811931 w 923457"/>
                  <a:gd name="connsiteY135" fmla="*/ 2303939 h 2522454"/>
                  <a:gd name="connsiteX136" fmla="*/ 777115 w 923457"/>
                  <a:gd name="connsiteY136" fmla="*/ 2275464 h 252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23457" h="2522454">
                    <a:moveTo>
                      <a:pt x="777132" y="2275456"/>
                    </a:moveTo>
                    <a:cubicBezTo>
                      <a:pt x="772285" y="2271896"/>
                      <a:pt x="765869" y="2267192"/>
                      <a:pt x="761089" y="2263299"/>
                    </a:cubicBezTo>
                    <a:cubicBezTo>
                      <a:pt x="769236" y="2250440"/>
                      <a:pt x="787024" y="2219751"/>
                      <a:pt x="760421" y="2184207"/>
                    </a:cubicBezTo>
                    <a:cubicBezTo>
                      <a:pt x="740694" y="2157855"/>
                      <a:pt x="718009" y="2152574"/>
                      <a:pt x="702502" y="2152783"/>
                    </a:cubicBezTo>
                    <a:cubicBezTo>
                      <a:pt x="658570" y="2153376"/>
                      <a:pt x="627964" y="2196623"/>
                      <a:pt x="607711" y="2225249"/>
                    </a:cubicBezTo>
                    <a:cubicBezTo>
                      <a:pt x="606299" y="2227246"/>
                      <a:pt x="604971" y="2229125"/>
                      <a:pt x="603742" y="2230838"/>
                    </a:cubicBezTo>
                    <a:cubicBezTo>
                      <a:pt x="601754" y="2233596"/>
                      <a:pt x="597952" y="2237564"/>
                      <a:pt x="593967" y="2241182"/>
                    </a:cubicBezTo>
                    <a:cubicBezTo>
                      <a:pt x="593658" y="2240505"/>
                      <a:pt x="593365" y="2239870"/>
                      <a:pt x="593106" y="2239302"/>
                    </a:cubicBezTo>
                    <a:cubicBezTo>
                      <a:pt x="590758" y="2234130"/>
                      <a:pt x="588544" y="2229243"/>
                      <a:pt x="585770" y="2224681"/>
                    </a:cubicBezTo>
                    <a:cubicBezTo>
                      <a:pt x="574206" y="2205630"/>
                      <a:pt x="555348" y="2179729"/>
                      <a:pt x="525102" y="2174657"/>
                    </a:cubicBezTo>
                    <a:cubicBezTo>
                      <a:pt x="494489" y="2169527"/>
                      <a:pt x="471353" y="2188820"/>
                      <a:pt x="458920" y="2199189"/>
                    </a:cubicBezTo>
                    <a:cubicBezTo>
                      <a:pt x="442527" y="2212858"/>
                      <a:pt x="434773" y="2234147"/>
                      <a:pt x="427279" y="2254726"/>
                    </a:cubicBezTo>
                    <a:cubicBezTo>
                      <a:pt x="426293" y="2257442"/>
                      <a:pt x="425090" y="2260734"/>
                      <a:pt x="423811" y="2264092"/>
                    </a:cubicBezTo>
                    <a:cubicBezTo>
                      <a:pt x="422324" y="2261118"/>
                      <a:pt x="420837" y="2257960"/>
                      <a:pt x="419608" y="2255361"/>
                    </a:cubicBezTo>
                    <a:cubicBezTo>
                      <a:pt x="413559" y="2242536"/>
                      <a:pt x="406691" y="2227989"/>
                      <a:pt x="395771" y="2215256"/>
                    </a:cubicBezTo>
                    <a:cubicBezTo>
                      <a:pt x="375910" y="2192103"/>
                      <a:pt x="352532" y="2187249"/>
                      <a:pt x="336431" y="2187249"/>
                    </a:cubicBezTo>
                    <a:cubicBezTo>
                      <a:pt x="297872" y="2187249"/>
                      <a:pt x="277209" y="2222892"/>
                      <a:pt x="262195" y="2250290"/>
                    </a:cubicBezTo>
                    <a:cubicBezTo>
                      <a:pt x="256847" y="2241023"/>
                      <a:pt x="251199" y="2231699"/>
                      <a:pt x="244381" y="2223486"/>
                    </a:cubicBezTo>
                    <a:cubicBezTo>
                      <a:pt x="225724" y="2201010"/>
                      <a:pt x="206089" y="2197818"/>
                      <a:pt x="192896" y="2199105"/>
                    </a:cubicBezTo>
                    <a:cubicBezTo>
                      <a:pt x="140675" y="2204185"/>
                      <a:pt x="121625" y="2243121"/>
                      <a:pt x="110237" y="2266382"/>
                    </a:cubicBezTo>
                    <a:cubicBezTo>
                      <a:pt x="108140" y="2270685"/>
                      <a:pt x="105207" y="2276659"/>
                      <a:pt x="102968" y="2280185"/>
                    </a:cubicBezTo>
                    <a:cubicBezTo>
                      <a:pt x="101706" y="2273785"/>
                      <a:pt x="101673" y="2259447"/>
                      <a:pt x="109284" y="2240372"/>
                    </a:cubicBezTo>
                    <a:cubicBezTo>
                      <a:pt x="119804" y="2214003"/>
                      <a:pt x="138754" y="2194359"/>
                      <a:pt x="159968" y="2187825"/>
                    </a:cubicBezTo>
                    <a:cubicBezTo>
                      <a:pt x="168674" y="2185143"/>
                      <a:pt x="186521" y="2184458"/>
                      <a:pt x="203783" y="2183798"/>
                    </a:cubicBezTo>
                    <a:cubicBezTo>
                      <a:pt x="257583" y="2181734"/>
                      <a:pt x="322846" y="2163177"/>
                      <a:pt x="388493" y="2111675"/>
                    </a:cubicBezTo>
                    <a:cubicBezTo>
                      <a:pt x="390992" y="2109712"/>
                      <a:pt x="432066" y="2069473"/>
                      <a:pt x="468220" y="2030487"/>
                    </a:cubicBezTo>
                    <a:cubicBezTo>
                      <a:pt x="544069" y="2025774"/>
                      <a:pt x="619701" y="2006056"/>
                      <a:pt x="681054" y="1963377"/>
                    </a:cubicBezTo>
                    <a:cubicBezTo>
                      <a:pt x="800367" y="1880409"/>
                      <a:pt x="957506" y="1679347"/>
                      <a:pt x="823320" y="1552497"/>
                    </a:cubicBezTo>
                    <a:cubicBezTo>
                      <a:pt x="791920" y="1523137"/>
                      <a:pt x="744429" y="1511581"/>
                      <a:pt x="681096" y="1506685"/>
                    </a:cubicBezTo>
                    <a:cubicBezTo>
                      <a:pt x="667360" y="1505624"/>
                      <a:pt x="603650" y="1504914"/>
                      <a:pt x="556961" y="1511005"/>
                    </a:cubicBezTo>
                    <a:cubicBezTo>
                      <a:pt x="517800" y="1463079"/>
                      <a:pt x="455419" y="1360526"/>
                      <a:pt x="455419" y="1360526"/>
                    </a:cubicBezTo>
                    <a:cubicBezTo>
                      <a:pt x="455419" y="1360526"/>
                      <a:pt x="448200" y="297582"/>
                      <a:pt x="452913" y="180591"/>
                    </a:cubicBezTo>
                    <a:cubicBezTo>
                      <a:pt x="522721" y="180909"/>
                      <a:pt x="713957" y="181602"/>
                      <a:pt x="837147" y="182572"/>
                    </a:cubicBezTo>
                    <a:cubicBezTo>
                      <a:pt x="862431" y="182772"/>
                      <a:pt x="868329" y="130785"/>
                      <a:pt x="837114" y="130543"/>
                    </a:cubicBezTo>
                    <a:cubicBezTo>
                      <a:pt x="754430" y="129891"/>
                      <a:pt x="631198" y="129708"/>
                      <a:pt x="549943" y="129156"/>
                    </a:cubicBezTo>
                    <a:lnTo>
                      <a:pt x="729941" y="49981"/>
                    </a:lnTo>
                    <a:lnTo>
                      <a:pt x="898467" y="49981"/>
                    </a:lnTo>
                    <a:cubicBezTo>
                      <a:pt x="912270" y="49981"/>
                      <a:pt x="923458" y="38794"/>
                      <a:pt x="923458" y="24991"/>
                    </a:cubicBezTo>
                    <a:cubicBezTo>
                      <a:pt x="923458" y="11188"/>
                      <a:pt x="912270" y="0"/>
                      <a:pt x="898467" y="0"/>
                    </a:cubicBezTo>
                    <a:lnTo>
                      <a:pt x="724685" y="0"/>
                    </a:lnTo>
                    <a:cubicBezTo>
                      <a:pt x="721226" y="0"/>
                      <a:pt x="717792" y="719"/>
                      <a:pt x="714626" y="2114"/>
                    </a:cubicBezTo>
                    <a:cubicBezTo>
                      <a:pt x="714626" y="2114"/>
                      <a:pt x="415180" y="131821"/>
                      <a:pt x="410769" y="136275"/>
                    </a:cubicBezTo>
                    <a:cubicBezTo>
                      <a:pt x="402689" y="144438"/>
                      <a:pt x="402213" y="153905"/>
                      <a:pt x="401352" y="171100"/>
                    </a:cubicBezTo>
                    <a:cubicBezTo>
                      <a:pt x="400809" y="181987"/>
                      <a:pt x="400333" y="197820"/>
                      <a:pt x="399948" y="218173"/>
                    </a:cubicBezTo>
                    <a:cubicBezTo>
                      <a:pt x="399405" y="246857"/>
                      <a:pt x="401753" y="1378055"/>
                      <a:pt x="401753" y="1378055"/>
                    </a:cubicBezTo>
                    <a:cubicBezTo>
                      <a:pt x="401753" y="1378055"/>
                      <a:pt x="482682" y="1500895"/>
                      <a:pt x="500011" y="1519811"/>
                    </a:cubicBezTo>
                    <a:cubicBezTo>
                      <a:pt x="435400" y="1535995"/>
                      <a:pt x="417912" y="1591274"/>
                      <a:pt x="446162" y="1655894"/>
                    </a:cubicBezTo>
                    <a:cubicBezTo>
                      <a:pt x="465128" y="1699291"/>
                      <a:pt x="478505" y="1746131"/>
                      <a:pt x="461836" y="1793221"/>
                    </a:cubicBezTo>
                    <a:cubicBezTo>
                      <a:pt x="445518" y="1840454"/>
                      <a:pt x="422466" y="1849971"/>
                      <a:pt x="379578" y="1856864"/>
                    </a:cubicBezTo>
                    <a:cubicBezTo>
                      <a:pt x="345405" y="1862345"/>
                      <a:pt x="314014" y="1881127"/>
                      <a:pt x="302417" y="1915685"/>
                    </a:cubicBezTo>
                    <a:cubicBezTo>
                      <a:pt x="298097" y="1928569"/>
                      <a:pt x="297045" y="1963536"/>
                      <a:pt x="326848" y="1999297"/>
                    </a:cubicBezTo>
                    <a:cubicBezTo>
                      <a:pt x="336532" y="2010919"/>
                      <a:pt x="350368" y="2018438"/>
                      <a:pt x="365466" y="2023293"/>
                    </a:cubicBezTo>
                    <a:cubicBezTo>
                      <a:pt x="311800" y="2070893"/>
                      <a:pt x="250247" y="2110155"/>
                      <a:pt x="200934" y="2108901"/>
                    </a:cubicBezTo>
                    <a:cubicBezTo>
                      <a:pt x="176879" y="2108283"/>
                      <a:pt x="156133" y="2110622"/>
                      <a:pt x="138144" y="2116154"/>
                    </a:cubicBezTo>
                    <a:cubicBezTo>
                      <a:pt x="68870" y="2137476"/>
                      <a:pt x="27645" y="2212624"/>
                      <a:pt x="27812" y="2272966"/>
                    </a:cubicBezTo>
                    <a:cubicBezTo>
                      <a:pt x="27921" y="2312779"/>
                      <a:pt x="46511" y="2342131"/>
                      <a:pt x="77534" y="2351489"/>
                    </a:cubicBezTo>
                    <a:cubicBezTo>
                      <a:pt x="112108" y="2361916"/>
                      <a:pt x="134977" y="2351439"/>
                      <a:pt x="148070" y="2340819"/>
                    </a:cubicBezTo>
                    <a:cubicBezTo>
                      <a:pt x="162650" y="2328988"/>
                      <a:pt x="170328" y="2313297"/>
                      <a:pt x="177104" y="2299452"/>
                    </a:cubicBezTo>
                    <a:cubicBezTo>
                      <a:pt x="183413" y="2286568"/>
                      <a:pt x="187072" y="2280168"/>
                      <a:pt x="191066" y="2276926"/>
                    </a:cubicBezTo>
                    <a:cubicBezTo>
                      <a:pt x="194241" y="2281822"/>
                      <a:pt x="197842" y="2288106"/>
                      <a:pt x="200382" y="2292551"/>
                    </a:cubicBezTo>
                    <a:cubicBezTo>
                      <a:pt x="213692" y="2315837"/>
                      <a:pt x="230261" y="2344813"/>
                      <a:pt x="262462" y="2344813"/>
                    </a:cubicBezTo>
                    <a:cubicBezTo>
                      <a:pt x="279674" y="2344813"/>
                      <a:pt x="294973" y="2336065"/>
                      <a:pt x="307948" y="2318803"/>
                    </a:cubicBezTo>
                    <a:cubicBezTo>
                      <a:pt x="314641" y="2309896"/>
                      <a:pt x="320465" y="2299243"/>
                      <a:pt x="326096" y="2288949"/>
                    </a:cubicBezTo>
                    <a:cubicBezTo>
                      <a:pt x="329664" y="2282424"/>
                      <a:pt x="335496" y="2271754"/>
                      <a:pt x="340191" y="2265137"/>
                    </a:cubicBezTo>
                    <a:cubicBezTo>
                      <a:pt x="344286" y="2270551"/>
                      <a:pt x="349474" y="2281547"/>
                      <a:pt x="352273" y="2287479"/>
                    </a:cubicBezTo>
                    <a:cubicBezTo>
                      <a:pt x="359066" y="2301875"/>
                      <a:pt x="366093" y="2316764"/>
                      <a:pt x="378467" y="2328261"/>
                    </a:cubicBezTo>
                    <a:cubicBezTo>
                      <a:pt x="399364" y="2347662"/>
                      <a:pt x="420561" y="2354931"/>
                      <a:pt x="441474" y="2349851"/>
                    </a:cubicBezTo>
                    <a:cubicBezTo>
                      <a:pt x="474971" y="2341713"/>
                      <a:pt x="487336" y="2307757"/>
                      <a:pt x="497271" y="2280477"/>
                    </a:cubicBezTo>
                    <a:cubicBezTo>
                      <a:pt x="500237" y="2272323"/>
                      <a:pt x="504657" y="2260174"/>
                      <a:pt x="507490" y="2256038"/>
                    </a:cubicBezTo>
                    <a:cubicBezTo>
                      <a:pt x="509988" y="2253974"/>
                      <a:pt x="511943" y="2252454"/>
                      <a:pt x="513472" y="2251326"/>
                    </a:cubicBezTo>
                    <a:cubicBezTo>
                      <a:pt x="515552" y="2253757"/>
                      <a:pt x="518443" y="2257617"/>
                      <a:pt x="522086" y="2263616"/>
                    </a:cubicBezTo>
                    <a:cubicBezTo>
                      <a:pt x="522696" y="2264686"/>
                      <a:pt x="524200" y="2267994"/>
                      <a:pt x="525295" y="2270417"/>
                    </a:cubicBezTo>
                    <a:cubicBezTo>
                      <a:pt x="533057" y="2287521"/>
                      <a:pt x="547511" y="2319354"/>
                      <a:pt x="580306" y="2323607"/>
                    </a:cubicBezTo>
                    <a:cubicBezTo>
                      <a:pt x="582512" y="2323891"/>
                      <a:pt x="584701" y="2324025"/>
                      <a:pt x="586881" y="2324025"/>
                    </a:cubicBezTo>
                    <a:cubicBezTo>
                      <a:pt x="628132" y="2324025"/>
                      <a:pt x="663725" y="2275314"/>
                      <a:pt x="664093" y="2274796"/>
                    </a:cubicBezTo>
                    <a:cubicBezTo>
                      <a:pt x="665438" y="2272924"/>
                      <a:pt x="666892" y="2270877"/>
                      <a:pt x="668429" y="2268696"/>
                    </a:cubicBezTo>
                    <a:cubicBezTo>
                      <a:pt x="673760" y="2261160"/>
                      <a:pt x="680227" y="2252019"/>
                      <a:pt x="687070" y="2243956"/>
                    </a:cubicBezTo>
                    <a:cubicBezTo>
                      <a:pt x="682407" y="2256422"/>
                      <a:pt x="680268" y="2272615"/>
                      <a:pt x="688699" y="2291381"/>
                    </a:cubicBezTo>
                    <a:cubicBezTo>
                      <a:pt x="692334" y="2299469"/>
                      <a:pt x="697790" y="2306437"/>
                      <a:pt x="704482" y="2312979"/>
                    </a:cubicBezTo>
                    <a:cubicBezTo>
                      <a:pt x="679709" y="2307172"/>
                      <a:pt x="662915" y="2304908"/>
                      <a:pt x="647975" y="2309353"/>
                    </a:cubicBezTo>
                    <a:cubicBezTo>
                      <a:pt x="636253" y="2312837"/>
                      <a:pt x="615381" y="2323549"/>
                      <a:pt x="607277" y="2356076"/>
                    </a:cubicBezTo>
                    <a:cubicBezTo>
                      <a:pt x="603935" y="2369470"/>
                      <a:pt x="603542" y="2383013"/>
                      <a:pt x="603249" y="2392898"/>
                    </a:cubicBezTo>
                    <a:cubicBezTo>
                      <a:pt x="603174" y="2395371"/>
                      <a:pt x="603099" y="2397919"/>
                      <a:pt x="602999" y="2399273"/>
                    </a:cubicBezTo>
                    <a:cubicBezTo>
                      <a:pt x="602865" y="2401027"/>
                      <a:pt x="602723" y="2402682"/>
                      <a:pt x="602556" y="2404253"/>
                    </a:cubicBezTo>
                    <a:cubicBezTo>
                      <a:pt x="601745" y="2402222"/>
                      <a:pt x="600952" y="2400350"/>
                      <a:pt x="600133" y="2398596"/>
                    </a:cubicBezTo>
                    <a:cubicBezTo>
                      <a:pt x="598420" y="2394903"/>
                      <a:pt x="596323" y="2389171"/>
                      <a:pt x="594092" y="2383105"/>
                    </a:cubicBezTo>
                    <a:cubicBezTo>
                      <a:pt x="585996" y="2361006"/>
                      <a:pt x="575903" y="2333500"/>
                      <a:pt x="554755" y="2317098"/>
                    </a:cubicBezTo>
                    <a:cubicBezTo>
                      <a:pt x="532204" y="2299619"/>
                      <a:pt x="511533" y="2305167"/>
                      <a:pt x="503696" y="2308359"/>
                    </a:cubicBezTo>
                    <a:cubicBezTo>
                      <a:pt x="470417" y="2321928"/>
                      <a:pt x="464351" y="2364097"/>
                      <a:pt x="457926" y="2408739"/>
                    </a:cubicBezTo>
                    <a:cubicBezTo>
                      <a:pt x="456422" y="2419217"/>
                      <a:pt x="454183" y="2434741"/>
                      <a:pt x="452420" y="2440456"/>
                    </a:cubicBezTo>
                    <a:cubicBezTo>
                      <a:pt x="448919" y="2445653"/>
                      <a:pt x="445911" y="2447466"/>
                      <a:pt x="444942" y="2447508"/>
                    </a:cubicBezTo>
                    <a:cubicBezTo>
                      <a:pt x="443588" y="2447583"/>
                      <a:pt x="439586" y="2445887"/>
                      <a:pt x="435350" y="2440339"/>
                    </a:cubicBezTo>
                    <a:cubicBezTo>
                      <a:pt x="432743" y="2436145"/>
                      <a:pt x="428097" y="2421815"/>
                      <a:pt x="425014" y="2412307"/>
                    </a:cubicBezTo>
                    <a:cubicBezTo>
                      <a:pt x="419901" y="2396515"/>
                      <a:pt x="414102" y="2378619"/>
                      <a:pt x="406123" y="2364047"/>
                    </a:cubicBezTo>
                    <a:cubicBezTo>
                      <a:pt x="385043" y="2325504"/>
                      <a:pt x="355515" y="2325930"/>
                      <a:pt x="343801" y="2327910"/>
                    </a:cubicBezTo>
                    <a:cubicBezTo>
                      <a:pt x="301256" y="2335079"/>
                      <a:pt x="284971" y="2379771"/>
                      <a:pt x="273073" y="2412407"/>
                    </a:cubicBezTo>
                    <a:cubicBezTo>
                      <a:pt x="272555" y="2413828"/>
                      <a:pt x="271995" y="2415357"/>
                      <a:pt x="271411" y="2416944"/>
                    </a:cubicBezTo>
                    <a:cubicBezTo>
                      <a:pt x="270232" y="2414388"/>
                      <a:pt x="268946" y="2411706"/>
                      <a:pt x="267500" y="2408931"/>
                    </a:cubicBezTo>
                    <a:cubicBezTo>
                      <a:pt x="266723" y="2407444"/>
                      <a:pt x="264902" y="2403308"/>
                      <a:pt x="263289" y="2399665"/>
                    </a:cubicBezTo>
                    <a:cubicBezTo>
                      <a:pt x="247590" y="2364063"/>
                      <a:pt x="232283" y="2334026"/>
                      <a:pt x="203766" y="2327125"/>
                    </a:cubicBezTo>
                    <a:cubicBezTo>
                      <a:pt x="193539" y="2324652"/>
                      <a:pt x="167529" y="2322245"/>
                      <a:pt x="146850" y="2353177"/>
                    </a:cubicBezTo>
                    <a:cubicBezTo>
                      <a:pt x="139790" y="2363738"/>
                      <a:pt x="134217" y="2376563"/>
                      <a:pt x="128318" y="2390132"/>
                    </a:cubicBezTo>
                    <a:cubicBezTo>
                      <a:pt x="122737" y="2402974"/>
                      <a:pt x="116971" y="2416242"/>
                      <a:pt x="110513" y="2426118"/>
                    </a:cubicBezTo>
                    <a:cubicBezTo>
                      <a:pt x="104463" y="2435368"/>
                      <a:pt x="100963" y="2436696"/>
                      <a:pt x="100904" y="2436713"/>
                    </a:cubicBezTo>
                    <a:cubicBezTo>
                      <a:pt x="98999" y="2436888"/>
                      <a:pt x="92808" y="2435050"/>
                      <a:pt x="88279" y="2433705"/>
                    </a:cubicBezTo>
                    <a:cubicBezTo>
                      <a:pt x="75086" y="2429803"/>
                      <a:pt x="57030" y="2424472"/>
                      <a:pt x="33151" y="2427129"/>
                    </a:cubicBezTo>
                    <a:cubicBezTo>
                      <a:pt x="12697" y="2429419"/>
                      <a:pt x="-2041" y="2447942"/>
                      <a:pt x="231" y="2468513"/>
                    </a:cubicBezTo>
                    <a:cubicBezTo>
                      <a:pt x="2504" y="2489075"/>
                      <a:pt x="20927" y="2503890"/>
                      <a:pt x="41381" y="2501617"/>
                    </a:cubicBezTo>
                    <a:cubicBezTo>
                      <a:pt x="50371" y="2500614"/>
                      <a:pt x="57448" y="2502711"/>
                      <a:pt x="67249" y="2505602"/>
                    </a:cubicBezTo>
                    <a:cubicBezTo>
                      <a:pt x="78061" y="2508794"/>
                      <a:pt x="91513" y="2512771"/>
                      <a:pt x="107446" y="2511367"/>
                    </a:cubicBezTo>
                    <a:cubicBezTo>
                      <a:pt x="155732" y="2507089"/>
                      <a:pt x="178675" y="2460977"/>
                      <a:pt x="193706" y="2426803"/>
                    </a:cubicBezTo>
                    <a:cubicBezTo>
                      <a:pt x="194275" y="2428073"/>
                      <a:pt x="194759" y="2429168"/>
                      <a:pt x="195144" y="2430054"/>
                    </a:cubicBezTo>
                    <a:cubicBezTo>
                      <a:pt x="197617" y="2435668"/>
                      <a:pt x="199572" y="2440097"/>
                      <a:pt x="201502" y="2443781"/>
                    </a:cubicBezTo>
                    <a:cubicBezTo>
                      <a:pt x="203348" y="2447324"/>
                      <a:pt x="205003" y="2451168"/>
                      <a:pt x="206757" y="2455228"/>
                    </a:cubicBezTo>
                    <a:cubicBezTo>
                      <a:pt x="214712" y="2473693"/>
                      <a:pt x="229509" y="2508059"/>
                      <a:pt x="277711" y="2508301"/>
                    </a:cubicBezTo>
                    <a:cubicBezTo>
                      <a:pt x="277802" y="2508301"/>
                      <a:pt x="277894" y="2508301"/>
                      <a:pt x="277978" y="2508301"/>
                    </a:cubicBezTo>
                    <a:cubicBezTo>
                      <a:pt x="292040" y="2508301"/>
                      <a:pt x="311900" y="2502578"/>
                      <a:pt x="327191" y="2475565"/>
                    </a:cubicBezTo>
                    <a:cubicBezTo>
                      <a:pt x="333482" y="2464436"/>
                      <a:pt x="338345" y="2451092"/>
                      <a:pt x="343049" y="2438183"/>
                    </a:cubicBezTo>
                    <a:cubicBezTo>
                      <a:pt x="344737" y="2433571"/>
                      <a:pt x="346984" y="2427388"/>
                      <a:pt x="349424" y="2421306"/>
                    </a:cubicBezTo>
                    <a:cubicBezTo>
                      <a:pt x="351220" y="2426511"/>
                      <a:pt x="352866" y="2431591"/>
                      <a:pt x="354145" y="2435518"/>
                    </a:cubicBezTo>
                    <a:cubicBezTo>
                      <a:pt x="360587" y="2455395"/>
                      <a:pt x="366151" y="2472565"/>
                      <a:pt x="375693" y="2485282"/>
                    </a:cubicBezTo>
                    <a:cubicBezTo>
                      <a:pt x="393548" y="2509053"/>
                      <a:pt x="418556" y="2522455"/>
                      <a:pt x="444791" y="2522455"/>
                    </a:cubicBezTo>
                    <a:cubicBezTo>
                      <a:pt x="445961" y="2522455"/>
                      <a:pt x="447131" y="2522430"/>
                      <a:pt x="448309" y="2522380"/>
                    </a:cubicBezTo>
                    <a:cubicBezTo>
                      <a:pt x="475689" y="2521126"/>
                      <a:pt x="499961" y="2505569"/>
                      <a:pt x="516639" y="2478573"/>
                    </a:cubicBezTo>
                    <a:cubicBezTo>
                      <a:pt x="524116" y="2466474"/>
                      <a:pt x="527041" y="2451075"/>
                      <a:pt x="530717" y="2426093"/>
                    </a:cubicBezTo>
                    <a:cubicBezTo>
                      <a:pt x="531319" y="2427514"/>
                      <a:pt x="531937" y="2428909"/>
                      <a:pt x="532564" y="2430271"/>
                    </a:cubicBezTo>
                    <a:cubicBezTo>
                      <a:pt x="533082" y="2431382"/>
                      <a:pt x="534302" y="2434499"/>
                      <a:pt x="535279" y="2437014"/>
                    </a:cubicBezTo>
                    <a:cubicBezTo>
                      <a:pt x="544244" y="2459932"/>
                      <a:pt x="557797" y="2494573"/>
                      <a:pt x="589062" y="2503371"/>
                    </a:cubicBezTo>
                    <a:cubicBezTo>
                      <a:pt x="604804" y="2507800"/>
                      <a:pt x="621122" y="2504399"/>
                      <a:pt x="635008" y="2493788"/>
                    </a:cubicBezTo>
                    <a:cubicBezTo>
                      <a:pt x="668229" y="2468388"/>
                      <a:pt x="675022" y="2434657"/>
                      <a:pt x="677286" y="2405013"/>
                    </a:cubicBezTo>
                    <a:cubicBezTo>
                      <a:pt x="677528" y="2401896"/>
                      <a:pt x="677620" y="2398604"/>
                      <a:pt x="677729" y="2395112"/>
                    </a:cubicBezTo>
                    <a:cubicBezTo>
                      <a:pt x="677804" y="2392480"/>
                      <a:pt x="677938" y="2388135"/>
                      <a:pt x="678247" y="2383882"/>
                    </a:cubicBezTo>
                    <a:cubicBezTo>
                      <a:pt x="687112" y="2385721"/>
                      <a:pt x="698232" y="2388536"/>
                      <a:pt x="706713" y="2390684"/>
                    </a:cubicBezTo>
                    <a:cubicBezTo>
                      <a:pt x="749985" y="2401629"/>
                      <a:pt x="787358" y="2411096"/>
                      <a:pt x="813293" y="2393975"/>
                    </a:cubicBezTo>
                    <a:cubicBezTo>
                      <a:pt x="824615" y="2386506"/>
                      <a:pt x="832059" y="2374984"/>
                      <a:pt x="834248" y="2361549"/>
                    </a:cubicBezTo>
                    <a:cubicBezTo>
                      <a:pt x="837490" y="2341688"/>
                      <a:pt x="829979" y="2322312"/>
                      <a:pt x="811931" y="2303939"/>
                    </a:cubicBezTo>
                    <a:cubicBezTo>
                      <a:pt x="801587" y="2293411"/>
                      <a:pt x="788587" y="2283878"/>
                      <a:pt x="777115" y="2275464"/>
                    </a:cubicBezTo>
                    <a:close/>
                  </a:path>
                </a:pathLst>
              </a:custGeom>
              <a:solidFill>
                <a:srgbClr val="FF4C4F">
                  <a:alpha val="70000"/>
                </a:srgbClr>
              </a:solidFill>
              <a:ln w="751"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DEE71F0-8FC2-D4A5-CDF5-5457FC330DA9}"/>
                  </a:ext>
                </a:extLst>
              </p:cNvPr>
              <p:cNvSpPr/>
              <p:nvPr/>
            </p:nvSpPr>
            <p:spPr>
              <a:xfrm>
                <a:off x="7496300" y="1992616"/>
                <a:ext cx="1076149" cy="1144741"/>
              </a:xfrm>
              <a:custGeom>
                <a:avLst/>
                <a:gdLst>
                  <a:gd name="connsiteX0" fmla="*/ 1068230 w 1076149"/>
                  <a:gd name="connsiteY0" fmla="*/ 797137 h 1144741"/>
                  <a:gd name="connsiteX1" fmla="*/ 883845 w 1076149"/>
                  <a:gd name="connsiteY1" fmla="*/ 380007 h 1144741"/>
                  <a:gd name="connsiteX2" fmla="*/ 688515 w 1076149"/>
                  <a:gd name="connsiteY2" fmla="*/ 269417 h 1144741"/>
                  <a:gd name="connsiteX3" fmla="*/ 607026 w 1076149"/>
                  <a:gd name="connsiteY3" fmla="*/ 429178 h 1144741"/>
                  <a:gd name="connsiteX4" fmla="*/ 567865 w 1076149"/>
                  <a:gd name="connsiteY4" fmla="*/ 398414 h 1144741"/>
                  <a:gd name="connsiteX5" fmla="*/ 566235 w 1076149"/>
                  <a:gd name="connsiteY5" fmla="*/ 0 h 1144741"/>
                  <a:gd name="connsiteX6" fmla="*/ 507681 w 1076149"/>
                  <a:gd name="connsiteY6" fmla="*/ 0 h 1144741"/>
                  <a:gd name="connsiteX7" fmla="*/ 507230 w 1076149"/>
                  <a:gd name="connsiteY7" fmla="*/ 391253 h 1144741"/>
                  <a:gd name="connsiteX8" fmla="*/ 467576 w 1076149"/>
                  <a:gd name="connsiteY8" fmla="*/ 422026 h 1144741"/>
                  <a:gd name="connsiteX9" fmla="*/ 376311 w 1076149"/>
                  <a:gd name="connsiteY9" fmla="*/ 268514 h 1144741"/>
                  <a:gd name="connsiteX10" fmla="*/ 91195 w 1076149"/>
                  <a:gd name="connsiteY10" fmla="*/ 517719 h 1144741"/>
                  <a:gd name="connsiteX11" fmla="*/ 31814 w 1076149"/>
                  <a:gd name="connsiteY11" fmla="*/ 1140046 h 1144741"/>
                  <a:gd name="connsiteX12" fmla="*/ 419750 w 1076149"/>
                  <a:gd name="connsiteY12" fmla="*/ 923937 h 1144741"/>
                  <a:gd name="connsiteX13" fmla="*/ 464459 w 1076149"/>
                  <a:gd name="connsiteY13" fmla="*/ 498794 h 1144741"/>
                  <a:gd name="connsiteX14" fmla="*/ 534293 w 1076149"/>
                  <a:gd name="connsiteY14" fmla="*/ 442438 h 1144741"/>
                  <a:gd name="connsiteX15" fmla="*/ 607494 w 1076149"/>
                  <a:gd name="connsiteY15" fmla="*/ 500566 h 1144741"/>
                  <a:gd name="connsiteX16" fmla="*/ 708309 w 1076149"/>
                  <a:gd name="connsiteY16" fmla="*/ 815894 h 1144741"/>
                  <a:gd name="connsiteX17" fmla="*/ 1045528 w 1076149"/>
                  <a:gd name="connsiteY17" fmla="*/ 1144742 h 1144741"/>
                  <a:gd name="connsiteX18" fmla="*/ 1076067 w 1076149"/>
                  <a:gd name="connsiteY18" fmla="*/ 907351 h 1144741"/>
                  <a:gd name="connsiteX19" fmla="*/ 1068221 w 1076149"/>
                  <a:gd name="connsiteY19" fmla="*/ 797145 h 1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6149" h="1144741">
                    <a:moveTo>
                      <a:pt x="1068230" y="797137"/>
                    </a:moveTo>
                    <a:cubicBezTo>
                      <a:pt x="1044442" y="647092"/>
                      <a:pt x="997435" y="490197"/>
                      <a:pt x="883845" y="380007"/>
                    </a:cubicBezTo>
                    <a:cubicBezTo>
                      <a:pt x="840080" y="337529"/>
                      <a:pt x="754589" y="266149"/>
                      <a:pt x="688515" y="269417"/>
                    </a:cubicBezTo>
                    <a:cubicBezTo>
                      <a:pt x="618180" y="257886"/>
                      <a:pt x="610836" y="391972"/>
                      <a:pt x="607026" y="429178"/>
                    </a:cubicBezTo>
                    <a:cubicBezTo>
                      <a:pt x="593975" y="418926"/>
                      <a:pt x="580924" y="408666"/>
                      <a:pt x="567865" y="398414"/>
                    </a:cubicBezTo>
                    <a:cubicBezTo>
                      <a:pt x="567029" y="255864"/>
                      <a:pt x="566436" y="119422"/>
                      <a:pt x="566235" y="0"/>
                    </a:cubicBezTo>
                    <a:lnTo>
                      <a:pt x="507681" y="0"/>
                    </a:lnTo>
                    <a:cubicBezTo>
                      <a:pt x="507406" y="206468"/>
                      <a:pt x="507222" y="389156"/>
                      <a:pt x="507230" y="391253"/>
                    </a:cubicBezTo>
                    <a:cubicBezTo>
                      <a:pt x="494012" y="401505"/>
                      <a:pt x="480811" y="411766"/>
                      <a:pt x="467576" y="422026"/>
                    </a:cubicBezTo>
                    <a:cubicBezTo>
                      <a:pt x="463072" y="374451"/>
                      <a:pt x="455269" y="251929"/>
                      <a:pt x="376311" y="268514"/>
                    </a:cubicBezTo>
                    <a:cubicBezTo>
                      <a:pt x="256747" y="276468"/>
                      <a:pt x="137333" y="418634"/>
                      <a:pt x="91195" y="517719"/>
                    </a:cubicBezTo>
                    <a:cubicBezTo>
                      <a:pt x="-2861" y="702622"/>
                      <a:pt x="-26849" y="942251"/>
                      <a:pt x="31814" y="1140046"/>
                    </a:cubicBezTo>
                    <a:cubicBezTo>
                      <a:pt x="217101" y="1122910"/>
                      <a:pt x="355264" y="1118607"/>
                      <a:pt x="419750" y="923937"/>
                    </a:cubicBezTo>
                    <a:cubicBezTo>
                      <a:pt x="459054" y="805283"/>
                      <a:pt x="469272" y="622177"/>
                      <a:pt x="464459" y="498794"/>
                    </a:cubicBezTo>
                    <a:cubicBezTo>
                      <a:pt x="487921" y="480204"/>
                      <a:pt x="510823" y="461053"/>
                      <a:pt x="534293" y="442438"/>
                    </a:cubicBezTo>
                    <a:cubicBezTo>
                      <a:pt x="558707" y="461805"/>
                      <a:pt x="583105" y="481181"/>
                      <a:pt x="607494" y="500566"/>
                    </a:cubicBezTo>
                    <a:cubicBezTo>
                      <a:pt x="602096" y="622996"/>
                      <a:pt x="609098" y="735625"/>
                      <a:pt x="708309" y="815894"/>
                    </a:cubicBezTo>
                    <a:cubicBezTo>
                      <a:pt x="839980" y="922424"/>
                      <a:pt x="666683" y="1092471"/>
                      <a:pt x="1045528" y="1144742"/>
                    </a:cubicBezTo>
                    <a:cubicBezTo>
                      <a:pt x="1067845" y="1069068"/>
                      <a:pt x="1077136" y="987713"/>
                      <a:pt x="1076067" y="907351"/>
                    </a:cubicBezTo>
                    <a:cubicBezTo>
                      <a:pt x="1075591" y="870195"/>
                      <a:pt x="1072875" y="833232"/>
                      <a:pt x="1068221" y="797145"/>
                    </a:cubicBezTo>
                    <a:close/>
                  </a:path>
                </a:pathLst>
              </a:custGeom>
              <a:solidFill>
                <a:srgbClr val="E85871">
                  <a:alpha val="70000"/>
                </a:srgbClr>
              </a:solidFill>
              <a:ln w="751"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8B21088-51F5-D424-8F9B-37EE186A259B}"/>
                  </a:ext>
                </a:extLst>
              </p:cNvPr>
              <p:cNvSpPr/>
              <p:nvPr/>
            </p:nvSpPr>
            <p:spPr>
              <a:xfrm>
                <a:off x="7964527" y="1942477"/>
                <a:ext cx="139717" cy="139465"/>
              </a:xfrm>
              <a:custGeom>
                <a:avLst/>
                <a:gdLst>
                  <a:gd name="connsiteX0" fmla="*/ 139709 w 139717"/>
                  <a:gd name="connsiteY0" fmla="*/ 69741 h 139465"/>
                  <a:gd name="connsiteX1" fmla="*/ 98517 w 139717"/>
                  <a:gd name="connsiteY1" fmla="*/ 139291 h 139465"/>
                  <a:gd name="connsiteX2" fmla="*/ 70092 w 139717"/>
                  <a:gd name="connsiteY2" fmla="*/ 113899 h 139465"/>
                  <a:gd name="connsiteX3" fmla="*/ 39554 w 139717"/>
                  <a:gd name="connsiteY3" fmla="*/ 138630 h 139465"/>
                  <a:gd name="connsiteX4" fmla="*/ 0 w 139717"/>
                  <a:gd name="connsiteY4" fmla="*/ 69741 h 139465"/>
                  <a:gd name="connsiteX5" fmla="*/ 41643 w 139717"/>
                  <a:gd name="connsiteY5" fmla="*/ 1520 h 139465"/>
                  <a:gd name="connsiteX6" fmla="*/ 70151 w 139717"/>
                  <a:gd name="connsiteY6" fmla="*/ 24146 h 139465"/>
                  <a:gd name="connsiteX7" fmla="*/ 93162 w 139717"/>
                  <a:gd name="connsiteY7" fmla="*/ 83 h 139465"/>
                  <a:gd name="connsiteX8" fmla="*/ 139717 w 139717"/>
                  <a:gd name="connsiteY8" fmla="*/ 69741 h 13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17" h="139465">
                    <a:moveTo>
                      <a:pt x="139709" y="69741"/>
                    </a:moveTo>
                    <a:cubicBezTo>
                      <a:pt x="139709" y="101591"/>
                      <a:pt x="132047" y="129331"/>
                      <a:pt x="98517" y="139291"/>
                    </a:cubicBezTo>
                    <a:cubicBezTo>
                      <a:pt x="89619" y="141931"/>
                      <a:pt x="96646" y="113807"/>
                      <a:pt x="70092" y="113899"/>
                    </a:cubicBezTo>
                    <a:cubicBezTo>
                      <a:pt x="45144" y="113991"/>
                      <a:pt x="49046" y="141697"/>
                      <a:pt x="39554" y="138630"/>
                    </a:cubicBezTo>
                    <a:cubicBezTo>
                      <a:pt x="7127" y="128178"/>
                      <a:pt x="0" y="100915"/>
                      <a:pt x="0" y="69741"/>
                    </a:cubicBezTo>
                    <a:cubicBezTo>
                      <a:pt x="0" y="38567"/>
                      <a:pt x="8121" y="11488"/>
                      <a:pt x="41643" y="1520"/>
                    </a:cubicBezTo>
                    <a:cubicBezTo>
                      <a:pt x="50550" y="-1129"/>
                      <a:pt x="47984" y="24038"/>
                      <a:pt x="70151" y="24146"/>
                    </a:cubicBezTo>
                    <a:cubicBezTo>
                      <a:pt x="89001" y="24238"/>
                      <a:pt x="85826" y="-1647"/>
                      <a:pt x="93162" y="83"/>
                    </a:cubicBezTo>
                    <a:cubicBezTo>
                      <a:pt x="129465" y="8639"/>
                      <a:pt x="139717" y="36220"/>
                      <a:pt x="139717" y="69741"/>
                    </a:cubicBezTo>
                    <a:close/>
                  </a:path>
                </a:pathLst>
              </a:custGeom>
              <a:solidFill>
                <a:srgbClr val="B5938C"/>
              </a:solidFill>
              <a:ln w="751"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BFD624-2AB2-4F02-0A64-97A719CFF803}"/>
                  </a:ext>
                </a:extLst>
              </p:cNvPr>
              <p:cNvSpPr/>
              <p:nvPr/>
            </p:nvSpPr>
            <p:spPr>
              <a:xfrm rot="-138600">
                <a:off x="8098560" y="1698567"/>
                <a:ext cx="70852" cy="70852"/>
              </a:xfrm>
              <a:custGeom>
                <a:avLst/>
                <a:gdLst>
                  <a:gd name="connsiteX0" fmla="*/ 70853 w 70852"/>
                  <a:gd name="connsiteY0" fmla="*/ 35426 h 70852"/>
                  <a:gd name="connsiteX1" fmla="*/ 35427 w 70852"/>
                  <a:gd name="connsiteY1" fmla="*/ 70853 h 70852"/>
                  <a:gd name="connsiteX2" fmla="*/ 0 w 70852"/>
                  <a:gd name="connsiteY2" fmla="*/ 35426 h 70852"/>
                  <a:gd name="connsiteX3" fmla="*/ 35427 w 70852"/>
                  <a:gd name="connsiteY3" fmla="*/ 0 h 70852"/>
                  <a:gd name="connsiteX4" fmla="*/ 70853 w 70852"/>
                  <a:gd name="connsiteY4" fmla="*/ 35426 h 7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2" h="70852">
                    <a:moveTo>
                      <a:pt x="70853" y="35426"/>
                    </a:moveTo>
                    <a:cubicBezTo>
                      <a:pt x="70853" y="54992"/>
                      <a:pt x="54992" y="70853"/>
                      <a:pt x="35427" y="70853"/>
                    </a:cubicBezTo>
                    <a:cubicBezTo>
                      <a:pt x="15861" y="70853"/>
                      <a:pt x="0" y="54992"/>
                      <a:pt x="0" y="35426"/>
                    </a:cubicBezTo>
                    <a:cubicBezTo>
                      <a:pt x="0" y="15861"/>
                      <a:pt x="15861" y="0"/>
                      <a:pt x="35427" y="0"/>
                    </a:cubicBezTo>
                    <a:cubicBezTo>
                      <a:pt x="54992" y="0"/>
                      <a:pt x="70853" y="15861"/>
                      <a:pt x="70853" y="35426"/>
                    </a:cubicBezTo>
                    <a:close/>
                  </a:path>
                </a:pathLst>
              </a:custGeom>
              <a:solidFill>
                <a:srgbClr val="CE1725"/>
              </a:solidFill>
              <a:ln w="751" cap="flat">
                <a:noFill/>
                <a:prstDash val="solid"/>
                <a:miter/>
              </a:ln>
            </p:spPr>
            <p:txBody>
              <a:bodyPr rtlCol="0" anchor="ctr"/>
              <a:lstStyle/>
              <a:p>
                <a:endParaRPr lang="en-US"/>
              </a:p>
            </p:txBody>
          </p:sp>
        </p:grpSp>
      </p:grpSp>
      <p:pic>
        <p:nvPicPr>
          <p:cNvPr id="103" name="Picture 102">
            <a:extLst>
              <a:ext uri="{FF2B5EF4-FFF2-40B4-BE49-F238E27FC236}">
                <a16:creationId xmlns:a16="http://schemas.microsoft.com/office/drawing/2014/main" id="{72C76E80-0894-A62E-7AFC-B30AA4E01E39}"/>
              </a:ext>
            </a:extLst>
          </p:cNvPr>
          <p:cNvPicPr>
            <a:picLocks noChangeAspect="1"/>
          </p:cNvPicPr>
          <p:nvPr/>
        </p:nvPicPr>
        <p:blipFill>
          <a:blip r:embed="rId3"/>
          <a:srcRect/>
          <a:stretch/>
        </p:blipFill>
        <p:spPr>
          <a:xfrm>
            <a:off x="10065644" y="3508651"/>
            <a:ext cx="677990" cy="679894"/>
          </a:xfrm>
          <a:prstGeom prst="rect">
            <a:avLst/>
          </a:prstGeom>
        </p:spPr>
      </p:pic>
      <p:grpSp>
        <p:nvGrpSpPr>
          <p:cNvPr id="107" name="Group 106">
            <a:extLst>
              <a:ext uri="{FF2B5EF4-FFF2-40B4-BE49-F238E27FC236}">
                <a16:creationId xmlns:a16="http://schemas.microsoft.com/office/drawing/2014/main" id="{330F773D-9A7C-C354-8B0A-48253D708D15}"/>
              </a:ext>
            </a:extLst>
          </p:cNvPr>
          <p:cNvGrpSpPr/>
          <p:nvPr/>
        </p:nvGrpSpPr>
        <p:grpSpPr>
          <a:xfrm>
            <a:off x="9375489" y="3201769"/>
            <a:ext cx="203643" cy="162914"/>
            <a:chOff x="5879976" y="980728"/>
            <a:chExt cx="360040" cy="288032"/>
          </a:xfrm>
        </p:grpSpPr>
        <p:sp>
          <p:nvSpPr>
            <p:cNvPr id="108" name="Oval 107">
              <a:extLst>
                <a:ext uri="{FF2B5EF4-FFF2-40B4-BE49-F238E27FC236}">
                  <a16:creationId xmlns:a16="http://schemas.microsoft.com/office/drawing/2014/main" id="{4D72B25C-6837-E6FF-3DFE-B60EF5685FFA}"/>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24-point Star 108">
              <a:extLst>
                <a:ext uri="{FF2B5EF4-FFF2-40B4-BE49-F238E27FC236}">
                  <a16:creationId xmlns:a16="http://schemas.microsoft.com/office/drawing/2014/main" id="{9A7C0A1E-3D97-01F5-5995-FA993C59FB56}"/>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EE2FF5EA-7DC9-B9D4-3672-1233A26F7E16}"/>
              </a:ext>
            </a:extLst>
          </p:cNvPr>
          <p:cNvGrpSpPr/>
          <p:nvPr/>
        </p:nvGrpSpPr>
        <p:grpSpPr>
          <a:xfrm>
            <a:off x="9490992" y="3365399"/>
            <a:ext cx="203643" cy="162914"/>
            <a:chOff x="5879976" y="980728"/>
            <a:chExt cx="360040" cy="288032"/>
          </a:xfrm>
        </p:grpSpPr>
        <p:sp>
          <p:nvSpPr>
            <p:cNvPr id="111" name="Oval 110">
              <a:extLst>
                <a:ext uri="{FF2B5EF4-FFF2-40B4-BE49-F238E27FC236}">
                  <a16:creationId xmlns:a16="http://schemas.microsoft.com/office/drawing/2014/main" id="{C32C5F14-5C20-4046-7F58-F5078372FCE2}"/>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24-point Star 111">
              <a:extLst>
                <a:ext uri="{FF2B5EF4-FFF2-40B4-BE49-F238E27FC236}">
                  <a16:creationId xmlns:a16="http://schemas.microsoft.com/office/drawing/2014/main" id="{277D9F21-E193-EB3B-20CF-DAD37F9660AB}"/>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05A97472-976C-C4CB-D8B6-1BFF505424D2}"/>
              </a:ext>
            </a:extLst>
          </p:cNvPr>
          <p:cNvGrpSpPr/>
          <p:nvPr/>
        </p:nvGrpSpPr>
        <p:grpSpPr>
          <a:xfrm>
            <a:off x="9529493" y="3663782"/>
            <a:ext cx="203643" cy="162914"/>
            <a:chOff x="5879976" y="980728"/>
            <a:chExt cx="360040" cy="288032"/>
          </a:xfrm>
        </p:grpSpPr>
        <p:sp>
          <p:nvSpPr>
            <p:cNvPr id="114" name="Oval 113">
              <a:extLst>
                <a:ext uri="{FF2B5EF4-FFF2-40B4-BE49-F238E27FC236}">
                  <a16:creationId xmlns:a16="http://schemas.microsoft.com/office/drawing/2014/main" id="{827FFADA-6F77-EE56-8DD9-73F9EA5FAAFE}"/>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24-point Star 114">
              <a:extLst>
                <a:ext uri="{FF2B5EF4-FFF2-40B4-BE49-F238E27FC236}">
                  <a16:creationId xmlns:a16="http://schemas.microsoft.com/office/drawing/2014/main" id="{1EF23806-F809-59CD-BE82-B64C64EF965A}"/>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3BF82F79-38C7-738A-75F1-B73F3D3DE913}"/>
              </a:ext>
            </a:extLst>
          </p:cNvPr>
          <p:cNvGrpSpPr/>
          <p:nvPr/>
        </p:nvGrpSpPr>
        <p:grpSpPr>
          <a:xfrm>
            <a:off x="8940316" y="3719681"/>
            <a:ext cx="203643" cy="162914"/>
            <a:chOff x="5879976" y="980728"/>
            <a:chExt cx="360040" cy="288032"/>
          </a:xfrm>
        </p:grpSpPr>
        <p:sp>
          <p:nvSpPr>
            <p:cNvPr id="117" name="Oval 116">
              <a:extLst>
                <a:ext uri="{FF2B5EF4-FFF2-40B4-BE49-F238E27FC236}">
                  <a16:creationId xmlns:a16="http://schemas.microsoft.com/office/drawing/2014/main" id="{0CA0840A-736A-6F4A-D525-8EB323FC8853}"/>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24-point Star 117">
              <a:extLst>
                <a:ext uri="{FF2B5EF4-FFF2-40B4-BE49-F238E27FC236}">
                  <a16:creationId xmlns:a16="http://schemas.microsoft.com/office/drawing/2014/main" id="{F89E20BD-2B4D-3EC2-2ED0-AE81425FB717}"/>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F52E91C5-8B91-C8D6-BF2B-C2ED2DC18993}"/>
              </a:ext>
            </a:extLst>
          </p:cNvPr>
          <p:cNvGrpSpPr/>
          <p:nvPr/>
        </p:nvGrpSpPr>
        <p:grpSpPr>
          <a:xfrm>
            <a:off x="8830764" y="3278055"/>
            <a:ext cx="349818" cy="279852"/>
            <a:chOff x="5879976" y="980728"/>
            <a:chExt cx="360040" cy="288032"/>
          </a:xfrm>
        </p:grpSpPr>
        <p:sp>
          <p:nvSpPr>
            <p:cNvPr id="120" name="Oval 119">
              <a:extLst>
                <a:ext uri="{FF2B5EF4-FFF2-40B4-BE49-F238E27FC236}">
                  <a16:creationId xmlns:a16="http://schemas.microsoft.com/office/drawing/2014/main" id="{8F714EB0-927C-2FD0-84E9-DA1863D52D15}"/>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24-point Star 120">
              <a:extLst>
                <a:ext uri="{FF2B5EF4-FFF2-40B4-BE49-F238E27FC236}">
                  <a16:creationId xmlns:a16="http://schemas.microsoft.com/office/drawing/2014/main" id="{9B54773C-B670-3259-60E1-96372A8845F5}"/>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EA1B0EB2-09FB-B46B-BCD5-ECB972CE0F0E}"/>
              </a:ext>
            </a:extLst>
          </p:cNvPr>
          <p:cNvGrpSpPr/>
          <p:nvPr/>
        </p:nvGrpSpPr>
        <p:grpSpPr>
          <a:xfrm>
            <a:off x="8759472" y="3606030"/>
            <a:ext cx="203643" cy="162914"/>
            <a:chOff x="5879976" y="980728"/>
            <a:chExt cx="360040" cy="288032"/>
          </a:xfrm>
        </p:grpSpPr>
        <p:sp>
          <p:nvSpPr>
            <p:cNvPr id="123" name="Oval 122">
              <a:extLst>
                <a:ext uri="{FF2B5EF4-FFF2-40B4-BE49-F238E27FC236}">
                  <a16:creationId xmlns:a16="http://schemas.microsoft.com/office/drawing/2014/main" id="{231D77BB-8656-B643-4415-A0B66D3DF544}"/>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24-point Star 123">
              <a:extLst>
                <a:ext uri="{FF2B5EF4-FFF2-40B4-BE49-F238E27FC236}">
                  <a16:creationId xmlns:a16="http://schemas.microsoft.com/office/drawing/2014/main" id="{FCB70C0C-322F-22E8-B1A0-19F45EAF1092}"/>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AD3B35B-17BD-B034-543A-8EF058497ABE}"/>
              </a:ext>
            </a:extLst>
          </p:cNvPr>
          <p:cNvGrpSpPr/>
          <p:nvPr/>
        </p:nvGrpSpPr>
        <p:grpSpPr>
          <a:xfrm>
            <a:off x="4856171" y="1412776"/>
            <a:ext cx="1770678" cy="3300177"/>
            <a:chOff x="6938201" y="1041485"/>
            <a:chExt cx="2176700" cy="4056918"/>
          </a:xfrm>
        </p:grpSpPr>
        <p:grpSp>
          <p:nvGrpSpPr>
            <p:cNvPr id="126" name="Graphic 6">
              <a:extLst>
                <a:ext uri="{FF2B5EF4-FFF2-40B4-BE49-F238E27FC236}">
                  <a16:creationId xmlns:a16="http://schemas.microsoft.com/office/drawing/2014/main" id="{0EB11439-B756-A3B0-0B63-4AF6B1745C07}"/>
                </a:ext>
              </a:extLst>
            </p:cNvPr>
            <p:cNvGrpSpPr/>
            <p:nvPr/>
          </p:nvGrpSpPr>
          <p:grpSpPr>
            <a:xfrm>
              <a:off x="6938201" y="1041485"/>
              <a:ext cx="2176700" cy="4056918"/>
              <a:chOff x="6938201" y="1041485"/>
              <a:chExt cx="2176700" cy="4056918"/>
            </a:xfrm>
          </p:grpSpPr>
          <p:sp>
            <p:nvSpPr>
              <p:cNvPr id="136" name="Freeform 135">
                <a:extLst>
                  <a:ext uri="{FF2B5EF4-FFF2-40B4-BE49-F238E27FC236}">
                    <a16:creationId xmlns:a16="http://schemas.microsoft.com/office/drawing/2014/main" id="{7303FB3F-0F0B-9B6C-1C90-8BA0D8C87A96}"/>
                  </a:ext>
                </a:extLst>
              </p:cNvPr>
              <p:cNvSpPr/>
              <p:nvPr/>
            </p:nvSpPr>
            <p:spPr>
              <a:xfrm>
                <a:off x="6938201" y="1041485"/>
                <a:ext cx="2176700" cy="4056918"/>
              </a:xfrm>
              <a:custGeom>
                <a:avLst/>
                <a:gdLst>
                  <a:gd name="connsiteX0" fmla="*/ 15912 w 2176700"/>
                  <a:gd name="connsiteY0" fmla="*/ 3239713 h 4056918"/>
                  <a:gd name="connsiteX1" fmla="*/ 22547 w 2176700"/>
                  <a:gd name="connsiteY1" fmla="*/ 3397577 h 4056918"/>
                  <a:gd name="connsiteX2" fmla="*/ 22145 w 2176700"/>
                  <a:gd name="connsiteY2" fmla="*/ 3534212 h 4056918"/>
                  <a:gd name="connsiteX3" fmla="*/ 57580 w 2176700"/>
                  <a:gd name="connsiteY3" fmla="*/ 3665766 h 4056918"/>
                  <a:gd name="connsiteX4" fmla="*/ 152070 w 2176700"/>
                  <a:gd name="connsiteY4" fmla="*/ 3747614 h 4056918"/>
                  <a:gd name="connsiteX5" fmla="*/ 290058 w 2176700"/>
                  <a:gd name="connsiteY5" fmla="*/ 3784211 h 4056918"/>
                  <a:gd name="connsiteX6" fmla="*/ 227076 w 2176700"/>
                  <a:gd name="connsiteY6" fmla="*/ 3675424 h 4056918"/>
                  <a:gd name="connsiteX7" fmla="*/ 192326 w 2176700"/>
                  <a:gd name="connsiteY7" fmla="*/ 3550254 h 4056918"/>
                  <a:gd name="connsiteX8" fmla="*/ 205937 w 2176700"/>
                  <a:gd name="connsiteY8" fmla="*/ 3540236 h 4056918"/>
                  <a:gd name="connsiteX9" fmla="*/ 225229 w 2176700"/>
                  <a:gd name="connsiteY9" fmla="*/ 3551624 h 4056918"/>
                  <a:gd name="connsiteX10" fmla="*/ 235782 w 2176700"/>
                  <a:gd name="connsiteY10" fmla="*/ 3625025 h 4056918"/>
                  <a:gd name="connsiteX11" fmla="*/ 308298 w 2176700"/>
                  <a:gd name="connsiteY11" fmla="*/ 3638059 h 4056918"/>
                  <a:gd name="connsiteX12" fmla="*/ 311598 w 2176700"/>
                  <a:gd name="connsiteY12" fmla="*/ 3575529 h 4056918"/>
                  <a:gd name="connsiteX13" fmla="*/ 298798 w 2176700"/>
                  <a:gd name="connsiteY13" fmla="*/ 3481507 h 4056918"/>
                  <a:gd name="connsiteX14" fmla="*/ 277241 w 2176700"/>
                  <a:gd name="connsiteY14" fmla="*/ 3387443 h 4056918"/>
                  <a:gd name="connsiteX15" fmla="*/ 225756 w 2176700"/>
                  <a:gd name="connsiteY15" fmla="*/ 3314501 h 4056918"/>
                  <a:gd name="connsiteX16" fmla="*/ 217760 w 2176700"/>
                  <a:gd name="connsiteY16" fmla="*/ 3224255 h 4056918"/>
                  <a:gd name="connsiteX17" fmla="*/ 377145 w 2176700"/>
                  <a:gd name="connsiteY17" fmla="*/ 2772418 h 4056918"/>
                  <a:gd name="connsiteX18" fmla="*/ 390447 w 2176700"/>
                  <a:gd name="connsiteY18" fmla="*/ 2697538 h 4056918"/>
                  <a:gd name="connsiteX19" fmla="*/ 409898 w 2176700"/>
                  <a:gd name="connsiteY19" fmla="*/ 2563477 h 4056918"/>
                  <a:gd name="connsiteX20" fmla="*/ 409956 w 2176700"/>
                  <a:gd name="connsiteY20" fmla="*/ 2505383 h 4056918"/>
                  <a:gd name="connsiteX21" fmla="*/ 432466 w 2176700"/>
                  <a:gd name="connsiteY21" fmla="*/ 2315642 h 4056918"/>
                  <a:gd name="connsiteX22" fmla="*/ 476381 w 2176700"/>
                  <a:gd name="connsiteY22" fmla="*/ 2077307 h 4056918"/>
                  <a:gd name="connsiteX23" fmla="*/ 481043 w 2176700"/>
                  <a:gd name="connsiteY23" fmla="*/ 2104679 h 4056918"/>
                  <a:gd name="connsiteX24" fmla="*/ 506652 w 2176700"/>
                  <a:gd name="connsiteY24" fmla="*/ 2674352 h 4056918"/>
                  <a:gd name="connsiteX25" fmla="*/ 459261 w 2176700"/>
                  <a:gd name="connsiteY25" fmla="*/ 2864944 h 4056918"/>
                  <a:gd name="connsiteX26" fmla="*/ 445241 w 2176700"/>
                  <a:gd name="connsiteY26" fmla="*/ 2917800 h 4056918"/>
                  <a:gd name="connsiteX27" fmla="*/ 420359 w 2176700"/>
                  <a:gd name="connsiteY27" fmla="*/ 3361032 h 4056918"/>
                  <a:gd name="connsiteX28" fmla="*/ 420359 w 2176700"/>
                  <a:gd name="connsiteY28" fmla="*/ 3361566 h 4056918"/>
                  <a:gd name="connsiteX29" fmla="*/ 444506 w 2176700"/>
                  <a:gd name="connsiteY29" fmla="*/ 4056910 h 4056918"/>
                  <a:gd name="connsiteX30" fmla="*/ 1010217 w 2176700"/>
                  <a:gd name="connsiteY30" fmla="*/ 4056910 h 4056918"/>
                  <a:gd name="connsiteX31" fmla="*/ 1010727 w 2176700"/>
                  <a:gd name="connsiteY31" fmla="*/ 4049792 h 4056918"/>
                  <a:gd name="connsiteX32" fmla="*/ 1084671 w 2176700"/>
                  <a:gd name="connsiteY32" fmla="*/ 3554883 h 4056918"/>
                  <a:gd name="connsiteX33" fmla="*/ 1166662 w 2176700"/>
                  <a:gd name="connsiteY33" fmla="*/ 4039899 h 4056918"/>
                  <a:gd name="connsiteX34" fmla="*/ 1167873 w 2176700"/>
                  <a:gd name="connsiteY34" fmla="*/ 4056919 h 4056918"/>
                  <a:gd name="connsiteX35" fmla="*/ 1725957 w 2176700"/>
                  <a:gd name="connsiteY35" fmla="*/ 4056919 h 4056918"/>
                  <a:gd name="connsiteX36" fmla="*/ 1756454 w 2176700"/>
                  <a:gd name="connsiteY36" fmla="*/ 3356570 h 4056918"/>
                  <a:gd name="connsiteX37" fmla="*/ 1756454 w 2176700"/>
                  <a:gd name="connsiteY37" fmla="*/ 3356035 h 4056918"/>
                  <a:gd name="connsiteX38" fmla="*/ 1731421 w 2176700"/>
                  <a:gd name="connsiteY38" fmla="*/ 2917791 h 4056918"/>
                  <a:gd name="connsiteX39" fmla="*/ 1717351 w 2176700"/>
                  <a:gd name="connsiteY39" fmla="*/ 2864786 h 4056918"/>
                  <a:gd name="connsiteX40" fmla="*/ 1670010 w 2176700"/>
                  <a:gd name="connsiteY40" fmla="*/ 2674360 h 4056918"/>
                  <a:gd name="connsiteX41" fmla="*/ 1695619 w 2176700"/>
                  <a:gd name="connsiteY41" fmla="*/ 2104679 h 4056918"/>
                  <a:gd name="connsiteX42" fmla="*/ 1700373 w 2176700"/>
                  <a:gd name="connsiteY42" fmla="*/ 2076714 h 4056918"/>
                  <a:gd name="connsiteX43" fmla="*/ 1744205 w 2176700"/>
                  <a:gd name="connsiteY43" fmla="*/ 2315642 h 4056918"/>
                  <a:gd name="connsiteX44" fmla="*/ 1766714 w 2176700"/>
                  <a:gd name="connsiteY44" fmla="*/ 2505366 h 4056918"/>
                  <a:gd name="connsiteX45" fmla="*/ 1766781 w 2176700"/>
                  <a:gd name="connsiteY45" fmla="*/ 2563477 h 4056918"/>
                  <a:gd name="connsiteX46" fmla="*/ 1786224 w 2176700"/>
                  <a:gd name="connsiteY46" fmla="*/ 2697529 h 4056918"/>
                  <a:gd name="connsiteX47" fmla="*/ 1799525 w 2176700"/>
                  <a:gd name="connsiteY47" fmla="*/ 2772409 h 4056918"/>
                  <a:gd name="connsiteX48" fmla="*/ 1824391 w 2176700"/>
                  <a:gd name="connsiteY48" fmla="*/ 2868111 h 4056918"/>
                  <a:gd name="connsiteX49" fmla="*/ 1958902 w 2176700"/>
                  <a:gd name="connsiteY49" fmla="*/ 3224247 h 4056918"/>
                  <a:gd name="connsiteX50" fmla="*/ 1950906 w 2176700"/>
                  <a:gd name="connsiteY50" fmla="*/ 3314492 h 4056918"/>
                  <a:gd name="connsiteX51" fmla="*/ 1899421 w 2176700"/>
                  <a:gd name="connsiteY51" fmla="*/ 3387434 h 4056918"/>
                  <a:gd name="connsiteX52" fmla="*/ 1877864 w 2176700"/>
                  <a:gd name="connsiteY52" fmla="*/ 3481498 h 4056918"/>
                  <a:gd name="connsiteX53" fmla="*/ 1865064 w 2176700"/>
                  <a:gd name="connsiteY53" fmla="*/ 3575520 h 4056918"/>
                  <a:gd name="connsiteX54" fmla="*/ 1868373 w 2176700"/>
                  <a:gd name="connsiteY54" fmla="*/ 3638051 h 4056918"/>
                  <a:gd name="connsiteX55" fmla="*/ 1940880 w 2176700"/>
                  <a:gd name="connsiteY55" fmla="*/ 3625017 h 4056918"/>
                  <a:gd name="connsiteX56" fmla="*/ 1951433 w 2176700"/>
                  <a:gd name="connsiteY56" fmla="*/ 3551616 h 4056918"/>
                  <a:gd name="connsiteX57" fmla="*/ 1970725 w 2176700"/>
                  <a:gd name="connsiteY57" fmla="*/ 3540227 h 4056918"/>
                  <a:gd name="connsiteX58" fmla="*/ 1984344 w 2176700"/>
                  <a:gd name="connsiteY58" fmla="*/ 3550246 h 4056918"/>
                  <a:gd name="connsiteX59" fmla="*/ 1949586 w 2176700"/>
                  <a:gd name="connsiteY59" fmla="*/ 3675416 h 4056918"/>
                  <a:gd name="connsiteX60" fmla="*/ 1886604 w 2176700"/>
                  <a:gd name="connsiteY60" fmla="*/ 3784202 h 4056918"/>
                  <a:gd name="connsiteX61" fmla="*/ 2024592 w 2176700"/>
                  <a:gd name="connsiteY61" fmla="*/ 3747606 h 4056918"/>
                  <a:gd name="connsiteX62" fmla="*/ 2119082 w 2176700"/>
                  <a:gd name="connsiteY62" fmla="*/ 3665758 h 4056918"/>
                  <a:gd name="connsiteX63" fmla="*/ 2154525 w 2176700"/>
                  <a:gd name="connsiteY63" fmla="*/ 3534203 h 4056918"/>
                  <a:gd name="connsiteX64" fmla="*/ 2154116 w 2176700"/>
                  <a:gd name="connsiteY64" fmla="*/ 3397569 h 4056918"/>
                  <a:gd name="connsiteX65" fmla="*/ 2160758 w 2176700"/>
                  <a:gd name="connsiteY65" fmla="*/ 3239704 h 4056918"/>
                  <a:gd name="connsiteX66" fmla="*/ 2159271 w 2176700"/>
                  <a:gd name="connsiteY66" fmla="*/ 3210611 h 4056918"/>
                  <a:gd name="connsiteX67" fmla="*/ 2172656 w 2176700"/>
                  <a:gd name="connsiteY67" fmla="*/ 2634881 h 4056918"/>
                  <a:gd name="connsiteX68" fmla="*/ 2093732 w 2176700"/>
                  <a:gd name="connsiteY68" fmla="*/ 2260013 h 4056918"/>
                  <a:gd name="connsiteX69" fmla="*/ 2081851 w 2176700"/>
                  <a:gd name="connsiteY69" fmla="*/ 2018904 h 4056918"/>
                  <a:gd name="connsiteX70" fmla="*/ 2062115 w 2176700"/>
                  <a:gd name="connsiteY70" fmla="*/ 1798876 h 4056918"/>
                  <a:gd name="connsiteX71" fmla="*/ 2060829 w 2176700"/>
                  <a:gd name="connsiteY71" fmla="*/ 1793044 h 4056918"/>
                  <a:gd name="connsiteX72" fmla="*/ 2026488 w 2176700"/>
                  <a:gd name="connsiteY72" fmla="*/ 1662317 h 4056918"/>
                  <a:gd name="connsiteX73" fmla="*/ 2026171 w 2176700"/>
                  <a:gd name="connsiteY73" fmla="*/ 1584604 h 4056918"/>
                  <a:gd name="connsiteX74" fmla="*/ 2026923 w 2176700"/>
                  <a:gd name="connsiteY74" fmla="*/ 1518923 h 4056918"/>
                  <a:gd name="connsiteX75" fmla="*/ 2007614 w 2176700"/>
                  <a:gd name="connsiteY75" fmla="*/ 1370608 h 4056918"/>
                  <a:gd name="connsiteX76" fmla="*/ 1913926 w 2176700"/>
                  <a:gd name="connsiteY76" fmla="*/ 1231284 h 4056918"/>
                  <a:gd name="connsiteX77" fmla="*/ 1769329 w 2176700"/>
                  <a:gd name="connsiteY77" fmla="*/ 1161918 h 4056918"/>
                  <a:gd name="connsiteX78" fmla="*/ 1407662 w 2176700"/>
                  <a:gd name="connsiteY78" fmla="*/ 1039856 h 4056918"/>
                  <a:gd name="connsiteX79" fmla="*/ 1357981 w 2176700"/>
                  <a:gd name="connsiteY79" fmla="*/ 899980 h 4056918"/>
                  <a:gd name="connsiteX80" fmla="*/ 1411322 w 2176700"/>
                  <a:gd name="connsiteY80" fmla="*/ 895059 h 4056918"/>
                  <a:gd name="connsiteX81" fmla="*/ 1513941 w 2176700"/>
                  <a:gd name="connsiteY81" fmla="*/ 889360 h 4056918"/>
                  <a:gd name="connsiteX82" fmla="*/ 1567424 w 2176700"/>
                  <a:gd name="connsiteY82" fmla="*/ 812274 h 4056918"/>
                  <a:gd name="connsiteX83" fmla="*/ 1572662 w 2176700"/>
                  <a:gd name="connsiteY83" fmla="*/ 772461 h 4056918"/>
                  <a:gd name="connsiteX84" fmla="*/ 1590125 w 2176700"/>
                  <a:gd name="connsiteY84" fmla="*/ 729640 h 4056918"/>
                  <a:gd name="connsiteX85" fmla="*/ 1605816 w 2176700"/>
                  <a:gd name="connsiteY85" fmla="*/ 705101 h 4056918"/>
                  <a:gd name="connsiteX86" fmla="*/ 1606986 w 2176700"/>
                  <a:gd name="connsiteY86" fmla="*/ 677002 h 4056918"/>
                  <a:gd name="connsiteX87" fmla="*/ 1624206 w 2176700"/>
                  <a:gd name="connsiteY87" fmla="*/ 640097 h 4056918"/>
                  <a:gd name="connsiteX88" fmla="*/ 1675825 w 2176700"/>
                  <a:gd name="connsiteY88" fmla="*/ 627706 h 4056918"/>
                  <a:gd name="connsiteX89" fmla="*/ 1687130 w 2176700"/>
                  <a:gd name="connsiteY89" fmla="*/ 591837 h 4056918"/>
                  <a:gd name="connsiteX90" fmla="*/ 1605883 w 2176700"/>
                  <a:gd name="connsiteY90" fmla="*/ 445402 h 4056918"/>
                  <a:gd name="connsiteX91" fmla="*/ 1622426 w 2176700"/>
                  <a:gd name="connsiteY91" fmla="*/ 407360 h 4056918"/>
                  <a:gd name="connsiteX92" fmla="*/ 1613461 w 2176700"/>
                  <a:gd name="connsiteY92" fmla="*/ 341002 h 4056918"/>
                  <a:gd name="connsiteX93" fmla="*/ 1576957 w 2176700"/>
                  <a:gd name="connsiteY93" fmla="*/ 216132 h 4056918"/>
                  <a:gd name="connsiteX94" fmla="*/ 1500364 w 2176700"/>
                  <a:gd name="connsiteY94" fmla="*/ 86558 h 4056918"/>
                  <a:gd name="connsiteX95" fmla="*/ 1289435 w 2176700"/>
                  <a:gd name="connsiteY95" fmla="*/ 13734 h 4056918"/>
                  <a:gd name="connsiteX96" fmla="*/ 1074562 w 2176700"/>
                  <a:gd name="connsiteY96" fmla="*/ 73 h 4056918"/>
                  <a:gd name="connsiteX97" fmla="*/ 878388 w 2176700"/>
                  <a:gd name="connsiteY97" fmla="*/ 80835 h 4056918"/>
                  <a:gd name="connsiteX98" fmla="*/ 723180 w 2176700"/>
                  <a:gd name="connsiteY98" fmla="*/ 254734 h 4056918"/>
                  <a:gd name="connsiteX99" fmla="*/ 718133 w 2176700"/>
                  <a:gd name="connsiteY99" fmla="*/ 475121 h 4056918"/>
                  <a:gd name="connsiteX100" fmla="*/ 816700 w 2176700"/>
                  <a:gd name="connsiteY100" fmla="*/ 690529 h 4056918"/>
                  <a:gd name="connsiteX101" fmla="*/ 853982 w 2176700"/>
                  <a:gd name="connsiteY101" fmla="*/ 840290 h 4056918"/>
                  <a:gd name="connsiteX102" fmla="*/ 842192 w 2176700"/>
                  <a:gd name="connsiteY102" fmla="*/ 965034 h 4056918"/>
                  <a:gd name="connsiteX103" fmla="*/ 821379 w 2176700"/>
                  <a:gd name="connsiteY103" fmla="*/ 1023011 h 4056918"/>
                  <a:gd name="connsiteX104" fmla="*/ 407375 w 2176700"/>
                  <a:gd name="connsiteY104" fmla="*/ 1161918 h 4056918"/>
                  <a:gd name="connsiteX105" fmla="*/ 262778 w 2176700"/>
                  <a:gd name="connsiteY105" fmla="*/ 1231284 h 4056918"/>
                  <a:gd name="connsiteX106" fmla="*/ 169098 w 2176700"/>
                  <a:gd name="connsiteY106" fmla="*/ 1370608 h 4056918"/>
                  <a:gd name="connsiteX107" fmla="*/ 149789 w 2176700"/>
                  <a:gd name="connsiteY107" fmla="*/ 1518923 h 4056918"/>
                  <a:gd name="connsiteX108" fmla="*/ 150541 w 2176700"/>
                  <a:gd name="connsiteY108" fmla="*/ 1584604 h 4056918"/>
                  <a:gd name="connsiteX109" fmla="*/ 150224 w 2176700"/>
                  <a:gd name="connsiteY109" fmla="*/ 1662317 h 4056918"/>
                  <a:gd name="connsiteX110" fmla="*/ 115850 w 2176700"/>
                  <a:gd name="connsiteY110" fmla="*/ 1793152 h 4056918"/>
                  <a:gd name="connsiteX111" fmla="*/ 114588 w 2176700"/>
                  <a:gd name="connsiteY111" fmla="*/ 1798867 h 4056918"/>
                  <a:gd name="connsiteX112" fmla="*/ 94853 w 2176700"/>
                  <a:gd name="connsiteY112" fmla="*/ 2018904 h 4056918"/>
                  <a:gd name="connsiteX113" fmla="*/ 82980 w 2176700"/>
                  <a:gd name="connsiteY113" fmla="*/ 2259996 h 4056918"/>
                  <a:gd name="connsiteX114" fmla="*/ 4048 w 2176700"/>
                  <a:gd name="connsiteY114" fmla="*/ 2634865 h 4056918"/>
                  <a:gd name="connsiteX115" fmla="*/ 17433 w 2176700"/>
                  <a:gd name="connsiteY115" fmla="*/ 3210586 h 4056918"/>
                  <a:gd name="connsiteX116" fmla="*/ 15954 w 2176700"/>
                  <a:gd name="connsiteY116" fmla="*/ 3239679 h 405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176700" h="4056918">
                    <a:moveTo>
                      <a:pt x="15912" y="3239713"/>
                    </a:moveTo>
                    <a:cubicBezTo>
                      <a:pt x="14475" y="3292343"/>
                      <a:pt x="23257" y="3344889"/>
                      <a:pt x="22547" y="3397577"/>
                    </a:cubicBezTo>
                    <a:cubicBezTo>
                      <a:pt x="21945" y="3442278"/>
                      <a:pt x="28404" y="3490004"/>
                      <a:pt x="22145" y="3534212"/>
                    </a:cubicBezTo>
                    <a:cubicBezTo>
                      <a:pt x="15729" y="3579397"/>
                      <a:pt x="43251" y="3623095"/>
                      <a:pt x="57580" y="3665766"/>
                    </a:cubicBezTo>
                    <a:cubicBezTo>
                      <a:pt x="71208" y="3706356"/>
                      <a:pt x="110712" y="3726626"/>
                      <a:pt x="152070" y="3747614"/>
                    </a:cubicBezTo>
                    <a:cubicBezTo>
                      <a:pt x="181849" y="3762729"/>
                      <a:pt x="254698" y="3814064"/>
                      <a:pt x="290058" y="3784211"/>
                    </a:cubicBezTo>
                    <a:cubicBezTo>
                      <a:pt x="314380" y="3763690"/>
                      <a:pt x="242182" y="3694082"/>
                      <a:pt x="227076" y="3675424"/>
                    </a:cubicBezTo>
                    <a:cubicBezTo>
                      <a:pt x="199152" y="3640959"/>
                      <a:pt x="175791" y="3592515"/>
                      <a:pt x="192326" y="3550254"/>
                    </a:cubicBezTo>
                    <a:cubicBezTo>
                      <a:pt x="194415" y="3544898"/>
                      <a:pt x="199336" y="3541564"/>
                      <a:pt x="205937" y="3540236"/>
                    </a:cubicBezTo>
                    <a:cubicBezTo>
                      <a:pt x="222104" y="3536969"/>
                      <a:pt x="223232" y="3537796"/>
                      <a:pt x="225229" y="3551624"/>
                    </a:cubicBezTo>
                    <a:cubicBezTo>
                      <a:pt x="228747" y="3576088"/>
                      <a:pt x="232273" y="3600544"/>
                      <a:pt x="235782" y="3625025"/>
                    </a:cubicBezTo>
                    <a:cubicBezTo>
                      <a:pt x="247989" y="3675157"/>
                      <a:pt x="295514" y="3666367"/>
                      <a:pt x="308298" y="3638059"/>
                    </a:cubicBezTo>
                    <a:cubicBezTo>
                      <a:pt x="316202" y="3620547"/>
                      <a:pt x="314129" y="3591487"/>
                      <a:pt x="311598" y="3575529"/>
                    </a:cubicBezTo>
                    <a:cubicBezTo>
                      <a:pt x="306652" y="3544263"/>
                      <a:pt x="301805" y="3512947"/>
                      <a:pt x="298798" y="3481507"/>
                    </a:cubicBezTo>
                    <a:cubicBezTo>
                      <a:pt x="295723" y="3449322"/>
                      <a:pt x="292055" y="3417722"/>
                      <a:pt x="277241" y="3387443"/>
                    </a:cubicBezTo>
                    <a:cubicBezTo>
                      <a:pt x="264482" y="3361366"/>
                      <a:pt x="243728" y="3338288"/>
                      <a:pt x="225756" y="3314501"/>
                    </a:cubicBezTo>
                    <a:cubicBezTo>
                      <a:pt x="205628" y="3287847"/>
                      <a:pt x="214977" y="3254409"/>
                      <a:pt x="217760" y="3224255"/>
                    </a:cubicBezTo>
                    <a:cubicBezTo>
                      <a:pt x="218177" y="3219710"/>
                      <a:pt x="372341" y="2806257"/>
                      <a:pt x="377145" y="2772418"/>
                    </a:cubicBezTo>
                    <a:cubicBezTo>
                      <a:pt x="380613" y="2747979"/>
                      <a:pt x="385383" y="2723481"/>
                      <a:pt x="390447" y="2697538"/>
                    </a:cubicBezTo>
                    <a:cubicBezTo>
                      <a:pt x="398961" y="2653848"/>
                      <a:pt x="407776" y="2608671"/>
                      <a:pt x="409898" y="2563477"/>
                    </a:cubicBezTo>
                    <a:cubicBezTo>
                      <a:pt x="410633" y="2547652"/>
                      <a:pt x="410324" y="2528067"/>
                      <a:pt x="409956" y="2505383"/>
                    </a:cubicBezTo>
                    <a:cubicBezTo>
                      <a:pt x="408996" y="2446286"/>
                      <a:pt x="421704" y="2354620"/>
                      <a:pt x="432466" y="2315642"/>
                    </a:cubicBezTo>
                    <a:cubicBezTo>
                      <a:pt x="443963" y="2273999"/>
                      <a:pt x="462845" y="2116920"/>
                      <a:pt x="476381" y="2077307"/>
                    </a:cubicBezTo>
                    <a:cubicBezTo>
                      <a:pt x="478010" y="2087843"/>
                      <a:pt x="479573" y="2097126"/>
                      <a:pt x="481043" y="2104679"/>
                    </a:cubicBezTo>
                    <a:cubicBezTo>
                      <a:pt x="505775" y="2231655"/>
                      <a:pt x="510295" y="2556692"/>
                      <a:pt x="506652" y="2674352"/>
                    </a:cubicBezTo>
                    <a:cubicBezTo>
                      <a:pt x="505148" y="2693218"/>
                      <a:pt x="474167" y="2809164"/>
                      <a:pt x="459261" y="2864944"/>
                    </a:cubicBezTo>
                    <a:cubicBezTo>
                      <a:pt x="453596" y="2886133"/>
                      <a:pt x="448708" y="2904440"/>
                      <a:pt x="445241" y="2917800"/>
                    </a:cubicBezTo>
                    <a:cubicBezTo>
                      <a:pt x="405729" y="3070251"/>
                      <a:pt x="415179" y="3259038"/>
                      <a:pt x="420359" y="3361032"/>
                    </a:cubicBezTo>
                    <a:lnTo>
                      <a:pt x="420359" y="3361566"/>
                    </a:lnTo>
                    <a:cubicBezTo>
                      <a:pt x="425155" y="3560464"/>
                      <a:pt x="427778" y="3814498"/>
                      <a:pt x="444506" y="4056910"/>
                    </a:cubicBezTo>
                    <a:lnTo>
                      <a:pt x="1010217" y="4056910"/>
                    </a:lnTo>
                    <a:cubicBezTo>
                      <a:pt x="1010384" y="4054546"/>
                      <a:pt x="1010560" y="4052173"/>
                      <a:pt x="1010727" y="4049792"/>
                    </a:cubicBezTo>
                    <a:cubicBezTo>
                      <a:pt x="1022917" y="3880931"/>
                      <a:pt x="1066975" y="3554883"/>
                      <a:pt x="1084671" y="3554883"/>
                    </a:cubicBezTo>
                    <a:cubicBezTo>
                      <a:pt x="1103655" y="3554883"/>
                      <a:pt x="1154430" y="3872760"/>
                      <a:pt x="1166662" y="4039899"/>
                    </a:cubicBezTo>
                    <a:cubicBezTo>
                      <a:pt x="1167080" y="4045622"/>
                      <a:pt x="1167481" y="4051287"/>
                      <a:pt x="1167873" y="4056919"/>
                    </a:cubicBezTo>
                    <a:lnTo>
                      <a:pt x="1725957" y="4056919"/>
                    </a:lnTo>
                    <a:cubicBezTo>
                      <a:pt x="1744497" y="3813078"/>
                      <a:pt x="1751908" y="3556838"/>
                      <a:pt x="1756454" y="3356570"/>
                    </a:cubicBezTo>
                    <a:lnTo>
                      <a:pt x="1756454" y="3356035"/>
                    </a:lnTo>
                    <a:cubicBezTo>
                      <a:pt x="1761099" y="3262080"/>
                      <a:pt x="1770474" y="3068421"/>
                      <a:pt x="1731421" y="2917791"/>
                    </a:cubicBezTo>
                    <a:cubicBezTo>
                      <a:pt x="1727954" y="2904423"/>
                      <a:pt x="1723041" y="2886050"/>
                      <a:pt x="1717351" y="2864786"/>
                    </a:cubicBezTo>
                    <a:cubicBezTo>
                      <a:pt x="1702454" y="2809064"/>
                      <a:pt x="1671480" y="2693243"/>
                      <a:pt x="1670010" y="2674360"/>
                    </a:cubicBezTo>
                    <a:cubicBezTo>
                      <a:pt x="1666375" y="2556651"/>
                      <a:pt x="1670904" y="2231580"/>
                      <a:pt x="1695619" y="2104679"/>
                    </a:cubicBezTo>
                    <a:cubicBezTo>
                      <a:pt x="1697123" y="2096984"/>
                      <a:pt x="1698719" y="2087501"/>
                      <a:pt x="1700373" y="2076714"/>
                    </a:cubicBezTo>
                    <a:cubicBezTo>
                      <a:pt x="1712288" y="2112091"/>
                      <a:pt x="1733259" y="2279689"/>
                      <a:pt x="1744205" y="2315642"/>
                    </a:cubicBezTo>
                    <a:cubicBezTo>
                      <a:pt x="1755978" y="2354319"/>
                      <a:pt x="1767675" y="2446269"/>
                      <a:pt x="1766714" y="2505366"/>
                    </a:cubicBezTo>
                    <a:cubicBezTo>
                      <a:pt x="1766355" y="2528059"/>
                      <a:pt x="1766029" y="2547652"/>
                      <a:pt x="1766781" y="2563477"/>
                    </a:cubicBezTo>
                    <a:cubicBezTo>
                      <a:pt x="1768895" y="2608662"/>
                      <a:pt x="1777701" y="2653839"/>
                      <a:pt x="1786224" y="2697529"/>
                    </a:cubicBezTo>
                    <a:cubicBezTo>
                      <a:pt x="1791279" y="2723472"/>
                      <a:pt x="1796058" y="2747979"/>
                      <a:pt x="1799525" y="2772409"/>
                    </a:cubicBezTo>
                    <a:cubicBezTo>
                      <a:pt x="1804330" y="2806240"/>
                      <a:pt x="1812693" y="2838441"/>
                      <a:pt x="1824391" y="2868111"/>
                    </a:cubicBezTo>
                    <a:cubicBezTo>
                      <a:pt x="1840023" y="2907765"/>
                      <a:pt x="1958485" y="3219702"/>
                      <a:pt x="1958902" y="3224247"/>
                    </a:cubicBezTo>
                    <a:cubicBezTo>
                      <a:pt x="1961685" y="3254401"/>
                      <a:pt x="1971043" y="3287847"/>
                      <a:pt x="1950906" y="3314492"/>
                    </a:cubicBezTo>
                    <a:cubicBezTo>
                      <a:pt x="1932934" y="3338280"/>
                      <a:pt x="1912180" y="3361366"/>
                      <a:pt x="1899421" y="3387434"/>
                    </a:cubicBezTo>
                    <a:cubicBezTo>
                      <a:pt x="1884607" y="3417714"/>
                      <a:pt x="1880939" y="3449313"/>
                      <a:pt x="1877864" y="3481498"/>
                    </a:cubicBezTo>
                    <a:cubicBezTo>
                      <a:pt x="1874865" y="3512931"/>
                      <a:pt x="1870019" y="3544255"/>
                      <a:pt x="1865064" y="3575520"/>
                    </a:cubicBezTo>
                    <a:cubicBezTo>
                      <a:pt x="1862533" y="3591479"/>
                      <a:pt x="1860460" y="3620539"/>
                      <a:pt x="1868373" y="3638051"/>
                    </a:cubicBezTo>
                    <a:cubicBezTo>
                      <a:pt x="1881148" y="3666359"/>
                      <a:pt x="1928673" y="3675149"/>
                      <a:pt x="1940880" y="3625017"/>
                    </a:cubicBezTo>
                    <a:cubicBezTo>
                      <a:pt x="1944398" y="3600536"/>
                      <a:pt x="1947915" y="3576080"/>
                      <a:pt x="1951433" y="3551616"/>
                    </a:cubicBezTo>
                    <a:cubicBezTo>
                      <a:pt x="1953430" y="3537788"/>
                      <a:pt x="1954558" y="3536952"/>
                      <a:pt x="1970725" y="3540227"/>
                    </a:cubicBezTo>
                    <a:cubicBezTo>
                      <a:pt x="1977326" y="3541556"/>
                      <a:pt x="1982247" y="3544890"/>
                      <a:pt x="1984344" y="3550246"/>
                    </a:cubicBezTo>
                    <a:cubicBezTo>
                      <a:pt x="2000871" y="3592515"/>
                      <a:pt x="1977510" y="3640951"/>
                      <a:pt x="1949586" y="3675416"/>
                    </a:cubicBezTo>
                    <a:cubicBezTo>
                      <a:pt x="1934472" y="3694073"/>
                      <a:pt x="1862274" y="3763673"/>
                      <a:pt x="1886604" y="3784202"/>
                    </a:cubicBezTo>
                    <a:cubicBezTo>
                      <a:pt x="1921972" y="3814055"/>
                      <a:pt x="1994814" y="3762721"/>
                      <a:pt x="2024592" y="3747606"/>
                    </a:cubicBezTo>
                    <a:cubicBezTo>
                      <a:pt x="2065950" y="3726617"/>
                      <a:pt x="2105455" y="3706348"/>
                      <a:pt x="2119082" y="3665758"/>
                    </a:cubicBezTo>
                    <a:cubicBezTo>
                      <a:pt x="2133411" y="3623095"/>
                      <a:pt x="2160934" y="3579397"/>
                      <a:pt x="2154525" y="3534203"/>
                    </a:cubicBezTo>
                    <a:cubicBezTo>
                      <a:pt x="2148250" y="3489987"/>
                      <a:pt x="2154709" y="3442262"/>
                      <a:pt x="2154116" y="3397569"/>
                    </a:cubicBezTo>
                    <a:cubicBezTo>
                      <a:pt x="2153414" y="3344881"/>
                      <a:pt x="2162195" y="3292334"/>
                      <a:pt x="2160758" y="3239704"/>
                    </a:cubicBezTo>
                    <a:cubicBezTo>
                      <a:pt x="2160491" y="3229996"/>
                      <a:pt x="2159948" y="3220303"/>
                      <a:pt x="2159271" y="3210611"/>
                    </a:cubicBezTo>
                    <a:cubicBezTo>
                      <a:pt x="2159271" y="3210611"/>
                      <a:pt x="2186810" y="2736022"/>
                      <a:pt x="2172656" y="2634881"/>
                    </a:cubicBezTo>
                    <a:cubicBezTo>
                      <a:pt x="2159204" y="2538837"/>
                      <a:pt x="2119182" y="2354503"/>
                      <a:pt x="2093732" y="2260013"/>
                    </a:cubicBezTo>
                    <a:cubicBezTo>
                      <a:pt x="2081157" y="2213357"/>
                      <a:pt x="2086739" y="2110052"/>
                      <a:pt x="2081851" y="2018904"/>
                    </a:cubicBezTo>
                    <a:cubicBezTo>
                      <a:pt x="2077097" y="1930146"/>
                      <a:pt x="2072601" y="1846317"/>
                      <a:pt x="2062115" y="1798876"/>
                    </a:cubicBezTo>
                    <a:lnTo>
                      <a:pt x="2060829" y="1793044"/>
                    </a:lnTo>
                    <a:cubicBezTo>
                      <a:pt x="2051295" y="1749972"/>
                      <a:pt x="2030324" y="1705447"/>
                      <a:pt x="2026488" y="1662317"/>
                    </a:cubicBezTo>
                    <a:cubicBezTo>
                      <a:pt x="2024266" y="1637393"/>
                      <a:pt x="2025193" y="1611751"/>
                      <a:pt x="2026171" y="1584604"/>
                    </a:cubicBezTo>
                    <a:cubicBezTo>
                      <a:pt x="2026940" y="1563240"/>
                      <a:pt x="2027742" y="1541157"/>
                      <a:pt x="2026923" y="1518923"/>
                    </a:cubicBezTo>
                    <a:cubicBezTo>
                      <a:pt x="2025252" y="1473796"/>
                      <a:pt x="2022252" y="1421409"/>
                      <a:pt x="2007614" y="1370608"/>
                    </a:cubicBezTo>
                    <a:cubicBezTo>
                      <a:pt x="1990201" y="1310166"/>
                      <a:pt x="1958677" y="1263285"/>
                      <a:pt x="1913926" y="1231284"/>
                    </a:cubicBezTo>
                    <a:cubicBezTo>
                      <a:pt x="1870712" y="1200378"/>
                      <a:pt x="1818985" y="1179648"/>
                      <a:pt x="1769329" y="1161918"/>
                    </a:cubicBezTo>
                    <a:cubicBezTo>
                      <a:pt x="1703941" y="1129341"/>
                      <a:pt x="1444969" y="1053249"/>
                      <a:pt x="1407662" y="1039856"/>
                    </a:cubicBezTo>
                    <a:cubicBezTo>
                      <a:pt x="1335982" y="1014130"/>
                      <a:pt x="1346134" y="949568"/>
                      <a:pt x="1357981" y="899980"/>
                    </a:cubicBezTo>
                    <a:cubicBezTo>
                      <a:pt x="1372394" y="898467"/>
                      <a:pt x="1390057" y="896738"/>
                      <a:pt x="1411322" y="895059"/>
                    </a:cubicBezTo>
                    <a:cubicBezTo>
                      <a:pt x="1435276" y="894323"/>
                      <a:pt x="1506773" y="891031"/>
                      <a:pt x="1513941" y="889360"/>
                    </a:cubicBezTo>
                    <a:cubicBezTo>
                      <a:pt x="1564541" y="877546"/>
                      <a:pt x="1572921" y="829127"/>
                      <a:pt x="1567424" y="812274"/>
                    </a:cubicBezTo>
                    <a:cubicBezTo>
                      <a:pt x="1563572" y="800485"/>
                      <a:pt x="1562753" y="778444"/>
                      <a:pt x="1572662" y="772461"/>
                    </a:cubicBezTo>
                    <a:cubicBezTo>
                      <a:pt x="1601822" y="764047"/>
                      <a:pt x="1590342" y="731587"/>
                      <a:pt x="1590125" y="729640"/>
                    </a:cubicBezTo>
                    <a:cubicBezTo>
                      <a:pt x="1599591" y="724794"/>
                      <a:pt x="1609158" y="713782"/>
                      <a:pt x="1605816" y="705101"/>
                    </a:cubicBezTo>
                    <a:cubicBezTo>
                      <a:pt x="1603376" y="701475"/>
                      <a:pt x="1607044" y="681472"/>
                      <a:pt x="1606986" y="677002"/>
                    </a:cubicBezTo>
                    <a:cubicBezTo>
                      <a:pt x="1606568" y="643004"/>
                      <a:pt x="1601973" y="649246"/>
                      <a:pt x="1624206" y="640097"/>
                    </a:cubicBezTo>
                    <a:cubicBezTo>
                      <a:pt x="1636898" y="634875"/>
                      <a:pt x="1655196" y="635443"/>
                      <a:pt x="1675825" y="627706"/>
                    </a:cubicBezTo>
                    <a:cubicBezTo>
                      <a:pt x="1687180" y="623445"/>
                      <a:pt x="1689118" y="608614"/>
                      <a:pt x="1687130" y="591837"/>
                    </a:cubicBezTo>
                    <a:cubicBezTo>
                      <a:pt x="1686863" y="589639"/>
                      <a:pt x="1602240" y="468103"/>
                      <a:pt x="1605883" y="445402"/>
                    </a:cubicBezTo>
                    <a:cubicBezTo>
                      <a:pt x="1608072" y="431757"/>
                      <a:pt x="1619302" y="421305"/>
                      <a:pt x="1622426" y="407360"/>
                    </a:cubicBezTo>
                    <a:cubicBezTo>
                      <a:pt x="1627707" y="383857"/>
                      <a:pt x="1619084" y="358582"/>
                      <a:pt x="1613461" y="341002"/>
                    </a:cubicBezTo>
                    <a:cubicBezTo>
                      <a:pt x="1600026" y="298983"/>
                      <a:pt x="1589197" y="257107"/>
                      <a:pt x="1576957" y="216132"/>
                    </a:cubicBezTo>
                    <a:cubicBezTo>
                      <a:pt x="1579472" y="215589"/>
                      <a:pt x="1629286" y="139690"/>
                      <a:pt x="1500364" y="86558"/>
                    </a:cubicBezTo>
                    <a:cubicBezTo>
                      <a:pt x="1427322" y="56463"/>
                      <a:pt x="1372327" y="31890"/>
                      <a:pt x="1289435" y="13734"/>
                    </a:cubicBezTo>
                    <a:cubicBezTo>
                      <a:pt x="1226962" y="48"/>
                      <a:pt x="1139917" y="-270"/>
                      <a:pt x="1074562" y="73"/>
                    </a:cubicBezTo>
                    <a:cubicBezTo>
                      <a:pt x="1009516" y="415"/>
                      <a:pt x="872990" y="2780"/>
                      <a:pt x="878388" y="80835"/>
                    </a:cubicBezTo>
                    <a:cubicBezTo>
                      <a:pt x="797341" y="104071"/>
                      <a:pt x="729697" y="214562"/>
                      <a:pt x="723180" y="254734"/>
                    </a:cubicBezTo>
                    <a:cubicBezTo>
                      <a:pt x="714791" y="306403"/>
                      <a:pt x="695189" y="410527"/>
                      <a:pt x="718133" y="475121"/>
                    </a:cubicBezTo>
                    <a:cubicBezTo>
                      <a:pt x="746157" y="554046"/>
                      <a:pt x="777297" y="616201"/>
                      <a:pt x="816700" y="690529"/>
                    </a:cubicBezTo>
                    <a:cubicBezTo>
                      <a:pt x="839101" y="732790"/>
                      <a:pt x="851509" y="780624"/>
                      <a:pt x="853982" y="840290"/>
                    </a:cubicBezTo>
                    <a:cubicBezTo>
                      <a:pt x="856539" y="901701"/>
                      <a:pt x="841725" y="965201"/>
                      <a:pt x="842192" y="965034"/>
                    </a:cubicBezTo>
                    <a:cubicBezTo>
                      <a:pt x="842059" y="965544"/>
                      <a:pt x="832325" y="1011047"/>
                      <a:pt x="821379" y="1023011"/>
                    </a:cubicBezTo>
                    <a:cubicBezTo>
                      <a:pt x="808128" y="1037508"/>
                      <a:pt x="472696" y="1129374"/>
                      <a:pt x="407375" y="1161918"/>
                    </a:cubicBezTo>
                    <a:cubicBezTo>
                      <a:pt x="357728" y="1179648"/>
                      <a:pt x="306000" y="1200378"/>
                      <a:pt x="262778" y="1231284"/>
                    </a:cubicBezTo>
                    <a:cubicBezTo>
                      <a:pt x="218019" y="1263285"/>
                      <a:pt x="186502" y="1310166"/>
                      <a:pt x="169098" y="1370608"/>
                    </a:cubicBezTo>
                    <a:cubicBezTo>
                      <a:pt x="154468" y="1421392"/>
                      <a:pt x="151469" y="1473796"/>
                      <a:pt x="149789" y="1518923"/>
                    </a:cubicBezTo>
                    <a:cubicBezTo>
                      <a:pt x="148970" y="1541148"/>
                      <a:pt x="149764" y="1563240"/>
                      <a:pt x="150541" y="1584604"/>
                    </a:cubicBezTo>
                    <a:cubicBezTo>
                      <a:pt x="151519" y="1611751"/>
                      <a:pt x="152446" y="1637393"/>
                      <a:pt x="150224" y="1662317"/>
                    </a:cubicBezTo>
                    <a:cubicBezTo>
                      <a:pt x="146380" y="1705480"/>
                      <a:pt x="125392" y="1750047"/>
                      <a:pt x="115850" y="1793152"/>
                    </a:cubicBezTo>
                    <a:lnTo>
                      <a:pt x="114588" y="1798867"/>
                    </a:lnTo>
                    <a:cubicBezTo>
                      <a:pt x="104103" y="1846309"/>
                      <a:pt x="99607" y="1930146"/>
                      <a:pt x="94853" y="2018904"/>
                    </a:cubicBezTo>
                    <a:cubicBezTo>
                      <a:pt x="89965" y="2110044"/>
                      <a:pt x="95555" y="2213340"/>
                      <a:pt x="82980" y="2259996"/>
                    </a:cubicBezTo>
                    <a:cubicBezTo>
                      <a:pt x="57522" y="2354528"/>
                      <a:pt x="17492" y="2538862"/>
                      <a:pt x="4048" y="2634865"/>
                    </a:cubicBezTo>
                    <a:cubicBezTo>
                      <a:pt x="-10114" y="2736030"/>
                      <a:pt x="17433" y="3210586"/>
                      <a:pt x="17433" y="3210586"/>
                    </a:cubicBezTo>
                    <a:cubicBezTo>
                      <a:pt x="16756" y="3220278"/>
                      <a:pt x="16213" y="3229970"/>
                      <a:pt x="15954" y="3239679"/>
                    </a:cubicBezTo>
                    <a:close/>
                  </a:path>
                </a:pathLst>
              </a:custGeom>
              <a:solidFill>
                <a:srgbClr val="FFD5B0"/>
              </a:solidFill>
              <a:ln w="751" cap="flat">
                <a:noFill/>
                <a:prstDash val="solid"/>
                <a:miter/>
              </a:ln>
            </p:spPr>
            <p:txBody>
              <a:bodyPr rtlCol="0" anchor="ctr"/>
              <a:lstStyle/>
              <a:p>
                <a:endParaRPr lang="en-US"/>
              </a:p>
            </p:txBody>
          </p:sp>
          <p:grpSp>
            <p:nvGrpSpPr>
              <p:cNvPr id="137" name="Graphic 6">
                <a:extLst>
                  <a:ext uri="{FF2B5EF4-FFF2-40B4-BE49-F238E27FC236}">
                    <a16:creationId xmlns:a16="http://schemas.microsoft.com/office/drawing/2014/main" id="{4E8211E0-54DE-9A13-B495-4803AEFF754E}"/>
                  </a:ext>
                </a:extLst>
              </p:cNvPr>
              <p:cNvGrpSpPr/>
              <p:nvPr/>
            </p:nvGrpSpPr>
            <p:grpSpPr>
              <a:xfrm>
                <a:off x="7460103" y="1472182"/>
                <a:ext cx="1134527" cy="3104448"/>
                <a:chOff x="7460103" y="1472182"/>
                <a:chExt cx="1134527" cy="3104448"/>
              </a:xfrm>
            </p:grpSpPr>
            <p:sp>
              <p:nvSpPr>
                <p:cNvPr id="138" name="Freeform 137">
                  <a:extLst>
                    <a:ext uri="{FF2B5EF4-FFF2-40B4-BE49-F238E27FC236}">
                      <a16:creationId xmlns:a16="http://schemas.microsoft.com/office/drawing/2014/main" id="{6EC52CDE-6774-4BD4-F464-E49E19C5E1BB}"/>
                    </a:ext>
                  </a:extLst>
                </p:cNvPr>
                <p:cNvSpPr/>
                <p:nvPr/>
              </p:nvSpPr>
              <p:spPr>
                <a:xfrm>
                  <a:off x="7781120" y="1472182"/>
                  <a:ext cx="818" cy="1010"/>
                </a:xfrm>
                <a:custGeom>
                  <a:avLst/>
                  <a:gdLst>
                    <a:gd name="connsiteX0" fmla="*/ 819 w 818"/>
                    <a:gd name="connsiteY0" fmla="*/ 1011 h 1010"/>
                    <a:gd name="connsiteX1" fmla="*/ 0 w 818"/>
                    <a:gd name="connsiteY1" fmla="*/ 0 h 1010"/>
                    <a:gd name="connsiteX2" fmla="*/ 819 w 818"/>
                    <a:gd name="connsiteY2" fmla="*/ 1011 h 1010"/>
                  </a:gdLst>
                  <a:ahLst/>
                  <a:cxnLst>
                    <a:cxn ang="0">
                      <a:pos x="connsiteX0" y="connsiteY0"/>
                    </a:cxn>
                    <a:cxn ang="0">
                      <a:pos x="connsiteX1" y="connsiteY1"/>
                    </a:cxn>
                    <a:cxn ang="0">
                      <a:pos x="connsiteX2" y="connsiteY2"/>
                    </a:cxn>
                  </a:cxnLst>
                  <a:rect l="l" t="t" r="r" b="b"/>
                  <a:pathLst>
                    <a:path w="818" h="1010">
                      <a:moveTo>
                        <a:pt x="819" y="1011"/>
                      </a:moveTo>
                      <a:cubicBezTo>
                        <a:pt x="585" y="627"/>
                        <a:pt x="309" y="292"/>
                        <a:pt x="0" y="0"/>
                      </a:cubicBezTo>
                      <a:cubicBezTo>
                        <a:pt x="267" y="234"/>
                        <a:pt x="543" y="560"/>
                        <a:pt x="819" y="1011"/>
                      </a:cubicBezTo>
                      <a:close/>
                    </a:path>
                  </a:pathLst>
                </a:custGeom>
                <a:solidFill>
                  <a:srgbClr val="FF7958"/>
                </a:solidFill>
                <a:ln w="751" cap="flat">
                  <a:noFill/>
                  <a:prstDash val="solid"/>
                  <a:miter/>
                </a:ln>
              </p:spPr>
              <p:txBody>
                <a:bodyPr rtlCol="0" anchor="ctr"/>
                <a:lstStyle/>
                <a:p>
                  <a:endParaRPr lang="en-US"/>
                </a:p>
              </p:txBody>
            </p:sp>
            <p:grpSp>
              <p:nvGrpSpPr>
                <p:cNvPr id="139" name="Graphic 6">
                  <a:extLst>
                    <a:ext uri="{FF2B5EF4-FFF2-40B4-BE49-F238E27FC236}">
                      <a16:creationId xmlns:a16="http://schemas.microsoft.com/office/drawing/2014/main" id="{596290A6-F293-BCDF-50F0-44CADD56D721}"/>
                    </a:ext>
                  </a:extLst>
                </p:cNvPr>
                <p:cNvGrpSpPr/>
                <p:nvPr/>
              </p:nvGrpSpPr>
              <p:grpSpPr>
                <a:xfrm>
                  <a:off x="7722316" y="3603797"/>
                  <a:ext cx="644126" cy="870709"/>
                  <a:chOff x="7722316" y="3603797"/>
                  <a:chExt cx="644126" cy="870709"/>
                </a:xfrm>
                <a:solidFill>
                  <a:srgbClr val="CE1725"/>
                </a:solidFill>
              </p:grpSpPr>
              <p:sp>
                <p:nvSpPr>
                  <p:cNvPr id="151" name="Freeform 150">
                    <a:extLst>
                      <a:ext uri="{FF2B5EF4-FFF2-40B4-BE49-F238E27FC236}">
                        <a16:creationId xmlns:a16="http://schemas.microsoft.com/office/drawing/2014/main" id="{14DDDFB4-EED8-057D-F165-F946529E6624}"/>
                      </a:ext>
                    </a:extLst>
                  </p:cNvPr>
                  <p:cNvSpPr/>
                  <p:nvPr/>
                </p:nvSpPr>
                <p:spPr>
                  <a:xfrm>
                    <a:off x="7722316" y="3603797"/>
                    <a:ext cx="644126" cy="757929"/>
                  </a:xfrm>
                  <a:custGeom>
                    <a:avLst/>
                    <a:gdLst>
                      <a:gd name="connsiteX0" fmla="*/ 613621 w 644126"/>
                      <a:gd name="connsiteY0" fmla="*/ 213507 h 757929"/>
                      <a:gd name="connsiteX1" fmla="*/ 644126 w 644126"/>
                      <a:gd name="connsiteY1" fmla="*/ 149522 h 757929"/>
                      <a:gd name="connsiteX2" fmla="*/ 556421 w 644126"/>
                      <a:gd name="connsiteY2" fmla="*/ 65125 h 757929"/>
                      <a:gd name="connsiteX3" fmla="*/ 550915 w 644126"/>
                      <a:gd name="connsiteY3" fmla="*/ 65292 h 757929"/>
                      <a:gd name="connsiteX4" fmla="*/ 513592 w 644126"/>
                      <a:gd name="connsiteY4" fmla="*/ 940 h 757929"/>
                      <a:gd name="connsiteX5" fmla="*/ 480379 w 644126"/>
                      <a:gd name="connsiteY5" fmla="*/ 107437 h 757929"/>
                      <a:gd name="connsiteX6" fmla="*/ 468707 w 644126"/>
                      <a:gd name="connsiteY6" fmla="*/ 149530 h 757929"/>
                      <a:gd name="connsiteX7" fmla="*/ 468732 w 644126"/>
                      <a:gd name="connsiteY7" fmla="*/ 150859 h 757929"/>
                      <a:gd name="connsiteX8" fmla="*/ 175403 w 644126"/>
                      <a:gd name="connsiteY8" fmla="*/ 150859 h 757929"/>
                      <a:gd name="connsiteX9" fmla="*/ 175420 w 644126"/>
                      <a:gd name="connsiteY9" fmla="*/ 149530 h 757929"/>
                      <a:gd name="connsiteX10" fmla="*/ 163747 w 644126"/>
                      <a:gd name="connsiteY10" fmla="*/ 107437 h 757929"/>
                      <a:gd name="connsiteX11" fmla="*/ 130535 w 644126"/>
                      <a:gd name="connsiteY11" fmla="*/ 940 h 757929"/>
                      <a:gd name="connsiteX12" fmla="*/ 93212 w 644126"/>
                      <a:gd name="connsiteY12" fmla="*/ 65292 h 757929"/>
                      <a:gd name="connsiteX13" fmla="*/ 87705 w 644126"/>
                      <a:gd name="connsiteY13" fmla="*/ 65125 h 757929"/>
                      <a:gd name="connsiteX14" fmla="*/ 0 w 644126"/>
                      <a:gd name="connsiteY14" fmla="*/ 149522 h 757929"/>
                      <a:gd name="connsiteX15" fmla="*/ 30514 w 644126"/>
                      <a:gd name="connsiteY15" fmla="*/ 213507 h 757929"/>
                      <a:gd name="connsiteX16" fmla="*/ 84297 w 644126"/>
                      <a:gd name="connsiteY16" fmla="*/ 315709 h 757929"/>
                      <a:gd name="connsiteX17" fmla="*/ 130476 w 644126"/>
                      <a:gd name="connsiteY17" fmla="*/ 223224 h 757929"/>
                      <a:gd name="connsiteX18" fmla="*/ 144346 w 644126"/>
                      <a:gd name="connsiteY18" fmla="*/ 216214 h 757929"/>
                      <a:gd name="connsiteX19" fmla="*/ 179956 w 644126"/>
                      <a:gd name="connsiteY19" fmla="*/ 223366 h 757929"/>
                      <a:gd name="connsiteX20" fmla="*/ 272299 w 644126"/>
                      <a:gd name="connsiteY20" fmla="*/ 757303 h 757929"/>
                      <a:gd name="connsiteX21" fmla="*/ 287155 w 644126"/>
                      <a:gd name="connsiteY21" fmla="*/ 757929 h 757929"/>
                      <a:gd name="connsiteX22" fmla="*/ 190743 w 644126"/>
                      <a:gd name="connsiteY22" fmla="*/ 213123 h 757929"/>
                      <a:gd name="connsiteX23" fmla="*/ 160138 w 644126"/>
                      <a:gd name="connsiteY23" fmla="*/ 201634 h 757929"/>
                      <a:gd name="connsiteX24" fmla="*/ 170958 w 644126"/>
                      <a:gd name="connsiteY24" fmla="*/ 177228 h 757929"/>
                      <a:gd name="connsiteX25" fmla="*/ 473169 w 644126"/>
                      <a:gd name="connsiteY25" fmla="*/ 177228 h 757929"/>
                      <a:gd name="connsiteX26" fmla="*/ 483989 w 644126"/>
                      <a:gd name="connsiteY26" fmla="*/ 201634 h 757929"/>
                      <a:gd name="connsiteX27" fmla="*/ 453383 w 644126"/>
                      <a:gd name="connsiteY27" fmla="*/ 213123 h 757929"/>
                      <a:gd name="connsiteX28" fmla="*/ 358910 w 644126"/>
                      <a:gd name="connsiteY28" fmla="*/ 757929 h 757929"/>
                      <a:gd name="connsiteX29" fmla="*/ 373766 w 644126"/>
                      <a:gd name="connsiteY29" fmla="*/ 757303 h 757929"/>
                      <a:gd name="connsiteX30" fmla="*/ 464162 w 644126"/>
                      <a:gd name="connsiteY30" fmla="*/ 223366 h 757929"/>
                      <a:gd name="connsiteX31" fmla="*/ 499780 w 644126"/>
                      <a:gd name="connsiteY31" fmla="*/ 216214 h 757929"/>
                      <a:gd name="connsiteX32" fmla="*/ 513650 w 644126"/>
                      <a:gd name="connsiteY32" fmla="*/ 223224 h 757929"/>
                      <a:gd name="connsiteX33" fmla="*/ 559838 w 644126"/>
                      <a:gd name="connsiteY33" fmla="*/ 315709 h 757929"/>
                      <a:gd name="connsiteX34" fmla="*/ 613621 w 644126"/>
                      <a:gd name="connsiteY34" fmla="*/ 213507 h 7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4126" h="757929">
                        <a:moveTo>
                          <a:pt x="613621" y="213507"/>
                        </a:moveTo>
                        <a:cubicBezTo>
                          <a:pt x="632304" y="198025"/>
                          <a:pt x="644126" y="175106"/>
                          <a:pt x="644126" y="149522"/>
                        </a:cubicBezTo>
                        <a:cubicBezTo>
                          <a:pt x="644126" y="102908"/>
                          <a:pt x="604857" y="65125"/>
                          <a:pt x="556421" y="65125"/>
                        </a:cubicBezTo>
                        <a:cubicBezTo>
                          <a:pt x="554574" y="65125"/>
                          <a:pt x="552736" y="65184"/>
                          <a:pt x="550915" y="65292"/>
                        </a:cubicBezTo>
                        <a:cubicBezTo>
                          <a:pt x="562487" y="38271"/>
                          <a:pt x="546286" y="5001"/>
                          <a:pt x="513592" y="940"/>
                        </a:cubicBezTo>
                        <a:cubicBezTo>
                          <a:pt x="415400" y="-11267"/>
                          <a:pt x="431977" y="99323"/>
                          <a:pt x="480379" y="107437"/>
                        </a:cubicBezTo>
                        <a:cubicBezTo>
                          <a:pt x="472960" y="119819"/>
                          <a:pt x="468707" y="134199"/>
                          <a:pt x="468707" y="149530"/>
                        </a:cubicBezTo>
                        <a:cubicBezTo>
                          <a:pt x="468707" y="149982"/>
                          <a:pt x="468724" y="150416"/>
                          <a:pt x="468732" y="150859"/>
                        </a:cubicBezTo>
                        <a:lnTo>
                          <a:pt x="175403" y="150859"/>
                        </a:lnTo>
                        <a:cubicBezTo>
                          <a:pt x="175403" y="150416"/>
                          <a:pt x="175420" y="149973"/>
                          <a:pt x="175420" y="149530"/>
                        </a:cubicBezTo>
                        <a:cubicBezTo>
                          <a:pt x="175420" y="134199"/>
                          <a:pt x="171175" y="119827"/>
                          <a:pt x="163747" y="107437"/>
                        </a:cubicBezTo>
                        <a:cubicBezTo>
                          <a:pt x="212149" y="99323"/>
                          <a:pt x="228735" y="-11259"/>
                          <a:pt x="130535" y="940"/>
                        </a:cubicBezTo>
                        <a:cubicBezTo>
                          <a:pt x="97841" y="5001"/>
                          <a:pt x="81648" y="38271"/>
                          <a:pt x="93212" y="65292"/>
                        </a:cubicBezTo>
                        <a:cubicBezTo>
                          <a:pt x="91390" y="65184"/>
                          <a:pt x="89561" y="65125"/>
                          <a:pt x="87705" y="65125"/>
                        </a:cubicBezTo>
                        <a:cubicBezTo>
                          <a:pt x="39270" y="65125"/>
                          <a:pt x="0" y="102908"/>
                          <a:pt x="0" y="149522"/>
                        </a:cubicBezTo>
                        <a:cubicBezTo>
                          <a:pt x="0" y="175106"/>
                          <a:pt x="11831" y="198025"/>
                          <a:pt x="30514" y="213507"/>
                        </a:cubicBezTo>
                        <a:cubicBezTo>
                          <a:pt x="-13945" y="234454"/>
                          <a:pt x="12800" y="327022"/>
                          <a:pt x="84297" y="315709"/>
                        </a:cubicBezTo>
                        <a:cubicBezTo>
                          <a:pt x="125062" y="309259"/>
                          <a:pt x="156344" y="254239"/>
                          <a:pt x="130476" y="223224"/>
                        </a:cubicBezTo>
                        <a:cubicBezTo>
                          <a:pt x="131788" y="222514"/>
                          <a:pt x="137520" y="220601"/>
                          <a:pt x="144346" y="216214"/>
                        </a:cubicBezTo>
                        <a:cubicBezTo>
                          <a:pt x="157481" y="213507"/>
                          <a:pt x="173798" y="216874"/>
                          <a:pt x="179956" y="223366"/>
                        </a:cubicBezTo>
                        <a:cubicBezTo>
                          <a:pt x="190593" y="234571"/>
                          <a:pt x="274471" y="705943"/>
                          <a:pt x="272299" y="757303"/>
                        </a:cubicBezTo>
                        <a:lnTo>
                          <a:pt x="287155" y="757929"/>
                        </a:lnTo>
                        <a:cubicBezTo>
                          <a:pt x="289603" y="700011"/>
                          <a:pt x="204872" y="227995"/>
                          <a:pt x="190743" y="213123"/>
                        </a:cubicBezTo>
                        <a:cubicBezTo>
                          <a:pt x="182045" y="203965"/>
                          <a:pt x="171183" y="202085"/>
                          <a:pt x="160138" y="201634"/>
                        </a:cubicBezTo>
                        <a:cubicBezTo>
                          <a:pt x="164825" y="195384"/>
                          <a:pt x="168819" y="187397"/>
                          <a:pt x="170958" y="177228"/>
                        </a:cubicBezTo>
                        <a:lnTo>
                          <a:pt x="473169" y="177228"/>
                        </a:lnTo>
                        <a:cubicBezTo>
                          <a:pt x="475299" y="187397"/>
                          <a:pt x="479293" y="195384"/>
                          <a:pt x="483989" y="201634"/>
                        </a:cubicBezTo>
                        <a:cubicBezTo>
                          <a:pt x="472943" y="202085"/>
                          <a:pt x="462081" y="203965"/>
                          <a:pt x="453383" y="213123"/>
                        </a:cubicBezTo>
                        <a:cubicBezTo>
                          <a:pt x="439254" y="227995"/>
                          <a:pt x="356462" y="700011"/>
                          <a:pt x="358910" y="757929"/>
                        </a:cubicBezTo>
                        <a:lnTo>
                          <a:pt x="373766" y="757303"/>
                        </a:lnTo>
                        <a:cubicBezTo>
                          <a:pt x="371593" y="705943"/>
                          <a:pt x="453517" y="234571"/>
                          <a:pt x="464162" y="223366"/>
                        </a:cubicBezTo>
                        <a:cubicBezTo>
                          <a:pt x="470328" y="216874"/>
                          <a:pt x="486638" y="213507"/>
                          <a:pt x="499780" y="216214"/>
                        </a:cubicBezTo>
                        <a:cubicBezTo>
                          <a:pt x="506607" y="220601"/>
                          <a:pt x="512338" y="222514"/>
                          <a:pt x="513650" y="223224"/>
                        </a:cubicBezTo>
                        <a:cubicBezTo>
                          <a:pt x="487782" y="254239"/>
                          <a:pt x="519064" y="309259"/>
                          <a:pt x="559838" y="315709"/>
                        </a:cubicBezTo>
                        <a:cubicBezTo>
                          <a:pt x="631326" y="327022"/>
                          <a:pt x="658080" y="234454"/>
                          <a:pt x="613621" y="213507"/>
                        </a:cubicBezTo>
                        <a:close/>
                      </a:path>
                    </a:pathLst>
                  </a:custGeom>
                  <a:solidFill>
                    <a:srgbClr val="CE1725"/>
                  </a:solidFill>
                  <a:ln w="751"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A92FB805-D13B-8956-1773-F1A84AA8D7F4}"/>
                      </a:ext>
                    </a:extLst>
                  </p:cNvPr>
                  <p:cNvSpPr/>
                  <p:nvPr/>
                </p:nvSpPr>
                <p:spPr>
                  <a:xfrm>
                    <a:off x="7890274" y="4321755"/>
                    <a:ext cx="288224" cy="152751"/>
                  </a:xfrm>
                  <a:custGeom>
                    <a:avLst/>
                    <a:gdLst>
                      <a:gd name="connsiteX0" fmla="*/ 288224 w 288224"/>
                      <a:gd name="connsiteY0" fmla="*/ 62481 h 152751"/>
                      <a:gd name="connsiteX1" fmla="*/ 144112 w 288224"/>
                      <a:gd name="connsiteY1" fmla="*/ 152751 h 152751"/>
                      <a:gd name="connsiteX2" fmla="*/ 0 w 288224"/>
                      <a:gd name="connsiteY2" fmla="*/ 62481 h 152751"/>
                      <a:gd name="connsiteX3" fmla="*/ 144112 w 288224"/>
                      <a:gd name="connsiteY3" fmla="*/ 0 h 152751"/>
                      <a:gd name="connsiteX4" fmla="*/ 288224 w 288224"/>
                      <a:gd name="connsiteY4" fmla="*/ 62481 h 15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24" h="152751">
                        <a:moveTo>
                          <a:pt x="288224" y="62481"/>
                        </a:moveTo>
                        <a:cubicBezTo>
                          <a:pt x="288224" y="112337"/>
                          <a:pt x="223705" y="152751"/>
                          <a:pt x="144112" y="152751"/>
                        </a:cubicBezTo>
                        <a:cubicBezTo>
                          <a:pt x="64520" y="152751"/>
                          <a:pt x="0" y="112337"/>
                          <a:pt x="0" y="62481"/>
                        </a:cubicBezTo>
                        <a:cubicBezTo>
                          <a:pt x="0" y="12625"/>
                          <a:pt x="64520" y="0"/>
                          <a:pt x="144112" y="0"/>
                        </a:cubicBezTo>
                        <a:cubicBezTo>
                          <a:pt x="223705" y="0"/>
                          <a:pt x="288224" y="12625"/>
                          <a:pt x="288224" y="62481"/>
                        </a:cubicBezTo>
                        <a:close/>
                      </a:path>
                    </a:pathLst>
                  </a:custGeom>
                  <a:solidFill>
                    <a:srgbClr val="CE1725"/>
                  </a:solidFill>
                  <a:ln w="751" cap="flat">
                    <a:noFill/>
                    <a:prstDash val="solid"/>
                    <a:miter/>
                  </a:ln>
                </p:spPr>
                <p:txBody>
                  <a:bodyPr rtlCol="0" anchor="ctr"/>
                  <a:lstStyle/>
                  <a:p>
                    <a:endParaRPr lang="en-US"/>
                  </a:p>
                </p:txBody>
              </p:sp>
            </p:grpSp>
            <p:sp>
              <p:nvSpPr>
                <p:cNvPr id="140" name="Freeform 139">
                  <a:extLst>
                    <a:ext uri="{FF2B5EF4-FFF2-40B4-BE49-F238E27FC236}">
                      <a16:creationId xmlns:a16="http://schemas.microsoft.com/office/drawing/2014/main" id="{916E99FF-1850-F75E-3007-C231D35C3924}"/>
                    </a:ext>
                  </a:extLst>
                </p:cNvPr>
                <p:cNvSpPr/>
                <p:nvPr/>
              </p:nvSpPr>
              <p:spPr>
                <a:xfrm>
                  <a:off x="7801001" y="3464096"/>
                  <a:ext cx="377493" cy="139693"/>
                </a:xfrm>
                <a:custGeom>
                  <a:avLst/>
                  <a:gdLst>
                    <a:gd name="connsiteX0" fmla="*/ 343984 w 377493"/>
                    <a:gd name="connsiteY0" fmla="*/ 881 h 139693"/>
                    <a:gd name="connsiteX1" fmla="*/ 166518 w 377493"/>
                    <a:gd name="connsiteY1" fmla="*/ 11727 h 139693"/>
                    <a:gd name="connsiteX2" fmla="*/ 72 w 377493"/>
                    <a:gd name="connsiteY2" fmla="*/ 72302 h 139693"/>
                    <a:gd name="connsiteX3" fmla="*/ 187865 w 377493"/>
                    <a:gd name="connsiteY3" fmla="*/ 127665 h 139693"/>
                    <a:gd name="connsiteX4" fmla="*/ 343984 w 377493"/>
                    <a:gd name="connsiteY4" fmla="*/ 881 h 1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93" h="139693">
                      <a:moveTo>
                        <a:pt x="343984" y="881"/>
                      </a:moveTo>
                      <a:cubicBezTo>
                        <a:pt x="294863" y="-4700"/>
                        <a:pt x="229007" y="18310"/>
                        <a:pt x="166518" y="11727"/>
                      </a:cubicBezTo>
                      <a:cubicBezTo>
                        <a:pt x="78587" y="2461"/>
                        <a:pt x="-2761" y="22538"/>
                        <a:pt x="72" y="72302"/>
                      </a:cubicBezTo>
                      <a:cubicBezTo>
                        <a:pt x="4367" y="147751"/>
                        <a:pt x="83625" y="149288"/>
                        <a:pt x="187865" y="127665"/>
                      </a:cubicBezTo>
                      <a:cubicBezTo>
                        <a:pt x="358656" y="92230"/>
                        <a:pt x="423067" y="9872"/>
                        <a:pt x="343984" y="881"/>
                      </a:cubicBezTo>
                      <a:close/>
                    </a:path>
                  </a:pathLst>
                </a:custGeom>
                <a:solidFill>
                  <a:srgbClr val="CE4A00"/>
                </a:solidFill>
                <a:ln w="751"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D082186-46BA-E19D-E5BA-3F6F592EF695}"/>
                    </a:ext>
                  </a:extLst>
                </p:cNvPr>
                <p:cNvSpPr/>
                <p:nvPr/>
              </p:nvSpPr>
              <p:spPr>
                <a:xfrm>
                  <a:off x="7606021" y="1599124"/>
                  <a:ext cx="923457" cy="2522454"/>
                </a:xfrm>
                <a:custGeom>
                  <a:avLst/>
                  <a:gdLst>
                    <a:gd name="connsiteX0" fmla="*/ 777132 w 923457"/>
                    <a:gd name="connsiteY0" fmla="*/ 2275456 h 2522454"/>
                    <a:gd name="connsiteX1" fmla="*/ 761089 w 923457"/>
                    <a:gd name="connsiteY1" fmla="*/ 2263299 h 2522454"/>
                    <a:gd name="connsiteX2" fmla="*/ 760421 w 923457"/>
                    <a:gd name="connsiteY2" fmla="*/ 2184207 h 2522454"/>
                    <a:gd name="connsiteX3" fmla="*/ 702502 w 923457"/>
                    <a:gd name="connsiteY3" fmla="*/ 2152783 h 2522454"/>
                    <a:gd name="connsiteX4" fmla="*/ 607711 w 923457"/>
                    <a:gd name="connsiteY4" fmla="*/ 2225249 h 2522454"/>
                    <a:gd name="connsiteX5" fmla="*/ 603742 w 923457"/>
                    <a:gd name="connsiteY5" fmla="*/ 2230838 h 2522454"/>
                    <a:gd name="connsiteX6" fmla="*/ 593967 w 923457"/>
                    <a:gd name="connsiteY6" fmla="*/ 2241182 h 2522454"/>
                    <a:gd name="connsiteX7" fmla="*/ 593106 w 923457"/>
                    <a:gd name="connsiteY7" fmla="*/ 2239302 h 2522454"/>
                    <a:gd name="connsiteX8" fmla="*/ 585770 w 923457"/>
                    <a:gd name="connsiteY8" fmla="*/ 2224681 h 2522454"/>
                    <a:gd name="connsiteX9" fmla="*/ 525102 w 923457"/>
                    <a:gd name="connsiteY9" fmla="*/ 2174657 h 2522454"/>
                    <a:gd name="connsiteX10" fmla="*/ 458920 w 923457"/>
                    <a:gd name="connsiteY10" fmla="*/ 2199189 h 2522454"/>
                    <a:gd name="connsiteX11" fmla="*/ 427279 w 923457"/>
                    <a:gd name="connsiteY11" fmla="*/ 2254726 h 2522454"/>
                    <a:gd name="connsiteX12" fmla="*/ 423811 w 923457"/>
                    <a:gd name="connsiteY12" fmla="*/ 2264092 h 2522454"/>
                    <a:gd name="connsiteX13" fmla="*/ 419608 w 923457"/>
                    <a:gd name="connsiteY13" fmla="*/ 2255361 h 2522454"/>
                    <a:gd name="connsiteX14" fmla="*/ 395771 w 923457"/>
                    <a:gd name="connsiteY14" fmla="*/ 2215256 h 2522454"/>
                    <a:gd name="connsiteX15" fmla="*/ 336431 w 923457"/>
                    <a:gd name="connsiteY15" fmla="*/ 2187249 h 2522454"/>
                    <a:gd name="connsiteX16" fmla="*/ 262195 w 923457"/>
                    <a:gd name="connsiteY16" fmla="*/ 2250290 h 2522454"/>
                    <a:gd name="connsiteX17" fmla="*/ 244381 w 923457"/>
                    <a:gd name="connsiteY17" fmla="*/ 2223486 h 2522454"/>
                    <a:gd name="connsiteX18" fmla="*/ 192896 w 923457"/>
                    <a:gd name="connsiteY18" fmla="*/ 2199105 h 2522454"/>
                    <a:gd name="connsiteX19" fmla="*/ 110237 w 923457"/>
                    <a:gd name="connsiteY19" fmla="*/ 2266382 h 2522454"/>
                    <a:gd name="connsiteX20" fmla="*/ 102968 w 923457"/>
                    <a:gd name="connsiteY20" fmla="*/ 2280185 h 2522454"/>
                    <a:gd name="connsiteX21" fmla="*/ 109284 w 923457"/>
                    <a:gd name="connsiteY21" fmla="*/ 2240372 h 2522454"/>
                    <a:gd name="connsiteX22" fmla="*/ 159968 w 923457"/>
                    <a:gd name="connsiteY22" fmla="*/ 2187825 h 2522454"/>
                    <a:gd name="connsiteX23" fmla="*/ 203783 w 923457"/>
                    <a:gd name="connsiteY23" fmla="*/ 2183798 h 2522454"/>
                    <a:gd name="connsiteX24" fmla="*/ 388493 w 923457"/>
                    <a:gd name="connsiteY24" fmla="*/ 2111675 h 2522454"/>
                    <a:gd name="connsiteX25" fmla="*/ 468220 w 923457"/>
                    <a:gd name="connsiteY25" fmla="*/ 2030487 h 2522454"/>
                    <a:gd name="connsiteX26" fmla="*/ 681054 w 923457"/>
                    <a:gd name="connsiteY26" fmla="*/ 1963377 h 2522454"/>
                    <a:gd name="connsiteX27" fmla="*/ 823320 w 923457"/>
                    <a:gd name="connsiteY27" fmla="*/ 1552497 h 2522454"/>
                    <a:gd name="connsiteX28" fmla="*/ 681096 w 923457"/>
                    <a:gd name="connsiteY28" fmla="*/ 1506685 h 2522454"/>
                    <a:gd name="connsiteX29" fmla="*/ 556961 w 923457"/>
                    <a:gd name="connsiteY29" fmla="*/ 1511005 h 2522454"/>
                    <a:gd name="connsiteX30" fmla="*/ 455419 w 923457"/>
                    <a:gd name="connsiteY30" fmla="*/ 1360526 h 2522454"/>
                    <a:gd name="connsiteX31" fmla="*/ 452913 w 923457"/>
                    <a:gd name="connsiteY31" fmla="*/ 180591 h 2522454"/>
                    <a:gd name="connsiteX32" fmla="*/ 837147 w 923457"/>
                    <a:gd name="connsiteY32" fmla="*/ 182572 h 2522454"/>
                    <a:gd name="connsiteX33" fmla="*/ 837114 w 923457"/>
                    <a:gd name="connsiteY33" fmla="*/ 130543 h 2522454"/>
                    <a:gd name="connsiteX34" fmla="*/ 549943 w 923457"/>
                    <a:gd name="connsiteY34" fmla="*/ 129156 h 2522454"/>
                    <a:gd name="connsiteX35" fmla="*/ 729941 w 923457"/>
                    <a:gd name="connsiteY35" fmla="*/ 49981 h 2522454"/>
                    <a:gd name="connsiteX36" fmla="*/ 898467 w 923457"/>
                    <a:gd name="connsiteY36" fmla="*/ 49981 h 2522454"/>
                    <a:gd name="connsiteX37" fmla="*/ 923458 w 923457"/>
                    <a:gd name="connsiteY37" fmla="*/ 24991 h 2522454"/>
                    <a:gd name="connsiteX38" fmla="*/ 898467 w 923457"/>
                    <a:gd name="connsiteY38" fmla="*/ 0 h 2522454"/>
                    <a:gd name="connsiteX39" fmla="*/ 724685 w 923457"/>
                    <a:gd name="connsiteY39" fmla="*/ 0 h 2522454"/>
                    <a:gd name="connsiteX40" fmla="*/ 714626 w 923457"/>
                    <a:gd name="connsiteY40" fmla="*/ 2114 h 2522454"/>
                    <a:gd name="connsiteX41" fmla="*/ 410769 w 923457"/>
                    <a:gd name="connsiteY41" fmla="*/ 136275 h 2522454"/>
                    <a:gd name="connsiteX42" fmla="*/ 401352 w 923457"/>
                    <a:gd name="connsiteY42" fmla="*/ 171100 h 2522454"/>
                    <a:gd name="connsiteX43" fmla="*/ 399948 w 923457"/>
                    <a:gd name="connsiteY43" fmla="*/ 218173 h 2522454"/>
                    <a:gd name="connsiteX44" fmla="*/ 401753 w 923457"/>
                    <a:gd name="connsiteY44" fmla="*/ 1378055 h 2522454"/>
                    <a:gd name="connsiteX45" fmla="*/ 500011 w 923457"/>
                    <a:gd name="connsiteY45" fmla="*/ 1519811 h 2522454"/>
                    <a:gd name="connsiteX46" fmla="*/ 446162 w 923457"/>
                    <a:gd name="connsiteY46" fmla="*/ 1655894 h 2522454"/>
                    <a:gd name="connsiteX47" fmla="*/ 461836 w 923457"/>
                    <a:gd name="connsiteY47" fmla="*/ 1793221 h 2522454"/>
                    <a:gd name="connsiteX48" fmla="*/ 379578 w 923457"/>
                    <a:gd name="connsiteY48" fmla="*/ 1856864 h 2522454"/>
                    <a:gd name="connsiteX49" fmla="*/ 302417 w 923457"/>
                    <a:gd name="connsiteY49" fmla="*/ 1915685 h 2522454"/>
                    <a:gd name="connsiteX50" fmla="*/ 326848 w 923457"/>
                    <a:gd name="connsiteY50" fmla="*/ 1999297 h 2522454"/>
                    <a:gd name="connsiteX51" fmla="*/ 365466 w 923457"/>
                    <a:gd name="connsiteY51" fmla="*/ 2023293 h 2522454"/>
                    <a:gd name="connsiteX52" fmla="*/ 200934 w 923457"/>
                    <a:gd name="connsiteY52" fmla="*/ 2108901 h 2522454"/>
                    <a:gd name="connsiteX53" fmla="*/ 138144 w 923457"/>
                    <a:gd name="connsiteY53" fmla="*/ 2116154 h 2522454"/>
                    <a:gd name="connsiteX54" fmla="*/ 27812 w 923457"/>
                    <a:gd name="connsiteY54" fmla="*/ 2272966 h 2522454"/>
                    <a:gd name="connsiteX55" fmla="*/ 77534 w 923457"/>
                    <a:gd name="connsiteY55" fmla="*/ 2351489 h 2522454"/>
                    <a:gd name="connsiteX56" fmla="*/ 148070 w 923457"/>
                    <a:gd name="connsiteY56" fmla="*/ 2340819 h 2522454"/>
                    <a:gd name="connsiteX57" fmla="*/ 177104 w 923457"/>
                    <a:gd name="connsiteY57" fmla="*/ 2299452 h 2522454"/>
                    <a:gd name="connsiteX58" fmla="*/ 191066 w 923457"/>
                    <a:gd name="connsiteY58" fmla="*/ 2276926 h 2522454"/>
                    <a:gd name="connsiteX59" fmla="*/ 200382 w 923457"/>
                    <a:gd name="connsiteY59" fmla="*/ 2292551 h 2522454"/>
                    <a:gd name="connsiteX60" fmla="*/ 262462 w 923457"/>
                    <a:gd name="connsiteY60" fmla="*/ 2344813 h 2522454"/>
                    <a:gd name="connsiteX61" fmla="*/ 307948 w 923457"/>
                    <a:gd name="connsiteY61" fmla="*/ 2318803 h 2522454"/>
                    <a:gd name="connsiteX62" fmla="*/ 326096 w 923457"/>
                    <a:gd name="connsiteY62" fmla="*/ 2288949 h 2522454"/>
                    <a:gd name="connsiteX63" fmla="*/ 340191 w 923457"/>
                    <a:gd name="connsiteY63" fmla="*/ 2265137 h 2522454"/>
                    <a:gd name="connsiteX64" fmla="*/ 352273 w 923457"/>
                    <a:gd name="connsiteY64" fmla="*/ 2287479 h 2522454"/>
                    <a:gd name="connsiteX65" fmla="*/ 378467 w 923457"/>
                    <a:gd name="connsiteY65" fmla="*/ 2328261 h 2522454"/>
                    <a:gd name="connsiteX66" fmla="*/ 441474 w 923457"/>
                    <a:gd name="connsiteY66" fmla="*/ 2349851 h 2522454"/>
                    <a:gd name="connsiteX67" fmla="*/ 497271 w 923457"/>
                    <a:gd name="connsiteY67" fmla="*/ 2280477 h 2522454"/>
                    <a:gd name="connsiteX68" fmla="*/ 507490 w 923457"/>
                    <a:gd name="connsiteY68" fmla="*/ 2256038 h 2522454"/>
                    <a:gd name="connsiteX69" fmla="*/ 513472 w 923457"/>
                    <a:gd name="connsiteY69" fmla="*/ 2251326 h 2522454"/>
                    <a:gd name="connsiteX70" fmla="*/ 522086 w 923457"/>
                    <a:gd name="connsiteY70" fmla="*/ 2263616 h 2522454"/>
                    <a:gd name="connsiteX71" fmla="*/ 525295 w 923457"/>
                    <a:gd name="connsiteY71" fmla="*/ 2270417 h 2522454"/>
                    <a:gd name="connsiteX72" fmla="*/ 580306 w 923457"/>
                    <a:gd name="connsiteY72" fmla="*/ 2323607 h 2522454"/>
                    <a:gd name="connsiteX73" fmla="*/ 586881 w 923457"/>
                    <a:gd name="connsiteY73" fmla="*/ 2324025 h 2522454"/>
                    <a:gd name="connsiteX74" fmla="*/ 664093 w 923457"/>
                    <a:gd name="connsiteY74" fmla="*/ 2274796 h 2522454"/>
                    <a:gd name="connsiteX75" fmla="*/ 668429 w 923457"/>
                    <a:gd name="connsiteY75" fmla="*/ 2268696 h 2522454"/>
                    <a:gd name="connsiteX76" fmla="*/ 687070 w 923457"/>
                    <a:gd name="connsiteY76" fmla="*/ 2243956 h 2522454"/>
                    <a:gd name="connsiteX77" fmla="*/ 688699 w 923457"/>
                    <a:gd name="connsiteY77" fmla="*/ 2291381 h 2522454"/>
                    <a:gd name="connsiteX78" fmla="*/ 704482 w 923457"/>
                    <a:gd name="connsiteY78" fmla="*/ 2312979 h 2522454"/>
                    <a:gd name="connsiteX79" fmla="*/ 647975 w 923457"/>
                    <a:gd name="connsiteY79" fmla="*/ 2309353 h 2522454"/>
                    <a:gd name="connsiteX80" fmla="*/ 607277 w 923457"/>
                    <a:gd name="connsiteY80" fmla="*/ 2356076 h 2522454"/>
                    <a:gd name="connsiteX81" fmla="*/ 603249 w 923457"/>
                    <a:gd name="connsiteY81" fmla="*/ 2392898 h 2522454"/>
                    <a:gd name="connsiteX82" fmla="*/ 602999 w 923457"/>
                    <a:gd name="connsiteY82" fmla="*/ 2399273 h 2522454"/>
                    <a:gd name="connsiteX83" fmla="*/ 602556 w 923457"/>
                    <a:gd name="connsiteY83" fmla="*/ 2404253 h 2522454"/>
                    <a:gd name="connsiteX84" fmla="*/ 600133 w 923457"/>
                    <a:gd name="connsiteY84" fmla="*/ 2398596 h 2522454"/>
                    <a:gd name="connsiteX85" fmla="*/ 594092 w 923457"/>
                    <a:gd name="connsiteY85" fmla="*/ 2383105 h 2522454"/>
                    <a:gd name="connsiteX86" fmla="*/ 554755 w 923457"/>
                    <a:gd name="connsiteY86" fmla="*/ 2317098 h 2522454"/>
                    <a:gd name="connsiteX87" fmla="*/ 503696 w 923457"/>
                    <a:gd name="connsiteY87" fmla="*/ 2308359 h 2522454"/>
                    <a:gd name="connsiteX88" fmla="*/ 457926 w 923457"/>
                    <a:gd name="connsiteY88" fmla="*/ 2408739 h 2522454"/>
                    <a:gd name="connsiteX89" fmla="*/ 452420 w 923457"/>
                    <a:gd name="connsiteY89" fmla="*/ 2440456 h 2522454"/>
                    <a:gd name="connsiteX90" fmla="*/ 444942 w 923457"/>
                    <a:gd name="connsiteY90" fmla="*/ 2447508 h 2522454"/>
                    <a:gd name="connsiteX91" fmla="*/ 435350 w 923457"/>
                    <a:gd name="connsiteY91" fmla="*/ 2440339 h 2522454"/>
                    <a:gd name="connsiteX92" fmla="*/ 425014 w 923457"/>
                    <a:gd name="connsiteY92" fmla="*/ 2412307 h 2522454"/>
                    <a:gd name="connsiteX93" fmla="*/ 406123 w 923457"/>
                    <a:gd name="connsiteY93" fmla="*/ 2364047 h 2522454"/>
                    <a:gd name="connsiteX94" fmla="*/ 343801 w 923457"/>
                    <a:gd name="connsiteY94" fmla="*/ 2327910 h 2522454"/>
                    <a:gd name="connsiteX95" fmla="*/ 273073 w 923457"/>
                    <a:gd name="connsiteY95" fmla="*/ 2412407 h 2522454"/>
                    <a:gd name="connsiteX96" fmla="*/ 271411 w 923457"/>
                    <a:gd name="connsiteY96" fmla="*/ 2416944 h 2522454"/>
                    <a:gd name="connsiteX97" fmla="*/ 267500 w 923457"/>
                    <a:gd name="connsiteY97" fmla="*/ 2408931 h 2522454"/>
                    <a:gd name="connsiteX98" fmla="*/ 263289 w 923457"/>
                    <a:gd name="connsiteY98" fmla="*/ 2399665 h 2522454"/>
                    <a:gd name="connsiteX99" fmla="*/ 203766 w 923457"/>
                    <a:gd name="connsiteY99" fmla="*/ 2327125 h 2522454"/>
                    <a:gd name="connsiteX100" fmla="*/ 146850 w 923457"/>
                    <a:gd name="connsiteY100" fmla="*/ 2353177 h 2522454"/>
                    <a:gd name="connsiteX101" fmla="*/ 128318 w 923457"/>
                    <a:gd name="connsiteY101" fmla="*/ 2390132 h 2522454"/>
                    <a:gd name="connsiteX102" fmla="*/ 110513 w 923457"/>
                    <a:gd name="connsiteY102" fmla="*/ 2426118 h 2522454"/>
                    <a:gd name="connsiteX103" fmla="*/ 100904 w 923457"/>
                    <a:gd name="connsiteY103" fmla="*/ 2436713 h 2522454"/>
                    <a:gd name="connsiteX104" fmla="*/ 88279 w 923457"/>
                    <a:gd name="connsiteY104" fmla="*/ 2433705 h 2522454"/>
                    <a:gd name="connsiteX105" fmla="*/ 33151 w 923457"/>
                    <a:gd name="connsiteY105" fmla="*/ 2427129 h 2522454"/>
                    <a:gd name="connsiteX106" fmla="*/ 231 w 923457"/>
                    <a:gd name="connsiteY106" fmla="*/ 2468513 h 2522454"/>
                    <a:gd name="connsiteX107" fmla="*/ 41381 w 923457"/>
                    <a:gd name="connsiteY107" fmla="*/ 2501617 h 2522454"/>
                    <a:gd name="connsiteX108" fmla="*/ 67249 w 923457"/>
                    <a:gd name="connsiteY108" fmla="*/ 2505602 h 2522454"/>
                    <a:gd name="connsiteX109" fmla="*/ 107446 w 923457"/>
                    <a:gd name="connsiteY109" fmla="*/ 2511367 h 2522454"/>
                    <a:gd name="connsiteX110" fmla="*/ 193706 w 923457"/>
                    <a:gd name="connsiteY110" fmla="*/ 2426803 h 2522454"/>
                    <a:gd name="connsiteX111" fmla="*/ 195144 w 923457"/>
                    <a:gd name="connsiteY111" fmla="*/ 2430054 h 2522454"/>
                    <a:gd name="connsiteX112" fmla="*/ 201502 w 923457"/>
                    <a:gd name="connsiteY112" fmla="*/ 2443781 h 2522454"/>
                    <a:gd name="connsiteX113" fmla="*/ 206757 w 923457"/>
                    <a:gd name="connsiteY113" fmla="*/ 2455228 h 2522454"/>
                    <a:gd name="connsiteX114" fmla="*/ 277711 w 923457"/>
                    <a:gd name="connsiteY114" fmla="*/ 2508301 h 2522454"/>
                    <a:gd name="connsiteX115" fmla="*/ 277978 w 923457"/>
                    <a:gd name="connsiteY115" fmla="*/ 2508301 h 2522454"/>
                    <a:gd name="connsiteX116" fmla="*/ 327191 w 923457"/>
                    <a:gd name="connsiteY116" fmla="*/ 2475565 h 2522454"/>
                    <a:gd name="connsiteX117" fmla="*/ 343049 w 923457"/>
                    <a:gd name="connsiteY117" fmla="*/ 2438183 h 2522454"/>
                    <a:gd name="connsiteX118" fmla="*/ 349424 w 923457"/>
                    <a:gd name="connsiteY118" fmla="*/ 2421306 h 2522454"/>
                    <a:gd name="connsiteX119" fmla="*/ 354145 w 923457"/>
                    <a:gd name="connsiteY119" fmla="*/ 2435518 h 2522454"/>
                    <a:gd name="connsiteX120" fmla="*/ 375693 w 923457"/>
                    <a:gd name="connsiteY120" fmla="*/ 2485282 h 2522454"/>
                    <a:gd name="connsiteX121" fmla="*/ 444791 w 923457"/>
                    <a:gd name="connsiteY121" fmla="*/ 2522455 h 2522454"/>
                    <a:gd name="connsiteX122" fmla="*/ 448309 w 923457"/>
                    <a:gd name="connsiteY122" fmla="*/ 2522380 h 2522454"/>
                    <a:gd name="connsiteX123" fmla="*/ 516639 w 923457"/>
                    <a:gd name="connsiteY123" fmla="*/ 2478573 h 2522454"/>
                    <a:gd name="connsiteX124" fmla="*/ 530717 w 923457"/>
                    <a:gd name="connsiteY124" fmla="*/ 2426093 h 2522454"/>
                    <a:gd name="connsiteX125" fmla="*/ 532564 w 923457"/>
                    <a:gd name="connsiteY125" fmla="*/ 2430271 h 2522454"/>
                    <a:gd name="connsiteX126" fmla="*/ 535279 w 923457"/>
                    <a:gd name="connsiteY126" fmla="*/ 2437014 h 2522454"/>
                    <a:gd name="connsiteX127" fmla="*/ 589062 w 923457"/>
                    <a:gd name="connsiteY127" fmla="*/ 2503371 h 2522454"/>
                    <a:gd name="connsiteX128" fmla="*/ 635008 w 923457"/>
                    <a:gd name="connsiteY128" fmla="*/ 2493788 h 2522454"/>
                    <a:gd name="connsiteX129" fmla="*/ 677286 w 923457"/>
                    <a:gd name="connsiteY129" fmla="*/ 2405013 h 2522454"/>
                    <a:gd name="connsiteX130" fmla="*/ 677729 w 923457"/>
                    <a:gd name="connsiteY130" fmla="*/ 2395112 h 2522454"/>
                    <a:gd name="connsiteX131" fmla="*/ 678247 w 923457"/>
                    <a:gd name="connsiteY131" fmla="*/ 2383882 h 2522454"/>
                    <a:gd name="connsiteX132" fmla="*/ 706713 w 923457"/>
                    <a:gd name="connsiteY132" fmla="*/ 2390684 h 2522454"/>
                    <a:gd name="connsiteX133" fmla="*/ 813293 w 923457"/>
                    <a:gd name="connsiteY133" fmla="*/ 2393975 h 2522454"/>
                    <a:gd name="connsiteX134" fmla="*/ 834248 w 923457"/>
                    <a:gd name="connsiteY134" fmla="*/ 2361549 h 2522454"/>
                    <a:gd name="connsiteX135" fmla="*/ 811931 w 923457"/>
                    <a:gd name="connsiteY135" fmla="*/ 2303939 h 2522454"/>
                    <a:gd name="connsiteX136" fmla="*/ 777115 w 923457"/>
                    <a:gd name="connsiteY136" fmla="*/ 2275464 h 252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23457" h="2522454">
                      <a:moveTo>
                        <a:pt x="777132" y="2275456"/>
                      </a:moveTo>
                      <a:cubicBezTo>
                        <a:pt x="772285" y="2271896"/>
                        <a:pt x="765869" y="2267192"/>
                        <a:pt x="761089" y="2263299"/>
                      </a:cubicBezTo>
                      <a:cubicBezTo>
                        <a:pt x="769236" y="2250440"/>
                        <a:pt x="787024" y="2219751"/>
                        <a:pt x="760421" y="2184207"/>
                      </a:cubicBezTo>
                      <a:cubicBezTo>
                        <a:pt x="740694" y="2157855"/>
                        <a:pt x="718009" y="2152574"/>
                        <a:pt x="702502" y="2152783"/>
                      </a:cubicBezTo>
                      <a:cubicBezTo>
                        <a:pt x="658570" y="2153376"/>
                        <a:pt x="627964" y="2196623"/>
                        <a:pt x="607711" y="2225249"/>
                      </a:cubicBezTo>
                      <a:cubicBezTo>
                        <a:pt x="606299" y="2227246"/>
                        <a:pt x="604971" y="2229125"/>
                        <a:pt x="603742" y="2230838"/>
                      </a:cubicBezTo>
                      <a:cubicBezTo>
                        <a:pt x="601754" y="2233596"/>
                        <a:pt x="597952" y="2237564"/>
                        <a:pt x="593967" y="2241182"/>
                      </a:cubicBezTo>
                      <a:cubicBezTo>
                        <a:pt x="593658" y="2240505"/>
                        <a:pt x="593365" y="2239870"/>
                        <a:pt x="593106" y="2239302"/>
                      </a:cubicBezTo>
                      <a:cubicBezTo>
                        <a:pt x="590758" y="2234130"/>
                        <a:pt x="588544" y="2229243"/>
                        <a:pt x="585770" y="2224681"/>
                      </a:cubicBezTo>
                      <a:cubicBezTo>
                        <a:pt x="574206" y="2205630"/>
                        <a:pt x="555348" y="2179729"/>
                        <a:pt x="525102" y="2174657"/>
                      </a:cubicBezTo>
                      <a:cubicBezTo>
                        <a:pt x="494489" y="2169527"/>
                        <a:pt x="471353" y="2188820"/>
                        <a:pt x="458920" y="2199189"/>
                      </a:cubicBezTo>
                      <a:cubicBezTo>
                        <a:pt x="442527" y="2212858"/>
                        <a:pt x="434773" y="2234147"/>
                        <a:pt x="427279" y="2254726"/>
                      </a:cubicBezTo>
                      <a:cubicBezTo>
                        <a:pt x="426293" y="2257442"/>
                        <a:pt x="425090" y="2260734"/>
                        <a:pt x="423811" y="2264092"/>
                      </a:cubicBezTo>
                      <a:cubicBezTo>
                        <a:pt x="422324" y="2261118"/>
                        <a:pt x="420837" y="2257960"/>
                        <a:pt x="419608" y="2255361"/>
                      </a:cubicBezTo>
                      <a:cubicBezTo>
                        <a:pt x="413559" y="2242536"/>
                        <a:pt x="406691" y="2227989"/>
                        <a:pt x="395771" y="2215256"/>
                      </a:cubicBezTo>
                      <a:cubicBezTo>
                        <a:pt x="375910" y="2192103"/>
                        <a:pt x="352532" y="2187249"/>
                        <a:pt x="336431" y="2187249"/>
                      </a:cubicBezTo>
                      <a:cubicBezTo>
                        <a:pt x="297872" y="2187249"/>
                        <a:pt x="277209" y="2222892"/>
                        <a:pt x="262195" y="2250290"/>
                      </a:cubicBezTo>
                      <a:cubicBezTo>
                        <a:pt x="256847" y="2241023"/>
                        <a:pt x="251199" y="2231699"/>
                        <a:pt x="244381" y="2223486"/>
                      </a:cubicBezTo>
                      <a:cubicBezTo>
                        <a:pt x="225724" y="2201010"/>
                        <a:pt x="206089" y="2197818"/>
                        <a:pt x="192896" y="2199105"/>
                      </a:cubicBezTo>
                      <a:cubicBezTo>
                        <a:pt x="140675" y="2204185"/>
                        <a:pt x="121625" y="2243121"/>
                        <a:pt x="110237" y="2266382"/>
                      </a:cubicBezTo>
                      <a:cubicBezTo>
                        <a:pt x="108140" y="2270685"/>
                        <a:pt x="105207" y="2276659"/>
                        <a:pt x="102968" y="2280185"/>
                      </a:cubicBezTo>
                      <a:cubicBezTo>
                        <a:pt x="101706" y="2273785"/>
                        <a:pt x="101673" y="2259447"/>
                        <a:pt x="109284" y="2240372"/>
                      </a:cubicBezTo>
                      <a:cubicBezTo>
                        <a:pt x="119804" y="2214003"/>
                        <a:pt x="138754" y="2194359"/>
                        <a:pt x="159968" y="2187825"/>
                      </a:cubicBezTo>
                      <a:cubicBezTo>
                        <a:pt x="168674" y="2185143"/>
                        <a:pt x="186521" y="2184458"/>
                        <a:pt x="203783" y="2183798"/>
                      </a:cubicBezTo>
                      <a:cubicBezTo>
                        <a:pt x="257583" y="2181734"/>
                        <a:pt x="322846" y="2163177"/>
                        <a:pt x="388493" y="2111675"/>
                      </a:cubicBezTo>
                      <a:cubicBezTo>
                        <a:pt x="390992" y="2109712"/>
                        <a:pt x="432066" y="2069473"/>
                        <a:pt x="468220" y="2030487"/>
                      </a:cubicBezTo>
                      <a:cubicBezTo>
                        <a:pt x="544069" y="2025774"/>
                        <a:pt x="619701" y="2006056"/>
                        <a:pt x="681054" y="1963377"/>
                      </a:cubicBezTo>
                      <a:cubicBezTo>
                        <a:pt x="800367" y="1880409"/>
                        <a:pt x="957506" y="1679347"/>
                        <a:pt x="823320" y="1552497"/>
                      </a:cubicBezTo>
                      <a:cubicBezTo>
                        <a:pt x="791920" y="1523137"/>
                        <a:pt x="744429" y="1511581"/>
                        <a:pt x="681096" y="1506685"/>
                      </a:cubicBezTo>
                      <a:cubicBezTo>
                        <a:pt x="667360" y="1505624"/>
                        <a:pt x="603650" y="1504914"/>
                        <a:pt x="556961" y="1511005"/>
                      </a:cubicBezTo>
                      <a:cubicBezTo>
                        <a:pt x="517800" y="1463079"/>
                        <a:pt x="455419" y="1360526"/>
                        <a:pt x="455419" y="1360526"/>
                      </a:cubicBezTo>
                      <a:cubicBezTo>
                        <a:pt x="455419" y="1360526"/>
                        <a:pt x="448200" y="297582"/>
                        <a:pt x="452913" y="180591"/>
                      </a:cubicBezTo>
                      <a:cubicBezTo>
                        <a:pt x="522721" y="180909"/>
                        <a:pt x="713957" y="181602"/>
                        <a:pt x="837147" y="182572"/>
                      </a:cubicBezTo>
                      <a:cubicBezTo>
                        <a:pt x="862431" y="182772"/>
                        <a:pt x="868329" y="130785"/>
                        <a:pt x="837114" y="130543"/>
                      </a:cubicBezTo>
                      <a:cubicBezTo>
                        <a:pt x="754430" y="129891"/>
                        <a:pt x="631198" y="129708"/>
                        <a:pt x="549943" y="129156"/>
                      </a:cubicBezTo>
                      <a:lnTo>
                        <a:pt x="729941" y="49981"/>
                      </a:lnTo>
                      <a:lnTo>
                        <a:pt x="898467" y="49981"/>
                      </a:lnTo>
                      <a:cubicBezTo>
                        <a:pt x="912270" y="49981"/>
                        <a:pt x="923458" y="38794"/>
                        <a:pt x="923458" y="24991"/>
                      </a:cubicBezTo>
                      <a:cubicBezTo>
                        <a:pt x="923458" y="11188"/>
                        <a:pt x="912270" y="0"/>
                        <a:pt x="898467" y="0"/>
                      </a:cubicBezTo>
                      <a:lnTo>
                        <a:pt x="724685" y="0"/>
                      </a:lnTo>
                      <a:cubicBezTo>
                        <a:pt x="721226" y="0"/>
                        <a:pt x="717792" y="719"/>
                        <a:pt x="714626" y="2114"/>
                      </a:cubicBezTo>
                      <a:cubicBezTo>
                        <a:pt x="714626" y="2114"/>
                        <a:pt x="415180" y="131821"/>
                        <a:pt x="410769" y="136275"/>
                      </a:cubicBezTo>
                      <a:cubicBezTo>
                        <a:pt x="402689" y="144438"/>
                        <a:pt x="402213" y="153905"/>
                        <a:pt x="401352" y="171100"/>
                      </a:cubicBezTo>
                      <a:cubicBezTo>
                        <a:pt x="400809" y="181987"/>
                        <a:pt x="400333" y="197820"/>
                        <a:pt x="399948" y="218173"/>
                      </a:cubicBezTo>
                      <a:cubicBezTo>
                        <a:pt x="399405" y="246857"/>
                        <a:pt x="401753" y="1378055"/>
                        <a:pt x="401753" y="1378055"/>
                      </a:cubicBezTo>
                      <a:cubicBezTo>
                        <a:pt x="401753" y="1378055"/>
                        <a:pt x="482682" y="1500895"/>
                        <a:pt x="500011" y="1519811"/>
                      </a:cubicBezTo>
                      <a:cubicBezTo>
                        <a:pt x="435400" y="1535995"/>
                        <a:pt x="417912" y="1591274"/>
                        <a:pt x="446162" y="1655894"/>
                      </a:cubicBezTo>
                      <a:cubicBezTo>
                        <a:pt x="465128" y="1699291"/>
                        <a:pt x="478505" y="1746131"/>
                        <a:pt x="461836" y="1793221"/>
                      </a:cubicBezTo>
                      <a:cubicBezTo>
                        <a:pt x="445518" y="1840454"/>
                        <a:pt x="422466" y="1849971"/>
                        <a:pt x="379578" y="1856864"/>
                      </a:cubicBezTo>
                      <a:cubicBezTo>
                        <a:pt x="345405" y="1862345"/>
                        <a:pt x="314014" y="1881127"/>
                        <a:pt x="302417" y="1915685"/>
                      </a:cubicBezTo>
                      <a:cubicBezTo>
                        <a:pt x="298097" y="1928569"/>
                        <a:pt x="297045" y="1963536"/>
                        <a:pt x="326848" y="1999297"/>
                      </a:cubicBezTo>
                      <a:cubicBezTo>
                        <a:pt x="336532" y="2010919"/>
                        <a:pt x="350368" y="2018438"/>
                        <a:pt x="365466" y="2023293"/>
                      </a:cubicBezTo>
                      <a:cubicBezTo>
                        <a:pt x="311800" y="2070893"/>
                        <a:pt x="250247" y="2110155"/>
                        <a:pt x="200934" y="2108901"/>
                      </a:cubicBezTo>
                      <a:cubicBezTo>
                        <a:pt x="176879" y="2108283"/>
                        <a:pt x="156133" y="2110622"/>
                        <a:pt x="138144" y="2116154"/>
                      </a:cubicBezTo>
                      <a:cubicBezTo>
                        <a:pt x="68870" y="2137476"/>
                        <a:pt x="27645" y="2212624"/>
                        <a:pt x="27812" y="2272966"/>
                      </a:cubicBezTo>
                      <a:cubicBezTo>
                        <a:pt x="27921" y="2312779"/>
                        <a:pt x="46511" y="2342131"/>
                        <a:pt x="77534" y="2351489"/>
                      </a:cubicBezTo>
                      <a:cubicBezTo>
                        <a:pt x="112108" y="2361916"/>
                        <a:pt x="134977" y="2351439"/>
                        <a:pt x="148070" y="2340819"/>
                      </a:cubicBezTo>
                      <a:cubicBezTo>
                        <a:pt x="162650" y="2328988"/>
                        <a:pt x="170328" y="2313297"/>
                        <a:pt x="177104" y="2299452"/>
                      </a:cubicBezTo>
                      <a:cubicBezTo>
                        <a:pt x="183413" y="2286568"/>
                        <a:pt x="187072" y="2280168"/>
                        <a:pt x="191066" y="2276926"/>
                      </a:cubicBezTo>
                      <a:cubicBezTo>
                        <a:pt x="194241" y="2281822"/>
                        <a:pt x="197842" y="2288106"/>
                        <a:pt x="200382" y="2292551"/>
                      </a:cubicBezTo>
                      <a:cubicBezTo>
                        <a:pt x="213692" y="2315837"/>
                        <a:pt x="230261" y="2344813"/>
                        <a:pt x="262462" y="2344813"/>
                      </a:cubicBezTo>
                      <a:cubicBezTo>
                        <a:pt x="279674" y="2344813"/>
                        <a:pt x="294973" y="2336065"/>
                        <a:pt x="307948" y="2318803"/>
                      </a:cubicBezTo>
                      <a:cubicBezTo>
                        <a:pt x="314641" y="2309896"/>
                        <a:pt x="320465" y="2299243"/>
                        <a:pt x="326096" y="2288949"/>
                      </a:cubicBezTo>
                      <a:cubicBezTo>
                        <a:pt x="329664" y="2282424"/>
                        <a:pt x="335496" y="2271754"/>
                        <a:pt x="340191" y="2265137"/>
                      </a:cubicBezTo>
                      <a:cubicBezTo>
                        <a:pt x="344286" y="2270551"/>
                        <a:pt x="349474" y="2281547"/>
                        <a:pt x="352273" y="2287479"/>
                      </a:cubicBezTo>
                      <a:cubicBezTo>
                        <a:pt x="359066" y="2301875"/>
                        <a:pt x="366093" y="2316764"/>
                        <a:pt x="378467" y="2328261"/>
                      </a:cubicBezTo>
                      <a:cubicBezTo>
                        <a:pt x="399364" y="2347662"/>
                        <a:pt x="420561" y="2354931"/>
                        <a:pt x="441474" y="2349851"/>
                      </a:cubicBezTo>
                      <a:cubicBezTo>
                        <a:pt x="474971" y="2341713"/>
                        <a:pt x="487336" y="2307757"/>
                        <a:pt x="497271" y="2280477"/>
                      </a:cubicBezTo>
                      <a:cubicBezTo>
                        <a:pt x="500237" y="2272323"/>
                        <a:pt x="504657" y="2260174"/>
                        <a:pt x="507490" y="2256038"/>
                      </a:cubicBezTo>
                      <a:cubicBezTo>
                        <a:pt x="509988" y="2253974"/>
                        <a:pt x="511943" y="2252454"/>
                        <a:pt x="513472" y="2251326"/>
                      </a:cubicBezTo>
                      <a:cubicBezTo>
                        <a:pt x="515552" y="2253757"/>
                        <a:pt x="518443" y="2257617"/>
                        <a:pt x="522086" y="2263616"/>
                      </a:cubicBezTo>
                      <a:cubicBezTo>
                        <a:pt x="522696" y="2264686"/>
                        <a:pt x="524200" y="2267994"/>
                        <a:pt x="525295" y="2270417"/>
                      </a:cubicBezTo>
                      <a:cubicBezTo>
                        <a:pt x="533057" y="2287521"/>
                        <a:pt x="547511" y="2319354"/>
                        <a:pt x="580306" y="2323607"/>
                      </a:cubicBezTo>
                      <a:cubicBezTo>
                        <a:pt x="582512" y="2323891"/>
                        <a:pt x="584701" y="2324025"/>
                        <a:pt x="586881" y="2324025"/>
                      </a:cubicBezTo>
                      <a:cubicBezTo>
                        <a:pt x="628132" y="2324025"/>
                        <a:pt x="663725" y="2275314"/>
                        <a:pt x="664093" y="2274796"/>
                      </a:cubicBezTo>
                      <a:cubicBezTo>
                        <a:pt x="665438" y="2272924"/>
                        <a:pt x="666892" y="2270877"/>
                        <a:pt x="668429" y="2268696"/>
                      </a:cubicBezTo>
                      <a:cubicBezTo>
                        <a:pt x="673760" y="2261160"/>
                        <a:pt x="680227" y="2252019"/>
                        <a:pt x="687070" y="2243956"/>
                      </a:cubicBezTo>
                      <a:cubicBezTo>
                        <a:pt x="682407" y="2256422"/>
                        <a:pt x="680268" y="2272615"/>
                        <a:pt x="688699" y="2291381"/>
                      </a:cubicBezTo>
                      <a:cubicBezTo>
                        <a:pt x="692334" y="2299469"/>
                        <a:pt x="697790" y="2306437"/>
                        <a:pt x="704482" y="2312979"/>
                      </a:cubicBezTo>
                      <a:cubicBezTo>
                        <a:pt x="679709" y="2307172"/>
                        <a:pt x="662915" y="2304908"/>
                        <a:pt x="647975" y="2309353"/>
                      </a:cubicBezTo>
                      <a:cubicBezTo>
                        <a:pt x="636253" y="2312837"/>
                        <a:pt x="615381" y="2323549"/>
                        <a:pt x="607277" y="2356076"/>
                      </a:cubicBezTo>
                      <a:cubicBezTo>
                        <a:pt x="603935" y="2369470"/>
                        <a:pt x="603542" y="2383013"/>
                        <a:pt x="603249" y="2392898"/>
                      </a:cubicBezTo>
                      <a:cubicBezTo>
                        <a:pt x="603174" y="2395371"/>
                        <a:pt x="603099" y="2397919"/>
                        <a:pt x="602999" y="2399273"/>
                      </a:cubicBezTo>
                      <a:cubicBezTo>
                        <a:pt x="602865" y="2401027"/>
                        <a:pt x="602723" y="2402682"/>
                        <a:pt x="602556" y="2404253"/>
                      </a:cubicBezTo>
                      <a:cubicBezTo>
                        <a:pt x="601745" y="2402222"/>
                        <a:pt x="600952" y="2400350"/>
                        <a:pt x="600133" y="2398596"/>
                      </a:cubicBezTo>
                      <a:cubicBezTo>
                        <a:pt x="598420" y="2394903"/>
                        <a:pt x="596323" y="2389171"/>
                        <a:pt x="594092" y="2383105"/>
                      </a:cubicBezTo>
                      <a:cubicBezTo>
                        <a:pt x="585996" y="2361006"/>
                        <a:pt x="575903" y="2333500"/>
                        <a:pt x="554755" y="2317098"/>
                      </a:cubicBezTo>
                      <a:cubicBezTo>
                        <a:pt x="532204" y="2299619"/>
                        <a:pt x="511533" y="2305167"/>
                        <a:pt x="503696" y="2308359"/>
                      </a:cubicBezTo>
                      <a:cubicBezTo>
                        <a:pt x="470417" y="2321928"/>
                        <a:pt x="464351" y="2364097"/>
                        <a:pt x="457926" y="2408739"/>
                      </a:cubicBezTo>
                      <a:cubicBezTo>
                        <a:pt x="456422" y="2419217"/>
                        <a:pt x="454183" y="2434741"/>
                        <a:pt x="452420" y="2440456"/>
                      </a:cubicBezTo>
                      <a:cubicBezTo>
                        <a:pt x="448919" y="2445653"/>
                        <a:pt x="445911" y="2447466"/>
                        <a:pt x="444942" y="2447508"/>
                      </a:cubicBezTo>
                      <a:cubicBezTo>
                        <a:pt x="443588" y="2447583"/>
                        <a:pt x="439586" y="2445887"/>
                        <a:pt x="435350" y="2440339"/>
                      </a:cubicBezTo>
                      <a:cubicBezTo>
                        <a:pt x="432743" y="2436145"/>
                        <a:pt x="428097" y="2421815"/>
                        <a:pt x="425014" y="2412307"/>
                      </a:cubicBezTo>
                      <a:cubicBezTo>
                        <a:pt x="419901" y="2396515"/>
                        <a:pt x="414102" y="2378619"/>
                        <a:pt x="406123" y="2364047"/>
                      </a:cubicBezTo>
                      <a:cubicBezTo>
                        <a:pt x="385043" y="2325504"/>
                        <a:pt x="355515" y="2325930"/>
                        <a:pt x="343801" y="2327910"/>
                      </a:cubicBezTo>
                      <a:cubicBezTo>
                        <a:pt x="301256" y="2335079"/>
                        <a:pt x="284971" y="2379771"/>
                        <a:pt x="273073" y="2412407"/>
                      </a:cubicBezTo>
                      <a:cubicBezTo>
                        <a:pt x="272555" y="2413828"/>
                        <a:pt x="271995" y="2415357"/>
                        <a:pt x="271411" y="2416944"/>
                      </a:cubicBezTo>
                      <a:cubicBezTo>
                        <a:pt x="270232" y="2414388"/>
                        <a:pt x="268946" y="2411706"/>
                        <a:pt x="267500" y="2408931"/>
                      </a:cubicBezTo>
                      <a:cubicBezTo>
                        <a:pt x="266723" y="2407444"/>
                        <a:pt x="264902" y="2403308"/>
                        <a:pt x="263289" y="2399665"/>
                      </a:cubicBezTo>
                      <a:cubicBezTo>
                        <a:pt x="247590" y="2364063"/>
                        <a:pt x="232283" y="2334026"/>
                        <a:pt x="203766" y="2327125"/>
                      </a:cubicBezTo>
                      <a:cubicBezTo>
                        <a:pt x="193539" y="2324652"/>
                        <a:pt x="167529" y="2322245"/>
                        <a:pt x="146850" y="2353177"/>
                      </a:cubicBezTo>
                      <a:cubicBezTo>
                        <a:pt x="139790" y="2363738"/>
                        <a:pt x="134217" y="2376563"/>
                        <a:pt x="128318" y="2390132"/>
                      </a:cubicBezTo>
                      <a:cubicBezTo>
                        <a:pt x="122737" y="2402974"/>
                        <a:pt x="116971" y="2416242"/>
                        <a:pt x="110513" y="2426118"/>
                      </a:cubicBezTo>
                      <a:cubicBezTo>
                        <a:pt x="104463" y="2435368"/>
                        <a:pt x="100963" y="2436696"/>
                        <a:pt x="100904" y="2436713"/>
                      </a:cubicBezTo>
                      <a:cubicBezTo>
                        <a:pt x="98999" y="2436888"/>
                        <a:pt x="92808" y="2435050"/>
                        <a:pt x="88279" y="2433705"/>
                      </a:cubicBezTo>
                      <a:cubicBezTo>
                        <a:pt x="75086" y="2429803"/>
                        <a:pt x="57030" y="2424472"/>
                        <a:pt x="33151" y="2427129"/>
                      </a:cubicBezTo>
                      <a:cubicBezTo>
                        <a:pt x="12697" y="2429419"/>
                        <a:pt x="-2041" y="2447942"/>
                        <a:pt x="231" y="2468513"/>
                      </a:cubicBezTo>
                      <a:cubicBezTo>
                        <a:pt x="2504" y="2489075"/>
                        <a:pt x="20927" y="2503890"/>
                        <a:pt x="41381" y="2501617"/>
                      </a:cubicBezTo>
                      <a:cubicBezTo>
                        <a:pt x="50371" y="2500614"/>
                        <a:pt x="57448" y="2502711"/>
                        <a:pt x="67249" y="2505602"/>
                      </a:cubicBezTo>
                      <a:cubicBezTo>
                        <a:pt x="78061" y="2508794"/>
                        <a:pt x="91513" y="2512771"/>
                        <a:pt x="107446" y="2511367"/>
                      </a:cubicBezTo>
                      <a:cubicBezTo>
                        <a:pt x="155732" y="2507089"/>
                        <a:pt x="178675" y="2460977"/>
                        <a:pt x="193706" y="2426803"/>
                      </a:cubicBezTo>
                      <a:cubicBezTo>
                        <a:pt x="194275" y="2428073"/>
                        <a:pt x="194759" y="2429168"/>
                        <a:pt x="195144" y="2430054"/>
                      </a:cubicBezTo>
                      <a:cubicBezTo>
                        <a:pt x="197617" y="2435668"/>
                        <a:pt x="199572" y="2440097"/>
                        <a:pt x="201502" y="2443781"/>
                      </a:cubicBezTo>
                      <a:cubicBezTo>
                        <a:pt x="203348" y="2447324"/>
                        <a:pt x="205003" y="2451168"/>
                        <a:pt x="206757" y="2455228"/>
                      </a:cubicBezTo>
                      <a:cubicBezTo>
                        <a:pt x="214712" y="2473693"/>
                        <a:pt x="229509" y="2508059"/>
                        <a:pt x="277711" y="2508301"/>
                      </a:cubicBezTo>
                      <a:cubicBezTo>
                        <a:pt x="277802" y="2508301"/>
                        <a:pt x="277894" y="2508301"/>
                        <a:pt x="277978" y="2508301"/>
                      </a:cubicBezTo>
                      <a:cubicBezTo>
                        <a:pt x="292040" y="2508301"/>
                        <a:pt x="311900" y="2502578"/>
                        <a:pt x="327191" y="2475565"/>
                      </a:cubicBezTo>
                      <a:cubicBezTo>
                        <a:pt x="333482" y="2464436"/>
                        <a:pt x="338345" y="2451092"/>
                        <a:pt x="343049" y="2438183"/>
                      </a:cubicBezTo>
                      <a:cubicBezTo>
                        <a:pt x="344737" y="2433571"/>
                        <a:pt x="346984" y="2427388"/>
                        <a:pt x="349424" y="2421306"/>
                      </a:cubicBezTo>
                      <a:cubicBezTo>
                        <a:pt x="351220" y="2426511"/>
                        <a:pt x="352866" y="2431591"/>
                        <a:pt x="354145" y="2435518"/>
                      </a:cubicBezTo>
                      <a:cubicBezTo>
                        <a:pt x="360587" y="2455395"/>
                        <a:pt x="366151" y="2472565"/>
                        <a:pt x="375693" y="2485282"/>
                      </a:cubicBezTo>
                      <a:cubicBezTo>
                        <a:pt x="393548" y="2509053"/>
                        <a:pt x="418556" y="2522455"/>
                        <a:pt x="444791" y="2522455"/>
                      </a:cubicBezTo>
                      <a:cubicBezTo>
                        <a:pt x="445961" y="2522455"/>
                        <a:pt x="447131" y="2522430"/>
                        <a:pt x="448309" y="2522380"/>
                      </a:cubicBezTo>
                      <a:cubicBezTo>
                        <a:pt x="475689" y="2521126"/>
                        <a:pt x="499961" y="2505569"/>
                        <a:pt x="516639" y="2478573"/>
                      </a:cubicBezTo>
                      <a:cubicBezTo>
                        <a:pt x="524116" y="2466474"/>
                        <a:pt x="527041" y="2451075"/>
                        <a:pt x="530717" y="2426093"/>
                      </a:cubicBezTo>
                      <a:cubicBezTo>
                        <a:pt x="531319" y="2427514"/>
                        <a:pt x="531937" y="2428909"/>
                        <a:pt x="532564" y="2430271"/>
                      </a:cubicBezTo>
                      <a:cubicBezTo>
                        <a:pt x="533082" y="2431382"/>
                        <a:pt x="534302" y="2434499"/>
                        <a:pt x="535279" y="2437014"/>
                      </a:cubicBezTo>
                      <a:cubicBezTo>
                        <a:pt x="544244" y="2459932"/>
                        <a:pt x="557797" y="2494573"/>
                        <a:pt x="589062" y="2503371"/>
                      </a:cubicBezTo>
                      <a:cubicBezTo>
                        <a:pt x="604804" y="2507800"/>
                        <a:pt x="621122" y="2504399"/>
                        <a:pt x="635008" y="2493788"/>
                      </a:cubicBezTo>
                      <a:cubicBezTo>
                        <a:pt x="668229" y="2468388"/>
                        <a:pt x="675022" y="2434657"/>
                        <a:pt x="677286" y="2405013"/>
                      </a:cubicBezTo>
                      <a:cubicBezTo>
                        <a:pt x="677528" y="2401896"/>
                        <a:pt x="677620" y="2398604"/>
                        <a:pt x="677729" y="2395112"/>
                      </a:cubicBezTo>
                      <a:cubicBezTo>
                        <a:pt x="677804" y="2392480"/>
                        <a:pt x="677938" y="2388135"/>
                        <a:pt x="678247" y="2383882"/>
                      </a:cubicBezTo>
                      <a:cubicBezTo>
                        <a:pt x="687112" y="2385721"/>
                        <a:pt x="698232" y="2388536"/>
                        <a:pt x="706713" y="2390684"/>
                      </a:cubicBezTo>
                      <a:cubicBezTo>
                        <a:pt x="749985" y="2401629"/>
                        <a:pt x="787358" y="2411096"/>
                        <a:pt x="813293" y="2393975"/>
                      </a:cubicBezTo>
                      <a:cubicBezTo>
                        <a:pt x="824615" y="2386506"/>
                        <a:pt x="832059" y="2374984"/>
                        <a:pt x="834248" y="2361549"/>
                      </a:cubicBezTo>
                      <a:cubicBezTo>
                        <a:pt x="837490" y="2341688"/>
                        <a:pt x="829979" y="2322312"/>
                        <a:pt x="811931" y="2303939"/>
                      </a:cubicBezTo>
                      <a:cubicBezTo>
                        <a:pt x="801587" y="2293411"/>
                        <a:pt x="788587" y="2283878"/>
                        <a:pt x="777115" y="2275464"/>
                      </a:cubicBezTo>
                      <a:close/>
                    </a:path>
                  </a:pathLst>
                </a:custGeom>
                <a:solidFill>
                  <a:srgbClr val="FF4C4F">
                    <a:alpha val="70000"/>
                  </a:srgbClr>
                </a:solidFill>
                <a:ln w="751"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A04D8D73-E22C-D390-4829-61031BE0A18D}"/>
                    </a:ext>
                  </a:extLst>
                </p:cNvPr>
                <p:cNvSpPr/>
                <p:nvPr/>
              </p:nvSpPr>
              <p:spPr>
                <a:xfrm>
                  <a:off x="7871520" y="2510801"/>
                  <a:ext cx="465455" cy="544745"/>
                </a:xfrm>
                <a:custGeom>
                  <a:avLst/>
                  <a:gdLst>
                    <a:gd name="connsiteX0" fmla="*/ 452677 w 465455"/>
                    <a:gd name="connsiteY0" fmla="*/ 297459 h 544745"/>
                    <a:gd name="connsiteX1" fmla="*/ 450212 w 465455"/>
                    <a:gd name="connsiteY1" fmla="*/ 294117 h 544745"/>
                    <a:gd name="connsiteX2" fmla="*/ 446068 w 465455"/>
                    <a:gd name="connsiteY2" fmla="*/ 294208 h 544745"/>
                    <a:gd name="connsiteX3" fmla="*/ 392126 w 465455"/>
                    <a:gd name="connsiteY3" fmla="*/ 312181 h 544745"/>
                    <a:gd name="connsiteX4" fmla="*/ 431112 w 465455"/>
                    <a:gd name="connsiteY4" fmla="*/ 291084 h 544745"/>
                    <a:gd name="connsiteX5" fmla="*/ 431697 w 465455"/>
                    <a:gd name="connsiteY5" fmla="*/ 287065 h 544745"/>
                    <a:gd name="connsiteX6" fmla="*/ 407099 w 465455"/>
                    <a:gd name="connsiteY6" fmla="*/ 239749 h 544745"/>
                    <a:gd name="connsiteX7" fmla="*/ 403740 w 465455"/>
                    <a:gd name="connsiteY7" fmla="*/ 237317 h 544745"/>
                    <a:gd name="connsiteX8" fmla="*/ 399805 w 465455"/>
                    <a:gd name="connsiteY8" fmla="*/ 238654 h 544745"/>
                    <a:gd name="connsiteX9" fmla="*/ 353333 w 465455"/>
                    <a:gd name="connsiteY9" fmla="*/ 266695 h 544745"/>
                    <a:gd name="connsiteX10" fmla="*/ 296091 w 465455"/>
                    <a:gd name="connsiteY10" fmla="*/ 180050 h 544745"/>
                    <a:gd name="connsiteX11" fmla="*/ 357803 w 465455"/>
                    <a:gd name="connsiteY11" fmla="*/ 165905 h 544745"/>
                    <a:gd name="connsiteX12" fmla="*/ 362841 w 465455"/>
                    <a:gd name="connsiteY12" fmla="*/ 164919 h 544745"/>
                    <a:gd name="connsiteX13" fmla="*/ 364044 w 465455"/>
                    <a:gd name="connsiteY13" fmla="*/ 159922 h 544745"/>
                    <a:gd name="connsiteX14" fmla="*/ 363643 w 465455"/>
                    <a:gd name="connsiteY14" fmla="*/ 136653 h 544745"/>
                    <a:gd name="connsiteX15" fmla="*/ 361922 w 465455"/>
                    <a:gd name="connsiteY15" fmla="*/ 127362 h 544745"/>
                    <a:gd name="connsiteX16" fmla="*/ 360401 w 465455"/>
                    <a:gd name="connsiteY16" fmla="*/ 120260 h 544745"/>
                    <a:gd name="connsiteX17" fmla="*/ 353182 w 465455"/>
                    <a:gd name="connsiteY17" fmla="*/ 121087 h 544745"/>
                    <a:gd name="connsiteX18" fmla="*/ 303318 w 465455"/>
                    <a:gd name="connsiteY18" fmla="*/ 130737 h 544745"/>
                    <a:gd name="connsiteX19" fmla="*/ 305415 w 465455"/>
                    <a:gd name="connsiteY19" fmla="*/ 122215 h 544745"/>
                    <a:gd name="connsiteX20" fmla="*/ 301379 w 465455"/>
                    <a:gd name="connsiteY20" fmla="*/ 102421 h 544745"/>
                    <a:gd name="connsiteX21" fmla="*/ 253487 w 465455"/>
                    <a:gd name="connsiteY21" fmla="*/ 62015 h 544745"/>
                    <a:gd name="connsiteX22" fmla="*/ 257907 w 465455"/>
                    <a:gd name="connsiteY22" fmla="*/ 15768 h 544745"/>
                    <a:gd name="connsiteX23" fmla="*/ 254632 w 465455"/>
                    <a:gd name="connsiteY23" fmla="*/ 6511 h 544745"/>
                    <a:gd name="connsiteX24" fmla="*/ 229683 w 465455"/>
                    <a:gd name="connsiteY24" fmla="*/ 60 h 544745"/>
                    <a:gd name="connsiteX25" fmla="*/ 226758 w 465455"/>
                    <a:gd name="connsiteY25" fmla="*/ 344 h 544745"/>
                    <a:gd name="connsiteX26" fmla="*/ 211000 w 465455"/>
                    <a:gd name="connsiteY26" fmla="*/ 8332 h 544745"/>
                    <a:gd name="connsiteX27" fmla="*/ 208953 w 465455"/>
                    <a:gd name="connsiteY27" fmla="*/ 44519 h 544745"/>
                    <a:gd name="connsiteX28" fmla="*/ 196061 w 465455"/>
                    <a:gd name="connsiteY28" fmla="*/ 7430 h 544745"/>
                    <a:gd name="connsiteX29" fmla="*/ 174011 w 465455"/>
                    <a:gd name="connsiteY29" fmla="*/ 12359 h 544745"/>
                    <a:gd name="connsiteX30" fmla="*/ 160267 w 465455"/>
                    <a:gd name="connsiteY30" fmla="*/ 22478 h 544745"/>
                    <a:gd name="connsiteX31" fmla="*/ 168447 w 465455"/>
                    <a:gd name="connsiteY31" fmla="*/ 50835 h 544745"/>
                    <a:gd name="connsiteX32" fmla="*/ 152589 w 465455"/>
                    <a:gd name="connsiteY32" fmla="*/ 25937 h 544745"/>
                    <a:gd name="connsiteX33" fmla="*/ 152589 w 465455"/>
                    <a:gd name="connsiteY33" fmla="*/ 25937 h 544745"/>
                    <a:gd name="connsiteX34" fmla="*/ 116260 w 465455"/>
                    <a:gd name="connsiteY34" fmla="*/ 48488 h 544745"/>
                    <a:gd name="connsiteX35" fmla="*/ 118641 w 465455"/>
                    <a:gd name="connsiteY35" fmla="*/ 59166 h 544745"/>
                    <a:gd name="connsiteX36" fmla="*/ 132519 w 465455"/>
                    <a:gd name="connsiteY36" fmla="*/ 73838 h 544745"/>
                    <a:gd name="connsiteX37" fmla="*/ 127581 w 465455"/>
                    <a:gd name="connsiteY37" fmla="*/ 80689 h 544745"/>
                    <a:gd name="connsiteX38" fmla="*/ 120128 w 465455"/>
                    <a:gd name="connsiteY38" fmla="*/ 87883 h 544745"/>
                    <a:gd name="connsiteX39" fmla="*/ 69545 w 465455"/>
                    <a:gd name="connsiteY39" fmla="*/ 41444 h 544745"/>
                    <a:gd name="connsiteX40" fmla="*/ 65292 w 465455"/>
                    <a:gd name="connsiteY40" fmla="*/ 39807 h 544745"/>
                    <a:gd name="connsiteX41" fmla="*/ 61708 w 465455"/>
                    <a:gd name="connsiteY41" fmla="*/ 42614 h 544745"/>
                    <a:gd name="connsiteX42" fmla="*/ 26474 w 465455"/>
                    <a:gd name="connsiteY42" fmla="*/ 85836 h 544745"/>
                    <a:gd name="connsiteX43" fmla="*/ 20199 w 465455"/>
                    <a:gd name="connsiteY43" fmla="*/ 95770 h 544745"/>
                    <a:gd name="connsiteX44" fmla="*/ 31746 w 465455"/>
                    <a:gd name="connsiteY44" fmla="*/ 97984 h 544745"/>
                    <a:gd name="connsiteX45" fmla="*/ 73205 w 465455"/>
                    <a:gd name="connsiteY45" fmla="*/ 127913 h 544745"/>
                    <a:gd name="connsiteX46" fmla="*/ 70916 w 465455"/>
                    <a:gd name="connsiteY46" fmla="*/ 145300 h 544745"/>
                    <a:gd name="connsiteX47" fmla="*/ 13038 w 465455"/>
                    <a:gd name="connsiteY47" fmla="*/ 142318 h 544745"/>
                    <a:gd name="connsiteX48" fmla="*/ 10607 w 465455"/>
                    <a:gd name="connsiteY48" fmla="*/ 144381 h 544745"/>
                    <a:gd name="connsiteX49" fmla="*/ 5761 w 465455"/>
                    <a:gd name="connsiteY49" fmla="*/ 195766 h 544745"/>
                    <a:gd name="connsiteX50" fmla="*/ 53854 w 465455"/>
                    <a:gd name="connsiteY50" fmla="*/ 198331 h 544745"/>
                    <a:gd name="connsiteX51" fmla="*/ 5635 w 465455"/>
                    <a:gd name="connsiteY51" fmla="*/ 206160 h 544745"/>
                    <a:gd name="connsiteX52" fmla="*/ 13924 w 465455"/>
                    <a:gd name="connsiteY52" fmla="*/ 257111 h 544745"/>
                    <a:gd name="connsiteX53" fmla="*/ 17350 w 465455"/>
                    <a:gd name="connsiteY53" fmla="*/ 261414 h 544745"/>
                    <a:gd name="connsiteX54" fmla="*/ 51640 w 465455"/>
                    <a:gd name="connsiteY54" fmla="*/ 250619 h 544745"/>
                    <a:gd name="connsiteX55" fmla="*/ 48181 w 465455"/>
                    <a:gd name="connsiteY55" fmla="*/ 259960 h 544745"/>
                    <a:gd name="connsiteX56" fmla="*/ 44939 w 465455"/>
                    <a:gd name="connsiteY56" fmla="*/ 268658 h 544745"/>
                    <a:gd name="connsiteX57" fmla="*/ 88921 w 465455"/>
                    <a:gd name="connsiteY57" fmla="*/ 396870 h 544745"/>
                    <a:gd name="connsiteX58" fmla="*/ 99992 w 465455"/>
                    <a:gd name="connsiteY58" fmla="*/ 402268 h 544745"/>
                    <a:gd name="connsiteX59" fmla="*/ 138201 w 465455"/>
                    <a:gd name="connsiteY59" fmla="*/ 462960 h 544745"/>
                    <a:gd name="connsiteX60" fmla="*/ 238748 w 465455"/>
                    <a:gd name="connsiteY60" fmla="*/ 514178 h 544745"/>
                    <a:gd name="connsiteX61" fmla="*/ 255893 w 465455"/>
                    <a:gd name="connsiteY61" fmla="*/ 520512 h 544745"/>
                    <a:gd name="connsiteX62" fmla="*/ 361354 w 465455"/>
                    <a:gd name="connsiteY62" fmla="*/ 544617 h 544745"/>
                    <a:gd name="connsiteX63" fmla="*/ 405871 w 465455"/>
                    <a:gd name="connsiteY63" fmla="*/ 519308 h 544745"/>
                    <a:gd name="connsiteX64" fmla="*/ 412672 w 465455"/>
                    <a:gd name="connsiteY64" fmla="*/ 473948 h 544745"/>
                    <a:gd name="connsiteX65" fmla="*/ 412672 w 465455"/>
                    <a:gd name="connsiteY65" fmla="*/ 473371 h 544745"/>
                    <a:gd name="connsiteX66" fmla="*/ 398309 w 465455"/>
                    <a:gd name="connsiteY66" fmla="*/ 364986 h 544745"/>
                    <a:gd name="connsiteX67" fmla="*/ 460047 w 465455"/>
                    <a:gd name="connsiteY67" fmla="*/ 353681 h 544745"/>
                    <a:gd name="connsiteX68" fmla="*/ 461818 w 465455"/>
                    <a:gd name="connsiteY68" fmla="*/ 350030 h 544745"/>
                    <a:gd name="connsiteX69" fmla="*/ 452694 w 465455"/>
                    <a:gd name="connsiteY69" fmla="*/ 297492 h 54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65455" h="544745">
                      <a:moveTo>
                        <a:pt x="452677" y="297459"/>
                      </a:moveTo>
                      <a:lnTo>
                        <a:pt x="450212" y="294117"/>
                      </a:lnTo>
                      <a:lnTo>
                        <a:pt x="446068" y="294208"/>
                      </a:lnTo>
                      <a:cubicBezTo>
                        <a:pt x="436217" y="294426"/>
                        <a:pt x="402136" y="309365"/>
                        <a:pt x="392126" y="312181"/>
                      </a:cubicBezTo>
                      <a:lnTo>
                        <a:pt x="431112" y="291084"/>
                      </a:lnTo>
                      <a:lnTo>
                        <a:pt x="431697" y="287065"/>
                      </a:lnTo>
                      <a:cubicBezTo>
                        <a:pt x="435532" y="260687"/>
                        <a:pt x="408260" y="240593"/>
                        <a:pt x="407099" y="239749"/>
                      </a:cubicBezTo>
                      <a:lnTo>
                        <a:pt x="403740" y="237317"/>
                      </a:lnTo>
                      <a:lnTo>
                        <a:pt x="399805" y="238654"/>
                      </a:lnTo>
                      <a:cubicBezTo>
                        <a:pt x="382810" y="244461"/>
                        <a:pt x="365013" y="257253"/>
                        <a:pt x="353333" y="266695"/>
                      </a:cubicBezTo>
                      <a:cubicBezTo>
                        <a:pt x="351160" y="243559"/>
                        <a:pt x="340792" y="201991"/>
                        <a:pt x="296091" y="180050"/>
                      </a:cubicBezTo>
                      <a:cubicBezTo>
                        <a:pt x="320822" y="173324"/>
                        <a:pt x="348453" y="167734"/>
                        <a:pt x="357803" y="165905"/>
                      </a:cubicBezTo>
                      <a:lnTo>
                        <a:pt x="362841" y="164919"/>
                      </a:lnTo>
                      <a:lnTo>
                        <a:pt x="364044" y="159922"/>
                      </a:lnTo>
                      <a:cubicBezTo>
                        <a:pt x="365339" y="154583"/>
                        <a:pt x="365197" y="146754"/>
                        <a:pt x="363643" y="136653"/>
                      </a:cubicBezTo>
                      <a:cubicBezTo>
                        <a:pt x="363192" y="133703"/>
                        <a:pt x="362607" y="130578"/>
                        <a:pt x="361922" y="127362"/>
                      </a:cubicBezTo>
                      <a:lnTo>
                        <a:pt x="360401" y="120260"/>
                      </a:lnTo>
                      <a:lnTo>
                        <a:pt x="353182" y="121087"/>
                      </a:lnTo>
                      <a:cubicBezTo>
                        <a:pt x="337299" y="122908"/>
                        <a:pt x="320755" y="126643"/>
                        <a:pt x="303318" y="130737"/>
                      </a:cubicBezTo>
                      <a:cubicBezTo>
                        <a:pt x="304747" y="128782"/>
                        <a:pt x="305657" y="126067"/>
                        <a:pt x="305415" y="122215"/>
                      </a:cubicBezTo>
                      <a:cubicBezTo>
                        <a:pt x="304897" y="114135"/>
                        <a:pt x="303610" y="109648"/>
                        <a:pt x="301379" y="102421"/>
                      </a:cubicBezTo>
                      <a:cubicBezTo>
                        <a:pt x="293818" y="77898"/>
                        <a:pt x="276138" y="63151"/>
                        <a:pt x="253487" y="62015"/>
                      </a:cubicBezTo>
                      <a:lnTo>
                        <a:pt x="257907" y="15768"/>
                      </a:lnTo>
                      <a:cubicBezTo>
                        <a:pt x="258233" y="12351"/>
                        <a:pt x="257071" y="9059"/>
                        <a:pt x="254632" y="6511"/>
                      </a:cubicBezTo>
                      <a:cubicBezTo>
                        <a:pt x="247956" y="-483"/>
                        <a:pt x="232674" y="-90"/>
                        <a:pt x="229683" y="60"/>
                      </a:cubicBezTo>
                      <a:cubicBezTo>
                        <a:pt x="228496" y="119"/>
                        <a:pt x="227502" y="227"/>
                        <a:pt x="226758" y="344"/>
                      </a:cubicBezTo>
                      <a:cubicBezTo>
                        <a:pt x="221871" y="1130"/>
                        <a:pt x="214927" y="2818"/>
                        <a:pt x="211000" y="8332"/>
                      </a:cubicBezTo>
                      <a:cubicBezTo>
                        <a:pt x="206965" y="14014"/>
                        <a:pt x="208995" y="45095"/>
                        <a:pt x="208953" y="44519"/>
                      </a:cubicBezTo>
                      <a:cubicBezTo>
                        <a:pt x="208168" y="34960"/>
                        <a:pt x="200899" y="7588"/>
                        <a:pt x="196061" y="7430"/>
                      </a:cubicBezTo>
                      <a:cubicBezTo>
                        <a:pt x="188508" y="7171"/>
                        <a:pt x="180796" y="8909"/>
                        <a:pt x="174011" y="12359"/>
                      </a:cubicBezTo>
                      <a:cubicBezTo>
                        <a:pt x="173895" y="12418"/>
                        <a:pt x="165815" y="17005"/>
                        <a:pt x="160267" y="22478"/>
                      </a:cubicBezTo>
                      <a:cubicBezTo>
                        <a:pt x="158888" y="23831"/>
                        <a:pt x="169349" y="49423"/>
                        <a:pt x="168447" y="50835"/>
                      </a:cubicBezTo>
                      <a:cubicBezTo>
                        <a:pt x="167202" y="50292"/>
                        <a:pt x="154142" y="25862"/>
                        <a:pt x="152589" y="25937"/>
                      </a:cubicBezTo>
                      <a:lnTo>
                        <a:pt x="152589" y="25937"/>
                      </a:lnTo>
                      <a:cubicBezTo>
                        <a:pt x="147400" y="26346"/>
                        <a:pt x="120019" y="38077"/>
                        <a:pt x="116260" y="48488"/>
                      </a:cubicBezTo>
                      <a:cubicBezTo>
                        <a:pt x="114881" y="52306"/>
                        <a:pt x="115800" y="56400"/>
                        <a:pt x="118641" y="59166"/>
                      </a:cubicBezTo>
                      <a:cubicBezTo>
                        <a:pt x="123562" y="63962"/>
                        <a:pt x="128249" y="68942"/>
                        <a:pt x="132519" y="73838"/>
                      </a:cubicBezTo>
                      <a:lnTo>
                        <a:pt x="127581" y="80689"/>
                      </a:lnTo>
                      <a:cubicBezTo>
                        <a:pt x="124715" y="84658"/>
                        <a:pt x="123228" y="86153"/>
                        <a:pt x="120128" y="87883"/>
                      </a:cubicBezTo>
                      <a:cubicBezTo>
                        <a:pt x="113285" y="75676"/>
                        <a:pt x="97076" y="52072"/>
                        <a:pt x="69545" y="41444"/>
                      </a:cubicBezTo>
                      <a:lnTo>
                        <a:pt x="65292" y="39807"/>
                      </a:lnTo>
                      <a:lnTo>
                        <a:pt x="61708" y="42614"/>
                      </a:lnTo>
                      <a:cubicBezTo>
                        <a:pt x="61065" y="43115"/>
                        <a:pt x="45808" y="55272"/>
                        <a:pt x="26474" y="85836"/>
                      </a:cubicBezTo>
                      <a:lnTo>
                        <a:pt x="20199" y="95770"/>
                      </a:lnTo>
                      <a:lnTo>
                        <a:pt x="31746" y="97984"/>
                      </a:lnTo>
                      <a:cubicBezTo>
                        <a:pt x="32180" y="98068"/>
                        <a:pt x="75469" y="106975"/>
                        <a:pt x="73205" y="127913"/>
                      </a:cubicBezTo>
                      <a:cubicBezTo>
                        <a:pt x="72770" y="131932"/>
                        <a:pt x="71968" y="137981"/>
                        <a:pt x="70916" y="145300"/>
                      </a:cubicBezTo>
                      <a:lnTo>
                        <a:pt x="13038" y="142318"/>
                      </a:lnTo>
                      <a:lnTo>
                        <a:pt x="10607" y="144381"/>
                      </a:lnTo>
                      <a:cubicBezTo>
                        <a:pt x="9788" y="145083"/>
                        <a:pt x="-9279" y="161861"/>
                        <a:pt x="5761" y="195766"/>
                      </a:cubicBezTo>
                      <a:lnTo>
                        <a:pt x="53854" y="198331"/>
                      </a:lnTo>
                      <a:lnTo>
                        <a:pt x="5635" y="206160"/>
                      </a:lnTo>
                      <a:cubicBezTo>
                        <a:pt x="5026" y="207046"/>
                        <a:pt x="-9187" y="228093"/>
                        <a:pt x="13924" y="257111"/>
                      </a:cubicBezTo>
                      <a:lnTo>
                        <a:pt x="17350" y="261414"/>
                      </a:lnTo>
                      <a:lnTo>
                        <a:pt x="51640" y="250619"/>
                      </a:lnTo>
                      <a:cubicBezTo>
                        <a:pt x="51147" y="252282"/>
                        <a:pt x="49501" y="256534"/>
                        <a:pt x="48181" y="259960"/>
                      </a:cubicBezTo>
                      <a:cubicBezTo>
                        <a:pt x="46844" y="263427"/>
                        <a:pt x="45574" y="266695"/>
                        <a:pt x="44939" y="268658"/>
                      </a:cubicBezTo>
                      <a:cubicBezTo>
                        <a:pt x="15294" y="359772"/>
                        <a:pt x="88177" y="396511"/>
                        <a:pt x="88921" y="396870"/>
                      </a:cubicBezTo>
                      <a:lnTo>
                        <a:pt x="99992" y="402268"/>
                      </a:lnTo>
                      <a:cubicBezTo>
                        <a:pt x="105247" y="425420"/>
                        <a:pt x="117906" y="445531"/>
                        <a:pt x="138201" y="462960"/>
                      </a:cubicBezTo>
                      <a:cubicBezTo>
                        <a:pt x="168154" y="488686"/>
                        <a:pt x="208819" y="503375"/>
                        <a:pt x="238748" y="514178"/>
                      </a:cubicBezTo>
                      <a:cubicBezTo>
                        <a:pt x="244915" y="516409"/>
                        <a:pt x="250746" y="518515"/>
                        <a:pt x="255893" y="520512"/>
                      </a:cubicBezTo>
                      <a:cubicBezTo>
                        <a:pt x="300410" y="537774"/>
                        <a:pt x="335895" y="545887"/>
                        <a:pt x="361354" y="544617"/>
                      </a:cubicBezTo>
                      <a:cubicBezTo>
                        <a:pt x="383838" y="543497"/>
                        <a:pt x="398401" y="535217"/>
                        <a:pt x="405871" y="519308"/>
                      </a:cubicBezTo>
                      <a:cubicBezTo>
                        <a:pt x="412463" y="505272"/>
                        <a:pt x="412580" y="487893"/>
                        <a:pt x="412672" y="473948"/>
                      </a:cubicBezTo>
                      <a:lnTo>
                        <a:pt x="412672" y="473371"/>
                      </a:lnTo>
                      <a:cubicBezTo>
                        <a:pt x="412998" y="427125"/>
                        <a:pt x="407475" y="392107"/>
                        <a:pt x="398309" y="364986"/>
                      </a:cubicBezTo>
                      <a:lnTo>
                        <a:pt x="460047" y="353681"/>
                      </a:lnTo>
                      <a:lnTo>
                        <a:pt x="461818" y="350030"/>
                      </a:lnTo>
                      <a:cubicBezTo>
                        <a:pt x="473448" y="326051"/>
                        <a:pt x="453546" y="298645"/>
                        <a:pt x="452694" y="297492"/>
                      </a:cubicBezTo>
                      <a:close/>
                    </a:path>
                  </a:pathLst>
                </a:custGeom>
                <a:solidFill>
                  <a:srgbClr val="E50000">
                    <a:alpha val="70000"/>
                  </a:srgbClr>
                </a:solidFill>
                <a:ln w="751"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19087F8-F6C2-CDBB-B9BD-922E495C836C}"/>
                    </a:ext>
                  </a:extLst>
                </p:cNvPr>
                <p:cNvSpPr/>
                <p:nvPr/>
              </p:nvSpPr>
              <p:spPr>
                <a:xfrm>
                  <a:off x="7496300" y="1992616"/>
                  <a:ext cx="1076149" cy="1144741"/>
                </a:xfrm>
                <a:custGeom>
                  <a:avLst/>
                  <a:gdLst>
                    <a:gd name="connsiteX0" fmla="*/ 1068230 w 1076149"/>
                    <a:gd name="connsiteY0" fmla="*/ 797137 h 1144741"/>
                    <a:gd name="connsiteX1" fmla="*/ 883845 w 1076149"/>
                    <a:gd name="connsiteY1" fmla="*/ 380007 h 1144741"/>
                    <a:gd name="connsiteX2" fmla="*/ 688515 w 1076149"/>
                    <a:gd name="connsiteY2" fmla="*/ 269417 h 1144741"/>
                    <a:gd name="connsiteX3" fmla="*/ 607026 w 1076149"/>
                    <a:gd name="connsiteY3" fmla="*/ 429178 h 1144741"/>
                    <a:gd name="connsiteX4" fmla="*/ 567865 w 1076149"/>
                    <a:gd name="connsiteY4" fmla="*/ 398414 h 1144741"/>
                    <a:gd name="connsiteX5" fmla="*/ 566235 w 1076149"/>
                    <a:gd name="connsiteY5" fmla="*/ 0 h 1144741"/>
                    <a:gd name="connsiteX6" fmla="*/ 507681 w 1076149"/>
                    <a:gd name="connsiteY6" fmla="*/ 0 h 1144741"/>
                    <a:gd name="connsiteX7" fmla="*/ 507230 w 1076149"/>
                    <a:gd name="connsiteY7" fmla="*/ 391253 h 1144741"/>
                    <a:gd name="connsiteX8" fmla="*/ 467576 w 1076149"/>
                    <a:gd name="connsiteY8" fmla="*/ 422026 h 1144741"/>
                    <a:gd name="connsiteX9" fmla="*/ 376311 w 1076149"/>
                    <a:gd name="connsiteY9" fmla="*/ 268514 h 1144741"/>
                    <a:gd name="connsiteX10" fmla="*/ 91195 w 1076149"/>
                    <a:gd name="connsiteY10" fmla="*/ 517719 h 1144741"/>
                    <a:gd name="connsiteX11" fmla="*/ 31814 w 1076149"/>
                    <a:gd name="connsiteY11" fmla="*/ 1140046 h 1144741"/>
                    <a:gd name="connsiteX12" fmla="*/ 419750 w 1076149"/>
                    <a:gd name="connsiteY12" fmla="*/ 923937 h 1144741"/>
                    <a:gd name="connsiteX13" fmla="*/ 464459 w 1076149"/>
                    <a:gd name="connsiteY13" fmla="*/ 498794 h 1144741"/>
                    <a:gd name="connsiteX14" fmla="*/ 534293 w 1076149"/>
                    <a:gd name="connsiteY14" fmla="*/ 442438 h 1144741"/>
                    <a:gd name="connsiteX15" fmla="*/ 607494 w 1076149"/>
                    <a:gd name="connsiteY15" fmla="*/ 500566 h 1144741"/>
                    <a:gd name="connsiteX16" fmla="*/ 708309 w 1076149"/>
                    <a:gd name="connsiteY16" fmla="*/ 815894 h 1144741"/>
                    <a:gd name="connsiteX17" fmla="*/ 1045528 w 1076149"/>
                    <a:gd name="connsiteY17" fmla="*/ 1144742 h 1144741"/>
                    <a:gd name="connsiteX18" fmla="*/ 1076067 w 1076149"/>
                    <a:gd name="connsiteY18" fmla="*/ 907351 h 1144741"/>
                    <a:gd name="connsiteX19" fmla="*/ 1068221 w 1076149"/>
                    <a:gd name="connsiteY19" fmla="*/ 797145 h 1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6149" h="1144741">
                      <a:moveTo>
                        <a:pt x="1068230" y="797137"/>
                      </a:moveTo>
                      <a:cubicBezTo>
                        <a:pt x="1044442" y="647092"/>
                        <a:pt x="997435" y="490197"/>
                        <a:pt x="883845" y="380007"/>
                      </a:cubicBezTo>
                      <a:cubicBezTo>
                        <a:pt x="840080" y="337529"/>
                        <a:pt x="754589" y="266149"/>
                        <a:pt x="688515" y="269417"/>
                      </a:cubicBezTo>
                      <a:cubicBezTo>
                        <a:pt x="618180" y="257886"/>
                        <a:pt x="610836" y="391972"/>
                        <a:pt x="607026" y="429178"/>
                      </a:cubicBezTo>
                      <a:cubicBezTo>
                        <a:pt x="593975" y="418926"/>
                        <a:pt x="580924" y="408666"/>
                        <a:pt x="567865" y="398414"/>
                      </a:cubicBezTo>
                      <a:cubicBezTo>
                        <a:pt x="567029" y="255864"/>
                        <a:pt x="566436" y="119422"/>
                        <a:pt x="566235" y="0"/>
                      </a:cubicBezTo>
                      <a:lnTo>
                        <a:pt x="507681" y="0"/>
                      </a:lnTo>
                      <a:cubicBezTo>
                        <a:pt x="507406" y="206468"/>
                        <a:pt x="507222" y="389156"/>
                        <a:pt x="507230" y="391253"/>
                      </a:cubicBezTo>
                      <a:cubicBezTo>
                        <a:pt x="494012" y="401505"/>
                        <a:pt x="480811" y="411766"/>
                        <a:pt x="467576" y="422026"/>
                      </a:cubicBezTo>
                      <a:cubicBezTo>
                        <a:pt x="463072" y="374451"/>
                        <a:pt x="455269" y="251929"/>
                        <a:pt x="376311" y="268514"/>
                      </a:cubicBezTo>
                      <a:cubicBezTo>
                        <a:pt x="256747" y="276468"/>
                        <a:pt x="137333" y="418634"/>
                        <a:pt x="91195" y="517719"/>
                      </a:cubicBezTo>
                      <a:cubicBezTo>
                        <a:pt x="-2861" y="702622"/>
                        <a:pt x="-26849" y="942251"/>
                        <a:pt x="31814" y="1140046"/>
                      </a:cubicBezTo>
                      <a:cubicBezTo>
                        <a:pt x="217101" y="1122910"/>
                        <a:pt x="355264" y="1118607"/>
                        <a:pt x="419750" y="923937"/>
                      </a:cubicBezTo>
                      <a:cubicBezTo>
                        <a:pt x="459054" y="805283"/>
                        <a:pt x="469272" y="622177"/>
                        <a:pt x="464459" y="498794"/>
                      </a:cubicBezTo>
                      <a:cubicBezTo>
                        <a:pt x="487921" y="480204"/>
                        <a:pt x="510823" y="461053"/>
                        <a:pt x="534293" y="442438"/>
                      </a:cubicBezTo>
                      <a:cubicBezTo>
                        <a:pt x="558707" y="461805"/>
                        <a:pt x="583105" y="481181"/>
                        <a:pt x="607494" y="500566"/>
                      </a:cubicBezTo>
                      <a:cubicBezTo>
                        <a:pt x="602096" y="622996"/>
                        <a:pt x="609098" y="735625"/>
                        <a:pt x="708309" y="815894"/>
                      </a:cubicBezTo>
                      <a:cubicBezTo>
                        <a:pt x="839980" y="922424"/>
                        <a:pt x="666683" y="1092471"/>
                        <a:pt x="1045528" y="1144742"/>
                      </a:cubicBezTo>
                      <a:cubicBezTo>
                        <a:pt x="1067845" y="1069068"/>
                        <a:pt x="1077136" y="987713"/>
                        <a:pt x="1076067" y="907351"/>
                      </a:cubicBezTo>
                      <a:cubicBezTo>
                        <a:pt x="1075591" y="870195"/>
                        <a:pt x="1072875" y="833232"/>
                        <a:pt x="1068221" y="797145"/>
                      </a:cubicBezTo>
                      <a:close/>
                    </a:path>
                  </a:pathLst>
                </a:custGeom>
                <a:solidFill>
                  <a:srgbClr val="E85871">
                    <a:alpha val="70000"/>
                  </a:srgbClr>
                </a:solidFill>
                <a:ln w="751"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8857319-D3D7-6153-84BE-89F9D39C721A}"/>
                    </a:ext>
                  </a:extLst>
                </p:cNvPr>
                <p:cNvSpPr/>
                <p:nvPr/>
              </p:nvSpPr>
              <p:spPr>
                <a:xfrm>
                  <a:off x="7472206" y="3102137"/>
                  <a:ext cx="714509" cy="568323"/>
                </a:xfrm>
                <a:custGeom>
                  <a:avLst/>
                  <a:gdLst>
                    <a:gd name="connsiteX0" fmla="*/ 673547 w 714509"/>
                    <a:gd name="connsiteY0" fmla="*/ 27326 h 568323"/>
                    <a:gd name="connsiteX1" fmla="*/ 705406 w 714509"/>
                    <a:gd name="connsiteY1" fmla="*/ 91302 h 568323"/>
                    <a:gd name="connsiteX2" fmla="*/ 473647 w 714509"/>
                    <a:gd name="connsiteY2" fmla="*/ 311606 h 568323"/>
                    <a:gd name="connsiteX3" fmla="*/ 396995 w 714509"/>
                    <a:gd name="connsiteY3" fmla="*/ 340073 h 568323"/>
                    <a:gd name="connsiteX4" fmla="*/ 184119 w 714509"/>
                    <a:gd name="connsiteY4" fmla="*/ 544510 h 568323"/>
                    <a:gd name="connsiteX5" fmla="*/ 110801 w 714509"/>
                    <a:gd name="connsiteY5" fmla="*/ 561621 h 568323"/>
                    <a:gd name="connsiteX6" fmla="*/ 33632 w 714509"/>
                    <a:gd name="connsiteY6" fmla="*/ 438799 h 568323"/>
                    <a:gd name="connsiteX7" fmla="*/ 24859 w 714509"/>
                    <a:gd name="connsiteY7" fmla="*/ 138568 h 568323"/>
                    <a:gd name="connsiteX8" fmla="*/ 176892 w 714509"/>
                    <a:gd name="connsiteY8" fmla="*/ 58883 h 568323"/>
                    <a:gd name="connsiteX9" fmla="*/ 405459 w 714509"/>
                    <a:gd name="connsiteY9" fmla="*/ 11592 h 568323"/>
                    <a:gd name="connsiteX10" fmla="*/ 673547 w 714509"/>
                    <a:gd name="connsiteY10" fmla="*/ 27326 h 56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509" h="568323">
                      <a:moveTo>
                        <a:pt x="673547" y="27326"/>
                      </a:moveTo>
                      <a:cubicBezTo>
                        <a:pt x="703810" y="34711"/>
                        <a:pt x="728533" y="61072"/>
                        <a:pt x="705406" y="91302"/>
                      </a:cubicBezTo>
                      <a:cubicBezTo>
                        <a:pt x="626156" y="194899"/>
                        <a:pt x="574804" y="275177"/>
                        <a:pt x="473647" y="311606"/>
                      </a:cubicBezTo>
                      <a:cubicBezTo>
                        <a:pt x="447553" y="321006"/>
                        <a:pt x="411642" y="314238"/>
                        <a:pt x="396995" y="340073"/>
                      </a:cubicBezTo>
                      <a:cubicBezTo>
                        <a:pt x="329635" y="458910"/>
                        <a:pt x="210823" y="527340"/>
                        <a:pt x="184119" y="544510"/>
                      </a:cubicBezTo>
                      <a:cubicBezTo>
                        <a:pt x="161660" y="558956"/>
                        <a:pt x="139059" y="578909"/>
                        <a:pt x="110801" y="561621"/>
                      </a:cubicBezTo>
                      <a:cubicBezTo>
                        <a:pt x="82644" y="544401"/>
                        <a:pt x="44135" y="470741"/>
                        <a:pt x="33632" y="438799"/>
                      </a:cubicBezTo>
                      <a:cubicBezTo>
                        <a:pt x="2383" y="343707"/>
                        <a:pt x="-18990" y="231011"/>
                        <a:pt x="24859" y="138568"/>
                      </a:cubicBezTo>
                      <a:cubicBezTo>
                        <a:pt x="55715" y="73530"/>
                        <a:pt x="117686" y="53845"/>
                        <a:pt x="176892" y="58883"/>
                      </a:cubicBezTo>
                      <a:cubicBezTo>
                        <a:pt x="219404" y="62501"/>
                        <a:pt x="385565" y="16146"/>
                        <a:pt x="405459" y="11592"/>
                      </a:cubicBezTo>
                      <a:cubicBezTo>
                        <a:pt x="504010" y="-10975"/>
                        <a:pt x="570543" y="2176"/>
                        <a:pt x="673547" y="27326"/>
                      </a:cubicBezTo>
                      <a:close/>
                    </a:path>
                  </a:pathLst>
                </a:custGeom>
                <a:solidFill>
                  <a:srgbClr val="893353">
                    <a:alpha val="70000"/>
                  </a:srgbClr>
                </a:solidFill>
                <a:ln w="751"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B9C44CFA-2592-F0D0-C15C-248854355F05}"/>
                    </a:ext>
                  </a:extLst>
                </p:cNvPr>
                <p:cNvSpPr/>
                <p:nvPr/>
              </p:nvSpPr>
              <p:spPr>
                <a:xfrm>
                  <a:off x="8311933" y="3352493"/>
                  <a:ext cx="282697" cy="266168"/>
                </a:xfrm>
                <a:custGeom>
                  <a:avLst/>
                  <a:gdLst>
                    <a:gd name="connsiteX0" fmla="*/ 5789 w 282697"/>
                    <a:gd name="connsiteY0" fmla="*/ 207150 h 266168"/>
                    <a:gd name="connsiteX1" fmla="*/ 99485 w 282697"/>
                    <a:gd name="connsiteY1" fmla="*/ 118818 h 266168"/>
                    <a:gd name="connsiteX2" fmla="*/ 243973 w 282697"/>
                    <a:gd name="connsiteY2" fmla="*/ 8211 h 266168"/>
                    <a:gd name="connsiteX3" fmla="*/ 181534 w 282697"/>
                    <a:gd name="connsiteY3" fmla="*/ 233152 h 266168"/>
                    <a:gd name="connsiteX4" fmla="*/ 5797 w 282697"/>
                    <a:gd name="connsiteY4" fmla="*/ 207150 h 26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97" h="266168">
                      <a:moveTo>
                        <a:pt x="5789" y="207150"/>
                      </a:moveTo>
                      <a:cubicBezTo>
                        <a:pt x="24889" y="175108"/>
                        <a:pt x="74770" y="159124"/>
                        <a:pt x="99485" y="118818"/>
                      </a:cubicBezTo>
                      <a:cubicBezTo>
                        <a:pt x="134252" y="62103"/>
                        <a:pt x="168876" y="-27633"/>
                        <a:pt x="243973" y="8211"/>
                      </a:cubicBezTo>
                      <a:cubicBezTo>
                        <a:pt x="333509" y="50948"/>
                        <a:pt x="248702" y="194768"/>
                        <a:pt x="181534" y="233152"/>
                      </a:cubicBezTo>
                      <a:cubicBezTo>
                        <a:pt x="71462" y="296051"/>
                        <a:pt x="-24958" y="258736"/>
                        <a:pt x="5797" y="207150"/>
                      </a:cubicBezTo>
                      <a:close/>
                    </a:path>
                  </a:pathLst>
                </a:custGeom>
                <a:solidFill>
                  <a:srgbClr val="F15A24"/>
                </a:solidFill>
                <a:ln w="751"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06B3F2CF-2D67-E593-A2AD-B15CBD4A3079}"/>
                    </a:ext>
                  </a:extLst>
                </p:cNvPr>
                <p:cNvSpPr/>
                <p:nvPr/>
              </p:nvSpPr>
              <p:spPr>
                <a:xfrm>
                  <a:off x="7573344" y="3317077"/>
                  <a:ext cx="228664" cy="221034"/>
                </a:xfrm>
                <a:custGeom>
                  <a:avLst/>
                  <a:gdLst>
                    <a:gd name="connsiteX0" fmla="*/ 228665 w 228664"/>
                    <a:gd name="connsiteY0" fmla="*/ 208251 h 221034"/>
                    <a:gd name="connsiteX1" fmla="*/ 147543 w 228664"/>
                    <a:gd name="connsiteY1" fmla="*/ 129435 h 221034"/>
                    <a:gd name="connsiteX2" fmla="*/ 177280 w 228664"/>
                    <a:gd name="connsiteY2" fmla="*/ 50344 h 221034"/>
                    <a:gd name="connsiteX3" fmla="*/ 196221 w 228664"/>
                    <a:gd name="connsiteY3" fmla="*/ 463 h 221034"/>
                    <a:gd name="connsiteX4" fmla="*/ 162424 w 228664"/>
                    <a:gd name="connsiteY4" fmla="*/ 41855 h 221034"/>
                    <a:gd name="connsiteX5" fmla="*/ 138344 w 228664"/>
                    <a:gd name="connsiteY5" fmla="*/ 97811 h 221034"/>
                    <a:gd name="connsiteX6" fmla="*/ 48583 w 228664"/>
                    <a:gd name="connsiteY6" fmla="*/ 44479 h 221034"/>
                    <a:gd name="connsiteX7" fmla="*/ 41406 w 228664"/>
                    <a:gd name="connsiteY7" fmla="*/ 127581 h 221034"/>
                    <a:gd name="connsiteX8" fmla="*/ 132930 w 228664"/>
                    <a:gd name="connsiteY8" fmla="*/ 133379 h 221034"/>
                    <a:gd name="connsiteX9" fmla="*/ 227662 w 228664"/>
                    <a:gd name="connsiteY9" fmla="*/ 221034 h 221034"/>
                    <a:gd name="connsiteX10" fmla="*/ 228665 w 228664"/>
                    <a:gd name="connsiteY10" fmla="*/ 208251 h 2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64" h="221034">
                      <a:moveTo>
                        <a:pt x="228665" y="208251"/>
                      </a:moveTo>
                      <a:cubicBezTo>
                        <a:pt x="170336" y="205502"/>
                        <a:pt x="161212" y="178957"/>
                        <a:pt x="147543" y="129435"/>
                      </a:cubicBezTo>
                      <a:cubicBezTo>
                        <a:pt x="150175" y="105247"/>
                        <a:pt x="164722" y="75410"/>
                        <a:pt x="177280" y="50344"/>
                      </a:cubicBezTo>
                      <a:cubicBezTo>
                        <a:pt x="194174" y="16622"/>
                        <a:pt x="202830" y="2602"/>
                        <a:pt x="196221" y="463"/>
                      </a:cubicBezTo>
                      <a:cubicBezTo>
                        <a:pt x="188634" y="-1993"/>
                        <a:pt x="181123" y="4415"/>
                        <a:pt x="162424" y="41855"/>
                      </a:cubicBezTo>
                      <a:cubicBezTo>
                        <a:pt x="153759" y="59201"/>
                        <a:pt x="146081" y="76947"/>
                        <a:pt x="138344" y="97811"/>
                      </a:cubicBezTo>
                      <a:cubicBezTo>
                        <a:pt x="126162" y="61298"/>
                        <a:pt x="106886" y="32898"/>
                        <a:pt x="48583" y="44479"/>
                      </a:cubicBezTo>
                      <a:cubicBezTo>
                        <a:pt x="-17048" y="57505"/>
                        <a:pt x="-12929" y="126102"/>
                        <a:pt x="41406" y="127581"/>
                      </a:cubicBezTo>
                      <a:cubicBezTo>
                        <a:pt x="84177" y="128742"/>
                        <a:pt x="109844" y="82220"/>
                        <a:pt x="132930" y="133379"/>
                      </a:cubicBezTo>
                      <a:cubicBezTo>
                        <a:pt x="159433" y="192117"/>
                        <a:pt x="154269" y="215612"/>
                        <a:pt x="227662" y="221034"/>
                      </a:cubicBezTo>
                      <a:cubicBezTo>
                        <a:pt x="227144" y="213932"/>
                        <a:pt x="228665" y="208251"/>
                        <a:pt x="228665" y="208251"/>
                      </a:cubicBezTo>
                      <a:close/>
                    </a:path>
                  </a:pathLst>
                </a:custGeom>
                <a:solidFill>
                  <a:srgbClr val="006054"/>
                </a:solidFill>
                <a:ln w="751"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55474E2-1BD0-7885-5CAD-9F33616D4EA3}"/>
                    </a:ext>
                  </a:extLst>
                </p:cNvPr>
                <p:cNvSpPr/>
                <p:nvPr/>
              </p:nvSpPr>
              <p:spPr>
                <a:xfrm>
                  <a:off x="7964527" y="1942477"/>
                  <a:ext cx="139717" cy="139465"/>
                </a:xfrm>
                <a:custGeom>
                  <a:avLst/>
                  <a:gdLst>
                    <a:gd name="connsiteX0" fmla="*/ 139709 w 139717"/>
                    <a:gd name="connsiteY0" fmla="*/ 69741 h 139465"/>
                    <a:gd name="connsiteX1" fmla="*/ 98517 w 139717"/>
                    <a:gd name="connsiteY1" fmla="*/ 139291 h 139465"/>
                    <a:gd name="connsiteX2" fmla="*/ 70092 w 139717"/>
                    <a:gd name="connsiteY2" fmla="*/ 113899 h 139465"/>
                    <a:gd name="connsiteX3" fmla="*/ 39554 w 139717"/>
                    <a:gd name="connsiteY3" fmla="*/ 138630 h 139465"/>
                    <a:gd name="connsiteX4" fmla="*/ 0 w 139717"/>
                    <a:gd name="connsiteY4" fmla="*/ 69741 h 139465"/>
                    <a:gd name="connsiteX5" fmla="*/ 41643 w 139717"/>
                    <a:gd name="connsiteY5" fmla="*/ 1520 h 139465"/>
                    <a:gd name="connsiteX6" fmla="*/ 70151 w 139717"/>
                    <a:gd name="connsiteY6" fmla="*/ 24146 h 139465"/>
                    <a:gd name="connsiteX7" fmla="*/ 93162 w 139717"/>
                    <a:gd name="connsiteY7" fmla="*/ 83 h 139465"/>
                    <a:gd name="connsiteX8" fmla="*/ 139717 w 139717"/>
                    <a:gd name="connsiteY8" fmla="*/ 69741 h 13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17" h="139465">
                      <a:moveTo>
                        <a:pt x="139709" y="69741"/>
                      </a:moveTo>
                      <a:cubicBezTo>
                        <a:pt x="139709" y="101591"/>
                        <a:pt x="132047" y="129331"/>
                        <a:pt x="98517" y="139291"/>
                      </a:cubicBezTo>
                      <a:cubicBezTo>
                        <a:pt x="89619" y="141931"/>
                        <a:pt x="96646" y="113807"/>
                        <a:pt x="70092" y="113899"/>
                      </a:cubicBezTo>
                      <a:cubicBezTo>
                        <a:pt x="45144" y="113991"/>
                        <a:pt x="49046" y="141697"/>
                        <a:pt x="39554" y="138630"/>
                      </a:cubicBezTo>
                      <a:cubicBezTo>
                        <a:pt x="7127" y="128178"/>
                        <a:pt x="0" y="100915"/>
                        <a:pt x="0" y="69741"/>
                      </a:cubicBezTo>
                      <a:cubicBezTo>
                        <a:pt x="0" y="38567"/>
                        <a:pt x="8121" y="11488"/>
                        <a:pt x="41643" y="1520"/>
                      </a:cubicBezTo>
                      <a:cubicBezTo>
                        <a:pt x="50550" y="-1129"/>
                        <a:pt x="47984" y="24038"/>
                        <a:pt x="70151" y="24146"/>
                      </a:cubicBezTo>
                      <a:cubicBezTo>
                        <a:pt x="89001" y="24238"/>
                        <a:pt x="85826" y="-1647"/>
                        <a:pt x="93162" y="83"/>
                      </a:cubicBezTo>
                      <a:cubicBezTo>
                        <a:pt x="129465" y="8639"/>
                        <a:pt x="139717" y="36220"/>
                        <a:pt x="139717" y="69741"/>
                      </a:cubicBezTo>
                      <a:close/>
                    </a:path>
                  </a:pathLst>
                </a:custGeom>
                <a:solidFill>
                  <a:srgbClr val="B5938C"/>
                </a:solidFill>
                <a:ln w="751"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B673404-3B41-BD4A-1D46-C022048146CA}"/>
                    </a:ext>
                  </a:extLst>
                </p:cNvPr>
                <p:cNvSpPr/>
                <p:nvPr/>
              </p:nvSpPr>
              <p:spPr>
                <a:xfrm rot="-138600">
                  <a:off x="8098560" y="1698567"/>
                  <a:ext cx="70852" cy="70852"/>
                </a:xfrm>
                <a:custGeom>
                  <a:avLst/>
                  <a:gdLst>
                    <a:gd name="connsiteX0" fmla="*/ 70853 w 70852"/>
                    <a:gd name="connsiteY0" fmla="*/ 35426 h 70852"/>
                    <a:gd name="connsiteX1" fmla="*/ 35427 w 70852"/>
                    <a:gd name="connsiteY1" fmla="*/ 70853 h 70852"/>
                    <a:gd name="connsiteX2" fmla="*/ 0 w 70852"/>
                    <a:gd name="connsiteY2" fmla="*/ 35426 h 70852"/>
                    <a:gd name="connsiteX3" fmla="*/ 35427 w 70852"/>
                    <a:gd name="connsiteY3" fmla="*/ 0 h 70852"/>
                    <a:gd name="connsiteX4" fmla="*/ 70853 w 70852"/>
                    <a:gd name="connsiteY4" fmla="*/ 35426 h 7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2" h="70852">
                      <a:moveTo>
                        <a:pt x="70853" y="35426"/>
                      </a:moveTo>
                      <a:cubicBezTo>
                        <a:pt x="70853" y="54992"/>
                        <a:pt x="54992" y="70853"/>
                        <a:pt x="35427" y="70853"/>
                      </a:cubicBezTo>
                      <a:cubicBezTo>
                        <a:pt x="15861" y="70853"/>
                        <a:pt x="0" y="54992"/>
                        <a:pt x="0" y="35426"/>
                      </a:cubicBezTo>
                      <a:cubicBezTo>
                        <a:pt x="0" y="15861"/>
                        <a:pt x="15861" y="0"/>
                        <a:pt x="35427" y="0"/>
                      </a:cubicBezTo>
                      <a:cubicBezTo>
                        <a:pt x="54992" y="0"/>
                        <a:pt x="70853" y="15861"/>
                        <a:pt x="70853" y="35426"/>
                      </a:cubicBezTo>
                      <a:close/>
                    </a:path>
                  </a:pathLst>
                </a:custGeom>
                <a:solidFill>
                  <a:srgbClr val="CE1725"/>
                </a:solidFill>
                <a:ln w="751"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617761F8-CDF9-79C4-483A-0D7F74C685BD}"/>
                    </a:ext>
                  </a:extLst>
                </p:cNvPr>
                <p:cNvSpPr/>
                <p:nvPr/>
              </p:nvSpPr>
              <p:spPr>
                <a:xfrm>
                  <a:off x="7460103" y="3050244"/>
                  <a:ext cx="1126883" cy="165487"/>
                </a:xfrm>
                <a:custGeom>
                  <a:avLst/>
                  <a:gdLst>
                    <a:gd name="connsiteX0" fmla="*/ 1120536 w 1126883"/>
                    <a:gd name="connsiteY0" fmla="*/ 134514 h 165487"/>
                    <a:gd name="connsiteX1" fmla="*/ 822260 w 1126883"/>
                    <a:gd name="connsiteY1" fmla="*/ 14198 h 165487"/>
                    <a:gd name="connsiteX2" fmla="*/ 506622 w 1126883"/>
                    <a:gd name="connsiteY2" fmla="*/ 2433 h 165487"/>
                    <a:gd name="connsiteX3" fmla="*/ 7853 w 1126883"/>
                    <a:gd name="connsiteY3" fmla="*/ 126919 h 165487"/>
                    <a:gd name="connsiteX4" fmla="*/ 2898 w 1126883"/>
                    <a:gd name="connsiteY4" fmla="*/ 151158 h 165487"/>
                    <a:gd name="connsiteX5" fmla="*/ 27137 w 1126883"/>
                    <a:gd name="connsiteY5" fmla="*/ 156113 h 165487"/>
                    <a:gd name="connsiteX6" fmla="*/ 508067 w 1126883"/>
                    <a:gd name="connsiteY6" fmla="*/ 37392 h 165487"/>
                    <a:gd name="connsiteX7" fmla="*/ 1098235 w 1126883"/>
                    <a:gd name="connsiteY7" fmla="*/ 161468 h 165487"/>
                    <a:gd name="connsiteX8" fmla="*/ 1109381 w 1126883"/>
                    <a:gd name="connsiteY8" fmla="*/ 165487 h 165487"/>
                    <a:gd name="connsiteX9" fmla="*/ 1122867 w 1126883"/>
                    <a:gd name="connsiteY9" fmla="*/ 159145 h 165487"/>
                    <a:gd name="connsiteX10" fmla="*/ 1120544 w 1126883"/>
                    <a:gd name="connsiteY10" fmla="*/ 134514 h 16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6883" h="165487">
                      <a:moveTo>
                        <a:pt x="1120536" y="134514"/>
                      </a:moveTo>
                      <a:cubicBezTo>
                        <a:pt x="1046291" y="73052"/>
                        <a:pt x="948726" y="33699"/>
                        <a:pt x="822260" y="14198"/>
                      </a:cubicBezTo>
                      <a:cubicBezTo>
                        <a:pt x="709982" y="-3114"/>
                        <a:pt x="594595" y="-1184"/>
                        <a:pt x="506622" y="2433"/>
                      </a:cubicBezTo>
                      <a:cubicBezTo>
                        <a:pt x="347487" y="8976"/>
                        <a:pt x="111550" y="58431"/>
                        <a:pt x="7853" y="126919"/>
                      </a:cubicBezTo>
                      <a:cubicBezTo>
                        <a:pt x="-210" y="132241"/>
                        <a:pt x="-2424" y="143095"/>
                        <a:pt x="2898" y="151158"/>
                      </a:cubicBezTo>
                      <a:cubicBezTo>
                        <a:pt x="8229" y="159221"/>
                        <a:pt x="19074" y="161443"/>
                        <a:pt x="27137" y="156113"/>
                      </a:cubicBezTo>
                      <a:cubicBezTo>
                        <a:pt x="122705" y="92997"/>
                        <a:pt x="352960" y="43767"/>
                        <a:pt x="508067" y="37392"/>
                      </a:cubicBezTo>
                      <a:cubicBezTo>
                        <a:pt x="703356" y="29363"/>
                        <a:pt x="946921" y="36206"/>
                        <a:pt x="1098235" y="161468"/>
                      </a:cubicBezTo>
                      <a:cubicBezTo>
                        <a:pt x="1101502" y="164167"/>
                        <a:pt x="1105454" y="165487"/>
                        <a:pt x="1109381" y="165487"/>
                      </a:cubicBezTo>
                      <a:cubicBezTo>
                        <a:pt x="1114411" y="165487"/>
                        <a:pt x="1119408" y="163323"/>
                        <a:pt x="1122867" y="159145"/>
                      </a:cubicBezTo>
                      <a:cubicBezTo>
                        <a:pt x="1129025" y="151701"/>
                        <a:pt x="1127989" y="140680"/>
                        <a:pt x="1120544" y="134514"/>
                      </a:cubicBezTo>
                      <a:close/>
                    </a:path>
                  </a:pathLst>
                </a:custGeom>
                <a:solidFill>
                  <a:srgbClr val="CE1725">
                    <a:alpha val="70000"/>
                  </a:srgbClr>
                </a:solidFill>
                <a:ln w="751"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8370A390-1820-CD98-AAEF-607D3C51EDCF}"/>
                    </a:ext>
                  </a:extLst>
                </p:cNvPr>
                <p:cNvSpPr/>
                <p:nvPr/>
              </p:nvSpPr>
              <p:spPr>
                <a:xfrm>
                  <a:off x="7477596" y="3603795"/>
                  <a:ext cx="1091886" cy="972835"/>
                </a:xfrm>
                <a:custGeom>
                  <a:avLst/>
                  <a:gdLst>
                    <a:gd name="connsiteX0" fmla="*/ 1083968 w 1091886"/>
                    <a:gd name="connsiteY0" fmla="*/ 267500 h 972835"/>
                    <a:gd name="connsiteX1" fmla="*/ 1036894 w 1091886"/>
                    <a:gd name="connsiteY1" fmla="*/ 200691 h 972835"/>
                    <a:gd name="connsiteX2" fmla="*/ 1032265 w 1091886"/>
                    <a:gd name="connsiteY2" fmla="*/ 110229 h 972835"/>
                    <a:gd name="connsiteX3" fmla="*/ 928818 w 1091886"/>
                    <a:gd name="connsiteY3" fmla="*/ 36318 h 972835"/>
                    <a:gd name="connsiteX4" fmla="*/ 824937 w 1091886"/>
                    <a:gd name="connsiteY4" fmla="*/ 75237 h 972835"/>
                    <a:gd name="connsiteX5" fmla="*/ 764394 w 1091886"/>
                    <a:gd name="connsiteY5" fmla="*/ 27211 h 972835"/>
                    <a:gd name="connsiteX6" fmla="*/ 641020 w 1091886"/>
                    <a:gd name="connsiteY6" fmla="*/ 32691 h 972835"/>
                    <a:gd name="connsiteX7" fmla="*/ 432539 w 1091886"/>
                    <a:gd name="connsiteY7" fmla="*/ 32834 h 972835"/>
                    <a:gd name="connsiteX8" fmla="*/ 374820 w 1091886"/>
                    <a:gd name="connsiteY8" fmla="*/ 34262 h 972835"/>
                    <a:gd name="connsiteX9" fmla="*/ 235588 w 1091886"/>
                    <a:gd name="connsiteY9" fmla="*/ 13792 h 972835"/>
                    <a:gd name="connsiteX10" fmla="*/ 151425 w 1091886"/>
                    <a:gd name="connsiteY10" fmla="*/ 69095 h 972835"/>
                    <a:gd name="connsiteX11" fmla="*/ 77823 w 1091886"/>
                    <a:gd name="connsiteY11" fmla="*/ 76490 h 972835"/>
                    <a:gd name="connsiteX12" fmla="*/ 14791 w 1091886"/>
                    <a:gd name="connsiteY12" fmla="*/ 183413 h 972835"/>
                    <a:gd name="connsiteX13" fmla="*/ 26380 w 1091886"/>
                    <a:gd name="connsiteY13" fmla="*/ 287002 h 972835"/>
                    <a:gd name="connsiteX14" fmla="*/ 70462 w 1091886"/>
                    <a:gd name="connsiteY14" fmla="*/ 562927 h 972835"/>
                    <a:gd name="connsiteX15" fmla="*/ 128815 w 1091886"/>
                    <a:gd name="connsiteY15" fmla="*/ 549650 h 972835"/>
                    <a:gd name="connsiteX16" fmla="*/ 145275 w 1091886"/>
                    <a:gd name="connsiteY16" fmla="*/ 563152 h 972835"/>
                    <a:gd name="connsiteX17" fmla="*/ 181061 w 1091886"/>
                    <a:gd name="connsiteY17" fmla="*/ 651150 h 972835"/>
                    <a:gd name="connsiteX18" fmla="*/ 197763 w 1091886"/>
                    <a:gd name="connsiteY18" fmla="*/ 667585 h 972835"/>
                    <a:gd name="connsiteX19" fmla="*/ 198039 w 1091886"/>
                    <a:gd name="connsiteY19" fmla="*/ 667585 h 972835"/>
                    <a:gd name="connsiteX20" fmla="*/ 214474 w 1091886"/>
                    <a:gd name="connsiteY20" fmla="*/ 650607 h 972835"/>
                    <a:gd name="connsiteX21" fmla="*/ 167408 w 1091886"/>
                    <a:gd name="connsiteY21" fmla="*/ 538061 h 972835"/>
                    <a:gd name="connsiteX22" fmla="*/ 141557 w 1091886"/>
                    <a:gd name="connsiteY22" fmla="*/ 518092 h 972835"/>
                    <a:gd name="connsiteX23" fmla="*/ 143329 w 1091886"/>
                    <a:gd name="connsiteY23" fmla="*/ 510272 h 972835"/>
                    <a:gd name="connsiteX24" fmla="*/ 146804 w 1091886"/>
                    <a:gd name="connsiteY24" fmla="*/ 327115 h 972835"/>
                    <a:gd name="connsiteX25" fmla="*/ 98160 w 1091886"/>
                    <a:gd name="connsiteY25" fmla="*/ 266172 h 972835"/>
                    <a:gd name="connsiteX26" fmla="*/ 163440 w 1091886"/>
                    <a:gd name="connsiteY26" fmla="*/ 201218 h 972835"/>
                    <a:gd name="connsiteX27" fmla="*/ 209670 w 1091886"/>
                    <a:gd name="connsiteY27" fmla="*/ 121993 h 972835"/>
                    <a:gd name="connsiteX28" fmla="*/ 272217 w 1091886"/>
                    <a:gd name="connsiteY28" fmla="*/ 141770 h 972835"/>
                    <a:gd name="connsiteX29" fmla="*/ 386626 w 1091886"/>
                    <a:gd name="connsiteY29" fmla="*/ 99576 h 972835"/>
                    <a:gd name="connsiteX30" fmla="*/ 481091 w 1091886"/>
                    <a:gd name="connsiteY30" fmla="*/ 133849 h 972835"/>
                    <a:gd name="connsiteX31" fmla="*/ 572640 w 1091886"/>
                    <a:gd name="connsiteY31" fmla="*/ 128794 h 972835"/>
                    <a:gd name="connsiteX32" fmla="*/ 640611 w 1091886"/>
                    <a:gd name="connsiteY32" fmla="*/ 101272 h 972835"/>
                    <a:gd name="connsiteX33" fmla="*/ 745235 w 1091886"/>
                    <a:gd name="connsiteY33" fmla="*/ 151186 h 972835"/>
                    <a:gd name="connsiteX34" fmla="*/ 855793 w 1091886"/>
                    <a:gd name="connsiteY34" fmla="*/ 134192 h 972835"/>
                    <a:gd name="connsiteX35" fmla="*/ 946565 w 1091886"/>
                    <a:gd name="connsiteY35" fmla="*/ 174665 h 972835"/>
                    <a:gd name="connsiteX36" fmla="*/ 961671 w 1091886"/>
                    <a:gd name="connsiteY36" fmla="*/ 226468 h 972835"/>
                    <a:gd name="connsiteX37" fmla="*/ 963618 w 1091886"/>
                    <a:gd name="connsiteY37" fmla="*/ 341420 h 972835"/>
                    <a:gd name="connsiteX38" fmla="*/ 909526 w 1091886"/>
                    <a:gd name="connsiteY38" fmla="*/ 398294 h 972835"/>
                    <a:gd name="connsiteX39" fmla="*/ 803405 w 1091886"/>
                    <a:gd name="connsiteY39" fmla="*/ 448894 h 972835"/>
                    <a:gd name="connsiteX40" fmla="*/ 588448 w 1091886"/>
                    <a:gd name="connsiteY40" fmla="*/ 483200 h 972835"/>
                    <a:gd name="connsiteX41" fmla="*/ 586861 w 1091886"/>
                    <a:gd name="connsiteY41" fmla="*/ 531193 h 972835"/>
                    <a:gd name="connsiteX42" fmla="*/ 539762 w 1091886"/>
                    <a:gd name="connsiteY42" fmla="*/ 552265 h 972835"/>
                    <a:gd name="connsiteX43" fmla="*/ 487826 w 1091886"/>
                    <a:gd name="connsiteY43" fmla="*/ 587851 h 972835"/>
                    <a:gd name="connsiteX44" fmla="*/ 487826 w 1091886"/>
                    <a:gd name="connsiteY44" fmla="*/ 649404 h 972835"/>
                    <a:gd name="connsiteX45" fmla="*/ 525525 w 1091886"/>
                    <a:gd name="connsiteY45" fmla="*/ 700221 h 972835"/>
                    <a:gd name="connsiteX46" fmla="*/ 472644 w 1091886"/>
                    <a:gd name="connsiteY46" fmla="*/ 779813 h 972835"/>
                    <a:gd name="connsiteX47" fmla="*/ 525516 w 1091886"/>
                    <a:gd name="connsiteY47" fmla="*/ 958015 h 972835"/>
                    <a:gd name="connsiteX48" fmla="*/ 614367 w 1091886"/>
                    <a:gd name="connsiteY48" fmla="*/ 891123 h 972835"/>
                    <a:gd name="connsiteX49" fmla="*/ 631837 w 1091886"/>
                    <a:gd name="connsiteY49" fmla="*/ 765969 h 972835"/>
                    <a:gd name="connsiteX50" fmla="*/ 582591 w 1091886"/>
                    <a:gd name="connsiteY50" fmla="*/ 714266 h 972835"/>
                    <a:gd name="connsiteX51" fmla="*/ 609972 w 1091886"/>
                    <a:gd name="connsiteY51" fmla="*/ 649412 h 972835"/>
                    <a:gd name="connsiteX52" fmla="*/ 669094 w 1091886"/>
                    <a:gd name="connsiteY52" fmla="*/ 558056 h 972835"/>
                    <a:gd name="connsiteX53" fmla="*/ 766742 w 1091886"/>
                    <a:gd name="connsiteY53" fmla="*/ 544236 h 972835"/>
                    <a:gd name="connsiteX54" fmla="*/ 790596 w 1091886"/>
                    <a:gd name="connsiteY54" fmla="*/ 500128 h 972835"/>
                    <a:gd name="connsiteX55" fmla="*/ 884393 w 1091886"/>
                    <a:gd name="connsiteY55" fmla="*/ 506328 h 972835"/>
                    <a:gd name="connsiteX56" fmla="*/ 1008018 w 1091886"/>
                    <a:gd name="connsiteY56" fmla="*/ 461076 h 972835"/>
                    <a:gd name="connsiteX57" fmla="*/ 1015922 w 1091886"/>
                    <a:gd name="connsiteY57" fmla="*/ 403349 h 972835"/>
                    <a:gd name="connsiteX58" fmla="*/ 1084344 w 1091886"/>
                    <a:gd name="connsiteY58" fmla="*/ 351270 h 972835"/>
                    <a:gd name="connsiteX59" fmla="*/ 1083968 w 1091886"/>
                    <a:gd name="connsiteY59" fmla="*/ 267525 h 97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91886" h="972835">
                      <a:moveTo>
                        <a:pt x="1083968" y="267500"/>
                      </a:moveTo>
                      <a:cubicBezTo>
                        <a:pt x="1074877" y="242167"/>
                        <a:pt x="1058392" y="218563"/>
                        <a:pt x="1036894" y="200691"/>
                      </a:cubicBezTo>
                      <a:cubicBezTo>
                        <a:pt x="1012672" y="180555"/>
                        <a:pt x="1044288" y="137124"/>
                        <a:pt x="1032265" y="110229"/>
                      </a:cubicBezTo>
                      <a:cubicBezTo>
                        <a:pt x="1017008" y="76147"/>
                        <a:pt x="967152" y="43503"/>
                        <a:pt x="928818" y="36318"/>
                      </a:cubicBezTo>
                      <a:cubicBezTo>
                        <a:pt x="875311" y="26291"/>
                        <a:pt x="862251" y="91588"/>
                        <a:pt x="824937" y="75237"/>
                      </a:cubicBezTo>
                      <a:cubicBezTo>
                        <a:pt x="799311" y="64007"/>
                        <a:pt x="796119" y="33970"/>
                        <a:pt x="764394" y="27211"/>
                      </a:cubicBezTo>
                      <a:cubicBezTo>
                        <a:pt x="728617" y="19590"/>
                        <a:pt x="674917" y="15906"/>
                        <a:pt x="641020" y="32691"/>
                      </a:cubicBezTo>
                      <a:cubicBezTo>
                        <a:pt x="576985" y="64408"/>
                        <a:pt x="475543" y="-54838"/>
                        <a:pt x="432539" y="32834"/>
                      </a:cubicBezTo>
                      <a:cubicBezTo>
                        <a:pt x="422571" y="53154"/>
                        <a:pt x="385791" y="54415"/>
                        <a:pt x="374820" y="34262"/>
                      </a:cubicBezTo>
                      <a:cubicBezTo>
                        <a:pt x="354425" y="-3169"/>
                        <a:pt x="269610" y="5729"/>
                        <a:pt x="235588" y="13792"/>
                      </a:cubicBezTo>
                      <a:cubicBezTo>
                        <a:pt x="191831" y="24161"/>
                        <a:pt x="189851" y="58902"/>
                        <a:pt x="151425" y="69095"/>
                      </a:cubicBezTo>
                      <a:cubicBezTo>
                        <a:pt x="124162" y="76315"/>
                        <a:pt x="106665" y="59420"/>
                        <a:pt x="77823" y="76490"/>
                      </a:cubicBezTo>
                      <a:cubicBezTo>
                        <a:pt x="39698" y="99058"/>
                        <a:pt x="13095" y="140734"/>
                        <a:pt x="14791" y="183413"/>
                      </a:cubicBezTo>
                      <a:cubicBezTo>
                        <a:pt x="15985" y="213475"/>
                        <a:pt x="73378" y="272037"/>
                        <a:pt x="26380" y="287002"/>
                      </a:cubicBezTo>
                      <a:cubicBezTo>
                        <a:pt x="-34046" y="306244"/>
                        <a:pt x="21667" y="554981"/>
                        <a:pt x="70462" y="562927"/>
                      </a:cubicBezTo>
                      <a:cubicBezTo>
                        <a:pt x="101903" y="568049"/>
                        <a:pt x="118572" y="563311"/>
                        <a:pt x="128815" y="549650"/>
                      </a:cubicBezTo>
                      <a:cubicBezTo>
                        <a:pt x="133937" y="553159"/>
                        <a:pt x="139619" y="557613"/>
                        <a:pt x="145275" y="563152"/>
                      </a:cubicBezTo>
                      <a:cubicBezTo>
                        <a:pt x="168436" y="585829"/>
                        <a:pt x="180476" y="615440"/>
                        <a:pt x="181061" y="651150"/>
                      </a:cubicBezTo>
                      <a:cubicBezTo>
                        <a:pt x="181211" y="660283"/>
                        <a:pt x="188664" y="667585"/>
                        <a:pt x="197763" y="667585"/>
                      </a:cubicBezTo>
                      <a:cubicBezTo>
                        <a:pt x="197855" y="667585"/>
                        <a:pt x="197947" y="667585"/>
                        <a:pt x="198039" y="667585"/>
                      </a:cubicBezTo>
                      <a:cubicBezTo>
                        <a:pt x="207263" y="667435"/>
                        <a:pt x="214624" y="659832"/>
                        <a:pt x="214474" y="650607"/>
                      </a:cubicBezTo>
                      <a:cubicBezTo>
                        <a:pt x="213555" y="593942"/>
                        <a:pt x="188372" y="558131"/>
                        <a:pt x="167408" y="538061"/>
                      </a:cubicBezTo>
                      <a:cubicBezTo>
                        <a:pt x="158351" y="529389"/>
                        <a:pt x="149269" y="522846"/>
                        <a:pt x="141557" y="518092"/>
                      </a:cubicBezTo>
                      <a:cubicBezTo>
                        <a:pt x="142167" y="515577"/>
                        <a:pt x="142752" y="512971"/>
                        <a:pt x="143329" y="510272"/>
                      </a:cubicBezTo>
                      <a:cubicBezTo>
                        <a:pt x="151542" y="471896"/>
                        <a:pt x="159304" y="365759"/>
                        <a:pt x="146804" y="327115"/>
                      </a:cubicBezTo>
                      <a:cubicBezTo>
                        <a:pt x="138524" y="301531"/>
                        <a:pt x="97491" y="290594"/>
                        <a:pt x="98160" y="266172"/>
                      </a:cubicBezTo>
                      <a:cubicBezTo>
                        <a:pt x="98987" y="235675"/>
                        <a:pt x="146646" y="222967"/>
                        <a:pt x="163440" y="201218"/>
                      </a:cubicBezTo>
                      <a:cubicBezTo>
                        <a:pt x="180769" y="178775"/>
                        <a:pt x="178153" y="133064"/>
                        <a:pt x="209670" y="121993"/>
                      </a:cubicBezTo>
                      <a:cubicBezTo>
                        <a:pt x="230081" y="114816"/>
                        <a:pt x="252440" y="138286"/>
                        <a:pt x="272217" y="141770"/>
                      </a:cubicBezTo>
                      <a:cubicBezTo>
                        <a:pt x="330028" y="151972"/>
                        <a:pt x="347532" y="125561"/>
                        <a:pt x="386626" y="99576"/>
                      </a:cubicBezTo>
                      <a:cubicBezTo>
                        <a:pt x="416772" y="79540"/>
                        <a:pt x="451898" y="125260"/>
                        <a:pt x="481091" y="133849"/>
                      </a:cubicBezTo>
                      <a:cubicBezTo>
                        <a:pt x="510143" y="142396"/>
                        <a:pt x="545611" y="143666"/>
                        <a:pt x="572640" y="128794"/>
                      </a:cubicBezTo>
                      <a:cubicBezTo>
                        <a:pt x="593411" y="117364"/>
                        <a:pt x="614517" y="72805"/>
                        <a:pt x="640611" y="101272"/>
                      </a:cubicBezTo>
                      <a:cubicBezTo>
                        <a:pt x="673113" y="136723"/>
                        <a:pt x="683039" y="151186"/>
                        <a:pt x="745235" y="151186"/>
                      </a:cubicBezTo>
                      <a:cubicBezTo>
                        <a:pt x="771889" y="151186"/>
                        <a:pt x="835673" y="119369"/>
                        <a:pt x="855793" y="134192"/>
                      </a:cubicBezTo>
                      <a:cubicBezTo>
                        <a:pt x="889590" y="159090"/>
                        <a:pt x="894277" y="179678"/>
                        <a:pt x="946565" y="174665"/>
                      </a:cubicBezTo>
                      <a:cubicBezTo>
                        <a:pt x="977688" y="171690"/>
                        <a:pt x="991717" y="214294"/>
                        <a:pt x="961671" y="226468"/>
                      </a:cubicBezTo>
                      <a:cubicBezTo>
                        <a:pt x="922760" y="242234"/>
                        <a:pt x="949155" y="317615"/>
                        <a:pt x="963618" y="341420"/>
                      </a:cubicBezTo>
                      <a:cubicBezTo>
                        <a:pt x="996864" y="396130"/>
                        <a:pt x="957744" y="398294"/>
                        <a:pt x="909526" y="398294"/>
                      </a:cubicBezTo>
                      <a:cubicBezTo>
                        <a:pt x="854623" y="398294"/>
                        <a:pt x="831003" y="412273"/>
                        <a:pt x="803405" y="448894"/>
                      </a:cubicBezTo>
                      <a:cubicBezTo>
                        <a:pt x="764754" y="500145"/>
                        <a:pt x="641530" y="426076"/>
                        <a:pt x="588448" y="483200"/>
                      </a:cubicBezTo>
                      <a:cubicBezTo>
                        <a:pt x="570376" y="502652"/>
                        <a:pt x="594640" y="512854"/>
                        <a:pt x="586861" y="531193"/>
                      </a:cubicBezTo>
                      <a:cubicBezTo>
                        <a:pt x="574687" y="559877"/>
                        <a:pt x="561427" y="552265"/>
                        <a:pt x="539762" y="552265"/>
                      </a:cubicBezTo>
                      <a:cubicBezTo>
                        <a:pt x="512532" y="552265"/>
                        <a:pt x="495061" y="568023"/>
                        <a:pt x="487826" y="587851"/>
                      </a:cubicBezTo>
                      <a:cubicBezTo>
                        <a:pt x="481208" y="605998"/>
                        <a:pt x="478443" y="631457"/>
                        <a:pt x="487826" y="649404"/>
                      </a:cubicBezTo>
                      <a:cubicBezTo>
                        <a:pt x="499105" y="670986"/>
                        <a:pt x="526235" y="672440"/>
                        <a:pt x="525525" y="700221"/>
                      </a:cubicBezTo>
                      <a:cubicBezTo>
                        <a:pt x="524622" y="735647"/>
                        <a:pt x="471165" y="738313"/>
                        <a:pt x="472644" y="779813"/>
                      </a:cubicBezTo>
                      <a:cubicBezTo>
                        <a:pt x="474374" y="828425"/>
                        <a:pt x="492220" y="918453"/>
                        <a:pt x="525516" y="958015"/>
                      </a:cubicBezTo>
                      <a:cubicBezTo>
                        <a:pt x="558127" y="996759"/>
                        <a:pt x="590170" y="954306"/>
                        <a:pt x="614367" y="891123"/>
                      </a:cubicBezTo>
                      <a:cubicBezTo>
                        <a:pt x="628027" y="855446"/>
                        <a:pt x="641546" y="804244"/>
                        <a:pt x="631837" y="765969"/>
                      </a:cubicBezTo>
                      <a:cubicBezTo>
                        <a:pt x="624861" y="738471"/>
                        <a:pt x="596628" y="736717"/>
                        <a:pt x="582591" y="714266"/>
                      </a:cubicBezTo>
                      <a:cubicBezTo>
                        <a:pt x="561712" y="680862"/>
                        <a:pt x="597322" y="671964"/>
                        <a:pt x="609972" y="649412"/>
                      </a:cubicBezTo>
                      <a:cubicBezTo>
                        <a:pt x="624343" y="623712"/>
                        <a:pt x="605360" y="537476"/>
                        <a:pt x="669094" y="558056"/>
                      </a:cubicBezTo>
                      <a:cubicBezTo>
                        <a:pt x="699482" y="567865"/>
                        <a:pt x="740147" y="559509"/>
                        <a:pt x="766742" y="544236"/>
                      </a:cubicBezTo>
                      <a:cubicBezTo>
                        <a:pt x="794331" y="528403"/>
                        <a:pt x="778381" y="521276"/>
                        <a:pt x="790596" y="500128"/>
                      </a:cubicBezTo>
                      <a:cubicBezTo>
                        <a:pt x="810624" y="465445"/>
                        <a:pt x="856503" y="506320"/>
                        <a:pt x="884393" y="506328"/>
                      </a:cubicBezTo>
                      <a:cubicBezTo>
                        <a:pt x="921190" y="506328"/>
                        <a:pt x="989461" y="494689"/>
                        <a:pt x="1008018" y="461076"/>
                      </a:cubicBezTo>
                      <a:cubicBezTo>
                        <a:pt x="1018412" y="442243"/>
                        <a:pt x="998911" y="420878"/>
                        <a:pt x="1015922" y="403349"/>
                      </a:cubicBezTo>
                      <a:cubicBezTo>
                        <a:pt x="1039150" y="379411"/>
                        <a:pt x="1070666" y="385226"/>
                        <a:pt x="1084344" y="351270"/>
                      </a:cubicBezTo>
                      <a:cubicBezTo>
                        <a:pt x="1095022" y="324759"/>
                        <a:pt x="1093877" y="295115"/>
                        <a:pt x="1083968" y="267525"/>
                      </a:cubicBezTo>
                      <a:close/>
                    </a:path>
                  </a:pathLst>
                </a:custGeom>
                <a:solidFill>
                  <a:srgbClr val="BF2B45">
                    <a:alpha val="70000"/>
                  </a:srgbClr>
                </a:solidFill>
                <a:ln w="751" cap="flat">
                  <a:noFill/>
                  <a:prstDash val="solid"/>
                  <a:miter/>
                </a:ln>
              </p:spPr>
              <p:txBody>
                <a:bodyPr rtlCol="0" anchor="ctr"/>
                <a:lstStyle/>
                <a:p>
                  <a:endParaRPr lang="en-US"/>
                </a:p>
              </p:txBody>
            </p:sp>
          </p:grpSp>
        </p:grpSp>
        <p:grpSp>
          <p:nvGrpSpPr>
            <p:cNvPr id="127" name="Group 126">
              <a:extLst>
                <a:ext uri="{FF2B5EF4-FFF2-40B4-BE49-F238E27FC236}">
                  <a16:creationId xmlns:a16="http://schemas.microsoft.com/office/drawing/2014/main" id="{B96BFC30-2E78-6B8B-FE02-B1D86A053F09}"/>
                </a:ext>
              </a:extLst>
            </p:cNvPr>
            <p:cNvGrpSpPr/>
            <p:nvPr/>
          </p:nvGrpSpPr>
          <p:grpSpPr>
            <a:xfrm>
              <a:off x="8264863" y="2690483"/>
              <a:ext cx="360040" cy="288032"/>
              <a:chOff x="5879976" y="980728"/>
              <a:chExt cx="360040" cy="288032"/>
            </a:xfrm>
          </p:grpSpPr>
          <p:sp>
            <p:nvSpPr>
              <p:cNvPr id="134" name="Oval 133">
                <a:extLst>
                  <a:ext uri="{FF2B5EF4-FFF2-40B4-BE49-F238E27FC236}">
                    <a16:creationId xmlns:a16="http://schemas.microsoft.com/office/drawing/2014/main" id="{4D536B67-710E-1B69-E090-D82F8F9691A9}"/>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24-point Star 134">
                <a:extLst>
                  <a:ext uri="{FF2B5EF4-FFF2-40B4-BE49-F238E27FC236}">
                    <a16:creationId xmlns:a16="http://schemas.microsoft.com/office/drawing/2014/main" id="{9696BE77-B378-A080-27A1-0249FE89B9B0}"/>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3F72C2D2-7793-4445-C80F-0EC9103B2858}"/>
                </a:ext>
              </a:extLst>
            </p:cNvPr>
            <p:cNvGrpSpPr/>
            <p:nvPr/>
          </p:nvGrpSpPr>
          <p:grpSpPr>
            <a:xfrm>
              <a:off x="7446716" y="3239123"/>
              <a:ext cx="360040" cy="288032"/>
              <a:chOff x="5879976" y="980728"/>
              <a:chExt cx="360040" cy="288032"/>
            </a:xfrm>
          </p:grpSpPr>
          <p:sp>
            <p:nvSpPr>
              <p:cNvPr id="132" name="Oval 131">
                <a:extLst>
                  <a:ext uri="{FF2B5EF4-FFF2-40B4-BE49-F238E27FC236}">
                    <a16:creationId xmlns:a16="http://schemas.microsoft.com/office/drawing/2014/main" id="{F329E3F4-CB1B-7681-C481-F76DE562B68A}"/>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24-point Star 132">
                <a:extLst>
                  <a:ext uri="{FF2B5EF4-FFF2-40B4-BE49-F238E27FC236}">
                    <a16:creationId xmlns:a16="http://schemas.microsoft.com/office/drawing/2014/main" id="{465B635F-6A8D-91D4-6D36-F105F6594691}"/>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964A4146-6822-E169-F3E4-BD3FDEDD77D9}"/>
                </a:ext>
              </a:extLst>
            </p:cNvPr>
            <p:cNvGrpSpPr/>
            <p:nvPr/>
          </p:nvGrpSpPr>
          <p:grpSpPr>
            <a:xfrm>
              <a:off x="8293739" y="3912891"/>
              <a:ext cx="360040" cy="288032"/>
              <a:chOff x="5879976" y="980728"/>
              <a:chExt cx="360040" cy="288032"/>
            </a:xfrm>
          </p:grpSpPr>
          <p:sp>
            <p:nvSpPr>
              <p:cNvPr id="130" name="Oval 129">
                <a:extLst>
                  <a:ext uri="{FF2B5EF4-FFF2-40B4-BE49-F238E27FC236}">
                    <a16:creationId xmlns:a16="http://schemas.microsoft.com/office/drawing/2014/main" id="{7A0A4EBF-CB02-102F-C467-DA9C8525993E}"/>
                  </a:ext>
                </a:extLst>
              </p:cNvPr>
              <p:cNvSpPr/>
              <p:nvPr/>
            </p:nvSpPr>
            <p:spPr>
              <a:xfrm>
                <a:off x="5879976" y="980728"/>
                <a:ext cx="360040" cy="288032"/>
              </a:xfrm>
              <a:prstGeom prst="ellipse">
                <a:avLst/>
              </a:prstGeom>
              <a:solidFill>
                <a:schemeClr val="accent1">
                  <a:lumMod val="60000"/>
                  <a:lumOff val="4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24-point Star 130">
                <a:extLst>
                  <a:ext uri="{FF2B5EF4-FFF2-40B4-BE49-F238E27FC236}">
                    <a16:creationId xmlns:a16="http://schemas.microsoft.com/office/drawing/2014/main" id="{A31C17B3-3BC7-5FB7-CA55-837C47C7A15D}"/>
                  </a:ext>
                </a:extLst>
              </p:cNvPr>
              <p:cNvSpPr/>
              <p:nvPr/>
            </p:nvSpPr>
            <p:spPr>
              <a:xfrm>
                <a:off x="5964627" y="1029375"/>
                <a:ext cx="190738" cy="190738"/>
              </a:xfrm>
              <a:prstGeom prst="star24">
                <a:avLst/>
              </a:prstGeom>
              <a:gradFill flip="none" rotWithShape="1">
                <a:gsLst>
                  <a:gs pos="0">
                    <a:schemeClr val="bg2">
                      <a:lumMod val="25000"/>
                    </a:schemeClr>
                  </a:gs>
                  <a:gs pos="100000">
                    <a:schemeClr val="bg2">
                      <a:lumMod val="5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53" name="Picture 152">
            <a:extLst>
              <a:ext uri="{FF2B5EF4-FFF2-40B4-BE49-F238E27FC236}">
                <a16:creationId xmlns:a16="http://schemas.microsoft.com/office/drawing/2014/main" id="{97C874B5-564D-C666-1293-422F99FC294D}"/>
              </a:ext>
            </a:extLst>
          </p:cNvPr>
          <p:cNvPicPr>
            <a:picLocks noChangeAspect="1"/>
          </p:cNvPicPr>
          <p:nvPr/>
        </p:nvPicPr>
        <p:blipFill>
          <a:blip r:embed="rId3"/>
          <a:srcRect/>
          <a:stretch/>
        </p:blipFill>
        <p:spPr>
          <a:xfrm>
            <a:off x="6440347" y="2564904"/>
            <a:ext cx="677990" cy="679894"/>
          </a:xfrm>
          <a:prstGeom prst="rect">
            <a:avLst/>
          </a:prstGeom>
        </p:spPr>
      </p:pic>
      <p:sp>
        <p:nvSpPr>
          <p:cNvPr id="19" name="Rectangle 18">
            <a:extLst>
              <a:ext uri="{FF2B5EF4-FFF2-40B4-BE49-F238E27FC236}">
                <a16:creationId xmlns:a16="http://schemas.microsoft.com/office/drawing/2014/main" id="{D74475C7-A9F5-6133-4C19-C4F0B0573098}"/>
              </a:ext>
            </a:extLst>
          </p:cNvPr>
          <p:cNvSpPr/>
          <p:nvPr/>
        </p:nvSpPr>
        <p:spPr>
          <a:xfrm>
            <a:off x="4329551" y="4509120"/>
            <a:ext cx="2848823" cy="648072"/>
          </a:xfrm>
          <a:prstGeom prst="rect">
            <a:avLst/>
          </a:prstGeom>
          <a:solidFill>
            <a:schemeClr val="tx2">
              <a:lumMod val="20000"/>
              <a:lumOff val="8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tIns="72000" bIns="72000" rtlCol="0" anchor="ctr"/>
          <a:lstStyle/>
          <a:p>
            <a:pPr algn="ctr"/>
            <a:r>
              <a:rPr lang="en-US" sz="1200" dirty="0">
                <a:solidFill>
                  <a:schemeClr val="tx1"/>
                </a:solidFill>
                <a:latin typeface="Arial" panose="020B0604020202020204" pitchFamily="34" charset="0"/>
                <a:cs typeface="Arial" panose="020B0604020202020204" pitchFamily="34" charset="0"/>
              </a:rPr>
              <a:t>Identification of the mechanisms of</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acquired resistance to TRK inhibitors as alternative to tissue re-biopsy</a:t>
            </a:r>
          </a:p>
        </p:txBody>
      </p:sp>
      <p:sp>
        <p:nvSpPr>
          <p:cNvPr id="156" name="Freeform 155">
            <a:extLst>
              <a:ext uri="{FF2B5EF4-FFF2-40B4-BE49-F238E27FC236}">
                <a16:creationId xmlns:a16="http://schemas.microsoft.com/office/drawing/2014/main" id="{A1502CD9-AF40-DB38-0D51-F8B5F83372B9}"/>
              </a:ext>
            </a:extLst>
          </p:cNvPr>
          <p:cNvSpPr/>
          <p:nvPr/>
        </p:nvSpPr>
        <p:spPr>
          <a:xfrm>
            <a:off x="2855640" y="3068961"/>
            <a:ext cx="144016" cy="288032"/>
          </a:xfrm>
          <a:custGeom>
            <a:avLst/>
            <a:gdLst>
              <a:gd name="connsiteX0" fmla="*/ 13640 w 139540"/>
              <a:gd name="connsiteY0" fmla="*/ 452 h 238987"/>
              <a:gd name="connsiteX1" fmla="*/ 39040 w 139540"/>
              <a:gd name="connsiteY1" fmla="*/ 102052 h 238987"/>
              <a:gd name="connsiteX2" fmla="*/ 102540 w 139540"/>
              <a:gd name="connsiteY2" fmla="*/ 143327 h 238987"/>
              <a:gd name="connsiteX3" fmla="*/ 131115 w 139540"/>
              <a:gd name="connsiteY3" fmla="*/ 187777 h 238987"/>
              <a:gd name="connsiteX4" fmla="*/ 137465 w 139540"/>
              <a:gd name="connsiteY4" fmla="*/ 225877 h 238987"/>
              <a:gd name="connsiteX5" fmla="*/ 99365 w 139540"/>
              <a:gd name="connsiteY5" fmla="*/ 238577 h 238987"/>
              <a:gd name="connsiteX6" fmla="*/ 64440 w 139540"/>
              <a:gd name="connsiteY6" fmla="*/ 213177 h 238987"/>
              <a:gd name="connsiteX7" fmla="*/ 51740 w 139540"/>
              <a:gd name="connsiteY7" fmla="*/ 159202 h 238987"/>
              <a:gd name="connsiteX8" fmla="*/ 7290 w 139540"/>
              <a:gd name="connsiteY8" fmla="*/ 124277 h 238987"/>
              <a:gd name="connsiteX9" fmla="*/ 940 w 139540"/>
              <a:gd name="connsiteY9" fmla="*/ 67127 h 238987"/>
              <a:gd name="connsiteX10" fmla="*/ 13640 w 139540"/>
              <a:gd name="connsiteY10" fmla="*/ 452 h 2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540" h="238987">
                <a:moveTo>
                  <a:pt x="13640" y="452"/>
                </a:moveTo>
                <a:cubicBezTo>
                  <a:pt x="19990" y="6273"/>
                  <a:pt x="24223" y="78240"/>
                  <a:pt x="39040" y="102052"/>
                </a:cubicBezTo>
                <a:cubicBezTo>
                  <a:pt x="53857" y="125864"/>
                  <a:pt x="87194" y="129040"/>
                  <a:pt x="102540" y="143327"/>
                </a:cubicBezTo>
                <a:cubicBezTo>
                  <a:pt x="117886" y="157615"/>
                  <a:pt x="125294" y="174019"/>
                  <a:pt x="131115" y="187777"/>
                </a:cubicBezTo>
                <a:cubicBezTo>
                  <a:pt x="136936" y="201535"/>
                  <a:pt x="142757" y="217410"/>
                  <a:pt x="137465" y="225877"/>
                </a:cubicBezTo>
                <a:cubicBezTo>
                  <a:pt x="132173" y="234344"/>
                  <a:pt x="111536" y="240694"/>
                  <a:pt x="99365" y="238577"/>
                </a:cubicBezTo>
                <a:cubicBezTo>
                  <a:pt x="87194" y="236460"/>
                  <a:pt x="72377" y="226406"/>
                  <a:pt x="64440" y="213177"/>
                </a:cubicBezTo>
                <a:cubicBezTo>
                  <a:pt x="56503" y="199948"/>
                  <a:pt x="61265" y="174019"/>
                  <a:pt x="51740" y="159202"/>
                </a:cubicBezTo>
                <a:cubicBezTo>
                  <a:pt x="42215" y="144385"/>
                  <a:pt x="15757" y="139623"/>
                  <a:pt x="7290" y="124277"/>
                </a:cubicBezTo>
                <a:cubicBezTo>
                  <a:pt x="-1177" y="108931"/>
                  <a:pt x="-647" y="87764"/>
                  <a:pt x="940" y="67127"/>
                </a:cubicBezTo>
                <a:cubicBezTo>
                  <a:pt x="2527" y="46490"/>
                  <a:pt x="7290" y="-5369"/>
                  <a:pt x="13640" y="452"/>
                </a:cubicBezTo>
                <a:close/>
              </a:path>
            </a:pathLst>
          </a:custGeom>
          <a:gradFill flip="none" rotWithShape="1">
            <a:gsLst>
              <a:gs pos="0">
                <a:srgbClr val="C00000"/>
              </a:gs>
              <a:gs pos="100000">
                <a:schemeClr val="accent1">
                  <a:lumMod val="75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Freeform 156">
            <a:extLst>
              <a:ext uri="{FF2B5EF4-FFF2-40B4-BE49-F238E27FC236}">
                <a16:creationId xmlns:a16="http://schemas.microsoft.com/office/drawing/2014/main" id="{8A960818-9690-C6A2-3778-0DC3BB6ECF3E}"/>
              </a:ext>
            </a:extLst>
          </p:cNvPr>
          <p:cNvSpPr/>
          <p:nvPr/>
        </p:nvSpPr>
        <p:spPr>
          <a:xfrm>
            <a:off x="6377963" y="3068961"/>
            <a:ext cx="144016" cy="288032"/>
          </a:xfrm>
          <a:custGeom>
            <a:avLst/>
            <a:gdLst>
              <a:gd name="connsiteX0" fmla="*/ 13640 w 139540"/>
              <a:gd name="connsiteY0" fmla="*/ 452 h 238987"/>
              <a:gd name="connsiteX1" fmla="*/ 39040 w 139540"/>
              <a:gd name="connsiteY1" fmla="*/ 102052 h 238987"/>
              <a:gd name="connsiteX2" fmla="*/ 102540 w 139540"/>
              <a:gd name="connsiteY2" fmla="*/ 143327 h 238987"/>
              <a:gd name="connsiteX3" fmla="*/ 131115 w 139540"/>
              <a:gd name="connsiteY3" fmla="*/ 187777 h 238987"/>
              <a:gd name="connsiteX4" fmla="*/ 137465 w 139540"/>
              <a:gd name="connsiteY4" fmla="*/ 225877 h 238987"/>
              <a:gd name="connsiteX5" fmla="*/ 99365 w 139540"/>
              <a:gd name="connsiteY5" fmla="*/ 238577 h 238987"/>
              <a:gd name="connsiteX6" fmla="*/ 64440 w 139540"/>
              <a:gd name="connsiteY6" fmla="*/ 213177 h 238987"/>
              <a:gd name="connsiteX7" fmla="*/ 51740 w 139540"/>
              <a:gd name="connsiteY7" fmla="*/ 159202 h 238987"/>
              <a:gd name="connsiteX8" fmla="*/ 7290 w 139540"/>
              <a:gd name="connsiteY8" fmla="*/ 124277 h 238987"/>
              <a:gd name="connsiteX9" fmla="*/ 940 w 139540"/>
              <a:gd name="connsiteY9" fmla="*/ 67127 h 238987"/>
              <a:gd name="connsiteX10" fmla="*/ 13640 w 139540"/>
              <a:gd name="connsiteY10" fmla="*/ 452 h 2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540" h="238987">
                <a:moveTo>
                  <a:pt x="13640" y="452"/>
                </a:moveTo>
                <a:cubicBezTo>
                  <a:pt x="19990" y="6273"/>
                  <a:pt x="24223" y="78240"/>
                  <a:pt x="39040" y="102052"/>
                </a:cubicBezTo>
                <a:cubicBezTo>
                  <a:pt x="53857" y="125864"/>
                  <a:pt x="87194" y="129040"/>
                  <a:pt x="102540" y="143327"/>
                </a:cubicBezTo>
                <a:cubicBezTo>
                  <a:pt x="117886" y="157615"/>
                  <a:pt x="125294" y="174019"/>
                  <a:pt x="131115" y="187777"/>
                </a:cubicBezTo>
                <a:cubicBezTo>
                  <a:pt x="136936" y="201535"/>
                  <a:pt x="142757" y="217410"/>
                  <a:pt x="137465" y="225877"/>
                </a:cubicBezTo>
                <a:cubicBezTo>
                  <a:pt x="132173" y="234344"/>
                  <a:pt x="111536" y="240694"/>
                  <a:pt x="99365" y="238577"/>
                </a:cubicBezTo>
                <a:cubicBezTo>
                  <a:pt x="87194" y="236460"/>
                  <a:pt x="72377" y="226406"/>
                  <a:pt x="64440" y="213177"/>
                </a:cubicBezTo>
                <a:cubicBezTo>
                  <a:pt x="56503" y="199948"/>
                  <a:pt x="61265" y="174019"/>
                  <a:pt x="51740" y="159202"/>
                </a:cubicBezTo>
                <a:cubicBezTo>
                  <a:pt x="42215" y="144385"/>
                  <a:pt x="15757" y="139623"/>
                  <a:pt x="7290" y="124277"/>
                </a:cubicBezTo>
                <a:cubicBezTo>
                  <a:pt x="-1177" y="108931"/>
                  <a:pt x="-647" y="87764"/>
                  <a:pt x="940" y="67127"/>
                </a:cubicBezTo>
                <a:cubicBezTo>
                  <a:pt x="2527" y="46490"/>
                  <a:pt x="7290" y="-5369"/>
                  <a:pt x="13640" y="452"/>
                </a:cubicBezTo>
                <a:close/>
              </a:path>
            </a:pathLst>
          </a:custGeom>
          <a:gradFill flip="none" rotWithShape="1">
            <a:gsLst>
              <a:gs pos="0">
                <a:srgbClr val="C00000"/>
              </a:gs>
              <a:gs pos="100000">
                <a:schemeClr val="accent1">
                  <a:lumMod val="75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Freeform 157">
            <a:extLst>
              <a:ext uri="{FF2B5EF4-FFF2-40B4-BE49-F238E27FC236}">
                <a16:creationId xmlns:a16="http://schemas.microsoft.com/office/drawing/2014/main" id="{A3D83AAC-9D93-DA34-BE31-9847E4C210CA}"/>
              </a:ext>
            </a:extLst>
          </p:cNvPr>
          <p:cNvSpPr/>
          <p:nvPr/>
        </p:nvSpPr>
        <p:spPr>
          <a:xfrm>
            <a:off x="9952797" y="3924221"/>
            <a:ext cx="247122" cy="494244"/>
          </a:xfrm>
          <a:custGeom>
            <a:avLst/>
            <a:gdLst>
              <a:gd name="connsiteX0" fmla="*/ 13640 w 139540"/>
              <a:gd name="connsiteY0" fmla="*/ 452 h 238987"/>
              <a:gd name="connsiteX1" fmla="*/ 39040 w 139540"/>
              <a:gd name="connsiteY1" fmla="*/ 102052 h 238987"/>
              <a:gd name="connsiteX2" fmla="*/ 102540 w 139540"/>
              <a:gd name="connsiteY2" fmla="*/ 143327 h 238987"/>
              <a:gd name="connsiteX3" fmla="*/ 131115 w 139540"/>
              <a:gd name="connsiteY3" fmla="*/ 187777 h 238987"/>
              <a:gd name="connsiteX4" fmla="*/ 137465 w 139540"/>
              <a:gd name="connsiteY4" fmla="*/ 225877 h 238987"/>
              <a:gd name="connsiteX5" fmla="*/ 99365 w 139540"/>
              <a:gd name="connsiteY5" fmla="*/ 238577 h 238987"/>
              <a:gd name="connsiteX6" fmla="*/ 64440 w 139540"/>
              <a:gd name="connsiteY6" fmla="*/ 213177 h 238987"/>
              <a:gd name="connsiteX7" fmla="*/ 51740 w 139540"/>
              <a:gd name="connsiteY7" fmla="*/ 159202 h 238987"/>
              <a:gd name="connsiteX8" fmla="*/ 7290 w 139540"/>
              <a:gd name="connsiteY8" fmla="*/ 124277 h 238987"/>
              <a:gd name="connsiteX9" fmla="*/ 940 w 139540"/>
              <a:gd name="connsiteY9" fmla="*/ 67127 h 238987"/>
              <a:gd name="connsiteX10" fmla="*/ 13640 w 139540"/>
              <a:gd name="connsiteY10" fmla="*/ 452 h 2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540" h="238987">
                <a:moveTo>
                  <a:pt x="13640" y="452"/>
                </a:moveTo>
                <a:cubicBezTo>
                  <a:pt x="19990" y="6273"/>
                  <a:pt x="24223" y="78240"/>
                  <a:pt x="39040" y="102052"/>
                </a:cubicBezTo>
                <a:cubicBezTo>
                  <a:pt x="53857" y="125864"/>
                  <a:pt x="87194" y="129040"/>
                  <a:pt x="102540" y="143327"/>
                </a:cubicBezTo>
                <a:cubicBezTo>
                  <a:pt x="117886" y="157615"/>
                  <a:pt x="125294" y="174019"/>
                  <a:pt x="131115" y="187777"/>
                </a:cubicBezTo>
                <a:cubicBezTo>
                  <a:pt x="136936" y="201535"/>
                  <a:pt x="142757" y="217410"/>
                  <a:pt x="137465" y="225877"/>
                </a:cubicBezTo>
                <a:cubicBezTo>
                  <a:pt x="132173" y="234344"/>
                  <a:pt x="111536" y="240694"/>
                  <a:pt x="99365" y="238577"/>
                </a:cubicBezTo>
                <a:cubicBezTo>
                  <a:pt x="87194" y="236460"/>
                  <a:pt x="72377" y="226406"/>
                  <a:pt x="64440" y="213177"/>
                </a:cubicBezTo>
                <a:cubicBezTo>
                  <a:pt x="56503" y="199948"/>
                  <a:pt x="61265" y="174019"/>
                  <a:pt x="51740" y="159202"/>
                </a:cubicBezTo>
                <a:cubicBezTo>
                  <a:pt x="42215" y="144385"/>
                  <a:pt x="15757" y="139623"/>
                  <a:pt x="7290" y="124277"/>
                </a:cubicBezTo>
                <a:cubicBezTo>
                  <a:pt x="-1177" y="108931"/>
                  <a:pt x="-647" y="87764"/>
                  <a:pt x="940" y="67127"/>
                </a:cubicBezTo>
                <a:cubicBezTo>
                  <a:pt x="2527" y="46490"/>
                  <a:pt x="7290" y="-5369"/>
                  <a:pt x="13640" y="452"/>
                </a:cubicBezTo>
                <a:close/>
              </a:path>
            </a:pathLst>
          </a:custGeom>
          <a:gradFill flip="none" rotWithShape="1">
            <a:gsLst>
              <a:gs pos="0">
                <a:srgbClr val="C00000"/>
              </a:gs>
              <a:gs pos="100000">
                <a:schemeClr val="accent1">
                  <a:lumMod val="75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0" name="Picture 159">
            <a:extLst>
              <a:ext uri="{FF2B5EF4-FFF2-40B4-BE49-F238E27FC236}">
                <a16:creationId xmlns:a16="http://schemas.microsoft.com/office/drawing/2014/main" id="{62EC8E6F-C6BC-8AB2-9A49-3A7410E78AC3}"/>
              </a:ext>
            </a:extLst>
          </p:cNvPr>
          <p:cNvPicPr>
            <a:picLocks noChangeAspect="1"/>
          </p:cNvPicPr>
          <p:nvPr/>
        </p:nvPicPr>
        <p:blipFill>
          <a:blip r:embed="rId4"/>
          <a:srcRect/>
          <a:stretch/>
        </p:blipFill>
        <p:spPr>
          <a:xfrm>
            <a:off x="4457818" y="2636912"/>
            <a:ext cx="977900" cy="698500"/>
          </a:xfrm>
          <a:prstGeom prst="rect">
            <a:avLst/>
          </a:prstGeom>
        </p:spPr>
      </p:pic>
      <p:sp>
        <p:nvSpPr>
          <p:cNvPr id="161" name="Rectangle 160">
            <a:extLst>
              <a:ext uri="{FF2B5EF4-FFF2-40B4-BE49-F238E27FC236}">
                <a16:creationId xmlns:a16="http://schemas.microsoft.com/office/drawing/2014/main" id="{466ADEA5-02EB-8FA6-7735-15B11F005E4D}"/>
              </a:ext>
            </a:extLst>
          </p:cNvPr>
          <p:cNvSpPr/>
          <p:nvPr/>
        </p:nvSpPr>
        <p:spPr>
          <a:xfrm>
            <a:off x="7911949" y="5057760"/>
            <a:ext cx="2848823" cy="963528"/>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tIns="72000" bIns="72000" rtlCol="0" anchor="ctr"/>
          <a:lstStyle/>
          <a:p>
            <a:pPr algn="ctr"/>
            <a:endParaRPr lang="en-US" sz="12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0220936-808E-7E5A-F07B-EF5DC3644C95}"/>
              </a:ext>
            </a:extLst>
          </p:cNvPr>
          <p:cNvSpPr txBox="1"/>
          <p:nvPr/>
        </p:nvSpPr>
        <p:spPr>
          <a:xfrm>
            <a:off x="8328248" y="5795972"/>
            <a:ext cx="2016224" cy="369332"/>
          </a:xfrm>
          <a:prstGeom prst="rect">
            <a:avLst/>
          </a:prstGeom>
          <a:noFill/>
        </p:spPr>
        <p:txBody>
          <a:bodyPr wrap="squar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Clinical trial enrollment</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Tailored </a:t>
            </a:r>
            <a:r>
              <a:rPr lang="en-US" sz="1200" dirty="0" err="1">
                <a:latin typeface="Arial" panose="020B0604020202020204" pitchFamily="34" charset="0"/>
                <a:ea typeface="Aileron" charset="0"/>
                <a:cs typeface="Arial" panose="020B0604020202020204" pitchFamily="34" charset="0"/>
              </a:rPr>
              <a:t>stategies</a:t>
            </a:r>
            <a:endParaRPr lang="en-US" sz="1200" dirty="0">
              <a:latin typeface="Arial" panose="020B0604020202020204" pitchFamily="34" charset="0"/>
              <a:ea typeface="Aileron"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C7E79C0-2EE0-7E5B-3B9B-243616537980}"/>
              </a:ext>
            </a:extLst>
          </p:cNvPr>
          <p:cNvCxnSpPr>
            <a:cxnSpLocks/>
          </p:cNvCxnSpPr>
          <p:nvPr/>
        </p:nvCxnSpPr>
        <p:spPr>
          <a:xfrm>
            <a:off x="9336360" y="5282391"/>
            <a:ext cx="0" cy="411882"/>
          </a:xfrm>
          <a:prstGeom prst="line">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E935575A-6FB6-E03B-7A57-7FF521C5CE39}"/>
              </a:ext>
            </a:extLst>
          </p:cNvPr>
          <p:cNvSpPr/>
          <p:nvPr/>
        </p:nvSpPr>
        <p:spPr>
          <a:xfrm>
            <a:off x="7911949" y="4509120"/>
            <a:ext cx="2848823" cy="648072"/>
          </a:xfrm>
          <a:prstGeom prst="rect">
            <a:avLst/>
          </a:prstGeom>
          <a:solidFill>
            <a:schemeClr val="tx2">
              <a:lumMod val="20000"/>
              <a:lumOff val="8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tIns="72000" bIns="72000" rtlCol="0" anchor="ctr"/>
          <a:lstStyle/>
          <a:p>
            <a:pPr algn="ctr"/>
            <a:r>
              <a:rPr lang="en-US" sz="1200" dirty="0">
                <a:solidFill>
                  <a:schemeClr val="tx1"/>
                </a:solidFill>
                <a:latin typeface="Arial" panose="020B0604020202020204" pitchFamily="34" charset="0"/>
                <a:cs typeface="Arial" panose="020B0604020202020204" pitchFamily="34" charset="0"/>
              </a:rPr>
              <a:t>Identification of </a:t>
            </a:r>
            <a:r>
              <a:rPr lang="en-US" sz="1200" i="1" dirty="0">
                <a:solidFill>
                  <a:schemeClr val="tx1"/>
                </a:solidFill>
                <a:latin typeface="Arial" panose="020B0604020202020204" pitchFamily="34" charset="0"/>
                <a:cs typeface="Arial" panose="020B0604020202020204" pitchFamily="34" charset="0"/>
              </a:rPr>
              <a:t>NTRK</a:t>
            </a:r>
            <a:r>
              <a:rPr lang="en-US" sz="1200" dirty="0">
                <a:solidFill>
                  <a:schemeClr val="tx1"/>
                </a:solidFill>
                <a:latin typeface="Arial" panose="020B0604020202020204" pitchFamily="34" charset="0"/>
                <a:cs typeface="Arial" panose="020B0604020202020204" pitchFamily="34" charset="0"/>
              </a:rPr>
              <a:t> fusions as mechanisms of resistance to EGFR TKIs and other targeted therapies</a:t>
            </a:r>
          </a:p>
        </p:txBody>
      </p:sp>
    </p:spTree>
    <p:extLst>
      <p:ext uri="{BB962C8B-B14F-4D97-AF65-F5344CB8AC3E}">
        <p14:creationId xmlns:p14="http://schemas.microsoft.com/office/powerpoint/2010/main" val="19085038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E28F5B-F6CE-17B1-CE89-79A014332CEB}"/>
              </a:ext>
            </a:extLst>
          </p:cNvPr>
          <p:cNvSpPr>
            <a:spLocks noGrp="1"/>
          </p:cNvSpPr>
          <p:nvPr>
            <p:ph type="title"/>
          </p:nvPr>
        </p:nvSpPr>
        <p:spPr/>
        <p:txBody>
          <a:bodyPr/>
          <a:lstStyle/>
          <a:p>
            <a:r>
              <a:rPr lang="en-GB" dirty="0"/>
              <a:t>First Generation Trk inhibitors in </a:t>
            </a:r>
            <a:r>
              <a:rPr lang="en-GB" i="1" dirty="0"/>
              <a:t>ntrk</a:t>
            </a:r>
            <a:r>
              <a:rPr lang="en-GB" dirty="0"/>
              <a:t> fusion-positive solid tumours</a:t>
            </a:r>
          </a:p>
        </p:txBody>
      </p:sp>
      <p:sp>
        <p:nvSpPr>
          <p:cNvPr id="5" name="Slide Number Placeholder 4">
            <a:extLst>
              <a:ext uri="{FF2B5EF4-FFF2-40B4-BE49-F238E27FC236}">
                <a16:creationId xmlns:a16="http://schemas.microsoft.com/office/drawing/2014/main" id="{5651B007-E376-01E3-8CBE-0DFA726F563E}"/>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40270366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DDF74-E07C-4F46-F8AF-CB51A0DD6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396F1-480A-1FD8-FD8C-269E6FF17D2D}"/>
              </a:ext>
            </a:extLst>
          </p:cNvPr>
          <p:cNvSpPr>
            <a:spLocks noGrp="1"/>
          </p:cNvSpPr>
          <p:nvPr>
            <p:ph type="title"/>
          </p:nvPr>
        </p:nvSpPr>
        <p:spPr>
          <a:xfrm>
            <a:off x="619201" y="259200"/>
            <a:ext cx="10963199" cy="864000"/>
          </a:xfrm>
        </p:spPr>
        <p:txBody>
          <a:bodyPr>
            <a:noAutofit/>
          </a:bodyPr>
          <a:lstStyle/>
          <a:p>
            <a:r>
              <a:rPr lang="en-HK" dirty="0"/>
              <a:t>Pivotal 1</a:t>
            </a:r>
            <a:r>
              <a:rPr lang="en-HK" baseline="30000" dirty="0"/>
              <a:t>st</a:t>
            </a:r>
            <a:r>
              <a:rPr lang="en-HK" dirty="0"/>
              <a:t> Generation TRK Inhibitor Datasets</a:t>
            </a:r>
          </a:p>
        </p:txBody>
      </p:sp>
      <p:sp>
        <p:nvSpPr>
          <p:cNvPr id="23" name="Slide Number Placeholder 22">
            <a:extLst>
              <a:ext uri="{FF2B5EF4-FFF2-40B4-BE49-F238E27FC236}">
                <a16:creationId xmlns:a16="http://schemas.microsoft.com/office/drawing/2014/main" id="{E9D18C65-3685-00E2-9F4F-916E843E8F4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19" name="Content Placeholder 18">
            <a:extLst>
              <a:ext uri="{FF2B5EF4-FFF2-40B4-BE49-F238E27FC236}">
                <a16:creationId xmlns:a16="http://schemas.microsoft.com/office/drawing/2014/main" id="{84A7D2FD-C5D9-D384-EE1E-058314961013}"/>
              </a:ext>
            </a:extLst>
          </p:cNvPr>
          <p:cNvSpPr>
            <a:spLocks noGrp="1"/>
          </p:cNvSpPr>
          <p:nvPr>
            <p:ph sz="quarter" idx="15"/>
          </p:nvPr>
        </p:nvSpPr>
        <p:spPr>
          <a:xfrm>
            <a:off x="620183" y="6356351"/>
            <a:ext cx="10180339" cy="365125"/>
          </a:xfrm>
        </p:spPr>
        <p:txBody>
          <a:bodyPr anchor="b" anchorCtr="0"/>
          <a:lstStyle/>
          <a:p>
            <a:r>
              <a:rPr lang="en-GB" baseline="30000" dirty="0"/>
              <a:t>a </a:t>
            </a:r>
            <a:r>
              <a:rPr lang="en-GB" dirty="0"/>
              <a:t>NCT02122913; </a:t>
            </a:r>
            <a:r>
              <a:rPr lang="en-GB" baseline="30000" dirty="0"/>
              <a:t>b </a:t>
            </a:r>
            <a:r>
              <a:rPr lang="en-GB" dirty="0"/>
              <a:t>NCT02637687; </a:t>
            </a:r>
            <a:r>
              <a:rPr lang="en-GB" baseline="30000" dirty="0"/>
              <a:t>c </a:t>
            </a:r>
            <a:r>
              <a:rPr lang="en-GB" dirty="0"/>
              <a:t>NCT02576431</a:t>
            </a:r>
          </a:p>
          <a:p>
            <a:r>
              <a:rPr lang="en-GB" dirty="0"/>
              <a:t>BICR, blinded independent central review </a:t>
            </a:r>
          </a:p>
          <a:p>
            <a:r>
              <a:rPr lang="en-GB" dirty="0"/>
              <a:t>1. Drilon A, et al. N Engl J Med. 2018;378(8):731-9; 2. </a:t>
            </a:r>
            <a:r>
              <a:rPr lang="en-GB" dirty="0">
                <a:sym typeface="Arial"/>
              </a:rPr>
              <a:t>Hong D, et al. Lancet Oncol. 2020;21:531-40; 3. Doebele R, et al. Lancet Oncol. 2020;21:271-82  </a:t>
            </a:r>
            <a:endParaRPr lang="en-GB" dirty="0"/>
          </a:p>
        </p:txBody>
      </p:sp>
      <p:sp>
        <p:nvSpPr>
          <p:cNvPr id="4" name="TextBox 3">
            <a:extLst>
              <a:ext uri="{FF2B5EF4-FFF2-40B4-BE49-F238E27FC236}">
                <a16:creationId xmlns:a16="http://schemas.microsoft.com/office/drawing/2014/main" id="{F1FB0854-A783-5DC9-A855-9125D16ACD1B}"/>
              </a:ext>
            </a:extLst>
          </p:cNvPr>
          <p:cNvSpPr txBox="1"/>
          <p:nvPr/>
        </p:nvSpPr>
        <p:spPr bwMode="gray">
          <a:xfrm>
            <a:off x="619125" y="1052736"/>
            <a:ext cx="5476316" cy="310481"/>
          </a:xfrm>
          <a:prstGeom prst="rect">
            <a:avLst/>
          </a:prstGeom>
          <a:noFill/>
        </p:spPr>
        <p:txBody>
          <a:bodyPr wrap="square" lIns="0" tIns="0" rIns="0" bIns="0" rtlCol="0">
            <a:noAutofit/>
          </a:bodyPr>
          <a:lstStyle/>
          <a:p>
            <a:pPr defTabSz="1219170">
              <a:defRPr/>
            </a:pPr>
            <a:r>
              <a:rPr lang="en-US" sz="2000" b="1" spc="100" dirty="0">
                <a:solidFill>
                  <a:schemeClr val="accent1"/>
                </a:solidFill>
                <a:latin typeface="Arial"/>
                <a:cs typeface="Arial"/>
              </a:rPr>
              <a:t>LAROTRECTINIB CLINICAL DEVELOPMENT</a:t>
            </a:r>
            <a:r>
              <a:rPr lang="en-US" sz="2000" b="1" spc="100" baseline="30000" dirty="0">
                <a:solidFill>
                  <a:schemeClr val="accent1"/>
                </a:solidFill>
                <a:latin typeface="Arial"/>
                <a:cs typeface="Arial"/>
              </a:rPr>
              <a:t>1,2</a:t>
            </a:r>
          </a:p>
        </p:txBody>
      </p:sp>
      <p:cxnSp>
        <p:nvCxnSpPr>
          <p:cNvPr id="18" name="Straight Connector 17">
            <a:extLst>
              <a:ext uri="{FF2B5EF4-FFF2-40B4-BE49-F238E27FC236}">
                <a16:creationId xmlns:a16="http://schemas.microsoft.com/office/drawing/2014/main" id="{250B1E10-3580-80F2-AC4B-FDB7DF158959}"/>
              </a:ext>
            </a:extLst>
          </p:cNvPr>
          <p:cNvCxnSpPr>
            <a:cxnSpLocks/>
          </p:cNvCxnSpPr>
          <p:nvPr/>
        </p:nvCxnSpPr>
        <p:spPr>
          <a:xfrm>
            <a:off x="5231904" y="1102936"/>
            <a:ext cx="0" cy="4414296"/>
          </a:xfrm>
          <a:prstGeom prst="line">
            <a:avLst/>
          </a:prstGeom>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6C4ADD0B-D65E-8681-4651-15BA9A2092CB}"/>
              </a:ext>
            </a:extLst>
          </p:cNvPr>
          <p:cNvSpPr txBox="1"/>
          <p:nvPr/>
        </p:nvSpPr>
        <p:spPr bwMode="gray">
          <a:xfrm>
            <a:off x="5591943" y="1052736"/>
            <a:ext cx="5616621" cy="310481"/>
          </a:xfrm>
          <a:prstGeom prst="rect">
            <a:avLst/>
          </a:prstGeom>
          <a:noFill/>
        </p:spPr>
        <p:txBody>
          <a:bodyPr wrap="square" lIns="0" tIns="0" rIns="0" bIns="0" rtlCol="0">
            <a:noAutofit/>
          </a:bodyPr>
          <a:lstStyle/>
          <a:p>
            <a:pPr defTabSz="1219170">
              <a:defRPr/>
            </a:pPr>
            <a:r>
              <a:rPr lang="en-US" sz="2000" b="1" spc="100" dirty="0">
                <a:solidFill>
                  <a:schemeClr val="accent1"/>
                </a:solidFill>
                <a:latin typeface="Arial"/>
                <a:cs typeface="Arial"/>
              </a:rPr>
              <a:t>ENTRECTINIB CLINICAL DEVELOPMENT</a:t>
            </a:r>
            <a:r>
              <a:rPr lang="en-US" sz="2000" b="1" spc="100" baseline="30000" dirty="0">
                <a:solidFill>
                  <a:schemeClr val="accent1"/>
                </a:solidFill>
                <a:latin typeface="Arial"/>
                <a:cs typeface="Arial"/>
              </a:rPr>
              <a:t>3</a:t>
            </a:r>
          </a:p>
        </p:txBody>
      </p:sp>
      <p:sp>
        <p:nvSpPr>
          <p:cNvPr id="27" name="Rectangle: Rounded Corners 21">
            <a:extLst>
              <a:ext uri="{FF2B5EF4-FFF2-40B4-BE49-F238E27FC236}">
                <a16:creationId xmlns:a16="http://schemas.microsoft.com/office/drawing/2014/main" id="{746489CC-4738-760B-479B-6619355CDFF9}"/>
              </a:ext>
            </a:extLst>
          </p:cNvPr>
          <p:cNvSpPr/>
          <p:nvPr/>
        </p:nvSpPr>
        <p:spPr>
          <a:xfrm>
            <a:off x="515608" y="3105016"/>
            <a:ext cx="2052000" cy="936000"/>
          </a:xfrm>
          <a:prstGeom prst="roundRect">
            <a:avLst>
              <a:gd name="adj" fmla="val 12070"/>
            </a:avLst>
          </a:prstGeom>
          <a:solidFill>
            <a:schemeClr val="tx2">
              <a:lumMod val="75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spcBef>
                <a:spcPts val="300"/>
              </a:spcBef>
            </a:pPr>
            <a:r>
              <a:rPr lang="en-GB" sz="1200" b="1" noProof="0" dirty="0">
                <a:solidFill>
                  <a:schemeClr val="bg1"/>
                </a:solidFill>
                <a:latin typeface="Arial"/>
                <a:ea typeface="Calibri"/>
                <a:cs typeface="Arial"/>
              </a:rPr>
              <a:t>SCOUT: </a:t>
            </a:r>
            <a:r>
              <a:rPr lang="en-GB" sz="1200" b="1" noProof="0" dirty="0" err="1">
                <a:solidFill>
                  <a:schemeClr val="bg1"/>
                </a:solidFill>
                <a:latin typeface="Arial"/>
                <a:ea typeface="Calibri"/>
                <a:cs typeface="Arial"/>
              </a:rPr>
              <a:t>Pediatric</a:t>
            </a:r>
            <a:r>
              <a:rPr lang="en-GB" sz="1200" b="1" noProof="0" dirty="0">
                <a:solidFill>
                  <a:schemeClr val="bg1"/>
                </a:solidFill>
                <a:latin typeface="Arial"/>
                <a:ea typeface="Calibri"/>
                <a:cs typeface="Arial"/>
              </a:rPr>
              <a:t> </a:t>
            </a:r>
            <a:br>
              <a:rPr lang="en-GB" sz="1200" b="1" noProof="0" dirty="0">
                <a:solidFill>
                  <a:schemeClr val="bg1"/>
                </a:solidFill>
                <a:latin typeface="Arial"/>
                <a:ea typeface="Calibri"/>
                <a:cs typeface="Arial"/>
              </a:rPr>
            </a:br>
            <a:r>
              <a:rPr lang="en-GB" sz="1200" b="1" noProof="0" dirty="0">
                <a:solidFill>
                  <a:schemeClr val="bg1"/>
                </a:solidFill>
                <a:latin typeface="Arial"/>
                <a:ea typeface="Calibri"/>
                <a:cs typeface="Arial"/>
              </a:rPr>
              <a:t>phase 1/2</a:t>
            </a:r>
            <a:r>
              <a:rPr lang="en-GB" sz="1200" b="1" baseline="30000" noProof="0" dirty="0">
                <a:solidFill>
                  <a:schemeClr val="bg1"/>
                </a:solidFill>
                <a:latin typeface="Arial"/>
                <a:ea typeface="Calibri"/>
                <a:cs typeface="Arial"/>
              </a:rPr>
              <a:t>b</a:t>
            </a:r>
          </a:p>
          <a:p>
            <a:pPr marL="177800" indent="-177800">
              <a:spcBef>
                <a:spcPts val="300"/>
              </a:spcBef>
              <a:buFont typeface="Arial" panose="020B0604020202020204" pitchFamily="34" charset="0"/>
              <a:buChar char="•"/>
            </a:pPr>
            <a:r>
              <a:rPr lang="en-GB" sz="1200" noProof="0" dirty="0">
                <a:solidFill>
                  <a:schemeClr val="bg1"/>
                </a:solidFill>
                <a:latin typeface="Arial"/>
                <a:ea typeface="Calibri"/>
                <a:cs typeface="Arial"/>
              </a:rPr>
              <a:t>Age ≤21 years</a:t>
            </a:r>
          </a:p>
          <a:p>
            <a:pPr marL="177800" indent="-177800">
              <a:spcBef>
                <a:spcPts val="300"/>
              </a:spcBef>
              <a:buFont typeface="Arial" panose="020B0604020202020204" pitchFamily="34" charset="0"/>
              <a:buChar char="•"/>
            </a:pPr>
            <a:r>
              <a:rPr lang="en-GB" sz="1200" noProof="0" dirty="0">
                <a:solidFill>
                  <a:schemeClr val="bg1"/>
                </a:solidFill>
                <a:latin typeface="Arial"/>
                <a:ea typeface="Calibri"/>
                <a:cs typeface="Arial"/>
              </a:rPr>
              <a:t>Advanced solid tumours</a:t>
            </a:r>
            <a:endParaRPr lang="en-GB" noProof="0" dirty="0">
              <a:solidFill>
                <a:schemeClr val="bg1"/>
              </a:solidFill>
              <a:ea typeface="Calibri"/>
              <a:cs typeface="Calibri"/>
            </a:endParaRPr>
          </a:p>
        </p:txBody>
      </p:sp>
      <p:sp>
        <p:nvSpPr>
          <p:cNvPr id="29" name="Rectangle: Rounded Corners 21">
            <a:extLst>
              <a:ext uri="{FF2B5EF4-FFF2-40B4-BE49-F238E27FC236}">
                <a16:creationId xmlns:a16="http://schemas.microsoft.com/office/drawing/2014/main" id="{FD045F93-0706-0173-74E2-A4874C82BD6F}"/>
              </a:ext>
            </a:extLst>
          </p:cNvPr>
          <p:cNvSpPr/>
          <p:nvPr/>
        </p:nvSpPr>
        <p:spPr>
          <a:xfrm>
            <a:off x="2783631" y="2204864"/>
            <a:ext cx="2234365" cy="3102686"/>
          </a:xfrm>
          <a:prstGeom prst="roundRect">
            <a:avLst>
              <a:gd name="adj" fmla="val 12070"/>
            </a:avLst>
          </a:prstGeom>
          <a:solidFill>
            <a:schemeClr val="accent1"/>
          </a:solidFill>
          <a:ln w="28575">
            <a:noFill/>
          </a:ln>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a:spcBef>
                <a:spcPts val="300"/>
              </a:spcBef>
            </a:pPr>
            <a:endParaRPr lang="en-US" sz="1600" b="1" dirty="0">
              <a:solidFill>
                <a:schemeClr val="bg1"/>
              </a:solidFill>
              <a:latin typeface="Arial"/>
              <a:ea typeface="Calibri"/>
              <a:cs typeface="Arial"/>
            </a:endParaRPr>
          </a:p>
          <a:p>
            <a:pPr algn="ctr">
              <a:spcBef>
                <a:spcPts val="300"/>
              </a:spcBef>
            </a:pPr>
            <a:r>
              <a:rPr lang="en-US" sz="1600" b="1" dirty="0">
                <a:solidFill>
                  <a:schemeClr val="bg1"/>
                </a:solidFill>
                <a:latin typeface="Arial"/>
                <a:ea typeface="Calibri"/>
                <a:cs typeface="Arial"/>
              </a:rPr>
              <a:t>Efficacy and safety evaluable population</a:t>
            </a:r>
          </a:p>
          <a:p>
            <a:pPr algn="ctr">
              <a:spcBef>
                <a:spcPts val="300"/>
              </a:spcBef>
            </a:pPr>
            <a:endParaRPr lang="en-US" sz="1600" b="1" dirty="0">
              <a:solidFill>
                <a:schemeClr val="bg1"/>
              </a:solidFill>
              <a:latin typeface="Arial"/>
              <a:ea typeface="Calibri"/>
              <a:cs typeface="Arial"/>
            </a:endParaRPr>
          </a:p>
          <a:p>
            <a:pPr algn="ctr">
              <a:spcBef>
                <a:spcPts val="300"/>
              </a:spcBef>
            </a:pPr>
            <a:r>
              <a:rPr lang="en-US" sz="1600" b="1" dirty="0">
                <a:solidFill>
                  <a:schemeClr val="bg1"/>
                </a:solidFill>
                <a:latin typeface="Arial"/>
                <a:ea typeface="Calibri"/>
                <a:cs typeface="Arial"/>
              </a:rPr>
              <a:t>Patients with</a:t>
            </a:r>
            <a:br>
              <a:rPr lang="en-US" sz="1600" b="1" dirty="0">
                <a:solidFill>
                  <a:schemeClr val="bg1"/>
                </a:solidFill>
                <a:latin typeface="Arial"/>
                <a:ea typeface="Calibri"/>
                <a:cs typeface="Arial"/>
              </a:rPr>
            </a:br>
            <a:r>
              <a:rPr lang="en-US" sz="1600" b="1" dirty="0">
                <a:solidFill>
                  <a:schemeClr val="bg1"/>
                </a:solidFill>
                <a:latin typeface="Arial"/>
                <a:ea typeface="Calibri"/>
                <a:cs typeface="Arial"/>
              </a:rPr>
              <a:t>TRK fusion+</a:t>
            </a:r>
          </a:p>
          <a:p>
            <a:pPr algn="ctr">
              <a:spcBef>
                <a:spcPts val="300"/>
              </a:spcBef>
            </a:pPr>
            <a:r>
              <a:rPr lang="en-US" sz="1600" b="1" dirty="0">
                <a:solidFill>
                  <a:schemeClr val="bg1"/>
                </a:solidFill>
                <a:latin typeface="Arial"/>
                <a:ea typeface="Calibri"/>
                <a:cs typeface="Arial"/>
              </a:rPr>
              <a:t>solid </a:t>
            </a:r>
            <a:r>
              <a:rPr lang="en-US" sz="1600" b="1" dirty="0" err="1">
                <a:solidFill>
                  <a:schemeClr val="bg1"/>
                </a:solidFill>
                <a:latin typeface="Arial"/>
                <a:ea typeface="Calibri"/>
                <a:cs typeface="Arial"/>
              </a:rPr>
              <a:t>tumours</a:t>
            </a:r>
            <a:endParaRPr lang="en-US" sz="1600" b="1" dirty="0">
              <a:solidFill>
                <a:schemeClr val="bg1"/>
              </a:solidFill>
              <a:latin typeface="Arial"/>
              <a:ea typeface="Calibri"/>
              <a:cs typeface="Arial"/>
            </a:endParaRPr>
          </a:p>
          <a:p>
            <a:pPr algn="ctr">
              <a:spcBef>
                <a:spcPts val="300"/>
              </a:spcBef>
            </a:pPr>
            <a:endParaRPr lang="en-GB" sz="1400" spc="-40" dirty="0">
              <a:solidFill>
                <a:schemeClr val="bg1"/>
              </a:solidFill>
              <a:latin typeface="Arial"/>
              <a:cs typeface="Arial"/>
            </a:endParaRPr>
          </a:p>
          <a:p>
            <a:pPr>
              <a:spcBef>
                <a:spcPts val="300"/>
              </a:spcBef>
            </a:pPr>
            <a:r>
              <a:rPr lang="en-GB" sz="1400" spc="-40" dirty="0">
                <a:solidFill>
                  <a:schemeClr val="bg1"/>
                </a:solidFill>
                <a:latin typeface="Arial"/>
                <a:cs typeface="Arial"/>
              </a:rPr>
              <a:t>Primary endpoint: </a:t>
            </a:r>
          </a:p>
          <a:p>
            <a:pPr marL="285750" indent="-285750">
              <a:spcBef>
                <a:spcPts val="300"/>
              </a:spcBef>
              <a:buFont typeface="Arial" panose="020B0604020202020204" pitchFamily="34" charset="0"/>
              <a:buChar char="•"/>
            </a:pPr>
            <a:r>
              <a:rPr lang="en-GB" sz="1400" spc="-40" dirty="0">
                <a:solidFill>
                  <a:schemeClr val="bg1"/>
                </a:solidFill>
                <a:latin typeface="Arial"/>
                <a:cs typeface="Arial"/>
              </a:rPr>
              <a:t>ORR (BICR)</a:t>
            </a:r>
          </a:p>
          <a:p>
            <a:pPr>
              <a:spcBef>
                <a:spcPts val="300"/>
              </a:spcBef>
            </a:pPr>
            <a:r>
              <a:rPr lang="en-GB" sz="1400" spc="-40" dirty="0">
                <a:solidFill>
                  <a:schemeClr val="bg1"/>
                </a:solidFill>
                <a:latin typeface="Arial"/>
                <a:cs typeface="Arial"/>
              </a:rPr>
              <a:t>Key secondary endpoints: </a:t>
            </a:r>
          </a:p>
          <a:p>
            <a:pPr marL="285750" indent="-285750">
              <a:spcBef>
                <a:spcPts val="300"/>
              </a:spcBef>
              <a:buFont typeface="Arial" panose="020B0604020202020204" pitchFamily="34" charset="0"/>
              <a:buChar char="•"/>
            </a:pPr>
            <a:r>
              <a:rPr lang="en-GB" sz="1400" spc="-40" dirty="0">
                <a:solidFill>
                  <a:schemeClr val="bg1"/>
                </a:solidFill>
                <a:latin typeface="Arial"/>
                <a:cs typeface="Arial"/>
              </a:rPr>
              <a:t>DoR, PFS, Safety</a:t>
            </a:r>
          </a:p>
          <a:p>
            <a:pPr algn="ctr">
              <a:spcBef>
                <a:spcPts val="300"/>
              </a:spcBef>
            </a:pPr>
            <a:endParaRPr lang="en-US" sz="1600" dirty="0">
              <a:solidFill>
                <a:schemeClr val="bg1"/>
              </a:solidFill>
              <a:ea typeface="Calibri"/>
              <a:cs typeface="Calibri"/>
            </a:endParaRPr>
          </a:p>
        </p:txBody>
      </p:sp>
      <p:cxnSp>
        <p:nvCxnSpPr>
          <p:cNvPr id="30" name="Straight Arrow Connector 29">
            <a:extLst>
              <a:ext uri="{FF2B5EF4-FFF2-40B4-BE49-F238E27FC236}">
                <a16:creationId xmlns:a16="http://schemas.microsoft.com/office/drawing/2014/main" id="{354D4FD9-17FD-5923-D365-34A4269EE825}"/>
              </a:ext>
            </a:extLst>
          </p:cNvPr>
          <p:cNvCxnSpPr>
            <a:cxnSpLocks/>
          </p:cNvCxnSpPr>
          <p:nvPr/>
        </p:nvCxnSpPr>
        <p:spPr>
          <a:xfrm>
            <a:off x="2644775" y="3573016"/>
            <a:ext cx="1513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155C719-3E27-0B2F-DB1D-D587966AF6E8}"/>
              </a:ext>
            </a:extLst>
          </p:cNvPr>
          <p:cNvCxnSpPr>
            <a:cxnSpLocks/>
          </p:cNvCxnSpPr>
          <p:nvPr/>
        </p:nvCxnSpPr>
        <p:spPr>
          <a:xfrm>
            <a:off x="2538354" y="2600910"/>
            <a:ext cx="112771"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344AE7D-B3C9-1803-7699-7E6166DE03A0}"/>
              </a:ext>
            </a:extLst>
          </p:cNvPr>
          <p:cNvCxnSpPr>
            <a:cxnSpLocks/>
          </p:cNvCxnSpPr>
          <p:nvPr/>
        </p:nvCxnSpPr>
        <p:spPr>
          <a:xfrm flipH="1" flipV="1">
            <a:off x="2639616" y="2589410"/>
            <a:ext cx="2" cy="19635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Rectangle: Rounded Corners 21">
            <a:extLst>
              <a:ext uri="{FF2B5EF4-FFF2-40B4-BE49-F238E27FC236}">
                <a16:creationId xmlns:a16="http://schemas.microsoft.com/office/drawing/2014/main" id="{359DC7BF-23FA-FDB3-A64C-D75C2294B552}"/>
              </a:ext>
            </a:extLst>
          </p:cNvPr>
          <p:cNvSpPr/>
          <p:nvPr/>
        </p:nvSpPr>
        <p:spPr>
          <a:xfrm>
            <a:off x="515608" y="2204864"/>
            <a:ext cx="2052000" cy="792088"/>
          </a:xfrm>
          <a:prstGeom prst="roundRect">
            <a:avLst>
              <a:gd name="adj" fmla="val 12070"/>
            </a:avLst>
          </a:prstGeom>
          <a:solidFill>
            <a:schemeClr val="tx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Bef>
                <a:spcPts val="300"/>
              </a:spcBef>
            </a:pPr>
            <a:r>
              <a:rPr lang="en-US" sz="1200" b="1" dirty="0">
                <a:solidFill>
                  <a:schemeClr val="bg1"/>
                </a:solidFill>
                <a:latin typeface="Arial"/>
                <a:ea typeface="Calibri"/>
                <a:cs typeface="Arial"/>
              </a:rPr>
              <a:t>Adult phase 1</a:t>
            </a:r>
            <a:r>
              <a:rPr lang="en-US" sz="1200" b="1" baseline="30000" dirty="0">
                <a:solidFill>
                  <a:schemeClr val="bg1"/>
                </a:solidFill>
                <a:latin typeface="Arial"/>
                <a:ea typeface="Calibri"/>
                <a:cs typeface="Arial"/>
              </a:rPr>
              <a:t>a</a:t>
            </a:r>
          </a:p>
          <a:p>
            <a:pPr marL="177800" indent="-177800">
              <a:spcBef>
                <a:spcPts val="300"/>
              </a:spcBef>
              <a:buFont typeface="Arial" panose="020B0604020202020204" pitchFamily="34" charset="0"/>
              <a:buChar char="•"/>
            </a:pPr>
            <a:r>
              <a:rPr lang="en-US" sz="1200" dirty="0">
                <a:solidFill>
                  <a:schemeClr val="bg1"/>
                </a:solidFill>
                <a:latin typeface="Arial"/>
                <a:ea typeface="Calibri"/>
                <a:cs typeface="Arial"/>
              </a:rPr>
              <a:t>Age ≥18 years</a:t>
            </a:r>
          </a:p>
          <a:p>
            <a:pPr marL="177800" indent="-177800">
              <a:spcBef>
                <a:spcPts val="300"/>
              </a:spcBef>
              <a:buFont typeface="Arial" panose="020B0604020202020204" pitchFamily="34" charset="0"/>
              <a:buChar char="•"/>
            </a:pPr>
            <a:r>
              <a:rPr lang="en-US" sz="1200" dirty="0">
                <a:solidFill>
                  <a:schemeClr val="bg1"/>
                </a:solidFill>
                <a:latin typeface="Arial"/>
                <a:ea typeface="Calibri"/>
                <a:cs typeface="Arial"/>
              </a:rPr>
              <a:t>Advanced solid </a:t>
            </a:r>
            <a:r>
              <a:rPr lang="en-US" sz="1200" dirty="0" err="1">
                <a:solidFill>
                  <a:schemeClr val="bg1"/>
                </a:solidFill>
                <a:latin typeface="Arial"/>
                <a:ea typeface="Calibri"/>
                <a:cs typeface="Arial"/>
              </a:rPr>
              <a:t>tumours</a:t>
            </a:r>
            <a:endParaRPr lang="en-US" dirty="0">
              <a:solidFill>
                <a:schemeClr val="bg1"/>
              </a:solidFill>
              <a:ea typeface="Calibri"/>
              <a:cs typeface="Calibri"/>
            </a:endParaRPr>
          </a:p>
        </p:txBody>
      </p:sp>
      <p:cxnSp>
        <p:nvCxnSpPr>
          <p:cNvPr id="40" name="Straight Arrow Connector 39">
            <a:extLst>
              <a:ext uri="{FF2B5EF4-FFF2-40B4-BE49-F238E27FC236}">
                <a16:creationId xmlns:a16="http://schemas.microsoft.com/office/drawing/2014/main" id="{CEB0E850-1904-9377-0F16-ACC73F4EB65E}"/>
              </a:ext>
            </a:extLst>
          </p:cNvPr>
          <p:cNvCxnSpPr>
            <a:cxnSpLocks/>
          </p:cNvCxnSpPr>
          <p:nvPr/>
        </p:nvCxnSpPr>
        <p:spPr>
          <a:xfrm>
            <a:off x="2538354" y="4544010"/>
            <a:ext cx="112771"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Rectangle: Rounded Corners 21">
            <a:extLst>
              <a:ext uri="{FF2B5EF4-FFF2-40B4-BE49-F238E27FC236}">
                <a16:creationId xmlns:a16="http://schemas.microsoft.com/office/drawing/2014/main" id="{430A6CA6-C150-13E2-E592-25DF557E2285}"/>
              </a:ext>
            </a:extLst>
          </p:cNvPr>
          <p:cNvSpPr/>
          <p:nvPr/>
        </p:nvSpPr>
        <p:spPr>
          <a:xfrm>
            <a:off x="515608" y="4149081"/>
            <a:ext cx="2052000" cy="1158468"/>
          </a:xfrm>
          <a:prstGeom prst="roundRect">
            <a:avLst>
              <a:gd name="adj" fmla="val 12070"/>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spcBef>
                <a:spcPts val="300"/>
              </a:spcBef>
            </a:pPr>
            <a:r>
              <a:rPr lang="en-GB" sz="1200" b="1" dirty="0">
                <a:solidFill>
                  <a:schemeClr val="bg1"/>
                </a:solidFill>
                <a:latin typeface="Arial"/>
                <a:ea typeface="Calibri"/>
                <a:cs typeface="Arial"/>
              </a:rPr>
              <a:t>NAVIGATE</a:t>
            </a:r>
            <a:r>
              <a:rPr lang="en-GB" sz="1200" b="1" noProof="0" dirty="0">
                <a:solidFill>
                  <a:schemeClr val="bg1"/>
                </a:solidFill>
                <a:latin typeface="Arial"/>
                <a:ea typeface="Calibri"/>
                <a:cs typeface="Arial"/>
              </a:rPr>
              <a:t>: Adult/</a:t>
            </a:r>
            <a:br>
              <a:rPr lang="en-GB" sz="1200" b="1" noProof="0" dirty="0">
                <a:solidFill>
                  <a:schemeClr val="bg1"/>
                </a:solidFill>
                <a:latin typeface="Arial"/>
                <a:ea typeface="Calibri"/>
                <a:cs typeface="Arial"/>
              </a:rPr>
            </a:br>
            <a:r>
              <a:rPr lang="en-GB" sz="1200" b="1" noProof="0" dirty="0">
                <a:solidFill>
                  <a:schemeClr val="bg1"/>
                </a:solidFill>
                <a:latin typeface="Arial"/>
                <a:ea typeface="Calibri"/>
                <a:cs typeface="Arial"/>
              </a:rPr>
              <a:t>adolescent phase 2</a:t>
            </a:r>
            <a:r>
              <a:rPr lang="en-GB" sz="1200" b="1" baseline="30000" noProof="0" dirty="0">
                <a:solidFill>
                  <a:schemeClr val="bg1"/>
                </a:solidFill>
                <a:latin typeface="Arial"/>
                <a:ea typeface="Calibri"/>
                <a:cs typeface="Arial"/>
              </a:rPr>
              <a:t>c</a:t>
            </a:r>
          </a:p>
          <a:p>
            <a:pPr marL="177800" indent="-177800">
              <a:spcBef>
                <a:spcPts val="300"/>
              </a:spcBef>
              <a:buFont typeface="Arial" panose="020B0604020202020204" pitchFamily="34" charset="0"/>
              <a:buChar char="•"/>
            </a:pPr>
            <a:r>
              <a:rPr lang="en-GB" sz="1200" noProof="0" dirty="0">
                <a:solidFill>
                  <a:schemeClr val="bg1"/>
                </a:solidFill>
                <a:latin typeface="Arial"/>
                <a:ea typeface="Calibri"/>
                <a:cs typeface="Arial"/>
              </a:rPr>
              <a:t>Age ≥12 years</a:t>
            </a:r>
          </a:p>
          <a:p>
            <a:pPr marL="177800" indent="-177800">
              <a:spcBef>
                <a:spcPts val="300"/>
              </a:spcBef>
              <a:buFont typeface="Arial" panose="020B0604020202020204" pitchFamily="34" charset="0"/>
              <a:buChar char="•"/>
            </a:pPr>
            <a:r>
              <a:rPr lang="en-GB" sz="1200" noProof="0" dirty="0">
                <a:solidFill>
                  <a:schemeClr val="bg1"/>
                </a:solidFill>
                <a:latin typeface="Arial"/>
                <a:ea typeface="Calibri"/>
                <a:cs typeface="Arial"/>
              </a:rPr>
              <a:t>Advanced solid tumours</a:t>
            </a:r>
          </a:p>
        </p:txBody>
      </p:sp>
      <p:cxnSp>
        <p:nvCxnSpPr>
          <p:cNvPr id="46" name="Straight Arrow Connector 45">
            <a:extLst>
              <a:ext uri="{FF2B5EF4-FFF2-40B4-BE49-F238E27FC236}">
                <a16:creationId xmlns:a16="http://schemas.microsoft.com/office/drawing/2014/main" id="{085A800E-5A64-4536-562D-42916F85B4D2}"/>
              </a:ext>
            </a:extLst>
          </p:cNvPr>
          <p:cNvCxnSpPr>
            <a:cxnSpLocks/>
          </p:cNvCxnSpPr>
          <p:nvPr/>
        </p:nvCxnSpPr>
        <p:spPr>
          <a:xfrm>
            <a:off x="7465564" y="3069072"/>
            <a:ext cx="2388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50FB189-2165-5A9C-6723-B7A30625EA76}"/>
              </a:ext>
            </a:extLst>
          </p:cNvPr>
          <p:cNvCxnSpPr>
            <a:cxnSpLocks/>
          </p:cNvCxnSpPr>
          <p:nvPr/>
        </p:nvCxnSpPr>
        <p:spPr>
          <a:xfrm>
            <a:off x="7360387" y="1916832"/>
            <a:ext cx="112771"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FA6609B-A50A-EB5F-EBC0-95A60CE83972}"/>
              </a:ext>
            </a:extLst>
          </p:cNvPr>
          <p:cNvCxnSpPr>
            <a:cxnSpLocks/>
          </p:cNvCxnSpPr>
          <p:nvPr/>
        </p:nvCxnSpPr>
        <p:spPr>
          <a:xfrm flipV="1">
            <a:off x="7461649" y="1901825"/>
            <a:ext cx="0" cy="2403475"/>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D38F957-2E14-1BC8-9BB8-04247B742EB5}"/>
              </a:ext>
            </a:extLst>
          </p:cNvPr>
          <p:cNvCxnSpPr>
            <a:cxnSpLocks/>
          </p:cNvCxnSpPr>
          <p:nvPr/>
        </p:nvCxnSpPr>
        <p:spPr>
          <a:xfrm>
            <a:off x="7360387" y="4293096"/>
            <a:ext cx="112771"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3B54A63-317D-3DA5-AF27-0F516A9C62E1}"/>
              </a:ext>
            </a:extLst>
          </p:cNvPr>
          <p:cNvCxnSpPr>
            <a:cxnSpLocks/>
          </p:cNvCxnSpPr>
          <p:nvPr/>
        </p:nvCxnSpPr>
        <p:spPr>
          <a:xfrm flipV="1">
            <a:off x="7320136" y="4915301"/>
            <a:ext cx="2428527" cy="2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21">
            <a:extLst>
              <a:ext uri="{FF2B5EF4-FFF2-40B4-BE49-F238E27FC236}">
                <a16:creationId xmlns:a16="http://schemas.microsoft.com/office/drawing/2014/main" id="{947E8A35-9EDF-D716-5978-58A40CF9E311}"/>
              </a:ext>
            </a:extLst>
          </p:cNvPr>
          <p:cNvSpPr/>
          <p:nvPr/>
        </p:nvSpPr>
        <p:spPr>
          <a:xfrm>
            <a:off x="5447928" y="4509216"/>
            <a:ext cx="1944216" cy="864000"/>
          </a:xfrm>
          <a:prstGeom prst="roundRect">
            <a:avLst>
              <a:gd name="adj" fmla="val 12070"/>
            </a:avLst>
          </a:prstGeom>
          <a:solidFill>
            <a:schemeClr val="accent6">
              <a:lumMod val="60000"/>
              <a:lumOff val="40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0" bIns="45720" rtlCol="0" anchor="ctr"/>
          <a:lstStyle/>
          <a:p>
            <a:pPr>
              <a:spcBef>
                <a:spcPts val="100"/>
              </a:spcBef>
            </a:pPr>
            <a:r>
              <a:rPr lang="en-GB" sz="1200" b="1" noProof="0" dirty="0">
                <a:solidFill>
                  <a:schemeClr val="tx1"/>
                </a:solidFill>
                <a:latin typeface="Arial"/>
                <a:ea typeface="Calibri"/>
                <a:cs typeface="Arial"/>
              </a:rPr>
              <a:t>STARTRK-NG: Phase 1</a:t>
            </a:r>
          </a:p>
          <a:p>
            <a:pPr marL="177800" indent="-177800">
              <a:spcBef>
                <a:spcPts val="100"/>
              </a:spcBef>
              <a:buFont typeface="Arial" panose="020B0604020202020204" pitchFamily="34" charset="0"/>
              <a:buChar char="•"/>
            </a:pPr>
            <a:r>
              <a:rPr lang="en-GB" sz="1000" noProof="0" dirty="0">
                <a:solidFill>
                  <a:schemeClr val="tx1"/>
                </a:solidFill>
                <a:latin typeface="Arial"/>
                <a:ea typeface="Calibri"/>
                <a:cs typeface="Arial"/>
              </a:rPr>
              <a:t>Age ≤21 years</a:t>
            </a:r>
          </a:p>
          <a:p>
            <a:pPr marL="177800" indent="-177800">
              <a:spcBef>
                <a:spcPts val="100"/>
              </a:spcBef>
              <a:buFont typeface="Arial" panose="020B0604020202020204" pitchFamily="34" charset="0"/>
              <a:buChar char="•"/>
            </a:pPr>
            <a:r>
              <a:rPr lang="en-GB" sz="1000" noProof="0" dirty="0">
                <a:solidFill>
                  <a:schemeClr val="tx1"/>
                </a:solidFill>
                <a:latin typeface="Arial"/>
                <a:ea typeface="Calibri"/>
                <a:cs typeface="Arial"/>
              </a:rPr>
              <a:t>Recurrent/refractory solid tumours with no curative first-line treatment</a:t>
            </a:r>
            <a:endParaRPr lang="en-GB" sz="1000" noProof="0" dirty="0">
              <a:solidFill>
                <a:schemeClr val="tx1"/>
              </a:solidFill>
              <a:ea typeface="Calibri"/>
              <a:cs typeface="Calibri"/>
            </a:endParaRPr>
          </a:p>
        </p:txBody>
      </p:sp>
      <p:sp>
        <p:nvSpPr>
          <p:cNvPr id="42" name="Rectangle: Rounded Corners 21">
            <a:extLst>
              <a:ext uri="{FF2B5EF4-FFF2-40B4-BE49-F238E27FC236}">
                <a16:creationId xmlns:a16="http://schemas.microsoft.com/office/drawing/2014/main" id="{7B66431A-5E06-3912-B102-34EDB51DF12B}"/>
              </a:ext>
            </a:extLst>
          </p:cNvPr>
          <p:cNvSpPr/>
          <p:nvPr/>
        </p:nvSpPr>
        <p:spPr>
          <a:xfrm>
            <a:off x="5447928" y="1701000"/>
            <a:ext cx="1944216" cy="864000"/>
          </a:xfrm>
          <a:prstGeom prst="roundRect">
            <a:avLst>
              <a:gd name="adj" fmla="val 12070"/>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0" bIns="45720" rtlCol="0" anchor="ctr"/>
          <a:lstStyle/>
          <a:p>
            <a:pPr>
              <a:spcBef>
                <a:spcPts val="100"/>
              </a:spcBef>
            </a:pPr>
            <a:r>
              <a:rPr lang="en-GB" sz="1200" b="1" noProof="0" dirty="0">
                <a:solidFill>
                  <a:schemeClr val="bg1"/>
                </a:solidFill>
                <a:latin typeface="Arial"/>
                <a:ea typeface="Calibri"/>
                <a:cs typeface="Arial"/>
              </a:rPr>
              <a:t>ALKA-372-001: Phase 1</a:t>
            </a:r>
          </a:p>
          <a:p>
            <a:pPr marL="177800" indent="-177800">
              <a:spcBef>
                <a:spcPts val="100"/>
              </a:spcBef>
              <a:buFont typeface="Arial" panose="020B0604020202020204" pitchFamily="34" charset="0"/>
              <a:buChar char="•"/>
            </a:pPr>
            <a:r>
              <a:rPr lang="en-GB" sz="1000" noProof="0" dirty="0">
                <a:solidFill>
                  <a:schemeClr val="bg1"/>
                </a:solidFill>
                <a:latin typeface="Arial"/>
                <a:ea typeface="Calibri"/>
                <a:cs typeface="Arial"/>
              </a:rPr>
              <a:t>Age ≥18 years</a:t>
            </a:r>
          </a:p>
          <a:p>
            <a:pPr marL="177800" indent="-177800">
              <a:spcBef>
                <a:spcPts val="100"/>
              </a:spcBef>
              <a:buFont typeface="Arial" panose="020B0604020202020204" pitchFamily="34" charset="0"/>
              <a:buChar char="•"/>
            </a:pPr>
            <a:r>
              <a:rPr lang="en-GB" sz="1000" noProof="0" dirty="0">
                <a:solidFill>
                  <a:schemeClr val="bg1"/>
                </a:solidFill>
                <a:latin typeface="Arial"/>
                <a:ea typeface="Calibri"/>
                <a:cs typeface="Arial"/>
              </a:rPr>
              <a:t>Advanced solid tumours </a:t>
            </a:r>
            <a:br>
              <a:rPr lang="en-GB" sz="1000" noProof="0" dirty="0">
                <a:solidFill>
                  <a:schemeClr val="bg1"/>
                </a:solidFill>
                <a:latin typeface="Arial"/>
                <a:ea typeface="Calibri"/>
                <a:cs typeface="Arial"/>
              </a:rPr>
            </a:br>
            <a:r>
              <a:rPr lang="en-GB" sz="1000" noProof="0" dirty="0">
                <a:solidFill>
                  <a:schemeClr val="bg1"/>
                </a:solidFill>
                <a:latin typeface="Arial"/>
                <a:ea typeface="Calibri"/>
                <a:cs typeface="Arial"/>
              </a:rPr>
              <a:t>with a </a:t>
            </a:r>
            <a:r>
              <a:rPr lang="en-GB" sz="1000" i="1" noProof="0" dirty="0">
                <a:solidFill>
                  <a:schemeClr val="bg1"/>
                </a:solidFill>
                <a:latin typeface="Arial"/>
                <a:ea typeface="Calibri"/>
                <a:cs typeface="Arial"/>
              </a:rPr>
              <a:t>ROS1</a:t>
            </a:r>
            <a:r>
              <a:rPr lang="en-GB" sz="1000" noProof="0" dirty="0">
                <a:solidFill>
                  <a:schemeClr val="bg1"/>
                </a:solidFill>
                <a:latin typeface="Arial"/>
                <a:ea typeface="Calibri"/>
                <a:cs typeface="Arial"/>
              </a:rPr>
              <a:t>, </a:t>
            </a:r>
            <a:r>
              <a:rPr lang="en-GB" sz="1000" i="1" noProof="0" dirty="0">
                <a:solidFill>
                  <a:schemeClr val="bg1"/>
                </a:solidFill>
                <a:latin typeface="Arial"/>
                <a:ea typeface="Calibri"/>
                <a:cs typeface="Arial"/>
              </a:rPr>
              <a:t>ALK</a:t>
            </a:r>
            <a:r>
              <a:rPr lang="en-GB" sz="1000" noProof="0" dirty="0">
                <a:solidFill>
                  <a:schemeClr val="bg1"/>
                </a:solidFill>
                <a:latin typeface="Arial"/>
                <a:ea typeface="Calibri"/>
                <a:cs typeface="Arial"/>
              </a:rPr>
              <a:t>, or </a:t>
            </a:r>
            <a:br>
              <a:rPr lang="en-GB" sz="1000" noProof="0" dirty="0">
                <a:solidFill>
                  <a:schemeClr val="bg1"/>
                </a:solidFill>
                <a:latin typeface="Arial"/>
                <a:ea typeface="Calibri"/>
                <a:cs typeface="Arial"/>
              </a:rPr>
            </a:br>
            <a:r>
              <a:rPr lang="en-GB" sz="1000" i="1" noProof="0" dirty="0">
                <a:solidFill>
                  <a:schemeClr val="bg1"/>
                </a:solidFill>
                <a:latin typeface="Arial"/>
                <a:ea typeface="Calibri"/>
                <a:cs typeface="Arial"/>
              </a:rPr>
              <a:t>NTRK1-3</a:t>
            </a:r>
            <a:r>
              <a:rPr lang="en-GB" sz="1000" noProof="0" dirty="0">
                <a:solidFill>
                  <a:schemeClr val="bg1"/>
                </a:solidFill>
                <a:latin typeface="Arial"/>
                <a:ea typeface="Calibri"/>
                <a:cs typeface="Arial"/>
              </a:rPr>
              <a:t> alteration</a:t>
            </a:r>
            <a:endParaRPr lang="en-GB" sz="1000" noProof="0" dirty="0">
              <a:solidFill>
                <a:schemeClr val="bg1"/>
              </a:solidFill>
              <a:ea typeface="Calibri"/>
              <a:cs typeface="Calibri"/>
            </a:endParaRPr>
          </a:p>
        </p:txBody>
      </p:sp>
      <p:sp>
        <p:nvSpPr>
          <p:cNvPr id="43" name="Rectangle: Rounded Corners 21">
            <a:extLst>
              <a:ext uri="{FF2B5EF4-FFF2-40B4-BE49-F238E27FC236}">
                <a16:creationId xmlns:a16="http://schemas.microsoft.com/office/drawing/2014/main" id="{4B2319A2-D963-6DD9-9D2E-240A2EF6CE88}"/>
              </a:ext>
            </a:extLst>
          </p:cNvPr>
          <p:cNvSpPr/>
          <p:nvPr/>
        </p:nvSpPr>
        <p:spPr>
          <a:xfrm>
            <a:off x="5447928" y="2637072"/>
            <a:ext cx="1944216" cy="864000"/>
          </a:xfrm>
          <a:prstGeom prst="roundRect">
            <a:avLst>
              <a:gd name="adj" fmla="val 12070"/>
            </a:avLst>
          </a:prstGeom>
          <a:solidFill>
            <a:schemeClr val="accent6">
              <a:lumMod val="75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0" bIns="45720" rtlCol="0" anchor="ctr"/>
          <a:lstStyle/>
          <a:p>
            <a:pPr>
              <a:spcBef>
                <a:spcPts val="100"/>
              </a:spcBef>
            </a:pPr>
            <a:r>
              <a:rPr lang="en-GB" sz="1200" b="1" noProof="0" dirty="0">
                <a:solidFill>
                  <a:schemeClr val="bg1"/>
                </a:solidFill>
                <a:latin typeface="Arial"/>
                <a:ea typeface="Calibri"/>
                <a:cs typeface="Arial"/>
              </a:rPr>
              <a:t>STARTRK-1: Phase 1</a:t>
            </a:r>
          </a:p>
          <a:p>
            <a:pPr marL="177800" indent="-177800">
              <a:spcBef>
                <a:spcPts val="100"/>
              </a:spcBef>
              <a:buFont typeface="Arial" panose="020B0604020202020204" pitchFamily="34" charset="0"/>
              <a:buChar char="•"/>
            </a:pPr>
            <a:r>
              <a:rPr lang="en-GB" sz="1000" noProof="0" dirty="0">
                <a:solidFill>
                  <a:schemeClr val="bg1"/>
                </a:solidFill>
                <a:latin typeface="Arial"/>
                <a:ea typeface="Calibri"/>
                <a:cs typeface="Arial"/>
              </a:rPr>
              <a:t>Age ≥18 years</a:t>
            </a:r>
          </a:p>
          <a:p>
            <a:pPr marL="177800" indent="-177800">
              <a:spcBef>
                <a:spcPts val="100"/>
              </a:spcBef>
              <a:buFont typeface="Arial" panose="020B0604020202020204" pitchFamily="34" charset="0"/>
              <a:buChar char="•"/>
            </a:pPr>
            <a:r>
              <a:rPr lang="en-GB" sz="1000" noProof="0" dirty="0">
                <a:solidFill>
                  <a:schemeClr val="bg1"/>
                </a:solidFill>
                <a:latin typeface="Arial"/>
                <a:ea typeface="Calibri"/>
                <a:cs typeface="Arial"/>
              </a:rPr>
              <a:t>Advanced solid tumours </a:t>
            </a:r>
            <a:br>
              <a:rPr lang="en-GB" sz="1000" noProof="0" dirty="0">
                <a:solidFill>
                  <a:schemeClr val="bg1"/>
                </a:solidFill>
                <a:latin typeface="Arial"/>
                <a:ea typeface="Calibri"/>
                <a:cs typeface="Arial"/>
              </a:rPr>
            </a:br>
            <a:r>
              <a:rPr lang="en-GB" sz="1000" noProof="0" dirty="0">
                <a:solidFill>
                  <a:schemeClr val="bg1"/>
                </a:solidFill>
                <a:latin typeface="Arial"/>
                <a:ea typeface="Calibri"/>
                <a:cs typeface="Arial"/>
              </a:rPr>
              <a:t>with a </a:t>
            </a:r>
            <a:r>
              <a:rPr lang="en-GB" sz="1000" i="1" noProof="0" dirty="0">
                <a:solidFill>
                  <a:schemeClr val="bg1"/>
                </a:solidFill>
                <a:latin typeface="Arial"/>
                <a:ea typeface="Calibri"/>
                <a:cs typeface="Arial"/>
              </a:rPr>
              <a:t>ROS1</a:t>
            </a:r>
            <a:r>
              <a:rPr lang="en-GB" sz="1000" noProof="0" dirty="0">
                <a:solidFill>
                  <a:schemeClr val="bg1"/>
                </a:solidFill>
                <a:latin typeface="Arial"/>
                <a:ea typeface="Calibri"/>
                <a:cs typeface="Arial"/>
              </a:rPr>
              <a:t>, </a:t>
            </a:r>
            <a:r>
              <a:rPr lang="en-GB" sz="1000" i="1" noProof="0" dirty="0">
                <a:solidFill>
                  <a:schemeClr val="bg1"/>
                </a:solidFill>
                <a:latin typeface="Arial"/>
                <a:ea typeface="Calibri"/>
                <a:cs typeface="Arial"/>
              </a:rPr>
              <a:t>ALK</a:t>
            </a:r>
            <a:r>
              <a:rPr lang="en-GB" sz="1000" noProof="0" dirty="0">
                <a:solidFill>
                  <a:schemeClr val="bg1"/>
                </a:solidFill>
                <a:latin typeface="Arial"/>
                <a:ea typeface="Calibri"/>
                <a:cs typeface="Arial"/>
              </a:rPr>
              <a:t>, or </a:t>
            </a:r>
            <a:br>
              <a:rPr lang="en-GB" sz="1000" noProof="0" dirty="0">
                <a:solidFill>
                  <a:schemeClr val="bg1"/>
                </a:solidFill>
                <a:latin typeface="Arial"/>
                <a:ea typeface="Calibri"/>
                <a:cs typeface="Arial"/>
              </a:rPr>
            </a:br>
            <a:r>
              <a:rPr lang="en-GB" sz="1000" i="1" noProof="0" dirty="0">
                <a:solidFill>
                  <a:schemeClr val="bg1"/>
                </a:solidFill>
                <a:latin typeface="Arial"/>
                <a:ea typeface="Calibri"/>
                <a:cs typeface="Arial"/>
              </a:rPr>
              <a:t>NTRK1-3</a:t>
            </a:r>
            <a:r>
              <a:rPr lang="en-GB" sz="1000" noProof="0" dirty="0">
                <a:solidFill>
                  <a:schemeClr val="bg1"/>
                </a:solidFill>
                <a:latin typeface="Arial"/>
                <a:ea typeface="Calibri"/>
                <a:cs typeface="Arial"/>
              </a:rPr>
              <a:t> alteration</a:t>
            </a:r>
            <a:endParaRPr lang="en-GB" sz="1000" noProof="0" dirty="0">
              <a:solidFill>
                <a:schemeClr val="bg1"/>
              </a:solidFill>
              <a:ea typeface="Calibri"/>
              <a:cs typeface="Calibri"/>
            </a:endParaRPr>
          </a:p>
        </p:txBody>
      </p:sp>
      <p:sp>
        <p:nvSpPr>
          <p:cNvPr id="44" name="Rectangle: Rounded Corners 21">
            <a:extLst>
              <a:ext uri="{FF2B5EF4-FFF2-40B4-BE49-F238E27FC236}">
                <a16:creationId xmlns:a16="http://schemas.microsoft.com/office/drawing/2014/main" id="{D74B2662-A4C3-0996-D3F7-204AD48C000E}"/>
              </a:ext>
            </a:extLst>
          </p:cNvPr>
          <p:cNvSpPr/>
          <p:nvPr/>
        </p:nvSpPr>
        <p:spPr>
          <a:xfrm>
            <a:off x="5447928" y="3573144"/>
            <a:ext cx="1944216" cy="864000"/>
          </a:xfrm>
          <a:prstGeom prst="roundRect">
            <a:avLst>
              <a:gd name="adj" fmla="val 12070"/>
            </a:avLst>
          </a:prstGeom>
          <a:solidFill>
            <a:schemeClr val="accent6"/>
          </a:solidFill>
          <a:ln w="28575">
            <a:noFill/>
          </a:ln>
        </p:spPr>
        <p:style>
          <a:lnRef idx="1">
            <a:schemeClr val="accent1"/>
          </a:lnRef>
          <a:fillRef idx="3">
            <a:schemeClr val="accent1"/>
          </a:fillRef>
          <a:effectRef idx="2">
            <a:schemeClr val="accent1"/>
          </a:effectRef>
          <a:fontRef idx="minor">
            <a:schemeClr val="lt1"/>
          </a:fontRef>
        </p:style>
        <p:txBody>
          <a:bodyPr lIns="91440" tIns="45720" rIns="0" bIns="45720" rtlCol="0" anchor="ctr"/>
          <a:lstStyle/>
          <a:p>
            <a:pPr>
              <a:spcBef>
                <a:spcPts val="100"/>
              </a:spcBef>
            </a:pPr>
            <a:r>
              <a:rPr lang="en-GB" sz="1200" b="1" noProof="0" dirty="0">
                <a:solidFill>
                  <a:schemeClr val="bg1"/>
                </a:solidFill>
                <a:latin typeface="Arial"/>
                <a:ea typeface="Calibri"/>
                <a:cs typeface="Arial"/>
              </a:rPr>
              <a:t>STARTRK-2: Phase 2</a:t>
            </a:r>
          </a:p>
          <a:p>
            <a:pPr marL="177800" indent="-177800">
              <a:spcBef>
                <a:spcPts val="100"/>
              </a:spcBef>
              <a:buFont typeface="Arial" panose="020B0604020202020204" pitchFamily="34" charset="0"/>
              <a:buChar char="•"/>
            </a:pPr>
            <a:r>
              <a:rPr lang="en-GB" sz="1000" noProof="0" dirty="0">
                <a:solidFill>
                  <a:schemeClr val="bg1"/>
                </a:solidFill>
                <a:latin typeface="Arial"/>
                <a:ea typeface="Calibri"/>
                <a:cs typeface="Arial"/>
              </a:rPr>
              <a:t>Age ≥18 years</a:t>
            </a:r>
          </a:p>
          <a:p>
            <a:pPr marL="177800" indent="-177800">
              <a:spcBef>
                <a:spcPts val="100"/>
              </a:spcBef>
              <a:buFont typeface="Arial" panose="020B0604020202020204" pitchFamily="34" charset="0"/>
              <a:buChar char="•"/>
            </a:pPr>
            <a:r>
              <a:rPr lang="en-GB" sz="1000" noProof="0" dirty="0">
                <a:solidFill>
                  <a:schemeClr val="bg1"/>
                </a:solidFill>
                <a:latin typeface="Arial"/>
                <a:ea typeface="Calibri"/>
                <a:cs typeface="Arial"/>
              </a:rPr>
              <a:t>Advanced solid tumours </a:t>
            </a:r>
            <a:br>
              <a:rPr lang="en-GB" sz="1000" noProof="0" dirty="0">
                <a:solidFill>
                  <a:schemeClr val="bg1"/>
                </a:solidFill>
                <a:latin typeface="Arial"/>
                <a:ea typeface="Calibri"/>
                <a:cs typeface="Arial"/>
              </a:rPr>
            </a:br>
            <a:r>
              <a:rPr lang="en-GB" sz="1000" noProof="0" dirty="0">
                <a:solidFill>
                  <a:schemeClr val="bg1"/>
                </a:solidFill>
                <a:latin typeface="Arial"/>
                <a:ea typeface="Calibri"/>
                <a:cs typeface="Arial"/>
              </a:rPr>
              <a:t>with a </a:t>
            </a:r>
            <a:r>
              <a:rPr lang="en-GB" sz="1000" i="1" noProof="0" dirty="0">
                <a:solidFill>
                  <a:schemeClr val="bg1"/>
                </a:solidFill>
                <a:latin typeface="Arial"/>
                <a:ea typeface="Calibri"/>
                <a:cs typeface="Arial"/>
              </a:rPr>
              <a:t>ROS1</a:t>
            </a:r>
            <a:r>
              <a:rPr lang="en-GB" sz="1000" noProof="0" dirty="0">
                <a:solidFill>
                  <a:schemeClr val="bg1"/>
                </a:solidFill>
                <a:latin typeface="Arial"/>
                <a:ea typeface="Calibri"/>
                <a:cs typeface="Arial"/>
              </a:rPr>
              <a:t>, </a:t>
            </a:r>
            <a:r>
              <a:rPr lang="en-GB" sz="1000" i="1" noProof="0" dirty="0">
                <a:solidFill>
                  <a:schemeClr val="bg1"/>
                </a:solidFill>
                <a:latin typeface="Arial"/>
                <a:ea typeface="Calibri"/>
                <a:cs typeface="Arial"/>
              </a:rPr>
              <a:t>ALK</a:t>
            </a:r>
            <a:r>
              <a:rPr lang="en-GB" sz="1000" noProof="0" dirty="0">
                <a:solidFill>
                  <a:schemeClr val="bg1"/>
                </a:solidFill>
                <a:latin typeface="Arial"/>
                <a:ea typeface="Calibri"/>
                <a:cs typeface="Arial"/>
              </a:rPr>
              <a:t>, or </a:t>
            </a:r>
            <a:br>
              <a:rPr lang="en-GB" sz="1000" noProof="0" dirty="0">
                <a:solidFill>
                  <a:schemeClr val="bg1"/>
                </a:solidFill>
                <a:latin typeface="Arial"/>
                <a:ea typeface="Calibri"/>
                <a:cs typeface="Arial"/>
              </a:rPr>
            </a:br>
            <a:r>
              <a:rPr lang="en-GB" sz="1000" i="1" noProof="0" dirty="0">
                <a:solidFill>
                  <a:schemeClr val="bg1"/>
                </a:solidFill>
                <a:latin typeface="Arial"/>
                <a:ea typeface="Calibri"/>
                <a:cs typeface="Arial"/>
              </a:rPr>
              <a:t>NTRK1-3</a:t>
            </a:r>
            <a:r>
              <a:rPr lang="en-GB" sz="1000" noProof="0" dirty="0">
                <a:solidFill>
                  <a:schemeClr val="bg1"/>
                </a:solidFill>
                <a:latin typeface="Arial"/>
                <a:ea typeface="Calibri"/>
                <a:cs typeface="Arial"/>
              </a:rPr>
              <a:t> rearrangement</a:t>
            </a:r>
            <a:endParaRPr lang="en-GB" sz="1000" noProof="0" dirty="0">
              <a:solidFill>
                <a:schemeClr val="bg1"/>
              </a:solidFill>
              <a:ea typeface="Calibri"/>
              <a:cs typeface="Calibri"/>
            </a:endParaRPr>
          </a:p>
        </p:txBody>
      </p:sp>
      <p:cxnSp>
        <p:nvCxnSpPr>
          <p:cNvPr id="6" name="Straight Arrow Connector 5">
            <a:extLst>
              <a:ext uri="{FF2B5EF4-FFF2-40B4-BE49-F238E27FC236}">
                <a16:creationId xmlns:a16="http://schemas.microsoft.com/office/drawing/2014/main" id="{656C487E-9551-B153-CF3C-9B5BCF5A60AA}"/>
              </a:ext>
            </a:extLst>
          </p:cNvPr>
          <p:cNvCxnSpPr>
            <a:cxnSpLocks/>
          </p:cNvCxnSpPr>
          <p:nvPr/>
        </p:nvCxnSpPr>
        <p:spPr>
          <a:xfrm>
            <a:off x="9142319" y="3068960"/>
            <a:ext cx="606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42EAD46-BD88-0773-44D7-FE05C5CF7CF8}"/>
              </a:ext>
            </a:extLst>
          </p:cNvPr>
          <p:cNvSpPr/>
          <p:nvPr/>
        </p:nvSpPr>
        <p:spPr>
          <a:xfrm>
            <a:off x="7723745" y="1805591"/>
            <a:ext cx="1739773" cy="2953666"/>
          </a:xfrm>
          <a:prstGeom prst="roundRect">
            <a:avLst/>
          </a:prstGeom>
          <a:solidFill>
            <a:srgbClr val="5D8298"/>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r>
              <a:rPr lang="en-GB" sz="1400" b="1" spc="-40" dirty="0">
                <a:solidFill>
                  <a:schemeClr val="bg1"/>
                </a:solidFill>
                <a:latin typeface="Arial"/>
                <a:cs typeface="Arial"/>
              </a:rPr>
              <a:t>Efficacy evaluable population</a:t>
            </a:r>
          </a:p>
          <a:p>
            <a:pPr algn="ctr" defTabSz="1219170">
              <a:defRPr/>
            </a:pPr>
            <a:endParaRPr lang="en-GB" sz="1400" b="1" spc="-40" dirty="0">
              <a:solidFill>
                <a:schemeClr val="bg1"/>
              </a:solidFill>
              <a:latin typeface="Arial"/>
              <a:cs typeface="Arial"/>
            </a:endParaRPr>
          </a:p>
          <a:p>
            <a:pPr algn="ctr" defTabSz="1219170">
              <a:defRPr/>
            </a:pPr>
            <a:r>
              <a:rPr lang="en-GB" sz="1400" b="1" spc="-40" dirty="0">
                <a:solidFill>
                  <a:schemeClr val="bg1"/>
                </a:solidFill>
                <a:latin typeface="Arial"/>
                <a:cs typeface="Arial"/>
              </a:rPr>
              <a:t>Adult patients with TRK fusion+ solid tumours</a:t>
            </a:r>
          </a:p>
          <a:p>
            <a:pPr defTabSz="1219170">
              <a:defRPr/>
            </a:pPr>
            <a:endParaRPr lang="en-GB" sz="1400" b="1" spc="-40" dirty="0">
              <a:solidFill>
                <a:schemeClr val="bg1"/>
              </a:solidFill>
              <a:latin typeface="Arial"/>
              <a:cs typeface="Arial"/>
            </a:endParaRPr>
          </a:p>
          <a:p>
            <a:pPr defTabSz="1219170">
              <a:defRPr/>
            </a:pPr>
            <a:r>
              <a:rPr lang="en-GB" sz="1400" spc="-40" dirty="0">
                <a:solidFill>
                  <a:schemeClr val="bg1"/>
                </a:solidFill>
                <a:latin typeface="Arial"/>
                <a:cs typeface="Arial"/>
              </a:rPr>
              <a:t>Primary endpoints:</a:t>
            </a:r>
          </a:p>
          <a:p>
            <a:pPr marL="285750" indent="-285750" defTabSz="1219170">
              <a:buFont typeface="Arial" panose="020B0604020202020204" pitchFamily="34" charset="0"/>
              <a:buChar char="•"/>
              <a:defRPr/>
            </a:pPr>
            <a:r>
              <a:rPr lang="en-GB" sz="1400" spc="-40" dirty="0">
                <a:solidFill>
                  <a:schemeClr val="bg1"/>
                </a:solidFill>
                <a:latin typeface="Arial"/>
                <a:cs typeface="Arial"/>
              </a:rPr>
              <a:t> ORR &amp; DoR (BICR)</a:t>
            </a:r>
          </a:p>
        </p:txBody>
      </p:sp>
      <p:sp>
        <p:nvSpPr>
          <p:cNvPr id="15" name="Rectangle: Rounded Corners 14">
            <a:extLst>
              <a:ext uri="{FF2B5EF4-FFF2-40B4-BE49-F238E27FC236}">
                <a16:creationId xmlns:a16="http://schemas.microsoft.com/office/drawing/2014/main" id="{C7FC7034-04A1-A606-89A1-B0903A5A6B5C}"/>
              </a:ext>
            </a:extLst>
          </p:cNvPr>
          <p:cNvSpPr/>
          <p:nvPr/>
        </p:nvSpPr>
        <p:spPr>
          <a:xfrm>
            <a:off x="9775789" y="2785706"/>
            <a:ext cx="1313251" cy="2427106"/>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r>
              <a:rPr lang="en-GB" sz="1600" b="1" spc="-40" dirty="0">
                <a:solidFill>
                  <a:schemeClr val="bg1"/>
                </a:solidFill>
                <a:latin typeface="Arial"/>
                <a:cs typeface="Arial"/>
              </a:rPr>
              <a:t>Safety evaluable population</a:t>
            </a:r>
          </a:p>
          <a:p>
            <a:pPr algn="ctr" defTabSz="1219170">
              <a:defRPr/>
            </a:pPr>
            <a:endParaRPr lang="en-GB" sz="1600" b="1" spc="-40" dirty="0">
              <a:solidFill>
                <a:schemeClr val="bg1"/>
              </a:solidFill>
              <a:latin typeface="Arial"/>
              <a:cs typeface="Arial"/>
            </a:endParaRPr>
          </a:p>
        </p:txBody>
      </p:sp>
    </p:spTree>
    <p:extLst>
      <p:ext uri="{BB962C8B-B14F-4D97-AF65-F5344CB8AC3E}">
        <p14:creationId xmlns:p14="http://schemas.microsoft.com/office/powerpoint/2010/main" val="6102292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ZoneTexte 251">
            <a:extLst>
              <a:ext uri="{FF2B5EF4-FFF2-40B4-BE49-F238E27FC236}">
                <a16:creationId xmlns:a16="http://schemas.microsoft.com/office/drawing/2014/main" id="{74E78312-5B85-0A41-9DAB-2541B2780964}"/>
              </a:ext>
            </a:extLst>
          </p:cNvPr>
          <p:cNvSpPr txBox="1"/>
          <p:nvPr/>
        </p:nvSpPr>
        <p:spPr>
          <a:xfrm>
            <a:off x="6022044" y="4869160"/>
            <a:ext cx="6155868" cy="523220"/>
          </a:xfrm>
          <a:prstGeom prst="rect">
            <a:avLst/>
          </a:prstGeom>
          <a:noFill/>
        </p:spPr>
        <p:txBody>
          <a:bodyPr wrap="square"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Objective responses with entrectinib are seen in </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400" b="1" dirty="0">
                <a:solidFill>
                  <a:schemeClr val="accent1"/>
                </a:solidFill>
                <a:latin typeface="Arial" panose="020B0604020202020204" pitchFamily="34" charset="0"/>
                <a:ea typeface="Aileron" charset="0"/>
                <a:cs typeface="Arial" panose="020B0604020202020204" pitchFamily="34" charset="0"/>
              </a:rPr>
              <a:t>multiple tumour types and in most of the patients:</a:t>
            </a:r>
            <a:endParaRPr lang="en-GB" sz="1400" b="1" dirty="0">
              <a:solidFill>
                <a:schemeClr val="bg1"/>
              </a:solidFill>
              <a:latin typeface="Arial" panose="020B0604020202020204" pitchFamily="34" charset="0"/>
              <a:cs typeface="Arial" panose="020B0604020202020204" pitchFamily="34" charset="0"/>
            </a:endParaRPr>
          </a:p>
        </p:txBody>
      </p:sp>
      <p:sp>
        <p:nvSpPr>
          <p:cNvPr id="253" name="Rectangle 252">
            <a:extLst>
              <a:ext uri="{FF2B5EF4-FFF2-40B4-BE49-F238E27FC236}">
                <a16:creationId xmlns:a16="http://schemas.microsoft.com/office/drawing/2014/main" id="{81230043-01A3-224F-89CF-8D8CD6080D4F}"/>
              </a:ext>
            </a:extLst>
          </p:cNvPr>
          <p:cNvSpPr/>
          <p:nvPr/>
        </p:nvSpPr>
        <p:spPr>
          <a:xfrm>
            <a:off x="7320136" y="5445224"/>
            <a:ext cx="2833349"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57%, 95% CI: 43.2-70.8</a:t>
            </a:r>
            <a:endParaRPr lang="en-GB" sz="1600" dirty="0">
              <a:latin typeface="Arial" panose="020B0604020202020204" pitchFamily="34" charset="0"/>
              <a:cs typeface="Arial" panose="020B0604020202020204" pitchFamily="34" charset="0"/>
            </a:endParaRPr>
          </a:p>
        </p:txBody>
      </p:sp>
      <p:sp>
        <p:nvSpPr>
          <p:cNvPr id="254" name="Rectangle 253">
            <a:extLst>
              <a:ext uri="{FF2B5EF4-FFF2-40B4-BE49-F238E27FC236}">
                <a16:creationId xmlns:a16="http://schemas.microsoft.com/office/drawing/2014/main" id="{DFC6055F-4511-6841-9DF8-F09D903B824A}"/>
              </a:ext>
            </a:extLst>
          </p:cNvPr>
          <p:cNvSpPr/>
          <p:nvPr/>
        </p:nvSpPr>
        <p:spPr>
          <a:xfrm>
            <a:off x="1534460" y="5445224"/>
            <a:ext cx="2833350"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ea typeface="Aileron" charset="0"/>
                <a:cs typeface="Arial" panose="020B0604020202020204" pitchFamily="34" charset="0"/>
              </a:rPr>
              <a:t>80%, 95% CI: 67-90</a:t>
            </a:r>
          </a:p>
        </p:txBody>
      </p:sp>
      <p:sp>
        <p:nvSpPr>
          <p:cNvPr id="255" name="ZoneTexte 254">
            <a:extLst>
              <a:ext uri="{FF2B5EF4-FFF2-40B4-BE49-F238E27FC236}">
                <a16:creationId xmlns:a16="http://schemas.microsoft.com/office/drawing/2014/main" id="{C40CBF18-690F-874E-A676-E375DDEC93BA}"/>
              </a:ext>
            </a:extLst>
          </p:cNvPr>
          <p:cNvSpPr txBox="1"/>
          <p:nvPr/>
        </p:nvSpPr>
        <p:spPr>
          <a:xfrm>
            <a:off x="619200" y="4869160"/>
            <a:ext cx="6155868" cy="523220"/>
          </a:xfrm>
          <a:prstGeom prst="rect">
            <a:avLst/>
          </a:prstGeom>
          <a:noFill/>
        </p:spPr>
        <p:txBody>
          <a:bodyPr wrap="square" lIns="0"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Objective responses with larotrectinib are seen in </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400" b="1" dirty="0">
                <a:solidFill>
                  <a:schemeClr val="accent1"/>
                </a:solidFill>
                <a:latin typeface="Arial" panose="020B0604020202020204" pitchFamily="34" charset="0"/>
                <a:ea typeface="Aileron" charset="0"/>
                <a:cs typeface="Arial" panose="020B0604020202020204" pitchFamily="34" charset="0"/>
              </a:rPr>
              <a:t>multiple tumour types and in most of the patients:</a:t>
            </a:r>
          </a:p>
        </p:txBody>
      </p:sp>
      <p:sp>
        <p:nvSpPr>
          <p:cNvPr id="4" name="Title 3">
            <a:extLst>
              <a:ext uri="{FF2B5EF4-FFF2-40B4-BE49-F238E27FC236}">
                <a16:creationId xmlns:a16="http://schemas.microsoft.com/office/drawing/2014/main" id="{6D2DE8B3-DBED-CD47-A052-1A93E193A59A}"/>
              </a:ext>
            </a:extLst>
          </p:cNvPr>
          <p:cNvSpPr>
            <a:spLocks noGrp="1"/>
          </p:cNvSpPr>
          <p:nvPr>
            <p:ph type="title"/>
          </p:nvPr>
        </p:nvSpPr>
        <p:spPr>
          <a:xfrm>
            <a:off x="619201" y="259200"/>
            <a:ext cx="10963199" cy="864000"/>
          </a:xfrm>
        </p:spPr>
        <p:txBody>
          <a:bodyPr>
            <a:normAutofit/>
          </a:bodyPr>
          <a:lstStyle/>
          <a:p>
            <a:r>
              <a:rPr lang="en-GB" dirty="0"/>
              <a:t>Initial Efficacy results of APPROVED trk inhibitors: Responses by tumour type</a:t>
            </a:r>
          </a:p>
        </p:txBody>
      </p:sp>
      <p:sp>
        <p:nvSpPr>
          <p:cNvPr id="13" name="Slide Number Placeholder 12">
            <a:extLst>
              <a:ext uri="{FF2B5EF4-FFF2-40B4-BE49-F238E27FC236}">
                <a16:creationId xmlns:a16="http://schemas.microsoft.com/office/drawing/2014/main" id="{89252E41-916E-8B4A-AAE4-8E966C97FE1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9" name="Content Placeholder 8">
            <a:extLst>
              <a:ext uri="{FF2B5EF4-FFF2-40B4-BE49-F238E27FC236}">
                <a16:creationId xmlns:a16="http://schemas.microsoft.com/office/drawing/2014/main" id="{9051E926-AB55-2346-B3A8-E7F994BBF894}"/>
              </a:ext>
            </a:extLst>
          </p:cNvPr>
          <p:cNvSpPr>
            <a:spLocks noGrp="1"/>
          </p:cNvSpPr>
          <p:nvPr>
            <p:ph sz="quarter" idx="15"/>
          </p:nvPr>
        </p:nvSpPr>
        <p:spPr>
          <a:xfrm>
            <a:off x="620183" y="6356351"/>
            <a:ext cx="10180339" cy="365125"/>
          </a:xfrm>
        </p:spPr>
        <p:txBody>
          <a:bodyPr anchor="b" anchorCtr="0"/>
          <a:lstStyle/>
          <a:p>
            <a:r>
              <a:rPr lang="en-US" dirty="0">
                <a:solidFill>
                  <a:schemeClr val="tx1"/>
                </a:solidFill>
              </a:rPr>
              <a:t>One patient (dagger) had a pathological complete response; N=55</a:t>
            </a:r>
            <a:endParaRPr lang="en-GB" dirty="0">
              <a:solidFill>
                <a:schemeClr val="tx1"/>
              </a:solidFill>
            </a:endParaRPr>
          </a:p>
          <a:p>
            <a:r>
              <a:rPr lang="en-GB" dirty="0"/>
              <a:t>CI, confidence interval; GIST, gastrointestinal stromal tumour; IFS, infantile fibrosarcoma; MASC, mammary analogue secretory carcinoma; </a:t>
            </a:r>
            <a:br>
              <a:rPr lang="en-GB" dirty="0"/>
            </a:br>
            <a:r>
              <a:rPr lang="en-GB" dirty="0"/>
              <a:t>NSCLC, non-small-cell lung cancer</a:t>
            </a:r>
          </a:p>
          <a:p>
            <a:r>
              <a:rPr lang="en-GB" dirty="0"/>
              <a:t>1. Drilon A, et al. N Engl J Med. 2018;378:731-9; 2. Doebele RC, et al. Lancet Oncol. 2020;21:271-82</a:t>
            </a:r>
          </a:p>
        </p:txBody>
      </p:sp>
      <p:sp>
        <p:nvSpPr>
          <p:cNvPr id="18" name="TextBox 17">
            <a:extLst>
              <a:ext uri="{FF2B5EF4-FFF2-40B4-BE49-F238E27FC236}">
                <a16:creationId xmlns:a16="http://schemas.microsoft.com/office/drawing/2014/main" id="{27AD787E-B575-71D2-350C-13A592FC68B1}"/>
              </a:ext>
            </a:extLst>
          </p:cNvPr>
          <p:cNvSpPr txBox="1"/>
          <p:nvPr/>
        </p:nvSpPr>
        <p:spPr>
          <a:xfrm>
            <a:off x="1719931" y="1268760"/>
            <a:ext cx="2460482" cy="400110"/>
          </a:xfrm>
          <a:prstGeom prst="rect">
            <a:avLst/>
          </a:prstGeom>
          <a:noFill/>
        </p:spPr>
        <p:txBody>
          <a:bodyPr wrap="none" lIns="0" rtlCol="0">
            <a:spAutoFit/>
          </a:bodyPr>
          <a:lstStyle/>
          <a:p>
            <a:pPr algn="ctr"/>
            <a:r>
              <a:rPr lang="en-GB" sz="2000" b="1" spc="100" dirty="0">
                <a:solidFill>
                  <a:schemeClr val="accent1"/>
                </a:solidFill>
                <a:latin typeface="Arial" panose="020B0604020202020204" pitchFamily="34" charset="0"/>
                <a:ea typeface="Hiragino Kaku Gothic Std W8" charset="-128"/>
                <a:cs typeface="Arial" panose="020B0604020202020204" pitchFamily="34" charset="0"/>
              </a:rPr>
              <a:t>LAROTRECTINIB</a:t>
            </a:r>
            <a:r>
              <a:rPr lang="en-GB" sz="2000" b="1" spc="100" baseline="30000" dirty="0">
                <a:solidFill>
                  <a:schemeClr val="accent1"/>
                </a:solidFill>
                <a:latin typeface="Arial" panose="020B0604020202020204" pitchFamily="34" charset="0"/>
                <a:ea typeface="Hiragino Kaku Gothic Std W8" charset="-128"/>
                <a:cs typeface="Arial" panose="020B0604020202020204" pitchFamily="34" charset="0"/>
              </a:rPr>
              <a:t>1</a:t>
            </a:r>
          </a:p>
        </p:txBody>
      </p:sp>
      <p:sp>
        <p:nvSpPr>
          <p:cNvPr id="19" name="TextBox 18">
            <a:extLst>
              <a:ext uri="{FF2B5EF4-FFF2-40B4-BE49-F238E27FC236}">
                <a16:creationId xmlns:a16="http://schemas.microsoft.com/office/drawing/2014/main" id="{1673041B-460C-B42A-0B59-5C87FF3AE8E7}"/>
              </a:ext>
            </a:extLst>
          </p:cNvPr>
          <p:cNvSpPr txBox="1"/>
          <p:nvPr/>
        </p:nvSpPr>
        <p:spPr>
          <a:xfrm>
            <a:off x="7968208" y="1277380"/>
            <a:ext cx="2156873" cy="400110"/>
          </a:xfrm>
          <a:prstGeom prst="rect">
            <a:avLst/>
          </a:prstGeom>
          <a:noFill/>
        </p:spPr>
        <p:txBody>
          <a:bodyPr wrap="none" rtlCol="0">
            <a:spAutoFit/>
          </a:bodyPr>
          <a:lstStyle/>
          <a:p>
            <a:r>
              <a:rPr lang="en-GB" sz="2000" b="1" spc="100" dirty="0">
                <a:solidFill>
                  <a:schemeClr val="accent1"/>
                </a:solidFill>
                <a:latin typeface="Arial" panose="020B0604020202020204" pitchFamily="34" charset="0"/>
                <a:ea typeface="Hiragino Kaku Gothic Std W8" charset="-128"/>
                <a:cs typeface="Arial" panose="020B0604020202020204" pitchFamily="34" charset="0"/>
              </a:rPr>
              <a:t>ENTRECTINIB</a:t>
            </a:r>
            <a:r>
              <a:rPr lang="en-GB" sz="2000" b="1" spc="100" baseline="30000" dirty="0">
                <a:solidFill>
                  <a:schemeClr val="accent1"/>
                </a:solidFill>
                <a:latin typeface="Arial" panose="020B0604020202020204" pitchFamily="34" charset="0"/>
                <a:ea typeface="Hiragino Kaku Gothic Std W8" charset="-128"/>
                <a:cs typeface="Arial" panose="020B0604020202020204" pitchFamily="34" charset="0"/>
              </a:rPr>
              <a:t>2</a:t>
            </a:r>
          </a:p>
        </p:txBody>
      </p:sp>
      <p:sp>
        <p:nvSpPr>
          <p:cNvPr id="20" name="ZoneTexte 249">
            <a:extLst>
              <a:ext uri="{FF2B5EF4-FFF2-40B4-BE49-F238E27FC236}">
                <a16:creationId xmlns:a16="http://schemas.microsoft.com/office/drawing/2014/main" id="{EA426969-894D-1910-8EAD-D26AE4F973C9}"/>
              </a:ext>
            </a:extLst>
          </p:cNvPr>
          <p:cNvSpPr txBox="1"/>
          <p:nvPr/>
        </p:nvSpPr>
        <p:spPr>
          <a:xfrm>
            <a:off x="407368" y="1700808"/>
            <a:ext cx="2875146"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Data cut-off: </a:t>
            </a:r>
            <a:r>
              <a:rPr lang="en-GB" b="1" dirty="0">
                <a:solidFill>
                  <a:schemeClr val="tx2"/>
                </a:solidFill>
                <a:latin typeface="Arial" panose="020B0604020202020204" pitchFamily="34" charset="0"/>
                <a:ea typeface="Aileron" charset="0"/>
                <a:cs typeface="Arial" panose="020B0604020202020204" pitchFamily="34" charset="0"/>
              </a:rPr>
              <a:t>17 July 2017</a:t>
            </a:r>
            <a:endParaRPr lang="en-GB" b="1" baseline="30000" dirty="0">
              <a:solidFill>
                <a:schemeClr val="tx2"/>
              </a:solidFill>
              <a:latin typeface="Arial" panose="020B0604020202020204" pitchFamily="34" charset="0"/>
              <a:ea typeface="Aileron" charset="0"/>
              <a:cs typeface="Arial" panose="020B0604020202020204" pitchFamily="34" charset="0"/>
            </a:endParaRPr>
          </a:p>
        </p:txBody>
      </p:sp>
      <p:sp>
        <p:nvSpPr>
          <p:cNvPr id="21" name="ZoneTexte 250">
            <a:extLst>
              <a:ext uri="{FF2B5EF4-FFF2-40B4-BE49-F238E27FC236}">
                <a16:creationId xmlns:a16="http://schemas.microsoft.com/office/drawing/2014/main" id="{AA4C51F3-10A2-383B-72AF-1FCB90FD3FAE}"/>
              </a:ext>
            </a:extLst>
          </p:cNvPr>
          <p:cNvSpPr txBox="1"/>
          <p:nvPr/>
        </p:nvSpPr>
        <p:spPr>
          <a:xfrm>
            <a:off x="6096000" y="1700808"/>
            <a:ext cx="286232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Data cut-off: </a:t>
            </a:r>
            <a:r>
              <a:rPr lang="en-GB" b="1" dirty="0">
                <a:solidFill>
                  <a:schemeClr val="tx2"/>
                </a:solidFill>
                <a:latin typeface="Arial" panose="020B0604020202020204" pitchFamily="34" charset="0"/>
                <a:ea typeface="Aileron" charset="0"/>
                <a:cs typeface="Arial" panose="020B0604020202020204" pitchFamily="34" charset="0"/>
              </a:rPr>
              <a:t>31 May 2018</a:t>
            </a:r>
            <a:endParaRPr lang="en-GB" b="1" baseline="30000" dirty="0">
              <a:solidFill>
                <a:schemeClr val="tx2"/>
              </a:solidFill>
              <a:latin typeface="Arial" panose="020B0604020202020204" pitchFamily="34" charset="0"/>
              <a:ea typeface="Aileron" charset="0"/>
              <a:cs typeface="Arial" panose="020B0604020202020204" pitchFamily="34" charset="0"/>
            </a:endParaRPr>
          </a:p>
        </p:txBody>
      </p:sp>
      <p:cxnSp>
        <p:nvCxnSpPr>
          <p:cNvPr id="23" name="Connecteur droit 255">
            <a:extLst>
              <a:ext uri="{FF2B5EF4-FFF2-40B4-BE49-F238E27FC236}">
                <a16:creationId xmlns:a16="http://schemas.microsoft.com/office/drawing/2014/main" id="{3151AF0F-BFC9-94E3-8F2F-3A1DA64EA7AE}"/>
              </a:ext>
            </a:extLst>
          </p:cNvPr>
          <p:cNvCxnSpPr>
            <a:cxnSpLocks/>
          </p:cNvCxnSpPr>
          <p:nvPr/>
        </p:nvCxnSpPr>
        <p:spPr>
          <a:xfrm>
            <a:off x="5591944" y="1484784"/>
            <a:ext cx="0" cy="4313488"/>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32" name="Picture 31" descr="A graph of a number of colored bars&#10;&#10;Description automatically generated with medium confidence">
            <a:extLst>
              <a:ext uri="{FF2B5EF4-FFF2-40B4-BE49-F238E27FC236}">
                <a16:creationId xmlns:a16="http://schemas.microsoft.com/office/drawing/2014/main" id="{6D5C5272-62A1-47D4-7F65-F56BC5A45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6040" y="2564904"/>
            <a:ext cx="5314703" cy="1790824"/>
          </a:xfrm>
          <a:prstGeom prst="rect">
            <a:avLst/>
          </a:prstGeom>
          <a:solidFill>
            <a:schemeClr val="bg1"/>
          </a:solidFill>
        </p:spPr>
      </p:pic>
      <p:sp>
        <p:nvSpPr>
          <p:cNvPr id="33" name="TextBox 32">
            <a:extLst>
              <a:ext uri="{FF2B5EF4-FFF2-40B4-BE49-F238E27FC236}">
                <a16:creationId xmlns:a16="http://schemas.microsoft.com/office/drawing/2014/main" id="{539C20EF-F44F-2364-035D-9477E3FE20F2}"/>
              </a:ext>
            </a:extLst>
          </p:cNvPr>
          <p:cNvSpPr txBox="1"/>
          <p:nvPr/>
        </p:nvSpPr>
        <p:spPr>
          <a:xfrm rot="16200000">
            <a:off x="4665711" y="3419129"/>
            <a:ext cx="2448276" cy="307777"/>
          </a:xfrm>
          <a:prstGeom prst="rect">
            <a:avLst/>
          </a:prstGeom>
          <a:noFill/>
        </p:spPr>
        <p:txBody>
          <a:bodyPr wrap="square" lIns="0" tIns="0" rIns="0" bIns="0" rtlCol="0">
            <a:spAutoFit/>
          </a:bodyPr>
          <a:lstStyle/>
          <a:p>
            <a:pPr algn="ctr"/>
            <a:r>
              <a:rPr lang="en-GB" sz="1000" b="1" dirty="0">
                <a:solidFill>
                  <a:srgbClr val="505050"/>
                </a:solidFill>
                <a:effectLst/>
                <a:latin typeface="Arial" panose="020B0604020202020204" pitchFamily="34" charset="0"/>
                <a:cs typeface="Arial" panose="020B0604020202020204" pitchFamily="34" charset="0"/>
              </a:rPr>
              <a:t>Greatest change from baseline in sum of largest diameter in target lesions (%)</a:t>
            </a:r>
          </a:p>
        </p:txBody>
      </p:sp>
      <p:sp>
        <p:nvSpPr>
          <p:cNvPr id="34" name="TextBox 33">
            <a:extLst>
              <a:ext uri="{FF2B5EF4-FFF2-40B4-BE49-F238E27FC236}">
                <a16:creationId xmlns:a16="http://schemas.microsoft.com/office/drawing/2014/main" id="{EF5B3DFF-B7C8-B5EB-932A-8F6498F0C347}"/>
              </a:ext>
            </a:extLst>
          </p:cNvPr>
          <p:cNvSpPr txBox="1"/>
          <p:nvPr/>
        </p:nvSpPr>
        <p:spPr>
          <a:xfrm>
            <a:off x="6096000" y="2492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C721D464-4D6D-F34E-E5B9-268974BAF9EF}"/>
              </a:ext>
            </a:extLst>
          </p:cNvPr>
          <p:cNvSpPr txBox="1"/>
          <p:nvPr/>
        </p:nvSpPr>
        <p:spPr>
          <a:xfrm>
            <a:off x="6096000" y="2746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p:txBody>
      </p:sp>
      <p:sp>
        <p:nvSpPr>
          <p:cNvPr id="36" name="TextBox 35">
            <a:extLst>
              <a:ext uri="{FF2B5EF4-FFF2-40B4-BE49-F238E27FC236}">
                <a16:creationId xmlns:a16="http://schemas.microsoft.com/office/drawing/2014/main" id="{0F0FB40E-E37E-EA06-2073-2B2F7EAE2BA1}"/>
              </a:ext>
            </a:extLst>
          </p:cNvPr>
          <p:cNvSpPr txBox="1"/>
          <p:nvPr/>
        </p:nvSpPr>
        <p:spPr>
          <a:xfrm>
            <a:off x="6096000" y="3000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0</a:t>
            </a:r>
          </a:p>
        </p:txBody>
      </p:sp>
      <p:sp>
        <p:nvSpPr>
          <p:cNvPr id="37" name="TextBox 36">
            <a:extLst>
              <a:ext uri="{FF2B5EF4-FFF2-40B4-BE49-F238E27FC236}">
                <a16:creationId xmlns:a16="http://schemas.microsoft.com/office/drawing/2014/main" id="{8A7BC3B5-0138-F033-2621-1F8E1A0E0149}"/>
              </a:ext>
            </a:extLst>
          </p:cNvPr>
          <p:cNvSpPr txBox="1"/>
          <p:nvPr/>
        </p:nvSpPr>
        <p:spPr>
          <a:xfrm>
            <a:off x="6096000" y="324854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p:txBody>
      </p:sp>
      <p:sp>
        <p:nvSpPr>
          <p:cNvPr id="38" name="TextBox 37">
            <a:extLst>
              <a:ext uri="{FF2B5EF4-FFF2-40B4-BE49-F238E27FC236}">
                <a16:creationId xmlns:a16="http://schemas.microsoft.com/office/drawing/2014/main" id="{CA8CB65C-1852-EC90-1AB5-8A5EA981D6EC}"/>
              </a:ext>
            </a:extLst>
          </p:cNvPr>
          <p:cNvSpPr txBox="1"/>
          <p:nvPr/>
        </p:nvSpPr>
        <p:spPr>
          <a:xfrm>
            <a:off x="6096000" y="34961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p:txBody>
      </p:sp>
      <p:sp>
        <p:nvSpPr>
          <p:cNvPr id="39" name="TextBox 38">
            <a:extLst>
              <a:ext uri="{FF2B5EF4-FFF2-40B4-BE49-F238E27FC236}">
                <a16:creationId xmlns:a16="http://schemas.microsoft.com/office/drawing/2014/main" id="{2C581F9E-ADA9-C089-E73D-1B33356950ED}"/>
              </a:ext>
            </a:extLst>
          </p:cNvPr>
          <p:cNvSpPr txBox="1"/>
          <p:nvPr/>
        </p:nvSpPr>
        <p:spPr>
          <a:xfrm>
            <a:off x="6096000" y="37406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–60</a:t>
            </a:r>
          </a:p>
        </p:txBody>
      </p:sp>
      <p:sp>
        <p:nvSpPr>
          <p:cNvPr id="40" name="TextBox 39">
            <a:extLst>
              <a:ext uri="{FF2B5EF4-FFF2-40B4-BE49-F238E27FC236}">
                <a16:creationId xmlns:a16="http://schemas.microsoft.com/office/drawing/2014/main" id="{5A712357-94C0-56E8-54CF-09EB86EE00F1}"/>
              </a:ext>
            </a:extLst>
          </p:cNvPr>
          <p:cNvSpPr txBox="1"/>
          <p:nvPr/>
        </p:nvSpPr>
        <p:spPr>
          <a:xfrm>
            <a:off x="6096000" y="39914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–80</a:t>
            </a:r>
          </a:p>
        </p:txBody>
      </p:sp>
      <p:sp>
        <p:nvSpPr>
          <p:cNvPr id="41" name="TextBox 40">
            <a:extLst>
              <a:ext uri="{FF2B5EF4-FFF2-40B4-BE49-F238E27FC236}">
                <a16:creationId xmlns:a16="http://schemas.microsoft.com/office/drawing/2014/main" id="{BF158571-9CAB-9B09-26C8-6ABF9AC30721}"/>
              </a:ext>
            </a:extLst>
          </p:cNvPr>
          <p:cNvSpPr txBox="1"/>
          <p:nvPr/>
        </p:nvSpPr>
        <p:spPr>
          <a:xfrm>
            <a:off x="6096000" y="42359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–100</a:t>
            </a:r>
          </a:p>
        </p:txBody>
      </p:sp>
      <p:sp>
        <p:nvSpPr>
          <p:cNvPr id="3" name="TextBox 2">
            <a:extLst>
              <a:ext uri="{FF2B5EF4-FFF2-40B4-BE49-F238E27FC236}">
                <a16:creationId xmlns:a16="http://schemas.microsoft.com/office/drawing/2014/main" id="{8152E940-F595-AF22-C82C-69E8A920B180}"/>
              </a:ext>
            </a:extLst>
          </p:cNvPr>
          <p:cNvSpPr txBox="1"/>
          <p:nvPr/>
        </p:nvSpPr>
        <p:spPr>
          <a:xfrm>
            <a:off x="5735960" y="5844438"/>
            <a:ext cx="6202904" cy="261610"/>
          </a:xfrm>
          <a:prstGeom prst="rect">
            <a:avLst/>
          </a:prstGeom>
          <a:noFill/>
        </p:spPr>
        <p:txBody>
          <a:bodyPr wrap="square" rtlCol="0">
            <a:spAutoFit/>
          </a:bodyPr>
          <a:lstStyle/>
          <a:p>
            <a:r>
              <a:rPr lang="en-GB" sz="1100" dirty="0">
                <a:solidFill>
                  <a:srgbClr val="505050"/>
                </a:solidFill>
                <a:latin typeface="Arial" panose="020B0604020202020204" pitchFamily="34" charset="0"/>
                <a:ea typeface="Aileron" charset="0"/>
                <a:cs typeface="Arial" panose="020B0604020202020204" pitchFamily="34" charset="0"/>
              </a:rPr>
              <a:t>Responses in 48 patients, 6 patients excluded without matched pre-and post- therapy scans</a:t>
            </a:r>
          </a:p>
        </p:txBody>
      </p:sp>
      <p:sp>
        <p:nvSpPr>
          <p:cNvPr id="31" name="TextBox 30">
            <a:extLst>
              <a:ext uri="{FF2B5EF4-FFF2-40B4-BE49-F238E27FC236}">
                <a16:creationId xmlns:a16="http://schemas.microsoft.com/office/drawing/2014/main" id="{2E09EFFF-B457-AF3D-941B-ED3E3CCE22CE}"/>
              </a:ext>
            </a:extLst>
          </p:cNvPr>
          <p:cNvSpPr txBox="1"/>
          <p:nvPr/>
        </p:nvSpPr>
        <p:spPr>
          <a:xfrm>
            <a:off x="7704000" y="3792306"/>
            <a:ext cx="1228015" cy="438582"/>
          </a:xfrm>
          <a:prstGeom prst="rect">
            <a:avLst/>
          </a:prstGeom>
          <a:solidFill>
            <a:schemeClr val="bg1"/>
          </a:solidFill>
        </p:spPr>
        <p:txBody>
          <a:bodyPr wrap="square" lIns="0" tIns="0" rIns="0" bIns="0" rtlCol="0">
            <a:spAutoFit/>
          </a:bodyPr>
          <a:lstStyle/>
          <a:p>
            <a:pPr>
              <a:lnSpc>
                <a:spcPct val="95000"/>
              </a:lnSpc>
            </a:pPr>
            <a:r>
              <a:rPr lang="en-GB" sz="750" spc="-40" dirty="0">
                <a:latin typeface="Arial" panose="020B0604020202020204" pitchFamily="34" charset="0"/>
                <a:ea typeface="Aileron" charset="0"/>
                <a:cs typeface="Arial" panose="020B0604020202020204" pitchFamily="34" charset="0"/>
              </a:rPr>
              <a:t>Sarcoma</a:t>
            </a:r>
          </a:p>
          <a:p>
            <a:pPr>
              <a:lnSpc>
                <a:spcPct val="95000"/>
              </a:lnSpc>
            </a:pPr>
            <a:r>
              <a:rPr lang="en-GB" sz="750" spc="-40" dirty="0">
                <a:latin typeface="Arial" panose="020B0604020202020204" pitchFamily="34" charset="0"/>
                <a:ea typeface="Aileron" charset="0"/>
                <a:cs typeface="Arial" panose="020B0604020202020204" pitchFamily="34" charset="0"/>
              </a:rPr>
              <a:t>Pancreatic</a:t>
            </a:r>
          </a:p>
          <a:p>
            <a:pPr>
              <a:lnSpc>
                <a:spcPct val="95000"/>
              </a:lnSpc>
            </a:pPr>
            <a:r>
              <a:rPr lang="en-GB" sz="750" spc="-40" dirty="0">
                <a:latin typeface="Arial" panose="020B0604020202020204" pitchFamily="34" charset="0"/>
                <a:ea typeface="Aileron" charset="0"/>
                <a:cs typeface="Arial" panose="020B0604020202020204" pitchFamily="34" charset="0"/>
              </a:rPr>
              <a:t>NSCLC</a:t>
            </a:r>
          </a:p>
          <a:p>
            <a:pPr>
              <a:lnSpc>
                <a:spcPct val="95000"/>
              </a:lnSpc>
            </a:pPr>
            <a:r>
              <a:rPr lang="en-GB" sz="750" spc="-40" dirty="0">
                <a:latin typeface="Arial" panose="020B0604020202020204" pitchFamily="34" charset="0"/>
                <a:ea typeface="Aileron" charset="0"/>
                <a:cs typeface="Arial" panose="020B0604020202020204" pitchFamily="34" charset="0"/>
              </a:rPr>
              <a:t>Neuroendocrine tumours</a:t>
            </a:r>
          </a:p>
        </p:txBody>
      </p:sp>
      <p:grpSp>
        <p:nvGrpSpPr>
          <p:cNvPr id="43" name="Group 42">
            <a:extLst>
              <a:ext uri="{FF2B5EF4-FFF2-40B4-BE49-F238E27FC236}">
                <a16:creationId xmlns:a16="http://schemas.microsoft.com/office/drawing/2014/main" id="{F5D3A1D4-8C78-AB37-CD80-5DA1F9D2F897}"/>
              </a:ext>
            </a:extLst>
          </p:cNvPr>
          <p:cNvGrpSpPr/>
          <p:nvPr/>
        </p:nvGrpSpPr>
        <p:grpSpPr>
          <a:xfrm>
            <a:off x="6706800" y="3573016"/>
            <a:ext cx="962577" cy="659656"/>
            <a:chOff x="6717599" y="3573016"/>
            <a:chExt cx="962577" cy="659656"/>
          </a:xfrm>
        </p:grpSpPr>
        <p:sp>
          <p:nvSpPr>
            <p:cNvPr id="29" name="TextBox 28">
              <a:extLst>
                <a:ext uri="{FF2B5EF4-FFF2-40B4-BE49-F238E27FC236}">
                  <a16:creationId xmlns:a16="http://schemas.microsoft.com/office/drawing/2014/main" id="{B974289F-7720-8D7F-8E9B-8AF387B1A2BB}"/>
                </a:ext>
              </a:extLst>
            </p:cNvPr>
            <p:cNvSpPr txBox="1"/>
            <p:nvPr/>
          </p:nvSpPr>
          <p:spPr>
            <a:xfrm>
              <a:off x="6717599" y="3574800"/>
              <a:ext cx="828000" cy="657872"/>
            </a:xfrm>
            <a:prstGeom prst="rect">
              <a:avLst/>
            </a:prstGeom>
            <a:solidFill>
              <a:schemeClr val="bg1"/>
            </a:solidFill>
          </p:spPr>
          <p:txBody>
            <a:bodyPr wrap="square" lIns="0" tIns="0" rIns="0" bIns="0" rtlCol="0">
              <a:spAutoFit/>
            </a:bodyPr>
            <a:lstStyle/>
            <a:p>
              <a:pPr>
                <a:lnSpc>
                  <a:spcPct val="95000"/>
                </a:lnSpc>
              </a:pPr>
              <a:r>
                <a:rPr lang="en-GB" sz="750" spc="-40" dirty="0">
                  <a:latin typeface="Arial" panose="020B0604020202020204" pitchFamily="34" charset="0"/>
                  <a:ea typeface="Aileron" charset="0"/>
                  <a:cs typeface="Arial" panose="020B0604020202020204" pitchFamily="34" charset="0"/>
                </a:rPr>
                <a:t>Cholangiocarcinoma</a:t>
              </a:r>
            </a:p>
            <a:p>
              <a:pPr>
                <a:lnSpc>
                  <a:spcPct val="95000"/>
                </a:lnSpc>
              </a:pPr>
              <a:r>
                <a:rPr lang="en-GB" sz="750" spc="-40" dirty="0">
                  <a:latin typeface="Arial" panose="020B0604020202020204" pitchFamily="34" charset="0"/>
                  <a:ea typeface="Aileron" charset="0"/>
                  <a:cs typeface="Arial" panose="020B0604020202020204" pitchFamily="34" charset="0"/>
                </a:rPr>
                <a:t>Colorectal</a:t>
              </a:r>
            </a:p>
            <a:p>
              <a:pPr>
                <a:lnSpc>
                  <a:spcPct val="95000"/>
                </a:lnSpc>
              </a:pPr>
              <a:r>
                <a:rPr lang="en-GB" sz="750" spc="-40" dirty="0">
                  <a:latin typeface="Arial" panose="020B0604020202020204" pitchFamily="34" charset="0"/>
                  <a:ea typeface="Aileron" charset="0"/>
                  <a:cs typeface="Arial" panose="020B0604020202020204" pitchFamily="34" charset="0"/>
                </a:rPr>
                <a:t>Breast</a:t>
              </a:r>
            </a:p>
            <a:p>
              <a:pPr>
                <a:lnSpc>
                  <a:spcPct val="95000"/>
                </a:lnSpc>
              </a:pPr>
              <a:r>
                <a:rPr lang="en-GB" sz="750" spc="-40" dirty="0" err="1">
                  <a:latin typeface="Arial" panose="020B0604020202020204" pitchFamily="34" charset="0"/>
                  <a:ea typeface="Aileron" charset="0"/>
                  <a:cs typeface="Arial" panose="020B0604020202020204" pitchFamily="34" charset="0"/>
                </a:rPr>
                <a:t>Gynecological</a:t>
              </a:r>
              <a:endParaRPr lang="en-GB" sz="750" spc="-40" dirty="0">
                <a:latin typeface="Arial" panose="020B0604020202020204" pitchFamily="34" charset="0"/>
                <a:ea typeface="Aileron" charset="0"/>
                <a:cs typeface="Arial" panose="020B0604020202020204" pitchFamily="34" charset="0"/>
              </a:endParaRPr>
            </a:p>
            <a:p>
              <a:pPr>
                <a:lnSpc>
                  <a:spcPct val="95000"/>
                </a:lnSpc>
              </a:pPr>
              <a:r>
                <a:rPr lang="en-GB" sz="750" spc="-40" dirty="0">
                  <a:latin typeface="Arial" panose="020B0604020202020204" pitchFamily="34" charset="0"/>
                  <a:ea typeface="Aileron" charset="0"/>
                  <a:cs typeface="Arial" panose="020B0604020202020204" pitchFamily="34" charset="0"/>
                </a:rPr>
                <a:t>Thyroid</a:t>
              </a:r>
            </a:p>
            <a:p>
              <a:pPr>
                <a:lnSpc>
                  <a:spcPct val="95000"/>
                </a:lnSpc>
              </a:pPr>
              <a:r>
                <a:rPr lang="en-GB" sz="750" spc="-40" dirty="0">
                  <a:latin typeface="Arial" panose="020B0604020202020204" pitchFamily="34" charset="0"/>
                  <a:ea typeface="Aileron" charset="0"/>
                  <a:cs typeface="Arial" panose="020B0604020202020204" pitchFamily="34" charset="0"/>
                </a:rPr>
                <a:t>MASC</a:t>
              </a:r>
            </a:p>
          </p:txBody>
        </p:sp>
        <p:sp>
          <p:nvSpPr>
            <p:cNvPr id="42" name="Rectangle 41">
              <a:extLst>
                <a:ext uri="{FF2B5EF4-FFF2-40B4-BE49-F238E27FC236}">
                  <a16:creationId xmlns:a16="http://schemas.microsoft.com/office/drawing/2014/main" id="{9BE1AF18-2C6B-E95F-0EEC-134C2EDCBED6}"/>
                </a:ext>
              </a:extLst>
            </p:cNvPr>
            <p:cNvSpPr/>
            <p:nvPr/>
          </p:nvSpPr>
          <p:spPr>
            <a:xfrm>
              <a:off x="7515225" y="3573016"/>
              <a:ext cx="164951"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347DF0D-852E-197C-3E66-D8D3522A0222}"/>
              </a:ext>
            </a:extLst>
          </p:cNvPr>
          <p:cNvGrpSpPr/>
          <p:nvPr/>
        </p:nvGrpSpPr>
        <p:grpSpPr>
          <a:xfrm>
            <a:off x="253480" y="2276872"/>
            <a:ext cx="5114208" cy="2520282"/>
            <a:chOff x="253480" y="2276872"/>
            <a:chExt cx="5114208" cy="2520282"/>
          </a:xfrm>
        </p:grpSpPr>
        <p:pic>
          <p:nvPicPr>
            <p:cNvPr id="25" name="Picture 24" descr="A graph of multiple colored bars&#10;&#10;Description automatically generated with medium confidence">
              <a:extLst>
                <a:ext uri="{FF2B5EF4-FFF2-40B4-BE49-F238E27FC236}">
                  <a16:creationId xmlns:a16="http://schemas.microsoft.com/office/drawing/2014/main" id="{07A5576A-1617-16A2-2B6A-51A8306D4D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688" y="2276872"/>
              <a:ext cx="4572000" cy="2514600"/>
            </a:xfrm>
            <a:prstGeom prst="rect">
              <a:avLst/>
            </a:prstGeom>
          </p:spPr>
        </p:pic>
        <p:sp>
          <p:nvSpPr>
            <p:cNvPr id="26" name="TextBox 25">
              <a:extLst>
                <a:ext uri="{FF2B5EF4-FFF2-40B4-BE49-F238E27FC236}">
                  <a16:creationId xmlns:a16="http://schemas.microsoft.com/office/drawing/2014/main" id="{E60AAED1-EBAC-86B9-E438-F55BA31E24E5}"/>
                </a:ext>
              </a:extLst>
            </p:cNvPr>
            <p:cNvSpPr txBox="1"/>
            <p:nvPr/>
          </p:nvSpPr>
          <p:spPr>
            <a:xfrm rot="16200000">
              <a:off x="-785701" y="3604085"/>
              <a:ext cx="2232250" cy="153888"/>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charset="0"/>
                  <a:cs typeface="Arial" panose="020B0604020202020204" pitchFamily="34" charset="0"/>
                </a:rPr>
                <a:t>Maximum change tumour size (%)</a:t>
              </a:r>
            </a:p>
          </p:txBody>
        </p:sp>
        <p:sp>
          <p:nvSpPr>
            <p:cNvPr id="30" name="TextBox 29">
              <a:extLst>
                <a:ext uri="{FF2B5EF4-FFF2-40B4-BE49-F238E27FC236}">
                  <a16:creationId xmlns:a16="http://schemas.microsoft.com/office/drawing/2014/main" id="{58BF0C46-1469-F602-5AE8-5AD3ED4C395E}"/>
                </a:ext>
              </a:extLst>
            </p:cNvPr>
            <p:cNvSpPr txBox="1"/>
            <p:nvPr/>
          </p:nvSpPr>
          <p:spPr>
            <a:xfrm>
              <a:off x="407368" y="2574000"/>
              <a:ext cx="317507" cy="2215991"/>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–60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–70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–80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–90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–100</a:t>
              </a:r>
            </a:p>
          </p:txBody>
        </p:sp>
        <p:sp>
          <p:nvSpPr>
            <p:cNvPr id="16" name="TextBox 15">
              <a:extLst>
                <a:ext uri="{FF2B5EF4-FFF2-40B4-BE49-F238E27FC236}">
                  <a16:creationId xmlns:a16="http://schemas.microsoft.com/office/drawing/2014/main" id="{5CAFBF2B-9E25-DD98-4289-1438A7662AB3}"/>
                </a:ext>
              </a:extLst>
            </p:cNvPr>
            <p:cNvSpPr txBox="1"/>
            <p:nvPr/>
          </p:nvSpPr>
          <p:spPr>
            <a:xfrm>
              <a:off x="4050000" y="2276872"/>
              <a:ext cx="936000" cy="377347"/>
            </a:xfrm>
            <a:prstGeom prst="rect">
              <a:avLst/>
            </a:prstGeom>
            <a:solidFill>
              <a:schemeClr val="bg1"/>
            </a:solidFill>
          </p:spPr>
          <p:txBody>
            <a:bodyPr wrap="square" lIns="0" tIns="0" rIns="0" bIns="0" rtlCol="0">
              <a:spAutoFit/>
            </a:bodyPr>
            <a:lstStyle/>
            <a:p>
              <a:pPr>
                <a:lnSpc>
                  <a:spcPct val="112000"/>
                </a:lnSpc>
              </a:pPr>
              <a:r>
                <a:rPr lang="en-GB" sz="750" spc="-40" dirty="0">
                  <a:latin typeface="Arial" panose="020B0604020202020204" pitchFamily="34" charset="0"/>
                  <a:ea typeface="Aileron" charset="0"/>
                  <a:cs typeface="Arial" panose="020B0604020202020204" pitchFamily="34" charset="0"/>
                </a:rPr>
                <a:t>Salivary-gland tumour</a:t>
              </a:r>
            </a:p>
            <a:p>
              <a:pPr>
                <a:lnSpc>
                  <a:spcPct val="112000"/>
                </a:lnSpc>
              </a:pPr>
              <a:r>
                <a:rPr lang="en-GB" sz="750" spc="-40" dirty="0">
                  <a:latin typeface="Arial" panose="020B0604020202020204" pitchFamily="34" charset="0"/>
                  <a:ea typeface="Aileron" charset="0"/>
                  <a:cs typeface="Arial" panose="020B0604020202020204" pitchFamily="34" charset="0"/>
                </a:rPr>
                <a:t>Cholangiocarcinoma</a:t>
              </a:r>
            </a:p>
            <a:p>
              <a:pPr>
                <a:lnSpc>
                  <a:spcPct val="112000"/>
                </a:lnSpc>
              </a:pPr>
              <a:r>
                <a:rPr lang="en-GB" sz="750" spc="-40" dirty="0">
                  <a:latin typeface="Arial" panose="020B0604020202020204" pitchFamily="34" charset="0"/>
                  <a:ea typeface="Aileron" charset="0"/>
                  <a:cs typeface="Arial" panose="020B0604020202020204" pitchFamily="34" charset="0"/>
                </a:rPr>
                <a:t>Pancreatic tumour</a:t>
              </a:r>
            </a:p>
          </p:txBody>
        </p:sp>
        <p:sp>
          <p:nvSpPr>
            <p:cNvPr id="22" name="TextBox 21">
              <a:extLst>
                <a:ext uri="{FF2B5EF4-FFF2-40B4-BE49-F238E27FC236}">
                  <a16:creationId xmlns:a16="http://schemas.microsoft.com/office/drawing/2014/main" id="{99D8795B-16A0-FFB6-2B53-E822BEE2E5D8}"/>
                </a:ext>
              </a:extLst>
            </p:cNvPr>
            <p:cNvSpPr txBox="1"/>
            <p:nvPr/>
          </p:nvSpPr>
          <p:spPr>
            <a:xfrm>
              <a:off x="3240000" y="2276872"/>
              <a:ext cx="695760" cy="377347"/>
            </a:xfrm>
            <a:prstGeom prst="rect">
              <a:avLst/>
            </a:prstGeom>
            <a:solidFill>
              <a:schemeClr val="bg1"/>
            </a:solidFill>
          </p:spPr>
          <p:txBody>
            <a:bodyPr wrap="square" lIns="0" tIns="0" rIns="0" bIns="0" rtlCol="0">
              <a:spAutoFit/>
            </a:bodyPr>
            <a:lstStyle/>
            <a:p>
              <a:pPr>
                <a:lnSpc>
                  <a:spcPct val="112000"/>
                </a:lnSpc>
              </a:pPr>
              <a:r>
                <a:rPr lang="en-GB" sz="750" spc="-40" dirty="0">
                  <a:latin typeface="Arial" panose="020B0604020202020204" pitchFamily="34" charset="0"/>
                  <a:ea typeface="Aileron" charset="0"/>
                  <a:cs typeface="Arial" panose="020B0604020202020204" pitchFamily="34" charset="0"/>
                </a:rPr>
                <a:t>Appendix tumour</a:t>
              </a:r>
              <a:br>
                <a:rPr lang="en-GB" sz="750" spc="-40" dirty="0">
                  <a:latin typeface="Arial" panose="020B0604020202020204" pitchFamily="34" charset="0"/>
                  <a:ea typeface="Aileron" charset="0"/>
                  <a:cs typeface="Arial" panose="020B0604020202020204" pitchFamily="34" charset="0"/>
                </a:rPr>
              </a:br>
              <a:r>
                <a:rPr lang="en-GB" sz="750" spc="-40" dirty="0">
                  <a:latin typeface="Arial" panose="020B0604020202020204" pitchFamily="34" charset="0"/>
                  <a:ea typeface="Aileron" charset="0"/>
                  <a:cs typeface="Arial" panose="020B0604020202020204" pitchFamily="34" charset="0"/>
                </a:rPr>
                <a:t>IFS</a:t>
              </a:r>
            </a:p>
            <a:p>
              <a:pPr>
                <a:lnSpc>
                  <a:spcPct val="112000"/>
                </a:lnSpc>
              </a:pPr>
              <a:r>
                <a:rPr lang="en-GB" sz="750" spc="-40" dirty="0">
                  <a:latin typeface="Arial" panose="020B0604020202020204" pitchFamily="34" charset="0"/>
                  <a:ea typeface="Aileron" charset="0"/>
                  <a:cs typeface="Arial" panose="020B0604020202020204" pitchFamily="34" charset="0"/>
                </a:rPr>
                <a:t>Breast tumour</a:t>
              </a:r>
            </a:p>
          </p:txBody>
        </p:sp>
        <p:sp>
          <p:nvSpPr>
            <p:cNvPr id="24" name="TextBox 23">
              <a:extLst>
                <a:ext uri="{FF2B5EF4-FFF2-40B4-BE49-F238E27FC236}">
                  <a16:creationId xmlns:a16="http://schemas.microsoft.com/office/drawing/2014/main" id="{A28BC885-8F6A-FE11-614B-0B4615C50BE2}"/>
                </a:ext>
              </a:extLst>
            </p:cNvPr>
            <p:cNvSpPr txBox="1"/>
            <p:nvPr/>
          </p:nvSpPr>
          <p:spPr>
            <a:xfrm>
              <a:off x="2289600" y="2276872"/>
              <a:ext cx="792088" cy="377347"/>
            </a:xfrm>
            <a:prstGeom prst="rect">
              <a:avLst/>
            </a:prstGeom>
            <a:solidFill>
              <a:schemeClr val="bg1"/>
            </a:solidFill>
          </p:spPr>
          <p:txBody>
            <a:bodyPr wrap="square" lIns="0" tIns="0" rIns="0" bIns="0" rtlCol="0">
              <a:spAutoFit/>
            </a:bodyPr>
            <a:lstStyle/>
            <a:p>
              <a:pPr>
                <a:lnSpc>
                  <a:spcPct val="112000"/>
                </a:lnSpc>
              </a:pPr>
              <a:r>
                <a:rPr lang="en-GB" sz="750" spc="-40" dirty="0">
                  <a:latin typeface="Arial" panose="020B0604020202020204" pitchFamily="34" charset="0"/>
                  <a:ea typeface="Aileron" charset="0"/>
                  <a:cs typeface="Arial" panose="020B0604020202020204" pitchFamily="34" charset="0"/>
                </a:rPr>
                <a:t>Soft-tissue sarcoma</a:t>
              </a:r>
            </a:p>
            <a:p>
              <a:pPr>
                <a:lnSpc>
                  <a:spcPct val="112000"/>
                </a:lnSpc>
              </a:pPr>
              <a:r>
                <a:rPr lang="en-GB" sz="750" spc="-40" dirty="0">
                  <a:latin typeface="Arial" panose="020B0604020202020204" pitchFamily="34" charset="0"/>
                  <a:ea typeface="Aileron" charset="0"/>
                  <a:cs typeface="Arial" panose="020B0604020202020204" pitchFamily="34" charset="0"/>
                </a:rPr>
                <a:t>Lung tumour</a:t>
              </a:r>
            </a:p>
            <a:p>
              <a:pPr>
                <a:lnSpc>
                  <a:spcPct val="112000"/>
                </a:lnSpc>
              </a:pPr>
              <a:r>
                <a:rPr lang="en-GB" sz="750" spc="-40" dirty="0">
                  <a:latin typeface="Arial" panose="020B0604020202020204" pitchFamily="34" charset="0"/>
                  <a:ea typeface="Aileron" charset="0"/>
                  <a:cs typeface="Arial" panose="020B0604020202020204" pitchFamily="34" charset="0"/>
                </a:rPr>
                <a:t>GIST</a:t>
              </a:r>
            </a:p>
          </p:txBody>
        </p:sp>
        <p:sp>
          <p:nvSpPr>
            <p:cNvPr id="27" name="TextBox 26">
              <a:extLst>
                <a:ext uri="{FF2B5EF4-FFF2-40B4-BE49-F238E27FC236}">
                  <a16:creationId xmlns:a16="http://schemas.microsoft.com/office/drawing/2014/main" id="{96C7E834-E587-AFBD-4FA6-91A436DF945D}"/>
                </a:ext>
              </a:extLst>
            </p:cNvPr>
            <p:cNvSpPr txBox="1"/>
            <p:nvPr/>
          </p:nvSpPr>
          <p:spPr>
            <a:xfrm>
              <a:off x="1540800" y="2276872"/>
              <a:ext cx="612000" cy="377347"/>
            </a:xfrm>
            <a:prstGeom prst="rect">
              <a:avLst/>
            </a:prstGeom>
            <a:solidFill>
              <a:schemeClr val="bg1"/>
            </a:solidFill>
          </p:spPr>
          <p:txBody>
            <a:bodyPr wrap="square" lIns="0" tIns="0" rIns="0" bIns="0" rtlCol="0">
              <a:spAutoFit/>
            </a:bodyPr>
            <a:lstStyle/>
            <a:p>
              <a:pPr>
                <a:lnSpc>
                  <a:spcPct val="112000"/>
                </a:lnSpc>
              </a:pPr>
              <a:r>
                <a:rPr lang="en-GB" sz="750" spc="-40" dirty="0">
                  <a:latin typeface="Arial" panose="020B0604020202020204" pitchFamily="34" charset="0"/>
                  <a:ea typeface="Aileron" charset="0"/>
                  <a:cs typeface="Arial" panose="020B0604020202020204" pitchFamily="34" charset="0"/>
                </a:rPr>
                <a:t>Thyroid tumour</a:t>
              </a:r>
            </a:p>
            <a:p>
              <a:pPr>
                <a:lnSpc>
                  <a:spcPct val="112000"/>
                </a:lnSpc>
              </a:pPr>
              <a:r>
                <a:rPr lang="en-GB" sz="750" spc="-40" dirty="0">
                  <a:latin typeface="Arial" panose="020B0604020202020204" pitchFamily="34" charset="0"/>
                  <a:ea typeface="Aileron" charset="0"/>
                  <a:cs typeface="Arial" panose="020B0604020202020204" pitchFamily="34" charset="0"/>
                </a:rPr>
                <a:t>Colon tumour</a:t>
              </a:r>
            </a:p>
            <a:p>
              <a:pPr>
                <a:lnSpc>
                  <a:spcPct val="112000"/>
                </a:lnSpc>
              </a:pPr>
              <a:r>
                <a:rPr lang="en-GB" sz="750" spc="-40" dirty="0">
                  <a:latin typeface="Arial" panose="020B0604020202020204" pitchFamily="34" charset="0"/>
                  <a:ea typeface="Aileron" charset="0"/>
                  <a:cs typeface="Arial" panose="020B0604020202020204" pitchFamily="34" charset="0"/>
                </a:rPr>
                <a:t>Melanoma</a:t>
              </a:r>
            </a:p>
          </p:txBody>
        </p:sp>
        <p:sp>
          <p:nvSpPr>
            <p:cNvPr id="28" name="TextBox 27">
              <a:extLst>
                <a:ext uri="{FF2B5EF4-FFF2-40B4-BE49-F238E27FC236}">
                  <a16:creationId xmlns:a16="http://schemas.microsoft.com/office/drawing/2014/main" id="{E6E0CC9F-FBFA-FAC1-5936-13F934B746BD}"/>
                </a:ext>
              </a:extLst>
            </p:cNvPr>
            <p:cNvSpPr txBox="1"/>
            <p:nvPr/>
          </p:nvSpPr>
          <p:spPr>
            <a:xfrm>
              <a:off x="767408" y="2492896"/>
              <a:ext cx="288032" cy="118815"/>
            </a:xfrm>
            <a:prstGeom prst="rect">
              <a:avLst/>
            </a:prstGeom>
            <a:solidFill>
              <a:schemeClr val="bg1"/>
            </a:solidFill>
          </p:spPr>
          <p:txBody>
            <a:bodyPr wrap="square" lIns="0" tIns="0" rIns="0" bIns="0" rtlCol="0">
              <a:spAutoFit/>
            </a:bodyPr>
            <a:lstStyle/>
            <a:p>
              <a:pPr algn="ctr">
                <a:lnSpc>
                  <a:spcPct val="112000"/>
                </a:lnSpc>
              </a:pPr>
              <a:r>
                <a:rPr lang="en-GB" sz="750" spc="-40" dirty="0">
                  <a:latin typeface="Arial" panose="020B0604020202020204" pitchFamily="34" charset="0"/>
                  <a:ea typeface="Aileron" charset="0"/>
                  <a:cs typeface="Arial" panose="020B0604020202020204" pitchFamily="34" charset="0"/>
                </a:rPr>
                <a:t>93.2</a:t>
              </a:r>
            </a:p>
          </p:txBody>
        </p:sp>
        <p:sp>
          <p:nvSpPr>
            <p:cNvPr id="5" name="Rectangle 4">
              <a:extLst>
                <a:ext uri="{FF2B5EF4-FFF2-40B4-BE49-F238E27FC236}">
                  <a16:creationId xmlns:a16="http://schemas.microsoft.com/office/drawing/2014/main" id="{8968D341-A00B-1CAE-31D9-C063F7082B3A}"/>
                </a:ext>
              </a:extLst>
            </p:cNvPr>
            <p:cNvSpPr/>
            <p:nvPr/>
          </p:nvSpPr>
          <p:spPr>
            <a:xfrm>
              <a:off x="1055440" y="2816145"/>
              <a:ext cx="81734" cy="692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62171050-5C8E-9759-FD88-5F1233D9687E}"/>
              </a:ext>
            </a:extLst>
          </p:cNvPr>
          <p:cNvSpPr txBox="1"/>
          <p:nvPr/>
        </p:nvSpPr>
        <p:spPr>
          <a:xfrm>
            <a:off x="2496266" y="4579780"/>
            <a:ext cx="661135" cy="153888"/>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charset="0"/>
                <a:cs typeface="Arial" panose="020B0604020202020204" pitchFamily="34" charset="0"/>
              </a:rPr>
              <a:t>Patients</a:t>
            </a:r>
          </a:p>
        </p:txBody>
      </p:sp>
      <p:sp>
        <p:nvSpPr>
          <p:cNvPr id="8" name="TextBox 7">
            <a:extLst>
              <a:ext uri="{FF2B5EF4-FFF2-40B4-BE49-F238E27FC236}">
                <a16:creationId xmlns:a16="http://schemas.microsoft.com/office/drawing/2014/main" id="{653C2681-18BF-1E90-9250-05B15B924836}"/>
              </a:ext>
            </a:extLst>
          </p:cNvPr>
          <p:cNvSpPr txBox="1"/>
          <p:nvPr/>
        </p:nvSpPr>
        <p:spPr>
          <a:xfrm>
            <a:off x="8476264" y="4656724"/>
            <a:ext cx="661135" cy="153888"/>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charset="0"/>
                <a:cs typeface="Arial" panose="020B0604020202020204" pitchFamily="34" charset="0"/>
              </a:rPr>
              <a:t>Patients</a:t>
            </a:r>
          </a:p>
        </p:txBody>
      </p:sp>
    </p:spTree>
    <p:extLst>
      <p:ext uri="{BB962C8B-B14F-4D97-AF65-F5344CB8AC3E}">
        <p14:creationId xmlns:p14="http://schemas.microsoft.com/office/powerpoint/2010/main" val="34384453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E83683-CB19-3E04-3938-902BBFBE2FB6}"/>
              </a:ext>
            </a:extLst>
          </p:cNvPr>
          <p:cNvSpPr>
            <a:spLocks noGrp="1"/>
          </p:cNvSpPr>
          <p:nvPr>
            <p:ph type="body" idx="1"/>
          </p:nvPr>
        </p:nvSpPr>
        <p:spPr>
          <a:xfrm>
            <a:off x="609600" y="1214362"/>
            <a:ext cx="10972800" cy="702470"/>
          </a:xfrm>
        </p:spPr>
        <p:txBody>
          <a:bodyPr/>
          <a:lstStyle/>
          <a:p>
            <a:r>
              <a:rPr lang="en-GB" noProof="0" dirty="0"/>
              <a:t>Maximum Percent Change in Tumour Size</a:t>
            </a:r>
          </a:p>
        </p:txBody>
      </p:sp>
      <p:sp>
        <p:nvSpPr>
          <p:cNvPr id="15" name="Title 1">
            <a:extLst>
              <a:ext uri="{FF2B5EF4-FFF2-40B4-BE49-F238E27FC236}">
                <a16:creationId xmlns:a16="http://schemas.microsoft.com/office/drawing/2014/main" id="{85EA5651-20C1-4496-9962-CA80C7D30A73}"/>
              </a:ext>
            </a:extLst>
          </p:cNvPr>
          <p:cNvSpPr>
            <a:spLocks noGrp="1"/>
          </p:cNvSpPr>
          <p:nvPr>
            <p:ph type="title"/>
          </p:nvPr>
        </p:nvSpPr>
        <p:spPr>
          <a:xfrm>
            <a:off x="619201" y="259200"/>
            <a:ext cx="10963199" cy="864000"/>
          </a:xfrm>
        </p:spPr>
        <p:txBody>
          <a:bodyPr>
            <a:normAutofit/>
          </a:bodyPr>
          <a:lstStyle/>
          <a:p>
            <a:r>
              <a:rPr lang="en-GB" noProof="0" dirty="0"/>
              <a:t>Larotrectinib: change in tumour size Across Tumour Types (expanded analysis)</a:t>
            </a:r>
          </a:p>
        </p:txBody>
      </p:sp>
      <p:sp>
        <p:nvSpPr>
          <p:cNvPr id="16" name="Content Placeholder 15">
            <a:extLst>
              <a:ext uri="{FF2B5EF4-FFF2-40B4-BE49-F238E27FC236}">
                <a16:creationId xmlns:a16="http://schemas.microsoft.com/office/drawing/2014/main" id="{B07B46BB-AA9C-3984-51A4-67461B01E6CC}"/>
              </a:ext>
            </a:extLst>
          </p:cNvPr>
          <p:cNvSpPr>
            <a:spLocks noGrp="1"/>
          </p:cNvSpPr>
          <p:nvPr>
            <p:ph sz="quarter" idx="15"/>
          </p:nvPr>
        </p:nvSpPr>
        <p:spPr>
          <a:xfrm>
            <a:off x="620183" y="6356351"/>
            <a:ext cx="10180339" cy="365125"/>
          </a:xfrm>
        </p:spPr>
        <p:txBody>
          <a:bodyPr anchor="b" anchorCtr="0"/>
          <a:lstStyle/>
          <a:p>
            <a:r>
              <a:rPr lang="en-US" dirty="0"/>
              <a:t>* Maximum change in </a:t>
            </a:r>
            <a:r>
              <a:rPr lang="en-US" dirty="0" err="1"/>
              <a:t>tumour</a:t>
            </a:r>
            <a:r>
              <a:rPr lang="en-US" dirty="0"/>
              <a:t> size of 93% </a:t>
            </a:r>
            <a:r>
              <a:rPr lang="en-US" dirty="0" err="1"/>
              <a:t>tumour</a:t>
            </a:r>
            <a:r>
              <a:rPr lang="en-US" dirty="0"/>
              <a:t> growth; </a:t>
            </a:r>
            <a:r>
              <a:rPr lang="en-US" baseline="30000" dirty="0"/>
              <a:t>† </a:t>
            </a:r>
            <a:r>
              <a:rPr lang="en-US" dirty="0"/>
              <a:t>Patients with brain metastases; </a:t>
            </a:r>
            <a:r>
              <a:rPr lang="en-US" baseline="30000" dirty="0"/>
              <a:t>‡ </a:t>
            </a:r>
            <a:r>
              <a:rPr lang="en-US" dirty="0"/>
              <a:t>Patients with a </a:t>
            </a:r>
            <a:r>
              <a:rPr lang="en-US" dirty="0" err="1"/>
              <a:t>pCR</a:t>
            </a:r>
            <a:endParaRPr lang="en-US" dirty="0"/>
          </a:p>
          <a:p>
            <a:pPr lvl="0"/>
            <a:r>
              <a:rPr lang="en-GB" dirty="0"/>
              <a:t>GIST, gastrointestinal stromal tumour; IFS, infantile fibrosarcoma; </a:t>
            </a:r>
            <a:r>
              <a:rPr lang="en-GB" dirty="0" err="1"/>
              <a:t>pCR</a:t>
            </a:r>
            <a:r>
              <a:rPr lang="en-GB" dirty="0"/>
              <a:t>, pathological complete response</a:t>
            </a:r>
            <a:endParaRPr lang="da-DK" altLang="en-US" dirty="0">
              <a:sym typeface="Arial"/>
            </a:endParaRPr>
          </a:p>
          <a:p>
            <a:pPr lvl="0"/>
            <a:r>
              <a:rPr lang="da-DK" altLang="en-US" dirty="0">
                <a:sym typeface="Arial"/>
              </a:rPr>
              <a:t>Hong D, et al. Lancet Oncol. 2020;21:531-40</a:t>
            </a:r>
          </a:p>
        </p:txBody>
      </p:sp>
      <p:sp>
        <p:nvSpPr>
          <p:cNvPr id="2" name="Rectangle: Rounded Corners 1">
            <a:extLst>
              <a:ext uri="{FF2B5EF4-FFF2-40B4-BE49-F238E27FC236}">
                <a16:creationId xmlns:a16="http://schemas.microsoft.com/office/drawing/2014/main" id="{111CE5FF-C7E0-4A32-9AEF-793BAC52D157}"/>
              </a:ext>
            </a:extLst>
          </p:cNvPr>
          <p:cNvSpPr/>
          <p:nvPr/>
        </p:nvSpPr>
        <p:spPr bwMode="auto">
          <a:xfrm>
            <a:off x="6672064" y="2160000"/>
            <a:ext cx="647700" cy="197807"/>
          </a:xfrm>
          <a:prstGeom prst="roundRect">
            <a:avLst/>
          </a:prstGeom>
          <a:noFill/>
          <a:ln w="38100">
            <a:solidFill>
              <a:srgbClr val="FF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8496C9AC-872B-7F3D-6955-5352887AFE8B}"/>
              </a:ext>
            </a:extLst>
          </p:cNvPr>
          <p:cNvSpPr txBox="1"/>
          <p:nvPr/>
        </p:nvSpPr>
        <p:spPr>
          <a:xfrm>
            <a:off x="8976320" y="6253410"/>
            <a:ext cx="1924373" cy="276999"/>
          </a:xfrm>
          <a:prstGeom prst="rect">
            <a:avLst/>
          </a:prstGeom>
          <a:noFill/>
        </p:spPr>
        <p:txBody>
          <a:bodyPr wrap="non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Data cut-off Feb 19, 2019</a:t>
            </a:r>
          </a:p>
        </p:txBody>
      </p:sp>
      <p:pic>
        <p:nvPicPr>
          <p:cNvPr id="36" name="Graphic 35">
            <a:extLst>
              <a:ext uri="{FF2B5EF4-FFF2-40B4-BE49-F238E27FC236}">
                <a16:creationId xmlns:a16="http://schemas.microsoft.com/office/drawing/2014/main" id="{65245F32-63AC-74C8-9564-E7CD65D1101A}"/>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983432" y="1628800"/>
            <a:ext cx="9956292" cy="4136517"/>
          </a:xfrm>
          <a:prstGeom prst="rect">
            <a:avLst/>
          </a:prstGeom>
        </p:spPr>
      </p:pic>
      <p:sp>
        <p:nvSpPr>
          <p:cNvPr id="37" name="TextBox 36">
            <a:extLst>
              <a:ext uri="{FF2B5EF4-FFF2-40B4-BE49-F238E27FC236}">
                <a16:creationId xmlns:a16="http://schemas.microsoft.com/office/drawing/2014/main" id="{80062ABF-9E1F-C02B-E6D1-87E238390C4E}"/>
              </a:ext>
            </a:extLst>
          </p:cNvPr>
          <p:cNvSpPr txBox="1"/>
          <p:nvPr/>
        </p:nvSpPr>
        <p:spPr>
          <a:xfrm rot="16200000">
            <a:off x="-832448" y="3588696"/>
            <a:ext cx="2664298"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Maximum change in tumour size (%)</a:t>
            </a:r>
          </a:p>
        </p:txBody>
      </p:sp>
      <p:sp>
        <p:nvSpPr>
          <p:cNvPr id="38" name="TextBox 37">
            <a:extLst>
              <a:ext uri="{FF2B5EF4-FFF2-40B4-BE49-F238E27FC236}">
                <a16:creationId xmlns:a16="http://schemas.microsoft.com/office/drawing/2014/main" id="{D8DB2C58-F0FD-DEB9-6868-954E48EBC3F8}"/>
              </a:ext>
            </a:extLst>
          </p:cNvPr>
          <p:cNvSpPr txBox="1"/>
          <p:nvPr/>
        </p:nvSpPr>
        <p:spPr>
          <a:xfrm>
            <a:off x="630000" y="1584000"/>
            <a:ext cx="317507" cy="4303166"/>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50</a:t>
            </a:r>
          </a:p>
          <a:p>
            <a:pPr algn="r">
              <a:lnSpc>
                <a:spcPct val="136000"/>
              </a:lnSpc>
            </a:pPr>
            <a:r>
              <a:rPr lang="en-GB" sz="1200" dirty="0">
                <a:latin typeface="Arial" panose="020B0604020202020204" pitchFamily="34" charset="0"/>
                <a:ea typeface="Aileron" charset="0"/>
                <a:cs typeface="Arial" panose="020B0604020202020204" pitchFamily="34" charset="0"/>
              </a:rPr>
              <a:t>40</a:t>
            </a:r>
          </a:p>
          <a:p>
            <a:pPr algn="r">
              <a:lnSpc>
                <a:spcPct val="136000"/>
              </a:lnSpc>
            </a:pPr>
            <a:r>
              <a:rPr lang="en-GB" sz="1200" dirty="0">
                <a:latin typeface="Arial" panose="020B0604020202020204" pitchFamily="34" charset="0"/>
                <a:ea typeface="Aileron" charset="0"/>
                <a:cs typeface="Arial" panose="020B0604020202020204" pitchFamily="34" charset="0"/>
              </a:rPr>
              <a:t>30</a:t>
            </a:r>
          </a:p>
          <a:p>
            <a:pPr algn="r">
              <a:lnSpc>
                <a:spcPct val="136000"/>
              </a:lnSpc>
            </a:pPr>
            <a:r>
              <a:rPr lang="en-GB" sz="1200" dirty="0">
                <a:latin typeface="Arial" panose="020B0604020202020204" pitchFamily="34" charset="0"/>
                <a:ea typeface="Aileron" charset="0"/>
                <a:cs typeface="Arial" panose="020B0604020202020204" pitchFamily="34" charset="0"/>
              </a:rPr>
              <a:t>20</a:t>
            </a:r>
          </a:p>
          <a:p>
            <a:pPr algn="r">
              <a:lnSpc>
                <a:spcPct val="136000"/>
              </a:lnSpc>
            </a:pPr>
            <a:r>
              <a:rPr lang="en-GB" sz="1200" dirty="0">
                <a:latin typeface="Arial" panose="020B0604020202020204" pitchFamily="34" charset="0"/>
                <a:ea typeface="Aileron" charset="0"/>
                <a:cs typeface="Arial" panose="020B0604020202020204" pitchFamily="34" charset="0"/>
              </a:rPr>
              <a:t>10</a:t>
            </a:r>
          </a:p>
          <a:p>
            <a:pPr algn="r">
              <a:lnSpc>
                <a:spcPct val="136000"/>
              </a:lnSpc>
            </a:pPr>
            <a:r>
              <a:rPr lang="en-GB" sz="1200" dirty="0">
                <a:latin typeface="Arial" panose="020B0604020202020204" pitchFamily="34" charset="0"/>
                <a:ea typeface="Aileron" charset="0"/>
                <a:cs typeface="Arial" panose="020B0604020202020204" pitchFamily="34" charset="0"/>
              </a:rPr>
              <a:t>0</a:t>
            </a:r>
          </a:p>
          <a:p>
            <a:pPr algn="r">
              <a:lnSpc>
                <a:spcPct val="136000"/>
              </a:lnSpc>
            </a:pPr>
            <a:r>
              <a:rPr lang="en-GB" sz="1200" dirty="0">
                <a:latin typeface="Arial" panose="020B0604020202020204" pitchFamily="34" charset="0"/>
                <a:ea typeface="Aileron" charset="0"/>
                <a:cs typeface="Arial" panose="020B0604020202020204" pitchFamily="34" charset="0"/>
              </a:rPr>
              <a:t>-10</a:t>
            </a:r>
          </a:p>
          <a:p>
            <a:pPr algn="r">
              <a:lnSpc>
                <a:spcPct val="136000"/>
              </a:lnSpc>
            </a:pPr>
            <a:r>
              <a:rPr lang="en-GB" sz="1200" dirty="0">
                <a:latin typeface="Arial" panose="020B0604020202020204" pitchFamily="34" charset="0"/>
                <a:ea typeface="Aileron" charset="0"/>
                <a:cs typeface="Arial" panose="020B0604020202020204" pitchFamily="34" charset="0"/>
              </a:rPr>
              <a:t>-20</a:t>
            </a:r>
          </a:p>
          <a:p>
            <a:pPr algn="r">
              <a:lnSpc>
                <a:spcPct val="136000"/>
              </a:lnSpc>
            </a:pPr>
            <a:r>
              <a:rPr lang="en-GB" sz="1200" dirty="0">
                <a:latin typeface="Arial" panose="020B0604020202020204" pitchFamily="34" charset="0"/>
                <a:ea typeface="Aileron" charset="0"/>
                <a:cs typeface="Arial" panose="020B0604020202020204" pitchFamily="34" charset="0"/>
              </a:rPr>
              <a:t>-30</a:t>
            </a:r>
          </a:p>
          <a:p>
            <a:pPr algn="r">
              <a:lnSpc>
                <a:spcPct val="136000"/>
              </a:lnSpc>
            </a:pPr>
            <a:r>
              <a:rPr lang="en-GB" sz="1200" dirty="0">
                <a:latin typeface="Arial" panose="020B0604020202020204" pitchFamily="34" charset="0"/>
                <a:ea typeface="Aileron" charset="0"/>
                <a:cs typeface="Arial" panose="020B0604020202020204" pitchFamily="34" charset="0"/>
              </a:rPr>
              <a:t>-40</a:t>
            </a:r>
          </a:p>
          <a:p>
            <a:pPr algn="r">
              <a:lnSpc>
                <a:spcPct val="136000"/>
              </a:lnSpc>
            </a:pPr>
            <a:r>
              <a:rPr lang="en-GB" sz="1200" dirty="0">
                <a:latin typeface="Arial" panose="020B0604020202020204" pitchFamily="34" charset="0"/>
                <a:ea typeface="Aileron" charset="0"/>
                <a:cs typeface="Arial" panose="020B0604020202020204" pitchFamily="34" charset="0"/>
              </a:rPr>
              <a:t>-50</a:t>
            </a:r>
          </a:p>
          <a:p>
            <a:pPr algn="r">
              <a:lnSpc>
                <a:spcPct val="136000"/>
              </a:lnSpc>
            </a:pPr>
            <a:r>
              <a:rPr lang="en-GB" sz="1200" dirty="0">
                <a:latin typeface="Arial" panose="020B0604020202020204" pitchFamily="34" charset="0"/>
                <a:ea typeface="Aileron" charset="0"/>
                <a:cs typeface="Arial" panose="020B0604020202020204" pitchFamily="34" charset="0"/>
              </a:rPr>
              <a:t>-60</a:t>
            </a:r>
          </a:p>
          <a:p>
            <a:pPr algn="r">
              <a:lnSpc>
                <a:spcPct val="136000"/>
              </a:lnSpc>
            </a:pPr>
            <a:r>
              <a:rPr lang="en-GB" sz="1200" dirty="0">
                <a:latin typeface="Arial" panose="020B0604020202020204" pitchFamily="34" charset="0"/>
                <a:ea typeface="Aileron" charset="0"/>
                <a:cs typeface="Arial" panose="020B0604020202020204" pitchFamily="34" charset="0"/>
              </a:rPr>
              <a:t>-70</a:t>
            </a:r>
          </a:p>
          <a:p>
            <a:pPr algn="r">
              <a:lnSpc>
                <a:spcPct val="136000"/>
              </a:lnSpc>
            </a:pPr>
            <a:r>
              <a:rPr lang="en-GB" sz="1200" dirty="0">
                <a:latin typeface="Arial" panose="020B0604020202020204" pitchFamily="34" charset="0"/>
                <a:ea typeface="Aileron" charset="0"/>
                <a:cs typeface="Arial" panose="020B0604020202020204" pitchFamily="34" charset="0"/>
              </a:rPr>
              <a:t>-80</a:t>
            </a:r>
          </a:p>
          <a:p>
            <a:pPr algn="r">
              <a:lnSpc>
                <a:spcPct val="136000"/>
              </a:lnSpc>
            </a:pPr>
            <a:r>
              <a:rPr lang="en-GB" sz="1200" dirty="0">
                <a:latin typeface="Arial" panose="020B0604020202020204" pitchFamily="34" charset="0"/>
                <a:ea typeface="Aileron" charset="0"/>
                <a:cs typeface="Arial" panose="020B0604020202020204" pitchFamily="34" charset="0"/>
              </a:rPr>
              <a:t>-90</a:t>
            </a:r>
          </a:p>
          <a:p>
            <a:pPr algn="r">
              <a:lnSpc>
                <a:spcPct val="136000"/>
              </a:lnSpc>
            </a:pPr>
            <a:r>
              <a:rPr lang="en-GB" sz="1200" dirty="0">
                <a:latin typeface="Arial" panose="020B0604020202020204" pitchFamily="34" charset="0"/>
                <a:ea typeface="Aileron" charset="0"/>
                <a:cs typeface="Arial" panose="020B0604020202020204" pitchFamily="34" charset="0"/>
              </a:rPr>
              <a:t>-100</a:t>
            </a:r>
          </a:p>
          <a:p>
            <a:pPr algn="r">
              <a:lnSpc>
                <a:spcPct val="136000"/>
              </a:lnSpc>
            </a:pPr>
            <a:r>
              <a:rPr lang="en-GB" sz="1200" dirty="0">
                <a:latin typeface="Arial" panose="020B0604020202020204" pitchFamily="34" charset="0"/>
                <a:ea typeface="Aileron" charset="0"/>
                <a:cs typeface="Arial" panose="020B0604020202020204" pitchFamily="34" charset="0"/>
              </a:rPr>
              <a:t>-110</a:t>
            </a:r>
          </a:p>
        </p:txBody>
      </p:sp>
      <p:sp>
        <p:nvSpPr>
          <p:cNvPr id="39" name="TextBox 38">
            <a:extLst>
              <a:ext uri="{FF2B5EF4-FFF2-40B4-BE49-F238E27FC236}">
                <a16:creationId xmlns:a16="http://schemas.microsoft.com/office/drawing/2014/main" id="{CBAAE8E6-BDFD-19AE-E816-A1C5DA3F4F5F}"/>
              </a:ext>
            </a:extLst>
          </p:cNvPr>
          <p:cNvSpPr txBox="1"/>
          <p:nvPr/>
        </p:nvSpPr>
        <p:spPr>
          <a:xfrm>
            <a:off x="6930000" y="1713600"/>
            <a:ext cx="2016224" cy="763029"/>
          </a:xfrm>
          <a:prstGeom prst="rect">
            <a:avLst/>
          </a:prstGeom>
          <a:noFill/>
        </p:spPr>
        <p:txBody>
          <a:bodyPr wrap="square" lIns="0" tIns="0" rIns="0" bIns="0" rtlCol="0">
            <a:spAutoFit/>
          </a:bodyPr>
          <a:lstStyle/>
          <a:p>
            <a:pPr>
              <a:lnSpc>
                <a:spcPct val="112000"/>
              </a:lnSpc>
            </a:pPr>
            <a:r>
              <a:rPr lang="en-GB" sz="900" dirty="0">
                <a:latin typeface="Arial" panose="020B0604020202020204" pitchFamily="34" charset="0"/>
                <a:ea typeface="Aileron" charset="0"/>
                <a:cs typeface="Arial" panose="020B0604020202020204" pitchFamily="34" charset="0"/>
              </a:rPr>
              <a:t>Appendix</a:t>
            </a:r>
          </a:p>
          <a:p>
            <a:pPr>
              <a:lnSpc>
                <a:spcPct val="112000"/>
              </a:lnSpc>
            </a:pPr>
            <a:r>
              <a:rPr lang="en-GB" sz="900" dirty="0">
                <a:latin typeface="Arial" panose="020B0604020202020204" pitchFamily="34" charset="0"/>
                <a:ea typeface="Aileron" charset="0"/>
                <a:cs typeface="Arial" panose="020B0604020202020204" pitchFamily="34" charset="0"/>
              </a:rPr>
              <a:t>Cancer of unknown primary</a:t>
            </a:r>
          </a:p>
          <a:p>
            <a:pPr>
              <a:lnSpc>
                <a:spcPct val="112000"/>
              </a:lnSpc>
            </a:pPr>
            <a:r>
              <a:rPr lang="en-GB" sz="900" dirty="0">
                <a:latin typeface="Arial" panose="020B0604020202020204" pitchFamily="34" charset="0"/>
                <a:ea typeface="Aileron" charset="0"/>
                <a:cs typeface="Arial" panose="020B0604020202020204" pitchFamily="34" charset="0"/>
              </a:rPr>
              <a:t>Congenital mesoblastic nephroma</a:t>
            </a:r>
          </a:p>
          <a:p>
            <a:pPr>
              <a:lnSpc>
                <a:spcPct val="112000"/>
              </a:lnSpc>
            </a:pPr>
            <a:r>
              <a:rPr lang="en-GB" sz="900" dirty="0">
                <a:latin typeface="Arial" panose="020B0604020202020204" pitchFamily="34" charset="0"/>
                <a:ea typeface="Aileron" charset="0"/>
                <a:cs typeface="Arial" panose="020B0604020202020204" pitchFamily="34" charset="0"/>
              </a:rPr>
              <a:t>Lung</a:t>
            </a:r>
          </a:p>
          <a:p>
            <a:pPr>
              <a:lnSpc>
                <a:spcPct val="112000"/>
              </a:lnSpc>
            </a:pPr>
            <a:r>
              <a:rPr lang="en-GB" sz="900" dirty="0">
                <a:latin typeface="Arial" panose="020B0604020202020204" pitchFamily="34" charset="0"/>
                <a:ea typeface="Aileron" charset="0"/>
                <a:cs typeface="Arial" panose="020B0604020202020204" pitchFamily="34" charset="0"/>
              </a:rPr>
              <a:t>Salivary gland</a:t>
            </a:r>
          </a:p>
        </p:txBody>
      </p:sp>
      <p:sp>
        <p:nvSpPr>
          <p:cNvPr id="40" name="TextBox 39">
            <a:extLst>
              <a:ext uri="{FF2B5EF4-FFF2-40B4-BE49-F238E27FC236}">
                <a16:creationId xmlns:a16="http://schemas.microsoft.com/office/drawing/2014/main" id="{7B35CE3F-FB5C-EE39-9D35-A349EE8698E5}"/>
              </a:ext>
            </a:extLst>
          </p:cNvPr>
          <p:cNvSpPr txBox="1"/>
          <p:nvPr/>
        </p:nvSpPr>
        <p:spPr>
          <a:xfrm>
            <a:off x="8956762" y="1713600"/>
            <a:ext cx="1387710" cy="763029"/>
          </a:xfrm>
          <a:prstGeom prst="rect">
            <a:avLst/>
          </a:prstGeom>
          <a:noFill/>
        </p:spPr>
        <p:txBody>
          <a:bodyPr wrap="square" lIns="0" tIns="0" rIns="0" bIns="0" rtlCol="0">
            <a:spAutoFit/>
          </a:bodyPr>
          <a:lstStyle/>
          <a:p>
            <a:pPr>
              <a:lnSpc>
                <a:spcPct val="112000"/>
              </a:lnSpc>
            </a:pPr>
            <a:r>
              <a:rPr lang="en-GB" sz="900" dirty="0">
                <a:latin typeface="Arial" panose="020B0604020202020204" pitchFamily="34" charset="0"/>
                <a:ea typeface="Aileron" charset="0"/>
                <a:cs typeface="Arial" panose="020B0604020202020204" pitchFamily="34" charset="0"/>
              </a:rPr>
              <a:t>Bone sarcoma</a:t>
            </a:r>
          </a:p>
          <a:p>
            <a:pPr>
              <a:lnSpc>
                <a:spcPct val="112000"/>
              </a:lnSpc>
            </a:pPr>
            <a:r>
              <a:rPr lang="en-GB" sz="900" dirty="0">
                <a:latin typeface="Arial" panose="020B0604020202020204" pitchFamily="34" charset="0"/>
                <a:ea typeface="Aileron" charset="0"/>
                <a:cs typeface="Arial" panose="020B0604020202020204" pitchFamily="34" charset="0"/>
              </a:rPr>
              <a:t>Cholangiocarcinoma</a:t>
            </a:r>
          </a:p>
          <a:p>
            <a:pPr>
              <a:lnSpc>
                <a:spcPct val="112000"/>
              </a:lnSpc>
            </a:pPr>
            <a:r>
              <a:rPr lang="en-GB" sz="900" dirty="0">
                <a:latin typeface="Arial" panose="020B0604020202020204" pitchFamily="34" charset="0"/>
                <a:ea typeface="Aileron" charset="0"/>
                <a:cs typeface="Arial" panose="020B0604020202020204" pitchFamily="34" charset="0"/>
              </a:rPr>
              <a:t>GIST</a:t>
            </a:r>
          </a:p>
          <a:p>
            <a:pPr>
              <a:lnSpc>
                <a:spcPct val="112000"/>
              </a:lnSpc>
            </a:pPr>
            <a:r>
              <a:rPr lang="en-GB" sz="900" dirty="0">
                <a:latin typeface="Arial" panose="020B0604020202020204" pitchFamily="34" charset="0"/>
                <a:ea typeface="Aileron" charset="0"/>
                <a:cs typeface="Arial" panose="020B0604020202020204" pitchFamily="34" charset="0"/>
              </a:rPr>
              <a:t>Melanoma</a:t>
            </a:r>
          </a:p>
          <a:p>
            <a:pPr>
              <a:lnSpc>
                <a:spcPct val="112000"/>
              </a:lnSpc>
            </a:pPr>
            <a:r>
              <a:rPr lang="en-GB" sz="900" dirty="0">
                <a:latin typeface="Arial" panose="020B0604020202020204" pitchFamily="34" charset="0"/>
                <a:ea typeface="Aileron" charset="0"/>
                <a:cs typeface="Arial" panose="020B0604020202020204" pitchFamily="34" charset="0"/>
              </a:rPr>
              <a:t>Other soft tissue sarcoma</a:t>
            </a:r>
          </a:p>
        </p:txBody>
      </p:sp>
      <p:sp>
        <p:nvSpPr>
          <p:cNvPr id="41" name="TextBox 40">
            <a:extLst>
              <a:ext uri="{FF2B5EF4-FFF2-40B4-BE49-F238E27FC236}">
                <a16:creationId xmlns:a16="http://schemas.microsoft.com/office/drawing/2014/main" id="{EA987D68-8C3B-DCD7-C440-DE24F9335C27}"/>
              </a:ext>
            </a:extLst>
          </p:cNvPr>
          <p:cNvSpPr txBox="1"/>
          <p:nvPr/>
        </p:nvSpPr>
        <p:spPr>
          <a:xfrm>
            <a:off x="10521611" y="1713600"/>
            <a:ext cx="614949" cy="763029"/>
          </a:xfrm>
          <a:prstGeom prst="rect">
            <a:avLst/>
          </a:prstGeom>
          <a:noFill/>
        </p:spPr>
        <p:txBody>
          <a:bodyPr wrap="square" lIns="0" tIns="0" rIns="0" bIns="0" rtlCol="0">
            <a:spAutoFit/>
          </a:bodyPr>
          <a:lstStyle/>
          <a:p>
            <a:pPr>
              <a:lnSpc>
                <a:spcPct val="112000"/>
              </a:lnSpc>
            </a:pPr>
            <a:r>
              <a:rPr lang="en-GB" sz="900" dirty="0">
                <a:latin typeface="Arial" panose="020B0604020202020204" pitchFamily="34" charset="0"/>
                <a:ea typeface="Aileron" charset="0"/>
                <a:cs typeface="Arial" panose="020B0604020202020204" pitchFamily="34" charset="0"/>
              </a:rPr>
              <a:t>Breast</a:t>
            </a:r>
          </a:p>
          <a:p>
            <a:pPr>
              <a:lnSpc>
                <a:spcPct val="112000"/>
              </a:lnSpc>
            </a:pPr>
            <a:r>
              <a:rPr lang="en-GB" sz="900" dirty="0">
                <a:latin typeface="Arial" panose="020B0604020202020204" pitchFamily="34" charset="0"/>
                <a:ea typeface="Aileron" charset="0"/>
                <a:cs typeface="Arial" panose="020B0604020202020204" pitchFamily="34" charset="0"/>
              </a:rPr>
              <a:t>Colon</a:t>
            </a:r>
          </a:p>
          <a:p>
            <a:pPr>
              <a:lnSpc>
                <a:spcPct val="112000"/>
              </a:lnSpc>
            </a:pPr>
            <a:r>
              <a:rPr lang="en-GB" sz="900" dirty="0">
                <a:latin typeface="Arial" panose="020B0604020202020204" pitchFamily="34" charset="0"/>
                <a:ea typeface="Aileron" charset="0"/>
                <a:cs typeface="Arial" panose="020B0604020202020204" pitchFamily="34" charset="0"/>
              </a:rPr>
              <a:t>IFS</a:t>
            </a:r>
          </a:p>
          <a:p>
            <a:pPr>
              <a:lnSpc>
                <a:spcPct val="112000"/>
              </a:lnSpc>
            </a:pPr>
            <a:r>
              <a:rPr lang="en-GB" sz="900" dirty="0">
                <a:latin typeface="Arial" panose="020B0604020202020204" pitchFamily="34" charset="0"/>
                <a:ea typeface="Aileron" charset="0"/>
                <a:cs typeface="Arial" panose="020B0604020202020204" pitchFamily="34" charset="0"/>
              </a:rPr>
              <a:t>Pancreas</a:t>
            </a:r>
          </a:p>
          <a:p>
            <a:pPr>
              <a:lnSpc>
                <a:spcPct val="112000"/>
              </a:lnSpc>
            </a:pPr>
            <a:r>
              <a:rPr lang="en-GB" sz="900" dirty="0">
                <a:latin typeface="Arial" panose="020B0604020202020204" pitchFamily="34" charset="0"/>
                <a:ea typeface="Aileron" charset="0"/>
                <a:cs typeface="Arial" panose="020B0604020202020204" pitchFamily="34" charset="0"/>
              </a:rPr>
              <a:t>Thyroid</a:t>
            </a:r>
          </a:p>
        </p:txBody>
      </p:sp>
      <p:sp>
        <p:nvSpPr>
          <p:cNvPr id="42" name="Slide Number Placeholder 41">
            <a:extLst>
              <a:ext uri="{FF2B5EF4-FFF2-40B4-BE49-F238E27FC236}">
                <a16:creationId xmlns:a16="http://schemas.microsoft.com/office/drawing/2014/main" id="{E06D186B-25C8-94F1-EDC4-DA571340156B}"/>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4" name="TextBox 3">
            <a:extLst>
              <a:ext uri="{FF2B5EF4-FFF2-40B4-BE49-F238E27FC236}">
                <a16:creationId xmlns:a16="http://schemas.microsoft.com/office/drawing/2014/main" id="{06115030-BC42-93CA-509D-C7242920324B}"/>
              </a:ext>
            </a:extLst>
          </p:cNvPr>
          <p:cNvSpPr txBox="1"/>
          <p:nvPr/>
        </p:nvSpPr>
        <p:spPr>
          <a:xfrm>
            <a:off x="5434865" y="5810222"/>
            <a:ext cx="661135" cy="184666"/>
          </a:xfrm>
          <a:prstGeom prst="rect">
            <a:avLst/>
          </a:prstGeom>
          <a:noFill/>
        </p:spPr>
        <p:txBody>
          <a:bodyPr wrap="square" lIns="0" tIns="0" rIns="0" bIns="0" rtlCol="0">
            <a:spAutoFit/>
          </a:bodyPr>
          <a:lstStyle/>
          <a:p>
            <a:pPr algn="ctr"/>
            <a:r>
              <a:rPr lang="en-GB" sz="1200" b="1" dirty="0">
                <a:solidFill>
                  <a:srgbClr val="505050"/>
                </a:solidFill>
                <a:latin typeface="Arial" panose="020B0604020202020204" pitchFamily="34" charset="0"/>
                <a:ea typeface="Aileron" charset="0"/>
                <a:cs typeface="Arial" panose="020B0604020202020204" pitchFamily="34" charset="0"/>
              </a:rPr>
              <a:t>Patients</a:t>
            </a:r>
          </a:p>
        </p:txBody>
      </p:sp>
    </p:spTree>
    <p:custDataLst>
      <p:tags r:id="rId1"/>
    </p:custDataLst>
    <p:extLst>
      <p:ext uri="{BB962C8B-B14F-4D97-AF65-F5344CB8AC3E}">
        <p14:creationId xmlns:p14="http://schemas.microsoft.com/office/powerpoint/2010/main" val="6560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0CF5E33-8438-B83A-0B54-EF6E733E84DA}"/>
              </a:ext>
            </a:extLst>
          </p:cNvPr>
          <p:cNvSpPr>
            <a:spLocks noGrp="1"/>
          </p:cNvSpPr>
          <p:nvPr>
            <p:ph type="body" idx="1"/>
          </p:nvPr>
        </p:nvSpPr>
        <p:spPr>
          <a:xfrm>
            <a:off x="609600" y="1214362"/>
            <a:ext cx="10972800" cy="702470"/>
          </a:xfrm>
        </p:spPr>
        <p:txBody>
          <a:bodyPr/>
          <a:lstStyle/>
          <a:p>
            <a:r>
              <a:rPr lang="en-GB" dirty="0"/>
              <a:t>RESPONSE</a:t>
            </a:r>
          </a:p>
        </p:txBody>
      </p:sp>
      <p:sp>
        <p:nvSpPr>
          <p:cNvPr id="7" name="Title 6">
            <a:extLst>
              <a:ext uri="{FF2B5EF4-FFF2-40B4-BE49-F238E27FC236}">
                <a16:creationId xmlns:a16="http://schemas.microsoft.com/office/drawing/2014/main" id="{7F8808FE-9DD4-A561-93B3-8D7FB6D34BC8}"/>
              </a:ext>
            </a:extLst>
          </p:cNvPr>
          <p:cNvSpPr>
            <a:spLocks noGrp="1"/>
          </p:cNvSpPr>
          <p:nvPr>
            <p:ph type="title"/>
          </p:nvPr>
        </p:nvSpPr>
        <p:spPr>
          <a:xfrm>
            <a:off x="619201" y="259200"/>
            <a:ext cx="10963199" cy="864000"/>
          </a:xfrm>
        </p:spPr>
        <p:txBody>
          <a:bodyPr/>
          <a:lstStyle/>
          <a:p>
            <a:r>
              <a:rPr lang="en-US" dirty="0"/>
              <a:t>Larotrectinib: response Across Tumour Types (expanded analysis)</a:t>
            </a:r>
            <a:endParaRPr lang="en-GB" dirty="0"/>
          </a:p>
        </p:txBody>
      </p:sp>
      <p:graphicFrame>
        <p:nvGraphicFramePr>
          <p:cNvPr id="19" name="Content Placeholder 18">
            <a:extLst>
              <a:ext uri="{FF2B5EF4-FFF2-40B4-BE49-F238E27FC236}">
                <a16:creationId xmlns:a16="http://schemas.microsoft.com/office/drawing/2014/main" id="{00AB4F1B-6AE1-BDE1-D8C0-D34EA634F92A}"/>
              </a:ext>
            </a:extLst>
          </p:cNvPr>
          <p:cNvGraphicFramePr>
            <a:graphicFrameLocks noGrp="1"/>
          </p:cNvGraphicFramePr>
          <p:nvPr>
            <p:ph sz="quarter" idx="14"/>
            <p:extLst>
              <p:ext uri="{D42A27DB-BD31-4B8C-83A1-F6EECF244321}">
                <p14:modId xmlns:p14="http://schemas.microsoft.com/office/powerpoint/2010/main" val="107085179"/>
              </p:ext>
            </p:extLst>
          </p:nvPr>
        </p:nvGraphicFramePr>
        <p:xfrm>
          <a:off x="619125" y="1772816"/>
          <a:ext cx="4684787" cy="4361480"/>
        </p:xfrm>
        <a:graphic>
          <a:graphicData uri="http://schemas.openxmlformats.org/drawingml/2006/table">
            <a:tbl>
              <a:tblPr firstRow="1" bandRow="1">
                <a:tableStyleId>{5C22544A-7EE6-4342-B048-85BDC9FD1C3A}</a:tableStyleId>
              </a:tblPr>
              <a:tblGrid>
                <a:gridCol w="2688602">
                  <a:extLst>
                    <a:ext uri="{9D8B030D-6E8A-4147-A177-3AD203B41FA5}">
                      <a16:colId xmlns:a16="http://schemas.microsoft.com/office/drawing/2014/main" val="1539613347"/>
                    </a:ext>
                  </a:extLst>
                </a:gridCol>
                <a:gridCol w="1996185">
                  <a:extLst>
                    <a:ext uri="{9D8B030D-6E8A-4147-A177-3AD203B41FA5}">
                      <a16:colId xmlns:a16="http://schemas.microsoft.com/office/drawing/2014/main" val="3741516229"/>
                    </a:ext>
                  </a:extLst>
                </a:gridCol>
              </a:tblGrid>
              <a:tr h="0">
                <a:tc>
                  <a:txBody>
                    <a:bodyPr/>
                    <a:lstStyle/>
                    <a:p>
                      <a:endParaRPr lang="en-US" sz="1200" dirty="0">
                        <a:latin typeface="Arial" panose="020B0604020202020204" pitchFamily="34" charset="0"/>
                        <a:cs typeface="Arial" panose="020B0604020202020204" pitchFamily="34" charset="0"/>
                      </a:endParaRPr>
                    </a:p>
                  </a:txBody>
                  <a:tcPr marT="81720" marB="81720"/>
                </a:tc>
                <a:tc>
                  <a:txBody>
                    <a:bodyPr/>
                    <a:lstStyle/>
                    <a:p>
                      <a:pPr algn="ctr"/>
                      <a:r>
                        <a:rPr lang="en-US" sz="1200" dirty="0">
                          <a:latin typeface="Arial" panose="020B0604020202020204" pitchFamily="34" charset="0"/>
                          <a:cs typeface="Arial" panose="020B0604020202020204" pitchFamily="34" charset="0"/>
                        </a:rPr>
                        <a:t>Investigator assessment (N=159)</a:t>
                      </a:r>
                    </a:p>
                  </a:txBody>
                  <a:tcPr marT="81720" marB="81720"/>
                </a:tc>
                <a:extLst>
                  <a:ext uri="{0D108BD9-81ED-4DB2-BD59-A6C34878D82A}">
                    <a16:rowId xmlns:a16="http://schemas.microsoft.com/office/drawing/2014/main" val="1012047990"/>
                  </a:ext>
                </a:extLst>
              </a:tr>
              <a:tr h="0">
                <a:tc>
                  <a:txBody>
                    <a:bodyPr/>
                    <a:lstStyle/>
                    <a:p>
                      <a:r>
                        <a:rPr lang="en-US" sz="1200" dirty="0">
                          <a:solidFill>
                            <a:schemeClr val="tx1"/>
                          </a:solidFill>
                          <a:latin typeface="Arial" panose="020B0604020202020204" pitchFamily="34" charset="0"/>
                          <a:cs typeface="Arial" panose="020B0604020202020204" pitchFamily="34" charset="0"/>
                        </a:rPr>
                        <a:t>Evaluable patients, n</a:t>
                      </a:r>
                    </a:p>
                  </a:txBody>
                  <a:tcPr marT="81720" marB="81720"/>
                </a:tc>
                <a:tc>
                  <a:txBody>
                    <a:bodyPr/>
                    <a:lstStyle/>
                    <a:p>
                      <a:pPr algn="ctr"/>
                      <a:r>
                        <a:rPr lang="en-US" sz="1200" dirty="0">
                          <a:solidFill>
                            <a:schemeClr val="tx1"/>
                          </a:solidFill>
                          <a:latin typeface="Arial" panose="020B0604020202020204" pitchFamily="34" charset="0"/>
                          <a:cs typeface="Arial" panose="020B0604020202020204" pitchFamily="34" charset="0"/>
                        </a:rPr>
                        <a:t>153</a:t>
                      </a:r>
                      <a:r>
                        <a:rPr lang="en-US" sz="1200" baseline="30000" dirty="0">
                          <a:solidFill>
                            <a:schemeClr val="tx1"/>
                          </a:solidFill>
                          <a:latin typeface="Arial" panose="020B0604020202020204" pitchFamily="34" charset="0"/>
                          <a:cs typeface="Arial" panose="020B0604020202020204" pitchFamily="34" charset="0"/>
                        </a:rPr>
                        <a:t>a</a:t>
                      </a:r>
                    </a:p>
                  </a:txBody>
                  <a:tcPr marT="81720" marB="81720"/>
                </a:tc>
                <a:extLst>
                  <a:ext uri="{0D108BD9-81ED-4DB2-BD59-A6C34878D82A}">
                    <a16:rowId xmlns:a16="http://schemas.microsoft.com/office/drawing/2014/main" val="1219426417"/>
                  </a:ext>
                </a:extLst>
              </a:tr>
              <a:tr h="0">
                <a:tc>
                  <a:txBody>
                    <a:bodyPr/>
                    <a:lstStyle/>
                    <a:p>
                      <a:r>
                        <a:rPr lang="en-US" sz="1200" dirty="0">
                          <a:solidFill>
                            <a:schemeClr val="tx1"/>
                          </a:solidFill>
                          <a:latin typeface="Arial" panose="020B0604020202020204" pitchFamily="34" charset="0"/>
                          <a:cs typeface="Arial" panose="020B0604020202020204" pitchFamily="34" charset="0"/>
                        </a:rPr>
                        <a:t>Patients with an objective response</a:t>
                      </a:r>
                    </a:p>
                    <a:p>
                      <a:r>
                        <a:rPr lang="en-GB" sz="1200" noProof="0" dirty="0">
                          <a:solidFill>
                            <a:schemeClr val="tx1"/>
                          </a:solidFill>
                          <a:latin typeface="Arial" panose="020B0604020202020204" pitchFamily="34" charset="0"/>
                          <a:cs typeface="Arial" panose="020B0604020202020204" pitchFamily="34" charset="0"/>
                        </a:rPr>
                        <a:t>n (%) [95% CI]</a:t>
                      </a:r>
                      <a:endParaRPr lang="en-US" sz="1200" dirty="0">
                        <a:solidFill>
                          <a:schemeClr val="tx1"/>
                        </a:solidFill>
                        <a:latin typeface="Arial" panose="020B0604020202020204" pitchFamily="34" charset="0"/>
                        <a:cs typeface="Arial" panose="020B0604020202020204" pitchFamily="34" charset="0"/>
                      </a:endParaRPr>
                    </a:p>
                  </a:txBody>
                  <a:tcPr marT="81720" marB="81720"/>
                </a:tc>
                <a:tc>
                  <a:txBody>
                    <a:bodyPr/>
                    <a:lstStyle/>
                    <a:p>
                      <a:pPr algn="ctr"/>
                      <a:r>
                        <a:rPr lang="en-US" sz="1200" dirty="0">
                          <a:solidFill>
                            <a:schemeClr val="tx1"/>
                          </a:solidFill>
                          <a:latin typeface="Arial" panose="020B0604020202020204" pitchFamily="34" charset="0"/>
                          <a:cs typeface="Arial" panose="020B0604020202020204" pitchFamily="34" charset="0"/>
                        </a:rPr>
                        <a:t>121 (79%) [72-85]</a:t>
                      </a:r>
                    </a:p>
                  </a:txBody>
                  <a:tcPr marT="81720" marB="81720"/>
                </a:tc>
                <a:extLst>
                  <a:ext uri="{0D108BD9-81ED-4DB2-BD59-A6C34878D82A}">
                    <a16:rowId xmlns:a16="http://schemas.microsoft.com/office/drawing/2014/main" val="615603270"/>
                  </a:ext>
                </a:extLst>
              </a:tr>
              <a:tr h="0">
                <a:tc>
                  <a:txBody>
                    <a:bodyPr/>
                    <a:lstStyle/>
                    <a:p>
                      <a:r>
                        <a:rPr lang="en-US" sz="1200" dirty="0">
                          <a:solidFill>
                            <a:schemeClr val="tx1"/>
                          </a:solidFill>
                          <a:latin typeface="Arial" panose="020B0604020202020204" pitchFamily="34" charset="0"/>
                          <a:cs typeface="Arial" panose="020B0604020202020204" pitchFamily="34" charset="0"/>
                        </a:rPr>
                        <a:t>Best response, n (%)</a:t>
                      </a:r>
                    </a:p>
                  </a:txBody>
                  <a:tcPr marT="81720" marB="81720"/>
                </a:tc>
                <a:tc>
                  <a:txBody>
                    <a:bodyPr/>
                    <a:lstStyle/>
                    <a:p>
                      <a:pPr algn="ctr"/>
                      <a:endParaRPr lang="en-US" sz="1200" dirty="0">
                        <a:solidFill>
                          <a:schemeClr val="tx1"/>
                        </a:solidFill>
                        <a:latin typeface="Arial" panose="020B0604020202020204" pitchFamily="34" charset="0"/>
                        <a:cs typeface="Arial" panose="020B0604020202020204" pitchFamily="34" charset="0"/>
                      </a:endParaRPr>
                    </a:p>
                  </a:txBody>
                  <a:tcPr marT="81720" marB="81720"/>
                </a:tc>
                <a:extLst>
                  <a:ext uri="{0D108BD9-81ED-4DB2-BD59-A6C34878D82A}">
                    <a16:rowId xmlns:a16="http://schemas.microsoft.com/office/drawing/2014/main" val="1194698249"/>
                  </a:ext>
                </a:extLst>
              </a:tr>
              <a:tr h="0">
                <a:tc>
                  <a:txBody>
                    <a:bodyPr/>
                    <a:lstStyle/>
                    <a:p>
                      <a:pPr marL="0" indent="177800">
                        <a:tabLst/>
                      </a:pPr>
                      <a:r>
                        <a:rPr lang="en-US" sz="1200" dirty="0">
                          <a:solidFill>
                            <a:schemeClr val="tx1"/>
                          </a:solidFill>
                          <a:latin typeface="Arial" panose="020B0604020202020204" pitchFamily="34" charset="0"/>
                          <a:cs typeface="Arial" panose="020B0604020202020204" pitchFamily="34" charset="0"/>
                        </a:rPr>
                        <a:t>Complete </a:t>
                      </a:r>
                      <a:r>
                        <a:rPr lang="en-US" sz="1200" dirty="0" err="1">
                          <a:solidFill>
                            <a:schemeClr val="tx1"/>
                          </a:solidFill>
                          <a:latin typeface="Arial" panose="020B0604020202020204" pitchFamily="34" charset="0"/>
                          <a:cs typeface="Arial" panose="020B0604020202020204" pitchFamily="34" charset="0"/>
                        </a:rPr>
                        <a:t>response</a:t>
                      </a:r>
                      <a:r>
                        <a:rPr lang="en-US" sz="1200" baseline="30000" dirty="0" err="1">
                          <a:solidFill>
                            <a:schemeClr val="tx1"/>
                          </a:solidFill>
                          <a:latin typeface="Arial" panose="020B0604020202020204" pitchFamily="34" charset="0"/>
                          <a:cs typeface="Arial" panose="020B0604020202020204" pitchFamily="34" charset="0"/>
                        </a:rPr>
                        <a:t>b</a:t>
                      </a:r>
                      <a:endParaRPr lang="en-US" sz="1200" baseline="30000" dirty="0">
                        <a:solidFill>
                          <a:schemeClr val="tx1"/>
                        </a:solidFill>
                        <a:latin typeface="Arial" panose="020B0604020202020204" pitchFamily="34" charset="0"/>
                        <a:cs typeface="Arial" panose="020B0604020202020204" pitchFamily="34" charset="0"/>
                      </a:endParaRPr>
                    </a:p>
                  </a:txBody>
                  <a:tcPr marT="81720" marB="81720"/>
                </a:tc>
                <a:tc>
                  <a:txBody>
                    <a:bodyPr/>
                    <a:lstStyle/>
                    <a:p>
                      <a:pPr algn="ctr"/>
                      <a:r>
                        <a:rPr lang="en-US" sz="1200" dirty="0">
                          <a:solidFill>
                            <a:schemeClr val="tx1"/>
                          </a:solidFill>
                          <a:latin typeface="Arial" panose="020B0604020202020204" pitchFamily="34" charset="0"/>
                          <a:cs typeface="Arial" panose="020B0604020202020204" pitchFamily="34" charset="0"/>
                        </a:rPr>
                        <a:t>24 (16%)</a:t>
                      </a:r>
                    </a:p>
                  </a:txBody>
                  <a:tcPr marT="81720" marB="81720"/>
                </a:tc>
                <a:extLst>
                  <a:ext uri="{0D108BD9-81ED-4DB2-BD59-A6C34878D82A}">
                    <a16:rowId xmlns:a16="http://schemas.microsoft.com/office/drawing/2014/main" val="3224288515"/>
                  </a:ext>
                </a:extLst>
              </a:tr>
              <a:tr h="0">
                <a:tc>
                  <a:txBody>
                    <a:bodyPr/>
                    <a:lstStyle/>
                    <a:p>
                      <a:pPr marL="0" indent="177800">
                        <a:tabLst/>
                      </a:pPr>
                      <a:r>
                        <a:rPr lang="en-US" sz="1200" dirty="0">
                          <a:solidFill>
                            <a:schemeClr val="tx1"/>
                          </a:solidFill>
                          <a:latin typeface="Arial" panose="020B0604020202020204" pitchFamily="34" charset="0"/>
                          <a:cs typeface="Arial" panose="020B0604020202020204" pitchFamily="34" charset="0"/>
                        </a:rPr>
                        <a:t>Partial response</a:t>
                      </a:r>
                    </a:p>
                  </a:txBody>
                  <a:tcPr marT="81720" marB="81720"/>
                </a:tc>
                <a:tc>
                  <a:txBody>
                    <a:bodyPr/>
                    <a:lstStyle/>
                    <a:p>
                      <a:pPr algn="ctr"/>
                      <a:r>
                        <a:rPr lang="en-US" sz="1200" dirty="0">
                          <a:solidFill>
                            <a:schemeClr val="tx1"/>
                          </a:solidFill>
                          <a:latin typeface="Arial" panose="020B0604020202020204" pitchFamily="34" charset="0"/>
                          <a:cs typeface="Arial" panose="020B0604020202020204" pitchFamily="34" charset="0"/>
                        </a:rPr>
                        <a:t>97 (63%)</a:t>
                      </a:r>
                    </a:p>
                  </a:txBody>
                  <a:tcPr marT="81720" marB="81720"/>
                </a:tc>
                <a:extLst>
                  <a:ext uri="{0D108BD9-81ED-4DB2-BD59-A6C34878D82A}">
                    <a16:rowId xmlns:a16="http://schemas.microsoft.com/office/drawing/2014/main" val="3181968026"/>
                  </a:ext>
                </a:extLst>
              </a:tr>
              <a:tr h="0">
                <a:tc>
                  <a:txBody>
                    <a:bodyPr/>
                    <a:lstStyle/>
                    <a:p>
                      <a:pPr marL="0" indent="177800">
                        <a:tabLst/>
                      </a:pPr>
                      <a:r>
                        <a:rPr lang="en-US" sz="1200" dirty="0">
                          <a:solidFill>
                            <a:schemeClr val="tx1"/>
                          </a:solidFill>
                          <a:latin typeface="Arial" panose="020B0604020202020204" pitchFamily="34" charset="0"/>
                          <a:cs typeface="Arial" panose="020B0604020202020204" pitchFamily="34" charset="0"/>
                        </a:rPr>
                        <a:t>Stable disease</a:t>
                      </a:r>
                    </a:p>
                  </a:txBody>
                  <a:tcPr marT="81720" marB="81720"/>
                </a:tc>
                <a:tc>
                  <a:txBody>
                    <a:bodyPr/>
                    <a:lstStyle/>
                    <a:p>
                      <a:pPr algn="ctr"/>
                      <a:r>
                        <a:rPr lang="en-US" sz="1200" dirty="0">
                          <a:solidFill>
                            <a:schemeClr val="tx1"/>
                          </a:solidFill>
                          <a:latin typeface="Arial" panose="020B0604020202020204" pitchFamily="34" charset="0"/>
                          <a:cs typeface="Arial" panose="020B0604020202020204" pitchFamily="34" charset="0"/>
                        </a:rPr>
                        <a:t>19 (12%)</a:t>
                      </a:r>
                    </a:p>
                  </a:txBody>
                  <a:tcPr marT="81720" marB="81720"/>
                </a:tc>
                <a:extLst>
                  <a:ext uri="{0D108BD9-81ED-4DB2-BD59-A6C34878D82A}">
                    <a16:rowId xmlns:a16="http://schemas.microsoft.com/office/drawing/2014/main" val="419113416"/>
                  </a:ext>
                </a:extLst>
              </a:tr>
              <a:tr h="0">
                <a:tc>
                  <a:txBody>
                    <a:bodyPr/>
                    <a:lstStyle/>
                    <a:p>
                      <a:pPr marL="0" indent="177800">
                        <a:tabLst/>
                      </a:pPr>
                      <a:r>
                        <a:rPr lang="en-US" sz="1200" dirty="0">
                          <a:solidFill>
                            <a:schemeClr val="tx1"/>
                          </a:solidFill>
                          <a:latin typeface="Arial" panose="020B0604020202020204" pitchFamily="34" charset="0"/>
                          <a:cs typeface="Arial" panose="020B0604020202020204" pitchFamily="34" charset="0"/>
                        </a:rPr>
                        <a:t>Progressive disease </a:t>
                      </a:r>
                    </a:p>
                  </a:txBody>
                  <a:tcPr marT="81720" marB="81720"/>
                </a:tc>
                <a:tc>
                  <a:txBody>
                    <a:bodyPr/>
                    <a:lstStyle/>
                    <a:p>
                      <a:pPr algn="ctr"/>
                      <a:r>
                        <a:rPr lang="en-US" sz="1200" dirty="0">
                          <a:solidFill>
                            <a:schemeClr val="tx1"/>
                          </a:solidFill>
                          <a:latin typeface="Arial" panose="020B0604020202020204" pitchFamily="34" charset="0"/>
                          <a:cs typeface="Arial" panose="020B0604020202020204" pitchFamily="34" charset="0"/>
                        </a:rPr>
                        <a:t>9 (6%)</a:t>
                      </a:r>
                    </a:p>
                  </a:txBody>
                  <a:tcPr marT="81720" marB="81720"/>
                </a:tc>
                <a:extLst>
                  <a:ext uri="{0D108BD9-81ED-4DB2-BD59-A6C34878D82A}">
                    <a16:rowId xmlns:a16="http://schemas.microsoft.com/office/drawing/2014/main" val="1816657000"/>
                  </a:ext>
                </a:extLst>
              </a:tr>
              <a:tr h="0">
                <a:tc>
                  <a:txBody>
                    <a:bodyPr/>
                    <a:lstStyle/>
                    <a:p>
                      <a:pPr marL="0" indent="177800">
                        <a:tabLst/>
                      </a:pPr>
                      <a:r>
                        <a:rPr lang="en-US" sz="1200" dirty="0">
                          <a:solidFill>
                            <a:schemeClr val="tx1"/>
                          </a:solidFill>
                          <a:latin typeface="Arial" panose="020B0604020202020204" pitchFamily="34" charset="0"/>
                          <a:cs typeface="Arial" panose="020B0604020202020204" pitchFamily="34" charset="0"/>
                        </a:rPr>
                        <a:t>Not determined</a:t>
                      </a:r>
                    </a:p>
                  </a:txBody>
                  <a:tcPr marT="81720" marB="81720"/>
                </a:tc>
                <a:tc>
                  <a:txBody>
                    <a:bodyPr/>
                    <a:lstStyle/>
                    <a:p>
                      <a:pPr algn="ctr"/>
                      <a:r>
                        <a:rPr lang="en-US" sz="1200" dirty="0">
                          <a:solidFill>
                            <a:schemeClr val="tx1"/>
                          </a:solidFill>
                          <a:latin typeface="Arial" panose="020B0604020202020204" pitchFamily="34" charset="0"/>
                          <a:cs typeface="Arial" panose="020B0604020202020204" pitchFamily="34" charset="0"/>
                        </a:rPr>
                        <a:t>4 (3%)</a:t>
                      </a:r>
                    </a:p>
                  </a:txBody>
                  <a:tcPr marT="81720" marB="81720"/>
                </a:tc>
                <a:extLst>
                  <a:ext uri="{0D108BD9-81ED-4DB2-BD59-A6C34878D82A}">
                    <a16:rowId xmlns:a16="http://schemas.microsoft.com/office/drawing/2014/main" val="249227245"/>
                  </a:ext>
                </a:extLst>
              </a:tr>
              <a:tr h="0">
                <a:tc gridSpan="2">
                  <a:txBody>
                    <a:bodyPr/>
                    <a:lstStyle/>
                    <a:p>
                      <a:pPr>
                        <a:spcAft>
                          <a:spcPts val="200"/>
                        </a:spcAft>
                      </a:pPr>
                      <a:r>
                        <a:rPr lang="en-GB" sz="1000" kern="1200" spc="-30" dirty="0">
                          <a:solidFill>
                            <a:schemeClr val="dk1"/>
                          </a:solidFill>
                          <a:effectLst/>
                          <a:latin typeface="Arial" panose="020B0604020202020204" pitchFamily="34" charset="0"/>
                          <a:ea typeface="+mn-ea"/>
                          <a:cs typeface="Arial" panose="020B0604020202020204" pitchFamily="34" charset="0"/>
                        </a:rPr>
                        <a:t>Data cutoff Feb 19, 2019</a:t>
                      </a:r>
                    </a:p>
                    <a:p>
                      <a:pPr marL="0" indent="0">
                        <a:spcAft>
                          <a:spcPts val="200"/>
                        </a:spcAft>
                        <a:buFont typeface="Arial" panose="020B0604020202020204" pitchFamily="34" charset="0"/>
                        <a:buNone/>
                      </a:pPr>
                      <a:r>
                        <a:rPr lang="en-GB" sz="1000" kern="1200" spc="-30" baseline="30000" dirty="0">
                          <a:solidFill>
                            <a:schemeClr val="dk1"/>
                          </a:solidFill>
                          <a:effectLst/>
                          <a:latin typeface="Arial" panose="020B0604020202020204" pitchFamily="34" charset="0"/>
                          <a:ea typeface="+mn-ea"/>
                          <a:cs typeface="Arial" panose="020B0604020202020204" pitchFamily="34" charset="0"/>
                        </a:rPr>
                        <a:t>a</a:t>
                      </a:r>
                      <a:r>
                        <a:rPr lang="en-GB" sz="1000" kern="1200" spc="-30" dirty="0">
                          <a:solidFill>
                            <a:schemeClr val="dk1"/>
                          </a:solidFill>
                          <a:effectLst/>
                          <a:latin typeface="Arial" panose="020B0604020202020204" pitchFamily="34" charset="0"/>
                          <a:ea typeface="+mn-ea"/>
                          <a:cs typeface="Arial" panose="020B0604020202020204" pitchFamily="34" charset="0"/>
                        </a:rPr>
                        <a:t> Evaluable patients include 13 patients with unconfirmed PR pending confirmation, does not include 6 patients awaiting an initial response assessment. </a:t>
                      </a:r>
                      <a:r>
                        <a:rPr lang="en-GB" sz="1000" kern="1200" spc="-30" baseline="30000" dirty="0">
                          <a:solidFill>
                            <a:schemeClr val="dk1"/>
                          </a:solidFill>
                          <a:effectLst/>
                          <a:latin typeface="Arial" panose="020B0604020202020204" pitchFamily="34" charset="0"/>
                          <a:ea typeface="+mn-ea"/>
                          <a:cs typeface="Arial" panose="020B0604020202020204" pitchFamily="34" charset="0"/>
                        </a:rPr>
                        <a:t>b </a:t>
                      </a:r>
                      <a:r>
                        <a:rPr lang="en-GB" sz="1000" kern="1200" spc="-30" dirty="0">
                          <a:solidFill>
                            <a:schemeClr val="dk1"/>
                          </a:solidFill>
                          <a:effectLst/>
                          <a:latin typeface="Arial" panose="020B0604020202020204" pitchFamily="34" charset="0"/>
                          <a:ea typeface="+mn-ea"/>
                          <a:cs typeface="Arial" panose="020B0604020202020204" pitchFamily="34" charset="0"/>
                        </a:rPr>
                        <a:t>Including 3 patients with </a:t>
                      </a:r>
                      <a:r>
                        <a:rPr lang="en-GB" sz="1000" kern="1200" spc="-30" dirty="0" err="1">
                          <a:solidFill>
                            <a:schemeClr val="dk1"/>
                          </a:solidFill>
                          <a:effectLst/>
                          <a:latin typeface="Arial" panose="020B0604020202020204" pitchFamily="34" charset="0"/>
                          <a:ea typeface="+mn-ea"/>
                          <a:cs typeface="Arial" panose="020B0604020202020204" pitchFamily="34" charset="0"/>
                        </a:rPr>
                        <a:t>pCR</a:t>
                      </a:r>
                      <a:r>
                        <a:rPr lang="en-GB" sz="1000" kern="1200" spc="-30" dirty="0">
                          <a:solidFill>
                            <a:schemeClr val="dk1"/>
                          </a:solidFill>
                          <a:effectLst/>
                          <a:latin typeface="Arial" panose="020B0604020202020204" pitchFamily="34" charset="0"/>
                          <a:ea typeface="+mn-ea"/>
                          <a:cs typeface="Arial" panose="020B0604020202020204" pitchFamily="34" charset="0"/>
                        </a:rPr>
                        <a:t>; 2 patients had CR pending confirmation after earlier assessment of PR (</a:t>
                      </a:r>
                      <a:r>
                        <a:rPr lang="en-GB" sz="1000" kern="1200" spc="-30" dirty="0" err="1">
                          <a:solidFill>
                            <a:schemeClr val="dk1"/>
                          </a:solidFill>
                          <a:effectLst/>
                          <a:latin typeface="Arial" panose="020B0604020202020204" pitchFamily="34" charset="0"/>
                          <a:ea typeface="+mn-ea"/>
                          <a:cs typeface="Arial" panose="020B0604020202020204" pitchFamily="34" charset="0"/>
                        </a:rPr>
                        <a:t>ie</a:t>
                      </a:r>
                      <a:r>
                        <a:rPr lang="en-GB" sz="1000" kern="1200" spc="-30" dirty="0">
                          <a:solidFill>
                            <a:schemeClr val="dk1"/>
                          </a:solidFill>
                          <a:effectLst/>
                          <a:latin typeface="Arial" panose="020B0604020202020204" pitchFamily="34" charset="0"/>
                          <a:ea typeface="+mn-ea"/>
                          <a:cs typeface="Arial" panose="020B0604020202020204" pitchFamily="34" charset="0"/>
                        </a:rPr>
                        <a:t>, classified overall as confirmed responses)</a:t>
                      </a:r>
                    </a:p>
                  </a:txBody>
                  <a:tcPr>
                    <a:noFill/>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4745245"/>
                  </a:ext>
                </a:extLst>
              </a:tr>
            </a:tbl>
          </a:graphicData>
        </a:graphic>
      </p:graphicFrame>
      <p:sp>
        <p:nvSpPr>
          <p:cNvPr id="14" name="Content Placeholder 13">
            <a:extLst>
              <a:ext uri="{FF2B5EF4-FFF2-40B4-BE49-F238E27FC236}">
                <a16:creationId xmlns:a16="http://schemas.microsoft.com/office/drawing/2014/main" id="{93410BB4-3C63-2F79-4266-EC4C469B29DD}"/>
              </a:ext>
            </a:extLst>
          </p:cNvPr>
          <p:cNvSpPr>
            <a:spLocks noGrp="1"/>
          </p:cNvSpPr>
          <p:nvPr>
            <p:ph sz="quarter" idx="15"/>
          </p:nvPr>
        </p:nvSpPr>
        <p:spPr>
          <a:xfrm>
            <a:off x="620183" y="6356351"/>
            <a:ext cx="10180339" cy="365125"/>
          </a:xfrm>
        </p:spPr>
        <p:txBody>
          <a:bodyPr anchor="b" anchorCtr="0"/>
          <a:lstStyle/>
          <a:p>
            <a:r>
              <a:rPr lang="da-DK" altLang="en-US" dirty="0">
                <a:sym typeface="Arial"/>
              </a:rPr>
              <a:t>CI, confidence interval; (p)CR, (pathological) complete response; PR, partial response</a:t>
            </a:r>
          </a:p>
          <a:p>
            <a:r>
              <a:rPr lang="da-DK" altLang="en-US" dirty="0">
                <a:sym typeface="Arial"/>
              </a:rPr>
              <a:t>Hong D, et al. Lancet Oncol. 2020;21:531-40</a:t>
            </a:r>
          </a:p>
        </p:txBody>
      </p:sp>
      <p:sp>
        <p:nvSpPr>
          <p:cNvPr id="56" name="Slide Number Placeholder 55">
            <a:extLst>
              <a:ext uri="{FF2B5EF4-FFF2-40B4-BE49-F238E27FC236}">
                <a16:creationId xmlns:a16="http://schemas.microsoft.com/office/drawing/2014/main" id="{376C581A-5672-B647-8876-7AE6F1DA031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20" name="Text Placeholder 9">
            <a:extLst>
              <a:ext uri="{FF2B5EF4-FFF2-40B4-BE49-F238E27FC236}">
                <a16:creationId xmlns:a16="http://schemas.microsoft.com/office/drawing/2014/main" id="{4B81B210-F317-ABD2-1DB7-DAA2DCD2276F}"/>
              </a:ext>
            </a:extLst>
          </p:cNvPr>
          <p:cNvSpPr txBox="1">
            <a:spLocks/>
          </p:cNvSpPr>
          <p:nvPr/>
        </p:nvSpPr>
        <p:spPr>
          <a:xfrm>
            <a:off x="5589588" y="1214438"/>
            <a:ext cx="4910336"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DURATION OF RESPONSE</a:t>
            </a:r>
          </a:p>
        </p:txBody>
      </p:sp>
      <p:sp>
        <p:nvSpPr>
          <p:cNvPr id="21" name="TextBox 20">
            <a:extLst>
              <a:ext uri="{FF2B5EF4-FFF2-40B4-BE49-F238E27FC236}">
                <a16:creationId xmlns:a16="http://schemas.microsoft.com/office/drawing/2014/main" id="{58D30580-83B2-0938-36B2-1BD47E8F574F}"/>
              </a:ext>
            </a:extLst>
          </p:cNvPr>
          <p:cNvSpPr txBox="1"/>
          <p:nvPr/>
        </p:nvSpPr>
        <p:spPr>
          <a:xfrm rot="16200000">
            <a:off x="5000200" y="3156648"/>
            <a:ext cx="223225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Patients with response (%)</a:t>
            </a:r>
          </a:p>
        </p:txBody>
      </p:sp>
      <p:sp>
        <p:nvSpPr>
          <p:cNvPr id="22" name="TextBox 21">
            <a:extLst>
              <a:ext uri="{FF2B5EF4-FFF2-40B4-BE49-F238E27FC236}">
                <a16:creationId xmlns:a16="http://schemas.microsoft.com/office/drawing/2014/main" id="{D023E18C-68E8-47AC-95C5-4CE50133654B}"/>
              </a:ext>
            </a:extLst>
          </p:cNvPr>
          <p:cNvSpPr txBox="1"/>
          <p:nvPr/>
        </p:nvSpPr>
        <p:spPr>
          <a:xfrm>
            <a:off x="6210000" y="1656000"/>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100</a:t>
            </a:r>
          </a:p>
        </p:txBody>
      </p:sp>
      <p:sp>
        <p:nvSpPr>
          <p:cNvPr id="23" name="TextBox 22">
            <a:extLst>
              <a:ext uri="{FF2B5EF4-FFF2-40B4-BE49-F238E27FC236}">
                <a16:creationId xmlns:a16="http://schemas.microsoft.com/office/drawing/2014/main" id="{5E658472-094C-4F83-514F-8484E64D0B35}"/>
              </a:ext>
            </a:extLst>
          </p:cNvPr>
          <p:cNvSpPr txBox="1"/>
          <p:nvPr/>
        </p:nvSpPr>
        <p:spPr>
          <a:xfrm>
            <a:off x="5303912" y="5013176"/>
            <a:ext cx="1166542" cy="276999"/>
          </a:xfrm>
          <a:prstGeom prst="rect">
            <a:avLst/>
          </a:prstGeom>
          <a:noFill/>
        </p:spPr>
        <p:txBody>
          <a:bodyPr wrap="squar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No. at risk</a:t>
            </a:r>
          </a:p>
          <a:p>
            <a:pPr algn="r">
              <a:lnSpc>
                <a:spcPct val="90000"/>
              </a:lnSpc>
            </a:pPr>
            <a:r>
              <a:rPr lang="en-GB" sz="1000" b="1" dirty="0">
                <a:latin typeface="Arial" panose="020B0604020202020204" pitchFamily="34" charset="0"/>
                <a:ea typeface="Aileron" charset="0"/>
                <a:cs typeface="Arial" panose="020B0604020202020204" pitchFamily="34" charset="0"/>
              </a:rPr>
              <a:t>(no. censored)</a:t>
            </a:r>
          </a:p>
        </p:txBody>
      </p:sp>
      <p:sp>
        <p:nvSpPr>
          <p:cNvPr id="26" name="TextBox 25">
            <a:extLst>
              <a:ext uri="{FF2B5EF4-FFF2-40B4-BE49-F238E27FC236}">
                <a16:creationId xmlns:a16="http://schemas.microsoft.com/office/drawing/2014/main" id="{E0FE11D0-E453-3A91-46B9-621B8F41E04C}"/>
              </a:ext>
            </a:extLst>
          </p:cNvPr>
          <p:cNvSpPr txBox="1"/>
          <p:nvPr/>
        </p:nvSpPr>
        <p:spPr>
          <a:xfrm>
            <a:off x="764031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12</a:t>
            </a:r>
          </a:p>
        </p:txBody>
      </p:sp>
      <p:sp>
        <p:nvSpPr>
          <p:cNvPr id="27" name="TextBox 26">
            <a:extLst>
              <a:ext uri="{FF2B5EF4-FFF2-40B4-BE49-F238E27FC236}">
                <a16:creationId xmlns:a16="http://schemas.microsoft.com/office/drawing/2014/main" id="{F4CD4984-707E-D9BD-6586-634CBD117EB8}"/>
              </a:ext>
            </a:extLst>
          </p:cNvPr>
          <p:cNvSpPr txBox="1"/>
          <p:nvPr/>
        </p:nvSpPr>
        <p:spPr>
          <a:xfrm>
            <a:off x="705611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6</a:t>
            </a:r>
          </a:p>
        </p:txBody>
      </p:sp>
      <p:sp>
        <p:nvSpPr>
          <p:cNvPr id="29" name="TextBox 28">
            <a:extLst>
              <a:ext uri="{FF2B5EF4-FFF2-40B4-BE49-F238E27FC236}">
                <a16:creationId xmlns:a16="http://schemas.microsoft.com/office/drawing/2014/main" id="{F303963E-0EC0-3C51-C23D-2B7FEC43B3CB}"/>
              </a:ext>
            </a:extLst>
          </p:cNvPr>
          <p:cNvSpPr txBox="1"/>
          <p:nvPr/>
        </p:nvSpPr>
        <p:spPr>
          <a:xfrm>
            <a:off x="7067798" y="5013176"/>
            <a:ext cx="239219"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73</a:t>
            </a:r>
          </a:p>
          <a:p>
            <a:pPr algn="ctr">
              <a:lnSpc>
                <a:spcPct val="90000"/>
              </a:lnSpc>
            </a:pPr>
            <a:r>
              <a:rPr lang="en-GB" sz="1000" dirty="0">
                <a:latin typeface="Arial" panose="020B0604020202020204" pitchFamily="34" charset="0"/>
                <a:ea typeface="Aileron" charset="0"/>
                <a:cs typeface="Arial" panose="020B0604020202020204" pitchFamily="34" charset="0"/>
              </a:rPr>
              <a:t>(26)</a:t>
            </a:r>
          </a:p>
        </p:txBody>
      </p:sp>
      <p:sp>
        <p:nvSpPr>
          <p:cNvPr id="31" name="TextBox 30">
            <a:extLst>
              <a:ext uri="{FF2B5EF4-FFF2-40B4-BE49-F238E27FC236}">
                <a16:creationId xmlns:a16="http://schemas.microsoft.com/office/drawing/2014/main" id="{ECFB74C3-23C8-3BC0-B98A-A0374E454361}"/>
              </a:ext>
            </a:extLst>
          </p:cNvPr>
          <p:cNvSpPr txBox="1"/>
          <p:nvPr/>
        </p:nvSpPr>
        <p:spPr>
          <a:xfrm>
            <a:off x="7674223" y="5013176"/>
            <a:ext cx="239219"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48</a:t>
            </a:r>
          </a:p>
          <a:p>
            <a:pPr algn="ctr">
              <a:lnSpc>
                <a:spcPct val="90000"/>
              </a:lnSpc>
            </a:pPr>
            <a:r>
              <a:rPr lang="en-GB" sz="1000" dirty="0">
                <a:latin typeface="Arial" panose="020B0604020202020204" pitchFamily="34" charset="0"/>
                <a:ea typeface="Aileron" charset="0"/>
                <a:cs typeface="Arial" panose="020B0604020202020204" pitchFamily="34" charset="0"/>
              </a:rPr>
              <a:t>(43)</a:t>
            </a:r>
          </a:p>
        </p:txBody>
      </p:sp>
      <p:sp>
        <p:nvSpPr>
          <p:cNvPr id="40" name="TextBox 39">
            <a:extLst>
              <a:ext uri="{FF2B5EF4-FFF2-40B4-BE49-F238E27FC236}">
                <a16:creationId xmlns:a16="http://schemas.microsoft.com/office/drawing/2014/main" id="{8B73E54C-4829-5BE0-5997-E36FFE429A59}"/>
              </a:ext>
            </a:extLst>
          </p:cNvPr>
          <p:cNvSpPr txBox="1"/>
          <p:nvPr/>
        </p:nvSpPr>
        <p:spPr>
          <a:xfrm>
            <a:off x="820546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18</a:t>
            </a:r>
          </a:p>
        </p:txBody>
      </p:sp>
      <p:sp>
        <p:nvSpPr>
          <p:cNvPr id="41" name="TextBox 40">
            <a:extLst>
              <a:ext uri="{FF2B5EF4-FFF2-40B4-BE49-F238E27FC236}">
                <a16:creationId xmlns:a16="http://schemas.microsoft.com/office/drawing/2014/main" id="{276EBD46-CABB-C9BF-4D1D-BD98DEED79F1}"/>
              </a:ext>
            </a:extLst>
          </p:cNvPr>
          <p:cNvSpPr txBox="1"/>
          <p:nvPr/>
        </p:nvSpPr>
        <p:spPr>
          <a:xfrm>
            <a:off x="8239373" y="5013176"/>
            <a:ext cx="239219"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29</a:t>
            </a:r>
          </a:p>
          <a:p>
            <a:pPr algn="ctr">
              <a:lnSpc>
                <a:spcPct val="90000"/>
              </a:lnSpc>
            </a:pPr>
            <a:r>
              <a:rPr lang="en-GB" sz="1000" dirty="0">
                <a:latin typeface="Arial" panose="020B0604020202020204" pitchFamily="34" charset="0"/>
                <a:ea typeface="Aileron" charset="0"/>
                <a:cs typeface="Arial" panose="020B0604020202020204" pitchFamily="34" charset="0"/>
              </a:rPr>
              <a:t>(59)</a:t>
            </a:r>
          </a:p>
        </p:txBody>
      </p:sp>
      <p:sp>
        <p:nvSpPr>
          <p:cNvPr id="42" name="TextBox 41">
            <a:extLst>
              <a:ext uri="{FF2B5EF4-FFF2-40B4-BE49-F238E27FC236}">
                <a16:creationId xmlns:a16="http://schemas.microsoft.com/office/drawing/2014/main" id="{34C0E42C-CBE9-F982-AD0A-A9F88F06AF24}"/>
              </a:ext>
            </a:extLst>
          </p:cNvPr>
          <p:cNvSpPr txBox="1"/>
          <p:nvPr/>
        </p:nvSpPr>
        <p:spPr>
          <a:xfrm>
            <a:off x="11110590" y="4808185"/>
            <a:ext cx="317507" cy="166199"/>
          </a:xfrm>
          <a:prstGeom prst="rect">
            <a:avLst/>
          </a:prstGeom>
          <a:solidFill>
            <a:schemeClr val="bg1"/>
          </a:solid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48</a:t>
            </a:r>
          </a:p>
        </p:txBody>
      </p:sp>
      <p:sp>
        <p:nvSpPr>
          <p:cNvPr id="43" name="TextBox 42">
            <a:extLst>
              <a:ext uri="{FF2B5EF4-FFF2-40B4-BE49-F238E27FC236}">
                <a16:creationId xmlns:a16="http://schemas.microsoft.com/office/drawing/2014/main" id="{1FFDFE51-0F89-DB23-0BAB-1A311A5ADB3C}"/>
              </a:ext>
            </a:extLst>
          </p:cNvPr>
          <p:cNvSpPr txBox="1"/>
          <p:nvPr/>
        </p:nvSpPr>
        <p:spPr>
          <a:xfrm>
            <a:off x="11144498" y="5013176"/>
            <a:ext cx="239219" cy="276999"/>
          </a:xfrm>
          <a:prstGeom prst="rect">
            <a:avLst/>
          </a:prstGeom>
          <a:solidFill>
            <a:schemeClr val="bg1"/>
          </a:solid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(83)</a:t>
            </a:r>
          </a:p>
        </p:txBody>
      </p:sp>
      <p:sp>
        <p:nvSpPr>
          <p:cNvPr id="44" name="TextBox 43">
            <a:extLst>
              <a:ext uri="{FF2B5EF4-FFF2-40B4-BE49-F238E27FC236}">
                <a16:creationId xmlns:a16="http://schemas.microsoft.com/office/drawing/2014/main" id="{6E79812B-8907-47B5-8CD4-A27BFFA8F2B6}"/>
              </a:ext>
            </a:extLst>
          </p:cNvPr>
          <p:cNvSpPr txBox="1"/>
          <p:nvPr/>
        </p:nvSpPr>
        <p:spPr>
          <a:xfrm>
            <a:off x="10539090" y="4808185"/>
            <a:ext cx="317507" cy="166199"/>
          </a:xfrm>
          <a:prstGeom prst="rect">
            <a:avLst/>
          </a:prstGeom>
          <a:solidFill>
            <a:schemeClr val="bg1"/>
          </a:solid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42</a:t>
            </a:r>
          </a:p>
        </p:txBody>
      </p:sp>
      <p:sp>
        <p:nvSpPr>
          <p:cNvPr id="45" name="TextBox 44">
            <a:extLst>
              <a:ext uri="{FF2B5EF4-FFF2-40B4-BE49-F238E27FC236}">
                <a16:creationId xmlns:a16="http://schemas.microsoft.com/office/drawing/2014/main" id="{EFCA42F5-AE38-29EF-6288-BB440B7BF4CE}"/>
              </a:ext>
            </a:extLst>
          </p:cNvPr>
          <p:cNvSpPr txBox="1"/>
          <p:nvPr/>
        </p:nvSpPr>
        <p:spPr>
          <a:xfrm>
            <a:off x="10572998" y="5013176"/>
            <a:ext cx="239219" cy="276999"/>
          </a:xfrm>
          <a:prstGeom prst="rect">
            <a:avLst/>
          </a:prstGeom>
          <a:solidFill>
            <a:schemeClr val="bg1"/>
          </a:solid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a:p>
            <a:pPr algn="ctr">
              <a:lnSpc>
                <a:spcPct val="90000"/>
              </a:lnSpc>
            </a:pPr>
            <a:r>
              <a:rPr lang="en-GB" sz="1000" dirty="0">
                <a:latin typeface="Arial" panose="020B0604020202020204" pitchFamily="34" charset="0"/>
                <a:ea typeface="Aileron" charset="0"/>
                <a:cs typeface="Arial" panose="020B0604020202020204" pitchFamily="34" charset="0"/>
              </a:rPr>
              <a:t>(82)</a:t>
            </a:r>
          </a:p>
        </p:txBody>
      </p:sp>
      <p:sp>
        <p:nvSpPr>
          <p:cNvPr id="46" name="TextBox 45">
            <a:extLst>
              <a:ext uri="{FF2B5EF4-FFF2-40B4-BE49-F238E27FC236}">
                <a16:creationId xmlns:a16="http://schemas.microsoft.com/office/drawing/2014/main" id="{187CD507-EC3F-78BE-E1FA-18AAF210F780}"/>
              </a:ext>
            </a:extLst>
          </p:cNvPr>
          <p:cNvSpPr txBox="1"/>
          <p:nvPr/>
        </p:nvSpPr>
        <p:spPr>
          <a:xfrm>
            <a:off x="995171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36</a:t>
            </a:r>
          </a:p>
        </p:txBody>
      </p:sp>
      <p:sp>
        <p:nvSpPr>
          <p:cNvPr id="47" name="TextBox 46">
            <a:extLst>
              <a:ext uri="{FF2B5EF4-FFF2-40B4-BE49-F238E27FC236}">
                <a16:creationId xmlns:a16="http://schemas.microsoft.com/office/drawing/2014/main" id="{57240C32-F964-54FD-EE39-39290437291C}"/>
              </a:ext>
            </a:extLst>
          </p:cNvPr>
          <p:cNvSpPr txBox="1"/>
          <p:nvPr/>
        </p:nvSpPr>
        <p:spPr>
          <a:xfrm>
            <a:off x="9985623" y="5013176"/>
            <a:ext cx="239219"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a:p>
            <a:pPr algn="ctr">
              <a:lnSpc>
                <a:spcPct val="90000"/>
              </a:lnSpc>
            </a:pPr>
            <a:r>
              <a:rPr lang="en-GB" sz="1000" dirty="0">
                <a:latin typeface="Arial" panose="020B0604020202020204" pitchFamily="34" charset="0"/>
                <a:ea typeface="Aileron" charset="0"/>
                <a:cs typeface="Arial" panose="020B0604020202020204" pitchFamily="34" charset="0"/>
              </a:rPr>
              <a:t>(79)</a:t>
            </a:r>
          </a:p>
        </p:txBody>
      </p:sp>
      <p:sp>
        <p:nvSpPr>
          <p:cNvPr id="48" name="TextBox 47">
            <a:extLst>
              <a:ext uri="{FF2B5EF4-FFF2-40B4-BE49-F238E27FC236}">
                <a16:creationId xmlns:a16="http://schemas.microsoft.com/office/drawing/2014/main" id="{8D0FCC67-8462-0CB9-5FC8-7406B4E25FE8}"/>
              </a:ext>
            </a:extLst>
          </p:cNvPr>
          <p:cNvSpPr txBox="1"/>
          <p:nvPr/>
        </p:nvSpPr>
        <p:spPr>
          <a:xfrm>
            <a:off x="937386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30</a:t>
            </a:r>
          </a:p>
        </p:txBody>
      </p:sp>
      <p:sp>
        <p:nvSpPr>
          <p:cNvPr id="49" name="TextBox 48">
            <a:extLst>
              <a:ext uri="{FF2B5EF4-FFF2-40B4-BE49-F238E27FC236}">
                <a16:creationId xmlns:a16="http://schemas.microsoft.com/office/drawing/2014/main" id="{8D16F9D3-2C09-1B56-9A2A-EFD8DD09FC38}"/>
              </a:ext>
            </a:extLst>
          </p:cNvPr>
          <p:cNvSpPr txBox="1"/>
          <p:nvPr/>
        </p:nvSpPr>
        <p:spPr>
          <a:xfrm>
            <a:off x="9407773" y="5013176"/>
            <a:ext cx="239219"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8</a:t>
            </a:r>
          </a:p>
          <a:p>
            <a:pPr algn="ctr">
              <a:lnSpc>
                <a:spcPct val="90000"/>
              </a:lnSpc>
            </a:pPr>
            <a:r>
              <a:rPr lang="en-GB" sz="1000" dirty="0">
                <a:latin typeface="Arial" panose="020B0604020202020204" pitchFamily="34" charset="0"/>
                <a:ea typeface="Aileron" charset="0"/>
                <a:cs typeface="Arial" panose="020B0604020202020204" pitchFamily="34" charset="0"/>
              </a:rPr>
              <a:t>(76)</a:t>
            </a:r>
          </a:p>
        </p:txBody>
      </p:sp>
      <p:sp>
        <p:nvSpPr>
          <p:cNvPr id="50" name="TextBox 49">
            <a:extLst>
              <a:ext uri="{FF2B5EF4-FFF2-40B4-BE49-F238E27FC236}">
                <a16:creationId xmlns:a16="http://schemas.microsoft.com/office/drawing/2014/main" id="{822C5E39-FCFD-E076-3F07-C5A87FF47D6C}"/>
              </a:ext>
            </a:extLst>
          </p:cNvPr>
          <p:cNvSpPr txBox="1"/>
          <p:nvPr/>
        </p:nvSpPr>
        <p:spPr>
          <a:xfrm>
            <a:off x="879601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24</a:t>
            </a:r>
          </a:p>
        </p:txBody>
      </p:sp>
      <p:sp>
        <p:nvSpPr>
          <p:cNvPr id="51" name="TextBox 50">
            <a:extLst>
              <a:ext uri="{FF2B5EF4-FFF2-40B4-BE49-F238E27FC236}">
                <a16:creationId xmlns:a16="http://schemas.microsoft.com/office/drawing/2014/main" id="{F178C12D-9635-2AA5-5B16-9B43C889143D}"/>
              </a:ext>
            </a:extLst>
          </p:cNvPr>
          <p:cNvSpPr txBox="1"/>
          <p:nvPr/>
        </p:nvSpPr>
        <p:spPr>
          <a:xfrm>
            <a:off x="8829923" y="5013176"/>
            <a:ext cx="239219"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16</a:t>
            </a:r>
          </a:p>
          <a:p>
            <a:pPr algn="ctr">
              <a:lnSpc>
                <a:spcPct val="90000"/>
              </a:lnSpc>
            </a:pPr>
            <a:r>
              <a:rPr lang="en-GB" sz="1000" dirty="0">
                <a:latin typeface="Arial" panose="020B0604020202020204" pitchFamily="34" charset="0"/>
                <a:ea typeface="Aileron" charset="0"/>
                <a:cs typeface="Arial" panose="020B0604020202020204" pitchFamily="34" charset="0"/>
              </a:rPr>
              <a:t>(96)</a:t>
            </a:r>
          </a:p>
        </p:txBody>
      </p:sp>
      <p:sp>
        <p:nvSpPr>
          <p:cNvPr id="52" name="TextBox 51">
            <a:extLst>
              <a:ext uri="{FF2B5EF4-FFF2-40B4-BE49-F238E27FC236}">
                <a16:creationId xmlns:a16="http://schemas.microsoft.com/office/drawing/2014/main" id="{E143CF38-DE33-451C-535B-479216CEA854}"/>
              </a:ext>
            </a:extLst>
          </p:cNvPr>
          <p:cNvSpPr txBox="1"/>
          <p:nvPr/>
        </p:nvSpPr>
        <p:spPr>
          <a:xfrm>
            <a:off x="6210000" y="2398705"/>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75</a:t>
            </a:r>
          </a:p>
        </p:txBody>
      </p:sp>
      <p:sp>
        <p:nvSpPr>
          <p:cNvPr id="53" name="TextBox 52">
            <a:extLst>
              <a:ext uri="{FF2B5EF4-FFF2-40B4-BE49-F238E27FC236}">
                <a16:creationId xmlns:a16="http://schemas.microsoft.com/office/drawing/2014/main" id="{947A96E3-2DCC-B513-3988-181004A35049}"/>
              </a:ext>
            </a:extLst>
          </p:cNvPr>
          <p:cNvSpPr txBox="1"/>
          <p:nvPr/>
        </p:nvSpPr>
        <p:spPr>
          <a:xfrm>
            <a:off x="6210000" y="3140968"/>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50</a:t>
            </a:r>
          </a:p>
        </p:txBody>
      </p:sp>
      <p:sp>
        <p:nvSpPr>
          <p:cNvPr id="54" name="TextBox 53">
            <a:extLst>
              <a:ext uri="{FF2B5EF4-FFF2-40B4-BE49-F238E27FC236}">
                <a16:creationId xmlns:a16="http://schemas.microsoft.com/office/drawing/2014/main" id="{0401A51C-300B-A08A-2747-18323F36C775}"/>
              </a:ext>
            </a:extLst>
          </p:cNvPr>
          <p:cNvSpPr txBox="1"/>
          <p:nvPr/>
        </p:nvSpPr>
        <p:spPr>
          <a:xfrm>
            <a:off x="6210000" y="3908021"/>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25</a:t>
            </a:r>
          </a:p>
        </p:txBody>
      </p:sp>
      <p:sp>
        <p:nvSpPr>
          <p:cNvPr id="55" name="TextBox 54">
            <a:extLst>
              <a:ext uri="{FF2B5EF4-FFF2-40B4-BE49-F238E27FC236}">
                <a16:creationId xmlns:a16="http://schemas.microsoft.com/office/drawing/2014/main" id="{C4C7F34D-4530-955E-C804-FBFE13BA5243}"/>
              </a:ext>
            </a:extLst>
          </p:cNvPr>
          <p:cNvSpPr txBox="1"/>
          <p:nvPr/>
        </p:nvSpPr>
        <p:spPr>
          <a:xfrm>
            <a:off x="6210000" y="4657321"/>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0</a:t>
            </a:r>
          </a:p>
        </p:txBody>
      </p:sp>
      <p:grpSp>
        <p:nvGrpSpPr>
          <p:cNvPr id="63" name="Graphic 57">
            <a:extLst>
              <a:ext uri="{FF2B5EF4-FFF2-40B4-BE49-F238E27FC236}">
                <a16:creationId xmlns:a16="http://schemas.microsoft.com/office/drawing/2014/main" id="{D8C1851F-FAAE-20D8-BBFC-25AB0C33D170}"/>
              </a:ext>
            </a:extLst>
          </p:cNvPr>
          <p:cNvGrpSpPr/>
          <p:nvPr/>
        </p:nvGrpSpPr>
        <p:grpSpPr>
          <a:xfrm>
            <a:off x="6570000" y="1720814"/>
            <a:ext cx="4686226" cy="3046724"/>
            <a:chOff x="6570000" y="1720814"/>
            <a:chExt cx="4686226" cy="3046724"/>
          </a:xfrm>
          <a:noFill/>
        </p:grpSpPr>
        <p:sp>
          <p:nvSpPr>
            <p:cNvPr id="64" name="Freeform 63">
              <a:extLst>
                <a:ext uri="{FF2B5EF4-FFF2-40B4-BE49-F238E27FC236}">
                  <a16:creationId xmlns:a16="http://schemas.microsoft.com/office/drawing/2014/main" id="{56594510-EAF2-AC89-7BDE-0D2FCC2AC388}"/>
                </a:ext>
              </a:extLst>
            </p:cNvPr>
            <p:cNvSpPr/>
            <p:nvPr/>
          </p:nvSpPr>
          <p:spPr>
            <a:xfrm>
              <a:off x="6570000" y="1720814"/>
              <a:ext cx="4686226" cy="3046724"/>
            </a:xfrm>
            <a:custGeom>
              <a:avLst/>
              <a:gdLst>
                <a:gd name="connsiteX0" fmla="*/ 66024 w 4686226"/>
                <a:gd name="connsiteY0" fmla="*/ 0 h 3046724"/>
                <a:gd name="connsiteX1" fmla="*/ 66024 w 4686226"/>
                <a:gd name="connsiteY1" fmla="*/ 3046725 h 3046724"/>
                <a:gd name="connsiteX2" fmla="*/ 4686227 w 4686226"/>
                <a:gd name="connsiteY2" fmla="*/ 2987794 h 3046724"/>
                <a:gd name="connsiteX3" fmla="*/ 0 w 4686226"/>
                <a:gd name="connsiteY3" fmla="*/ 2987794 h 3046724"/>
                <a:gd name="connsiteX4" fmla="*/ 64613 w 4686226"/>
                <a:gd name="connsiteY4" fmla="*/ 2242082 h 3046724"/>
                <a:gd name="connsiteX5" fmla="*/ 0 w 4686226"/>
                <a:gd name="connsiteY5" fmla="*/ 2242082 h 30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6226" h="3046724">
                  <a:moveTo>
                    <a:pt x="66024" y="0"/>
                  </a:moveTo>
                  <a:lnTo>
                    <a:pt x="66024" y="3046725"/>
                  </a:lnTo>
                  <a:moveTo>
                    <a:pt x="4686227" y="2987794"/>
                  </a:moveTo>
                  <a:lnTo>
                    <a:pt x="0" y="2987794"/>
                  </a:lnTo>
                  <a:moveTo>
                    <a:pt x="64613" y="2242082"/>
                  </a:moveTo>
                  <a:lnTo>
                    <a:pt x="0" y="2242082"/>
                  </a:lnTo>
                </a:path>
              </a:pathLst>
            </a:custGeom>
            <a:noFill/>
            <a:ln w="12700" cap="flat">
              <a:solidFill>
                <a:srgbClr val="231F20"/>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178B2F-3AEF-43E0-0D5C-ABE1BA24B72D}"/>
                </a:ext>
              </a:extLst>
            </p:cNvPr>
            <p:cNvSpPr/>
            <p:nvPr/>
          </p:nvSpPr>
          <p:spPr>
            <a:xfrm>
              <a:off x="7212907"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BC2CF70-1AEB-39AE-12C1-AF9A66F8B008}"/>
                </a:ext>
              </a:extLst>
            </p:cNvPr>
            <p:cNvSpPr/>
            <p:nvPr/>
          </p:nvSpPr>
          <p:spPr>
            <a:xfrm>
              <a:off x="7789789"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117747C-AA13-EF87-EBC8-10CC16ABD7ED}"/>
                </a:ext>
              </a:extLst>
            </p:cNvPr>
            <p:cNvSpPr/>
            <p:nvPr/>
          </p:nvSpPr>
          <p:spPr>
            <a:xfrm>
              <a:off x="8366672"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E986E61-8D98-D2C4-88EE-E1DF63AB4A42}"/>
                </a:ext>
              </a:extLst>
            </p:cNvPr>
            <p:cNvSpPr/>
            <p:nvPr/>
          </p:nvSpPr>
          <p:spPr>
            <a:xfrm>
              <a:off x="8943555"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B993B40-97CD-9273-7573-AE22537D33C8}"/>
                </a:ext>
              </a:extLst>
            </p:cNvPr>
            <p:cNvSpPr/>
            <p:nvPr/>
          </p:nvSpPr>
          <p:spPr>
            <a:xfrm>
              <a:off x="9520438"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1C31841-FCDB-B5AB-D0C5-742087A3827D}"/>
                </a:ext>
              </a:extLst>
            </p:cNvPr>
            <p:cNvSpPr/>
            <p:nvPr/>
          </p:nvSpPr>
          <p:spPr>
            <a:xfrm>
              <a:off x="10097320"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34625B2-0B53-DEE7-D213-7C9E2123EC35}"/>
                </a:ext>
              </a:extLst>
            </p:cNvPr>
            <p:cNvSpPr/>
            <p:nvPr/>
          </p:nvSpPr>
          <p:spPr>
            <a:xfrm>
              <a:off x="10674304"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469B721-3980-A98A-CC37-F3995479B552}"/>
                </a:ext>
              </a:extLst>
            </p:cNvPr>
            <p:cNvSpPr/>
            <p:nvPr/>
          </p:nvSpPr>
          <p:spPr>
            <a:xfrm>
              <a:off x="11251186" y="4706792"/>
              <a:ext cx="10080" cy="60141"/>
            </a:xfrm>
            <a:custGeom>
              <a:avLst/>
              <a:gdLst>
                <a:gd name="connsiteX0" fmla="*/ 0 w 10080"/>
                <a:gd name="connsiteY0" fmla="*/ 0 h 60141"/>
                <a:gd name="connsiteX1" fmla="*/ 0 w 10080"/>
                <a:gd name="connsiteY1" fmla="*/ 60141 h 60141"/>
              </a:gdLst>
              <a:ahLst/>
              <a:cxnLst>
                <a:cxn ang="0">
                  <a:pos x="connsiteX0" y="connsiteY0"/>
                </a:cxn>
                <a:cxn ang="0">
                  <a:pos x="connsiteX1" y="connsiteY1"/>
                </a:cxn>
              </a:cxnLst>
              <a:rect l="l" t="t" r="r" b="b"/>
              <a:pathLst>
                <a:path w="10080" h="60141">
                  <a:moveTo>
                    <a:pt x="0" y="0"/>
                  </a:moveTo>
                  <a:lnTo>
                    <a:pt x="0" y="60141"/>
                  </a:lnTo>
                </a:path>
              </a:pathLst>
            </a:custGeom>
            <a:ln w="12700" cap="flat">
              <a:solidFill>
                <a:srgbClr val="231F20"/>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2339A98-6638-D03A-77B6-7460928ED956}"/>
                </a:ext>
              </a:extLst>
            </p:cNvPr>
            <p:cNvSpPr/>
            <p:nvPr/>
          </p:nvSpPr>
          <p:spPr>
            <a:xfrm>
              <a:off x="6570000" y="3217184"/>
              <a:ext cx="64613" cy="10090"/>
            </a:xfrm>
            <a:custGeom>
              <a:avLst/>
              <a:gdLst>
                <a:gd name="connsiteX0" fmla="*/ 64613 w 64613"/>
                <a:gd name="connsiteY0" fmla="*/ 0 h 10090"/>
                <a:gd name="connsiteX1" fmla="*/ 0 w 64613"/>
                <a:gd name="connsiteY1" fmla="*/ 0 h 10090"/>
              </a:gdLst>
              <a:ahLst/>
              <a:cxnLst>
                <a:cxn ang="0">
                  <a:pos x="connsiteX0" y="connsiteY0"/>
                </a:cxn>
                <a:cxn ang="0">
                  <a:pos x="connsiteX1" y="connsiteY1"/>
                </a:cxn>
              </a:cxnLst>
              <a:rect l="l" t="t" r="r" b="b"/>
              <a:pathLst>
                <a:path w="64613" h="10090">
                  <a:moveTo>
                    <a:pt x="64613" y="0"/>
                  </a:moveTo>
                  <a:lnTo>
                    <a:pt x="0" y="0"/>
                  </a:lnTo>
                </a:path>
              </a:pathLst>
            </a:custGeom>
            <a:ln w="12700" cap="flat">
              <a:solidFill>
                <a:srgbClr val="231F20"/>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BAC7AFE-A3A6-3C20-D43D-D1C864144FE3}"/>
                </a:ext>
              </a:extLst>
            </p:cNvPr>
            <p:cNvSpPr/>
            <p:nvPr/>
          </p:nvSpPr>
          <p:spPr>
            <a:xfrm>
              <a:off x="6570000" y="2471471"/>
              <a:ext cx="64613" cy="10090"/>
            </a:xfrm>
            <a:custGeom>
              <a:avLst/>
              <a:gdLst>
                <a:gd name="connsiteX0" fmla="*/ 64613 w 64613"/>
                <a:gd name="connsiteY0" fmla="*/ 0 h 10090"/>
                <a:gd name="connsiteX1" fmla="*/ 0 w 64613"/>
                <a:gd name="connsiteY1" fmla="*/ 0 h 10090"/>
              </a:gdLst>
              <a:ahLst/>
              <a:cxnLst>
                <a:cxn ang="0">
                  <a:pos x="connsiteX0" y="connsiteY0"/>
                </a:cxn>
                <a:cxn ang="0">
                  <a:pos x="connsiteX1" y="connsiteY1"/>
                </a:cxn>
              </a:cxnLst>
              <a:rect l="l" t="t" r="r" b="b"/>
              <a:pathLst>
                <a:path w="64613" h="10090">
                  <a:moveTo>
                    <a:pt x="64613" y="0"/>
                  </a:moveTo>
                  <a:lnTo>
                    <a:pt x="0" y="0"/>
                  </a:lnTo>
                </a:path>
              </a:pathLst>
            </a:custGeom>
            <a:ln w="12700" cap="flat">
              <a:solidFill>
                <a:srgbClr val="231F20"/>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99FE546-2F7B-4F29-85F3-C4FDA0F13DA0}"/>
                </a:ext>
              </a:extLst>
            </p:cNvPr>
            <p:cNvSpPr/>
            <p:nvPr/>
          </p:nvSpPr>
          <p:spPr>
            <a:xfrm>
              <a:off x="6570000" y="1725759"/>
              <a:ext cx="64613" cy="10090"/>
            </a:xfrm>
            <a:custGeom>
              <a:avLst/>
              <a:gdLst>
                <a:gd name="connsiteX0" fmla="*/ 64613 w 64613"/>
                <a:gd name="connsiteY0" fmla="*/ 0 h 10090"/>
                <a:gd name="connsiteX1" fmla="*/ 0 w 64613"/>
                <a:gd name="connsiteY1" fmla="*/ 0 h 10090"/>
              </a:gdLst>
              <a:ahLst/>
              <a:cxnLst>
                <a:cxn ang="0">
                  <a:pos x="connsiteX0" y="connsiteY0"/>
                </a:cxn>
                <a:cxn ang="0">
                  <a:pos x="connsiteX1" y="connsiteY1"/>
                </a:cxn>
              </a:cxnLst>
              <a:rect l="l" t="t" r="r" b="b"/>
              <a:pathLst>
                <a:path w="64613" h="10090">
                  <a:moveTo>
                    <a:pt x="64613" y="0"/>
                  </a:moveTo>
                  <a:lnTo>
                    <a:pt x="0" y="0"/>
                  </a:lnTo>
                </a:path>
              </a:pathLst>
            </a:custGeom>
            <a:ln w="12700" cap="flat">
              <a:solidFill>
                <a:srgbClr val="231F20"/>
              </a:solidFill>
              <a:prstDash val="solid"/>
              <a:miter/>
            </a:ln>
          </p:spPr>
          <p:txBody>
            <a:bodyPr rtlCol="0" anchor="ctr"/>
            <a:lstStyle/>
            <a:p>
              <a:endParaRPr lang="en-US"/>
            </a:p>
          </p:txBody>
        </p:sp>
      </p:grpSp>
      <p:sp>
        <p:nvSpPr>
          <p:cNvPr id="76" name="Freeform 75">
            <a:extLst>
              <a:ext uri="{FF2B5EF4-FFF2-40B4-BE49-F238E27FC236}">
                <a16:creationId xmlns:a16="http://schemas.microsoft.com/office/drawing/2014/main" id="{3343A6AB-351E-3F73-BC43-618D6D25575E}"/>
              </a:ext>
            </a:extLst>
          </p:cNvPr>
          <p:cNvSpPr/>
          <p:nvPr/>
        </p:nvSpPr>
        <p:spPr>
          <a:xfrm>
            <a:off x="6635722" y="1667939"/>
            <a:ext cx="4223148" cy="1645511"/>
          </a:xfrm>
          <a:custGeom>
            <a:avLst/>
            <a:gdLst>
              <a:gd name="connsiteX0" fmla="*/ 4223048 w 4223148"/>
              <a:gd name="connsiteY0" fmla="*/ 1645512 h 1645511"/>
              <a:gd name="connsiteX1" fmla="*/ 4223048 w 4223148"/>
              <a:gd name="connsiteY1" fmla="*/ 1585875 h 1645511"/>
              <a:gd name="connsiteX2" fmla="*/ 3837182 w 4223148"/>
              <a:gd name="connsiteY2" fmla="*/ 1645512 h 1645511"/>
              <a:gd name="connsiteX3" fmla="*/ 3837182 w 4223148"/>
              <a:gd name="connsiteY3" fmla="*/ 1585875 h 1645511"/>
              <a:gd name="connsiteX4" fmla="*/ 3652112 w 4223148"/>
              <a:gd name="connsiteY4" fmla="*/ 1645512 h 1645511"/>
              <a:gd name="connsiteX5" fmla="*/ 3652112 w 4223148"/>
              <a:gd name="connsiteY5" fmla="*/ 1585875 h 1645511"/>
              <a:gd name="connsiteX6" fmla="*/ 3545465 w 4223148"/>
              <a:gd name="connsiteY6" fmla="*/ 1645512 h 1645511"/>
              <a:gd name="connsiteX7" fmla="*/ 3545465 w 4223148"/>
              <a:gd name="connsiteY7" fmla="*/ 1585875 h 1645511"/>
              <a:gd name="connsiteX8" fmla="*/ 3259897 w 4223148"/>
              <a:gd name="connsiteY8" fmla="*/ 1296167 h 1645511"/>
              <a:gd name="connsiteX9" fmla="*/ 3259897 w 4223148"/>
              <a:gd name="connsiteY9" fmla="*/ 1236430 h 1645511"/>
              <a:gd name="connsiteX10" fmla="*/ 3065351 w 4223148"/>
              <a:gd name="connsiteY10" fmla="*/ 1296167 h 1645511"/>
              <a:gd name="connsiteX11" fmla="*/ 3065351 w 4223148"/>
              <a:gd name="connsiteY11" fmla="*/ 1236430 h 1645511"/>
              <a:gd name="connsiteX12" fmla="*/ 2990053 w 4223148"/>
              <a:gd name="connsiteY12" fmla="*/ 1296167 h 1645511"/>
              <a:gd name="connsiteX13" fmla="*/ 2990053 w 4223148"/>
              <a:gd name="connsiteY13" fmla="*/ 1236430 h 1645511"/>
              <a:gd name="connsiteX14" fmla="*/ 2817482 w 4223148"/>
              <a:gd name="connsiteY14" fmla="*/ 1296167 h 1645511"/>
              <a:gd name="connsiteX15" fmla="*/ 2817482 w 4223148"/>
              <a:gd name="connsiteY15" fmla="*/ 1236430 h 1645511"/>
              <a:gd name="connsiteX16" fmla="*/ 2575863 w 4223148"/>
              <a:gd name="connsiteY16" fmla="*/ 1296167 h 1645511"/>
              <a:gd name="connsiteX17" fmla="*/ 2575863 w 4223148"/>
              <a:gd name="connsiteY17" fmla="*/ 1236430 h 1645511"/>
              <a:gd name="connsiteX18" fmla="*/ 2506915 w 4223148"/>
              <a:gd name="connsiteY18" fmla="*/ 1121495 h 1645511"/>
              <a:gd name="connsiteX19" fmla="*/ 2506915 w 4223148"/>
              <a:gd name="connsiteY19" fmla="*/ 1061858 h 1645511"/>
              <a:gd name="connsiteX20" fmla="*/ 2488065 w 4223148"/>
              <a:gd name="connsiteY20" fmla="*/ 1121495 h 1645511"/>
              <a:gd name="connsiteX21" fmla="*/ 2488065 w 4223148"/>
              <a:gd name="connsiteY21" fmla="*/ 1061858 h 1645511"/>
              <a:gd name="connsiteX22" fmla="*/ 2475465 w 4223148"/>
              <a:gd name="connsiteY22" fmla="*/ 1121495 h 1645511"/>
              <a:gd name="connsiteX23" fmla="*/ 2475465 w 4223148"/>
              <a:gd name="connsiteY23" fmla="*/ 1061858 h 1645511"/>
              <a:gd name="connsiteX24" fmla="*/ 2469215 w 4223148"/>
              <a:gd name="connsiteY24" fmla="*/ 1121495 h 1645511"/>
              <a:gd name="connsiteX25" fmla="*/ 2469215 w 4223148"/>
              <a:gd name="connsiteY25" fmla="*/ 1061858 h 1645511"/>
              <a:gd name="connsiteX26" fmla="*/ 2437866 w 4223148"/>
              <a:gd name="connsiteY26" fmla="*/ 1121495 h 1645511"/>
              <a:gd name="connsiteX27" fmla="*/ 2437866 w 4223148"/>
              <a:gd name="connsiteY27" fmla="*/ 1061858 h 1645511"/>
              <a:gd name="connsiteX28" fmla="*/ 2215097 w 4223148"/>
              <a:gd name="connsiteY28" fmla="*/ 1121495 h 1645511"/>
              <a:gd name="connsiteX29" fmla="*/ 2215097 w 4223148"/>
              <a:gd name="connsiteY29" fmla="*/ 1061858 h 1645511"/>
              <a:gd name="connsiteX30" fmla="*/ 2202597 w 4223148"/>
              <a:gd name="connsiteY30" fmla="*/ 1121495 h 1645511"/>
              <a:gd name="connsiteX31" fmla="*/ 2202597 w 4223148"/>
              <a:gd name="connsiteY31" fmla="*/ 1061858 h 1645511"/>
              <a:gd name="connsiteX32" fmla="*/ 2199372 w 4223148"/>
              <a:gd name="connsiteY32" fmla="*/ 1121495 h 1645511"/>
              <a:gd name="connsiteX33" fmla="*/ 2199372 w 4223148"/>
              <a:gd name="connsiteY33" fmla="*/ 1061858 h 1645511"/>
              <a:gd name="connsiteX34" fmla="*/ 2033151 w 4223148"/>
              <a:gd name="connsiteY34" fmla="*/ 1020284 h 1645511"/>
              <a:gd name="connsiteX35" fmla="*/ 2033151 w 4223148"/>
              <a:gd name="connsiteY35" fmla="*/ 960647 h 1645511"/>
              <a:gd name="connsiteX36" fmla="*/ 2004927 w 4223148"/>
              <a:gd name="connsiteY36" fmla="*/ 924017 h 1645511"/>
              <a:gd name="connsiteX37" fmla="*/ 2004927 w 4223148"/>
              <a:gd name="connsiteY37" fmla="*/ 864381 h 1645511"/>
              <a:gd name="connsiteX38" fmla="*/ 1948479 w 4223148"/>
              <a:gd name="connsiteY38" fmla="*/ 924017 h 1645511"/>
              <a:gd name="connsiteX39" fmla="*/ 1948479 w 4223148"/>
              <a:gd name="connsiteY39" fmla="*/ 864381 h 1645511"/>
              <a:gd name="connsiteX40" fmla="*/ 1935879 w 4223148"/>
              <a:gd name="connsiteY40" fmla="*/ 924017 h 1645511"/>
              <a:gd name="connsiteX41" fmla="*/ 1935879 w 4223148"/>
              <a:gd name="connsiteY41" fmla="*/ 864381 h 1645511"/>
              <a:gd name="connsiteX42" fmla="*/ 1863705 w 4223148"/>
              <a:gd name="connsiteY42" fmla="*/ 839254 h 1645511"/>
              <a:gd name="connsiteX43" fmla="*/ 1863705 w 4223148"/>
              <a:gd name="connsiteY43" fmla="*/ 779517 h 1645511"/>
              <a:gd name="connsiteX44" fmla="*/ 1822881 w 4223148"/>
              <a:gd name="connsiteY44" fmla="*/ 839254 h 1645511"/>
              <a:gd name="connsiteX45" fmla="*/ 1822881 w 4223148"/>
              <a:gd name="connsiteY45" fmla="*/ 779517 h 1645511"/>
              <a:gd name="connsiteX46" fmla="*/ 1763308 w 4223148"/>
              <a:gd name="connsiteY46" fmla="*/ 839254 h 1645511"/>
              <a:gd name="connsiteX47" fmla="*/ 1763308 w 4223148"/>
              <a:gd name="connsiteY47" fmla="*/ 779517 h 1645511"/>
              <a:gd name="connsiteX48" fmla="*/ 1694259 w 4223148"/>
              <a:gd name="connsiteY48" fmla="*/ 839254 h 1645511"/>
              <a:gd name="connsiteX49" fmla="*/ 1694259 w 4223148"/>
              <a:gd name="connsiteY49" fmla="*/ 779517 h 1645511"/>
              <a:gd name="connsiteX50" fmla="*/ 1678635 w 4223148"/>
              <a:gd name="connsiteY50" fmla="*/ 839254 h 1645511"/>
              <a:gd name="connsiteX51" fmla="*/ 1678635 w 4223148"/>
              <a:gd name="connsiteY51" fmla="*/ 779517 h 1645511"/>
              <a:gd name="connsiteX52" fmla="*/ 1675409 w 4223148"/>
              <a:gd name="connsiteY52" fmla="*/ 839254 h 1645511"/>
              <a:gd name="connsiteX53" fmla="*/ 1675409 w 4223148"/>
              <a:gd name="connsiteY53" fmla="*/ 779517 h 1645511"/>
              <a:gd name="connsiteX54" fmla="*/ 1672285 w 4223148"/>
              <a:gd name="connsiteY54" fmla="*/ 839254 h 1645511"/>
              <a:gd name="connsiteX55" fmla="*/ 1672285 w 4223148"/>
              <a:gd name="connsiteY55" fmla="*/ 779517 h 1645511"/>
              <a:gd name="connsiteX56" fmla="*/ 1506064 w 4223148"/>
              <a:gd name="connsiteY56" fmla="*/ 839254 h 1645511"/>
              <a:gd name="connsiteX57" fmla="*/ 1506064 w 4223148"/>
              <a:gd name="connsiteY57" fmla="*/ 779517 h 1645511"/>
              <a:gd name="connsiteX58" fmla="*/ 1493464 w 4223148"/>
              <a:gd name="connsiteY58" fmla="*/ 839254 h 1645511"/>
              <a:gd name="connsiteX59" fmla="*/ 1493464 w 4223148"/>
              <a:gd name="connsiteY59" fmla="*/ 779517 h 1645511"/>
              <a:gd name="connsiteX60" fmla="*/ 1411916 w 4223148"/>
              <a:gd name="connsiteY60" fmla="*/ 776288 h 1645511"/>
              <a:gd name="connsiteX61" fmla="*/ 1411916 w 4223148"/>
              <a:gd name="connsiteY61" fmla="*/ 716651 h 1645511"/>
              <a:gd name="connsiteX62" fmla="*/ 1408791 w 4223148"/>
              <a:gd name="connsiteY62" fmla="*/ 776288 h 1645511"/>
              <a:gd name="connsiteX63" fmla="*/ 1408791 w 4223148"/>
              <a:gd name="connsiteY63" fmla="*/ 716651 h 1645511"/>
              <a:gd name="connsiteX64" fmla="*/ 1408791 w 4223148"/>
              <a:gd name="connsiteY64" fmla="*/ 776288 h 1645511"/>
              <a:gd name="connsiteX65" fmla="*/ 1408791 w 4223148"/>
              <a:gd name="connsiteY65" fmla="*/ 716651 h 1645511"/>
              <a:gd name="connsiteX66" fmla="*/ 1402441 w 4223148"/>
              <a:gd name="connsiteY66" fmla="*/ 718164 h 1645511"/>
              <a:gd name="connsiteX67" fmla="*/ 1402441 w 4223148"/>
              <a:gd name="connsiteY67" fmla="*/ 658528 h 1645511"/>
              <a:gd name="connsiteX68" fmla="*/ 1273920 w 4223148"/>
              <a:gd name="connsiteY68" fmla="*/ 718164 h 1645511"/>
              <a:gd name="connsiteX69" fmla="*/ 1273920 w 4223148"/>
              <a:gd name="connsiteY69" fmla="*/ 658528 h 1645511"/>
              <a:gd name="connsiteX70" fmla="*/ 1229971 w 4223148"/>
              <a:gd name="connsiteY70" fmla="*/ 662867 h 1645511"/>
              <a:gd name="connsiteX71" fmla="*/ 1229971 w 4223148"/>
              <a:gd name="connsiteY71" fmla="*/ 603230 h 1645511"/>
              <a:gd name="connsiteX72" fmla="*/ 1217371 w 4223148"/>
              <a:gd name="connsiteY72" fmla="*/ 662867 h 1645511"/>
              <a:gd name="connsiteX73" fmla="*/ 1217371 w 4223148"/>
              <a:gd name="connsiteY73" fmla="*/ 603230 h 1645511"/>
              <a:gd name="connsiteX74" fmla="*/ 1207996 w 4223148"/>
              <a:gd name="connsiteY74" fmla="*/ 662867 h 1645511"/>
              <a:gd name="connsiteX75" fmla="*/ 1207996 w 4223148"/>
              <a:gd name="connsiteY75" fmla="*/ 603230 h 1645511"/>
              <a:gd name="connsiteX76" fmla="*/ 1160922 w 4223148"/>
              <a:gd name="connsiteY76" fmla="*/ 662867 h 1645511"/>
              <a:gd name="connsiteX77" fmla="*/ 1160922 w 4223148"/>
              <a:gd name="connsiteY77" fmla="*/ 603230 h 1645511"/>
              <a:gd name="connsiteX78" fmla="*/ 1148322 w 4223148"/>
              <a:gd name="connsiteY78" fmla="*/ 662867 h 1645511"/>
              <a:gd name="connsiteX79" fmla="*/ 1148322 w 4223148"/>
              <a:gd name="connsiteY79" fmla="*/ 603230 h 1645511"/>
              <a:gd name="connsiteX80" fmla="*/ 1145197 w 4223148"/>
              <a:gd name="connsiteY80" fmla="*/ 662867 h 1645511"/>
              <a:gd name="connsiteX81" fmla="*/ 1145197 w 4223148"/>
              <a:gd name="connsiteY81" fmla="*/ 603230 h 1645511"/>
              <a:gd name="connsiteX82" fmla="*/ 1057400 w 4223148"/>
              <a:gd name="connsiteY82" fmla="*/ 662867 h 1645511"/>
              <a:gd name="connsiteX83" fmla="*/ 1057400 w 4223148"/>
              <a:gd name="connsiteY83" fmla="*/ 603230 h 1645511"/>
              <a:gd name="connsiteX84" fmla="*/ 1057400 w 4223148"/>
              <a:gd name="connsiteY84" fmla="*/ 662867 h 1645511"/>
              <a:gd name="connsiteX85" fmla="*/ 1057400 w 4223148"/>
              <a:gd name="connsiteY85" fmla="*/ 603230 h 1645511"/>
              <a:gd name="connsiteX86" fmla="*/ 1057400 w 4223148"/>
              <a:gd name="connsiteY86" fmla="*/ 662867 h 1645511"/>
              <a:gd name="connsiteX87" fmla="*/ 1057400 w 4223148"/>
              <a:gd name="connsiteY87" fmla="*/ 603230 h 1645511"/>
              <a:gd name="connsiteX88" fmla="*/ 972627 w 4223148"/>
              <a:gd name="connsiteY88" fmla="*/ 662867 h 1645511"/>
              <a:gd name="connsiteX89" fmla="*/ 972627 w 4223148"/>
              <a:gd name="connsiteY89" fmla="*/ 603230 h 1645511"/>
              <a:gd name="connsiteX90" fmla="*/ 947628 w 4223148"/>
              <a:gd name="connsiteY90" fmla="*/ 617862 h 1645511"/>
              <a:gd name="connsiteX91" fmla="*/ 947628 w 4223148"/>
              <a:gd name="connsiteY91" fmla="*/ 558225 h 1645511"/>
              <a:gd name="connsiteX92" fmla="*/ 903679 w 4223148"/>
              <a:gd name="connsiteY92" fmla="*/ 617862 h 1645511"/>
              <a:gd name="connsiteX93" fmla="*/ 903679 w 4223148"/>
              <a:gd name="connsiteY93" fmla="*/ 558225 h 1645511"/>
              <a:gd name="connsiteX94" fmla="*/ 900453 w 4223148"/>
              <a:gd name="connsiteY94" fmla="*/ 617862 h 1645511"/>
              <a:gd name="connsiteX95" fmla="*/ 900453 w 4223148"/>
              <a:gd name="connsiteY95" fmla="*/ 558225 h 1645511"/>
              <a:gd name="connsiteX96" fmla="*/ 894204 w 4223148"/>
              <a:gd name="connsiteY96" fmla="*/ 617862 h 1645511"/>
              <a:gd name="connsiteX97" fmla="*/ 894204 w 4223148"/>
              <a:gd name="connsiteY97" fmla="*/ 558225 h 1645511"/>
              <a:gd name="connsiteX98" fmla="*/ 881704 w 4223148"/>
              <a:gd name="connsiteY98" fmla="*/ 617862 h 1645511"/>
              <a:gd name="connsiteX99" fmla="*/ 881704 w 4223148"/>
              <a:gd name="connsiteY99" fmla="*/ 558225 h 1645511"/>
              <a:gd name="connsiteX100" fmla="*/ 768707 w 4223148"/>
              <a:gd name="connsiteY100" fmla="*/ 617862 h 1645511"/>
              <a:gd name="connsiteX101" fmla="*/ 768707 w 4223148"/>
              <a:gd name="connsiteY101" fmla="*/ 558225 h 1645511"/>
              <a:gd name="connsiteX102" fmla="*/ 712258 w 4223148"/>
              <a:gd name="connsiteY102" fmla="*/ 496671 h 1645511"/>
              <a:gd name="connsiteX103" fmla="*/ 712258 w 4223148"/>
              <a:gd name="connsiteY103" fmla="*/ 436933 h 1645511"/>
              <a:gd name="connsiteX104" fmla="*/ 709033 w 4223148"/>
              <a:gd name="connsiteY104" fmla="*/ 496671 h 1645511"/>
              <a:gd name="connsiteX105" fmla="*/ 709033 w 4223148"/>
              <a:gd name="connsiteY105" fmla="*/ 436933 h 1645511"/>
              <a:gd name="connsiteX106" fmla="*/ 702783 w 4223148"/>
              <a:gd name="connsiteY106" fmla="*/ 496671 h 1645511"/>
              <a:gd name="connsiteX107" fmla="*/ 702783 w 4223148"/>
              <a:gd name="connsiteY107" fmla="*/ 436933 h 1645511"/>
              <a:gd name="connsiteX108" fmla="*/ 684034 w 4223148"/>
              <a:gd name="connsiteY108" fmla="*/ 419476 h 1645511"/>
              <a:gd name="connsiteX109" fmla="*/ 684034 w 4223148"/>
              <a:gd name="connsiteY109" fmla="*/ 359839 h 1645511"/>
              <a:gd name="connsiteX110" fmla="*/ 636859 w 4223148"/>
              <a:gd name="connsiteY110" fmla="*/ 419476 h 1645511"/>
              <a:gd name="connsiteX111" fmla="*/ 636859 w 4223148"/>
              <a:gd name="connsiteY111" fmla="*/ 359839 h 1645511"/>
              <a:gd name="connsiteX112" fmla="*/ 627586 w 4223148"/>
              <a:gd name="connsiteY112" fmla="*/ 419476 h 1645511"/>
              <a:gd name="connsiteX113" fmla="*/ 627586 w 4223148"/>
              <a:gd name="connsiteY113" fmla="*/ 359839 h 1645511"/>
              <a:gd name="connsiteX114" fmla="*/ 539687 w 4223148"/>
              <a:gd name="connsiteY114" fmla="*/ 308578 h 1645511"/>
              <a:gd name="connsiteX115" fmla="*/ 539687 w 4223148"/>
              <a:gd name="connsiteY115" fmla="*/ 248941 h 1645511"/>
              <a:gd name="connsiteX116" fmla="*/ 530212 w 4223148"/>
              <a:gd name="connsiteY116" fmla="*/ 308578 h 1645511"/>
              <a:gd name="connsiteX117" fmla="*/ 530212 w 4223148"/>
              <a:gd name="connsiteY117" fmla="*/ 248941 h 1645511"/>
              <a:gd name="connsiteX118" fmla="*/ 530212 w 4223148"/>
              <a:gd name="connsiteY118" fmla="*/ 308578 h 1645511"/>
              <a:gd name="connsiteX119" fmla="*/ 530212 w 4223148"/>
              <a:gd name="connsiteY119" fmla="*/ 248941 h 1645511"/>
              <a:gd name="connsiteX120" fmla="*/ 530212 w 4223148"/>
              <a:gd name="connsiteY120" fmla="*/ 308578 h 1645511"/>
              <a:gd name="connsiteX121" fmla="*/ 530212 w 4223148"/>
              <a:gd name="connsiteY121" fmla="*/ 248941 h 1645511"/>
              <a:gd name="connsiteX122" fmla="*/ 527087 w 4223148"/>
              <a:gd name="connsiteY122" fmla="*/ 308578 h 1645511"/>
              <a:gd name="connsiteX123" fmla="*/ 527087 w 4223148"/>
              <a:gd name="connsiteY123" fmla="*/ 248941 h 1645511"/>
              <a:gd name="connsiteX124" fmla="*/ 517713 w 4223148"/>
              <a:gd name="connsiteY124" fmla="*/ 308578 h 1645511"/>
              <a:gd name="connsiteX125" fmla="*/ 517713 w 4223148"/>
              <a:gd name="connsiteY125" fmla="*/ 248941 h 1645511"/>
              <a:gd name="connsiteX126" fmla="*/ 492613 w 4223148"/>
              <a:gd name="connsiteY126" fmla="*/ 308578 h 1645511"/>
              <a:gd name="connsiteX127" fmla="*/ 492613 w 4223148"/>
              <a:gd name="connsiteY127" fmla="*/ 248941 h 1645511"/>
              <a:gd name="connsiteX128" fmla="*/ 461264 w 4223148"/>
              <a:gd name="connsiteY128" fmla="*/ 308578 h 1645511"/>
              <a:gd name="connsiteX129" fmla="*/ 461264 w 4223148"/>
              <a:gd name="connsiteY129" fmla="*/ 248941 h 1645511"/>
              <a:gd name="connsiteX130" fmla="*/ 442415 w 4223148"/>
              <a:gd name="connsiteY130" fmla="*/ 308578 h 1645511"/>
              <a:gd name="connsiteX131" fmla="*/ 442415 w 4223148"/>
              <a:gd name="connsiteY131" fmla="*/ 248941 h 1645511"/>
              <a:gd name="connsiteX132" fmla="*/ 433040 w 4223148"/>
              <a:gd name="connsiteY132" fmla="*/ 308578 h 1645511"/>
              <a:gd name="connsiteX133" fmla="*/ 433040 w 4223148"/>
              <a:gd name="connsiteY133" fmla="*/ 248941 h 1645511"/>
              <a:gd name="connsiteX134" fmla="*/ 376491 w 4223148"/>
              <a:gd name="connsiteY134" fmla="*/ 308578 h 1645511"/>
              <a:gd name="connsiteX135" fmla="*/ 376491 w 4223148"/>
              <a:gd name="connsiteY135" fmla="*/ 248941 h 1645511"/>
              <a:gd name="connsiteX136" fmla="*/ 363992 w 4223148"/>
              <a:gd name="connsiteY136" fmla="*/ 308578 h 1645511"/>
              <a:gd name="connsiteX137" fmla="*/ 363992 w 4223148"/>
              <a:gd name="connsiteY137" fmla="*/ 248941 h 1645511"/>
              <a:gd name="connsiteX138" fmla="*/ 360766 w 4223148"/>
              <a:gd name="connsiteY138" fmla="*/ 308578 h 1645511"/>
              <a:gd name="connsiteX139" fmla="*/ 360766 w 4223148"/>
              <a:gd name="connsiteY139" fmla="*/ 248941 h 1645511"/>
              <a:gd name="connsiteX140" fmla="*/ 354516 w 4223148"/>
              <a:gd name="connsiteY140" fmla="*/ 277195 h 1645511"/>
              <a:gd name="connsiteX141" fmla="*/ 354516 w 4223148"/>
              <a:gd name="connsiteY141" fmla="*/ 217558 h 1645511"/>
              <a:gd name="connsiteX142" fmla="*/ 266719 w 4223148"/>
              <a:gd name="connsiteY142" fmla="*/ 59637 h 1645511"/>
              <a:gd name="connsiteX143" fmla="*/ 266719 w 4223148"/>
              <a:gd name="connsiteY143" fmla="*/ 0 h 1645511"/>
              <a:gd name="connsiteX144" fmla="*/ 247869 w 4223148"/>
              <a:gd name="connsiteY144" fmla="*/ 59637 h 1645511"/>
              <a:gd name="connsiteX145" fmla="*/ 247869 w 4223148"/>
              <a:gd name="connsiteY145" fmla="*/ 0 h 1645511"/>
              <a:gd name="connsiteX146" fmla="*/ 185171 w 4223148"/>
              <a:gd name="connsiteY146" fmla="*/ 59637 h 1645511"/>
              <a:gd name="connsiteX147" fmla="*/ 185171 w 4223148"/>
              <a:gd name="connsiteY147" fmla="*/ 0 h 1645511"/>
              <a:gd name="connsiteX148" fmla="*/ 181945 w 4223148"/>
              <a:gd name="connsiteY148" fmla="*/ 59637 h 1645511"/>
              <a:gd name="connsiteX149" fmla="*/ 181945 w 4223148"/>
              <a:gd name="connsiteY149" fmla="*/ 0 h 1645511"/>
              <a:gd name="connsiteX150" fmla="*/ 178921 w 4223148"/>
              <a:gd name="connsiteY150" fmla="*/ 59637 h 1645511"/>
              <a:gd name="connsiteX151" fmla="*/ 178921 w 4223148"/>
              <a:gd name="connsiteY151" fmla="*/ 0 h 1645511"/>
              <a:gd name="connsiteX152" fmla="*/ 178921 w 4223148"/>
              <a:gd name="connsiteY152" fmla="*/ 59637 h 1645511"/>
              <a:gd name="connsiteX153" fmla="*/ 178921 w 4223148"/>
              <a:gd name="connsiteY153" fmla="*/ 0 h 1645511"/>
              <a:gd name="connsiteX154" fmla="*/ 178921 w 4223148"/>
              <a:gd name="connsiteY154" fmla="*/ 59637 h 1645511"/>
              <a:gd name="connsiteX155" fmla="*/ 178921 w 4223148"/>
              <a:gd name="connsiteY155" fmla="*/ 0 h 1645511"/>
              <a:gd name="connsiteX156" fmla="*/ 178921 w 4223148"/>
              <a:gd name="connsiteY156" fmla="*/ 59637 h 1645511"/>
              <a:gd name="connsiteX157" fmla="*/ 178921 w 4223148"/>
              <a:gd name="connsiteY157" fmla="*/ 0 h 1645511"/>
              <a:gd name="connsiteX158" fmla="*/ 178921 w 4223148"/>
              <a:gd name="connsiteY158" fmla="*/ 59637 h 1645511"/>
              <a:gd name="connsiteX159" fmla="*/ 178921 w 4223148"/>
              <a:gd name="connsiteY159" fmla="*/ 0 h 1645511"/>
              <a:gd name="connsiteX160" fmla="*/ 175696 w 4223148"/>
              <a:gd name="connsiteY160" fmla="*/ 59637 h 1645511"/>
              <a:gd name="connsiteX161" fmla="*/ 175696 w 4223148"/>
              <a:gd name="connsiteY161" fmla="*/ 0 h 1645511"/>
              <a:gd name="connsiteX162" fmla="*/ 172571 w 4223148"/>
              <a:gd name="connsiteY162" fmla="*/ 59637 h 1645511"/>
              <a:gd name="connsiteX163" fmla="*/ 172571 w 4223148"/>
              <a:gd name="connsiteY163" fmla="*/ 0 h 1645511"/>
              <a:gd name="connsiteX164" fmla="*/ 150596 w 4223148"/>
              <a:gd name="connsiteY164" fmla="*/ 59637 h 1645511"/>
              <a:gd name="connsiteX165" fmla="*/ 150596 w 4223148"/>
              <a:gd name="connsiteY165" fmla="*/ 0 h 1645511"/>
              <a:gd name="connsiteX166" fmla="*/ 0 w 4223148"/>
              <a:gd name="connsiteY166" fmla="*/ 59637 h 1645511"/>
              <a:gd name="connsiteX167" fmla="*/ 282343 w 4223148"/>
              <a:gd name="connsiteY167" fmla="*/ 59637 h 1645511"/>
              <a:gd name="connsiteX168" fmla="*/ 282343 w 4223148"/>
              <a:gd name="connsiteY168" fmla="*/ 90717 h 1645511"/>
              <a:gd name="connsiteX169" fmla="*/ 332542 w 4223148"/>
              <a:gd name="connsiteY169" fmla="*/ 90717 h 1645511"/>
              <a:gd name="connsiteX170" fmla="*/ 332542 w 4223148"/>
              <a:gd name="connsiteY170" fmla="*/ 121796 h 1645511"/>
              <a:gd name="connsiteX171" fmla="*/ 354516 w 4223148"/>
              <a:gd name="connsiteY171" fmla="*/ 121796 h 1645511"/>
              <a:gd name="connsiteX172" fmla="*/ 354516 w 4223148"/>
              <a:gd name="connsiteY172" fmla="*/ 277195 h 1645511"/>
              <a:gd name="connsiteX173" fmla="*/ 357641 w 4223148"/>
              <a:gd name="connsiteY173" fmla="*/ 277195 h 1645511"/>
              <a:gd name="connsiteX174" fmla="*/ 357641 w 4223148"/>
              <a:gd name="connsiteY174" fmla="*/ 308578 h 1645511"/>
              <a:gd name="connsiteX175" fmla="*/ 552086 w 4223148"/>
              <a:gd name="connsiteY175" fmla="*/ 308578 h 1645511"/>
              <a:gd name="connsiteX176" fmla="*/ 552086 w 4223148"/>
              <a:gd name="connsiteY176" fmla="*/ 345611 h 1645511"/>
              <a:gd name="connsiteX177" fmla="*/ 602284 w 4223148"/>
              <a:gd name="connsiteY177" fmla="*/ 345611 h 1645511"/>
              <a:gd name="connsiteX178" fmla="*/ 602284 w 4223148"/>
              <a:gd name="connsiteY178" fmla="*/ 382543 h 1645511"/>
              <a:gd name="connsiteX179" fmla="*/ 621134 w 4223148"/>
              <a:gd name="connsiteY179" fmla="*/ 382543 h 1645511"/>
              <a:gd name="connsiteX180" fmla="*/ 621134 w 4223148"/>
              <a:gd name="connsiteY180" fmla="*/ 419476 h 1645511"/>
              <a:gd name="connsiteX181" fmla="*/ 690183 w 4223148"/>
              <a:gd name="connsiteY181" fmla="*/ 419476 h 1645511"/>
              <a:gd name="connsiteX182" fmla="*/ 690183 w 4223148"/>
              <a:gd name="connsiteY182" fmla="*/ 458023 h 1645511"/>
              <a:gd name="connsiteX183" fmla="*/ 699557 w 4223148"/>
              <a:gd name="connsiteY183" fmla="*/ 458023 h 1645511"/>
              <a:gd name="connsiteX184" fmla="*/ 699557 w 4223148"/>
              <a:gd name="connsiteY184" fmla="*/ 496671 h 1645511"/>
              <a:gd name="connsiteX185" fmla="*/ 721532 w 4223148"/>
              <a:gd name="connsiteY185" fmla="*/ 496671 h 1645511"/>
              <a:gd name="connsiteX186" fmla="*/ 721532 w 4223148"/>
              <a:gd name="connsiteY186" fmla="*/ 537034 h 1645511"/>
              <a:gd name="connsiteX187" fmla="*/ 731007 w 4223148"/>
              <a:gd name="connsiteY187" fmla="*/ 537034 h 1645511"/>
              <a:gd name="connsiteX188" fmla="*/ 731007 w 4223148"/>
              <a:gd name="connsiteY188" fmla="*/ 577498 h 1645511"/>
              <a:gd name="connsiteX189" fmla="*/ 737257 w 4223148"/>
              <a:gd name="connsiteY189" fmla="*/ 577498 h 1645511"/>
              <a:gd name="connsiteX190" fmla="*/ 737257 w 4223148"/>
              <a:gd name="connsiteY190" fmla="*/ 617862 h 1645511"/>
              <a:gd name="connsiteX191" fmla="*/ 966276 w 4223148"/>
              <a:gd name="connsiteY191" fmla="*/ 617862 h 1645511"/>
              <a:gd name="connsiteX192" fmla="*/ 966276 w 4223148"/>
              <a:gd name="connsiteY192" fmla="*/ 662766 h 1645511"/>
              <a:gd name="connsiteX193" fmla="*/ 1270594 w 4223148"/>
              <a:gd name="connsiteY193" fmla="*/ 662766 h 1645511"/>
              <a:gd name="connsiteX194" fmla="*/ 1270594 w 4223148"/>
              <a:gd name="connsiteY194" fmla="*/ 718064 h 1645511"/>
              <a:gd name="connsiteX195" fmla="*/ 1408691 w 4223148"/>
              <a:gd name="connsiteY195" fmla="*/ 718064 h 1645511"/>
              <a:gd name="connsiteX196" fmla="*/ 1408691 w 4223148"/>
              <a:gd name="connsiteY196" fmla="*/ 776187 h 1645511"/>
              <a:gd name="connsiteX197" fmla="*/ 1433790 w 4223148"/>
              <a:gd name="connsiteY197" fmla="*/ 776187 h 1645511"/>
              <a:gd name="connsiteX198" fmla="*/ 1433790 w 4223148"/>
              <a:gd name="connsiteY198" fmla="*/ 839154 h 1645511"/>
              <a:gd name="connsiteX199" fmla="*/ 1891929 w 4223148"/>
              <a:gd name="connsiteY199" fmla="*/ 839154 h 1645511"/>
              <a:gd name="connsiteX200" fmla="*/ 1891929 w 4223148"/>
              <a:gd name="connsiteY200" fmla="*/ 923916 h 1645511"/>
              <a:gd name="connsiteX201" fmla="*/ 2023676 w 4223148"/>
              <a:gd name="connsiteY201" fmla="*/ 923916 h 1645511"/>
              <a:gd name="connsiteX202" fmla="*/ 2023676 w 4223148"/>
              <a:gd name="connsiteY202" fmla="*/ 1020284 h 1645511"/>
              <a:gd name="connsiteX203" fmla="*/ 2177397 w 4223148"/>
              <a:gd name="connsiteY203" fmla="*/ 1020284 h 1645511"/>
              <a:gd name="connsiteX204" fmla="*/ 2177397 w 4223148"/>
              <a:gd name="connsiteY204" fmla="*/ 1121394 h 1645511"/>
              <a:gd name="connsiteX205" fmla="*/ 2513164 w 4223148"/>
              <a:gd name="connsiteY205" fmla="*/ 1121394 h 1645511"/>
              <a:gd name="connsiteX206" fmla="*/ 2513164 w 4223148"/>
              <a:gd name="connsiteY206" fmla="*/ 1296167 h 1645511"/>
              <a:gd name="connsiteX207" fmla="*/ 3357169 w 4223148"/>
              <a:gd name="connsiteY207" fmla="*/ 1296167 h 1645511"/>
              <a:gd name="connsiteX208" fmla="*/ 3357169 w 4223148"/>
              <a:gd name="connsiteY208" fmla="*/ 1645512 h 1645511"/>
              <a:gd name="connsiteX209" fmla="*/ 4223149 w 4223148"/>
              <a:gd name="connsiteY209" fmla="*/ 1645512 h 164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4223148" h="1645511">
                <a:moveTo>
                  <a:pt x="4223048" y="1645512"/>
                </a:moveTo>
                <a:lnTo>
                  <a:pt x="4223048" y="1585875"/>
                </a:lnTo>
                <a:moveTo>
                  <a:pt x="3837182" y="1645512"/>
                </a:moveTo>
                <a:lnTo>
                  <a:pt x="3837182" y="1585875"/>
                </a:lnTo>
                <a:moveTo>
                  <a:pt x="3652112" y="1645512"/>
                </a:moveTo>
                <a:lnTo>
                  <a:pt x="3652112" y="1585875"/>
                </a:lnTo>
                <a:moveTo>
                  <a:pt x="3545465" y="1645512"/>
                </a:moveTo>
                <a:lnTo>
                  <a:pt x="3545465" y="1585875"/>
                </a:lnTo>
                <a:moveTo>
                  <a:pt x="3259897" y="1296167"/>
                </a:moveTo>
                <a:lnTo>
                  <a:pt x="3259897" y="1236430"/>
                </a:lnTo>
                <a:moveTo>
                  <a:pt x="3065351" y="1296167"/>
                </a:moveTo>
                <a:lnTo>
                  <a:pt x="3065351" y="1236430"/>
                </a:lnTo>
                <a:moveTo>
                  <a:pt x="2990053" y="1296167"/>
                </a:moveTo>
                <a:lnTo>
                  <a:pt x="2990053" y="1236430"/>
                </a:lnTo>
                <a:moveTo>
                  <a:pt x="2817482" y="1296167"/>
                </a:moveTo>
                <a:lnTo>
                  <a:pt x="2817482" y="1236430"/>
                </a:lnTo>
                <a:moveTo>
                  <a:pt x="2575863" y="1296167"/>
                </a:moveTo>
                <a:lnTo>
                  <a:pt x="2575863" y="1236430"/>
                </a:lnTo>
                <a:moveTo>
                  <a:pt x="2506915" y="1121495"/>
                </a:moveTo>
                <a:lnTo>
                  <a:pt x="2506915" y="1061858"/>
                </a:lnTo>
                <a:moveTo>
                  <a:pt x="2488065" y="1121495"/>
                </a:moveTo>
                <a:lnTo>
                  <a:pt x="2488065" y="1061858"/>
                </a:lnTo>
                <a:moveTo>
                  <a:pt x="2475465" y="1121495"/>
                </a:moveTo>
                <a:lnTo>
                  <a:pt x="2475465" y="1061858"/>
                </a:lnTo>
                <a:moveTo>
                  <a:pt x="2469215" y="1121495"/>
                </a:moveTo>
                <a:lnTo>
                  <a:pt x="2469215" y="1061858"/>
                </a:lnTo>
                <a:moveTo>
                  <a:pt x="2437866" y="1121495"/>
                </a:moveTo>
                <a:lnTo>
                  <a:pt x="2437866" y="1061858"/>
                </a:lnTo>
                <a:moveTo>
                  <a:pt x="2215097" y="1121495"/>
                </a:moveTo>
                <a:lnTo>
                  <a:pt x="2215097" y="1061858"/>
                </a:lnTo>
                <a:moveTo>
                  <a:pt x="2202597" y="1121495"/>
                </a:moveTo>
                <a:lnTo>
                  <a:pt x="2202597" y="1061858"/>
                </a:lnTo>
                <a:moveTo>
                  <a:pt x="2199372" y="1121495"/>
                </a:moveTo>
                <a:lnTo>
                  <a:pt x="2199372" y="1061858"/>
                </a:lnTo>
                <a:moveTo>
                  <a:pt x="2033151" y="1020284"/>
                </a:moveTo>
                <a:lnTo>
                  <a:pt x="2033151" y="960647"/>
                </a:lnTo>
                <a:moveTo>
                  <a:pt x="2004927" y="924017"/>
                </a:moveTo>
                <a:lnTo>
                  <a:pt x="2004927" y="864381"/>
                </a:lnTo>
                <a:moveTo>
                  <a:pt x="1948479" y="924017"/>
                </a:moveTo>
                <a:lnTo>
                  <a:pt x="1948479" y="864381"/>
                </a:lnTo>
                <a:moveTo>
                  <a:pt x="1935879" y="924017"/>
                </a:moveTo>
                <a:lnTo>
                  <a:pt x="1935879" y="864381"/>
                </a:lnTo>
                <a:moveTo>
                  <a:pt x="1863705" y="839254"/>
                </a:moveTo>
                <a:lnTo>
                  <a:pt x="1863705" y="779517"/>
                </a:lnTo>
                <a:moveTo>
                  <a:pt x="1822881" y="839254"/>
                </a:moveTo>
                <a:lnTo>
                  <a:pt x="1822881" y="779517"/>
                </a:lnTo>
                <a:moveTo>
                  <a:pt x="1763308" y="839254"/>
                </a:moveTo>
                <a:lnTo>
                  <a:pt x="1763308" y="779517"/>
                </a:lnTo>
                <a:moveTo>
                  <a:pt x="1694259" y="839254"/>
                </a:moveTo>
                <a:lnTo>
                  <a:pt x="1694259" y="779517"/>
                </a:lnTo>
                <a:moveTo>
                  <a:pt x="1678635" y="839254"/>
                </a:moveTo>
                <a:lnTo>
                  <a:pt x="1678635" y="779517"/>
                </a:lnTo>
                <a:moveTo>
                  <a:pt x="1675409" y="839254"/>
                </a:moveTo>
                <a:lnTo>
                  <a:pt x="1675409" y="779517"/>
                </a:lnTo>
                <a:moveTo>
                  <a:pt x="1672285" y="839254"/>
                </a:moveTo>
                <a:lnTo>
                  <a:pt x="1672285" y="779517"/>
                </a:lnTo>
                <a:moveTo>
                  <a:pt x="1506064" y="839254"/>
                </a:moveTo>
                <a:lnTo>
                  <a:pt x="1506064" y="779517"/>
                </a:lnTo>
                <a:moveTo>
                  <a:pt x="1493464" y="839254"/>
                </a:moveTo>
                <a:lnTo>
                  <a:pt x="1493464" y="779517"/>
                </a:lnTo>
                <a:moveTo>
                  <a:pt x="1411916" y="776288"/>
                </a:moveTo>
                <a:lnTo>
                  <a:pt x="1411916" y="716651"/>
                </a:lnTo>
                <a:moveTo>
                  <a:pt x="1408791" y="776288"/>
                </a:moveTo>
                <a:lnTo>
                  <a:pt x="1408791" y="716651"/>
                </a:lnTo>
                <a:moveTo>
                  <a:pt x="1408791" y="776288"/>
                </a:moveTo>
                <a:lnTo>
                  <a:pt x="1408791" y="716651"/>
                </a:lnTo>
                <a:moveTo>
                  <a:pt x="1402441" y="718164"/>
                </a:moveTo>
                <a:lnTo>
                  <a:pt x="1402441" y="658528"/>
                </a:lnTo>
                <a:moveTo>
                  <a:pt x="1273920" y="718164"/>
                </a:moveTo>
                <a:lnTo>
                  <a:pt x="1273920" y="658528"/>
                </a:lnTo>
                <a:moveTo>
                  <a:pt x="1229971" y="662867"/>
                </a:moveTo>
                <a:lnTo>
                  <a:pt x="1229971" y="603230"/>
                </a:lnTo>
                <a:moveTo>
                  <a:pt x="1217371" y="662867"/>
                </a:moveTo>
                <a:lnTo>
                  <a:pt x="1217371" y="603230"/>
                </a:lnTo>
                <a:moveTo>
                  <a:pt x="1207996" y="662867"/>
                </a:moveTo>
                <a:lnTo>
                  <a:pt x="1207996" y="603230"/>
                </a:lnTo>
                <a:moveTo>
                  <a:pt x="1160922" y="662867"/>
                </a:moveTo>
                <a:lnTo>
                  <a:pt x="1160922" y="603230"/>
                </a:lnTo>
                <a:moveTo>
                  <a:pt x="1148322" y="662867"/>
                </a:moveTo>
                <a:lnTo>
                  <a:pt x="1148322" y="603230"/>
                </a:lnTo>
                <a:moveTo>
                  <a:pt x="1145197" y="662867"/>
                </a:moveTo>
                <a:lnTo>
                  <a:pt x="1145197" y="603230"/>
                </a:lnTo>
                <a:moveTo>
                  <a:pt x="1057400" y="662867"/>
                </a:moveTo>
                <a:lnTo>
                  <a:pt x="1057400" y="603230"/>
                </a:lnTo>
                <a:moveTo>
                  <a:pt x="1057400" y="662867"/>
                </a:moveTo>
                <a:lnTo>
                  <a:pt x="1057400" y="603230"/>
                </a:lnTo>
                <a:moveTo>
                  <a:pt x="1057400" y="662867"/>
                </a:moveTo>
                <a:lnTo>
                  <a:pt x="1057400" y="603230"/>
                </a:lnTo>
                <a:moveTo>
                  <a:pt x="972627" y="662867"/>
                </a:moveTo>
                <a:lnTo>
                  <a:pt x="972627" y="603230"/>
                </a:lnTo>
                <a:moveTo>
                  <a:pt x="947628" y="617862"/>
                </a:moveTo>
                <a:lnTo>
                  <a:pt x="947628" y="558225"/>
                </a:lnTo>
                <a:moveTo>
                  <a:pt x="903679" y="617862"/>
                </a:moveTo>
                <a:lnTo>
                  <a:pt x="903679" y="558225"/>
                </a:lnTo>
                <a:moveTo>
                  <a:pt x="900453" y="617862"/>
                </a:moveTo>
                <a:lnTo>
                  <a:pt x="900453" y="558225"/>
                </a:lnTo>
                <a:moveTo>
                  <a:pt x="894204" y="617862"/>
                </a:moveTo>
                <a:lnTo>
                  <a:pt x="894204" y="558225"/>
                </a:lnTo>
                <a:moveTo>
                  <a:pt x="881704" y="617862"/>
                </a:moveTo>
                <a:lnTo>
                  <a:pt x="881704" y="558225"/>
                </a:lnTo>
                <a:moveTo>
                  <a:pt x="768707" y="617862"/>
                </a:moveTo>
                <a:lnTo>
                  <a:pt x="768707" y="558225"/>
                </a:lnTo>
                <a:moveTo>
                  <a:pt x="712258" y="496671"/>
                </a:moveTo>
                <a:lnTo>
                  <a:pt x="712258" y="436933"/>
                </a:lnTo>
                <a:moveTo>
                  <a:pt x="709033" y="496671"/>
                </a:moveTo>
                <a:lnTo>
                  <a:pt x="709033" y="436933"/>
                </a:lnTo>
                <a:moveTo>
                  <a:pt x="702783" y="496671"/>
                </a:moveTo>
                <a:lnTo>
                  <a:pt x="702783" y="436933"/>
                </a:lnTo>
                <a:moveTo>
                  <a:pt x="684034" y="419476"/>
                </a:moveTo>
                <a:lnTo>
                  <a:pt x="684034" y="359839"/>
                </a:lnTo>
                <a:moveTo>
                  <a:pt x="636859" y="419476"/>
                </a:moveTo>
                <a:lnTo>
                  <a:pt x="636859" y="359839"/>
                </a:lnTo>
                <a:moveTo>
                  <a:pt x="627586" y="419476"/>
                </a:moveTo>
                <a:lnTo>
                  <a:pt x="627586" y="359839"/>
                </a:lnTo>
                <a:moveTo>
                  <a:pt x="539687" y="308578"/>
                </a:moveTo>
                <a:lnTo>
                  <a:pt x="539687" y="248941"/>
                </a:lnTo>
                <a:moveTo>
                  <a:pt x="530212" y="308578"/>
                </a:moveTo>
                <a:lnTo>
                  <a:pt x="530212" y="248941"/>
                </a:lnTo>
                <a:moveTo>
                  <a:pt x="530212" y="308578"/>
                </a:moveTo>
                <a:lnTo>
                  <a:pt x="530212" y="248941"/>
                </a:lnTo>
                <a:moveTo>
                  <a:pt x="530212" y="308578"/>
                </a:moveTo>
                <a:lnTo>
                  <a:pt x="530212" y="248941"/>
                </a:lnTo>
                <a:moveTo>
                  <a:pt x="527087" y="308578"/>
                </a:moveTo>
                <a:lnTo>
                  <a:pt x="527087" y="248941"/>
                </a:lnTo>
                <a:moveTo>
                  <a:pt x="517713" y="308578"/>
                </a:moveTo>
                <a:lnTo>
                  <a:pt x="517713" y="248941"/>
                </a:lnTo>
                <a:moveTo>
                  <a:pt x="492613" y="308578"/>
                </a:moveTo>
                <a:lnTo>
                  <a:pt x="492613" y="248941"/>
                </a:lnTo>
                <a:moveTo>
                  <a:pt x="461264" y="308578"/>
                </a:moveTo>
                <a:lnTo>
                  <a:pt x="461264" y="248941"/>
                </a:lnTo>
                <a:moveTo>
                  <a:pt x="442415" y="308578"/>
                </a:moveTo>
                <a:lnTo>
                  <a:pt x="442415" y="248941"/>
                </a:lnTo>
                <a:moveTo>
                  <a:pt x="433040" y="308578"/>
                </a:moveTo>
                <a:lnTo>
                  <a:pt x="433040" y="248941"/>
                </a:lnTo>
                <a:moveTo>
                  <a:pt x="376491" y="308578"/>
                </a:moveTo>
                <a:lnTo>
                  <a:pt x="376491" y="248941"/>
                </a:lnTo>
                <a:moveTo>
                  <a:pt x="363992" y="308578"/>
                </a:moveTo>
                <a:lnTo>
                  <a:pt x="363992" y="248941"/>
                </a:lnTo>
                <a:moveTo>
                  <a:pt x="360766" y="308578"/>
                </a:moveTo>
                <a:lnTo>
                  <a:pt x="360766" y="248941"/>
                </a:lnTo>
                <a:moveTo>
                  <a:pt x="354516" y="277195"/>
                </a:moveTo>
                <a:lnTo>
                  <a:pt x="354516" y="217558"/>
                </a:lnTo>
                <a:moveTo>
                  <a:pt x="266719" y="59637"/>
                </a:moveTo>
                <a:lnTo>
                  <a:pt x="266719" y="0"/>
                </a:lnTo>
                <a:moveTo>
                  <a:pt x="247869" y="59637"/>
                </a:moveTo>
                <a:lnTo>
                  <a:pt x="247869" y="0"/>
                </a:lnTo>
                <a:moveTo>
                  <a:pt x="185171" y="59637"/>
                </a:moveTo>
                <a:lnTo>
                  <a:pt x="185171" y="0"/>
                </a:lnTo>
                <a:moveTo>
                  <a:pt x="181945" y="59637"/>
                </a:moveTo>
                <a:lnTo>
                  <a:pt x="181945" y="0"/>
                </a:lnTo>
                <a:moveTo>
                  <a:pt x="178921" y="59637"/>
                </a:moveTo>
                <a:lnTo>
                  <a:pt x="178921" y="0"/>
                </a:lnTo>
                <a:moveTo>
                  <a:pt x="178921" y="59637"/>
                </a:moveTo>
                <a:lnTo>
                  <a:pt x="178921" y="0"/>
                </a:lnTo>
                <a:moveTo>
                  <a:pt x="178921" y="59637"/>
                </a:moveTo>
                <a:lnTo>
                  <a:pt x="178921" y="0"/>
                </a:lnTo>
                <a:moveTo>
                  <a:pt x="178921" y="59637"/>
                </a:moveTo>
                <a:lnTo>
                  <a:pt x="178921" y="0"/>
                </a:lnTo>
                <a:moveTo>
                  <a:pt x="178921" y="59637"/>
                </a:moveTo>
                <a:lnTo>
                  <a:pt x="178921" y="0"/>
                </a:lnTo>
                <a:moveTo>
                  <a:pt x="175696" y="59637"/>
                </a:moveTo>
                <a:lnTo>
                  <a:pt x="175696" y="0"/>
                </a:lnTo>
                <a:moveTo>
                  <a:pt x="172571" y="59637"/>
                </a:moveTo>
                <a:lnTo>
                  <a:pt x="172571" y="0"/>
                </a:lnTo>
                <a:moveTo>
                  <a:pt x="150596" y="59637"/>
                </a:moveTo>
                <a:lnTo>
                  <a:pt x="150596" y="0"/>
                </a:lnTo>
                <a:moveTo>
                  <a:pt x="0" y="59637"/>
                </a:moveTo>
                <a:lnTo>
                  <a:pt x="282343" y="59637"/>
                </a:lnTo>
                <a:lnTo>
                  <a:pt x="282343" y="90717"/>
                </a:lnTo>
                <a:lnTo>
                  <a:pt x="332542" y="90717"/>
                </a:lnTo>
                <a:lnTo>
                  <a:pt x="332542" y="121796"/>
                </a:lnTo>
                <a:lnTo>
                  <a:pt x="354516" y="121796"/>
                </a:lnTo>
                <a:lnTo>
                  <a:pt x="354516" y="277195"/>
                </a:lnTo>
                <a:lnTo>
                  <a:pt x="357641" y="277195"/>
                </a:lnTo>
                <a:lnTo>
                  <a:pt x="357641" y="308578"/>
                </a:lnTo>
                <a:lnTo>
                  <a:pt x="552086" y="308578"/>
                </a:lnTo>
                <a:lnTo>
                  <a:pt x="552086" y="345611"/>
                </a:lnTo>
                <a:lnTo>
                  <a:pt x="602284" y="345611"/>
                </a:lnTo>
                <a:lnTo>
                  <a:pt x="602284" y="382543"/>
                </a:lnTo>
                <a:lnTo>
                  <a:pt x="621134" y="382543"/>
                </a:lnTo>
                <a:lnTo>
                  <a:pt x="621134" y="419476"/>
                </a:lnTo>
                <a:lnTo>
                  <a:pt x="690183" y="419476"/>
                </a:lnTo>
                <a:lnTo>
                  <a:pt x="690183" y="458023"/>
                </a:lnTo>
                <a:lnTo>
                  <a:pt x="699557" y="458023"/>
                </a:lnTo>
                <a:lnTo>
                  <a:pt x="699557" y="496671"/>
                </a:lnTo>
                <a:lnTo>
                  <a:pt x="721532" y="496671"/>
                </a:lnTo>
                <a:lnTo>
                  <a:pt x="721532" y="537034"/>
                </a:lnTo>
                <a:lnTo>
                  <a:pt x="731007" y="537034"/>
                </a:lnTo>
                <a:lnTo>
                  <a:pt x="731007" y="577498"/>
                </a:lnTo>
                <a:lnTo>
                  <a:pt x="737257" y="577498"/>
                </a:lnTo>
                <a:lnTo>
                  <a:pt x="737257" y="617862"/>
                </a:lnTo>
                <a:lnTo>
                  <a:pt x="966276" y="617862"/>
                </a:lnTo>
                <a:lnTo>
                  <a:pt x="966276" y="662766"/>
                </a:lnTo>
                <a:lnTo>
                  <a:pt x="1270594" y="662766"/>
                </a:lnTo>
                <a:lnTo>
                  <a:pt x="1270594" y="718064"/>
                </a:lnTo>
                <a:lnTo>
                  <a:pt x="1408691" y="718064"/>
                </a:lnTo>
                <a:lnTo>
                  <a:pt x="1408691" y="776187"/>
                </a:lnTo>
                <a:lnTo>
                  <a:pt x="1433790" y="776187"/>
                </a:lnTo>
                <a:lnTo>
                  <a:pt x="1433790" y="839154"/>
                </a:lnTo>
                <a:lnTo>
                  <a:pt x="1891929" y="839154"/>
                </a:lnTo>
                <a:lnTo>
                  <a:pt x="1891929" y="923916"/>
                </a:lnTo>
                <a:lnTo>
                  <a:pt x="2023676" y="923916"/>
                </a:lnTo>
                <a:lnTo>
                  <a:pt x="2023676" y="1020284"/>
                </a:lnTo>
                <a:lnTo>
                  <a:pt x="2177397" y="1020284"/>
                </a:lnTo>
                <a:lnTo>
                  <a:pt x="2177397" y="1121394"/>
                </a:lnTo>
                <a:lnTo>
                  <a:pt x="2513164" y="1121394"/>
                </a:lnTo>
                <a:lnTo>
                  <a:pt x="2513164" y="1296167"/>
                </a:lnTo>
                <a:lnTo>
                  <a:pt x="3357169" y="1296167"/>
                </a:lnTo>
                <a:lnTo>
                  <a:pt x="3357169" y="1645512"/>
                </a:lnTo>
                <a:lnTo>
                  <a:pt x="4223149" y="1645512"/>
                </a:lnTo>
              </a:path>
            </a:pathLst>
          </a:custGeom>
          <a:noFill/>
          <a:ln w="12700" cap="flat">
            <a:solidFill>
              <a:schemeClr val="tx2"/>
            </a:solidFill>
            <a:prstDash val="solid"/>
            <a:miter/>
          </a:ln>
        </p:spPr>
        <p:txBody>
          <a:bodyPr rtlCol="0" anchor="ctr"/>
          <a:lstStyle/>
          <a:p>
            <a:endParaRPr lang="en-US"/>
          </a:p>
        </p:txBody>
      </p:sp>
      <p:sp>
        <p:nvSpPr>
          <p:cNvPr id="60" name="TextBox 59">
            <a:extLst>
              <a:ext uri="{FF2B5EF4-FFF2-40B4-BE49-F238E27FC236}">
                <a16:creationId xmlns:a16="http://schemas.microsoft.com/office/drawing/2014/main" id="{BEDBE30A-B1C9-58D9-BB27-7EDDE35412A8}"/>
              </a:ext>
            </a:extLst>
          </p:cNvPr>
          <p:cNvSpPr txBox="1"/>
          <p:nvPr/>
        </p:nvSpPr>
        <p:spPr>
          <a:xfrm>
            <a:off x="648461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9EC78F8A-B40B-F610-2F35-C4986D990C3B}"/>
              </a:ext>
            </a:extLst>
          </p:cNvPr>
          <p:cNvSpPr txBox="1"/>
          <p:nvPr/>
        </p:nvSpPr>
        <p:spPr>
          <a:xfrm>
            <a:off x="6533505" y="5013176"/>
            <a:ext cx="239219"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108</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 name="TextBox 1">
            <a:extLst>
              <a:ext uri="{FF2B5EF4-FFF2-40B4-BE49-F238E27FC236}">
                <a16:creationId xmlns:a16="http://schemas.microsoft.com/office/drawing/2014/main" id="{36D3B36C-DE4E-72DC-7C40-F676D2CCF684}"/>
              </a:ext>
            </a:extLst>
          </p:cNvPr>
          <p:cNvSpPr txBox="1"/>
          <p:nvPr/>
        </p:nvSpPr>
        <p:spPr>
          <a:xfrm>
            <a:off x="7078417" y="5413282"/>
            <a:ext cx="3028983"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since start of treatment (months)</a:t>
            </a:r>
          </a:p>
        </p:txBody>
      </p:sp>
    </p:spTree>
    <p:extLst>
      <p:ext uri="{BB962C8B-B14F-4D97-AF65-F5344CB8AC3E}">
        <p14:creationId xmlns:p14="http://schemas.microsoft.com/office/powerpoint/2010/main" val="298552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F633-115F-E4C4-A708-C5A3899C2AA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52B2CCA-A9F5-6722-5519-205603048EC5}"/>
              </a:ext>
            </a:extLst>
          </p:cNvPr>
          <p:cNvSpPr>
            <a:spLocks noGrp="1"/>
          </p:cNvSpPr>
          <p:nvPr>
            <p:ph type="body" idx="1"/>
          </p:nvPr>
        </p:nvSpPr>
        <p:spPr>
          <a:xfrm>
            <a:off x="609600" y="1214362"/>
            <a:ext cx="10972800" cy="702470"/>
          </a:xfrm>
        </p:spPr>
        <p:txBody>
          <a:bodyPr/>
          <a:lstStyle/>
          <a:p>
            <a:r>
              <a:rPr lang="en-GB" dirty="0"/>
              <a:t>ADVERSE EVENTS</a:t>
            </a:r>
          </a:p>
        </p:txBody>
      </p:sp>
      <p:sp>
        <p:nvSpPr>
          <p:cNvPr id="7" name="Title 6">
            <a:extLst>
              <a:ext uri="{FF2B5EF4-FFF2-40B4-BE49-F238E27FC236}">
                <a16:creationId xmlns:a16="http://schemas.microsoft.com/office/drawing/2014/main" id="{F080C6B8-765B-236A-1B7D-496E71A878BE}"/>
              </a:ext>
            </a:extLst>
          </p:cNvPr>
          <p:cNvSpPr>
            <a:spLocks noGrp="1"/>
          </p:cNvSpPr>
          <p:nvPr>
            <p:ph type="title"/>
          </p:nvPr>
        </p:nvSpPr>
        <p:spPr>
          <a:xfrm>
            <a:off x="619201" y="259200"/>
            <a:ext cx="10963199" cy="864000"/>
          </a:xfrm>
        </p:spPr>
        <p:txBody>
          <a:bodyPr/>
          <a:lstStyle/>
          <a:p>
            <a:r>
              <a:rPr lang="en-GB" noProof="0"/>
              <a:t>Larotrectinib: safety Across Tumour Types (expanded analysis)</a:t>
            </a:r>
          </a:p>
        </p:txBody>
      </p:sp>
      <p:graphicFrame>
        <p:nvGraphicFramePr>
          <p:cNvPr id="18" name="Content Placeholder 17">
            <a:extLst>
              <a:ext uri="{FF2B5EF4-FFF2-40B4-BE49-F238E27FC236}">
                <a16:creationId xmlns:a16="http://schemas.microsoft.com/office/drawing/2014/main" id="{DB6E402D-A3EC-A0BC-1536-0CACAFF0CA96}"/>
              </a:ext>
            </a:extLst>
          </p:cNvPr>
          <p:cNvGraphicFramePr>
            <a:graphicFrameLocks noGrp="1"/>
          </p:cNvGraphicFramePr>
          <p:nvPr>
            <p:ph sz="quarter" idx="14"/>
            <p:extLst>
              <p:ext uri="{D42A27DB-BD31-4B8C-83A1-F6EECF244321}">
                <p14:modId xmlns:p14="http://schemas.microsoft.com/office/powerpoint/2010/main" val="1782795196"/>
              </p:ext>
            </p:extLst>
          </p:nvPr>
        </p:nvGraphicFramePr>
        <p:xfrm>
          <a:off x="619125" y="1628800"/>
          <a:ext cx="10963270" cy="4851680"/>
        </p:xfrm>
        <a:graphic>
          <a:graphicData uri="http://schemas.openxmlformats.org/drawingml/2006/table">
            <a:tbl>
              <a:tblPr firstRow="1" bandRow="1">
                <a:tableStyleId>{5C22544A-7EE6-4342-B048-85BDC9FD1C3A}</a:tableStyleId>
              </a:tblPr>
              <a:tblGrid>
                <a:gridCol w="2596555">
                  <a:extLst>
                    <a:ext uri="{9D8B030D-6E8A-4147-A177-3AD203B41FA5}">
                      <a16:colId xmlns:a16="http://schemas.microsoft.com/office/drawing/2014/main" val="2002427744"/>
                    </a:ext>
                  </a:extLst>
                </a:gridCol>
                <a:gridCol w="1673343">
                  <a:extLst>
                    <a:ext uri="{9D8B030D-6E8A-4147-A177-3AD203B41FA5}">
                      <a16:colId xmlns:a16="http://schemas.microsoft.com/office/drawing/2014/main" val="796291097"/>
                    </a:ext>
                  </a:extLst>
                </a:gridCol>
                <a:gridCol w="1673343">
                  <a:extLst>
                    <a:ext uri="{9D8B030D-6E8A-4147-A177-3AD203B41FA5}">
                      <a16:colId xmlns:a16="http://schemas.microsoft.com/office/drawing/2014/main" val="284136820"/>
                    </a:ext>
                  </a:extLst>
                </a:gridCol>
                <a:gridCol w="1673343">
                  <a:extLst>
                    <a:ext uri="{9D8B030D-6E8A-4147-A177-3AD203B41FA5}">
                      <a16:colId xmlns:a16="http://schemas.microsoft.com/office/drawing/2014/main" val="1359437622"/>
                    </a:ext>
                  </a:extLst>
                </a:gridCol>
                <a:gridCol w="1673343">
                  <a:extLst>
                    <a:ext uri="{9D8B030D-6E8A-4147-A177-3AD203B41FA5}">
                      <a16:colId xmlns:a16="http://schemas.microsoft.com/office/drawing/2014/main" val="1998980856"/>
                    </a:ext>
                  </a:extLst>
                </a:gridCol>
                <a:gridCol w="1673343">
                  <a:extLst>
                    <a:ext uri="{9D8B030D-6E8A-4147-A177-3AD203B41FA5}">
                      <a16:colId xmlns:a16="http://schemas.microsoft.com/office/drawing/2014/main" val="1935325662"/>
                    </a:ext>
                  </a:extLst>
                </a:gridCol>
              </a:tblGrid>
              <a:tr h="0">
                <a:tc>
                  <a:txBody>
                    <a:bodyPr/>
                    <a:lstStyle/>
                    <a:p>
                      <a:endParaRPr lang="en-GB" sz="1100" noProof="0" dirty="0">
                        <a:latin typeface="Arial" panose="020B0604020202020204" pitchFamily="34" charset="0"/>
                        <a:cs typeface="Arial" panose="020B0604020202020204" pitchFamily="34" charset="0"/>
                      </a:endParaRPr>
                    </a:p>
                  </a:txBody>
                  <a:tcPr>
                    <a:lnB w="38100" cap="flat" cmpd="sng" algn="ctr">
                      <a:noFill/>
                      <a:prstDash val="solid"/>
                      <a:round/>
                      <a:headEnd type="none" w="med" len="med"/>
                      <a:tailEnd type="none" w="med" len="med"/>
                    </a:lnB>
                  </a:tcPr>
                </a:tc>
                <a:tc gridSpan="3">
                  <a:txBody>
                    <a:bodyPr/>
                    <a:lstStyle/>
                    <a:p>
                      <a:pPr algn="ctr"/>
                      <a:r>
                        <a:rPr lang="en-GB" sz="1200" b="1" kern="1200" noProof="0" dirty="0">
                          <a:solidFill>
                            <a:schemeClr val="lt1"/>
                          </a:solidFill>
                          <a:effectLst/>
                          <a:latin typeface="Arial" panose="020B0604020202020204" pitchFamily="34" charset="0"/>
                          <a:ea typeface="+mn-ea"/>
                          <a:cs typeface="Arial" panose="020B0604020202020204" pitchFamily="34" charset="0"/>
                        </a:rPr>
                        <a:t>Adverse events, regardless of attribution n (%)</a:t>
                      </a:r>
                    </a:p>
                    <a:p>
                      <a:pPr algn="ctr"/>
                      <a:r>
                        <a:rPr lang="en-GB" sz="1200" b="1" kern="1200" noProof="0" dirty="0">
                          <a:solidFill>
                            <a:schemeClr val="lt1"/>
                          </a:solidFill>
                          <a:effectLst/>
                          <a:latin typeface="Arial" panose="020B0604020202020204" pitchFamily="34" charset="0"/>
                          <a:ea typeface="+mn-ea"/>
                          <a:cs typeface="Arial" panose="020B0604020202020204" pitchFamily="34" charset="0"/>
                        </a:rPr>
                        <a:t>N=260</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gridSpan="2">
                  <a:txBody>
                    <a:bodyPr/>
                    <a:lstStyle/>
                    <a:p>
                      <a:pPr algn="ctr"/>
                      <a:r>
                        <a:rPr lang="en-GB" sz="1200" noProof="0" dirty="0">
                          <a:latin typeface="Arial" panose="020B0604020202020204" pitchFamily="34" charset="0"/>
                          <a:cs typeface="Arial" panose="020B0604020202020204" pitchFamily="34" charset="0"/>
                        </a:rPr>
                        <a:t>Treatment-related adverse events n (%)</a:t>
                      </a:r>
                    </a:p>
                    <a:p>
                      <a:pPr algn="ctr"/>
                      <a:r>
                        <a:rPr lang="en-GB" sz="1200" noProof="0" dirty="0">
                          <a:latin typeface="Arial" panose="020B0604020202020204" pitchFamily="34" charset="0"/>
                          <a:cs typeface="Arial" panose="020B0604020202020204" pitchFamily="34" charset="0"/>
                        </a:rPr>
                        <a:t>N=260</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1966933"/>
                  </a:ext>
                </a:extLst>
              </a:tr>
              <a:tr h="0">
                <a:tc>
                  <a:txBody>
                    <a:bodyPr/>
                    <a:lstStyle/>
                    <a:p>
                      <a:endParaRPr lang="en-GB" sz="1100" b="1" noProof="0" dirty="0">
                        <a:solidFill>
                          <a:schemeClr val="bg1"/>
                        </a:solidFill>
                        <a:latin typeface="Arial" panose="020B0604020202020204" pitchFamily="34" charset="0"/>
                        <a:cs typeface="Arial" panose="020B0604020202020204" pitchFamily="34" charset="0"/>
                      </a:endParaRPr>
                    </a:p>
                  </a:txBody>
                  <a:tcP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1-2</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385977344"/>
                  </a:ext>
                </a:extLst>
              </a:tr>
              <a:tr h="0">
                <a:tc>
                  <a:txBody>
                    <a:bodyPr/>
                    <a:lstStyle/>
                    <a:p>
                      <a:r>
                        <a:rPr lang="en-GB" sz="1100" noProof="0" dirty="0">
                          <a:latin typeface="Arial" panose="020B0604020202020204" pitchFamily="34" charset="0"/>
                          <a:cs typeface="Arial" panose="020B0604020202020204" pitchFamily="34" charset="0"/>
                        </a:rPr>
                        <a:t>Fatigue</a:t>
                      </a:r>
                    </a:p>
                  </a:txBody>
                  <a:tcPr marT="14400" marB="14400">
                    <a:lnT w="38100" cap="flat" cmpd="sng" algn="ctr">
                      <a:solidFill>
                        <a:schemeClr val="bg1"/>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79 (30%)</a:t>
                      </a:r>
                    </a:p>
                  </a:txBody>
                  <a:tcPr marT="14400" marB="14400">
                    <a:lnT w="38100" cap="flat" cmpd="sng" algn="ctr">
                      <a:solidFill>
                        <a:schemeClr val="bg1"/>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6 (2%)</a:t>
                      </a:r>
                    </a:p>
                  </a:txBody>
                  <a:tcPr marT="14400" marB="14400">
                    <a:lnT w="38100" cap="flat" cmpd="sng" algn="ctr">
                      <a:solidFill>
                        <a:schemeClr val="bg1"/>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lnT w="38100" cap="flat" cmpd="sng" algn="ctr">
                      <a:solidFill>
                        <a:schemeClr val="bg1"/>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lnT w="38100" cap="flat" cmpd="sng" algn="ctr">
                      <a:solidFill>
                        <a:schemeClr val="bg1"/>
                      </a:solidFill>
                      <a:prstDash val="solid"/>
                      <a:round/>
                      <a:headEnd type="none" w="med" len="med"/>
                      <a:tailEnd type="none" w="med" len="med"/>
                    </a:lnT>
                  </a:tcPr>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2798088"/>
                  </a:ext>
                </a:extLst>
              </a:tr>
              <a:tr h="0">
                <a:tc>
                  <a:txBody>
                    <a:bodyPr/>
                    <a:lstStyle/>
                    <a:p>
                      <a:r>
                        <a:rPr lang="en-GB" sz="1100" noProof="0" dirty="0">
                          <a:latin typeface="Arial" panose="020B0604020202020204" pitchFamily="34" charset="0"/>
                          <a:cs typeface="Arial" panose="020B0604020202020204" pitchFamily="34" charset="0"/>
                        </a:rPr>
                        <a:t>Alanine aminotransferase increased</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64 (25%)</a:t>
                      </a:r>
                    </a:p>
                  </a:txBody>
                  <a:tcPr marT="14400" marB="14400"/>
                </a:tc>
                <a:tc>
                  <a:txBody>
                    <a:bodyPr/>
                    <a:lstStyle/>
                    <a:p>
                      <a:pPr algn="ctr"/>
                      <a:r>
                        <a:rPr lang="en-GB" sz="1100" noProof="0" dirty="0">
                          <a:latin typeface="Arial" panose="020B0604020202020204" pitchFamily="34" charset="0"/>
                          <a:cs typeface="Arial" panose="020B0604020202020204" pitchFamily="34" charset="0"/>
                        </a:rPr>
                        <a:t>7 (3%)</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7 (3%)</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extLst>
                  <a:ext uri="{0D108BD9-81ED-4DB2-BD59-A6C34878D82A}">
                    <a16:rowId xmlns:a16="http://schemas.microsoft.com/office/drawing/2014/main" val="2498128597"/>
                  </a:ext>
                </a:extLst>
              </a:tr>
              <a:tr h="0">
                <a:tc>
                  <a:txBody>
                    <a:bodyPr/>
                    <a:lstStyle/>
                    <a:p>
                      <a:r>
                        <a:rPr lang="en-GB" sz="1100" noProof="0" dirty="0">
                          <a:latin typeface="Arial" panose="020B0604020202020204" pitchFamily="34" charset="0"/>
                          <a:cs typeface="Arial" panose="020B0604020202020204" pitchFamily="34" charset="0"/>
                        </a:rPr>
                        <a:t>Cough</a:t>
                      </a:r>
                    </a:p>
                  </a:txBody>
                  <a:tcPr marT="14400" marB="14400"/>
                </a:tc>
                <a:tc>
                  <a:txBody>
                    <a:bodyPr/>
                    <a:lstStyle/>
                    <a:p>
                      <a:pPr algn="ctr"/>
                      <a:r>
                        <a:rPr lang="en-GB" sz="1100" noProof="0" dirty="0">
                          <a:latin typeface="Arial" panose="020B0604020202020204" pitchFamily="34" charset="0"/>
                          <a:cs typeface="Arial" panose="020B0604020202020204" pitchFamily="34" charset="0"/>
                        </a:rPr>
                        <a:t>71 (27%)</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2907097899"/>
                  </a:ext>
                </a:extLst>
              </a:tr>
              <a:tr h="0">
                <a:tc>
                  <a:txBody>
                    <a:bodyPr/>
                    <a:lstStyle/>
                    <a:p>
                      <a:r>
                        <a:rPr lang="en-GB" sz="1100" noProof="0" dirty="0">
                          <a:latin typeface="Arial" panose="020B0604020202020204" pitchFamily="34" charset="0"/>
                          <a:cs typeface="Arial" panose="020B0604020202020204" pitchFamily="34" charset="0"/>
                        </a:rPr>
                        <a:t>Constipation</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69 (27%)</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2572488877"/>
                  </a:ext>
                </a:extLst>
              </a:tr>
              <a:tr h="0">
                <a:tc>
                  <a:txBody>
                    <a:bodyPr/>
                    <a:lstStyle/>
                    <a:p>
                      <a:r>
                        <a:rPr lang="en-GB" sz="1100" noProof="0" dirty="0" err="1">
                          <a:latin typeface="Arial" panose="020B0604020202020204" pitchFamily="34" charset="0"/>
                          <a:cs typeface="Arial" panose="020B0604020202020204" pitchFamily="34" charset="0"/>
                        </a:rPr>
                        <a:t>Anemia</a:t>
                      </a:r>
                      <a:endParaRPr lang="en-GB" sz="1100" noProof="0" dirty="0">
                        <a:latin typeface="Arial" panose="020B0604020202020204" pitchFamily="34" charset="0"/>
                        <a:cs typeface="Arial" panose="020B0604020202020204" pitchFamily="34" charset="0"/>
                      </a:endParaRPr>
                    </a:p>
                  </a:txBody>
                  <a:tcPr marT="14400" marB="14400"/>
                </a:tc>
                <a:tc>
                  <a:txBody>
                    <a:bodyPr/>
                    <a:lstStyle/>
                    <a:p>
                      <a:pPr algn="ctr"/>
                      <a:r>
                        <a:rPr lang="en-GB" sz="1100" noProof="0" dirty="0">
                          <a:latin typeface="Arial" panose="020B0604020202020204" pitchFamily="34" charset="0"/>
                          <a:cs typeface="Arial" panose="020B0604020202020204" pitchFamily="34" charset="0"/>
                        </a:rPr>
                        <a:t>44 (17%)</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25 (10%)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 (2%)</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3783977879"/>
                  </a:ext>
                </a:extLst>
              </a:tr>
              <a:tr h="0">
                <a:tc>
                  <a:txBody>
                    <a:bodyPr/>
                    <a:lstStyle/>
                    <a:p>
                      <a:r>
                        <a:rPr lang="en-GB" sz="1100" noProof="0" dirty="0">
                          <a:latin typeface="Arial" panose="020B0604020202020204" pitchFamily="34" charset="0"/>
                          <a:cs typeface="Arial" panose="020B0604020202020204" pitchFamily="34" charset="0"/>
                        </a:rPr>
                        <a:t>Aspartate aminotransferase increased</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62 (24%)</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 (2%)</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2800187636"/>
                  </a:ext>
                </a:extLst>
              </a:tr>
              <a:tr h="0">
                <a:tc>
                  <a:txBody>
                    <a:bodyPr/>
                    <a:lstStyle/>
                    <a:p>
                      <a:r>
                        <a:rPr lang="en-GB" sz="1100" noProof="0" dirty="0">
                          <a:latin typeface="Arial" panose="020B0604020202020204" pitchFamily="34" charset="0"/>
                          <a:cs typeface="Arial" panose="020B0604020202020204" pitchFamily="34" charset="0"/>
                        </a:rPr>
                        <a:t>Dizziness</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64 (25%)</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1360515613"/>
                  </a:ext>
                </a:extLst>
              </a:tr>
              <a:tr h="0">
                <a:tc>
                  <a:txBody>
                    <a:bodyPr/>
                    <a:lstStyle/>
                    <a:p>
                      <a:r>
                        <a:rPr lang="en-GB" sz="1100" noProof="0" dirty="0">
                          <a:latin typeface="Arial" panose="020B0604020202020204" pitchFamily="34" charset="0"/>
                          <a:cs typeface="Arial" panose="020B0604020202020204" pitchFamily="34" charset="0"/>
                        </a:rPr>
                        <a:t>Nausea</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62 (24%)</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3441720042"/>
                  </a:ext>
                </a:extLst>
              </a:tr>
              <a:tr h="0">
                <a:tc>
                  <a:txBody>
                    <a:bodyPr/>
                    <a:lstStyle/>
                    <a:p>
                      <a:r>
                        <a:rPr lang="en-GB" sz="1100" noProof="0" dirty="0">
                          <a:latin typeface="Arial" panose="020B0604020202020204" pitchFamily="34" charset="0"/>
                          <a:cs typeface="Arial" panose="020B0604020202020204" pitchFamily="34" charset="0"/>
                        </a:rPr>
                        <a:t>Vomiting</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62 (24%)</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362056648"/>
                  </a:ext>
                </a:extLst>
              </a:tr>
              <a:tr h="0">
                <a:tc>
                  <a:txBody>
                    <a:bodyPr/>
                    <a:lstStyle/>
                    <a:p>
                      <a:r>
                        <a:rPr lang="en-GB" sz="1100" noProof="0" dirty="0" err="1">
                          <a:latin typeface="Arial" panose="020B0604020202020204" pitchFamily="34" charset="0"/>
                          <a:cs typeface="Arial" panose="020B0604020202020204" pitchFamily="34" charset="0"/>
                        </a:rPr>
                        <a:t>Diarrhea</a:t>
                      </a:r>
                      <a:endParaRPr lang="en-GB" sz="1100" noProof="0" dirty="0">
                        <a:latin typeface="Arial" panose="020B0604020202020204" pitchFamily="34" charset="0"/>
                        <a:cs typeface="Arial" panose="020B0604020202020204" pitchFamily="34" charset="0"/>
                      </a:endParaRPr>
                    </a:p>
                  </a:txBody>
                  <a:tcPr marT="14400" marB="14400"/>
                </a:tc>
                <a:tc>
                  <a:txBody>
                    <a:bodyPr/>
                    <a:lstStyle/>
                    <a:p>
                      <a:pPr algn="ctr"/>
                      <a:r>
                        <a:rPr lang="en-GB" sz="1100" noProof="0" dirty="0">
                          <a:latin typeface="Arial" panose="020B0604020202020204" pitchFamily="34" charset="0"/>
                          <a:cs typeface="Arial" panose="020B0604020202020204" pitchFamily="34" charset="0"/>
                        </a:rPr>
                        <a:t>59 (23%)</a:t>
                      </a:r>
                    </a:p>
                  </a:txBody>
                  <a:tcPr marT="14400" marB="14400"/>
                </a:tc>
                <a:tc>
                  <a:txBody>
                    <a:bodyPr/>
                    <a:lstStyle/>
                    <a:p>
                      <a:pPr algn="ctr"/>
                      <a:r>
                        <a:rPr lang="en-GB" sz="1100" noProof="0" dirty="0">
                          <a:latin typeface="Arial" panose="020B0604020202020204" pitchFamily="34" charset="0"/>
                          <a:cs typeface="Arial" panose="020B0604020202020204" pitchFamily="34" charset="0"/>
                        </a:rPr>
                        <a:t>3 (1%)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1696597536"/>
                  </a:ext>
                </a:extLst>
              </a:tr>
              <a:tr h="0">
                <a:tc>
                  <a:txBody>
                    <a:bodyPr/>
                    <a:lstStyle/>
                    <a:p>
                      <a:r>
                        <a:rPr lang="en-GB" sz="1100" noProof="0" dirty="0">
                          <a:latin typeface="Arial" panose="020B0604020202020204" pitchFamily="34" charset="0"/>
                          <a:cs typeface="Arial" panose="020B0604020202020204" pitchFamily="34" charset="0"/>
                        </a:rPr>
                        <a:t>Pyrexia</a:t>
                      </a:r>
                    </a:p>
                  </a:txBody>
                  <a:tcPr marT="14400" marB="14400"/>
                </a:tc>
                <a:tc>
                  <a:txBody>
                    <a:bodyPr/>
                    <a:lstStyle/>
                    <a:p>
                      <a:pPr algn="ctr"/>
                      <a:r>
                        <a:rPr lang="en-GB" sz="1100" noProof="0" dirty="0">
                          <a:latin typeface="Arial" panose="020B0604020202020204" pitchFamily="34" charset="0"/>
                          <a:cs typeface="Arial" panose="020B0604020202020204" pitchFamily="34" charset="0"/>
                        </a:rPr>
                        <a:t>50 (19%)</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1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362846816"/>
                  </a:ext>
                </a:extLst>
              </a:tr>
              <a:tr h="0">
                <a:tc>
                  <a:txBody>
                    <a:bodyPr/>
                    <a:lstStyle/>
                    <a:p>
                      <a:r>
                        <a:rPr lang="en-GB" sz="1100" noProof="0" dirty="0">
                          <a:latin typeface="Arial" panose="020B0604020202020204" pitchFamily="34" charset="0"/>
                          <a:cs typeface="Arial" panose="020B0604020202020204" pitchFamily="34" charset="0"/>
                        </a:rPr>
                        <a:t>Dyspnea</a:t>
                      </a:r>
                    </a:p>
                  </a:txBody>
                  <a:tcPr marT="14400" marB="14400"/>
                </a:tc>
                <a:tc>
                  <a:txBody>
                    <a:bodyPr/>
                    <a:lstStyle/>
                    <a:p>
                      <a:pPr algn="ctr"/>
                      <a:r>
                        <a:rPr lang="en-GB" sz="1100" noProof="0" dirty="0">
                          <a:latin typeface="Arial" panose="020B0604020202020204" pitchFamily="34" charset="0"/>
                          <a:cs typeface="Arial" panose="020B0604020202020204" pitchFamily="34" charset="0"/>
                        </a:rPr>
                        <a:t>35 (13%)</a:t>
                      </a:r>
                    </a:p>
                  </a:txBody>
                  <a:tcPr marT="14400" marB="14400"/>
                </a:tc>
                <a:tc>
                  <a:txBody>
                    <a:bodyPr/>
                    <a:lstStyle/>
                    <a:p>
                      <a:pPr algn="ctr"/>
                      <a:r>
                        <a:rPr lang="en-GB" sz="1100" noProof="0" dirty="0">
                          <a:latin typeface="Arial" panose="020B0604020202020204" pitchFamily="34" charset="0"/>
                          <a:cs typeface="Arial" panose="020B0604020202020204" pitchFamily="34" charset="0"/>
                        </a:rPr>
                        <a:t>6 (2%)</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2800162767"/>
                  </a:ext>
                </a:extLst>
              </a:tr>
              <a:tr h="0">
                <a:tc>
                  <a:txBody>
                    <a:bodyPr/>
                    <a:lstStyle/>
                    <a:p>
                      <a:r>
                        <a:rPr lang="en-GB" sz="1100" noProof="0" dirty="0">
                          <a:latin typeface="Arial" panose="020B0604020202020204" pitchFamily="34" charset="0"/>
                          <a:cs typeface="Arial" panose="020B0604020202020204" pitchFamily="34" charset="0"/>
                        </a:rPr>
                        <a:t>Myalgia</a:t>
                      </a:r>
                    </a:p>
                  </a:txBody>
                  <a:tcPr marT="14400" marB="14400"/>
                </a:tc>
                <a:tc>
                  <a:txBody>
                    <a:bodyPr/>
                    <a:lstStyle/>
                    <a:p>
                      <a:pPr algn="ctr"/>
                      <a:r>
                        <a:rPr lang="en-GB" sz="1100" noProof="0" dirty="0">
                          <a:latin typeface="Arial" panose="020B0604020202020204" pitchFamily="34" charset="0"/>
                          <a:cs typeface="Arial" panose="020B0604020202020204" pitchFamily="34" charset="0"/>
                        </a:rPr>
                        <a:t>38 (15%)</a:t>
                      </a:r>
                    </a:p>
                  </a:txBody>
                  <a:tcPr marT="14400" marB="14400"/>
                </a:tc>
                <a:tc>
                  <a:txBody>
                    <a:bodyPr/>
                    <a:lstStyle/>
                    <a:p>
                      <a:pPr algn="ctr"/>
                      <a:r>
                        <a:rPr lang="en-GB" sz="1100" noProof="0" dirty="0">
                          <a:latin typeface="Arial" panose="020B0604020202020204" pitchFamily="34" charset="0"/>
                          <a:cs typeface="Arial" panose="020B0604020202020204" pitchFamily="34" charset="0"/>
                        </a:rPr>
                        <a:t>3 (1%)</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1901031228"/>
                  </a:ext>
                </a:extLst>
              </a:tr>
              <a:tr h="0">
                <a:tc>
                  <a:txBody>
                    <a:bodyPr/>
                    <a:lstStyle/>
                    <a:p>
                      <a:r>
                        <a:rPr lang="en-GB" sz="1100" noProof="0" dirty="0">
                          <a:latin typeface="Arial" panose="020B0604020202020204" pitchFamily="34" charset="0"/>
                          <a:cs typeface="Arial" panose="020B0604020202020204" pitchFamily="34" charset="0"/>
                        </a:rPr>
                        <a:t>Peripheral </a:t>
                      </a:r>
                      <a:r>
                        <a:rPr lang="en-GB" sz="1100" noProof="0" dirty="0" err="1">
                          <a:latin typeface="Arial" panose="020B0604020202020204" pitchFamily="34" charset="0"/>
                          <a:cs typeface="Arial" panose="020B0604020202020204" pitchFamily="34" charset="0"/>
                        </a:rPr>
                        <a:t>edema</a:t>
                      </a:r>
                      <a:endParaRPr lang="en-GB" sz="1100" noProof="0" dirty="0">
                        <a:latin typeface="Arial" panose="020B0604020202020204" pitchFamily="34" charset="0"/>
                        <a:cs typeface="Arial" panose="020B0604020202020204" pitchFamily="34" charset="0"/>
                      </a:endParaRPr>
                    </a:p>
                  </a:txBody>
                  <a:tcPr marT="14400" marB="14400"/>
                </a:tc>
                <a:tc>
                  <a:txBody>
                    <a:bodyPr/>
                    <a:lstStyle/>
                    <a:p>
                      <a:pPr algn="ctr"/>
                      <a:r>
                        <a:rPr lang="en-GB" sz="1100" noProof="0" dirty="0">
                          <a:latin typeface="Arial" panose="020B0604020202020204" pitchFamily="34" charset="0"/>
                          <a:cs typeface="Arial" panose="020B0604020202020204" pitchFamily="34" charset="0"/>
                        </a:rPr>
                        <a:t>40 (15%)</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4132116726"/>
                  </a:ext>
                </a:extLst>
              </a:tr>
              <a:tr h="0">
                <a:tc>
                  <a:txBody>
                    <a:bodyPr/>
                    <a:lstStyle/>
                    <a:p>
                      <a:r>
                        <a:rPr lang="en-GB" sz="1100" noProof="0" dirty="0">
                          <a:latin typeface="Arial" panose="020B0604020202020204" pitchFamily="34" charset="0"/>
                          <a:cs typeface="Arial" panose="020B0604020202020204" pitchFamily="34" charset="0"/>
                        </a:rPr>
                        <a:t>Headache</a:t>
                      </a:r>
                    </a:p>
                  </a:txBody>
                  <a:tcPr marT="14400" marB="14400"/>
                </a:tc>
                <a:tc>
                  <a:txBody>
                    <a:bodyPr/>
                    <a:lstStyle/>
                    <a:p>
                      <a:pPr algn="ctr"/>
                      <a:r>
                        <a:rPr lang="en-GB" sz="1100" noProof="0" dirty="0">
                          <a:latin typeface="Arial" panose="020B0604020202020204" pitchFamily="34" charset="0"/>
                          <a:cs typeface="Arial" panose="020B0604020202020204" pitchFamily="34" charset="0"/>
                        </a:rPr>
                        <a:t>38 (15%)</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2476871994"/>
                  </a:ext>
                </a:extLst>
              </a:tr>
              <a:tr h="0">
                <a:tc>
                  <a:txBody>
                    <a:bodyPr/>
                    <a:lstStyle/>
                    <a:p>
                      <a:r>
                        <a:rPr lang="en-GB" sz="1100" noProof="0" dirty="0">
                          <a:latin typeface="Arial" panose="020B0604020202020204" pitchFamily="34" charset="0"/>
                          <a:cs typeface="Arial" panose="020B0604020202020204" pitchFamily="34" charset="0"/>
                        </a:rPr>
                        <a:t>Neutrophil count decreased</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18 (7%)</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12 (5%)</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4 (2%)</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 (&lt;1%)</a:t>
                      </a:r>
                    </a:p>
                  </a:txBody>
                  <a:tcPr marT="14400" marB="14400"/>
                </a:tc>
                <a:extLst>
                  <a:ext uri="{0D108BD9-81ED-4DB2-BD59-A6C34878D82A}">
                    <a16:rowId xmlns:a16="http://schemas.microsoft.com/office/drawing/2014/main" val="884785284"/>
                  </a:ext>
                </a:extLst>
              </a:tr>
              <a:tr h="0">
                <a:tc>
                  <a:txBody>
                    <a:bodyPr/>
                    <a:lstStyle/>
                    <a:p>
                      <a:r>
                        <a:rPr lang="en-GB" sz="1100" noProof="0" dirty="0">
                          <a:latin typeface="Arial" panose="020B0604020202020204" pitchFamily="34" charset="0"/>
                          <a:cs typeface="Arial" panose="020B0604020202020204" pitchFamily="34" charset="0"/>
                        </a:rPr>
                        <a:t>Lymphocyte count decreased</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22 (8%)</a:t>
                      </a:r>
                    </a:p>
                  </a:txBody>
                  <a:tcPr marT="14400" marB="14400"/>
                </a:tc>
                <a:tc>
                  <a:txBody>
                    <a:bodyPr/>
                    <a:lstStyle/>
                    <a:p>
                      <a:pPr algn="ctr"/>
                      <a:r>
                        <a:rPr lang="en-GB" sz="1100" noProof="0" dirty="0">
                          <a:latin typeface="Arial" panose="020B0604020202020204" pitchFamily="34" charset="0"/>
                          <a:cs typeface="Arial" panose="020B0604020202020204" pitchFamily="34" charset="0"/>
                        </a:rPr>
                        <a:t>7 (3%)</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2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2172777693"/>
                  </a:ext>
                </a:extLst>
              </a:tr>
              <a:tr h="0">
                <a:tc>
                  <a:txBody>
                    <a:bodyPr/>
                    <a:lstStyle/>
                    <a:p>
                      <a:r>
                        <a:rPr lang="en-GB" sz="1100" noProof="0" dirty="0">
                          <a:latin typeface="Arial" panose="020B0604020202020204" pitchFamily="34" charset="0"/>
                          <a:cs typeface="Arial" panose="020B0604020202020204" pitchFamily="34" charset="0"/>
                        </a:rPr>
                        <a:t>Hypokalaemia</a:t>
                      </a:r>
                    </a:p>
                  </a:txBody>
                  <a:tcPr marT="14400" marB="14400"/>
                </a:tc>
                <a:tc>
                  <a:txBody>
                    <a:bodyPr/>
                    <a:lstStyle/>
                    <a:p>
                      <a:pPr algn="ctr"/>
                      <a:r>
                        <a:rPr lang="en-GB" sz="1100" noProof="0" dirty="0">
                          <a:latin typeface="Arial" panose="020B0604020202020204" pitchFamily="34" charset="0"/>
                          <a:cs typeface="Arial" panose="020B0604020202020204" pitchFamily="34" charset="0"/>
                        </a:rPr>
                        <a:t>12 (5%)</a:t>
                      </a:r>
                    </a:p>
                  </a:txBody>
                  <a:tcPr marT="14400" marB="14400"/>
                </a:tc>
                <a:tc>
                  <a:txBody>
                    <a:bodyPr/>
                    <a:lstStyle/>
                    <a:p>
                      <a:pPr algn="ctr"/>
                      <a:r>
                        <a:rPr lang="en-GB" sz="1100" noProof="0" dirty="0">
                          <a:latin typeface="Arial" panose="020B0604020202020204" pitchFamily="34" charset="0"/>
                          <a:cs typeface="Arial" panose="020B0604020202020204" pitchFamily="34" charset="0"/>
                        </a:rPr>
                        <a:t>8 (3%)</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1 (&lt;1%)</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2670595426"/>
                  </a:ext>
                </a:extLst>
              </a:tr>
              <a:tr h="0">
                <a:tc>
                  <a:txBody>
                    <a:bodyPr/>
                    <a:lstStyle/>
                    <a:p>
                      <a:r>
                        <a:rPr lang="en-GB" sz="1100" noProof="0" dirty="0">
                          <a:latin typeface="Arial" panose="020B0604020202020204" pitchFamily="34" charset="0"/>
                          <a:cs typeface="Arial" panose="020B0604020202020204" pitchFamily="34" charset="0"/>
                        </a:rPr>
                        <a:t>Hypophosphatemia</a:t>
                      </a:r>
                    </a:p>
                  </a:txBody>
                  <a:tcPr marT="14400" marB="14400"/>
                </a:tc>
                <a:tc>
                  <a:txBody>
                    <a:bodyPr/>
                    <a:lstStyle/>
                    <a:p>
                      <a:pPr algn="ctr"/>
                      <a:r>
                        <a:rPr lang="en-GB" sz="1100" noProof="0" dirty="0">
                          <a:latin typeface="Arial" panose="020B0604020202020204" pitchFamily="34" charset="0"/>
                          <a:cs typeface="Arial" panose="020B0604020202020204" pitchFamily="34" charset="0"/>
                        </a:rPr>
                        <a:t>5 (2%)</a:t>
                      </a:r>
                    </a:p>
                  </a:txBody>
                  <a:tcPr marT="14400" marB="14400"/>
                </a:tc>
                <a:tc>
                  <a:txBody>
                    <a:bodyPr/>
                    <a:lstStyle/>
                    <a:p>
                      <a:pPr algn="ctr"/>
                      <a:r>
                        <a:rPr lang="en-GB" sz="1100" noProof="0" dirty="0">
                          <a:latin typeface="Arial" panose="020B0604020202020204" pitchFamily="34" charset="0"/>
                          <a:cs typeface="Arial" panose="020B0604020202020204" pitchFamily="34" charset="0"/>
                        </a:rPr>
                        <a:t>9 (3%)</a:t>
                      </a:r>
                    </a:p>
                  </a:txBody>
                  <a:tcPr marT="14400" marB="14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tc>
                  <a:txBody>
                    <a:bodyPr/>
                    <a:lstStyle/>
                    <a:p>
                      <a:pPr algn="ctr"/>
                      <a:r>
                        <a:rPr lang="en-GB" sz="1100" noProof="0" dirty="0">
                          <a:latin typeface="Arial" panose="020B0604020202020204" pitchFamily="34" charset="0"/>
                          <a:cs typeface="Arial" panose="020B0604020202020204" pitchFamily="34" charset="0"/>
                        </a:rPr>
                        <a:t>0</a:t>
                      </a:r>
                    </a:p>
                  </a:txBody>
                  <a:tcPr marT="14400" marB="14400"/>
                </a:tc>
                <a:extLst>
                  <a:ext uri="{0D108BD9-81ED-4DB2-BD59-A6C34878D82A}">
                    <a16:rowId xmlns:a16="http://schemas.microsoft.com/office/drawing/2014/main" val="1915102357"/>
                  </a:ext>
                </a:extLst>
              </a:tr>
              <a:tr h="0">
                <a:tc gridSpan="6">
                  <a:txBody>
                    <a:bodyPr/>
                    <a:lstStyle/>
                    <a:p>
                      <a:pPr>
                        <a:spcAft>
                          <a:spcPts val="200"/>
                        </a:spcAft>
                      </a:pPr>
                      <a:r>
                        <a:rPr lang="en-GB" sz="1000" kern="1200" noProof="0" dirty="0">
                          <a:solidFill>
                            <a:schemeClr val="dk1"/>
                          </a:solidFill>
                          <a:effectLst/>
                          <a:latin typeface="Arial" panose="020B0604020202020204" pitchFamily="34" charset="0"/>
                          <a:ea typeface="+mn-ea"/>
                          <a:cs typeface="Arial" panose="020B0604020202020204" pitchFamily="34" charset="0"/>
                        </a:rPr>
                        <a:t>The adverse events listed here are those that occurred at any grade in at least 15% of patients, or at grade 3 or worse in at least 3% of patients, regardless of attribution. </a:t>
                      </a:r>
                    </a:p>
                    <a:p>
                      <a:pPr>
                        <a:spcAft>
                          <a:spcPts val="200"/>
                        </a:spcAft>
                      </a:pPr>
                      <a:r>
                        <a:rPr lang="en-GB" sz="1000" dirty="0">
                          <a:latin typeface="Arial" panose="020B0604020202020204" pitchFamily="34" charset="0"/>
                          <a:cs typeface="Arial" panose="020B0604020202020204" pitchFamily="34" charset="0"/>
                        </a:rPr>
                        <a:t>Data cut-off: Feb 19, 2019</a:t>
                      </a:r>
                    </a:p>
                  </a:txBody>
                  <a:tcPr marT="28800" marB="28800">
                    <a:noFill/>
                  </a:tcPr>
                </a:tc>
                <a:tc h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h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T="28800" marB="28800"/>
                </a:tc>
                <a:tc hMerge="1">
                  <a:txBody>
                    <a:bodyPr/>
                    <a:lstStyle/>
                    <a:p>
                      <a:pPr algn="ctr"/>
                      <a:endParaRPr lang="en-US" sz="1000" dirty="0">
                        <a:latin typeface="Arial" panose="020B0604020202020204" pitchFamily="34" charset="0"/>
                        <a:cs typeface="Arial" panose="020B0604020202020204" pitchFamily="34" charset="0"/>
                      </a:endParaRPr>
                    </a:p>
                  </a:txBody>
                  <a:tcPr marT="28800" marB="28800"/>
                </a:tc>
                <a:tc hMerge="1">
                  <a:txBody>
                    <a:bodyPr/>
                    <a:lstStyle/>
                    <a:p>
                      <a:pPr algn="ctr"/>
                      <a:endParaRPr lang="en-US" sz="10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885014476"/>
                  </a:ext>
                </a:extLst>
              </a:tr>
            </a:tbl>
          </a:graphicData>
        </a:graphic>
      </p:graphicFrame>
      <p:sp>
        <p:nvSpPr>
          <p:cNvPr id="6" name="Content Placeholder 5">
            <a:extLst>
              <a:ext uri="{FF2B5EF4-FFF2-40B4-BE49-F238E27FC236}">
                <a16:creationId xmlns:a16="http://schemas.microsoft.com/office/drawing/2014/main" id="{EA5D0FAC-8343-1A6B-A0BF-1C3EAECD6BBE}"/>
              </a:ext>
            </a:extLst>
          </p:cNvPr>
          <p:cNvSpPr>
            <a:spLocks noGrp="1"/>
          </p:cNvSpPr>
          <p:nvPr>
            <p:ph sz="quarter" idx="15"/>
          </p:nvPr>
        </p:nvSpPr>
        <p:spPr>
          <a:xfrm>
            <a:off x="620183" y="6356351"/>
            <a:ext cx="10180339" cy="365125"/>
          </a:xfrm>
        </p:spPr>
        <p:txBody>
          <a:bodyPr anchor="b" anchorCtr="0"/>
          <a:lstStyle/>
          <a:p>
            <a:r>
              <a:rPr lang="da-DK" altLang="en-US" dirty="0">
                <a:sym typeface="Arial"/>
              </a:rPr>
              <a:t>Hong D, et al. Lancet Oncol. 2020;21:531-40</a:t>
            </a:r>
          </a:p>
        </p:txBody>
      </p:sp>
      <p:sp>
        <p:nvSpPr>
          <p:cNvPr id="20" name="Slide Number Placeholder 19">
            <a:extLst>
              <a:ext uri="{FF2B5EF4-FFF2-40B4-BE49-F238E27FC236}">
                <a16:creationId xmlns:a16="http://schemas.microsoft.com/office/drawing/2014/main" id="{9FE9DCA4-F14E-6940-892E-310C6502C28E}"/>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241140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fontScale="90000"/>
          </a:bodyPr>
          <a:lstStyle/>
          <a:p>
            <a:r>
              <a:rPr lang="en-GB" noProof="0" dirty="0"/>
              <a:t>lung connect</a:t>
            </a:r>
            <a:br>
              <a:rPr lang="en-GB" noProof="0" dirty="0"/>
            </a:br>
            <a:br>
              <a:rPr lang="en-GB" noProof="0" dirty="0"/>
            </a:br>
            <a:r>
              <a:rPr lang="en-GB" dirty="0"/>
              <a:t>The Critical Role of Testing and Management in </a:t>
            </a:r>
            <a:r>
              <a:rPr lang="en-GB" i="1" dirty="0"/>
              <a:t>NTRK-</a:t>
            </a:r>
            <a:r>
              <a:rPr lang="en-GB" dirty="0"/>
              <a:t>Positive Non-Small Cell Lung Cancer</a:t>
            </a:r>
            <a:br>
              <a:rPr lang="en-GB" noProof="0" dirty="0"/>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noProof="0" dirty="0"/>
              <a:t>Dr Herbert Loong, MD</a:t>
            </a:r>
          </a:p>
          <a:p>
            <a:pPr>
              <a:spcBef>
                <a:spcPts val="0"/>
              </a:spcBef>
            </a:pPr>
            <a:r>
              <a:rPr lang="en-GB" sz="2200" b="1" noProof="0" dirty="0">
                <a:effectLst/>
                <a:ea typeface="Aptos" panose="020B0004020202020204" pitchFamily="34" charset="0"/>
              </a:rPr>
              <a:t>The Chinese University of Hong Kong, China</a:t>
            </a:r>
          </a:p>
          <a:p>
            <a:pPr>
              <a:spcBef>
                <a:spcPts val="0"/>
              </a:spcBef>
            </a:pPr>
            <a:br>
              <a:rPr lang="en-GB" sz="2400" b="1" noProof="0" dirty="0"/>
            </a:br>
            <a:r>
              <a:rPr lang="en-GB" sz="2400" b="1" noProof="0" dirty="0"/>
              <a:t>June 2026</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960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87050-AF81-323B-C496-1CD8F2E41A9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D2B218F-874D-F72E-D997-6436DAD161EC}"/>
              </a:ext>
            </a:extLst>
          </p:cNvPr>
          <p:cNvSpPr>
            <a:spLocks noGrp="1"/>
          </p:cNvSpPr>
          <p:nvPr>
            <p:ph type="title"/>
          </p:nvPr>
        </p:nvSpPr>
        <p:spPr>
          <a:xfrm>
            <a:off x="619201" y="259200"/>
            <a:ext cx="10963199" cy="864000"/>
          </a:xfrm>
        </p:spPr>
        <p:txBody>
          <a:bodyPr>
            <a:normAutofit/>
          </a:bodyPr>
          <a:lstStyle/>
          <a:p>
            <a:r>
              <a:rPr lang="en-GB" noProof="0" dirty="0"/>
              <a:t>entrectinib: updated Efficacy Across solid Tumours</a:t>
            </a:r>
          </a:p>
        </p:txBody>
      </p:sp>
      <p:sp>
        <p:nvSpPr>
          <p:cNvPr id="11" name="Content Placeholder 10">
            <a:extLst>
              <a:ext uri="{FF2B5EF4-FFF2-40B4-BE49-F238E27FC236}">
                <a16:creationId xmlns:a16="http://schemas.microsoft.com/office/drawing/2014/main" id="{1E409C5C-7D1A-217A-7FF8-B2C03E6DF667}"/>
              </a:ext>
            </a:extLst>
          </p:cNvPr>
          <p:cNvSpPr>
            <a:spLocks noGrp="1"/>
          </p:cNvSpPr>
          <p:nvPr>
            <p:ph sz="quarter" idx="15"/>
          </p:nvPr>
        </p:nvSpPr>
        <p:spPr>
          <a:xfrm>
            <a:off x="620183" y="6356351"/>
            <a:ext cx="10180339" cy="365125"/>
          </a:xfrm>
        </p:spPr>
        <p:txBody>
          <a:bodyPr anchor="b" anchorCtr="0"/>
          <a:lstStyle/>
          <a:p>
            <a:pPr lvl="0"/>
            <a:r>
              <a:rPr lang="en-GB" noProof="0" dirty="0">
                <a:solidFill>
                  <a:schemeClr val="tx2"/>
                </a:solidFill>
              </a:rPr>
              <a:t>* CNS metastases (investigator)</a:t>
            </a:r>
          </a:p>
          <a:p>
            <a:pPr lvl="0"/>
            <a:r>
              <a:rPr lang="en-GB" noProof="0" dirty="0">
                <a:solidFill>
                  <a:schemeClr val="tx2"/>
                </a:solidFill>
              </a:rPr>
              <a:t>CNS, central nervous system; CR, complete response; CRC, colorectal carcinoma; CUP, cancer of unknown primary; GI, gastrointestinal; MASC, mammary analogue secretory carcinoma; ND, not determined; NE, not estimable; NSCLC, non-small cell lung cancer; PD, progressive disease; PR, partial response; SD, stable disease; SLD, sum of longest diameter</a:t>
            </a:r>
          </a:p>
          <a:p>
            <a:pPr lvl="0"/>
            <a:r>
              <a:rPr lang="en-GB" noProof="0" dirty="0">
                <a:solidFill>
                  <a:schemeClr val="tx2"/>
                </a:solidFill>
                <a:sym typeface="Arial"/>
              </a:rPr>
              <a:t>Demetri GD, et al. Clin Cancer Res. 2022;28:1302-12</a:t>
            </a:r>
          </a:p>
        </p:txBody>
      </p:sp>
      <p:sp>
        <p:nvSpPr>
          <p:cNvPr id="2" name="Rectangle: Rounded Corners 1">
            <a:extLst>
              <a:ext uri="{FF2B5EF4-FFF2-40B4-BE49-F238E27FC236}">
                <a16:creationId xmlns:a16="http://schemas.microsoft.com/office/drawing/2014/main" id="{7645A14F-F386-8308-0B29-AA6C95398717}"/>
              </a:ext>
            </a:extLst>
          </p:cNvPr>
          <p:cNvSpPr/>
          <p:nvPr/>
        </p:nvSpPr>
        <p:spPr bwMode="auto">
          <a:xfrm>
            <a:off x="6552072" y="1890000"/>
            <a:ext cx="1432892" cy="228178"/>
          </a:xfrm>
          <a:prstGeom prst="roundRect">
            <a:avLst/>
          </a:prstGeom>
          <a:noFill/>
          <a:ln w="38100">
            <a:solidFill>
              <a:srgbClr val="FF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4707AC14-195B-82CC-0F22-10602E6F2E12}"/>
              </a:ext>
            </a:extLst>
          </p:cNvPr>
          <p:cNvSpPr txBox="1"/>
          <p:nvPr/>
        </p:nvSpPr>
        <p:spPr>
          <a:xfrm>
            <a:off x="8156195" y="5656333"/>
            <a:ext cx="2495045" cy="307777"/>
          </a:xfrm>
          <a:prstGeom prst="rect">
            <a:avLst/>
          </a:prstGeom>
          <a:noFill/>
        </p:spPr>
        <p:txBody>
          <a:bodyPr wrap="square">
            <a:spAutoFit/>
          </a:bodyPr>
          <a:lstStyle/>
          <a:p>
            <a:r>
              <a:rPr lang="en-GB" sz="1400" noProof="0" dirty="0">
                <a:latin typeface="Arial" panose="020B0604020202020204" pitchFamily="34" charset="0"/>
                <a:cs typeface="Arial" panose="020B0604020202020204" pitchFamily="34" charset="0"/>
              </a:rPr>
              <a:t>Data cut-off August 31, 2020</a:t>
            </a:r>
          </a:p>
        </p:txBody>
      </p:sp>
      <p:sp>
        <p:nvSpPr>
          <p:cNvPr id="18" name="TextBox 17">
            <a:extLst>
              <a:ext uri="{FF2B5EF4-FFF2-40B4-BE49-F238E27FC236}">
                <a16:creationId xmlns:a16="http://schemas.microsoft.com/office/drawing/2014/main" id="{A1BFBB89-E595-B996-52F0-0C6A4BC3C813}"/>
              </a:ext>
            </a:extLst>
          </p:cNvPr>
          <p:cNvSpPr txBox="1"/>
          <p:nvPr/>
        </p:nvSpPr>
        <p:spPr>
          <a:xfrm rot="16200000">
            <a:off x="-1061888" y="3503270"/>
            <a:ext cx="3123178"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Best % improvement from baseline in SLD</a:t>
            </a:r>
          </a:p>
        </p:txBody>
      </p:sp>
      <p:sp>
        <p:nvSpPr>
          <p:cNvPr id="19" name="TextBox 18">
            <a:extLst>
              <a:ext uri="{FF2B5EF4-FFF2-40B4-BE49-F238E27FC236}">
                <a16:creationId xmlns:a16="http://schemas.microsoft.com/office/drawing/2014/main" id="{36DD577E-FADC-518D-7B82-1554A9A0324D}"/>
              </a:ext>
            </a:extLst>
          </p:cNvPr>
          <p:cNvSpPr txBox="1"/>
          <p:nvPr/>
        </p:nvSpPr>
        <p:spPr>
          <a:xfrm>
            <a:off x="695400" y="1772402"/>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100</a:t>
            </a:r>
          </a:p>
        </p:txBody>
      </p:sp>
      <p:sp>
        <p:nvSpPr>
          <p:cNvPr id="20" name="TextBox 19">
            <a:extLst>
              <a:ext uri="{FF2B5EF4-FFF2-40B4-BE49-F238E27FC236}">
                <a16:creationId xmlns:a16="http://schemas.microsoft.com/office/drawing/2014/main" id="{F1FB4AB4-FC49-2F82-B08B-C4B1275794F2}"/>
              </a:ext>
            </a:extLst>
          </p:cNvPr>
          <p:cNvSpPr txBox="1"/>
          <p:nvPr/>
        </p:nvSpPr>
        <p:spPr>
          <a:xfrm>
            <a:off x="2063552" y="1700808"/>
            <a:ext cx="2016224" cy="810735"/>
          </a:xfrm>
          <a:prstGeom prst="rect">
            <a:avLst/>
          </a:prstGeom>
          <a:noFill/>
        </p:spPr>
        <p:txBody>
          <a:bodyPr wrap="square" lIns="0" tIns="0" rIns="0" bIns="0" rtlCol="0">
            <a:spAutoFit/>
          </a:bodyPr>
          <a:lstStyle/>
          <a:p>
            <a:pPr>
              <a:lnSpc>
                <a:spcPct val="112000"/>
              </a:lnSpc>
            </a:pPr>
            <a:r>
              <a:rPr lang="en-GB" sz="1200" noProof="0" dirty="0">
                <a:latin typeface="Arial" panose="020B0604020202020204" pitchFamily="34" charset="0"/>
                <a:ea typeface="Aileron" charset="0"/>
                <a:cs typeface="Arial" panose="020B0604020202020204" pitchFamily="34" charset="0"/>
              </a:rPr>
              <a:t>Breast (n=5)</a:t>
            </a:r>
          </a:p>
          <a:p>
            <a:pPr>
              <a:lnSpc>
                <a:spcPct val="112000"/>
              </a:lnSpc>
            </a:pPr>
            <a:r>
              <a:rPr lang="en-GB" sz="1200" noProof="0" dirty="0" err="1">
                <a:latin typeface="Arial" panose="020B0604020202020204" pitchFamily="34" charset="0"/>
                <a:ea typeface="Aileron" charset="0"/>
                <a:cs typeface="Arial" panose="020B0604020202020204" pitchFamily="34" charset="0"/>
              </a:rPr>
              <a:t>Gynecologic</a:t>
            </a:r>
            <a:r>
              <a:rPr lang="en-GB" sz="1200" noProof="0" dirty="0">
                <a:latin typeface="Arial" panose="020B0604020202020204" pitchFamily="34" charset="0"/>
                <a:ea typeface="Aileron" charset="0"/>
                <a:cs typeface="Arial" panose="020B0604020202020204" pitchFamily="34" charset="0"/>
              </a:rPr>
              <a:t> (n=1)</a:t>
            </a:r>
          </a:p>
          <a:p>
            <a:pPr>
              <a:lnSpc>
                <a:spcPct val="112000"/>
              </a:lnSpc>
            </a:pPr>
            <a:r>
              <a:rPr lang="en-GB" sz="1200" noProof="0" dirty="0">
                <a:latin typeface="Arial" panose="020B0604020202020204" pitchFamily="34" charset="0"/>
                <a:ea typeface="Aileron" charset="0"/>
                <a:cs typeface="Arial" panose="020B0604020202020204" pitchFamily="34" charset="0"/>
              </a:rPr>
              <a:t>Salivary (MASC; n=21)</a:t>
            </a:r>
          </a:p>
          <a:p>
            <a:pPr>
              <a:lnSpc>
                <a:spcPct val="112000"/>
              </a:lnSpc>
            </a:pPr>
            <a:r>
              <a:rPr lang="en-GB" sz="1200" noProof="0" dirty="0">
                <a:latin typeface="Arial" panose="020B0604020202020204" pitchFamily="34" charset="0"/>
                <a:ea typeface="Aileron" charset="0"/>
                <a:cs typeface="Arial" panose="020B0604020202020204" pitchFamily="34" charset="0"/>
              </a:rPr>
              <a:t>CUP (n=2)</a:t>
            </a:r>
          </a:p>
        </p:txBody>
      </p:sp>
      <p:sp>
        <p:nvSpPr>
          <p:cNvPr id="21" name="TextBox 20">
            <a:extLst>
              <a:ext uri="{FF2B5EF4-FFF2-40B4-BE49-F238E27FC236}">
                <a16:creationId xmlns:a16="http://schemas.microsoft.com/office/drawing/2014/main" id="{0A6DCE85-10C2-2656-AA03-E497F3A8B544}"/>
              </a:ext>
            </a:extLst>
          </p:cNvPr>
          <p:cNvSpPr txBox="1"/>
          <p:nvPr/>
        </p:nvSpPr>
        <p:spPr>
          <a:xfrm>
            <a:off x="4079776" y="1700808"/>
            <a:ext cx="2016224" cy="1017586"/>
          </a:xfrm>
          <a:prstGeom prst="rect">
            <a:avLst/>
          </a:prstGeom>
          <a:noFill/>
        </p:spPr>
        <p:txBody>
          <a:bodyPr wrap="square" lIns="0" tIns="0" rIns="0" bIns="0" rtlCol="0">
            <a:spAutoFit/>
          </a:bodyPr>
          <a:lstStyle/>
          <a:p>
            <a:pPr>
              <a:lnSpc>
                <a:spcPct val="112000"/>
              </a:lnSpc>
            </a:pPr>
            <a:r>
              <a:rPr lang="en-GB" sz="1200" noProof="0" dirty="0">
                <a:latin typeface="Arial" panose="020B0604020202020204" pitchFamily="34" charset="0"/>
                <a:ea typeface="Aileron" charset="0"/>
                <a:cs typeface="Arial" panose="020B0604020202020204" pitchFamily="34" charset="0"/>
              </a:rPr>
              <a:t>Cholangiocarcinoma (n=1)</a:t>
            </a:r>
          </a:p>
          <a:p>
            <a:pPr>
              <a:lnSpc>
                <a:spcPct val="112000"/>
              </a:lnSpc>
            </a:pPr>
            <a:r>
              <a:rPr lang="en-GB" sz="1200" noProof="0" dirty="0">
                <a:latin typeface="Arial" panose="020B0604020202020204" pitchFamily="34" charset="0"/>
                <a:ea typeface="Aileron" charset="0"/>
                <a:cs typeface="Arial" panose="020B0604020202020204" pitchFamily="34" charset="0"/>
              </a:rPr>
              <a:t>Neuroendocrine (n=4)</a:t>
            </a:r>
          </a:p>
          <a:p>
            <a:pPr>
              <a:lnSpc>
                <a:spcPct val="112000"/>
              </a:lnSpc>
            </a:pPr>
            <a:r>
              <a:rPr lang="en-GB" sz="1200" noProof="0" dirty="0">
                <a:latin typeface="Arial" panose="020B0604020202020204" pitchFamily="34" charset="0"/>
                <a:ea typeface="Aileron" charset="0"/>
                <a:cs typeface="Arial" panose="020B0604020202020204" pitchFamily="34" charset="0"/>
              </a:rPr>
              <a:t>Sarcoma (n=24)</a:t>
            </a:r>
          </a:p>
          <a:p>
            <a:pPr>
              <a:lnSpc>
                <a:spcPct val="112000"/>
              </a:lnSpc>
            </a:pPr>
            <a:r>
              <a:rPr lang="en-GB" sz="1200" noProof="0" dirty="0">
                <a:latin typeface="Arial" panose="020B0604020202020204" pitchFamily="34" charset="0"/>
                <a:ea typeface="Aileron" charset="0"/>
                <a:cs typeface="Arial" panose="020B0604020202020204" pitchFamily="34" charset="0"/>
              </a:rPr>
              <a:t>CR/PR (n=74)</a:t>
            </a:r>
          </a:p>
          <a:p>
            <a:pPr>
              <a:lnSpc>
                <a:spcPct val="112000"/>
              </a:lnSpc>
            </a:pPr>
            <a:r>
              <a:rPr lang="en-GB" sz="1200" noProof="0" dirty="0">
                <a:latin typeface="Arial" panose="020B0604020202020204" pitchFamily="34" charset="0"/>
                <a:ea typeface="Aileron" charset="0"/>
                <a:cs typeface="Arial" panose="020B0604020202020204" pitchFamily="34" charset="0"/>
              </a:rPr>
              <a:t>SD (n=13)</a:t>
            </a:r>
          </a:p>
        </p:txBody>
      </p:sp>
      <p:sp>
        <p:nvSpPr>
          <p:cNvPr id="22" name="Rectangle 21">
            <a:extLst>
              <a:ext uri="{FF2B5EF4-FFF2-40B4-BE49-F238E27FC236}">
                <a16:creationId xmlns:a16="http://schemas.microsoft.com/office/drawing/2014/main" id="{2E1AB2AE-DCF0-C505-E396-B01262627D25}"/>
              </a:ext>
            </a:extLst>
          </p:cNvPr>
          <p:cNvSpPr>
            <a:spLocks/>
          </p:cNvSpPr>
          <p:nvPr/>
        </p:nvSpPr>
        <p:spPr>
          <a:xfrm>
            <a:off x="1231200" y="2404800"/>
            <a:ext cx="72000" cy="1234800"/>
          </a:xfrm>
          <a:prstGeom prst="rect">
            <a:avLst/>
          </a:prstGeom>
          <a:pattFill prst="wdUpDiag">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a:extLst>
              <a:ext uri="{FF2B5EF4-FFF2-40B4-BE49-F238E27FC236}">
                <a16:creationId xmlns:a16="http://schemas.microsoft.com/office/drawing/2014/main" id="{EFE865A9-91D8-EF37-78FB-E9D04AA802CD}"/>
              </a:ext>
            </a:extLst>
          </p:cNvPr>
          <p:cNvSpPr/>
          <p:nvPr/>
        </p:nvSpPr>
        <p:spPr>
          <a:xfrm>
            <a:off x="2400355" y="3645025"/>
            <a:ext cx="72000" cy="306000"/>
          </a:xfrm>
          <a:prstGeom prst="rect">
            <a:avLst/>
          </a:prstGeom>
          <a:pattFill prst="dkHorz">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28" name="Straight Connector 27">
            <a:extLst>
              <a:ext uri="{FF2B5EF4-FFF2-40B4-BE49-F238E27FC236}">
                <a16:creationId xmlns:a16="http://schemas.microsoft.com/office/drawing/2014/main" id="{C1D8ED1D-D61E-01EE-3D86-1B988259B252}"/>
              </a:ext>
            </a:extLst>
          </p:cNvPr>
          <p:cNvCxnSpPr/>
          <p:nvPr/>
        </p:nvCxnSpPr>
        <p:spPr>
          <a:xfrm>
            <a:off x="1055440" y="321322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9CB4662-C07F-C3AB-ED37-88A97AA75348}"/>
              </a:ext>
            </a:extLst>
          </p:cNvPr>
          <p:cNvCxnSpPr/>
          <p:nvPr/>
        </p:nvCxnSpPr>
        <p:spPr>
          <a:xfrm>
            <a:off x="1055440" y="278459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D7B2003-84A5-46F6-8597-8AF4DD1F025E}"/>
              </a:ext>
            </a:extLst>
          </p:cNvPr>
          <p:cNvCxnSpPr/>
          <p:nvPr/>
        </p:nvCxnSpPr>
        <p:spPr>
          <a:xfrm>
            <a:off x="1055440" y="235597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D9EA338-7D2C-3991-E4DA-93E640B14533}"/>
              </a:ext>
            </a:extLst>
          </p:cNvPr>
          <p:cNvCxnSpPr/>
          <p:nvPr/>
        </p:nvCxnSpPr>
        <p:spPr>
          <a:xfrm>
            <a:off x="1055440" y="193687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875A239-F585-5D52-3C08-EDA293A647C0}"/>
              </a:ext>
            </a:extLst>
          </p:cNvPr>
          <p:cNvCxnSpPr/>
          <p:nvPr/>
        </p:nvCxnSpPr>
        <p:spPr>
          <a:xfrm>
            <a:off x="1055440" y="407047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87EF7EB-E208-EA21-77EC-9DDCC4D4299D}"/>
              </a:ext>
            </a:extLst>
          </p:cNvPr>
          <p:cNvCxnSpPr/>
          <p:nvPr/>
        </p:nvCxnSpPr>
        <p:spPr>
          <a:xfrm>
            <a:off x="1055440" y="449592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9BD386C-A651-C5EB-97C2-7A9D09144B9A}"/>
              </a:ext>
            </a:extLst>
          </p:cNvPr>
          <p:cNvCxnSpPr/>
          <p:nvPr/>
        </p:nvCxnSpPr>
        <p:spPr>
          <a:xfrm>
            <a:off x="1055440" y="492454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C34EC1E-AE84-57EF-B82A-127574B9D8DD}"/>
              </a:ext>
            </a:extLst>
          </p:cNvPr>
          <p:cNvCxnSpPr/>
          <p:nvPr/>
        </p:nvCxnSpPr>
        <p:spPr>
          <a:xfrm>
            <a:off x="1055440" y="534999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8A54D53B-285F-3286-0FCF-8201558795DF}"/>
              </a:ext>
            </a:extLst>
          </p:cNvPr>
          <p:cNvSpPr>
            <a:spLocks/>
          </p:cNvSpPr>
          <p:nvPr/>
        </p:nvSpPr>
        <p:spPr>
          <a:xfrm>
            <a:off x="1501005" y="3438000"/>
            <a:ext cx="72000" cy="201600"/>
          </a:xfrm>
          <a:prstGeom prst="rect">
            <a:avLst/>
          </a:prstGeom>
          <a:pattFill prst="wdUpDiag">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8" name="Rectangle 37">
            <a:extLst>
              <a:ext uri="{FF2B5EF4-FFF2-40B4-BE49-F238E27FC236}">
                <a16:creationId xmlns:a16="http://schemas.microsoft.com/office/drawing/2014/main" id="{3E9F9AAF-3AC5-5D64-3207-D57BEBC5C485}"/>
              </a:ext>
            </a:extLst>
          </p:cNvPr>
          <p:cNvSpPr>
            <a:spLocks/>
          </p:cNvSpPr>
          <p:nvPr/>
        </p:nvSpPr>
        <p:spPr>
          <a:xfrm>
            <a:off x="1680875" y="3438000"/>
            <a:ext cx="72000" cy="201600"/>
          </a:xfrm>
          <a:prstGeom prst="rect">
            <a:avLst/>
          </a:prstGeom>
          <a:pattFill prst="wdUpDiag">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A36FCA99-5DE7-6894-08D0-CE1AD6EF3403}"/>
              </a:ext>
            </a:extLst>
          </p:cNvPr>
          <p:cNvSpPr>
            <a:spLocks/>
          </p:cNvSpPr>
          <p:nvPr/>
        </p:nvSpPr>
        <p:spPr>
          <a:xfrm>
            <a:off x="1590940" y="3438000"/>
            <a:ext cx="72000" cy="201600"/>
          </a:xfrm>
          <a:prstGeom prst="rect">
            <a:avLst/>
          </a:prstGeom>
          <a:pattFill prst="wdUpDiag">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6" name="Rectangle 45">
            <a:extLst>
              <a:ext uri="{FF2B5EF4-FFF2-40B4-BE49-F238E27FC236}">
                <a16:creationId xmlns:a16="http://schemas.microsoft.com/office/drawing/2014/main" id="{F75E37D1-40DD-7DF5-97B4-01E0EFFE22B5}"/>
              </a:ext>
            </a:extLst>
          </p:cNvPr>
          <p:cNvSpPr/>
          <p:nvPr/>
        </p:nvSpPr>
        <p:spPr>
          <a:xfrm>
            <a:off x="1860674" y="1738462"/>
            <a:ext cx="134491" cy="10636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0" name="Rectangle 49">
            <a:extLst>
              <a:ext uri="{FF2B5EF4-FFF2-40B4-BE49-F238E27FC236}">
                <a16:creationId xmlns:a16="http://schemas.microsoft.com/office/drawing/2014/main" id="{1F0B3060-C723-A073-A847-1D7A836B472D}"/>
              </a:ext>
            </a:extLst>
          </p:cNvPr>
          <p:cNvSpPr/>
          <p:nvPr/>
        </p:nvSpPr>
        <p:spPr>
          <a:xfrm>
            <a:off x="1860674" y="2367112"/>
            <a:ext cx="134491" cy="106362"/>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1" name="Rectangle 50">
            <a:extLst>
              <a:ext uri="{FF2B5EF4-FFF2-40B4-BE49-F238E27FC236}">
                <a16:creationId xmlns:a16="http://schemas.microsoft.com/office/drawing/2014/main" id="{FFF5980F-617A-3AD1-2EB1-EE032EC5E7EF}"/>
              </a:ext>
            </a:extLst>
          </p:cNvPr>
          <p:cNvSpPr/>
          <p:nvPr/>
        </p:nvSpPr>
        <p:spPr>
          <a:xfrm>
            <a:off x="1860674" y="2157562"/>
            <a:ext cx="134491" cy="10636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2" name="Rectangle 51">
            <a:extLst>
              <a:ext uri="{FF2B5EF4-FFF2-40B4-BE49-F238E27FC236}">
                <a16:creationId xmlns:a16="http://schemas.microsoft.com/office/drawing/2014/main" id="{AB909A1A-0D6D-7DDB-5C00-63C8A9B37323}"/>
              </a:ext>
            </a:extLst>
          </p:cNvPr>
          <p:cNvSpPr/>
          <p:nvPr/>
        </p:nvSpPr>
        <p:spPr>
          <a:xfrm>
            <a:off x="1860674" y="1948012"/>
            <a:ext cx="134491" cy="1063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7" name="Rectangle 56">
            <a:extLst>
              <a:ext uri="{FF2B5EF4-FFF2-40B4-BE49-F238E27FC236}">
                <a16:creationId xmlns:a16="http://schemas.microsoft.com/office/drawing/2014/main" id="{37930A61-F42F-35D6-EB1B-1706E38287F8}"/>
              </a:ext>
            </a:extLst>
          </p:cNvPr>
          <p:cNvSpPr/>
          <p:nvPr/>
        </p:nvSpPr>
        <p:spPr>
          <a:xfrm>
            <a:off x="3875534" y="1738462"/>
            <a:ext cx="134491" cy="106362"/>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8" name="Rectangle 57">
            <a:extLst>
              <a:ext uri="{FF2B5EF4-FFF2-40B4-BE49-F238E27FC236}">
                <a16:creationId xmlns:a16="http://schemas.microsoft.com/office/drawing/2014/main" id="{0A8345B9-EB0B-8F3D-EA57-519987534911}"/>
              </a:ext>
            </a:extLst>
          </p:cNvPr>
          <p:cNvSpPr/>
          <p:nvPr/>
        </p:nvSpPr>
        <p:spPr>
          <a:xfrm>
            <a:off x="3875534" y="2367112"/>
            <a:ext cx="134491" cy="1063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9" name="Rectangle 58">
            <a:extLst>
              <a:ext uri="{FF2B5EF4-FFF2-40B4-BE49-F238E27FC236}">
                <a16:creationId xmlns:a16="http://schemas.microsoft.com/office/drawing/2014/main" id="{2408A46C-A87C-FE1D-3FAE-D3051993B355}"/>
              </a:ext>
            </a:extLst>
          </p:cNvPr>
          <p:cNvSpPr/>
          <p:nvPr/>
        </p:nvSpPr>
        <p:spPr>
          <a:xfrm>
            <a:off x="3875534" y="2157562"/>
            <a:ext cx="134491" cy="10636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0" name="Rectangle 59">
            <a:extLst>
              <a:ext uri="{FF2B5EF4-FFF2-40B4-BE49-F238E27FC236}">
                <a16:creationId xmlns:a16="http://schemas.microsoft.com/office/drawing/2014/main" id="{3A5F0654-3E5A-50B2-6E87-51C557049623}"/>
              </a:ext>
            </a:extLst>
          </p:cNvPr>
          <p:cNvSpPr/>
          <p:nvPr/>
        </p:nvSpPr>
        <p:spPr>
          <a:xfrm>
            <a:off x="3875534" y="1948012"/>
            <a:ext cx="134491" cy="10636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1" name="TextBox 60">
            <a:extLst>
              <a:ext uri="{FF2B5EF4-FFF2-40B4-BE49-F238E27FC236}">
                <a16:creationId xmlns:a16="http://schemas.microsoft.com/office/drawing/2014/main" id="{7BD8328F-7C8E-DCAF-95A4-EBC5BDC1AC69}"/>
              </a:ext>
            </a:extLst>
          </p:cNvPr>
          <p:cNvSpPr txBox="1"/>
          <p:nvPr/>
        </p:nvSpPr>
        <p:spPr>
          <a:xfrm>
            <a:off x="6888088" y="1700808"/>
            <a:ext cx="1522611" cy="603883"/>
          </a:xfrm>
          <a:prstGeom prst="rect">
            <a:avLst/>
          </a:prstGeom>
          <a:noFill/>
        </p:spPr>
        <p:txBody>
          <a:bodyPr wrap="square" lIns="0" tIns="0" rIns="0" bIns="0" rtlCol="0">
            <a:spAutoFit/>
          </a:bodyPr>
          <a:lstStyle/>
          <a:p>
            <a:pPr>
              <a:lnSpc>
                <a:spcPct val="112000"/>
              </a:lnSpc>
            </a:pPr>
            <a:r>
              <a:rPr lang="en-GB" sz="1200" noProof="0" dirty="0">
                <a:latin typeface="Arial" panose="020B0604020202020204" pitchFamily="34" charset="0"/>
                <a:ea typeface="Aileron" charset="0"/>
                <a:cs typeface="Arial" panose="020B0604020202020204" pitchFamily="34" charset="0"/>
              </a:rPr>
              <a:t>CRC (n=8)</a:t>
            </a:r>
          </a:p>
          <a:p>
            <a:pPr>
              <a:lnSpc>
                <a:spcPct val="112000"/>
              </a:lnSpc>
            </a:pPr>
            <a:r>
              <a:rPr lang="en-GB" sz="1200" noProof="0" dirty="0">
                <a:latin typeface="Arial" panose="020B0604020202020204" pitchFamily="34" charset="0"/>
                <a:ea typeface="Aileron" charset="0"/>
                <a:cs typeface="Arial" panose="020B0604020202020204" pitchFamily="34" charset="0"/>
              </a:rPr>
              <a:t>NSCLC (n=20)</a:t>
            </a:r>
          </a:p>
          <a:p>
            <a:pPr>
              <a:lnSpc>
                <a:spcPct val="112000"/>
              </a:lnSpc>
            </a:pPr>
            <a:r>
              <a:rPr lang="en-GB" sz="1200" noProof="0" dirty="0">
                <a:latin typeface="Arial" panose="020B0604020202020204" pitchFamily="34" charset="0"/>
                <a:ea typeface="Aileron" charset="0"/>
                <a:cs typeface="Arial" panose="020B0604020202020204" pitchFamily="34" charset="0"/>
              </a:rPr>
              <a:t>Thyroid (n=10)</a:t>
            </a:r>
          </a:p>
        </p:txBody>
      </p:sp>
      <p:sp>
        <p:nvSpPr>
          <p:cNvPr id="62" name="Rectangle 61">
            <a:extLst>
              <a:ext uri="{FF2B5EF4-FFF2-40B4-BE49-F238E27FC236}">
                <a16:creationId xmlns:a16="http://schemas.microsoft.com/office/drawing/2014/main" id="{FC0DD6A8-825D-10CF-77F5-E0FA9E98D247}"/>
              </a:ext>
            </a:extLst>
          </p:cNvPr>
          <p:cNvSpPr/>
          <p:nvPr/>
        </p:nvSpPr>
        <p:spPr>
          <a:xfrm>
            <a:off x="6685210" y="1738462"/>
            <a:ext cx="134491" cy="106362"/>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3" name="Rectangle 62">
            <a:extLst>
              <a:ext uri="{FF2B5EF4-FFF2-40B4-BE49-F238E27FC236}">
                <a16:creationId xmlns:a16="http://schemas.microsoft.com/office/drawing/2014/main" id="{D214F274-5DD9-E0FC-8304-5AE31E7B346E}"/>
              </a:ext>
            </a:extLst>
          </p:cNvPr>
          <p:cNvSpPr/>
          <p:nvPr/>
        </p:nvSpPr>
        <p:spPr>
          <a:xfrm>
            <a:off x="6685210" y="2157562"/>
            <a:ext cx="134491" cy="106362"/>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4" name="Rectangle 63">
            <a:extLst>
              <a:ext uri="{FF2B5EF4-FFF2-40B4-BE49-F238E27FC236}">
                <a16:creationId xmlns:a16="http://schemas.microsoft.com/office/drawing/2014/main" id="{234C99B5-3D7E-6C57-0C73-6F2AC422D295}"/>
              </a:ext>
            </a:extLst>
          </p:cNvPr>
          <p:cNvSpPr/>
          <p:nvPr/>
        </p:nvSpPr>
        <p:spPr>
          <a:xfrm>
            <a:off x="6685210" y="1948012"/>
            <a:ext cx="134491" cy="10636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5" name="TextBox 64">
            <a:extLst>
              <a:ext uri="{FF2B5EF4-FFF2-40B4-BE49-F238E27FC236}">
                <a16:creationId xmlns:a16="http://schemas.microsoft.com/office/drawing/2014/main" id="{13680162-8D83-6317-E4C5-5A7E7022E265}"/>
              </a:ext>
            </a:extLst>
          </p:cNvPr>
          <p:cNvSpPr txBox="1"/>
          <p:nvPr/>
        </p:nvSpPr>
        <p:spPr>
          <a:xfrm>
            <a:off x="8544272" y="1700808"/>
            <a:ext cx="1522611" cy="603883"/>
          </a:xfrm>
          <a:prstGeom prst="rect">
            <a:avLst/>
          </a:prstGeom>
          <a:noFill/>
        </p:spPr>
        <p:txBody>
          <a:bodyPr wrap="square" lIns="0" tIns="0" rIns="0" bIns="0" rtlCol="0">
            <a:spAutoFit/>
          </a:bodyPr>
          <a:lstStyle/>
          <a:p>
            <a:pPr>
              <a:lnSpc>
                <a:spcPct val="112000"/>
              </a:lnSpc>
            </a:pPr>
            <a:r>
              <a:rPr lang="en-GB" sz="1200" noProof="0" dirty="0">
                <a:latin typeface="Arial" panose="020B0604020202020204" pitchFamily="34" charset="0"/>
                <a:ea typeface="Aileron" charset="0"/>
                <a:cs typeface="Arial" panose="020B0604020202020204" pitchFamily="34" charset="0"/>
              </a:rPr>
              <a:t>Head and neck (n=2)</a:t>
            </a:r>
          </a:p>
          <a:p>
            <a:pPr>
              <a:lnSpc>
                <a:spcPct val="112000"/>
              </a:lnSpc>
            </a:pPr>
            <a:r>
              <a:rPr lang="en-GB" sz="1200" noProof="0" dirty="0">
                <a:latin typeface="Arial" panose="020B0604020202020204" pitchFamily="34" charset="0"/>
                <a:ea typeface="Aileron" charset="0"/>
                <a:cs typeface="Arial" panose="020B0604020202020204" pitchFamily="34" charset="0"/>
              </a:rPr>
              <a:t>GI-other (n=1)</a:t>
            </a:r>
          </a:p>
          <a:p>
            <a:pPr>
              <a:lnSpc>
                <a:spcPct val="112000"/>
              </a:lnSpc>
            </a:pPr>
            <a:r>
              <a:rPr lang="en-GB" sz="1200" noProof="0" dirty="0">
                <a:latin typeface="Arial" panose="020B0604020202020204" pitchFamily="34" charset="0"/>
                <a:ea typeface="Aileron" charset="0"/>
                <a:cs typeface="Arial" panose="020B0604020202020204" pitchFamily="34" charset="0"/>
              </a:rPr>
              <a:t>Pancreatic (n=4)</a:t>
            </a:r>
          </a:p>
        </p:txBody>
      </p:sp>
      <p:sp>
        <p:nvSpPr>
          <p:cNvPr id="66" name="Rectangle 65">
            <a:extLst>
              <a:ext uri="{FF2B5EF4-FFF2-40B4-BE49-F238E27FC236}">
                <a16:creationId xmlns:a16="http://schemas.microsoft.com/office/drawing/2014/main" id="{80FC4C0B-C08C-0129-498A-725E79457BEE}"/>
              </a:ext>
            </a:extLst>
          </p:cNvPr>
          <p:cNvSpPr/>
          <p:nvPr/>
        </p:nvSpPr>
        <p:spPr>
          <a:xfrm>
            <a:off x="8341394" y="1738462"/>
            <a:ext cx="134491" cy="1063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7" name="Rectangle 66">
            <a:extLst>
              <a:ext uri="{FF2B5EF4-FFF2-40B4-BE49-F238E27FC236}">
                <a16:creationId xmlns:a16="http://schemas.microsoft.com/office/drawing/2014/main" id="{02B44FF6-1546-51B9-0816-BF8BC10F7BA7}"/>
              </a:ext>
            </a:extLst>
          </p:cNvPr>
          <p:cNvSpPr/>
          <p:nvPr/>
        </p:nvSpPr>
        <p:spPr>
          <a:xfrm>
            <a:off x="8341394" y="2157562"/>
            <a:ext cx="134491" cy="106362"/>
          </a:xfrm>
          <a:prstGeom prst="rect">
            <a:avLst/>
          </a:prstGeom>
          <a:solidFill>
            <a:srgbClr val="FFA4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8" name="Rectangle 67">
            <a:extLst>
              <a:ext uri="{FF2B5EF4-FFF2-40B4-BE49-F238E27FC236}">
                <a16:creationId xmlns:a16="http://schemas.microsoft.com/office/drawing/2014/main" id="{DB07039F-8FC6-0419-4F6D-854C31D863D5}"/>
              </a:ext>
            </a:extLst>
          </p:cNvPr>
          <p:cNvSpPr/>
          <p:nvPr/>
        </p:nvSpPr>
        <p:spPr>
          <a:xfrm>
            <a:off x="8341394" y="1948012"/>
            <a:ext cx="134491" cy="10636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9" name="Rectangle 68">
            <a:extLst>
              <a:ext uri="{FF2B5EF4-FFF2-40B4-BE49-F238E27FC236}">
                <a16:creationId xmlns:a16="http://schemas.microsoft.com/office/drawing/2014/main" id="{A3A55EBF-0E59-5C2F-19E6-2710EF370321}"/>
              </a:ext>
            </a:extLst>
          </p:cNvPr>
          <p:cNvSpPr/>
          <p:nvPr/>
        </p:nvSpPr>
        <p:spPr>
          <a:xfrm>
            <a:off x="10404557" y="3645022"/>
            <a:ext cx="72000" cy="1702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0" name="Rectangle 69">
            <a:extLst>
              <a:ext uri="{FF2B5EF4-FFF2-40B4-BE49-F238E27FC236}">
                <a16:creationId xmlns:a16="http://schemas.microsoft.com/office/drawing/2014/main" id="{447F5B6B-D12E-A8EC-A34D-CCC59DC832CC}"/>
              </a:ext>
            </a:extLst>
          </p:cNvPr>
          <p:cNvSpPr/>
          <p:nvPr/>
        </p:nvSpPr>
        <p:spPr>
          <a:xfrm>
            <a:off x="10314635" y="3645022"/>
            <a:ext cx="72000" cy="170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1" name="Rectangle 70">
            <a:extLst>
              <a:ext uri="{FF2B5EF4-FFF2-40B4-BE49-F238E27FC236}">
                <a16:creationId xmlns:a16="http://schemas.microsoft.com/office/drawing/2014/main" id="{46726D87-6F95-D893-AE3C-B6F1C306F152}"/>
              </a:ext>
            </a:extLst>
          </p:cNvPr>
          <p:cNvSpPr/>
          <p:nvPr/>
        </p:nvSpPr>
        <p:spPr>
          <a:xfrm>
            <a:off x="10224700" y="3645022"/>
            <a:ext cx="72000" cy="1702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Rectangle 71">
            <a:extLst>
              <a:ext uri="{FF2B5EF4-FFF2-40B4-BE49-F238E27FC236}">
                <a16:creationId xmlns:a16="http://schemas.microsoft.com/office/drawing/2014/main" id="{04E4DD5B-A2CA-FDE1-9E60-4C655C371DD5}"/>
              </a:ext>
            </a:extLst>
          </p:cNvPr>
          <p:cNvSpPr/>
          <p:nvPr/>
        </p:nvSpPr>
        <p:spPr>
          <a:xfrm>
            <a:off x="10134765" y="3645022"/>
            <a:ext cx="72000" cy="1702800"/>
          </a:xfrm>
          <a:prstGeom prst="rect">
            <a:avLst/>
          </a:prstGeom>
          <a:pattFill prst="wdUpDiag">
            <a:fgClr>
              <a:schemeClr val="accent5">
                <a:lumMod val="7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3" name="Rectangle 72">
            <a:extLst>
              <a:ext uri="{FF2B5EF4-FFF2-40B4-BE49-F238E27FC236}">
                <a16:creationId xmlns:a16="http://schemas.microsoft.com/office/drawing/2014/main" id="{6A62680F-EC9D-77FC-CBF0-114E4EDAD9B4}"/>
              </a:ext>
            </a:extLst>
          </p:cNvPr>
          <p:cNvSpPr/>
          <p:nvPr/>
        </p:nvSpPr>
        <p:spPr>
          <a:xfrm>
            <a:off x="10044830" y="3645022"/>
            <a:ext cx="72000" cy="1702800"/>
          </a:xfrm>
          <a:prstGeom prst="rect">
            <a:avLst/>
          </a:prstGeom>
          <a:solidFill>
            <a:srgbClr val="B8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4" name="Rectangle 73">
            <a:extLst>
              <a:ext uri="{FF2B5EF4-FFF2-40B4-BE49-F238E27FC236}">
                <a16:creationId xmlns:a16="http://schemas.microsoft.com/office/drawing/2014/main" id="{A5156C54-1712-38AF-22B7-C6EA007DF767}"/>
              </a:ext>
            </a:extLst>
          </p:cNvPr>
          <p:cNvSpPr/>
          <p:nvPr/>
        </p:nvSpPr>
        <p:spPr>
          <a:xfrm>
            <a:off x="9954895"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5" name="Rectangle 74">
            <a:extLst>
              <a:ext uri="{FF2B5EF4-FFF2-40B4-BE49-F238E27FC236}">
                <a16:creationId xmlns:a16="http://schemas.microsoft.com/office/drawing/2014/main" id="{75AD18FF-0198-33CA-3BF5-63C3E966C23E}"/>
              </a:ext>
            </a:extLst>
          </p:cNvPr>
          <p:cNvSpPr/>
          <p:nvPr/>
        </p:nvSpPr>
        <p:spPr>
          <a:xfrm>
            <a:off x="9864960"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6" name="Rectangle 75">
            <a:extLst>
              <a:ext uri="{FF2B5EF4-FFF2-40B4-BE49-F238E27FC236}">
                <a16:creationId xmlns:a16="http://schemas.microsoft.com/office/drawing/2014/main" id="{1D58737A-34D8-846C-DE16-81214922C9F9}"/>
              </a:ext>
            </a:extLst>
          </p:cNvPr>
          <p:cNvSpPr/>
          <p:nvPr/>
        </p:nvSpPr>
        <p:spPr>
          <a:xfrm>
            <a:off x="9775025" y="3645022"/>
            <a:ext cx="72000" cy="17028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7" name="Rectangle 76">
            <a:extLst>
              <a:ext uri="{FF2B5EF4-FFF2-40B4-BE49-F238E27FC236}">
                <a16:creationId xmlns:a16="http://schemas.microsoft.com/office/drawing/2014/main" id="{3B07D9D5-3D82-673E-CC54-BA5C859C0444}"/>
              </a:ext>
            </a:extLst>
          </p:cNvPr>
          <p:cNvSpPr/>
          <p:nvPr/>
        </p:nvSpPr>
        <p:spPr>
          <a:xfrm>
            <a:off x="9685090"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8" name="Rectangle 77">
            <a:extLst>
              <a:ext uri="{FF2B5EF4-FFF2-40B4-BE49-F238E27FC236}">
                <a16:creationId xmlns:a16="http://schemas.microsoft.com/office/drawing/2014/main" id="{92BE77B4-7338-89A6-7CDB-347A5FC89A39}"/>
              </a:ext>
            </a:extLst>
          </p:cNvPr>
          <p:cNvSpPr/>
          <p:nvPr/>
        </p:nvSpPr>
        <p:spPr>
          <a:xfrm>
            <a:off x="9595155" y="3645022"/>
            <a:ext cx="72000" cy="1702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9" name="Rectangle 78">
            <a:extLst>
              <a:ext uri="{FF2B5EF4-FFF2-40B4-BE49-F238E27FC236}">
                <a16:creationId xmlns:a16="http://schemas.microsoft.com/office/drawing/2014/main" id="{F926EF9C-4272-BBDD-B9C0-7B7F19703D49}"/>
              </a:ext>
            </a:extLst>
          </p:cNvPr>
          <p:cNvSpPr/>
          <p:nvPr/>
        </p:nvSpPr>
        <p:spPr>
          <a:xfrm>
            <a:off x="9505220" y="3645022"/>
            <a:ext cx="72000" cy="17028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0" name="Rectangle 79">
            <a:extLst>
              <a:ext uri="{FF2B5EF4-FFF2-40B4-BE49-F238E27FC236}">
                <a16:creationId xmlns:a16="http://schemas.microsoft.com/office/drawing/2014/main" id="{3FCA2178-CFB9-7F37-F773-E361137A0B6B}"/>
              </a:ext>
            </a:extLst>
          </p:cNvPr>
          <p:cNvSpPr/>
          <p:nvPr/>
        </p:nvSpPr>
        <p:spPr>
          <a:xfrm>
            <a:off x="9415285" y="3645022"/>
            <a:ext cx="72000" cy="1702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1" name="Rectangle 80">
            <a:extLst>
              <a:ext uri="{FF2B5EF4-FFF2-40B4-BE49-F238E27FC236}">
                <a16:creationId xmlns:a16="http://schemas.microsoft.com/office/drawing/2014/main" id="{5A4B0111-BA98-B980-2220-A7F2C087A1C0}"/>
              </a:ext>
            </a:extLst>
          </p:cNvPr>
          <p:cNvSpPr/>
          <p:nvPr/>
        </p:nvSpPr>
        <p:spPr>
          <a:xfrm>
            <a:off x="9325350"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2" name="Rectangle 81">
            <a:extLst>
              <a:ext uri="{FF2B5EF4-FFF2-40B4-BE49-F238E27FC236}">
                <a16:creationId xmlns:a16="http://schemas.microsoft.com/office/drawing/2014/main" id="{EAEBC0FC-F5AA-BA75-D3D6-A7FF6ABAD7EB}"/>
              </a:ext>
            </a:extLst>
          </p:cNvPr>
          <p:cNvSpPr/>
          <p:nvPr/>
        </p:nvSpPr>
        <p:spPr>
          <a:xfrm>
            <a:off x="9235415"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3" name="Rectangle 82">
            <a:extLst>
              <a:ext uri="{FF2B5EF4-FFF2-40B4-BE49-F238E27FC236}">
                <a16:creationId xmlns:a16="http://schemas.microsoft.com/office/drawing/2014/main" id="{008E033D-EDF5-60E2-98E8-99106AA7ABF9}"/>
              </a:ext>
            </a:extLst>
          </p:cNvPr>
          <p:cNvSpPr/>
          <p:nvPr/>
        </p:nvSpPr>
        <p:spPr>
          <a:xfrm>
            <a:off x="9145480" y="3645022"/>
            <a:ext cx="72000" cy="1702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4" name="Rectangle 83">
            <a:extLst>
              <a:ext uri="{FF2B5EF4-FFF2-40B4-BE49-F238E27FC236}">
                <a16:creationId xmlns:a16="http://schemas.microsoft.com/office/drawing/2014/main" id="{E3FD48B7-9A74-CB60-2027-04026DBB17FB}"/>
              </a:ext>
            </a:extLst>
          </p:cNvPr>
          <p:cNvSpPr/>
          <p:nvPr/>
        </p:nvSpPr>
        <p:spPr>
          <a:xfrm>
            <a:off x="9055545"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5" name="Rectangle 84">
            <a:extLst>
              <a:ext uri="{FF2B5EF4-FFF2-40B4-BE49-F238E27FC236}">
                <a16:creationId xmlns:a16="http://schemas.microsoft.com/office/drawing/2014/main" id="{BFE5DD54-1B53-0A95-6B33-9B484CAE0FC7}"/>
              </a:ext>
            </a:extLst>
          </p:cNvPr>
          <p:cNvSpPr/>
          <p:nvPr/>
        </p:nvSpPr>
        <p:spPr>
          <a:xfrm>
            <a:off x="8965610"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6" name="Rectangle 85">
            <a:extLst>
              <a:ext uri="{FF2B5EF4-FFF2-40B4-BE49-F238E27FC236}">
                <a16:creationId xmlns:a16="http://schemas.microsoft.com/office/drawing/2014/main" id="{247805AC-DFD5-57A4-C727-674EDAB51306}"/>
              </a:ext>
            </a:extLst>
          </p:cNvPr>
          <p:cNvSpPr/>
          <p:nvPr/>
        </p:nvSpPr>
        <p:spPr>
          <a:xfrm>
            <a:off x="8875675"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7" name="Rectangle 86">
            <a:extLst>
              <a:ext uri="{FF2B5EF4-FFF2-40B4-BE49-F238E27FC236}">
                <a16:creationId xmlns:a16="http://schemas.microsoft.com/office/drawing/2014/main" id="{BB68D55E-6AB1-A5DA-52EF-11D096A6CD3C}"/>
              </a:ext>
            </a:extLst>
          </p:cNvPr>
          <p:cNvSpPr/>
          <p:nvPr/>
        </p:nvSpPr>
        <p:spPr>
          <a:xfrm>
            <a:off x="8605870" y="3645022"/>
            <a:ext cx="72000" cy="1702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8" name="Rectangle 87">
            <a:extLst>
              <a:ext uri="{FF2B5EF4-FFF2-40B4-BE49-F238E27FC236}">
                <a16:creationId xmlns:a16="http://schemas.microsoft.com/office/drawing/2014/main" id="{5BBD4222-21B5-E90D-D45E-681BCA9EFBEA}"/>
              </a:ext>
            </a:extLst>
          </p:cNvPr>
          <p:cNvSpPr/>
          <p:nvPr/>
        </p:nvSpPr>
        <p:spPr>
          <a:xfrm>
            <a:off x="8695805" y="3645022"/>
            <a:ext cx="72000" cy="1702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9" name="Rectangle 88">
            <a:extLst>
              <a:ext uri="{FF2B5EF4-FFF2-40B4-BE49-F238E27FC236}">
                <a16:creationId xmlns:a16="http://schemas.microsoft.com/office/drawing/2014/main" id="{0EC0920B-387B-F57B-B822-9A31FA59253D}"/>
              </a:ext>
            </a:extLst>
          </p:cNvPr>
          <p:cNvSpPr/>
          <p:nvPr/>
        </p:nvSpPr>
        <p:spPr>
          <a:xfrm>
            <a:off x="8515935" y="3645022"/>
            <a:ext cx="72000" cy="1702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Rectangle 89">
            <a:extLst>
              <a:ext uri="{FF2B5EF4-FFF2-40B4-BE49-F238E27FC236}">
                <a16:creationId xmlns:a16="http://schemas.microsoft.com/office/drawing/2014/main" id="{29FCCBE3-FA79-805B-367E-C508C1B6E260}"/>
              </a:ext>
            </a:extLst>
          </p:cNvPr>
          <p:cNvSpPr/>
          <p:nvPr/>
        </p:nvSpPr>
        <p:spPr>
          <a:xfrm>
            <a:off x="8426000"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1" name="Rectangle 90">
            <a:extLst>
              <a:ext uri="{FF2B5EF4-FFF2-40B4-BE49-F238E27FC236}">
                <a16:creationId xmlns:a16="http://schemas.microsoft.com/office/drawing/2014/main" id="{9946F28E-BA92-728C-299C-FA90D238814C}"/>
              </a:ext>
            </a:extLst>
          </p:cNvPr>
          <p:cNvSpPr/>
          <p:nvPr/>
        </p:nvSpPr>
        <p:spPr>
          <a:xfrm>
            <a:off x="8336065" y="3645022"/>
            <a:ext cx="72000" cy="1702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2" name="Rectangle 91">
            <a:extLst>
              <a:ext uri="{FF2B5EF4-FFF2-40B4-BE49-F238E27FC236}">
                <a16:creationId xmlns:a16="http://schemas.microsoft.com/office/drawing/2014/main" id="{DCB55EAB-418E-0BA8-96F0-67ADAECDE022}"/>
              </a:ext>
            </a:extLst>
          </p:cNvPr>
          <p:cNvSpPr/>
          <p:nvPr/>
        </p:nvSpPr>
        <p:spPr>
          <a:xfrm>
            <a:off x="8246130" y="3645022"/>
            <a:ext cx="72000" cy="17028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3" name="Rectangle 92">
            <a:extLst>
              <a:ext uri="{FF2B5EF4-FFF2-40B4-BE49-F238E27FC236}">
                <a16:creationId xmlns:a16="http://schemas.microsoft.com/office/drawing/2014/main" id="{1EFB89E3-6BD0-2CB3-4301-DBC3AF3A55B9}"/>
              </a:ext>
            </a:extLst>
          </p:cNvPr>
          <p:cNvSpPr/>
          <p:nvPr/>
        </p:nvSpPr>
        <p:spPr>
          <a:xfrm>
            <a:off x="8156195" y="3645022"/>
            <a:ext cx="72000" cy="17028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4" name="Rectangle 93">
            <a:extLst>
              <a:ext uri="{FF2B5EF4-FFF2-40B4-BE49-F238E27FC236}">
                <a16:creationId xmlns:a16="http://schemas.microsoft.com/office/drawing/2014/main" id="{318D53D8-8823-2152-54D1-112CB472A8AE}"/>
              </a:ext>
            </a:extLst>
          </p:cNvPr>
          <p:cNvSpPr/>
          <p:nvPr/>
        </p:nvSpPr>
        <p:spPr>
          <a:xfrm>
            <a:off x="8066260" y="3645022"/>
            <a:ext cx="72000" cy="15840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5" name="Rectangle 94">
            <a:extLst>
              <a:ext uri="{FF2B5EF4-FFF2-40B4-BE49-F238E27FC236}">
                <a16:creationId xmlns:a16="http://schemas.microsoft.com/office/drawing/2014/main" id="{88F83BFE-15D8-6354-9E5A-9EB99728B626}"/>
              </a:ext>
            </a:extLst>
          </p:cNvPr>
          <p:cNvSpPr/>
          <p:nvPr/>
        </p:nvSpPr>
        <p:spPr>
          <a:xfrm>
            <a:off x="8785740" y="3645022"/>
            <a:ext cx="72000" cy="1702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6" name="Rectangle 95">
            <a:extLst>
              <a:ext uri="{FF2B5EF4-FFF2-40B4-BE49-F238E27FC236}">
                <a16:creationId xmlns:a16="http://schemas.microsoft.com/office/drawing/2014/main" id="{1CF17385-5DA5-111B-7234-F1BBBD5731CB}"/>
              </a:ext>
            </a:extLst>
          </p:cNvPr>
          <p:cNvSpPr/>
          <p:nvPr/>
        </p:nvSpPr>
        <p:spPr>
          <a:xfrm>
            <a:off x="7976325" y="3645021"/>
            <a:ext cx="72000" cy="15444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7" name="Rectangle 96">
            <a:extLst>
              <a:ext uri="{FF2B5EF4-FFF2-40B4-BE49-F238E27FC236}">
                <a16:creationId xmlns:a16="http://schemas.microsoft.com/office/drawing/2014/main" id="{3A795EFE-2815-8E19-C8A7-3CC975627100}"/>
              </a:ext>
            </a:extLst>
          </p:cNvPr>
          <p:cNvSpPr/>
          <p:nvPr/>
        </p:nvSpPr>
        <p:spPr>
          <a:xfrm>
            <a:off x="7886390" y="3645022"/>
            <a:ext cx="72000" cy="15084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8" name="Rectangle 97">
            <a:extLst>
              <a:ext uri="{FF2B5EF4-FFF2-40B4-BE49-F238E27FC236}">
                <a16:creationId xmlns:a16="http://schemas.microsoft.com/office/drawing/2014/main" id="{60E8B0C3-E9E0-8AEA-7BDB-B410360BB9FA}"/>
              </a:ext>
            </a:extLst>
          </p:cNvPr>
          <p:cNvSpPr/>
          <p:nvPr/>
        </p:nvSpPr>
        <p:spPr>
          <a:xfrm>
            <a:off x="7796455" y="3645022"/>
            <a:ext cx="72000" cy="14832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9" name="Rectangle 98">
            <a:extLst>
              <a:ext uri="{FF2B5EF4-FFF2-40B4-BE49-F238E27FC236}">
                <a16:creationId xmlns:a16="http://schemas.microsoft.com/office/drawing/2014/main" id="{A1738DC8-AF29-C92D-90FF-761693A0AE53}"/>
              </a:ext>
            </a:extLst>
          </p:cNvPr>
          <p:cNvSpPr/>
          <p:nvPr/>
        </p:nvSpPr>
        <p:spPr>
          <a:xfrm>
            <a:off x="7706520" y="3645022"/>
            <a:ext cx="72000" cy="14832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1" name="Rectangle 100">
            <a:extLst>
              <a:ext uri="{FF2B5EF4-FFF2-40B4-BE49-F238E27FC236}">
                <a16:creationId xmlns:a16="http://schemas.microsoft.com/office/drawing/2014/main" id="{F68C4633-D0C3-32FB-CC1F-48C36C36C199}"/>
              </a:ext>
            </a:extLst>
          </p:cNvPr>
          <p:cNvSpPr/>
          <p:nvPr/>
        </p:nvSpPr>
        <p:spPr>
          <a:xfrm>
            <a:off x="7616585" y="3645022"/>
            <a:ext cx="72000" cy="14832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2" name="Rectangle 101">
            <a:extLst>
              <a:ext uri="{FF2B5EF4-FFF2-40B4-BE49-F238E27FC236}">
                <a16:creationId xmlns:a16="http://schemas.microsoft.com/office/drawing/2014/main" id="{73AEC163-C0B9-6AAD-5568-DE095B9BAD75}"/>
              </a:ext>
            </a:extLst>
          </p:cNvPr>
          <p:cNvSpPr/>
          <p:nvPr/>
        </p:nvSpPr>
        <p:spPr>
          <a:xfrm>
            <a:off x="7526650" y="3645022"/>
            <a:ext cx="72000" cy="145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3" name="Rectangle 102">
            <a:extLst>
              <a:ext uri="{FF2B5EF4-FFF2-40B4-BE49-F238E27FC236}">
                <a16:creationId xmlns:a16="http://schemas.microsoft.com/office/drawing/2014/main" id="{77923E86-7728-F76F-9FC8-74D9C2F6DA58}"/>
              </a:ext>
            </a:extLst>
          </p:cNvPr>
          <p:cNvSpPr/>
          <p:nvPr/>
        </p:nvSpPr>
        <p:spPr>
          <a:xfrm>
            <a:off x="7436715" y="3645022"/>
            <a:ext cx="72000" cy="144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4" name="Rectangle 103">
            <a:extLst>
              <a:ext uri="{FF2B5EF4-FFF2-40B4-BE49-F238E27FC236}">
                <a16:creationId xmlns:a16="http://schemas.microsoft.com/office/drawing/2014/main" id="{B48EEF98-BEF4-54CD-BBEC-6AF946CD5505}"/>
              </a:ext>
            </a:extLst>
          </p:cNvPr>
          <p:cNvSpPr/>
          <p:nvPr/>
        </p:nvSpPr>
        <p:spPr>
          <a:xfrm>
            <a:off x="7346780" y="3645022"/>
            <a:ext cx="72000" cy="1425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5" name="Rectangle 104">
            <a:extLst>
              <a:ext uri="{FF2B5EF4-FFF2-40B4-BE49-F238E27FC236}">
                <a16:creationId xmlns:a16="http://schemas.microsoft.com/office/drawing/2014/main" id="{620CDC90-8AB8-3FA9-5EAF-DFAF86EABAFD}"/>
              </a:ext>
            </a:extLst>
          </p:cNvPr>
          <p:cNvSpPr/>
          <p:nvPr/>
        </p:nvSpPr>
        <p:spPr>
          <a:xfrm>
            <a:off x="7256845" y="3645022"/>
            <a:ext cx="72000" cy="1422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6" name="Rectangle 105">
            <a:extLst>
              <a:ext uri="{FF2B5EF4-FFF2-40B4-BE49-F238E27FC236}">
                <a16:creationId xmlns:a16="http://schemas.microsoft.com/office/drawing/2014/main" id="{2C7C10B7-BAFB-3EBD-2C7C-F9D2BA83DF77}"/>
              </a:ext>
            </a:extLst>
          </p:cNvPr>
          <p:cNvSpPr/>
          <p:nvPr/>
        </p:nvSpPr>
        <p:spPr>
          <a:xfrm>
            <a:off x="7166910" y="3645022"/>
            <a:ext cx="72000" cy="13896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7" name="Rectangle 106">
            <a:extLst>
              <a:ext uri="{FF2B5EF4-FFF2-40B4-BE49-F238E27FC236}">
                <a16:creationId xmlns:a16="http://schemas.microsoft.com/office/drawing/2014/main" id="{34B35585-3EAF-5512-E06A-E22BB870EEEE}"/>
              </a:ext>
            </a:extLst>
          </p:cNvPr>
          <p:cNvSpPr/>
          <p:nvPr/>
        </p:nvSpPr>
        <p:spPr>
          <a:xfrm>
            <a:off x="6987040" y="3645022"/>
            <a:ext cx="72000" cy="13536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8" name="Rectangle 107">
            <a:extLst>
              <a:ext uri="{FF2B5EF4-FFF2-40B4-BE49-F238E27FC236}">
                <a16:creationId xmlns:a16="http://schemas.microsoft.com/office/drawing/2014/main" id="{CB2DDB73-498A-90A4-A67F-CF5208AC7980}"/>
              </a:ext>
            </a:extLst>
          </p:cNvPr>
          <p:cNvSpPr/>
          <p:nvPr/>
        </p:nvSpPr>
        <p:spPr>
          <a:xfrm>
            <a:off x="6807170" y="3645022"/>
            <a:ext cx="72000" cy="13104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9" name="Rectangle 108">
            <a:extLst>
              <a:ext uri="{FF2B5EF4-FFF2-40B4-BE49-F238E27FC236}">
                <a16:creationId xmlns:a16="http://schemas.microsoft.com/office/drawing/2014/main" id="{1E986548-C95B-83CD-7CBB-2953C4036730}"/>
              </a:ext>
            </a:extLst>
          </p:cNvPr>
          <p:cNvSpPr/>
          <p:nvPr/>
        </p:nvSpPr>
        <p:spPr>
          <a:xfrm>
            <a:off x="7076975" y="3645022"/>
            <a:ext cx="72000" cy="136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0" name="Rectangle 109">
            <a:extLst>
              <a:ext uri="{FF2B5EF4-FFF2-40B4-BE49-F238E27FC236}">
                <a16:creationId xmlns:a16="http://schemas.microsoft.com/office/drawing/2014/main" id="{F29E38B6-10BF-A808-F49C-2B62ACF1F6B7}"/>
              </a:ext>
            </a:extLst>
          </p:cNvPr>
          <p:cNvSpPr/>
          <p:nvPr/>
        </p:nvSpPr>
        <p:spPr>
          <a:xfrm>
            <a:off x="6897105" y="3645022"/>
            <a:ext cx="72000" cy="13284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1" name="Rectangle 110">
            <a:extLst>
              <a:ext uri="{FF2B5EF4-FFF2-40B4-BE49-F238E27FC236}">
                <a16:creationId xmlns:a16="http://schemas.microsoft.com/office/drawing/2014/main" id="{370BDC61-B42D-7779-9530-9103036C2B49}"/>
              </a:ext>
            </a:extLst>
          </p:cNvPr>
          <p:cNvSpPr/>
          <p:nvPr/>
        </p:nvSpPr>
        <p:spPr>
          <a:xfrm>
            <a:off x="6717235" y="3645022"/>
            <a:ext cx="72000" cy="127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2" name="Rectangle 111">
            <a:extLst>
              <a:ext uri="{FF2B5EF4-FFF2-40B4-BE49-F238E27FC236}">
                <a16:creationId xmlns:a16="http://schemas.microsoft.com/office/drawing/2014/main" id="{9C5D117B-788D-0FA8-A892-66FA80141D10}"/>
              </a:ext>
            </a:extLst>
          </p:cNvPr>
          <p:cNvSpPr/>
          <p:nvPr/>
        </p:nvSpPr>
        <p:spPr>
          <a:xfrm>
            <a:off x="6627300" y="3645022"/>
            <a:ext cx="72000" cy="1242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3" name="Rectangle 112">
            <a:extLst>
              <a:ext uri="{FF2B5EF4-FFF2-40B4-BE49-F238E27FC236}">
                <a16:creationId xmlns:a16="http://schemas.microsoft.com/office/drawing/2014/main" id="{FADC2CD1-A040-A136-D8F5-797EE4E13A30}"/>
              </a:ext>
            </a:extLst>
          </p:cNvPr>
          <p:cNvSpPr/>
          <p:nvPr/>
        </p:nvSpPr>
        <p:spPr>
          <a:xfrm>
            <a:off x="6537365" y="3645022"/>
            <a:ext cx="72000" cy="12312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4" name="Rectangle 113">
            <a:extLst>
              <a:ext uri="{FF2B5EF4-FFF2-40B4-BE49-F238E27FC236}">
                <a16:creationId xmlns:a16="http://schemas.microsoft.com/office/drawing/2014/main" id="{FC2D11FC-4D93-75D2-6220-AA5DD42FC0A6}"/>
              </a:ext>
            </a:extLst>
          </p:cNvPr>
          <p:cNvSpPr/>
          <p:nvPr/>
        </p:nvSpPr>
        <p:spPr>
          <a:xfrm>
            <a:off x="6087690" y="3645022"/>
            <a:ext cx="72000" cy="11952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5" name="Rectangle 114">
            <a:extLst>
              <a:ext uri="{FF2B5EF4-FFF2-40B4-BE49-F238E27FC236}">
                <a16:creationId xmlns:a16="http://schemas.microsoft.com/office/drawing/2014/main" id="{B4F44163-5FD6-2D46-F236-C3204D3B6846}"/>
              </a:ext>
            </a:extLst>
          </p:cNvPr>
          <p:cNvSpPr/>
          <p:nvPr/>
        </p:nvSpPr>
        <p:spPr>
          <a:xfrm>
            <a:off x="5727950" y="3645022"/>
            <a:ext cx="72000" cy="1137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6" name="Rectangle 115">
            <a:extLst>
              <a:ext uri="{FF2B5EF4-FFF2-40B4-BE49-F238E27FC236}">
                <a16:creationId xmlns:a16="http://schemas.microsoft.com/office/drawing/2014/main" id="{4699DAEF-2597-06D4-5957-A864A7C02373}"/>
              </a:ext>
            </a:extLst>
          </p:cNvPr>
          <p:cNvSpPr/>
          <p:nvPr/>
        </p:nvSpPr>
        <p:spPr>
          <a:xfrm>
            <a:off x="5638015" y="3645022"/>
            <a:ext cx="72000" cy="11340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7" name="Rectangle 116">
            <a:extLst>
              <a:ext uri="{FF2B5EF4-FFF2-40B4-BE49-F238E27FC236}">
                <a16:creationId xmlns:a16="http://schemas.microsoft.com/office/drawing/2014/main" id="{665B0CC9-D2B8-7E63-953A-A51860F3FC65}"/>
              </a:ext>
            </a:extLst>
          </p:cNvPr>
          <p:cNvSpPr/>
          <p:nvPr/>
        </p:nvSpPr>
        <p:spPr>
          <a:xfrm>
            <a:off x="5817885" y="3645022"/>
            <a:ext cx="72000" cy="1144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8" name="Rectangle 117">
            <a:extLst>
              <a:ext uri="{FF2B5EF4-FFF2-40B4-BE49-F238E27FC236}">
                <a16:creationId xmlns:a16="http://schemas.microsoft.com/office/drawing/2014/main" id="{06EDF4DE-C69A-19B4-FC4B-E7A76A2301BA}"/>
              </a:ext>
            </a:extLst>
          </p:cNvPr>
          <p:cNvSpPr/>
          <p:nvPr/>
        </p:nvSpPr>
        <p:spPr>
          <a:xfrm>
            <a:off x="6447430" y="3645022"/>
            <a:ext cx="72000" cy="1209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9" name="Rectangle 118">
            <a:extLst>
              <a:ext uri="{FF2B5EF4-FFF2-40B4-BE49-F238E27FC236}">
                <a16:creationId xmlns:a16="http://schemas.microsoft.com/office/drawing/2014/main" id="{7B87A935-F7E0-AB24-C3BC-41F29993CE1A}"/>
              </a:ext>
            </a:extLst>
          </p:cNvPr>
          <p:cNvSpPr/>
          <p:nvPr/>
        </p:nvSpPr>
        <p:spPr>
          <a:xfrm>
            <a:off x="6357495" y="3645022"/>
            <a:ext cx="72000" cy="1209600"/>
          </a:xfrm>
          <a:prstGeom prst="rect">
            <a:avLst/>
          </a:prstGeom>
          <a:solidFill>
            <a:srgbClr val="FFA4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0" name="Rectangle 119">
            <a:extLst>
              <a:ext uri="{FF2B5EF4-FFF2-40B4-BE49-F238E27FC236}">
                <a16:creationId xmlns:a16="http://schemas.microsoft.com/office/drawing/2014/main" id="{2056F76E-6C30-D7A9-9B8D-6F3895903A64}"/>
              </a:ext>
            </a:extLst>
          </p:cNvPr>
          <p:cNvSpPr/>
          <p:nvPr/>
        </p:nvSpPr>
        <p:spPr>
          <a:xfrm>
            <a:off x="6177625" y="3645022"/>
            <a:ext cx="72000" cy="1209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1" name="Rectangle 120">
            <a:extLst>
              <a:ext uri="{FF2B5EF4-FFF2-40B4-BE49-F238E27FC236}">
                <a16:creationId xmlns:a16="http://schemas.microsoft.com/office/drawing/2014/main" id="{FB314FD2-3C18-445A-12BF-326632C5FD55}"/>
              </a:ext>
            </a:extLst>
          </p:cNvPr>
          <p:cNvSpPr/>
          <p:nvPr/>
        </p:nvSpPr>
        <p:spPr>
          <a:xfrm>
            <a:off x="6267560" y="3645022"/>
            <a:ext cx="72000" cy="1209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2" name="Rectangle 121">
            <a:extLst>
              <a:ext uri="{FF2B5EF4-FFF2-40B4-BE49-F238E27FC236}">
                <a16:creationId xmlns:a16="http://schemas.microsoft.com/office/drawing/2014/main" id="{03294519-6742-F2A8-4C7A-E184664FF7AE}"/>
              </a:ext>
            </a:extLst>
          </p:cNvPr>
          <p:cNvSpPr/>
          <p:nvPr/>
        </p:nvSpPr>
        <p:spPr>
          <a:xfrm>
            <a:off x="5907820" y="3645022"/>
            <a:ext cx="72000" cy="1162800"/>
          </a:xfrm>
          <a:prstGeom prst="rect">
            <a:avLst/>
          </a:prstGeom>
          <a:solidFill>
            <a:srgbClr val="FFA4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4" name="Rectangle 123">
            <a:extLst>
              <a:ext uri="{FF2B5EF4-FFF2-40B4-BE49-F238E27FC236}">
                <a16:creationId xmlns:a16="http://schemas.microsoft.com/office/drawing/2014/main" id="{8A6CE9D1-D3C7-B1A9-E014-D6C8D9383E00}"/>
              </a:ext>
            </a:extLst>
          </p:cNvPr>
          <p:cNvSpPr/>
          <p:nvPr/>
        </p:nvSpPr>
        <p:spPr>
          <a:xfrm>
            <a:off x="5997755" y="3645022"/>
            <a:ext cx="72000" cy="11952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5" name="Rectangle 124">
            <a:extLst>
              <a:ext uri="{FF2B5EF4-FFF2-40B4-BE49-F238E27FC236}">
                <a16:creationId xmlns:a16="http://schemas.microsoft.com/office/drawing/2014/main" id="{B651FC50-6335-F12C-858F-72EBC8375664}"/>
              </a:ext>
            </a:extLst>
          </p:cNvPr>
          <p:cNvSpPr/>
          <p:nvPr/>
        </p:nvSpPr>
        <p:spPr>
          <a:xfrm>
            <a:off x="5548080" y="3645022"/>
            <a:ext cx="72000" cy="106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6" name="Rectangle 125">
            <a:extLst>
              <a:ext uri="{FF2B5EF4-FFF2-40B4-BE49-F238E27FC236}">
                <a16:creationId xmlns:a16="http://schemas.microsoft.com/office/drawing/2014/main" id="{A3B50DA3-C881-BE85-DAD7-CFA66B775068}"/>
              </a:ext>
            </a:extLst>
          </p:cNvPr>
          <p:cNvSpPr/>
          <p:nvPr/>
        </p:nvSpPr>
        <p:spPr>
          <a:xfrm>
            <a:off x="5458145" y="3645022"/>
            <a:ext cx="72000" cy="10260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7" name="Rectangle 126">
            <a:extLst>
              <a:ext uri="{FF2B5EF4-FFF2-40B4-BE49-F238E27FC236}">
                <a16:creationId xmlns:a16="http://schemas.microsoft.com/office/drawing/2014/main" id="{747C832E-2873-4F32-804E-083A080FF769}"/>
              </a:ext>
            </a:extLst>
          </p:cNvPr>
          <p:cNvSpPr/>
          <p:nvPr/>
        </p:nvSpPr>
        <p:spPr>
          <a:xfrm>
            <a:off x="5368210" y="3645022"/>
            <a:ext cx="72000" cy="1026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8" name="Rectangle 127">
            <a:extLst>
              <a:ext uri="{FF2B5EF4-FFF2-40B4-BE49-F238E27FC236}">
                <a16:creationId xmlns:a16="http://schemas.microsoft.com/office/drawing/2014/main" id="{48BE4ACE-6053-123A-3D63-E14221A57C78}"/>
              </a:ext>
            </a:extLst>
          </p:cNvPr>
          <p:cNvSpPr/>
          <p:nvPr/>
        </p:nvSpPr>
        <p:spPr>
          <a:xfrm>
            <a:off x="5278275" y="3645021"/>
            <a:ext cx="72000" cy="10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9" name="Rectangle 128">
            <a:extLst>
              <a:ext uri="{FF2B5EF4-FFF2-40B4-BE49-F238E27FC236}">
                <a16:creationId xmlns:a16="http://schemas.microsoft.com/office/drawing/2014/main" id="{B1E8DA9E-B819-5E7B-0154-5837728F1EB4}"/>
              </a:ext>
            </a:extLst>
          </p:cNvPr>
          <p:cNvSpPr/>
          <p:nvPr/>
        </p:nvSpPr>
        <p:spPr>
          <a:xfrm>
            <a:off x="5098405" y="3645021"/>
            <a:ext cx="72000" cy="9900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0" name="Rectangle 129">
            <a:extLst>
              <a:ext uri="{FF2B5EF4-FFF2-40B4-BE49-F238E27FC236}">
                <a16:creationId xmlns:a16="http://schemas.microsoft.com/office/drawing/2014/main" id="{892AF7B2-4241-18DF-690C-C08672F221D6}"/>
              </a:ext>
            </a:extLst>
          </p:cNvPr>
          <p:cNvSpPr/>
          <p:nvPr/>
        </p:nvSpPr>
        <p:spPr>
          <a:xfrm>
            <a:off x="5188340" y="3645022"/>
            <a:ext cx="72000" cy="990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1" name="Rectangle 130">
            <a:extLst>
              <a:ext uri="{FF2B5EF4-FFF2-40B4-BE49-F238E27FC236}">
                <a16:creationId xmlns:a16="http://schemas.microsoft.com/office/drawing/2014/main" id="{1FA06009-9FE6-F261-DAD6-FF7F7AF0DB91}"/>
              </a:ext>
            </a:extLst>
          </p:cNvPr>
          <p:cNvSpPr/>
          <p:nvPr/>
        </p:nvSpPr>
        <p:spPr>
          <a:xfrm>
            <a:off x="5008470" y="3645022"/>
            <a:ext cx="72000" cy="982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2" name="Rectangle 131">
            <a:extLst>
              <a:ext uri="{FF2B5EF4-FFF2-40B4-BE49-F238E27FC236}">
                <a16:creationId xmlns:a16="http://schemas.microsoft.com/office/drawing/2014/main" id="{1E0EDD5E-9B2C-E958-DA49-91136644A76A}"/>
              </a:ext>
            </a:extLst>
          </p:cNvPr>
          <p:cNvSpPr/>
          <p:nvPr/>
        </p:nvSpPr>
        <p:spPr>
          <a:xfrm>
            <a:off x="4918535" y="3645022"/>
            <a:ext cx="72000" cy="982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4" name="Rectangle 133">
            <a:extLst>
              <a:ext uri="{FF2B5EF4-FFF2-40B4-BE49-F238E27FC236}">
                <a16:creationId xmlns:a16="http://schemas.microsoft.com/office/drawing/2014/main" id="{F8F34747-DB02-ACFF-1B57-FE646A907A9A}"/>
              </a:ext>
            </a:extLst>
          </p:cNvPr>
          <p:cNvSpPr/>
          <p:nvPr/>
        </p:nvSpPr>
        <p:spPr>
          <a:xfrm>
            <a:off x="4828600" y="3645022"/>
            <a:ext cx="72000" cy="982800"/>
          </a:xfrm>
          <a:prstGeom prst="rect">
            <a:avLst/>
          </a:prstGeom>
          <a:pattFill prst="wdUpDiag">
            <a:fgClr>
              <a:schemeClr val="accent5">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5" name="Rectangle 134">
            <a:extLst>
              <a:ext uri="{FF2B5EF4-FFF2-40B4-BE49-F238E27FC236}">
                <a16:creationId xmlns:a16="http://schemas.microsoft.com/office/drawing/2014/main" id="{9B5ED659-F8D4-589D-5BDD-82C463B6F870}"/>
              </a:ext>
            </a:extLst>
          </p:cNvPr>
          <p:cNvSpPr/>
          <p:nvPr/>
        </p:nvSpPr>
        <p:spPr>
          <a:xfrm>
            <a:off x="4738665" y="3645022"/>
            <a:ext cx="72000" cy="972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6" name="Rectangle 135">
            <a:extLst>
              <a:ext uri="{FF2B5EF4-FFF2-40B4-BE49-F238E27FC236}">
                <a16:creationId xmlns:a16="http://schemas.microsoft.com/office/drawing/2014/main" id="{2EB6C284-702D-583F-0058-4C87DCE40526}"/>
              </a:ext>
            </a:extLst>
          </p:cNvPr>
          <p:cNvSpPr/>
          <p:nvPr/>
        </p:nvSpPr>
        <p:spPr>
          <a:xfrm>
            <a:off x="4648730" y="3645022"/>
            <a:ext cx="72000" cy="9648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7" name="Rectangle 136">
            <a:extLst>
              <a:ext uri="{FF2B5EF4-FFF2-40B4-BE49-F238E27FC236}">
                <a16:creationId xmlns:a16="http://schemas.microsoft.com/office/drawing/2014/main" id="{00FA7C45-D6AC-6379-17B3-9A67F1BD6CEB}"/>
              </a:ext>
            </a:extLst>
          </p:cNvPr>
          <p:cNvSpPr/>
          <p:nvPr/>
        </p:nvSpPr>
        <p:spPr>
          <a:xfrm>
            <a:off x="4468860" y="3645022"/>
            <a:ext cx="72000" cy="885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8" name="Rectangle 137">
            <a:extLst>
              <a:ext uri="{FF2B5EF4-FFF2-40B4-BE49-F238E27FC236}">
                <a16:creationId xmlns:a16="http://schemas.microsoft.com/office/drawing/2014/main" id="{1F4486E6-EA5E-C3DE-71F7-279003F61F22}"/>
              </a:ext>
            </a:extLst>
          </p:cNvPr>
          <p:cNvSpPr/>
          <p:nvPr/>
        </p:nvSpPr>
        <p:spPr>
          <a:xfrm>
            <a:off x="4288990" y="3645022"/>
            <a:ext cx="72000" cy="885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9" name="Rectangle 138">
            <a:extLst>
              <a:ext uri="{FF2B5EF4-FFF2-40B4-BE49-F238E27FC236}">
                <a16:creationId xmlns:a16="http://schemas.microsoft.com/office/drawing/2014/main" id="{8DA42018-CEDA-B22F-5B9F-244E43AF202E}"/>
              </a:ext>
            </a:extLst>
          </p:cNvPr>
          <p:cNvSpPr/>
          <p:nvPr/>
        </p:nvSpPr>
        <p:spPr>
          <a:xfrm>
            <a:off x="4378925" y="3645022"/>
            <a:ext cx="72000" cy="885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0" name="Rectangle 139">
            <a:extLst>
              <a:ext uri="{FF2B5EF4-FFF2-40B4-BE49-F238E27FC236}">
                <a16:creationId xmlns:a16="http://schemas.microsoft.com/office/drawing/2014/main" id="{577AD2A1-866A-4F0D-ADE7-57BA503D4D91}"/>
              </a:ext>
            </a:extLst>
          </p:cNvPr>
          <p:cNvSpPr/>
          <p:nvPr/>
        </p:nvSpPr>
        <p:spPr>
          <a:xfrm>
            <a:off x="4199055" y="3645022"/>
            <a:ext cx="72000" cy="8568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1" name="Rectangle 140">
            <a:extLst>
              <a:ext uri="{FF2B5EF4-FFF2-40B4-BE49-F238E27FC236}">
                <a16:creationId xmlns:a16="http://schemas.microsoft.com/office/drawing/2014/main" id="{60CA762C-D260-FE8C-AF55-0AF9F1DC3479}"/>
              </a:ext>
            </a:extLst>
          </p:cNvPr>
          <p:cNvSpPr/>
          <p:nvPr/>
        </p:nvSpPr>
        <p:spPr>
          <a:xfrm>
            <a:off x="4558795" y="3645022"/>
            <a:ext cx="72000" cy="9252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2" name="Rectangle 141">
            <a:extLst>
              <a:ext uri="{FF2B5EF4-FFF2-40B4-BE49-F238E27FC236}">
                <a16:creationId xmlns:a16="http://schemas.microsoft.com/office/drawing/2014/main" id="{ABEEB694-4C75-7DE2-3198-A3F632208D4D}"/>
              </a:ext>
            </a:extLst>
          </p:cNvPr>
          <p:cNvSpPr/>
          <p:nvPr/>
        </p:nvSpPr>
        <p:spPr>
          <a:xfrm>
            <a:off x="4109120" y="3645022"/>
            <a:ext cx="72000" cy="828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3" name="Rectangle 142">
            <a:extLst>
              <a:ext uri="{FF2B5EF4-FFF2-40B4-BE49-F238E27FC236}">
                <a16:creationId xmlns:a16="http://schemas.microsoft.com/office/drawing/2014/main" id="{B56CA6DC-77E1-77D6-1A09-5D619B7A1D18}"/>
              </a:ext>
            </a:extLst>
          </p:cNvPr>
          <p:cNvSpPr/>
          <p:nvPr/>
        </p:nvSpPr>
        <p:spPr>
          <a:xfrm>
            <a:off x="4019185" y="3645021"/>
            <a:ext cx="72000" cy="828000"/>
          </a:xfrm>
          <a:prstGeom prst="rect">
            <a:avLst/>
          </a:prstGeom>
          <a:solidFill>
            <a:srgbClr val="9CB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4" name="TextBox 143">
            <a:extLst>
              <a:ext uri="{FF2B5EF4-FFF2-40B4-BE49-F238E27FC236}">
                <a16:creationId xmlns:a16="http://schemas.microsoft.com/office/drawing/2014/main" id="{75BE802E-BBD2-A4AB-86EF-6E9863A6F319}"/>
              </a:ext>
            </a:extLst>
          </p:cNvPr>
          <p:cNvSpPr txBox="1"/>
          <p:nvPr/>
        </p:nvSpPr>
        <p:spPr>
          <a:xfrm>
            <a:off x="1012008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45" name="TextBox 144">
            <a:extLst>
              <a:ext uri="{FF2B5EF4-FFF2-40B4-BE49-F238E27FC236}">
                <a16:creationId xmlns:a16="http://schemas.microsoft.com/office/drawing/2014/main" id="{64A545DE-37C4-3B3E-9F34-783E7F83F56D}"/>
              </a:ext>
            </a:extLst>
          </p:cNvPr>
          <p:cNvSpPr txBox="1"/>
          <p:nvPr/>
        </p:nvSpPr>
        <p:spPr>
          <a:xfrm>
            <a:off x="1001848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46" name="TextBox 145">
            <a:extLst>
              <a:ext uri="{FF2B5EF4-FFF2-40B4-BE49-F238E27FC236}">
                <a16:creationId xmlns:a16="http://schemas.microsoft.com/office/drawing/2014/main" id="{FB0D8740-E68F-2269-38A7-4687111558F8}"/>
              </a:ext>
            </a:extLst>
          </p:cNvPr>
          <p:cNvSpPr txBox="1"/>
          <p:nvPr/>
        </p:nvSpPr>
        <p:spPr>
          <a:xfrm>
            <a:off x="958351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47" name="TextBox 146">
            <a:extLst>
              <a:ext uri="{FF2B5EF4-FFF2-40B4-BE49-F238E27FC236}">
                <a16:creationId xmlns:a16="http://schemas.microsoft.com/office/drawing/2014/main" id="{4610D0A9-D9AA-A6E7-7A14-F2EC198A0D41}"/>
              </a:ext>
            </a:extLst>
          </p:cNvPr>
          <p:cNvSpPr txBox="1"/>
          <p:nvPr/>
        </p:nvSpPr>
        <p:spPr>
          <a:xfrm>
            <a:off x="797696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48" name="TextBox 147">
            <a:extLst>
              <a:ext uri="{FF2B5EF4-FFF2-40B4-BE49-F238E27FC236}">
                <a16:creationId xmlns:a16="http://schemas.microsoft.com/office/drawing/2014/main" id="{A2F6E9BE-2FA8-7745-CB49-7E8B92380359}"/>
              </a:ext>
            </a:extLst>
          </p:cNvPr>
          <p:cNvSpPr txBox="1"/>
          <p:nvPr/>
        </p:nvSpPr>
        <p:spPr>
          <a:xfrm>
            <a:off x="788171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49" name="TextBox 148">
            <a:extLst>
              <a:ext uri="{FF2B5EF4-FFF2-40B4-BE49-F238E27FC236}">
                <a16:creationId xmlns:a16="http://schemas.microsoft.com/office/drawing/2014/main" id="{D00C0619-0CAE-2426-932B-F5615E6D73D9}"/>
              </a:ext>
            </a:extLst>
          </p:cNvPr>
          <p:cNvSpPr txBox="1"/>
          <p:nvPr/>
        </p:nvSpPr>
        <p:spPr>
          <a:xfrm>
            <a:off x="779598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0" name="TextBox 149">
            <a:extLst>
              <a:ext uri="{FF2B5EF4-FFF2-40B4-BE49-F238E27FC236}">
                <a16:creationId xmlns:a16="http://schemas.microsoft.com/office/drawing/2014/main" id="{0044ABEA-40C0-9E83-D33E-72D1798E5585}"/>
              </a:ext>
            </a:extLst>
          </p:cNvPr>
          <p:cNvSpPr txBox="1"/>
          <p:nvPr/>
        </p:nvSpPr>
        <p:spPr>
          <a:xfrm>
            <a:off x="851353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1" name="TextBox 150">
            <a:extLst>
              <a:ext uri="{FF2B5EF4-FFF2-40B4-BE49-F238E27FC236}">
                <a16:creationId xmlns:a16="http://schemas.microsoft.com/office/drawing/2014/main" id="{7BD18E8D-DFE0-9A6C-C7F5-59664A73B559}"/>
              </a:ext>
            </a:extLst>
          </p:cNvPr>
          <p:cNvSpPr txBox="1"/>
          <p:nvPr/>
        </p:nvSpPr>
        <p:spPr>
          <a:xfrm>
            <a:off x="716416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2" name="TextBox 151">
            <a:extLst>
              <a:ext uri="{FF2B5EF4-FFF2-40B4-BE49-F238E27FC236}">
                <a16:creationId xmlns:a16="http://schemas.microsoft.com/office/drawing/2014/main" id="{7909A0D8-A600-5D0A-A49A-6532930D046F}"/>
              </a:ext>
            </a:extLst>
          </p:cNvPr>
          <p:cNvSpPr txBox="1"/>
          <p:nvPr/>
        </p:nvSpPr>
        <p:spPr>
          <a:xfrm>
            <a:off x="653551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3" name="TextBox 152">
            <a:extLst>
              <a:ext uri="{FF2B5EF4-FFF2-40B4-BE49-F238E27FC236}">
                <a16:creationId xmlns:a16="http://schemas.microsoft.com/office/drawing/2014/main" id="{B2B86D28-9F49-5F8C-9734-E0B2B020D795}"/>
              </a:ext>
            </a:extLst>
          </p:cNvPr>
          <p:cNvSpPr txBox="1"/>
          <p:nvPr/>
        </p:nvSpPr>
        <p:spPr>
          <a:xfrm>
            <a:off x="599576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4" name="TextBox 153">
            <a:extLst>
              <a:ext uri="{FF2B5EF4-FFF2-40B4-BE49-F238E27FC236}">
                <a16:creationId xmlns:a16="http://schemas.microsoft.com/office/drawing/2014/main" id="{4BE24E37-A01B-A1DB-E6DE-376ED5508FC9}"/>
              </a:ext>
            </a:extLst>
          </p:cNvPr>
          <p:cNvSpPr txBox="1"/>
          <p:nvPr/>
        </p:nvSpPr>
        <p:spPr>
          <a:xfrm>
            <a:off x="564016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5" name="TextBox 154">
            <a:extLst>
              <a:ext uri="{FF2B5EF4-FFF2-40B4-BE49-F238E27FC236}">
                <a16:creationId xmlns:a16="http://schemas.microsoft.com/office/drawing/2014/main" id="{B058BAF1-17F1-0422-9A57-2A482CE94654}"/>
              </a:ext>
            </a:extLst>
          </p:cNvPr>
          <p:cNvSpPr txBox="1"/>
          <p:nvPr/>
        </p:nvSpPr>
        <p:spPr>
          <a:xfrm>
            <a:off x="537346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6" name="TextBox 155">
            <a:extLst>
              <a:ext uri="{FF2B5EF4-FFF2-40B4-BE49-F238E27FC236}">
                <a16:creationId xmlns:a16="http://schemas.microsoft.com/office/drawing/2014/main" id="{39D34DCE-0344-E2E0-129F-243CD4A6D873}"/>
              </a:ext>
            </a:extLst>
          </p:cNvPr>
          <p:cNvSpPr txBox="1"/>
          <p:nvPr/>
        </p:nvSpPr>
        <p:spPr>
          <a:xfrm>
            <a:off x="447176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7" name="TextBox 156">
            <a:extLst>
              <a:ext uri="{FF2B5EF4-FFF2-40B4-BE49-F238E27FC236}">
                <a16:creationId xmlns:a16="http://schemas.microsoft.com/office/drawing/2014/main" id="{2F31A84F-B56B-303C-C34C-82F4D8B24A21}"/>
              </a:ext>
            </a:extLst>
          </p:cNvPr>
          <p:cNvSpPr txBox="1"/>
          <p:nvPr/>
        </p:nvSpPr>
        <p:spPr>
          <a:xfrm>
            <a:off x="420506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8" name="TextBox 157">
            <a:extLst>
              <a:ext uri="{FF2B5EF4-FFF2-40B4-BE49-F238E27FC236}">
                <a16:creationId xmlns:a16="http://schemas.microsoft.com/office/drawing/2014/main" id="{E09124A5-4035-A867-F4B2-208ED78ED3D4}"/>
              </a:ext>
            </a:extLst>
          </p:cNvPr>
          <p:cNvSpPr txBox="1"/>
          <p:nvPr/>
        </p:nvSpPr>
        <p:spPr>
          <a:xfrm>
            <a:off x="411933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59" name="Slide Number Placeholder 158">
            <a:extLst>
              <a:ext uri="{FF2B5EF4-FFF2-40B4-BE49-F238E27FC236}">
                <a16:creationId xmlns:a16="http://schemas.microsoft.com/office/drawing/2014/main" id="{7C4E0C0A-DE46-BB03-3516-9E1F431175B9}"/>
              </a:ext>
            </a:extLst>
          </p:cNvPr>
          <p:cNvSpPr>
            <a:spLocks noGrp="1"/>
          </p:cNvSpPr>
          <p:nvPr>
            <p:ph type="sldNum" sz="quarter" idx="4"/>
          </p:nvPr>
        </p:nvSpPr>
        <p:spPr/>
        <p:txBody>
          <a:bodyPr/>
          <a:lstStyle/>
          <a:p>
            <a:fld id="{FCE43C0F-8A7B-3A4B-9DB5-B3472E36E833}" type="slidenum">
              <a:rPr lang="en-GB" noProof="0" smtClean="0"/>
              <a:pPr/>
              <a:t>20</a:t>
            </a:fld>
            <a:endParaRPr lang="en-GB" noProof="0" dirty="0"/>
          </a:p>
        </p:txBody>
      </p:sp>
      <p:sp>
        <p:nvSpPr>
          <p:cNvPr id="160" name="Rectangle 159">
            <a:extLst>
              <a:ext uri="{FF2B5EF4-FFF2-40B4-BE49-F238E27FC236}">
                <a16:creationId xmlns:a16="http://schemas.microsoft.com/office/drawing/2014/main" id="{CDCB5B47-1EF5-B008-86AC-112CA9C42CBC}"/>
              </a:ext>
            </a:extLst>
          </p:cNvPr>
          <p:cNvSpPr/>
          <p:nvPr/>
        </p:nvSpPr>
        <p:spPr>
          <a:xfrm>
            <a:off x="2490290" y="3645025"/>
            <a:ext cx="72000" cy="306000"/>
          </a:xfrm>
          <a:prstGeom prst="rect">
            <a:avLst/>
          </a:prstGeom>
          <a:pattFill prst="dkHorz">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1" name="Rectangle 160">
            <a:extLst>
              <a:ext uri="{FF2B5EF4-FFF2-40B4-BE49-F238E27FC236}">
                <a16:creationId xmlns:a16="http://schemas.microsoft.com/office/drawing/2014/main" id="{A931EA69-813C-D6EC-C1C2-782DD7627E33}"/>
              </a:ext>
            </a:extLst>
          </p:cNvPr>
          <p:cNvSpPr/>
          <p:nvPr/>
        </p:nvSpPr>
        <p:spPr>
          <a:xfrm>
            <a:off x="2580225" y="3645025"/>
            <a:ext cx="72000" cy="306000"/>
          </a:xfrm>
          <a:prstGeom prst="rect">
            <a:avLst/>
          </a:prstGeom>
          <a:pattFill prst="dkHorz">
            <a:fgClr>
              <a:schemeClr val="accent5">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2" name="Rectangle 161">
            <a:extLst>
              <a:ext uri="{FF2B5EF4-FFF2-40B4-BE49-F238E27FC236}">
                <a16:creationId xmlns:a16="http://schemas.microsoft.com/office/drawing/2014/main" id="{B5C404DC-D7D7-5DD6-4A74-3F68C41D17FC}"/>
              </a:ext>
            </a:extLst>
          </p:cNvPr>
          <p:cNvSpPr/>
          <p:nvPr/>
        </p:nvSpPr>
        <p:spPr>
          <a:xfrm>
            <a:off x="2130550" y="3645025"/>
            <a:ext cx="72000" cy="122400"/>
          </a:xfrm>
          <a:prstGeom prst="rect">
            <a:avLst/>
          </a:prstGeom>
          <a:pattFill prst="dkHorz">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3" name="Rectangle 162">
            <a:extLst>
              <a:ext uri="{FF2B5EF4-FFF2-40B4-BE49-F238E27FC236}">
                <a16:creationId xmlns:a16="http://schemas.microsoft.com/office/drawing/2014/main" id="{7B902904-9AB9-92B7-5C8F-B1CB3B877531}"/>
              </a:ext>
            </a:extLst>
          </p:cNvPr>
          <p:cNvSpPr/>
          <p:nvPr/>
        </p:nvSpPr>
        <p:spPr>
          <a:xfrm>
            <a:off x="2040615" y="3645025"/>
            <a:ext cx="72000" cy="72000"/>
          </a:xfrm>
          <a:prstGeom prst="rect">
            <a:avLst/>
          </a:prstGeom>
          <a:pattFill prst="dkHorz">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4" name="Rectangle 163">
            <a:extLst>
              <a:ext uri="{FF2B5EF4-FFF2-40B4-BE49-F238E27FC236}">
                <a16:creationId xmlns:a16="http://schemas.microsoft.com/office/drawing/2014/main" id="{DDFAC197-02AD-4C77-D99D-892C68B3FA34}"/>
              </a:ext>
            </a:extLst>
          </p:cNvPr>
          <p:cNvSpPr>
            <a:spLocks/>
          </p:cNvSpPr>
          <p:nvPr/>
        </p:nvSpPr>
        <p:spPr>
          <a:xfrm>
            <a:off x="1321135" y="3204000"/>
            <a:ext cx="72000" cy="432000"/>
          </a:xfrm>
          <a:prstGeom prst="rect">
            <a:avLst/>
          </a:prstGeom>
          <a:pattFill prst="wdUpDiag">
            <a:fgClr>
              <a:schemeClr val="accent5">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5" name="Rectangle 164">
            <a:extLst>
              <a:ext uri="{FF2B5EF4-FFF2-40B4-BE49-F238E27FC236}">
                <a16:creationId xmlns:a16="http://schemas.microsoft.com/office/drawing/2014/main" id="{9770742F-CE12-99BC-8EB6-E523F2CB8AFB}"/>
              </a:ext>
            </a:extLst>
          </p:cNvPr>
          <p:cNvSpPr>
            <a:spLocks/>
          </p:cNvSpPr>
          <p:nvPr/>
        </p:nvSpPr>
        <p:spPr>
          <a:xfrm>
            <a:off x="1411070" y="3438000"/>
            <a:ext cx="72000" cy="201600"/>
          </a:xfrm>
          <a:prstGeom prst="rect">
            <a:avLst/>
          </a:prstGeom>
          <a:pattFill prst="pct25">
            <a:fgClr>
              <a:schemeClr val="accent5">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6" name="Rectangle 165">
            <a:extLst>
              <a:ext uri="{FF2B5EF4-FFF2-40B4-BE49-F238E27FC236}">
                <a16:creationId xmlns:a16="http://schemas.microsoft.com/office/drawing/2014/main" id="{1F9D5E26-F1CD-110E-A0BF-25DE47DF20CA}"/>
              </a:ext>
            </a:extLst>
          </p:cNvPr>
          <p:cNvSpPr/>
          <p:nvPr/>
        </p:nvSpPr>
        <p:spPr>
          <a:xfrm>
            <a:off x="1860745" y="3645023"/>
            <a:ext cx="72000" cy="64800"/>
          </a:xfrm>
          <a:prstGeom prst="rect">
            <a:avLst/>
          </a:prstGeom>
          <a:pattFill prst="wdUpDiag">
            <a:fgClr>
              <a:srgbClr val="92D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7" name="Rectangle 166">
            <a:extLst>
              <a:ext uri="{FF2B5EF4-FFF2-40B4-BE49-F238E27FC236}">
                <a16:creationId xmlns:a16="http://schemas.microsoft.com/office/drawing/2014/main" id="{AE002EEF-EB23-795B-0599-2F9CE48B0E94}"/>
              </a:ext>
            </a:extLst>
          </p:cNvPr>
          <p:cNvSpPr/>
          <p:nvPr/>
        </p:nvSpPr>
        <p:spPr>
          <a:xfrm>
            <a:off x="1950680" y="3645023"/>
            <a:ext cx="72000" cy="108000"/>
          </a:xfrm>
          <a:prstGeom prst="rect">
            <a:avLst/>
          </a:prstGeom>
          <a:pattFill prst="pct25">
            <a:fgClr>
              <a:srgbClr val="92D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8" name="Rectangle 167">
            <a:extLst>
              <a:ext uri="{FF2B5EF4-FFF2-40B4-BE49-F238E27FC236}">
                <a16:creationId xmlns:a16="http://schemas.microsoft.com/office/drawing/2014/main" id="{C309068F-1E79-F55D-C869-6069338CA107}"/>
              </a:ext>
            </a:extLst>
          </p:cNvPr>
          <p:cNvSpPr/>
          <p:nvPr/>
        </p:nvSpPr>
        <p:spPr>
          <a:xfrm>
            <a:off x="2220485" y="3645023"/>
            <a:ext cx="72000" cy="223200"/>
          </a:xfrm>
          <a:prstGeom prst="rect">
            <a:avLst/>
          </a:prstGeom>
          <a:pattFill prst="wdUpDiag">
            <a:fgClr>
              <a:srgbClr val="00B0F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0" name="Rectangle 169">
            <a:extLst>
              <a:ext uri="{FF2B5EF4-FFF2-40B4-BE49-F238E27FC236}">
                <a16:creationId xmlns:a16="http://schemas.microsoft.com/office/drawing/2014/main" id="{03AB75D3-4553-9771-83FD-8663BBC158A1}"/>
              </a:ext>
            </a:extLst>
          </p:cNvPr>
          <p:cNvSpPr/>
          <p:nvPr/>
        </p:nvSpPr>
        <p:spPr>
          <a:xfrm>
            <a:off x="2310420" y="3645023"/>
            <a:ext cx="72000" cy="234000"/>
          </a:xfrm>
          <a:prstGeom prst="rect">
            <a:avLst/>
          </a:prstGeom>
          <a:pattFill prst="wdUpDiag">
            <a:fgClr>
              <a:schemeClr val="accent5">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1" name="Rectangle 170">
            <a:extLst>
              <a:ext uri="{FF2B5EF4-FFF2-40B4-BE49-F238E27FC236}">
                <a16:creationId xmlns:a16="http://schemas.microsoft.com/office/drawing/2014/main" id="{EA06B3A8-5468-3681-4CC3-52E261FF6CD9}"/>
              </a:ext>
            </a:extLst>
          </p:cNvPr>
          <p:cNvSpPr/>
          <p:nvPr/>
        </p:nvSpPr>
        <p:spPr>
          <a:xfrm>
            <a:off x="2670160" y="3645025"/>
            <a:ext cx="72000" cy="331200"/>
          </a:xfrm>
          <a:prstGeom prst="rect">
            <a:avLst/>
          </a:prstGeom>
          <a:pattFill prst="dkHorz">
            <a:fgClr>
              <a:srgbClr val="FF93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2" name="Rectangle 171">
            <a:extLst>
              <a:ext uri="{FF2B5EF4-FFF2-40B4-BE49-F238E27FC236}">
                <a16:creationId xmlns:a16="http://schemas.microsoft.com/office/drawing/2014/main" id="{66EA8D1E-8766-C8EF-267A-B281F62631A7}"/>
              </a:ext>
            </a:extLst>
          </p:cNvPr>
          <p:cNvSpPr/>
          <p:nvPr/>
        </p:nvSpPr>
        <p:spPr>
          <a:xfrm>
            <a:off x="2760095" y="3645025"/>
            <a:ext cx="72000" cy="345600"/>
          </a:xfrm>
          <a:prstGeom prst="rect">
            <a:avLst/>
          </a:prstGeom>
          <a:pattFill prst="dk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3" name="Rectangle 172">
            <a:extLst>
              <a:ext uri="{FF2B5EF4-FFF2-40B4-BE49-F238E27FC236}">
                <a16:creationId xmlns:a16="http://schemas.microsoft.com/office/drawing/2014/main" id="{B7432F08-5818-EAAE-EA91-C72C92023265}"/>
              </a:ext>
            </a:extLst>
          </p:cNvPr>
          <p:cNvSpPr/>
          <p:nvPr/>
        </p:nvSpPr>
        <p:spPr>
          <a:xfrm>
            <a:off x="2850030" y="3645025"/>
            <a:ext cx="72000" cy="532800"/>
          </a:xfrm>
          <a:prstGeom prst="rect">
            <a:avLst/>
          </a:prstGeom>
          <a:pattFill prst="pct25">
            <a:fgClr>
              <a:srgbClr val="B8A2BC"/>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4" name="Rectangle 173">
            <a:extLst>
              <a:ext uri="{FF2B5EF4-FFF2-40B4-BE49-F238E27FC236}">
                <a16:creationId xmlns:a16="http://schemas.microsoft.com/office/drawing/2014/main" id="{32B53C8B-EF7A-B682-6D36-9F88BAA737A7}"/>
              </a:ext>
            </a:extLst>
          </p:cNvPr>
          <p:cNvSpPr/>
          <p:nvPr/>
        </p:nvSpPr>
        <p:spPr>
          <a:xfrm>
            <a:off x="2939965" y="3645025"/>
            <a:ext cx="72000" cy="540000"/>
          </a:xfrm>
          <a:prstGeom prst="rect">
            <a:avLst/>
          </a:prstGeom>
          <a:pattFill prst="dk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5" name="Rectangle 174">
            <a:extLst>
              <a:ext uri="{FF2B5EF4-FFF2-40B4-BE49-F238E27FC236}">
                <a16:creationId xmlns:a16="http://schemas.microsoft.com/office/drawing/2014/main" id="{1AA7AF2A-E36F-E4F5-EDB6-E7CB2AF12BBE}"/>
              </a:ext>
            </a:extLst>
          </p:cNvPr>
          <p:cNvSpPr/>
          <p:nvPr/>
        </p:nvSpPr>
        <p:spPr>
          <a:xfrm>
            <a:off x="3029900" y="3645025"/>
            <a:ext cx="72000" cy="576000"/>
          </a:xfrm>
          <a:prstGeom prst="rect">
            <a:avLst/>
          </a:prstGeom>
          <a:pattFill prst="dkHorz">
            <a:fgClr>
              <a:srgbClr val="B8A2BC"/>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6" name="Rectangle 175">
            <a:extLst>
              <a:ext uri="{FF2B5EF4-FFF2-40B4-BE49-F238E27FC236}">
                <a16:creationId xmlns:a16="http://schemas.microsoft.com/office/drawing/2014/main" id="{37955640-BA34-79A0-410F-0E7CC5FE2112}"/>
              </a:ext>
            </a:extLst>
          </p:cNvPr>
          <p:cNvSpPr/>
          <p:nvPr/>
        </p:nvSpPr>
        <p:spPr>
          <a:xfrm>
            <a:off x="3119835" y="3645025"/>
            <a:ext cx="72000" cy="601200"/>
          </a:xfrm>
          <a:prstGeom prst="rect">
            <a:avLst/>
          </a:prstGeom>
          <a:pattFill prst="pct25">
            <a:fgClr>
              <a:schemeClr val="accent5">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7" name="Rectangle 176">
            <a:extLst>
              <a:ext uri="{FF2B5EF4-FFF2-40B4-BE49-F238E27FC236}">
                <a16:creationId xmlns:a16="http://schemas.microsoft.com/office/drawing/2014/main" id="{276E495A-8367-54B4-2612-7F08FA2D86B6}"/>
              </a:ext>
            </a:extLst>
          </p:cNvPr>
          <p:cNvSpPr/>
          <p:nvPr/>
        </p:nvSpPr>
        <p:spPr>
          <a:xfrm>
            <a:off x="3209770" y="3645025"/>
            <a:ext cx="72000" cy="612000"/>
          </a:xfrm>
          <a:prstGeom prst="rect">
            <a:avLst/>
          </a:prstGeom>
          <a:pattFill prst="dkHorz">
            <a:fgClr>
              <a:srgbClr val="9CB4C3"/>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8" name="Rectangle 177">
            <a:extLst>
              <a:ext uri="{FF2B5EF4-FFF2-40B4-BE49-F238E27FC236}">
                <a16:creationId xmlns:a16="http://schemas.microsoft.com/office/drawing/2014/main" id="{268C2F31-FB04-265A-70E5-BB66C8CE1934}"/>
              </a:ext>
            </a:extLst>
          </p:cNvPr>
          <p:cNvSpPr/>
          <p:nvPr/>
        </p:nvSpPr>
        <p:spPr>
          <a:xfrm>
            <a:off x="3299705" y="3645023"/>
            <a:ext cx="72000" cy="630000"/>
          </a:xfrm>
          <a:prstGeom prst="rect">
            <a:avLst/>
          </a:prstGeom>
          <a:pattFill prst="wdUpDiag">
            <a:fgClr>
              <a:schemeClr val="accent5">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9" name="Rectangle 178">
            <a:extLst>
              <a:ext uri="{FF2B5EF4-FFF2-40B4-BE49-F238E27FC236}">
                <a16:creationId xmlns:a16="http://schemas.microsoft.com/office/drawing/2014/main" id="{E4957F21-06C9-D333-3762-4914348F96E6}"/>
              </a:ext>
            </a:extLst>
          </p:cNvPr>
          <p:cNvSpPr/>
          <p:nvPr/>
        </p:nvSpPr>
        <p:spPr>
          <a:xfrm>
            <a:off x="3389640" y="3645022"/>
            <a:ext cx="72000" cy="6984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0" name="Rectangle 179">
            <a:extLst>
              <a:ext uri="{FF2B5EF4-FFF2-40B4-BE49-F238E27FC236}">
                <a16:creationId xmlns:a16="http://schemas.microsoft.com/office/drawing/2014/main" id="{6C30EBD9-AD86-6B28-D156-CEE09C0AF391}"/>
              </a:ext>
            </a:extLst>
          </p:cNvPr>
          <p:cNvSpPr/>
          <p:nvPr/>
        </p:nvSpPr>
        <p:spPr>
          <a:xfrm>
            <a:off x="3569510" y="3645022"/>
            <a:ext cx="72000" cy="7056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1" name="Rectangle 180">
            <a:extLst>
              <a:ext uri="{FF2B5EF4-FFF2-40B4-BE49-F238E27FC236}">
                <a16:creationId xmlns:a16="http://schemas.microsoft.com/office/drawing/2014/main" id="{5C0D5325-171A-B0A9-61F2-B87EE711B6A8}"/>
              </a:ext>
            </a:extLst>
          </p:cNvPr>
          <p:cNvSpPr/>
          <p:nvPr/>
        </p:nvSpPr>
        <p:spPr>
          <a:xfrm>
            <a:off x="3479575" y="3645022"/>
            <a:ext cx="72000" cy="7056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2" name="Rectangle 181">
            <a:extLst>
              <a:ext uri="{FF2B5EF4-FFF2-40B4-BE49-F238E27FC236}">
                <a16:creationId xmlns:a16="http://schemas.microsoft.com/office/drawing/2014/main" id="{74F46BA7-7A68-2C0F-3264-BBEC63CF60F0}"/>
              </a:ext>
            </a:extLst>
          </p:cNvPr>
          <p:cNvSpPr/>
          <p:nvPr/>
        </p:nvSpPr>
        <p:spPr>
          <a:xfrm>
            <a:off x="3659445" y="3645025"/>
            <a:ext cx="72000" cy="705600"/>
          </a:xfrm>
          <a:prstGeom prst="rect">
            <a:avLst/>
          </a:prstGeom>
          <a:pattFill prst="dkHorz">
            <a:fgClr>
              <a:srgbClr val="B8A2BC"/>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3" name="Rectangle 182">
            <a:extLst>
              <a:ext uri="{FF2B5EF4-FFF2-40B4-BE49-F238E27FC236}">
                <a16:creationId xmlns:a16="http://schemas.microsoft.com/office/drawing/2014/main" id="{153BB718-2F2A-B1D1-2061-9B65C3784F64}"/>
              </a:ext>
            </a:extLst>
          </p:cNvPr>
          <p:cNvSpPr/>
          <p:nvPr/>
        </p:nvSpPr>
        <p:spPr>
          <a:xfrm>
            <a:off x="3749380" y="3645025"/>
            <a:ext cx="72000" cy="716400"/>
          </a:xfrm>
          <a:prstGeom prst="rect">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4" name="Rectangle 183">
            <a:extLst>
              <a:ext uri="{FF2B5EF4-FFF2-40B4-BE49-F238E27FC236}">
                <a16:creationId xmlns:a16="http://schemas.microsoft.com/office/drawing/2014/main" id="{A8C2AFC6-F5A0-5D80-872C-679CC844F088}"/>
              </a:ext>
            </a:extLst>
          </p:cNvPr>
          <p:cNvSpPr/>
          <p:nvPr/>
        </p:nvSpPr>
        <p:spPr>
          <a:xfrm>
            <a:off x="3839315" y="3645025"/>
            <a:ext cx="72000" cy="756000"/>
          </a:xfrm>
          <a:prstGeom prst="rect">
            <a:avLst/>
          </a:prstGeom>
          <a:pattFill prst="dkHorz">
            <a:fgClr>
              <a:srgbClr val="B8A2BC"/>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5" name="Rectangle 184">
            <a:extLst>
              <a:ext uri="{FF2B5EF4-FFF2-40B4-BE49-F238E27FC236}">
                <a16:creationId xmlns:a16="http://schemas.microsoft.com/office/drawing/2014/main" id="{156E907F-F386-163B-97C9-9749B3B5AE55}"/>
              </a:ext>
            </a:extLst>
          </p:cNvPr>
          <p:cNvSpPr/>
          <p:nvPr/>
        </p:nvSpPr>
        <p:spPr>
          <a:xfrm>
            <a:off x="3929250" y="3645025"/>
            <a:ext cx="72000" cy="792000"/>
          </a:xfrm>
          <a:prstGeom prst="rect">
            <a:avLst/>
          </a:prstGeom>
          <a:pattFill prst="dkHorz">
            <a:fgClr>
              <a:srgbClr val="7030A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6" name="Rectangle 185">
            <a:extLst>
              <a:ext uri="{FF2B5EF4-FFF2-40B4-BE49-F238E27FC236}">
                <a16:creationId xmlns:a16="http://schemas.microsoft.com/office/drawing/2014/main" id="{1E8F3921-71E1-BDB3-9F53-B35CE1FEA5C2}"/>
              </a:ext>
            </a:extLst>
          </p:cNvPr>
          <p:cNvSpPr>
            <a:spLocks/>
          </p:cNvSpPr>
          <p:nvPr/>
        </p:nvSpPr>
        <p:spPr>
          <a:xfrm>
            <a:off x="1770810" y="3621600"/>
            <a:ext cx="72000" cy="18000"/>
          </a:xfrm>
          <a:prstGeom prst="rect">
            <a:avLst/>
          </a:prstGeom>
          <a:pattFill prst="wdUpDiag">
            <a:fgClr>
              <a:schemeClr val="bg2">
                <a:lumMod val="50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27" name="Straight Connector 26">
            <a:extLst>
              <a:ext uri="{FF2B5EF4-FFF2-40B4-BE49-F238E27FC236}">
                <a16:creationId xmlns:a16="http://schemas.microsoft.com/office/drawing/2014/main" id="{2DEBCDA4-588F-201F-1B0C-F8615584601D}"/>
              </a:ext>
            </a:extLst>
          </p:cNvPr>
          <p:cNvCxnSpPr>
            <a:cxnSpLocks/>
          </p:cNvCxnSpPr>
          <p:nvPr/>
        </p:nvCxnSpPr>
        <p:spPr>
          <a:xfrm>
            <a:off x="1055440" y="3645024"/>
            <a:ext cx="948873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EB032616-5406-D894-5E1E-2B30B03BD7D5}"/>
              </a:ext>
            </a:extLst>
          </p:cNvPr>
          <p:cNvSpPr txBox="1"/>
          <p:nvPr/>
        </p:nvSpPr>
        <p:spPr>
          <a:xfrm>
            <a:off x="5375920" y="2321362"/>
            <a:ext cx="2016224" cy="397032"/>
          </a:xfrm>
          <a:prstGeom prst="rect">
            <a:avLst/>
          </a:prstGeom>
          <a:noFill/>
        </p:spPr>
        <p:txBody>
          <a:bodyPr wrap="square" lIns="0" tIns="0" rIns="0" bIns="0" rtlCol="0">
            <a:spAutoFit/>
          </a:bodyPr>
          <a:lstStyle/>
          <a:p>
            <a:pPr>
              <a:lnSpc>
                <a:spcPct val="112000"/>
              </a:lnSpc>
            </a:pPr>
            <a:r>
              <a:rPr lang="en-GB" sz="1200" noProof="0" dirty="0">
                <a:latin typeface="Arial" panose="020B0604020202020204" pitchFamily="34" charset="0"/>
                <a:ea typeface="Aileron" charset="0"/>
                <a:cs typeface="Arial" panose="020B0604020202020204" pitchFamily="34" charset="0"/>
              </a:rPr>
              <a:t>PD (n=11)</a:t>
            </a:r>
          </a:p>
          <a:p>
            <a:pPr>
              <a:lnSpc>
                <a:spcPct val="112000"/>
              </a:lnSpc>
            </a:pPr>
            <a:r>
              <a:rPr lang="en-GB" sz="1200" noProof="0" dirty="0">
                <a:latin typeface="Arial" panose="020B0604020202020204" pitchFamily="34" charset="0"/>
                <a:ea typeface="Aileron" charset="0"/>
                <a:cs typeface="Arial" panose="020B0604020202020204" pitchFamily="34" charset="0"/>
              </a:rPr>
              <a:t>NE/ND (n=5)</a:t>
            </a:r>
          </a:p>
        </p:txBody>
      </p:sp>
      <p:sp>
        <p:nvSpPr>
          <p:cNvPr id="188" name="Rectangle 187">
            <a:extLst>
              <a:ext uri="{FF2B5EF4-FFF2-40B4-BE49-F238E27FC236}">
                <a16:creationId xmlns:a16="http://schemas.microsoft.com/office/drawing/2014/main" id="{C9DDDE59-E64B-82B8-BB22-4AAB238A3659}"/>
              </a:ext>
            </a:extLst>
          </p:cNvPr>
          <p:cNvSpPr/>
          <p:nvPr/>
        </p:nvSpPr>
        <p:spPr>
          <a:xfrm>
            <a:off x="5176433" y="2367112"/>
            <a:ext cx="134491" cy="106362"/>
          </a:xfrm>
          <a:prstGeom prst="rect">
            <a:avLst/>
          </a:prstGeom>
          <a:pattFill prst="wdUpDiag">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9" name="Rectangle 188">
            <a:extLst>
              <a:ext uri="{FF2B5EF4-FFF2-40B4-BE49-F238E27FC236}">
                <a16:creationId xmlns:a16="http://schemas.microsoft.com/office/drawing/2014/main" id="{B7DBE867-A71D-9304-538E-B3026B1E82EE}"/>
              </a:ext>
            </a:extLst>
          </p:cNvPr>
          <p:cNvSpPr/>
          <p:nvPr/>
        </p:nvSpPr>
        <p:spPr>
          <a:xfrm>
            <a:off x="5176433" y="2570312"/>
            <a:ext cx="134491" cy="106362"/>
          </a:xfrm>
          <a:prstGeom prst="rect">
            <a:avLst/>
          </a:prstGeom>
          <a:pattFill prst="pct25">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0" name="Rectangle 189">
            <a:extLst>
              <a:ext uri="{FF2B5EF4-FFF2-40B4-BE49-F238E27FC236}">
                <a16:creationId xmlns:a16="http://schemas.microsoft.com/office/drawing/2014/main" id="{624AEAF5-C032-3685-CB03-BA567A45003E}"/>
              </a:ext>
            </a:extLst>
          </p:cNvPr>
          <p:cNvSpPr/>
          <p:nvPr/>
        </p:nvSpPr>
        <p:spPr>
          <a:xfrm>
            <a:off x="3875534" y="2560787"/>
            <a:ext cx="134491" cy="106362"/>
          </a:xfrm>
          <a:prstGeom prst="rect">
            <a:avLst/>
          </a:prstGeom>
          <a:pattFill prst="dkHorz">
            <a:fgClr>
              <a:schemeClr val="tx1"/>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93" name="Straight Connector 192">
            <a:extLst>
              <a:ext uri="{FF2B5EF4-FFF2-40B4-BE49-F238E27FC236}">
                <a16:creationId xmlns:a16="http://schemas.microsoft.com/office/drawing/2014/main" id="{4B6A7018-2DA1-6A60-4691-73D39A1FD2C6}"/>
              </a:ext>
            </a:extLst>
          </p:cNvPr>
          <p:cNvCxnSpPr>
            <a:cxnSpLocks/>
          </p:cNvCxnSpPr>
          <p:nvPr/>
        </p:nvCxnSpPr>
        <p:spPr>
          <a:xfrm flipV="1">
            <a:off x="1135188" y="1930400"/>
            <a:ext cx="0" cy="34258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4" name="TextBox 193">
            <a:extLst>
              <a:ext uri="{FF2B5EF4-FFF2-40B4-BE49-F238E27FC236}">
                <a16:creationId xmlns:a16="http://schemas.microsoft.com/office/drawing/2014/main" id="{8B5BE9A0-10CB-F26F-EDBB-63C5C001FB22}"/>
              </a:ext>
            </a:extLst>
          </p:cNvPr>
          <p:cNvSpPr txBox="1"/>
          <p:nvPr/>
        </p:nvSpPr>
        <p:spPr>
          <a:xfrm>
            <a:off x="384628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95" name="TextBox 194">
            <a:extLst>
              <a:ext uri="{FF2B5EF4-FFF2-40B4-BE49-F238E27FC236}">
                <a16:creationId xmlns:a16="http://schemas.microsoft.com/office/drawing/2014/main" id="{FB097301-7268-8EF8-FBCB-21D22FD7F69C}"/>
              </a:ext>
            </a:extLst>
          </p:cNvPr>
          <p:cNvSpPr txBox="1"/>
          <p:nvPr/>
        </p:nvSpPr>
        <p:spPr>
          <a:xfrm>
            <a:off x="366213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96" name="TextBox 195">
            <a:extLst>
              <a:ext uri="{FF2B5EF4-FFF2-40B4-BE49-F238E27FC236}">
                <a16:creationId xmlns:a16="http://schemas.microsoft.com/office/drawing/2014/main" id="{514A959E-20F1-056A-AE73-B2026CE37170}"/>
              </a:ext>
            </a:extLst>
          </p:cNvPr>
          <p:cNvSpPr txBox="1"/>
          <p:nvPr/>
        </p:nvSpPr>
        <p:spPr>
          <a:xfrm>
            <a:off x="339543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97" name="TextBox 196">
            <a:extLst>
              <a:ext uri="{FF2B5EF4-FFF2-40B4-BE49-F238E27FC236}">
                <a16:creationId xmlns:a16="http://schemas.microsoft.com/office/drawing/2014/main" id="{C48A9DC1-5C2E-993B-C8FB-AED1765CD167}"/>
              </a:ext>
            </a:extLst>
          </p:cNvPr>
          <p:cNvSpPr txBox="1"/>
          <p:nvPr/>
        </p:nvSpPr>
        <p:spPr>
          <a:xfrm>
            <a:off x="3030314"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98" name="TextBox 197">
            <a:extLst>
              <a:ext uri="{FF2B5EF4-FFF2-40B4-BE49-F238E27FC236}">
                <a16:creationId xmlns:a16="http://schemas.microsoft.com/office/drawing/2014/main" id="{A15DD254-FB41-1683-DE84-9AFA96618AB1}"/>
              </a:ext>
            </a:extLst>
          </p:cNvPr>
          <p:cNvSpPr txBox="1"/>
          <p:nvPr/>
        </p:nvSpPr>
        <p:spPr>
          <a:xfrm>
            <a:off x="284933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199" name="TextBox 198">
            <a:extLst>
              <a:ext uri="{FF2B5EF4-FFF2-40B4-BE49-F238E27FC236}">
                <a16:creationId xmlns:a16="http://schemas.microsoft.com/office/drawing/2014/main" id="{648721D7-953A-333D-7973-C3047FFE4D5D}"/>
              </a:ext>
            </a:extLst>
          </p:cNvPr>
          <p:cNvSpPr txBox="1"/>
          <p:nvPr/>
        </p:nvSpPr>
        <p:spPr>
          <a:xfrm>
            <a:off x="276043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200" name="TextBox 199">
            <a:extLst>
              <a:ext uri="{FF2B5EF4-FFF2-40B4-BE49-F238E27FC236}">
                <a16:creationId xmlns:a16="http://schemas.microsoft.com/office/drawing/2014/main" id="{5CA73941-0DEF-9C53-5DD4-17E3ED0C43E4}"/>
              </a:ext>
            </a:extLst>
          </p:cNvPr>
          <p:cNvSpPr txBox="1"/>
          <p:nvPr/>
        </p:nvSpPr>
        <p:spPr>
          <a:xfrm>
            <a:off x="2233389" y="3379217"/>
            <a:ext cx="70533" cy="260649"/>
          </a:xfrm>
          <a:prstGeom prst="rect">
            <a:avLst/>
          </a:prstGeom>
          <a:noFill/>
        </p:spPr>
        <p:txBody>
          <a:bodyPr wrap="none" lIns="0" tIns="0" rIns="0" bIns="0" rtlCol="0">
            <a:spAutoFit/>
          </a:bodyPr>
          <a:lstStyle/>
          <a:p>
            <a:pPr algn="r">
              <a:lnSpc>
                <a:spcPct val="136000"/>
              </a:lnSpc>
            </a:pPr>
            <a:r>
              <a:rPr lang="en-GB" sz="1400" noProof="0" dirty="0">
                <a:latin typeface="Arial" panose="020B0604020202020204" pitchFamily="34" charset="0"/>
                <a:ea typeface="Aileron" charset="0"/>
                <a:cs typeface="Arial" panose="020B0604020202020204" pitchFamily="34" charset="0"/>
              </a:rPr>
              <a:t>*</a:t>
            </a:r>
          </a:p>
        </p:txBody>
      </p:sp>
      <p:sp>
        <p:nvSpPr>
          <p:cNvPr id="203" name="TextBox 202">
            <a:extLst>
              <a:ext uri="{FF2B5EF4-FFF2-40B4-BE49-F238E27FC236}">
                <a16:creationId xmlns:a16="http://schemas.microsoft.com/office/drawing/2014/main" id="{50524E7C-2F17-4F6C-D68A-17C1D4C0BC6E}"/>
              </a:ext>
            </a:extLst>
          </p:cNvPr>
          <p:cNvSpPr txBox="1"/>
          <p:nvPr/>
        </p:nvSpPr>
        <p:spPr>
          <a:xfrm>
            <a:off x="695400" y="2216902"/>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75</a:t>
            </a:r>
          </a:p>
        </p:txBody>
      </p:sp>
      <p:sp>
        <p:nvSpPr>
          <p:cNvPr id="204" name="TextBox 203">
            <a:extLst>
              <a:ext uri="{FF2B5EF4-FFF2-40B4-BE49-F238E27FC236}">
                <a16:creationId xmlns:a16="http://schemas.microsoft.com/office/drawing/2014/main" id="{0EAB21F6-2211-9AB3-0A84-AC4E530CBCE2}"/>
              </a:ext>
            </a:extLst>
          </p:cNvPr>
          <p:cNvSpPr txBox="1"/>
          <p:nvPr/>
        </p:nvSpPr>
        <p:spPr>
          <a:xfrm>
            <a:off x="695400" y="2655052"/>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50</a:t>
            </a:r>
          </a:p>
        </p:txBody>
      </p:sp>
      <p:sp>
        <p:nvSpPr>
          <p:cNvPr id="205" name="TextBox 204">
            <a:extLst>
              <a:ext uri="{FF2B5EF4-FFF2-40B4-BE49-F238E27FC236}">
                <a16:creationId xmlns:a16="http://schemas.microsoft.com/office/drawing/2014/main" id="{12AFE955-27BF-2D82-180E-36E6EFA55355}"/>
              </a:ext>
            </a:extLst>
          </p:cNvPr>
          <p:cNvSpPr txBox="1"/>
          <p:nvPr/>
        </p:nvSpPr>
        <p:spPr>
          <a:xfrm>
            <a:off x="695400" y="3070977"/>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25</a:t>
            </a:r>
          </a:p>
        </p:txBody>
      </p:sp>
      <p:sp>
        <p:nvSpPr>
          <p:cNvPr id="206" name="TextBox 205">
            <a:extLst>
              <a:ext uri="{FF2B5EF4-FFF2-40B4-BE49-F238E27FC236}">
                <a16:creationId xmlns:a16="http://schemas.microsoft.com/office/drawing/2014/main" id="{EFDA10C6-BA15-459C-FB32-38E2FC8D8960}"/>
              </a:ext>
            </a:extLst>
          </p:cNvPr>
          <p:cNvSpPr txBox="1"/>
          <p:nvPr/>
        </p:nvSpPr>
        <p:spPr>
          <a:xfrm>
            <a:off x="695400" y="3531352"/>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0</a:t>
            </a:r>
          </a:p>
        </p:txBody>
      </p:sp>
      <p:sp>
        <p:nvSpPr>
          <p:cNvPr id="207" name="TextBox 206">
            <a:extLst>
              <a:ext uri="{FF2B5EF4-FFF2-40B4-BE49-F238E27FC236}">
                <a16:creationId xmlns:a16="http://schemas.microsoft.com/office/drawing/2014/main" id="{29C6ABCE-F32B-A694-CD32-0F57DF6E858E}"/>
              </a:ext>
            </a:extLst>
          </p:cNvPr>
          <p:cNvSpPr txBox="1"/>
          <p:nvPr/>
        </p:nvSpPr>
        <p:spPr>
          <a:xfrm>
            <a:off x="695400" y="3921877"/>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-25</a:t>
            </a:r>
          </a:p>
        </p:txBody>
      </p:sp>
      <p:sp>
        <p:nvSpPr>
          <p:cNvPr id="208" name="TextBox 207">
            <a:extLst>
              <a:ext uri="{FF2B5EF4-FFF2-40B4-BE49-F238E27FC236}">
                <a16:creationId xmlns:a16="http://schemas.microsoft.com/office/drawing/2014/main" id="{13BE3876-0F88-BE66-9ED4-58330D15E60D}"/>
              </a:ext>
            </a:extLst>
          </p:cNvPr>
          <p:cNvSpPr txBox="1"/>
          <p:nvPr/>
        </p:nvSpPr>
        <p:spPr>
          <a:xfrm>
            <a:off x="695400" y="5207752"/>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-100</a:t>
            </a:r>
          </a:p>
        </p:txBody>
      </p:sp>
      <p:sp>
        <p:nvSpPr>
          <p:cNvPr id="209" name="TextBox 208">
            <a:extLst>
              <a:ext uri="{FF2B5EF4-FFF2-40B4-BE49-F238E27FC236}">
                <a16:creationId xmlns:a16="http://schemas.microsoft.com/office/drawing/2014/main" id="{7A125BD8-073E-41F2-1D4D-40035C5223CB}"/>
              </a:ext>
            </a:extLst>
          </p:cNvPr>
          <p:cNvSpPr txBox="1"/>
          <p:nvPr/>
        </p:nvSpPr>
        <p:spPr>
          <a:xfrm>
            <a:off x="695400" y="4775952"/>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-75</a:t>
            </a:r>
          </a:p>
        </p:txBody>
      </p:sp>
      <p:sp>
        <p:nvSpPr>
          <p:cNvPr id="210" name="TextBox 209">
            <a:extLst>
              <a:ext uri="{FF2B5EF4-FFF2-40B4-BE49-F238E27FC236}">
                <a16:creationId xmlns:a16="http://schemas.microsoft.com/office/drawing/2014/main" id="{3B59B3E0-247D-51F7-316C-C390EB9DCFF3}"/>
              </a:ext>
            </a:extLst>
          </p:cNvPr>
          <p:cNvSpPr txBox="1"/>
          <p:nvPr/>
        </p:nvSpPr>
        <p:spPr>
          <a:xfrm>
            <a:off x="695400" y="4353677"/>
            <a:ext cx="317507" cy="223394"/>
          </a:xfrm>
          <a:prstGeom prst="rect">
            <a:avLst/>
          </a:prstGeom>
          <a:noFill/>
        </p:spPr>
        <p:txBody>
          <a:bodyPr wrap="square" lIns="0" tIns="0" rIns="0" bIns="0" rtlCol="0">
            <a:spAutoFit/>
          </a:bodyPr>
          <a:lstStyle/>
          <a:p>
            <a:pPr algn="r">
              <a:lnSpc>
                <a:spcPct val="136000"/>
              </a:lnSpc>
            </a:pPr>
            <a:r>
              <a:rPr lang="en-GB" sz="1200" noProof="0" dirty="0">
                <a:latin typeface="Arial" panose="020B0604020202020204" pitchFamily="34" charset="0"/>
                <a:ea typeface="Aileron" charset="0"/>
                <a:cs typeface="Arial" panose="020B0604020202020204" pitchFamily="34" charset="0"/>
              </a:rPr>
              <a:t>-50</a:t>
            </a:r>
          </a:p>
        </p:txBody>
      </p:sp>
      <p:sp>
        <p:nvSpPr>
          <p:cNvPr id="3" name="TextBox 2">
            <a:extLst>
              <a:ext uri="{FF2B5EF4-FFF2-40B4-BE49-F238E27FC236}">
                <a16:creationId xmlns:a16="http://schemas.microsoft.com/office/drawing/2014/main" id="{58808B22-1D86-F8BD-1EBB-8CF266EA6447}"/>
              </a:ext>
            </a:extLst>
          </p:cNvPr>
          <p:cNvSpPr txBox="1"/>
          <p:nvPr/>
        </p:nvSpPr>
        <p:spPr>
          <a:xfrm>
            <a:off x="4559677" y="5299089"/>
            <a:ext cx="1632485" cy="184666"/>
          </a:xfrm>
          <a:prstGeom prst="rect">
            <a:avLst/>
          </a:prstGeom>
          <a:noFill/>
        </p:spPr>
        <p:txBody>
          <a:bodyPr wrap="square" lIns="0" tIns="0" rIns="0" bIns="0" rtlCol="0">
            <a:spAutoFit/>
          </a:bodyPr>
          <a:lstStyle/>
          <a:p>
            <a:pPr algn="ctr"/>
            <a:r>
              <a:rPr lang="en-GB" sz="1200" b="1" dirty="0">
                <a:solidFill>
                  <a:srgbClr val="505050"/>
                </a:solidFill>
                <a:latin typeface="Arial" panose="020B0604020202020204" pitchFamily="34" charset="0"/>
                <a:ea typeface="Aileron" charset="0"/>
                <a:cs typeface="Arial" panose="020B0604020202020204" pitchFamily="34" charset="0"/>
              </a:rPr>
              <a:t>Individual Patients</a:t>
            </a:r>
          </a:p>
        </p:txBody>
      </p:sp>
      <p:sp>
        <p:nvSpPr>
          <p:cNvPr id="5" name="Text Placeholder 5">
            <a:extLst>
              <a:ext uri="{FF2B5EF4-FFF2-40B4-BE49-F238E27FC236}">
                <a16:creationId xmlns:a16="http://schemas.microsoft.com/office/drawing/2014/main" id="{CA1E0FFC-E5B4-5FC6-CE6E-6B9B1F90216F}"/>
              </a:ext>
            </a:extLst>
          </p:cNvPr>
          <p:cNvSpPr txBox="1">
            <a:spLocks/>
          </p:cNvSpPr>
          <p:nvPr/>
        </p:nvSpPr>
        <p:spPr>
          <a:xfrm>
            <a:off x="609600" y="1018936"/>
            <a:ext cx="10972800" cy="702470"/>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cap="all" dirty="0">
                <a:solidFill>
                  <a:schemeClr val="accent1"/>
                </a:solidFill>
              </a:rPr>
              <a:t>BEST INDIVIDUAL PATIENT RESPONSES</a:t>
            </a:r>
          </a:p>
        </p:txBody>
      </p:sp>
    </p:spTree>
    <p:custDataLst>
      <p:tags r:id="rId1"/>
    </p:custDataLst>
    <p:extLst>
      <p:ext uri="{BB962C8B-B14F-4D97-AF65-F5344CB8AC3E}">
        <p14:creationId xmlns:p14="http://schemas.microsoft.com/office/powerpoint/2010/main" val="32122766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2046B-BE5A-232D-3434-4B09AE26FA7D}"/>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49ACD0-C4FA-EB51-70A3-CEBDED328DE5}"/>
              </a:ext>
            </a:extLst>
          </p:cNvPr>
          <p:cNvSpPr>
            <a:spLocks noGrp="1"/>
          </p:cNvSpPr>
          <p:nvPr>
            <p:ph type="body" idx="1"/>
          </p:nvPr>
        </p:nvSpPr>
        <p:spPr/>
        <p:txBody>
          <a:bodyPr/>
          <a:lstStyle/>
          <a:p>
            <a:r>
              <a:rPr lang="en-US" dirty="0"/>
              <a:t>response</a:t>
            </a:r>
          </a:p>
        </p:txBody>
      </p:sp>
      <p:sp>
        <p:nvSpPr>
          <p:cNvPr id="7" name="Title 6">
            <a:extLst>
              <a:ext uri="{FF2B5EF4-FFF2-40B4-BE49-F238E27FC236}">
                <a16:creationId xmlns:a16="http://schemas.microsoft.com/office/drawing/2014/main" id="{02C31D51-A1FE-343A-BF36-9B08569D8E8F}"/>
              </a:ext>
            </a:extLst>
          </p:cNvPr>
          <p:cNvSpPr>
            <a:spLocks noGrp="1"/>
          </p:cNvSpPr>
          <p:nvPr>
            <p:ph type="title"/>
          </p:nvPr>
        </p:nvSpPr>
        <p:spPr>
          <a:xfrm>
            <a:off x="619201" y="259200"/>
            <a:ext cx="10963199" cy="864000"/>
          </a:xfrm>
        </p:spPr>
        <p:txBody>
          <a:bodyPr/>
          <a:lstStyle/>
          <a:p>
            <a:r>
              <a:rPr lang="en-GB" noProof="0"/>
              <a:t>entrectinib</a:t>
            </a:r>
            <a:r>
              <a:rPr lang="en-GB" noProof="0" dirty="0"/>
              <a:t>: updated Efficacy Across solid Tumours</a:t>
            </a:r>
          </a:p>
        </p:txBody>
      </p:sp>
      <p:sp>
        <p:nvSpPr>
          <p:cNvPr id="16" name="Content Placeholder 15">
            <a:extLst>
              <a:ext uri="{FF2B5EF4-FFF2-40B4-BE49-F238E27FC236}">
                <a16:creationId xmlns:a16="http://schemas.microsoft.com/office/drawing/2014/main" id="{120018C0-39F8-FE83-8552-552B77EAC2F2}"/>
              </a:ext>
            </a:extLst>
          </p:cNvPr>
          <p:cNvSpPr>
            <a:spLocks noGrp="1"/>
          </p:cNvSpPr>
          <p:nvPr>
            <p:ph sz="quarter" idx="15"/>
          </p:nvPr>
        </p:nvSpPr>
        <p:spPr/>
        <p:txBody>
          <a:bodyPr anchor="b" anchorCtr="0"/>
          <a:lstStyle/>
          <a:p>
            <a:r>
              <a:rPr lang="en-GB" dirty="0"/>
              <a:t>Data cut-off: August 31,2020.</a:t>
            </a:r>
          </a:p>
          <a:p>
            <a:r>
              <a:rPr lang="en-GB" baseline="30000" dirty="0"/>
              <a:t>a </a:t>
            </a:r>
            <a:r>
              <a:rPr lang="en-GB" dirty="0"/>
              <a:t>Patients with non-measurable lesions; </a:t>
            </a:r>
            <a:r>
              <a:rPr lang="en-GB" baseline="30000" dirty="0"/>
              <a:t>b </a:t>
            </a:r>
            <a:r>
              <a:rPr lang="en-GB" dirty="0"/>
              <a:t>Missing or unevaluable included patients with unevaluable on-study scans or who discontinued prior to obtaining adequate scans to evaluate or confirm response</a:t>
            </a:r>
          </a:p>
          <a:p>
            <a:r>
              <a:rPr lang="en-GB" dirty="0">
                <a:solidFill>
                  <a:schemeClr val="tx2"/>
                </a:solidFill>
              </a:rPr>
              <a:t>BICR, blinded independent central review; CI, confidence interval; CR, complete response; DoR, duration of response; </a:t>
            </a:r>
            <a:r>
              <a:rPr lang="en-GB" dirty="0" err="1">
                <a:solidFill>
                  <a:schemeClr val="tx2"/>
                </a:solidFill>
              </a:rPr>
              <a:t>mo</a:t>
            </a:r>
            <a:r>
              <a:rPr lang="en-GB" dirty="0">
                <a:solidFill>
                  <a:schemeClr val="tx2"/>
                </a:solidFill>
              </a:rPr>
              <a:t>, months; ORR, objective response rate; OS, overall survival; PD, progressive disease; PFS, progression-free survival; PR, partial response</a:t>
            </a:r>
          </a:p>
          <a:p>
            <a:r>
              <a:rPr lang="da-DK" altLang="en-US" dirty="0">
                <a:sym typeface="Arial"/>
              </a:rPr>
              <a:t>Demetri GD, et al. </a:t>
            </a:r>
            <a:r>
              <a:rPr lang="da-DK" altLang="en-US" dirty="0" err="1">
                <a:sym typeface="Arial"/>
              </a:rPr>
              <a:t>Clinical</a:t>
            </a:r>
            <a:r>
              <a:rPr lang="da-DK" altLang="en-US" dirty="0">
                <a:sym typeface="Arial"/>
              </a:rPr>
              <a:t> Cancer Research. 2022;28:1302-12</a:t>
            </a:r>
          </a:p>
        </p:txBody>
      </p:sp>
      <p:sp>
        <p:nvSpPr>
          <p:cNvPr id="11" name="TextBox 10">
            <a:extLst>
              <a:ext uri="{FF2B5EF4-FFF2-40B4-BE49-F238E27FC236}">
                <a16:creationId xmlns:a16="http://schemas.microsoft.com/office/drawing/2014/main" id="{52F92BC7-7457-755C-C617-D813B69B7855}"/>
              </a:ext>
            </a:extLst>
          </p:cNvPr>
          <p:cNvSpPr txBox="1"/>
          <p:nvPr/>
        </p:nvSpPr>
        <p:spPr>
          <a:xfrm>
            <a:off x="6528048" y="5373216"/>
            <a:ext cx="3960440"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Duration of response in responding patients</a:t>
            </a:r>
            <a:endParaRPr lang="en-GB" sz="1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5B53947-A077-F6CC-92CB-790ED910803C}"/>
              </a:ext>
            </a:extLst>
          </p:cNvPr>
          <p:cNvSpPr/>
          <p:nvPr/>
        </p:nvSpPr>
        <p:spPr>
          <a:xfrm>
            <a:off x="6096000" y="2060848"/>
            <a:ext cx="216024" cy="3600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7" name="Content Placeholder 18">
            <a:extLst>
              <a:ext uri="{FF2B5EF4-FFF2-40B4-BE49-F238E27FC236}">
                <a16:creationId xmlns:a16="http://schemas.microsoft.com/office/drawing/2014/main" id="{FE03E8C3-F12E-F385-C3C7-206812DC7DDB}"/>
              </a:ext>
            </a:extLst>
          </p:cNvPr>
          <p:cNvGraphicFramePr>
            <a:graphicFrameLocks noGrp="1"/>
          </p:cNvGraphicFramePr>
          <p:nvPr>
            <p:ph sz="quarter" idx="14"/>
            <p:extLst>
              <p:ext uri="{D42A27DB-BD31-4B8C-83A1-F6EECF244321}">
                <p14:modId xmlns:p14="http://schemas.microsoft.com/office/powerpoint/2010/main" val="1932446865"/>
              </p:ext>
            </p:extLst>
          </p:nvPr>
        </p:nvGraphicFramePr>
        <p:xfrm>
          <a:off x="619125" y="1628800"/>
          <a:ext cx="4684787" cy="3809520"/>
        </p:xfrm>
        <a:graphic>
          <a:graphicData uri="http://schemas.openxmlformats.org/drawingml/2006/table">
            <a:tbl>
              <a:tblPr firstRow="1" bandRow="1">
                <a:tableStyleId>{5C22544A-7EE6-4342-B048-85BDC9FD1C3A}</a:tableStyleId>
              </a:tblPr>
              <a:tblGrid>
                <a:gridCol w="2236515">
                  <a:extLst>
                    <a:ext uri="{9D8B030D-6E8A-4147-A177-3AD203B41FA5}">
                      <a16:colId xmlns:a16="http://schemas.microsoft.com/office/drawing/2014/main" val="1539613347"/>
                    </a:ext>
                  </a:extLst>
                </a:gridCol>
                <a:gridCol w="2448272">
                  <a:extLst>
                    <a:ext uri="{9D8B030D-6E8A-4147-A177-3AD203B41FA5}">
                      <a16:colId xmlns:a16="http://schemas.microsoft.com/office/drawing/2014/main" val="3741516229"/>
                    </a:ext>
                  </a:extLst>
                </a:gridCol>
              </a:tblGrid>
              <a:tr h="0">
                <a:tc>
                  <a:txBody>
                    <a:bodyPr/>
                    <a:lstStyle/>
                    <a:p>
                      <a:r>
                        <a:rPr lang="en-US" sz="1200" dirty="0">
                          <a:latin typeface="Arial" panose="020B0604020202020204" pitchFamily="34" charset="0"/>
                          <a:cs typeface="Arial" panose="020B0604020202020204" pitchFamily="34" charset="0"/>
                        </a:rPr>
                        <a:t>Efficacy parameter</a:t>
                      </a:r>
                    </a:p>
                  </a:txBody>
                  <a:tcPr marT="81720" marB="81720"/>
                </a:tc>
                <a:tc>
                  <a:txBody>
                    <a:bodyPr/>
                    <a:lstStyle/>
                    <a:p>
                      <a:pPr algn="ctr"/>
                      <a:r>
                        <a:rPr lang="en-US" sz="1200" dirty="0">
                          <a:latin typeface="Arial" panose="020B0604020202020204" pitchFamily="34" charset="0"/>
                          <a:cs typeface="Arial" panose="020B0604020202020204" pitchFamily="34" charset="0"/>
                        </a:rPr>
                        <a:t>Efficacy-evaluable population</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(N=121)</a:t>
                      </a:r>
                    </a:p>
                  </a:txBody>
                  <a:tcPr marT="81720" marB="81720"/>
                </a:tc>
                <a:extLst>
                  <a:ext uri="{0D108BD9-81ED-4DB2-BD59-A6C34878D82A}">
                    <a16:rowId xmlns:a16="http://schemas.microsoft.com/office/drawing/2014/main" val="1012047990"/>
                  </a:ext>
                </a:extLst>
              </a:tr>
              <a:tr h="0">
                <a:tc>
                  <a:txBody>
                    <a:bodyPr/>
                    <a:lstStyle/>
                    <a:p>
                      <a:r>
                        <a:rPr lang="en-US" sz="1200" dirty="0">
                          <a:latin typeface="Arial" panose="020B0604020202020204" pitchFamily="34" charset="0"/>
                          <a:cs typeface="Arial" panose="020B0604020202020204" pitchFamily="34" charset="0"/>
                        </a:rPr>
                        <a:t>ORR, n (%)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(95% CI)</a:t>
                      </a:r>
                    </a:p>
                  </a:txBody>
                  <a:tcPr marT="36000" marB="36000"/>
                </a:tc>
                <a:tc>
                  <a:txBody>
                    <a:bodyPr/>
                    <a:lstStyle/>
                    <a:p>
                      <a:pPr algn="ctr"/>
                      <a:r>
                        <a:rPr lang="en-US" sz="1200" dirty="0">
                          <a:latin typeface="Arial" panose="020B0604020202020204" pitchFamily="34" charset="0"/>
                          <a:cs typeface="Arial" panose="020B0604020202020204" pitchFamily="34" charset="0"/>
                        </a:rPr>
                        <a:t>74 (61.2)</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(51.9-69.9)</a:t>
                      </a:r>
                    </a:p>
                  </a:txBody>
                  <a:tcPr marT="36000" marB="36000"/>
                </a:tc>
                <a:extLst>
                  <a:ext uri="{0D108BD9-81ED-4DB2-BD59-A6C34878D82A}">
                    <a16:rowId xmlns:a16="http://schemas.microsoft.com/office/drawing/2014/main" val="1219426417"/>
                  </a:ext>
                </a:extLst>
              </a:tr>
              <a:tr h="0">
                <a:tc>
                  <a:txBody>
                    <a:bodyPr/>
                    <a:lstStyle/>
                    <a:p>
                      <a:pPr marL="0" indent="177800">
                        <a:tabLst/>
                      </a:pPr>
                      <a:r>
                        <a:rPr lang="en-US" sz="1200" dirty="0">
                          <a:latin typeface="Arial" panose="020B0604020202020204" pitchFamily="34" charset="0"/>
                          <a:cs typeface="Arial" panose="020B0604020202020204" pitchFamily="34" charset="0"/>
                        </a:rPr>
                        <a:t>CR</a:t>
                      </a:r>
                    </a:p>
                  </a:txBody>
                  <a:tcPr marT="36000" marB="36000"/>
                </a:tc>
                <a:tc>
                  <a:txBody>
                    <a:bodyPr/>
                    <a:lstStyle/>
                    <a:p>
                      <a:pPr algn="ctr"/>
                      <a:r>
                        <a:rPr lang="en-US" sz="1200" dirty="0">
                          <a:latin typeface="Arial" panose="020B0604020202020204" pitchFamily="34" charset="0"/>
                          <a:cs typeface="Arial" panose="020B0604020202020204" pitchFamily="34" charset="0"/>
                        </a:rPr>
                        <a:t>19 (15.7)</a:t>
                      </a:r>
                    </a:p>
                  </a:txBody>
                  <a:tcPr marT="36000" marB="36000"/>
                </a:tc>
                <a:extLst>
                  <a:ext uri="{0D108BD9-81ED-4DB2-BD59-A6C34878D82A}">
                    <a16:rowId xmlns:a16="http://schemas.microsoft.com/office/drawing/2014/main" val="615603270"/>
                  </a:ext>
                </a:extLst>
              </a:tr>
              <a:tr h="0">
                <a:tc>
                  <a:txBody>
                    <a:bodyPr/>
                    <a:lstStyle/>
                    <a:p>
                      <a:pPr marL="0" indent="177800">
                        <a:tabLst/>
                      </a:pPr>
                      <a:r>
                        <a:rPr lang="en-US" sz="1200" dirty="0">
                          <a:latin typeface="Arial" panose="020B0604020202020204" pitchFamily="34" charset="0"/>
                          <a:cs typeface="Arial" panose="020B0604020202020204" pitchFamily="34" charset="0"/>
                        </a:rPr>
                        <a:t>PR</a:t>
                      </a:r>
                    </a:p>
                  </a:txBody>
                  <a:tcPr marT="36000" marB="36000"/>
                </a:tc>
                <a:tc>
                  <a:txBody>
                    <a:bodyPr/>
                    <a:lstStyle/>
                    <a:p>
                      <a:pPr algn="ctr"/>
                      <a:r>
                        <a:rPr lang="en-US" sz="1200" dirty="0">
                          <a:latin typeface="Arial" panose="020B0604020202020204" pitchFamily="34" charset="0"/>
                          <a:cs typeface="Arial" panose="020B0604020202020204" pitchFamily="34" charset="0"/>
                        </a:rPr>
                        <a:t>55 (45.5)</a:t>
                      </a:r>
                    </a:p>
                  </a:txBody>
                  <a:tcPr marT="36000" marB="36000"/>
                </a:tc>
                <a:extLst>
                  <a:ext uri="{0D108BD9-81ED-4DB2-BD59-A6C34878D82A}">
                    <a16:rowId xmlns:a16="http://schemas.microsoft.com/office/drawing/2014/main" val="1194698249"/>
                  </a:ext>
                </a:extLst>
              </a:tr>
              <a:tr h="0">
                <a:tc>
                  <a:txBody>
                    <a:bodyPr/>
                    <a:lstStyle/>
                    <a:p>
                      <a:pPr marL="0" indent="7938">
                        <a:tabLst/>
                      </a:pPr>
                      <a:r>
                        <a:rPr lang="en-US" sz="1200" dirty="0">
                          <a:latin typeface="Arial" panose="020B0604020202020204" pitchFamily="34" charset="0"/>
                          <a:cs typeface="Arial" panose="020B0604020202020204" pitchFamily="34" charset="0"/>
                        </a:rPr>
                        <a:t>Stable disease</a:t>
                      </a:r>
                      <a:endParaRPr lang="en-US" sz="1200" baseline="30000" dirty="0">
                        <a:latin typeface="Arial" panose="020B0604020202020204" pitchFamily="34" charset="0"/>
                        <a:cs typeface="Arial" panose="020B0604020202020204" pitchFamily="34" charset="0"/>
                      </a:endParaRPr>
                    </a:p>
                  </a:txBody>
                  <a:tcPr marT="36000" marB="36000"/>
                </a:tc>
                <a:tc>
                  <a:txBody>
                    <a:bodyPr/>
                    <a:lstStyle/>
                    <a:p>
                      <a:pPr algn="ctr"/>
                      <a:r>
                        <a:rPr lang="en-US" sz="1200" dirty="0">
                          <a:latin typeface="Arial" panose="020B0604020202020204" pitchFamily="34" charset="0"/>
                          <a:cs typeface="Arial" panose="020B0604020202020204" pitchFamily="34" charset="0"/>
                        </a:rPr>
                        <a:t>13 (10.7)</a:t>
                      </a:r>
                    </a:p>
                  </a:txBody>
                  <a:tcPr marT="36000" marB="36000"/>
                </a:tc>
                <a:extLst>
                  <a:ext uri="{0D108BD9-81ED-4DB2-BD59-A6C34878D82A}">
                    <a16:rowId xmlns:a16="http://schemas.microsoft.com/office/drawing/2014/main" val="3224288515"/>
                  </a:ext>
                </a:extLst>
              </a:tr>
              <a:tr h="0">
                <a:tc>
                  <a:txBody>
                    <a:bodyPr/>
                    <a:lstStyle/>
                    <a:p>
                      <a:pPr marL="0" indent="7938">
                        <a:tabLst/>
                      </a:pPr>
                      <a:r>
                        <a:rPr lang="en-US" sz="1200" dirty="0">
                          <a:latin typeface="Arial" panose="020B0604020202020204" pitchFamily="34" charset="0"/>
                          <a:cs typeface="Arial" panose="020B0604020202020204" pitchFamily="34" charset="0"/>
                        </a:rPr>
                        <a:t>Progressive disease</a:t>
                      </a:r>
                    </a:p>
                  </a:txBody>
                  <a:tcPr marT="36000" marB="36000"/>
                </a:tc>
                <a:tc>
                  <a:txBody>
                    <a:bodyPr/>
                    <a:lstStyle/>
                    <a:p>
                      <a:pPr algn="ctr"/>
                      <a:r>
                        <a:rPr lang="en-US" sz="1200" dirty="0">
                          <a:latin typeface="Arial" panose="020B0604020202020204" pitchFamily="34" charset="0"/>
                          <a:cs typeface="Arial" panose="020B0604020202020204" pitchFamily="34" charset="0"/>
                        </a:rPr>
                        <a:t>13 (10.7)</a:t>
                      </a:r>
                    </a:p>
                  </a:txBody>
                  <a:tcPr marT="36000" marB="36000"/>
                </a:tc>
                <a:extLst>
                  <a:ext uri="{0D108BD9-81ED-4DB2-BD59-A6C34878D82A}">
                    <a16:rowId xmlns:a16="http://schemas.microsoft.com/office/drawing/2014/main" val="3181968026"/>
                  </a:ext>
                </a:extLst>
              </a:tr>
              <a:tr h="0">
                <a:tc>
                  <a:txBody>
                    <a:bodyPr/>
                    <a:lstStyle/>
                    <a:p>
                      <a:pPr marL="0" indent="7938">
                        <a:tabLst/>
                      </a:pPr>
                      <a:r>
                        <a:rPr lang="en-US" sz="1200" dirty="0">
                          <a:latin typeface="Arial" panose="020B0604020202020204" pitchFamily="34" charset="0"/>
                          <a:cs typeface="Arial" panose="020B0604020202020204" pitchFamily="34" charset="0"/>
                        </a:rPr>
                        <a:t>Non-CR/non-</a:t>
                      </a:r>
                      <a:r>
                        <a:rPr lang="en-US" sz="1200" dirty="0" err="1">
                          <a:latin typeface="Arial" panose="020B0604020202020204" pitchFamily="34" charset="0"/>
                          <a:cs typeface="Arial" panose="020B0604020202020204" pitchFamily="34" charset="0"/>
                        </a:rPr>
                        <a:t>PD</a:t>
                      </a:r>
                      <a:r>
                        <a:rPr lang="en-US" sz="1200" baseline="30000" dirty="0" err="1">
                          <a:latin typeface="Arial" panose="020B0604020202020204" pitchFamily="34" charset="0"/>
                          <a:cs typeface="Arial" panose="020B0604020202020204" pitchFamily="34" charset="0"/>
                        </a:rPr>
                        <a:t>a</a:t>
                      </a:r>
                      <a:endParaRPr lang="en-US" sz="1200" baseline="30000" dirty="0">
                        <a:latin typeface="Arial" panose="020B0604020202020204" pitchFamily="34" charset="0"/>
                        <a:cs typeface="Arial" panose="020B0604020202020204" pitchFamily="34" charset="0"/>
                      </a:endParaRPr>
                    </a:p>
                  </a:txBody>
                  <a:tcPr marT="36000" marB="36000"/>
                </a:tc>
                <a:tc>
                  <a:txBody>
                    <a:bodyPr/>
                    <a:lstStyle/>
                    <a:p>
                      <a:pPr algn="ctr"/>
                      <a:r>
                        <a:rPr lang="en-US" sz="1200" dirty="0">
                          <a:latin typeface="Arial" panose="020B0604020202020204" pitchFamily="34" charset="0"/>
                          <a:cs typeface="Arial" panose="020B0604020202020204" pitchFamily="34" charset="0"/>
                        </a:rPr>
                        <a:t>6 (5.0)</a:t>
                      </a:r>
                    </a:p>
                  </a:txBody>
                  <a:tcPr marT="36000" marB="36000"/>
                </a:tc>
                <a:extLst>
                  <a:ext uri="{0D108BD9-81ED-4DB2-BD59-A6C34878D82A}">
                    <a16:rowId xmlns:a16="http://schemas.microsoft.com/office/drawing/2014/main" val="419113416"/>
                  </a:ext>
                </a:extLst>
              </a:tr>
              <a:tr h="0">
                <a:tc>
                  <a:txBody>
                    <a:bodyPr/>
                    <a:lstStyle/>
                    <a:p>
                      <a:pPr marL="0" indent="7938">
                        <a:tabLst/>
                      </a:pPr>
                      <a:r>
                        <a:rPr lang="en-US" sz="1200" dirty="0">
                          <a:latin typeface="Arial" panose="020B0604020202020204" pitchFamily="34" charset="0"/>
                          <a:cs typeface="Arial" panose="020B0604020202020204" pitchFamily="34" charset="0"/>
                        </a:rPr>
                        <a:t>Missing or </a:t>
                      </a:r>
                      <a:r>
                        <a:rPr lang="en-US" sz="1200" dirty="0" err="1">
                          <a:latin typeface="Arial" panose="020B0604020202020204" pitchFamily="34" charset="0"/>
                          <a:cs typeface="Arial" panose="020B0604020202020204" pitchFamily="34" charset="0"/>
                        </a:rPr>
                        <a:t>unevaluable</a:t>
                      </a:r>
                      <a:r>
                        <a:rPr lang="en-US" sz="1200" baseline="30000" dirty="0" err="1">
                          <a:latin typeface="Arial" panose="020B0604020202020204" pitchFamily="34" charset="0"/>
                          <a:cs typeface="Arial" panose="020B0604020202020204" pitchFamily="34" charset="0"/>
                        </a:rPr>
                        <a:t>b</a:t>
                      </a:r>
                      <a:endParaRPr lang="en-US" sz="1200" baseline="30000" dirty="0">
                        <a:latin typeface="Arial" panose="020B0604020202020204" pitchFamily="34" charset="0"/>
                        <a:cs typeface="Arial" panose="020B0604020202020204" pitchFamily="34" charset="0"/>
                      </a:endParaRPr>
                    </a:p>
                  </a:txBody>
                  <a:tcPr marT="36000" marB="36000"/>
                </a:tc>
                <a:tc>
                  <a:txBody>
                    <a:bodyPr/>
                    <a:lstStyle/>
                    <a:p>
                      <a:pPr algn="ctr"/>
                      <a:r>
                        <a:rPr lang="en-US" sz="1200" dirty="0">
                          <a:latin typeface="Arial" panose="020B0604020202020204" pitchFamily="34" charset="0"/>
                          <a:cs typeface="Arial" panose="020B0604020202020204" pitchFamily="34" charset="0"/>
                        </a:rPr>
                        <a:t>15 (12.4)</a:t>
                      </a:r>
                    </a:p>
                  </a:txBody>
                  <a:tcPr marT="36000" marB="36000"/>
                </a:tc>
                <a:extLst>
                  <a:ext uri="{0D108BD9-81ED-4DB2-BD59-A6C34878D82A}">
                    <a16:rowId xmlns:a16="http://schemas.microsoft.com/office/drawing/2014/main" val="1816657000"/>
                  </a:ext>
                </a:extLst>
              </a:tr>
              <a:tr h="0">
                <a:tc>
                  <a:txBody>
                    <a:bodyPr/>
                    <a:lstStyle/>
                    <a:p>
                      <a:pPr marL="0" indent="7938">
                        <a:tabLst/>
                      </a:pPr>
                      <a:r>
                        <a:rPr lang="en-US" sz="1200" dirty="0">
                          <a:latin typeface="Arial" panose="020B0604020202020204" pitchFamily="34" charset="0"/>
                          <a:cs typeface="Arial" panose="020B0604020202020204" pitchFamily="34" charset="0"/>
                        </a:rPr>
                        <a:t>DoR</a:t>
                      </a:r>
                    </a:p>
                    <a:p>
                      <a:pPr marL="0" indent="177800">
                        <a:tabLst/>
                      </a:pP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mo</a:t>
                      </a:r>
                      <a:r>
                        <a:rPr lang="en-US" sz="1200" dirty="0">
                          <a:latin typeface="Arial" panose="020B0604020202020204" pitchFamily="34" charset="0"/>
                          <a:cs typeface="Arial" panose="020B0604020202020204" pitchFamily="34" charset="0"/>
                        </a:rPr>
                        <a:t> (95% CI)</a:t>
                      </a:r>
                    </a:p>
                  </a:txBody>
                  <a:tcPr marT="36000" marB="36000"/>
                </a:tc>
                <a:tc>
                  <a:txBody>
                    <a:bodyPr/>
                    <a:lstStyle/>
                    <a:p>
                      <a:pPr algn="ctr"/>
                      <a:r>
                        <a:rPr lang="en-US" sz="1200" dirty="0">
                          <a:latin typeface="Arial" panose="020B0604020202020204" pitchFamily="34" charset="0"/>
                          <a:cs typeface="Arial" panose="020B0604020202020204" pitchFamily="34" charset="0"/>
                        </a:rPr>
                        <a:t>N=74</a:t>
                      </a:r>
                    </a:p>
                    <a:p>
                      <a:pPr algn="ctr"/>
                      <a:r>
                        <a:rPr lang="en-US" sz="1200" dirty="0">
                          <a:latin typeface="Arial" panose="020B0604020202020204" pitchFamily="34" charset="0"/>
                          <a:cs typeface="Arial" panose="020B0604020202020204" pitchFamily="34" charset="0"/>
                        </a:rPr>
                        <a:t>20.0 (13.0-38.2)</a:t>
                      </a:r>
                    </a:p>
                  </a:txBody>
                  <a:tcPr marT="36000" marB="36000"/>
                </a:tc>
                <a:extLst>
                  <a:ext uri="{0D108BD9-81ED-4DB2-BD59-A6C34878D82A}">
                    <a16:rowId xmlns:a16="http://schemas.microsoft.com/office/drawing/2014/main" val="249227245"/>
                  </a:ext>
                </a:extLst>
              </a:tr>
              <a:tr h="0">
                <a:tc>
                  <a:txBody>
                    <a:bodyPr/>
                    <a:lstStyle/>
                    <a:p>
                      <a:pPr marL="0" indent="7938">
                        <a:tabLst/>
                      </a:pPr>
                      <a:r>
                        <a:rPr lang="en-US" sz="1200" dirty="0">
                          <a:latin typeface="Arial" panose="020B0604020202020204" pitchFamily="34" charset="0"/>
                          <a:cs typeface="Arial" panose="020B0604020202020204" pitchFamily="34" charset="0"/>
                        </a:rPr>
                        <a:t>PFS</a:t>
                      </a:r>
                    </a:p>
                    <a:p>
                      <a:pPr marL="0" indent="177800">
                        <a:tabLst/>
                      </a:pP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mo</a:t>
                      </a:r>
                      <a:r>
                        <a:rPr lang="en-US" sz="1200" dirty="0">
                          <a:latin typeface="Arial" panose="020B0604020202020204" pitchFamily="34" charset="0"/>
                          <a:cs typeface="Arial" panose="020B0604020202020204" pitchFamily="34" charset="0"/>
                        </a:rPr>
                        <a:t> (95% CI)</a:t>
                      </a:r>
                    </a:p>
                  </a:txBody>
                  <a:tcPr marT="36000" marB="36000"/>
                </a:tc>
                <a:tc>
                  <a:txBody>
                    <a:bodyPr/>
                    <a:lstStyle/>
                    <a:p>
                      <a:pPr algn="ct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13.8 (10.1-19.9)</a:t>
                      </a:r>
                    </a:p>
                  </a:txBody>
                  <a:tcPr marT="36000" marB="36000"/>
                </a:tc>
                <a:extLst>
                  <a:ext uri="{0D108BD9-81ED-4DB2-BD59-A6C34878D82A}">
                    <a16:rowId xmlns:a16="http://schemas.microsoft.com/office/drawing/2014/main" val="2430331205"/>
                  </a:ext>
                </a:extLst>
              </a:tr>
              <a:tr h="0">
                <a:tc>
                  <a:txBody>
                    <a:bodyPr/>
                    <a:lstStyle/>
                    <a:p>
                      <a:pPr marL="0" indent="7938">
                        <a:tabLst/>
                      </a:pPr>
                      <a:r>
                        <a:rPr lang="en-US" sz="1200" dirty="0">
                          <a:latin typeface="Arial" panose="020B0604020202020204" pitchFamily="34" charset="0"/>
                          <a:cs typeface="Arial" panose="020B0604020202020204" pitchFamily="34" charset="0"/>
                        </a:rPr>
                        <a:t>OS</a:t>
                      </a:r>
                    </a:p>
                    <a:p>
                      <a:pPr marL="0" indent="177800">
                        <a:tabLst/>
                      </a:pP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mo</a:t>
                      </a:r>
                      <a:r>
                        <a:rPr lang="en-US" sz="1200" dirty="0">
                          <a:latin typeface="Arial" panose="020B0604020202020204" pitchFamily="34" charset="0"/>
                          <a:cs typeface="Arial" panose="020B0604020202020204" pitchFamily="34" charset="0"/>
                        </a:rPr>
                        <a:t> (95% CI)</a:t>
                      </a:r>
                    </a:p>
                  </a:txBody>
                  <a:tcPr marT="36000" marB="36000"/>
                </a:tc>
                <a:tc>
                  <a:txBody>
                    <a:bodyPr/>
                    <a:lstStyle/>
                    <a:p>
                      <a:pPr algn="ct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33.8 (23.4-46.4)</a:t>
                      </a:r>
                    </a:p>
                  </a:txBody>
                  <a:tcPr marT="36000" marB="36000"/>
                </a:tc>
                <a:extLst>
                  <a:ext uri="{0D108BD9-81ED-4DB2-BD59-A6C34878D82A}">
                    <a16:rowId xmlns:a16="http://schemas.microsoft.com/office/drawing/2014/main" val="2318869720"/>
                  </a:ext>
                </a:extLst>
              </a:tr>
            </a:tbl>
          </a:graphicData>
        </a:graphic>
      </p:graphicFrame>
      <p:sp>
        <p:nvSpPr>
          <p:cNvPr id="19" name="TextBox 18">
            <a:extLst>
              <a:ext uri="{FF2B5EF4-FFF2-40B4-BE49-F238E27FC236}">
                <a16:creationId xmlns:a16="http://schemas.microsoft.com/office/drawing/2014/main" id="{522F3407-F575-008A-7245-6D74E10BBEFA}"/>
              </a:ext>
            </a:extLst>
          </p:cNvPr>
          <p:cNvSpPr txBox="1"/>
          <p:nvPr/>
        </p:nvSpPr>
        <p:spPr>
          <a:xfrm rot="16200000">
            <a:off x="4928192" y="3012633"/>
            <a:ext cx="223225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DoR by BICR (%)</a:t>
            </a:r>
          </a:p>
        </p:txBody>
      </p:sp>
      <p:sp>
        <p:nvSpPr>
          <p:cNvPr id="21" name="TextBox 20">
            <a:extLst>
              <a:ext uri="{FF2B5EF4-FFF2-40B4-BE49-F238E27FC236}">
                <a16:creationId xmlns:a16="http://schemas.microsoft.com/office/drawing/2014/main" id="{EEE70D4B-BABE-8F12-3DEE-F095DD2C3B88}"/>
              </a:ext>
            </a:extLst>
          </p:cNvPr>
          <p:cNvSpPr txBox="1"/>
          <p:nvPr/>
        </p:nvSpPr>
        <p:spPr>
          <a:xfrm>
            <a:off x="5231904" y="5234717"/>
            <a:ext cx="1166542" cy="138499"/>
          </a:xfrm>
          <a:prstGeom prst="rect">
            <a:avLst/>
          </a:prstGeom>
          <a:noFill/>
        </p:spPr>
        <p:txBody>
          <a:bodyPr wrap="square" lIns="0" tIns="0" rIns="0" bIns="0" rtlCol="0">
            <a:spAutoFit/>
          </a:bodyPr>
          <a:lstStyle/>
          <a:p>
            <a:pPr algn="r">
              <a:lnSpc>
                <a:spcPct val="90000"/>
              </a:lnSpc>
            </a:pPr>
            <a:r>
              <a:rPr lang="en-GB" sz="1000" b="1" dirty="0">
                <a:latin typeface="Arial" panose="020B0604020202020204" pitchFamily="34" charset="0"/>
                <a:ea typeface="Aileron" charset="0"/>
                <a:cs typeface="Arial" panose="020B0604020202020204" pitchFamily="34" charset="0"/>
              </a:rPr>
              <a:t>Patients at risk</a:t>
            </a:r>
          </a:p>
        </p:txBody>
      </p:sp>
      <p:sp>
        <p:nvSpPr>
          <p:cNvPr id="22" name="TextBox 21">
            <a:extLst>
              <a:ext uri="{FF2B5EF4-FFF2-40B4-BE49-F238E27FC236}">
                <a16:creationId xmlns:a16="http://schemas.microsoft.com/office/drawing/2014/main" id="{66A35216-5443-2049-7A61-799445B9539C}"/>
              </a:ext>
            </a:extLst>
          </p:cNvPr>
          <p:cNvSpPr txBox="1"/>
          <p:nvPr/>
        </p:nvSpPr>
        <p:spPr>
          <a:xfrm>
            <a:off x="7608168"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12</a:t>
            </a:r>
          </a:p>
        </p:txBody>
      </p:sp>
      <p:sp>
        <p:nvSpPr>
          <p:cNvPr id="23" name="TextBox 22">
            <a:extLst>
              <a:ext uri="{FF2B5EF4-FFF2-40B4-BE49-F238E27FC236}">
                <a16:creationId xmlns:a16="http://schemas.microsoft.com/office/drawing/2014/main" id="{2E28942F-5A42-83B0-0AB5-962D4E11FF20}"/>
              </a:ext>
            </a:extLst>
          </p:cNvPr>
          <p:cNvSpPr txBox="1"/>
          <p:nvPr/>
        </p:nvSpPr>
        <p:spPr>
          <a:xfrm>
            <a:off x="7032104"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6</a:t>
            </a:r>
          </a:p>
        </p:txBody>
      </p:sp>
      <p:sp>
        <p:nvSpPr>
          <p:cNvPr id="24" name="TextBox 23">
            <a:extLst>
              <a:ext uri="{FF2B5EF4-FFF2-40B4-BE49-F238E27FC236}">
                <a16:creationId xmlns:a16="http://schemas.microsoft.com/office/drawing/2014/main" id="{6F8799A2-9282-5952-C19F-19B8F4DCCC58}"/>
              </a:ext>
            </a:extLst>
          </p:cNvPr>
          <p:cNvSpPr txBox="1"/>
          <p:nvPr/>
        </p:nvSpPr>
        <p:spPr>
          <a:xfrm>
            <a:off x="7067798"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58</a:t>
            </a:r>
          </a:p>
        </p:txBody>
      </p:sp>
      <p:sp>
        <p:nvSpPr>
          <p:cNvPr id="25" name="TextBox 24">
            <a:extLst>
              <a:ext uri="{FF2B5EF4-FFF2-40B4-BE49-F238E27FC236}">
                <a16:creationId xmlns:a16="http://schemas.microsoft.com/office/drawing/2014/main" id="{F3927190-623C-6BFF-79A4-8566F7FF8CA3}"/>
              </a:ext>
            </a:extLst>
          </p:cNvPr>
          <p:cNvSpPr txBox="1"/>
          <p:nvPr/>
        </p:nvSpPr>
        <p:spPr>
          <a:xfrm>
            <a:off x="767422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46</a:t>
            </a:r>
          </a:p>
        </p:txBody>
      </p:sp>
      <p:sp>
        <p:nvSpPr>
          <p:cNvPr id="27" name="TextBox 26">
            <a:extLst>
              <a:ext uri="{FF2B5EF4-FFF2-40B4-BE49-F238E27FC236}">
                <a16:creationId xmlns:a16="http://schemas.microsoft.com/office/drawing/2014/main" id="{3A06A024-BEA2-E211-11AC-0AFBAAFF29E4}"/>
              </a:ext>
            </a:extLst>
          </p:cNvPr>
          <p:cNvSpPr txBox="1"/>
          <p:nvPr/>
        </p:nvSpPr>
        <p:spPr>
          <a:xfrm>
            <a:off x="823937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sp>
        <p:nvSpPr>
          <p:cNvPr id="28" name="TextBox 27">
            <a:extLst>
              <a:ext uri="{FF2B5EF4-FFF2-40B4-BE49-F238E27FC236}">
                <a16:creationId xmlns:a16="http://schemas.microsoft.com/office/drawing/2014/main" id="{8FE805D9-89EE-46AC-73E8-5E0900B8615D}"/>
              </a:ext>
            </a:extLst>
          </p:cNvPr>
          <p:cNvSpPr txBox="1"/>
          <p:nvPr/>
        </p:nvSpPr>
        <p:spPr>
          <a:xfrm>
            <a:off x="11110590" y="4808185"/>
            <a:ext cx="317507" cy="166199"/>
          </a:xfrm>
          <a:prstGeom prst="rect">
            <a:avLst/>
          </a:prstGeom>
          <a:solidFill>
            <a:schemeClr val="bg1"/>
          </a:solid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48</a:t>
            </a:r>
          </a:p>
        </p:txBody>
      </p:sp>
      <p:sp>
        <p:nvSpPr>
          <p:cNvPr id="30" name="TextBox 29">
            <a:extLst>
              <a:ext uri="{FF2B5EF4-FFF2-40B4-BE49-F238E27FC236}">
                <a16:creationId xmlns:a16="http://schemas.microsoft.com/office/drawing/2014/main" id="{ED11261E-A686-0224-39FA-A59BE72B9C10}"/>
              </a:ext>
            </a:extLst>
          </p:cNvPr>
          <p:cNvSpPr txBox="1"/>
          <p:nvPr/>
        </p:nvSpPr>
        <p:spPr>
          <a:xfrm>
            <a:off x="10539090" y="4808185"/>
            <a:ext cx="317507" cy="166199"/>
          </a:xfrm>
          <a:prstGeom prst="rect">
            <a:avLst/>
          </a:prstGeom>
          <a:solidFill>
            <a:schemeClr val="bg1"/>
          </a:solid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42</a:t>
            </a:r>
          </a:p>
        </p:txBody>
      </p:sp>
      <p:sp>
        <p:nvSpPr>
          <p:cNvPr id="32" name="TextBox 31">
            <a:extLst>
              <a:ext uri="{FF2B5EF4-FFF2-40B4-BE49-F238E27FC236}">
                <a16:creationId xmlns:a16="http://schemas.microsoft.com/office/drawing/2014/main" id="{EC600450-DE0F-6B29-5E5B-D54615FB3049}"/>
              </a:ext>
            </a:extLst>
          </p:cNvPr>
          <p:cNvSpPr txBox="1"/>
          <p:nvPr/>
        </p:nvSpPr>
        <p:spPr>
          <a:xfrm>
            <a:off x="995171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36</a:t>
            </a:r>
          </a:p>
        </p:txBody>
      </p:sp>
      <p:sp>
        <p:nvSpPr>
          <p:cNvPr id="33" name="TextBox 32">
            <a:extLst>
              <a:ext uri="{FF2B5EF4-FFF2-40B4-BE49-F238E27FC236}">
                <a16:creationId xmlns:a16="http://schemas.microsoft.com/office/drawing/2014/main" id="{DED43C64-FBBE-FB86-4FB1-2DFF18CFDBB1}"/>
              </a:ext>
            </a:extLst>
          </p:cNvPr>
          <p:cNvSpPr txBox="1"/>
          <p:nvPr/>
        </p:nvSpPr>
        <p:spPr>
          <a:xfrm>
            <a:off x="998562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34" name="TextBox 33">
            <a:extLst>
              <a:ext uri="{FF2B5EF4-FFF2-40B4-BE49-F238E27FC236}">
                <a16:creationId xmlns:a16="http://schemas.microsoft.com/office/drawing/2014/main" id="{8C924507-190D-3FDD-0636-9F6A3062F4AD}"/>
              </a:ext>
            </a:extLst>
          </p:cNvPr>
          <p:cNvSpPr txBox="1"/>
          <p:nvPr/>
        </p:nvSpPr>
        <p:spPr>
          <a:xfrm>
            <a:off x="937386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30</a:t>
            </a:r>
          </a:p>
        </p:txBody>
      </p:sp>
      <p:sp>
        <p:nvSpPr>
          <p:cNvPr id="35" name="TextBox 34">
            <a:extLst>
              <a:ext uri="{FF2B5EF4-FFF2-40B4-BE49-F238E27FC236}">
                <a16:creationId xmlns:a16="http://schemas.microsoft.com/office/drawing/2014/main" id="{61A7428E-76DF-EFD0-97CA-95DA93E1125B}"/>
              </a:ext>
            </a:extLst>
          </p:cNvPr>
          <p:cNvSpPr txBox="1"/>
          <p:nvPr/>
        </p:nvSpPr>
        <p:spPr>
          <a:xfrm>
            <a:off x="940777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sp>
        <p:nvSpPr>
          <p:cNvPr id="36" name="TextBox 35">
            <a:extLst>
              <a:ext uri="{FF2B5EF4-FFF2-40B4-BE49-F238E27FC236}">
                <a16:creationId xmlns:a16="http://schemas.microsoft.com/office/drawing/2014/main" id="{C6FAF8BF-F636-851E-274C-2EF249D941D9}"/>
              </a:ext>
            </a:extLst>
          </p:cNvPr>
          <p:cNvSpPr txBox="1"/>
          <p:nvPr/>
        </p:nvSpPr>
        <p:spPr>
          <a:xfrm>
            <a:off x="8796015"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24</a:t>
            </a:r>
          </a:p>
        </p:txBody>
      </p:sp>
      <p:sp>
        <p:nvSpPr>
          <p:cNvPr id="37" name="TextBox 36">
            <a:extLst>
              <a:ext uri="{FF2B5EF4-FFF2-40B4-BE49-F238E27FC236}">
                <a16:creationId xmlns:a16="http://schemas.microsoft.com/office/drawing/2014/main" id="{BCB5D3EF-2123-7F69-C9B2-6E036D760DA2}"/>
              </a:ext>
            </a:extLst>
          </p:cNvPr>
          <p:cNvSpPr txBox="1"/>
          <p:nvPr/>
        </p:nvSpPr>
        <p:spPr>
          <a:xfrm>
            <a:off x="882992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20</a:t>
            </a:r>
          </a:p>
        </p:txBody>
      </p:sp>
      <p:sp>
        <p:nvSpPr>
          <p:cNvPr id="40" name="TextBox 39">
            <a:extLst>
              <a:ext uri="{FF2B5EF4-FFF2-40B4-BE49-F238E27FC236}">
                <a16:creationId xmlns:a16="http://schemas.microsoft.com/office/drawing/2014/main" id="{299BB297-D526-AD31-C65B-B46B5DB826DE}"/>
              </a:ext>
            </a:extLst>
          </p:cNvPr>
          <p:cNvSpPr txBox="1"/>
          <p:nvPr/>
        </p:nvSpPr>
        <p:spPr>
          <a:xfrm>
            <a:off x="6168008" y="3982881"/>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20</a:t>
            </a:r>
          </a:p>
        </p:txBody>
      </p:sp>
      <p:sp>
        <p:nvSpPr>
          <p:cNvPr id="57" name="TextBox 56">
            <a:extLst>
              <a:ext uri="{FF2B5EF4-FFF2-40B4-BE49-F238E27FC236}">
                <a16:creationId xmlns:a16="http://schemas.microsoft.com/office/drawing/2014/main" id="{B6C4735C-EE38-86AC-365A-CB0AF8471F29}"/>
              </a:ext>
            </a:extLst>
          </p:cNvPr>
          <p:cNvSpPr txBox="1"/>
          <p:nvPr/>
        </p:nvSpPr>
        <p:spPr>
          <a:xfrm>
            <a:off x="6456040"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74</a:t>
            </a:r>
          </a:p>
        </p:txBody>
      </p:sp>
      <p:sp>
        <p:nvSpPr>
          <p:cNvPr id="58" name="Text Placeholder 9">
            <a:extLst>
              <a:ext uri="{FF2B5EF4-FFF2-40B4-BE49-F238E27FC236}">
                <a16:creationId xmlns:a16="http://schemas.microsoft.com/office/drawing/2014/main" id="{1A4E6D81-5F1E-8A4F-CF53-297EB272FF11}"/>
              </a:ext>
            </a:extLst>
          </p:cNvPr>
          <p:cNvSpPr txBox="1">
            <a:spLocks/>
          </p:cNvSpPr>
          <p:nvPr/>
        </p:nvSpPr>
        <p:spPr>
          <a:xfrm>
            <a:off x="5589588" y="1214438"/>
            <a:ext cx="4910336"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DURATION OF RESPONSE</a:t>
            </a:r>
          </a:p>
        </p:txBody>
      </p:sp>
      <p:sp>
        <p:nvSpPr>
          <p:cNvPr id="59" name="TextBox 58">
            <a:extLst>
              <a:ext uri="{FF2B5EF4-FFF2-40B4-BE49-F238E27FC236}">
                <a16:creationId xmlns:a16="http://schemas.microsoft.com/office/drawing/2014/main" id="{E5B8F766-BECF-D477-693C-773EC72D68A3}"/>
              </a:ext>
            </a:extLst>
          </p:cNvPr>
          <p:cNvSpPr txBox="1"/>
          <p:nvPr/>
        </p:nvSpPr>
        <p:spPr>
          <a:xfrm>
            <a:off x="7076306" y="4221088"/>
            <a:ext cx="891902" cy="307777"/>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Total (N=74)</a:t>
            </a:r>
          </a:p>
          <a:p>
            <a:r>
              <a:rPr lang="en-GB" sz="1000" dirty="0">
                <a:latin typeface="Arial" panose="020B0604020202020204" pitchFamily="34" charset="0"/>
                <a:ea typeface="Aileron" charset="0"/>
                <a:cs typeface="Arial" panose="020B0604020202020204" pitchFamily="34" charset="0"/>
              </a:rPr>
              <a:t>Censored</a:t>
            </a:r>
          </a:p>
        </p:txBody>
      </p:sp>
      <p:sp>
        <p:nvSpPr>
          <p:cNvPr id="60" name="Slide Number Placeholder 59">
            <a:extLst>
              <a:ext uri="{FF2B5EF4-FFF2-40B4-BE49-F238E27FC236}">
                <a16:creationId xmlns:a16="http://schemas.microsoft.com/office/drawing/2014/main" id="{5C322231-F9BB-5B3A-7378-8E1B6328515A}"/>
              </a:ext>
            </a:extLst>
          </p:cNvPr>
          <p:cNvSpPr>
            <a:spLocks noGrp="1"/>
          </p:cNvSpPr>
          <p:nvPr>
            <p:ph type="sldNum" sz="quarter" idx="4"/>
          </p:nvPr>
        </p:nvSpPr>
        <p:spPr/>
        <p:txBody>
          <a:bodyPr/>
          <a:lstStyle/>
          <a:p>
            <a:fld id="{FCE43C0F-8A7B-3A4B-9DB5-B3472E36E833}" type="slidenum">
              <a:rPr lang="en-GB" smtClean="0"/>
              <a:pPr/>
              <a:t>21</a:t>
            </a:fld>
            <a:endParaRPr lang="en-GB" dirty="0"/>
          </a:p>
        </p:txBody>
      </p:sp>
      <p:grpSp>
        <p:nvGrpSpPr>
          <p:cNvPr id="64" name="Graphic 61">
            <a:extLst>
              <a:ext uri="{FF2B5EF4-FFF2-40B4-BE49-F238E27FC236}">
                <a16:creationId xmlns:a16="http://schemas.microsoft.com/office/drawing/2014/main" id="{7452B756-7C17-EE9E-0BC3-7DD6008B831E}"/>
              </a:ext>
            </a:extLst>
          </p:cNvPr>
          <p:cNvGrpSpPr/>
          <p:nvPr/>
        </p:nvGrpSpPr>
        <p:grpSpPr>
          <a:xfrm>
            <a:off x="6532930" y="1624660"/>
            <a:ext cx="4751116" cy="3088734"/>
            <a:chOff x="6532930" y="1624660"/>
            <a:chExt cx="4751116" cy="3088734"/>
          </a:xfrm>
          <a:noFill/>
        </p:grpSpPr>
        <p:sp>
          <p:nvSpPr>
            <p:cNvPr id="65" name="Freeform 64">
              <a:extLst>
                <a:ext uri="{FF2B5EF4-FFF2-40B4-BE49-F238E27FC236}">
                  <a16:creationId xmlns:a16="http://schemas.microsoft.com/office/drawing/2014/main" id="{80EE55BC-1A57-8A19-D2C0-9C67ADB49BED}"/>
                </a:ext>
              </a:extLst>
            </p:cNvPr>
            <p:cNvSpPr/>
            <p:nvPr/>
          </p:nvSpPr>
          <p:spPr>
            <a:xfrm>
              <a:off x="6532930" y="1624660"/>
              <a:ext cx="4751116" cy="3088734"/>
            </a:xfrm>
            <a:custGeom>
              <a:avLst/>
              <a:gdLst>
                <a:gd name="connsiteX0" fmla="*/ 66939 w 4751116"/>
                <a:gd name="connsiteY0" fmla="*/ 0 h 3088734"/>
                <a:gd name="connsiteX1" fmla="*/ 66939 w 4751116"/>
                <a:gd name="connsiteY1" fmla="*/ 3088735 h 3088734"/>
                <a:gd name="connsiteX2" fmla="*/ 4751117 w 4751116"/>
                <a:gd name="connsiteY2" fmla="*/ 3029094 h 3088734"/>
                <a:gd name="connsiteX3" fmla="*/ 0 w 4751116"/>
                <a:gd name="connsiteY3" fmla="*/ 3029094 h 3088734"/>
              </a:gdLst>
              <a:ahLst/>
              <a:cxnLst>
                <a:cxn ang="0">
                  <a:pos x="connsiteX0" y="connsiteY0"/>
                </a:cxn>
                <a:cxn ang="0">
                  <a:pos x="connsiteX1" y="connsiteY1"/>
                </a:cxn>
                <a:cxn ang="0">
                  <a:pos x="connsiteX2" y="connsiteY2"/>
                </a:cxn>
                <a:cxn ang="0">
                  <a:pos x="connsiteX3" y="connsiteY3"/>
                </a:cxn>
              </a:cxnLst>
              <a:rect l="l" t="t" r="r" b="b"/>
              <a:pathLst>
                <a:path w="4751116" h="3088734">
                  <a:moveTo>
                    <a:pt x="66939" y="0"/>
                  </a:moveTo>
                  <a:lnTo>
                    <a:pt x="66939" y="3088735"/>
                  </a:lnTo>
                  <a:moveTo>
                    <a:pt x="4751117" y="3029094"/>
                  </a:moveTo>
                  <a:lnTo>
                    <a:pt x="0" y="3029094"/>
                  </a:lnTo>
                </a:path>
              </a:pathLst>
            </a:custGeom>
            <a:noFill/>
            <a:ln w="12700" cap="flat">
              <a:solidFill>
                <a:srgbClr val="231F20"/>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DF1F3EF-9258-8BDE-A55B-C7A2A4EBA9AF}"/>
                </a:ext>
              </a:extLst>
            </p:cNvPr>
            <p:cNvSpPr/>
            <p:nvPr/>
          </p:nvSpPr>
          <p:spPr>
            <a:xfrm>
              <a:off x="7184740"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AF339D4-E673-1598-5E9C-0C990767D49B}"/>
                </a:ext>
              </a:extLst>
            </p:cNvPr>
            <p:cNvSpPr/>
            <p:nvPr/>
          </p:nvSpPr>
          <p:spPr>
            <a:xfrm>
              <a:off x="7769610"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F3D670-F0B6-8940-9F08-93A40D7471C0}"/>
                </a:ext>
              </a:extLst>
            </p:cNvPr>
            <p:cNvSpPr/>
            <p:nvPr/>
          </p:nvSpPr>
          <p:spPr>
            <a:xfrm>
              <a:off x="8354481"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4A8EB5A-6AE8-E771-00CF-A46C987348A9}"/>
                </a:ext>
              </a:extLst>
            </p:cNvPr>
            <p:cNvSpPr/>
            <p:nvPr/>
          </p:nvSpPr>
          <p:spPr>
            <a:xfrm>
              <a:off x="8939352"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47D9E13-0132-1609-A833-146CF6BBA01B}"/>
                </a:ext>
              </a:extLst>
            </p:cNvPr>
            <p:cNvSpPr/>
            <p:nvPr/>
          </p:nvSpPr>
          <p:spPr>
            <a:xfrm>
              <a:off x="9524223"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51BB16B-96A3-86DF-DFF1-9F2074B0931F}"/>
                </a:ext>
              </a:extLst>
            </p:cNvPr>
            <p:cNvSpPr/>
            <p:nvPr/>
          </p:nvSpPr>
          <p:spPr>
            <a:xfrm>
              <a:off x="10109093"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45E2CAA-0933-239B-9C10-9E415CB3D508}"/>
                </a:ext>
              </a:extLst>
            </p:cNvPr>
            <p:cNvSpPr/>
            <p:nvPr/>
          </p:nvSpPr>
          <p:spPr>
            <a:xfrm>
              <a:off x="10693964"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BE6D2F8-050F-FE1C-BF93-B122D6B32ACF}"/>
                </a:ext>
              </a:extLst>
            </p:cNvPr>
            <p:cNvSpPr/>
            <p:nvPr/>
          </p:nvSpPr>
          <p:spPr>
            <a:xfrm>
              <a:off x="11278835" y="4651811"/>
              <a:ext cx="10219" cy="60970"/>
            </a:xfrm>
            <a:custGeom>
              <a:avLst/>
              <a:gdLst>
                <a:gd name="connsiteX0" fmla="*/ 0 w 10219"/>
                <a:gd name="connsiteY0" fmla="*/ 0 h 60970"/>
                <a:gd name="connsiteX1" fmla="*/ 0 w 10219"/>
                <a:gd name="connsiteY1" fmla="*/ 60971 h 60970"/>
              </a:gdLst>
              <a:ahLst/>
              <a:cxnLst>
                <a:cxn ang="0">
                  <a:pos x="connsiteX0" y="connsiteY0"/>
                </a:cxn>
                <a:cxn ang="0">
                  <a:pos x="connsiteX1" y="connsiteY1"/>
                </a:cxn>
              </a:cxnLst>
              <a:rect l="l" t="t" r="r" b="b"/>
              <a:pathLst>
                <a:path w="10219" h="60970">
                  <a:moveTo>
                    <a:pt x="0" y="0"/>
                  </a:moveTo>
                  <a:lnTo>
                    <a:pt x="0" y="60971"/>
                  </a:lnTo>
                </a:path>
              </a:pathLst>
            </a:custGeom>
            <a:ln w="12700" cap="flat">
              <a:solidFill>
                <a:srgbClr val="231F20"/>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9BD1463-EE61-1B0F-0F26-8667982A672C}"/>
                </a:ext>
              </a:extLst>
            </p:cNvPr>
            <p:cNvSpPr/>
            <p:nvPr/>
          </p:nvSpPr>
          <p:spPr>
            <a:xfrm>
              <a:off x="6532930" y="3443140"/>
              <a:ext cx="65507" cy="10229"/>
            </a:xfrm>
            <a:custGeom>
              <a:avLst/>
              <a:gdLst>
                <a:gd name="connsiteX0" fmla="*/ 65508 w 65507"/>
                <a:gd name="connsiteY0" fmla="*/ 0 h 10229"/>
                <a:gd name="connsiteX1" fmla="*/ 0 w 65507"/>
                <a:gd name="connsiteY1" fmla="*/ 0 h 10229"/>
              </a:gdLst>
              <a:ahLst/>
              <a:cxnLst>
                <a:cxn ang="0">
                  <a:pos x="connsiteX0" y="connsiteY0"/>
                </a:cxn>
                <a:cxn ang="0">
                  <a:pos x="connsiteX1" y="connsiteY1"/>
                </a:cxn>
              </a:cxnLst>
              <a:rect l="l" t="t" r="r" b="b"/>
              <a:pathLst>
                <a:path w="65507" h="10229">
                  <a:moveTo>
                    <a:pt x="65508" y="0"/>
                  </a:moveTo>
                  <a:lnTo>
                    <a:pt x="0" y="0"/>
                  </a:lnTo>
                </a:path>
              </a:pathLst>
            </a:custGeom>
            <a:ln w="12700" cap="flat">
              <a:solidFill>
                <a:srgbClr val="231F20"/>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2D84B47-0F93-1E3A-118B-E6607CD4EFF5}"/>
                </a:ext>
              </a:extLst>
            </p:cNvPr>
            <p:cNvSpPr/>
            <p:nvPr/>
          </p:nvSpPr>
          <p:spPr>
            <a:xfrm>
              <a:off x="6532930" y="4050902"/>
              <a:ext cx="65507" cy="10229"/>
            </a:xfrm>
            <a:custGeom>
              <a:avLst/>
              <a:gdLst>
                <a:gd name="connsiteX0" fmla="*/ 65508 w 65507"/>
                <a:gd name="connsiteY0" fmla="*/ 0 h 10229"/>
                <a:gd name="connsiteX1" fmla="*/ 0 w 65507"/>
                <a:gd name="connsiteY1" fmla="*/ 0 h 10229"/>
              </a:gdLst>
              <a:ahLst/>
              <a:cxnLst>
                <a:cxn ang="0">
                  <a:pos x="connsiteX0" y="connsiteY0"/>
                </a:cxn>
                <a:cxn ang="0">
                  <a:pos x="connsiteX1" y="connsiteY1"/>
                </a:cxn>
              </a:cxnLst>
              <a:rect l="l" t="t" r="r" b="b"/>
              <a:pathLst>
                <a:path w="65507" h="10229">
                  <a:moveTo>
                    <a:pt x="65508" y="0"/>
                  </a:moveTo>
                  <a:lnTo>
                    <a:pt x="0" y="0"/>
                  </a:lnTo>
                </a:path>
              </a:pathLst>
            </a:custGeom>
            <a:ln w="12700" cap="flat">
              <a:solidFill>
                <a:srgbClr val="231F20"/>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C59D510-7D69-804A-9972-01F29ADDD742}"/>
                </a:ext>
              </a:extLst>
            </p:cNvPr>
            <p:cNvSpPr/>
            <p:nvPr/>
          </p:nvSpPr>
          <p:spPr>
            <a:xfrm>
              <a:off x="6532930" y="2839878"/>
              <a:ext cx="65507" cy="10229"/>
            </a:xfrm>
            <a:custGeom>
              <a:avLst/>
              <a:gdLst>
                <a:gd name="connsiteX0" fmla="*/ 65508 w 65507"/>
                <a:gd name="connsiteY0" fmla="*/ 0 h 10229"/>
                <a:gd name="connsiteX1" fmla="*/ 0 w 65507"/>
                <a:gd name="connsiteY1" fmla="*/ 0 h 10229"/>
              </a:gdLst>
              <a:ahLst/>
              <a:cxnLst>
                <a:cxn ang="0">
                  <a:pos x="connsiteX0" y="connsiteY0"/>
                </a:cxn>
                <a:cxn ang="0">
                  <a:pos x="connsiteX1" y="connsiteY1"/>
                </a:cxn>
              </a:cxnLst>
              <a:rect l="l" t="t" r="r" b="b"/>
              <a:pathLst>
                <a:path w="65507" h="10229">
                  <a:moveTo>
                    <a:pt x="65508" y="0"/>
                  </a:moveTo>
                  <a:lnTo>
                    <a:pt x="0" y="0"/>
                  </a:lnTo>
                </a:path>
              </a:pathLst>
            </a:custGeom>
            <a:ln w="12700" cap="flat">
              <a:solidFill>
                <a:srgbClr val="231F20"/>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91CFC35-F0F0-1532-2202-C2279C352470}"/>
                </a:ext>
              </a:extLst>
            </p:cNvPr>
            <p:cNvSpPr/>
            <p:nvPr/>
          </p:nvSpPr>
          <p:spPr>
            <a:xfrm>
              <a:off x="6532930" y="1629775"/>
              <a:ext cx="65507" cy="10229"/>
            </a:xfrm>
            <a:custGeom>
              <a:avLst/>
              <a:gdLst>
                <a:gd name="connsiteX0" fmla="*/ 65508 w 65507"/>
                <a:gd name="connsiteY0" fmla="*/ 0 h 10229"/>
                <a:gd name="connsiteX1" fmla="*/ 0 w 65507"/>
                <a:gd name="connsiteY1" fmla="*/ 0 h 10229"/>
              </a:gdLst>
              <a:ahLst/>
              <a:cxnLst>
                <a:cxn ang="0">
                  <a:pos x="connsiteX0" y="connsiteY0"/>
                </a:cxn>
                <a:cxn ang="0">
                  <a:pos x="connsiteX1" y="connsiteY1"/>
                </a:cxn>
              </a:cxnLst>
              <a:rect l="l" t="t" r="r" b="b"/>
              <a:pathLst>
                <a:path w="65507" h="10229">
                  <a:moveTo>
                    <a:pt x="65508" y="0"/>
                  </a:moveTo>
                  <a:lnTo>
                    <a:pt x="0" y="0"/>
                  </a:lnTo>
                </a:path>
              </a:pathLst>
            </a:custGeom>
            <a:ln w="12700" cap="flat">
              <a:solidFill>
                <a:srgbClr val="231F20"/>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02B6C2-9CDA-E623-F8E5-CE315D93BC2F}"/>
                </a:ext>
              </a:extLst>
            </p:cNvPr>
            <p:cNvSpPr/>
            <p:nvPr/>
          </p:nvSpPr>
          <p:spPr>
            <a:xfrm>
              <a:off x="6532930" y="2238663"/>
              <a:ext cx="65507" cy="10229"/>
            </a:xfrm>
            <a:custGeom>
              <a:avLst/>
              <a:gdLst>
                <a:gd name="connsiteX0" fmla="*/ 65508 w 65507"/>
                <a:gd name="connsiteY0" fmla="*/ 0 h 10229"/>
                <a:gd name="connsiteX1" fmla="*/ 0 w 65507"/>
                <a:gd name="connsiteY1" fmla="*/ 0 h 10229"/>
              </a:gdLst>
              <a:ahLst/>
              <a:cxnLst>
                <a:cxn ang="0">
                  <a:pos x="connsiteX0" y="connsiteY0"/>
                </a:cxn>
                <a:cxn ang="0">
                  <a:pos x="connsiteX1" y="connsiteY1"/>
                </a:cxn>
              </a:cxnLst>
              <a:rect l="l" t="t" r="r" b="b"/>
              <a:pathLst>
                <a:path w="65507" h="10229">
                  <a:moveTo>
                    <a:pt x="65508" y="0"/>
                  </a:moveTo>
                  <a:lnTo>
                    <a:pt x="0" y="0"/>
                  </a:lnTo>
                </a:path>
              </a:pathLst>
            </a:custGeom>
            <a:ln w="12700" cap="flat">
              <a:solidFill>
                <a:srgbClr val="231F20"/>
              </a:solidFill>
              <a:prstDash val="solid"/>
              <a:miter/>
            </a:ln>
          </p:spPr>
          <p:txBody>
            <a:bodyPr rtlCol="0" anchor="ctr"/>
            <a:lstStyle/>
            <a:p>
              <a:endParaRPr lang="en-US"/>
            </a:p>
          </p:txBody>
        </p:sp>
      </p:grpSp>
      <p:grpSp>
        <p:nvGrpSpPr>
          <p:cNvPr id="79" name="Graphic 61">
            <a:extLst>
              <a:ext uri="{FF2B5EF4-FFF2-40B4-BE49-F238E27FC236}">
                <a16:creationId xmlns:a16="http://schemas.microsoft.com/office/drawing/2014/main" id="{5E70C7FE-7D93-AAB3-41B5-E88B53014B18}"/>
              </a:ext>
            </a:extLst>
          </p:cNvPr>
          <p:cNvGrpSpPr/>
          <p:nvPr/>
        </p:nvGrpSpPr>
        <p:grpSpPr>
          <a:xfrm>
            <a:off x="6605796" y="1629775"/>
            <a:ext cx="4692455" cy="2194430"/>
            <a:chOff x="6605796" y="1629775"/>
            <a:chExt cx="4692455" cy="2194430"/>
          </a:xfrm>
          <a:noFill/>
        </p:grpSpPr>
        <p:sp>
          <p:nvSpPr>
            <p:cNvPr id="80" name="Freeform 79">
              <a:extLst>
                <a:ext uri="{FF2B5EF4-FFF2-40B4-BE49-F238E27FC236}">
                  <a16:creationId xmlns:a16="http://schemas.microsoft.com/office/drawing/2014/main" id="{39145A5B-A49C-0CD1-CEAA-7398615AA0A3}"/>
                </a:ext>
              </a:extLst>
            </p:cNvPr>
            <p:cNvSpPr/>
            <p:nvPr/>
          </p:nvSpPr>
          <p:spPr>
            <a:xfrm>
              <a:off x="6605796" y="1629775"/>
              <a:ext cx="4652497" cy="2153511"/>
            </a:xfrm>
            <a:custGeom>
              <a:avLst/>
              <a:gdLst>
                <a:gd name="connsiteX0" fmla="*/ 4652497 w 4652497"/>
                <a:gd name="connsiteY0" fmla="*/ 2153511 h 2153511"/>
                <a:gd name="connsiteX1" fmla="*/ 3719034 w 4652497"/>
                <a:gd name="connsiteY1" fmla="*/ 2153511 h 2153511"/>
                <a:gd name="connsiteX2" fmla="*/ 3719034 w 4652497"/>
                <a:gd name="connsiteY2" fmla="*/ 1861036 h 2153511"/>
                <a:gd name="connsiteX3" fmla="*/ 2873971 w 4652497"/>
                <a:gd name="connsiteY3" fmla="*/ 1861036 h 2153511"/>
                <a:gd name="connsiteX4" fmla="*/ 2873971 w 4652497"/>
                <a:gd name="connsiteY4" fmla="*/ 1645593 h 2153511"/>
                <a:gd name="connsiteX5" fmla="*/ 2826450 w 4652497"/>
                <a:gd name="connsiteY5" fmla="*/ 1645593 h 2153511"/>
                <a:gd name="connsiteX6" fmla="*/ 2826450 w 4652497"/>
                <a:gd name="connsiteY6" fmla="*/ 1549022 h 2153511"/>
                <a:gd name="connsiteX7" fmla="*/ 1945107 w 4652497"/>
                <a:gd name="connsiteY7" fmla="*/ 1549022 h 2153511"/>
                <a:gd name="connsiteX8" fmla="*/ 1945107 w 4652497"/>
                <a:gd name="connsiteY8" fmla="*/ 1498179 h 2153511"/>
                <a:gd name="connsiteX9" fmla="*/ 1934887 w 4652497"/>
                <a:gd name="connsiteY9" fmla="*/ 1498179 h 2153511"/>
                <a:gd name="connsiteX10" fmla="*/ 1934887 w 4652497"/>
                <a:gd name="connsiteY10" fmla="*/ 1443653 h 2153511"/>
                <a:gd name="connsiteX11" fmla="*/ 1680009 w 4652497"/>
                <a:gd name="connsiteY11" fmla="*/ 1443653 h 2153511"/>
                <a:gd name="connsiteX12" fmla="*/ 1680009 w 4652497"/>
                <a:gd name="connsiteY12" fmla="*/ 1399460 h 2153511"/>
                <a:gd name="connsiteX13" fmla="*/ 1666417 w 4652497"/>
                <a:gd name="connsiteY13" fmla="*/ 1399460 h 2153511"/>
                <a:gd name="connsiteX14" fmla="*/ 1666417 w 4652497"/>
                <a:gd name="connsiteY14" fmla="*/ 1389230 h 2153511"/>
                <a:gd name="connsiteX15" fmla="*/ 1648328 w 4652497"/>
                <a:gd name="connsiteY15" fmla="*/ 1389230 h 2153511"/>
                <a:gd name="connsiteX16" fmla="*/ 1648328 w 4652497"/>
                <a:gd name="connsiteY16" fmla="*/ 1339410 h 2153511"/>
                <a:gd name="connsiteX17" fmla="*/ 1480623 w 4652497"/>
                <a:gd name="connsiteY17" fmla="*/ 1339410 h 2153511"/>
                <a:gd name="connsiteX18" fmla="*/ 1480623 w 4652497"/>
                <a:gd name="connsiteY18" fmla="*/ 1297467 h 2153511"/>
                <a:gd name="connsiteX19" fmla="*/ 1467031 w 4652497"/>
                <a:gd name="connsiteY19" fmla="*/ 1297467 h 2153511"/>
                <a:gd name="connsiteX20" fmla="*/ 1467031 w 4652497"/>
                <a:gd name="connsiteY20" fmla="*/ 1250921 h 2153511"/>
                <a:gd name="connsiteX21" fmla="*/ 1284611 w 4652497"/>
                <a:gd name="connsiteY21" fmla="*/ 1250921 h 2153511"/>
                <a:gd name="connsiteX22" fmla="*/ 1284611 w 4652497"/>
                <a:gd name="connsiteY22" fmla="*/ 1202124 h 2153511"/>
                <a:gd name="connsiteX23" fmla="*/ 1263149 w 4652497"/>
                <a:gd name="connsiteY23" fmla="*/ 1202124 h 2153511"/>
                <a:gd name="connsiteX24" fmla="*/ 1263149 w 4652497"/>
                <a:gd name="connsiteY24" fmla="*/ 1115988 h 2153511"/>
                <a:gd name="connsiteX25" fmla="*/ 1251805 w 4652497"/>
                <a:gd name="connsiteY25" fmla="*/ 1115988 h 2153511"/>
                <a:gd name="connsiteX26" fmla="*/ 1251805 w 4652497"/>
                <a:gd name="connsiteY26" fmla="*/ 1067191 h 2153511"/>
                <a:gd name="connsiteX27" fmla="*/ 1232592 w 4652497"/>
                <a:gd name="connsiteY27" fmla="*/ 1067191 h 2153511"/>
                <a:gd name="connsiteX28" fmla="*/ 1232592 w 4652497"/>
                <a:gd name="connsiteY28" fmla="*/ 1017780 h 2153511"/>
                <a:gd name="connsiteX29" fmla="*/ 1084101 w 4652497"/>
                <a:gd name="connsiteY29" fmla="*/ 1017780 h 2153511"/>
                <a:gd name="connsiteX30" fmla="*/ 1084101 w 4652497"/>
                <a:gd name="connsiteY30" fmla="*/ 975735 h 2153511"/>
                <a:gd name="connsiteX31" fmla="*/ 1073983 w 4652497"/>
                <a:gd name="connsiteY31" fmla="*/ 975735 h 2153511"/>
                <a:gd name="connsiteX32" fmla="*/ 1073983 w 4652497"/>
                <a:gd name="connsiteY32" fmla="*/ 928881 h 2153511"/>
                <a:gd name="connsiteX33" fmla="*/ 1016140 w 4652497"/>
                <a:gd name="connsiteY33" fmla="*/ 928881 h 2153511"/>
                <a:gd name="connsiteX34" fmla="*/ 1016140 w 4652497"/>
                <a:gd name="connsiteY34" fmla="*/ 892565 h 2153511"/>
                <a:gd name="connsiteX35" fmla="*/ 909958 w 4652497"/>
                <a:gd name="connsiteY35" fmla="*/ 892565 h 2153511"/>
                <a:gd name="connsiteX36" fmla="*/ 909958 w 4652497"/>
                <a:gd name="connsiteY36" fmla="*/ 847860 h 2153511"/>
                <a:gd name="connsiteX37" fmla="*/ 900351 w 4652497"/>
                <a:gd name="connsiteY37" fmla="*/ 847860 h 2153511"/>
                <a:gd name="connsiteX38" fmla="*/ 900351 w 4652497"/>
                <a:gd name="connsiteY38" fmla="*/ 766736 h 2153511"/>
                <a:gd name="connsiteX39" fmla="*/ 887679 w 4652497"/>
                <a:gd name="connsiteY39" fmla="*/ 766736 h 2153511"/>
                <a:gd name="connsiteX40" fmla="*/ 887679 w 4652497"/>
                <a:gd name="connsiteY40" fmla="*/ 719065 h 2153511"/>
                <a:gd name="connsiteX41" fmla="*/ 873474 w 4652497"/>
                <a:gd name="connsiteY41" fmla="*/ 719065 h 2153511"/>
                <a:gd name="connsiteX42" fmla="*/ 873474 w 4652497"/>
                <a:gd name="connsiteY42" fmla="*/ 669347 h 2153511"/>
                <a:gd name="connsiteX43" fmla="*/ 773117 w 4652497"/>
                <a:gd name="connsiteY43" fmla="*/ 669347 h 2153511"/>
                <a:gd name="connsiteX44" fmla="*/ 773117 w 4652497"/>
                <a:gd name="connsiteY44" fmla="*/ 630678 h 2153511"/>
                <a:gd name="connsiteX45" fmla="*/ 695550 w 4652497"/>
                <a:gd name="connsiteY45" fmla="*/ 630678 h 2153511"/>
                <a:gd name="connsiteX46" fmla="*/ 695550 w 4652497"/>
                <a:gd name="connsiteY46" fmla="*/ 583006 h 2153511"/>
                <a:gd name="connsiteX47" fmla="*/ 620844 w 4652497"/>
                <a:gd name="connsiteY47" fmla="*/ 583006 h 2153511"/>
                <a:gd name="connsiteX48" fmla="*/ 620844 w 4652497"/>
                <a:gd name="connsiteY48" fmla="*/ 546690 h 2153511"/>
                <a:gd name="connsiteX49" fmla="*/ 585688 w 4652497"/>
                <a:gd name="connsiteY49" fmla="*/ 546690 h 2153511"/>
                <a:gd name="connsiteX50" fmla="*/ 585688 w 4652497"/>
                <a:gd name="connsiteY50" fmla="*/ 495744 h 2153511"/>
                <a:gd name="connsiteX51" fmla="*/ 558504 w 4652497"/>
                <a:gd name="connsiteY51" fmla="*/ 495744 h 2153511"/>
                <a:gd name="connsiteX52" fmla="*/ 558504 w 4652497"/>
                <a:gd name="connsiteY52" fmla="*/ 461679 h 2153511"/>
                <a:gd name="connsiteX53" fmla="*/ 540926 w 4652497"/>
                <a:gd name="connsiteY53" fmla="*/ 461679 h 2153511"/>
                <a:gd name="connsiteX54" fmla="*/ 540926 w 4652497"/>
                <a:gd name="connsiteY54" fmla="*/ 336361 h 2153511"/>
                <a:gd name="connsiteX55" fmla="*/ 528152 w 4652497"/>
                <a:gd name="connsiteY55" fmla="*/ 336361 h 2153511"/>
                <a:gd name="connsiteX56" fmla="*/ 528152 w 4652497"/>
                <a:gd name="connsiteY56" fmla="*/ 291554 h 2153511"/>
                <a:gd name="connsiteX57" fmla="*/ 449767 w 4652497"/>
                <a:gd name="connsiteY57" fmla="*/ 291554 h 2153511"/>
                <a:gd name="connsiteX58" fmla="*/ 449767 w 4652497"/>
                <a:gd name="connsiteY58" fmla="*/ 249611 h 2153511"/>
                <a:gd name="connsiteX59" fmla="*/ 412363 w 4652497"/>
                <a:gd name="connsiteY59" fmla="*/ 249611 h 2153511"/>
                <a:gd name="connsiteX60" fmla="*/ 412363 w 4652497"/>
                <a:gd name="connsiteY60" fmla="*/ 212170 h 2153511"/>
                <a:gd name="connsiteX61" fmla="*/ 385179 w 4652497"/>
                <a:gd name="connsiteY61" fmla="*/ 212170 h 2153511"/>
                <a:gd name="connsiteX62" fmla="*/ 385179 w 4652497"/>
                <a:gd name="connsiteY62" fmla="*/ 165726 h 2153511"/>
                <a:gd name="connsiteX63" fmla="*/ 361367 w 4652497"/>
                <a:gd name="connsiteY63" fmla="*/ 165726 h 2153511"/>
                <a:gd name="connsiteX64" fmla="*/ 361367 w 4652497"/>
                <a:gd name="connsiteY64" fmla="*/ 86341 h 2153511"/>
                <a:gd name="connsiteX65" fmla="*/ 278690 w 4652497"/>
                <a:gd name="connsiteY65" fmla="*/ 86341 h 2153511"/>
                <a:gd name="connsiteX66" fmla="*/ 278690 w 4652497"/>
                <a:gd name="connsiteY66" fmla="*/ 53503 h 2153511"/>
                <a:gd name="connsiteX67" fmla="*/ 265098 w 4652497"/>
                <a:gd name="connsiteY67" fmla="*/ 53503 h 2153511"/>
                <a:gd name="connsiteX68" fmla="*/ 265098 w 4652497"/>
                <a:gd name="connsiteY68" fmla="*/ 0 h 2153511"/>
                <a:gd name="connsiteX69" fmla="*/ 0 w 4652497"/>
                <a:gd name="connsiteY69" fmla="*/ 0 h 215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652497" h="2153511">
                  <a:moveTo>
                    <a:pt x="4652497" y="2153511"/>
                  </a:moveTo>
                  <a:lnTo>
                    <a:pt x="3719034" y="2153511"/>
                  </a:lnTo>
                  <a:lnTo>
                    <a:pt x="3719034" y="1861036"/>
                  </a:lnTo>
                  <a:lnTo>
                    <a:pt x="2873971" y="1861036"/>
                  </a:lnTo>
                  <a:lnTo>
                    <a:pt x="2873971" y="1645593"/>
                  </a:lnTo>
                  <a:lnTo>
                    <a:pt x="2826450" y="1645593"/>
                  </a:lnTo>
                  <a:lnTo>
                    <a:pt x="2826450" y="1549022"/>
                  </a:lnTo>
                  <a:lnTo>
                    <a:pt x="1945107" y="1549022"/>
                  </a:lnTo>
                  <a:lnTo>
                    <a:pt x="1945107" y="1498179"/>
                  </a:lnTo>
                  <a:lnTo>
                    <a:pt x="1934887" y="1498179"/>
                  </a:lnTo>
                  <a:lnTo>
                    <a:pt x="1934887" y="1443653"/>
                  </a:lnTo>
                  <a:lnTo>
                    <a:pt x="1680009" y="1443653"/>
                  </a:lnTo>
                  <a:lnTo>
                    <a:pt x="1680009" y="1399460"/>
                  </a:lnTo>
                  <a:lnTo>
                    <a:pt x="1666417" y="1399460"/>
                  </a:lnTo>
                  <a:lnTo>
                    <a:pt x="1666417" y="1389230"/>
                  </a:lnTo>
                  <a:lnTo>
                    <a:pt x="1648328" y="1389230"/>
                  </a:lnTo>
                  <a:lnTo>
                    <a:pt x="1648328" y="1339410"/>
                  </a:lnTo>
                  <a:lnTo>
                    <a:pt x="1480623" y="1339410"/>
                  </a:lnTo>
                  <a:lnTo>
                    <a:pt x="1480623" y="1297467"/>
                  </a:lnTo>
                  <a:lnTo>
                    <a:pt x="1467031" y="1297467"/>
                  </a:lnTo>
                  <a:lnTo>
                    <a:pt x="1467031" y="1250921"/>
                  </a:lnTo>
                  <a:lnTo>
                    <a:pt x="1284611" y="1250921"/>
                  </a:lnTo>
                  <a:lnTo>
                    <a:pt x="1284611" y="1202124"/>
                  </a:lnTo>
                  <a:lnTo>
                    <a:pt x="1263149" y="1202124"/>
                  </a:lnTo>
                  <a:lnTo>
                    <a:pt x="1263149" y="1115988"/>
                  </a:lnTo>
                  <a:lnTo>
                    <a:pt x="1251805" y="1115988"/>
                  </a:lnTo>
                  <a:lnTo>
                    <a:pt x="1251805" y="1067191"/>
                  </a:lnTo>
                  <a:lnTo>
                    <a:pt x="1232592" y="1067191"/>
                  </a:lnTo>
                  <a:lnTo>
                    <a:pt x="1232592" y="1017780"/>
                  </a:lnTo>
                  <a:lnTo>
                    <a:pt x="1084101" y="1017780"/>
                  </a:lnTo>
                  <a:lnTo>
                    <a:pt x="1084101" y="975735"/>
                  </a:lnTo>
                  <a:lnTo>
                    <a:pt x="1073983" y="975735"/>
                  </a:lnTo>
                  <a:lnTo>
                    <a:pt x="1073983" y="928881"/>
                  </a:lnTo>
                  <a:lnTo>
                    <a:pt x="1016140" y="928881"/>
                  </a:lnTo>
                  <a:lnTo>
                    <a:pt x="1016140" y="892565"/>
                  </a:lnTo>
                  <a:lnTo>
                    <a:pt x="909958" y="892565"/>
                  </a:lnTo>
                  <a:lnTo>
                    <a:pt x="909958" y="847860"/>
                  </a:lnTo>
                  <a:lnTo>
                    <a:pt x="900351" y="847860"/>
                  </a:lnTo>
                  <a:lnTo>
                    <a:pt x="900351" y="766736"/>
                  </a:lnTo>
                  <a:lnTo>
                    <a:pt x="887679" y="766736"/>
                  </a:lnTo>
                  <a:lnTo>
                    <a:pt x="887679" y="719065"/>
                  </a:lnTo>
                  <a:lnTo>
                    <a:pt x="873474" y="719065"/>
                  </a:lnTo>
                  <a:lnTo>
                    <a:pt x="873474" y="669347"/>
                  </a:lnTo>
                  <a:lnTo>
                    <a:pt x="773117" y="669347"/>
                  </a:lnTo>
                  <a:lnTo>
                    <a:pt x="773117" y="630678"/>
                  </a:lnTo>
                  <a:lnTo>
                    <a:pt x="695550" y="630678"/>
                  </a:lnTo>
                  <a:lnTo>
                    <a:pt x="695550" y="583006"/>
                  </a:lnTo>
                  <a:lnTo>
                    <a:pt x="620844" y="583006"/>
                  </a:lnTo>
                  <a:lnTo>
                    <a:pt x="620844" y="546690"/>
                  </a:lnTo>
                  <a:lnTo>
                    <a:pt x="585688" y="546690"/>
                  </a:lnTo>
                  <a:lnTo>
                    <a:pt x="585688" y="495744"/>
                  </a:lnTo>
                  <a:lnTo>
                    <a:pt x="558504" y="495744"/>
                  </a:lnTo>
                  <a:lnTo>
                    <a:pt x="558504" y="461679"/>
                  </a:lnTo>
                  <a:lnTo>
                    <a:pt x="540926" y="461679"/>
                  </a:lnTo>
                  <a:lnTo>
                    <a:pt x="540926" y="336361"/>
                  </a:lnTo>
                  <a:lnTo>
                    <a:pt x="528152" y="336361"/>
                  </a:lnTo>
                  <a:lnTo>
                    <a:pt x="528152" y="291554"/>
                  </a:lnTo>
                  <a:lnTo>
                    <a:pt x="449767" y="291554"/>
                  </a:lnTo>
                  <a:lnTo>
                    <a:pt x="449767" y="249611"/>
                  </a:lnTo>
                  <a:lnTo>
                    <a:pt x="412363" y="249611"/>
                  </a:lnTo>
                  <a:lnTo>
                    <a:pt x="412363" y="212170"/>
                  </a:lnTo>
                  <a:lnTo>
                    <a:pt x="385179" y="212170"/>
                  </a:lnTo>
                  <a:lnTo>
                    <a:pt x="385179" y="165726"/>
                  </a:lnTo>
                  <a:lnTo>
                    <a:pt x="361367" y="165726"/>
                  </a:lnTo>
                  <a:lnTo>
                    <a:pt x="361367" y="86341"/>
                  </a:lnTo>
                  <a:lnTo>
                    <a:pt x="278690" y="86341"/>
                  </a:lnTo>
                  <a:lnTo>
                    <a:pt x="278690" y="53503"/>
                  </a:lnTo>
                  <a:lnTo>
                    <a:pt x="265098" y="53503"/>
                  </a:lnTo>
                  <a:lnTo>
                    <a:pt x="265098" y="0"/>
                  </a:lnTo>
                  <a:lnTo>
                    <a:pt x="0" y="0"/>
                  </a:lnTo>
                </a:path>
              </a:pathLst>
            </a:custGeom>
            <a:noFill/>
            <a:ln w="12700" cap="flat">
              <a:solidFill>
                <a:srgbClr val="C6573B"/>
              </a:solidFill>
              <a:prstDash val="solid"/>
              <a:miter/>
            </a:ln>
          </p:spPr>
          <p:txBody>
            <a:bodyPr rtlCol="0" anchor="ctr"/>
            <a:lstStyle/>
            <a:p>
              <a:endParaRPr lang="en-US"/>
            </a:p>
          </p:txBody>
        </p:sp>
        <p:grpSp>
          <p:nvGrpSpPr>
            <p:cNvPr id="81" name="Graphic 61">
              <a:extLst>
                <a:ext uri="{FF2B5EF4-FFF2-40B4-BE49-F238E27FC236}">
                  <a16:creationId xmlns:a16="http://schemas.microsoft.com/office/drawing/2014/main" id="{41A62CDA-046E-08AB-051B-784E431DE360}"/>
                </a:ext>
              </a:extLst>
            </p:cNvPr>
            <p:cNvGrpSpPr/>
            <p:nvPr/>
          </p:nvGrpSpPr>
          <p:grpSpPr>
            <a:xfrm>
              <a:off x="9257490" y="3138696"/>
              <a:ext cx="79815" cy="79896"/>
              <a:chOff x="9257490" y="3138696"/>
              <a:chExt cx="79815" cy="79896"/>
            </a:xfrm>
          </p:grpSpPr>
          <p:sp>
            <p:nvSpPr>
              <p:cNvPr id="82" name="Freeform 81">
                <a:extLst>
                  <a:ext uri="{FF2B5EF4-FFF2-40B4-BE49-F238E27FC236}">
                    <a16:creationId xmlns:a16="http://schemas.microsoft.com/office/drawing/2014/main" id="{3D56A3F2-9E21-3E6C-9E5B-38896151844D}"/>
                  </a:ext>
                </a:extLst>
              </p:cNvPr>
              <p:cNvSpPr/>
              <p:nvPr/>
            </p:nvSpPr>
            <p:spPr>
              <a:xfrm>
                <a:off x="9297449"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5E9110E-F869-FCD8-64AC-3BAE13D29DE0}"/>
                  </a:ext>
                </a:extLst>
              </p:cNvPr>
              <p:cNvSpPr/>
              <p:nvPr/>
            </p:nvSpPr>
            <p:spPr>
              <a:xfrm>
                <a:off x="9257490" y="3178695"/>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84" name="Graphic 61">
              <a:extLst>
                <a:ext uri="{FF2B5EF4-FFF2-40B4-BE49-F238E27FC236}">
                  <a16:creationId xmlns:a16="http://schemas.microsoft.com/office/drawing/2014/main" id="{9CA3A001-495D-DFF6-560E-C4B81EF4799C}"/>
                </a:ext>
              </a:extLst>
            </p:cNvPr>
            <p:cNvGrpSpPr/>
            <p:nvPr/>
          </p:nvGrpSpPr>
          <p:grpSpPr>
            <a:xfrm>
              <a:off x="9087537" y="3138696"/>
              <a:ext cx="79917" cy="79896"/>
              <a:chOff x="9087537" y="3138696"/>
              <a:chExt cx="79917" cy="79896"/>
            </a:xfrm>
          </p:grpSpPr>
          <p:sp>
            <p:nvSpPr>
              <p:cNvPr id="85" name="Freeform 84">
                <a:extLst>
                  <a:ext uri="{FF2B5EF4-FFF2-40B4-BE49-F238E27FC236}">
                    <a16:creationId xmlns:a16="http://schemas.microsoft.com/office/drawing/2014/main" id="{3E3F15F5-D448-F1E9-9713-467828C625B1}"/>
                  </a:ext>
                </a:extLst>
              </p:cNvPr>
              <p:cNvSpPr/>
              <p:nvPr/>
            </p:nvSpPr>
            <p:spPr>
              <a:xfrm>
                <a:off x="9127496"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BE3358C-4CBB-9CA7-C187-93E70DBCA965}"/>
                  </a:ext>
                </a:extLst>
              </p:cNvPr>
              <p:cNvSpPr/>
              <p:nvPr/>
            </p:nvSpPr>
            <p:spPr>
              <a:xfrm>
                <a:off x="9087537" y="3178695"/>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87" name="Graphic 61">
              <a:extLst>
                <a:ext uri="{FF2B5EF4-FFF2-40B4-BE49-F238E27FC236}">
                  <a16:creationId xmlns:a16="http://schemas.microsoft.com/office/drawing/2014/main" id="{27EF891C-2637-68D0-1CD0-53020A6E7EA5}"/>
                </a:ext>
              </a:extLst>
            </p:cNvPr>
            <p:cNvGrpSpPr/>
            <p:nvPr/>
          </p:nvGrpSpPr>
          <p:grpSpPr>
            <a:xfrm>
              <a:off x="9062090" y="3138696"/>
              <a:ext cx="79815" cy="79896"/>
              <a:chOff x="9062090" y="3138696"/>
              <a:chExt cx="79815" cy="79896"/>
            </a:xfrm>
          </p:grpSpPr>
          <p:sp>
            <p:nvSpPr>
              <p:cNvPr id="88" name="Freeform 87">
                <a:extLst>
                  <a:ext uri="{FF2B5EF4-FFF2-40B4-BE49-F238E27FC236}">
                    <a16:creationId xmlns:a16="http://schemas.microsoft.com/office/drawing/2014/main" id="{D1DCDB2F-78EC-A465-02CE-06AA23218EED}"/>
                  </a:ext>
                </a:extLst>
              </p:cNvPr>
              <p:cNvSpPr/>
              <p:nvPr/>
            </p:nvSpPr>
            <p:spPr>
              <a:xfrm>
                <a:off x="9102049"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058398-DF74-8587-5EB6-8032951C0793}"/>
                  </a:ext>
                </a:extLst>
              </p:cNvPr>
              <p:cNvSpPr/>
              <p:nvPr/>
            </p:nvSpPr>
            <p:spPr>
              <a:xfrm>
                <a:off x="9062090" y="3178695"/>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90" name="Graphic 61">
              <a:extLst>
                <a:ext uri="{FF2B5EF4-FFF2-40B4-BE49-F238E27FC236}">
                  <a16:creationId xmlns:a16="http://schemas.microsoft.com/office/drawing/2014/main" id="{70FA445D-93B3-852C-98DA-2E689065D7F7}"/>
                </a:ext>
              </a:extLst>
            </p:cNvPr>
            <p:cNvGrpSpPr/>
            <p:nvPr/>
          </p:nvGrpSpPr>
          <p:grpSpPr>
            <a:xfrm>
              <a:off x="8900619" y="3138696"/>
              <a:ext cx="79917" cy="79896"/>
              <a:chOff x="8900619" y="3138696"/>
              <a:chExt cx="79917" cy="79896"/>
            </a:xfrm>
          </p:grpSpPr>
          <p:sp>
            <p:nvSpPr>
              <p:cNvPr id="91" name="Freeform 90">
                <a:extLst>
                  <a:ext uri="{FF2B5EF4-FFF2-40B4-BE49-F238E27FC236}">
                    <a16:creationId xmlns:a16="http://schemas.microsoft.com/office/drawing/2014/main" id="{48E85065-9701-0D29-42B9-B4F7801FEED6}"/>
                  </a:ext>
                </a:extLst>
              </p:cNvPr>
              <p:cNvSpPr/>
              <p:nvPr/>
            </p:nvSpPr>
            <p:spPr>
              <a:xfrm>
                <a:off x="8940578"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029CA-4D53-36F8-72DB-420C84DFADD7}"/>
                  </a:ext>
                </a:extLst>
              </p:cNvPr>
              <p:cNvSpPr/>
              <p:nvPr/>
            </p:nvSpPr>
            <p:spPr>
              <a:xfrm>
                <a:off x="8900619" y="3178695"/>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93" name="Graphic 61">
              <a:extLst>
                <a:ext uri="{FF2B5EF4-FFF2-40B4-BE49-F238E27FC236}">
                  <a16:creationId xmlns:a16="http://schemas.microsoft.com/office/drawing/2014/main" id="{B22679DF-FF0A-E684-329A-6C7836872A96}"/>
                </a:ext>
              </a:extLst>
            </p:cNvPr>
            <p:cNvGrpSpPr/>
            <p:nvPr/>
          </p:nvGrpSpPr>
          <p:grpSpPr>
            <a:xfrm>
              <a:off x="8720549" y="3138696"/>
              <a:ext cx="79815" cy="79896"/>
              <a:chOff x="8720549" y="3138696"/>
              <a:chExt cx="79815" cy="79896"/>
            </a:xfrm>
          </p:grpSpPr>
          <p:sp>
            <p:nvSpPr>
              <p:cNvPr id="94" name="Freeform 93">
                <a:extLst>
                  <a:ext uri="{FF2B5EF4-FFF2-40B4-BE49-F238E27FC236}">
                    <a16:creationId xmlns:a16="http://schemas.microsoft.com/office/drawing/2014/main" id="{6A008924-AC01-CDFD-F882-CC1488D1444D}"/>
                  </a:ext>
                </a:extLst>
              </p:cNvPr>
              <p:cNvSpPr/>
              <p:nvPr/>
            </p:nvSpPr>
            <p:spPr>
              <a:xfrm>
                <a:off x="8760508"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956B181-38B9-A998-9B76-5BE5EF7CB349}"/>
                  </a:ext>
                </a:extLst>
              </p:cNvPr>
              <p:cNvSpPr/>
              <p:nvPr/>
            </p:nvSpPr>
            <p:spPr>
              <a:xfrm>
                <a:off x="8720549" y="3178695"/>
                <a:ext cx="79815" cy="10229"/>
              </a:xfrm>
              <a:custGeom>
                <a:avLst/>
                <a:gdLst>
                  <a:gd name="connsiteX0" fmla="*/ 0 w 79815"/>
                  <a:gd name="connsiteY0" fmla="*/ 0 h 10229"/>
                  <a:gd name="connsiteX1" fmla="*/ 79816 w 79815"/>
                  <a:gd name="connsiteY1" fmla="*/ 0 h 10229"/>
                </a:gdLst>
                <a:ahLst/>
                <a:cxnLst>
                  <a:cxn ang="0">
                    <a:pos x="connsiteX0" y="connsiteY0"/>
                  </a:cxn>
                  <a:cxn ang="0">
                    <a:pos x="connsiteX1" y="connsiteY1"/>
                  </a:cxn>
                </a:cxnLst>
                <a:rect l="l" t="t" r="r" b="b"/>
                <a:pathLst>
                  <a:path w="79815" h="10229">
                    <a:moveTo>
                      <a:pt x="0" y="0"/>
                    </a:moveTo>
                    <a:lnTo>
                      <a:pt x="79816" y="0"/>
                    </a:lnTo>
                  </a:path>
                </a:pathLst>
              </a:custGeom>
              <a:ln w="12700" cap="flat">
                <a:solidFill>
                  <a:srgbClr val="C6573B"/>
                </a:solidFill>
                <a:prstDash val="solid"/>
                <a:miter/>
              </a:ln>
            </p:spPr>
            <p:txBody>
              <a:bodyPr rtlCol="0" anchor="ctr"/>
              <a:lstStyle/>
              <a:p>
                <a:endParaRPr lang="en-US"/>
              </a:p>
            </p:txBody>
          </p:sp>
        </p:grpSp>
        <p:grpSp>
          <p:nvGrpSpPr>
            <p:cNvPr id="96" name="Graphic 61">
              <a:extLst>
                <a:ext uri="{FF2B5EF4-FFF2-40B4-BE49-F238E27FC236}">
                  <a16:creationId xmlns:a16="http://schemas.microsoft.com/office/drawing/2014/main" id="{BAB6E83A-5D1E-4D48-64F1-5AD02F2F8ABE}"/>
                </a:ext>
              </a:extLst>
            </p:cNvPr>
            <p:cNvGrpSpPr/>
            <p:nvPr/>
          </p:nvGrpSpPr>
          <p:grpSpPr>
            <a:xfrm>
              <a:off x="8701847" y="3138696"/>
              <a:ext cx="79815" cy="79896"/>
              <a:chOff x="8701847" y="3138696"/>
              <a:chExt cx="79815" cy="79896"/>
            </a:xfrm>
          </p:grpSpPr>
          <p:sp>
            <p:nvSpPr>
              <p:cNvPr id="97" name="Freeform 96">
                <a:extLst>
                  <a:ext uri="{FF2B5EF4-FFF2-40B4-BE49-F238E27FC236}">
                    <a16:creationId xmlns:a16="http://schemas.microsoft.com/office/drawing/2014/main" id="{19E5D12B-2184-AE16-86BE-130C1882839C}"/>
                  </a:ext>
                </a:extLst>
              </p:cNvPr>
              <p:cNvSpPr/>
              <p:nvPr/>
            </p:nvSpPr>
            <p:spPr>
              <a:xfrm>
                <a:off x="8741806"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002B2C1C-6E46-7521-4883-86653A21C677}"/>
                  </a:ext>
                </a:extLst>
              </p:cNvPr>
              <p:cNvSpPr/>
              <p:nvPr/>
            </p:nvSpPr>
            <p:spPr>
              <a:xfrm>
                <a:off x="8701847" y="3178695"/>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99" name="Graphic 61">
              <a:extLst>
                <a:ext uri="{FF2B5EF4-FFF2-40B4-BE49-F238E27FC236}">
                  <a16:creationId xmlns:a16="http://schemas.microsoft.com/office/drawing/2014/main" id="{2E53D3C7-59DD-ABD1-9C7D-E82383550565}"/>
                </a:ext>
              </a:extLst>
            </p:cNvPr>
            <p:cNvGrpSpPr/>
            <p:nvPr/>
          </p:nvGrpSpPr>
          <p:grpSpPr>
            <a:xfrm>
              <a:off x="8661888" y="3138696"/>
              <a:ext cx="79917" cy="79896"/>
              <a:chOff x="8661888" y="3138696"/>
              <a:chExt cx="79917" cy="79896"/>
            </a:xfrm>
          </p:grpSpPr>
          <p:sp>
            <p:nvSpPr>
              <p:cNvPr id="100" name="Freeform 99">
                <a:extLst>
                  <a:ext uri="{FF2B5EF4-FFF2-40B4-BE49-F238E27FC236}">
                    <a16:creationId xmlns:a16="http://schemas.microsoft.com/office/drawing/2014/main" id="{09EBB4B1-B0A5-C6E5-5B1E-CD6EBA14ED57}"/>
                  </a:ext>
                </a:extLst>
              </p:cNvPr>
              <p:cNvSpPr/>
              <p:nvPr/>
            </p:nvSpPr>
            <p:spPr>
              <a:xfrm>
                <a:off x="8701847"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E918CAEE-4765-FB71-EB47-3117F642938F}"/>
                  </a:ext>
                </a:extLst>
              </p:cNvPr>
              <p:cNvSpPr/>
              <p:nvPr/>
            </p:nvSpPr>
            <p:spPr>
              <a:xfrm>
                <a:off x="8661888" y="3178695"/>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02" name="Graphic 61">
              <a:extLst>
                <a:ext uri="{FF2B5EF4-FFF2-40B4-BE49-F238E27FC236}">
                  <a16:creationId xmlns:a16="http://schemas.microsoft.com/office/drawing/2014/main" id="{D7EBF73A-E602-8525-9528-8AF0D5F41CF2}"/>
                </a:ext>
              </a:extLst>
            </p:cNvPr>
            <p:cNvGrpSpPr/>
            <p:nvPr/>
          </p:nvGrpSpPr>
          <p:grpSpPr>
            <a:xfrm>
              <a:off x="8628777" y="3138696"/>
              <a:ext cx="79815" cy="79896"/>
              <a:chOff x="8628777" y="3138696"/>
              <a:chExt cx="79815" cy="79896"/>
            </a:xfrm>
          </p:grpSpPr>
          <p:sp>
            <p:nvSpPr>
              <p:cNvPr id="103" name="Freeform 102">
                <a:extLst>
                  <a:ext uri="{FF2B5EF4-FFF2-40B4-BE49-F238E27FC236}">
                    <a16:creationId xmlns:a16="http://schemas.microsoft.com/office/drawing/2014/main" id="{EDF904BA-1172-C947-FEC2-3825E1682361}"/>
                  </a:ext>
                </a:extLst>
              </p:cNvPr>
              <p:cNvSpPr/>
              <p:nvPr/>
            </p:nvSpPr>
            <p:spPr>
              <a:xfrm>
                <a:off x="8668736" y="313869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E23E09B-9057-5384-43E8-26FAAFA187B4}"/>
                  </a:ext>
                </a:extLst>
              </p:cNvPr>
              <p:cNvSpPr/>
              <p:nvPr/>
            </p:nvSpPr>
            <p:spPr>
              <a:xfrm>
                <a:off x="8628777" y="3178695"/>
                <a:ext cx="79815" cy="10229"/>
              </a:xfrm>
              <a:custGeom>
                <a:avLst/>
                <a:gdLst>
                  <a:gd name="connsiteX0" fmla="*/ 0 w 79815"/>
                  <a:gd name="connsiteY0" fmla="*/ 0 h 10229"/>
                  <a:gd name="connsiteX1" fmla="*/ 79816 w 79815"/>
                  <a:gd name="connsiteY1" fmla="*/ 0 h 10229"/>
                </a:gdLst>
                <a:ahLst/>
                <a:cxnLst>
                  <a:cxn ang="0">
                    <a:pos x="connsiteX0" y="connsiteY0"/>
                  </a:cxn>
                  <a:cxn ang="0">
                    <a:pos x="connsiteX1" y="connsiteY1"/>
                  </a:cxn>
                </a:cxnLst>
                <a:rect l="l" t="t" r="r" b="b"/>
                <a:pathLst>
                  <a:path w="79815" h="10229">
                    <a:moveTo>
                      <a:pt x="0" y="0"/>
                    </a:moveTo>
                    <a:lnTo>
                      <a:pt x="79816" y="0"/>
                    </a:lnTo>
                  </a:path>
                </a:pathLst>
              </a:custGeom>
              <a:ln w="12700" cap="flat">
                <a:solidFill>
                  <a:srgbClr val="C6573B"/>
                </a:solidFill>
                <a:prstDash val="solid"/>
                <a:miter/>
              </a:ln>
            </p:spPr>
            <p:txBody>
              <a:bodyPr rtlCol="0" anchor="ctr"/>
              <a:lstStyle/>
              <a:p>
                <a:endParaRPr lang="en-US"/>
              </a:p>
            </p:txBody>
          </p:sp>
        </p:grpSp>
        <p:grpSp>
          <p:nvGrpSpPr>
            <p:cNvPr id="105" name="Graphic 61">
              <a:extLst>
                <a:ext uri="{FF2B5EF4-FFF2-40B4-BE49-F238E27FC236}">
                  <a16:creationId xmlns:a16="http://schemas.microsoft.com/office/drawing/2014/main" id="{0E1B6B51-2D6E-76E3-2981-0D96D7A65335}"/>
                </a:ext>
              </a:extLst>
            </p:cNvPr>
            <p:cNvGrpSpPr/>
            <p:nvPr/>
          </p:nvGrpSpPr>
          <p:grpSpPr>
            <a:xfrm>
              <a:off x="8469044" y="3033225"/>
              <a:ext cx="79815" cy="79896"/>
              <a:chOff x="8469044" y="3033225"/>
              <a:chExt cx="79815" cy="79896"/>
            </a:xfrm>
          </p:grpSpPr>
          <p:sp>
            <p:nvSpPr>
              <p:cNvPr id="106" name="Freeform 105">
                <a:extLst>
                  <a:ext uri="{FF2B5EF4-FFF2-40B4-BE49-F238E27FC236}">
                    <a16:creationId xmlns:a16="http://schemas.microsoft.com/office/drawing/2014/main" id="{9CE7F226-6EBF-FAD2-A339-4CCB4249786F}"/>
                  </a:ext>
                </a:extLst>
              </p:cNvPr>
              <p:cNvSpPr/>
              <p:nvPr/>
            </p:nvSpPr>
            <p:spPr>
              <a:xfrm>
                <a:off x="8509002" y="3033225"/>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6D4E8C5-4C04-6A7F-3A3C-8D2AD92C5F96}"/>
                  </a:ext>
                </a:extLst>
              </p:cNvPr>
              <p:cNvSpPr/>
              <p:nvPr/>
            </p:nvSpPr>
            <p:spPr>
              <a:xfrm>
                <a:off x="8469044" y="3073224"/>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08" name="Graphic 61">
              <a:extLst>
                <a:ext uri="{FF2B5EF4-FFF2-40B4-BE49-F238E27FC236}">
                  <a16:creationId xmlns:a16="http://schemas.microsoft.com/office/drawing/2014/main" id="{E517601B-8B59-60B4-DB2F-0B22952EB549}"/>
                </a:ext>
              </a:extLst>
            </p:cNvPr>
            <p:cNvGrpSpPr/>
            <p:nvPr/>
          </p:nvGrpSpPr>
          <p:grpSpPr>
            <a:xfrm>
              <a:off x="8399345" y="3033225"/>
              <a:ext cx="79917" cy="79896"/>
              <a:chOff x="8399345" y="3033225"/>
              <a:chExt cx="79917" cy="79896"/>
            </a:xfrm>
          </p:grpSpPr>
          <p:sp>
            <p:nvSpPr>
              <p:cNvPr id="109" name="Freeform 108">
                <a:extLst>
                  <a:ext uri="{FF2B5EF4-FFF2-40B4-BE49-F238E27FC236}">
                    <a16:creationId xmlns:a16="http://schemas.microsoft.com/office/drawing/2014/main" id="{BF982484-F193-B200-0366-D49EC24E7216}"/>
                  </a:ext>
                </a:extLst>
              </p:cNvPr>
              <p:cNvSpPr/>
              <p:nvPr/>
            </p:nvSpPr>
            <p:spPr>
              <a:xfrm>
                <a:off x="8439304" y="3033225"/>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3EC3BC09-F7E4-CC21-8A90-E65C5F9AE8DC}"/>
                  </a:ext>
                </a:extLst>
              </p:cNvPr>
              <p:cNvSpPr/>
              <p:nvPr/>
            </p:nvSpPr>
            <p:spPr>
              <a:xfrm>
                <a:off x="8399345" y="3073224"/>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11" name="Graphic 61">
              <a:extLst>
                <a:ext uri="{FF2B5EF4-FFF2-40B4-BE49-F238E27FC236}">
                  <a16:creationId xmlns:a16="http://schemas.microsoft.com/office/drawing/2014/main" id="{88E5E8E9-0026-902F-4721-CB6E010BF183}"/>
                </a:ext>
              </a:extLst>
            </p:cNvPr>
            <p:cNvGrpSpPr/>
            <p:nvPr/>
          </p:nvGrpSpPr>
          <p:grpSpPr>
            <a:xfrm>
              <a:off x="8186981" y="2927754"/>
              <a:ext cx="79815" cy="79998"/>
              <a:chOff x="8186981" y="2927754"/>
              <a:chExt cx="79815" cy="79998"/>
            </a:xfrm>
          </p:grpSpPr>
          <p:sp>
            <p:nvSpPr>
              <p:cNvPr id="112" name="Freeform 111">
                <a:extLst>
                  <a:ext uri="{FF2B5EF4-FFF2-40B4-BE49-F238E27FC236}">
                    <a16:creationId xmlns:a16="http://schemas.microsoft.com/office/drawing/2014/main" id="{9E819C48-A60C-36B4-A78B-BC2BE496BB38}"/>
                  </a:ext>
                </a:extLst>
              </p:cNvPr>
              <p:cNvSpPr/>
              <p:nvPr/>
            </p:nvSpPr>
            <p:spPr>
              <a:xfrm>
                <a:off x="8226940" y="2927754"/>
                <a:ext cx="10219" cy="79998"/>
              </a:xfrm>
              <a:custGeom>
                <a:avLst/>
                <a:gdLst>
                  <a:gd name="connsiteX0" fmla="*/ 0 w 10219"/>
                  <a:gd name="connsiteY0" fmla="*/ 0 h 79998"/>
                  <a:gd name="connsiteX1" fmla="*/ 0 w 10219"/>
                  <a:gd name="connsiteY1" fmla="*/ 79998 h 79998"/>
                </a:gdLst>
                <a:ahLst/>
                <a:cxnLst>
                  <a:cxn ang="0">
                    <a:pos x="connsiteX0" y="connsiteY0"/>
                  </a:cxn>
                  <a:cxn ang="0">
                    <a:pos x="connsiteX1" y="connsiteY1"/>
                  </a:cxn>
                </a:cxnLst>
                <a:rect l="l" t="t" r="r" b="b"/>
                <a:pathLst>
                  <a:path w="10219" h="79998">
                    <a:moveTo>
                      <a:pt x="0" y="0"/>
                    </a:moveTo>
                    <a:lnTo>
                      <a:pt x="0" y="79998"/>
                    </a:lnTo>
                  </a:path>
                </a:pathLst>
              </a:custGeom>
              <a:ln w="12700" cap="flat">
                <a:solidFill>
                  <a:srgbClr val="C6573B"/>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D629EE6-561C-DC58-EF71-52E2BCF134FA}"/>
                  </a:ext>
                </a:extLst>
              </p:cNvPr>
              <p:cNvSpPr/>
              <p:nvPr/>
            </p:nvSpPr>
            <p:spPr>
              <a:xfrm>
                <a:off x="8186981" y="2967753"/>
                <a:ext cx="79815" cy="10229"/>
              </a:xfrm>
              <a:custGeom>
                <a:avLst/>
                <a:gdLst>
                  <a:gd name="connsiteX0" fmla="*/ 0 w 79815"/>
                  <a:gd name="connsiteY0" fmla="*/ 0 h 10229"/>
                  <a:gd name="connsiteX1" fmla="*/ 79816 w 79815"/>
                  <a:gd name="connsiteY1" fmla="*/ 0 h 10229"/>
                </a:gdLst>
                <a:ahLst/>
                <a:cxnLst>
                  <a:cxn ang="0">
                    <a:pos x="connsiteX0" y="connsiteY0"/>
                  </a:cxn>
                  <a:cxn ang="0">
                    <a:pos x="connsiteX1" y="connsiteY1"/>
                  </a:cxn>
                </a:cxnLst>
                <a:rect l="l" t="t" r="r" b="b"/>
                <a:pathLst>
                  <a:path w="79815" h="10229">
                    <a:moveTo>
                      <a:pt x="0" y="0"/>
                    </a:moveTo>
                    <a:lnTo>
                      <a:pt x="79816" y="0"/>
                    </a:lnTo>
                  </a:path>
                </a:pathLst>
              </a:custGeom>
              <a:ln w="12700" cap="flat">
                <a:solidFill>
                  <a:srgbClr val="C6573B"/>
                </a:solidFill>
                <a:prstDash val="solid"/>
                <a:miter/>
              </a:ln>
            </p:spPr>
            <p:txBody>
              <a:bodyPr rtlCol="0" anchor="ctr"/>
              <a:lstStyle/>
              <a:p>
                <a:endParaRPr lang="en-US"/>
              </a:p>
            </p:txBody>
          </p:sp>
        </p:grpSp>
        <p:grpSp>
          <p:nvGrpSpPr>
            <p:cNvPr id="114" name="Graphic 61">
              <a:extLst>
                <a:ext uri="{FF2B5EF4-FFF2-40B4-BE49-F238E27FC236}">
                  <a16:creationId xmlns:a16="http://schemas.microsoft.com/office/drawing/2014/main" id="{AD1A7661-EE78-F480-7100-2F19E7DAAD98}"/>
                </a:ext>
              </a:extLst>
            </p:cNvPr>
            <p:cNvGrpSpPr/>
            <p:nvPr/>
          </p:nvGrpSpPr>
          <p:grpSpPr>
            <a:xfrm>
              <a:off x="7998326" y="2837628"/>
              <a:ext cx="79917" cy="79896"/>
              <a:chOff x="7998326" y="2837628"/>
              <a:chExt cx="79917" cy="79896"/>
            </a:xfrm>
          </p:grpSpPr>
          <p:sp>
            <p:nvSpPr>
              <p:cNvPr id="115" name="Freeform 114">
                <a:extLst>
                  <a:ext uri="{FF2B5EF4-FFF2-40B4-BE49-F238E27FC236}">
                    <a16:creationId xmlns:a16="http://schemas.microsoft.com/office/drawing/2014/main" id="{57DBCBE0-68C4-44A6-BDAC-1DA131EC5090}"/>
                  </a:ext>
                </a:extLst>
              </p:cNvPr>
              <p:cNvSpPr/>
              <p:nvPr/>
            </p:nvSpPr>
            <p:spPr>
              <a:xfrm>
                <a:off x="8038285" y="2837628"/>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506EE1C-307A-83F8-3B16-9904147550B8}"/>
                  </a:ext>
                </a:extLst>
              </p:cNvPr>
              <p:cNvSpPr/>
              <p:nvPr/>
            </p:nvSpPr>
            <p:spPr>
              <a:xfrm>
                <a:off x="7998326" y="2877627"/>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17" name="Graphic 61">
              <a:extLst>
                <a:ext uri="{FF2B5EF4-FFF2-40B4-BE49-F238E27FC236}">
                  <a16:creationId xmlns:a16="http://schemas.microsoft.com/office/drawing/2014/main" id="{CF6A282B-5421-CE5E-F958-37D67984CA16}"/>
                </a:ext>
              </a:extLst>
            </p:cNvPr>
            <p:cNvGrpSpPr/>
            <p:nvPr/>
          </p:nvGrpSpPr>
          <p:grpSpPr>
            <a:xfrm>
              <a:off x="7779115" y="2609704"/>
              <a:ext cx="79917" cy="79896"/>
              <a:chOff x="7779115" y="2609704"/>
              <a:chExt cx="79917" cy="79896"/>
            </a:xfrm>
          </p:grpSpPr>
          <p:sp>
            <p:nvSpPr>
              <p:cNvPr id="118" name="Freeform 117">
                <a:extLst>
                  <a:ext uri="{FF2B5EF4-FFF2-40B4-BE49-F238E27FC236}">
                    <a16:creationId xmlns:a16="http://schemas.microsoft.com/office/drawing/2014/main" id="{9FD67AD5-8208-F2D5-1AFA-D28BE14DDACE}"/>
                  </a:ext>
                </a:extLst>
              </p:cNvPr>
              <p:cNvSpPr/>
              <p:nvPr/>
            </p:nvSpPr>
            <p:spPr>
              <a:xfrm>
                <a:off x="7819074" y="260970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6A336A32-3A8F-B7E9-3A77-CEE24959C861}"/>
                  </a:ext>
                </a:extLst>
              </p:cNvPr>
              <p:cNvSpPr/>
              <p:nvPr/>
            </p:nvSpPr>
            <p:spPr>
              <a:xfrm>
                <a:off x="7779115" y="2649703"/>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20" name="Graphic 61">
              <a:extLst>
                <a:ext uri="{FF2B5EF4-FFF2-40B4-BE49-F238E27FC236}">
                  <a16:creationId xmlns:a16="http://schemas.microsoft.com/office/drawing/2014/main" id="{86C501F0-C58D-8AFC-8C19-83E320F60097}"/>
                </a:ext>
              </a:extLst>
            </p:cNvPr>
            <p:cNvGrpSpPr/>
            <p:nvPr/>
          </p:nvGrpSpPr>
          <p:grpSpPr>
            <a:xfrm>
              <a:off x="7303390" y="2218510"/>
              <a:ext cx="79815" cy="79896"/>
              <a:chOff x="7303390" y="2218510"/>
              <a:chExt cx="79815" cy="79896"/>
            </a:xfrm>
          </p:grpSpPr>
          <p:sp>
            <p:nvSpPr>
              <p:cNvPr id="121" name="Freeform 120">
                <a:extLst>
                  <a:ext uri="{FF2B5EF4-FFF2-40B4-BE49-F238E27FC236}">
                    <a16:creationId xmlns:a16="http://schemas.microsoft.com/office/drawing/2014/main" id="{EFD2F9DA-5FFF-BCA4-D2A0-D3520A58FAFC}"/>
                  </a:ext>
                </a:extLst>
              </p:cNvPr>
              <p:cNvSpPr/>
              <p:nvPr/>
            </p:nvSpPr>
            <p:spPr>
              <a:xfrm>
                <a:off x="7343349" y="2218510"/>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1EBEBED6-1588-EE24-4F4D-115BD91B23A5}"/>
                  </a:ext>
                </a:extLst>
              </p:cNvPr>
              <p:cNvSpPr/>
              <p:nvPr/>
            </p:nvSpPr>
            <p:spPr>
              <a:xfrm>
                <a:off x="7303390" y="2258407"/>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23" name="Graphic 61">
              <a:extLst>
                <a:ext uri="{FF2B5EF4-FFF2-40B4-BE49-F238E27FC236}">
                  <a16:creationId xmlns:a16="http://schemas.microsoft.com/office/drawing/2014/main" id="{BF96E6EC-1EDD-6E0E-F1F8-B1E7DB80A119}"/>
                </a:ext>
              </a:extLst>
            </p:cNvPr>
            <p:cNvGrpSpPr/>
            <p:nvPr/>
          </p:nvGrpSpPr>
          <p:grpSpPr>
            <a:xfrm>
              <a:off x="7121582" y="2087464"/>
              <a:ext cx="79815" cy="79998"/>
              <a:chOff x="7121582" y="2087464"/>
              <a:chExt cx="79815" cy="79998"/>
            </a:xfrm>
          </p:grpSpPr>
          <p:sp>
            <p:nvSpPr>
              <p:cNvPr id="124" name="Freeform 123">
                <a:extLst>
                  <a:ext uri="{FF2B5EF4-FFF2-40B4-BE49-F238E27FC236}">
                    <a16:creationId xmlns:a16="http://schemas.microsoft.com/office/drawing/2014/main" id="{9C8559B7-E022-F77D-9498-65F4243CF585}"/>
                  </a:ext>
                </a:extLst>
              </p:cNvPr>
              <p:cNvSpPr/>
              <p:nvPr/>
            </p:nvSpPr>
            <p:spPr>
              <a:xfrm>
                <a:off x="7161439" y="2087464"/>
                <a:ext cx="10219" cy="79998"/>
              </a:xfrm>
              <a:custGeom>
                <a:avLst/>
                <a:gdLst>
                  <a:gd name="connsiteX0" fmla="*/ 0 w 10219"/>
                  <a:gd name="connsiteY0" fmla="*/ 0 h 79998"/>
                  <a:gd name="connsiteX1" fmla="*/ 0 w 10219"/>
                  <a:gd name="connsiteY1" fmla="*/ 79998 h 79998"/>
                </a:gdLst>
                <a:ahLst/>
                <a:cxnLst>
                  <a:cxn ang="0">
                    <a:pos x="connsiteX0" y="connsiteY0"/>
                  </a:cxn>
                  <a:cxn ang="0">
                    <a:pos x="connsiteX1" y="connsiteY1"/>
                  </a:cxn>
                </a:cxnLst>
                <a:rect l="l" t="t" r="r" b="b"/>
                <a:pathLst>
                  <a:path w="10219" h="79998">
                    <a:moveTo>
                      <a:pt x="0" y="0"/>
                    </a:moveTo>
                    <a:lnTo>
                      <a:pt x="0" y="79998"/>
                    </a:lnTo>
                  </a:path>
                </a:pathLst>
              </a:custGeom>
              <a:ln w="12700" cap="flat">
                <a:solidFill>
                  <a:srgbClr val="C6573B"/>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33947570-2E41-C359-7D7D-8B5A40DAA67C}"/>
                  </a:ext>
                </a:extLst>
              </p:cNvPr>
              <p:cNvSpPr/>
              <p:nvPr/>
            </p:nvSpPr>
            <p:spPr>
              <a:xfrm>
                <a:off x="7121582" y="2127463"/>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26" name="Graphic 61">
              <a:extLst>
                <a:ext uri="{FF2B5EF4-FFF2-40B4-BE49-F238E27FC236}">
                  <a16:creationId xmlns:a16="http://schemas.microsoft.com/office/drawing/2014/main" id="{997E19C2-A5FA-E77E-2B62-D2FCA88A3195}"/>
                </a:ext>
              </a:extLst>
            </p:cNvPr>
            <p:cNvGrpSpPr/>
            <p:nvPr/>
          </p:nvGrpSpPr>
          <p:grpSpPr>
            <a:xfrm>
              <a:off x="6931190" y="1755808"/>
              <a:ext cx="79917" cy="79896"/>
              <a:chOff x="6931190" y="1755808"/>
              <a:chExt cx="79917" cy="79896"/>
            </a:xfrm>
          </p:grpSpPr>
          <p:sp>
            <p:nvSpPr>
              <p:cNvPr id="127" name="Freeform 126">
                <a:extLst>
                  <a:ext uri="{FF2B5EF4-FFF2-40B4-BE49-F238E27FC236}">
                    <a16:creationId xmlns:a16="http://schemas.microsoft.com/office/drawing/2014/main" id="{AD24CDCE-1568-4C54-E1E7-45C18835C508}"/>
                  </a:ext>
                </a:extLst>
              </p:cNvPr>
              <p:cNvSpPr/>
              <p:nvPr/>
            </p:nvSpPr>
            <p:spPr>
              <a:xfrm>
                <a:off x="6971149" y="1755808"/>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057925-9A72-7D81-88AD-8DDECD48E585}"/>
                  </a:ext>
                </a:extLst>
              </p:cNvPr>
              <p:cNvSpPr/>
              <p:nvPr/>
            </p:nvSpPr>
            <p:spPr>
              <a:xfrm>
                <a:off x="6931190" y="1795808"/>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29" name="Graphic 61">
              <a:extLst>
                <a:ext uri="{FF2B5EF4-FFF2-40B4-BE49-F238E27FC236}">
                  <a16:creationId xmlns:a16="http://schemas.microsoft.com/office/drawing/2014/main" id="{7471FB93-A151-4C59-726C-441C293097E8}"/>
                </a:ext>
              </a:extLst>
            </p:cNvPr>
            <p:cNvGrpSpPr/>
            <p:nvPr/>
          </p:nvGrpSpPr>
          <p:grpSpPr>
            <a:xfrm>
              <a:off x="8370526" y="3033225"/>
              <a:ext cx="79815" cy="79896"/>
              <a:chOff x="8370526" y="3033225"/>
              <a:chExt cx="79815" cy="79896"/>
            </a:xfrm>
          </p:grpSpPr>
          <p:sp>
            <p:nvSpPr>
              <p:cNvPr id="130" name="Freeform 129">
                <a:extLst>
                  <a:ext uri="{FF2B5EF4-FFF2-40B4-BE49-F238E27FC236}">
                    <a16:creationId xmlns:a16="http://schemas.microsoft.com/office/drawing/2014/main" id="{4185E41F-F8D4-EC10-FE0B-A30264F7D0C0}"/>
                  </a:ext>
                </a:extLst>
              </p:cNvPr>
              <p:cNvSpPr/>
              <p:nvPr/>
            </p:nvSpPr>
            <p:spPr>
              <a:xfrm>
                <a:off x="8410383" y="3033225"/>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4423860-CD86-3070-D5E8-8BBF619FB46B}"/>
                  </a:ext>
                </a:extLst>
              </p:cNvPr>
              <p:cNvSpPr/>
              <p:nvPr/>
            </p:nvSpPr>
            <p:spPr>
              <a:xfrm>
                <a:off x="8370526" y="3073224"/>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32" name="Graphic 61">
              <a:extLst>
                <a:ext uri="{FF2B5EF4-FFF2-40B4-BE49-F238E27FC236}">
                  <a16:creationId xmlns:a16="http://schemas.microsoft.com/office/drawing/2014/main" id="{E3ADA4C2-4EF2-7A84-694E-8568A344F4E3}"/>
                </a:ext>
              </a:extLst>
            </p:cNvPr>
            <p:cNvGrpSpPr/>
            <p:nvPr/>
          </p:nvGrpSpPr>
          <p:grpSpPr>
            <a:xfrm>
              <a:off x="9869238" y="3449994"/>
              <a:ext cx="79815" cy="79896"/>
              <a:chOff x="9869238" y="3449994"/>
              <a:chExt cx="79815" cy="79896"/>
            </a:xfrm>
          </p:grpSpPr>
          <p:sp>
            <p:nvSpPr>
              <p:cNvPr id="133" name="Freeform 132">
                <a:extLst>
                  <a:ext uri="{FF2B5EF4-FFF2-40B4-BE49-F238E27FC236}">
                    <a16:creationId xmlns:a16="http://schemas.microsoft.com/office/drawing/2014/main" id="{E863A715-10E9-3274-9E57-451AF51600CF}"/>
                  </a:ext>
                </a:extLst>
              </p:cNvPr>
              <p:cNvSpPr/>
              <p:nvPr/>
            </p:nvSpPr>
            <p:spPr>
              <a:xfrm>
                <a:off x="9909095" y="344999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7E6822B-5BF7-E7FC-69CD-69CE97347776}"/>
                  </a:ext>
                </a:extLst>
              </p:cNvPr>
              <p:cNvSpPr/>
              <p:nvPr/>
            </p:nvSpPr>
            <p:spPr>
              <a:xfrm>
                <a:off x="9869238" y="3489891"/>
                <a:ext cx="79815" cy="10229"/>
              </a:xfrm>
              <a:custGeom>
                <a:avLst/>
                <a:gdLst>
                  <a:gd name="connsiteX0" fmla="*/ 0 w 79815"/>
                  <a:gd name="connsiteY0" fmla="*/ 0 h 10229"/>
                  <a:gd name="connsiteX1" fmla="*/ 79816 w 79815"/>
                  <a:gd name="connsiteY1" fmla="*/ 0 h 10229"/>
                </a:gdLst>
                <a:ahLst/>
                <a:cxnLst>
                  <a:cxn ang="0">
                    <a:pos x="connsiteX0" y="connsiteY0"/>
                  </a:cxn>
                  <a:cxn ang="0">
                    <a:pos x="connsiteX1" y="connsiteY1"/>
                  </a:cxn>
                </a:cxnLst>
                <a:rect l="l" t="t" r="r" b="b"/>
                <a:pathLst>
                  <a:path w="79815" h="10229">
                    <a:moveTo>
                      <a:pt x="0" y="0"/>
                    </a:moveTo>
                    <a:lnTo>
                      <a:pt x="79816" y="0"/>
                    </a:lnTo>
                  </a:path>
                </a:pathLst>
              </a:custGeom>
              <a:ln w="12700" cap="flat">
                <a:solidFill>
                  <a:srgbClr val="C6573B"/>
                </a:solidFill>
                <a:prstDash val="solid"/>
                <a:miter/>
              </a:ln>
            </p:spPr>
            <p:txBody>
              <a:bodyPr rtlCol="0" anchor="ctr"/>
              <a:lstStyle/>
              <a:p>
                <a:endParaRPr lang="en-US"/>
              </a:p>
            </p:txBody>
          </p:sp>
        </p:grpSp>
        <p:grpSp>
          <p:nvGrpSpPr>
            <p:cNvPr id="135" name="Graphic 61">
              <a:extLst>
                <a:ext uri="{FF2B5EF4-FFF2-40B4-BE49-F238E27FC236}">
                  <a16:creationId xmlns:a16="http://schemas.microsoft.com/office/drawing/2014/main" id="{C833971C-FAC1-369E-C57B-DF118989A0DD}"/>
                </a:ext>
              </a:extLst>
            </p:cNvPr>
            <p:cNvGrpSpPr/>
            <p:nvPr/>
          </p:nvGrpSpPr>
          <p:grpSpPr>
            <a:xfrm>
              <a:off x="9840317" y="3449994"/>
              <a:ext cx="79815" cy="79896"/>
              <a:chOff x="9840317" y="3449994"/>
              <a:chExt cx="79815" cy="79896"/>
            </a:xfrm>
          </p:grpSpPr>
          <p:sp>
            <p:nvSpPr>
              <p:cNvPr id="136" name="Freeform 135">
                <a:extLst>
                  <a:ext uri="{FF2B5EF4-FFF2-40B4-BE49-F238E27FC236}">
                    <a16:creationId xmlns:a16="http://schemas.microsoft.com/office/drawing/2014/main" id="{9B2E044B-FF48-F3C7-8348-A90AC67CD9FD}"/>
                  </a:ext>
                </a:extLst>
              </p:cNvPr>
              <p:cNvSpPr/>
              <p:nvPr/>
            </p:nvSpPr>
            <p:spPr>
              <a:xfrm>
                <a:off x="9880275" y="344999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06254F3-C91F-709B-D920-11DDEBCE54D5}"/>
                  </a:ext>
                </a:extLst>
              </p:cNvPr>
              <p:cNvSpPr/>
              <p:nvPr/>
            </p:nvSpPr>
            <p:spPr>
              <a:xfrm>
                <a:off x="9840317" y="3489891"/>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38" name="Graphic 61">
              <a:extLst>
                <a:ext uri="{FF2B5EF4-FFF2-40B4-BE49-F238E27FC236}">
                  <a16:creationId xmlns:a16="http://schemas.microsoft.com/office/drawing/2014/main" id="{9878ECB4-CBCF-1C09-1E55-CB05BA50D79F}"/>
                </a:ext>
              </a:extLst>
            </p:cNvPr>
            <p:cNvGrpSpPr/>
            <p:nvPr/>
          </p:nvGrpSpPr>
          <p:grpSpPr>
            <a:xfrm>
              <a:off x="9800358" y="3449994"/>
              <a:ext cx="79917" cy="79896"/>
              <a:chOff x="9800358" y="3449994"/>
              <a:chExt cx="79917" cy="79896"/>
            </a:xfrm>
          </p:grpSpPr>
          <p:sp>
            <p:nvSpPr>
              <p:cNvPr id="139" name="Freeform 138">
                <a:extLst>
                  <a:ext uri="{FF2B5EF4-FFF2-40B4-BE49-F238E27FC236}">
                    <a16:creationId xmlns:a16="http://schemas.microsoft.com/office/drawing/2014/main" id="{5CE2EF9C-FC67-6A0C-45EC-B2401EC84AD8}"/>
                  </a:ext>
                </a:extLst>
              </p:cNvPr>
              <p:cNvSpPr/>
              <p:nvPr/>
            </p:nvSpPr>
            <p:spPr>
              <a:xfrm>
                <a:off x="9840317" y="344999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497D2E1-81F0-949E-85B8-0DD2D875B2A6}"/>
                  </a:ext>
                </a:extLst>
              </p:cNvPr>
              <p:cNvSpPr/>
              <p:nvPr/>
            </p:nvSpPr>
            <p:spPr>
              <a:xfrm>
                <a:off x="9800358" y="3489891"/>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41" name="Graphic 61">
              <a:extLst>
                <a:ext uri="{FF2B5EF4-FFF2-40B4-BE49-F238E27FC236}">
                  <a16:creationId xmlns:a16="http://schemas.microsoft.com/office/drawing/2014/main" id="{B8A52F2A-66E7-329F-DFB6-2D757E145C94}"/>
                </a:ext>
              </a:extLst>
            </p:cNvPr>
            <p:cNvGrpSpPr/>
            <p:nvPr/>
          </p:nvGrpSpPr>
          <p:grpSpPr>
            <a:xfrm>
              <a:off x="9774093" y="3449994"/>
              <a:ext cx="79815" cy="79896"/>
              <a:chOff x="9774093" y="3449994"/>
              <a:chExt cx="79815" cy="79896"/>
            </a:xfrm>
          </p:grpSpPr>
          <p:sp>
            <p:nvSpPr>
              <p:cNvPr id="142" name="Freeform 141">
                <a:extLst>
                  <a:ext uri="{FF2B5EF4-FFF2-40B4-BE49-F238E27FC236}">
                    <a16:creationId xmlns:a16="http://schemas.microsoft.com/office/drawing/2014/main" id="{B9F6545D-C38C-B288-7271-E0B1F4F11A03}"/>
                  </a:ext>
                </a:extLst>
              </p:cNvPr>
              <p:cNvSpPr/>
              <p:nvPr/>
            </p:nvSpPr>
            <p:spPr>
              <a:xfrm>
                <a:off x="9813950" y="344999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343A713-1465-B373-A29F-F1C4F958DBFF}"/>
                  </a:ext>
                </a:extLst>
              </p:cNvPr>
              <p:cNvSpPr/>
              <p:nvPr/>
            </p:nvSpPr>
            <p:spPr>
              <a:xfrm>
                <a:off x="9774093" y="3489891"/>
                <a:ext cx="79815" cy="10229"/>
              </a:xfrm>
              <a:custGeom>
                <a:avLst/>
                <a:gdLst>
                  <a:gd name="connsiteX0" fmla="*/ 0 w 79815"/>
                  <a:gd name="connsiteY0" fmla="*/ 0 h 10229"/>
                  <a:gd name="connsiteX1" fmla="*/ 79816 w 79815"/>
                  <a:gd name="connsiteY1" fmla="*/ 0 h 10229"/>
                </a:gdLst>
                <a:ahLst/>
                <a:cxnLst>
                  <a:cxn ang="0">
                    <a:pos x="connsiteX0" y="connsiteY0"/>
                  </a:cxn>
                  <a:cxn ang="0">
                    <a:pos x="connsiteX1" y="connsiteY1"/>
                  </a:cxn>
                </a:cxnLst>
                <a:rect l="l" t="t" r="r" b="b"/>
                <a:pathLst>
                  <a:path w="79815" h="10229">
                    <a:moveTo>
                      <a:pt x="0" y="0"/>
                    </a:moveTo>
                    <a:lnTo>
                      <a:pt x="79816" y="0"/>
                    </a:lnTo>
                  </a:path>
                </a:pathLst>
              </a:custGeom>
              <a:ln w="12700" cap="flat">
                <a:solidFill>
                  <a:srgbClr val="C6573B"/>
                </a:solidFill>
                <a:prstDash val="solid"/>
                <a:miter/>
              </a:ln>
            </p:spPr>
            <p:txBody>
              <a:bodyPr rtlCol="0" anchor="ctr"/>
              <a:lstStyle/>
              <a:p>
                <a:endParaRPr lang="en-US"/>
              </a:p>
            </p:txBody>
          </p:sp>
        </p:grpSp>
        <p:grpSp>
          <p:nvGrpSpPr>
            <p:cNvPr id="144" name="Graphic 61">
              <a:extLst>
                <a:ext uri="{FF2B5EF4-FFF2-40B4-BE49-F238E27FC236}">
                  <a16:creationId xmlns:a16="http://schemas.microsoft.com/office/drawing/2014/main" id="{669A208E-03C1-EEDC-0B6D-A9A591A748FA}"/>
                </a:ext>
              </a:extLst>
            </p:cNvPr>
            <p:cNvGrpSpPr/>
            <p:nvPr/>
          </p:nvGrpSpPr>
          <p:grpSpPr>
            <a:xfrm>
              <a:off x="9639807" y="3449994"/>
              <a:ext cx="79815" cy="79896"/>
              <a:chOff x="9639807" y="3449994"/>
              <a:chExt cx="79815" cy="79896"/>
            </a:xfrm>
          </p:grpSpPr>
          <p:sp>
            <p:nvSpPr>
              <p:cNvPr id="145" name="Freeform 144">
                <a:extLst>
                  <a:ext uri="{FF2B5EF4-FFF2-40B4-BE49-F238E27FC236}">
                    <a16:creationId xmlns:a16="http://schemas.microsoft.com/office/drawing/2014/main" id="{52D70909-E3A7-92DD-6F72-9C2C3BFC6BFC}"/>
                  </a:ext>
                </a:extLst>
              </p:cNvPr>
              <p:cNvSpPr/>
              <p:nvPr/>
            </p:nvSpPr>
            <p:spPr>
              <a:xfrm>
                <a:off x="9679766" y="344999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0C7A734-C6DC-47C0-0A05-1E8E79C2AC50}"/>
                  </a:ext>
                </a:extLst>
              </p:cNvPr>
              <p:cNvSpPr/>
              <p:nvPr/>
            </p:nvSpPr>
            <p:spPr>
              <a:xfrm>
                <a:off x="9639807" y="3489891"/>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47" name="Graphic 61">
              <a:extLst>
                <a:ext uri="{FF2B5EF4-FFF2-40B4-BE49-F238E27FC236}">
                  <a16:creationId xmlns:a16="http://schemas.microsoft.com/office/drawing/2014/main" id="{5C022701-5B2A-83C9-41D3-BB5E5DABBA6D}"/>
                </a:ext>
              </a:extLst>
            </p:cNvPr>
            <p:cNvGrpSpPr/>
            <p:nvPr/>
          </p:nvGrpSpPr>
          <p:grpSpPr>
            <a:xfrm>
              <a:off x="9617733" y="3449994"/>
              <a:ext cx="79815" cy="79896"/>
              <a:chOff x="9617733" y="3449994"/>
              <a:chExt cx="79815" cy="79896"/>
            </a:xfrm>
          </p:grpSpPr>
          <p:sp>
            <p:nvSpPr>
              <p:cNvPr id="148" name="Freeform 147">
                <a:extLst>
                  <a:ext uri="{FF2B5EF4-FFF2-40B4-BE49-F238E27FC236}">
                    <a16:creationId xmlns:a16="http://schemas.microsoft.com/office/drawing/2014/main" id="{87D9EA12-5027-038D-A11B-115774E5E15E}"/>
                  </a:ext>
                </a:extLst>
              </p:cNvPr>
              <p:cNvSpPr/>
              <p:nvPr/>
            </p:nvSpPr>
            <p:spPr>
              <a:xfrm>
                <a:off x="9657691" y="344999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A36BAD3A-B105-AF13-F2A6-848CCE68EE6B}"/>
                  </a:ext>
                </a:extLst>
              </p:cNvPr>
              <p:cNvSpPr/>
              <p:nvPr/>
            </p:nvSpPr>
            <p:spPr>
              <a:xfrm>
                <a:off x="9617733" y="3489891"/>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50" name="Graphic 61">
              <a:extLst>
                <a:ext uri="{FF2B5EF4-FFF2-40B4-BE49-F238E27FC236}">
                  <a16:creationId xmlns:a16="http://schemas.microsoft.com/office/drawing/2014/main" id="{DC3CB583-A05F-9F54-4B08-190D3621DFA3}"/>
                </a:ext>
              </a:extLst>
            </p:cNvPr>
            <p:cNvGrpSpPr/>
            <p:nvPr/>
          </p:nvGrpSpPr>
          <p:grpSpPr>
            <a:xfrm>
              <a:off x="9439297" y="3449994"/>
              <a:ext cx="79815" cy="79896"/>
              <a:chOff x="9439297" y="3449994"/>
              <a:chExt cx="79815" cy="79896"/>
            </a:xfrm>
          </p:grpSpPr>
          <p:sp>
            <p:nvSpPr>
              <p:cNvPr id="151" name="Freeform 150">
                <a:extLst>
                  <a:ext uri="{FF2B5EF4-FFF2-40B4-BE49-F238E27FC236}">
                    <a16:creationId xmlns:a16="http://schemas.microsoft.com/office/drawing/2014/main" id="{3DF8DCD9-917B-0C34-3856-29E42756F13B}"/>
                  </a:ext>
                </a:extLst>
              </p:cNvPr>
              <p:cNvSpPr/>
              <p:nvPr/>
            </p:nvSpPr>
            <p:spPr>
              <a:xfrm>
                <a:off x="9479256" y="3449994"/>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7769CF6-DA93-04F0-5DE6-EDE9F792D911}"/>
                  </a:ext>
                </a:extLst>
              </p:cNvPr>
              <p:cNvSpPr/>
              <p:nvPr/>
            </p:nvSpPr>
            <p:spPr>
              <a:xfrm>
                <a:off x="9439297" y="3489891"/>
                <a:ext cx="79815" cy="10229"/>
              </a:xfrm>
              <a:custGeom>
                <a:avLst/>
                <a:gdLst>
                  <a:gd name="connsiteX0" fmla="*/ 0 w 79815"/>
                  <a:gd name="connsiteY0" fmla="*/ 0 h 10229"/>
                  <a:gd name="connsiteX1" fmla="*/ 79815 w 79815"/>
                  <a:gd name="connsiteY1" fmla="*/ 0 h 10229"/>
                </a:gdLst>
                <a:ahLst/>
                <a:cxnLst>
                  <a:cxn ang="0">
                    <a:pos x="connsiteX0" y="connsiteY0"/>
                  </a:cxn>
                  <a:cxn ang="0">
                    <a:pos x="connsiteX1" y="connsiteY1"/>
                  </a:cxn>
                </a:cxnLst>
                <a:rect l="l" t="t" r="r" b="b"/>
                <a:pathLst>
                  <a:path w="79815" h="10229">
                    <a:moveTo>
                      <a:pt x="0" y="0"/>
                    </a:moveTo>
                    <a:lnTo>
                      <a:pt x="79815" y="0"/>
                    </a:lnTo>
                  </a:path>
                </a:pathLst>
              </a:custGeom>
              <a:ln w="12700" cap="flat">
                <a:solidFill>
                  <a:srgbClr val="C6573B"/>
                </a:solidFill>
                <a:prstDash val="solid"/>
                <a:miter/>
              </a:ln>
            </p:spPr>
            <p:txBody>
              <a:bodyPr rtlCol="0" anchor="ctr"/>
              <a:lstStyle/>
              <a:p>
                <a:endParaRPr lang="en-US"/>
              </a:p>
            </p:txBody>
          </p:sp>
        </p:grpSp>
        <p:grpSp>
          <p:nvGrpSpPr>
            <p:cNvPr id="153" name="Graphic 61">
              <a:extLst>
                <a:ext uri="{FF2B5EF4-FFF2-40B4-BE49-F238E27FC236}">
                  <a16:creationId xmlns:a16="http://schemas.microsoft.com/office/drawing/2014/main" id="{72933494-4260-544A-24F7-BBA70CFCE5F2}"/>
                </a:ext>
              </a:extLst>
            </p:cNvPr>
            <p:cNvGrpSpPr/>
            <p:nvPr/>
          </p:nvGrpSpPr>
          <p:grpSpPr>
            <a:xfrm>
              <a:off x="9425705" y="3235676"/>
              <a:ext cx="79815" cy="79896"/>
              <a:chOff x="9425705" y="3235676"/>
              <a:chExt cx="79815" cy="79896"/>
            </a:xfrm>
          </p:grpSpPr>
          <p:sp>
            <p:nvSpPr>
              <p:cNvPr id="154" name="Freeform 153">
                <a:extLst>
                  <a:ext uri="{FF2B5EF4-FFF2-40B4-BE49-F238E27FC236}">
                    <a16:creationId xmlns:a16="http://schemas.microsoft.com/office/drawing/2014/main" id="{0E563F78-4A00-7833-5B37-145B76F6FF55}"/>
                  </a:ext>
                </a:extLst>
              </p:cNvPr>
              <p:cNvSpPr/>
              <p:nvPr/>
            </p:nvSpPr>
            <p:spPr>
              <a:xfrm>
                <a:off x="9465664" y="3235676"/>
                <a:ext cx="10219" cy="79896"/>
              </a:xfrm>
              <a:custGeom>
                <a:avLst/>
                <a:gdLst>
                  <a:gd name="connsiteX0" fmla="*/ 0 w 10219"/>
                  <a:gd name="connsiteY0" fmla="*/ 0 h 79896"/>
                  <a:gd name="connsiteX1" fmla="*/ 0 w 10219"/>
                  <a:gd name="connsiteY1" fmla="*/ 79896 h 79896"/>
                </a:gdLst>
                <a:ahLst/>
                <a:cxnLst>
                  <a:cxn ang="0">
                    <a:pos x="connsiteX0" y="connsiteY0"/>
                  </a:cxn>
                  <a:cxn ang="0">
                    <a:pos x="connsiteX1" y="connsiteY1"/>
                  </a:cxn>
                </a:cxnLst>
                <a:rect l="l" t="t" r="r" b="b"/>
                <a:pathLst>
                  <a:path w="10219" h="79896">
                    <a:moveTo>
                      <a:pt x="0" y="0"/>
                    </a:moveTo>
                    <a:lnTo>
                      <a:pt x="0" y="79896"/>
                    </a:lnTo>
                  </a:path>
                </a:pathLst>
              </a:custGeom>
              <a:ln w="12700" cap="flat">
                <a:solidFill>
                  <a:srgbClr val="C6573B"/>
                </a:solid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A2AE978-5EF9-8591-773D-9496E49DB8B8}"/>
                  </a:ext>
                </a:extLst>
              </p:cNvPr>
              <p:cNvSpPr/>
              <p:nvPr/>
            </p:nvSpPr>
            <p:spPr>
              <a:xfrm>
                <a:off x="9425705" y="3275573"/>
                <a:ext cx="79815" cy="10229"/>
              </a:xfrm>
              <a:custGeom>
                <a:avLst/>
                <a:gdLst>
                  <a:gd name="connsiteX0" fmla="*/ 0 w 79815"/>
                  <a:gd name="connsiteY0" fmla="*/ 0 h 10229"/>
                  <a:gd name="connsiteX1" fmla="*/ 79816 w 79815"/>
                  <a:gd name="connsiteY1" fmla="*/ 0 h 10229"/>
                </a:gdLst>
                <a:ahLst/>
                <a:cxnLst>
                  <a:cxn ang="0">
                    <a:pos x="connsiteX0" y="connsiteY0"/>
                  </a:cxn>
                  <a:cxn ang="0">
                    <a:pos x="connsiteX1" y="connsiteY1"/>
                  </a:cxn>
                </a:cxnLst>
                <a:rect l="l" t="t" r="r" b="b"/>
                <a:pathLst>
                  <a:path w="79815" h="10229">
                    <a:moveTo>
                      <a:pt x="0" y="0"/>
                    </a:moveTo>
                    <a:lnTo>
                      <a:pt x="79816" y="0"/>
                    </a:lnTo>
                  </a:path>
                </a:pathLst>
              </a:custGeom>
              <a:ln w="12700" cap="flat">
                <a:solidFill>
                  <a:srgbClr val="C6573B"/>
                </a:solidFill>
                <a:prstDash val="solid"/>
                <a:miter/>
              </a:ln>
            </p:spPr>
            <p:txBody>
              <a:bodyPr rtlCol="0" anchor="ctr"/>
              <a:lstStyle/>
              <a:p>
                <a:endParaRPr lang="en-US"/>
              </a:p>
            </p:txBody>
          </p:sp>
        </p:grpSp>
        <p:grpSp>
          <p:nvGrpSpPr>
            <p:cNvPr id="156" name="Graphic 61">
              <a:extLst>
                <a:ext uri="{FF2B5EF4-FFF2-40B4-BE49-F238E27FC236}">
                  <a16:creationId xmlns:a16="http://schemas.microsoft.com/office/drawing/2014/main" id="{66DB2FC3-3969-E551-648A-EBB8F5A0BCAF}"/>
                </a:ext>
              </a:extLst>
            </p:cNvPr>
            <p:cNvGrpSpPr/>
            <p:nvPr/>
          </p:nvGrpSpPr>
          <p:grpSpPr>
            <a:xfrm>
              <a:off x="10322889" y="3744208"/>
              <a:ext cx="79917" cy="79998"/>
              <a:chOff x="10322889" y="3744208"/>
              <a:chExt cx="79917" cy="79998"/>
            </a:xfrm>
          </p:grpSpPr>
          <p:sp>
            <p:nvSpPr>
              <p:cNvPr id="157" name="Freeform 156">
                <a:extLst>
                  <a:ext uri="{FF2B5EF4-FFF2-40B4-BE49-F238E27FC236}">
                    <a16:creationId xmlns:a16="http://schemas.microsoft.com/office/drawing/2014/main" id="{2BDAAC04-C307-1780-06F4-279C4A2F0EB0}"/>
                  </a:ext>
                </a:extLst>
              </p:cNvPr>
              <p:cNvSpPr/>
              <p:nvPr/>
            </p:nvSpPr>
            <p:spPr>
              <a:xfrm>
                <a:off x="10362847" y="3744208"/>
                <a:ext cx="10219" cy="79998"/>
              </a:xfrm>
              <a:custGeom>
                <a:avLst/>
                <a:gdLst>
                  <a:gd name="connsiteX0" fmla="*/ 0 w 10219"/>
                  <a:gd name="connsiteY0" fmla="*/ 0 h 79998"/>
                  <a:gd name="connsiteX1" fmla="*/ 0 w 10219"/>
                  <a:gd name="connsiteY1" fmla="*/ 79998 h 79998"/>
                </a:gdLst>
                <a:ahLst/>
                <a:cxnLst>
                  <a:cxn ang="0">
                    <a:pos x="connsiteX0" y="connsiteY0"/>
                  </a:cxn>
                  <a:cxn ang="0">
                    <a:pos x="connsiteX1" y="connsiteY1"/>
                  </a:cxn>
                </a:cxnLst>
                <a:rect l="l" t="t" r="r" b="b"/>
                <a:pathLst>
                  <a:path w="10219" h="79998">
                    <a:moveTo>
                      <a:pt x="0" y="0"/>
                    </a:moveTo>
                    <a:lnTo>
                      <a:pt x="0" y="79998"/>
                    </a:lnTo>
                  </a:path>
                </a:pathLst>
              </a:custGeom>
              <a:ln w="12700" cap="flat">
                <a:solidFill>
                  <a:srgbClr val="C6573B"/>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873F0B0-F232-8E20-EC1A-D098BE8916C1}"/>
                  </a:ext>
                </a:extLst>
              </p:cNvPr>
              <p:cNvSpPr/>
              <p:nvPr/>
            </p:nvSpPr>
            <p:spPr>
              <a:xfrm>
                <a:off x="10322889" y="3784207"/>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59" name="Graphic 61">
              <a:extLst>
                <a:ext uri="{FF2B5EF4-FFF2-40B4-BE49-F238E27FC236}">
                  <a16:creationId xmlns:a16="http://schemas.microsoft.com/office/drawing/2014/main" id="{4708BD12-59D0-30E9-57E5-19955CE45F1C}"/>
                </a:ext>
              </a:extLst>
            </p:cNvPr>
            <p:cNvGrpSpPr/>
            <p:nvPr/>
          </p:nvGrpSpPr>
          <p:grpSpPr>
            <a:xfrm>
              <a:off x="10691614" y="3744208"/>
              <a:ext cx="79917" cy="79998"/>
              <a:chOff x="10691614" y="3744208"/>
              <a:chExt cx="79917" cy="79998"/>
            </a:xfrm>
          </p:grpSpPr>
          <p:sp>
            <p:nvSpPr>
              <p:cNvPr id="160" name="Freeform 159">
                <a:extLst>
                  <a:ext uri="{FF2B5EF4-FFF2-40B4-BE49-F238E27FC236}">
                    <a16:creationId xmlns:a16="http://schemas.microsoft.com/office/drawing/2014/main" id="{8DF97F06-B325-6EF3-2B97-B3D624C3A7C3}"/>
                  </a:ext>
                </a:extLst>
              </p:cNvPr>
              <p:cNvSpPr/>
              <p:nvPr/>
            </p:nvSpPr>
            <p:spPr>
              <a:xfrm>
                <a:off x="10731573" y="3744208"/>
                <a:ext cx="10219" cy="79998"/>
              </a:xfrm>
              <a:custGeom>
                <a:avLst/>
                <a:gdLst>
                  <a:gd name="connsiteX0" fmla="*/ 0 w 10219"/>
                  <a:gd name="connsiteY0" fmla="*/ 0 h 79998"/>
                  <a:gd name="connsiteX1" fmla="*/ 0 w 10219"/>
                  <a:gd name="connsiteY1" fmla="*/ 79998 h 79998"/>
                </a:gdLst>
                <a:ahLst/>
                <a:cxnLst>
                  <a:cxn ang="0">
                    <a:pos x="connsiteX0" y="connsiteY0"/>
                  </a:cxn>
                  <a:cxn ang="0">
                    <a:pos x="connsiteX1" y="connsiteY1"/>
                  </a:cxn>
                </a:cxnLst>
                <a:rect l="l" t="t" r="r" b="b"/>
                <a:pathLst>
                  <a:path w="10219" h="79998">
                    <a:moveTo>
                      <a:pt x="0" y="0"/>
                    </a:moveTo>
                    <a:lnTo>
                      <a:pt x="0" y="79998"/>
                    </a:lnTo>
                  </a:path>
                </a:pathLst>
              </a:custGeom>
              <a:ln w="12700" cap="flat">
                <a:solidFill>
                  <a:srgbClr val="C6573B"/>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A21AAA2-BF7F-D2DF-0333-6C5E4F72D0DB}"/>
                  </a:ext>
                </a:extLst>
              </p:cNvPr>
              <p:cNvSpPr/>
              <p:nvPr/>
            </p:nvSpPr>
            <p:spPr>
              <a:xfrm>
                <a:off x="10691614" y="3784207"/>
                <a:ext cx="79917" cy="10229"/>
              </a:xfrm>
              <a:custGeom>
                <a:avLst/>
                <a:gdLst>
                  <a:gd name="connsiteX0" fmla="*/ 0 w 79917"/>
                  <a:gd name="connsiteY0" fmla="*/ 0 h 10229"/>
                  <a:gd name="connsiteX1" fmla="*/ 79918 w 79917"/>
                  <a:gd name="connsiteY1" fmla="*/ 0 h 10229"/>
                </a:gdLst>
                <a:ahLst/>
                <a:cxnLst>
                  <a:cxn ang="0">
                    <a:pos x="connsiteX0" y="connsiteY0"/>
                  </a:cxn>
                  <a:cxn ang="0">
                    <a:pos x="connsiteX1" y="connsiteY1"/>
                  </a:cxn>
                </a:cxnLst>
                <a:rect l="l" t="t" r="r" b="b"/>
                <a:pathLst>
                  <a:path w="79917" h="10229">
                    <a:moveTo>
                      <a:pt x="0" y="0"/>
                    </a:moveTo>
                    <a:lnTo>
                      <a:pt x="79918" y="0"/>
                    </a:lnTo>
                  </a:path>
                </a:pathLst>
              </a:custGeom>
              <a:ln w="12700" cap="flat">
                <a:solidFill>
                  <a:srgbClr val="C6573B"/>
                </a:solidFill>
                <a:prstDash val="solid"/>
                <a:miter/>
              </a:ln>
            </p:spPr>
            <p:txBody>
              <a:bodyPr rtlCol="0" anchor="ctr"/>
              <a:lstStyle/>
              <a:p>
                <a:endParaRPr lang="en-US"/>
              </a:p>
            </p:txBody>
          </p:sp>
        </p:grpSp>
        <p:grpSp>
          <p:nvGrpSpPr>
            <p:cNvPr id="162" name="Graphic 61">
              <a:extLst>
                <a:ext uri="{FF2B5EF4-FFF2-40B4-BE49-F238E27FC236}">
                  <a16:creationId xmlns:a16="http://schemas.microsoft.com/office/drawing/2014/main" id="{7BF9D905-4CF7-3B2A-7634-5498C7C3A1CA}"/>
                </a:ext>
              </a:extLst>
            </p:cNvPr>
            <p:cNvGrpSpPr/>
            <p:nvPr/>
          </p:nvGrpSpPr>
          <p:grpSpPr>
            <a:xfrm>
              <a:off x="11218437" y="3744208"/>
              <a:ext cx="79815" cy="79998"/>
              <a:chOff x="11218437" y="3744208"/>
              <a:chExt cx="79815" cy="79998"/>
            </a:xfrm>
          </p:grpSpPr>
          <p:sp>
            <p:nvSpPr>
              <p:cNvPr id="163" name="Freeform 162">
                <a:extLst>
                  <a:ext uri="{FF2B5EF4-FFF2-40B4-BE49-F238E27FC236}">
                    <a16:creationId xmlns:a16="http://schemas.microsoft.com/office/drawing/2014/main" id="{CC5C0297-63BA-3B9A-E40E-24F7930E89B2}"/>
                  </a:ext>
                </a:extLst>
              </p:cNvPr>
              <p:cNvSpPr/>
              <p:nvPr/>
            </p:nvSpPr>
            <p:spPr>
              <a:xfrm>
                <a:off x="11258293" y="3744208"/>
                <a:ext cx="10219" cy="79998"/>
              </a:xfrm>
              <a:custGeom>
                <a:avLst/>
                <a:gdLst>
                  <a:gd name="connsiteX0" fmla="*/ 0 w 10219"/>
                  <a:gd name="connsiteY0" fmla="*/ 0 h 79998"/>
                  <a:gd name="connsiteX1" fmla="*/ 0 w 10219"/>
                  <a:gd name="connsiteY1" fmla="*/ 79998 h 79998"/>
                </a:gdLst>
                <a:ahLst/>
                <a:cxnLst>
                  <a:cxn ang="0">
                    <a:pos x="connsiteX0" y="connsiteY0"/>
                  </a:cxn>
                  <a:cxn ang="0">
                    <a:pos x="connsiteX1" y="connsiteY1"/>
                  </a:cxn>
                </a:cxnLst>
                <a:rect l="l" t="t" r="r" b="b"/>
                <a:pathLst>
                  <a:path w="10219" h="79998">
                    <a:moveTo>
                      <a:pt x="0" y="0"/>
                    </a:moveTo>
                    <a:lnTo>
                      <a:pt x="0" y="79998"/>
                    </a:lnTo>
                  </a:path>
                </a:pathLst>
              </a:custGeom>
              <a:ln w="12700" cap="flat">
                <a:solidFill>
                  <a:srgbClr val="C6573B"/>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33DAB4DC-B6D3-123D-8A0F-548DFF636E42}"/>
                  </a:ext>
                </a:extLst>
              </p:cNvPr>
              <p:cNvSpPr/>
              <p:nvPr/>
            </p:nvSpPr>
            <p:spPr>
              <a:xfrm>
                <a:off x="11218437" y="3784207"/>
                <a:ext cx="79815" cy="10229"/>
              </a:xfrm>
              <a:custGeom>
                <a:avLst/>
                <a:gdLst>
                  <a:gd name="connsiteX0" fmla="*/ 0 w 79815"/>
                  <a:gd name="connsiteY0" fmla="*/ 0 h 10229"/>
                  <a:gd name="connsiteX1" fmla="*/ 79816 w 79815"/>
                  <a:gd name="connsiteY1" fmla="*/ 0 h 10229"/>
                </a:gdLst>
                <a:ahLst/>
                <a:cxnLst>
                  <a:cxn ang="0">
                    <a:pos x="connsiteX0" y="connsiteY0"/>
                  </a:cxn>
                  <a:cxn ang="0">
                    <a:pos x="connsiteX1" y="connsiteY1"/>
                  </a:cxn>
                </a:cxnLst>
                <a:rect l="l" t="t" r="r" b="b"/>
                <a:pathLst>
                  <a:path w="79815" h="10229">
                    <a:moveTo>
                      <a:pt x="0" y="0"/>
                    </a:moveTo>
                    <a:lnTo>
                      <a:pt x="79816" y="0"/>
                    </a:lnTo>
                  </a:path>
                </a:pathLst>
              </a:custGeom>
              <a:ln w="12700" cap="flat">
                <a:solidFill>
                  <a:srgbClr val="C6573B"/>
                </a:solidFill>
                <a:prstDash val="solid"/>
                <a:miter/>
              </a:ln>
            </p:spPr>
            <p:txBody>
              <a:bodyPr rtlCol="0" anchor="ctr"/>
              <a:lstStyle/>
              <a:p>
                <a:endParaRPr lang="en-US"/>
              </a:p>
            </p:txBody>
          </p:sp>
        </p:grpSp>
      </p:grpSp>
      <p:sp>
        <p:nvSpPr>
          <p:cNvPr id="166" name="TextBox 165">
            <a:extLst>
              <a:ext uri="{FF2B5EF4-FFF2-40B4-BE49-F238E27FC236}">
                <a16:creationId xmlns:a16="http://schemas.microsoft.com/office/drawing/2014/main" id="{A8645EFC-59EC-F298-E24C-DA157B11D656}"/>
              </a:ext>
            </a:extLst>
          </p:cNvPr>
          <p:cNvSpPr txBox="1"/>
          <p:nvPr/>
        </p:nvSpPr>
        <p:spPr>
          <a:xfrm>
            <a:off x="8186390"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18</a:t>
            </a:r>
          </a:p>
        </p:txBody>
      </p:sp>
      <p:sp>
        <p:nvSpPr>
          <p:cNvPr id="167" name="TextBox 166">
            <a:extLst>
              <a:ext uri="{FF2B5EF4-FFF2-40B4-BE49-F238E27FC236}">
                <a16:creationId xmlns:a16="http://schemas.microsoft.com/office/drawing/2014/main" id="{607362C6-ADDD-3F63-FF30-561645DB7862}"/>
              </a:ext>
            </a:extLst>
          </p:cNvPr>
          <p:cNvSpPr txBox="1"/>
          <p:nvPr/>
        </p:nvSpPr>
        <p:spPr>
          <a:xfrm>
            <a:off x="6427440" y="4808185"/>
            <a:ext cx="317507" cy="166199"/>
          </a:xfrm>
          <a:prstGeom prst="rect">
            <a:avLst/>
          </a:prstGeom>
          <a:noFill/>
        </p:spPr>
        <p:txBody>
          <a:bodyPr wrap="square" lIns="0" tIns="0" rIns="0" bIns="0" rtlCol="0">
            <a:spAutoFit/>
          </a:bodyPr>
          <a:lstStyle/>
          <a:p>
            <a:pPr algn="ctr">
              <a:lnSpc>
                <a:spcPct val="90000"/>
              </a:lnSpc>
            </a:pPr>
            <a:r>
              <a:rPr lang="en-GB" sz="1200" dirty="0">
                <a:latin typeface="Arial" panose="020B0604020202020204" pitchFamily="34" charset="0"/>
                <a:ea typeface="Aileron" charset="0"/>
                <a:cs typeface="Arial" panose="020B0604020202020204" pitchFamily="34" charset="0"/>
              </a:rPr>
              <a:t>0</a:t>
            </a:r>
          </a:p>
        </p:txBody>
      </p:sp>
      <p:sp>
        <p:nvSpPr>
          <p:cNvPr id="168" name="TextBox 167">
            <a:extLst>
              <a:ext uri="{FF2B5EF4-FFF2-40B4-BE49-F238E27FC236}">
                <a16:creationId xmlns:a16="http://schemas.microsoft.com/office/drawing/2014/main" id="{07191412-A0AE-92BA-8A00-93D21BA51F7C}"/>
              </a:ext>
            </a:extLst>
          </p:cNvPr>
          <p:cNvSpPr txBox="1"/>
          <p:nvPr/>
        </p:nvSpPr>
        <p:spPr>
          <a:xfrm>
            <a:off x="6168008" y="4573431"/>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0</a:t>
            </a:r>
          </a:p>
        </p:txBody>
      </p:sp>
      <p:sp>
        <p:nvSpPr>
          <p:cNvPr id="169" name="TextBox 168">
            <a:extLst>
              <a:ext uri="{FF2B5EF4-FFF2-40B4-BE49-F238E27FC236}">
                <a16:creationId xmlns:a16="http://schemas.microsoft.com/office/drawing/2014/main" id="{D55DF972-D5A3-60D3-ADCF-2B2B81356911}"/>
              </a:ext>
            </a:extLst>
          </p:cNvPr>
          <p:cNvSpPr txBox="1"/>
          <p:nvPr/>
        </p:nvSpPr>
        <p:spPr>
          <a:xfrm>
            <a:off x="6168008" y="3370106"/>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40</a:t>
            </a:r>
          </a:p>
        </p:txBody>
      </p:sp>
      <p:sp>
        <p:nvSpPr>
          <p:cNvPr id="170" name="TextBox 169">
            <a:extLst>
              <a:ext uri="{FF2B5EF4-FFF2-40B4-BE49-F238E27FC236}">
                <a16:creationId xmlns:a16="http://schemas.microsoft.com/office/drawing/2014/main" id="{809E26B9-FB22-5BCD-B347-04D4F2F15A03}"/>
              </a:ext>
            </a:extLst>
          </p:cNvPr>
          <p:cNvSpPr txBox="1"/>
          <p:nvPr/>
        </p:nvSpPr>
        <p:spPr>
          <a:xfrm>
            <a:off x="6168008" y="2760506"/>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60</a:t>
            </a:r>
          </a:p>
        </p:txBody>
      </p:sp>
      <p:sp>
        <p:nvSpPr>
          <p:cNvPr id="171" name="TextBox 170">
            <a:extLst>
              <a:ext uri="{FF2B5EF4-FFF2-40B4-BE49-F238E27FC236}">
                <a16:creationId xmlns:a16="http://schemas.microsoft.com/office/drawing/2014/main" id="{705F05CC-4C4F-8D2F-42CD-F23721367C64}"/>
              </a:ext>
            </a:extLst>
          </p:cNvPr>
          <p:cNvSpPr txBox="1"/>
          <p:nvPr/>
        </p:nvSpPr>
        <p:spPr>
          <a:xfrm>
            <a:off x="6168008" y="2160431"/>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80</a:t>
            </a:r>
          </a:p>
        </p:txBody>
      </p:sp>
      <p:sp>
        <p:nvSpPr>
          <p:cNvPr id="172" name="TextBox 171">
            <a:extLst>
              <a:ext uri="{FF2B5EF4-FFF2-40B4-BE49-F238E27FC236}">
                <a16:creationId xmlns:a16="http://schemas.microsoft.com/office/drawing/2014/main" id="{FF80DDAD-173B-068E-4C4C-0916271508B7}"/>
              </a:ext>
            </a:extLst>
          </p:cNvPr>
          <p:cNvSpPr txBox="1"/>
          <p:nvPr/>
        </p:nvSpPr>
        <p:spPr>
          <a:xfrm>
            <a:off x="6168008" y="1557181"/>
            <a:ext cx="317507" cy="166199"/>
          </a:xfrm>
          <a:prstGeom prst="rect">
            <a:avLst/>
          </a:prstGeom>
          <a:noFill/>
        </p:spPr>
        <p:txBody>
          <a:bodyPr wrap="square" lIns="0" tIns="0" rIns="0" bIns="0" rtlCol="0">
            <a:spAutoFit/>
          </a:bodyPr>
          <a:lstStyle/>
          <a:p>
            <a:pPr algn="r">
              <a:lnSpc>
                <a:spcPct val="90000"/>
              </a:lnSpc>
            </a:pPr>
            <a:r>
              <a:rPr lang="en-GB" sz="1200" dirty="0">
                <a:latin typeface="Arial" panose="020B0604020202020204" pitchFamily="34" charset="0"/>
                <a:ea typeface="Aileron" charset="0"/>
                <a:cs typeface="Arial" panose="020B0604020202020204" pitchFamily="34" charset="0"/>
              </a:rPr>
              <a:t>100</a:t>
            </a:r>
          </a:p>
        </p:txBody>
      </p:sp>
      <p:sp>
        <p:nvSpPr>
          <p:cNvPr id="173" name="TextBox 172">
            <a:extLst>
              <a:ext uri="{FF2B5EF4-FFF2-40B4-BE49-F238E27FC236}">
                <a16:creationId xmlns:a16="http://schemas.microsoft.com/office/drawing/2014/main" id="{1C2CE2B5-74C0-5BDC-FFEF-19E6F9560F39}"/>
              </a:ext>
            </a:extLst>
          </p:cNvPr>
          <p:cNvSpPr txBox="1"/>
          <p:nvPr/>
        </p:nvSpPr>
        <p:spPr>
          <a:xfrm>
            <a:off x="9709398"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a:t>
            </a:r>
          </a:p>
        </p:txBody>
      </p:sp>
      <p:sp>
        <p:nvSpPr>
          <p:cNvPr id="174" name="TextBox 173">
            <a:extLst>
              <a:ext uri="{FF2B5EF4-FFF2-40B4-BE49-F238E27FC236}">
                <a16:creationId xmlns:a16="http://schemas.microsoft.com/office/drawing/2014/main" id="{D7BBE890-418A-07CE-89D2-EB9F4A309531}"/>
              </a:ext>
            </a:extLst>
          </p:cNvPr>
          <p:cNvSpPr txBox="1"/>
          <p:nvPr/>
        </p:nvSpPr>
        <p:spPr>
          <a:xfrm>
            <a:off x="10287248" y="5234717"/>
            <a:ext cx="239219" cy="138499"/>
          </a:xfrm>
          <a:prstGeom prst="rect">
            <a:avLst/>
          </a:prstGeom>
          <a:solidFill>
            <a:schemeClr val="bg1"/>
          </a:solid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75" name="TextBox 174">
            <a:extLst>
              <a:ext uri="{FF2B5EF4-FFF2-40B4-BE49-F238E27FC236}">
                <a16:creationId xmlns:a16="http://schemas.microsoft.com/office/drawing/2014/main" id="{C21ABEC3-B247-D33A-9F8B-EFA33374E9F3}"/>
              </a:ext>
            </a:extLst>
          </p:cNvPr>
          <p:cNvSpPr txBox="1"/>
          <p:nvPr/>
        </p:nvSpPr>
        <p:spPr>
          <a:xfrm>
            <a:off x="10576173" y="5234717"/>
            <a:ext cx="239219" cy="138499"/>
          </a:xfrm>
          <a:prstGeom prst="rect">
            <a:avLst/>
          </a:prstGeom>
          <a:solidFill>
            <a:schemeClr val="bg1"/>
          </a:solid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76" name="TextBox 175">
            <a:extLst>
              <a:ext uri="{FF2B5EF4-FFF2-40B4-BE49-F238E27FC236}">
                <a16:creationId xmlns:a16="http://schemas.microsoft.com/office/drawing/2014/main" id="{65FEBF2A-226F-BE85-1324-4C5E3957B709}"/>
              </a:ext>
            </a:extLst>
          </p:cNvPr>
          <p:cNvSpPr txBox="1"/>
          <p:nvPr/>
        </p:nvSpPr>
        <p:spPr>
          <a:xfrm>
            <a:off x="10871448" y="5234717"/>
            <a:ext cx="239219" cy="138499"/>
          </a:xfrm>
          <a:prstGeom prst="rect">
            <a:avLst/>
          </a:prstGeom>
          <a:solidFill>
            <a:schemeClr val="bg1"/>
          </a:solid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177" name="TextBox 176">
            <a:extLst>
              <a:ext uri="{FF2B5EF4-FFF2-40B4-BE49-F238E27FC236}">
                <a16:creationId xmlns:a16="http://schemas.microsoft.com/office/drawing/2014/main" id="{57C322E3-9F1E-A326-D88A-608B93647764}"/>
              </a:ext>
            </a:extLst>
          </p:cNvPr>
          <p:cNvSpPr txBox="1"/>
          <p:nvPr/>
        </p:nvSpPr>
        <p:spPr>
          <a:xfrm>
            <a:off x="911567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17</a:t>
            </a:r>
          </a:p>
        </p:txBody>
      </p:sp>
      <p:sp>
        <p:nvSpPr>
          <p:cNvPr id="178" name="TextBox 177">
            <a:extLst>
              <a:ext uri="{FF2B5EF4-FFF2-40B4-BE49-F238E27FC236}">
                <a16:creationId xmlns:a16="http://schemas.microsoft.com/office/drawing/2014/main" id="{389EB554-8E10-7822-A344-63E67E808D42}"/>
              </a:ext>
            </a:extLst>
          </p:cNvPr>
          <p:cNvSpPr txBox="1"/>
          <p:nvPr/>
        </p:nvSpPr>
        <p:spPr>
          <a:xfrm>
            <a:off x="852512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27</a:t>
            </a:r>
          </a:p>
        </p:txBody>
      </p:sp>
      <p:sp>
        <p:nvSpPr>
          <p:cNvPr id="179" name="TextBox 178">
            <a:extLst>
              <a:ext uri="{FF2B5EF4-FFF2-40B4-BE49-F238E27FC236}">
                <a16:creationId xmlns:a16="http://schemas.microsoft.com/office/drawing/2014/main" id="{5760899B-4668-DB69-EFDA-F511E0C8F1CF}"/>
              </a:ext>
            </a:extLst>
          </p:cNvPr>
          <p:cNvSpPr txBox="1"/>
          <p:nvPr/>
        </p:nvSpPr>
        <p:spPr>
          <a:xfrm>
            <a:off x="7956798"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37</a:t>
            </a:r>
          </a:p>
        </p:txBody>
      </p:sp>
      <p:sp>
        <p:nvSpPr>
          <p:cNvPr id="180" name="TextBox 179">
            <a:extLst>
              <a:ext uri="{FF2B5EF4-FFF2-40B4-BE49-F238E27FC236}">
                <a16:creationId xmlns:a16="http://schemas.microsoft.com/office/drawing/2014/main" id="{07805879-37B3-4435-D0A6-5788770A614B}"/>
              </a:ext>
            </a:extLst>
          </p:cNvPr>
          <p:cNvSpPr txBox="1"/>
          <p:nvPr/>
        </p:nvSpPr>
        <p:spPr>
          <a:xfrm>
            <a:off x="7353548"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54</a:t>
            </a:r>
          </a:p>
        </p:txBody>
      </p:sp>
      <p:sp>
        <p:nvSpPr>
          <p:cNvPr id="181" name="TextBox 180">
            <a:extLst>
              <a:ext uri="{FF2B5EF4-FFF2-40B4-BE49-F238E27FC236}">
                <a16:creationId xmlns:a16="http://schemas.microsoft.com/office/drawing/2014/main" id="{4090A915-56E2-2103-C0AB-88C7B9151AA2}"/>
              </a:ext>
            </a:extLst>
          </p:cNvPr>
          <p:cNvSpPr txBox="1"/>
          <p:nvPr/>
        </p:nvSpPr>
        <p:spPr>
          <a:xfrm>
            <a:off x="6772523" y="5234717"/>
            <a:ext cx="239219" cy="1384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72</a:t>
            </a:r>
          </a:p>
        </p:txBody>
      </p:sp>
      <p:sp>
        <p:nvSpPr>
          <p:cNvPr id="199" name="TextBox 198">
            <a:extLst>
              <a:ext uri="{FF2B5EF4-FFF2-40B4-BE49-F238E27FC236}">
                <a16:creationId xmlns:a16="http://schemas.microsoft.com/office/drawing/2014/main" id="{51853C2E-7240-7F1C-43E1-D62EF4B5E170}"/>
              </a:ext>
            </a:extLst>
          </p:cNvPr>
          <p:cNvSpPr txBox="1"/>
          <p:nvPr/>
        </p:nvSpPr>
        <p:spPr>
          <a:xfrm>
            <a:off x="8400256" y="5013176"/>
            <a:ext cx="1166542" cy="166199"/>
          </a:xfrm>
          <a:prstGeom prst="rect">
            <a:avLst/>
          </a:prstGeom>
          <a:noFill/>
        </p:spPr>
        <p:txBody>
          <a:bodyPr wrap="squar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Time (months)</a:t>
            </a:r>
          </a:p>
        </p:txBody>
      </p:sp>
      <p:cxnSp>
        <p:nvCxnSpPr>
          <p:cNvPr id="201" name="Straight Connector 200">
            <a:extLst>
              <a:ext uri="{FF2B5EF4-FFF2-40B4-BE49-F238E27FC236}">
                <a16:creationId xmlns:a16="http://schemas.microsoft.com/office/drawing/2014/main" id="{15A5F562-0689-2201-1E42-8D3BA111EB86}"/>
              </a:ext>
            </a:extLst>
          </p:cNvPr>
          <p:cNvCxnSpPr>
            <a:cxnSpLocks/>
          </p:cNvCxnSpPr>
          <p:nvPr/>
        </p:nvCxnSpPr>
        <p:spPr>
          <a:xfrm>
            <a:off x="6744072" y="4293096"/>
            <a:ext cx="225346"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nvGrpSpPr>
          <p:cNvPr id="210" name="Group 209">
            <a:extLst>
              <a:ext uri="{FF2B5EF4-FFF2-40B4-BE49-F238E27FC236}">
                <a16:creationId xmlns:a16="http://schemas.microsoft.com/office/drawing/2014/main" id="{03A549F4-DFD1-5ECF-C162-C75A2E03B46B}"/>
              </a:ext>
            </a:extLst>
          </p:cNvPr>
          <p:cNvGrpSpPr/>
          <p:nvPr/>
        </p:nvGrpSpPr>
        <p:grpSpPr>
          <a:xfrm>
            <a:off x="6802745" y="4398928"/>
            <a:ext cx="108000" cy="108000"/>
            <a:chOff x="6744072" y="4379878"/>
            <a:chExt cx="108000" cy="108000"/>
          </a:xfrm>
        </p:grpSpPr>
        <p:cxnSp>
          <p:nvCxnSpPr>
            <p:cNvPr id="211" name="Straight Connector 210">
              <a:extLst>
                <a:ext uri="{FF2B5EF4-FFF2-40B4-BE49-F238E27FC236}">
                  <a16:creationId xmlns:a16="http://schemas.microsoft.com/office/drawing/2014/main" id="{5204F710-82BF-0D61-FA6B-CF01CC670AA5}"/>
                </a:ext>
              </a:extLst>
            </p:cNvPr>
            <p:cNvCxnSpPr>
              <a:cxnSpLocks/>
            </p:cNvCxnSpPr>
            <p:nvPr/>
          </p:nvCxnSpPr>
          <p:spPr>
            <a:xfrm>
              <a:off x="6744072" y="4433877"/>
              <a:ext cx="108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7BB9D70A-3E2C-93B5-EA45-344369993367}"/>
                </a:ext>
              </a:extLst>
            </p:cNvPr>
            <p:cNvCxnSpPr>
              <a:cxnSpLocks/>
            </p:cNvCxnSpPr>
            <p:nvPr/>
          </p:nvCxnSpPr>
          <p:spPr>
            <a:xfrm rot="16200000">
              <a:off x="6744072" y="4433878"/>
              <a:ext cx="108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4234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44B8E-47F6-69C3-BC20-530C63F1228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FB7A51-AFED-F026-83E6-D481AE16D9AC}"/>
              </a:ext>
            </a:extLst>
          </p:cNvPr>
          <p:cNvSpPr>
            <a:spLocks noGrp="1"/>
          </p:cNvSpPr>
          <p:nvPr>
            <p:ph type="body" idx="1"/>
          </p:nvPr>
        </p:nvSpPr>
        <p:spPr>
          <a:xfrm>
            <a:off x="609600" y="1213200"/>
            <a:ext cx="10972800" cy="702470"/>
          </a:xfrm>
        </p:spPr>
        <p:txBody>
          <a:bodyPr/>
          <a:lstStyle/>
          <a:p>
            <a:r>
              <a:rPr lang="en-GB" dirty="0"/>
              <a:t>TREATMENT-RELATED ADVERSE EVENTS</a:t>
            </a:r>
          </a:p>
        </p:txBody>
      </p:sp>
      <p:sp>
        <p:nvSpPr>
          <p:cNvPr id="7" name="Title 6">
            <a:extLst>
              <a:ext uri="{FF2B5EF4-FFF2-40B4-BE49-F238E27FC236}">
                <a16:creationId xmlns:a16="http://schemas.microsoft.com/office/drawing/2014/main" id="{028101F6-706E-E2A8-3352-63CF3808C3AF}"/>
              </a:ext>
            </a:extLst>
          </p:cNvPr>
          <p:cNvSpPr>
            <a:spLocks noGrp="1"/>
          </p:cNvSpPr>
          <p:nvPr>
            <p:ph type="title"/>
          </p:nvPr>
        </p:nvSpPr>
        <p:spPr>
          <a:xfrm>
            <a:off x="619201" y="259200"/>
            <a:ext cx="10963199" cy="864000"/>
          </a:xfrm>
        </p:spPr>
        <p:txBody>
          <a:bodyPr/>
          <a:lstStyle/>
          <a:p>
            <a:r>
              <a:rPr lang="en-GB" noProof="0" dirty="0" err="1"/>
              <a:t>Entrectinib</a:t>
            </a:r>
            <a:r>
              <a:rPr lang="en-GB" noProof="0" dirty="0"/>
              <a:t>: updated safety Across Tumour Types</a:t>
            </a:r>
          </a:p>
        </p:txBody>
      </p:sp>
      <p:sp>
        <p:nvSpPr>
          <p:cNvPr id="6" name="Content Placeholder 5">
            <a:extLst>
              <a:ext uri="{FF2B5EF4-FFF2-40B4-BE49-F238E27FC236}">
                <a16:creationId xmlns:a16="http://schemas.microsoft.com/office/drawing/2014/main" id="{AFB1E4EF-1FB5-ADCD-EB6B-E81934185164}"/>
              </a:ext>
            </a:extLst>
          </p:cNvPr>
          <p:cNvSpPr>
            <a:spLocks noGrp="1"/>
          </p:cNvSpPr>
          <p:nvPr>
            <p:ph sz="quarter" idx="15"/>
          </p:nvPr>
        </p:nvSpPr>
        <p:spPr>
          <a:xfrm>
            <a:off x="620184" y="6356351"/>
            <a:ext cx="10180339" cy="365125"/>
          </a:xfrm>
        </p:spPr>
        <p:txBody>
          <a:bodyPr anchor="b" anchorCtr="0"/>
          <a:lstStyle/>
          <a:p>
            <a:r>
              <a:rPr lang="en-GB" dirty="0">
                <a:solidFill>
                  <a:schemeClr val="tx2"/>
                </a:solidFill>
              </a:rPr>
              <a:t>Data cut-off August 31, 2020. Data are n (%) of patients. Adverse events were encoded using MedDRA (version 21.0)</a:t>
            </a:r>
            <a:endParaRPr lang="en-GB" altLang="en-US" dirty="0">
              <a:solidFill>
                <a:schemeClr val="tx2"/>
              </a:solidFill>
              <a:sym typeface="Arial"/>
            </a:endParaRPr>
          </a:p>
          <a:p>
            <a:r>
              <a:rPr lang="en-GB" dirty="0">
                <a:solidFill>
                  <a:schemeClr val="tx2"/>
                </a:solidFill>
                <a:sym typeface="Arial"/>
              </a:rPr>
              <a:t>Demetri GD, et al. Clin Cancer Res. 2022;28:1302-12</a:t>
            </a:r>
            <a:r>
              <a:rPr lang="en-GB" altLang="en-US" dirty="0">
                <a:solidFill>
                  <a:schemeClr val="tx2"/>
                </a:solidFill>
                <a:sym typeface="Arial"/>
              </a:rPr>
              <a:t> (supplementary appendix)</a:t>
            </a:r>
          </a:p>
        </p:txBody>
      </p:sp>
      <p:sp>
        <p:nvSpPr>
          <p:cNvPr id="20" name="Slide Number Placeholder 19">
            <a:extLst>
              <a:ext uri="{FF2B5EF4-FFF2-40B4-BE49-F238E27FC236}">
                <a16:creationId xmlns:a16="http://schemas.microsoft.com/office/drawing/2014/main" id="{D5545E6A-A747-2551-3958-676E4337C4E0}"/>
              </a:ext>
            </a:extLst>
          </p:cNvPr>
          <p:cNvSpPr>
            <a:spLocks noGrp="1"/>
          </p:cNvSpPr>
          <p:nvPr>
            <p:ph type="sldNum" sz="quarter" idx="4"/>
          </p:nvPr>
        </p:nvSpPr>
        <p:spPr/>
        <p:txBody>
          <a:bodyPr/>
          <a:lstStyle/>
          <a:p>
            <a:fld id="{FCE43C0F-8A7B-3A4B-9DB5-B3472E36E833}" type="slidenum">
              <a:rPr lang="en-GB" smtClean="0"/>
              <a:pPr/>
              <a:t>22</a:t>
            </a:fld>
            <a:endParaRPr lang="en-GB" dirty="0"/>
          </a:p>
        </p:txBody>
      </p:sp>
      <p:graphicFrame>
        <p:nvGraphicFramePr>
          <p:cNvPr id="8" name="Table 7">
            <a:extLst>
              <a:ext uri="{FF2B5EF4-FFF2-40B4-BE49-F238E27FC236}">
                <a16:creationId xmlns:a16="http://schemas.microsoft.com/office/drawing/2014/main" id="{A87B113B-459E-5620-0218-64368081F081}"/>
              </a:ext>
            </a:extLst>
          </p:cNvPr>
          <p:cNvGraphicFramePr>
            <a:graphicFrameLocks noGrp="1"/>
          </p:cNvGraphicFramePr>
          <p:nvPr>
            <p:extLst>
              <p:ext uri="{D42A27DB-BD31-4B8C-83A1-F6EECF244321}">
                <p14:modId xmlns:p14="http://schemas.microsoft.com/office/powerpoint/2010/main" val="6936334"/>
              </p:ext>
            </p:extLst>
          </p:nvPr>
        </p:nvGraphicFramePr>
        <p:xfrm>
          <a:off x="619201" y="1627200"/>
          <a:ext cx="9797279" cy="3918600"/>
        </p:xfrm>
        <a:graphic>
          <a:graphicData uri="http://schemas.openxmlformats.org/drawingml/2006/table">
            <a:tbl>
              <a:tblPr firstRow="1" bandRow="1">
                <a:tableStyleId>{5C22544A-7EE6-4342-B048-85BDC9FD1C3A}</a:tableStyleId>
              </a:tblPr>
              <a:tblGrid>
                <a:gridCol w="2702066">
                  <a:extLst>
                    <a:ext uri="{9D8B030D-6E8A-4147-A177-3AD203B41FA5}">
                      <a16:colId xmlns:a16="http://schemas.microsoft.com/office/drawing/2014/main" val="1331778323"/>
                    </a:ext>
                  </a:extLst>
                </a:gridCol>
                <a:gridCol w="942018">
                  <a:extLst>
                    <a:ext uri="{9D8B030D-6E8A-4147-A177-3AD203B41FA5}">
                      <a16:colId xmlns:a16="http://schemas.microsoft.com/office/drawing/2014/main" val="567424097"/>
                    </a:ext>
                  </a:extLst>
                </a:gridCol>
                <a:gridCol w="935415">
                  <a:extLst>
                    <a:ext uri="{9D8B030D-6E8A-4147-A177-3AD203B41FA5}">
                      <a16:colId xmlns:a16="http://schemas.microsoft.com/office/drawing/2014/main" val="537506651"/>
                    </a:ext>
                  </a:extLst>
                </a:gridCol>
                <a:gridCol w="936148">
                  <a:extLst>
                    <a:ext uri="{9D8B030D-6E8A-4147-A177-3AD203B41FA5}">
                      <a16:colId xmlns:a16="http://schemas.microsoft.com/office/drawing/2014/main" val="4189890627"/>
                    </a:ext>
                  </a:extLst>
                </a:gridCol>
                <a:gridCol w="836371">
                  <a:extLst>
                    <a:ext uri="{9D8B030D-6E8A-4147-A177-3AD203B41FA5}">
                      <a16:colId xmlns:a16="http://schemas.microsoft.com/office/drawing/2014/main" val="1147164101"/>
                    </a:ext>
                  </a:extLst>
                </a:gridCol>
                <a:gridCol w="936148">
                  <a:extLst>
                    <a:ext uri="{9D8B030D-6E8A-4147-A177-3AD203B41FA5}">
                      <a16:colId xmlns:a16="http://schemas.microsoft.com/office/drawing/2014/main" val="1924542116"/>
                    </a:ext>
                  </a:extLst>
                </a:gridCol>
                <a:gridCol w="836371">
                  <a:extLst>
                    <a:ext uri="{9D8B030D-6E8A-4147-A177-3AD203B41FA5}">
                      <a16:colId xmlns:a16="http://schemas.microsoft.com/office/drawing/2014/main" val="1984141282"/>
                    </a:ext>
                  </a:extLst>
                </a:gridCol>
                <a:gridCol w="836371">
                  <a:extLst>
                    <a:ext uri="{9D8B030D-6E8A-4147-A177-3AD203B41FA5}">
                      <a16:colId xmlns:a16="http://schemas.microsoft.com/office/drawing/2014/main" val="3596672068"/>
                    </a:ext>
                  </a:extLst>
                </a:gridCol>
                <a:gridCol w="836371">
                  <a:extLst>
                    <a:ext uri="{9D8B030D-6E8A-4147-A177-3AD203B41FA5}">
                      <a16:colId xmlns:a16="http://schemas.microsoft.com/office/drawing/2014/main" val="3146690643"/>
                    </a:ext>
                  </a:extLst>
                </a:gridCol>
              </a:tblGrid>
              <a:tr h="173969">
                <a:tc>
                  <a:txBody>
                    <a:bodyPr/>
                    <a:lstStyle/>
                    <a:p>
                      <a:pPr>
                        <a:lnSpc>
                          <a:spcPct val="100000"/>
                        </a:lnSpc>
                        <a:spcAft>
                          <a:spcPts val="0"/>
                        </a:spcAft>
                        <a:buNone/>
                      </a:pPr>
                      <a:r>
                        <a:rPr lang="en-US" sz="1100" dirty="0">
                          <a:effectLst/>
                          <a:latin typeface="Arial" panose="020B0604020202020204" pitchFamily="34" charset="0"/>
                          <a:cs typeface="Arial" panose="020B0604020202020204" pitchFamily="34" charset="0"/>
                        </a:rPr>
                        <a:t>MedDRA system organ class</a:t>
                      </a:r>
                      <a:endParaRPr lang="en-GB" sz="1100" dirty="0">
                        <a:effectLst/>
                        <a:latin typeface="Arial" panose="020B0604020202020204" pitchFamily="34" charset="0"/>
                        <a:cs typeface="Arial" panose="020B0604020202020204" pitchFamily="34" charset="0"/>
                      </a:endParaRPr>
                    </a:p>
                    <a:p>
                      <a:pPr>
                        <a:lnSpc>
                          <a:spcPct val="100000"/>
                        </a:lnSpc>
                        <a:spcAft>
                          <a:spcPts val="0"/>
                        </a:spcAft>
                        <a:buNone/>
                      </a:pPr>
                      <a:r>
                        <a:rPr lang="en-US" sz="1100" dirty="0">
                          <a:effectLst/>
                          <a:latin typeface="Arial" panose="020B0604020202020204" pitchFamily="34" charset="0"/>
                          <a:cs typeface="Arial" panose="020B0604020202020204" pitchFamily="34" charset="0"/>
                        </a:rPr>
                        <a:t>Preferred term, n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lnSpc>
                          <a:spcPct val="100000"/>
                        </a:lnSpc>
                        <a:spcAft>
                          <a:spcPts val="0"/>
                        </a:spcAft>
                        <a:buNone/>
                      </a:pPr>
                      <a:r>
                        <a:rPr lang="en-US" sz="1100" i="1" dirty="0">
                          <a:effectLst/>
                          <a:latin typeface="Arial" panose="020B0604020202020204" pitchFamily="34" charset="0"/>
                          <a:cs typeface="Arial" panose="020B0604020202020204" pitchFamily="34" charset="0"/>
                        </a:rPr>
                        <a:t>NTRK</a:t>
                      </a:r>
                      <a:r>
                        <a:rPr lang="en-US" sz="1100" dirty="0">
                          <a:effectLst/>
                          <a:latin typeface="Arial" panose="020B0604020202020204" pitchFamily="34" charset="0"/>
                          <a:cs typeface="Arial" panose="020B0604020202020204" pitchFamily="34" charset="0"/>
                        </a:rPr>
                        <a:t> fusion-positive safety-evaluable</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population (N=193)</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00000"/>
                        </a:lnSpc>
                        <a:spcAft>
                          <a:spcPts val="0"/>
                        </a:spcAft>
                        <a:buNone/>
                      </a:pPr>
                      <a:r>
                        <a:rPr lang="en-US" sz="1100" dirty="0">
                          <a:effectLst/>
                          <a:latin typeface="Arial" panose="020B0604020202020204" pitchFamily="34" charset="0"/>
                          <a:cs typeface="Arial" panose="020B0604020202020204" pitchFamily="34" charset="0"/>
                        </a:rPr>
                        <a:t> Overall safety-evaluable population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(N=626)</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09005506"/>
                  </a:ext>
                </a:extLst>
              </a:tr>
              <a:tr h="0">
                <a:tc>
                  <a:txBody>
                    <a:bodyPr/>
                    <a:lstStyle/>
                    <a:p>
                      <a:pPr>
                        <a:lnSpc>
                          <a:spcPct val="100000"/>
                        </a:lnSpc>
                        <a:spcAft>
                          <a:spcPts val="800"/>
                        </a:spcAft>
                        <a:buNone/>
                      </a:pPr>
                      <a:r>
                        <a:rPr lang="en-US" sz="1100" b="1" dirty="0">
                          <a:solidFill>
                            <a:schemeClr val="bg1"/>
                          </a:solidFill>
                          <a:effectLst/>
                          <a:latin typeface="Arial" panose="020B0604020202020204" pitchFamily="34" charset="0"/>
                          <a:cs typeface="Arial" panose="020B0604020202020204" pitchFamily="34" charset="0"/>
                        </a:rPr>
                        <a:t>Patients</a:t>
                      </a:r>
                      <a:endPar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a:solidFill>
                            <a:schemeClr val="bg1"/>
                          </a:solidFill>
                          <a:effectLst/>
                          <a:latin typeface="Arial" panose="020B0604020202020204" pitchFamily="34" charset="0"/>
                          <a:cs typeface="Arial" panose="020B0604020202020204" pitchFamily="34" charset="0"/>
                        </a:rPr>
                        <a:t>Grade 1</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a:solidFill>
                            <a:schemeClr val="bg1"/>
                          </a:solidFill>
                          <a:effectLst/>
                          <a:latin typeface="Arial" panose="020B0604020202020204" pitchFamily="34" charset="0"/>
                          <a:cs typeface="Arial" panose="020B0604020202020204" pitchFamily="34" charset="0"/>
                        </a:rPr>
                        <a:t>Grade 2</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a:solidFill>
                            <a:schemeClr val="bg1"/>
                          </a:solidFill>
                          <a:effectLst/>
                          <a:latin typeface="Arial" panose="020B0604020202020204" pitchFamily="34" charset="0"/>
                          <a:cs typeface="Arial" panose="020B0604020202020204" pitchFamily="34" charset="0"/>
                        </a:rPr>
                        <a:t>Grade 3</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a:solidFill>
                            <a:schemeClr val="bg1"/>
                          </a:solidFill>
                          <a:effectLst/>
                          <a:latin typeface="Arial" panose="020B0604020202020204" pitchFamily="34" charset="0"/>
                          <a:cs typeface="Arial" panose="020B0604020202020204" pitchFamily="34" charset="0"/>
                        </a:rPr>
                        <a:t>Grade 4</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a:solidFill>
                            <a:schemeClr val="bg1"/>
                          </a:solidFill>
                          <a:effectLst/>
                          <a:latin typeface="Arial" panose="020B0604020202020204" pitchFamily="34" charset="0"/>
                          <a:cs typeface="Arial" panose="020B0604020202020204" pitchFamily="34" charset="0"/>
                        </a:rPr>
                        <a:t>Grade 1</a:t>
                      </a:r>
                      <a:endParaRPr lang="en-GB"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dirty="0">
                          <a:solidFill>
                            <a:schemeClr val="bg1"/>
                          </a:solidFill>
                          <a:effectLst/>
                          <a:latin typeface="Arial" panose="020B0604020202020204" pitchFamily="34" charset="0"/>
                          <a:cs typeface="Arial" panose="020B0604020202020204" pitchFamily="34" charset="0"/>
                        </a:rPr>
                        <a:t>Grade 2</a:t>
                      </a:r>
                      <a:endPar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dirty="0">
                          <a:solidFill>
                            <a:schemeClr val="bg1"/>
                          </a:solidFill>
                          <a:effectLst/>
                          <a:latin typeface="Arial" panose="020B0604020202020204" pitchFamily="34" charset="0"/>
                          <a:cs typeface="Arial" panose="020B0604020202020204" pitchFamily="34" charset="0"/>
                        </a:rPr>
                        <a:t>Grade 3</a:t>
                      </a:r>
                      <a:endPar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800"/>
                        </a:spcAft>
                        <a:buNone/>
                      </a:pPr>
                      <a:r>
                        <a:rPr lang="en-US" sz="1100" b="1" dirty="0">
                          <a:solidFill>
                            <a:schemeClr val="bg1"/>
                          </a:solidFill>
                          <a:effectLst/>
                          <a:latin typeface="Arial" panose="020B0604020202020204" pitchFamily="34" charset="0"/>
                          <a:cs typeface="Arial" panose="020B0604020202020204" pitchFamily="34" charset="0"/>
                        </a:rPr>
                        <a:t>Grade 4</a:t>
                      </a:r>
                      <a:endParaRPr lang="en-GB"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27223205"/>
                  </a:ext>
                </a:extLst>
              </a:tr>
              <a:tr h="143370">
                <a:tc>
                  <a:txBody>
                    <a:bodyPr/>
                    <a:lstStyle/>
                    <a:p>
                      <a:pP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Overall number (%) of patients with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≥1 event</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29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(15.0)</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66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(34.2)</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71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(36.8)</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4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(2.1)</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127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(20.3)</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211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(33.7)</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213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(34.0)</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b="0" dirty="0">
                          <a:solidFill>
                            <a:schemeClr val="tx1"/>
                          </a:solidFill>
                          <a:effectLst/>
                          <a:latin typeface="Arial" panose="020B0604020202020204" pitchFamily="34" charset="0"/>
                          <a:cs typeface="Arial" panose="020B0604020202020204" pitchFamily="34" charset="0"/>
                        </a:rPr>
                        <a:t>20 </a:t>
                      </a:r>
                      <a:br>
                        <a:rPr lang="en-US" sz="1100" b="0" dirty="0">
                          <a:solidFill>
                            <a:schemeClr val="tx1"/>
                          </a:solidFill>
                          <a:effectLst/>
                          <a:latin typeface="Arial" panose="020B0604020202020204" pitchFamily="34" charset="0"/>
                          <a:cs typeface="Arial" panose="020B0604020202020204" pitchFamily="34" charset="0"/>
                        </a:rPr>
                      </a:br>
                      <a:r>
                        <a:rPr lang="en-US" sz="1100" b="0" dirty="0">
                          <a:solidFill>
                            <a:schemeClr val="tx1"/>
                          </a:solidFill>
                          <a:effectLst/>
                          <a:latin typeface="Arial" panose="020B0604020202020204" pitchFamily="34" charset="0"/>
                          <a:cs typeface="Arial" panose="020B0604020202020204" pitchFamily="34" charset="0"/>
                        </a:rPr>
                        <a:t>(3.2)</a:t>
                      </a:r>
                      <a:endParaRPr lang="en-GB"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extLst>
                  <a:ext uri="{0D108BD9-81ED-4DB2-BD59-A6C34878D82A}">
                    <a16:rowId xmlns:a16="http://schemas.microsoft.com/office/drawing/2014/main" val="3387576282"/>
                  </a:ext>
                </a:extLst>
              </a:tr>
              <a:tr h="0">
                <a:tc>
                  <a:txBody>
                    <a:bodyPr/>
                    <a:lstStyle/>
                    <a:p>
                      <a:pPr marL="113665">
                        <a:lnSpc>
                          <a:spcPct val="100000"/>
                        </a:lnSpc>
                        <a:spcAft>
                          <a:spcPts val="800"/>
                        </a:spcAft>
                        <a:buNone/>
                      </a:pPr>
                      <a:r>
                        <a:rPr lang="en-US" sz="1100" dirty="0">
                          <a:effectLst/>
                          <a:latin typeface="Arial" panose="020B0604020202020204" pitchFamily="34" charset="0"/>
                          <a:cs typeface="Arial" panose="020B0604020202020204" pitchFamily="34" charset="0"/>
                        </a:rPr>
                        <a:t>Dysgeusia</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54 (28.0)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14 (7.3)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194 (31.0)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30 (4.8)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 (0.2)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4952677"/>
                  </a:ext>
                </a:extLst>
              </a:tr>
              <a:tr h="0">
                <a:tc>
                  <a:txBody>
                    <a:bodyPr/>
                    <a:lstStyle/>
                    <a:p>
                      <a:pPr marL="113665">
                        <a:lnSpc>
                          <a:spcPct val="100000"/>
                        </a:lnSpc>
                        <a:spcAft>
                          <a:spcPts val="800"/>
                        </a:spcAft>
                        <a:buNone/>
                      </a:pPr>
                      <a:r>
                        <a:rPr lang="en-US" sz="1100" dirty="0">
                          <a:effectLst/>
                          <a:latin typeface="Arial" panose="020B0604020202020204" pitchFamily="34" charset="0"/>
                          <a:cs typeface="Arial" panose="020B0604020202020204" pitchFamily="34" charset="0"/>
                        </a:rPr>
                        <a:t>Dizziness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29 (15.0)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14 (7.3)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5 (2.6)</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113 (18.1)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49 (7.8)</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6 (1.0)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EAE8"/>
                    </a:solidFill>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5005818"/>
                  </a:ext>
                </a:extLst>
              </a:tr>
              <a:tr h="0">
                <a:tc>
                  <a:txBody>
                    <a:bodyPr/>
                    <a:lstStyle/>
                    <a:p>
                      <a:pPr marL="116840">
                        <a:lnSpc>
                          <a:spcPct val="100000"/>
                        </a:lnSpc>
                        <a:spcAft>
                          <a:spcPts val="800"/>
                        </a:spcAft>
                        <a:buNone/>
                      </a:pPr>
                      <a:r>
                        <a:rPr lang="en-US" sz="1100" dirty="0">
                          <a:effectLst/>
                          <a:latin typeface="Arial" panose="020B0604020202020204" pitchFamily="34" charset="0"/>
                          <a:cs typeface="Arial" panose="020B0604020202020204" pitchFamily="34" charset="0"/>
                        </a:rPr>
                        <a:t>Diarrhea</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39 (20.2)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17 (8.8)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4 (2.1)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115 (18.4)</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35 (5.6)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12 (1.9)</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8419047"/>
                  </a:ext>
                </a:extLst>
              </a:tr>
              <a:tr h="0">
                <a:tc>
                  <a:txBody>
                    <a:bodyPr/>
                    <a:lstStyle/>
                    <a:p>
                      <a:pPr marL="113665">
                        <a:lnSpc>
                          <a:spcPct val="100000"/>
                        </a:lnSpc>
                        <a:spcAft>
                          <a:spcPts val="800"/>
                        </a:spcAft>
                        <a:buNone/>
                      </a:pPr>
                      <a:r>
                        <a:rPr lang="en-US" sz="1100" dirty="0">
                          <a:effectLst/>
                          <a:latin typeface="Arial" panose="020B0604020202020204" pitchFamily="34" charset="0"/>
                          <a:cs typeface="Arial" panose="020B0604020202020204" pitchFamily="34" charset="0"/>
                        </a:rPr>
                        <a:t>Constipation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35 (18.1)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15 (7.8)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111 (17.7)</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45 (7.2)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 (0.2)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184146"/>
                  </a:ext>
                </a:extLst>
              </a:tr>
              <a:tr h="0">
                <a:tc>
                  <a:txBody>
                    <a:bodyPr/>
                    <a:lstStyle/>
                    <a:p>
                      <a:pPr marL="113665">
                        <a:lnSpc>
                          <a:spcPct val="100000"/>
                        </a:lnSpc>
                        <a:spcAft>
                          <a:spcPts val="800"/>
                        </a:spcAft>
                        <a:buNone/>
                      </a:pPr>
                      <a:r>
                        <a:rPr lang="en-US" sz="1100">
                          <a:effectLst/>
                          <a:latin typeface="Arial" panose="020B0604020202020204" pitchFamily="34" charset="0"/>
                          <a:cs typeface="Arial" panose="020B0604020202020204" pitchFamily="34" charset="0"/>
                        </a:rPr>
                        <a:t>Nausea</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28 (14.5)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4 (2.1)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112 (17.9)</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13 (2.1)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2 (0.3)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013368"/>
                  </a:ext>
                </a:extLst>
              </a:tr>
              <a:tr h="0">
                <a:tc>
                  <a:txBody>
                    <a:bodyPr/>
                    <a:lstStyle/>
                    <a:p>
                      <a:pPr marL="113665">
                        <a:lnSpc>
                          <a:spcPct val="100000"/>
                        </a:lnSpc>
                        <a:spcAft>
                          <a:spcPts val="800"/>
                        </a:spcAft>
                        <a:buNone/>
                      </a:pPr>
                      <a:r>
                        <a:rPr lang="en-US" sz="1100" dirty="0">
                          <a:effectLst/>
                          <a:latin typeface="Arial" panose="020B0604020202020204" pitchFamily="34" charset="0"/>
                          <a:cs typeface="Arial" panose="020B0604020202020204" pitchFamily="34" charset="0"/>
                        </a:rPr>
                        <a:t>Fatigue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27 (14.0)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17 (8.8)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9 (4.7)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94 (15.0)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69 (11.0)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17 (2.7)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9971082"/>
                  </a:ext>
                </a:extLst>
              </a:tr>
              <a:tr h="0">
                <a:tc>
                  <a:txBody>
                    <a:bodyPr/>
                    <a:lstStyle/>
                    <a:p>
                      <a:pPr marL="116840">
                        <a:lnSpc>
                          <a:spcPct val="100000"/>
                        </a:lnSpc>
                        <a:spcAft>
                          <a:spcPts val="800"/>
                        </a:spcAft>
                        <a:buNone/>
                      </a:pPr>
                      <a:r>
                        <a:rPr lang="en-US" sz="1100" dirty="0">
                          <a:effectLst/>
                          <a:latin typeface="Arial" panose="020B0604020202020204" pitchFamily="34" charset="0"/>
                          <a:cs typeface="Arial" panose="020B0604020202020204" pitchFamily="34" charset="0"/>
                        </a:rPr>
                        <a:t>Blood creatinine increased</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32 (16.6)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16 (8.3)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2 (1.0)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79 (12.6)</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51 (8.1)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3 (0.5)</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083788"/>
                  </a:ext>
                </a:extLst>
              </a:tr>
              <a:tr h="0">
                <a:tc>
                  <a:txBody>
                    <a:bodyPr/>
                    <a:lstStyle/>
                    <a:p>
                      <a:pPr marL="113665" algn="l" defTabSz="457200" rtl="0" eaLnBrk="1" latinLnBrk="0" hangingPunct="1">
                        <a:lnSpc>
                          <a:spcPct val="100000"/>
                        </a:lnSpc>
                        <a:spcAft>
                          <a:spcPts val="800"/>
                        </a:spcAft>
                        <a:buNone/>
                      </a:pPr>
                      <a:r>
                        <a:rPr lang="en-US" sz="1100" kern="1200" dirty="0">
                          <a:solidFill>
                            <a:schemeClr val="dk1"/>
                          </a:solidFill>
                          <a:effectLst/>
                          <a:latin typeface="Arial" panose="020B0604020202020204" pitchFamily="34" charset="0"/>
                          <a:ea typeface="+mn-ea"/>
                          <a:cs typeface="Arial" panose="020B0604020202020204" pitchFamily="34" charset="0"/>
                        </a:rPr>
                        <a:t>Weight increased</a:t>
                      </a:r>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23 (11.9)</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14 (7.3)</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16 (8.3)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57 (9.1)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64 (10.2)</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50 (8.0)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2478092"/>
                  </a:ext>
                </a:extLst>
              </a:tr>
              <a:tr h="0">
                <a:tc>
                  <a:txBody>
                    <a:bodyPr/>
                    <a:lstStyle/>
                    <a:p>
                      <a:pPr marL="113665" algn="l" defTabSz="457200" rtl="0" eaLnBrk="1" latinLnBrk="0" hangingPunct="1">
                        <a:lnSpc>
                          <a:spcPct val="100000"/>
                        </a:lnSpc>
                        <a:spcAft>
                          <a:spcPts val="800"/>
                        </a:spcAft>
                        <a:buNone/>
                      </a:pPr>
                      <a:r>
                        <a:rPr lang="en-US" sz="1100" kern="1200" dirty="0">
                          <a:solidFill>
                            <a:schemeClr val="dk1"/>
                          </a:solidFill>
                          <a:effectLst/>
                          <a:latin typeface="Arial" panose="020B0604020202020204" pitchFamily="34" charset="0"/>
                          <a:ea typeface="+mn-ea"/>
                          <a:cs typeface="Arial" panose="020B0604020202020204" pitchFamily="34" charset="0"/>
                        </a:rPr>
                        <a:t>Neutrophil count decreased</a:t>
                      </a:r>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5 (2.6)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6 (3.1)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4 (2.1)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8 (1.3)</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16 (2.6)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19 (3.0)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2 (0.3)</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116276"/>
                  </a:ext>
                </a:extLst>
              </a:tr>
              <a:tr h="0">
                <a:tc>
                  <a:txBody>
                    <a:bodyPr/>
                    <a:lstStyle/>
                    <a:p>
                      <a:pPr marL="113665">
                        <a:lnSpc>
                          <a:spcPct val="100000"/>
                        </a:lnSpc>
                        <a:spcAft>
                          <a:spcPts val="800"/>
                        </a:spcAft>
                        <a:buNone/>
                      </a:pPr>
                      <a:r>
                        <a:rPr lang="en-US" sz="1100" dirty="0">
                          <a:effectLst/>
                          <a:latin typeface="Arial" panose="020B0604020202020204" pitchFamily="34" charset="0"/>
                          <a:cs typeface="Arial" panose="020B0604020202020204" pitchFamily="34" charset="0"/>
                        </a:rPr>
                        <a:t>Anemia</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14 (7.3)</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9 (4.7)</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10 (5.2)</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38 (6.1)</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36 (5.8)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a:effectLst/>
                          <a:latin typeface="Arial" panose="020B0604020202020204" pitchFamily="34" charset="0"/>
                          <a:cs typeface="Arial" panose="020B0604020202020204" pitchFamily="34" charset="0"/>
                        </a:rPr>
                        <a:t>24 (3.8)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buNone/>
                      </a:pPr>
                      <a:r>
                        <a:rPr lang="en-US" sz="1100" dirty="0">
                          <a:effectLst/>
                          <a:latin typeface="Arial" panose="020B0604020202020204" pitchFamily="34" charset="0"/>
                          <a:cs typeface="Arial" panose="020B0604020202020204" pitchFamily="34" charset="0"/>
                        </a:rPr>
                        <a:t>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54000" marB="54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665758"/>
                  </a:ext>
                </a:extLst>
              </a:tr>
            </a:tbl>
          </a:graphicData>
        </a:graphic>
      </p:graphicFrame>
    </p:spTree>
    <p:extLst>
      <p:ext uri="{BB962C8B-B14F-4D97-AF65-F5344CB8AC3E}">
        <p14:creationId xmlns:p14="http://schemas.microsoft.com/office/powerpoint/2010/main" val="16068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7ED0C-821E-118C-E23C-942CA1F55F7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42871C-1BDD-11BD-A0F9-A6B45EA5957F}"/>
              </a:ext>
            </a:extLst>
          </p:cNvPr>
          <p:cNvSpPr>
            <a:spLocks noGrp="1"/>
          </p:cNvSpPr>
          <p:nvPr>
            <p:ph type="title"/>
          </p:nvPr>
        </p:nvSpPr>
        <p:spPr/>
        <p:txBody>
          <a:bodyPr/>
          <a:lstStyle/>
          <a:p>
            <a:r>
              <a:rPr lang="en-GB" dirty="0"/>
              <a:t>Trk inhibitors in </a:t>
            </a:r>
            <a:br>
              <a:rPr lang="en-GB" dirty="0"/>
            </a:br>
            <a:r>
              <a:rPr lang="en-GB" i="1" dirty="0"/>
              <a:t>ntrk</a:t>
            </a:r>
            <a:r>
              <a:rPr lang="en-GB" dirty="0"/>
              <a:t> fusion-positive nsclc</a:t>
            </a:r>
          </a:p>
        </p:txBody>
      </p:sp>
      <p:sp>
        <p:nvSpPr>
          <p:cNvPr id="5" name="Slide Number Placeholder 4">
            <a:extLst>
              <a:ext uri="{FF2B5EF4-FFF2-40B4-BE49-F238E27FC236}">
                <a16:creationId xmlns:a16="http://schemas.microsoft.com/office/drawing/2014/main" id="{5B93DAB8-B7F9-B4B0-DDAE-98E4AF8DC04D}"/>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2" name="Content Placeholder 15">
            <a:extLst>
              <a:ext uri="{FF2B5EF4-FFF2-40B4-BE49-F238E27FC236}">
                <a16:creationId xmlns:a16="http://schemas.microsoft.com/office/drawing/2014/main" id="{FFF25E35-1771-70C0-F435-F2A27C5C13F4}"/>
              </a:ext>
            </a:extLst>
          </p:cNvPr>
          <p:cNvSpPr txBox="1">
            <a:spLocks/>
          </p:cNvSpPr>
          <p:nvPr/>
        </p:nvSpPr>
        <p:spPr>
          <a:xfrm>
            <a:off x="620183" y="6356351"/>
            <a:ext cx="10180339" cy="365125"/>
          </a:xfrm>
          <a:prstGeom prst="rect">
            <a:avLst/>
          </a:prstGeom>
        </p:spPr>
        <p:txBody>
          <a:bodyPr anchor="b" anchorCtr="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noProof="0" dirty="0">
                <a:solidFill>
                  <a:schemeClr val="bg1"/>
                </a:solidFill>
              </a:rPr>
              <a:t>NSCLC, non-small cell lung cancer</a:t>
            </a:r>
            <a:endParaRPr lang="en-GB" sz="1200" noProof="0" dirty="0">
              <a:solidFill>
                <a:schemeClr val="bg1"/>
              </a:solidFill>
              <a:sym typeface="Arial"/>
            </a:endParaRPr>
          </a:p>
        </p:txBody>
      </p:sp>
    </p:spTree>
    <p:extLst>
      <p:ext uri="{BB962C8B-B14F-4D97-AF65-F5344CB8AC3E}">
        <p14:creationId xmlns:p14="http://schemas.microsoft.com/office/powerpoint/2010/main" val="20053775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A01CB-823F-A787-ED0C-CA3C89A6B809}"/>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C73071C3-FF43-8647-7E27-A4A33E40A8FB}"/>
              </a:ext>
            </a:extLst>
          </p:cNvPr>
          <p:cNvSpPr>
            <a:spLocks noGrp="1"/>
          </p:cNvSpPr>
          <p:nvPr>
            <p:ph type="body" idx="1"/>
          </p:nvPr>
        </p:nvSpPr>
        <p:spPr>
          <a:xfrm>
            <a:off x="609600" y="1214362"/>
            <a:ext cx="10972800" cy="702470"/>
          </a:xfrm>
        </p:spPr>
        <p:txBody>
          <a:bodyPr/>
          <a:lstStyle/>
          <a:p>
            <a:r>
              <a:rPr lang="en-US" dirty="0"/>
              <a:t>Tumour response of patients with trk fusion lung cancer (n=32)</a:t>
            </a:r>
          </a:p>
        </p:txBody>
      </p:sp>
      <p:sp>
        <p:nvSpPr>
          <p:cNvPr id="2" name="Title 1">
            <a:extLst>
              <a:ext uri="{FF2B5EF4-FFF2-40B4-BE49-F238E27FC236}">
                <a16:creationId xmlns:a16="http://schemas.microsoft.com/office/drawing/2014/main" id="{B5533333-52AC-6A17-C34F-B5AAE34355AF}"/>
              </a:ext>
            </a:extLst>
          </p:cNvPr>
          <p:cNvSpPr>
            <a:spLocks noGrp="1"/>
          </p:cNvSpPr>
          <p:nvPr>
            <p:ph type="title"/>
          </p:nvPr>
        </p:nvSpPr>
        <p:spPr>
          <a:xfrm>
            <a:off x="619201" y="259200"/>
            <a:ext cx="10963199" cy="864000"/>
          </a:xfrm>
        </p:spPr>
        <p:txBody>
          <a:bodyPr/>
          <a:lstStyle/>
          <a:p>
            <a:r>
              <a:rPr lang="en-GB" dirty="0"/>
              <a:t>Larotrectinib in trk fusion-positive lung cancer</a:t>
            </a:r>
          </a:p>
        </p:txBody>
      </p:sp>
      <p:graphicFrame>
        <p:nvGraphicFramePr>
          <p:cNvPr id="13" name="Content Placeholder 12">
            <a:extLst>
              <a:ext uri="{FF2B5EF4-FFF2-40B4-BE49-F238E27FC236}">
                <a16:creationId xmlns:a16="http://schemas.microsoft.com/office/drawing/2014/main" id="{2E22274D-4289-87EB-5F16-53848FFA7942}"/>
              </a:ext>
            </a:extLst>
          </p:cNvPr>
          <p:cNvGraphicFramePr>
            <a:graphicFrameLocks noGrp="1"/>
          </p:cNvGraphicFramePr>
          <p:nvPr>
            <p:ph sz="quarter" idx="14"/>
            <p:extLst>
              <p:ext uri="{D42A27DB-BD31-4B8C-83A1-F6EECF244321}">
                <p14:modId xmlns:p14="http://schemas.microsoft.com/office/powerpoint/2010/main" val="1404476649"/>
              </p:ext>
            </p:extLst>
          </p:nvPr>
        </p:nvGraphicFramePr>
        <p:xfrm>
          <a:off x="619125" y="1987550"/>
          <a:ext cx="10963273" cy="3510280"/>
        </p:xfrm>
        <a:graphic>
          <a:graphicData uri="http://schemas.openxmlformats.org/drawingml/2006/table">
            <a:tbl>
              <a:tblPr firstRow="1" bandRow="1">
                <a:tableStyleId>{5C22544A-7EE6-4342-B048-85BDC9FD1C3A}</a:tableStyleId>
              </a:tblPr>
              <a:tblGrid>
                <a:gridCol w="3244627">
                  <a:extLst>
                    <a:ext uri="{9D8B030D-6E8A-4147-A177-3AD203B41FA5}">
                      <a16:colId xmlns:a16="http://schemas.microsoft.com/office/drawing/2014/main" val="1218061457"/>
                    </a:ext>
                  </a:extLst>
                </a:gridCol>
                <a:gridCol w="2572882">
                  <a:extLst>
                    <a:ext uri="{9D8B030D-6E8A-4147-A177-3AD203B41FA5}">
                      <a16:colId xmlns:a16="http://schemas.microsoft.com/office/drawing/2014/main" val="2891516732"/>
                    </a:ext>
                  </a:extLst>
                </a:gridCol>
                <a:gridCol w="2572882">
                  <a:extLst>
                    <a:ext uri="{9D8B030D-6E8A-4147-A177-3AD203B41FA5}">
                      <a16:colId xmlns:a16="http://schemas.microsoft.com/office/drawing/2014/main" val="2485484581"/>
                    </a:ext>
                  </a:extLst>
                </a:gridCol>
                <a:gridCol w="2572882">
                  <a:extLst>
                    <a:ext uri="{9D8B030D-6E8A-4147-A177-3AD203B41FA5}">
                      <a16:colId xmlns:a16="http://schemas.microsoft.com/office/drawing/2014/main" val="1089701705"/>
                    </a:ext>
                  </a:extLst>
                </a:gridCol>
              </a:tblGrid>
              <a:tr h="370840">
                <a:tc>
                  <a:txBody>
                    <a:bodyPr/>
                    <a:lstStyle/>
                    <a:p>
                      <a:r>
                        <a:rPr lang="en-US" dirty="0">
                          <a:latin typeface="Arial" panose="020B0604020202020204" pitchFamily="34" charset="0"/>
                          <a:cs typeface="Arial" panose="020B0604020202020204" pitchFamily="34" charset="0"/>
                        </a:rPr>
                        <a:t>Efficacy</a:t>
                      </a:r>
                    </a:p>
                  </a:txBody>
                  <a:tcPr/>
                </a:tc>
                <a:tc>
                  <a:txBody>
                    <a:bodyPr/>
                    <a:lstStyle/>
                    <a:p>
                      <a:pPr algn="ctr"/>
                      <a:r>
                        <a:rPr lang="en-US" dirty="0">
                          <a:latin typeface="Arial" panose="020B0604020202020204" pitchFamily="34" charset="0"/>
                          <a:cs typeface="Arial" panose="020B0604020202020204" pitchFamily="34" charset="0"/>
                        </a:rPr>
                        <a:t>Patients with CNS metastases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(n=12)</a:t>
                      </a:r>
                    </a:p>
                  </a:txBody>
                  <a:tcPr/>
                </a:tc>
                <a:tc>
                  <a:txBody>
                    <a:bodyPr/>
                    <a:lstStyle/>
                    <a:p>
                      <a:pPr algn="ctr"/>
                      <a:r>
                        <a:rPr lang="en-US" dirty="0">
                          <a:latin typeface="Arial" panose="020B0604020202020204" pitchFamily="34" charset="0"/>
                          <a:cs typeface="Arial" panose="020B0604020202020204" pitchFamily="34" charset="0"/>
                        </a:rPr>
                        <a:t>Patients without CNS metastases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(n=20)</a:t>
                      </a:r>
                    </a:p>
                  </a:txBody>
                  <a:tcPr/>
                </a:tc>
                <a:tc>
                  <a:txBody>
                    <a:bodyPr/>
                    <a:lstStyle/>
                    <a:p>
                      <a:pPr algn="ctr"/>
                      <a:r>
                        <a:rPr lang="en-US" dirty="0">
                          <a:latin typeface="Arial" panose="020B0604020202020204" pitchFamily="34" charset="0"/>
                          <a:cs typeface="Arial" panose="020B0604020202020204" pitchFamily="34" charset="0"/>
                        </a:rPr>
                        <a:t>All patients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(N=32)</a:t>
                      </a:r>
                    </a:p>
                  </a:txBody>
                  <a:tcPr/>
                </a:tc>
                <a:extLst>
                  <a:ext uri="{0D108BD9-81ED-4DB2-BD59-A6C34878D82A}">
                    <a16:rowId xmlns:a16="http://schemas.microsoft.com/office/drawing/2014/main" val="3129924229"/>
                  </a:ext>
                </a:extLst>
              </a:tr>
              <a:tr h="370840">
                <a:tc>
                  <a:txBody>
                    <a:bodyPr/>
                    <a:lstStyle/>
                    <a:p>
                      <a:r>
                        <a:rPr lang="en-US" dirty="0">
                          <a:latin typeface="Arial" panose="020B0604020202020204" pitchFamily="34" charset="0"/>
                          <a:cs typeface="Arial" panose="020B0604020202020204" pitchFamily="34" charset="0"/>
                        </a:rPr>
                        <a:t>ORR, % (95% CI)</a:t>
                      </a:r>
                    </a:p>
                  </a:txBody>
                  <a:tcPr/>
                </a:tc>
                <a:tc>
                  <a:txBody>
                    <a:bodyPr/>
                    <a:lstStyle/>
                    <a:p>
                      <a:pPr algn="ctr"/>
                      <a:r>
                        <a:rPr lang="en-US" dirty="0">
                          <a:latin typeface="Arial" panose="020B0604020202020204" pitchFamily="34" charset="0"/>
                          <a:cs typeface="Arial" panose="020B0604020202020204" pitchFamily="34" charset="0"/>
                        </a:rPr>
                        <a:t>67 (35-90)</a:t>
                      </a:r>
                    </a:p>
                  </a:txBody>
                  <a:tcPr/>
                </a:tc>
                <a:tc>
                  <a:txBody>
                    <a:bodyPr/>
                    <a:lstStyle/>
                    <a:p>
                      <a:pPr algn="ctr"/>
                      <a:r>
                        <a:rPr lang="en-US" dirty="0">
                          <a:latin typeface="Arial" panose="020B0604020202020204" pitchFamily="34" charset="0"/>
                          <a:cs typeface="Arial" panose="020B0604020202020204" pitchFamily="34" charset="0"/>
                        </a:rPr>
                        <a:t>70 (46-88)</a:t>
                      </a:r>
                    </a:p>
                  </a:txBody>
                  <a:tcPr/>
                </a:tc>
                <a:tc>
                  <a:txBody>
                    <a:bodyPr/>
                    <a:lstStyle/>
                    <a:p>
                      <a:pPr algn="ctr"/>
                      <a:r>
                        <a:rPr lang="en-US" dirty="0">
                          <a:latin typeface="Arial" panose="020B0604020202020204" pitchFamily="34" charset="0"/>
                          <a:cs typeface="Arial" panose="020B0604020202020204" pitchFamily="34" charset="0"/>
                        </a:rPr>
                        <a:t>69 (50-84)</a:t>
                      </a:r>
                    </a:p>
                  </a:txBody>
                  <a:tcPr/>
                </a:tc>
                <a:extLst>
                  <a:ext uri="{0D108BD9-81ED-4DB2-BD59-A6C34878D82A}">
                    <a16:rowId xmlns:a16="http://schemas.microsoft.com/office/drawing/2014/main" val="2778515311"/>
                  </a:ext>
                </a:extLst>
              </a:tr>
              <a:tr h="370840">
                <a:tc gridSpan="4">
                  <a:txBody>
                    <a:bodyPr/>
                    <a:lstStyle/>
                    <a:p>
                      <a:r>
                        <a:rPr lang="en-US" dirty="0">
                          <a:latin typeface="Arial" panose="020B0604020202020204" pitchFamily="34" charset="0"/>
                          <a:cs typeface="Arial" panose="020B0604020202020204" pitchFamily="34" charset="0"/>
                        </a:rPr>
                        <a:t>BOR, n (%)</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1251107"/>
                  </a:ext>
                </a:extLst>
              </a:tr>
              <a:tr h="370840">
                <a:tc>
                  <a:txBody>
                    <a:bodyPr/>
                    <a:lstStyle/>
                    <a:p>
                      <a:pPr marL="0" indent="182563">
                        <a:tabLst/>
                      </a:pPr>
                      <a:r>
                        <a:rPr lang="en-US" dirty="0">
                          <a:latin typeface="Arial" panose="020B0604020202020204" pitchFamily="34" charset="0"/>
                          <a:cs typeface="Arial" panose="020B0604020202020204" pitchFamily="34" charset="0"/>
                        </a:rPr>
                        <a:t>Complete response</a:t>
                      </a:r>
                    </a:p>
                  </a:txBody>
                  <a:tcPr/>
                </a:tc>
                <a:tc>
                  <a:txBody>
                    <a:bodyPr/>
                    <a:lstStyle/>
                    <a:p>
                      <a:pPr algn="ctr"/>
                      <a:r>
                        <a:rPr lang="en-US" dirty="0">
                          <a:latin typeface="Arial" panose="020B0604020202020204" pitchFamily="34" charset="0"/>
                          <a:cs typeface="Arial" panose="020B0604020202020204" pitchFamily="34" charset="0"/>
                        </a:rPr>
                        <a:t>0</a:t>
                      </a:r>
                    </a:p>
                  </a:txBody>
                  <a:tcPr/>
                </a:tc>
                <a:tc>
                  <a:txBody>
                    <a:bodyPr/>
                    <a:lstStyle/>
                    <a:p>
                      <a:pPr algn="ctr"/>
                      <a:r>
                        <a:rPr lang="en-US" dirty="0">
                          <a:latin typeface="Arial" panose="020B0604020202020204" pitchFamily="34" charset="0"/>
                          <a:cs typeface="Arial" panose="020B0604020202020204" pitchFamily="34" charset="0"/>
                        </a:rPr>
                        <a:t>4 (20)</a:t>
                      </a:r>
                    </a:p>
                  </a:txBody>
                  <a:tcPr/>
                </a:tc>
                <a:tc>
                  <a:txBody>
                    <a:bodyPr/>
                    <a:lstStyle/>
                    <a:p>
                      <a:pPr algn="ctr"/>
                      <a:r>
                        <a:rPr lang="en-US" dirty="0">
                          <a:latin typeface="Arial" panose="020B0604020202020204" pitchFamily="34" charset="0"/>
                          <a:cs typeface="Arial" panose="020B0604020202020204" pitchFamily="34" charset="0"/>
                        </a:rPr>
                        <a:t>4 (13)</a:t>
                      </a:r>
                    </a:p>
                  </a:txBody>
                  <a:tcPr/>
                </a:tc>
                <a:extLst>
                  <a:ext uri="{0D108BD9-81ED-4DB2-BD59-A6C34878D82A}">
                    <a16:rowId xmlns:a16="http://schemas.microsoft.com/office/drawing/2014/main" val="2116061152"/>
                  </a:ext>
                </a:extLst>
              </a:tr>
              <a:tr h="370840">
                <a:tc>
                  <a:txBody>
                    <a:bodyPr/>
                    <a:lstStyle/>
                    <a:p>
                      <a:pPr marL="0" indent="182563">
                        <a:tabLst/>
                      </a:pPr>
                      <a:r>
                        <a:rPr lang="en-US" dirty="0">
                          <a:latin typeface="Arial" panose="020B0604020202020204" pitchFamily="34" charset="0"/>
                          <a:cs typeface="Arial" panose="020B0604020202020204" pitchFamily="34" charset="0"/>
                        </a:rPr>
                        <a:t>Partial response</a:t>
                      </a:r>
                    </a:p>
                  </a:txBody>
                  <a:tcPr/>
                </a:tc>
                <a:tc>
                  <a:txBody>
                    <a:bodyPr/>
                    <a:lstStyle/>
                    <a:p>
                      <a:pPr algn="ctr"/>
                      <a:r>
                        <a:rPr lang="en-US" dirty="0">
                          <a:latin typeface="Arial" panose="020B0604020202020204" pitchFamily="34" charset="0"/>
                          <a:cs typeface="Arial" panose="020B0604020202020204" pitchFamily="34" charset="0"/>
                        </a:rPr>
                        <a:t>8 (67)</a:t>
                      </a:r>
                    </a:p>
                  </a:txBody>
                  <a:tcPr/>
                </a:tc>
                <a:tc>
                  <a:txBody>
                    <a:bodyPr/>
                    <a:lstStyle/>
                    <a:p>
                      <a:pPr algn="ctr"/>
                      <a:r>
                        <a:rPr lang="en-US" dirty="0">
                          <a:latin typeface="Arial" panose="020B0604020202020204" pitchFamily="34" charset="0"/>
                          <a:cs typeface="Arial" panose="020B0604020202020204" pitchFamily="34" charset="0"/>
                        </a:rPr>
                        <a:t>10 (50)</a:t>
                      </a:r>
                    </a:p>
                  </a:txBody>
                  <a:tcPr/>
                </a:tc>
                <a:tc>
                  <a:txBody>
                    <a:bodyPr/>
                    <a:lstStyle/>
                    <a:p>
                      <a:pPr algn="ctr"/>
                      <a:r>
                        <a:rPr lang="en-US" dirty="0">
                          <a:latin typeface="Arial" panose="020B0604020202020204" pitchFamily="34" charset="0"/>
                          <a:cs typeface="Arial" panose="020B0604020202020204" pitchFamily="34" charset="0"/>
                        </a:rPr>
                        <a:t>18 (56)</a:t>
                      </a:r>
                    </a:p>
                  </a:txBody>
                  <a:tcPr/>
                </a:tc>
                <a:extLst>
                  <a:ext uri="{0D108BD9-81ED-4DB2-BD59-A6C34878D82A}">
                    <a16:rowId xmlns:a16="http://schemas.microsoft.com/office/drawing/2014/main" val="3544581824"/>
                  </a:ext>
                </a:extLst>
              </a:tr>
              <a:tr h="370840">
                <a:tc>
                  <a:txBody>
                    <a:bodyPr/>
                    <a:lstStyle/>
                    <a:p>
                      <a:pPr marL="0" indent="182563">
                        <a:tabLst/>
                      </a:pPr>
                      <a:r>
                        <a:rPr lang="en-US" dirty="0">
                          <a:latin typeface="Arial" panose="020B0604020202020204" pitchFamily="34" charset="0"/>
                          <a:cs typeface="Arial" panose="020B0604020202020204" pitchFamily="34" charset="0"/>
                        </a:rPr>
                        <a:t>Stable disease</a:t>
                      </a:r>
                    </a:p>
                  </a:txBody>
                  <a:tcPr/>
                </a:tc>
                <a:tc>
                  <a:txBody>
                    <a:bodyPr/>
                    <a:lstStyle/>
                    <a:p>
                      <a:pPr algn="ctr"/>
                      <a:r>
                        <a:rPr lang="en-US" dirty="0">
                          <a:latin typeface="Arial" panose="020B0604020202020204" pitchFamily="34" charset="0"/>
                          <a:cs typeface="Arial" panose="020B0604020202020204" pitchFamily="34" charset="0"/>
                        </a:rPr>
                        <a:t>2 (17)</a:t>
                      </a:r>
                    </a:p>
                  </a:txBody>
                  <a:tcPr/>
                </a:tc>
                <a:tc>
                  <a:txBody>
                    <a:bodyPr/>
                    <a:lstStyle/>
                    <a:p>
                      <a:pPr algn="ctr"/>
                      <a:r>
                        <a:rPr lang="en-US" dirty="0">
                          <a:latin typeface="Arial" panose="020B0604020202020204" pitchFamily="34" charset="0"/>
                          <a:cs typeface="Arial" panose="020B0604020202020204" pitchFamily="34" charset="0"/>
                        </a:rPr>
                        <a:t>4 (20)</a:t>
                      </a:r>
                    </a:p>
                  </a:txBody>
                  <a:tcPr/>
                </a:tc>
                <a:tc>
                  <a:txBody>
                    <a:bodyPr/>
                    <a:lstStyle/>
                    <a:p>
                      <a:pPr algn="ctr"/>
                      <a:r>
                        <a:rPr lang="en-US" dirty="0">
                          <a:latin typeface="Arial" panose="020B0604020202020204" pitchFamily="34" charset="0"/>
                          <a:cs typeface="Arial" panose="020B0604020202020204" pitchFamily="34" charset="0"/>
                        </a:rPr>
                        <a:t>6 (19)</a:t>
                      </a:r>
                    </a:p>
                  </a:txBody>
                  <a:tcPr/>
                </a:tc>
                <a:extLst>
                  <a:ext uri="{0D108BD9-81ED-4DB2-BD59-A6C34878D82A}">
                    <a16:rowId xmlns:a16="http://schemas.microsoft.com/office/drawing/2014/main" val="1767934474"/>
                  </a:ext>
                </a:extLst>
              </a:tr>
              <a:tr h="370840">
                <a:tc>
                  <a:txBody>
                    <a:bodyPr/>
                    <a:lstStyle/>
                    <a:p>
                      <a:pPr marL="0" indent="182563">
                        <a:tabLst/>
                      </a:pPr>
                      <a:r>
                        <a:rPr lang="en-US" dirty="0">
                          <a:latin typeface="Arial" panose="020B0604020202020204" pitchFamily="34" charset="0"/>
                          <a:cs typeface="Arial" panose="020B0604020202020204" pitchFamily="34" charset="0"/>
                        </a:rPr>
                        <a:t>Progressive disease</a:t>
                      </a:r>
                    </a:p>
                  </a:txBody>
                  <a:tcPr/>
                </a:tc>
                <a:tc>
                  <a:txBody>
                    <a:bodyPr/>
                    <a:lstStyle/>
                    <a:p>
                      <a:pPr algn="ctr"/>
                      <a:r>
                        <a:rPr lang="en-US" dirty="0">
                          <a:latin typeface="Arial" panose="020B0604020202020204" pitchFamily="34" charset="0"/>
                          <a:cs typeface="Arial" panose="020B0604020202020204" pitchFamily="34" charset="0"/>
                        </a:rPr>
                        <a:t>2 (17)</a:t>
                      </a:r>
                    </a:p>
                  </a:txBody>
                  <a:tcPr/>
                </a:tc>
                <a:tc>
                  <a:txBody>
                    <a:bodyPr/>
                    <a:lstStyle/>
                    <a:p>
                      <a:pPr algn="ctr"/>
                      <a:r>
                        <a:rPr lang="en-US" dirty="0">
                          <a:latin typeface="Arial" panose="020B0604020202020204" pitchFamily="34" charset="0"/>
                          <a:cs typeface="Arial" panose="020B0604020202020204" pitchFamily="34" charset="0"/>
                        </a:rPr>
                        <a:t>0</a:t>
                      </a:r>
                    </a:p>
                  </a:txBody>
                  <a:tcPr/>
                </a:tc>
                <a:tc>
                  <a:txBody>
                    <a:bodyPr/>
                    <a:lstStyle/>
                    <a:p>
                      <a:pPr algn="ctr"/>
                      <a:r>
                        <a:rPr lang="en-US" dirty="0">
                          <a:latin typeface="Arial" panose="020B0604020202020204" pitchFamily="34" charset="0"/>
                          <a:cs typeface="Arial" panose="020B0604020202020204" pitchFamily="34" charset="0"/>
                        </a:rPr>
                        <a:t>2 (6)</a:t>
                      </a:r>
                    </a:p>
                  </a:txBody>
                  <a:tcPr/>
                </a:tc>
                <a:extLst>
                  <a:ext uri="{0D108BD9-81ED-4DB2-BD59-A6C34878D82A}">
                    <a16:rowId xmlns:a16="http://schemas.microsoft.com/office/drawing/2014/main" val="2279594171"/>
                  </a:ext>
                </a:extLst>
              </a:tr>
              <a:tr h="370840">
                <a:tc>
                  <a:txBody>
                    <a:bodyPr/>
                    <a:lstStyle/>
                    <a:p>
                      <a:pPr marL="0" indent="182563">
                        <a:tabLst/>
                      </a:pPr>
                      <a:r>
                        <a:rPr lang="en-US" dirty="0">
                          <a:latin typeface="Arial" panose="020B0604020202020204" pitchFamily="34" charset="0"/>
                          <a:cs typeface="Arial" panose="020B0604020202020204" pitchFamily="34" charset="0"/>
                        </a:rPr>
                        <a:t>Not evaluable/undefined</a:t>
                      </a:r>
                    </a:p>
                  </a:txBody>
                  <a:tcPr/>
                </a:tc>
                <a:tc>
                  <a:txBody>
                    <a:bodyPr/>
                    <a:lstStyle/>
                    <a:p>
                      <a:pPr algn="ctr"/>
                      <a:r>
                        <a:rPr lang="en-US" dirty="0">
                          <a:latin typeface="Arial" panose="020B0604020202020204" pitchFamily="34" charset="0"/>
                          <a:cs typeface="Arial" panose="020B0604020202020204" pitchFamily="34" charset="0"/>
                        </a:rPr>
                        <a:t>0</a:t>
                      </a:r>
                    </a:p>
                  </a:txBody>
                  <a:tcPr/>
                </a:tc>
                <a:tc>
                  <a:txBody>
                    <a:bodyPr/>
                    <a:lstStyle/>
                    <a:p>
                      <a:pPr algn="ctr"/>
                      <a:r>
                        <a:rPr lang="en-US" dirty="0">
                          <a:latin typeface="Arial" panose="020B0604020202020204" pitchFamily="34" charset="0"/>
                          <a:cs typeface="Arial" panose="020B0604020202020204" pitchFamily="34" charset="0"/>
                        </a:rPr>
                        <a:t>2 (10)</a:t>
                      </a:r>
                    </a:p>
                  </a:txBody>
                  <a:tcPr/>
                </a:tc>
                <a:tc>
                  <a:txBody>
                    <a:bodyPr/>
                    <a:lstStyle/>
                    <a:p>
                      <a:pPr algn="ctr"/>
                      <a:r>
                        <a:rPr lang="en-US" dirty="0">
                          <a:latin typeface="Arial" panose="020B0604020202020204" pitchFamily="34" charset="0"/>
                          <a:cs typeface="Arial" panose="020B0604020202020204" pitchFamily="34" charset="0"/>
                        </a:rPr>
                        <a:t>2 (6)</a:t>
                      </a:r>
                    </a:p>
                  </a:txBody>
                  <a:tcPr/>
                </a:tc>
                <a:extLst>
                  <a:ext uri="{0D108BD9-81ED-4DB2-BD59-A6C34878D82A}">
                    <a16:rowId xmlns:a16="http://schemas.microsoft.com/office/drawing/2014/main" val="34463465"/>
                  </a:ext>
                </a:extLst>
              </a:tr>
            </a:tbl>
          </a:graphicData>
        </a:graphic>
      </p:graphicFrame>
      <p:sp>
        <p:nvSpPr>
          <p:cNvPr id="11" name="Content Placeholder 10">
            <a:extLst>
              <a:ext uri="{FF2B5EF4-FFF2-40B4-BE49-F238E27FC236}">
                <a16:creationId xmlns:a16="http://schemas.microsoft.com/office/drawing/2014/main" id="{299AC035-3C4D-6CF8-66F2-582AACF3B4E9}"/>
              </a:ext>
            </a:extLst>
          </p:cNvPr>
          <p:cNvSpPr>
            <a:spLocks noGrp="1"/>
          </p:cNvSpPr>
          <p:nvPr>
            <p:ph sz="quarter" idx="15"/>
          </p:nvPr>
        </p:nvSpPr>
        <p:spPr>
          <a:xfrm>
            <a:off x="620183" y="6356351"/>
            <a:ext cx="10180339" cy="365125"/>
          </a:xfrm>
        </p:spPr>
        <p:txBody>
          <a:bodyPr anchor="b" anchorCtr="0"/>
          <a:lstStyle/>
          <a:p>
            <a:r>
              <a:rPr lang="en-GB" dirty="0"/>
              <a:t>BOR, best overall response; CI, confidence interval; CNS, central nervous system; ORR, objective response rate</a:t>
            </a:r>
          </a:p>
          <a:p>
            <a:r>
              <a:rPr lang="en-GB" dirty="0"/>
              <a:t>Lin JJ, et al. J Clin Oncol. 2026;44(16_suppl; abstr 8618). Poster presentation (ASCO 2026)</a:t>
            </a:r>
          </a:p>
        </p:txBody>
      </p:sp>
      <p:sp>
        <p:nvSpPr>
          <p:cNvPr id="5" name="Slide Number Placeholder 4">
            <a:extLst>
              <a:ext uri="{FF2B5EF4-FFF2-40B4-BE49-F238E27FC236}">
                <a16:creationId xmlns:a16="http://schemas.microsoft.com/office/drawing/2014/main" id="{2F06D0E4-B90F-94F5-6673-D1B22717A1E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Tree>
    <p:extLst>
      <p:ext uri="{BB962C8B-B14F-4D97-AF65-F5344CB8AC3E}">
        <p14:creationId xmlns:p14="http://schemas.microsoft.com/office/powerpoint/2010/main" val="40835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FF5A2-2245-6411-F65F-F756E0AEB584}"/>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F161622D-61E2-A276-F785-6636A29871A2}"/>
              </a:ext>
            </a:extLst>
          </p:cNvPr>
          <p:cNvSpPr>
            <a:spLocks noGrp="1"/>
          </p:cNvSpPr>
          <p:nvPr>
            <p:ph type="body" idx="1"/>
          </p:nvPr>
        </p:nvSpPr>
        <p:spPr>
          <a:xfrm>
            <a:off x="619201" y="987306"/>
            <a:ext cx="10972800" cy="702470"/>
          </a:xfrm>
        </p:spPr>
        <p:txBody>
          <a:bodyPr/>
          <a:lstStyle/>
          <a:p>
            <a:r>
              <a:rPr lang="en-US" dirty="0"/>
              <a:t>Tumour response of patients with trk fusion lung cancer (n=32)</a:t>
            </a:r>
            <a:endParaRPr lang="en-US" baseline="30000" dirty="0"/>
          </a:p>
        </p:txBody>
      </p:sp>
      <p:sp>
        <p:nvSpPr>
          <p:cNvPr id="2" name="Title 1">
            <a:extLst>
              <a:ext uri="{FF2B5EF4-FFF2-40B4-BE49-F238E27FC236}">
                <a16:creationId xmlns:a16="http://schemas.microsoft.com/office/drawing/2014/main" id="{26C5BD5C-794C-779E-77EE-157D94E2BC3D}"/>
              </a:ext>
            </a:extLst>
          </p:cNvPr>
          <p:cNvSpPr>
            <a:spLocks noGrp="1"/>
          </p:cNvSpPr>
          <p:nvPr>
            <p:ph type="title"/>
          </p:nvPr>
        </p:nvSpPr>
        <p:spPr/>
        <p:txBody>
          <a:bodyPr/>
          <a:lstStyle/>
          <a:p>
            <a:r>
              <a:rPr lang="en-GB" dirty="0"/>
              <a:t>Larotrectinib in trk fusion-positive lung cancer</a:t>
            </a:r>
          </a:p>
        </p:txBody>
      </p:sp>
      <p:sp>
        <p:nvSpPr>
          <p:cNvPr id="11" name="Content Placeholder 10">
            <a:extLst>
              <a:ext uri="{FF2B5EF4-FFF2-40B4-BE49-F238E27FC236}">
                <a16:creationId xmlns:a16="http://schemas.microsoft.com/office/drawing/2014/main" id="{13C66D51-0406-0835-5357-E340A138F967}"/>
              </a:ext>
            </a:extLst>
          </p:cNvPr>
          <p:cNvSpPr>
            <a:spLocks noGrp="1"/>
          </p:cNvSpPr>
          <p:nvPr>
            <p:ph sz="quarter" idx="15"/>
          </p:nvPr>
        </p:nvSpPr>
        <p:spPr/>
        <p:txBody>
          <a:bodyPr anchor="b" anchorCtr="0"/>
          <a:lstStyle/>
          <a:p>
            <a:r>
              <a:rPr lang="en-GB" dirty="0">
                <a:solidFill>
                  <a:schemeClr val="tx2"/>
                </a:solidFill>
              </a:rPr>
              <a:t>No patients had prior tyrosine kinase inhibitor treatment</a:t>
            </a:r>
          </a:p>
          <a:p>
            <a:r>
              <a:rPr lang="en-GB" dirty="0">
                <a:solidFill>
                  <a:schemeClr val="tx2"/>
                </a:solidFill>
              </a:rPr>
              <a:t>BOR, best overall response; ICI, immune checkpoint inhibitor; IRC, independent review committee</a:t>
            </a:r>
          </a:p>
          <a:p>
            <a:r>
              <a:rPr lang="en-GB" dirty="0"/>
              <a:t>Lin JJ, et al. J Clin Oncol 44, 2026 (suppl 16; abstr 8618). Poster presentation (ASCO 2026)</a:t>
            </a:r>
            <a:endParaRPr lang="en-GB" dirty="0">
              <a:solidFill>
                <a:schemeClr val="tx2"/>
              </a:solidFill>
            </a:endParaRPr>
          </a:p>
        </p:txBody>
      </p:sp>
      <p:sp>
        <p:nvSpPr>
          <p:cNvPr id="5" name="Slide Number Placeholder 4">
            <a:extLst>
              <a:ext uri="{FF2B5EF4-FFF2-40B4-BE49-F238E27FC236}">
                <a16:creationId xmlns:a16="http://schemas.microsoft.com/office/drawing/2014/main" id="{34DFB3A5-927C-822D-E868-FCC8216CB285}"/>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3" name="TextBox 2">
            <a:extLst>
              <a:ext uri="{FF2B5EF4-FFF2-40B4-BE49-F238E27FC236}">
                <a16:creationId xmlns:a16="http://schemas.microsoft.com/office/drawing/2014/main" id="{6D51C39B-42E2-4514-7E4F-6185C298011B}"/>
              </a:ext>
            </a:extLst>
          </p:cNvPr>
          <p:cNvSpPr txBox="1"/>
          <p:nvPr/>
        </p:nvSpPr>
        <p:spPr>
          <a:xfrm rot="16200000">
            <a:off x="-182667" y="3154939"/>
            <a:ext cx="3133578" cy="369332"/>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Maximum change in</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target lesion size (%)</a:t>
            </a:r>
          </a:p>
        </p:txBody>
      </p:sp>
      <p:cxnSp>
        <p:nvCxnSpPr>
          <p:cNvPr id="8" name="Straight Connector 7">
            <a:extLst>
              <a:ext uri="{FF2B5EF4-FFF2-40B4-BE49-F238E27FC236}">
                <a16:creationId xmlns:a16="http://schemas.microsoft.com/office/drawing/2014/main" id="{14845482-F490-6B3D-C6F4-1845072C6AD4}"/>
              </a:ext>
            </a:extLst>
          </p:cNvPr>
          <p:cNvCxnSpPr>
            <a:cxnSpLocks/>
          </p:cNvCxnSpPr>
          <p:nvPr/>
        </p:nvCxnSpPr>
        <p:spPr>
          <a:xfrm flipV="1">
            <a:off x="2087689" y="1774241"/>
            <a:ext cx="0" cy="307398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81956F0-0054-8C57-3CCA-9E1E8657C986}"/>
              </a:ext>
            </a:extLst>
          </p:cNvPr>
          <p:cNvSpPr txBox="1"/>
          <p:nvPr/>
        </p:nvSpPr>
        <p:spPr>
          <a:xfrm>
            <a:off x="1647901" y="164095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cxnSp>
        <p:nvCxnSpPr>
          <p:cNvPr id="17" name="Straight Connector 16">
            <a:extLst>
              <a:ext uri="{FF2B5EF4-FFF2-40B4-BE49-F238E27FC236}">
                <a16:creationId xmlns:a16="http://schemas.microsoft.com/office/drawing/2014/main" id="{5DBCF64C-5559-522F-4D4B-913FA344A1A4}"/>
              </a:ext>
            </a:extLst>
          </p:cNvPr>
          <p:cNvCxnSpPr/>
          <p:nvPr/>
        </p:nvCxnSpPr>
        <p:spPr>
          <a:xfrm>
            <a:off x="2007941" y="1780183"/>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5DA6F092-664E-F0A8-1F4E-83EEBB05FB54}"/>
              </a:ext>
            </a:extLst>
          </p:cNvPr>
          <p:cNvSpPr txBox="1"/>
          <p:nvPr/>
        </p:nvSpPr>
        <p:spPr>
          <a:xfrm>
            <a:off x="1647901" y="241247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50</a:t>
            </a:r>
          </a:p>
        </p:txBody>
      </p:sp>
      <p:cxnSp>
        <p:nvCxnSpPr>
          <p:cNvPr id="58" name="Straight Connector 57">
            <a:extLst>
              <a:ext uri="{FF2B5EF4-FFF2-40B4-BE49-F238E27FC236}">
                <a16:creationId xmlns:a16="http://schemas.microsoft.com/office/drawing/2014/main" id="{5BABA9EA-0115-6F4F-10AB-52C6168BC267}"/>
              </a:ext>
            </a:extLst>
          </p:cNvPr>
          <p:cNvCxnSpPr/>
          <p:nvPr/>
        </p:nvCxnSpPr>
        <p:spPr>
          <a:xfrm>
            <a:off x="2007941" y="2551708"/>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8972CF5-44DF-651D-0251-E571B9CB786D}"/>
              </a:ext>
            </a:extLst>
          </p:cNvPr>
          <p:cNvCxnSpPr/>
          <p:nvPr/>
        </p:nvCxnSpPr>
        <p:spPr>
          <a:xfrm>
            <a:off x="2007941" y="4844058"/>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B278DE4F-3798-72D8-FF4A-8925511897C3}"/>
              </a:ext>
            </a:extLst>
          </p:cNvPr>
          <p:cNvSpPr txBox="1"/>
          <p:nvPr/>
        </p:nvSpPr>
        <p:spPr>
          <a:xfrm>
            <a:off x="1647901" y="4704986"/>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cxnSp>
        <p:nvCxnSpPr>
          <p:cNvPr id="61" name="Straight Connector 60">
            <a:extLst>
              <a:ext uri="{FF2B5EF4-FFF2-40B4-BE49-F238E27FC236}">
                <a16:creationId xmlns:a16="http://schemas.microsoft.com/office/drawing/2014/main" id="{D37000DD-B676-83D8-970D-64D897551534}"/>
              </a:ext>
            </a:extLst>
          </p:cNvPr>
          <p:cNvCxnSpPr/>
          <p:nvPr/>
        </p:nvCxnSpPr>
        <p:spPr>
          <a:xfrm>
            <a:off x="2007941" y="4082058"/>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1D47EF91-AEB9-A440-0F62-65B8BB655811}"/>
              </a:ext>
            </a:extLst>
          </p:cNvPr>
          <p:cNvSpPr txBox="1"/>
          <p:nvPr/>
        </p:nvSpPr>
        <p:spPr>
          <a:xfrm>
            <a:off x="1647901" y="3942986"/>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-50</a:t>
            </a:r>
          </a:p>
        </p:txBody>
      </p:sp>
      <p:sp>
        <p:nvSpPr>
          <p:cNvPr id="63" name="TextBox 62">
            <a:extLst>
              <a:ext uri="{FF2B5EF4-FFF2-40B4-BE49-F238E27FC236}">
                <a16:creationId xmlns:a16="http://schemas.microsoft.com/office/drawing/2014/main" id="{0E5C78DE-B48F-FA53-C10B-E3DCFBB1AC5F}"/>
              </a:ext>
            </a:extLst>
          </p:cNvPr>
          <p:cNvSpPr txBox="1"/>
          <p:nvPr/>
        </p:nvSpPr>
        <p:spPr>
          <a:xfrm>
            <a:off x="1647901" y="3174735"/>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90" name="TextBox 89">
            <a:extLst>
              <a:ext uri="{FF2B5EF4-FFF2-40B4-BE49-F238E27FC236}">
                <a16:creationId xmlns:a16="http://schemas.microsoft.com/office/drawing/2014/main" id="{5BFDFDA5-3A8D-8F88-3AF1-29C60E96E499}"/>
              </a:ext>
            </a:extLst>
          </p:cNvPr>
          <p:cNvSpPr txBox="1"/>
          <p:nvPr/>
        </p:nvSpPr>
        <p:spPr>
          <a:xfrm>
            <a:off x="2495600" y="4388357"/>
            <a:ext cx="1248331" cy="223394"/>
          </a:xfrm>
          <a:prstGeom prst="rect">
            <a:avLst/>
          </a:prstGeom>
          <a:noFill/>
        </p:spPr>
        <p:txBody>
          <a:bodyPr wrap="square" lIns="0" tIns="0" rIns="0" bIns="0" rtlCol="0">
            <a:spAutoFit/>
          </a:bodyPr>
          <a:lstStyle/>
          <a:p>
            <a:pPr>
              <a:lnSpc>
                <a:spcPct val="136000"/>
              </a:lnSpc>
            </a:pPr>
            <a:r>
              <a:rPr lang="en-GB" sz="1200" dirty="0">
                <a:latin typeface="Arial" panose="020B0604020202020204" pitchFamily="34" charset="0"/>
                <a:ea typeface="Aileron" charset="0"/>
                <a:cs typeface="Arial" panose="020B0604020202020204" pitchFamily="34" charset="0"/>
              </a:rPr>
              <a:t>No assessment</a:t>
            </a:r>
          </a:p>
        </p:txBody>
      </p:sp>
      <p:sp>
        <p:nvSpPr>
          <p:cNvPr id="91" name="Diamond 90">
            <a:extLst>
              <a:ext uri="{FF2B5EF4-FFF2-40B4-BE49-F238E27FC236}">
                <a16:creationId xmlns:a16="http://schemas.microsoft.com/office/drawing/2014/main" id="{7AA4BF27-AE48-BE7A-BC05-37F7069B4399}"/>
              </a:ext>
            </a:extLst>
          </p:cNvPr>
          <p:cNvSpPr/>
          <p:nvPr/>
        </p:nvSpPr>
        <p:spPr>
          <a:xfrm>
            <a:off x="2208932" y="4448682"/>
            <a:ext cx="148233" cy="148233"/>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Diamond 98">
            <a:extLst>
              <a:ext uri="{FF2B5EF4-FFF2-40B4-BE49-F238E27FC236}">
                <a16:creationId xmlns:a16="http://schemas.microsoft.com/office/drawing/2014/main" id="{320339C7-0D00-17EB-17A5-16A18977BB2E}"/>
              </a:ext>
            </a:extLst>
          </p:cNvPr>
          <p:cNvSpPr/>
          <p:nvPr/>
        </p:nvSpPr>
        <p:spPr>
          <a:xfrm>
            <a:off x="2415307" y="3248532"/>
            <a:ext cx="126493" cy="126493"/>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Diamond 99">
            <a:extLst>
              <a:ext uri="{FF2B5EF4-FFF2-40B4-BE49-F238E27FC236}">
                <a16:creationId xmlns:a16="http://schemas.microsoft.com/office/drawing/2014/main" id="{9BBBEB7F-D718-D1BC-6A87-966D0D95D364}"/>
              </a:ext>
            </a:extLst>
          </p:cNvPr>
          <p:cNvSpPr/>
          <p:nvPr/>
        </p:nvSpPr>
        <p:spPr>
          <a:xfrm>
            <a:off x="2555007" y="3248532"/>
            <a:ext cx="126493" cy="126493"/>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Diamond 100">
            <a:extLst>
              <a:ext uri="{FF2B5EF4-FFF2-40B4-BE49-F238E27FC236}">
                <a16:creationId xmlns:a16="http://schemas.microsoft.com/office/drawing/2014/main" id="{9B498469-CE4F-8B4F-F8BA-7650C60C7D10}"/>
              </a:ext>
            </a:extLst>
          </p:cNvPr>
          <p:cNvSpPr/>
          <p:nvPr/>
        </p:nvSpPr>
        <p:spPr>
          <a:xfrm>
            <a:off x="2691532" y="3248532"/>
            <a:ext cx="126493" cy="126493"/>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Diamond 101">
            <a:extLst>
              <a:ext uri="{FF2B5EF4-FFF2-40B4-BE49-F238E27FC236}">
                <a16:creationId xmlns:a16="http://schemas.microsoft.com/office/drawing/2014/main" id="{4F49C5AD-E609-D3FA-0B79-C2128810196F}"/>
              </a:ext>
            </a:extLst>
          </p:cNvPr>
          <p:cNvSpPr/>
          <p:nvPr/>
        </p:nvSpPr>
        <p:spPr>
          <a:xfrm>
            <a:off x="2828057" y="3248532"/>
            <a:ext cx="126493" cy="126493"/>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F5A3E38E-405E-2D4B-430A-4917FC4A10EE}"/>
              </a:ext>
            </a:extLst>
          </p:cNvPr>
          <p:cNvSpPr>
            <a:spLocks/>
          </p:cNvSpPr>
          <p:nvPr/>
        </p:nvSpPr>
        <p:spPr>
          <a:xfrm>
            <a:off x="2985170" y="1971675"/>
            <a:ext cx="96217" cy="13458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33D1C472-FD46-8356-CAB3-47D54B435FD2}"/>
              </a:ext>
            </a:extLst>
          </p:cNvPr>
          <p:cNvSpPr>
            <a:spLocks/>
          </p:cNvSpPr>
          <p:nvPr/>
        </p:nvSpPr>
        <p:spPr>
          <a:xfrm>
            <a:off x="3118520" y="3152775"/>
            <a:ext cx="96217" cy="164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6ACFFB5-5950-6D4D-E6D3-1F7B547FE9D4}"/>
              </a:ext>
            </a:extLst>
          </p:cNvPr>
          <p:cNvSpPr>
            <a:spLocks/>
          </p:cNvSpPr>
          <p:nvPr/>
        </p:nvSpPr>
        <p:spPr>
          <a:xfrm>
            <a:off x="3258220" y="3248532"/>
            <a:ext cx="96217" cy="620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4A45E55C-4827-FA85-ADA6-392CC5DC3B44}"/>
              </a:ext>
            </a:extLst>
          </p:cNvPr>
          <p:cNvSpPr>
            <a:spLocks/>
          </p:cNvSpPr>
          <p:nvPr/>
        </p:nvSpPr>
        <p:spPr>
          <a:xfrm>
            <a:off x="3395190" y="3314302"/>
            <a:ext cx="97200" cy="2385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507B5423-9ED5-517F-A7EB-7B3B6CB84A44}"/>
              </a:ext>
            </a:extLst>
          </p:cNvPr>
          <p:cNvSpPr>
            <a:spLocks/>
          </p:cNvSpPr>
          <p:nvPr/>
        </p:nvSpPr>
        <p:spPr>
          <a:xfrm>
            <a:off x="3541240" y="3314302"/>
            <a:ext cx="97200" cy="3782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9DD31046-A80D-E342-8D0B-548CAA8E52BE}"/>
              </a:ext>
            </a:extLst>
          </p:cNvPr>
          <p:cNvSpPr>
            <a:spLocks/>
          </p:cNvSpPr>
          <p:nvPr/>
        </p:nvSpPr>
        <p:spPr>
          <a:xfrm>
            <a:off x="3671415" y="3314302"/>
            <a:ext cx="97200" cy="48617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C064C38F-175B-341A-C0B4-6950CFA3C61B}"/>
              </a:ext>
            </a:extLst>
          </p:cNvPr>
          <p:cNvSpPr>
            <a:spLocks/>
          </p:cNvSpPr>
          <p:nvPr/>
        </p:nvSpPr>
        <p:spPr>
          <a:xfrm>
            <a:off x="3807940" y="3314302"/>
            <a:ext cx="97200" cy="5179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34C8E062-56A7-A047-51E6-3E716A0396CD}"/>
              </a:ext>
            </a:extLst>
          </p:cNvPr>
          <p:cNvSpPr>
            <a:spLocks/>
          </p:cNvSpPr>
          <p:nvPr/>
        </p:nvSpPr>
        <p:spPr>
          <a:xfrm>
            <a:off x="3947640" y="3314302"/>
            <a:ext cx="97200" cy="5941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F66B8FE5-2302-A4F2-4AE8-A97E3CC7F465}"/>
              </a:ext>
            </a:extLst>
          </p:cNvPr>
          <p:cNvSpPr>
            <a:spLocks/>
          </p:cNvSpPr>
          <p:nvPr/>
        </p:nvSpPr>
        <p:spPr>
          <a:xfrm>
            <a:off x="4084165" y="3314302"/>
            <a:ext cx="97200" cy="616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B370133B-71FF-CDED-3A87-49A9DE5C4451}"/>
              </a:ext>
            </a:extLst>
          </p:cNvPr>
          <p:cNvSpPr>
            <a:spLocks/>
          </p:cNvSpPr>
          <p:nvPr/>
        </p:nvSpPr>
        <p:spPr>
          <a:xfrm>
            <a:off x="4220690" y="3314302"/>
            <a:ext cx="97200" cy="616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2FF9AEB6-41D9-DBA2-70A7-500EE70982D1}"/>
              </a:ext>
            </a:extLst>
          </p:cNvPr>
          <p:cNvSpPr>
            <a:spLocks/>
          </p:cNvSpPr>
          <p:nvPr/>
        </p:nvSpPr>
        <p:spPr>
          <a:xfrm>
            <a:off x="4366740" y="3314301"/>
            <a:ext cx="97200" cy="68937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Diamond 113">
            <a:extLst>
              <a:ext uri="{FF2B5EF4-FFF2-40B4-BE49-F238E27FC236}">
                <a16:creationId xmlns:a16="http://schemas.microsoft.com/office/drawing/2014/main" id="{E58B22BA-04EF-2DF7-45DB-8F8CDCD6D6B8}"/>
              </a:ext>
            </a:extLst>
          </p:cNvPr>
          <p:cNvSpPr/>
          <p:nvPr/>
        </p:nvSpPr>
        <p:spPr>
          <a:xfrm>
            <a:off x="2278782" y="3248532"/>
            <a:ext cx="126493" cy="126493"/>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626BF19E-DC21-26CC-CC92-9EBEF1205277}"/>
              </a:ext>
            </a:extLst>
          </p:cNvPr>
          <p:cNvSpPr>
            <a:spLocks/>
          </p:cNvSpPr>
          <p:nvPr/>
        </p:nvSpPr>
        <p:spPr>
          <a:xfrm>
            <a:off x="4503265" y="3314301"/>
            <a:ext cx="97200" cy="8195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8E1A45F6-CF29-3C39-9069-C9A88E069FA2}"/>
              </a:ext>
            </a:extLst>
          </p:cNvPr>
          <p:cNvSpPr>
            <a:spLocks/>
          </p:cNvSpPr>
          <p:nvPr/>
        </p:nvSpPr>
        <p:spPr>
          <a:xfrm>
            <a:off x="4642965" y="3314301"/>
            <a:ext cx="97200" cy="8195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FADF2745-91EE-2FC6-06F1-7EA45C585E3E}"/>
              </a:ext>
            </a:extLst>
          </p:cNvPr>
          <p:cNvSpPr>
            <a:spLocks/>
          </p:cNvSpPr>
          <p:nvPr/>
        </p:nvSpPr>
        <p:spPr>
          <a:xfrm>
            <a:off x="4785840" y="3314301"/>
            <a:ext cx="97200" cy="9338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0246EA89-4429-3B44-376B-A777AF6C36B3}"/>
              </a:ext>
            </a:extLst>
          </p:cNvPr>
          <p:cNvSpPr>
            <a:spLocks/>
          </p:cNvSpPr>
          <p:nvPr/>
        </p:nvSpPr>
        <p:spPr>
          <a:xfrm>
            <a:off x="4919190" y="3314301"/>
            <a:ext cx="97200" cy="968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A68DA703-77A5-8EB5-0368-91D4CA81BBD7}"/>
              </a:ext>
            </a:extLst>
          </p:cNvPr>
          <p:cNvSpPr>
            <a:spLocks/>
          </p:cNvSpPr>
          <p:nvPr/>
        </p:nvSpPr>
        <p:spPr>
          <a:xfrm>
            <a:off x="5055715" y="3314300"/>
            <a:ext cx="97200" cy="1054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EF54F89-FE38-BC0F-5576-F2AFAAEF26BA}"/>
              </a:ext>
            </a:extLst>
          </p:cNvPr>
          <p:cNvSpPr>
            <a:spLocks/>
          </p:cNvSpPr>
          <p:nvPr/>
        </p:nvSpPr>
        <p:spPr>
          <a:xfrm>
            <a:off x="5198590" y="3314300"/>
            <a:ext cx="97200" cy="10767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3F323CAD-7B32-BA9E-73B4-8DD95A819CAE}"/>
              </a:ext>
            </a:extLst>
          </p:cNvPr>
          <p:cNvSpPr>
            <a:spLocks/>
          </p:cNvSpPr>
          <p:nvPr/>
        </p:nvSpPr>
        <p:spPr>
          <a:xfrm>
            <a:off x="5335115" y="3314300"/>
            <a:ext cx="97200" cy="10767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C951A484-6147-BBFB-8074-F99DECF10305}"/>
              </a:ext>
            </a:extLst>
          </p:cNvPr>
          <p:cNvSpPr>
            <a:spLocks/>
          </p:cNvSpPr>
          <p:nvPr/>
        </p:nvSpPr>
        <p:spPr>
          <a:xfrm>
            <a:off x="5471640" y="3314300"/>
            <a:ext cx="97200" cy="1327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473B27B6-373B-C93E-DE9B-15D15E2762FC}"/>
              </a:ext>
            </a:extLst>
          </p:cNvPr>
          <p:cNvSpPr>
            <a:spLocks/>
          </p:cNvSpPr>
          <p:nvPr/>
        </p:nvSpPr>
        <p:spPr>
          <a:xfrm>
            <a:off x="5614515" y="3314299"/>
            <a:ext cx="97200" cy="13688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55FCD980-C5F7-2766-7C64-2D0423825209}"/>
              </a:ext>
            </a:extLst>
          </p:cNvPr>
          <p:cNvSpPr>
            <a:spLocks/>
          </p:cNvSpPr>
          <p:nvPr/>
        </p:nvSpPr>
        <p:spPr>
          <a:xfrm>
            <a:off x="5747865" y="3314300"/>
            <a:ext cx="97200" cy="1378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EB4278FE-02FA-8FEB-8C22-25CB6E39DD08}"/>
              </a:ext>
            </a:extLst>
          </p:cNvPr>
          <p:cNvSpPr>
            <a:spLocks/>
          </p:cNvSpPr>
          <p:nvPr/>
        </p:nvSpPr>
        <p:spPr>
          <a:xfrm>
            <a:off x="5887565" y="3314300"/>
            <a:ext cx="97200" cy="1378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C15CE4B-988F-C76D-2443-7735A9E9BDF6}"/>
              </a:ext>
            </a:extLst>
          </p:cNvPr>
          <p:cNvSpPr>
            <a:spLocks/>
          </p:cNvSpPr>
          <p:nvPr/>
        </p:nvSpPr>
        <p:spPr>
          <a:xfrm>
            <a:off x="6017740" y="3314299"/>
            <a:ext cx="97200" cy="151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9D6E4E11-EDE6-6052-9E84-FCFD6ABFBA5B}"/>
              </a:ext>
            </a:extLst>
          </p:cNvPr>
          <p:cNvSpPr>
            <a:spLocks/>
          </p:cNvSpPr>
          <p:nvPr/>
        </p:nvSpPr>
        <p:spPr>
          <a:xfrm>
            <a:off x="6166965" y="3314299"/>
            <a:ext cx="97200" cy="151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64C2C4EA-A8D2-17CA-1C17-41F3EBC2A2CC}"/>
              </a:ext>
            </a:extLst>
          </p:cNvPr>
          <p:cNvSpPr>
            <a:spLocks/>
          </p:cNvSpPr>
          <p:nvPr/>
        </p:nvSpPr>
        <p:spPr>
          <a:xfrm>
            <a:off x="6303490" y="3314299"/>
            <a:ext cx="97200" cy="151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B9BAFB22-03D7-A1B3-E830-C5797BA9CF79}"/>
              </a:ext>
            </a:extLst>
          </p:cNvPr>
          <p:cNvSpPr>
            <a:spLocks/>
          </p:cNvSpPr>
          <p:nvPr/>
        </p:nvSpPr>
        <p:spPr>
          <a:xfrm>
            <a:off x="6443190" y="3314299"/>
            <a:ext cx="97200" cy="151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5406894F-C63F-D921-EF94-DD0D166BB590}"/>
              </a:ext>
            </a:extLst>
          </p:cNvPr>
          <p:cNvSpPr>
            <a:spLocks/>
          </p:cNvSpPr>
          <p:nvPr/>
        </p:nvSpPr>
        <p:spPr>
          <a:xfrm>
            <a:off x="6576540" y="3314299"/>
            <a:ext cx="97200" cy="151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TextBox 155">
            <a:extLst>
              <a:ext uri="{FF2B5EF4-FFF2-40B4-BE49-F238E27FC236}">
                <a16:creationId xmlns:a16="http://schemas.microsoft.com/office/drawing/2014/main" id="{3D67E6C3-8B1D-45EB-D95C-12934A897F82}"/>
              </a:ext>
            </a:extLst>
          </p:cNvPr>
          <p:cNvSpPr txBox="1"/>
          <p:nvPr/>
        </p:nvSpPr>
        <p:spPr>
          <a:xfrm>
            <a:off x="7464152" y="1700808"/>
            <a:ext cx="2232248" cy="553998"/>
          </a:xfrm>
          <a:prstGeom prst="rect">
            <a:avLst/>
          </a:prstGeom>
          <a:noFill/>
        </p:spPr>
        <p:txBody>
          <a:bodyPr wrap="square" lIns="0" tIns="0" rIns="0" bIns="0" rtlCol="0">
            <a:spAutoFit/>
          </a:bodyPr>
          <a:lstStyle/>
          <a:p>
            <a:r>
              <a:rPr lang="en-GB" sz="1200" b="1" i="1" dirty="0">
                <a:latin typeface="Arial" panose="020B0604020202020204" pitchFamily="34" charset="0"/>
                <a:cs typeface="Arial" panose="020B0604020202020204" pitchFamily="34" charset="0"/>
              </a:rPr>
              <a:t>NTRK</a:t>
            </a:r>
            <a:r>
              <a:rPr lang="en-GB" sz="1200" b="1" dirty="0">
                <a:latin typeface="Arial" panose="020B0604020202020204" pitchFamily="34" charset="0"/>
                <a:cs typeface="Arial" panose="020B0604020202020204" pitchFamily="34" charset="0"/>
              </a:rPr>
              <a:t> gene</a:t>
            </a:r>
          </a:p>
          <a:p>
            <a:r>
              <a:rPr lang="en-GB" sz="1200" dirty="0">
                <a:solidFill>
                  <a:schemeClr val="tx2">
                    <a:lumMod val="40000"/>
                    <a:lumOff val="60000"/>
                  </a:schemeClr>
                </a:solidFill>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NTRK1</a:t>
            </a:r>
          </a:p>
          <a:p>
            <a:r>
              <a:rPr lang="en-GB" sz="1200" dirty="0">
                <a:solidFill>
                  <a:schemeClr val="tx2">
                    <a:lumMod val="50000"/>
                  </a:schemeClr>
                </a:solidFill>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NTRK3</a:t>
            </a:r>
          </a:p>
        </p:txBody>
      </p:sp>
      <p:graphicFrame>
        <p:nvGraphicFramePr>
          <p:cNvPr id="157" name="Table 156">
            <a:extLst>
              <a:ext uri="{FF2B5EF4-FFF2-40B4-BE49-F238E27FC236}">
                <a16:creationId xmlns:a16="http://schemas.microsoft.com/office/drawing/2014/main" id="{A26C7866-BAEC-EEAA-E018-0350F7D5C2AE}"/>
              </a:ext>
            </a:extLst>
          </p:cNvPr>
          <p:cNvGraphicFramePr>
            <a:graphicFrameLocks noGrp="1"/>
          </p:cNvGraphicFramePr>
          <p:nvPr>
            <p:extLst>
              <p:ext uri="{D42A27DB-BD31-4B8C-83A1-F6EECF244321}">
                <p14:modId xmlns:p14="http://schemas.microsoft.com/office/powerpoint/2010/main" val="3607323981"/>
              </p:ext>
            </p:extLst>
          </p:nvPr>
        </p:nvGraphicFramePr>
        <p:xfrm>
          <a:off x="2279576" y="5085184"/>
          <a:ext cx="4392480" cy="626400"/>
        </p:xfrm>
        <a:graphic>
          <a:graphicData uri="http://schemas.openxmlformats.org/drawingml/2006/table">
            <a:tbl>
              <a:tblPr>
                <a:tableStyleId>{5C22544A-7EE6-4342-B048-85BDC9FD1C3A}</a:tableStyleId>
              </a:tblPr>
              <a:tblGrid>
                <a:gridCol w="137265">
                  <a:extLst>
                    <a:ext uri="{9D8B030D-6E8A-4147-A177-3AD203B41FA5}">
                      <a16:colId xmlns:a16="http://schemas.microsoft.com/office/drawing/2014/main" val="3588367962"/>
                    </a:ext>
                  </a:extLst>
                </a:gridCol>
                <a:gridCol w="137265">
                  <a:extLst>
                    <a:ext uri="{9D8B030D-6E8A-4147-A177-3AD203B41FA5}">
                      <a16:colId xmlns:a16="http://schemas.microsoft.com/office/drawing/2014/main" val="674477848"/>
                    </a:ext>
                  </a:extLst>
                </a:gridCol>
                <a:gridCol w="137265">
                  <a:extLst>
                    <a:ext uri="{9D8B030D-6E8A-4147-A177-3AD203B41FA5}">
                      <a16:colId xmlns:a16="http://schemas.microsoft.com/office/drawing/2014/main" val="3901216242"/>
                    </a:ext>
                  </a:extLst>
                </a:gridCol>
                <a:gridCol w="137265">
                  <a:extLst>
                    <a:ext uri="{9D8B030D-6E8A-4147-A177-3AD203B41FA5}">
                      <a16:colId xmlns:a16="http://schemas.microsoft.com/office/drawing/2014/main" val="792312496"/>
                    </a:ext>
                  </a:extLst>
                </a:gridCol>
                <a:gridCol w="137265">
                  <a:extLst>
                    <a:ext uri="{9D8B030D-6E8A-4147-A177-3AD203B41FA5}">
                      <a16:colId xmlns:a16="http://schemas.microsoft.com/office/drawing/2014/main" val="2693143276"/>
                    </a:ext>
                  </a:extLst>
                </a:gridCol>
                <a:gridCol w="137265">
                  <a:extLst>
                    <a:ext uri="{9D8B030D-6E8A-4147-A177-3AD203B41FA5}">
                      <a16:colId xmlns:a16="http://schemas.microsoft.com/office/drawing/2014/main" val="3977910069"/>
                    </a:ext>
                  </a:extLst>
                </a:gridCol>
                <a:gridCol w="137265">
                  <a:extLst>
                    <a:ext uri="{9D8B030D-6E8A-4147-A177-3AD203B41FA5}">
                      <a16:colId xmlns:a16="http://schemas.microsoft.com/office/drawing/2014/main" val="2255737005"/>
                    </a:ext>
                  </a:extLst>
                </a:gridCol>
                <a:gridCol w="137265">
                  <a:extLst>
                    <a:ext uri="{9D8B030D-6E8A-4147-A177-3AD203B41FA5}">
                      <a16:colId xmlns:a16="http://schemas.microsoft.com/office/drawing/2014/main" val="355218372"/>
                    </a:ext>
                  </a:extLst>
                </a:gridCol>
                <a:gridCol w="137265">
                  <a:extLst>
                    <a:ext uri="{9D8B030D-6E8A-4147-A177-3AD203B41FA5}">
                      <a16:colId xmlns:a16="http://schemas.microsoft.com/office/drawing/2014/main" val="441533921"/>
                    </a:ext>
                  </a:extLst>
                </a:gridCol>
                <a:gridCol w="137265">
                  <a:extLst>
                    <a:ext uri="{9D8B030D-6E8A-4147-A177-3AD203B41FA5}">
                      <a16:colId xmlns:a16="http://schemas.microsoft.com/office/drawing/2014/main" val="3525492661"/>
                    </a:ext>
                  </a:extLst>
                </a:gridCol>
                <a:gridCol w="137265">
                  <a:extLst>
                    <a:ext uri="{9D8B030D-6E8A-4147-A177-3AD203B41FA5}">
                      <a16:colId xmlns:a16="http://schemas.microsoft.com/office/drawing/2014/main" val="1478626629"/>
                    </a:ext>
                  </a:extLst>
                </a:gridCol>
                <a:gridCol w="137265">
                  <a:extLst>
                    <a:ext uri="{9D8B030D-6E8A-4147-A177-3AD203B41FA5}">
                      <a16:colId xmlns:a16="http://schemas.microsoft.com/office/drawing/2014/main" val="396043378"/>
                    </a:ext>
                  </a:extLst>
                </a:gridCol>
                <a:gridCol w="137265">
                  <a:extLst>
                    <a:ext uri="{9D8B030D-6E8A-4147-A177-3AD203B41FA5}">
                      <a16:colId xmlns:a16="http://schemas.microsoft.com/office/drawing/2014/main" val="1836392274"/>
                    </a:ext>
                  </a:extLst>
                </a:gridCol>
                <a:gridCol w="137265">
                  <a:extLst>
                    <a:ext uri="{9D8B030D-6E8A-4147-A177-3AD203B41FA5}">
                      <a16:colId xmlns:a16="http://schemas.microsoft.com/office/drawing/2014/main" val="3309402070"/>
                    </a:ext>
                  </a:extLst>
                </a:gridCol>
                <a:gridCol w="137265">
                  <a:extLst>
                    <a:ext uri="{9D8B030D-6E8A-4147-A177-3AD203B41FA5}">
                      <a16:colId xmlns:a16="http://schemas.microsoft.com/office/drawing/2014/main" val="1234196820"/>
                    </a:ext>
                  </a:extLst>
                </a:gridCol>
                <a:gridCol w="137265">
                  <a:extLst>
                    <a:ext uri="{9D8B030D-6E8A-4147-A177-3AD203B41FA5}">
                      <a16:colId xmlns:a16="http://schemas.microsoft.com/office/drawing/2014/main" val="2037394629"/>
                    </a:ext>
                  </a:extLst>
                </a:gridCol>
                <a:gridCol w="137265">
                  <a:extLst>
                    <a:ext uri="{9D8B030D-6E8A-4147-A177-3AD203B41FA5}">
                      <a16:colId xmlns:a16="http://schemas.microsoft.com/office/drawing/2014/main" val="1842554993"/>
                    </a:ext>
                  </a:extLst>
                </a:gridCol>
                <a:gridCol w="137265">
                  <a:extLst>
                    <a:ext uri="{9D8B030D-6E8A-4147-A177-3AD203B41FA5}">
                      <a16:colId xmlns:a16="http://schemas.microsoft.com/office/drawing/2014/main" val="3715941201"/>
                    </a:ext>
                  </a:extLst>
                </a:gridCol>
                <a:gridCol w="137265">
                  <a:extLst>
                    <a:ext uri="{9D8B030D-6E8A-4147-A177-3AD203B41FA5}">
                      <a16:colId xmlns:a16="http://schemas.microsoft.com/office/drawing/2014/main" val="3166118734"/>
                    </a:ext>
                  </a:extLst>
                </a:gridCol>
                <a:gridCol w="137265">
                  <a:extLst>
                    <a:ext uri="{9D8B030D-6E8A-4147-A177-3AD203B41FA5}">
                      <a16:colId xmlns:a16="http://schemas.microsoft.com/office/drawing/2014/main" val="1068537780"/>
                    </a:ext>
                  </a:extLst>
                </a:gridCol>
                <a:gridCol w="137265">
                  <a:extLst>
                    <a:ext uri="{9D8B030D-6E8A-4147-A177-3AD203B41FA5}">
                      <a16:colId xmlns:a16="http://schemas.microsoft.com/office/drawing/2014/main" val="2499096880"/>
                    </a:ext>
                  </a:extLst>
                </a:gridCol>
                <a:gridCol w="137265">
                  <a:extLst>
                    <a:ext uri="{9D8B030D-6E8A-4147-A177-3AD203B41FA5}">
                      <a16:colId xmlns:a16="http://schemas.microsoft.com/office/drawing/2014/main" val="2755392941"/>
                    </a:ext>
                  </a:extLst>
                </a:gridCol>
                <a:gridCol w="137265">
                  <a:extLst>
                    <a:ext uri="{9D8B030D-6E8A-4147-A177-3AD203B41FA5}">
                      <a16:colId xmlns:a16="http://schemas.microsoft.com/office/drawing/2014/main" val="745536936"/>
                    </a:ext>
                  </a:extLst>
                </a:gridCol>
                <a:gridCol w="137265">
                  <a:extLst>
                    <a:ext uri="{9D8B030D-6E8A-4147-A177-3AD203B41FA5}">
                      <a16:colId xmlns:a16="http://schemas.microsoft.com/office/drawing/2014/main" val="1882925406"/>
                    </a:ext>
                  </a:extLst>
                </a:gridCol>
                <a:gridCol w="137265">
                  <a:extLst>
                    <a:ext uri="{9D8B030D-6E8A-4147-A177-3AD203B41FA5}">
                      <a16:colId xmlns:a16="http://schemas.microsoft.com/office/drawing/2014/main" val="2090763835"/>
                    </a:ext>
                  </a:extLst>
                </a:gridCol>
                <a:gridCol w="137265">
                  <a:extLst>
                    <a:ext uri="{9D8B030D-6E8A-4147-A177-3AD203B41FA5}">
                      <a16:colId xmlns:a16="http://schemas.microsoft.com/office/drawing/2014/main" val="645275011"/>
                    </a:ext>
                  </a:extLst>
                </a:gridCol>
                <a:gridCol w="137265">
                  <a:extLst>
                    <a:ext uri="{9D8B030D-6E8A-4147-A177-3AD203B41FA5}">
                      <a16:colId xmlns:a16="http://schemas.microsoft.com/office/drawing/2014/main" val="2967154178"/>
                    </a:ext>
                  </a:extLst>
                </a:gridCol>
                <a:gridCol w="137265">
                  <a:extLst>
                    <a:ext uri="{9D8B030D-6E8A-4147-A177-3AD203B41FA5}">
                      <a16:colId xmlns:a16="http://schemas.microsoft.com/office/drawing/2014/main" val="2567255708"/>
                    </a:ext>
                  </a:extLst>
                </a:gridCol>
                <a:gridCol w="137265">
                  <a:extLst>
                    <a:ext uri="{9D8B030D-6E8A-4147-A177-3AD203B41FA5}">
                      <a16:colId xmlns:a16="http://schemas.microsoft.com/office/drawing/2014/main" val="447926226"/>
                    </a:ext>
                  </a:extLst>
                </a:gridCol>
                <a:gridCol w="137265">
                  <a:extLst>
                    <a:ext uri="{9D8B030D-6E8A-4147-A177-3AD203B41FA5}">
                      <a16:colId xmlns:a16="http://schemas.microsoft.com/office/drawing/2014/main" val="444868146"/>
                    </a:ext>
                  </a:extLst>
                </a:gridCol>
                <a:gridCol w="137265">
                  <a:extLst>
                    <a:ext uri="{9D8B030D-6E8A-4147-A177-3AD203B41FA5}">
                      <a16:colId xmlns:a16="http://schemas.microsoft.com/office/drawing/2014/main" val="3613904281"/>
                    </a:ext>
                  </a:extLst>
                </a:gridCol>
                <a:gridCol w="137265">
                  <a:extLst>
                    <a:ext uri="{9D8B030D-6E8A-4147-A177-3AD203B41FA5}">
                      <a16:colId xmlns:a16="http://schemas.microsoft.com/office/drawing/2014/main" val="1250840478"/>
                    </a:ext>
                  </a:extLst>
                </a:gridCol>
              </a:tblGrid>
              <a:tr h="0">
                <a:tc>
                  <a:txBody>
                    <a:bodyPr/>
                    <a:lstStyle/>
                    <a:p>
                      <a:endParaRPr lang="en-US" sz="900" dirty="0"/>
                    </a:p>
                  </a:txBody>
                  <a:tcPr marL="55440" marR="55440" marT="9720" marB="9720">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339912864"/>
                  </a:ext>
                </a:extLst>
              </a:tr>
              <a:tr h="0">
                <a:tc>
                  <a:txBody>
                    <a:bodyPr/>
                    <a:lstStyle/>
                    <a:p>
                      <a:endParaRPr lang="en-US" sz="900" dirty="0"/>
                    </a:p>
                  </a:txBody>
                  <a:tcPr marL="55440" marR="55440" marT="9720" marB="9720">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696814584"/>
                  </a:ext>
                </a:extLst>
              </a:tr>
              <a:tr h="0">
                <a:tc>
                  <a:txBody>
                    <a:bodyPr/>
                    <a:lstStyle/>
                    <a:p>
                      <a:endParaRPr lang="en-US" sz="900" dirty="0"/>
                    </a:p>
                  </a:txBody>
                  <a:tcPr marL="55440" marR="55440" marT="9720" marB="9720">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solidFill>
                          <a:srgbClr val="D7CBD9"/>
                        </a:solidFill>
                      </a:endParaRPr>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7CBD9"/>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solidFill>
                          <a:srgbClr val="D7CBD9"/>
                        </a:solidFill>
                      </a:endParaRPr>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030A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030A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5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030A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2F92"/>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030A0"/>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793838671"/>
                  </a:ext>
                </a:extLst>
              </a:tr>
              <a:tr h="0">
                <a:tc>
                  <a:txBody>
                    <a:bodyPr/>
                    <a:lstStyle/>
                    <a:p>
                      <a:endParaRPr lang="en-US" sz="900" dirty="0"/>
                    </a:p>
                  </a:txBody>
                  <a:tcPr marL="55440" marR="55440" marT="9720" marB="9720">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sz="900" dirty="0"/>
                    </a:p>
                  </a:txBody>
                  <a:tcPr marL="55440" marR="55440" marT="9720" marB="9720">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199587106"/>
                  </a:ext>
                </a:extLst>
              </a:tr>
            </a:tbl>
          </a:graphicData>
        </a:graphic>
      </p:graphicFrame>
      <p:sp>
        <p:nvSpPr>
          <p:cNvPr id="158" name="TextBox 157">
            <a:extLst>
              <a:ext uri="{FF2B5EF4-FFF2-40B4-BE49-F238E27FC236}">
                <a16:creationId xmlns:a16="http://schemas.microsoft.com/office/drawing/2014/main" id="{A7F4B13E-B5B2-F150-4D60-2C6E94B5800C}"/>
              </a:ext>
            </a:extLst>
          </p:cNvPr>
          <p:cNvSpPr txBox="1"/>
          <p:nvPr/>
        </p:nvSpPr>
        <p:spPr>
          <a:xfrm>
            <a:off x="7464152" y="5373216"/>
            <a:ext cx="2232248" cy="553998"/>
          </a:xfrm>
          <a:prstGeom prst="rect">
            <a:avLst/>
          </a:prstGeom>
          <a:noFill/>
        </p:spPr>
        <p:txBody>
          <a:bodyPr wrap="square" lIns="0" tIns="0" rIns="0" bIns="0" rtlCol="0">
            <a:spAutoFit/>
          </a:bodyPr>
          <a:lstStyle/>
          <a:p>
            <a:r>
              <a:rPr lang="en-GB" sz="1200" b="1" dirty="0">
                <a:latin typeface="Arial" panose="020B0604020202020204" pitchFamily="34" charset="0"/>
                <a:cs typeface="Arial" panose="020B0604020202020204" pitchFamily="34" charset="0"/>
              </a:rPr>
              <a:t>Brain metastases</a:t>
            </a:r>
          </a:p>
          <a:p>
            <a:r>
              <a:rPr lang="en-GB" sz="1200" dirty="0">
                <a:solidFill>
                  <a:schemeClr val="bg1">
                    <a:lumMod val="85000"/>
                  </a:schemeClr>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No</a:t>
            </a:r>
          </a:p>
          <a:p>
            <a:r>
              <a:rPr lang="en-GB" sz="1200" dirty="0">
                <a:solidFill>
                  <a:schemeClr val="accent6"/>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Yes</a:t>
            </a:r>
          </a:p>
        </p:txBody>
      </p:sp>
      <p:sp>
        <p:nvSpPr>
          <p:cNvPr id="159" name="TextBox 158">
            <a:extLst>
              <a:ext uri="{FF2B5EF4-FFF2-40B4-BE49-F238E27FC236}">
                <a16:creationId xmlns:a16="http://schemas.microsoft.com/office/drawing/2014/main" id="{7949EF4F-8907-067F-952F-AE17367580AD}"/>
              </a:ext>
            </a:extLst>
          </p:cNvPr>
          <p:cNvSpPr txBox="1"/>
          <p:nvPr/>
        </p:nvSpPr>
        <p:spPr>
          <a:xfrm>
            <a:off x="7464152" y="2370946"/>
            <a:ext cx="2232248" cy="1292662"/>
          </a:xfrm>
          <a:prstGeom prst="rect">
            <a:avLst/>
          </a:prstGeom>
          <a:noFill/>
        </p:spPr>
        <p:txBody>
          <a:bodyPr wrap="square" lIns="0" tIns="0" rIns="0" bIns="0" rtlCol="0">
            <a:spAutoFit/>
          </a:bodyPr>
          <a:lstStyle/>
          <a:p>
            <a:r>
              <a:rPr lang="en-GB" sz="1200" b="1" dirty="0">
                <a:latin typeface="Arial" panose="020B0604020202020204" pitchFamily="34" charset="0"/>
                <a:cs typeface="Arial" panose="020B0604020202020204" pitchFamily="34" charset="0"/>
              </a:rPr>
              <a:t>BOR by IRC</a:t>
            </a:r>
          </a:p>
          <a:p>
            <a:r>
              <a:rPr lang="en-GB" sz="1200" dirty="0">
                <a:solidFill>
                  <a:schemeClr val="accent1">
                    <a:lumMod val="20000"/>
                    <a:lumOff val="80000"/>
                  </a:schemeClr>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Not evaluable</a:t>
            </a:r>
          </a:p>
          <a:p>
            <a:r>
              <a:rPr lang="en-GB" sz="1200" dirty="0">
                <a:solidFill>
                  <a:srgbClr val="FFC00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Progressive disease</a:t>
            </a:r>
          </a:p>
          <a:p>
            <a:r>
              <a:rPr lang="en-GB" sz="1200" dirty="0">
                <a:solidFill>
                  <a:srgbClr val="00B05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Stable disease</a:t>
            </a:r>
          </a:p>
          <a:p>
            <a:r>
              <a:rPr lang="en-GB" sz="1200" dirty="0">
                <a:solidFill>
                  <a:srgbClr val="92D05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Partial response</a:t>
            </a:r>
          </a:p>
          <a:p>
            <a:r>
              <a:rPr lang="en-GB" sz="1200" dirty="0">
                <a:solidFill>
                  <a:schemeClr val="accent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Complete response</a:t>
            </a:r>
          </a:p>
          <a:p>
            <a:r>
              <a:rPr lang="en-GB" sz="1200" dirty="0">
                <a:solidFill>
                  <a:schemeClr val="accent1">
                    <a:lumMod val="50000"/>
                  </a:schemeClr>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Undefined</a:t>
            </a:r>
          </a:p>
        </p:txBody>
      </p:sp>
      <p:sp>
        <p:nvSpPr>
          <p:cNvPr id="160" name="TextBox 159">
            <a:extLst>
              <a:ext uri="{FF2B5EF4-FFF2-40B4-BE49-F238E27FC236}">
                <a16:creationId xmlns:a16="http://schemas.microsoft.com/office/drawing/2014/main" id="{B43888E1-10C6-CCDD-96EE-1F7C273850B0}"/>
              </a:ext>
            </a:extLst>
          </p:cNvPr>
          <p:cNvSpPr txBox="1"/>
          <p:nvPr/>
        </p:nvSpPr>
        <p:spPr>
          <a:xfrm>
            <a:off x="7464152" y="3779748"/>
            <a:ext cx="2232248" cy="1477328"/>
          </a:xfrm>
          <a:prstGeom prst="rect">
            <a:avLst/>
          </a:prstGeom>
          <a:noFill/>
        </p:spPr>
        <p:txBody>
          <a:bodyPr wrap="square" lIns="0" tIns="0" rIns="0" bIns="0" rtlCol="0">
            <a:spAutoFit/>
          </a:bodyPr>
          <a:lstStyle/>
          <a:p>
            <a:r>
              <a:rPr lang="en-GB" sz="1200" b="1" dirty="0">
                <a:latin typeface="Arial" panose="020B0604020202020204" pitchFamily="34" charset="0"/>
                <a:cs typeface="Arial" panose="020B0604020202020204" pitchFamily="34" charset="0"/>
              </a:rPr>
              <a:t>BOR to prior ICI</a:t>
            </a:r>
          </a:p>
          <a:p>
            <a:r>
              <a:rPr lang="en-GB" sz="1200" dirty="0">
                <a:solidFill>
                  <a:schemeClr val="accent4">
                    <a:lumMod val="75000"/>
                  </a:schemeClr>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No prior ICI</a:t>
            </a:r>
          </a:p>
          <a:p>
            <a:r>
              <a:rPr lang="en-GB" sz="1200" dirty="0">
                <a:solidFill>
                  <a:srgbClr val="00B0F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Unknown</a:t>
            </a:r>
          </a:p>
          <a:p>
            <a:r>
              <a:rPr lang="en-GB" sz="1200" dirty="0">
                <a:solidFill>
                  <a:schemeClr val="accent5">
                    <a:lumMod val="90000"/>
                  </a:schemeClr>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Not evaluable</a:t>
            </a:r>
          </a:p>
          <a:p>
            <a:r>
              <a:rPr lang="en-GB" sz="1200" dirty="0">
                <a:solidFill>
                  <a:srgbClr val="7030A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Progressive disease</a:t>
            </a:r>
          </a:p>
          <a:p>
            <a:r>
              <a:rPr lang="en-GB" sz="1200" dirty="0">
                <a:solidFill>
                  <a:schemeClr val="accent5">
                    <a:lumMod val="50000"/>
                  </a:schemeClr>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Stable disease</a:t>
            </a:r>
          </a:p>
          <a:p>
            <a:r>
              <a:rPr lang="en-GB" sz="1200" dirty="0">
                <a:solidFill>
                  <a:srgbClr val="0070C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Partial response</a:t>
            </a:r>
          </a:p>
          <a:p>
            <a:r>
              <a:rPr lang="en-GB" sz="1200" dirty="0">
                <a:solidFill>
                  <a:srgbClr val="FF2F92"/>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Complete response</a:t>
            </a:r>
          </a:p>
        </p:txBody>
      </p:sp>
      <p:sp>
        <p:nvSpPr>
          <p:cNvPr id="161" name="TextBox 160">
            <a:extLst>
              <a:ext uri="{FF2B5EF4-FFF2-40B4-BE49-F238E27FC236}">
                <a16:creationId xmlns:a16="http://schemas.microsoft.com/office/drawing/2014/main" id="{A70E0592-ADBF-85E3-F2F8-417B11D25945}"/>
              </a:ext>
            </a:extLst>
          </p:cNvPr>
          <p:cNvSpPr txBox="1"/>
          <p:nvPr/>
        </p:nvSpPr>
        <p:spPr>
          <a:xfrm>
            <a:off x="695400" y="5056148"/>
            <a:ext cx="1505650" cy="677108"/>
          </a:xfrm>
          <a:prstGeom prst="rect">
            <a:avLst/>
          </a:prstGeom>
          <a:noFill/>
        </p:spPr>
        <p:txBody>
          <a:bodyPr wrap="square" lIns="0" tIns="0" rIns="0" bIns="0" rtlCol="0">
            <a:spAutoFit/>
          </a:bodyPr>
          <a:lstStyle/>
          <a:p>
            <a:pPr algn="r"/>
            <a:r>
              <a:rPr lang="en-GB" sz="1100" b="1" i="1" dirty="0">
                <a:latin typeface="Arial" panose="020B0604020202020204" pitchFamily="34" charset="0"/>
                <a:cs typeface="Arial" panose="020B0604020202020204" pitchFamily="34" charset="0"/>
              </a:rPr>
              <a:t>NTRK</a:t>
            </a:r>
            <a:r>
              <a:rPr lang="en-GB" sz="1100" b="1" dirty="0">
                <a:latin typeface="Arial" panose="020B0604020202020204" pitchFamily="34" charset="0"/>
                <a:cs typeface="Arial" panose="020B0604020202020204" pitchFamily="34" charset="0"/>
              </a:rPr>
              <a:t> gene</a:t>
            </a:r>
          </a:p>
          <a:p>
            <a:pPr algn="r"/>
            <a:r>
              <a:rPr lang="en-GB" sz="1100" b="1" dirty="0">
                <a:latin typeface="Arial" panose="020B0604020202020204" pitchFamily="34" charset="0"/>
                <a:cs typeface="Arial" panose="020B0604020202020204" pitchFamily="34" charset="0"/>
              </a:rPr>
              <a:t>BOR by IRC</a:t>
            </a:r>
          </a:p>
          <a:p>
            <a:pPr algn="r"/>
            <a:r>
              <a:rPr lang="en-GB" sz="1100" b="1" dirty="0">
                <a:latin typeface="Arial" panose="020B0604020202020204" pitchFamily="34" charset="0"/>
                <a:cs typeface="Arial" panose="020B0604020202020204" pitchFamily="34" charset="0"/>
              </a:rPr>
              <a:t>BOR to prior ICI</a:t>
            </a:r>
          </a:p>
          <a:p>
            <a:pPr algn="r"/>
            <a:r>
              <a:rPr lang="en-GB" sz="1100" b="1" dirty="0">
                <a:latin typeface="Arial" panose="020B0604020202020204" pitchFamily="34" charset="0"/>
                <a:cs typeface="Arial" panose="020B0604020202020204" pitchFamily="34" charset="0"/>
              </a:rPr>
              <a:t>Brain metastases</a:t>
            </a:r>
          </a:p>
        </p:txBody>
      </p:sp>
      <p:cxnSp>
        <p:nvCxnSpPr>
          <p:cNvPr id="92" name="Straight Connector 91">
            <a:extLst>
              <a:ext uri="{FF2B5EF4-FFF2-40B4-BE49-F238E27FC236}">
                <a16:creationId xmlns:a16="http://schemas.microsoft.com/office/drawing/2014/main" id="{2DD9BF55-8EC8-1467-1295-DE1B20B10708}"/>
              </a:ext>
            </a:extLst>
          </p:cNvPr>
          <p:cNvCxnSpPr>
            <a:cxnSpLocks/>
          </p:cNvCxnSpPr>
          <p:nvPr/>
        </p:nvCxnSpPr>
        <p:spPr>
          <a:xfrm>
            <a:off x="2007941" y="3313807"/>
            <a:ext cx="47813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97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C9ED2-20DB-5006-2402-21481483835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C853530-199F-749B-D813-B0E9D44C9981}"/>
              </a:ext>
            </a:extLst>
          </p:cNvPr>
          <p:cNvSpPr>
            <a:spLocks noGrp="1"/>
          </p:cNvSpPr>
          <p:nvPr>
            <p:ph type="body" idx="1"/>
          </p:nvPr>
        </p:nvSpPr>
        <p:spPr>
          <a:xfrm>
            <a:off x="609600" y="1052736"/>
            <a:ext cx="10972800" cy="702470"/>
          </a:xfrm>
        </p:spPr>
        <p:txBody>
          <a:bodyPr/>
          <a:lstStyle/>
          <a:p>
            <a:r>
              <a:rPr lang="en-GB" dirty="0"/>
              <a:t>duration of treatment and clinical outcomes in patients with </a:t>
            </a:r>
            <a:r>
              <a:rPr lang="en-GB" dirty="0" err="1"/>
              <a:t>trk</a:t>
            </a:r>
            <a:r>
              <a:rPr lang="en-GB" dirty="0"/>
              <a:t> fusion lung cancer </a:t>
            </a:r>
            <a:r>
              <a:rPr lang="en-US" dirty="0"/>
              <a:t>(n=32)</a:t>
            </a:r>
          </a:p>
        </p:txBody>
      </p:sp>
      <p:sp>
        <p:nvSpPr>
          <p:cNvPr id="2" name="Title 1">
            <a:extLst>
              <a:ext uri="{FF2B5EF4-FFF2-40B4-BE49-F238E27FC236}">
                <a16:creationId xmlns:a16="http://schemas.microsoft.com/office/drawing/2014/main" id="{E96A04B3-60E1-F5BA-47BB-99C2E41201D5}"/>
              </a:ext>
            </a:extLst>
          </p:cNvPr>
          <p:cNvSpPr>
            <a:spLocks noGrp="1"/>
          </p:cNvSpPr>
          <p:nvPr>
            <p:ph type="title"/>
          </p:nvPr>
        </p:nvSpPr>
        <p:spPr/>
        <p:txBody>
          <a:bodyPr/>
          <a:lstStyle/>
          <a:p>
            <a:r>
              <a:rPr lang="en-GB" dirty="0"/>
              <a:t>Larotrectinib in trk fusion-positive lung cancer</a:t>
            </a:r>
          </a:p>
        </p:txBody>
      </p:sp>
      <p:sp>
        <p:nvSpPr>
          <p:cNvPr id="9" name="Content Placeholder 8">
            <a:extLst>
              <a:ext uri="{FF2B5EF4-FFF2-40B4-BE49-F238E27FC236}">
                <a16:creationId xmlns:a16="http://schemas.microsoft.com/office/drawing/2014/main" id="{E93A293A-BF90-B4FD-3B1B-7E273830A0A3}"/>
              </a:ext>
            </a:extLst>
          </p:cNvPr>
          <p:cNvSpPr>
            <a:spLocks noGrp="1"/>
          </p:cNvSpPr>
          <p:nvPr>
            <p:ph sz="quarter" idx="15"/>
          </p:nvPr>
        </p:nvSpPr>
        <p:spPr/>
        <p:txBody>
          <a:bodyPr anchor="b" anchorCtr="0"/>
          <a:lstStyle/>
          <a:p>
            <a:r>
              <a:rPr lang="en-GB" dirty="0">
                <a:solidFill>
                  <a:schemeClr val="tx2"/>
                </a:solidFill>
              </a:rPr>
              <a:t>No patients had prior tyrosine kinase inhibitor treatment</a:t>
            </a:r>
          </a:p>
          <a:p>
            <a:r>
              <a:rPr lang="en-GB" dirty="0"/>
              <a:t>Lin JJ, et al. J Clin Oncol 44, 2026 (suppl 16; abstr 8618). Poster presentation (ASCO 2026)</a:t>
            </a:r>
            <a:endParaRPr lang="en-GB" dirty="0">
              <a:solidFill>
                <a:schemeClr val="tx2"/>
              </a:solidFill>
            </a:endParaRPr>
          </a:p>
        </p:txBody>
      </p:sp>
      <p:sp>
        <p:nvSpPr>
          <p:cNvPr id="5" name="Slide Number Placeholder 4">
            <a:extLst>
              <a:ext uri="{FF2B5EF4-FFF2-40B4-BE49-F238E27FC236}">
                <a16:creationId xmlns:a16="http://schemas.microsoft.com/office/drawing/2014/main" id="{C1A6C929-804F-3B6E-F8B0-5CE9AC33BA2F}"/>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8" name="TextBox 7">
            <a:extLst>
              <a:ext uri="{FF2B5EF4-FFF2-40B4-BE49-F238E27FC236}">
                <a16:creationId xmlns:a16="http://schemas.microsoft.com/office/drawing/2014/main" id="{5519B166-5CBE-CF52-267C-724A8082BEE0}"/>
              </a:ext>
            </a:extLst>
          </p:cNvPr>
          <p:cNvSpPr txBox="1"/>
          <p:nvPr/>
        </p:nvSpPr>
        <p:spPr>
          <a:xfrm>
            <a:off x="9624392" y="1772816"/>
            <a:ext cx="1656184" cy="738664"/>
          </a:xfrm>
          <a:prstGeom prst="rect">
            <a:avLst/>
          </a:prstGeom>
          <a:noFill/>
        </p:spPr>
        <p:txBody>
          <a:bodyPr wrap="square" lIns="0" tIns="0" rIns="0" bIns="0" rtlCol="0">
            <a:spAutoFit/>
          </a:bodyPr>
          <a:lstStyle/>
          <a:p>
            <a:r>
              <a:rPr lang="en-GB" sz="1200" dirty="0">
                <a:latin typeface="Arial" panose="020B0604020202020204" pitchFamily="34" charset="0"/>
                <a:ea typeface="Aileron" charset="0"/>
                <a:cs typeface="Arial" panose="020B0604020202020204" pitchFamily="34" charset="0"/>
              </a:rPr>
              <a:t>Died</a:t>
            </a:r>
          </a:p>
          <a:p>
            <a:r>
              <a:rPr lang="en-GB" sz="1200" dirty="0">
                <a:latin typeface="Arial" panose="020B0604020202020204" pitchFamily="34" charset="0"/>
                <a:ea typeface="Aileron" charset="0"/>
                <a:cs typeface="Arial" panose="020B0604020202020204" pitchFamily="34" charset="0"/>
              </a:rPr>
              <a:t>Complete response</a:t>
            </a:r>
          </a:p>
          <a:p>
            <a:r>
              <a:rPr lang="en-GB" sz="1200" dirty="0">
                <a:latin typeface="Arial" panose="020B0604020202020204" pitchFamily="34" charset="0"/>
                <a:ea typeface="Aileron" charset="0"/>
                <a:cs typeface="Arial" panose="020B0604020202020204" pitchFamily="34" charset="0"/>
              </a:rPr>
              <a:t>Partial response</a:t>
            </a:r>
          </a:p>
          <a:p>
            <a:r>
              <a:rPr lang="en-GB" sz="1200" dirty="0">
                <a:latin typeface="Arial" panose="020B0604020202020204" pitchFamily="34" charset="0"/>
                <a:ea typeface="Aileron" charset="0"/>
                <a:cs typeface="Arial" panose="020B0604020202020204" pitchFamily="34" charset="0"/>
              </a:rPr>
              <a:t>Progressive disease</a:t>
            </a:r>
            <a:endParaRPr lang="en-GB" sz="1200" baseline="30000" dirty="0">
              <a:latin typeface="Arial" panose="020B0604020202020204" pitchFamily="34" charset="0"/>
              <a:ea typeface="Aileron" charset="0"/>
              <a:cs typeface="Arial" panose="020B0604020202020204" pitchFamily="34" charset="0"/>
            </a:endParaRPr>
          </a:p>
        </p:txBody>
      </p:sp>
      <p:sp>
        <p:nvSpPr>
          <p:cNvPr id="11" name="Diamond 10">
            <a:extLst>
              <a:ext uri="{FF2B5EF4-FFF2-40B4-BE49-F238E27FC236}">
                <a16:creationId xmlns:a16="http://schemas.microsoft.com/office/drawing/2014/main" id="{9E4BCA0D-858E-C294-B317-5E430B3351A7}"/>
              </a:ext>
            </a:extLst>
          </p:cNvPr>
          <p:cNvSpPr/>
          <p:nvPr/>
        </p:nvSpPr>
        <p:spPr>
          <a:xfrm>
            <a:off x="9403670" y="1969820"/>
            <a:ext cx="129600" cy="129600"/>
          </a:xfrm>
          <a:prstGeom prst="diamond">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iamond 11">
            <a:extLst>
              <a:ext uri="{FF2B5EF4-FFF2-40B4-BE49-F238E27FC236}">
                <a16:creationId xmlns:a16="http://schemas.microsoft.com/office/drawing/2014/main" id="{4B0F5017-FBC7-5374-16BF-D49D68B45EF3}"/>
              </a:ext>
            </a:extLst>
          </p:cNvPr>
          <p:cNvSpPr/>
          <p:nvPr/>
        </p:nvSpPr>
        <p:spPr>
          <a:xfrm>
            <a:off x="9403670" y="2144445"/>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5-point Star 12">
            <a:extLst>
              <a:ext uri="{FF2B5EF4-FFF2-40B4-BE49-F238E27FC236}">
                <a16:creationId xmlns:a16="http://schemas.microsoft.com/office/drawing/2014/main" id="{3BC07723-6621-5A73-CAE3-204FB09B2117}"/>
              </a:ext>
            </a:extLst>
          </p:cNvPr>
          <p:cNvSpPr/>
          <p:nvPr/>
        </p:nvSpPr>
        <p:spPr>
          <a:xfrm>
            <a:off x="9397554" y="1786191"/>
            <a:ext cx="141833" cy="141833"/>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311B0B6-B752-7B7A-780B-55A673B6D5DA}"/>
              </a:ext>
            </a:extLst>
          </p:cNvPr>
          <p:cNvSpPr/>
          <p:nvPr/>
        </p:nvSpPr>
        <p:spPr>
          <a:xfrm>
            <a:off x="9414681" y="2341146"/>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545D881-F19D-8B53-8E4F-C358085951CE}"/>
              </a:ext>
            </a:extLst>
          </p:cNvPr>
          <p:cNvSpPr txBox="1"/>
          <p:nvPr/>
        </p:nvSpPr>
        <p:spPr>
          <a:xfrm rot="16200000">
            <a:off x="-542707" y="3786102"/>
            <a:ext cx="3133578"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Duration of treatment (months)</a:t>
            </a:r>
          </a:p>
        </p:txBody>
      </p:sp>
      <p:cxnSp>
        <p:nvCxnSpPr>
          <p:cNvPr id="26" name="Straight Connector 25">
            <a:extLst>
              <a:ext uri="{FF2B5EF4-FFF2-40B4-BE49-F238E27FC236}">
                <a16:creationId xmlns:a16="http://schemas.microsoft.com/office/drawing/2014/main" id="{46553963-8920-24DA-48C7-1816D0403E15}"/>
              </a:ext>
            </a:extLst>
          </p:cNvPr>
          <p:cNvCxnSpPr>
            <a:cxnSpLocks/>
          </p:cNvCxnSpPr>
          <p:nvPr/>
        </p:nvCxnSpPr>
        <p:spPr>
          <a:xfrm flipV="1">
            <a:off x="1727649" y="1956122"/>
            <a:ext cx="0" cy="36509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897EA1F9-E31D-61C9-B4EF-90842371FA6F}"/>
              </a:ext>
            </a:extLst>
          </p:cNvPr>
          <p:cNvSpPr txBox="1"/>
          <p:nvPr/>
        </p:nvSpPr>
        <p:spPr>
          <a:xfrm>
            <a:off x="1287861" y="5460088"/>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52" name="Oval 51">
            <a:extLst>
              <a:ext uri="{FF2B5EF4-FFF2-40B4-BE49-F238E27FC236}">
                <a16:creationId xmlns:a16="http://schemas.microsoft.com/office/drawing/2014/main" id="{A765FF87-EE78-4361-4897-72153141A8E8}"/>
              </a:ext>
            </a:extLst>
          </p:cNvPr>
          <p:cNvSpPr/>
          <p:nvPr/>
        </p:nvSpPr>
        <p:spPr>
          <a:xfrm>
            <a:off x="9414681" y="2341146"/>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88E25DE8-467A-672B-CFBA-E05541125FDB}"/>
              </a:ext>
            </a:extLst>
          </p:cNvPr>
          <p:cNvSpPr>
            <a:spLocks/>
          </p:cNvSpPr>
          <p:nvPr/>
        </p:nvSpPr>
        <p:spPr>
          <a:xfrm>
            <a:off x="9380148" y="3356658"/>
            <a:ext cx="180000" cy="224345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Diamond 131">
            <a:extLst>
              <a:ext uri="{FF2B5EF4-FFF2-40B4-BE49-F238E27FC236}">
                <a16:creationId xmlns:a16="http://schemas.microsoft.com/office/drawing/2014/main" id="{7DF8ACE1-C133-E706-B9B9-F8CF29A3EA77}"/>
              </a:ext>
            </a:extLst>
          </p:cNvPr>
          <p:cNvSpPr/>
          <p:nvPr/>
        </p:nvSpPr>
        <p:spPr>
          <a:xfrm>
            <a:off x="9405348" y="4589597"/>
            <a:ext cx="129600" cy="129600"/>
          </a:xfrm>
          <a:prstGeom prst="diamond">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CA53C380-AFB9-570D-7966-2B317364CC63}"/>
              </a:ext>
            </a:extLst>
          </p:cNvPr>
          <p:cNvSpPr>
            <a:spLocks/>
          </p:cNvSpPr>
          <p:nvPr/>
        </p:nvSpPr>
        <p:spPr>
          <a:xfrm>
            <a:off x="9144722" y="4126376"/>
            <a:ext cx="180000" cy="14737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Diamond 135">
            <a:extLst>
              <a:ext uri="{FF2B5EF4-FFF2-40B4-BE49-F238E27FC236}">
                <a16:creationId xmlns:a16="http://schemas.microsoft.com/office/drawing/2014/main" id="{D2193980-AE50-815E-5640-B3DB1AF4900C}"/>
              </a:ext>
            </a:extLst>
          </p:cNvPr>
          <p:cNvSpPr/>
          <p:nvPr/>
        </p:nvSpPr>
        <p:spPr>
          <a:xfrm>
            <a:off x="9169922"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5-point Star 137">
            <a:extLst>
              <a:ext uri="{FF2B5EF4-FFF2-40B4-BE49-F238E27FC236}">
                <a16:creationId xmlns:a16="http://schemas.microsoft.com/office/drawing/2014/main" id="{4F30ACC5-5E9E-CD71-3A3B-3E261951A13C}"/>
              </a:ext>
            </a:extLst>
          </p:cNvPr>
          <p:cNvSpPr/>
          <p:nvPr/>
        </p:nvSpPr>
        <p:spPr>
          <a:xfrm>
            <a:off x="9143486" y="2858722"/>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26A0CB3E-0A8A-D262-6D36-0691D7B0AB07}"/>
              </a:ext>
            </a:extLst>
          </p:cNvPr>
          <p:cNvSpPr>
            <a:spLocks/>
          </p:cNvSpPr>
          <p:nvPr/>
        </p:nvSpPr>
        <p:spPr>
          <a:xfrm>
            <a:off x="8909295" y="3761772"/>
            <a:ext cx="180000" cy="1838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Diamond 139">
            <a:extLst>
              <a:ext uri="{FF2B5EF4-FFF2-40B4-BE49-F238E27FC236}">
                <a16:creationId xmlns:a16="http://schemas.microsoft.com/office/drawing/2014/main" id="{3247E04E-0A79-378E-C084-EB60C20F6E29}"/>
              </a:ext>
            </a:extLst>
          </p:cNvPr>
          <p:cNvSpPr/>
          <p:nvPr/>
        </p:nvSpPr>
        <p:spPr>
          <a:xfrm>
            <a:off x="8934495"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DA49CE88-E418-C8D6-8432-0D2A6B40B733}"/>
              </a:ext>
            </a:extLst>
          </p:cNvPr>
          <p:cNvSpPr>
            <a:spLocks/>
          </p:cNvSpPr>
          <p:nvPr/>
        </p:nvSpPr>
        <p:spPr>
          <a:xfrm>
            <a:off x="8673868" y="3512916"/>
            <a:ext cx="180000" cy="20871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Diamond 141">
            <a:extLst>
              <a:ext uri="{FF2B5EF4-FFF2-40B4-BE49-F238E27FC236}">
                <a16:creationId xmlns:a16="http://schemas.microsoft.com/office/drawing/2014/main" id="{5EF3A523-95EB-F004-11F2-60D2A1009F77}"/>
              </a:ext>
            </a:extLst>
          </p:cNvPr>
          <p:cNvSpPr/>
          <p:nvPr/>
        </p:nvSpPr>
        <p:spPr>
          <a:xfrm>
            <a:off x="8699068" y="3861048"/>
            <a:ext cx="129600" cy="129600"/>
          </a:xfrm>
          <a:prstGeom prst="diamond">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C0CEECF5-ED8E-2823-ABD4-A2A85772483C}"/>
              </a:ext>
            </a:extLst>
          </p:cNvPr>
          <p:cNvSpPr>
            <a:spLocks/>
          </p:cNvSpPr>
          <p:nvPr/>
        </p:nvSpPr>
        <p:spPr>
          <a:xfrm>
            <a:off x="8438441" y="4826643"/>
            <a:ext cx="180000" cy="77347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062607BA-E725-0C7E-E979-CFBD356DF0B6}"/>
              </a:ext>
            </a:extLst>
          </p:cNvPr>
          <p:cNvSpPr/>
          <p:nvPr/>
        </p:nvSpPr>
        <p:spPr>
          <a:xfrm>
            <a:off x="8463641"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13C53612-267B-23FB-E16C-8218E1F71843}"/>
              </a:ext>
            </a:extLst>
          </p:cNvPr>
          <p:cNvSpPr>
            <a:spLocks/>
          </p:cNvSpPr>
          <p:nvPr/>
        </p:nvSpPr>
        <p:spPr>
          <a:xfrm>
            <a:off x="8203014" y="2662177"/>
            <a:ext cx="180000" cy="29379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Diamond 145">
            <a:extLst>
              <a:ext uri="{FF2B5EF4-FFF2-40B4-BE49-F238E27FC236}">
                <a16:creationId xmlns:a16="http://schemas.microsoft.com/office/drawing/2014/main" id="{792EEFE0-28E5-88F5-6DD2-01DAFCF3307F}"/>
              </a:ext>
            </a:extLst>
          </p:cNvPr>
          <p:cNvSpPr/>
          <p:nvPr/>
        </p:nvSpPr>
        <p:spPr>
          <a:xfrm>
            <a:off x="8228214"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a16="http://schemas.microsoft.com/office/drawing/2014/main" id="{1BDC87A9-25DF-91C0-D26F-F3301B666369}"/>
              </a:ext>
            </a:extLst>
          </p:cNvPr>
          <p:cNvSpPr/>
          <p:nvPr/>
        </p:nvSpPr>
        <p:spPr>
          <a:xfrm>
            <a:off x="8239225" y="2925045"/>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5-point Star 147">
            <a:extLst>
              <a:ext uri="{FF2B5EF4-FFF2-40B4-BE49-F238E27FC236}">
                <a16:creationId xmlns:a16="http://schemas.microsoft.com/office/drawing/2014/main" id="{56C9ED72-E87D-DE42-9A0C-91C464438401}"/>
              </a:ext>
            </a:extLst>
          </p:cNvPr>
          <p:cNvSpPr/>
          <p:nvPr/>
        </p:nvSpPr>
        <p:spPr>
          <a:xfrm>
            <a:off x="7951294" y="4027765"/>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2AC900C1-B97B-F273-25CA-6EC847FE04DC}"/>
              </a:ext>
            </a:extLst>
          </p:cNvPr>
          <p:cNvSpPr>
            <a:spLocks/>
          </p:cNvSpPr>
          <p:nvPr/>
        </p:nvSpPr>
        <p:spPr>
          <a:xfrm>
            <a:off x="7967587" y="4809281"/>
            <a:ext cx="180000" cy="7908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Diamond 149">
            <a:extLst>
              <a:ext uri="{FF2B5EF4-FFF2-40B4-BE49-F238E27FC236}">
                <a16:creationId xmlns:a16="http://schemas.microsoft.com/office/drawing/2014/main" id="{517F4F5F-A6EB-B420-89D3-C2B9BB8B458F}"/>
              </a:ext>
            </a:extLst>
          </p:cNvPr>
          <p:cNvSpPr/>
          <p:nvPr/>
        </p:nvSpPr>
        <p:spPr>
          <a:xfrm>
            <a:off x="7992787"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32F4649F-DE77-34DF-3F0A-7A97CA5C8EA0}"/>
              </a:ext>
            </a:extLst>
          </p:cNvPr>
          <p:cNvSpPr/>
          <p:nvPr/>
        </p:nvSpPr>
        <p:spPr>
          <a:xfrm>
            <a:off x="8003798" y="5085184"/>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51F4A131-9B08-F91E-9D1B-ECF5FDA753CC}"/>
              </a:ext>
            </a:extLst>
          </p:cNvPr>
          <p:cNvSpPr>
            <a:spLocks/>
          </p:cNvSpPr>
          <p:nvPr/>
        </p:nvSpPr>
        <p:spPr>
          <a:xfrm>
            <a:off x="7732160" y="4971327"/>
            <a:ext cx="180000" cy="6287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Diamond 152">
            <a:extLst>
              <a:ext uri="{FF2B5EF4-FFF2-40B4-BE49-F238E27FC236}">
                <a16:creationId xmlns:a16="http://schemas.microsoft.com/office/drawing/2014/main" id="{3AE1848D-3FE5-ED87-885B-DF9CDEEC9500}"/>
              </a:ext>
            </a:extLst>
          </p:cNvPr>
          <p:cNvSpPr/>
          <p:nvPr/>
        </p:nvSpPr>
        <p:spPr>
          <a:xfrm>
            <a:off x="7757360"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a:extLst>
              <a:ext uri="{FF2B5EF4-FFF2-40B4-BE49-F238E27FC236}">
                <a16:creationId xmlns:a16="http://schemas.microsoft.com/office/drawing/2014/main" id="{59D65063-4DC9-E79C-290E-62629E20A48D}"/>
              </a:ext>
            </a:extLst>
          </p:cNvPr>
          <p:cNvSpPr/>
          <p:nvPr/>
        </p:nvSpPr>
        <p:spPr>
          <a:xfrm>
            <a:off x="7768371" y="4905777"/>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5-point Star 155">
            <a:extLst>
              <a:ext uri="{FF2B5EF4-FFF2-40B4-BE49-F238E27FC236}">
                <a16:creationId xmlns:a16="http://schemas.microsoft.com/office/drawing/2014/main" id="{BDDC4652-2D70-2C7F-10C8-7F9D7E81BF52}"/>
              </a:ext>
            </a:extLst>
          </p:cNvPr>
          <p:cNvSpPr/>
          <p:nvPr/>
        </p:nvSpPr>
        <p:spPr>
          <a:xfrm>
            <a:off x="7494094" y="4077072"/>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0FA859F4-A200-800A-7DD6-BEDDC059856B}"/>
              </a:ext>
            </a:extLst>
          </p:cNvPr>
          <p:cNvSpPr>
            <a:spLocks/>
          </p:cNvSpPr>
          <p:nvPr/>
        </p:nvSpPr>
        <p:spPr>
          <a:xfrm>
            <a:off x="7496733" y="4311571"/>
            <a:ext cx="180000" cy="12885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Diamond 157">
            <a:extLst>
              <a:ext uri="{FF2B5EF4-FFF2-40B4-BE49-F238E27FC236}">
                <a16:creationId xmlns:a16="http://schemas.microsoft.com/office/drawing/2014/main" id="{049F5BF2-DA62-8B6C-0DB1-570DBB157200}"/>
              </a:ext>
            </a:extLst>
          </p:cNvPr>
          <p:cNvSpPr/>
          <p:nvPr/>
        </p:nvSpPr>
        <p:spPr>
          <a:xfrm>
            <a:off x="7521933"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39008DAC-4151-F608-6490-177ABC77F88E}"/>
              </a:ext>
            </a:extLst>
          </p:cNvPr>
          <p:cNvSpPr>
            <a:spLocks/>
          </p:cNvSpPr>
          <p:nvPr/>
        </p:nvSpPr>
        <p:spPr>
          <a:xfrm>
            <a:off x="7261306" y="4855580"/>
            <a:ext cx="180000" cy="744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Diamond 160">
            <a:extLst>
              <a:ext uri="{FF2B5EF4-FFF2-40B4-BE49-F238E27FC236}">
                <a16:creationId xmlns:a16="http://schemas.microsoft.com/office/drawing/2014/main" id="{47679354-3D53-7DFC-46A2-3E4812ADE9B9}"/>
              </a:ext>
            </a:extLst>
          </p:cNvPr>
          <p:cNvSpPr/>
          <p:nvPr/>
        </p:nvSpPr>
        <p:spPr>
          <a:xfrm>
            <a:off x="7286506"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7C096CED-4FF5-CF28-F325-BDB759FC0401}"/>
              </a:ext>
            </a:extLst>
          </p:cNvPr>
          <p:cNvSpPr/>
          <p:nvPr/>
        </p:nvSpPr>
        <p:spPr>
          <a:xfrm>
            <a:off x="7297517" y="5265638"/>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5-point Star 158">
            <a:extLst>
              <a:ext uri="{FF2B5EF4-FFF2-40B4-BE49-F238E27FC236}">
                <a16:creationId xmlns:a16="http://schemas.microsoft.com/office/drawing/2014/main" id="{0D0A44B8-01DD-F59D-D588-00E85108E5A8}"/>
              </a:ext>
            </a:extLst>
          </p:cNvPr>
          <p:cNvSpPr/>
          <p:nvPr/>
        </p:nvSpPr>
        <p:spPr>
          <a:xfrm>
            <a:off x="7251025" y="4704333"/>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E76349F2-8AC3-CB2C-B5FF-9AD7B39F0BE2}"/>
              </a:ext>
            </a:extLst>
          </p:cNvPr>
          <p:cNvSpPr>
            <a:spLocks/>
          </p:cNvSpPr>
          <p:nvPr/>
        </p:nvSpPr>
        <p:spPr>
          <a:xfrm>
            <a:off x="7025879" y="4977114"/>
            <a:ext cx="180000" cy="623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Diamond 163">
            <a:extLst>
              <a:ext uri="{FF2B5EF4-FFF2-40B4-BE49-F238E27FC236}">
                <a16:creationId xmlns:a16="http://schemas.microsoft.com/office/drawing/2014/main" id="{187F25D0-5C08-F3E9-962C-F7135F1BC138}"/>
              </a:ext>
            </a:extLst>
          </p:cNvPr>
          <p:cNvSpPr/>
          <p:nvPr/>
        </p:nvSpPr>
        <p:spPr>
          <a:xfrm>
            <a:off x="7051079"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FAE8F5B2-A040-9A3C-4BD5-CEA00FA5BC89}"/>
              </a:ext>
            </a:extLst>
          </p:cNvPr>
          <p:cNvSpPr/>
          <p:nvPr/>
        </p:nvSpPr>
        <p:spPr>
          <a:xfrm>
            <a:off x="7062090" y="5157192"/>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5-point Star 165">
            <a:extLst>
              <a:ext uri="{FF2B5EF4-FFF2-40B4-BE49-F238E27FC236}">
                <a16:creationId xmlns:a16="http://schemas.microsoft.com/office/drawing/2014/main" id="{511E9AFA-35C4-A693-27F1-3B9098ADE847}"/>
              </a:ext>
            </a:extLst>
          </p:cNvPr>
          <p:cNvSpPr/>
          <p:nvPr/>
        </p:nvSpPr>
        <p:spPr>
          <a:xfrm>
            <a:off x="7019531" y="4797152"/>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TextBox 166">
            <a:extLst>
              <a:ext uri="{FF2B5EF4-FFF2-40B4-BE49-F238E27FC236}">
                <a16:creationId xmlns:a16="http://schemas.microsoft.com/office/drawing/2014/main" id="{4FD60542-943D-AF3F-771B-44F817A77D90}"/>
              </a:ext>
            </a:extLst>
          </p:cNvPr>
          <p:cNvSpPr txBox="1"/>
          <p:nvPr/>
        </p:nvSpPr>
        <p:spPr>
          <a:xfrm>
            <a:off x="1287861" y="228686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84</a:t>
            </a:r>
          </a:p>
        </p:txBody>
      </p:sp>
      <p:cxnSp>
        <p:nvCxnSpPr>
          <p:cNvPr id="168" name="Straight Connector 167">
            <a:extLst>
              <a:ext uri="{FF2B5EF4-FFF2-40B4-BE49-F238E27FC236}">
                <a16:creationId xmlns:a16="http://schemas.microsoft.com/office/drawing/2014/main" id="{529FDE3E-FD5F-3107-F181-CC47F4700F75}"/>
              </a:ext>
            </a:extLst>
          </p:cNvPr>
          <p:cNvCxnSpPr/>
          <p:nvPr/>
        </p:nvCxnSpPr>
        <p:spPr>
          <a:xfrm>
            <a:off x="1647901" y="242608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0" name="TextBox 169">
            <a:extLst>
              <a:ext uri="{FF2B5EF4-FFF2-40B4-BE49-F238E27FC236}">
                <a16:creationId xmlns:a16="http://schemas.microsoft.com/office/drawing/2014/main" id="{E7FBA3E2-79DF-A02E-596D-6852ABFDA9F0}"/>
              </a:ext>
            </a:extLst>
          </p:cNvPr>
          <p:cNvSpPr txBox="1"/>
          <p:nvPr/>
        </p:nvSpPr>
        <p:spPr>
          <a:xfrm>
            <a:off x="1287861" y="2733008"/>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72</a:t>
            </a:r>
          </a:p>
        </p:txBody>
      </p:sp>
      <p:cxnSp>
        <p:nvCxnSpPr>
          <p:cNvPr id="171" name="Straight Connector 170">
            <a:extLst>
              <a:ext uri="{FF2B5EF4-FFF2-40B4-BE49-F238E27FC236}">
                <a16:creationId xmlns:a16="http://schemas.microsoft.com/office/drawing/2014/main" id="{B61F23D6-DDA7-24A1-2880-C13762875A9F}"/>
              </a:ext>
            </a:extLst>
          </p:cNvPr>
          <p:cNvCxnSpPr/>
          <p:nvPr/>
        </p:nvCxnSpPr>
        <p:spPr>
          <a:xfrm>
            <a:off x="1647901" y="2872237"/>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id="{651C2D0B-E759-82D5-7D47-03F7C19AA725}"/>
              </a:ext>
            </a:extLst>
          </p:cNvPr>
          <p:cNvSpPr txBox="1"/>
          <p:nvPr/>
        </p:nvSpPr>
        <p:spPr>
          <a:xfrm>
            <a:off x="1287861" y="3193905"/>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cxnSp>
        <p:nvCxnSpPr>
          <p:cNvPr id="173" name="Straight Connector 172">
            <a:extLst>
              <a:ext uri="{FF2B5EF4-FFF2-40B4-BE49-F238E27FC236}">
                <a16:creationId xmlns:a16="http://schemas.microsoft.com/office/drawing/2014/main" id="{1A1660F8-77D4-E4C4-B3E3-40500936934F}"/>
              </a:ext>
            </a:extLst>
          </p:cNvPr>
          <p:cNvCxnSpPr/>
          <p:nvPr/>
        </p:nvCxnSpPr>
        <p:spPr>
          <a:xfrm>
            <a:off x="1647901" y="333313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0F527330-8262-6646-41C4-865E537F4D7E}"/>
              </a:ext>
            </a:extLst>
          </p:cNvPr>
          <p:cNvSpPr txBox="1"/>
          <p:nvPr/>
        </p:nvSpPr>
        <p:spPr>
          <a:xfrm>
            <a:off x="1287861" y="3645841"/>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48</a:t>
            </a:r>
          </a:p>
        </p:txBody>
      </p:sp>
      <p:cxnSp>
        <p:nvCxnSpPr>
          <p:cNvPr id="175" name="Straight Connector 174">
            <a:extLst>
              <a:ext uri="{FF2B5EF4-FFF2-40B4-BE49-F238E27FC236}">
                <a16:creationId xmlns:a16="http://schemas.microsoft.com/office/drawing/2014/main" id="{EF651E23-A312-D192-FCF2-EB736CD5F923}"/>
              </a:ext>
            </a:extLst>
          </p:cNvPr>
          <p:cNvCxnSpPr/>
          <p:nvPr/>
        </p:nvCxnSpPr>
        <p:spPr>
          <a:xfrm>
            <a:off x="1647901" y="3785070"/>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FBBC01AB-9BF8-063E-7D8E-2F6FDB50FE73}"/>
              </a:ext>
            </a:extLst>
          </p:cNvPr>
          <p:cNvSpPr txBox="1"/>
          <p:nvPr/>
        </p:nvSpPr>
        <p:spPr>
          <a:xfrm>
            <a:off x="1287861" y="409198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36</a:t>
            </a:r>
          </a:p>
        </p:txBody>
      </p:sp>
      <p:cxnSp>
        <p:nvCxnSpPr>
          <p:cNvPr id="177" name="Straight Connector 176">
            <a:extLst>
              <a:ext uri="{FF2B5EF4-FFF2-40B4-BE49-F238E27FC236}">
                <a16:creationId xmlns:a16="http://schemas.microsoft.com/office/drawing/2014/main" id="{0A461FDE-B8C8-1721-6F17-EF3425B19043}"/>
              </a:ext>
            </a:extLst>
          </p:cNvPr>
          <p:cNvCxnSpPr/>
          <p:nvPr/>
        </p:nvCxnSpPr>
        <p:spPr>
          <a:xfrm>
            <a:off x="1647901" y="4231218"/>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0" name="TextBox 179">
            <a:extLst>
              <a:ext uri="{FF2B5EF4-FFF2-40B4-BE49-F238E27FC236}">
                <a16:creationId xmlns:a16="http://schemas.microsoft.com/office/drawing/2014/main" id="{3CE59FF2-FD91-421C-1BA6-0DFA0EAF0B61}"/>
              </a:ext>
            </a:extLst>
          </p:cNvPr>
          <p:cNvSpPr txBox="1"/>
          <p:nvPr/>
        </p:nvSpPr>
        <p:spPr>
          <a:xfrm>
            <a:off x="1287861" y="4544821"/>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24</a:t>
            </a:r>
          </a:p>
        </p:txBody>
      </p:sp>
      <p:cxnSp>
        <p:nvCxnSpPr>
          <p:cNvPr id="181" name="Straight Connector 180">
            <a:extLst>
              <a:ext uri="{FF2B5EF4-FFF2-40B4-BE49-F238E27FC236}">
                <a16:creationId xmlns:a16="http://schemas.microsoft.com/office/drawing/2014/main" id="{61548C5F-3DD6-CE68-6FB4-568A292DB41E}"/>
              </a:ext>
            </a:extLst>
          </p:cNvPr>
          <p:cNvCxnSpPr/>
          <p:nvPr/>
        </p:nvCxnSpPr>
        <p:spPr>
          <a:xfrm>
            <a:off x="1647901" y="4684050"/>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7B5D2B2F-3D63-B35F-6CA3-8B03A71E0F68}"/>
              </a:ext>
            </a:extLst>
          </p:cNvPr>
          <p:cNvSpPr txBox="1"/>
          <p:nvPr/>
        </p:nvSpPr>
        <p:spPr>
          <a:xfrm>
            <a:off x="1287861" y="499623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12</a:t>
            </a:r>
          </a:p>
        </p:txBody>
      </p:sp>
      <p:cxnSp>
        <p:nvCxnSpPr>
          <p:cNvPr id="183" name="Straight Connector 182">
            <a:extLst>
              <a:ext uri="{FF2B5EF4-FFF2-40B4-BE49-F238E27FC236}">
                <a16:creationId xmlns:a16="http://schemas.microsoft.com/office/drawing/2014/main" id="{56F6294F-C578-8973-6B98-C62D6D2D9FDB}"/>
              </a:ext>
            </a:extLst>
          </p:cNvPr>
          <p:cNvCxnSpPr/>
          <p:nvPr/>
        </p:nvCxnSpPr>
        <p:spPr>
          <a:xfrm>
            <a:off x="1647901" y="5135463"/>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Rectangle 183">
            <a:extLst>
              <a:ext uri="{FF2B5EF4-FFF2-40B4-BE49-F238E27FC236}">
                <a16:creationId xmlns:a16="http://schemas.microsoft.com/office/drawing/2014/main" id="{1FA6F9EA-5B16-67A5-8935-F518CFDA2999}"/>
              </a:ext>
            </a:extLst>
          </p:cNvPr>
          <p:cNvSpPr>
            <a:spLocks/>
          </p:cNvSpPr>
          <p:nvPr/>
        </p:nvSpPr>
        <p:spPr>
          <a:xfrm>
            <a:off x="6790452" y="5270500"/>
            <a:ext cx="180000" cy="3296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5" name="Diamond 184">
            <a:extLst>
              <a:ext uri="{FF2B5EF4-FFF2-40B4-BE49-F238E27FC236}">
                <a16:creationId xmlns:a16="http://schemas.microsoft.com/office/drawing/2014/main" id="{FE8C6BE0-61E2-C0DC-3559-E9C930443010}"/>
              </a:ext>
            </a:extLst>
          </p:cNvPr>
          <p:cNvSpPr/>
          <p:nvPr/>
        </p:nvSpPr>
        <p:spPr>
          <a:xfrm>
            <a:off x="6815652"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7" name="5-point Star 186">
            <a:extLst>
              <a:ext uri="{FF2B5EF4-FFF2-40B4-BE49-F238E27FC236}">
                <a16:creationId xmlns:a16="http://schemas.microsoft.com/office/drawing/2014/main" id="{38558B23-2AF3-286C-9596-7AC2FFD81B91}"/>
              </a:ext>
            </a:extLst>
          </p:cNvPr>
          <p:cNvSpPr/>
          <p:nvPr/>
        </p:nvSpPr>
        <p:spPr>
          <a:xfrm>
            <a:off x="6787756" y="5085184"/>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5B23EBCF-14B4-B639-787A-4E1C671E8D08}"/>
              </a:ext>
            </a:extLst>
          </p:cNvPr>
          <p:cNvSpPr/>
          <p:nvPr/>
        </p:nvSpPr>
        <p:spPr>
          <a:xfrm>
            <a:off x="6826663" y="5322292"/>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Rectangle 188">
            <a:extLst>
              <a:ext uri="{FF2B5EF4-FFF2-40B4-BE49-F238E27FC236}">
                <a16:creationId xmlns:a16="http://schemas.microsoft.com/office/drawing/2014/main" id="{22CBAFE2-69AA-508A-05BA-627BF978196D}"/>
              </a:ext>
            </a:extLst>
          </p:cNvPr>
          <p:cNvSpPr>
            <a:spLocks/>
          </p:cNvSpPr>
          <p:nvPr/>
        </p:nvSpPr>
        <p:spPr>
          <a:xfrm>
            <a:off x="6555025" y="5026025"/>
            <a:ext cx="180000" cy="5740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Diamond 189">
            <a:extLst>
              <a:ext uri="{FF2B5EF4-FFF2-40B4-BE49-F238E27FC236}">
                <a16:creationId xmlns:a16="http://schemas.microsoft.com/office/drawing/2014/main" id="{86E4F7DF-33D2-28DD-4EAA-71D2443ADB7C}"/>
              </a:ext>
            </a:extLst>
          </p:cNvPr>
          <p:cNvSpPr/>
          <p:nvPr/>
        </p:nvSpPr>
        <p:spPr>
          <a:xfrm>
            <a:off x="6580225"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Rectangle 190">
            <a:extLst>
              <a:ext uri="{FF2B5EF4-FFF2-40B4-BE49-F238E27FC236}">
                <a16:creationId xmlns:a16="http://schemas.microsoft.com/office/drawing/2014/main" id="{3A6E73B2-ADDD-6284-DA9D-D10A18F8BD3D}"/>
              </a:ext>
            </a:extLst>
          </p:cNvPr>
          <p:cNvSpPr>
            <a:spLocks/>
          </p:cNvSpPr>
          <p:nvPr/>
        </p:nvSpPr>
        <p:spPr>
          <a:xfrm>
            <a:off x="6319598" y="4743450"/>
            <a:ext cx="180000" cy="8566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Diamond 191">
            <a:extLst>
              <a:ext uri="{FF2B5EF4-FFF2-40B4-BE49-F238E27FC236}">
                <a16:creationId xmlns:a16="http://schemas.microsoft.com/office/drawing/2014/main" id="{5F560D25-786D-047A-D68B-D954042CA362}"/>
              </a:ext>
            </a:extLst>
          </p:cNvPr>
          <p:cNvSpPr/>
          <p:nvPr/>
        </p:nvSpPr>
        <p:spPr>
          <a:xfrm>
            <a:off x="6344798"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a:extLst>
              <a:ext uri="{FF2B5EF4-FFF2-40B4-BE49-F238E27FC236}">
                <a16:creationId xmlns:a16="http://schemas.microsoft.com/office/drawing/2014/main" id="{B5B809D1-EDE5-5665-B40D-055EB1BCB5B8}"/>
              </a:ext>
            </a:extLst>
          </p:cNvPr>
          <p:cNvSpPr/>
          <p:nvPr/>
        </p:nvSpPr>
        <p:spPr>
          <a:xfrm>
            <a:off x="6355809" y="4690467"/>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78FDD75C-3EF4-31B9-60BC-165F4D4A37B3}"/>
              </a:ext>
            </a:extLst>
          </p:cNvPr>
          <p:cNvSpPr>
            <a:spLocks/>
          </p:cNvSpPr>
          <p:nvPr/>
        </p:nvSpPr>
        <p:spPr>
          <a:xfrm>
            <a:off x="6084171" y="5029200"/>
            <a:ext cx="180000" cy="5709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Diamond 195">
            <a:extLst>
              <a:ext uri="{FF2B5EF4-FFF2-40B4-BE49-F238E27FC236}">
                <a16:creationId xmlns:a16="http://schemas.microsoft.com/office/drawing/2014/main" id="{6275D0B0-6DDC-9D63-4FAD-B8A89EFC3E2A}"/>
              </a:ext>
            </a:extLst>
          </p:cNvPr>
          <p:cNvSpPr/>
          <p:nvPr/>
        </p:nvSpPr>
        <p:spPr>
          <a:xfrm>
            <a:off x="6109371" y="5229200"/>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5-point Star 196">
            <a:extLst>
              <a:ext uri="{FF2B5EF4-FFF2-40B4-BE49-F238E27FC236}">
                <a16:creationId xmlns:a16="http://schemas.microsoft.com/office/drawing/2014/main" id="{F9423345-7942-27BF-DCE3-786C267FD979}"/>
              </a:ext>
            </a:extLst>
          </p:cNvPr>
          <p:cNvSpPr/>
          <p:nvPr/>
        </p:nvSpPr>
        <p:spPr>
          <a:xfrm>
            <a:off x="6089256" y="4869160"/>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Rectangle 197">
            <a:extLst>
              <a:ext uri="{FF2B5EF4-FFF2-40B4-BE49-F238E27FC236}">
                <a16:creationId xmlns:a16="http://schemas.microsoft.com/office/drawing/2014/main" id="{B1547CF4-385A-1EEC-4561-84DA3A2284BD}"/>
              </a:ext>
            </a:extLst>
          </p:cNvPr>
          <p:cNvSpPr>
            <a:spLocks/>
          </p:cNvSpPr>
          <p:nvPr/>
        </p:nvSpPr>
        <p:spPr>
          <a:xfrm>
            <a:off x="5848744" y="5289551"/>
            <a:ext cx="180000" cy="3105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Diamond 198">
            <a:extLst>
              <a:ext uri="{FF2B5EF4-FFF2-40B4-BE49-F238E27FC236}">
                <a16:creationId xmlns:a16="http://schemas.microsoft.com/office/drawing/2014/main" id="{6C0F40D9-1949-ED33-BC67-526F3CA9DEEC}"/>
              </a:ext>
            </a:extLst>
          </p:cNvPr>
          <p:cNvSpPr/>
          <p:nvPr/>
        </p:nvSpPr>
        <p:spPr>
          <a:xfrm>
            <a:off x="5873944"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Rectangle 199">
            <a:extLst>
              <a:ext uri="{FF2B5EF4-FFF2-40B4-BE49-F238E27FC236}">
                <a16:creationId xmlns:a16="http://schemas.microsoft.com/office/drawing/2014/main" id="{B916F0BB-4C2F-98C4-9692-5FA5561B5FD9}"/>
              </a:ext>
            </a:extLst>
          </p:cNvPr>
          <p:cNvSpPr>
            <a:spLocks/>
          </p:cNvSpPr>
          <p:nvPr/>
        </p:nvSpPr>
        <p:spPr>
          <a:xfrm>
            <a:off x="5613317" y="3743326"/>
            <a:ext cx="180000" cy="18567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Diamond 200">
            <a:extLst>
              <a:ext uri="{FF2B5EF4-FFF2-40B4-BE49-F238E27FC236}">
                <a16:creationId xmlns:a16="http://schemas.microsoft.com/office/drawing/2014/main" id="{C5242BCD-8B89-AD4C-59ED-6BB05A547559}"/>
              </a:ext>
            </a:extLst>
          </p:cNvPr>
          <p:cNvSpPr/>
          <p:nvPr/>
        </p:nvSpPr>
        <p:spPr>
          <a:xfrm>
            <a:off x="5638517" y="5434549"/>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a:extLst>
              <a:ext uri="{FF2B5EF4-FFF2-40B4-BE49-F238E27FC236}">
                <a16:creationId xmlns:a16="http://schemas.microsoft.com/office/drawing/2014/main" id="{72050CCC-1BA7-603B-6176-9BE388956BA6}"/>
              </a:ext>
            </a:extLst>
          </p:cNvPr>
          <p:cNvSpPr/>
          <p:nvPr/>
        </p:nvSpPr>
        <p:spPr>
          <a:xfrm>
            <a:off x="5649528" y="4084042"/>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Rectangle 203">
            <a:extLst>
              <a:ext uri="{FF2B5EF4-FFF2-40B4-BE49-F238E27FC236}">
                <a16:creationId xmlns:a16="http://schemas.microsoft.com/office/drawing/2014/main" id="{89B16369-C246-002F-0EC4-C5DE559DDAB3}"/>
              </a:ext>
            </a:extLst>
          </p:cNvPr>
          <p:cNvSpPr>
            <a:spLocks/>
          </p:cNvSpPr>
          <p:nvPr/>
        </p:nvSpPr>
        <p:spPr>
          <a:xfrm>
            <a:off x="5377890" y="4838700"/>
            <a:ext cx="180000" cy="761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Diamond 204">
            <a:extLst>
              <a:ext uri="{FF2B5EF4-FFF2-40B4-BE49-F238E27FC236}">
                <a16:creationId xmlns:a16="http://schemas.microsoft.com/office/drawing/2014/main" id="{29ED5102-78B2-B75B-61E0-4B3F8332FCB5}"/>
              </a:ext>
            </a:extLst>
          </p:cNvPr>
          <p:cNvSpPr/>
          <p:nvPr/>
        </p:nvSpPr>
        <p:spPr>
          <a:xfrm>
            <a:off x="5403090" y="5373216"/>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5-point Star 205">
            <a:extLst>
              <a:ext uri="{FF2B5EF4-FFF2-40B4-BE49-F238E27FC236}">
                <a16:creationId xmlns:a16="http://schemas.microsoft.com/office/drawing/2014/main" id="{12F285CC-CEC9-2121-CFEC-6F9F47B1A5D0}"/>
              </a:ext>
            </a:extLst>
          </p:cNvPr>
          <p:cNvSpPr/>
          <p:nvPr/>
        </p:nvSpPr>
        <p:spPr>
          <a:xfrm>
            <a:off x="5378056" y="4725144"/>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Oval 207">
            <a:extLst>
              <a:ext uri="{FF2B5EF4-FFF2-40B4-BE49-F238E27FC236}">
                <a16:creationId xmlns:a16="http://schemas.microsoft.com/office/drawing/2014/main" id="{E8EF7433-6744-4527-FFA8-51C8A4878186}"/>
              </a:ext>
            </a:extLst>
          </p:cNvPr>
          <p:cNvSpPr/>
          <p:nvPr/>
        </p:nvSpPr>
        <p:spPr>
          <a:xfrm>
            <a:off x="5414101" y="4900017"/>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Rectangle 208">
            <a:extLst>
              <a:ext uri="{FF2B5EF4-FFF2-40B4-BE49-F238E27FC236}">
                <a16:creationId xmlns:a16="http://schemas.microsoft.com/office/drawing/2014/main" id="{9EED29CD-C8C7-8CE0-6624-50D627C75BA7}"/>
              </a:ext>
            </a:extLst>
          </p:cNvPr>
          <p:cNvSpPr>
            <a:spLocks/>
          </p:cNvSpPr>
          <p:nvPr/>
        </p:nvSpPr>
        <p:spPr>
          <a:xfrm>
            <a:off x="5142463" y="5156200"/>
            <a:ext cx="180000" cy="4439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0" name="5-point Star 209">
            <a:extLst>
              <a:ext uri="{FF2B5EF4-FFF2-40B4-BE49-F238E27FC236}">
                <a16:creationId xmlns:a16="http://schemas.microsoft.com/office/drawing/2014/main" id="{9B6D088F-8950-6A7C-43E2-26D6CC8B1431}"/>
              </a:ext>
            </a:extLst>
          </p:cNvPr>
          <p:cNvSpPr/>
          <p:nvPr/>
        </p:nvSpPr>
        <p:spPr>
          <a:xfrm>
            <a:off x="5139931" y="4869160"/>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Oval 210">
            <a:extLst>
              <a:ext uri="{FF2B5EF4-FFF2-40B4-BE49-F238E27FC236}">
                <a16:creationId xmlns:a16="http://schemas.microsoft.com/office/drawing/2014/main" id="{14998955-6EED-37F7-E685-F2594E43F384}"/>
              </a:ext>
            </a:extLst>
          </p:cNvPr>
          <p:cNvSpPr/>
          <p:nvPr/>
        </p:nvSpPr>
        <p:spPr>
          <a:xfrm>
            <a:off x="5178674" y="5337646"/>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Rectangle 211">
            <a:extLst>
              <a:ext uri="{FF2B5EF4-FFF2-40B4-BE49-F238E27FC236}">
                <a16:creationId xmlns:a16="http://schemas.microsoft.com/office/drawing/2014/main" id="{3684881E-CEE3-8241-30BF-E6291D13FD2E}"/>
              </a:ext>
            </a:extLst>
          </p:cNvPr>
          <p:cNvSpPr>
            <a:spLocks/>
          </p:cNvSpPr>
          <p:nvPr/>
        </p:nvSpPr>
        <p:spPr>
          <a:xfrm>
            <a:off x="4907036" y="5359400"/>
            <a:ext cx="180000" cy="2407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3" name="Diamond 212">
            <a:extLst>
              <a:ext uri="{FF2B5EF4-FFF2-40B4-BE49-F238E27FC236}">
                <a16:creationId xmlns:a16="http://schemas.microsoft.com/office/drawing/2014/main" id="{09B8B45E-FAC4-73DD-2CBB-C00BAABD8403}"/>
              </a:ext>
            </a:extLst>
          </p:cNvPr>
          <p:cNvSpPr/>
          <p:nvPr/>
        </p:nvSpPr>
        <p:spPr>
          <a:xfrm>
            <a:off x="4932236" y="5373216"/>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Rectangle 213">
            <a:extLst>
              <a:ext uri="{FF2B5EF4-FFF2-40B4-BE49-F238E27FC236}">
                <a16:creationId xmlns:a16="http://schemas.microsoft.com/office/drawing/2014/main" id="{9363D67E-7D2D-C68F-1909-548E9512A60F}"/>
              </a:ext>
            </a:extLst>
          </p:cNvPr>
          <p:cNvSpPr>
            <a:spLocks/>
          </p:cNvSpPr>
          <p:nvPr/>
        </p:nvSpPr>
        <p:spPr>
          <a:xfrm>
            <a:off x="4671609" y="4651376"/>
            <a:ext cx="180000" cy="9487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Diamond 214">
            <a:extLst>
              <a:ext uri="{FF2B5EF4-FFF2-40B4-BE49-F238E27FC236}">
                <a16:creationId xmlns:a16="http://schemas.microsoft.com/office/drawing/2014/main" id="{568DC042-4EDB-414F-0D55-BD9C281A4A48}"/>
              </a:ext>
            </a:extLst>
          </p:cNvPr>
          <p:cNvSpPr/>
          <p:nvPr/>
        </p:nvSpPr>
        <p:spPr>
          <a:xfrm>
            <a:off x="4696809" y="5229200"/>
            <a:ext cx="129600" cy="129600"/>
          </a:xfrm>
          <a:prstGeom prst="diamond">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8CB6FBF3-A658-7B6D-6E17-B66C5ED833A7}"/>
              </a:ext>
            </a:extLst>
          </p:cNvPr>
          <p:cNvSpPr/>
          <p:nvPr/>
        </p:nvSpPr>
        <p:spPr>
          <a:xfrm>
            <a:off x="4707820" y="4689574"/>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Rectangle 216">
            <a:extLst>
              <a:ext uri="{FF2B5EF4-FFF2-40B4-BE49-F238E27FC236}">
                <a16:creationId xmlns:a16="http://schemas.microsoft.com/office/drawing/2014/main" id="{741B32A2-357F-460C-CDA1-104BABFAA72F}"/>
              </a:ext>
            </a:extLst>
          </p:cNvPr>
          <p:cNvSpPr>
            <a:spLocks/>
          </p:cNvSpPr>
          <p:nvPr/>
        </p:nvSpPr>
        <p:spPr>
          <a:xfrm>
            <a:off x="4436182" y="5334000"/>
            <a:ext cx="180000" cy="2661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Oval 217">
            <a:extLst>
              <a:ext uri="{FF2B5EF4-FFF2-40B4-BE49-F238E27FC236}">
                <a16:creationId xmlns:a16="http://schemas.microsoft.com/office/drawing/2014/main" id="{B6763EC6-5039-2055-4620-C2B31BE745E4}"/>
              </a:ext>
            </a:extLst>
          </p:cNvPr>
          <p:cNvSpPr/>
          <p:nvPr/>
        </p:nvSpPr>
        <p:spPr>
          <a:xfrm>
            <a:off x="4472393" y="5301208"/>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 name="Rectangle 218">
            <a:extLst>
              <a:ext uri="{FF2B5EF4-FFF2-40B4-BE49-F238E27FC236}">
                <a16:creationId xmlns:a16="http://schemas.microsoft.com/office/drawing/2014/main" id="{AFB62871-8686-B619-DF4E-07C4217F55CC}"/>
              </a:ext>
            </a:extLst>
          </p:cNvPr>
          <p:cNvSpPr>
            <a:spLocks/>
          </p:cNvSpPr>
          <p:nvPr/>
        </p:nvSpPr>
        <p:spPr>
          <a:xfrm>
            <a:off x="4200755" y="5492750"/>
            <a:ext cx="180000" cy="1073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 name="5-point Star 219">
            <a:extLst>
              <a:ext uri="{FF2B5EF4-FFF2-40B4-BE49-F238E27FC236}">
                <a16:creationId xmlns:a16="http://schemas.microsoft.com/office/drawing/2014/main" id="{3FC7F73A-86E1-FCFE-D6C3-ABCF8D05CEF1}"/>
              </a:ext>
            </a:extLst>
          </p:cNvPr>
          <p:cNvSpPr/>
          <p:nvPr/>
        </p:nvSpPr>
        <p:spPr>
          <a:xfrm>
            <a:off x="4200131" y="5301208"/>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 name="Rectangle 220">
            <a:extLst>
              <a:ext uri="{FF2B5EF4-FFF2-40B4-BE49-F238E27FC236}">
                <a16:creationId xmlns:a16="http://schemas.microsoft.com/office/drawing/2014/main" id="{7A36CD31-514D-DBCC-8DDC-FBAFBE9A868D}"/>
              </a:ext>
            </a:extLst>
          </p:cNvPr>
          <p:cNvSpPr>
            <a:spLocks/>
          </p:cNvSpPr>
          <p:nvPr/>
        </p:nvSpPr>
        <p:spPr>
          <a:xfrm>
            <a:off x="3965328" y="5517231"/>
            <a:ext cx="180000" cy="8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5-point Star 221">
            <a:extLst>
              <a:ext uri="{FF2B5EF4-FFF2-40B4-BE49-F238E27FC236}">
                <a16:creationId xmlns:a16="http://schemas.microsoft.com/office/drawing/2014/main" id="{A2644166-6DE6-0F33-22A1-31161205F9DF}"/>
              </a:ext>
            </a:extLst>
          </p:cNvPr>
          <p:cNvSpPr/>
          <p:nvPr/>
        </p:nvSpPr>
        <p:spPr>
          <a:xfrm>
            <a:off x="3965181" y="5229200"/>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0DF6CACA-328B-901F-1279-992111B5C9F1}"/>
              </a:ext>
            </a:extLst>
          </p:cNvPr>
          <p:cNvSpPr>
            <a:spLocks/>
          </p:cNvSpPr>
          <p:nvPr/>
        </p:nvSpPr>
        <p:spPr>
          <a:xfrm>
            <a:off x="3729901" y="5483225"/>
            <a:ext cx="180000" cy="1168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5-point Star 223">
            <a:extLst>
              <a:ext uri="{FF2B5EF4-FFF2-40B4-BE49-F238E27FC236}">
                <a16:creationId xmlns:a16="http://schemas.microsoft.com/office/drawing/2014/main" id="{1D6FEE8D-7806-256F-9AD5-824106C7C31D}"/>
              </a:ext>
            </a:extLst>
          </p:cNvPr>
          <p:cNvSpPr/>
          <p:nvPr/>
        </p:nvSpPr>
        <p:spPr>
          <a:xfrm>
            <a:off x="3736581" y="5301208"/>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85AC5E00-71B5-35D6-3FF6-EB9FE2264B06}"/>
              </a:ext>
            </a:extLst>
          </p:cNvPr>
          <p:cNvSpPr/>
          <p:nvPr/>
        </p:nvSpPr>
        <p:spPr>
          <a:xfrm>
            <a:off x="3766112" y="5480521"/>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879B84C2-0A6A-4010-4C55-7A7A8F719C6C}"/>
              </a:ext>
            </a:extLst>
          </p:cNvPr>
          <p:cNvSpPr>
            <a:spLocks/>
          </p:cNvSpPr>
          <p:nvPr/>
        </p:nvSpPr>
        <p:spPr>
          <a:xfrm>
            <a:off x="3494474" y="5445224"/>
            <a:ext cx="180000" cy="1548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Rectangle 227">
            <a:extLst>
              <a:ext uri="{FF2B5EF4-FFF2-40B4-BE49-F238E27FC236}">
                <a16:creationId xmlns:a16="http://schemas.microsoft.com/office/drawing/2014/main" id="{948C508C-D984-DFBC-DBD3-E50B24B3543C}"/>
              </a:ext>
            </a:extLst>
          </p:cNvPr>
          <p:cNvSpPr>
            <a:spLocks/>
          </p:cNvSpPr>
          <p:nvPr/>
        </p:nvSpPr>
        <p:spPr>
          <a:xfrm>
            <a:off x="3259047" y="5517230"/>
            <a:ext cx="180000" cy="8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5-point Star 228">
            <a:extLst>
              <a:ext uri="{FF2B5EF4-FFF2-40B4-BE49-F238E27FC236}">
                <a16:creationId xmlns:a16="http://schemas.microsoft.com/office/drawing/2014/main" id="{2F12BC5F-0064-1DA4-087C-DE7847A2859B}"/>
              </a:ext>
            </a:extLst>
          </p:cNvPr>
          <p:cNvSpPr/>
          <p:nvPr/>
        </p:nvSpPr>
        <p:spPr>
          <a:xfrm>
            <a:off x="3263506" y="4869160"/>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70B23F8C-314E-8F13-0738-51CC42C7649F}"/>
              </a:ext>
            </a:extLst>
          </p:cNvPr>
          <p:cNvSpPr/>
          <p:nvPr/>
        </p:nvSpPr>
        <p:spPr>
          <a:xfrm>
            <a:off x="3295258" y="5445224"/>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1" name="Rectangle 230">
            <a:extLst>
              <a:ext uri="{FF2B5EF4-FFF2-40B4-BE49-F238E27FC236}">
                <a16:creationId xmlns:a16="http://schemas.microsoft.com/office/drawing/2014/main" id="{F4918EE8-25D8-E345-9419-4F38CCB4FC21}"/>
              </a:ext>
            </a:extLst>
          </p:cNvPr>
          <p:cNvSpPr>
            <a:spLocks/>
          </p:cNvSpPr>
          <p:nvPr/>
        </p:nvSpPr>
        <p:spPr>
          <a:xfrm>
            <a:off x="3023620" y="5517230"/>
            <a:ext cx="180000" cy="8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5-point Star 231">
            <a:extLst>
              <a:ext uri="{FF2B5EF4-FFF2-40B4-BE49-F238E27FC236}">
                <a16:creationId xmlns:a16="http://schemas.microsoft.com/office/drawing/2014/main" id="{7154C10E-33D0-56CD-B966-7A03F79A0415}"/>
              </a:ext>
            </a:extLst>
          </p:cNvPr>
          <p:cNvSpPr/>
          <p:nvPr/>
        </p:nvSpPr>
        <p:spPr>
          <a:xfrm>
            <a:off x="3028556" y="5373216"/>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Rectangle 232">
            <a:extLst>
              <a:ext uri="{FF2B5EF4-FFF2-40B4-BE49-F238E27FC236}">
                <a16:creationId xmlns:a16="http://schemas.microsoft.com/office/drawing/2014/main" id="{B30E04B5-585F-FC1C-A3E4-286189AD0C1A}"/>
              </a:ext>
            </a:extLst>
          </p:cNvPr>
          <p:cNvSpPr>
            <a:spLocks/>
          </p:cNvSpPr>
          <p:nvPr/>
        </p:nvSpPr>
        <p:spPr>
          <a:xfrm>
            <a:off x="2552766" y="2549525"/>
            <a:ext cx="180000" cy="30505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Diamond 234">
            <a:extLst>
              <a:ext uri="{FF2B5EF4-FFF2-40B4-BE49-F238E27FC236}">
                <a16:creationId xmlns:a16="http://schemas.microsoft.com/office/drawing/2014/main" id="{2C832AD3-1FE0-70BD-6CE8-22AE94C0066B}"/>
              </a:ext>
            </a:extLst>
          </p:cNvPr>
          <p:cNvSpPr/>
          <p:nvPr/>
        </p:nvSpPr>
        <p:spPr>
          <a:xfrm>
            <a:off x="2577966" y="5246822"/>
            <a:ext cx="129600" cy="129600"/>
          </a:xfrm>
          <a:prstGeom prst="diamond">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6" name="Rectangle 235">
            <a:extLst>
              <a:ext uri="{FF2B5EF4-FFF2-40B4-BE49-F238E27FC236}">
                <a16:creationId xmlns:a16="http://schemas.microsoft.com/office/drawing/2014/main" id="{140534E4-E8EA-EDCA-CC92-4D2A46C29E92}"/>
              </a:ext>
            </a:extLst>
          </p:cNvPr>
          <p:cNvSpPr>
            <a:spLocks/>
          </p:cNvSpPr>
          <p:nvPr/>
        </p:nvSpPr>
        <p:spPr>
          <a:xfrm>
            <a:off x="2788193" y="3717032"/>
            <a:ext cx="180000" cy="18830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7" name="Rectangle 236">
            <a:extLst>
              <a:ext uri="{FF2B5EF4-FFF2-40B4-BE49-F238E27FC236}">
                <a16:creationId xmlns:a16="http://schemas.microsoft.com/office/drawing/2014/main" id="{10B1A709-2A13-63E1-DC58-DB0BF5C8C6D0}"/>
              </a:ext>
            </a:extLst>
          </p:cNvPr>
          <p:cNvSpPr>
            <a:spLocks/>
          </p:cNvSpPr>
          <p:nvPr/>
        </p:nvSpPr>
        <p:spPr>
          <a:xfrm>
            <a:off x="2317339" y="4273550"/>
            <a:ext cx="180000" cy="13265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5-point Star 237">
            <a:extLst>
              <a:ext uri="{FF2B5EF4-FFF2-40B4-BE49-F238E27FC236}">
                <a16:creationId xmlns:a16="http://schemas.microsoft.com/office/drawing/2014/main" id="{FDA49E84-D210-C3D7-75EA-AD1234A1CE95}"/>
              </a:ext>
            </a:extLst>
          </p:cNvPr>
          <p:cNvSpPr/>
          <p:nvPr/>
        </p:nvSpPr>
        <p:spPr>
          <a:xfrm>
            <a:off x="2323706" y="4005064"/>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9" name="Oval 238">
            <a:extLst>
              <a:ext uri="{FF2B5EF4-FFF2-40B4-BE49-F238E27FC236}">
                <a16:creationId xmlns:a16="http://schemas.microsoft.com/office/drawing/2014/main" id="{9EA59344-0A20-20F8-37C7-FEB799C3666F}"/>
              </a:ext>
            </a:extLst>
          </p:cNvPr>
          <p:cNvSpPr/>
          <p:nvPr/>
        </p:nvSpPr>
        <p:spPr>
          <a:xfrm>
            <a:off x="2353550" y="4293096"/>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 name="Rectangle 241">
            <a:extLst>
              <a:ext uri="{FF2B5EF4-FFF2-40B4-BE49-F238E27FC236}">
                <a16:creationId xmlns:a16="http://schemas.microsoft.com/office/drawing/2014/main" id="{013AE86E-FDDB-2CBF-AD64-E579A74DF3EF}"/>
              </a:ext>
            </a:extLst>
          </p:cNvPr>
          <p:cNvSpPr>
            <a:spLocks/>
          </p:cNvSpPr>
          <p:nvPr/>
        </p:nvSpPr>
        <p:spPr>
          <a:xfrm>
            <a:off x="2081912" y="2733008"/>
            <a:ext cx="180000" cy="2867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Oval 239">
            <a:extLst>
              <a:ext uri="{FF2B5EF4-FFF2-40B4-BE49-F238E27FC236}">
                <a16:creationId xmlns:a16="http://schemas.microsoft.com/office/drawing/2014/main" id="{91259251-C0EC-E56F-D891-8BF40FDBBCAA}"/>
              </a:ext>
            </a:extLst>
          </p:cNvPr>
          <p:cNvSpPr/>
          <p:nvPr/>
        </p:nvSpPr>
        <p:spPr>
          <a:xfrm>
            <a:off x="2118123" y="4801096"/>
            <a:ext cx="107578" cy="10757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Diamond 240">
            <a:extLst>
              <a:ext uri="{FF2B5EF4-FFF2-40B4-BE49-F238E27FC236}">
                <a16:creationId xmlns:a16="http://schemas.microsoft.com/office/drawing/2014/main" id="{BC979845-6616-B365-09C5-AF4CC4B83993}"/>
              </a:ext>
            </a:extLst>
          </p:cNvPr>
          <p:cNvSpPr/>
          <p:nvPr/>
        </p:nvSpPr>
        <p:spPr>
          <a:xfrm>
            <a:off x="2107112" y="5443672"/>
            <a:ext cx="129600" cy="129600"/>
          </a:xfrm>
          <a:prstGeom prst="diamond">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6E29760B-3C64-D9D3-9948-F25E83385418}"/>
              </a:ext>
            </a:extLst>
          </p:cNvPr>
          <p:cNvCxnSpPr>
            <a:cxnSpLocks/>
          </p:cNvCxnSpPr>
          <p:nvPr/>
        </p:nvCxnSpPr>
        <p:spPr>
          <a:xfrm>
            <a:off x="1647901" y="5599160"/>
            <a:ext cx="827574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 name="5-point Star 244">
            <a:extLst>
              <a:ext uri="{FF2B5EF4-FFF2-40B4-BE49-F238E27FC236}">
                <a16:creationId xmlns:a16="http://schemas.microsoft.com/office/drawing/2014/main" id="{F5D476A8-BA6C-4F1A-4000-19FA3C676FE0}"/>
              </a:ext>
            </a:extLst>
          </p:cNvPr>
          <p:cNvSpPr/>
          <p:nvPr/>
        </p:nvSpPr>
        <p:spPr>
          <a:xfrm>
            <a:off x="2088574" y="2211098"/>
            <a:ext cx="164827" cy="164827"/>
          </a:xfrm>
          <a:prstGeom prst="star5">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2620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53DE-B959-1820-1270-908872E4F02F}"/>
            </a:ext>
          </a:extLst>
        </p:cNvPr>
        <p:cNvGrpSpPr/>
        <p:nvPr/>
      </p:nvGrpSpPr>
      <p:grpSpPr>
        <a:xfrm>
          <a:off x="0" y="0"/>
          <a:ext cx="0" cy="0"/>
          <a:chOff x="0" y="0"/>
          <a:chExt cx="0" cy="0"/>
        </a:xfrm>
      </p:grpSpPr>
      <p:sp>
        <p:nvSpPr>
          <p:cNvPr id="894" name="Rectangle 893">
            <a:extLst>
              <a:ext uri="{FF2B5EF4-FFF2-40B4-BE49-F238E27FC236}">
                <a16:creationId xmlns:a16="http://schemas.microsoft.com/office/drawing/2014/main" id="{83EF66CD-E938-0C4A-7050-0FA74083175D}"/>
              </a:ext>
            </a:extLst>
          </p:cNvPr>
          <p:cNvSpPr/>
          <p:nvPr/>
        </p:nvSpPr>
        <p:spPr>
          <a:xfrm>
            <a:off x="10344472" y="3429000"/>
            <a:ext cx="1512168" cy="2448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E73E42C-14C8-1614-4AD5-279724A5EC46}"/>
              </a:ext>
            </a:extLst>
          </p:cNvPr>
          <p:cNvSpPr>
            <a:spLocks noGrp="1"/>
          </p:cNvSpPr>
          <p:nvPr>
            <p:ph type="body" idx="1"/>
          </p:nvPr>
        </p:nvSpPr>
        <p:spPr>
          <a:xfrm>
            <a:off x="546271" y="1052736"/>
            <a:ext cx="10972800" cy="702470"/>
          </a:xfrm>
        </p:spPr>
        <p:txBody>
          <a:bodyPr/>
          <a:lstStyle/>
          <a:p>
            <a:r>
              <a:rPr lang="en-US" dirty="0"/>
              <a:t>D</a:t>
            </a:r>
            <a:r>
              <a:rPr lang="en-US" cap="none" dirty="0"/>
              <a:t>o</a:t>
            </a:r>
            <a:r>
              <a:rPr lang="en-US" dirty="0"/>
              <a:t>R, pfs and os in patients with trk fusion lung cancer</a:t>
            </a:r>
          </a:p>
        </p:txBody>
      </p:sp>
      <p:sp>
        <p:nvSpPr>
          <p:cNvPr id="2" name="Title 1">
            <a:extLst>
              <a:ext uri="{FF2B5EF4-FFF2-40B4-BE49-F238E27FC236}">
                <a16:creationId xmlns:a16="http://schemas.microsoft.com/office/drawing/2014/main" id="{3200AF27-A3C1-86B4-256B-63310ADDE90D}"/>
              </a:ext>
            </a:extLst>
          </p:cNvPr>
          <p:cNvSpPr>
            <a:spLocks noGrp="1"/>
          </p:cNvSpPr>
          <p:nvPr>
            <p:ph type="title"/>
          </p:nvPr>
        </p:nvSpPr>
        <p:spPr>
          <a:xfrm>
            <a:off x="619201" y="259200"/>
            <a:ext cx="10963199" cy="864000"/>
          </a:xfrm>
        </p:spPr>
        <p:txBody>
          <a:bodyPr/>
          <a:lstStyle/>
          <a:p>
            <a:r>
              <a:rPr lang="en-GB" dirty="0"/>
              <a:t>Larotrectinib in trk fusion-positive lung cancer</a:t>
            </a:r>
          </a:p>
        </p:txBody>
      </p:sp>
      <p:sp>
        <p:nvSpPr>
          <p:cNvPr id="9" name="Content Placeholder 8">
            <a:extLst>
              <a:ext uri="{FF2B5EF4-FFF2-40B4-BE49-F238E27FC236}">
                <a16:creationId xmlns:a16="http://schemas.microsoft.com/office/drawing/2014/main" id="{C8DDE64A-8193-F10F-073F-23CE9812052B}"/>
              </a:ext>
            </a:extLst>
          </p:cNvPr>
          <p:cNvSpPr>
            <a:spLocks noGrp="1"/>
          </p:cNvSpPr>
          <p:nvPr>
            <p:ph sz="quarter" idx="15"/>
          </p:nvPr>
        </p:nvSpPr>
        <p:spPr>
          <a:xfrm>
            <a:off x="620183" y="6356351"/>
            <a:ext cx="9205305" cy="365125"/>
          </a:xfrm>
        </p:spPr>
        <p:txBody>
          <a:bodyPr anchor="b" anchorCtr="0"/>
          <a:lstStyle/>
          <a:p>
            <a:r>
              <a:rPr lang="en-GB" dirty="0">
                <a:solidFill>
                  <a:schemeClr val="tx2"/>
                </a:solidFill>
              </a:rPr>
              <a:t>CI, confidence interval; CNS, central nervous system; DoR, duration of response; mets, metastases; NE, not estimable; OS, overall survival; PFS, progression-free survival</a:t>
            </a:r>
          </a:p>
          <a:p>
            <a:r>
              <a:rPr lang="en-GB" dirty="0"/>
              <a:t>Lin JJ, et al. J Clin Oncol 44, 2026 (suppl 16; abstr 8618). Poster presentation (ASCO 2026)</a:t>
            </a:r>
            <a:endParaRPr lang="en-GB" dirty="0">
              <a:solidFill>
                <a:schemeClr val="tx2"/>
              </a:solidFill>
            </a:endParaRPr>
          </a:p>
        </p:txBody>
      </p:sp>
      <p:sp>
        <p:nvSpPr>
          <p:cNvPr id="5" name="Slide Number Placeholder 4">
            <a:extLst>
              <a:ext uri="{FF2B5EF4-FFF2-40B4-BE49-F238E27FC236}">
                <a16:creationId xmlns:a16="http://schemas.microsoft.com/office/drawing/2014/main" id="{E847B643-F10A-9E8F-A88E-19FA55EE1C8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27</a:t>
            </a:fld>
            <a:endParaRPr lang="en-GB" dirty="0"/>
          </a:p>
        </p:txBody>
      </p:sp>
      <p:sp>
        <p:nvSpPr>
          <p:cNvPr id="25" name="TextBox 24">
            <a:extLst>
              <a:ext uri="{FF2B5EF4-FFF2-40B4-BE49-F238E27FC236}">
                <a16:creationId xmlns:a16="http://schemas.microsoft.com/office/drawing/2014/main" id="{2DD69191-5109-E992-CA07-58A6B98174BB}"/>
              </a:ext>
            </a:extLst>
          </p:cNvPr>
          <p:cNvSpPr txBox="1"/>
          <p:nvPr/>
        </p:nvSpPr>
        <p:spPr>
          <a:xfrm>
            <a:off x="9016604" y="5205788"/>
            <a:ext cx="244827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since start of treatment</a:t>
            </a:r>
          </a:p>
        </p:txBody>
      </p:sp>
      <p:sp>
        <p:nvSpPr>
          <p:cNvPr id="26" name="TextBox 25">
            <a:extLst>
              <a:ext uri="{FF2B5EF4-FFF2-40B4-BE49-F238E27FC236}">
                <a16:creationId xmlns:a16="http://schemas.microsoft.com/office/drawing/2014/main" id="{BE241212-D8AE-0827-C7FE-5F402D0626AF}"/>
              </a:ext>
            </a:extLst>
          </p:cNvPr>
          <p:cNvSpPr txBox="1"/>
          <p:nvPr/>
        </p:nvSpPr>
        <p:spPr>
          <a:xfrm>
            <a:off x="8728572"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12</a:t>
            </a:r>
          </a:p>
          <a:p>
            <a:pPr algn="ctr">
              <a:lnSpc>
                <a:spcPct val="90000"/>
              </a:lnSpc>
            </a:pPr>
            <a:r>
              <a:rPr lang="en-GB" sz="800" dirty="0">
                <a:latin typeface="Arial" panose="020B0604020202020204" pitchFamily="34" charset="0"/>
                <a:ea typeface="Aileron" charset="0"/>
                <a:cs typeface="Arial" panose="020B0604020202020204" pitchFamily="34" charset="0"/>
              </a:rPr>
              <a:t>20</a:t>
            </a:r>
          </a:p>
          <a:p>
            <a:pPr algn="ctr">
              <a:lnSpc>
                <a:spcPct val="90000"/>
              </a:lnSpc>
            </a:pPr>
            <a:r>
              <a:rPr lang="en-GB" sz="800" dirty="0">
                <a:latin typeface="Arial" panose="020B0604020202020204" pitchFamily="34" charset="0"/>
                <a:ea typeface="Aileron" charset="0"/>
                <a:cs typeface="Arial" panose="020B0604020202020204" pitchFamily="34" charset="0"/>
              </a:rPr>
              <a:t>32</a:t>
            </a:r>
          </a:p>
        </p:txBody>
      </p:sp>
      <p:sp>
        <p:nvSpPr>
          <p:cNvPr id="27" name="TextBox 26">
            <a:extLst>
              <a:ext uri="{FF2B5EF4-FFF2-40B4-BE49-F238E27FC236}">
                <a16:creationId xmlns:a16="http://schemas.microsoft.com/office/drawing/2014/main" id="{A59CF42D-E930-117D-ED4B-D55F8455D76B}"/>
              </a:ext>
            </a:extLst>
          </p:cNvPr>
          <p:cNvSpPr txBox="1"/>
          <p:nvPr/>
        </p:nvSpPr>
        <p:spPr>
          <a:xfrm>
            <a:off x="7848723" y="5335574"/>
            <a:ext cx="807078" cy="443198"/>
          </a:xfrm>
          <a:prstGeom prst="rect">
            <a:avLst/>
          </a:prstGeom>
          <a:noFill/>
        </p:spPr>
        <p:txBody>
          <a:bodyPr wrap="square" lIns="0" tIns="0" rIns="0" bIns="0" rtlCol="0">
            <a:spAutoFit/>
          </a:bodyPr>
          <a:lstStyle/>
          <a:p>
            <a:pPr algn="r">
              <a:lnSpc>
                <a:spcPct val="90000"/>
              </a:lnSpc>
            </a:pPr>
            <a:r>
              <a:rPr lang="en-GB" sz="800" b="1" dirty="0">
                <a:latin typeface="Arial" panose="020B0604020202020204" pitchFamily="34" charset="0"/>
                <a:ea typeface="Aileron" charset="0"/>
                <a:cs typeface="Arial" panose="020B0604020202020204" pitchFamily="34" charset="0"/>
              </a:rPr>
              <a:t>No. at risk</a:t>
            </a:r>
          </a:p>
          <a:p>
            <a:pPr algn="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CNS mets</a:t>
            </a:r>
          </a:p>
          <a:p>
            <a:pPr algn="r">
              <a:lnSpc>
                <a:spcPct val="90000"/>
              </a:lnSpc>
            </a:pPr>
            <a:r>
              <a:rPr lang="en-GB" sz="800" b="1" dirty="0">
                <a:solidFill>
                  <a:schemeClr val="accent1"/>
                </a:solidFill>
                <a:latin typeface="Arial" panose="020B0604020202020204" pitchFamily="34" charset="0"/>
                <a:ea typeface="Aileron" charset="0"/>
                <a:cs typeface="Arial" panose="020B0604020202020204" pitchFamily="34" charset="0"/>
              </a:rPr>
              <a:t>No CNS mets</a:t>
            </a:r>
          </a:p>
          <a:p>
            <a:pPr algn="r">
              <a:lnSpc>
                <a:spcPct val="90000"/>
              </a:lnSpc>
            </a:pPr>
            <a:r>
              <a:rPr lang="en-GB" sz="800" b="1" dirty="0">
                <a:solidFill>
                  <a:srgbClr val="7030A0"/>
                </a:solidFill>
                <a:latin typeface="Arial" panose="020B0604020202020204" pitchFamily="34" charset="0"/>
                <a:ea typeface="Aileron" charset="0"/>
                <a:cs typeface="Arial" panose="020B0604020202020204" pitchFamily="34" charset="0"/>
              </a:rPr>
              <a:t>All patients</a:t>
            </a:r>
          </a:p>
        </p:txBody>
      </p:sp>
      <p:sp>
        <p:nvSpPr>
          <p:cNvPr id="28" name="TextBox 27">
            <a:extLst>
              <a:ext uri="{FF2B5EF4-FFF2-40B4-BE49-F238E27FC236}">
                <a16:creationId xmlns:a16="http://schemas.microsoft.com/office/drawing/2014/main" id="{8C841285-93C3-4843-BA09-352F7C1B8906}"/>
              </a:ext>
            </a:extLst>
          </p:cNvPr>
          <p:cNvSpPr txBox="1"/>
          <p:nvPr/>
        </p:nvSpPr>
        <p:spPr>
          <a:xfrm>
            <a:off x="11492211"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FC9B08C0-6A6D-593E-3CCD-3BC47277AED5}"/>
              </a:ext>
            </a:extLst>
          </p:cNvPr>
          <p:cNvSpPr txBox="1"/>
          <p:nvPr/>
        </p:nvSpPr>
        <p:spPr>
          <a:xfrm>
            <a:off x="11492211"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96</a:t>
            </a:r>
          </a:p>
        </p:txBody>
      </p:sp>
      <p:sp>
        <p:nvSpPr>
          <p:cNvPr id="215" name="TextBox 214">
            <a:extLst>
              <a:ext uri="{FF2B5EF4-FFF2-40B4-BE49-F238E27FC236}">
                <a16:creationId xmlns:a16="http://schemas.microsoft.com/office/drawing/2014/main" id="{02C1E650-639D-F912-8550-43010B44C117}"/>
              </a:ext>
            </a:extLst>
          </p:cNvPr>
          <p:cNvSpPr txBox="1"/>
          <p:nvPr/>
        </p:nvSpPr>
        <p:spPr>
          <a:xfrm rot="16200000">
            <a:off x="7432904" y="3677942"/>
            <a:ext cx="180020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OS (%)</a:t>
            </a:r>
          </a:p>
        </p:txBody>
      </p:sp>
      <p:sp>
        <p:nvSpPr>
          <p:cNvPr id="216" name="TextBox 215">
            <a:extLst>
              <a:ext uri="{FF2B5EF4-FFF2-40B4-BE49-F238E27FC236}">
                <a16:creationId xmlns:a16="http://schemas.microsoft.com/office/drawing/2014/main" id="{8B26D735-AC97-83BC-7D67-378BDCFBB343}"/>
              </a:ext>
            </a:extLst>
          </p:cNvPr>
          <p:cNvSpPr txBox="1"/>
          <p:nvPr/>
        </p:nvSpPr>
        <p:spPr>
          <a:xfrm>
            <a:off x="8383433" y="258214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217" name="TextBox 216">
            <a:extLst>
              <a:ext uri="{FF2B5EF4-FFF2-40B4-BE49-F238E27FC236}">
                <a16:creationId xmlns:a16="http://schemas.microsoft.com/office/drawing/2014/main" id="{7D53431E-D393-8064-1900-AF0496340A41}"/>
              </a:ext>
            </a:extLst>
          </p:cNvPr>
          <p:cNvSpPr txBox="1"/>
          <p:nvPr/>
        </p:nvSpPr>
        <p:spPr>
          <a:xfrm>
            <a:off x="8713938"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218" name="TextBox 217">
            <a:extLst>
              <a:ext uri="{FF2B5EF4-FFF2-40B4-BE49-F238E27FC236}">
                <a16:creationId xmlns:a16="http://schemas.microsoft.com/office/drawing/2014/main" id="{87F30213-5860-4B45-CDD2-BBBB847E7D21}"/>
              </a:ext>
            </a:extLst>
          </p:cNvPr>
          <p:cNvSpPr txBox="1"/>
          <p:nvPr/>
        </p:nvSpPr>
        <p:spPr>
          <a:xfrm>
            <a:off x="8383433" y="3033587"/>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219" name="TextBox 218">
            <a:extLst>
              <a:ext uri="{FF2B5EF4-FFF2-40B4-BE49-F238E27FC236}">
                <a16:creationId xmlns:a16="http://schemas.microsoft.com/office/drawing/2014/main" id="{0F62C4D4-E3F1-735A-1792-8A187C1776DD}"/>
              </a:ext>
            </a:extLst>
          </p:cNvPr>
          <p:cNvSpPr txBox="1"/>
          <p:nvPr/>
        </p:nvSpPr>
        <p:spPr>
          <a:xfrm>
            <a:off x="8383433" y="346221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220" name="TextBox 219">
            <a:extLst>
              <a:ext uri="{FF2B5EF4-FFF2-40B4-BE49-F238E27FC236}">
                <a16:creationId xmlns:a16="http://schemas.microsoft.com/office/drawing/2014/main" id="{D0B47E89-AE82-B195-D705-8E4217B1CFED}"/>
              </a:ext>
            </a:extLst>
          </p:cNvPr>
          <p:cNvSpPr txBox="1"/>
          <p:nvPr/>
        </p:nvSpPr>
        <p:spPr>
          <a:xfrm>
            <a:off x="8383433" y="475126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221" name="TextBox 220">
            <a:extLst>
              <a:ext uri="{FF2B5EF4-FFF2-40B4-BE49-F238E27FC236}">
                <a16:creationId xmlns:a16="http://schemas.microsoft.com/office/drawing/2014/main" id="{A85B7CE1-332C-DA7E-420F-150F8676814F}"/>
              </a:ext>
            </a:extLst>
          </p:cNvPr>
          <p:cNvSpPr txBox="1"/>
          <p:nvPr/>
        </p:nvSpPr>
        <p:spPr>
          <a:xfrm>
            <a:off x="8383433" y="390036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222" name="TextBox 221">
            <a:extLst>
              <a:ext uri="{FF2B5EF4-FFF2-40B4-BE49-F238E27FC236}">
                <a16:creationId xmlns:a16="http://schemas.microsoft.com/office/drawing/2014/main" id="{9F41042B-3AAD-7B6E-D223-73E6625DF138}"/>
              </a:ext>
            </a:extLst>
          </p:cNvPr>
          <p:cNvSpPr txBox="1"/>
          <p:nvPr/>
        </p:nvSpPr>
        <p:spPr>
          <a:xfrm>
            <a:off x="8383433" y="432581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227" name="TextBox 226">
            <a:extLst>
              <a:ext uri="{FF2B5EF4-FFF2-40B4-BE49-F238E27FC236}">
                <a16:creationId xmlns:a16="http://schemas.microsoft.com/office/drawing/2014/main" id="{59EA6A8E-C713-C86B-1CC0-86D46A134E2B}"/>
              </a:ext>
            </a:extLst>
          </p:cNvPr>
          <p:cNvSpPr txBox="1"/>
          <p:nvPr/>
        </p:nvSpPr>
        <p:spPr>
          <a:xfrm>
            <a:off x="9050636"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a:t>
            </a:r>
          </a:p>
          <a:p>
            <a:pPr algn="ctr">
              <a:lnSpc>
                <a:spcPct val="90000"/>
              </a:lnSpc>
            </a:pPr>
            <a:r>
              <a:rPr lang="en-GB" sz="800" dirty="0">
                <a:latin typeface="Arial" panose="020B0604020202020204" pitchFamily="34" charset="0"/>
                <a:ea typeface="Aileron" charset="0"/>
                <a:cs typeface="Arial" panose="020B0604020202020204" pitchFamily="34" charset="0"/>
              </a:rPr>
              <a:t>17</a:t>
            </a:r>
          </a:p>
          <a:p>
            <a:pPr algn="ctr">
              <a:lnSpc>
                <a:spcPct val="90000"/>
              </a:lnSpc>
            </a:pPr>
            <a:r>
              <a:rPr lang="en-GB" sz="800" dirty="0">
                <a:latin typeface="Arial" panose="020B0604020202020204" pitchFamily="34" charset="0"/>
                <a:ea typeface="Aileron" charset="0"/>
                <a:cs typeface="Arial" panose="020B0604020202020204" pitchFamily="34" charset="0"/>
              </a:rPr>
              <a:t>24</a:t>
            </a:r>
          </a:p>
        </p:txBody>
      </p:sp>
      <p:sp>
        <p:nvSpPr>
          <p:cNvPr id="228" name="TextBox 227">
            <a:extLst>
              <a:ext uri="{FF2B5EF4-FFF2-40B4-BE49-F238E27FC236}">
                <a16:creationId xmlns:a16="http://schemas.microsoft.com/office/drawing/2014/main" id="{82AF4D59-A7AD-F9B9-9237-638FE56D3D2B}"/>
              </a:ext>
            </a:extLst>
          </p:cNvPr>
          <p:cNvSpPr txBox="1"/>
          <p:nvPr/>
        </p:nvSpPr>
        <p:spPr>
          <a:xfrm>
            <a:off x="9050636"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12</a:t>
            </a:r>
          </a:p>
        </p:txBody>
      </p:sp>
      <p:sp>
        <p:nvSpPr>
          <p:cNvPr id="229" name="TextBox 228">
            <a:extLst>
              <a:ext uri="{FF2B5EF4-FFF2-40B4-BE49-F238E27FC236}">
                <a16:creationId xmlns:a16="http://schemas.microsoft.com/office/drawing/2014/main" id="{4989384A-248B-9E78-F98F-1627E11F2A5C}"/>
              </a:ext>
            </a:extLst>
          </p:cNvPr>
          <p:cNvSpPr txBox="1"/>
          <p:nvPr/>
        </p:nvSpPr>
        <p:spPr>
          <a:xfrm>
            <a:off x="9396711"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a:t>
            </a:r>
          </a:p>
          <a:p>
            <a:pPr algn="ctr">
              <a:lnSpc>
                <a:spcPct val="90000"/>
              </a:lnSpc>
            </a:pPr>
            <a:r>
              <a:rPr lang="en-GB" sz="800" dirty="0">
                <a:latin typeface="Arial" panose="020B0604020202020204" pitchFamily="34" charset="0"/>
                <a:ea typeface="Aileron" charset="0"/>
                <a:cs typeface="Arial" panose="020B0604020202020204" pitchFamily="34" charset="0"/>
              </a:rPr>
              <a:t>13</a:t>
            </a:r>
          </a:p>
          <a:p>
            <a:pPr algn="ctr">
              <a:lnSpc>
                <a:spcPct val="90000"/>
              </a:lnSpc>
            </a:pPr>
            <a:r>
              <a:rPr lang="en-GB" sz="800" dirty="0">
                <a:latin typeface="Arial" panose="020B0604020202020204" pitchFamily="34" charset="0"/>
                <a:ea typeface="Aileron" charset="0"/>
                <a:cs typeface="Arial" panose="020B0604020202020204" pitchFamily="34" charset="0"/>
              </a:rPr>
              <a:t>16</a:t>
            </a:r>
          </a:p>
        </p:txBody>
      </p:sp>
      <p:sp>
        <p:nvSpPr>
          <p:cNvPr id="230" name="TextBox 229">
            <a:extLst>
              <a:ext uri="{FF2B5EF4-FFF2-40B4-BE49-F238E27FC236}">
                <a16:creationId xmlns:a16="http://schemas.microsoft.com/office/drawing/2014/main" id="{D346AAC9-E923-CAE6-2F27-AA1E19FA2B76}"/>
              </a:ext>
            </a:extLst>
          </p:cNvPr>
          <p:cNvSpPr txBox="1"/>
          <p:nvPr/>
        </p:nvSpPr>
        <p:spPr>
          <a:xfrm>
            <a:off x="9396711"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24</a:t>
            </a:r>
          </a:p>
        </p:txBody>
      </p:sp>
      <p:sp>
        <p:nvSpPr>
          <p:cNvPr id="231" name="TextBox 230">
            <a:extLst>
              <a:ext uri="{FF2B5EF4-FFF2-40B4-BE49-F238E27FC236}">
                <a16:creationId xmlns:a16="http://schemas.microsoft.com/office/drawing/2014/main" id="{3FBD2338-E297-9F44-90C7-6FDE973687A8}"/>
              </a:ext>
            </a:extLst>
          </p:cNvPr>
          <p:cNvSpPr txBox="1"/>
          <p:nvPr/>
        </p:nvSpPr>
        <p:spPr>
          <a:xfrm>
            <a:off x="9742786"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a:t>
            </a:r>
          </a:p>
          <a:p>
            <a:pPr algn="ctr">
              <a:lnSpc>
                <a:spcPct val="90000"/>
              </a:lnSpc>
            </a:pPr>
            <a:r>
              <a:rPr lang="en-GB" sz="800" dirty="0">
                <a:latin typeface="Arial" panose="020B0604020202020204" pitchFamily="34" charset="0"/>
                <a:ea typeface="Aileron" charset="0"/>
                <a:cs typeface="Arial" panose="020B0604020202020204" pitchFamily="34" charset="0"/>
              </a:rPr>
              <a:t>11</a:t>
            </a:r>
          </a:p>
          <a:p>
            <a:pPr algn="ctr">
              <a:lnSpc>
                <a:spcPct val="90000"/>
              </a:lnSpc>
            </a:pPr>
            <a:r>
              <a:rPr lang="en-GB" sz="800" dirty="0">
                <a:latin typeface="Arial" panose="020B0604020202020204" pitchFamily="34" charset="0"/>
                <a:ea typeface="Aileron" charset="0"/>
                <a:cs typeface="Arial" panose="020B0604020202020204" pitchFamily="34" charset="0"/>
              </a:rPr>
              <a:t>14</a:t>
            </a:r>
          </a:p>
        </p:txBody>
      </p:sp>
      <p:sp>
        <p:nvSpPr>
          <p:cNvPr id="232" name="TextBox 231">
            <a:extLst>
              <a:ext uri="{FF2B5EF4-FFF2-40B4-BE49-F238E27FC236}">
                <a16:creationId xmlns:a16="http://schemas.microsoft.com/office/drawing/2014/main" id="{B28EB91B-4B71-C9B4-D472-14D3F15EB42D}"/>
              </a:ext>
            </a:extLst>
          </p:cNvPr>
          <p:cNvSpPr txBox="1"/>
          <p:nvPr/>
        </p:nvSpPr>
        <p:spPr>
          <a:xfrm>
            <a:off x="9742786"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36</a:t>
            </a:r>
          </a:p>
        </p:txBody>
      </p:sp>
      <p:sp>
        <p:nvSpPr>
          <p:cNvPr id="233" name="TextBox 232">
            <a:extLst>
              <a:ext uri="{FF2B5EF4-FFF2-40B4-BE49-F238E27FC236}">
                <a16:creationId xmlns:a16="http://schemas.microsoft.com/office/drawing/2014/main" id="{4AC419B5-2F91-8832-C436-B794073FCD75}"/>
              </a:ext>
            </a:extLst>
          </p:cNvPr>
          <p:cNvSpPr txBox="1"/>
          <p:nvPr/>
        </p:nvSpPr>
        <p:spPr>
          <a:xfrm>
            <a:off x="10085686"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a:t>
            </a:r>
          </a:p>
          <a:p>
            <a:pPr algn="ctr">
              <a:lnSpc>
                <a:spcPct val="90000"/>
              </a:lnSpc>
            </a:pPr>
            <a:r>
              <a:rPr lang="en-GB" sz="800" dirty="0">
                <a:latin typeface="Arial" panose="020B0604020202020204" pitchFamily="34" charset="0"/>
                <a:ea typeface="Aileron" charset="0"/>
                <a:cs typeface="Arial" panose="020B0604020202020204" pitchFamily="34" charset="0"/>
              </a:rPr>
              <a:t>10</a:t>
            </a:r>
          </a:p>
          <a:p>
            <a:pPr algn="ctr">
              <a:lnSpc>
                <a:spcPct val="90000"/>
              </a:lnSpc>
            </a:pPr>
            <a:r>
              <a:rPr lang="en-GB" sz="800" dirty="0">
                <a:latin typeface="Arial" panose="020B0604020202020204" pitchFamily="34" charset="0"/>
                <a:ea typeface="Aileron" charset="0"/>
                <a:cs typeface="Arial" panose="020B0604020202020204" pitchFamily="34" charset="0"/>
              </a:rPr>
              <a:t>11</a:t>
            </a:r>
          </a:p>
        </p:txBody>
      </p:sp>
      <p:sp>
        <p:nvSpPr>
          <p:cNvPr id="234" name="TextBox 233">
            <a:extLst>
              <a:ext uri="{FF2B5EF4-FFF2-40B4-BE49-F238E27FC236}">
                <a16:creationId xmlns:a16="http://schemas.microsoft.com/office/drawing/2014/main" id="{0C85EBAE-AF3B-D4AC-0CBD-B16DB216D535}"/>
              </a:ext>
            </a:extLst>
          </p:cNvPr>
          <p:cNvSpPr txBox="1"/>
          <p:nvPr/>
        </p:nvSpPr>
        <p:spPr>
          <a:xfrm>
            <a:off x="10085686"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48</a:t>
            </a:r>
          </a:p>
        </p:txBody>
      </p:sp>
      <p:sp>
        <p:nvSpPr>
          <p:cNvPr id="235" name="TextBox 234">
            <a:extLst>
              <a:ext uri="{FF2B5EF4-FFF2-40B4-BE49-F238E27FC236}">
                <a16:creationId xmlns:a16="http://schemas.microsoft.com/office/drawing/2014/main" id="{D025325B-C677-B313-FFE5-30341595691F}"/>
              </a:ext>
            </a:extLst>
          </p:cNvPr>
          <p:cNvSpPr txBox="1"/>
          <p:nvPr/>
        </p:nvSpPr>
        <p:spPr>
          <a:xfrm>
            <a:off x="10438111"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6</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236" name="TextBox 235">
            <a:extLst>
              <a:ext uri="{FF2B5EF4-FFF2-40B4-BE49-F238E27FC236}">
                <a16:creationId xmlns:a16="http://schemas.microsoft.com/office/drawing/2014/main" id="{DFA88586-550C-92F8-4685-751CAB22E6D6}"/>
              </a:ext>
            </a:extLst>
          </p:cNvPr>
          <p:cNvSpPr txBox="1"/>
          <p:nvPr/>
        </p:nvSpPr>
        <p:spPr>
          <a:xfrm>
            <a:off x="10438111"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237" name="TextBox 236">
            <a:extLst>
              <a:ext uri="{FF2B5EF4-FFF2-40B4-BE49-F238E27FC236}">
                <a16:creationId xmlns:a16="http://schemas.microsoft.com/office/drawing/2014/main" id="{9C9CAC8C-C97F-C981-C2A5-DADBFC566D87}"/>
              </a:ext>
            </a:extLst>
          </p:cNvPr>
          <p:cNvSpPr txBox="1"/>
          <p:nvPr/>
        </p:nvSpPr>
        <p:spPr>
          <a:xfrm>
            <a:off x="10765136"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3</a:t>
            </a:r>
          </a:p>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sp>
        <p:nvSpPr>
          <p:cNvPr id="238" name="TextBox 237">
            <a:extLst>
              <a:ext uri="{FF2B5EF4-FFF2-40B4-BE49-F238E27FC236}">
                <a16:creationId xmlns:a16="http://schemas.microsoft.com/office/drawing/2014/main" id="{81DC5296-E959-EC49-8849-9DC7E2016523}"/>
              </a:ext>
            </a:extLst>
          </p:cNvPr>
          <p:cNvSpPr txBox="1"/>
          <p:nvPr/>
        </p:nvSpPr>
        <p:spPr>
          <a:xfrm>
            <a:off x="10765136"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72</a:t>
            </a:r>
          </a:p>
        </p:txBody>
      </p:sp>
      <p:sp>
        <p:nvSpPr>
          <p:cNvPr id="239" name="TextBox 238">
            <a:extLst>
              <a:ext uri="{FF2B5EF4-FFF2-40B4-BE49-F238E27FC236}">
                <a16:creationId xmlns:a16="http://schemas.microsoft.com/office/drawing/2014/main" id="{66E0E275-1C31-A3E3-FD9A-B1AF51C295D7}"/>
              </a:ext>
            </a:extLst>
          </p:cNvPr>
          <p:cNvSpPr txBox="1"/>
          <p:nvPr/>
        </p:nvSpPr>
        <p:spPr>
          <a:xfrm>
            <a:off x="11117561"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1</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240" name="TextBox 239">
            <a:extLst>
              <a:ext uri="{FF2B5EF4-FFF2-40B4-BE49-F238E27FC236}">
                <a16:creationId xmlns:a16="http://schemas.microsoft.com/office/drawing/2014/main" id="{0E9F6850-8385-BE7B-24CE-297779808DBB}"/>
              </a:ext>
            </a:extLst>
          </p:cNvPr>
          <p:cNvSpPr txBox="1"/>
          <p:nvPr/>
        </p:nvSpPr>
        <p:spPr>
          <a:xfrm>
            <a:off x="11117561"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84</a:t>
            </a:r>
          </a:p>
        </p:txBody>
      </p:sp>
      <p:graphicFrame>
        <p:nvGraphicFramePr>
          <p:cNvPr id="241" name="Table 240">
            <a:extLst>
              <a:ext uri="{FF2B5EF4-FFF2-40B4-BE49-F238E27FC236}">
                <a16:creationId xmlns:a16="http://schemas.microsoft.com/office/drawing/2014/main" id="{E17FB671-43ED-8F0E-EBB4-A8BB8DE98EEA}"/>
              </a:ext>
            </a:extLst>
          </p:cNvPr>
          <p:cNvGraphicFramePr>
            <a:graphicFrameLocks noGrp="1"/>
          </p:cNvGraphicFramePr>
          <p:nvPr>
            <p:extLst>
              <p:ext uri="{D42A27DB-BD31-4B8C-83A1-F6EECF244321}">
                <p14:modId xmlns:p14="http://schemas.microsoft.com/office/powerpoint/2010/main" val="3758537809"/>
              </p:ext>
            </p:extLst>
          </p:nvPr>
        </p:nvGraphicFramePr>
        <p:xfrm>
          <a:off x="8472264" y="1600401"/>
          <a:ext cx="3415465" cy="83664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1734856399"/>
                    </a:ext>
                  </a:extLst>
                </a:gridCol>
                <a:gridCol w="596713">
                  <a:extLst>
                    <a:ext uri="{9D8B030D-6E8A-4147-A177-3AD203B41FA5}">
                      <a16:colId xmlns:a16="http://schemas.microsoft.com/office/drawing/2014/main" val="126320621"/>
                    </a:ext>
                  </a:extLst>
                </a:gridCol>
                <a:gridCol w="745974">
                  <a:extLst>
                    <a:ext uri="{9D8B030D-6E8A-4147-A177-3AD203B41FA5}">
                      <a16:colId xmlns:a16="http://schemas.microsoft.com/office/drawing/2014/main" val="5050081"/>
                    </a:ext>
                  </a:extLst>
                </a:gridCol>
                <a:gridCol w="596778">
                  <a:extLst>
                    <a:ext uri="{9D8B030D-6E8A-4147-A177-3AD203B41FA5}">
                      <a16:colId xmlns:a16="http://schemas.microsoft.com/office/drawing/2014/main" val="1432684633"/>
                    </a:ext>
                  </a:extLst>
                </a:gridCol>
              </a:tblGrid>
              <a:tr h="148518">
                <a:tc>
                  <a:txBody>
                    <a:bodyPr/>
                    <a:lstStyle/>
                    <a:p>
                      <a:pPr>
                        <a:lnSpc>
                          <a:spcPct val="90000"/>
                        </a:lnSpc>
                      </a:pPr>
                      <a:r>
                        <a:rPr lang="en-US" sz="900" dirty="0">
                          <a:solidFill>
                            <a:schemeClr val="tx1"/>
                          </a:solidFill>
                          <a:latin typeface="Arial" panose="020B0604020202020204" pitchFamily="34" charset="0"/>
                          <a:cs typeface="Arial" panose="020B0604020202020204" pitchFamily="34" charset="0"/>
                        </a:rPr>
                        <a:t>OS</a:t>
                      </a:r>
                    </a:p>
                  </a:txBody>
                  <a:tcPr marL="55440" marR="55440" marT="36000" marB="36000" anchor="b">
                    <a:noFill/>
                  </a:tcPr>
                </a:tc>
                <a:tc>
                  <a:txBody>
                    <a:bodyPr/>
                    <a:lstStyle/>
                    <a:p>
                      <a:pPr algn="ctr">
                        <a:lnSpc>
                          <a:spcPct val="90000"/>
                        </a:lnSpc>
                      </a:pPr>
                      <a:r>
                        <a:rPr lang="en-US" sz="800" dirty="0">
                          <a:latin typeface="Arial" panose="020B0604020202020204" pitchFamily="34" charset="0"/>
                          <a:cs typeface="Arial" panose="020B0604020202020204" pitchFamily="34" charset="0"/>
                        </a:rPr>
                        <a:t>CNS mets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(n=12)</a:t>
                      </a:r>
                    </a:p>
                  </a:txBody>
                  <a:tcPr marL="19440" marR="19440" marT="36000" marB="36000">
                    <a:solidFill>
                      <a:schemeClr val="tx2"/>
                    </a:solidFill>
                  </a:tcPr>
                </a:tc>
                <a:tc>
                  <a:txBody>
                    <a:bodyPr/>
                    <a:lstStyle/>
                    <a:p>
                      <a:pPr algn="ctr">
                        <a:lnSpc>
                          <a:spcPct val="90000"/>
                        </a:lnSpc>
                      </a:pPr>
                      <a:r>
                        <a:rPr lang="en-US" sz="800" dirty="0">
                          <a:latin typeface="Arial" panose="020B0604020202020204" pitchFamily="34" charset="0"/>
                          <a:cs typeface="Arial" panose="020B0604020202020204" pitchFamily="34" charset="0"/>
                        </a:rPr>
                        <a:t>No CNS mets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(n=20)</a:t>
                      </a:r>
                    </a:p>
                  </a:txBody>
                  <a:tcPr marL="19440" marR="19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All patients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(N=32)</a:t>
                      </a:r>
                    </a:p>
                  </a:txBody>
                  <a:tcPr marL="19440" marR="19440" marT="36000" marB="36000">
                    <a:solidFill>
                      <a:srgbClr val="7030A0"/>
                    </a:solidFill>
                  </a:tcPr>
                </a:tc>
                <a:extLst>
                  <a:ext uri="{0D108BD9-81ED-4DB2-BD59-A6C34878D82A}">
                    <a16:rowId xmlns:a16="http://schemas.microsoft.com/office/drawing/2014/main" val="3765873602"/>
                  </a:ext>
                </a:extLst>
              </a:tr>
              <a:tr h="0">
                <a:tc>
                  <a:txBody>
                    <a:bodyPr/>
                    <a:lstStyle/>
                    <a:p>
                      <a:pPr>
                        <a:lnSpc>
                          <a:spcPct val="90000"/>
                        </a:lnSpc>
                      </a:pPr>
                      <a:r>
                        <a:rPr lang="en-US" sz="800" dirty="0">
                          <a:latin typeface="Arial" panose="020B0604020202020204" pitchFamily="34" charset="0"/>
                          <a:cs typeface="Arial" panose="020B0604020202020204" pitchFamily="34" charset="0"/>
                        </a:rPr>
                        <a:t>Median OS (95% CI), </a:t>
                      </a:r>
                      <a:r>
                        <a:rPr lang="en-US" sz="800" dirty="0">
                          <a:solidFill>
                            <a:schemeClr val="tx1"/>
                          </a:solidFill>
                          <a:latin typeface="Arial" panose="020B0604020202020204" pitchFamily="34" charset="0"/>
                          <a:cs typeface="Arial" panose="020B0604020202020204" pitchFamily="34" charset="0"/>
                        </a:rPr>
                        <a:t>months</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19 (8-NE)</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70 (20-NE)</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41 (17-NE)</a:t>
                      </a:r>
                    </a:p>
                  </a:txBody>
                  <a:tcPr marL="19440" marR="19440" marT="36000" marB="36000" anchor="ctr"/>
                </a:tc>
                <a:extLst>
                  <a:ext uri="{0D108BD9-81ED-4DB2-BD59-A6C34878D82A}">
                    <a16:rowId xmlns:a16="http://schemas.microsoft.com/office/drawing/2014/main" val="4110717897"/>
                  </a:ext>
                </a:extLst>
              </a:tr>
              <a:tr h="0">
                <a:tc>
                  <a:txBody>
                    <a:bodyPr/>
                    <a:lstStyle/>
                    <a:p>
                      <a:pPr>
                        <a:lnSpc>
                          <a:spcPct val="90000"/>
                        </a:lnSpc>
                      </a:pPr>
                      <a:r>
                        <a:rPr lang="en-US" sz="800" dirty="0">
                          <a:latin typeface="Arial" panose="020B0604020202020204" pitchFamily="34" charset="0"/>
                          <a:cs typeface="Arial" panose="020B0604020202020204" pitchFamily="34" charset="0"/>
                        </a:rPr>
                        <a:t>Median follow-up, months</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40</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58</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58</a:t>
                      </a:r>
                    </a:p>
                  </a:txBody>
                  <a:tcPr marL="19440" marR="19440" marT="36000" marB="36000" anchor="ctr"/>
                </a:tc>
                <a:extLst>
                  <a:ext uri="{0D108BD9-81ED-4DB2-BD59-A6C34878D82A}">
                    <a16:rowId xmlns:a16="http://schemas.microsoft.com/office/drawing/2014/main" val="2602332367"/>
                  </a:ext>
                </a:extLst>
              </a:tr>
              <a:tr h="0">
                <a:tc>
                  <a:txBody>
                    <a:bodyPr/>
                    <a:lstStyle/>
                    <a:p>
                      <a:pPr>
                        <a:lnSpc>
                          <a:spcPct val="90000"/>
                        </a:lnSpc>
                      </a:pPr>
                      <a:r>
                        <a:rPr lang="en-US" sz="800" dirty="0">
                          <a:latin typeface="Arial" panose="020B0604020202020204" pitchFamily="34" charset="0"/>
                          <a:cs typeface="Arial" panose="020B0604020202020204" pitchFamily="34" charset="0"/>
                        </a:rPr>
                        <a:t>4-year OS, % (95% CI)</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28 (0-58)</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61 (39-84)</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49 (30-69)</a:t>
                      </a:r>
                    </a:p>
                  </a:txBody>
                  <a:tcPr marL="19440" marR="19440" marT="36000" marB="36000" anchor="ctr"/>
                </a:tc>
                <a:extLst>
                  <a:ext uri="{0D108BD9-81ED-4DB2-BD59-A6C34878D82A}">
                    <a16:rowId xmlns:a16="http://schemas.microsoft.com/office/drawing/2014/main" val="706554886"/>
                  </a:ext>
                </a:extLst>
              </a:tr>
            </a:tbl>
          </a:graphicData>
        </a:graphic>
      </p:graphicFrame>
      <p:sp>
        <p:nvSpPr>
          <p:cNvPr id="416" name="TextBox 415">
            <a:extLst>
              <a:ext uri="{FF2B5EF4-FFF2-40B4-BE49-F238E27FC236}">
                <a16:creationId xmlns:a16="http://schemas.microsoft.com/office/drawing/2014/main" id="{F8E0EB08-D9E0-6B3D-83E4-3F51819D7B48}"/>
              </a:ext>
            </a:extLst>
          </p:cNvPr>
          <p:cNvSpPr txBox="1"/>
          <p:nvPr/>
        </p:nvSpPr>
        <p:spPr>
          <a:xfrm>
            <a:off x="1239850" y="5205788"/>
            <a:ext cx="244827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since start of response</a:t>
            </a:r>
          </a:p>
        </p:txBody>
      </p:sp>
      <p:sp>
        <p:nvSpPr>
          <p:cNvPr id="417" name="TextBox 416">
            <a:extLst>
              <a:ext uri="{FF2B5EF4-FFF2-40B4-BE49-F238E27FC236}">
                <a16:creationId xmlns:a16="http://schemas.microsoft.com/office/drawing/2014/main" id="{BC4AB7B4-8725-4295-C3DA-2094527A7946}"/>
              </a:ext>
            </a:extLst>
          </p:cNvPr>
          <p:cNvSpPr txBox="1"/>
          <p:nvPr/>
        </p:nvSpPr>
        <p:spPr>
          <a:xfrm>
            <a:off x="951818"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a:t>
            </a:r>
          </a:p>
          <a:p>
            <a:pPr algn="ctr">
              <a:lnSpc>
                <a:spcPct val="90000"/>
              </a:lnSpc>
            </a:pPr>
            <a:r>
              <a:rPr lang="en-GB" sz="800" dirty="0">
                <a:latin typeface="Arial" panose="020B0604020202020204" pitchFamily="34" charset="0"/>
                <a:ea typeface="Aileron" charset="0"/>
                <a:cs typeface="Arial" panose="020B0604020202020204" pitchFamily="34" charset="0"/>
              </a:rPr>
              <a:t>14</a:t>
            </a:r>
          </a:p>
          <a:p>
            <a:pPr algn="ctr">
              <a:lnSpc>
                <a:spcPct val="90000"/>
              </a:lnSpc>
            </a:pPr>
            <a:r>
              <a:rPr lang="en-GB" sz="800" dirty="0">
                <a:latin typeface="Arial" panose="020B0604020202020204" pitchFamily="34" charset="0"/>
                <a:ea typeface="Aileron" charset="0"/>
                <a:cs typeface="Arial" panose="020B0604020202020204" pitchFamily="34" charset="0"/>
              </a:rPr>
              <a:t>22</a:t>
            </a:r>
          </a:p>
        </p:txBody>
      </p:sp>
      <p:sp>
        <p:nvSpPr>
          <p:cNvPr id="418" name="TextBox 417">
            <a:extLst>
              <a:ext uri="{FF2B5EF4-FFF2-40B4-BE49-F238E27FC236}">
                <a16:creationId xmlns:a16="http://schemas.microsoft.com/office/drawing/2014/main" id="{D3A4EFA5-A692-BCD9-536A-28CDB9693207}"/>
              </a:ext>
            </a:extLst>
          </p:cNvPr>
          <p:cNvSpPr txBox="1"/>
          <p:nvPr/>
        </p:nvSpPr>
        <p:spPr>
          <a:xfrm>
            <a:off x="71969" y="5335574"/>
            <a:ext cx="807078" cy="443198"/>
          </a:xfrm>
          <a:prstGeom prst="rect">
            <a:avLst/>
          </a:prstGeom>
          <a:noFill/>
        </p:spPr>
        <p:txBody>
          <a:bodyPr wrap="square" lIns="0" tIns="0" rIns="0" bIns="0" rtlCol="0">
            <a:spAutoFit/>
          </a:bodyPr>
          <a:lstStyle/>
          <a:p>
            <a:pPr algn="r">
              <a:lnSpc>
                <a:spcPct val="90000"/>
              </a:lnSpc>
            </a:pPr>
            <a:r>
              <a:rPr lang="en-GB" sz="800" b="1" dirty="0">
                <a:latin typeface="Arial" panose="020B0604020202020204" pitchFamily="34" charset="0"/>
                <a:ea typeface="Aileron" charset="0"/>
                <a:cs typeface="Arial" panose="020B0604020202020204" pitchFamily="34" charset="0"/>
              </a:rPr>
              <a:t>No. at risk</a:t>
            </a:r>
          </a:p>
          <a:p>
            <a:pPr algn="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CNS mets</a:t>
            </a:r>
          </a:p>
          <a:p>
            <a:pPr algn="r">
              <a:lnSpc>
                <a:spcPct val="90000"/>
              </a:lnSpc>
            </a:pPr>
            <a:r>
              <a:rPr lang="en-GB" sz="800" b="1" dirty="0">
                <a:solidFill>
                  <a:schemeClr val="accent1"/>
                </a:solidFill>
                <a:latin typeface="Arial" panose="020B0604020202020204" pitchFamily="34" charset="0"/>
                <a:ea typeface="Aileron" charset="0"/>
                <a:cs typeface="Arial" panose="020B0604020202020204" pitchFamily="34" charset="0"/>
              </a:rPr>
              <a:t>No CNS mets</a:t>
            </a:r>
          </a:p>
          <a:p>
            <a:pPr algn="r">
              <a:lnSpc>
                <a:spcPct val="90000"/>
              </a:lnSpc>
            </a:pPr>
            <a:r>
              <a:rPr lang="en-GB" sz="800" b="1" dirty="0">
                <a:solidFill>
                  <a:srgbClr val="7030A0"/>
                </a:solidFill>
                <a:latin typeface="Arial" panose="020B0604020202020204" pitchFamily="34" charset="0"/>
                <a:ea typeface="Aileron" charset="0"/>
                <a:cs typeface="Arial" panose="020B0604020202020204" pitchFamily="34" charset="0"/>
              </a:rPr>
              <a:t>All patients</a:t>
            </a:r>
          </a:p>
        </p:txBody>
      </p:sp>
      <p:sp>
        <p:nvSpPr>
          <p:cNvPr id="419" name="TextBox 418">
            <a:extLst>
              <a:ext uri="{FF2B5EF4-FFF2-40B4-BE49-F238E27FC236}">
                <a16:creationId xmlns:a16="http://schemas.microsoft.com/office/drawing/2014/main" id="{9CEE5DD3-F5D5-C529-C408-E5E82AD6C04C}"/>
              </a:ext>
            </a:extLst>
          </p:cNvPr>
          <p:cNvSpPr txBox="1"/>
          <p:nvPr/>
        </p:nvSpPr>
        <p:spPr>
          <a:xfrm>
            <a:off x="3715457"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420" name="TextBox 419">
            <a:extLst>
              <a:ext uri="{FF2B5EF4-FFF2-40B4-BE49-F238E27FC236}">
                <a16:creationId xmlns:a16="http://schemas.microsoft.com/office/drawing/2014/main" id="{953C3910-8D67-4EA3-23BF-55D636760417}"/>
              </a:ext>
            </a:extLst>
          </p:cNvPr>
          <p:cNvSpPr txBox="1"/>
          <p:nvPr/>
        </p:nvSpPr>
        <p:spPr>
          <a:xfrm>
            <a:off x="3715457"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72</a:t>
            </a:r>
          </a:p>
        </p:txBody>
      </p:sp>
      <p:sp>
        <p:nvSpPr>
          <p:cNvPr id="474" name="TextBox 473">
            <a:extLst>
              <a:ext uri="{FF2B5EF4-FFF2-40B4-BE49-F238E27FC236}">
                <a16:creationId xmlns:a16="http://schemas.microsoft.com/office/drawing/2014/main" id="{91C94F26-0B34-8782-9E24-29B3A4910B2F}"/>
              </a:ext>
            </a:extLst>
          </p:cNvPr>
          <p:cNvSpPr txBox="1"/>
          <p:nvPr/>
        </p:nvSpPr>
        <p:spPr>
          <a:xfrm rot="16200000">
            <a:off x="-343850" y="3677942"/>
            <a:ext cx="180020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DoR (%)</a:t>
            </a:r>
          </a:p>
        </p:txBody>
      </p:sp>
      <p:sp>
        <p:nvSpPr>
          <p:cNvPr id="475" name="TextBox 474">
            <a:extLst>
              <a:ext uri="{FF2B5EF4-FFF2-40B4-BE49-F238E27FC236}">
                <a16:creationId xmlns:a16="http://schemas.microsoft.com/office/drawing/2014/main" id="{DBD20B59-EE2F-44BD-7233-A902AF7DE473}"/>
              </a:ext>
            </a:extLst>
          </p:cNvPr>
          <p:cNvSpPr txBox="1"/>
          <p:nvPr/>
        </p:nvSpPr>
        <p:spPr>
          <a:xfrm>
            <a:off x="606679" y="258214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476" name="TextBox 475">
            <a:extLst>
              <a:ext uri="{FF2B5EF4-FFF2-40B4-BE49-F238E27FC236}">
                <a16:creationId xmlns:a16="http://schemas.microsoft.com/office/drawing/2014/main" id="{B163446D-8F36-A2EC-5F33-6E78567F9CC9}"/>
              </a:ext>
            </a:extLst>
          </p:cNvPr>
          <p:cNvSpPr txBox="1"/>
          <p:nvPr/>
        </p:nvSpPr>
        <p:spPr>
          <a:xfrm>
            <a:off x="937184"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477" name="TextBox 476">
            <a:extLst>
              <a:ext uri="{FF2B5EF4-FFF2-40B4-BE49-F238E27FC236}">
                <a16:creationId xmlns:a16="http://schemas.microsoft.com/office/drawing/2014/main" id="{18D17A8D-E3F9-96C1-5ED8-B383E1163A9D}"/>
              </a:ext>
            </a:extLst>
          </p:cNvPr>
          <p:cNvSpPr txBox="1"/>
          <p:nvPr/>
        </p:nvSpPr>
        <p:spPr>
          <a:xfrm>
            <a:off x="606679" y="3033587"/>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478" name="TextBox 477">
            <a:extLst>
              <a:ext uri="{FF2B5EF4-FFF2-40B4-BE49-F238E27FC236}">
                <a16:creationId xmlns:a16="http://schemas.microsoft.com/office/drawing/2014/main" id="{CC52233E-7585-4B5D-8745-3E895E91B6D4}"/>
              </a:ext>
            </a:extLst>
          </p:cNvPr>
          <p:cNvSpPr txBox="1"/>
          <p:nvPr/>
        </p:nvSpPr>
        <p:spPr>
          <a:xfrm>
            <a:off x="606679" y="346221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479" name="TextBox 478">
            <a:extLst>
              <a:ext uri="{FF2B5EF4-FFF2-40B4-BE49-F238E27FC236}">
                <a16:creationId xmlns:a16="http://schemas.microsoft.com/office/drawing/2014/main" id="{16510AA9-3437-2DE9-F9F6-5138D0CE4AAD}"/>
              </a:ext>
            </a:extLst>
          </p:cNvPr>
          <p:cNvSpPr txBox="1"/>
          <p:nvPr/>
        </p:nvSpPr>
        <p:spPr>
          <a:xfrm>
            <a:off x="606679" y="475126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480" name="TextBox 479">
            <a:extLst>
              <a:ext uri="{FF2B5EF4-FFF2-40B4-BE49-F238E27FC236}">
                <a16:creationId xmlns:a16="http://schemas.microsoft.com/office/drawing/2014/main" id="{CE47EF67-0A18-44BF-1EAA-62AFA938CCE8}"/>
              </a:ext>
            </a:extLst>
          </p:cNvPr>
          <p:cNvSpPr txBox="1"/>
          <p:nvPr/>
        </p:nvSpPr>
        <p:spPr>
          <a:xfrm>
            <a:off x="606679" y="390036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481" name="TextBox 480">
            <a:extLst>
              <a:ext uri="{FF2B5EF4-FFF2-40B4-BE49-F238E27FC236}">
                <a16:creationId xmlns:a16="http://schemas.microsoft.com/office/drawing/2014/main" id="{61A20528-6531-C2E9-0A8E-17A85C6060A8}"/>
              </a:ext>
            </a:extLst>
          </p:cNvPr>
          <p:cNvSpPr txBox="1"/>
          <p:nvPr/>
        </p:nvSpPr>
        <p:spPr>
          <a:xfrm>
            <a:off x="606679" y="432581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grpSp>
        <p:nvGrpSpPr>
          <p:cNvPr id="482" name="Group 481">
            <a:extLst>
              <a:ext uri="{FF2B5EF4-FFF2-40B4-BE49-F238E27FC236}">
                <a16:creationId xmlns:a16="http://schemas.microsoft.com/office/drawing/2014/main" id="{9688A868-EAB0-E760-384C-E79AD48E74EA}"/>
              </a:ext>
            </a:extLst>
          </p:cNvPr>
          <p:cNvGrpSpPr/>
          <p:nvPr/>
        </p:nvGrpSpPr>
        <p:grpSpPr>
          <a:xfrm>
            <a:off x="3185592" y="4708376"/>
            <a:ext cx="79426" cy="79426"/>
            <a:chOff x="6744072" y="4379878"/>
            <a:chExt cx="108000" cy="108000"/>
          </a:xfrm>
        </p:grpSpPr>
        <p:cxnSp>
          <p:nvCxnSpPr>
            <p:cNvPr id="483" name="Straight Connector 482">
              <a:extLst>
                <a:ext uri="{FF2B5EF4-FFF2-40B4-BE49-F238E27FC236}">
                  <a16:creationId xmlns:a16="http://schemas.microsoft.com/office/drawing/2014/main" id="{62FEB70B-5492-A2C9-791C-39B0F113C83D}"/>
                </a:ext>
              </a:extLst>
            </p:cNvPr>
            <p:cNvCxnSpPr>
              <a:cxnSpLocks/>
            </p:cNvCxnSpPr>
            <p:nvPr/>
          </p:nvCxnSpPr>
          <p:spPr>
            <a:xfrm>
              <a:off x="6744072" y="4433877"/>
              <a:ext cx="108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a:extLst>
                <a:ext uri="{FF2B5EF4-FFF2-40B4-BE49-F238E27FC236}">
                  <a16:creationId xmlns:a16="http://schemas.microsoft.com/office/drawing/2014/main" id="{27473FB1-60A5-4CBC-479B-D1ADA486E9D8}"/>
                </a:ext>
              </a:extLst>
            </p:cNvPr>
            <p:cNvCxnSpPr>
              <a:cxnSpLocks/>
            </p:cNvCxnSpPr>
            <p:nvPr/>
          </p:nvCxnSpPr>
          <p:spPr>
            <a:xfrm rot="16200000">
              <a:off x="6744072" y="4433878"/>
              <a:ext cx="108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85" name="TextBox 484">
            <a:extLst>
              <a:ext uri="{FF2B5EF4-FFF2-40B4-BE49-F238E27FC236}">
                <a16:creationId xmlns:a16="http://schemas.microsoft.com/office/drawing/2014/main" id="{A04C27D4-95A6-57CE-36F0-AC62CE8EFC5B}"/>
              </a:ext>
            </a:extLst>
          </p:cNvPr>
          <p:cNvSpPr txBox="1"/>
          <p:nvPr/>
        </p:nvSpPr>
        <p:spPr>
          <a:xfrm>
            <a:off x="3359696" y="4653136"/>
            <a:ext cx="828650" cy="186141"/>
          </a:xfrm>
          <a:prstGeom prst="rect">
            <a:avLst/>
          </a:prstGeom>
          <a:noFill/>
        </p:spPr>
        <p:txBody>
          <a:bodyPr wrap="square" lIns="0" tIns="0" rIns="0" bIns="0" rtlCol="0">
            <a:spAutoFit/>
          </a:bodyPr>
          <a:lstStyle/>
          <a:p>
            <a:pPr>
              <a:lnSpc>
                <a:spcPct val="136000"/>
              </a:lnSpc>
            </a:pPr>
            <a:r>
              <a:rPr lang="en-GB" sz="1000" dirty="0">
                <a:latin typeface="Arial" panose="020B0604020202020204" pitchFamily="34" charset="0"/>
                <a:ea typeface="Aileron" charset="0"/>
                <a:cs typeface="Arial" panose="020B0604020202020204" pitchFamily="34" charset="0"/>
              </a:rPr>
              <a:t>Censored</a:t>
            </a:r>
          </a:p>
        </p:txBody>
      </p:sp>
      <p:sp>
        <p:nvSpPr>
          <p:cNvPr id="486" name="TextBox 485">
            <a:extLst>
              <a:ext uri="{FF2B5EF4-FFF2-40B4-BE49-F238E27FC236}">
                <a16:creationId xmlns:a16="http://schemas.microsoft.com/office/drawing/2014/main" id="{CCE08642-F1B3-703B-B8A3-332AAB51F1C4}"/>
              </a:ext>
            </a:extLst>
          </p:cNvPr>
          <p:cNvSpPr txBox="1"/>
          <p:nvPr/>
        </p:nvSpPr>
        <p:spPr>
          <a:xfrm>
            <a:off x="1415480"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13</a:t>
            </a:r>
          </a:p>
          <a:p>
            <a:pPr algn="ctr">
              <a:lnSpc>
                <a:spcPct val="90000"/>
              </a:lnSpc>
            </a:pPr>
            <a:r>
              <a:rPr lang="en-GB" sz="800" dirty="0">
                <a:latin typeface="Arial" panose="020B0604020202020204" pitchFamily="34" charset="0"/>
                <a:ea typeface="Aileron" charset="0"/>
                <a:cs typeface="Arial" panose="020B0604020202020204" pitchFamily="34" charset="0"/>
              </a:rPr>
              <a:t>15</a:t>
            </a:r>
          </a:p>
        </p:txBody>
      </p:sp>
      <p:sp>
        <p:nvSpPr>
          <p:cNvPr id="492" name="TextBox 491">
            <a:extLst>
              <a:ext uri="{FF2B5EF4-FFF2-40B4-BE49-F238E27FC236}">
                <a16:creationId xmlns:a16="http://schemas.microsoft.com/office/drawing/2014/main" id="{6D27F9D7-489F-2D88-CB63-42FB8D3EEC6B}"/>
              </a:ext>
            </a:extLst>
          </p:cNvPr>
          <p:cNvSpPr txBox="1"/>
          <p:nvPr/>
        </p:nvSpPr>
        <p:spPr>
          <a:xfrm>
            <a:off x="2308932"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7</a:t>
            </a:r>
          </a:p>
          <a:p>
            <a:pPr algn="ctr">
              <a:lnSpc>
                <a:spcPct val="90000"/>
              </a:lnSpc>
            </a:pPr>
            <a:r>
              <a:rPr lang="en-GB" sz="800" dirty="0">
                <a:latin typeface="Arial" panose="020B0604020202020204" pitchFamily="34" charset="0"/>
                <a:ea typeface="Aileron" charset="0"/>
                <a:cs typeface="Arial" panose="020B0604020202020204" pitchFamily="34" charset="0"/>
              </a:rPr>
              <a:t>7</a:t>
            </a:r>
          </a:p>
        </p:txBody>
      </p:sp>
      <p:sp>
        <p:nvSpPr>
          <p:cNvPr id="493" name="TextBox 492">
            <a:extLst>
              <a:ext uri="{FF2B5EF4-FFF2-40B4-BE49-F238E27FC236}">
                <a16:creationId xmlns:a16="http://schemas.microsoft.com/office/drawing/2014/main" id="{DDAAC28A-B40B-7B0A-154C-03BF1BC3DCD7}"/>
              </a:ext>
            </a:extLst>
          </p:cNvPr>
          <p:cNvSpPr txBox="1"/>
          <p:nvPr/>
        </p:nvSpPr>
        <p:spPr>
          <a:xfrm>
            <a:off x="2308932"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36</a:t>
            </a:r>
          </a:p>
        </p:txBody>
      </p:sp>
      <p:sp>
        <p:nvSpPr>
          <p:cNvPr id="494" name="TextBox 493">
            <a:extLst>
              <a:ext uri="{FF2B5EF4-FFF2-40B4-BE49-F238E27FC236}">
                <a16:creationId xmlns:a16="http://schemas.microsoft.com/office/drawing/2014/main" id="{602ED67E-39E6-0C22-FF0E-2AE61370353F}"/>
              </a:ext>
            </a:extLst>
          </p:cNvPr>
          <p:cNvSpPr txBox="1"/>
          <p:nvPr/>
        </p:nvSpPr>
        <p:spPr>
          <a:xfrm>
            <a:off x="2783632"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4</a:t>
            </a:r>
          </a:p>
          <a:p>
            <a:pPr algn="ctr">
              <a:lnSpc>
                <a:spcPct val="90000"/>
              </a:lnSpc>
            </a:pPr>
            <a:r>
              <a:rPr lang="en-GB" sz="800" dirty="0">
                <a:latin typeface="Arial" panose="020B0604020202020204" pitchFamily="34" charset="0"/>
                <a:ea typeface="Aileron" charset="0"/>
                <a:cs typeface="Arial" panose="020B0604020202020204" pitchFamily="34" charset="0"/>
              </a:rPr>
              <a:t>4</a:t>
            </a:r>
          </a:p>
        </p:txBody>
      </p:sp>
      <p:sp>
        <p:nvSpPr>
          <p:cNvPr id="496" name="TextBox 495">
            <a:extLst>
              <a:ext uri="{FF2B5EF4-FFF2-40B4-BE49-F238E27FC236}">
                <a16:creationId xmlns:a16="http://schemas.microsoft.com/office/drawing/2014/main" id="{5ABC8D8B-032E-2DC5-CF2F-059961ED21CC}"/>
              </a:ext>
            </a:extLst>
          </p:cNvPr>
          <p:cNvSpPr txBox="1"/>
          <p:nvPr/>
        </p:nvSpPr>
        <p:spPr>
          <a:xfrm>
            <a:off x="3258090"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graphicFrame>
        <p:nvGraphicFramePr>
          <p:cNvPr id="500" name="Table 499">
            <a:extLst>
              <a:ext uri="{FF2B5EF4-FFF2-40B4-BE49-F238E27FC236}">
                <a16:creationId xmlns:a16="http://schemas.microsoft.com/office/drawing/2014/main" id="{DAA1DFD1-71C1-ACC4-C20F-522352E36B9D}"/>
              </a:ext>
            </a:extLst>
          </p:cNvPr>
          <p:cNvGraphicFramePr>
            <a:graphicFrameLocks noGrp="1"/>
          </p:cNvGraphicFramePr>
          <p:nvPr>
            <p:extLst>
              <p:ext uri="{D42A27DB-BD31-4B8C-83A1-F6EECF244321}">
                <p14:modId xmlns:p14="http://schemas.microsoft.com/office/powerpoint/2010/main" val="877395866"/>
              </p:ext>
            </p:extLst>
          </p:nvPr>
        </p:nvGraphicFramePr>
        <p:xfrm>
          <a:off x="504017" y="1618536"/>
          <a:ext cx="3531922" cy="836640"/>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1734856399"/>
                    </a:ext>
                  </a:extLst>
                </a:gridCol>
                <a:gridCol w="621467">
                  <a:extLst>
                    <a:ext uri="{9D8B030D-6E8A-4147-A177-3AD203B41FA5}">
                      <a16:colId xmlns:a16="http://schemas.microsoft.com/office/drawing/2014/main" val="126320621"/>
                    </a:ext>
                  </a:extLst>
                </a:gridCol>
                <a:gridCol w="776920">
                  <a:extLst>
                    <a:ext uri="{9D8B030D-6E8A-4147-A177-3AD203B41FA5}">
                      <a16:colId xmlns:a16="http://schemas.microsoft.com/office/drawing/2014/main" val="5050081"/>
                    </a:ext>
                  </a:extLst>
                </a:gridCol>
                <a:gridCol w="621535">
                  <a:extLst>
                    <a:ext uri="{9D8B030D-6E8A-4147-A177-3AD203B41FA5}">
                      <a16:colId xmlns:a16="http://schemas.microsoft.com/office/drawing/2014/main" val="1432684633"/>
                    </a:ext>
                  </a:extLst>
                </a:gridCol>
              </a:tblGrid>
              <a:tr h="148518">
                <a:tc>
                  <a:txBody>
                    <a:bodyPr/>
                    <a:lstStyle/>
                    <a:p>
                      <a:pPr>
                        <a:lnSpc>
                          <a:spcPct val="90000"/>
                        </a:lnSpc>
                      </a:pPr>
                      <a:r>
                        <a:rPr lang="en-US" sz="900" dirty="0">
                          <a:solidFill>
                            <a:schemeClr val="tx1"/>
                          </a:solidFill>
                          <a:latin typeface="Arial" panose="020B0604020202020204" pitchFamily="34" charset="0"/>
                          <a:cs typeface="Arial" panose="020B0604020202020204" pitchFamily="34" charset="0"/>
                        </a:rPr>
                        <a:t>DoR</a:t>
                      </a:r>
                    </a:p>
                  </a:txBody>
                  <a:tcPr marL="55440" marR="55440" marT="36000" marB="36000" anchor="b">
                    <a:noFill/>
                  </a:tcPr>
                </a:tc>
                <a:tc>
                  <a:txBody>
                    <a:bodyPr/>
                    <a:lstStyle/>
                    <a:p>
                      <a:pPr algn="ctr">
                        <a:lnSpc>
                          <a:spcPct val="90000"/>
                        </a:lnSpc>
                      </a:pPr>
                      <a:r>
                        <a:rPr lang="en-US" sz="800" dirty="0">
                          <a:latin typeface="Arial" panose="020B0604020202020204" pitchFamily="34" charset="0"/>
                          <a:cs typeface="Arial" panose="020B0604020202020204" pitchFamily="34" charset="0"/>
                        </a:rPr>
                        <a:t>CNS mets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(n=12)</a:t>
                      </a:r>
                    </a:p>
                  </a:txBody>
                  <a:tcPr marL="19440" marR="19440" marT="36000" marB="36000">
                    <a:solidFill>
                      <a:schemeClr val="tx2"/>
                    </a:solidFill>
                  </a:tcPr>
                </a:tc>
                <a:tc>
                  <a:txBody>
                    <a:bodyPr/>
                    <a:lstStyle/>
                    <a:p>
                      <a:pPr algn="ctr">
                        <a:lnSpc>
                          <a:spcPct val="90000"/>
                        </a:lnSpc>
                      </a:pPr>
                      <a:r>
                        <a:rPr lang="en-US" sz="800" dirty="0">
                          <a:latin typeface="Arial" panose="020B0604020202020204" pitchFamily="34" charset="0"/>
                          <a:cs typeface="Arial" panose="020B0604020202020204" pitchFamily="34" charset="0"/>
                        </a:rPr>
                        <a:t>No CNS mets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(n=20)</a:t>
                      </a:r>
                    </a:p>
                  </a:txBody>
                  <a:tcPr marL="19440" marR="19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All patients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(N=32)</a:t>
                      </a:r>
                    </a:p>
                  </a:txBody>
                  <a:tcPr marL="19440" marR="19440" marT="36000" marB="36000">
                    <a:solidFill>
                      <a:srgbClr val="7030A0"/>
                    </a:solidFill>
                  </a:tcPr>
                </a:tc>
                <a:extLst>
                  <a:ext uri="{0D108BD9-81ED-4DB2-BD59-A6C34878D82A}">
                    <a16:rowId xmlns:a16="http://schemas.microsoft.com/office/drawing/2014/main" val="3765873602"/>
                  </a:ext>
                </a:extLst>
              </a:tr>
              <a:tr h="0">
                <a:tc>
                  <a:txBody>
                    <a:bodyPr/>
                    <a:lstStyle/>
                    <a:p>
                      <a:pPr>
                        <a:lnSpc>
                          <a:spcPct val="90000"/>
                        </a:lnSpc>
                      </a:pPr>
                      <a:r>
                        <a:rPr lang="en-US" sz="800" dirty="0">
                          <a:latin typeface="Arial" panose="020B0604020202020204" pitchFamily="34" charset="0"/>
                          <a:cs typeface="Arial" panose="020B0604020202020204" pitchFamily="34" charset="0"/>
                        </a:rPr>
                        <a:t>Median DoR (95% CI), </a:t>
                      </a:r>
                      <a:r>
                        <a:rPr lang="en-US" sz="800" dirty="0">
                          <a:solidFill>
                            <a:schemeClr val="tx1"/>
                          </a:solidFill>
                          <a:latin typeface="Arial" panose="020B0604020202020204" pitchFamily="34" charset="0"/>
                          <a:cs typeface="Arial" panose="020B0604020202020204" pitchFamily="34" charset="0"/>
                        </a:rPr>
                        <a:t>months</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10 (4-NE)</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37 (15-NE)</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20 (13-67)</a:t>
                      </a:r>
                    </a:p>
                  </a:txBody>
                  <a:tcPr marL="19440" marR="19440" marT="36000" marB="36000" anchor="ctr"/>
                </a:tc>
                <a:extLst>
                  <a:ext uri="{0D108BD9-81ED-4DB2-BD59-A6C34878D82A}">
                    <a16:rowId xmlns:a16="http://schemas.microsoft.com/office/drawing/2014/main" val="4110717897"/>
                  </a:ext>
                </a:extLst>
              </a:tr>
              <a:tr h="0">
                <a:tc>
                  <a:txBody>
                    <a:bodyPr/>
                    <a:lstStyle/>
                    <a:p>
                      <a:pPr>
                        <a:lnSpc>
                          <a:spcPct val="90000"/>
                        </a:lnSpc>
                      </a:pPr>
                      <a:r>
                        <a:rPr lang="en-US" sz="800" dirty="0">
                          <a:latin typeface="Arial" panose="020B0604020202020204" pitchFamily="34" charset="0"/>
                          <a:cs typeface="Arial" panose="020B0604020202020204" pitchFamily="34" charset="0"/>
                        </a:rPr>
                        <a:t>Median follow-up, months</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17</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53</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53</a:t>
                      </a:r>
                    </a:p>
                  </a:txBody>
                  <a:tcPr marL="19440" marR="19440" marT="36000" marB="36000" anchor="ctr"/>
                </a:tc>
                <a:extLst>
                  <a:ext uri="{0D108BD9-81ED-4DB2-BD59-A6C34878D82A}">
                    <a16:rowId xmlns:a16="http://schemas.microsoft.com/office/drawing/2014/main" val="2602332367"/>
                  </a:ext>
                </a:extLst>
              </a:tr>
              <a:tr h="0">
                <a:tc>
                  <a:txBody>
                    <a:bodyPr/>
                    <a:lstStyle/>
                    <a:p>
                      <a:pPr>
                        <a:lnSpc>
                          <a:spcPct val="90000"/>
                        </a:lnSpc>
                      </a:pPr>
                      <a:r>
                        <a:rPr lang="en-US" sz="800" dirty="0">
                          <a:latin typeface="Arial" panose="020B0604020202020204" pitchFamily="34" charset="0"/>
                          <a:cs typeface="Arial" panose="020B0604020202020204" pitchFamily="34" charset="0"/>
                        </a:rPr>
                        <a:t>4-year DoR, % (95% CI)</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0</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45 (17-73)</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34 (12-57)</a:t>
                      </a:r>
                    </a:p>
                  </a:txBody>
                  <a:tcPr marL="19440" marR="19440" marT="36000" marB="36000" anchor="ctr"/>
                </a:tc>
                <a:extLst>
                  <a:ext uri="{0D108BD9-81ED-4DB2-BD59-A6C34878D82A}">
                    <a16:rowId xmlns:a16="http://schemas.microsoft.com/office/drawing/2014/main" val="706554886"/>
                  </a:ext>
                </a:extLst>
              </a:tr>
            </a:tbl>
          </a:graphicData>
        </a:graphic>
      </p:graphicFrame>
      <p:sp>
        <p:nvSpPr>
          <p:cNvPr id="502" name="TextBox 501">
            <a:extLst>
              <a:ext uri="{FF2B5EF4-FFF2-40B4-BE49-F238E27FC236}">
                <a16:creationId xmlns:a16="http://schemas.microsoft.com/office/drawing/2014/main" id="{8EDA60FF-5A1C-CD35-6C67-869198A2AA54}"/>
              </a:ext>
            </a:extLst>
          </p:cNvPr>
          <p:cNvSpPr txBox="1"/>
          <p:nvPr/>
        </p:nvSpPr>
        <p:spPr>
          <a:xfrm>
            <a:off x="5132581" y="5205788"/>
            <a:ext cx="244827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since start of treatment</a:t>
            </a:r>
          </a:p>
        </p:txBody>
      </p:sp>
      <p:sp>
        <p:nvSpPr>
          <p:cNvPr id="503" name="TextBox 502">
            <a:extLst>
              <a:ext uri="{FF2B5EF4-FFF2-40B4-BE49-F238E27FC236}">
                <a16:creationId xmlns:a16="http://schemas.microsoft.com/office/drawing/2014/main" id="{D1C9116D-37CA-D95F-EBEA-89E5B92CEE90}"/>
              </a:ext>
            </a:extLst>
          </p:cNvPr>
          <p:cNvSpPr txBox="1"/>
          <p:nvPr/>
        </p:nvSpPr>
        <p:spPr>
          <a:xfrm>
            <a:off x="4844549"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12</a:t>
            </a:r>
          </a:p>
          <a:p>
            <a:pPr algn="ctr">
              <a:lnSpc>
                <a:spcPct val="90000"/>
              </a:lnSpc>
            </a:pPr>
            <a:r>
              <a:rPr lang="en-GB" sz="800" dirty="0">
                <a:latin typeface="Arial" panose="020B0604020202020204" pitchFamily="34" charset="0"/>
                <a:ea typeface="Aileron" charset="0"/>
                <a:cs typeface="Arial" panose="020B0604020202020204" pitchFamily="34" charset="0"/>
              </a:rPr>
              <a:t>20</a:t>
            </a:r>
          </a:p>
          <a:p>
            <a:pPr algn="ctr">
              <a:lnSpc>
                <a:spcPct val="90000"/>
              </a:lnSpc>
            </a:pPr>
            <a:r>
              <a:rPr lang="en-GB" sz="800" dirty="0">
                <a:latin typeface="Arial" panose="020B0604020202020204" pitchFamily="34" charset="0"/>
                <a:ea typeface="Aileron" charset="0"/>
                <a:cs typeface="Arial" panose="020B0604020202020204" pitchFamily="34" charset="0"/>
              </a:rPr>
              <a:t>32</a:t>
            </a:r>
          </a:p>
        </p:txBody>
      </p:sp>
      <p:sp>
        <p:nvSpPr>
          <p:cNvPr id="504" name="TextBox 503">
            <a:extLst>
              <a:ext uri="{FF2B5EF4-FFF2-40B4-BE49-F238E27FC236}">
                <a16:creationId xmlns:a16="http://schemas.microsoft.com/office/drawing/2014/main" id="{2AC0D110-3A79-299B-65BF-AD12441F651A}"/>
              </a:ext>
            </a:extLst>
          </p:cNvPr>
          <p:cNvSpPr txBox="1"/>
          <p:nvPr/>
        </p:nvSpPr>
        <p:spPr>
          <a:xfrm>
            <a:off x="3964700" y="5335574"/>
            <a:ext cx="807078" cy="443198"/>
          </a:xfrm>
          <a:prstGeom prst="rect">
            <a:avLst/>
          </a:prstGeom>
          <a:noFill/>
        </p:spPr>
        <p:txBody>
          <a:bodyPr wrap="square" lIns="0" tIns="0" rIns="0" bIns="0" rtlCol="0">
            <a:spAutoFit/>
          </a:bodyPr>
          <a:lstStyle/>
          <a:p>
            <a:pPr algn="r">
              <a:lnSpc>
                <a:spcPct val="90000"/>
              </a:lnSpc>
            </a:pPr>
            <a:r>
              <a:rPr lang="en-GB" sz="800" b="1" dirty="0">
                <a:latin typeface="Arial" panose="020B0604020202020204" pitchFamily="34" charset="0"/>
                <a:ea typeface="Aileron" charset="0"/>
                <a:cs typeface="Arial" panose="020B0604020202020204" pitchFamily="34" charset="0"/>
              </a:rPr>
              <a:t>No. at risk</a:t>
            </a:r>
          </a:p>
          <a:p>
            <a:pPr algn="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CNS mets</a:t>
            </a:r>
          </a:p>
          <a:p>
            <a:pPr algn="r">
              <a:lnSpc>
                <a:spcPct val="90000"/>
              </a:lnSpc>
            </a:pPr>
            <a:r>
              <a:rPr lang="en-GB" sz="800" b="1" dirty="0">
                <a:solidFill>
                  <a:schemeClr val="accent1"/>
                </a:solidFill>
                <a:latin typeface="Arial" panose="020B0604020202020204" pitchFamily="34" charset="0"/>
                <a:ea typeface="Aileron" charset="0"/>
                <a:cs typeface="Arial" panose="020B0604020202020204" pitchFamily="34" charset="0"/>
              </a:rPr>
              <a:t>No CNS mets</a:t>
            </a:r>
          </a:p>
          <a:p>
            <a:pPr algn="r">
              <a:lnSpc>
                <a:spcPct val="90000"/>
              </a:lnSpc>
            </a:pPr>
            <a:r>
              <a:rPr lang="en-GB" sz="800" b="1" dirty="0">
                <a:solidFill>
                  <a:srgbClr val="7030A0"/>
                </a:solidFill>
                <a:latin typeface="Arial" panose="020B0604020202020204" pitchFamily="34" charset="0"/>
                <a:ea typeface="Aileron" charset="0"/>
                <a:cs typeface="Arial" panose="020B0604020202020204" pitchFamily="34" charset="0"/>
              </a:rPr>
              <a:t>All patients</a:t>
            </a:r>
          </a:p>
        </p:txBody>
      </p:sp>
      <p:sp>
        <p:nvSpPr>
          <p:cNvPr id="505" name="TextBox 504">
            <a:extLst>
              <a:ext uri="{FF2B5EF4-FFF2-40B4-BE49-F238E27FC236}">
                <a16:creationId xmlns:a16="http://schemas.microsoft.com/office/drawing/2014/main" id="{2605C046-C70E-9C89-834F-AB7DCCB8E2AD}"/>
              </a:ext>
            </a:extLst>
          </p:cNvPr>
          <p:cNvSpPr txBox="1"/>
          <p:nvPr/>
        </p:nvSpPr>
        <p:spPr>
          <a:xfrm>
            <a:off x="7608188"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506" name="TextBox 505">
            <a:extLst>
              <a:ext uri="{FF2B5EF4-FFF2-40B4-BE49-F238E27FC236}">
                <a16:creationId xmlns:a16="http://schemas.microsoft.com/office/drawing/2014/main" id="{D1854A6F-524A-CB7A-9602-46C7CD7768C4}"/>
              </a:ext>
            </a:extLst>
          </p:cNvPr>
          <p:cNvSpPr txBox="1"/>
          <p:nvPr/>
        </p:nvSpPr>
        <p:spPr>
          <a:xfrm>
            <a:off x="7608188"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84</a:t>
            </a:r>
          </a:p>
        </p:txBody>
      </p:sp>
      <p:sp>
        <p:nvSpPr>
          <p:cNvPr id="517" name="Freeform 516">
            <a:extLst>
              <a:ext uri="{FF2B5EF4-FFF2-40B4-BE49-F238E27FC236}">
                <a16:creationId xmlns:a16="http://schemas.microsoft.com/office/drawing/2014/main" id="{46EE9893-7A2E-A071-CECE-C7F965006574}"/>
              </a:ext>
            </a:extLst>
          </p:cNvPr>
          <p:cNvSpPr/>
          <p:nvPr/>
        </p:nvSpPr>
        <p:spPr>
          <a:xfrm>
            <a:off x="4879750" y="3169551"/>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520" name="Freeform 519">
            <a:extLst>
              <a:ext uri="{FF2B5EF4-FFF2-40B4-BE49-F238E27FC236}">
                <a16:creationId xmlns:a16="http://schemas.microsoft.com/office/drawing/2014/main" id="{1B6C735E-BD8E-6E86-3CEA-1A500FD5C8CC}"/>
              </a:ext>
            </a:extLst>
          </p:cNvPr>
          <p:cNvSpPr/>
          <p:nvPr/>
        </p:nvSpPr>
        <p:spPr>
          <a:xfrm>
            <a:off x="4879750" y="4460004"/>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560" name="TextBox 559">
            <a:extLst>
              <a:ext uri="{FF2B5EF4-FFF2-40B4-BE49-F238E27FC236}">
                <a16:creationId xmlns:a16="http://schemas.microsoft.com/office/drawing/2014/main" id="{25DC596E-6919-0DAC-1581-6321D9486074}"/>
              </a:ext>
            </a:extLst>
          </p:cNvPr>
          <p:cNvSpPr txBox="1"/>
          <p:nvPr/>
        </p:nvSpPr>
        <p:spPr>
          <a:xfrm rot="16200000">
            <a:off x="3548881" y="3677942"/>
            <a:ext cx="180020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PFS (%)</a:t>
            </a:r>
          </a:p>
        </p:txBody>
      </p:sp>
      <p:sp>
        <p:nvSpPr>
          <p:cNvPr id="561" name="TextBox 560">
            <a:extLst>
              <a:ext uri="{FF2B5EF4-FFF2-40B4-BE49-F238E27FC236}">
                <a16:creationId xmlns:a16="http://schemas.microsoft.com/office/drawing/2014/main" id="{ACC2AAD8-86DF-9304-6D2C-B02BE6EA540C}"/>
              </a:ext>
            </a:extLst>
          </p:cNvPr>
          <p:cNvSpPr txBox="1"/>
          <p:nvPr/>
        </p:nvSpPr>
        <p:spPr>
          <a:xfrm>
            <a:off x="4499410" y="258214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562" name="TextBox 561">
            <a:extLst>
              <a:ext uri="{FF2B5EF4-FFF2-40B4-BE49-F238E27FC236}">
                <a16:creationId xmlns:a16="http://schemas.microsoft.com/office/drawing/2014/main" id="{9813D9E3-D10E-F0EE-6A1B-FBA36DBDBDAF}"/>
              </a:ext>
            </a:extLst>
          </p:cNvPr>
          <p:cNvSpPr txBox="1"/>
          <p:nvPr/>
        </p:nvSpPr>
        <p:spPr>
          <a:xfrm>
            <a:off x="4829915"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563" name="TextBox 562">
            <a:extLst>
              <a:ext uri="{FF2B5EF4-FFF2-40B4-BE49-F238E27FC236}">
                <a16:creationId xmlns:a16="http://schemas.microsoft.com/office/drawing/2014/main" id="{B95B2CD2-5716-1583-74A1-69E45EC5053A}"/>
              </a:ext>
            </a:extLst>
          </p:cNvPr>
          <p:cNvSpPr txBox="1"/>
          <p:nvPr/>
        </p:nvSpPr>
        <p:spPr>
          <a:xfrm>
            <a:off x="4499410" y="3033587"/>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564" name="TextBox 563">
            <a:extLst>
              <a:ext uri="{FF2B5EF4-FFF2-40B4-BE49-F238E27FC236}">
                <a16:creationId xmlns:a16="http://schemas.microsoft.com/office/drawing/2014/main" id="{D8285361-5A49-3FBE-165E-D43C89D11A53}"/>
              </a:ext>
            </a:extLst>
          </p:cNvPr>
          <p:cNvSpPr txBox="1"/>
          <p:nvPr/>
        </p:nvSpPr>
        <p:spPr>
          <a:xfrm>
            <a:off x="4499410" y="346221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565" name="TextBox 564">
            <a:extLst>
              <a:ext uri="{FF2B5EF4-FFF2-40B4-BE49-F238E27FC236}">
                <a16:creationId xmlns:a16="http://schemas.microsoft.com/office/drawing/2014/main" id="{55925444-D90D-3B47-FAD5-45AFA22C8E7B}"/>
              </a:ext>
            </a:extLst>
          </p:cNvPr>
          <p:cNvSpPr txBox="1"/>
          <p:nvPr/>
        </p:nvSpPr>
        <p:spPr>
          <a:xfrm>
            <a:off x="4499410" y="475126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566" name="TextBox 565">
            <a:extLst>
              <a:ext uri="{FF2B5EF4-FFF2-40B4-BE49-F238E27FC236}">
                <a16:creationId xmlns:a16="http://schemas.microsoft.com/office/drawing/2014/main" id="{E2A6138B-D5D6-5D87-ADAB-BD72A6A06540}"/>
              </a:ext>
            </a:extLst>
          </p:cNvPr>
          <p:cNvSpPr txBox="1"/>
          <p:nvPr/>
        </p:nvSpPr>
        <p:spPr>
          <a:xfrm>
            <a:off x="4499410" y="390036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567" name="TextBox 566">
            <a:extLst>
              <a:ext uri="{FF2B5EF4-FFF2-40B4-BE49-F238E27FC236}">
                <a16:creationId xmlns:a16="http://schemas.microsoft.com/office/drawing/2014/main" id="{6D60F8A1-E8C0-8DFF-EE33-C1461039480D}"/>
              </a:ext>
            </a:extLst>
          </p:cNvPr>
          <p:cNvSpPr txBox="1"/>
          <p:nvPr/>
        </p:nvSpPr>
        <p:spPr>
          <a:xfrm>
            <a:off x="4499410" y="432581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572" name="TextBox 571">
            <a:extLst>
              <a:ext uri="{FF2B5EF4-FFF2-40B4-BE49-F238E27FC236}">
                <a16:creationId xmlns:a16="http://schemas.microsoft.com/office/drawing/2014/main" id="{AE2FA56D-A370-039C-4465-6419EA4801D0}"/>
              </a:ext>
            </a:extLst>
          </p:cNvPr>
          <p:cNvSpPr txBox="1"/>
          <p:nvPr/>
        </p:nvSpPr>
        <p:spPr>
          <a:xfrm>
            <a:off x="5231904"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15</a:t>
            </a:r>
          </a:p>
          <a:p>
            <a:pPr algn="ctr">
              <a:lnSpc>
                <a:spcPct val="90000"/>
              </a:lnSpc>
            </a:pPr>
            <a:r>
              <a:rPr lang="en-GB" sz="800" dirty="0">
                <a:latin typeface="Arial" panose="020B0604020202020204" pitchFamily="34" charset="0"/>
                <a:ea typeface="Aileron" charset="0"/>
                <a:cs typeface="Arial" panose="020B0604020202020204" pitchFamily="34" charset="0"/>
              </a:rPr>
              <a:t>17</a:t>
            </a:r>
          </a:p>
        </p:txBody>
      </p:sp>
      <p:sp>
        <p:nvSpPr>
          <p:cNvPr id="574" name="TextBox 573">
            <a:extLst>
              <a:ext uri="{FF2B5EF4-FFF2-40B4-BE49-F238E27FC236}">
                <a16:creationId xmlns:a16="http://schemas.microsoft.com/office/drawing/2014/main" id="{EF46CE4C-E477-3C2A-8C1D-F5FC448341F6}"/>
              </a:ext>
            </a:extLst>
          </p:cNvPr>
          <p:cNvSpPr txBox="1"/>
          <p:nvPr/>
        </p:nvSpPr>
        <p:spPr>
          <a:xfrm>
            <a:off x="5634354"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9</a:t>
            </a:r>
          </a:p>
          <a:p>
            <a:pPr algn="ctr">
              <a:lnSpc>
                <a:spcPct val="90000"/>
              </a:lnSpc>
            </a:pPr>
            <a:r>
              <a:rPr lang="en-GB" sz="800" dirty="0">
                <a:latin typeface="Arial" panose="020B0604020202020204" pitchFamily="34" charset="0"/>
                <a:ea typeface="Aileron" charset="0"/>
                <a:cs typeface="Arial" panose="020B0604020202020204" pitchFamily="34" charset="0"/>
              </a:rPr>
              <a:t>9</a:t>
            </a:r>
          </a:p>
        </p:txBody>
      </p:sp>
      <p:sp>
        <p:nvSpPr>
          <p:cNvPr id="576" name="TextBox 575">
            <a:extLst>
              <a:ext uri="{FF2B5EF4-FFF2-40B4-BE49-F238E27FC236}">
                <a16:creationId xmlns:a16="http://schemas.microsoft.com/office/drawing/2014/main" id="{F71FE39A-175A-4646-28DA-ED8D7954373A}"/>
              </a:ext>
            </a:extLst>
          </p:cNvPr>
          <p:cNvSpPr txBox="1"/>
          <p:nvPr/>
        </p:nvSpPr>
        <p:spPr>
          <a:xfrm>
            <a:off x="5994394"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7</a:t>
            </a:r>
          </a:p>
          <a:p>
            <a:pPr algn="ctr">
              <a:lnSpc>
                <a:spcPct val="90000"/>
              </a:lnSpc>
            </a:pPr>
            <a:r>
              <a:rPr lang="en-GB" sz="800" dirty="0">
                <a:latin typeface="Arial" panose="020B0604020202020204" pitchFamily="34" charset="0"/>
                <a:ea typeface="Aileron" charset="0"/>
                <a:cs typeface="Arial" panose="020B0604020202020204" pitchFamily="34" charset="0"/>
              </a:rPr>
              <a:t>7</a:t>
            </a:r>
          </a:p>
        </p:txBody>
      </p:sp>
      <p:sp>
        <p:nvSpPr>
          <p:cNvPr id="578" name="TextBox 577">
            <a:extLst>
              <a:ext uri="{FF2B5EF4-FFF2-40B4-BE49-F238E27FC236}">
                <a16:creationId xmlns:a16="http://schemas.microsoft.com/office/drawing/2014/main" id="{B57907AE-B572-BB47-20FD-3285DED5A66E}"/>
              </a:ext>
            </a:extLst>
          </p:cNvPr>
          <p:cNvSpPr txBox="1"/>
          <p:nvPr/>
        </p:nvSpPr>
        <p:spPr>
          <a:xfrm>
            <a:off x="6384032"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5</a:t>
            </a:r>
          </a:p>
          <a:p>
            <a:pPr algn="ctr">
              <a:lnSpc>
                <a:spcPct val="90000"/>
              </a:lnSpc>
            </a:pPr>
            <a:r>
              <a:rPr lang="en-GB" sz="800" dirty="0">
                <a:latin typeface="Arial" panose="020B0604020202020204" pitchFamily="34" charset="0"/>
                <a:ea typeface="Aileron" charset="0"/>
                <a:cs typeface="Arial" panose="020B0604020202020204" pitchFamily="34" charset="0"/>
              </a:rPr>
              <a:t>5</a:t>
            </a:r>
          </a:p>
        </p:txBody>
      </p:sp>
      <p:sp>
        <p:nvSpPr>
          <p:cNvPr id="582" name="TextBox 581">
            <a:extLst>
              <a:ext uri="{FF2B5EF4-FFF2-40B4-BE49-F238E27FC236}">
                <a16:creationId xmlns:a16="http://schemas.microsoft.com/office/drawing/2014/main" id="{A6253FE3-985F-4825-5A64-56B1F181A1D8}"/>
              </a:ext>
            </a:extLst>
          </p:cNvPr>
          <p:cNvSpPr txBox="1"/>
          <p:nvPr/>
        </p:nvSpPr>
        <p:spPr>
          <a:xfrm>
            <a:off x="6816080"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584" name="TextBox 583">
            <a:extLst>
              <a:ext uri="{FF2B5EF4-FFF2-40B4-BE49-F238E27FC236}">
                <a16:creationId xmlns:a16="http://schemas.microsoft.com/office/drawing/2014/main" id="{9306472B-21A2-A61A-E81B-0F0380257918}"/>
              </a:ext>
            </a:extLst>
          </p:cNvPr>
          <p:cNvSpPr txBox="1"/>
          <p:nvPr/>
        </p:nvSpPr>
        <p:spPr>
          <a:xfrm>
            <a:off x="7176120"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1</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graphicFrame>
        <p:nvGraphicFramePr>
          <p:cNvPr id="586" name="Table 585">
            <a:extLst>
              <a:ext uri="{FF2B5EF4-FFF2-40B4-BE49-F238E27FC236}">
                <a16:creationId xmlns:a16="http://schemas.microsoft.com/office/drawing/2014/main" id="{210C8BB7-3C7E-3AF4-61F3-B0F937079286}"/>
              </a:ext>
            </a:extLst>
          </p:cNvPr>
          <p:cNvGraphicFramePr>
            <a:graphicFrameLocks noGrp="1"/>
          </p:cNvGraphicFramePr>
          <p:nvPr>
            <p:extLst>
              <p:ext uri="{D42A27DB-BD31-4B8C-83A1-F6EECF244321}">
                <p14:modId xmlns:p14="http://schemas.microsoft.com/office/powerpoint/2010/main" val="3759728026"/>
              </p:ext>
            </p:extLst>
          </p:nvPr>
        </p:nvGraphicFramePr>
        <p:xfrm>
          <a:off x="4396748" y="1608817"/>
          <a:ext cx="3528948" cy="836640"/>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1734856399"/>
                    </a:ext>
                  </a:extLst>
                </a:gridCol>
                <a:gridCol w="620552">
                  <a:extLst>
                    <a:ext uri="{9D8B030D-6E8A-4147-A177-3AD203B41FA5}">
                      <a16:colId xmlns:a16="http://schemas.microsoft.com/office/drawing/2014/main" val="126320621"/>
                    </a:ext>
                  </a:extLst>
                </a:gridCol>
                <a:gridCol w="775776">
                  <a:extLst>
                    <a:ext uri="{9D8B030D-6E8A-4147-A177-3AD203B41FA5}">
                      <a16:colId xmlns:a16="http://schemas.microsoft.com/office/drawing/2014/main" val="5050081"/>
                    </a:ext>
                  </a:extLst>
                </a:gridCol>
                <a:gridCol w="620620">
                  <a:extLst>
                    <a:ext uri="{9D8B030D-6E8A-4147-A177-3AD203B41FA5}">
                      <a16:colId xmlns:a16="http://schemas.microsoft.com/office/drawing/2014/main" val="1432684633"/>
                    </a:ext>
                  </a:extLst>
                </a:gridCol>
              </a:tblGrid>
              <a:tr h="148518">
                <a:tc>
                  <a:txBody>
                    <a:bodyPr/>
                    <a:lstStyle/>
                    <a:p>
                      <a:pPr>
                        <a:lnSpc>
                          <a:spcPct val="90000"/>
                        </a:lnSpc>
                      </a:pPr>
                      <a:r>
                        <a:rPr lang="en-US" sz="900" dirty="0">
                          <a:solidFill>
                            <a:schemeClr val="tx1"/>
                          </a:solidFill>
                          <a:latin typeface="Arial" panose="020B0604020202020204" pitchFamily="34" charset="0"/>
                          <a:cs typeface="Arial" panose="020B0604020202020204" pitchFamily="34" charset="0"/>
                        </a:rPr>
                        <a:t>PFS</a:t>
                      </a:r>
                    </a:p>
                  </a:txBody>
                  <a:tcPr marL="55440" marR="55440" marT="36000" marB="36000" anchor="b">
                    <a:noFill/>
                  </a:tcPr>
                </a:tc>
                <a:tc>
                  <a:txBody>
                    <a:bodyPr/>
                    <a:lstStyle/>
                    <a:p>
                      <a:pPr algn="ctr">
                        <a:lnSpc>
                          <a:spcPct val="90000"/>
                        </a:lnSpc>
                      </a:pPr>
                      <a:r>
                        <a:rPr lang="en-US" sz="800" dirty="0">
                          <a:latin typeface="Arial" panose="020B0604020202020204" pitchFamily="34" charset="0"/>
                          <a:cs typeface="Arial" panose="020B0604020202020204" pitchFamily="34" charset="0"/>
                        </a:rPr>
                        <a:t>CNS mets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(n=12)</a:t>
                      </a:r>
                    </a:p>
                  </a:txBody>
                  <a:tcPr marL="19440" marR="19440" marT="36000" marB="36000">
                    <a:solidFill>
                      <a:schemeClr val="tx2"/>
                    </a:solidFill>
                  </a:tcPr>
                </a:tc>
                <a:tc>
                  <a:txBody>
                    <a:bodyPr/>
                    <a:lstStyle/>
                    <a:p>
                      <a:pPr algn="ctr">
                        <a:lnSpc>
                          <a:spcPct val="90000"/>
                        </a:lnSpc>
                      </a:pPr>
                      <a:r>
                        <a:rPr lang="en-US" sz="800" dirty="0">
                          <a:latin typeface="Arial" panose="020B0604020202020204" pitchFamily="34" charset="0"/>
                          <a:cs typeface="Arial" panose="020B0604020202020204" pitchFamily="34" charset="0"/>
                        </a:rPr>
                        <a:t>No CNS mets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(n=20)</a:t>
                      </a:r>
                    </a:p>
                  </a:txBody>
                  <a:tcPr marL="19440" marR="19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All patients</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(N=32)</a:t>
                      </a:r>
                    </a:p>
                  </a:txBody>
                  <a:tcPr marL="19440" marR="19440" marT="36000" marB="36000">
                    <a:solidFill>
                      <a:srgbClr val="7030A0"/>
                    </a:solidFill>
                  </a:tcPr>
                </a:tc>
                <a:extLst>
                  <a:ext uri="{0D108BD9-81ED-4DB2-BD59-A6C34878D82A}">
                    <a16:rowId xmlns:a16="http://schemas.microsoft.com/office/drawing/2014/main" val="3765873602"/>
                  </a:ext>
                </a:extLst>
              </a:tr>
              <a:tr h="0">
                <a:tc>
                  <a:txBody>
                    <a:bodyPr/>
                    <a:lstStyle/>
                    <a:p>
                      <a:pPr>
                        <a:lnSpc>
                          <a:spcPct val="90000"/>
                        </a:lnSpc>
                      </a:pPr>
                      <a:r>
                        <a:rPr lang="en-US" sz="800" dirty="0">
                          <a:latin typeface="Arial" panose="020B0604020202020204" pitchFamily="34" charset="0"/>
                          <a:cs typeface="Arial" panose="020B0604020202020204" pitchFamily="34" charset="0"/>
                        </a:rPr>
                        <a:t>Median PFS (95% CI), </a:t>
                      </a:r>
                      <a:r>
                        <a:rPr lang="en-US" sz="800" dirty="0">
                          <a:solidFill>
                            <a:schemeClr val="tx1"/>
                          </a:solidFill>
                          <a:latin typeface="Arial" panose="020B0604020202020204" pitchFamily="34" charset="0"/>
                          <a:cs typeface="Arial" panose="020B0604020202020204" pitchFamily="34" charset="0"/>
                        </a:rPr>
                        <a:t>months</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10 (2-NE)</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33 (16-69)</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19 (10-36)</a:t>
                      </a:r>
                    </a:p>
                  </a:txBody>
                  <a:tcPr marL="19440" marR="19440" marT="36000" marB="36000" anchor="ctr"/>
                </a:tc>
                <a:extLst>
                  <a:ext uri="{0D108BD9-81ED-4DB2-BD59-A6C34878D82A}">
                    <a16:rowId xmlns:a16="http://schemas.microsoft.com/office/drawing/2014/main" val="4110717897"/>
                  </a:ext>
                </a:extLst>
              </a:tr>
              <a:tr h="0">
                <a:tc>
                  <a:txBody>
                    <a:bodyPr/>
                    <a:lstStyle/>
                    <a:p>
                      <a:pPr>
                        <a:lnSpc>
                          <a:spcPct val="90000"/>
                        </a:lnSpc>
                      </a:pPr>
                      <a:r>
                        <a:rPr lang="en-US" sz="800" dirty="0">
                          <a:latin typeface="Arial" panose="020B0604020202020204" pitchFamily="34" charset="0"/>
                          <a:cs typeface="Arial" panose="020B0604020202020204" pitchFamily="34" charset="0"/>
                        </a:rPr>
                        <a:t>Median follow-up, months</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19</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55</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49</a:t>
                      </a:r>
                    </a:p>
                  </a:txBody>
                  <a:tcPr marL="19440" marR="19440" marT="36000" marB="36000" anchor="ctr"/>
                </a:tc>
                <a:extLst>
                  <a:ext uri="{0D108BD9-81ED-4DB2-BD59-A6C34878D82A}">
                    <a16:rowId xmlns:a16="http://schemas.microsoft.com/office/drawing/2014/main" val="2602332367"/>
                  </a:ext>
                </a:extLst>
              </a:tr>
              <a:tr h="0">
                <a:tc>
                  <a:txBody>
                    <a:bodyPr/>
                    <a:lstStyle/>
                    <a:p>
                      <a:pPr>
                        <a:lnSpc>
                          <a:spcPct val="90000"/>
                        </a:lnSpc>
                      </a:pPr>
                      <a:r>
                        <a:rPr lang="en-US" sz="800" dirty="0">
                          <a:latin typeface="Arial" panose="020B0604020202020204" pitchFamily="34" charset="0"/>
                          <a:cs typeface="Arial" panose="020B0604020202020204" pitchFamily="34" charset="0"/>
                        </a:rPr>
                        <a:t>4-year PFS, % (95% CI)</a:t>
                      </a:r>
                    </a:p>
                  </a:txBody>
                  <a:tcPr marL="55440" marR="55440" marT="36000" marB="36000"/>
                </a:tc>
                <a:tc>
                  <a:txBody>
                    <a:bodyPr/>
                    <a:lstStyle/>
                    <a:p>
                      <a:pPr algn="ctr">
                        <a:lnSpc>
                          <a:spcPct val="90000"/>
                        </a:lnSpc>
                      </a:pPr>
                      <a:r>
                        <a:rPr lang="en-US" sz="800" dirty="0">
                          <a:latin typeface="Arial" panose="020B0604020202020204" pitchFamily="34" charset="0"/>
                          <a:cs typeface="Arial" panose="020B0604020202020204" pitchFamily="34" charset="0"/>
                        </a:rPr>
                        <a:t>0</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35 (12-58)</a:t>
                      </a:r>
                    </a:p>
                  </a:txBody>
                  <a:tcPr marL="19440" marR="19440" marT="36000" marB="36000" anchor="ctr"/>
                </a:tc>
                <a:tc>
                  <a:txBody>
                    <a:bodyPr/>
                    <a:lstStyle/>
                    <a:p>
                      <a:pPr algn="ctr">
                        <a:lnSpc>
                          <a:spcPct val="90000"/>
                        </a:lnSpc>
                      </a:pPr>
                      <a:r>
                        <a:rPr lang="en-US" sz="800" dirty="0">
                          <a:latin typeface="Arial" panose="020B0604020202020204" pitchFamily="34" charset="0"/>
                          <a:cs typeface="Arial" panose="020B0604020202020204" pitchFamily="34" charset="0"/>
                        </a:rPr>
                        <a:t>26 (8-44)</a:t>
                      </a:r>
                    </a:p>
                  </a:txBody>
                  <a:tcPr marL="19440" marR="19440" marT="36000" marB="36000" anchor="ctr"/>
                </a:tc>
                <a:extLst>
                  <a:ext uri="{0D108BD9-81ED-4DB2-BD59-A6C34878D82A}">
                    <a16:rowId xmlns:a16="http://schemas.microsoft.com/office/drawing/2014/main" val="706554886"/>
                  </a:ext>
                </a:extLst>
              </a:tr>
            </a:tbl>
          </a:graphicData>
        </a:graphic>
      </p:graphicFrame>
      <p:sp>
        <p:nvSpPr>
          <p:cNvPr id="588" name="TextBox 587">
            <a:extLst>
              <a:ext uri="{FF2B5EF4-FFF2-40B4-BE49-F238E27FC236}">
                <a16:creationId xmlns:a16="http://schemas.microsoft.com/office/drawing/2014/main" id="{063AFDD4-1A0A-0767-2F2F-81731100306E}"/>
              </a:ext>
            </a:extLst>
          </p:cNvPr>
          <p:cNvSpPr txBox="1"/>
          <p:nvPr/>
        </p:nvSpPr>
        <p:spPr>
          <a:xfrm>
            <a:off x="7185913"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72</a:t>
            </a:r>
          </a:p>
        </p:txBody>
      </p:sp>
      <p:sp>
        <p:nvSpPr>
          <p:cNvPr id="590" name="TextBox 589">
            <a:extLst>
              <a:ext uri="{FF2B5EF4-FFF2-40B4-BE49-F238E27FC236}">
                <a16:creationId xmlns:a16="http://schemas.microsoft.com/office/drawing/2014/main" id="{B4C75CB4-4716-452D-8308-01803832A08E}"/>
              </a:ext>
            </a:extLst>
          </p:cNvPr>
          <p:cNvSpPr txBox="1"/>
          <p:nvPr/>
        </p:nvSpPr>
        <p:spPr>
          <a:xfrm>
            <a:off x="6804913"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592" name="TextBox 591">
            <a:extLst>
              <a:ext uri="{FF2B5EF4-FFF2-40B4-BE49-F238E27FC236}">
                <a16:creationId xmlns:a16="http://schemas.microsoft.com/office/drawing/2014/main" id="{F52D56EE-5745-7D10-403F-87906753A347}"/>
              </a:ext>
            </a:extLst>
          </p:cNvPr>
          <p:cNvSpPr txBox="1"/>
          <p:nvPr/>
        </p:nvSpPr>
        <p:spPr>
          <a:xfrm>
            <a:off x="6404863"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48</a:t>
            </a:r>
          </a:p>
        </p:txBody>
      </p:sp>
      <p:sp>
        <p:nvSpPr>
          <p:cNvPr id="594" name="TextBox 593">
            <a:extLst>
              <a:ext uri="{FF2B5EF4-FFF2-40B4-BE49-F238E27FC236}">
                <a16:creationId xmlns:a16="http://schemas.microsoft.com/office/drawing/2014/main" id="{3B72DA79-A962-7E7F-2CCE-D09E025CE25B}"/>
              </a:ext>
            </a:extLst>
          </p:cNvPr>
          <p:cNvSpPr txBox="1"/>
          <p:nvPr/>
        </p:nvSpPr>
        <p:spPr>
          <a:xfrm>
            <a:off x="6007988"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36</a:t>
            </a:r>
          </a:p>
        </p:txBody>
      </p:sp>
      <p:sp>
        <p:nvSpPr>
          <p:cNvPr id="596" name="TextBox 595">
            <a:extLst>
              <a:ext uri="{FF2B5EF4-FFF2-40B4-BE49-F238E27FC236}">
                <a16:creationId xmlns:a16="http://schemas.microsoft.com/office/drawing/2014/main" id="{F79BE218-1188-6F96-8478-BF1A34A3D6F3}"/>
              </a:ext>
            </a:extLst>
          </p:cNvPr>
          <p:cNvSpPr txBox="1"/>
          <p:nvPr/>
        </p:nvSpPr>
        <p:spPr>
          <a:xfrm>
            <a:off x="5217413"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12</a:t>
            </a:r>
          </a:p>
        </p:txBody>
      </p:sp>
      <p:sp>
        <p:nvSpPr>
          <p:cNvPr id="598" name="TextBox 597">
            <a:extLst>
              <a:ext uri="{FF2B5EF4-FFF2-40B4-BE49-F238E27FC236}">
                <a16:creationId xmlns:a16="http://schemas.microsoft.com/office/drawing/2014/main" id="{29C9CC42-9A1E-03DE-FF5B-17823CA6B09C}"/>
              </a:ext>
            </a:extLst>
          </p:cNvPr>
          <p:cNvSpPr txBox="1"/>
          <p:nvPr/>
        </p:nvSpPr>
        <p:spPr>
          <a:xfrm>
            <a:off x="5611113"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24</a:t>
            </a:r>
          </a:p>
        </p:txBody>
      </p:sp>
      <p:sp>
        <p:nvSpPr>
          <p:cNvPr id="600" name="TextBox 599">
            <a:extLst>
              <a:ext uri="{FF2B5EF4-FFF2-40B4-BE49-F238E27FC236}">
                <a16:creationId xmlns:a16="http://schemas.microsoft.com/office/drawing/2014/main" id="{4EF2834E-8797-2DD4-E737-99597998DB3D}"/>
              </a:ext>
            </a:extLst>
          </p:cNvPr>
          <p:cNvSpPr txBox="1"/>
          <p:nvPr/>
        </p:nvSpPr>
        <p:spPr>
          <a:xfrm>
            <a:off x="1388182"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12</a:t>
            </a:r>
          </a:p>
        </p:txBody>
      </p:sp>
      <p:sp>
        <p:nvSpPr>
          <p:cNvPr id="601" name="TextBox 600">
            <a:extLst>
              <a:ext uri="{FF2B5EF4-FFF2-40B4-BE49-F238E27FC236}">
                <a16:creationId xmlns:a16="http://schemas.microsoft.com/office/drawing/2014/main" id="{B7270CDF-6016-52B5-0322-036BC7B3DE3B}"/>
              </a:ext>
            </a:extLst>
          </p:cNvPr>
          <p:cNvSpPr txBox="1"/>
          <p:nvPr/>
        </p:nvSpPr>
        <p:spPr>
          <a:xfrm>
            <a:off x="3258257"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604" name="TextBox 603">
            <a:extLst>
              <a:ext uri="{FF2B5EF4-FFF2-40B4-BE49-F238E27FC236}">
                <a16:creationId xmlns:a16="http://schemas.microsoft.com/office/drawing/2014/main" id="{8802CB67-F6B1-AEB7-5E99-9B5A777ACDA2}"/>
              </a:ext>
            </a:extLst>
          </p:cNvPr>
          <p:cNvSpPr txBox="1"/>
          <p:nvPr/>
        </p:nvSpPr>
        <p:spPr>
          <a:xfrm>
            <a:off x="2772482"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48</a:t>
            </a:r>
          </a:p>
        </p:txBody>
      </p:sp>
      <p:sp>
        <p:nvSpPr>
          <p:cNvPr id="606" name="TextBox 605">
            <a:extLst>
              <a:ext uri="{FF2B5EF4-FFF2-40B4-BE49-F238E27FC236}">
                <a16:creationId xmlns:a16="http://schemas.microsoft.com/office/drawing/2014/main" id="{3C106F30-2D9F-7605-FC80-BE4C7DA84096}"/>
              </a:ext>
            </a:extLst>
          </p:cNvPr>
          <p:cNvSpPr txBox="1"/>
          <p:nvPr/>
        </p:nvSpPr>
        <p:spPr>
          <a:xfrm>
            <a:off x="1851732" y="4938587"/>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24</a:t>
            </a:r>
          </a:p>
        </p:txBody>
      </p:sp>
      <p:sp>
        <p:nvSpPr>
          <p:cNvPr id="607" name="TextBox 606">
            <a:extLst>
              <a:ext uri="{FF2B5EF4-FFF2-40B4-BE49-F238E27FC236}">
                <a16:creationId xmlns:a16="http://schemas.microsoft.com/office/drawing/2014/main" id="{1FA9BCE9-266F-8F04-1E7E-B5D745B89F42}"/>
              </a:ext>
            </a:extLst>
          </p:cNvPr>
          <p:cNvSpPr txBox="1"/>
          <p:nvPr/>
        </p:nvSpPr>
        <p:spPr>
          <a:xfrm>
            <a:off x="1856805" y="5481512"/>
            <a:ext cx="245622" cy="3323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8</a:t>
            </a:r>
          </a:p>
          <a:p>
            <a:pPr algn="ctr">
              <a:lnSpc>
                <a:spcPct val="90000"/>
              </a:lnSpc>
            </a:pPr>
            <a:r>
              <a:rPr lang="en-GB" sz="800" dirty="0">
                <a:latin typeface="Arial" panose="020B0604020202020204" pitchFamily="34" charset="0"/>
                <a:ea typeface="Aileron" charset="0"/>
                <a:cs typeface="Arial" panose="020B0604020202020204" pitchFamily="34" charset="0"/>
              </a:rPr>
              <a:t>8</a:t>
            </a:r>
          </a:p>
        </p:txBody>
      </p:sp>
      <p:grpSp>
        <p:nvGrpSpPr>
          <p:cNvPr id="609" name="Group 608">
            <a:extLst>
              <a:ext uri="{FF2B5EF4-FFF2-40B4-BE49-F238E27FC236}">
                <a16:creationId xmlns:a16="http://schemas.microsoft.com/office/drawing/2014/main" id="{3597902D-42DF-DFCA-A2EA-3D10DCF9831F}"/>
              </a:ext>
            </a:extLst>
          </p:cNvPr>
          <p:cNvGrpSpPr/>
          <p:nvPr/>
        </p:nvGrpSpPr>
        <p:grpSpPr>
          <a:xfrm>
            <a:off x="8941958" y="4708376"/>
            <a:ext cx="79426" cy="79426"/>
            <a:chOff x="6744072" y="4379878"/>
            <a:chExt cx="108000" cy="108000"/>
          </a:xfrm>
        </p:grpSpPr>
        <p:cxnSp>
          <p:nvCxnSpPr>
            <p:cNvPr id="610" name="Straight Connector 609">
              <a:extLst>
                <a:ext uri="{FF2B5EF4-FFF2-40B4-BE49-F238E27FC236}">
                  <a16:creationId xmlns:a16="http://schemas.microsoft.com/office/drawing/2014/main" id="{06C89209-7CF5-AE4F-B028-9207554D50C2}"/>
                </a:ext>
              </a:extLst>
            </p:cNvPr>
            <p:cNvCxnSpPr>
              <a:cxnSpLocks/>
            </p:cNvCxnSpPr>
            <p:nvPr/>
          </p:nvCxnSpPr>
          <p:spPr>
            <a:xfrm>
              <a:off x="6744072" y="4433877"/>
              <a:ext cx="108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F64AB36F-FBA7-81D8-0DCF-4D8919BED7BD}"/>
                </a:ext>
              </a:extLst>
            </p:cNvPr>
            <p:cNvCxnSpPr>
              <a:cxnSpLocks/>
            </p:cNvCxnSpPr>
            <p:nvPr/>
          </p:nvCxnSpPr>
          <p:spPr>
            <a:xfrm rot="16200000">
              <a:off x="6744072" y="4433878"/>
              <a:ext cx="108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2" name="TextBox 611">
            <a:extLst>
              <a:ext uri="{FF2B5EF4-FFF2-40B4-BE49-F238E27FC236}">
                <a16:creationId xmlns:a16="http://schemas.microsoft.com/office/drawing/2014/main" id="{13D54F91-41E1-F373-291A-A1ECB83F1103}"/>
              </a:ext>
            </a:extLst>
          </p:cNvPr>
          <p:cNvSpPr txBox="1"/>
          <p:nvPr/>
        </p:nvSpPr>
        <p:spPr>
          <a:xfrm>
            <a:off x="9116062" y="4653136"/>
            <a:ext cx="828650" cy="186141"/>
          </a:xfrm>
          <a:prstGeom prst="rect">
            <a:avLst/>
          </a:prstGeom>
          <a:noFill/>
        </p:spPr>
        <p:txBody>
          <a:bodyPr wrap="square" lIns="0" tIns="0" rIns="0" bIns="0" rtlCol="0">
            <a:spAutoFit/>
          </a:bodyPr>
          <a:lstStyle/>
          <a:p>
            <a:pPr>
              <a:lnSpc>
                <a:spcPct val="136000"/>
              </a:lnSpc>
            </a:pPr>
            <a:r>
              <a:rPr lang="en-GB" sz="1000" dirty="0">
                <a:latin typeface="Arial" panose="020B0604020202020204" pitchFamily="34" charset="0"/>
                <a:ea typeface="Aileron" charset="0"/>
                <a:cs typeface="Arial" panose="020B0604020202020204" pitchFamily="34" charset="0"/>
              </a:rPr>
              <a:t>Censored</a:t>
            </a:r>
          </a:p>
        </p:txBody>
      </p:sp>
      <p:grpSp>
        <p:nvGrpSpPr>
          <p:cNvPr id="613" name="Group 612">
            <a:extLst>
              <a:ext uri="{FF2B5EF4-FFF2-40B4-BE49-F238E27FC236}">
                <a16:creationId xmlns:a16="http://schemas.microsoft.com/office/drawing/2014/main" id="{1A5F1305-2BA9-223B-59A5-278D9E01665E}"/>
              </a:ext>
            </a:extLst>
          </p:cNvPr>
          <p:cNvGrpSpPr/>
          <p:nvPr/>
        </p:nvGrpSpPr>
        <p:grpSpPr>
          <a:xfrm>
            <a:off x="5981044" y="4708376"/>
            <a:ext cx="79426" cy="79426"/>
            <a:chOff x="6744072" y="4379878"/>
            <a:chExt cx="108000" cy="108000"/>
          </a:xfrm>
        </p:grpSpPr>
        <p:cxnSp>
          <p:nvCxnSpPr>
            <p:cNvPr id="614" name="Straight Connector 613">
              <a:extLst>
                <a:ext uri="{FF2B5EF4-FFF2-40B4-BE49-F238E27FC236}">
                  <a16:creationId xmlns:a16="http://schemas.microsoft.com/office/drawing/2014/main" id="{9C0C7DBA-31BB-A659-7C5B-C56EDE54B169}"/>
                </a:ext>
              </a:extLst>
            </p:cNvPr>
            <p:cNvCxnSpPr>
              <a:cxnSpLocks/>
            </p:cNvCxnSpPr>
            <p:nvPr/>
          </p:nvCxnSpPr>
          <p:spPr>
            <a:xfrm>
              <a:off x="6744072" y="4433877"/>
              <a:ext cx="108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a:extLst>
                <a:ext uri="{FF2B5EF4-FFF2-40B4-BE49-F238E27FC236}">
                  <a16:creationId xmlns:a16="http://schemas.microsoft.com/office/drawing/2014/main" id="{37BFB5B0-2371-6AF8-EBBF-A9E19AA6A53B}"/>
                </a:ext>
              </a:extLst>
            </p:cNvPr>
            <p:cNvCxnSpPr>
              <a:cxnSpLocks/>
            </p:cNvCxnSpPr>
            <p:nvPr/>
          </p:nvCxnSpPr>
          <p:spPr>
            <a:xfrm rot="16200000">
              <a:off x="6744072" y="4433878"/>
              <a:ext cx="108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6" name="TextBox 615">
            <a:extLst>
              <a:ext uri="{FF2B5EF4-FFF2-40B4-BE49-F238E27FC236}">
                <a16:creationId xmlns:a16="http://schemas.microsoft.com/office/drawing/2014/main" id="{789623AA-23CB-8EC2-F287-1FD6D0B2CA34}"/>
              </a:ext>
            </a:extLst>
          </p:cNvPr>
          <p:cNvSpPr txBox="1"/>
          <p:nvPr/>
        </p:nvSpPr>
        <p:spPr>
          <a:xfrm>
            <a:off x="6155148" y="4653136"/>
            <a:ext cx="828650" cy="186141"/>
          </a:xfrm>
          <a:prstGeom prst="rect">
            <a:avLst/>
          </a:prstGeom>
          <a:noFill/>
        </p:spPr>
        <p:txBody>
          <a:bodyPr wrap="square" lIns="0" tIns="0" rIns="0" bIns="0" rtlCol="0">
            <a:spAutoFit/>
          </a:bodyPr>
          <a:lstStyle/>
          <a:p>
            <a:pPr>
              <a:lnSpc>
                <a:spcPct val="136000"/>
              </a:lnSpc>
            </a:pPr>
            <a:r>
              <a:rPr lang="en-GB" sz="1000" dirty="0">
                <a:latin typeface="Arial" panose="020B0604020202020204" pitchFamily="34" charset="0"/>
                <a:ea typeface="Aileron" charset="0"/>
                <a:cs typeface="Arial" panose="020B0604020202020204" pitchFamily="34" charset="0"/>
              </a:rPr>
              <a:t>Censored</a:t>
            </a:r>
          </a:p>
        </p:txBody>
      </p:sp>
      <p:grpSp>
        <p:nvGrpSpPr>
          <p:cNvPr id="620" name="Graphic 617">
            <a:extLst>
              <a:ext uri="{FF2B5EF4-FFF2-40B4-BE49-F238E27FC236}">
                <a16:creationId xmlns:a16="http://schemas.microsoft.com/office/drawing/2014/main" id="{FEF3E684-EE03-D520-8248-A157242064AC}"/>
              </a:ext>
            </a:extLst>
          </p:cNvPr>
          <p:cNvGrpSpPr/>
          <p:nvPr/>
        </p:nvGrpSpPr>
        <p:grpSpPr>
          <a:xfrm>
            <a:off x="1062101" y="2720316"/>
            <a:ext cx="778424" cy="2159979"/>
            <a:chOff x="1062101" y="2720316"/>
            <a:chExt cx="778424" cy="2159979"/>
          </a:xfrm>
          <a:noFill/>
        </p:grpSpPr>
        <p:grpSp>
          <p:nvGrpSpPr>
            <p:cNvPr id="621" name="Graphic 617">
              <a:extLst>
                <a:ext uri="{FF2B5EF4-FFF2-40B4-BE49-F238E27FC236}">
                  <a16:creationId xmlns:a16="http://schemas.microsoft.com/office/drawing/2014/main" id="{102B49CA-7AC4-39FE-1A54-44D759F07FB8}"/>
                </a:ext>
              </a:extLst>
            </p:cNvPr>
            <p:cNvGrpSpPr/>
            <p:nvPr/>
          </p:nvGrpSpPr>
          <p:grpSpPr>
            <a:xfrm>
              <a:off x="1702091" y="4110104"/>
              <a:ext cx="62646" cy="62482"/>
              <a:chOff x="1702091" y="4110104"/>
              <a:chExt cx="62646" cy="62482"/>
            </a:xfrm>
          </p:grpSpPr>
          <p:sp>
            <p:nvSpPr>
              <p:cNvPr id="622" name="Freeform 621">
                <a:extLst>
                  <a:ext uri="{FF2B5EF4-FFF2-40B4-BE49-F238E27FC236}">
                    <a16:creationId xmlns:a16="http://schemas.microsoft.com/office/drawing/2014/main" id="{77602C22-27ED-C72C-3942-850CF8AECC32}"/>
                  </a:ext>
                </a:extLst>
              </p:cNvPr>
              <p:cNvSpPr/>
              <p:nvPr/>
            </p:nvSpPr>
            <p:spPr>
              <a:xfrm>
                <a:off x="1733478" y="4110104"/>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623" name="Freeform 622">
                <a:extLst>
                  <a:ext uri="{FF2B5EF4-FFF2-40B4-BE49-F238E27FC236}">
                    <a16:creationId xmlns:a16="http://schemas.microsoft.com/office/drawing/2014/main" id="{177C5F93-CA11-3BC5-0391-B50CDFF18F37}"/>
                  </a:ext>
                </a:extLst>
              </p:cNvPr>
              <p:cNvSpPr/>
              <p:nvPr/>
            </p:nvSpPr>
            <p:spPr>
              <a:xfrm>
                <a:off x="1702091" y="4141345"/>
                <a:ext cx="62646" cy="12751"/>
              </a:xfrm>
              <a:custGeom>
                <a:avLst/>
                <a:gdLst>
                  <a:gd name="connsiteX0" fmla="*/ 0 w 62646"/>
                  <a:gd name="connsiteY0" fmla="*/ 0 h 12751"/>
                  <a:gd name="connsiteX1" fmla="*/ 62646 w 62646"/>
                  <a:gd name="connsiteY1" fmla="*/ 0 h 12751"/>
                </a:gdLst>
                <a:ahLst/>
                <a:cxnLst>
                  <a:cxn ang="0">
                    <a:pos x="connsiteX0" y="connsiteY0"/>
                  </a:cxn>
                  <a:cxn ang="0">
                    <a:pos x="connsiteX1" y="connsiteY1"/>
                  </a:cxn>
                </a:cxnLst>
                <a:rect l="l" t="t" r="r" b="b"/>
                <a:pathLst>
                  <a:path w="62646" h="12751">
                    <a:moveTo>
                      <a:pt x="0" y="0"/>
                    </a:moveTo>
                    <a:lnTo>
                      <a:pt x="62646" y="0"/>
                    </a:lnTo>
                  </a:path>
                </a:pathLst>
              </a:custGeom>
              <a:ln w="8670" cap="flat">
                <a:solidFill>
                  <a:srgbClr val="5E8298"/>
                </a:solidFill>
                <a:prstDash val="solid"/>
                <a:miter/>
              </a:ln>
            </p:spPr>
            <p:txBody>
              <a:bodyPr rtlCol="0" anchor="ctr"/>
              <a:lstStyle/>
              <a:p>
                <a:endParaRPr lang="en-US" dirty="0"/>
              </a:p>
            </p:txBody>
          </p:sp>
        </p:grpSp>
        <p:grpSp>
          <p:nvGrpSpPr>
            <p:cNvPr id="624" name="Graphic 617">
              <a:extLst>
                <a:ext uri="{FF2B5EF4-FFF2-40B4-BE49-F238E27FC236}">
                  <a16:creationId xmlns:a16="http://schemas.microsoft.com/office/drawing/2014/main" id="{1BD4666E-F20B-3137-D5ED-7533ADA07008}"/>
                </a:ext>
              </a:extLst>
            </p:cNvPr>
            <p:cNvGrpSpPr/>
            <p:nvPr/>
          </p:nvGrpSpPr>
          <p:grpSpPr>
            <a:xfrm>
              <a:off x="1224650" y="2992816"/>
              <a:ext cx="62518" cy="62482"/>
              <a:chOff x="1224650" y="2992816"/>
              <a:chExt cx="62518" cy="62482"/>
            </a:xfrm>
          </p:grpSpPr>
          <p:sp>
            <p:nvSpPr>
              <p:cNvPr id="625" name="Freeform 624">
                <a:extLst>
                  <a:ext uri="{FF2B5EF4-FFF2-40B4-BE49-F238E27FC236}">
                    <a16:creationId xmlns:a16="http://schemas.microsoft.com/office/drawing/2014/main" id="{4E9C6F22-1FB0-726D-42D0-0CD609730A68}"/>
                  </a:ext>
                </a:extLst>
              </p:cNvPr>
              <p:cNvSpPr/>
              <p:nvPr/>
            </p:nvSpPr>
            <p:spPr>
              <a:xfrm>
                <a:off x="1255910" y="2992816"/>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626" name="Freeform 625">
                <a:extLst>
                  <a:ext uri="{FF2B5EF4-FFF2-40B4-BE49-F238E27FC236}">
                    <a16:creationId xmlns:a16="http://schemas.microsoft.com/office/drawing/2014/main" id="{520D2794-3F3C-CB7D-FDDB-16F52FC7C533}"/>
                  </a:ext>
                </a:extLst>
              </p:cNvPr>
              <p:cNvSpPr/>
              <p:nvPr/>
            </p:nvSpPr>
            <p:spPr>
              <a:xfrm>
                <a:off x="1224650" y="3024057"/>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sp>
          <p:nvSpPr>
            <p:cNvPr id="627" name="Freeform 626">
              <a:extLst>
                <a:ext uri="{FF2B5EF4-FFF2-40B4-BE49-F238E27FC236}">
                  <a16:creationId xmlns:a16="http://schemas.microsoft.com/office/drawing/2014/main" id="{87981B6C-17EC-0F25-7C70-6BFB8864791A}"/>
                </a:ext>
              </a:extLst>
            </p:cNvPr>
            <p:cNvSpPr/>
            <p:nvPr/>
          </p:nvSpPr>
          <p:spPr>
            <a:xfrm>
              <a:off x="1062101" y="2720316"/>
              <a:ext cx="778424" cy="2159979"/>
            </a:xfrm>
            <a:custGeom>
              <a:avLst/>
              <a:gdLst>
                <a:gd name="connsiteX0" fmla="*/ 778425 w 778424"/>
                <a:gd name="connsiteY0" fmla="*/ 2159979 h 2159979"/>
                <a:gd name="connsiteX1" fmla="*/ 778425 w 778424"/>
                <a:gd name="connsiteY1" fmla="*/ 1421029 h 2159979"/>
                <a:gd name="connsiteX2" fmla="*/ 369245 w 778424"/>
                <a:gd name="connsiteY2" fmla="*/ 1421029 h 2159979"/>
                <a:gd name="connsiteX3" fmla="*/ 369245 w 778424"/>
                <a:gd name="connsiteY3" fmla="*/ 1050342 h 2159979"/>
                <a:gd name="connsiteX4" fmla="*/ 309788 w 778424"/>
                <a:gd name="connsiteY4" fmla="*/ 1050342 h 2159979"/>
                <a:gd name="connsiteX5" fmla="*/ 309788 w 778424"/>
                <a:gd name="connsiteY5" fmla="*/ 679656 h 2159979"/>
                <a:gd name="connsiteX6" fmla="*/ 210013 w 778424"/>
                <a:gd name="connsiteY6" fmla="*/ 679656 h 2159979"/>
                <a:gd name="connsiteX7" fmla="*/ 210013 w 778424"/>
                <a:gd name="connsiteY7" fmla="*/ 303741 h 2159979"/>
                <a:gd name="connsiteX8" fmla="*/ 141497 w 778424"/>
                <a:gd name="connsiteY8" fmla="*/ 303741 h 2159979"/>
                <a:gd name="connsiteX9" fmla="*/ 141497 w 778424"/>
                <a:gd name="connsiteY9" fmla="*/ 0 h 2159979"/>
                <a:gd name="connsiteX10" fmla="*/ 0 w 778424"/>
                <a:gd name="connsiteY10" fmla="*/ 0 h 21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424" h="2159979">
                  <a:moveTo>
                    <a:pt x="778425" y="2159979"/>
                  </a:moveTo>
                  <a:lnTo>
                    <a:pt x="778425" y="1421029"/>
                  </a:lnTo>
                  <a:lnTo>
                    <a:pt x="369245" y="1421029"/>
                  </a:lnTo>
                  <a:lnTo>
                    <a:pt x="369245" y="1050342"/>
                  </a:lnTo>
                  <a:lnTo>
                    <a:pt x="309788" y="1050342"/>
                  </a:lnTo>
                  <a:lnTo>
                    <a:pt x="309788" y="679656"/>
                  </a:lnTo>
                  <a:lnTo>
                    <a:pt x="210013" y="679656"/>
                  </a:lnTo>
                  <a:lnTo>
                    <a:pt x="210013" y="303741"/>
                  </a:lnTo>
                  <a:lnTo>
                    <a:pt x="141497" y="303741"/>
                  </a:lnTo>
                  <a:lnTo>
                    <a:pt x="141497" y="0"/>
                  </a:lnTo>
                  <a:lnTo>
                    <a:pt x="0" y="0"/>
                  </a:lnTo>
                </a:path>
              </a:pathLst>
            </a:custGeom>
            <a:noFill/>
            <a:ln w="12751" cap="flat">
              <a:solidFill>
                <a:srgbClr val="5E8298"/>
              </a:solidFill>
              <a:prstDash val="solid"/>
              <a:miter/>
            </a:ln>
          </p:spPr>
          <p:txBody>
            <a:bodyPr rtlCol="0" anchor="ctr"/>
            <a:lstStyle/>
            <a:p>
              <a:endParaRPr lang="en-US" dirty="0"/>
            </a:p>
          </p:txBody>
        </p:sp>
      </p:grpSp>
      <p:grpSp>
        <p:nvGrpSpPr>
          <p:cNvPr id="628" name="Graphic 617">
            <a:extLst>
              <a:ext uri="{FF2B5EF4-FFF2-40B4-BE49-F238E27FC236}">
                <a16:creationId xmlns:a16="http://schemas.microsoft.com/office/drawing/2014/main" id="{6CE39D4D-4983-09FB-551D-1BBEAE0A229D}"/>
              </a:ext>
            </a:extLst>
          </p:cNvPr>
          <p:cNvGrpSpPr/>
          <p:nvPr/>
        </p:nvGrpSpPr>
        <p:grpSpPr>
          <a:xfrm>
            <a:off x="1069119" y="2720443"/>
            <a:ext cx="2735905" cy="1707555"/>
            <a:chOff x="1069119" y="2720443"/>
            <a:chExt cx="2735905" cy="1707555"/>
          </a:xfrm>
          <a:noFill/>
        </p:grpSpPr>
        <p:grpSp>
          <p:nvGrpSpPr>
            <p:cNvPr id="629" name="Graphic 617">
              <a:extLst>
                <a:ext uri="{FF2B5EF4-FFF2-40B4-BE49-F238E27FC236}">
                  <a16:creationId xmlns:a16="http://schemas.microsoft.com/office/drawing/2014/main" id="{D5A29720-5E48-5C6D-3A7A-A1DA633B44AB}"/>
                </a:ext>
              </a:extLst>
            </p:cNvPr>
            <p:cNvGrpSpPr/>
            <p:nvPr/>
          </p:nvGrpSpPr>
          <p:grpSpPr>
            <a:xfrm>
              <a:off x="2426800" y="3685096"/>
              <a:ext cx="62646" cy="62609"/>
              <a:chOff x="2426800" y="3685096"/>
              <a:chExt cx="62646" cy="62609"/>
            </a:xfrm>
          </p:grpSpPr>
          <p:sp>
            <p:nvSpPr>
              <p:cNvPr id="630" name="Freeform 629">
                <a:extLst>
                  <a:ext uri="{FF2B5EF4-FFF2-40B4-BE49-F238E27FC236}">
                    <a16:creationId xmlns:a16="http://schemas.microsoft.com/office/drawing/2014/main" id="{387F1BA2-44CB-3C2C-F53B-7295B18DDA80}"/>
                  </a:ext>
                </a:extLst>
              </p:cNvPr>
              <p:cNvSpPr/>
              <p:nvPr/>
            </p:nvSpPr>
            <p:spPr>
              <a:xfrm>
                <a:off x="2458060" y="3685096"/>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631" name="Freeform 630">
                <a:extLst>
                  <a:ext uri="{FF2B5EF4-FFF2-40B4-BE49-F238E27FC236}">
                    <a16:creationId xmlns:a16="http://schemas.microsoft.com/office/drawing/2014/main" id="{E9067FD0-59A0-CFE6-52BB-8BAF4F8E8B93}"/>
                  </a:ext>
                </a:extLst>
              </p:cNvPr>
              <p:cNvSpPr/>
              <p:nvPr/>
            </p:nvSpPr>
            <p:spPr>
              <a:xfrm>
                <a:off x="2426800" y="3716337"/>
                <a:ext cx="62646" cy="12751"/>
              </a:xfrm>
              <a:custGeom>
                <a:avLst/>
                <a:gdLst>
                  <a:gd name="connsiteX0" fmla="*/ 0 w 62646"/>
                  <a:gd name="connsiteY0" fmla="*/ 0 h 12751"/>
                  <a:gd name="connsiteX1" fmla="*/ 62646 w 62646"/>
                  <a:gd name="connsiteY1" fmla="*/ 0 h 12751"/>
                </a:gdLst>
                <a:ahLst/>
                <a:cxnLst>
                  <a:cxn ang="0">
                    <a:pos x="connsiteX0" y="connsiteY0"/>
                  </a:cxn>
                  <a:cxn ang="0">
                    <a:pos x="connsiteX1" y="connsiteY1"/>
                  </a:cxn>
                </a:cxnLst>
                <a:rect l="l" t="t" r="r" b="b"/>
                <a:pathLst>
                  <a:path w="62646" h="12751">
                    <a:moveTo>
                      <a:pt x="0" y="0"/>
                    </a:moveTo>
                    <a:lnTo>
                      <a:pt x="62646" y="0"/>
                    </a:lnTo>
                  </a:path>
                </a:pathLst>
              </a:custGeom>
              <a:ln w="8670" cap="flat">
                <a:solidFill>
                  <a:srgbClr val="C6573B"/>
                </a:solidFill>
                <a:prstDash val="solid"/>
                <a:miter/>
              </a:ln>
            </p:spPr>
            <p:txBody>
              <a:bodyPr rtlCol="0" anchor="ctr"/>
              <a:lstStyle/>
              <a:p>
                <a:endParaRPr lang="en-US" dirty="0"/>
              </a:p>
            </p:txBody>
          </p:sp>
        </p:grpSp>
        <p:grpSp>
          <p:nvGrpSpPr>
            <p:cNvPr id="632" name="Graphic 617">
              <a:extLst>
                <a:ext uri="{FF2B5EF4-FFF2-40B4-BE49-F238E27FC236}">
                  <a16:creationId xmlns:a16="http://schemas.microsoft.com/office/drawing/2014/main" id="{51BFD384-FF5A-8164-BC7D-A404FA9D3621}"/>
                </a:ext>
              </a:extLst>
            </p:cNvPr>
            <p:cNvGrpSpPr/>
            <p:nvPr/>
          </p:nvGrpSpPr>
          <p:grpSpPr>
            <a:xfrm>
              <a:off x="1525379" y="2839798"/>
              <a:ext cx="62518" cy="62482"/>
              <a:chOff x="1525379" y="2839798"/>
              <a:chExt cx="62518" cy="62482"/>
            </a:xfrm>
          </p:grpSpPr>
          <p:sp>
            <p:nvSpPr>
              <p:cNvPr id="633" name="Freeform 632">
                <a:extLst>
                  <a:ext uri="{FF2B5EF4-FFF2-40B4-BE49-F238E27FC236}">
                    <a16:creationId xmlns:a16="http://schemas.microsoft.com/office/drawing/2014/main" id="{E7010703-2569-19CF-257E-3BB674BA244A}"/>
                  </a:ext>
                </a:extLst>
              </p:cNvPr>
              <p:cNvSpPr/>
              <p:nvPr/>
            </p:nvSpPr>
            <p:spPr>
              <a:xfrm>
                <a:off x="1556638" y="283979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634" name="Freeform 633">
                <a:extLst>
                  <a:ext uri="{FF2B5EF4-FFF2-40B4-BE49-F238E27FC236}">
                    <a16:creationId xmlns:a16="http://schemas.microsoft.com/office/drawing/2014/main" id="{E7DB0F69-494A-DF6D-0948-7418422CD19D}"/>
                  </a:ext>
                </a:extLst>
              </p:cNvPr>
              <p:cNvSpPr/>
              <p:nvPr/>
            </p:nvSpPr>
            <p:spPr>
              <a:xfrm>
                <a:off x="1525379" y="2871039"/>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635" name="Graphic 617">
              <a:extLst>
                <a:ext uri="{FF2B5EF4-FFF2-40B4-BE49-F238E27FC236}">
                  <a16:creationId xmlns:a16="http://schemas.microsoft.com/office/drawing/2014/main" id="{BF79B728-E0C4-24CF-2281-FD1614E3A030}"/>
                </a:ext>
              </a:extLst>
            </p:cNvPr>
            <p:cNvGrpSpPr/>
            <p:nvPr/>
          </p:nvGrpSpPr>
          <p:grpSpPr>
            <a:xfrm>
              <a:off x="2834449" y="3875731"/>
              <a:ext cx="62518" cy="62482"/>
              <a:chOff x="2834449" y="3875731"/>
              <a:chExt cx="62518" cy="62482"/>
            </a:xfrm>
          </p:grpSpPr>
          <p:sp>
            <p:nvSpPr>
              <p:cNvPr id="636" name="Freeform 635">
                <a:extLst>
                  <a:ext uri="{FF2B5EF4-FFF2-40B4-BE49-F238E27FC236}">
                    <a16:creationId xmlns:a16="http://schemas.microsoft.com/office/drawing/2014/main" id="{241B48BE-A574-4F12-4AA2-E31994931598}"/>
                  </a:ext>
                </a:extLst>
              </p:cNvPr>
              <p:cNvSpPr/>
              <p:nvPr/>
            </p:nvSpPr>
            <p:spPr>
              <a:xfrm>
                <a:off x="2865709" y="3875731"/>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637" name="Freeform 636">
                <a:extLst>
                  <a:ext uri="{FF2B5EF4-FFF2-40B4-BE49-F238E27FC236}">
                    <a16:creationId xmlns:a16="http://schemas.microsoft.com/office/drawing/2014/main" id="{91DBEAE0-1EE1-C019-508E-C3C2B8792928}"/>
                  </a:ext>
                </a:extLst>
              </p:cNvPr>
              <p:cNvSpPr/>
              <p:nvPr/>
            </p:nvSpPr>
            <p:spPr>
              <a:xfrm>
                <a:off x="2834449" y="3906972"/>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638" name="Graphic 617">
              <a:extLst>
                <a:ext uri="{FF2B5EF4-FFF2-40B4-BE49-F238E27FC236}">
                  <a16:creationId xmlns:a16="http://schemas.microsoft.com/office/drawing/2014/main" id="{2693DA13-24EB-0DD0-1E2A-B1E3837836F9}"/>
                </a:ext>
              </a:extLst>
            </p:cNvPr>
            <p:cNvGrpSpPr/>
            <p:nvPr/>
          </p:nvGrpSpPr>
          <p:grpSpPr>
            <a:xfrm>
              <a:off x="3742505" y="4365389"/>
              <a:ext cx="62518" cy="62609"/>
              <a:chOff x="3742505" y="4365389"/>
              <a:chExt cx="62518" cy="62609"/>
            </a:xfrm>
          </p:grpSpPr>
          <p:sp>
            <p:nvSpPr>
              <p:cNvPr id="639" name="Freeform 638">
                <a:extLst>
                  <a:ext uri="{FF2B5EF4-FFF2-40B4-BE49-F238E27FC236}">
                    <a16:creationId xmlns:a16="http://schemas.microsoft.com/office/drawing/2014/main" id="{9EFE4D4E-41F2-92D3-0889-5EE82D0DC2A8}"/>
                  </a:ext>
                </a:extLst>
              </p:cNvPr>
              <p:cNvSpPr/>
              <p:nvPr/>
            </p:nvSpPr>
            <p:spPr>
              <a:xfrm>
                <a:off x="3773765" y="4365389"/>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640" name="Freeform 639">
                <a:extLst>
                  <a:ext uri="{FF2B5EF4-FFF2-40B4-BE49-F238E27FC236}">
                    <a16:creationId xmlns:a16="http://schemas.microsoft.com/office/drawing/2014/main" id="{80810286-2A59-8666-8130-C0E3BCEEF34C}"/>
                  </a:ext>
                </a:extLst>
              </p:cNvPr>
              <p:cNvSpPr/>
              <p:nvPr/>
            </p:nvSpPr>
            <p:spPr>
              <a:xfrm>
                <a:off x="3742505" y="4396630"/>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641" name="Graphic 617">
              <a:extLst>
                <a:ext uri="{FF2B5EF4-FFF2-40B4-BE49-F238E27FC236}">
                  <a16:creationId xmlns:a16="http://schemas.microsoft.com/office/drawing/2014/main" id="{045BDFC7-E128-6880-C575-94140CFF8E62}"/>
                </a:ext>
              </a:extLst>
            </p:cNvPr>
            <p:cNvGrpSpPr/>
            <p:nvPr/>
          </p:nvGrpSpPr>
          <p:grpSpPr>
            <a:xfrm>
              <a:off x="3156486" y="3875731"/>
              <a:ext cx="62518" cy="62482"/>
              <a:chOff x="3156486" y="3875731"/>
              <a:chExt cx="62518" cy="62482"/>
            </a:xfrm>
          </p:grpSpPr>
          <p:sp>
            <p:nvSpPr>
              <p:cNvPr id="642" name="Freeform 641">
                <a:extLst>
                  <a:ext uri="{FF2B5EF4-FFF2-40B4-BE49-F238E27FC236}">
                    <a16:creationId xmlns:a16="http://schemas.microsoft.com/office/drawing/2014/main" id="{076C94A4-05AE-08AF-4009-0888472A5339}"/>
                  </a:ext>
                </a:extLst>
              </p:cNvPr>
              <p:cNvSpPr/>
              <p:nvPr/>
            </p:nvSpPr>
            <p:spPr>
              <a:xfrm>
                <a:off x="3187745" y="3875731"/>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643" name="Freeform 642">
                <a:extLst>
                  <a:ext uri="{FF2B5EF4-FFF2-40B4-BE49-F238E27FC236}">
                    <a16:creationId xmlns:a16="http://schemas.microsoft.com/office/drawing/2014/main" id="{6DBF94C4-2949-92CC-9F15-74D17C969970}"/>
                  </a:ext>
                </a:extLst>
              </p:cNvPr>
              <p:cNvSpPr/>
              <p:nvPr/>
            </p:nvSpPr>
            <p:spPr>
              <a:xfrm>
                <a:off x="3156486" y="3906972"/>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644" name="Graphic 617">
              <a:extLst>
                <a:ext uri="{FF2B5EF4-FFF2-40B4-BE49-F238E27FC236}">
                  <a16:creationId xmlns:a16="http://schemas.microsoft.com/office/drawing/2014/main" id="{5D7A32D0-29EA-D5F6-23A0-917036F59736}"/>
                </a:ext>
              </a:extLst>
            </p:cNvPr>
            <p:cNvGrpSpPr/>
            <p:nvPr/>
          </p:nvGrpSpPr>
          <p:grpSpPr>
            <a:xfrm>
              <a:off x="3059135" y="3875731"/>
              <a:ext cx="62518" cy="62482"/>
              <a:chOff x="3059135" y="3875731"/>
              <a:chExt cx="62518" cy="62482"/>
            </a:xfrm>
          </p:grpSpPr>
          <p:sp>
            <p:nvSpPr>
              <p:cNvPr id="645" name="Freeform 644">
                <a:extLst>
                  <a:ext uri="{FF2B5EF4-FFF2-40B4-BE49-F238E27FC236}">
                    <a16:creationId xmlns:a16="http://schemas.microsoft.com/office/drawing/2014/main" id="{BC2751CA-436A-FCD6-1F02-C2CEF8CA1E7A}"/>
                  </a:ext>
                </a:extLst>
              </p:cNvPr>
              <p:cNvSpPr/>
              <p:nvPr/>
            </p:nvSpPr>
            <p:spPr>
              <a:xfrm>
                <a:off x="3090394" y="3875731"/>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646" name="Freeform 645">
                <a:extLst>
                  <a:ext uri="{FF2B5EF4-FFF2-40B4-BE49-F238E27FC236}">
                    <a16:creationId xmlns:a16="http://schemas.microsoft.com/office/drawing/2014/main" id="{97571520-D654-B54E-7B1A-7CD850B54FC2}"/>
                  </a:ext>
                </a:extLst>
              </p:cNvPr>
              <p:cNvSpPr/>
              <p:nvPr/>
            </p:nvSpPr>
            <p:spPr>
              <a:xfrm>
                <a:off x="3059135" y="3906972"/>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sp>
          <p:nvSpPr>
            <p:cNvPr id="647" name="Freeform 646">
              <a:extLst>
                <a:ext uri="{FF2B5EF4-FFF2-40B4-BE49-F238E27FC236}">
                  <a16:creationId xmlns:a16="http://schemas.microsoft.com/office/drawing/2014/main" id="{A0BFB159-6418-7EBF-0E79-F7F7EA4424D9}"/>
                </a:ext>
              </a:extLst>
            </p:cNvPr>
            <p:cNvSpPr/>
            <p:nvPr/>
          </p:nvSpPr>
          <p:spPr>
            <a:xfrm>
              <a:off x="1069119" y="2720443"/>
              <a:ext cx="2704646" cy="1677206"/>
            </a:xfrm>
            <a:custGeom>
              <a:avLst/>
              <a:gdLst>
                <a:gd name="connsiteX0" fmla="*/ 2704646 w 2704646"/>
                <a:gd name="connsiteY0" fmla="*/ 1677207 h 1677206"/>
                <a:gd name="connsiteX1" fmla="*/ 2582798 w 2704646"/>
                <a:gd name="connsiteY1" fmla="*/ 1677207 h 1677206"/>
                <a:gd name="connsiteX2" fmla="*/ 2582798 w 2704646"/>
                <a:gd name="connsiteY2" fmla="*/ 1186529 h 1677206"/>
                <a:gd name="connsiteX3" fmla="*/ 1407824 w 2704646"/>
                <a:gd name="connsiteY3" fmla="*/ 1186529 h 1677206"/>
                <a:gd name="connsiteX4" fmla="*/ 1407824 w 2704646"/>
                <a:gd name="connsiteY4" fmla="*/ 994108 h 1677206"/>
                <a:gd name="connsiteX5" fmla="*/ 1302053 w 2704646"/>
                <a:gd name="connsiteY5" fmla="*/ 994108 h 1677206"/>
                <a:gd name="connsiteX6" fmla="*/ 1302053 w 2704646"/>
                <a:gd name="connsiteY6" fmla="*/ 824513 h 1677206"/>
                <a:gd name="connsiteX7" fmla="*/ 668825 w 2704646"/>
                <a:gd name="connsiteY7" fmla="*/ 824513 h 1677206"/>
                <a:gd name="connsiteX8" fmla="*/ 668825 w 2704646"/>
                <a:gd name="connsiteY8" fmla="*/ 654025 h 1677206"/>
                <a:gd name="connsiteX9" fmla="*/ 570198 w 2704646"/>
                <a:gd name="connsiteY9" fmla="*/ 654025 h 1677206"/>
                <a:gd name="connsiteX10" fmla="*/ 570198 w 2704646"/>
                <a:gd name="connsiteY10" fmla="*/ 488893 h 1677206"/>
                <a:gd name="connsiteX11" fmla="*/ 555653 w 2704646"/>
                <a:gd name="connsiteY11" fmla="*/ 488893 h 1677206"/>
                <a:gd name="connsiteX12" fmla="*/ 555653 w 2704646"/>
                <a:gd name="connsiteY12" fmla="*/ 322996 h 1677206"/>
                <a:gd name="connsiteX13" fmla="*/ 502703 w 2704646"/>
                <a:gd name="connsiteY13" fmla="*/ 322996 h 1677206"/>
                <a:gd name="connsiteX14" fmla="*/ 502703 w 2704646"/>
                <a:gd name="connsiteY14" fmla="*/ 150595 h 1677206"/>
                <a:gd name="connsiteX15" fmla="*/ 327523 w 2704646"/>
                <a:gd name="connsiteY15" fmla="*/ 150595 h 1677206"/>
                <a:gd name="connsiteX16" fmla="*/ 327523 w 2704646"/>
                <a:gd name="connsiteY16" fmla="*/ 0 h 1677206"/>
                <a:gd name="connsiteX17" fmla="*/ 0 w 2704646"/>
                <a:gd name="connsiteY17" fmla="*/ 0 h 167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4646" h="1677206">
                  <a:moveTo>
                    <a:pt x="2704646" y="1677207"/>
                  </a:moveTo>
                  <a:lnTo>
                    <a:pt x="2582798" y="1677207"/>
                  </a:lnTo>
                  <a:lnTo>
                    <a:pt x="2582798" y="1186529"/>
                  </a:lnTo>
                  <a:lnTo>
                    <a:pt x="1407824" y="1186529"/>
                  </a:lnTo>
                  <a:lnTo>
                    <a:pt x="1407824" y="994108"/>
                  </a:lnTo>
                  <a:lnTo>
                    <a:pt x="1302053" y="994108"/>
                  </a:lnTo>
                  <a:lnTo>
                    <a:pt x="1302053" y="824513"/>
                  </a:lnTo>
                  <a:lnTo>
                    <a:pt x="668825" y="824513"/>
                  </a:lnTo>
                  <a:lnTo>
                    <a:pt x="668825" y="654025"/>
                  </a:lnTo>
                  <a:lnTo>
                    <a:pt x="570198" y="654025"/>
                  </a:lnTo>
                  <a:lnTo>
                    <a:pt x="570198" y="488893"/>
                  </a:lnTo>
                  <a:lnTo>
                    <a:pt x="555653" y="488893"/>
                  </a:lnTo>
                  <a:lnTo>
                    <a:pt x="555653" y="322996"/>
                  </a:lnTo>
                  <a:lnTo>
                    <a:pt x="502703" y="322996"/>
                  </a:lnTo>
                  <a:lnTo>
                    <a:pt x="502703" y="150595"/>
                  </a:lnTo>
                  <a:lnTo>
                    <a:pt x="327523" y="150595"/>
                  </a:lnTo>
                  <a:lnTo>
                    <a:pt x="327523" y="0"/>
                  </a:lnTo>
                  <a:lnTo>
                    <a:pt x="0" y="0"/>
                  </a:lnTo>
                </a:path>
              </a:pathLst>
            </a:custGeom>
            <a:noFill/>
            <a:ln w="12751" cap="flat">
              <a:solidFill>
                <a:srgbClr val="C6573B"/>
              </a:solidFill>
              <a:prstDash val="solid"/>
              <a:miter/>
            </a:ln>
          </p:spPr>
          <p:txBody>
            <a:bodyPr rtlCol="0" anchor="ctr"/>
            <a:lstStyle/>
            <a:p>
              <a:endParaRPr lang="en-US" dirty="0"/>
            </a:p>
          </p:txBody>
        </p:sp>
      </p:grpSp>
      <p:grpSp>
        <p:nvGrpSpPr>
          <p:cNvPr id="648" name="Graphic 617">
            <a:extLst>
              <a:ext uri="{FF2B5EF4-FFF2-40B4-BE49-F238E27FC236}">
                <a16:creationId xmlns:a16="http://schemas.microsoft.com/office/drawing/2014/main" id="{654366E0-6C6C-D9F7-F4C4-0A9D7D908826}"/>
              </a:ext>
            </a:extLst>
          </p:cNvPr>
          <p:cNvGrpSpPr/>
          <p:nvPr/>
        </p:nvGrpSpPr>
        <p:grpSpPr>
          <a:xfrm>
            <a:off x="1062101" y="2690732"/>
            <a:ext cx="2742923" cy="1854197"/>
            <a:chOff x="1062101" y="2690732"/>
            <a:chExt cx="2742923" cy="1854197"/>
          </a:xfrm>
          <a:noFill/>
        </p:grpSpPr>
        <p:grpSp>
          <p:nvGrpSpPr>
            <p:cNvPr id="649" name="Graphic 617">
              <a:extLst>
                <a:ext uri="{FF2B5EF4-FFF2-40B4-BE49-F238E27FC236}">
                  <a16:creationId xmlns:a16="http://schemas.microsoft.com/office/drawing/2014/main" id="{ED374419-9E1E-8F43-5903-A4AEF40F47FD}"/>
                </a:ext>
              </a:extLst>
            </p:cNvPr>
            <p:cNvGrpSpPr/>
            <p:nvPr/>
          </p:nvGrpSpPr>
          <p:grpSpPr>
            <a:xfrm>
              <a:off x="2830622" y="4109084"/>
              <a:ext cx="62518" cy="62482"/>
              <a:chOff x="2830622" y="4109084"/>
              <a:chExt cx="62518" cy="62482"/>
            </a:xfrm>
          </p:grpSpPr>
          <p:sp>
            <p:nvSpPr>
              <p:cNvPr id="650" name="Freeform 649">
                <a:extLst>
                  <a:ext uri="{FF2B5EF4-FFF2-40B4-BE49-F238E27FC236}">
                    <a16:creationId xmlns:a16="http://schemas.microsoft.com/office/drawing/2014/main" id="{F35FEF90-08A2-7D1A-29BE-CB7B77E7935C}"/>
                  </a:ext>
                </a:extLst>
              </p:cNvPr>
              <p:cNvSpPr/>
              <p:nvPr/>
            </p:nvSpPr>
            <p:spPr>
              <a:xfrm>
                <a:off x="2861881" y="4109084"/>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651" name="Freeform 650">
                <a:extLst>
                  <a:ext uri="{FF2B5EF4-FFF2-40B4-BE49-F238E27FC236}">
                    <a16:creationId xmlns:a16="http://schemas.microsoft.com/office/drawing/2014/main" id="{E2CBF158-DEAE-F23C-B32D-0422A99924E6}"/>
                  </a:ext>
                </a:extLst>
              </p:cNvPr>
              <p:cNvSpPr/>
              <p:nvPr/>
            </p:nvSpPr>
            <p:spPr>
              <a:xfrm>
                <a:off x="2830622" y="414032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652" name="Graphic 617">
              <a:extLst>
                <a:ext uri="{FF2B5EF4-FFF2-40B4-BE49-F238E27FC236}">
                  <a16:creationId xmlns:a16="http://schemas.microsoft.com/office/drawing/2014/main" id="{9C153604-DADC-0442-801B-2F481F65A8F2}"/>
                </a:ext>
              </a:extLst>
            </p:cNvPr>
            <p:cNvGrpSpPr/>
            <p:nvPr/>
          </p:nvGrpSpPr>
          <p:grpSpPr>
            <a:xfrm>
              <a:off x="3059135" y="4109084"/>
              <a:ext cx="62518" cy="62482"/>
              <a:chOff x="3059135" y="4109084"/>
              <a:chExt cx="62518" cy="62482"/>
            </a:xfrm>
          </p:grpSpPr>
          <p:sp>
            <p:nvSpPr>
              <p:cNvPr id="653" name="Freeform 652">
                <a:extLst>
                  <a:ext uri="{FF2B5EF4-FFF2-40B4-BE49-F238E27FC236}">
                    <a16:creationId xmlns:a16="http://schemas.microsoft.com/office/drawing/2014/main" id="{78B7A8C6-128A-0F55-A3AA-11DF0C78E23C}"/>
                  </a:ext>
                </a:extLst>
              </p:cNvPr>
              <p:cNvSpPr/>
              <p:nvPr/>
            </p:nvSpPr>
            <p:spPr>
              <a:xfrm>
                <a:off x="3090394" y="4109084"/>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654" name="Freeform 653">
                <a:extLst>
                  <a:ext uri="{FF2B5EF4-FFF2-40B4-BE49-F238E27FC236}">
                    <a16:creationId xmlns:a16="http://schemas.microsoft.com/office/drawing/2014/main" id="{7A3CB3E1-F3BC-D53C-A672-043F10EA3DC1}"/>
                  </a:ext>
                </a:extLst>
              </p:cNvPr>
              <p:cNvSpPr/>
              <p:nvPr/>
            </p:nvSpPr>
            <p:spPr>
              <a:xfrm>
                <a:off x="3059135" y="414032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655" name="Graphic 617">
              <a:extLst>
                <a:ext uri="{FF2B5EF4-FFF2-40B4-BE49-F238E27FC236}">
                  <a16:creationId xmlns:a16="http://schemas.microsoft.com/office/drawing/2014/main" id="{FCD9B4E7-3FF0-39D3-B1B2-82AF47F4A3A9}"/>
                </a:ext>
              </a:extLst>
            </p:cNvPr>
            <p:cNvGrpSpPr/>
            <p:nvPr/>
          </p:nvGrpSpPr>
          <p:grpSpPr>
            <a:xfrm>
              <a:off x="3160186" y="4109084"/>
              <a:ext cx="62646" cy="62482"/>
              <a:chOff x="3160186" y="4109084"/>
              <a:chExt cx="62646" cy="62482"/>
            </a:xfrm>
          </p:grpSpPr>
          <p:sp>
            <p:nvSpPr>
              <p:cNvPr id="656" name="Freeform 655">
                <a:extLst>
                  <a:ext uri="{FF2B5EF4-FFF2-40B4-BE49-F238E27FC236}">
                    <a16:creationId xmlns:a16="http://schemas.microsoft.com/office/drawing/2014/main" id="{50F0C504-6482-B56D-A85D-1DA382C3EF3A}"/>
                  </a:ext>
                </a:extLst>
              </p:cNvPr>
              <p:cNvSpPr/>
              <p:nvPr/>
            </p:nvSpPr>
            <p:spPr>
              <a:xfrm>
                <a:off x="3191445" y="4109084"/>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657" name="Freeform 656">
                <a:extLst>
                  <a:ext uri="{FF2B5EF4-FFF2-40B4-BE49-F238E27FC236}">
                    <a16:creationId xmlns:a16="http://schemas.microsoft.com/office/drawing/2014/main" id="{B613EFDC-0376-2E5C-4EEC-46AC5BD0F6A7}"/>
                  </a:ext>
                </a:extLst>
              </p:cNvPr>
              <p:cNvSpPr/>
              <p:nvPr/>
            </p:nvSpPr>
            <p:spPr>
              <a:xfrm>
                <a:off x="3160186" y="4140325"/>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7030A0"/>
                </a:solidFill>
                <a:prstDash val="solid"/>
                <a:miter/>
              </a:ln>
            </p:spPr>
            <p:txBody>
              <a:bodyPr rtlCol="0" anchor="ctr"/>
              <a:lstStyle/>
              <a:p>
                <a:endParaRPr lang="en-US" dirty="0"/>
              </a:p>
            </p:txBody>
          </p:sp>
        </p:grpSp>
        <p:grpSp>
          <p:nvGrpSpPr>
            <p:cNvPr id="658" name="Graphic 617">
              <a:extLst>
                <a:ext uri="{FF2B5EF4-FFF2-40B4-BE49-F238E27FC236}">
                  <a16:creationId xmlns:a16="http://schemas.microsoft.com/office/drawing/2014/main" id="{20313676-8B98-7242-6EC6-C6008ABC6C23}"/>
                </a:ext>
              </a:extLst>
            </p:cNvPr>
            <p:cNvGrpSpPr/>
            <p:nvPr/>
          </p:nvGrpSpPr>
          <p:grpSpPr>
            <a:xfrm>
              <a:off x="3742505" y="4482320"/>
              <a:ext cx="62518" cy="62609"/>
              <a:chOff x="3742505" y="4482320"/>
              <a:chExt cx="62518" cy="62609"/>
            </a:xfrm>
          </p:grpSpPr>
          <p:sp>
            <p:nvSpPr>
              <p:cNvPr id="659" name="Freeform 658">
                <a:extLst>
                  <a:ext uri="{FF2B5EF4-FFF2-40B4-BE49-F238E27FC236}">
                    <a16:creationId xmlns:a16="http://schemas.microsoft.com/office/drawing/2014/main" id="{2AB35B26-9DEA-37EC-F5E9-A85AE7EA28C3}"/>
                  </a:ext>
                </a:extLst>
              </p:cNvPr>
              <p:cNvSpPr/>
              <p:nvPr/>
            </p:nvSpPr>
            <p:spPr>
              <a:xfrm>
                <a:off x="3773765" y="448232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660" name="Freeform 659">
                <a:extLst>
                  <a:ext uri="{FF2B5EF4-FFF2-40B4-BE49-F238E27FC236}">
                    <a16:creationId xmlns:a16="http://schemas.microsoft.com/office/drawing/2014/main" id="{A81B78D0-669D-73E5-5C48-3B6F26C14487}"/>
                  </a:ext>
                </a:extLst>
              </p:cNvPr>
              <p:cNvSpPr/>
              <p:nvPr/>
            </p:nvSpPr>
            <p:spPr>
              <a:xfrm>
                <a:off x="3742505" y="4513689"/>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661" name="Graphic 617">
              <a:extLst>
                <a:ext uri="{FF2B5EF4-FFF2-40B4-BE49-F238E27FC236}">
                  <a16:creationId xmlns:a16="http://schemas.microsoft.com/office/drawing/2014/main" id="{F76AD374-564B-1BE7-DC97-FB367B4A153F}"/>
                </a:ext>
              </a:extLst>
            </p:cNvPr>
            <p:cNvGrpSpPr/>
            <p:nvPr/>
          </p:nvGrpSpPr>
          <p:grpSpPr>
            <a:xfrm>
              <a:off x="2426800" y="3958233"/>
              <a:ext cx="62646" cy="62482"/>
              <a:chOff x="2426800" y="3958233"/>
              <a:chExt cx="62646" cy="62482"/>
            </a:xfrm>
          </p:grpSpPr>
          <p:sp>
            <p:nvSpPr>
              <p:cNvPr id="662" name="Freeform 661">
                <a:extLst>
                  <a:ext uri="{FF2B5EF4-FFF2-40B4-BE49-F238E27FC236}">
                    <a16:creationId xmlns:a16="http://schemas.microsoft.com/office/drawing/2014/main" id="{33D68CB5-5831-1A6C-732F-4EC8FEDB49EC}"/>
                  </a:ext>
                </a:extLst>
              </p:cNvPr>
              <p:cNvSpPr/>
              <p:nvPr/>
            </p:nvSpPr>
            <p:spPr>
              <a:xfrm>
                <a:off x="2458060" y="3958233"/>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663" name="Freeform 662">
                <a:extLst>
                  <a:ext uri="{FF2B5EF4-FFF2-40B4-BE49-F238E27FC236}">
                    <a16:creationId xmlns:a16="http://schemas.microsoft.com/office/drawing/2014/main" id="{70E6F0ED-07B2-5424-A48D-275443295AE2}"/>
                  </a:ext>
                </a:extLst>
              </p:cNvPr>
              <p:cNvSpPr/>
              <p:nvPr/>
            </p:nvSpPr>
            <p:spPr>
              <a:xfrm>
                <a:off x="2426800" y="3989474"/>
                <a:ext cx="62646" cy="12751"/>
              </a:xfrm>
              <a:custGeom>
                <a:avLst/>
                <a:gdLst>
                  <a:gd name="connsiteX0" fmla="*/ 0 w 62646"/>
                  <a:gd name="connsiteY0" fmla="*/ 0 h 12751"/>
                  <a:gd name="connsiteX1" fmla="*/ 62646 w 62646"/>
                  <a:gd name="connsiteY1" fmla="*/ 0 h 12751"/>
                </a:gdLst>
                <a:ahLst/>
                <a:cxnLst>
                  <a:cxn ang="0">
                    <a:pos x="connsiteX0" y="connsiteY0"/>
                  </a:cxn>
                  <a:cxn ang="0">
                    <a:pos x="connsiteX1" y="connsiteY1"/>
                  </a:cxn>
                </a:cxnLst>
                <a:rect l="l" t="t" r="r" b="b"/>
                <a:pathLst>
                  <a:path w="62646" h="12751">
                    <a:moveTo>
                      <a:pt x="0" y="0"/>
                    </a:moveTo>
                    <a:lnTo>
                      <a:pt x="62646" y="0"/>
                    </a:lnTo>
                  </a:path>
                </a:pathLst>
              </a:custGeom>
              <a:ln w="8670" cap="flat">
                <a:solidFill>
                  <a:srgbClr val="7030A0"/>
                </a:solidFill>
                <a:prstDash val="solid"/>
                <a:miter/>
              </a:ln>
            </p:spPr>
            <p:txBody>
              <a:bodyPr rtlCol="0" anchor="ctr"/>
              <a:lstStyle/>
              <a:p>
                <a:endParaRPr lang="en-US" dirty="0"/>
              </a:p>
            </p:txBody>
          </p:sp>
        </p:grpSp>
        <p:grpSp>
          <p:nvGrpSpPr>
            <p:cNvPr id="664" name="Graphic 617">
              <a:extLst>
                <a:ext uri="{FF2B5EF4-FFF2-40B4-BE49-F238E27FC236}">
                  <a16:creationId xmlns:a16="http://schemas.microsoft.com/office/drawing/2014/main" id="{FE8F45D0-8986-95B7-7F09-E41133001859}"/>
                </a:ext>
              </a:extLst>
            </p:cNvPr>
            <p:cNvGrpSpPr/>
            <p:nvPr/>
          </p:nvGrpSpPr>
          <p:grpSpPr>
            <a:xfrm>
              <a:off x="1230519" y="2792617"/>
              <a:ext cx="62646" cy="62482"/>
              <a:chOff x="1230519" y="2792617"/>
              <a:chExt cx="62646" cy="62482"/>
            </a:xfrm>
          </p:grpSpPr>
          <p:sp>
            <p:nvSpPr>
              <p:cNvPr id="665" name="Freeform 664">
                <a:extLst>
                  <a:ext uri="{FF2B5EF4-FFF2-40B4-BE49-F238E27FC236}">
                    <a16:creationId xmlns:a16="http://schemas.microsoft.com/office/drawing/2014/main" id="{54EC65E7-C8D8-A438-B02A-9FD9AFA9CFFF}"/>
                  </a:ext>
                </a:extLst>
              </p:cNvPr>
              <p:cNvSpPr/>
              <p:nvPr/>
            </p:nvSpPr>
            <p:spPr>
              <a:xfrm>
                <a:off x="1261906" y="2792617"/>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666" name="Freeform 665">
                <a:extLst>
                  <a:ext uri="{FF2B5EF4-FFF2-40B4-BE49-F238E27FC236}">
                    <a16:creationId xmlns:a16="http://schemas.microsoft.com/office/drawing/2014/main" id="{CA7B847E-CE14-DADF-90E9-B820251BF684}"/>
                  </a:ext>
                </a:extLst>
              </p:cNvPr>
              <p:cNvSpPr/>
              <p:nvPr/>
            </p:nvSpPr>
            <p:spPr>
              <a:xfrm>
                <a:off x="1230519" y="2823858"/>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7030A0"/>
                </a:solidFill>
                <a:prstDash val="solid"/>
                <a:miter/>
              </a:ln>
            </p:spPr>
            <p:txBody>
              <a:bodyPr rtlCol="0" anchor="ctr"/>
              <a:lstStyle/>
              <a:p>
                <a:endParaRPr lang="en-US" dirty="0"/>
              </a:p>
            </p:txBody>
          </p:sp>
        </p:grpSp>
        <p:grpSp>
          <p:nvGrpSpPr>
            <p:cNvPr id="667" name="Graphic 617">
              <a:extLst>
                <a:ext uri="{FF2B5EF4-FFF2-40B4-BE49-F238E27FC236}">
                  <a16:creationId xmlns:a16="http://schemas.microsoft.com/office/drawing/2014/main" id="{EE7A48EB-7605-FFF7-E6FE-EB07F7BA43F2}"/>
                </a:ext>
              </a:extLst>
            </p:cNvPr>
            <p:cNvGrpSpPr/>
            <p:nvPr/>
          </p:nvGrpSpPr>
          <p:grpSpPr>
            <a:xfrm>
              <a:off x="1103695" y="2690732"/>
              <a:ext cx="62518" cy="62609"/>
              <a:chOff x="1103695" y="2690732"/>
              <a:chExt cx="62518" cy="62609"/>
            </a:xfrm>
          </p:grpSpPr>
          <p:sp>
            <p:nvSpPr>
              <p:cNvPr id="668" name="Freeform 667">
                <a:extLst>
                  <a:ext uri="{FF2B5EF4-FFF2-40B4-BE49-F238E27FC236}">
                    <a16:creationId xmlns:a16="http://schemas.microsoft.com/office/drawing/2014/main" id="{40740768-A4F2-957B-1F3B-20B43B2996B8}"/>
                  </a:ext>
                </a:extLst>
              </p:cNvPr>
              <p:cNvSpPr/>
              <p:nvPr/>
            </p:nvSpPr>
            <p:spPr>
              <a:xfrm>
                <a:off x="1134955" y="2690732"/>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669" name="Freeform 668">
                <a:extLst>
                  <a:ext uri="{FF2B5EF4-FFF2-40B4-BE49-F238E27FC236}">
                    <a16:creationId xmlns:a16="http://schemas.microsoft.com/office/drawing/2014/main" id="{9F4ED176-AC66-A45F-1490-0D97FAF63686}"/>
                  </a:ext>
                </a:extLst>
              </p:cNvPr>
              <p:cNvSpPr/>
              <p:nvPr/>
            </p:nvSpPr>
            <p:spPr>
              <a:xfrm>
                <a:off x="1103695" y="2721974"/>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670" name="Graphic 617">
              <a:extLst>
                <a:ext uri="{FF2B5EF4-FFF2-40B4-BE49-F238E27FC236}">
                  <a16:creationId xmlns:a16="http://schemas.microsoft.com/office/drawing/2014/main" id="{FDD345D1-0893-41AB-6BEB-6D82ECE70CE7}"/>
                </a:ext>
              </a:extLst>
            </p:cNvPr>
            <p:cNvGrpSpPr/>
            <p:nvPr/>
          </p:nvGrpSpPr>
          <p:grpSpPr>
            <a:xfrm>
              <a:off x="1525379" y="3225914"/>
              <a:ext cx="62518" cy="62609"/>
              <a:chOff x="1525379" y="3225914"/>
              <a:chExt cx="62518" cy="62609"/>
            </a:xfrm>
          </p:grpSpPr>
          <p:sp>
            <p:nvSpPr>
              <p:cNvPr id="671" name="Freeform 670">
                <a:extLst>
                  <a:ext uri="{FF2B5EF4-FFF2-40B4-BE49-F238E27FC236}">
                    <a16:creationId xmlns:a16="http://schemas.microsoft.com/office/drawing/2014/main" id="{BA4AD56D-1CF7-AB12-7690-5B461A5AD028}"/>
                  </a:ext>
                </a:extLst>
              </p:cNvPr>
              <p:cNvSpPr/>
              <p:nvPr/>
            </p:nvSpPr>
            <p:spPr>
              <a:xfrm>
                <a:off x="1556638" y="3225914"/>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672" name="Freeform 671">
                <a:extLst>
                  <a:ext uri="{FF2B5EF4-FFF2-40B4-BE49-F238E27FC236}">
                    <a16:creationId xmlns:a16="http://schemas.microsoft.com/office/drawing/2014/main" id="{8975FBA4-6B3E-A40A-6FC3-C58A6331EB7B}"/>
                  </a:ext>
                </a:extLst>
              </p:cNvPr>
              <p:cNvSpPr/>
              <p:nvPr/>
            </p:nvSpPr>
            <p:spPr>
              <a:xfrm>
                <a:off x="1525379" y="3257282"/>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673" name="Graphic 617">
              <a:extLst>
                <a:ext uri="{FF2B5EF4-FFF2-40B4-BE49-F238E27FC236}">
                  <a16:creationId xmlns:a16="http://schemas.microsoft.com/office/drawing/2014/main" id="{F05B2AB6-081A-19A5-B641-36A5C4851DE7}"/>
                </a:ext>
              </a:extLst>
            </p:cNvPr>
            <p:cNvGrpSpPr/>
            <p:nvPr/>
          </p:nvGrpSpPr>
          <p:grpSpPr>
            <a:xfrm>
              <a:off x="1700177" y="3574413"/>
              <a:ext cx="62518" cy="62482"/>
              <a:chOff x="1700177" y="3574413"/>
              <a:chExt cx="62518" cy="62482"/>
            </a:xfrm>
          </p:grpSpPr>
          <p:sp>
            <p:nvSpPr>
              <p:cNvPr id="674" name="Freeform 673">
                <a:extLst>
                  <a:ext uri="{FF2B5EF4-FFF2-40B4-BE49-F238E27FC236}">
                    <a16:creationId xmlns:a16="http://schemas.microsoft.com/office/drawing/2014/main" id="{00C1697C-D793-3BEF-E2D0-2BF518D4B2A2}"/>
                  </a:ext>
                </a:extLst>
              </p:cNvPr>
              <p:cNvSpPr/>
              <p:nvPr/>
            </p:nvSpPr>
            <p:spPr>
              <a:xfrm>
                <a:off x="1731436" y="3574413"/>
                <a:ext cx="12758" cy="62482"/>
              </a:xfrm>
              <a:custGeom>
                <a:avLst/>
                <a:gdLst>
                  <a:gd name="connsiteX0" fmla="*/ 0 w 12758"/>
                  <a:gd name="connsiteY0" fmla="*/ 0 h 62482"/>
                  <a:gd name="connsiteX1" fmla="*/ 0 w 12758"/>
                  <a:gd name="connsiteY1" fmla="*/ 62483 h 62482"/>
                </a:gdLst>
                <a:ahLst/>
                <a:cxnLst>
                  <a:cxn ang="0">
                    <a:pos x="connsiteX0" y="connsiteY0"/>
                  </a:cxn>
                  <a:cxn ang="0">
                    <a:pos x="connsiteX1" y="connsiteY1"/>
                  </a:cxn>
                </a:cxnLst>
                <a:rect l="l" t="t" r="r" b="b"/>
                <a:pathLst>
                  <a:path w="12758" h="62482">
                    <a:moveTo>
                      <a:pt x="0" y="0"/>
                    </a:moveTo>
                    <a:lnTo>
                      <a:pt x="0" y="62483"/>
                    </a:lnTo>
                  </a:path>
                </a:pathLst>
              </a:custGeom>
              <a:ln w="8670" cap="flat">
                <a:solidFill>
                  <a:srgbClr val="7030A0"/>
                </a:solidFill>
                <a:prstDash val="solid"/>
                <a:miter/>
              </a:ln>
            </p:spPr>
            <p:txBody>
              <a:bodyPr rtlCol="0" anchor="ctr"/>
              <a:lstStyle/>
              <a:p>
                <a:endParaRPr lang="en-US" dirty="0"/>
              </a:p>
            </p:txBody>
          </p:sp>
          <p:sp>
            <p:nvSpPr>
              <p:cNvPr id="675" name="Freeform 674">
                <a:extLst>
                  <a:ext uri="{FF2B5EF4-FFF2-40B4-BE49-F238E27FC236}">
                    <a16:creationId xmlns:a16="http://schemas.microsoft.com/office/drawing/2014/main" id="{B52283A8-C194-4F56-EBF1-84019BFF4377}"/>
                  </a:ext>
                </a:extLst>
              </p:cNvPr>
              <p:cNvSpPr/>
              <p:nvPr/>
            </p:nvSpPr>
            <p:spPr>
              <a:xfrm>
                <a:off x="1700177" y="3605654"/>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sp>
          <p:nvSpPr>
            <p:cNvPr id="676" name="Freeform 675">
              <a:extLst>
                <a:ext uri="{FF2B5EF4-FFF2-40B4-BE49-F238E27FC236}">
                  <a16:creationId xmlns:a16="http://schemas.microsoft.com/office/drawing/2014/main" id="{E77055E9-FFC8-3F8D-B6E9-2C9D567368CD}"/>
                </a:ext>
              </a:extLst>
            </p:cNvPr>
            <p:cNvSpPr/>
            <p:nvPr/>
          </p:nvSpPr>
          <p:spPr>
            <a:xfrm>
              <a:off x="1062101" y="2720443"/>
              <a:ext cx="2711664" cy="1791460"/>
            </a:xfrm>
            <a:custGeom>
              <a:avLst/>
              <a:gdLst>
                <a:gd name="connsiteX0" fmla="*/ 2711664 w 2711664"/>
                <a:gd name="connsiteY0" fmla="*/ 1791461 h 1791460"/>
                <a:gd name="connsiteX1" fmla="*/ 2589816 w 2711664"/>
                <a:gd name="connsiteY1" fmla="*/ 1791461 h 1791460"/>
                <a:gd name="connsiteX2" fmla="*/ 2589816 w 2711664"/>
                <a:gd name="connsiteY2" fmla="*/ 1418989 h 1791460"/>
                <a:gd name="connsiteX3" fmla="*/ 1411780 w 2711664"/>
                <a:gd name="connsiteY3" fmla="*/ 1418989 h 1791460"/>
                <a:gd name="connsiteX4" fmla="*/ 1411780 w 2711664"/>
                <a:gd name="connsiteY4" fmla="*/ 1272219 h 1791460"/>
                <a:gd name="connsiteX5" fmla="*/ 1311877 w 2711664"/>
                <a:gd name="connsiteY5" fmla="*/ 1272219 h 1791460"/>
                <a:gd name="connsiteX6" fmla="*/ 1311877 w 2711664"/>
                <a:gd name="connsiteY6" fmla="*/ 1141388 h 1791460"/>
                <a:gd name="connsiteX7" fmla="*/ 786208 w 2711664"/>
                <a:gd name="connsiteY7" fmla="*/ 1141388 h 1791460"/>
                <a:gd name="connsiteX8" fmla="*/ 786208 w 2711664"/>
                <a:gd name="connsiteY8" fmla="*/ 1012598 h 1791460"/>
                <a:gd name="connsiteX9" fmla="*/ 675332 w 2711664"/>
                <a:gd name="connsiteY9" fmla="*/ 1012598 h 1791460"/>
                <a:gd name="connsiteX10" fmla="*/ 675332 w 2711664"/>
                <a:gd name="connsiteY10" fmla="*/ 884700 h 1791460"/>
                <a:gd name="connsiteX11" fmla="*/ 577471 w 2711664"/>
                <a:gd name="connsiteY11" fmla="*/ 884700 h 1791460"/>
                <a:gd name="connsiteX12" fmla="*/ 577471 w 2711664"/>
                <a:gd name="connsiteY12" fmla="*/ 771849 h 1791460"/>
                <a:gd name="connsiteX13" fmla="*/ 559481 w 2711664"/>
                <a:gd name="connsiteY13" fmla="*/ 771849 h 1791460"/>
                <a:gd name="connsiteX14" fmla="*/ 559481 w 2711664"/>
                <a:gd name="connsiteY14" fmla="*/ 652113 h 1791460"/>
                <a:gd name="connsiteX15" fmla="*/ 508445 w 2711664"/>
                <a:gd name="connsiteY15" fmla="*/ 652113 h 1791460"/>
                <a:gd name="connsiteX16" fmla="*/ 508445 w 2711664"/>
                <a:gd name="connsiteY16" fmla="*/ 536201 h 1791460"/>
                <a:gd name="connsiteX17" fmla="*/ 369628 w 2711664"/>
                <a:gd name="connsiteY17" fmla="*/ 536201 h 1791460"/>
                <a:gd name="connsiteX18" fmla="*/ 369628 w 2711664"/>
                <a:gd name="connsiteY18" fmla="*/ 427431 h 1791460"/>
                <a:gd name="connsiteX19" fmla="*/ 334668 w 2711664"/>
                <a:gd name="connsiteY19" fmla="*/ 427431 h 1791460"/>
                <a:gd name="connsiteX20" fmla="*/ 334668 w 2711664"/>
                <a:gd name="connsiteY20" fmla="*/ 313815 h 1791460"/>
                <a:gd name="connsiteX21" fmla="*/ 316678 w 2711664"/>
                <a:gd name="connsiteY21" fmla="*/ 313815 h 1791460"/>
                <a:gd name="connsiteX22" fmla="*/ 316678 w 2711664"/>
                <a:gd name="connsiteY22" fmla="*/ 210655 h 1791460"/>
                <a:gd name="connsiteX23" fmla="*/ 209757 w 2711664"/>
                <a:gd name="connsiteY23" fmla="*/ 210655 h 1791460"/>
                <a:gd name="connsiteX24" fmla="*/ 209757 w 2711664"/>
                <a:gd name="connsiteY24" fmla="*/ 102905 h 1791460"/>
                <a:gd name="connsiteX25" fmla="*/ 142773 w 2711664"/>
                <a:gd name="connsiteY25" fmla="*/ 102905 h 1791460"/>
                <a:gd name="connsiteX26" fmla="*/ 142773 w 2711664"/>
                <a:gd name="connsiteY26" fmla="*/ 0 h 1791460"/>
                <a:gd name="connsiteX27" fmla="*/ 0 w 2711664"/>
                <a:gd name="connsiteY27" fmla="*/ 0 h 17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11664" h="1791460">
                  <a:moveTo>
                    <a:pt x="2711664" y="1791461"/>
                  </a:moveTo>
                  <a:lnTo>
                    <a:pt x="2589816" y="1791461"/>
                  </a:lnTo>
                  <a:lnTo>
                    <a:pt x="2589816" y="1418989"/>
                  </a:lnTo>
                  <a:lnTo>
                    <a:pt x="1411780" y="1418989"/>
                  </a:lnTo>
                  <a:lnTo>
                    <a:pt x="1411780" y="1272219"/>
                  </a:lnTo>
                  <a:lnTo>
                    <a:pt x="1311877" y="1272219"/>
                  </a:lnTo>
                  <a:lnTo>
                    <a:pt x="1311877" y="1141388"/>
                  </a:lnTo>
                  <a:lnTo>
                    <a:pt x="786208" y="1141388"/>
                  </a:lnTo>
                  <a:lnTo>
                    <a:pt x="786208" y="1012598"/>
                  </a:lnTo>
                  <a:lnTo>
                    <a:pt x="675332" y="1012598"/>
                  </a:lnTo>
                  <a:lnTo>
                    <a:pt x="675332" y="884700"/>
                  </a:lnTo>
                  <a:lnTo>
                    <a:pt x="577471" y="884700"/>
                  </a:lnTo>
                  <a:lnTo>
                    <a:pt x="577471" y="771849"/>
                  </a:lnTo>
                  <a:lnTo>
                    <a:pt x="559481" y="771849"/>
                  </a:lnTo>
                  <a:lnTo>
                    <a:pt x="559481" y="652113"/>
                  </a:lnTo>
                  <a:lnTo>
                    <a:pt x="508445" y="652113"/>
                  </a:lnTo>
                  <a:lnTo>
                    <a:pt x="508445" y="536201"/>
                  </a:lnTo>
                  <a:lnTo>
                    <a:pt x="369628" y="536201"/>
                  </a:lnTo>
                  <a:lnTo>
                    <a:pt x="369628" y="427431"/>
                  </a:lnTo>
                  <a:lnTo>
                    <a:pt x="334668" y="427431"/>
                  </a:lnTo>
                  <a:lnTo>
                    <a:pt x="334668" y="313815"/>
                  </a:lnTo>
                  <a:lnTo>
                    <a:pt x="316678" y="313815"/>
                  </a:lnTo>
                  <a:lnTo>
                    <a:pt x="316678" y="210655"/>
                  </a:lnTo>
                  <a:lnTo>
                    <a:pt x="209757" y="210655"/>
                  </a:lnTo>
                  <a:lnTo>
                    <a:pt x="209757" y="102905"/>
                  </a:lnTo>
                  <a:lnTo>
                    <a:pt x="142773" y="102905"/>
                  </a:lnTo>
                  <a:lnTo>
                    <a:pt x="142773" y="0"/>
                  </a:lnTo>
                  <a:lnTo>
                    <a:pt x="0" y="0"/>
                  </a:lnTo>
                </a:path>
              </a:pathLst>
            </a:custGeom>
            <a:noFill/>
            <a:ln w="12751" cap="flat">
              <a:solidFill>
                <a:srgbClr val="7030A0"/>
              </a:solidFill>
              <a:prstDash val="solid"/>
              <a:miter/>
            </a:ln>
          </p:spPr>
          <p:txBody>
            <a:bodyPr rtlCol="0" anchor="ctr"/>
            <a:lstStyle/>
            <a:p>
              <a:endParaRPr lang="en-US" dirty="0"/>
            </a:p>
          </p:txBody>
        </p:sp>
      </p:grpSp>
      <p:grpSp>
        <p:nvGrpSpPr>
          <p:cNvPr id="677" name="Graphic 617">
            <a:extLst>
              <a:ext uri="{FF2B5EF4-FFF2-40B4-BE49-F238E27FC236}">
                <a16:creationId xmlns:a16="http://schemas.microsoft.com/office/drawing/2014/main" id="{997B80D6-B495-98C0-DC4C-495083A5B85C}"/>
              </a:ext>
            </a:extLst>
          </p:cNvPr>
          <p:cNvGrpSpPr/>
          <p:nvPr/>
        </p:nvGrpSpPr>
        <p:grpSpPr>
          <a:xfrm>
            <a:off x="991289" y="2725162"/>
            <a:ext cx="3068531" cy="2231132"/>
            <a:chOff x="991289" y="2725162"/>
            <a:chExt cx="3068531" cy="2231132"/>
          </a:xfrm>
          <a:noFill/>
        </p:grpSpPr>
        <p:sp>
          <p:nvSpPr>
            <p:cNvPr id="678" name="Freeform 677">
              <a:extLst>
                <a:ext uri="{FF2B5EF4-FFF2-40B4-BE49-F238E27FC236}">
                  <a16:creationId xmlns:a16="http://schemas.microsoft.com/office/drawing/2014/main" id="{C2E2B124-904D-BBE4-9E62-CA933A3C3DC0}"/>
                </a:ext>
              </a:extLst>
            </p:cNvPr>
            <p:cNvSpPr/>
            <p:nvPr/>
          </p:nvSpPr>
          <p:spPr>
            <a:xfrm>
              <a:off x="1060315" y="2725162"/>
              <a:ext cx="2999505" cy="2157556"/>
            </a:xfrm>
            <a:custGeom>
              <a:avLst/>
              <a:gdLst>
                <a:gd name="connsiteX0" fmla="*/ 1786 w 2999505"/>
                <a:gd name="connsiteY0" fmla="*/ 0 h 2157556"/>
                <a:gd name="connsiteX1" fmla="*/ 1786 w 2999505"/>
                <a:gd name="connsiteY1" fmla="*/ 2157429 h 2157556"/>
                <a:gd name="connsiteX2" fmla="*/ 2999506 w 2999505"/>
                <a:gd name="connsiteY2" fmla="*/ 2157557 h 2157556"/>
                <a:gd name="connsiteX3" fmla="*/ 0 w 2999505"/>
                <a:gd name="connsiteY3" fmla="*/ 2157557 h 2157556"/>
              </a:gdLst>
              <a:ahLst/>
              <a:cxnLst>
                <a:cxn ang="0">
                  <a:pos x="connsiteX0" y="connsiteY0"/>
                </a:cxn>
                <a:cxn ang="0">
                  <a:pos x="connsiteX1" y="connsiteY1"/>
                </a:cxn>
                <a:cxn ang="0">
                  <a:pos x="connsiteX2" y="connsiteY2"/>
                </a:cxn>
                <a:cxn ang="0">
                  <a:pos x="connsiteX3" y="connsiteY3"/>
                </a:cxn>
              </a:cxnLst>
              <a:rect l="l" t="t" r="r" b="b"/>
              <a:pathLst>
                <a:path w="2999505" h="2157556">
                  <a:moveTo>
                    <a:pt x="1786" y="0"/>
                  </a:moveTo>
                  <a:lnTo>
                    <a:pt x="1786" y="2157429"/>
                  </a:lnTo>
                  <a:moveTo>
                    <a:pt x="2999506" y="2157557"/>
                  </a:moveTo>
                  <a:lnTo>
                    <a:pt x="0" y="2157557"/>
                  </a:lnTo>
                </a:path>
              </a:pathLst>
            </a:custGeom>
            <a:noFill/>
            <a:ln w="12700" cap="flat">
              <a:solidFill>
                <a:srgbClr val="231F20"/>
              </a:solidFill>
              <a:prstDash val="solid"/>
              <a:miter/>
            </a:ln>
          </p:spPr>
          <p:txBody>
            <a:bodyPr rtlCol="0" anchor="ctr"/>
            <a:lstStyle/>
            <a:p>
              <a:endParaRPr lang="en-US" dirty="0"/>
            </a:p>
          </p:txBody>
        </p:sp>
        <p:sp>
          <p:nvSpPr>
            <p:cNvPr id="679" name="Freeform 678">
              <a:extLst>
                <a:ext uri="{FF2B5EF4-FFF2-40B4-BE49-F238E27FC236}">
                  <a16:creationId xmlns:a16="http://schemas.microsoft.com/office/drawing/2014/main" id="{CEE11B61-FFE7-1A74-992F-471DAE07B4B4}"/>
                </a:ext>
              </a:extLst>
            </p:cNvPr>
            <p:cNvSpPr/>
            <p:nvPr/>
          </p:nvSpPr>
          <p:spPr>
            <a:xfrm>
              <a:off x="1060315"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00" cap="flat">
              <a:solidFill>
                <a:srgbClr val="231F20"/>
              </a:solidFill>
              <a:prstDash val="solid"/>
              <a:miter/>
            </a:ln>
          </p:spPr>
          <p:txBody>
            <a:bodyPr rtlCol="0" anchor="ctr"/>
            <a:lstStyle/>
            <a:p>
              <a:endParaRPr lang="en-US" dirty="0"/>
            </a:p>
          </p:txBody>
        </p:sp>
        <p:sp>
          <p:nvSpPr>
            <p:cNvPr id="680" name="Freeform 679">
              <a:extLst>
                <a:ext uri="{FF2B5EF4-FFF2-40B4-BE49-F238E27FC236}">
                  <a16:creationId xmlns:a16="http://schemas.microsoft.com/office/drawing/2014/main" id="{3D9EC904-BE2D-1DF5-EED7-8BF19CCF9DB3}"/>
                </a:ext>
              </a:extLst>
            </p:cNvPr>
            <p:cNvSpPr/>
            <p:nvPr/>
          </p:nvSpPr>
          <p:spPr>
            <a:xfrm>
              <a:off x="1528058"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00" cap="flat">
              <a:solidFill>
                <a:srgbClr val="231F20"/>
              </a:solidFill>
              <a:prstDash val="solid"/>
              <a:miter/>
            </a:ln>
          </p:spPr>
          <p:txBody>
            <a:bodyPr rtlCol="0" anchor="ctr"/>
            <a:lstStyle/>
            <a:p>
              <a:endParaRPr lang="en-US" dirty="0"/>
            </a:p>
          </p:txBody>
        </p:sp>
        <p:sp>
          <p:nvSpPr>
            <p:cNvPr id="681" name="Freeform 680">
              <a:extLst>
                <a:ext uri="{FF2B5EF4-FFF2-40B4-BE49-F238E27FC236}">
                  <a16:creationId xmlns:a16="http://schemas.microsoft.com/office/drawing/2014/main" id="{D4AD4FD2-F5A3-7F22-8031-EE3DD9CF526A}"/>
                </a:ext>
              </a:extLst>
            </p:cNvPr>
            <p:cNvSpPr/>
            <p:nvPr/>
          </p:nvSpPr>
          <p:spPr>
            <a:xfrm>
              <a:off x="1983681"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00" cap="flat">
              <a:solidFill>
                <a:srgbClr val="231F20"/>
              </a:solidFill>
              <a:prstDash val="solid"/>
              <a:miter/>
            </a:ln>
          </p:spPr>
          <p:txBody>
            <a:bodyPr rtlCol="0" anchor="ctr"/>
            <a:lstStyle/>
            <a:p>
              <a:endParaRPr lang="en-US" dirty="0"/>
            </a:p>
          </p:txBody>
        </p:sp>
        <p:sp>
          <p:nvSpPr>
            <p:cNvPr id="682" name="Freeform 681">
              <a:extLst>
                <a:ext uri="{FF2B5EF4-FFF2-40B4-BE49-F238E27FC236}">
                  <a16:creationId xmlns:a16="http://schemas.microsoft.com/office/drawing/2014/main" id="{6050F20A-22A2-E25B-AF80-0ED5A3A63D4C}"/>
                </a:ext>
              </a:extLst>
            </p:cNvPr>
            <p:cNvSpPr/>
            <p:nvPr/>
          </p:nvSpPr>
          <p:spPr>
            <a:xfrm>
              <a:off x="3375812"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00" cap="flat">
              <a:solidFill>
                <a:srgbClr val="231F20"/>
              </a:solidFill>
              <a:prstDash val="solid"/>
              <a:miter/>
            </a:ln>
          </p:spPr>
          <p:txBody>
            <a:bodyPr rtlCol="0" anchor="ctr"/>
            <a:lstStyle/>
            <a:p>
              <a:endParaRPr lang="en-US" dirty="0"/>
            </a:p>
          </p:txBody>
        </p:sp>
        <p:sp>
          <p:nvSpPr>
            <p:cNvPr id="683" name="Freeform 682">
              <a:extLst>
                <a:ext uri="{FF2B5EF4-FFF2-40B4-BE49-F238E27FC236}">
                  <a16:creationId xmlns:a16="http://schemas.microsoft.com/office/drawing/2014/main" id="{D77E333F-47DA-CDCD-2019-24BA6BF45B4F}"/>
                </a:ext>
              </a:extLst>
            </p:cNvPr>
            <p:cNvSpPr/>
            <p:nvPr/>
          </p:nvSpPr>
          <p:spPr>
            <a:xfrm>
              <a:off x="2910493"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00" cap="flat">
              <a:solidFill>
                <a:srgbClr val="231F20"/>
              </a:solidFill>
              <a:prstDash val="solid"/>
              <a:miter/>
            </a:ln>
          </p:spPr>
          <p:txBody>
            <a:bodyPr rtlCol="0" anchor="ctr"/>
            <a:lstStyle/>
            <a:p>
              <a:endParaRPr lang="en-US" dirty="0"/>
            </a:p>
          </p:txBody>
        </p:sp>
        <p:sp>
          <p:nvSpPr>
            <p:cNvPr id="684" name="Freeform 683">
              <a:extLst>
                <a:ext uri="{FF2B5EF4-FFF2-40B4-BE49-F238E27FC236}">
                  <a16:creationId xmlns:a16="http://schemas.microsoft.com/office/drawing/2014/main" id="{108C7FF4-E875-77E9-5A0B-30E409F16523}"/>
                </a:ext>
              </a:extLst>
            </p:cNvPr>
            <p:cNvSpPr/>
            <p:nvPr/>
          </p:nvSpPr>
          <p:spPr>
            <a:xfrm>
              <a:off x="2445173"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00" cap="flat">
              <a:solidFill>
                <a:srgbClr val="231F20"/>
              </a:solidFill>
              <a:prstDash val="solid"/>
              <a:miter/>
            </a:ln>
          </p:spPr>
          <p:txBody>
            <a:bodyPr rtlCol="0" anchor="ctr"/>
            <a:lstStyle/>
            <a:p>
              <a:endParaRPr lang="en-US" dirty="0"/>
            </a:p>
          </p:txBody>
        </p:sp>
        <p:sp>
          <p:nvSpPr>
            <p:cNvPr id="685" name="Freeform 684">
              <a:extLst>
                <a:ext uri="{FF2B5EF4-FFF2-40B4-BE49-F238E27FC236}">
                  <a16:creationId xmlns:a16="http://schemas.microsoft.com/office/drawing/2014/main" id="{58349C16-80CC-B64A-882D-1EFDF5DB8928}"/>
                </a:ext>
              </a:extLst>
            </p:cNvPr>
            <p:cNvSpPr/>
            <p:nvPr/>
          </p:nvSpPr>
          <p:spPr>
            <a:xfrm>
              <a:off x="3832201"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00" cap="flat">
              <a:solidFill>
                <a:srgbClr val="231F20"/>
              </a:solid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8AE30254-0C0D-F42A-D43C-16997B31F5B4}"/>
                </a:ext>
              </a:extLst>
            </p:cNvPr>
            <p:cNvSpPr/>
            <p:nvPr/>
          </p:nvSpPr>
          <p:spPr>
            <a:xfrm>
              <a:off x="991289" y="3162029"/>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00" cap="flat">
              <a:solidFill>
                <a:srgbClr val="231F20"/>
              </a:solidFill>
              <a:prstDash val="solid"/>
              <a:miter/>
            </a:ln>
          </p:spPr>
          <p:txBody>
            <a:bodyPr rtlCol="0" anchor="ctr"/>
            <a:lstStyle/>
            <a:p>
              <a:endParaRPr lang="en-US" dirty="0"/>
            </a:p>
          </p:txBody>
        </p:sp>
        <p:sp>
          <p:nvSpPr>
            <p:cNvPr id="687" name="Freeform 686">
              <a:extLst>
                <a:ext uri="{FF2B5EF4-FFF2-40B4-BE49-F238E27FC236}">
                  <a16:creationId xmlns:a16="http://schemas.microsoft.com/office/drawing/2014/main" id="{5F6FA36E-4D48-92CE-028B-F45DB006E2D5}"/>
                </a:ext>
              </a:extLst>
            </p:cNvPr>
            <p:cNvSpPr/>
            <p:nvPr/>
          </p:nvSpPr>
          <p:spPr>
            <a:xfrm>
              <a:off x="991289" y="4882718"/>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00" cap="flat">
              <a:solidFill>
                <a:srgbClr val="231F20"/>
              </a:solidFill>
              <a:prstDash val="solid"/>
              <a:miter/>
            </a:ln>
          </p:spPr>
          <p:txBody>
            <a:bodyPr rtlCol="0" anchor="ctr"/>
            <a:lstStyle/>
            <a:p>
              <a:endParaRPr lang="en-US" dirty="0"/>
            </a:p>
          </p:txBody>
        </p:sp>
        <p:sp>
          <p:nvSpPr>
            <p:cNvPr id="688" name="Freeform 687">
              <a:extLst>
                <a:ext uri="{FF2B5EF4-FFF2-40B4-BE49-F238E27FC236}">
                  <a16:creationId xmlns:a16="http://schemas.microsoft.com/office/drawing/2014/main" id="{C48212CB-DD8A-F68D-9155-4A96B6D68B8D}"/>
                </a:ext>
              </a:extLst>
            </p:cNvPr>
            <p:cNvSpPr/>
            <p:nvPr/>
          </p:nvSpPr>
          <p:spPr>
            <a:xfrm>
              <a:off x="991289" y="3584231"/>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00" cap="flat">
              <a:solidFill>
                <a:srgbClr val="231F20"/>
              </a:solidFill>
              <a:prstDash val="solid"/>
              <a:miter/>
            </a:ln>
          </p:spPr>
          <p:txBody>
            <a:bodyPr rtlCol="0" anchor="ctr"/>
            <a:lstStyle/>
            <a:p>
              <a:endParaRPr lang="en-US" dirty="0"/>
            </a:p>
          </p:txBody>
        </p:sp>
        <p:sp>
          <p:nvSpPr>
            <p:cNvPr id="689" name="Freeform 688">
              <a:extLst>
                <a:ext uri="{FF2B5EF4-FFF2-40B4-BE49-F238E27FC236}">
                  <a16:creationId xmlns:a16="http://schemas.microsoft.com/office/drawing/2014/main" id="{12675DE6-C575-813A-C2C8-48BAC7740B14}"/>
                </a:ext>
              </a:extLst>
            </p:cNvPr>
            <p:cNvSpPr/>
            <p:nvPr/>
          </p:nvSpPr>
          <p:spPr>
            <a:xfrm>
              <a:off x="991289" y="4452482"/>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00" cap="flat">
              <a:solidFill>
                <a:srgbClr val="231F20"/>
              </a:solidFill>
              <a:prstDash val="solid"/>
              <a:miter/>
            </a:ln>
          </p:spPr>
          <p:txBody>
            <a:bodyPr rtlCol="0" anchor="ctr"/>
            <a:lstStyle/>
            <a:p>
              <a:endParaRPr lang="en-US" dirty="0"/>
            </a:p>
          </p:txBody>
        </p:sp>
        <p:sp>
          <p:nvSpPr>
            <p:cNvPr id="690" name="Freeform 689">
              <a:extLst>
                <a:ext uri="{FF2B5EF4-FFF2-40B4-BE49-F238E27FC236}">
                  <a16:creationId xmlns:a16="http://schemas.microsoft.com/office/drawing/2014/main" id="{9EF1D23D-3C31-5835-5D57-A3ED20645945}"/>
                </a:ext>
              </a:extLst>
            </p:cNvPr>
            <p:cNvSpPr/>
            <p:nvPr/>
          </p:nvSpPr>
          <p:spPr>
            <a:xfrm>
              <a:off x="991289" y="4018420"/>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00" cap="flat">
              <a:solidFill>
                <a:srgbClr val="231F20"/>
              </a:solidFill>
              <a:prstDash val="solid"/>
              <a:miter/>
            </a:ln>
          </p:spPr>
          <p:txBody>
            <a:bodyPr rtlCol="0" anchor="ctr"/>
            <a:lstStyle/>
            <a:p>
              <a:endParaRPr lang="en-US" dirty="0"/>
            </a:p>
          </p:txBody>
        </p:sp>
        <p:sp>
          <p:nvSpPr>
            <p:cNvPr id="691" name="Freeform 690">
              <a:extLst>
                <a:ext uri="{FF2B5EF4-FFF2-40B4-BE49-F238E27FC236}">
                  <a16:creationId xmlns:a16="http://schemas.microsoft.com/office/drawing/2014/main" id="{DBB3DBD0-C698-79EF-F9AD-81E2DFBC5A81}"/>
                </a:ext>
              </a:extLst>
            </p:cNvPr>
            <p:cNvSpPr/>
            <p:nvPr/>
          </p:nvSpPr>
          <p:spPr>
            <a:xfrm>
              <a:off x="991289" y="2725162"/>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00" cap="flat">
              <a:solidFill>
                <a:srgbClr val="231F20"/>
              </a:solidFill>
              <a:prstDash val="solid"/>
              <a:miter/>
            </a:ln>
          </p:spPr>
          <p:txBody>
            <a:bodyPr rtlCol="0" anchor="ctr"/>
            <a:lstStyle/>
            <a:p>
              <a:endParaRPr lang="en-US" dirty="0"/>
            </a:p>
          </p:txBody>
        </p:sp>
      </p:grpSp>
      <p:grpSp>
        <p:nvGrpSpPr>
          <p:cNvPr id="695" name="Graphic 692">
            <a:extLst>
              <a:ext uri="{FF2B5EF4-FFF2-40B4-BE49-F238E27FC236}">
                <a16:creationId xmlns:a16="http://schemas.microsoft.com/office/drawing/2014/main" id="{61859E4A-145F-18C3-BBAC-B9159FD8BB3D}"/>
              </a:ext>
            </a:extLst>
          </p:cNvPr>
          <p:cNvGrpSpPr/>
          <p:nvPr/>
        </p:nvGrpSpPr>
        <p:grpSpPr>
          <a:xfrm>
            <a:off x="4960230" y="2725162"/>
            <a:ext cx="712715" cy="2155133"/>
            <a:chOff x="4960230" y="2725162"/>
            <a:chExt cx="712715" cy="2155133"/>
          </a:xfrm>
          <a:noFill/>
        </p:grpSpPr>
        <p:grpSp>
          <p:nvGrpSpPr>
            <p:cNvPr id="696" name="Graphic 692">
              <a:extLst>
                <a:ext uri="{FF2B5EF4-FFF2-40B4-BE49-F238E27FC236}">
                  <a16:creationId xmlns:a16="http://schemas.microsoft.com/office/drawing/2014/main" id="{FA24FFDA-3E7A-2000-F09B-E91277F6EB90}"/>
                </a:ext>
              </a:extLst>
            </p:cNvPr>
            <p:cNvGrpSpPr/>
            <p:nvPr/>
          </p:nvGrpSpPr>
          <p:grpSpPr>
            <a:xfrm>
              <a:off x="5559136" y="4300994"/>
              <a:ext cx="62518" cy="62609"/>
              <a:chOff x="5559136" y="4300994"/>
              <a:chExt cx="62518" cy="62609"/>
            </a:xfrm>
          </p:grpSpPr>
          <p:sp>
            <p:nvSpPr>
              <p:cNvPr id="697" name="Freeform 696">
                <a:extLst>
                  <a:ext uri="{FF2B5EF4-FFF2-40B4-BE49-F238E27FC236}">
                    <a16:creationId xmlns:a16="http://schemas.microsoft.com/office/drawing/2014/main" id="{F84F7522-BBAB-BD4F-6FAF-45F5B9668DF8}"/>
                  </a:ext>
                </a:extLst>
              </p:cNvPr>
              <p:cNvSpPr/>
              <p:nvPr/>
            </p:nvSpPr>
            <p:spPr>
              <a:xfrm>
                <a:off x="5590395" y="4300994"/>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5E8298"/>
                </a:solidFill>
                <a:prstDash val="solid"/>
                <a:miter/>
              </a:ln>
            </p:spPr>
            <p:txBody>
              <a:bodyPr rtlCol="0" anchor="ctr"/>
              <a:lstStyle/>
              <a:p>
                <a:endParaRPr lang="en-US" dirty="0"/>
              </a:p>
            </p:txBody>
          </p:sp>
          <p:sp>
            <p:nvSpPr>
              <p:cNvPr id="698" name="Freeform 697">
                <a:extLst>
                  <a:ext uri="{FF2B5EF4-FFF2-40B4-BE49-F238E27FC236}">
                    <a16:creationId xmlns:a16="http://schemas.microsoft.com/office/drawing/2014/main" id="{325648E5-F98A-788C-7157-F2A529AA2310}"/>
                  </a:ext>
                </a:extLst>
              </p:cNvPr>
              <p:cNvSpPr/>
              <p:nvPr/>
            </p:nvSpPr>
            <p:spPr>
              <a:xfrm>
                <a:off x="5559136" y="433223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grpSp>
          <p:nvGrpSpPr>
            <p:cNvPr id="699" name="Graphic 692">
              <a:extLst>
                <a:ext uri="{FF2B5EF4-FFF2-40B4-BE49-F238E27FC236}">
                  <a16:creationId xmlns:a16="http://schemas.microsoft.com/office/drawing/2014/main" id="{1CA14233-085D-08DC-BF81-5089394DA0BD}"/>
                </a:ext>
              </a:extLst>
            </p:cNvPr>
            <p:cNvGrpSpPr/>
            <p:nvPr/>
          </p:nvGrpSpPr>
          <p:grpSpPr>
            <a:xfrm>
              <a:off x="5143193" y="3480051"/>
              <a:ext cx="62646" cy="62609"/>
              <a:chOff x="5143193" y="3480051"/>
              <a:chExt cx="62646" cy="62609"/>
            </a:xfrm>
          </p:grpSpPr>
          <p:sp>
            <p:nvSpPr>
              <p:cNvPr id="700" name="Freeform 699">
                <a:extLst>
                  <a:ext uri="{FF2B5EF4-FFF2-40B4-BE49-F238E27FC236}">
                    <a16:creationId xmlns:a16="http://schemas.microsoft.com/office/drawing/2014/main" id="{A3C4EDB7-2121-4E64-F0C9-6F91F314F710}"/>
                  </a:ext>
                </a:extLst>
              </p:cNvPr>
              <p:cNvSpPr/>
              <p:nvPr/>
            </p:nvSpPr>
            <p:spPr>
              <a:xfrm>
                <a:off x="5174453" y="3480051"/>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5E8298"/>
                </a:solidFill>
                <a:prstDash val="solid"/>
                <a:miter/>
              </a:ln>
            </p:spPr>
            <p:txBody>
              <a:bodyPr rtlCol="0" anchor="ctr"/>
              <a:lstStyle/>
              <a:p>
                <a:endParaRPr lang="en-US" dirty="0"/>
              </a:p>
            </p:txBody>
          </p:sp>
          <p:sp>
            <p:nvSpPr>
              <p:cNvPr id="701" name="Freeform 700">
                <a:extLst>
                  <a:ext uri="{FF2B5EF4-FFF2-40B4-BE49-F238E27FC236}">
                    <a16:creationId xmlns:a16="http://schemas.microsoft.com/office/drawing/2014/main" id="{CC1BD656-0C06-1970-8A73-A58884761B1A}"/>
                  </a:ext>
                </a:extLst>
              </p:cNvPr>
              <p:cNvSpPr/>
              <p:nvPr/>
            </p:nvSpPr>
            <p:spPr>
              <a:xfrm>
                <a:off x="5143193" y="3511293"/>
                <a:ext cx="62646" cy="12751"/>
              </a:xfrm>
              <a:custGeom>
                <a:avLst/>
                <a:gdLst>
                  <a:gd name="connsiteX0" fmla="*/ 0 w 62646"/>
                  <a:gd name="connsiteY0" fmla="*/ 0 h 12751"/>
                  <a:gd name="connsiteX1" fmla="*/ 62646 w 62646"/>
                  <a:gd name="connsiteY1" fmla="*/ 0 h 12751"/>
                </a:gdLst>
                <a:ahLst/>
                <a:cxnLst>
                  <a:cxn ang="0">
                    <a:pos x="connsiteX0" y="connsiteY0"/>
                  </a:cxn>
                  <a:cxn ang="0">
                    <a:pos x="connsiteX1" y="connsiteY1"/>
                  </a:cxn>
                </a:cxnLst>
                <a:rect l="l" t="t" r="r" b="b"/>
                <a:pathLst>
                  <a:path w="62646" h="12751">
                    <a:moveTo>
                      <a:pt x="0" y="0"/>
                    </a:moveTo>
                    <a:lnTo>
                      <a:pt x="62646" y="0"/>
                    </a:lnTo>
                  </a:path>
                </a:pathLst>
              </a:custGeom>
              <a:ln w="8670" cap="flat">
                <a:solidFill>
                  <a:srgbClr val="5E8298"/>
                </a:solidFill>
                <a:prstDash val="solid"/>
                <a:miter/>
              </a:ln>
            </p:spPr>
            <p:txBody>
              <a:bodyPr rtlCol="0" anchor="ctr"/>
              <a:lstStyle/>
              <a:p>
                <a:endParaRPr lang="en-US" dirty="0"/>
              </a:p>
            </p:txBody>
          </p:sp>
        </p:grpSp>
        <p:grpSp>
          <p:nvGrpSpPr>
            <p:cNvPr id="702" name="Graphic 692">
              <a:extLst>
                <a:ext uri="{FF2B5EF4-FFF2-40B4-BE49-F238E27FC236}">
                  <a16:creationId xmlns:a16="http://schemas.microsoft.com/office/drawing/2014/main" id="{6AC0696F-EA79-1745-B8F3-FF81709CAEEC}"/>
                </a:ext>
              </a:extLst>
            </p:cNvPr>
            <p:cNvGrpSpPr/>
            <p:nvPr/>
          </p:nvGrpSpPr>
          <p:grpSpPr>
            <a:xfrm>
              <a:off x="5098027" y="3231524"/>
              <a:ext cx="62518" cy="62482"/>
              <a:chOff x="5098027" y="3231524"/>
              <a:chExt cx="62518" cy="62482"/>
            </a:xfrm>
          </p:grpSpPr>
          <p:sp>
            <p:nvSpPr>
              <p:cNvPr id="703" name="Freeform 702">
                <a:extLst>
                  <a:ext uri="{FF2B5EF4-FFF2-40B4-BE49-F238E27FC236}">
                    <a16:creationId xmlns:a16="http://schemas.microsoft.com/office/drawing/2014/main" id="{926D7F51-0DE2-A46E-4CDD-E2788DEDAD1A}"/>
                  </a:ext>
                </a:extLst>
              </p:cNvPr>
              <p:cNvSpPr/>
              <p:nvPr/>
            </p:nvSpPr>
            <p:spPr>
              <a:xfrm>
                <a:off x="5129286" y="3231524"/>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704" name="Freeform 703">
                <a:extLst>
                  <a:ext uri="{FF2B5EF4-FFF2-40B4-BE49-F238E27FC236}">
                    <a16:creationId xmlns:a16="http://schemas.microsoft.com/office/drawing/2014/main" id="{E04EE20F-86B6-2B3A-B351-8231DFB1EBD7}"/>
                  </a:ext>
                </a:extLst>
              </p:cNvPr>
              <p:cNvSpPr/>
              <p:nvPr/>
            </p:nvSpPr>
            <p:spPr>
              <a:xfrm>
                <a:off x="5098027" y="326276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grpSp>
          <p:nvGrpSpPr>
            <p:cNvPr id="705" name="Graphic 692">
              <a:extLst>
                <a:ext uri="{FF2B5EF4-FFF2-40B4-BE49-F238E27FC236}">
                  <a16:creationId xmlns:a16="http://schemas.microsoft.com/office/drawing/2014/main" id="{68D88DCF-32B6-E1D2-C2EE-9BAE90922012}"/>
                </a:ext>
              </a:extLst>
            </p:cNvPr>
            <p:cNvGrpSpPr/>
            <p:nvPr/>
          </p:nvGrpSpPr>
          <p:grpSpPr>
            <a:xfrm>
              <a:off x="4972861" y="3053896"/>
              <a:ext cx="62518" cy="62609"/>
              <a:chOff x="4972861" y="3053896"/>
              <a:chExt cx="62518" cy="62609"/>
            </a:xfrm>
          </p:grpSpPr>
          <p:sp>
            <p:nvSpPr>
              <p:cNvPr id="706" name="Freeform 705">
                <a:extLst>
                  <a:ext uri="{FF2B5EF4-FFF2-40B4-BE49-F238E27FC236}">
                    <a16:creationId xmlns:a16="http://schemas.microsoft.com/office/drawing/2014/main" id="{0435A950-02E1-2F42-8454-028DF72E751B}"/>
                  </a:ext>
                </a:extLst>
              </p:cNvPr>
              <p:cNvSpPr/>
              <p:nvPr/>
            </p:nvSpPr>
            <p:spPr>
              <a:xfrm>
                <a:off x="5004121" y="3053896"/>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5E8298"/>
                </a:solidFill>
                <a:prstDash val="solid"/>
                <a:miter/>
              </a:ln>
            </p:spPr>
            <p:txBody>
              <a:bodyPr rtlCol="0" anchor="ctr"/>
              <a:lstStyle/>
              <a:p>
                <a:endParaRPr lang="en-US" dirty="0"/>
              </a:p>
            </p:txBody>
          </p:sp>
          <p:sp>
            <p:nvSpPr>
              <p:cNvPr id="707" name="Freeform 706">
                <a:extLst>
                  <a:ext uri="{FF2B5EF4-FFF2-40B4-BE49-F238E27FC236}">
                    <a16:creationId xmlns:a16="http://schemas.microsoft.com/office/drawing/2014/main" id="{9F50B5B8-538E-BFD1-EF96-E3192D18693F}"/>
                  </a:ext>
                </a:extLst>
              </p:cNvPr>
              <p:cNvSpPr/>
              <p:nvPr/>
            </p:nvSpPr>
            <p:spPr>
              <a:xfrm>
                <a:off x="4972861" y="3085264"/>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sp>
          <p:nvSpPr>
            <p:cNvPr id="708" name="Freeform 707">
              <a:extLst>
                <a:ext uri="{FF2B5EF4-FFF2-40B4-BE49-F238E27FC236}">
                  <a16:creationId xmlns:a16="http://schemas.microsoft.com/office/drawing/2014/main" id="{A9BF7068-C647-1523-7C39-A31CADB8266E}"/>
                </a:ext>
              </a:extLst>
            </p:cNvPr>
            <p:cNvSpPr/>
            <p:nvPr/>
          </p:nvSpPr>
          <p:spPr>
            <a:xfrm>
              <a:off x="4960230" y="2725162"/>
              <a:ext cx="712715" cy="2155133"/>
            </a:xfrm>
            <a:custGeom>
              <a:avLst/>
              <a:gdLst>
                <a:gd name="connsiteX0" fmla="*/ 712716 w 712715"/>
                <a:gd name="connsiteY0" fmla="*/ 2155134 h 2155133"/>
                <a:gd name="connsiteX1" fmla="*/ 712716 w 712715"/>
                <a:gd name="connsiteY1" fmla="*/ 1607074 h 2155133"/>
                <a:gd name="connsiteX2" fmla="*/ 363631 w 712715"/>
                <a:gd name="connsiteY2" fmla="*/ 1607074 h 2155133"/>
                <a:gd name="connsiteX3" fmla="*/ 363631 w 712715"/>
                <a:gd name="connsiteY3" fmla="*/ 1337634 h 2155133"/>
                <a:gd name="connsiteX4" fmla="*/ 313488 w 712715"/>
                <a:gd name="connsiteY4" fmla="*/ 1337634 h 2155133"/>
                <a:gd name="connsiteX5" fmla="*/ 313488 w 712715"/>
                <a:gd name="connsiteY5" fmla="*/ 1059778 h 2155133"/>
                <a:gd name="connsiteX6" fmla="*/ 225706 w 712715"/>
                <a:gd name="connsiteY6" fmla="*/ 1059778 h 2155133"/>
                <a:gd name="connsiteX7" fmla="*/ 225706 w 712715"/>
                <a:gd name="connsiteY7" fmla="*/ 786131 h 2155133"/>
                <a:gd name="connsiteX8" fmla="*/ 179774 w 712715"/>
                <a:gd name="connsiteY8" fmla="*/ 786131 h 2155133"/>
                <a:gd name="connsiteX9" fmla="*/ 179774 w 712715"/>
                <a:gd name="connsiteY9" fmla="*/ 554308 h 2155133"/>
                <a:gd name="connsiteX10" fmla="*/ 158849 w 712715"/>
                <a:gd name="connsiteY10" fmla="*/ 554308 h 2155133"/>
                <a:gd name="connsiteX11" fmla="*/ 158849 w 712715"/>
                <a:gd name="connsiteY11" fmla="*/ 360103 h 2155133"/>
                <a:gd name="connsiteX12" fmla="*/ 43891 w 712715"/>
                <a:gd name="connsiteY12" fmla="*/ 360103 h 2155133"/>
                <a:gd name="connsiteX13" fmla="*/ 43891 w 712715"/>
                <a:gd name="connsiteY13" fmla="*/ 0 h 2155133"/>
                <a:gd name="connsiteX14" fmla="*/ 0 w 712715"/>
                <a:gd name="connsiteY14" fmla="*/ 0 h 21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715" h="2155133">
                  <a:moveTo>
                    <a:pt x="712716" y="2155134"/>
                  </a:moveTo>
                  <a:lnTo>
                    <a:pt x="712716" y="1607074"/>
                  </a:lnTo>
                  <a:lnTo>
                    <a:pt x="363631" y="1607074"/>
                  </a:lnTo>
                  <a:lnTo>
                    <a:pt x="363631" y="1337634"/>
                  </a:lnTo>
                  <a:lnTo>
                    <a:pt x="313488" y="1337634"/>
                  </a:lnTo>
                  <a:lnTo>
                    <a:pt x="313488" y="1059778"/>
                  </a:lnTo>
                  <a:lnTo>
                    <a:pt x="225706" y="1059778"/>
                  </a:lnTo>
                  <a:lnTo>
                    <a:pt x="225706" y="786131"/>
                  </a:lnTo>
                  <a:lnTo>
                    <a:pt x="179774" y="786131"/>
                  </a:lnTo>
                  <a:lnTo>
                    <a:pt x="179774" y="554308"/>
                  </a:lnTo>
                  <a:lnTo>
                    <a:pt x="158849" y="554308"/>
                  </a:lnTo>
                  <a:lnTo>
                    <a:pt x="158849" y="360103"/>
                  </a:lnTo>
                  <a:lnTo>
                    <a:pt x="43891" y="360103"/>
                  </a:lnTo>
                  <a:lnTo>
                    <a:pt x="43891" y="0"/>
                  </a:lnTo>
                  <a:lnTo>
                    <a:pt x="0" y="0"/>
                  </a:lnTo>
                </a:path>
              </a:pathLst>
            </a:custGeom>
            <a:noFill/>
            <a:ln w="12751" cap="flat">
              <a:solidFill>
                <a:srgbClr val="5E8298"/>
              </a:solidFill>
              <a:prstDash val="solid"/>
              <a:miter/>
            </a:ln>
          </p:spPr>
          <p:txBody>
            <a:bodyPr rtlCol="0" anchor="ctr"/>
            <a:lstStyle/>
            <a:p>
              <a:endParaRPr lang="en-US" dirty="0"/>
            </a:p>
          </p:txBody>
        </p:sp>
      </p:grpSp>
      <p:grpSp>
        <p:nvGrpSpPr>
          <p:cNvPr id="709" name="Graphic 692">
            <a:extLst>
              <a:ext uri="{FF2B5EF4-FFF2-40B4-BE49-F238E27FC236}">
                <a16:creationId xmlns:a16="http://schemas.microsoft.com/office/drawing/2014/main" id="{F747ED0E-A4D4-9295-EA00-28B65F843130}"/>
              </a:ext>
            </a:extLst>
          </p:cNvPr>
          <p:cNvGrpSpPr/>
          <p:nvPr/>
        </p:nvGrpSpPr>
        <p:grpSpPr>
          <a:xfrm>
            <a:off x="4954488" y="2693920"/>
            <a:ext cx="2591091" cy="1838896"/>
            <a:chOff x="4954488" y="2693920"/>
            <a:chExt cx="2591091" cy="1838896"/>
          </a:xfrm>
          <a:noFill/>
        </p:grpSpPr>
        <p:grpSp>
          <p:nvGrpSpPr>
            <p:cNvPr id="710" name="Graphic 692">
              <a:extLst>
                <a:ext uri="{FF2B5EF4-FFF2-40B4-BE49-F238E27FC236}">
                  <a16:creationId xmlns:a16="http://schemas.microsoft.com/office/drawing/2014/main" id="{49882862-DF4E-40D0-500F-0D25F6974F59}"/>
                </a:ext>
              </a:extLst>
            </p:cNvPr>
            <p:cNvGrpSpPr/>
            <p:nvPr/>
          </p:nvGrpSpPr>
          <p:grpSpPr>
            <a:xfrm>
              <a:off x="7483061" y="4470206"/>
              <a:ext cx="62518" cy="62609"/>
              <a:chOff x="7483061" y="4470206"/>
              <a:chExt cx="62518" cy="62609"/>
            </a:xfrm>
          </p:grpSpPr>
          <p:sp>
            <p:nvSpPr>
              <p:cNvPr id="711" name="Freeform 710">
                <a:extLst>
                  <a:ext uri="{FF2B5EF4-FFF2-40B4-BE49-F238E27FC236}">
                    <a16:creationId xmlns:a16="http://schemas.microsoft.com/office/drawing/2014/main" id="{89195506-5355-D83C-3D60-002D217EE07D}"/>
                  </a:ext>
                </a:extLst>
              </p:cNvPr>
              <p:cNvSpPr/>
              <p:nvPr/>
            </p:nvSpPr>
            <p:spPr>
              <a:xfrm>
                <a:off x="7514320" y="4470206"/>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712" name="Freeform 711">
                <a:extLst>
                  <a:ext uri="{FF2B5EF4-FFF2-40B4-BE49-F238E27FC236}">
                    <a16:creationId xmlns:a16="http://schemas.microsoft.com/office/drawing/2014/main" id="{6BC1222D-3EA0-2601-CE92-41D4CB4C12A5}"/>
                  </a:ext>
                </a:extLst>
              </p:cNvPr>
              <p:cNvSpPr/>
              <p:nvPr/>
            </p:nvSpPr>
            <p:spPr>
              <a:xfrm>
                <a:off x="7483061" y="4501448"/>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713" name="Graphic 692">
              <a:extLst>
                <a:ext uri="{FF2B5EF4-FFF2-40B4-BE49-F238E27FC236}">
                  <a16:creationId xmlns:a16="http://schemas.microsoft.com/office/drawing/2014/main" id="{67752A6F-016A-0997-0ED4-70FB860A3C7C}"/>
                </a:ext>
              </a:extLst>
            </p:cNvPr>
            <p:cNvGrpSpPr/>
            <p:nvPr/>
          </p:nvGrpSpPr>
          <p:grpSpPr>
            <a:xfrm>
              <a:off x="6804921" y="4108318"/>
              <a:ext cx="62518" cy="62482"/>
              <a:chOff x="6804921" y="4108318"/>
              <a:chExt cx="62518" cy="62482"/>
            </a:xfrm>
          </p:grpSpPr>
          <p:sp>
            <p:nvSpPr>
              <p:cNvPr id="714" name="Freeform 713">
                <a:extLst>
                  <a:ext uri="{FF2B5EF4-FFF2-40B4-BE49-F238E27FC236}">
                    <a16:creationId xmlns:a16="http://schemas.microsoft.com/office/drawing/2014/main" id="{58045F62-E85D-455B-743A-FEBD6DACBDEB}"/>
                  </a:ext>
                </a:extLst>
              </p:cNvPr>
              <p:cNvSpPr/>
              <p:nvPr/>
            </p:nvSpPr>
            <p:spPr>
              <a:xfrm>
                <a:off x="6836181" y="410831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715" name="Freeform 714">
                <a:extLst>
                  <a:ext uri="{FF2B5EF4-FFF2-40B4-BE49-F238E27FC236}">
                    <a16:creationId xmlns:a16="http://schemas.microsoft.com/office/drawing/2014/main" id="{1480AC9E-E081-1DC0-9EFE-F85849059FBF}"/>
                  </a:ext>
                </a:extLst>
              </p:cNvPr>
              <p:cNvSpPr/>
              <p:nvPr/>
            </p:nvSpPr>
            <p:spPr>
              <a:xfrm>
                <a:off x="6804921" y="4139560"/>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716" name="Graphic 692">
              <a:extLst>
                <a:ext uri="{FF2B5EF4-FFF2-40B4-BE49-F238E27FC236}">
                  <a16:creationId xmlns:a16="http://schemas.microsoft.com/office/drawing/2014/main" id="{AF582348-AEB8-D4F6-7245-8EB3A5C393B6}"/>
                </a:ext>
              </a:extLst>
            </p:cNvPr>
            <p:cNvGrpSpPr/>
            <p:nvPr/>
          </p:nvGrpSpPr>
          <p:grpSpPr>
            <a:xfrm>
              <a:off x="6174373" y="3953260"/>
              <a:ext cx="62646" cy="62609"/>
              <a:chOff x="6174373" y="3953260"/>
              <a:chExt cx="62646" cy="62609"/>
            </a:xfrm>
          </p:grpSpPr>
          <p:sp>
            <p:nvSpPr>
              <p:cNvPr id="717" name="Freeform 716">
                <a:extLst>
                  <a:ext uri="{FF2B5EF4-FFF2-40B4-BE49-F238E27FC236}">
                    <a16:creationId xmlns:a16="http://schemas.microsoft.com/office/drawing/2014/main" id="{BC0CE1E0-C193-A669-3253-9CF1F4D80154}"/>
                  </a:ext>
                </a:extLst>
              </p:cNvPr>
              <p:cNvSpPr/>
              <p:nvPr/>
            </p:nvSpPr>
            <p:spPr>
              <a:xfrm>
                <a:off x="6205760" y="395326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718" name="Freeform 717">
                <a:extLst>
                  <a:ext uri="{FF2B5EF4-FFF2-40B4-BE49-F238E27FC236}">
                    <a16:creationId xmlns:a16="http://schemas.microsoft.com/office/drawing/2014/main" id="{EE8B2B9C-259E-79D2-FC78-7841E0AC785A}"/>
                  </a:ext>
                </a:extLst>
              </p:cNvPr>
              <p:cNvSpPr/>
              <p:nvPr/>
            </p:nvSpPr>
            <p:spPr>
              <a:xfrm>
                <a:off x="6174373" y="3984501"/>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C6573B"/>
                </a:solidFill>
                <a:prstDash val="solid"/>
                <a:miter/>
              </a:ln>
            </p:spPr>
            <p:txBody>
              <a:bodyPr rtlCol="0" anchor="ctr"/>
              <a:lstStyle/>
              <a:p>
                <a:endParaRPr lang="en-US" dirty="0"/>
              </a:p>
            </p:txBody>
          </p:sp>
        </p:grpSp>
        <p:grpSp>
          <p:nvGrpSpPr>
            <p:cNvPr id="719" name="Graphic 692">
              <a:extLst>
                <a:ext uri="{FF2B5EF4-FFF2-40B4-BE49-F238E27FC236}">
                  <a16:creationId xmlns:a16="http://schemas.microsoft.com/office/drawing/2014/main" id="{2C0E6845-2E6E-789A-F1F3-1390F138BC5E}"/>
                </a:ext>
              </a:extLst>
            </p:cNvPr>
            <p:cNvGrpSpPr/>
            <p:nvPr/>
          </p:nvGrpSpPr>
          <p:grpSpPr>
            <a:xfrm>
              <a:off x="6521672" y="4108318"/>
              <a:ext cx="62646" cy="62482"/>
              <a:chOff x="6521672" y="4108318"/>
              <a:chExt cx="62646" cy="62482"/>
            </a:xfrm>
          </p:grpSpPr>
          <p:sp>
            <p:nvSpPr>
              <p:cNvPr id="720" name="Freeform 719">
                <a:extLst>
                  <a:ext uri="{FF2B5EF4-FFF2-40B4-BE49-F238E27FC236}">
                    <a16:creationId xmlns:a16="http://schemas.microsoft.com/office/drawing/2014/main" id="{20A481D0-94A6-AEDF-4600-06A371E05DC9}"/>
                  </a:ext>
                </a:extLst>
              </p:cNvPr>
              <p:cNvSpPr/>
              <p:nvPr/>
            </p:nvSpPr>
            <p:spPr>
              <a:xfrm>
                <a:off x="6552932" y="410831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721" name="Freeform 720">
                <a:extLst>
                  <a:ext uri="{FF2B5EF4-FFF2-40B4-BE49-F238E27FC236}">
                    <a16:creationId xmlns:a16="http://schemas.microsoft.com/office/drawing/2014/main" id="{E1AC9421-DF38-A6EF-8FAD-7277D7AF6588}"/>
                  </a:ext>
                </a:extLst>
              </p:cNvPr>
              <p:cNvSpPr/>
              <p:nvPr/>
            </p:nvSpPr>
            <p:spPr>
              <a:xfrm>
                <a:off x="6521672" y="4139560"/>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C6573B"/>
                </a:solidFill>
                <a:prstDash val="solid"/>
                <a:miter/>
              </a:ln>
            </p:spPr>
            <p:txBody>
              <a:bodyPr rtlCol="0" anchor="ctr"/>
              <a:lstStyle/>
              <a:p>
                <a:endParaRPr lang="en-US" dirty="0"/>
              </a:p>
            </p:txBody>
          </p:sp>
        </p:grpSp>
        <p:grpSp>
          <p:nvGrpSpPr>
            <p:cNvPr id="722" name="Graphic 692">
              <a:extLst>
                <a:ext uri="{FF2B5EF4-FFF2-40B4-BE49-F238E27FC236}">
                  <a16:creationId xmlns:a16="http://schemas.microsoft.com/office/drawing/2014/main" id="{554BF078-39C7-CC59-C0E5-A603905A7AEC}"/>
                </a:ext>
              </a:extLst>
            </p:cNvPr>
            <p:cNvGrpSpPr/>
            <p:nvPr/>
          </p:nvGrpSpPr>
          <p:grpSpPr>
            <a:xfrm>
              <a:off x="6721605" y="4108318"/>
              <a:ext cx="62518" cy="62482"/>
              <a:chOff x="6721605" y="4108318"/>
              <a:chExt cx="62518" cy="62482"/>
            </a:xfrm>
          </p:grpSpPr>
          <p:sp>
            <p:nvSpPr>
              <p:cNvPr id="723" name="Freeform 722">
                <a:extLst>
                  <a:ext uri="{FF2B5EF4-FFF2-40B4-BE49-F238E27FC236}">
                    <a16:creationId xmlns:a16="http://schemas.microsoft.com/office/drawing/2014/main" id="{D557B9FB-5062-4616-D86A-B46CFB034F6A}"/>
                  </a:ext>
                </a:extLst>
              </p:cNvPr>
              <p:cNvSpPr/>
              <p:nvPr/>
            </p:nvSpPr>
            <p:spPr>
              <a:xfrm>
                <a:off x="6752865" y="410831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724" name="Freeform 723">
                <a:extLst>
                  <a:ext uri="{FF2B5EF4-FFF2-40B4-BE49-F238E27FC236}">
                    <a16:creationId xmlns:a16="http://schemas.microsoft.com/office/drawing/2014/main" id="{B660EC86-09E8-71BA-75EA-A4FECCD220DF}"/>
                  </a:ext>
                </a:extLst>
              </p:cNvPr>
              <p:cNvSpPr/>
              <p:nvPr/>
            </p:nvSpPr>
            <p:spPr>
              <a:xfrm>
                <a:off x="6721605" y="4139560"/>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725" name="Graphic 692">
              <a:extLst>
                <a:ext uri="{FF2B5EF4-FFF2-40B4-BE49-F238E27FC236}">
                  <a16:creationId xmlns:a16="http://schemas.microsoft.com/office/drawing/2014/main" id="{02009AAB-22B2-0E1F-04EB-8778244CD6D6}"/>
                </a:ext>
              </a:extLst>
            </p:cNvPr>
            <p:cNvGrpSpPr/>
            <p:nvPr/>
          </p:nvGrpSpPr>
          <p:grpSpPr>
            <a:xfrm>
              <a:off x="5400414" y="3052493"/>
              <a:ext cx="62518" cy="62609"/>
              <a:chOff x="5400414" y="3052493"/>
              <a:chExt cx="62518" cy="62609"/>
            </a:xfrm>
          </p:grpSpPr>
          <p:sp>
            <p:nvSpPr>
              <p:cNvPr id="726" name="Freeform 725">
                <a:extLst>
                  <a:ext uri="{FF2B5EF4-FFF2-40B4-BE49-F238E27FC236}">
                    <a16:creationId xmlns:a16="http://schemas.microsoft.com/office/drawing/2014/main" id="{2B05981B-3C9D-5BFC-20BC-5724D8A8FE9D}"/>
                  </a:ext>
                </a:extLst>
              </p:cNvPr>
              <p:cNvSpPr/>
              <p:nvPr/>
            </p:nvSpPr>
            <p:spPr>
              <a:xfrm>
                <a:off x="5431674" y="305249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727" name="Freeform 726">
                <a:extLst>
                  <a:ext uri="{FF2B5EF4-FFF2-40B4-BE49-F238E27FC236}">
                    <a16:creationId xmlns:a16="http://schemas.microsoft.com/office/drawing/2014/main" id="{737454D6-8785-D9BF-B605-B8E9A06CE9D0}"/>
                  </a:ext>
                </a:extLst>
              </p:cNvPr>
              <p:cNvSpPr/>
              <p:nvPr/>
            </p:nvSpPr>
            <p:spPr>
              <a:xfrm>
                <a:off x="5400414" y="3083862"/>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728" name="Graphic 692">
              <a:extLst>
                <a:ext uri="{FF2B5EF4-FFF2-40B4-BE49-F238E27FC236}">
                  <a16:creationId xmlns:a16="http://schemas.microsoft.com/office/drawing/2014/main" id="{12746C78-3EE0-B3F0-368E-2CF66101012C}"/>
                </a:ext>
              </a:extLst>
            </p:cNvPr>
            <p:cNvGrpSpPr/>
            <p:nvPr/>
          </p:nvGrpSpPr>
          <p:grpSpPr>
            <a:xfrm>
              <a:off x="4978858" y="2693920"/>
              <a:ext cx="62518" cy="62609"/>
              <a:chOff x="4978858" y="2693920"/>
              <a:chExt cx="62518" cy="62609"/>
            </a:xfrm>
          </p:grpSpPr>
          <p:sp>
            <p:nvSpPr>
              <p:cNvPr id="729" name="Freeform 728">
                <a:extLst>
                  <a:ext uri="{FF2B5EF4-FFF2-40B4-BE49-F238E27FC236}">
                    <a16:creationId xmlns:a16="http://schemas.microsoft.com/office/drawing/2014/main" id="{88903934-E638-EFE6-1868-545CCA855C78}"/>
                  </a:ext>
                </a:extLst>
              </p:cNvPr>
              <p:cNvSpPr/>
              <p:nvPr/>
            </p:nvSpPr>
            <p:spPr>
              <a:xfrm>
                <a:off x="5010117" y="269392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730" name="Freeform 729">
                <a:extLst>
                  <a:ext uri="{FF2B5EF4-FFF2-40B4-BE49-F238E27FC236}">
                    <a16:creationId xmlns:a16="http://schemas.microsoft.com/office/drawing/2014/main" id="{120F0AC3-633E-19BE-A7C5-3542EEC403F3}"/>
                  </a:ext>
                </a:extLst>
              </p:cNvPr>
              <p:cNvSpPr/>
              <p:nvPr/>
            </p:nvSpPr>
            <p:spPr>
              <a:xfrm>
                <a:off x="4978858" y="2725162"/>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sp>
          <p:nvSpPr>
            <p:cNvPr id="731" name="Freeform 730">
              <a:extLst>
                <a:ext uri="{FF2B5EF4-FFF2-40B4-BE49-F238E27FC236}">
                  <a16:creationId xmlns:a16="http://schemas.microsoft.com/office/drawing/2014/main" id="{4710F90E-07B3-EA15-AC21-69570EC8B3A3}"/>
                </a:ext>
              </a:extLst>
            </p:cNvPr>
            <p:cNvSpPr/>
            <p:nvPr/>
          </p:nvSpPr>
          <p:spPr>
            <a:xfrm>
              <a:off x="4954488" y="2725034"/>
              <a:ext cx="2559832" cy="1776413"/>
            </a:xfrm>
            <a:custGeom>
              <a:avLst/>
              <a:gdLst>
                <a:gd name="connsiteX0" fmla="*/ 2559832 w 2559832"/>
                <a:gd name="connsiteY0" fmla="*/ 1776414 h 1776413"/>
                <a:gd name="connsiteX1" fmla="*/ 2279773 w 2559832"/>
                <a:gd name="connsiteY1" fmla="*/ 1776414 h 1776413"/>
                <a:gd name="connsiteX2" fmla="*/ 2279773 w 2559832"/>
                <a:gd name="connsiteY2" fmla="*/ 1410828 h 1776413"/>
                <a:gd name="connsiteX3" fmla="*/ 1270283 w 2559832"/>
                <a:gd name="connsiteY3" fmla="*/ 1410828 h 1776413"/>
                <a:gd name="connsiteX4" fmla="*/ 1270283 w 2559832"/>
                <a:gd name="connsiteY4" fmla="*/ 1259850 h 1776413"/>
                <a:gd name="connsiteX5" fmla="*/ 1180460 w 2559832"/>
                <a:gd name="connsiteY5" fmla="*/ 1259850 h 1776413"/>
                <a:gd name="connsiteX6" fmla="*/ 1180460 w 2559832"/>
                <a:gd name="connsiteY6" fmla="*/ 1131059 h 1776413"/>
                <a:gd name="connsiteX7" fmla="*/ 1086427 w 2559832"/>
                <a:gd name="connsiteY7" fmla="*/ 1131059 h 1776413"/>
                <a:gd name="connsiteX8" fmla="*/ 1086427 w 2559832"/>
                <a:gd name="connsiteY8" fmla="*/ 997169 h 1776413"/>
                <a:gd name="connsiteX9" fmla="*/ 726879 w 2559832"/>
                <a:gd name="connsiteY9" fmla="*/ 997169 h 1776413"/>
                <a:gd name="connsiteX10" fmla="*/ 726879 w 2559832"/>
                <a:gd name="connsiteY10" fmla="*/ 871821 h 1776413"/>
                <a:gd name="connsiteX11" fmla="*/ 632845 w 2559832"/>
                <a:gd name="connsiteY11" fmla="*/ 871821 h 1776413"/>
                <a:gd name="connsiteX12" fmla="*/ 632845 w 2559832"/>
                <a:gd name="connsiteY12" fmla="*/ 740226 h 1776413"/>
                <a:gd name="connsiteX13" fmla="*/ 559736 w 2559832"/>
                <a:gd name="connsiteY13" fmla="*/ 740226 h 1776413"/>
                <a:gd name="connsiteX14" fmla="*/ 559736 w 2559832"/>
                <a:gd name="connsiteY14" fmla="*/ 610670 h 1776413"/>
                <a:gd name="connsiteX15" fmla="*/ 526308 w 2559832"/>
                <a:gd name="connsiteY15" fmla="*/ 610670 h 1776413"/>
                <a:gd name="connsiteX16" fmla="*/ 526308 w 2559832"/>
                <a:gd name="connsiteY16" fmla="*/ 484303 h 1776413"/>
                <a:gd name="connsiteX17" fmla="*/ 514953 w 2559832"/>
                <a:gd name="connsiteY17" fmla="*/ 484303 h 1776413"/>
                <a:gd name="connsiteX18" fmla="*/ 514953 w 2559832"/>
                <a:gd name="connsiteY18" fmla="*/ 357553 h 1776413"/>
                <a:gd name="connsiteX19" fmla="*/ 130907 w 2559832"/>
                <a:gd name="connsiteY19" fmla="*/ 357553 h 1776413"/>
                <a:gd name="connsiteX20" fmla="*/ 130907 w 2559832"/>
                <a:gd name="connsiteY20" fmla="*/ 237178 h 1776413"/>
                <a:gd name="connsiteX21" fmla="*/ 114065 w 2559832"/>
                <a:gd name="connsiteY21" fmla="*/ 237178 h 1776413"/>
                <a:gd name="connsiteX22" fmla="*/ 114065 w 2559832"/>
                <a:gd name="connsiteY22" fmla="*/ 116294 h 1776413"/>
                <a:gd name="connsiteX23" fmla="*/ 66347 w 2559832"/>
                <a:gd name="connsiteY23" fmla="*/ 116294 h 1776413"/>
                <a:gd name="connsiteX24" fmla="*/ 66347 w 2559832"/>
                <a:gd name="connsiteY24" fmla="*/ 0 h 1776413"/>
                <a:gd name="connsiteX25" fmla="*/ 0 w 2559832"/>
                <a:gd name="connsiteY25" fmla="*/ 0 h 17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59832" h="1776413">
                  <a:moveTo>
                    <a:pt x="2559832" y="1776414"/>
                  </a:moveTo>
                  <a:lnTo>
                    <a:pt x="2279773" y="1776414"/>
                  </a:lnTo>
                  <a:lnTo>
                    <a:pt x="2279773" y="1410828"/>
                  </a:lnTo>
                  <a:lnTo>
                    <a:pt x="1270283" y="1410828"/>
                  </a:lnTo>
                  <a:lnTo>
                    <a:pt x="1270283" y="1259850"/>
                  </a:lnTo>
                  <a:lnTo>
                    <a:pt x="1180460" y="1259850"/>
                  </a:lnTo>
                  <a:lnTo>
                    <a:pt x="1180460" y="1131059"/>
                  </a:lnTo>
                  <a:lnTo>
                    <a:pt x="1086427" y="1131059"/>
                  </a:lnTo>
                  <a:lnTo>
                    <a:pt x="1086427" y="997169"/>
                  </a:lnTo>
                  <a:lnTo>
                    <a:pt x="726879" y="997169"/>
                  </a:lnTo>
                  <a:lnTo>
                    <a:pt x="726879" y="871821"/>
                  </a:lnTo>
                  <a:lnTo>
                    <a:pt x="632845" y="871821"/>
                  </a:lnTo>
                  <a:lnTo>
                    <a:pt x="632845" y="740226"/>
                  </a:lnTo>
                  <a:lnTo>
                    <a:pt x="559736" y="740226"/>
                  </a:lnTo>
                  <a:lnTo>
                    <a:pt x="559736" y="610670"/>
                  </a:lnTo>
                  <a:lnTo>
                    <a:pt x="526308" y="610670"/>
                  </a:lnTo>
                  <a:lnTo>
                    <a:pt x="526308" y="484303"/>
                  </a:lnTo>
                  <a:lnTo>
                    <a:pt x="514953" y="484303"/>
                  </a:lnTo>
                  <a:lnTo>
                    <a:pt x="514953" y="357553"/>
                  </a:lnTo>
                  <a:lnTo>
                    <a:pt x="130907" y="357553"/>
                  </a:lnTo>
                  <a:lnTo>
                    <a:pt x="130907" y="237178"/>
                  </a:lnTo>
                  <a:lnTo>
                    <a:pt x="114065" y="237178"/>
                  </a:lnTo>
                  <a:lnTo>
                    <a:pt x="114065" y="116294"/>
                  </a:lnTo>
                  <a:lnTo>
                    <a:pt x="66347" y="116294"/>
                  </a:lnTo>
                  <a:lnTo>
                    <a:pt x="66347" y="0"/>
                  </a:lnTo>
                  <a:lnTo>
                    <a:pt x="0" y="0"/>
                  </a:lnTo>
                </a:path>
              </a:pathLst>
            </a:custGeom>
            <a:noFill/>
            <a:ln w="12751" cap="flat">
              <a:solidFill>
                <a:srgbClr val="C6573B"/>
              </a:solidFill>
              <a:prstDash val="solid"/>
              <a:miter/>
            </a:ln>
          </p:spPr>
          <p:txBody>
            <a:bodyPr rtlCol="0" anchor="ctr"/>
            <a:lstStyle/>
            <a:p>
              <a:endParaRPr lang="en-US" dirty="0"/>
            </a:p>
          </p:txBody>
        </p:sp>
      </p:grpSp>
      <p:grpSp>
        <p:nvGrpSpPr>
          <p:cNvPr id="732" name="Graphic 692">
            <a:extLst>
              <a:ext uri="{FF2B5EF4-FFF2-40B4-BE49-F238E27FC236}">
                <a16:creationId xmlns:a16="http://schemas.microsoft.com/office/drawing/2014/main" id="{CB7528B3-3379-450C-B13E-FAA47CC62846}"/>
              </a:ext>
            </a:extLst>
          </p:cNvPr>
          <p:cNvGrpSpPr/>
          <p:nvPr/>
        </p:nvGrpSpPr>
        <p:grpSpPr>
          <a:xfrm>
            <a:off x="4919273" y="2693920"/>
            <a:ext cx="2624519" cy="1938485"/>
            <a:chOff x="4919273" y="2693920"/>
            <a:chExt cx="2624519" cy="1938485"/>
          </a:xfrm>
          <a:noFill/>
        </p:grpSpPr>
        <p:grpSp>
          <p:nvGrpSpPr>
            <p:cNvPr id="733" name="Graphic 692">
              <a:extLst>
                <a:ext uri="{FF2B5EF4-FFF2-40B4-BE49-F238E27FC236}">
                  <a16:creationId xmlns:a16="http://schemas.microsoft.com/office/drawing/2014/main" id="{E976AA00-A589-201C-AFC3-80D6744CB707}"/>
                </a:ext>
              </a:extLst>
            </p:cNvPr>
            <p:cNvGrpSpPr/>
            <p:nvPr/>
          </p:nvGrpSpPr>
          <p:grpSpPr>
            <a:xfrm>
              <a:off x="7481274" y="4569796"/>
              <a:ext cx="62518" cy="62609"/>
              <a:chOff x="7481274" y="4569796"/>
              <a:chExt cx="62518" cy="62609"/>
            </a:xfrm>
          </p:grpSpPr>
          <p:sp>
            <p:nvSpPr>
              <p:cNvPr id="734" name="Freeform 733">
                <a:extLst>
                  <a:ext uri="{FF2B5EF4-FFF2-40B4-BE49-F238E27FC236}">
                    <a16:creationId xmlns:a16="http://schemas.microsoft.com/office/drawing/2014/main" id="{65CC20A8-2410-FB72-D1D3-E54E679AC4CC}"/>
                  </a:ext>
                </a:extLst>
              </p:cNvPr>
              <p:cNvSpPr/>
              <p:nvPr/>
            </p:nvSpPr>
            <p:spPr>
              <a:xfrm>
                <a:off x="7512534" y="4569796"/>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735" name="Freeform 734">
                <a:extLst>
                  <a:ext uri="{FF2B5EF4-FFF2-40B4-BE49-F238E27FC236}">
                    <a16:creationId xmlns:a16="http://schemas.microsoft.com/office/drawing/2014/main" id="{80EB89B3-C625-C638-2080-6E95E1EDA9F4}"/>
                  </a:ext>
                </a:extLst>
              </p:cNvPr>
              <p:cNvSpPr/>
              <p:nvPr/>
            </p:nvSpPr>
            <p:spPr>
              <a:xfrm>
                <a:off x="7481274" y="460116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736" name="Graphic 692">
              <a:extLst>
                <a:ext uri="{FF2B5EF4-FFF2-40B4-BE49-F238E27FC236}">
                  <a16:creationId xmlns:a16="http://schemas.microsoft.com/office/drawing/2014/main" id="{6ED32832-145B-CAD9-F5FA-E3EE7E064A02}"/>
                </a:ext>
              </a:extLst>
            </p:cNvPr>
            <p:cNvGrpSpPr/>
            <p:nvPr/>
          </p:nvGrpSpPr>
          <p:grpSpPr>
            <a:xfrm>
              <a:off x="6179860" y="4185593"/>
              <a:ext cx="62646" cy="62609"/>
              <a:chOff x="6179860" y="4185593"/>
              <a:chExt cx="62646" cy="62609"/>
            </a:xfrm>
          </p:grpSpPr>
          <p:sp>
            <p:nvSpPr>
              <p:cNvPr id="737" name="Freeform 736">
                <a:extLst>
                  <a:ext uri="{FF2B5EF4-FFF2-40B4-BE49-F238E27FC236}">
                    <a16:creationId xmlns:a16="http://schemas.microsoft.com/office/drawing/2014/main" id="{DA4699A6-4DC5-33B3-52EB-30F850D9DF6D}"/>
                  </a:ext>
                </a:extLst>
              </p:cNvPr>
              <p:cNvSpPr/>
              <p:nvPr/>
            </p:nvSpPr>
            <p:spPr>
              <a:xfrm>
                <a:off x="6211247" y="418559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738" name="Freeform 737">
                <a:extLst>
                  <a:ext uri="{FF2B5EF4-FFF2-40B4-BE49-F238E27FC236}">
                    <a16:creationId xmlns:a16="http://schemas.microsoft.com/office/drawing/2014/main" id="{CEAF1C12-2FCF-D45A-938F-144C6CF05B0E}"/>
                  </a:ext>
                </a:extLst>
              </p:cNvPr>
              <p:cNvSpPr/>
              <p:nvPr/>
            </p:nvSpPr>
            <p:spPr>
              <a:xfrm>
                <a:off x="6179860" y="4216834"/>
                <a:ext cx="62646" cy="12751"/>
              </a:xfrm>
              <a:custGeom>
                <a:avLst/>
                <a:gdLst>
                  <a:gd name="connsiteX0" fmla="*/ 0 w 62646"/>
                  <a:gd name="connsiteY0" fmla="*/ 0 h 12751"/>
                  <a:gd name="connsiteX1" fmla="*/ 62646 w 62646"/>
                  <a:gd name="connsiteY1" fmla="*/ 0 h 12751"/>
                </a:gdLst>
                <a:ahLst/>
                <a:cxnLst>
                  <a:cxn ang="0">
                    <a:pos x="connsiteX0" y="connsiteY0"/>
                  </a:cxn>
                  <a:cxn ang="0">
                    <a:pos x="connsiteX1" y="connsiteY1"/>
                  </a:cxn>
                </a:cxnLst>
                <a:rect l="l" t="t" r="r" b="b"/>
                <a:pathLst>
                  <a:path w="62646" h="12751">
                    <a:moveTo>
                      <a:pt x="0" y="0"/>
                    </a:moveTo>
                    <a:lnTo>
                      <a:pt x="62646" y="0"/>
                    </a:lnTo>
                  </a:path>
                </a:pathLst>
              </a:custGeom>
              <a:ln w="8670" cap="flat">
                <a:solidFill>
                  <a:srgbClr val="7030A0"/>
                </a:solidFill>
                <a:prstDash val="solid"/>
                <a:miter/>
              </a:ln>
            </p:spPr>
            <p:txBody>
              <a:bodyPr rtlCol="0" anchor="ctr"/>
              <a:lstStyle/>
              <a:p>
                <a:endParaRPr lang="en-US" dirty="0"/>
              </a:p>
            </p:txBody>
          </p:sp>
        </p:grpSp>
        <p:grpSp>
          <p:nvGrpSpPr>
            <p:cNvPr id="739" name="Graphic 692">
              <a:extLst>
                <a:ext uri="{FF2B5EF4-FFF2-40B4-BE49-F238E27FC236}">
                  <a16:creationId xmlns:a16="http://schemas.microsoft.com/office/drawing/2014/main" id="{C35FFD89-D73C-7C01-7BEC-12BBC798B2F9}"/>
                </a:ext>
              </a:extLst>
            </p:cNvPr>
            <p:cNvGrpSpPr/>
            <p:nvPr/>
          </p:nvGrpSpPr>
          <p:grpSpPr>
            <a:xfrm>
              <a:off x="6724157" y="4296276"/>
              <a:ext cx="62518" cy="62482"/>
              <a:chOff x="6724157" y="4296276"/>
              <a:chExt cx="62518" cy="62482"/>
            </a:xfrm>
          </p:grpSpPr>
          <p:sp>
            <p:nvSpPr>
              <p:cNvPr id="740" name="Freeform 739">
                <a:extLst>
                  <a:ext uri="{FF2B5EF4-FFF2-40B4-BE49-F238E27FC236}">
                    <a16:creationId xmlns:a16="http://schemas.microsoft.com/office/drawing/2014/main" id="{DB9D927B-8287-1FD8-1F2E-05A89CE2B329}"/>
                  </a:ext>
                </a:extLst>
              </p:cNvPr>
              <p:cNvSpPr/>
              <p:nvPr/>
            </p:nvSpPr>
            <p:spPr>
              <a:xfrm>
                <a:off x="6755417" y="4296276"/>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741" name="Freeform 740">
                <a:extLst>
                  <a:ext uri="{FF2B5EF4-FFF2-40B4-BE49-F238E27FC236}">
                    <a16:creationId xmlns:a16="http://schemas.microsoft.com/office/drawing/2014/main" id="{7E39383F-6FBF-53F7-7C87-64350F9DF00B}"/>
                  </a:ext>
                </a:extLst>
              </p:cNvPr>
              <p:cNvSpPr/>
              <p:nvPr/>
            </p:nvSpPr>
            <p:spPr>
              <a:xfrm>
                <a:off x="6724157" y="4327517"/>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742" name="Graphic 692">
              <a:extLst>
                <a:ext uri="{FF2B5EF4-FFF2-40B4-BE49-F238E27FC236}">
                  <a16:creationId xmlns:a16="http://schemas.microsoft.com/office/drawing/2014/main" id="{6E77BEA9-B2FC-2E10-687D-1CFDA3718BFE}"/>
                </a:ext>
              </a:extLst>
            </p:cNvPr>
            <p:cNvGrpSpPr/>
            <p:nvPr/>
          </p:nvGrpSpPr>
          <p:grpSpPr>
            <a:xfrm>
              <a:off x="6804028" y="4296276"/>
              <a:ext cx="62518" cy="62482"/>
              <a:chOff x="6804028" y="4296276"/>
              <a:chExt cx="62518" cy="62482"/>
            </a:xfrm>
          </p:grpSpPr>
          <p:sp>
            <p:nvSpPr>
              <p:cNvPr id="743" name="Freeform 742">
                <a:extLst>
                  <a:ext uri="{FF2B5EF4-FFF2-40B4-BE49-F238E27FC236}">
                    <a16:creationId xmlns:a16="http://schemas.microsoft.com/office/drawing/2014/main" id="{BB15B3BD-648D-D833-1BCC-8C6CC0BB3731}"/>
                  </a:ext>
                </a:extLst>
              </p:cNvPr>
              <p:cNvSpPr/>
              <p:nvPr/>
            </p:nvSpPr>
            <p:spPr>
              <a:xfrm>
                <a:off x="6835288" y="4296276"/>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744" name="Freeform 743">
                <a:extLst>
                  <a:ext uri="{FF2B5EF4-FFF2-40B4-BE49-F238E27FC236}">
                    <a16:creationId xmlns:a16="http://schemas.microsoft.com/office/drawing/2014/main" id="{6CF39E5D-4CAD-7465-E019-51FFE0026B83}"/>
                  </a:ext>
                </a:extLst>
              </p:cNvPr>
              <p:cNvSpPr/>
              <p:nvPr/>
            </p:nvSpPr>
            <p:spPr>
              <a:xfrm>
                <a:off x="6804028" y="4327517"/>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745" name="Graphic 692">
              <a:extLst>
                <a:ext uri="{FF2B5EF4-FFF2-40B4-BE49-F238E27FC236}">
                  <a16:creationId xmlns:a16="http://schemas.microsoft.com/office/drawing/2014/main" id="{7C8A12D6-ADE6-A647-72EA-8785802B0E2D}"/>
                </a:ext>
              </a:extLst>
            </p:cNvPr>
            <p:cNvGrpSpPr/>
            <p:nvPr/>
          </p:nvGrpSpPr>
          <p:grpSpPr>
            <a:xfrm>
              <a:off x="6518610" y="4296276"/>
              <a:ext cx="62518" cy="62482"/>
              <a:chOff x="6518610" y="4296276"/>
              <a:chExt cx="62518" cy="62482"/>
            </a:xfrm>
          </p:grpSpPr>
          <p:sp>
            <p:nvSpPr>
              <p:cNvPr id="746" name="Freeform 745">
                <a:extLst>
                  <a:ext uri="{FF2B5EF4-FFF2-40B4-BE49-F238E27FC236}">
                    <a16:creationId xmlns:a16="http://schemas.microsoft.com/office/drawing/2014/main" id="{90B60C3A-8971-E859-9F86-C4A081EC1065}"/>
                  </a:ext>
                </a:extLst>
              </p:cNvPr>
              <p:cNvSpPr/>
              <p:nvPr/>
            </p:nvSpPr>
            <p:spPr>
              <a:xfrm>
                <a:off x="6549870" y="4296276"/>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747" name="Freeform 746">
                <a:extLst>
                  <a:ext uri="{FF2B5EF4-FFF2-40B4-BE49-F238E27FC236}">
                    <a16:creationId xmlns:a16="http://schemas.microsoft.com/office/drawing/2014/main" id="{AAFBC09C-3613-9617-E87D-4B56A3C95A1B}"/>
                  </a:ext>
                </a:extLst>
              </p:cNvPr>
              <p:cNvSpPr/>
              <p:nvPr/>
            </p:nvSpPr>
            <p:spPr>
              <a:xfrm>
                <a:off x="6518610" y="4327517"/>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748" name="Graphic 692">
              <a:extLst>
                <a:ext uri="{FF2B5EF4-FFF2-40B4-BE49-F238E27FC236}">
                  <a16:creationId xmlns:a16="http://schemas.microsoft.com/office/drawing/2014/main" id="{DCC15BC8-A795-A586-35A0-529BB92A0A38}"/>
                </a:ext>
              </a:extLst>
            </p:cNvPr>
            <p:cNvGrpSpPr/>
            <p:nvPr/>
          </p:nvGrpSpPr>
          <p:grpSpPr>
            <a:xfrm>
              <a:off x="5399138" y="3456716"/>
              <a:ext cx="62518" cy="62482"/>
              <a:chOff x="5399138" y="3456716"/>
              <a:chExt cx="62518" cy="62482"/>
            </a:xfrm>
          </p:grpSpPr>
          <p:sp>
            <p:nvSpPr>
              <p:cNvPr id="749" name="Freeform 748">
                <a:extLst>
                  <a:ext uri="{FF2B5EF4-FFF2-40B4-BE49-F238E27FC236}">
                    <a16:creationId xmlns:a16="http://schemas.microsoft.com/office/drawing/2014/main" id="{0F924FDD-7046-516E-DCF9-D1BE2CA13CED}"/>
                  </a:ext>
                </a:extLst>
              </p:cNvPr>
              <p:cNvSpPr/>
              <p:nvPr/>
            </p:nvSpPr>
            <p:spPr>
              <a:xfrm>
                <a:off x="5430398" y="3456716"/>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750" name="Freeform 749">
                <a:extLst>
                  <a:ext uri="{FF2B5EF4-FFF2-40B4-BE49-F238E27FC236}">
                    <a16:creationId xmlns:a16="http://schemas.microsoft.com/office/drawing/2014/main" id="{52626B6A-CD6C-33E7-8DB8-2521F90C7023}"/>
                  </a:ext>
                </a:extLst>
              </p:cNvPr>
              <p:cNvSpPr/>
              <p:nvPr/>
            </p:nvSpPr>
            <p:spPr>
              <a:xfrm>
                <a:off x="5399138" y="3487957"/>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751" name="Graphic 692">
              <a:extLst>
                <a:ext uri="{FF2B5EF4-FFF2-40B4-BE49-F238E27FC236}">
                  <a16:creationId xmlns:a16="http://schemas.microsoft.com/office/drawing/2014/main" id="{85191B88-E896-F782-AC61-C617A2CE68F0}"/>
                </a:ext>
              </a:extLst>
            </p:cNvPr>
            <p:cNvGrpSpPr/>
            <p:nvPr/>
          </p:nvGrpSpPr>
          <p:grpSpPr>
            <a:xfrm>
              <a:off x="5146000" y="3210484"/>
              <a:ext cx="62518" cy="62482"/>
              <a:chOff x="5146000" y="3210484"/>
              <a:chExt cx="62518" cy="62482"/>
            </a:xfrm>
          </p:grpSpPr>
          <p:sp>
            <p:nvSpPr>
              <p:cNvPr id="752" name="Freeform 751">
                <a:extLst>
                  <a:ext uri="{FF2B5EF4-FFF2-40B4-BE49-F238E27FC236}">
                    <a16:creationId xmlns:a16="http://schemas.microsoft.com/office/drawing/2014/main" id="{8E67D071-13CB-C1FD-8DE9-21FD21CDCEE1}"/>
                  </a:ext>
                </a:extLst>
              </p:cNvPr>
              <p:cNvSpPr/>
              <p:nvPr/>
            </p:nvSpPr>
            <p:spPr>
              <a:xfrm>
                <a:off x="5177260" y="3210484"/>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753" name="Freeform 752">
                <a:extLst>
                  <a:ext uri="{FF2B5EF4-FFF2-40B4-BE49-F238E27FC236}">
                    <a16:creationId xmlns:a16="http://schemas.microsoft.com/office/drawing/2014/main" id="{6170282F-3E6B-7B03-5D5F-B9A2768EA766}"/>
                  </a:ext>
                </a:extLst>
              </p:cNvPr>
              <p:cNvSpPr/>
              <p:nvPr/>
            </p:nvSpPr>
            <p:spPr>
              <a:xfrm>
                <a:off x="5146000" y="324172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754" name="Graphic 692">
              <a:extLst>
                <a:ext uri="{FF2B5EF4-FFF2-40B4-BE49-F238E27FC236}">
                  <a16:creationId xmlns:a16="http://schemas.microsoft.com/office/drawing/2014/main" id="{201634F9-0263-A046-46BA-10AE13BD841B}"/>
                </a:ext>
              </a:extLst>
            </p:cNvPr>
            <p:cNvGrpSpPr/>
            <p:nvPr/>
          </p:nvGrpSpPr>
          <p:grpSpPr>
            <a:xfrm>
              <a:off x="4919273" y="2693920"/>
              <a:ext cx="62518" cy="62609"/>
              <a:chOff x="4919273" y="2693920"/>
              <a:chExt cx="62518" cy="62609"/>
            </a:xfrm>
          </p:grpSpPr>
          <p:sp>
            <p:nvSpPr>
              <p:cNvPr id="755" name="Freeform 754">
                <a:extLst>
                  <a:ext uri="{FF2B5EF4-FFF2-40B4-BE49-F238E27FC236}">
                    <a16:creationId xmlns:a16="http://schemas.microsoft.com/office/drawing/2014/main" id="{70CCB24F-B59B-EF54-B49B-78879766F5AD}"/>
                  </a:ext>
                </a:extLst>
              </p:cNvPr>
              <p:cNvSpPr/>
              <p:nvPr/>
            </p:nvSpPr>
            <p:spPr>
              <a:xfrm>
                <a:off x="4950533" y="269392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756" name="Freeform 755">
                <a:extLst>
                  <a:ext uri="{FF2B5EF4-FFF2-40B4-BE49-F238E27FC236}">
                    <a16:creationId xmlns:a16="http://schemas.microsoft.com/office/drawing/2014/main" id="{5F3086B5-52DF-47BE-80AE-FEB629FDC6C4}"/>
                  </a:ext>
                </a:extLst>
              </p:cNvPr>
              <p:cNvSpPr/>
              <p:nvPr/>
            </p:nvSpPr>
            <p:spPr>
              <a:xfrm>
                <a:off x="4919273" y="2725162"/>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757" name="Graphic 692">
              <a:extLst>
                <a:ext uri="{FF2B5EF4-FFF2-40B4-BE49-F238E27FC236}">
                  <a16:creationId xmlns:a16="http://schemas.microsoft.com/office/drawing/2014/main" id="{AC7B84AA-1A36-F4F5-2418-9D366C31978B}"/>
                </a:ext>
              </a:extLst>
            </p:cNvPr>
            <p:cNvGrpSpPr/>
            <p:nvPr/>
          </p:nvGrpSpPr>
          <p:grpSpPr>
            <a:xfrm>
              <a:off x="5558498" y="3803940"/>
              <a:ext cx="62518" cy="62482"/>
              <a:chOff x="5558498" y="3803940"/>
              <a:chExt cx="62518" cy="62482"/>
            </a:xfrm>
          </p:grpSpPr>
          <p:sp>
            <p:nvSpPr>
              <p:cNvPr id="758" name="Freeform 757">
                <a:extLst>
                  <a:ext uri="{FF2B5EF4-FFF2-40B4-BE49-F238E27FC236}">
                    <a16:creationId xmlns:a16="http://schemas.microsoft.com/office/drawing/2014/main" id="{B83338A1-AE2B-93D4-33B3-148CF0CCF88D}"/>
                  </a:ext>
                </a:extLst>
              </p:cNvPr>
              <p:cNvSpPr/>
              <p:nvPr/>
            </p:nvSpPr>
            <p:spPr>
              <a:xfrm>
                <a:off x="5589757" y="3803940"/>
                <a:ext cx="12758" cy="62482"/>
              </a:xfrm>
              <a:custGeom>
                <a:avLst/>
                <a:gdLst>
                  <a:gd name="connsiteX0" fmla="*/ 0 w 12758"/>
                  <a:gd name="connsiteY0" fmla="*/ 0 h 62482"/>
                  <a:gd name="connsiteX1" fmla="*/ 0 w 12758"/>
                  <a:gd name="connsiteY1" fmla="*/ 62483 h 62482"/>
                </a:gdLst>
                <a:ahLst/>
                <a:cxnLst>
                  <a:cxn ang="0">
                    <a:pos x="connsiteX0" y="connsiteY0"/>
                  </a:cxn>
                  <a:cxn ang="0">
                    <a:pos x="connsiteX1" y="connsiteY1"/>
                  </a:cxn>
                </a:cxnLst>
                <a:rect l="l" t="t" r="r" b="b"/>
                <a:pathLst>
                  <a:path w="12758" h="62482">
                    <a:moveTo>
                      <a:pt x="0" y="0"/>
                    </a:moveTo>
                    <a:lnTo>
                      <a:pt x="0" y="62483"/>
                    </a:lnTo>
                  </a:path>
                </a:pathLst>
              </a:custGeom>
              <a:ln w="8670" cap="flat">
                <a:solidFill>
                  <a:srgbClr val="7030A0"/>
                </a:solidFill>
                <a:prstDash val="solid"/>
                <a:miter/>
              </a:ln>
            </p:spPr>
            <p:txBody>
              <a:bodyPr rtlCol="0" anchor="ctr"/>
              <a:lstStyle/>
              <a:p>
                <a:endParaRPr lang="en-US" dirty="0"/>
              </a:p>
            </p:txBody>
          </p:sp>
          <p:sp>
            <p:nvSpPr>
              <p:cNvPr id="759" name="Freeform 758">
                <a:extLst>
                  <a:ext uri="{FF2B5EF4-FFF2-40B4-BE49-F238E27FC236}">
                    <a16:creationId xmlns:a16="http://schemas.microsoft.com/office/drawing/2014/main" id="{4DD6DA0A-C7E7-C465-F60F-67C38CD05A4B}"/>
                  </a:ext>
                </a:extLst>
              </p:cNvPr>
              <p:cNvSpPr/>
              <p:nvPr/>
            </p:nvSpPr>
            <p:spPr>
              <a:xfrm>
                <a:off x="5558498" y="3835181"/>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sp>
          <p:nvSpPr>
            <p:cNvPr id="760" name="Freeform 759">
              <a:extLst>
                <a:ext uri="{FF2B5EF4-FFF2-40B4-BE49-F238E27FC236}">
                  <a16:creationId xmlns:a16="http://schemas.microsoft.com/office/drawing/2014/main" id="{7A35D6DF-32BC-5489-1BD7-8967FBC9ED34}"/>
                </a:ext>
              </a:extLst>
            </p:cNvPr>
            <p:cNvSpPr/>
            <p:nvPr/>
          </p:nvSpPr>
          <p:spPr>
            <a:xfrm>
              <a:off x="4954616" y="2725162"/>
              <a:ext cx="2559704" cy="1876002"/>
            </a:xfrm>
            <a:custGeom>
              <a:avLst/>
              <a:gdLst>
                <a:gd name="connsiteX0" fmla="*/ 2559704 w 2559704"/>
                <a:gd name="connsiteY0" fmla="*/ 1876003 h 1876002"/>
                <a:gd name="connsiteX1" fmla="*/ 2280156 w 2559704"/>
                <a:gd name="connsiteY1" fmla="*/ 1876003 h 1876002"/>
                <a:gd name="connsiteX2" fmla="*/ 2280156 w 2559704"/>
                <a:gd name="connsiteY2" fmla="*/ 1600570 h 1876002"/>
                <a:gd name="connsiteX3" fmla="*/ 1270283 w 2559704"/>
                <a:gd name="connsiteY3" fmla="*/ 1600570 h 1876002"/>
                <a:gd name="connsiteX4" fmla="*/ 1270283 w 2559704"/>
                <a:gd name="connsiteY4" fmla="*/ 1491672 h 1876002"/>
                <a:gd name="connsiteX5" fmla="*/ 1181863 w 2559704"/>
                <a:gd name="connsiteY5" fmla="*/ 1491672 h 1876002"/>
                <a:gd name="connsiteX6" fmla="*/ 1181863 w 2559704"/>
                <a:gd name="connsiteY6" fmla="*/ 1396929 h 1876002"/>
                <a:gd name="connsiteX7" fmla="*/ 1087064 w 2559704"/>
                <a:gd name="connsiteY7" fmla="*/ 1396929 h 1876002"/>
                <a:gd name="connsiteX8" fmla="*/ 1087064 w 2559704"/>
                <a:gd name="connsiteY8" fmla="*/ 1298359 h 1876002"/>
                <a:gd name="connsiteX9" fmla="*/ 727007 w 2559704"/>
                <a:gd name="connsiteY9" fmla="*/ 1298359 h 1876002"/>
                <a:gd name="connsiteX10" fmla="*/ 727007 w 2559704"/>
                <a:gd name="connsiteY10" fmla="*/ 1209991 h 1876002"/>
                <a:gd name="connsiteX11" fmla="*/ 716799 w 2559704"/>
                <a:gd name="connsiteY11" fmla="*/ 1209991 h 1876002"/>
                <a:gd name="connsiteX12" fmla="*/ 716799 w 2559704"/>
                <a:gd name="connsiteY12" fmla="*/ 1111932 h 1876002"/>
                <a:gd name="connsiteX13" fmla="*/ 631569 w 2559704"/>
                <a:gd name="connsiteY13" fmla="*/ 1111932 h 1876002"/>
                <a:gd name="connsiteX14" fmla="*/ 631569 w 2559704"/>
                <a:gd name="connsiteY14" fmla="*/ 1021269 h 1876002"/>
                <a:gd name="connsiteX15" fmla="*/ 558333 w 2559704"/>
                <a:gd name="connsiteY15" fmla="*/ 1021269 h 1876002"/>
                <a:gd name="connsiteX16" fmla="*/ 558333 w 2559704"/>
                <a:gd name="connsiteY16" fmla="*/ 934431 h 1876002"/>
                <a:gd name="connsiteX17" fmla="*/ 527073 w 2559704"/>
                <a:gd name="connsiteY17" fmla="*/ 934431 h 1876002"/>
                <a:gd name="connsiteX18" fmla="*/ 527073 w 2559704"/>
                <a:gd name="connsiteY18" fmla="*/ 851929 h 1876002"/>
                <a:gd name="connsiteX19" fmla="*/ 513932 w 2559704"/>
                <a:gd name="connsiteY19" fmla="*/ 851929 h 1876002"/>
                <a:gd name="connsiteX20" fmla="*/ 513932 w 2559704"/>
                <a:gd name="connsiteY20" fmla="*/ 762796 h 1876002"/>
                <a:gd name="connsiteX21" fmla="*/ 370776 w 2559704"/>
                <a:gd name="connsiteY21" fmla="*/ 762796 h 1876002"/>
                <a:gd name="connsiteX22" fmla="*/ 370776 w 2559704"/>
                <a:gd name="connsiteY22" fmla="*/ 677233 h 1876002"/>
                <a:gd name="connsiteX23" fmla="*/ 318081 w 2559704"/>
                <a:gd name="connsiteY23" fmla="*/ 677233 h 1876002"/>
                <a:gd name="connsiteX24" fmla="*/ 318081 w 2559704"/>
                <a:gd name="connsiteY24" fmla="*/ 592946 h 1876002"/>
                <a:gd name="connsiteX25" fmla="*/ 236296 w 2559704"/>
                <a:gd name="connsiteY25" fmla="*/ 592946 h 1876002"/>
                <a:gd name="connsiteX26" fmla="*/ 236296 w 2559704"/>
                <a:gd name="connsiteY26" fmla="*/ 528805 h 1876002"/>
                <a:gd name="connsiteX27" fmla="*/ 224047 w 2559704"/>
                <a:gd name="connsiteY27" fmla="*/ 528805 h 1876002"/>
                <a:gd name="connsiteX28" fmla="*/ 224047 w 2559704"/>
                <a:gd name="connsiteY28" fmla="*/ 512101 h 1876002"/>
                <a:gd name="connsiteX29" fmla="*/ 188578 w 2559704"/>
                <a:gd name="connsiteY29" fmla="*/ 512101 h 1876002"/>
                <a:gd name="connsiteX30" fmla="*/ 188578 w 2559704"/>
                <a:gd name="connsiteY30" fmla="*/ 436867 h 1876002"/>
                <a:gd name="connsiteX31" fmla="*/ 168674 w 2559704"/>
                <a:gd name="connsiteY31" fmla="*/ 436867 h 1876002"/>
                <a:gd name="connsiteX32" fmla="*/ 168674 w 2559704"/>
                <a:gd name="connsiteY32" fmla="*/ 357680 h 1876002"/>
                <a:gd name="connsiteX33" fmla="*/ 130014 w 2559704"/>
                <a:gd name="connsiteY33" fmla="*/ 357680 h 1876002"/>
                <a:gd name="connsiteX34" fmla="*/ 130014 w 2559704"/>
                <a:gd name="connsiteY34" fmla="*/ 286527 h 1876002"/>
                <a:gd name="connsiteX35" fmla="*/ 110748 w 2559704"/>
                <a:gd name="connsiteY35" fmla="*/ 286527 h 1876002"/>
                <a:gd name="connsiteX36" fmla="*/ 110748 w 2559704"/>
                <a:gd name="connsiteY36" fmla="*/ 211038 h 1876002"/>
                <a:gd name="connsiteX37" fmla="*/ 67622 w 2559704"/>
                <a:gd name="connsiteY37" fmla="*/ 211038 h 1876002"/>
                <a:gd name="connsiteX38" fmla="*/ 67622 w 2559704"/>
                <a:gd name="connsiteY38" fmla="*/ 147790 h 1876002"/>
                <a:gd name="connsiteX39" fmla="*/ 50143 w 2559704"/>
                <a:gd name="connsiteY39" fmla="*/ 147790 h 1876002"/>
                <a:gd name="connsiteX40" fmla="*/ 50143 w 2559704"/>
                <a:gd name="connsiteY40" fmla="*/ 0 h 1876002"/>
                <a:gd name="connsiteX41" fmla="*/ 0 w 2559704"/>
                <a:gd name="connsiteY41" fmla="*/ 0 h 187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59704" h="1876002">
                  <a:moveTo>
                    <a:pt x="2559704" y="1876003"/>
                  </a:moveTo>
                  <a:lnTo>
                    <a:pt x="2280156" y="1876003"/>
                  </a:lnTo>
                  <a:lnTo>
                    <a:pt x="2280156" y="1600570"/>
                  </a:lnTo>
                  <a:lnTo>
                    <a:pt x="1270283" y="1600570"/>
                  </a:lnTo>
                  <a:lnTo>
                    <a:pt x="1270283" y="1491672"/>
                  </a:lnTo>
                  <a:lnTo>
                    <a:pt x="1181863" y="1491672"/>
                  </a:lnTo>
                  <a:lnTo>
                    <a:pt x="1181863" y="1396929"/>
                  </a:lnTo>
                  <a:lnTo>
                    <a:pt x="1087064" y="1396929"/>
                  </a:lnTo>
                  <a:lnTo>
                    <a:pt x="1087064" y="1298359"/>
                  </a:lnTo>
                  <a:lnTo>
                    <a:pt x="727007" y="1298359"/>
                  </a:lnTo>
                  <a:lnTo>
                    <a:pt x="727007" y="1209991"/>
                  </a:lnTo>
                  <a:lnTo>
                    <a:pt x="716799" y="1209991"/>
                  </a:lnTo>
                  <a:lnTo>
                    <a:pt x="716799" y="1111932"/>
                  </a:lnTo>
                  <a:lnTo>
                    <a:pt x="631569" y="1111932"/>
                  </a:lnTo>
                  <a:lnTo>
                    <a:pt x="631569" y="1021269"/>
                  </a:lnTo>
                  <a:lnTo>
                    <a:pt x="558333" y="1021269"/>
                  </a:lnTo>
                  <a:lnTo>
                    <a:pt x="558333" y="934431"/>
                  </a:lnTo>
                  <a:lnTo>
                    <a:pt x="527073" y="934431"/>
                  </a:lnTo>
                  <a:lnTo>
                    <a:pt x="527073" y="851929"/>
                  </a:lnTo>
                  <a:lnTo>
                    <a:pt x="513932" y="851929"/>
                  </a:lnTo>
                  <a:lnTo>
                    <a:pt x="513932" y="762796"/>
                  </a:lnTo>
                  <a:lnTo>
                    <a:pt x="370776" y="762796"/>
                  </a:lnTo>
                  <a:lnTo>
                    <a:pt x="370776" y="677233"/>
                  </a:lnTo>
                  <a:lnTo>
                    <a:pt x="318081" y="677233"/>
                  </a:lnTo>
                  <a:lnTo>
                    <a:pt x="318081" y="592946"/>
                  </a:lnTo>
                  <a:lnTo>
                    <a:pt x="236296" y="592946"/>
                  </a:lnTo>
                  <a:lnTo>
                    <a:pt x="236296" y="528805"/>
                  </a:lnTo>
                  <a:lnTo>
                    <a:pt x="224047" y="528805"/>
                  </a:lnTo>
                  <a:lnTo>
                    <a:pt x="224047" y="512101"/>
                  </a:lnTo>
                  <a:lnTo>
                    <a:pt x="188578" y="512101"/>
                  </a:lnTo>
                  <a:lnTo>
                    <a:pt x="188578" y="436867"/>
                  </a:lnTo>
                  <a:lnTo>
                    <a:pt x="168674" y="436867"/>
                  </a:lnTo>
                  <a:lnTo>
                    <a:pt x="168674" y="357680"/>
                  </a:lnTo>
                  <a:lnTo>
                    <a:pt x="130014" y="357680"/>
                  </a:lnTo>
                  <a:lnTo>
                    <a:pt x="130014" y="286527"/>
                  </a:lnTo>
                  <a:lnTo>
                    <a:pt x="110748" y="286527"/>
                  </a:lnTo>
                  <a:lnTo>
                    <a:pt x="110748" y="211038"/>
                  </a:lnTo>
                  <a:lnTo>
                    <a:pt x="67622" y="211038"/>
                  </a:lnTo>
                  <a:lnTo>
                    <a:pt x="67622" y="147790"/>
                  </a:lnTo>
                  <a:lnTo>
                    <a:pt x="50143" y="147790"/>
                  </a:lnTo>
                  <a:lnTo>
                    <a:pt x="50143" y="0"/>
                  </a:lnTo>
                  <a:lnTo>
                    <a:pt x="0" y="0"/>
                  </a:lnTo>
                </a:path>
              </a:pathLst>
            </a:custGeom>
            <a:noFill/>
            <a:ln w="12751" cap="flat">
              <a:solidFill>
                <a:srgbClr val="7030A0"/>
              </a:solidFill>
              <a:prstDash val="solid"/>
              <a:miter/>
            </a:ln>
          </p:spPr>
          <p:txBody>
            <a:bodyPr rtlCol="0" anchor="ctr"/>
            <a:lstStyle/>
            <a:p>
              <a:endParaRPr lang="en-US" dirty="0"/>
            </a:p>
          </p:txBody>
        </p:sp>
      </p:grpSp>
      <p:grpSp>
        <p:nvGrpSpPr>
          <p:cNvPr id="761" name="Graphic 692">
            <a:extLst>
              <a:ext uri="{FF2B5EF4-FFF2-40B4-BE49-F238E27FC236}">
                <a16:creationId xmlns:a16="http://schemas.microsoft.com/office/drawing/2014/main" id="{F069DB4D-1597-6E56-78E4-2949E522A922}"/>
              </a:ext>
            </a:extLst>
          </p:cNvPr>
          <p:cNvGrpSpPr/>
          <p:nvPr/>
        </p:nvGrpSpPr>
        <p:grpSpPr>
          <a:xfrm>
            <a:off x="4879721" y="2725162"/>
            <a:ext cx="3068531" cy="2231132"/>
            <a:chOff x="4879721" y="2725162"/>
            <a:chExt cx="3068531" cy="2231132"/>
          </a:xfrm>
          <a:noFill/>
        </p:grpSpPr>
        <p:sp>
          <p:nvSpPr>
            <p:cNvPr id="762" name="Freeform 761">
              <a:extLst>
                <a:ext uri="{FF2B5EF4-FFF2-40B4-BE49-F238E27FC236}">
                  <a16:creationId xmlns:a16="http://schemas.microsoft.com/office/drawing/2014/main" id="{4ADD6C99-E229-9622-9646-94480A399C1E}"/>
                </a:ext>
              </a:extLst>
            </p:cNvPr>
            <p:cNvSpPr/>
            <p:nvPr/>
          </p:nvSpPr>
          <p:spPr>
            <a:xfrm>
              <a:off x="4948747" y="2725162"/>
              <a:ext cx="2999505" cy="2157556"/>
            </a:xfrm>
            <a:custGeom>
              <a:avLst/>
              <a:gdLst>
                <a:gd name="connsiteX0" fmla="*/ 1786 w 2999505"/>
                <a:gd name="connsiteY0" fmla="*/ 0 h 2157556"/>
                <a:gd name="connsiteX1" fmla="*/ 1786 w 2999505"/>
                <a:gd name="connsiteY1" fmla="*/ 2157429 h 2157556"/>
                <a:gd name="connsiteX2" fmla="*/ 2999506 w 2999505"/>
                <a:gd name="connsiteY2" fmla="*/ 2157557 h 2157556"/>
                <a:gd name="connsiteX3" fmla="*/ 0 w 2999505"/>
                <a:gd name="connsiteY3" fmla="*/ 2157557 h 2157556"/>
              </a:gdLst>
              <a:ahLst/>
              <a:cxnLst>
                <a:cxn ang="0">
                  <a:pos x="connsiteX0" y="connsiteY0"/>
                </a:cxn>
                <a:cxn ang="0">
                  <a:pos x="connsiteX1" y="connsiteY1"/>
                </a:cxn>
                <a:cxn ang="0">
                  <a:pos x="connsiteX2" y="connsiteY2"/>
                </a:cxn>
                <a:cxn ang="0">
                  <a:pos x="connsiteX3" y="connsiteY3"/>
                </a:cxn>
              </a:cxnLst>
              <a:rect l="l" t="t" r="r" b="b"/>
              <a:pathLst>
                <a:path w="2999505" h="2157556">
                  <a:moveTo>
                    <a:pt x="1786" y="0"/>
                  </a:moveTo>
                  <a:lnTo>
                    <a:pt x="1786" y="2157429"/>
                  </a:lnTo>
                  <a:moveTo>
                    <a:pt x="2999506" y="2157557"/>
                  </a:moveTo>
                  <a:lnTo>
                    <a:pt x="0" y="2157557"/>
                  </a:lnTo>
                </a:path>
              </a:pathLst>
            </a:custGeom>
            <a:noFill/>
            <a:ln w="12751" cap="flat">
              <a:solidFill>
                <a:srgbClr val="231F20"/>
              </a:solidFill>
              <a:prstDash val="solid"/>
              <a:miter/>
            </a:ln>
          </p:spPr>
          <p:txBody>
            <a:bodyPr rtlCol="0" anchor="ctr"/>
            <a:lstStyle/>
            <a:p>
              <a:endParaRPr lang="en-US" dirty="0"/>
            </a:p>
          </p:txBody>
        </p:sp>
        <p:sp>
          <p:nvSpPr>
            <p:cNvPr id="763" name="Freeform 762">
              <a:extLst>
                <a:ext uri="{FF2B5EF4-FFF2-40B4-BE49-F238E27FC236}">
                  <a16:creationId xmlns:a16="http://schemas.microsoft.com/office/drawing/2014/main" id="{344C19AB-A9EA-2D11-57F3-062F722D0641}"/>
                </a:ext>
              </a:extLst>
            </p:cNvPr>
            <p:cNvSpPr/>
            <p:nvPr/>
          </p:nvSpPr>
          <p:spPr>
            <a:xfrm>
              <a:off x="4948747"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64" name="Freeform 763">
              <a:extLst>
                <a:ext uri="{FF2B5EF4-FFF2-40B4-BE49-F238E27FC236}">
                  <a16:creationId xmlns:a16="http://schemas.microsoft.com/office/drawing/2014/main" id="{69B3D328-0EE2-AFF7-594E-F0043C880F04}"/>
                </a:ext>
              </a:extLst>
            </p:cNvPr>
            <p:cNvSpPr/>
            <p:nvPr/>
          </p:nvSpPr>
          <p:spPr>
            <a:xfrm>
              <a:off x="5346826"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65" name="Freeform 764">
              <a:extLst>
                <a:ext uri="{FF2B5EF4-FFF2-40B4-BE49-F238E27FC236}">
                  <a16:creationId xmlns:a16="http://schemas.microsoft.com/office/drawing/2014/main" id="{43401180-F0FF-301D-10A3-9EA447269BED}"/>
                </a:ext>
              </a:extLst>
            </p:cNvPr>
            <p:cNvSpPr/>
            <p:nvPr/>
          </p:nvSpPr>
          <p:spPr>
            <a:xfrm>
              <a:off x="5741972"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66" name="Freeform 765">
              <a:extLst>
                <a:ext uri="{FF2B5EF4-FFF2-40B4-BE49-F238E27FC236}">
                  <a16:creationId xmlns:a16="http://schemas.microsoft.com/office/drawing/2014/main" id="{4161D61B-783D-E4A4-0995-FB364CD794E2}"/>
                </a:ext>
              </a:extLst>
            </p:cNvPr>
            <p:cNvSpPr/>
            <p:nvPr/>
          </p:nvSpPr>
          <p:spPr>
            <a:xfrm>
              <a:off x="6145283"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67" name="Freeform 766">
              <a:extLst>
                <a:ext uri="{FF2B5EF4-FFF2-40B4-BE49-F238E27FC236}">
                  <a16:creationId xmlns:a16="http://schemas.microsoft.com/office/drawing/2014/main" id="{6CB184C8-BD8B-6F01-6166-10CAABDD6DAF}"/>
                </a:ext>
              </a:extLst>
            </p:cNvPr>
            <p:cNvSpPr/>
            <p:nvPr/>
          </p:nvSpPr>
          <p:spPr>
            <a:xfrm>
              <a:off x="6935318"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68" name="Freeform 767">
              <a:extLst>
                <a:ext uri="{FF2B5EF4-FFF2-40B4-BE49-F238E27FC236}">
                  <a16:creationId xmlns:a16="http://schemas.microsoft.com/office/drawing/2014/main" id="{22152E5B-0EE4-ECB7-21F6-2CEF7128418D}"/>
                </a:ext>
              </a:extLst>
            </p:cNvPr>
            <p:cNvSpPr/>
            <p:nvPr/>
          </p:nvSpPr>
          <p:spPr>
            <a:xfrm>
              <a:off x="6538259"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69" name="Freeform 768">
              <a:extLst>
                <a:ext uri="{FF2B5EF4-FFF2-40B4-BE49-F238E27FC236}">
                  <a16:creationId xmlns:a16="http://schemas.microsoft.com/office/drawing/2014/main" id="{B438EED9-219B-1B0A-68AC-D8491C26AF23}"/>
                </a:ext>
              </a:extLst>
            </p:cNvPr>
            <p:cNvSpPr/>
            <p:nvPr/>
          </p:nvSpPr>
          <p:spPr>
            <a:xfrm>
              <a:off x="7334546"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70" name="Freeform 769">
              <a:extLst>
                <a:ext uri="{FF2B5EF4-FFF2-40B4-BE49-F238E27FC236}">
                  <a16:creationId xmlns:a16="http://schemas.microsoft.com/office/drawing/2014/main" id="{623A23E2-7337-8FD1-C25B-CB3E935AA0D8}"/>
                </a:ext>
              </a:extLst>
            </p:cNvPr>
            <p:cNvSpPr/>
            <p:nvPr/>
          </p:nvSpPr>
          <p:spPr>
            <a:xfrm>
              <a:off x="7729564" y="4880295"/>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772" name="Freeform 771">
              <a:extLst>
                <a:ext uri="{FF2B5EF4-FFF2-40B4-BE49-F238E27FC236}">
                  <a16:creationId xmlns:a16="http://schemas.microsoft.com/office/drawing/2014/main" id="{F2621A53-833F-F45E-A53B-26A5CDE776F5}"/>
                </a:ext>
              </a:extLst>
            </p:cNvPr>
            <p:cNvSpPr/>
            <p:nvPr/>
          </p:nvSpPr>
          <p:spPr>
            <a:xfrm>
              <a:off x="4879721" y="4882718"/>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6A0FFCD0-4DBA-3EC4-04C7-3098E452CC03}"/>
                </a:ext>
              </a:extLst>
            </p:cNvPr>
            <p:cNvSpPr/>
            <p:nvPr/>
          </p:nvSpPr>
          <p:spPr>
            <a:xfrm>
              <a:off x="4879721" y="3584231"/>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775" name="Freeform 774">
              <a:extLst>
                <a:ext uri="{FF2B5EF4-FFF2-40B4-BE49-F238E27FC236}">
                  <a16:creationId xmlns:a16="http://schemas.microsoft.com/office/drawing/2014/main" id="{795729B3-CF5E-5F57-8F96-A221A880F5A1}"/>
                </a:ext>
              </a:extLst>
            </p:cNvPr>
            <p:cNvSpPr/>
            <p:nvPr/>
          </p:nvSpPr>
          <p:spPr>
            <a:xfrm>
              <a:off x="4879721" y="4018420"/>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7260C5FC-F70A-11D4-FCCD-3F210A41119D}"/>
                </a:ext>
              </a:extLst>
            </p:cNvPr>
            <p:cNvSpPr/>
            <p:nvPr/>
          </p:nvSpPr>
          <p:spPr>
            <a:xfrm>
              <a:off x="4879721" y="2725162"/>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grpSp>
      <p:grpSp>
        <p:nvGrpSpPr>
          <p:cNvPr id="781" name="Graphic 778">
            <a:extLst>
              <a:ext uri="{FF2B5EF4-FFF2-40B4-BE49-F238E27FC236}">
                <a16:creationId xmlns:a16="http://schemas.microsoft.com/office/drawing/2014/main" id="{4CA43C2B-49C8-F721-2301-2D776DB18146}"/>
              </a:ext>
            </a:extLst>
          </p:cNvPr>
          <p:cNvGrpSpPr/>
          <p:nvPr/>
        </p:nvGrpSpPr>
        <p:grpSpPr>
          <a:xfrm>
            <a:off x="8838965" y="2732863"/>
            <a:ext cx="1735857" cy="1582208"/>
            <a:chOff x="8838965" y="2732863"/>
            <a:chExt cx="1735857" cy="1582208"/>
          </a:xfrm>
          <a:noFill/>
        </p:grpSpPr>
        <p:grpSp>
          <p:nvGrpSpPr>
            <p:cNvPr id="782" name="Graphic 778">
              <a:extLst>
                <a:ext uri="{FF2B5EF4-FFF2-40B4-BE49-F238E27FC236}">
                  <a16:creationId xmlns:a16="http://schemas.microsoft.com/office/drawing/2014/main" id="{3C13ECB3-94B6-47B7-2116-1A9D20243A3B}"/>
                </a:ext>
              </a:extLst>
            </p:cNvPr>
            <p:cNvGrpSpPr/>
            <p:nvPr/>
          </p:nvGrpSpPr>
          <p:grpSpPr>
            <a:xfrm>
              <a:off x="10512304" y="4252588"/>
              <a:ext cx="62518" cy="62482"/>
              <a:chOff x="10512304" y="4252588"/>
              <a:chExt cx="62518" cy="62482"/>
            </a:xfrm>
          </p:grpSpPr>
          <p:sp>
            <p:nvSpPr>
              <p:cNvPr id="783" name="Freeform 782">
                <a:extLst>
                  <a:ext uri="{FF2B5EF4-FFF2-40B4-BE49-F238E27FC236}">
                    <a16:creationId xmlns:a16="http://schemas.microsoft.com/office/drawing/2014/main" id="{02D22A6D-24EC-E097-6A94-3395BA169D50}"/>
                  </a:ext>
                </a:extLst>
              </p:cNvPr>
              <p:cNvSpPr/>
              <p:nvPr/>
            </p:nvSpPr>
            <p:spPr>
              <a:xfrm>
                <a:off x="10543563" y="425258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784" name="Freeform 783">
                <a:extLst>
                  <a:ext uri="{FF2B5EF4-FFF2-40B4-BE49-F238E27FC236}">
                    <a16:creationId xmlns:a16="http://schemas.microsoft.com/office/drawing/2014/main" id="{CB1E0AE0-0D02-DBC5-0140-468E7088AEBB}"/>
                  </a:ext>
                </a:extLst>
              </p:cNvPr>
              <p:cNvSpPr/>
              <p:nvPr/>
            </p:nvSpPr>
            <p:spPr>
              <a:xfrm>
                <a:off x="10512304" y="4283829"/>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grpSp>
          <p:nvGrpSpPr>
            <p:cNvPr id="785" name="Graphic 778">
              <a:extLst>
                <a:ext uri="{FF2B5EF4-FFF2-40B4-BE49-F238E27FC236}">
                  <a16:creationId xmlns:a16="http://schemas.microsoft.com/office/drawing/2014/main" id="{B471D51E-FA27-A487-CB50-FAE1EE57161B}"/>
                </a:ext>
              </a:extLst>
            </p:cNvPr>
            <p:cNvGrpSpPr/>
            <p:nvPr/>
          </p:nvGrpSpPr>
          <p:grpSpPr>
            <a:xfrm>
              <a:off x="9953333" y="4252588"/>
              <a:ext cx="62518" cy="62482"/>
              <a:chOff x="9953333" y="4252588"/>
              <a:chExt cx="62518" cy="62482"/>
            </a:xfrm>
          </p:grpSpPr>
          <p:sp>
            <p:nvSpPr>
              <p:cNvPr id="786" name="Freeform 785">
                <a:extLst>
                  <a:ext uri="{FF2B5EF4-FFF2-40B4-BE49-F238E27FC236}">
                    <a16:creationId xmlns:a16="http://schemas.microsoft.com/office/drawing/2014/main" id="{A1B27344-7C1B-DF49-A1B3-E70A44E2A3A2}"/>
                  </a:ext>
                </a:extLst>
              </p:cNvPr>
              <p:cNvSpPr/>
              <p:nvPr/>
            </p:nvSpPr>
            <p:spPr>
              <a:xfrm>
                <a:off x="9984593" y="425258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F5AC3DB2-5E06-4DEA-F548-99E1C8B223BB}"/>
                  </a:ext>
                </a:extLst>
              </p:cNvPr>
              <p:cNvSpPr/>
              <p:nvPr/>
            </p:nvSpPr>
            <p:spPr>
              <a:xfrm>
                <a:off x="9953333" y="4283829"/>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grpSp>
          <p:nvGrpSpPr>
            <p:cNvPr id="788" name="Graphic 778">
              <a:extLst>
                <a:ext uri="{FF2B5EF4-FFF2-40B4-BE49-F238E27FC236}">
                  <a16:creationId xmlns:a16="http://schemas.microsoft.com/office/drawing/2014/main" id="{902937AA-3AB4-FF6E-2434-75BCDC0B2D76}"/>
                </a:ext>
              </a:extLst>
            </p:cNvPr>
            <p:cNvGrpSpPr/>
            <p:nvPr/>
          </p:nvGrpSpPr>
          <p:grpSpPr>
            <a:xfrm>
              <a:off x="9376500" y="3953438"/>
              <a:ext cx="62646" cy="62482"/>
              <a:chOff x="9376500" y="3953438"/>
              <a:chExt cx="62646" cy="62482"/>
            </a:xfrm>
          </p:grpSpPr>
          <p:sp>
            <p:nvSpPr>
              <p:cNvPr id="789" name="Freeform 788">
                <a:extLst>
                  <a:ext uri="{FF2B5EF4-FFF2-40B4-BE49-F238E27FC236}">
                    <a16:creationId xmlns:a16="http://schemas.microsoft.com/office/drawing/2014/main" id="{1D02D2F8-03B3-B98E-90F3-1122B4944F5D}"/>
                  </a:ext>
                </a:extLst>
              </p:cNvPr>
              <p:cNvSpPr/>
              <p:nvPr/>
            </p:nvSpPr>
            <p:spPr>
              <a:xfrm>
                <a:off x="9407760" y="395343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790" name="Freeform 789">
                <a:extLst>
                  <a:ext uri="{FF2B5EF4-FFF2-40B4-BE49-F238E27FC236}">
                    <a16:creationId xmlns:a16="http://schemas.microsoft.com/office/drawing/2014/main" id="{3C486D61-0FD6-8BA0-3E80-914A4A157131}"/>
                  </a:ext>
                </a:extLst>
              </p:cNvPr>
              <p:cNvSpPr/>
              <p:nvPr/>
            </p:nvSpPr>
            <p:spPr>
              <a:xfrm>
                <a:off x="9376500" y="3984679"/>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5E8298"/>
                </a:solidFill>
                <a:prstDash val="solid"/>
                <a:miter/>
              </a:ln>
            </p:spPr>
            <p:txBody>
              <a:bodyPr rtlCol="0" anchor="ctr"/>
              <a:lstStyle/>
              <a:p>
                <a:endParaRPr lang="en-US" dirty="0"/>
              </a:p>
            </p:txBody>
          </p:sp>
        </p:grpSp>
        <p:grpSp>
          <p:nvGrpSpPr>
            <p:cNvPr id="791" name="Graphic 778">
              <a:extLst>
                <a:ext uri="{FF2B5EF4-FFF2-40B4-BE49-F238E27FC236}">
                  <a16:creationId xmlns:a16="http://schemas.microsoft.com/office/drawing/2014/main" id="{FD046AF2-5C01-C1CD-0835-EE79414CC0A1}"/>
                </a:ext>
              </a:extLst>
            </p:cNvPr>
            <p:cNvGrpSpPr/>
            <p:nvPr/>
          </p:nvGrpSpPr>
          <p:grpSpPr>
            <a:xfrm>
              <a:off x="9086234" y="3270849"/>
              <a:ext cx="62518" cy="62482"/>
              <a:chOff x="9086234" y="3270849"/>
              <a:chExt cx="62518" cy="62482"/>
            </a:xfrm>
          </p:grpSpPr>
          <p:sp>
            <p:nvSpPr>
              <p:cNvPr id="792" name="Freeform 791">
                <a:extLst>
                  <a:ext uri="{FF2B5EF4-FFF2-40B4-BE49-F238E27FC236}">
                    <a16:creationId xmlns:a16="http://schemas.microsoft.com/office/drawing/2014/main" id="{1CD791E8-91A1-BB44-0552-56D32C172CAD}"/>
                  </a:ext>
                </a:extLst>
              </p:cNvPr>
              <p:cNvSpPr/>
              <p:nvPr/>
            </p:nvSpPr>
            <p:spPr>
              <a:xfrm>
                <a:off x="9117493" y="3270849"/>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793" name="Freeform 792">
                <a:extLst>
                  <a:ext uri="{FF2B5EF4-FFF2-40B4-BE49-F238E27FC236}">
                    <a16:creationId xmlns:a16="http://schemas.microsoft.com/office/drawing/2014/main" id="{7578A101-A6F1-4DB5-DBCD-8376ED796392}"/>
                  </a:ext>
                </a:extLst>
              </p:cNvPr>
              <p:cNvSpPr/>
              <p:nvPr/>
            </p:nvSpPr>
            <p:spPr>
              <a:xfrm>
                <a:off x="9086234" y="3302090"/>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grpSp>
          <p:nvGrpSpPr>
            <p:cNvPr id="794" name="Graphic 778">
              <a:extLst>
                <a:ext uri="{FF2B5EF4-FFF2-40B4-BE49-F238E27FC236}">
                  <a16:creationId xmlns:a16="http://schemas.microsoft.com/office/drawing/2014/main" id="{98716943-1222-BFCE-0B4C-B8C739C57264}"/>
                </a:ext>
              </a:extLst>
            </p:cNvPr>
            <p:cNvGrpSpPr/>
            <p:nvPr/>
          </p:nvGrpSpPr>
          <p:grpSpPr>
            <a:xfrm>
              <a:off x="8986459" y="2869559"/>
              <a:ext cx="62518" cy="62482"/>
              <a:chOff x="8986459" y="2869559"/>
              <a:chExt cx="62518" cy="62482"/>
            </a:xfrm>
          </p:grpSpPr>
          <p:sp>
            <p:nvSpPr>
              <p:cNvPr id="795" name="Freeform 794">
                <a:extLst>
                  <a:ext uri="{FF2B5EF4-FFF2-40B4-BE49-F238E27FC236}">
                    <a16:creationId xmlns:a16="http://schemas.microsoft.com/office/drawing/2014/main" id="{03B1FACE-4685-C075-251E-C54C19307CB2}"/>
                  </a:ext>
                </a:extLst>
              </p:cNvPr>
              <p:cNvSpPr/>
              <p:nvPr/>
            </p:nvSpPr>
            <p:spPr>
              <a:xfrm>
                <a:off x="9017718" y="2869559"/>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5E8298"/>
                </a:solidFill>
                <a:prstDash val="solid"/>
                <a:miter/>
              </a:ln>
            </p:spPr>
            <p:txBody>
              <a:bodyPr rtlCol="0" anchor="ctr"/>
              <a:lstStyle/>
              <a:p>
                <a:endParaRPr lang="en-US" dirty="0"/>
              </a:p>
            </p:txBody>
          </p:sp>
          <p:sp>
            <p:nvSpPr>
              <p:cNvPr id="796" name="Freeform 795">
                <a:extLst>
                  <a:ext uri="{FF2B5EF4-FFF2-40B4-BE49-F238E27FC236}">
                    <a16:creationId xmlns:a16="http://schemas.microsoft.com/office/drawing/2014/main" id="{AB6DFC80-CBDB-FBC4-F502-46A117A85682}"/>
                  </a:ext>
                </a:extLst>
              </p:cNvPr>
              <p:cNvSpPr/>
              <p:nvPr/>
            </p:nvSpPr>
            <p:spPr>
              <a:xfrm>
                <a:off x="8986459" y="2900800"/>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5E8298"/>
                </a:solidFill>
                <a:prstDash val="solid"/>
                <a:miter/>
              </a:ln>
            </p:spPr>
            <p:txBody>
              <a:bodyPr rtlCol="0" anchor="ctr"/>
              <a:lstStyle/>
              <a:p>
                <a:endParaRPr lang="en-US" dirty="0"/>
              </a:p>
            </p:txBody>
          </p:sp>
        </p:grpSp>
        <p:sp>
          <p:nvSpPr>
            <p:cNvPr id="797" name="Freeform 796">
              <a:extLst>
                <a:ext uri="{FF2B5EF4-FFF2-40B4-BE49-F238E27FC236}">
                  <a16:creationId xmlns:a16="http://schemas.microsoft.com/office/drawing/2014/main" id="{EFA3F016-528A-4C05-31D0-D63DAEE8AFA1}"/>
                </a:ext>
              </a:extLst>
            </p:cNvPr>
            <p:cNvSpPr/>
            <p:nvPr/>
          </p:nvSpPr>
          <p:spPr>
            <a:xfrm>
              <a:off x="8838965" y="2732863"/>
              <a:ext cx="1704598" cy="1550966"/>
            </a:xfrm>
            <a:custGeom>
              <a:avLst/>
              <a:gdLst>
                <a:gd name="connsiteX0" fmla="*/ 1704599 w 1704598"/>
                <a:gd name="connsiteY0" fmla="*/ 1550967 h 1550966"/>
                <a:gd name="connsiteX1" fmla="*/ 1130317 w 1704598"/>
                <a:gd name="connsiteY1" fmla="*/ 1550967 h 1550966"/>
                <a:gd name="connsiteX2" fmla="*/ 1130317 w 1704598"/>
                <a:gd name="connsiteY2" fmla="*/ 1250414 h 1550966"/>
                <a:gd name="connsiteX3" fmla="*/ 553484 w 1704598"/>
                <a:gd name="connsiteY3" fmla="*/ 1250414 h 1550966"/>
                <a:gd name="connsiteX4" fmla="*/ 553484 w 1704598"/>
                <a:gd name="connsiteY4" fmla="*/ 1024329 h 1550966"/>
                <a:gd name="connsiteX5" fmla="*/ 492114 w 1704598"/>
                <a:gd name="connsiteY5" fmla="*/ 1024329 h 1550966"/>
                <a:gd name="connsiteX6" fmla="*/ 492114 w 1704598"/>
                <a:gd name="connsiteY6" fmla="*/ 796842 h 1550966"/>
                <a:gd name="connsiteX7" fmla="*/ 442226 w 1704598"/>
                <a:gd name="connsiteY7" fmla="*/ 796842 h 1550966"/>
                <a:gd name="connsiteX8" fmla="*/ 442226 w 1704598"/>
                <a:gd name="connsiteY8" fmla="*/ 570503 h 1550966"/>
                <a:gd name="connsiteX9" fmla="*/ 238848 w 1704598"/>
                <a:gd name="connsiteY9" fmla="*/ 570503 h 1550966"/>
                <a:gd name="connsiteX10" fmla="*/ 238848 w 1704598"/>
                <a:gd name="connsiteY10" fmla="*/ 367244 h 1550966"/>
                <a:gd name="connsiteX11" fmla="*/ 206951 w 1704598"/>
                <a:gd name="connsiteY11" fmla="*/ 367244 h 1550966"/>
                <a:gd name="connsiteX12" fmla="*/ 206951 w 1704598"/>
                <a:gd name="connsiteY12" fmla="*/ 169213 h 1550966"/>
                <a:gd name="connsiteX13" fmla="*/ 64943 w 1704598"/>
                <a:gd name="connsiteY13" fmla="*/ 169213 h 1550966"/>
                <a:gd name="connsiteX14" fmla="*/ 64943 w 1704598"/>
                <a:gd name="connsiteY14" fmla="*/ 0 h 1550966"/>
                <a:gd name="connsiteX15" fmla="*/ 0 w 1704598"/>
                <a:gd name="connsiteY15" fmla="*/ 0 h 155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4598" h="1550966">
                  <a:moveTo>
                    <a:pt x="1704599" y="1550967"/>
                  </a:moveTo>
                  <a:lnTo>
                    <a:pt x="1130317" y="1550967"/>
                  </a:lnTo>
                  <a:lnTo>
                    <a:pt x="1130317" y="1250414"/>
                  </a:lnTo>
                  <a:lnTo>
                    <a:pt x="553484" y="1250414"/>
                  </a:lnTo>
                  <a:lnTo>
                    <a:pt x="553484" y="1024329"/>
                  </a:lnTo>
                  <a:lnTo>
                    <a:pt x="492114" y="1024329"/>
                  </a:lnTo>
                  <a:lnTo>
                    <a:pt x="492114" y="796842"/>
                  </a:lnTo>
                  <a:lnTo>
                    <a:pt x="442226" y="796842"/>
                  </a:lnTo>
                  <a:lnTo>
                    <a:pt x="442226" y="570503"/>
                  </a:lnTo>
                  <a:lnTo>
                    <a:pt x="238848" y="570503"/>
                  </a:lnTo>
                  <a:lnTo>
                    <a:pt x="238848" y="367244"/>
                  </a:lnTo>
                  <a:lnTo>
                    <a:pt x="206951" y="367244"/>
                  </a:lnTo>
                  <a:lnTo>
                    <a:pt x="206951" y="169213"/>
                  </a:lnTo>
                  <a:lnTo>
                    <a:pt x="64943" y="169213"/>
                  </a:lnTo>
                  <a:lnTo>
                    <a:pt x="64943" y="0"/>
                  </a:lnTo>
                  <a:lnTo>
                    <a:pt x="0" y="0"/>
                  </a:lnTo>
                </a:path>
              </a:pathLst>
            </a:custGeom>
            <a:noFill/>
            <a:ln w="12751" cap="flat">
              <a:solidFill>
                <a:srgbClr val="5E8298"/>
              </a:solidFill>
              <a:prstDash val="solid"/>
              <a:miter/>
            </a:ln>
          </p:spPr>
          <p:txBody>
            <a:bodyPr rtlCol="0" anchor="ctr"/>
            <a:lstStyle/>
            <a:p>
              <a:endParaRPr lang="en-US" dirty="0"/>
            </a:p>
          </p:txBody>
        </p:sp>
      </p:grpSp>
      <p:grpSp>
        <p:nvGrpSpPr>
          <p:cNvPr id="798" name="Graphic 778">
            <a:extLst>
              <a:ext uri="{FF2B5EF4-FFF2-40B4-BE49-F238E27FC236}">
                <a16:creationId xmlns:a16="http://schemas.microsoft.com/office/drawing/2014/main" id="{CBC9E781-EA25-B5FF-E8CB-725EECCAB769}"/>
              </a:ext>
            </a:extLst>
          </p:cNvPr>
          <p:cNvGrpSpPr/>
          <p:nvPr/>
        </p:nvGrpSpPr>
        <p:grpSpPr>
          <a:xfrm>
            <a:off x="8838965" y="2728144"/>
            <a:ext cx="2578077" cy="1366452"/>
            <a:chOff x="8838965" y="2728144"/>
            <a:chExt cx="2578077" cy="1366452"/>
          </a:xfrm>
          <a:noFill/>
        </p:grpSpPr>
        <p:grpSp>
          <p:nvGrpSpPr>
            <p:cNvPr id="799" name="Graphic 778">
              <a:extLst>
                <a:ext uri="{FF2B5EF4-FFF2-40B4-BE49-F238E27FC236}">
                  <a16:creationId xmlns:a16="http://schemas.microsoft.com/office/drawing/2014/main" id="{D3755365-C145-209B-605A-BEE995C01E4F}"/>
                </a:ext>
              </a:extLst>
            </p:cNvPr>
            <p:cNvGrpSpPr/>
            <p:nvPr/>
          </p:nvGrpSpPr>
          <p:grpSpPr>
            <a:xfrm>
              <a:off x="11132517" y="3863922"/>
              <a:ext cx="62646" cy="62482"/>
              <a:chOff x="11132517" y="3863922"/>
              <a:chExt cx="62646" cy="62482"/>
            </a:xfrm>
          </p:grpSpPr>
          <p:sp>
            <p:nvSpPr>
              <p:cNvPr id="800" name="Freeform 799">
                <a:extLst>
                  <a:ext uri="{FF2B5EF4-FFF2-40B4-BE49-F238E27FC236}">
                    <a16:creationId xmlns:a16="http://schemas.microsoft.com/office/drawing/2014/main" id="{CCAEF3C4-32C3-4CC4-D037-09639E1C2C79}"/>
                  </a:ext>
                </a:extLst>
              </p:cNvPr>
              <p:cNvSpPr/>
              <p:nvPr/>
            </p:nvSpPr>
            <p:spPr>
              <a:xfrm>
                <a:off x="11163777" y="3863922"/>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801" name="Freeform 800">
                <a:extLst>
                  <a:ext uri="{FF2B5EF4-FFF2-40B4-BE49-F238E27FC236}">
                    <a16:creationId xmlns:a16="http://schemas.microsoft.com/office/drawing/2014/main" id="{1110FB24-8D5A-CF41-1B02-49B025D0D981}"/>
                  </a:ext>
                </a:extLst>
              </p:cNvPr>
              <p:cNvSpPr/>
              <p:nvPr/>
            </p:nvSpPr>
            <p:spPr>
              <a:xfrm>
                <a:off x="11132517" y="3895163"/>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C6573B"/>
                </a:solidFill>
                <a:prstDash val="solid"/>
                <a:miter/>
              </a:ln>
            </p:spPr>
            <p:txBody>
              <a:bodyPr rtlCol="0" anchor="ctr"/>
              <a:lstStyle/>
              <a:p>
                <a:endParaRPr lang="en-US" dirty="0"/>
              </a:p>
            </p:txBody>
          </p:sp>
        </p:grpSp>
        <p:grpSp>
          <p:nvGrpSpPr>
            <p:cNvPr id="802" name="Graphic 778">
              <a:extLst>
                <a:ext uri="{FF2B5EF4-FFF2-40B4-BE49-F238E27FC236}">
                  <a16:creationId xmlns:a16="http://schemas.microsoft.com/office/drawing/2014/main" id="{36B5A28C-ADC4-916C-91AF-C21A48167D5F}"/>
                </a:ext>
              </a:extLst>
            </p:cNvPr>
            <p:cNvGrpSpPr/>
            <p:nvPr/>
          </p:nvGrpSpPr>
          <p:grpSpPr>
            <a:xfrm>
              <a:off x="10559639" y="3528940"/>
              <a:ext cx="62518" cy="62609"/>
              <a:chOff x="10559639" y="3528940"/>
              <a:chExt cx="62518" cy="62609"/>
            </a:xfrm>
          </p:grpSpPr>
          <p:sp>
            <p:nvSpPr>
              <p:cNvPr id="803" name="Freeform 802">
                <a:extLst>
                  <a:ext uri="{FF2B5EF4-FFF2-40B4-BE49-F238E27FC236}">
                    <a16:creationId xmlns:a16="http://schemas.microsoft.com/office/drawing/2014/main" id="{67A1537C-6007-C0BF-9C84-EA82E2F2E741}"/>
                  </a:ext>
                </a:extLst>
              </p:cNvPr>
              <p:cNvSpPr/>
              <p:nvPr/>
            </p:nvSpPr>
            <p:spPr>
              <a:xfrm>
                <a:off x="10590899" y="352894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804" name="Freeform 803">
                <a:extLst>
                  <a:ext uri="{FF2B5EF4-FFF2-40B4-BE49-F238E27FC236}">
                    <a16:creationId xmlns:a16="http://schemas.microsoft.com/office/drawing/2014/main" id="{BBE92DA7-E9BB-BE33-0BF1-210CD767CD4B}"/>
                  </a:ext>
                </a:extLst>
              </p:cNvPr>
              <p:cNvSpPr/>
              <p:nvPr/>
            </p:nvSpPr>
            <p:spPr>
              <a:xfrm>
                <a:off x="10559639" y="3560181"/>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805" name="Graphic 778">
              <a:extLst>
                <a:ext uri="{FF2B5EF4-FFF2-40B4-BE49-F238E27FC236}">
                  <a16:creationId xmlns:a16="http://schemas.microsoft.com/office/drawing/2014/main" id="{00777484-7DE6-7BBD-2F5A-606C643F84EF}"/>
                </a:ext>
              </a:extLst>
            </p:cNvPr>
            <p:cNvGrpSpPr/>
            <p:nvPr/>
          </p:nvGrpSpPr>
          <p:grpSpPr>
            <a:xfrm>
              <a:off x="10205323" y="3528940"/>
              <a:ext cx="62518" cy="62609"/>
              <a:chOff x="10205323" y="3528940"/>
              <a:chExt cx="62518" cy="62609"/>
            </a:xfrm>
          </p:grpSpPr>
          <p:sp>
            <p:nvSpPr>
              <p:cNvPr id="806" name="Freeform 805">
                <a:extLst>
                  <a:ext uri="{FF2B5EF4-FFF2-40B4-BE49-F238E27FC236}">
                    <a16:creationId xmlns:a16="http://schemas.microsoft.com/office/drawing/2014/main" id="{4C48FDB3-697E-0CBA-C2AD-9177E37BA142}"/>
                  </a:ext>
                </a:extLst>
              </p:cNvPr>
              <p:cNvSpPr/>
              <p:nvPr/>
            </p:nvSpPr>
            <p:spPr>
              <a:xfrm>
                <a:off x="10236582" y="352894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D94A5768-6412-5327-561B-5797A796656E}"/>
                  </a:ext>
                </a:extLst>
              </p:cNvPr>
              <p:cNvSpPr/>
              <p:nvPr/>
            </p:nvSpPr>
            <p:spPr>
              <a:xfrm>
                <a:off x="10205323" y="3560181"/>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808" name="Graphic 778">
              <a:extLst>
                <a:ext uri="{FF2B5EF4-FFF2-40B4-BE49-F238E27FC236}">
                  <a16:creationId xmlns:a16="http://schemas.microsoft.com/office/drawing/2014/main" id="{DC13DF87-ADBD-D931-42BB-4B513FDEFAF9}"/>
                </a:ext>
              </a:extLst>
            </p:cNvPr>
            <p:cNvGrpSpPr/>
            <p:nvPr/>
          </p:nvGrpSpPr>
          <p:grpSpPr>
            <a:xfrm>
              <a:off x="10238624" y="3528940"/>
              <a:ext cx="62518" cy="62609"/>
              <a:chOff x="10238624" y="3528940"/>
              <a:chExt cx="62518" cy="62609"/>
            </a:xfrm>
          </p:grpSpPr>
          <p:sp>
            <p:nvSpPr>
              <p:cNvPr id="809" name="Freeform 808">
                <a:extLst>
                  <a:ext uri="{FF2B5EF4-FFF2-40B4-BE49-F238E27FC236}">
                    <a16:creationId xmlns:a16="http://schemas.microsoft.com/office/drawing/2014/main" id="{DB377C54-FAB2-8EFE-3114-D195E390B480}"/>
                  </a:ext>
                </a:extLst>
              </p:cNvPr>
              <p:cNvSpPr/>
              <p:nvPr/>
            </p:nvSpPr>
            <p:spPr>
              <a:xfrm>
                <a:off x="10269883" y="352894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E4C6E594-6EDA-1DF2-F821-1BA4EC5F2190}"/>
                  </a:ext>
                </a:extLst>
              </p:cNvPr>
              <p:cNvSpPr/>
              <p:nvPr/>
            </p:nvSpPr>
            <p:spPr>
              <a:xfrm>
                <a:off x="10238624" y="3560181"/>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811" name="Graphic 778">
              <a:extLst>
                <a:ext uri="{FF2B5EF4-FFF2-40B4-BE49-F238E27FC236}">
                  <a16:creationId xmlns:a16="http://schemas.microsoft.com/office/drawing/2014/main" id="{92CA66A5-9265-CBF6-CD59-D2477CE84BAA}"/>
                </a:ext>
              </a:extLst>
            </p:cNvPr>
            <p:cNvGrpSpPr/>
            <p:nvPr/>
          </p:nvGrpSpPr>
          <p:grpSpPr>
            <a:xfrm>
              <a:off x="10386883" y="3528940"/>
              <a:ext cx="62646" cy="62609"/>
              <a:chOff x="10386883" y="3528940"/>
              <a:chExt cx="62646" cy="62609"/>
            </a:xfrm>
          </p:grpSpPr>
          <p:sp>
            <p:nvSpPr>
              <p:cNvPr id="812" name="Freeform 811">
                <a:extLst>
                  <a:ext uri="{FF2B5EF4-FFF2-40B4-BE49-F238E27FC236}">
                    <a16:creationId xmlns:a16="http://schemas.microsoft.com/office/drawing/2014/main" id="{90F4EC2E-FE74-95F3-1CE6-417B59CE5BD5}"/>
                  </a:ext>
                </a:extLst>
              </p:cNvPr>
              <p:cNvSpPr/>
              <p:nvPr/>
            </p:nvSpPr>
            <p:spPr>
              <a:xfrm>
                <a:off x="10418142" y="352894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813" name="Freeform 812">
                <a:extLst>
                  <a:ext uri="{FF2B5EF4-FFF2-40B4-BE49-F238E27FC236}">
                    <a16:creationId xmlns:a16="http://schemas.microsoft.com/office/drawing/2014/main" id="{B8520EA0-8A46-3042-CC76-941213E28145}"/>
                  </a:ext>
                </a:extLst>
              </p:cNvPr>
              <p:cNvSpPr/>
              <p:nvPr/>
            </p:nvSpPr>
            <p:spPr>
              <a:xfrm>
                <a:off x="10386883" y="3560181"/>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C6573B"/>
                </a:solidFill>
                <a:prstDash val="solid"/>
                <a:miter/>
              </a:ln>
            </p:spPr>
            <p:txBody>
              <a:bodyPr rtlCol="0" anchor="ctr"/>
              <a:lstStyle/>
              <a:p>
                <a:endParaRPr lang="en-US" dirty="0"/>
              </a:p>
            </p:txBody>
          </p:sp>
        </p:grpSp>
        <p:grpSp>
          <p:nvGrpSpPr>
            <p:cNvPr id="814" name="Graphic 778">
              <a:extLst>
                <a:ext uri="{FF2B5EF4-FFF2-40B4-BE49-F238E27FC236}">
                  <a16:creationId xmlns:a16="http://schemas.microsoft.com/office/drawing/2014/main" id="{A18818AC-19F5-5EB9-015A-CE4CC449DB57}"/>
                </a:ext>
              </a:extLst>
            </p:cNvPr>
            <p:cNvGrpSpPr/>
            <p:nvPr/>
          </p:nvGrpSpPr>
          <p:grpSpPr>
            <a:xfrm>
              <a:off x="9828040" y="3261285"/>
              <a:ext cx="62518" cy="62609"/>
              <a:chOff x="9828040" y="3261285"/>
              <a:chExt cx="62518" cy="62609"/>
            </a:xfrm>
          </p:grpSpPr>
          <p:sp>
            <p:nvSpPr>
              <p:cNvPr id="815" name="Freeform 814">
                <a:extLst>
                  <a:ext uri="{FF2B5EF4-FFF2-40B4-BE49-F238E27FC236}">
                    <a16:creationId xmlns:a16="http://schemas.microsoft.com/office/drawing/2014/main" id="{E492768B-D4D5-3B5C-673F-06667B977ABA}"/>
                  </a:ext>
                </a:extLst>
              </p:cNvPr>
              <p:cNvSpPr/>
              <p:nvPr/>
            </p:nvSpPr>
            <p:spPr>
              <a:xfrm>
                <a:off x="9859300" y="3261285"/>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816" name="Freeform 815">
                <a:extLst>
                  <a:ext uri="{FF2B5EF4-FFF2-40B4-BE49-F238E27FC236}">
                    <a16:creationId xmlns:a16="http://schemas.microsoft.com/office/drawing/2014/main" id="{B34DC3EA-701A-A096-650D-ED4969EF4CA3}"/>
                  </a:ext>
                </a:extLst>
              </p:cNvPr>
              <p:cNvSpPr/>
              <p:nvPr/>
            </p:nvSpPr>
            <p:spPr>
              <a:xfrm>
                <a:off x="9828040" y="3292654"/>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817" name="Graphic 778">
              <a:extLst>
                <a:ext uri="{FF2B5EF4-FFF2-40B4-BE49-F238E27FC236}">
                  <a16:creationId xmlns:a16="http://schemas.microsoft.com/office/drawing/2014/main" id="{0E5B50CF-5246-69DC-EA37-4BEDA024233C}"/>
                </a:ext>
              </a:extLst>
            </p:cNvPr>
            <p:cNvGrpSpPr/>
            <p:nvPr/>
          </p:nvGrpSpPr>
          <p:grpSpPr>
            <a:xfrm>
              <a:off x="9264732" y="3143079"/>
              <a:ext cx="62518" cy="62482"/>
              <a:chOff x="9264732" y="3143079"/>
              <a:chExt cx="62518" cy="62482"/>
            </a:xfrm>
          </p:grpSpPr>
          <p:sp>
            <p:nvSpPr>
              <p:cNvPr id="818" name="Freeform 817">
                <a:extLst>
                  <a:ext uri="{FF2B5EF4-FFF2-40B4-BE49-F238E27FC236}">
                    <a16:creationId xmlns:a16="http://schemas.microsoft.com/office/drawing/2014/main" id="{16627D6F-7106-4FD7-7E03-569E932EE810}"/>
                  </a:ext>
                </a:extLst>
              </p:cNvPr>
              <p:cNvSpPr/>
              <p:nvPr/>
            </p:nvSpPr>
            <p:spPr>
              <a:xfrm>
                <a:off x="9295991" y="3143079"/>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819" name="Freeform 818">
                <a:extLst>
                  <a:ext uri="{FF2B5EF4-FFF2-40B4-BE49-F238E27FC236}">
                    <a16:creationId xmlns:a16="http://schemas.microsoft.com/office/drawing/2014/main" id="{E5ED3061-73CF-DA09-5F40-7C1113A30C3F}"/>
                  </a:ext>
                </a:extLst>
              </p:cNvPr>
              <p:cNvSpPr/>
              <p:nvPr/>
            </p:nvSpPr>
            <p:spPr>
              <a:xfrm>
                <a:off x="9264732" y="3174320"/>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820" name="Graphic 778">
              <a:extLst>
                <a:ext uri="{FF2B5EF4-FFF2-40B4-BE49-F238E27FC236}">
                  <a16:creationId xmlns:a16="http://schemas.microsoft.com/office/drawing/2014/main" id="{F7B4DB7E-37DF-3311-1381-01DD3C236B85}"/>
                </a:ext>
              </a:extLst>
            </p:cNvPr>
            <p:cNvGrpSpPr/>
            <p:nvPr/>
          </p:nvGrpSpPr>
          <p:grpSpPr>
            <a:xfrm>
              <a:off x="8928916" y="2908578"/>
              <a:ext cx="62518" cy="62482"/>
              <a:chOff x="8928916" y="2908578"/>
              <a:chExt cx="62518" cy="62482"/>
            </a:xfrm>
          </p:grpSpPr>
          <p:sp>
            <p:nvSpPr>
              <p:cNvPr id="821" name="Freeform 820">
                <a:extLst>
                  <a:ext uri="{FF2B5EF4-FFF2-40B4-BE49-F238E27FC236}">
                    <a16:creationId xmlns:a16="http://schemas.microsoft.com/office/drawing/2014/main" id="{BD1BDAAB-A3F3-BC61-AE47-234B1F825B1E}"/>
                  </a:ext>
                </a:extLst>
              </p:cNvPr>
              <p:cNvSpPr/>
              <p:nvPr/>
            </p:nvSpPr>
            <p:spPr>
              <a:xfrm>
                <a:off x="8960175" y="290857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822" name="Freeform 821">
                <a:extLst>
                  <a:ext uri="{FF2B5EF4-FFF2-40B4-BE49-F238E27FC236}">
                    <a16:creationId xmlns:a16="http://schemas.microsoft.com/office/drawing/2014/main" id="{03BEE209-9781-5958-DBA8-7FC2CB06F436}"/>
                  </a:ext>
                </a:extLst>
              </p:cNvPr>
              <p:cNvSpPr/>
              <p:nvPr/>
            </p:nvSpPr>
            <p:spPr>
              <a:xfrm>
                <a:off x="8928916" y="2939820"/>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823" name="Graphic 778">
              <a:extLst>
                <a:ext uri="{FF2B5EF4-FFF2-40B4-BE49-F238E27FC236}">
                  <a16:creationId xmlns:a16="http://schemas.microsoft.com/office/drawing/2014/main" id="{A7839D31-FAF0-73BF-D0FD-B05F740E4998}"/>
                </a:ext>
              </a:extLst>
            </p:cNvPr>
            <p:cNvGrpSpPr/>
            <p:nvPr/>
          </p:nvGrpSpPr>
          <p:grpSpPr>
            <a:xfrm>
              <a:off x="10493038" y="3528940"/>
              <a:ext cx="62646" cy="62609"/>
              <a:chOff x="10493038" y="3528940"/>
              <a:chExt cx="62646" cy="62609"/>
            </a:xfrm>
          </p:grpSpPr>
          <p:sp>
            <p:nvSpPr>
              <p:cNvPr id="824" name="Freeform 823">
                <a:extLst>
                  <a:ext uri="{FF2B5EF4-FFF2-40B4-BE49-F238E27FC236}">
                    <a16:creationId xmlns:a16="http://schemas.microsoft.com/office/drawing/2014/main" id="{AC31D3F2-2D10-2C05-FD09-4314E17DE5C1}"/>
                  </a:ext>
                </a:extLst>
              </p:cNvPr>
              <p:cNvSpPr/>
              <p:nvPr/>
            </p:nvSpPr>
            <p:spPr>
              <a:xfrm>
                <a:off x="10524297" y="352894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825" name="Freeform 824">
                <a:extLst>
                  <a:ext uri="{FF2B5EF4-FFF2-40B4-BE49-F238E27FC236}">
                    <a16:creationId xmlns:a16="http://schemas.microsoft.com/office/drawing/2014/main" id="{7720CC72-75A3-732D-F834-1055742ED05B}"/>
                  </a:ext>
                </a:extLst>
              </p:cNvPr>
              <p:cNvSpPr/>
              <p:nvPr/>
            </p:nvSpPr>
            <p:spPr>
              <a:xfrm>
                <a:off x="10493038" y="3560181"/>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C6573B"/>
                </a:solidFill>
                <a:prstDash val="solid"/>
                <a:miter/>
              </a:ln>
            </p:spPr>
            <p:txBody>
              <a:bodyPr rtlCol="0" anchor="ctr"/>
              <a:lstStyle/>
              <a:p>
                <a:endParaRPr lang="en-US" dirty="0"/>
              </a:p>
            </p:txBody>
          </p:sp>
        </p:grpSp>
        <p:grpSp>
          <p:nvGrpSpPr>
            <p:cNvPr id="826" name="Graphic 778">
              <a:extLst>
                <a:ext uri="{FF2B5EF4-FFF2-40B4-BE49-F238E27FC236}">
                  <a16:creationId xmlns:a16="http://schemas.microsoft.com/office/drawing/2014/main" id="{54AB73DF-3CB4-0339-593B-71010B1E063F}"/>
                </a:ext>
              </a:extLst>
            </p:cNvPr>
            <p:cNvGrpSpPr/>
            <p:nvPr/>
          </p:nvGrpSpPr>
          <p:grpSpPr>
            <a:xfrm>
              <a:off x="10539097" y="3528940"/>
              <a:ext cx="62518" cy="62609"/>
              <a:chOff x="10539097" y="3528940"/>
              <a:chExt cx="62518" cy="62609"/>
            </a:xfrm>
          </p:grpSpPr>
          <p:sp>
            <p:nvSpPr>
              <p:cNvPr id="827" name="Freeform 826">
                <a:extLst>
                  <a:ext uri="{FF2B5EF4-FFF2-40B4-BE49-F238E27FC236}">
                    <a16:creationId xmlns:a16="http://schemas.microsoft.com/office/drawing/2014/main" id="{DEFDB000-9AE1-6535-91B6-F0DB8E81A13D}"/>
                  </a:ext>
                </a:extLst>
              </p:cNvPr>
              <p:cNvSpPr/>
              <p:nvPr/>
            </p:nvSpPr>
            <p:spPr>
              <a:xfrm>
                <a:off x="10570357" y="3528940"/>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C6573B"/>
                </a:solidFill>
                <a:prstDash val="solid"/>
                <a:miter/>
              </a:ln>
            </p:spPr>
            <p:txBody>
              <a:bodyPr rtlCol="0" anchor="ctr"/>
              <a:lstStyle/>
              <a:p>
                <a:endParaRPr lang="en-US" dirty="0"/>
              </a:p>
            </p:txBody>
          </p:sp>
          <p:sp>
            <p:nvSpPr>
              <p:cNvPr id="828" name="Freeform 827">
                <a:extLst>
                  <a:ext uri="{FF2B5EF4-FFF2-40B4-BE49-F238E27FC236}">
                    <a16:creationId xmlns:a16="http://schemas.microsoft.com/office/drawing/2014/main" id="{B3BF459E-469E-6DF4-230D-30489017DC05}"/>
                  </a:ext>
                </a:extLst>
              </p:cNvPr>
              <p:cNvSpPr/>
              <p:nvPr/>
            </p:nvSpPr>
            <p:spPr>
              <a:xfrm>
                <a:off x="10539097" y="3560181"/>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grpSp>
          <p:nvGrpSpPr>
            <p:cNvPr id="829" name="Graphic 778">
              <a:extLst>
                <a:ext uri="{FF2B5EF4-FFF2-40B4-BE49-F238E27FC236}">
                  <a16:creationId xmlns:a16="http://schemas.microsoft.com/office/drawing/2014/main" id="{E1E349CE-AF15-DC2D-74EE-ABA54F54B7E7}"/>
                </a:ext>
              </a:extLst>
            </p:cNvPr>
            <p:cNvGrpSpPr/>
            <p:nvPr/>
          </p:nvGrpSpPr>
          <p:grpSpPr>
            <a:xfrm>
              <a:off x="11071146" y="3863922"/>
              <a:ext cx="62518" cy="62482"/>
              <a:chOff x="11071146" y="3863922"/>
              <a:chExt cx="62518" cy="62482"/>
            </a:xfrm>
          </p:grpSpPr>
          <p:sp>
            <p:nvSpPr>
              <p:cNvPr id="830" name="Freeform 829">
                <a:extLst>
                  <a:ext uri="{FF2B5EF4-FFF2-40B4-BE49-F238E27FC236}">
                    <a16:creationId xmlns:a16="http://schemas.microsoft.com/office/drawing/2014/main" id="{F9093F19-6643-6FDF-CB2B-BAF43E145AFE}"/>
                  </a:ext>
                </a:extLst>
              </p:cNvPr>
              <p:cNvSpPr/>
              <p:nvPr/>
            </p:nvSpPr>
            <p:spPr>
              <a:xfrm>
                <a:off x="11102406" y="3863922"/>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C6573B"/>
                </a:solidFill>
                <a:prstDash val="solid"/>
                <a:miter/>
              </a:ln>
            </p:spPr>
            <p:txBody>
              <a:bodyPr rtlCol="0" anchor="ctr"/>
              <a:lstStyle/>
              <a:p>
                <a:endParaRPr lang="en-US" dirty="0"/>
              </a:p>
            </p:txBody>
          </p:sp>
          <p:sp>
            <p:nvSpPr>
              <p:cNvPr id="831" name="Freeform 830">
                <a:extLst>
                  <a:ext uri="{FF2B5EF4-FFF2-40B4-BE49-F238E27FC236}">
                    <a16:creationId xmlns:a16="http://schemas.microsoft.com/office/drawing/2014/main" id="{11D436A1-B1A2-B98C-5751-D9150D999FD9}"/>
                  </a:ext>
                </a:extLst>
              </p:cNvPr>
              <p:cNvSpPr/>
              <p:nvPr/>
            </p:nvSpPr>
            <p:spPr>
              <a:xfrm>
                <a:off x="11071146" y="3895163"/>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C6573B"/>
                </a:solidFill>
                <a:prstDash val="solid"/>
                <a:miter/>
              </a:ln>
            </p:spPr>
            <p:txBody>
              <a:bodyPr rtlCol="0" anchor="ctr"/>
              <a:lstStyle/>
              <a:p>
                <a:endParaRPr lang="en-US" dirty="0"/>
              </a:p>
            </p:txBody>
          </p:sp>
        </p:grpSp>
        <p:sp>
          <p:nvSpPr>
            <p:cNvPr id="832" name="Freeform 831">
              <a:extLst>
                <a:ext uri="{FF2B5EF4-FFF2-40B4-BE49-F238E27FC236}">
                  <a16:creationId xmlns:a16="http://schemas.microsoft.com/office/drawing/2014/main" id="{24E61C7F-ABDF-EA0A-4D8B-287252A19ABD}"/>
                </a:ext>
              </a:extLst>
            </p:cNvPr>
            <p:cNvSpPr/>
            <p:nvPr/>
          </p:nvSpPr>
          <p:spPr>
            <a:xfrm>
              <a:off x="8838965" y="2728144"/>
              <a:ext cx="2578077" cy="1366452"/>
            </a:xfrm>
            <a:custGeom>
              <a:avLst/>
              <a:gdLst>
                <a:gd name="connsiteX0" fmla="*/ 2578077 w 2578077"/>
                <a:gd name="connsiteY0" fmla="*/ 1366453 h 1366452"/>
                <a:gd name="connsiteX1" fmla="*/ 2578077 w 2578077"/>
                <a:gd name="connsiteY1" fmla="*/ 1167019 h 1366452"/>
                <a:gd name="connsiteX2" fmla="*/ 2030718 w 2578077"/>
                <a:gd name="connsiteY2" fmla="*/ 1167019 h 1366452"/>
                <a:gd name="connsiteX3" fmla="*/ 2030718 w 2578077"/>
                <a:gd name="connsiteY3" fmla="*/ 832164 h 1366452"/>
                <a:gd name="connsiteX4" fmla="*/ 1171274 w 2578077"/>
                <a:gd name="connsiteY4" fmla="*/ 832164 h 1366452"/>
                <a:gd name="connsiteX5" fmla="*/ 1171274 w 2578077"/>
                <a:gd name="connsiteY5" fmla="*/ 699293 h 1366452"/>
                <a:gd name="connsiteX6" fmla="*/ 1029267 w 2578077"/>
                <a:gd name="connsiteY6" fmla="*/ 699293 h 1366452"/>
                <a:gd name="connsiteX7" fmla="*/ 1029267 w 2578077"/>
                <a:gd name="connsiteY7" fmla="*/ 565020 h 1366452"/>
                <a:gd name="connsiteX8" fmla="*/ 570071 w 2578077"/>
                <a:gd name="connsiteY8" fmla="*/ 565020 h 1366452"/>
                <a:gd name="connsiteX9" fmla="*/ 570071 w 2578077"/>
                <a:gd name="connsiteY9" fmla="*/ 446176 h 1366452"/>
                <a:gd name="connsiteX10" fmla="*/ 449881 w 2578077"/>
                <a:gd name="connsiteY10" fmla="*/ 446176 h 1366452"/>
                <a:gd name="connsiteX11" fmla="*/ 449881 w 2578077"/>
                <a:gd name="connsiteY11" fmla="*/ 213460 h 1366452"/>
                <a:gd name="connsiteX12" fmla="*/ 94417 w 2578077"/>
                <a:gd name="connsiteY12" fmla="*/ 213460 h 1366452"/>
                <a:gd name="connsiteX13" fmla="*/ 94417 w 2578077"/>
                <a:gd name="connsiteY13" fmla="*/ 106093 h 1366452"/>
                <a:gd name="connsiteX14" fmla="*/ 54736 w 2578077"/>
                <a:gd name="connsiteY14" fmla="*/ 106093 h 1366452"/>
                <a:gd name="connsiteX15" fmla="*/ 54736 w 2578077"/>
                <a:gd name="connsiteY15" fmla="*/ 0 h 1366452"/>
                <a:gd name="connsiteX16" fmla="*/ 0 w 2578077"/>
                <a:gd name="connsiteY16" fmla="*/ 0 h 13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8077" h="1366452">
                  <a:moveTo>
                    <a:pt x="2578077" y="1366453"/>
                  </a:moveTo>
                  <a:lnTo>
                    <a:pt x="2578077" y="1167019"/>
                  </a:lnTo>
                  <a:lnTo>
                    <a:pt x="2030718" y="1167019"/>
                  </a:lnTo>
                  <a:lnTo>
                    <a:pt x="2030718" y="832164"/>
                  </a:lnTo>
                  <a:lnTo>
                    <a:pt x="1171274" y="832164"/>
                  </a:lnTo>
                  <a:lnTo>
                    <a:pt x="1171274" y="699293"/>
                  </a:lnTo>
                  <a:lnTo>
                    <a:pt x="1029267" y="699293"/>
                  </a:lnTo>
                  <a:lnTo>
                    <a:pt x="1029267" y="565020"/>
                  </a:lnTo>
                  <a:lnTo>
                    <a:pt x="570071" y="565020"/>
                  </a:lnTo>
                  <a:lnTo>
                    <a:pt x="570071" y="446176"/>
                  </a:lnTo>
                  <a:lnTo>
                    <a:pt x="449881" y="446176"/>
                  </a:lnTo>
                  <a:lnTo>
                    <a:pt x="449881" y="213460"/>
                  </a:lnTo>
                  <a:lnTo>
                    <a:pt x="94417" y="213460"/>
                  </a:lnTo>
                  <a:lnTo>
                    <a:pt x="94417" y="106093"/>
                  </a:lnTo>
                  <a:lnTo>
                    <a:pt x="54736" y="106093"/>
                  </a:lnTo>
                  <a:lnTo>
                    <a:pt x="54736" y="0"/>
                  </a:lnTo>
                  <a:lnTo>
                    <a:pt x="0" y="0"/>
                  </a:lnTo>
                </a:path>
              </a:pathLst>
            </a:custGeom>
            <a:noFill/>
            <a:ln w="12751" cap="flat">
              <a:solidFill>
                <a:srgbClr val="C6573B"/>
              </a:solidFill>
              <a:prstDash val="solid"/>
              <a:miter/>
            </a:ln>
          </p:spPr>
          <p:txBody>
            <a:bodyPr rtlCol="0" anchor="ctr"/>
            <a:lstStyle/>
            <a:p>
              <a:endParaRPr lang="en-US" dirty="0"/>
            </a:p>
          </p:txBody>
        </p:sp>
      </p:grpSp>
      <p:grpSp>
        <p:nvGrpSpPr>
          <p:cNvPr id="833" name="Graphic 778">
            <a:extLst>
              <a:ext uri="{FF2B5EF4-FFF2-40B4-BE49-F238E27FC236}">
                <a16:creationId xmlns:a16="http://schemas.microsoft.com/office/drawing/2014/main" id="{4604C7BC-870E-317A-956E-970451337234}"/>
              </a:ext>
            </a:extLst>
          </p:cNvPr>
          <p:cNvGrpSpPr/>
          <p:nvPr/>
        </p:nvGrpSpPr>
        <p:grpSpPr>
          <a:xfrm>
            <a:off x="8837179" y="2732863"/>
            <a:ext cx="2579862" cy="2155133"/>
            <a:chOff x="8837179" y="2732863"/>
            <a:chExt cx="2579862" cy="2155133"/>
          </a:xfrm>
          <a:noFill/>
        </p:grpSpPr>
        <p:grpSp>
          <p:nvGrpSpPr>
            <p:cNvPr id="834" name="Graphic 778">
              <a:extLst>
                <a:ext uri="{FF2B5EF4-FFF2-40B4-BE49-F238E27FC236}">
                  <a16:creationId xmlns:a16="http://schemas.microsoft.com/office/drawing/2014/main" id="{13DDC81B-88FD-493F-7277-4EFF70D2B886}"/>
                </a:ext>
              </a:extLst>
            </p:cNvPr>
            <p:cNvGrpSpPr/>
            <p:nvPr/>
          </p:nvGrpSpPr>
          <p:grpSpPr>
            <a:xfrm>
              <a:off x="11132517" y="4054302"/>
              <a:ext cx="62646" cy="62482"/>
              <a:chOff x="11132517" y="4054302"/>
              <a:chExt cx="62646" cy="62482"/>
            </a:xfrm>
          </p:grpSpPr>
          <p:sp>
            <p:nvSpPr>
              <p:cNvPr id="835" name="Freeform 834">
                <a:extLst>
                  <a:ext uri="{FF2B5EF4-FFF2-40B4-BE49-F238E27FC236}">
                    <a16:creationId xmlns:a16="http://schemas.microsoft.com/office/drawing/2014/main" id="{2474E354-2332-9711-94BA-D12665F331B0}"/>
                  </a:ext>
                </a:extLst>
              </p:cNvPr>
              <p:cNvSpPr/>
              <p:nvPr/>
            </p:nvSpPr>
            <p:spPr>
              <a:xfrm>
                <a:off x="11163777" y="4054302"/>
                <a:ext cx="12758" cy="62482"/>
              </a:xfrm>
              <a:custGeom>
                <a:avLst/>
                <a:gdLst>
                  <a:gd name="connsiteX0" fmla="*/ 0 w 12758"/>
                  <a:gd name="connsiteY0" fmla="*/ 0 h 62482"/>
                  <a:gd name="connsiteX1" fmla="*/ 0 w 12758"/>
                  <a:gd name="connsiteY1" fmla="*/ 62483 h 62482"/>
                </a:gdLst>
                <a:ahLst/>
                <a:cxnLst>
                  <a:cxn ang="0">
                    <a:pos x="connsiteX0" y="connsiteY0"/>
                  </a:cxn>
                  <a:cxn ang="0">
                    <a:pos x="connsiteX1" y="connsiteY1"/>
                  </a:cxn>
                </a:cxnLst>
                <a:rect l="l" t="t" r="r" b="b"/>
                <a:pathLst>
                  <a:path w="12758" h="62482">
                    <a:moveTo>
                      <a:pt x="0" y="0"/>
                    </a:moveTo>
                    <a:lnTo>
                      <a:pt x="0" y="62483"/>
                    </a:lnTo>
                  </a:path>
                </a:pathLst>
              </a:custGeom>
              <a:ln w="8670" cap="flat">
                <a:solidFill>
                  <a:srgbClr val="7030A0"/>
                </a:solidFill>
                <a:prstDash val="solid"/>
                <a:miter/>
              </a:ln>
            </p:spPr>
            <p:txBody>
              <a:bodyPr rtlCol="0" anchor="ctr"/>
              <a:lstStyle/>
              <a:p>
                <a:endParaRPr lang="en-US" dirty="0"/>
              </a:p>
            </p:txBody>
          </p:sp>
          <p:sp>
            <p:nvSpPr>
              <p:cNvPr id="836" name="Freeform 835">
                <a:extLst>
                  <a:ext uri="{FF2B5EF4-FFF2-40B4-BE49-F238E27FC236}">
                    <a16:creationId xmlns:a16="http://schemas.microsoft.com/office/drawing/2014/main" id="{9F76BF5F-4E11-39DB-6D6C-6F5AF44FEC2A}"/>
                  </a:ext>
                </a:extLst>
              </p:cNvPr>
              <p:cNvSpPr/>
              <p:nvPr/>
            </p:nvSpPr>
            <p:spPr>
              <a:xfrm>
                <a:off x="11132517" y="4085543"/>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7030A0"/>
                </a:solidFill>
                <a:prstDash val="solid"/>
                <a:miter/>
              </a:ln>
            </p:spPr>
            <p:txBody>
              <a:bodyPr rtlCol="0" anchor="ctr"/>
              <a:lstStyle/>
              <a:p>
                <a:endParaRPr lang="en-US" dirty="0"/>
              </a:p>
            </p:txBody>
          </p:sp>
        </p:grpSp>
        <p:grpSp>
          <p:nvGrpSpPr>
            <p:cNvPr id="837" name="Graphic 778">
              <a:extLst>
                <a:ext uri="{FF2B5EF4-FFF2-40B4-BE49-F238E27FC236}">
                  <a16:creationId xmlns:a16="http://schemas.microsoft.com/office/drawing/2014/main" id="{051AB864-B976-6636-4A65-BFD73BD37EB0}"/>
                </a:ext>
              </a:extLst>
            </p:cNvPr>
            <p:cNvGrpSpPr/>
            <p:nvPr/>
          </p:nvGrpSpPr>
          <p:grpSpPr>
            <a:xfrm>
              <a:off x="11072422" y="4054302"/>
              <a:ext cx="62518" cy="62482"/>
              <a:chOff x="11072422" y="4054302"/>
              <a:chExt cx="62518" cy="62482"/>
            </a:xfrm>
          </p:grpSpPr>
          <p:sp>
            <p:nvSpPr>
              <p:cNvPr id="838" name="Freeform 837">
                <a:extLst>
                  <a:ext uri="{FF2B5EF4-FFF2-40B4-BE49-F238E27FC236}">
                    <a16:creationId xmlns:a16="http://schemas.microsoft.com/office/drawing/2014/main" id="{F441A7AE-6DB2-10A3-C0A8-CEE4472BD9B2}"/>
                  </a:ext>
                </a:extLst>
              </p:cNvPr>
              <p:cNvSpPr/>
              <p:nvPr/>
            </p:nvSpPr>
            <p:spPr>
              <a:xfrm>
                <a:off x="11103682" y="4054302"/>
                <a:ext cx="12758" cy="62482"/>
              </a:xfrm>
              <a:custGeom>
                <a:avLst/>
                <a:gdLst>
                  <a:gd name="connsiteX0" fmla="*/ 0 w 12758"/>
                  <a:gd name="connsiteY0" fmla="*/ 0 h 62482"/>
                  <a:gd name="connsiteX1" fmla="*/ 0 w 12758"/>
                  <a:gd name="connsiteY1" fmla="*/ 62483 h 62482"/>
                </a:gdLst>
                <a:ahLst/>
                <a:cxnLst>
                  <a:cxn ang="0">
                    <a:pos x="connsiteX0" y="connsiteY0"/>
                  </a:cxn>
                  <a:cxn ang="0">
                    <a:pos x="connsiteX1" y="connsiteY1"/>
                  </a:cxn>
                </a:cxnLst>
                <a:rect l="l" t="t" r="r" b="b"/>
                <a:pathLst>
                  <a:path w="12758" h="62482">
                    <a:moveTo>
                      <a:pt x="0" y="0"/>
                    </a:moveTo>
                    <a:lnTo>
                      <a:pt x="0" y="62483"/>
                    </a:lnTo>
                  </a:path>
                </a:pathLst>
              </a:custGeom>
              <a:ln w="8670" cap="flat">
                <a:solidFill>
                  <a:srgbClr val="7030A0"/>
                </a:solidFill>
                <a:prstDash val="solid"/>
                <a:miter/>
              </a:ln>
            </p:spPr>
            <p:txBody>
              <a:bodyPr rtlCol="0" anchor="ctr"/>
              <a:lstStyle/>
              <a:p>
                <a:endParaRPr lang="en-US" dirty="0"/>
              </a:p>
            </p:txBody>
          </p:sp>
          <p:sp>
            <p:nvSpPr>
              <p:cNvPr id="839" name="Freeform 838">
                <a:extLst>
                  <a:ext uri="{FF2B5EF4-FFF2-40B4-BE49-F238E27FC236}">
                    <a16:creationId xmlns:a16="http://schemas.microsoft.com/office/drawing/2014/main" id="{09118009-07F5-5F49-FE8F-4488A57EA2C8}"/>
                  </a:ext>
                </a:extLst>
              </p:cNvPr>
              <p:cNvSpPr/>
              <p:nvPr/>
            </p:nvSpPr>
            <p:spPr>
              <a:xfrm>
                <a:off x="11072422" y="4085543"/>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40" name="Graphic 778">
              <a:extLst>
                <a:ext uri="{FF2B5EF4-FFF2-40B4-BE49-F238E27FC236}">
                  <a16:creationId xmlns:a16="http://schemas.microsoft.com/office/drawing/2014/main" id="{3EF94A29-F466-93F3-CF65-8FFE585C3C66}"/>
                </a:ext>
              </a:extLst>
            </p:cNvPr>
            <p:cNvGrpSpPr/>
            <p:nvPr/>
          </p:nvGrpSpPr>
          <p:grpSpPr>
            <a:xfrm>
              <a:off x="10559639" y="3790983"/>
              <a:ext cx="62518" cy="62609"/>
              <a:chOff x="10559639" y="3790983"/>
              <a:chExt cx="62518" cy="62609"/>
            </a:xfrm>
          </p:grpSpPr>
          <p:sp>
            <p:nvSpPr>
              <p:cNvPr id="841" name="Freeform 840">
                <a:extLst>
                  <a:ext uri="{FF2B5EF4-FFF2-40B4-BE49-F238E27FC236}">
                    <a16:creationId xmlns:a16="http://schemas.microsoft.com/office/drawing/2014/main" id="{F65A33E4-7807-0334-25B7-C2DF95F4880D}"/>
                  </a:ext>
                </a:extLst>
              </p:cNvPr>
              <p:cNvSpPr/>
              <p:nvPr/>
            </p:nvSpPr>
            <p:spPr>
              <a:xfrm>
                <a:off x="10590899" y="379098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42" name="Freeform 841">
                <a:extLst>
                  <a:ext uri="{FF2B5EF4-FFF2-40B4-BE49-F238E27FC236}">
                    <a16:creationId xmlns:a16="http://schemas.microsoft.com/office/drawing/2014/main" id="{CDA3792E-95DA-A4FB-DF26-193DC08D1AF8}"/>
                  </a:ext>
                </a:extLst>
              </p:cNvPr>
              <p:cNvSpPr/>
              <p:nvPr/>
            </p:nvSpPr>
            <p:spPr>
              <a:xfrm>
                <a:off x="10559639" y="382222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43" name="Graphic 778">
              <a:extLst>
                <a:ext uri="{FF2B5EF4-FFF2-40B4-BE49-F238E27FC236}">
                  <a16:creationId xmlns:a16="http://schemas.microsoft.com/office/drawing/2014/main" id="{E053F510-B1F6-6E59-4102-D0FC20E602B0}"/>
                </a:ext>
              </a:extLst>
            </p:cNvPr>
            <p:cNvGrpSpPr/>
            <p:nvPr/>
          </p:nvGrpSpPr>
          <p:grpSpPr>
            <a:xfrm>
              <a:off x="10209151" y="3790983"/>
              <a:ext cx="62518" cy="62609"/>
              <a:chOff x="10209151" y="3790983"/>
              <a:chExt cx="62518" cy="62609"/>
            </a:xfrm>
          </p:grpSpPr>
          <p:sp>
            <p:nvSpPr>
              <p:cNvPr id="844" name="Freeform 843">
                <a:extLst>
                  <a:ext uri="{FF2B5EF4-FFF2-40B4-BE49-F238E27FC236}">
                    <a16:creationId xmlns:a16="http://schemas.microsoft.com/office/drawing/2014/main" id="{AA9E8B50-C7FE-ED6D-9618-63FC11E8A887}"/>
                  </a:ext>
                </a:extLst>
              </p:cNvPr>
              <p:cNvSpPr/>
              <p:nvPr/>
            </p:nvSpPr>
            <p:spPr>
              <a:xfrm>
                <a:off x="10240410" y="379098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45" name="Freeform 844">
                <a:extLst>
                  <a:ext uri="{FF2B5EF4-FFF2-40B4-BE49-F238E27FC236}">
                    <a16:creationId xmlns:a16="http://schemas.microsoft.com/office/drawing/2014/main" id="{BE98AFC5-973E-2189-97F8-D2655736C7DB}"/>
                  </a:ext>
                </a:extLst>
              </p:cNvPr>
              <p:cNvSpPr/>
              <p:nvPr/>
            </p:nvSpPr>
            <p:spPr>
              <a:xfrm>
                <a:off x="10209151" y="382222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46" name="Graphic 778">
              <a:extLst>
                <a:ext uri="{FF2B5EF4-FFF2-40B4-BE49-F238E27FC236}">
                  <a16:creationId xmlns:a16="http://schemas.microsoft.com/office/drawing/2014/main" id="{057576EA-A297-3FA9-C753-2E06A85EF449}"/>
                </a:ext>
              </a:extLst>
            </p:cNvPr>
            <p:cNvGrpSpPr/>
            <p:nvPr/>
          </p:nvGrpSpPr>
          <p:grpSpPr>
            <a:xfrm>
              <a:off x="10234668" y="3790983"/>
              <a:ext cx="62646" cy="62609"/>
              <a:chOff x="10234668" y="3790983"/>
              <a:chExt cx="62646" cy="62609"/>
            </a:xfrm>
          </p:grpSpPr>
          <p:sp>
            <p:nvSpPr>
              <p:cNvPr id="847" name="Freeform 846">
                <a:extLst>
                  <a:ext uri="{FF2B5EF4-FFF2-40B4-BE49-F238E27FC236}">
                    <a16:creationId xmlns:a16="http://schemas.microsoft.com/office/drawing/2014/main" id="{49A9216B-87E5-23EE-6F47-1CE518B4761E}"/>
                  </a:ext>
                </a:extLst>
              </p:cNvPr>
              <p:cNvSpPr/>
              <p:nvPr/>
            </p:nvSpPr>
            <p:spPr>
              <a:xfrm>
                <a:off x="10266056" y="379098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48" name="Freeform 847">
                <a:extLst>
                  <a:ext uri="{FF2B5EF4-FFF2-40B4-BE49-F238E27FC236}">
                    <a16:creationId xmlns:a16="http://schemas.microsoft.com/office/drawing/2014/main" id="{C0A3C7CB-5C88-EBA0-D0E6-184D2A29E788}"/>
                  </a:ext>
                </a:extLst>
              </p:cNvPr>
              <p:cNvSpPr/>
              <p:nvPr/>
            </p:nvSpPr>
            <p:spPr>
              <a:xfrm>
                <a:off x="10234668" y="3822225"/>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7030A0"/>
                </a:solidFill>
                <a:prstDash val="solid"/>
                <a:miter/>
              </a:ln>
            </p:spPr>
            <p:txBody>
              <a:bodyPr rtlCol="0" anchor="ctr"/>
              <a:lstStyle/>
              <a:p>
                <a:endParaRPr lang="en-US" dirty="0"/>
              </a:p>
            </p:txBody>
          </p:sp>
        </p:grpSp>
        <p:grpSp>
          <p:nvGrpSpPr>
            <p:cNvPr id="849" name="Graphic 778">
              <a:extLst>
                <a:ext uri="{FF2B5EF4-FFF2-40B4-BE49-F238E27FC236}">
                  <a16:creationId xmlns:a16="http://schemas.microsoft.com/office/drawing/2014/main" id="{714BD011-1A69-6D81-95A7-79AA92D39847}"/>
                </a:ext>
              </a:extLst>
            </p:cNvPr>
            <p:cNvGrpSpPr/>
            <p:nvPr/>
          </p:nvGrpSpPr>
          <p:grpSpPr>
            <a:xfrm>
              <a:off x="10385607" y="3790983"/>
              <a:ext cx="62646" cy="62609"/>
              <a:chOff x="10385607" y="3790983"/>
              <a:chExt cx="62646" cy="62609"/>
            </a:xfrm>
          </p:grpSpPr>
          <p:sp>
            <p:nvSpPr>
              <p:cNvPr id="850" name="Freeform 849">
                <a:extLst>
                  <a:ext uri="{FF2B5EF4-FFF2-40B4-BE49-F238E27FC236}">
                    <a16:creationId xmlns:a16="http://schemas.microsoft.com/office/drawing/2014/main" id="{24805426-D67B-EEE7-A32B-B0379AE67431}"/>
                  </a:ext>
                </a:extLst>
              </p:cNvPr>
              <p:cNvSpPr/>
              <p:nvPr/>
            </p:nvSpPr>
            <p:spPr>
              <a:xfrm>
                <a:off x="10416867" y="379098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51" name="Freeform 850">
                <a:extLst>
                  <a:ext uri="{FF2B5EF4-FFF2-40B4-BE49-F238E27FC236}">
                    <a16:creationId xmlns:a16="http://schemas.microsoft.com/office/drawing/2014/main" id="{FDDBC6E6-364F-9343-B9E7-50F424D81770}"/>
                  </a:ext>
                </a:extLst>
              </p:cNvPr>
              <p:cNvSpPr/>
              <p:nvPr/>
            </p:nvSpPr>
            <p:spPr>
              <a:xfrm>
                <a:off x="10385607" y="3822225"/>
                <a:ext cx="62646" cy="12751"/>
              </a:xfrm>
              <a:custGeom>
                <a:avLst/>
                <a:gdLst>
                  <a:gd name="connsiteX0" fmla="*/ 0 w 62646"/>
                  <a:gd name="connsiteY0" fmla="*/ 0 h 12751"/>
                  <a:gd name="connsiteX1" fmla="*/ 62646 w 62646"/>
                  <a:gd name="connsiteY1" fmla="*/ 0 h 12751"/>
                </a:gdLst>
                <a:ahLst/>
                <a:cxnLst>
                  <a:cxn ang="0">
                    <a:pos x="connsiteX0" y="connsiteY0"/>
                  </a:cxn>
                  <a:cxn ang="0">
                    <a:pos x="connsiteX1" y="connsiteY1"/>
                  </a:cxn>
                </a:cxnLst>
                <a:rect l="l" t="t" r="r" b="b"/>
                <a:pathLst>
                  <a:path w="62646" h="12751">
                    <a:moveTo>
                      <a:pt x="0" y="0"/>
                    </a:moveTo>
                    <a:lnTo>
                      <a:pt x="62646" y="0"/>
                    </a:lnTo>
                  </a:path>
                </a:pathLst>
              </a:custGeom>
              <a:ln w="8670" cap="flat">
                <a:solidFill>
                  <a:srgbClr val="7030A0"/>
                </a:solidFill>
                <a:prstDash val="solid"/>
                <a:miter/>
              </a:ln>
            </p:spPr>
            <p:txBody>
              <a:bodyPr rtlCol="0" anchor="ctr"/>
              <a:lstStyle/>
              <a:p>
                <a:endParaRPr lang="en-US" dirty="0"/>
              </a:p>
            </p:txBody>
          </p:sp>
        </p:grpSp>
        <p:grpSp>
          <p:nvGrpSpPr>
            <p:cNvPr id="852" name="Graphic 778">
              <a:extLst>
                <a:ext uri="{FF2B5EF4-FFF2-40B4-BE49-F238E27FC236}">
                  <a16:creationId xmlns:a16="http://schemas.microsoft.com/office/drawing/2014/main" id="{7A63566E-763F-CA6C-7775-362CAF09A40B}"/>
                </a:ext>
              </a:extLst>
            </p:cNvPr>
            <p:cNvGrpSpPr/>
            <p:nvPr/>
          </p:nvGrpSpPr>
          <p:grpSpPr>
            <a:xfrm>
              <a:off x="9957161" y="3696367"/>
              <a:ext cx="62646" cy="62609"/>
              <a:chOff x="9957161" y="3696367"/>
              <a:chExt cx="62646" cy="62609"/>
            </a:xfrm>
          </p:grpSpPr>
          <p:sp>
            <p:nvSpPr>
              <p:cNvPr id="853" name="Freeform 852">
                <a:extLst>
                  <a:ext uri="{FF2B5EF4-FFF2-40B4-BE49-F238E27FC236}">
                    <a16:creationId xmlns:a16="http://schemas.microsoft.com/office/drawing/2014/main" id="{64C120D0-BCD6-D823-57FB-7564460BE24E}"/>
                  </a:ext>
                </a:extLst>
              </p:cNvPr>
              <p:cNvSpPr/>
              <p:nvPr/>
            </p:nvSpPr>
            <p:spPr>
              <a:xfrm>
                <a:off x="9988420" y="3696367"/>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54" name="Freeform 853">
                <a:extLst>
                  <a:ext uri="{FF2B5EF4-FFF2-40B4-BE49-F238E27FC236}">
                    <a16:creationId xmlns:a16="http://schemas.microsoft.com/office/drawing/2014/main" id="{808F68A5-DB8B-523F-FCA3-733B47585EF6}"/>
                  </a:ext>
                </a:extLst>
              </p:cNvPr>
              <p:cNvSpPr/>
              <p:nvPr/>
            </p:nvSpPr>
            <p:spPr>
              <a:xfrm>
                <a:off x="9957161" y="3727736"/>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7030A0"/>
                </a:solidFill>
                <a:prstDash val="solid"/>
                <a:miter/>
              </a:ln>
            </p:spPr>
            <p:txBody>
              <a:bodyPr rtlCol="0" anchor="ctr"/>
              <a:lstStyle/>
              <a:p>
                <a:endParaRPr lang="en-US" dirty="0"/>
              </a:p>
            </p:txBody>
          </p:sp>
        </p:grpSp>
        <p:grpSp>
          <p:nvGrpSpPr>
            <p:cNvPr id="855" name="Graphic 778">
              <a:extLst>
                <a:ext uri="{FF2B5EF4-FFF2-40B4-BE49-F238E27FC236}">
                  <a16:creationId xmlns:a16="http://schemas.microsoft.com/office/drawing/2014/main" id="{B6618B85-D9CC-AFAF-CB37-FB6A518EC415}"/>
                </a:ext>
              </a:extLst>
            </p:cNvPr>
            <p:cNvGrpSpPr/>
            <p:nvPr/>
          </p:nvGrpSpPr>
          <p:grpSpPr>
            <a:xfrm>
              <a:off x="9370121" y="3433176"/>
              <a:ext cx="62518" cy="62482"/>
              <a:chOff x="9370121" y="3433176"/>
              <a:chExt cx="62518" cy="62482"/>
            </a:xfrm>
          </p:grpSpPr>
          <p:sp>
            <p:nvSpPr>
              <p:cNvPr id="856" name="Freeform 855">
                <a:extLst>
                  <a:ext uri="{FF2B5EF4-FFF2-40B4-BE49-F238E27FC236}">
                    <a16:creationId xmlns:a16="http://schemas.microsoft.com/office/drawing/2014/main" id="{73752550-814C-795A-A59D-9F91D4F7DE6C}"/>
                  </a:ext>
                </a:extLst>
              </p:cNvPr>
              <p:cNvSpPr/>
              <p:nvPr/>
            </p:nvSpPr>
            <p:spPr>
              <a:xfrm>
                <a:off x="9401380" y="3433176"/>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857" name="Freeform 856">
                <a:extLst>
                  <a:ext uri="{FF2B5EF4-FFF2-40B4-BE49-F238E27FC236}">
                    <a16:creationId xmlns:a16="http://schemas.microsoft.com/office/drawing/2014/main" id="{97593C16-BC10-D61D-73DD-3CB0760F61AE}"/>
                  </a:ext>
                </a:extLst>
              </p:cNvPr>
              <p:cNvSpPr/>
              <p:nvPr/>
            </p:nvSpPr>
            <p:spPr>
              <a:xfrm>
                <a:off x="9370121" y="3464417"/>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58" name="Graphic 778">
              <a:extLst>
                <a:ext uri="{FF2B5EF4-FFF2-40B4-BE49-F238E27FC236}">
                  <a16:creationId xmlns:a16="http://schemas.microsoft.com/office/drawing/2014/main" id="{2DEB6EF8-3D76-DA62-D914-C8F4AB95921F}"/>
                </a:ext>
              </a:extLst>
            </p:cNvPr>
            <p:cNvGrpSpPr/>
            <p:nvPr/>
          </p:nvGrpSpPr>
          <p:grpSpPr>
            <a:xfrm>
              <a:off x="9260138" y="3273399"/>
              <a:ext cx="62518" cy="62482"/>
              <a:chOff x="9260138" y="3273399"/>
              <a:chExt cx="62518" cy="62482"/>
            </a:xfrm>
          </p:grpSpPr>
          <p:sp>
            <p:nvSpPr>
              <p:cNvPr id="859" name="Freeform 858">
                <a:extLst>
                  <a:ext uri="{FF2B5EF4-FFF2-40B4-BE49-F238E27FC236}">
                    <a16:creationId xmlns:a16="http://schemas.microsoft.com/office/drawing/2014/main" id="{24577C17-2486-DC57-C2CF-4B325D03FDAB}"/>
                  </a:ext>
                </a:extLst>
              </p:cNvPr>
              <p:cNvSpPr/>
              <p:nvPr/>
            </p:nvSpPr>
            <p:spPr>
              <a:xfrm>
                <a:off x="9291398" y="3273399"/>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860" name="Freeform 859">
                <a:extLst>
                  <a:ext uri="{FF2B5EF4-FFF2-40B4-BE49-F238E27FC236}">
                    <a16:creationId xmlns:a16="http://schemas.microsoft.com/office/drawing/2014/main" id="{69F8FF24-C4EA-B886-66FB-31DDA61D0832}"/>
                  </a:ext>
                </a:extLst>
              </p:cNvPr>
              <p:cNvSpPr/>
              <p:nvPr/>
            </p:nvSpPr>
            <p:spPr>
              <a:xfrm>
                <a:off x="9260138" y="3304641"/>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61" name="Graphic 778">
              <a:extLst>
                <a:ext uri="{FF2B5EF4-FFF2-40B4-BE49-F238E27FC236}">
                  <a16:creationId xmlns:a16="http://schemas.microsoft.com/office/drawing/2014/main" id="{2B96A457-56D7-6463-9CDA-EE7CD6809208}"/>
                </a:ext>
              </a:extLst>
            </p:cNvPr>
            <p:cNvGrpSpPr/>
            <p:nvPr/>
          </p:nvGrpSpPr>
          <p:grpSpPr>
            <a:xfrm>
              <a:off x="9083682" y="3041959"/>
              <a:ext cx="62518" cy="62482"/>
              <a:chOff x="9083682" y="3041959"/>
              <a:chExt cx="62518" cy="62482"/>
            </a:xfrm>
          </p:grpSpPr>
          <p:sp>
            <p:nvSpPr>
              <p:cNvPr id="862" name="Freeform 861">
                <a:extLst>
                  <a:ext uri="{FF2B5EF4-FFF2-40B4-BE49-F238E27FC236}">
                    <a16:creationId xmlns:a16="http://schemas.microsoft.com/office/drawing/2014/main" id="{E166B444-66C8-6354-0123-C60E95A3874E}"/>
                  </a:ext>
                </a:extLst>
              </p:cNvPr>
              <p:cNvSpPr/>
              <p:nvPr/>
            </p:nvSpPr>
            <p:spPr>
              <a:xfrm>
                <a:off x="9114941" y="3041959"/>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863" name="Freeform 862">
                <a:extLst>
                  <a:ext uri="{FF2B5EF4-FFF2-40B4-BE49-F238E27FC236}">
                    <a16:creationId xmlns:a16="http://schemas.microsoft.com/office/drawing/2014/main" id="{3CB7BCD6-1D51-B4BD-9D63-8EB325E7AF24}"/>
                  </a:ext>
                </a:extLst>
              </p:cNvPr>
              <p:cNvSpPr/>
              <p:nvPr/>
            </p:nvSpPr>
            <p:spPr>
              <a:xfrm>
                <a:off x="9083682" y="3073201"/>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64" name="Graphic 778">
              <a:extLst>
                <a:ext uri="{FF2B5EF4-FFF2-40B4-BE49-F238E27FC236}">
                  <a16:creationId xmlns:a16="http://schemas.microsoft.com/office/drawing/2014/main" id="{47B3B123-53BE-8ABD-020F-9A12E973502B}"/>
                </a:ext>
              </a:extLst>
            </p:cNvPr>
            <p:cNvGrpSpPr/>
            <p:nvPr/>
          </p:nvGrpSpPr>
          <p:grpSpPr>
            <a:xfrm>
              <a:off x="9825488" y="3516188"/>
              <a:ext cx="62518" cy="62482"/>
              <a:chOff x="9825488" y="3516188"/>
              <a:chExt cx="62518" cy="62482"/>
            </a:xfrm>
          </p:grpSpPr>
          <p:sp>
            <p:nvSpPr>
              <p:cNvPr id="865" name="Freeform 864">
                <a:extLst>
                  <a:ext uri="{FF2B5EF4-FFF2-40B4-BE49-F238E27FC236}">
                    <a16:creationId xmlns:a16="http://schemas.microsoft.com/office/drawing/2014/main" id="{31780800-E20E-B5D8-089A-53F4A9E50FFC}"/>
                  </a:ext>
                </a:extLst>
              </p:cNvPr>
              <p:cNvSpPr/>
              <p:nvPr/>
            </p:nvSpPr>
            <p:spPr>
              <a:xfrm>
                <a:off x="9856748" y="3516188"/>
                <a:ext cx="12758" cy="62482"/>
              </a:xfrm>
              <a:custGeom>
                <a:avLst/>
                <a:gdLst>
                  <a:gd name="connsiteX0" fmla="*/ 0 w 12758"/>
                  <a:gd name="connsiteY0" fmla="*/ 0 h 62482"/>
                  <a:gd name="connsiteX1" fmla="*/ 0 w 12758"/>
                  <a:gd name="connsiteY1" fmla="*/ 62482 h 62482"/>
                </a:gdLst>
                <a:ahLst/>
                <a:cxnLst>
                  <a:cxn ang="0">
                    <a:pos x="connsiteX0" y="connsiteY0"/>
                  </a:cxn>
                  <a:cxn ang="0">
                    <a:pos x="connsiteX1" y="connsiteY1"/>
                  </a:cxn>
                </a:cxnLst>
                <a:rect l="l" t="t" r="r" b="b"/>
                <a:pathLst>
                  <a:path w="12758" h="62482">
                    <a:moveTo>
                      <a:pt x="0" y="0"/>
                    </a:moveTo>
                    <a:lnTo>
                      <a:pt x="0" y="62482"/>
                    </a:lnTo>
                  </a:path>
                </a:pathLst>
              </a:custGeom>
              <a:ln w="8670" cap="flat">
                <a:solidFill>
                  <a:srgbClr val="7030A0"/>
                </a:solidFill>
                <a:prstDash val="solid"/>
                <a:miter/>
              </a:ln>
            </p:spPr>
            <p:txBody>
              <a:bodyPr rtlCol="0" anchor="ctr"/>
              <a:lstStyle/>
              <a:p>
                <a:endParaRPr lang="en-US" dirty="0"/>
              </a:p>
            </p:txBody>
          </p:sp>
          <p:sp>
            <p:nvSpPr>
              <p:cNvPr id="866" name="Freeform 865">
                <a:extLst>
                  <a:ext uri="{FF2B5EF4-FFF2-40B4-BE49-F238E27FC236}">
                    <a16:creationId xmlns:a16="http://schemas.microsoft.com/office/drawing/2014/main" id="{22082512-606C-CAD0-850E-D37E65C8EA90}"/>
                  </a:ext>
                </a:extLst>
              </p:cNvPr>
              <p:cNvSpPr/>
              <p:nvPr/>
            </p:nvSpPr>
            <p:spPr>
              <a:xfrm>
                <a:off x="9825488" y="3547429"/>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67" name="Graphic 778">
              <a:extLst>
                <a:ext uri="{FF2B5EF4-FFF2-40B4-BE49-F238E27FC236}">
                  <a16:creationId xmlns:a16="http://schemas.microsoft.com/office/drawing/2014/main" id="{01BC4E0E-CD09-F1FF-8C6E-6DDC4874F025}"/>
                </a:ext>
              </a:extLst>
            </p:cNvPr>
            <p:cNvGrpSpPr/>
            <p:nvPr/>
          </p:nvGrpSpPr>
          <p:grpSpPr>
            <a:xfrm>
              <a:off x="10494313" y="3790983"/>
              <a:ext cx="62646" cy="62609"/>
              <a:chOff x="10494313" y="3790983"/>
              <a:chExt cx="62646" cy="62609"/>
            </a:xfrm>
          </p:grpSpPr>
          <p:sp>
            <p:nvSpPr>
              <p:cNvPr id="868" name="Freeform 867">
                <a:extLst>
                  <a:ext uri="{FF2B5EF4-FFF2-40B4-BE49-F238E27FC236}">
                    <a16:creationId xmlns:a16="http://schemas.microsoft.com/office/drawing/2014/main" id="{CF96324A-7F8A-819E-6B1C-254B9C830C95}"/>
                  </a:ext>
                </a:extLst>
              </p:cNvPr>
              <p:cNvSpPr/>
              <p:nvPr/>
            </p:nvSpPr>
            <p:spPr>
              <a:xfrm>
                <a:off x="10525573" y="379098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69" name="Freeform 868">
                <a:extLst>
                  <a:ext uri="{FF2B5EF4-FFF2-40B4-BE49-F238E27FC236}">
                    <a16:creationId xmlns:a16="http://schemas.microsoft.com/office/drawing/2014/main" id="{05FF226D-866F-7017-57E1-D146B818829D}"/>
                  </a:ext>
                </a:extLst>
              </p:cNvPr>
              <p:cNvSpPr/>
              <p:nvPr/>
            </p:nvSpPr>
            <p:spPr>
              <a:xfrm>
                <a:off x="10494313" y="3822225"/>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7030A0"/>
                </a:solidFill>
                <a:prstDash val="solid"/>
                <a:miter/>
              </a:ln>
            </p:spPr>
            <p:txBody>
              <a:bodyPr rtlCol="0" anchor="ctr"/>
              <a:lstStyle/>
              <a:p>
                <a:endParaRPr lang="en-US" dirty="0"/>
              </a:p>
            </p:txBody>
          </p:sp>
        </p:grpSp>
        <p:grpSp>
          <p:nvGrpSpPr>
            <p:cNvPr id="870" name="Graphic 778">
              <a:extLst>
                <a:ext uri="{FF2B5EF4-FFF2-40B4-BE49-F238E27FC236}">
                  <a16:creationId xmlns:a16="http://schemas.microsoft.com/office/drawing/2014/main" id="{2B09DDBB-374A-AB88-85AC-3296EEC9AC00}"/>
                </a:ext>
              </a:extLst>
            </p:cNvPr>
            <p:cNvGrpSpPr/>
            <p:nvPr/>
          </p:nvGrpSpPr>
          <p:grpSpPr>
            <a:xfrm>
              <a:off x="10518683" y="3790983"/>
              <a:ext cx="62518" cy="62609"/>
              <a:chOff x="10518683" y="3790983"/>
              <a:chExt cx="62518" cy="62609"/>
            </a:xfrm>
          </p:grpSpPr>
          <p:sp>
            <p:nvSpPr>
              <p:cNvPr id="871" name="Freeform 870">
                <a:extLst>
                  <a:ext uri="{FF2B5EF4-FFF2-40B4-BE49-F238E27FC236}">
                    <a16:creationId xmlns:a16="http://schemas.microsoft.com/office/drawing/2014/main" id="{2A1DF537-CE46-CF1B-726C-9A47C06640B4}"/>
                  </a:ext>
                </a:extLst>
              </p:cNvPr>
              <p:cNvSpPr/>
              <p:nvPr/>
            </p:nvSpPr>
            <p:spPr>
              <a:xfrm>
                <a:off x="10549943" y="379098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72" name="Freeform 871">
                <a:extLst>
                  <a:ext uri="{FF2B5EF4-FFF2-40B4-BE49-F238E27FC236}">
                    <a16:creationId xmlns:a16="http://schemas.microsoft.com/office/drawing/2014/main" id="{4B5F991C-C69C-0945-3CBC-77F6B9ADBAA5}"/>
                  </a:ext>
                </a:extLst>
              </p:cNvPr>
              <p:cNvSpPr/>
              <p:nvPr/>
            </p:nvSpPr>
            <p:spPr>
              <a:xfrm>
                <a:off x="10518683" y="3822225"/>
                <a:ext cx="62518" cy="12751"/>
              </a:xfrm>
              <a:custGeom>
                <a:avLst/>
                <a:gdLst>
                  <a:gd name="connsiteX0" fmla="*/ 0 w 62518"/>
                  <a:gd name="connsiteY0" fmla="*/ 0 h 12751"/>
                  <a:gd name="connsiteX1" fmla="*/ 62519 w 62518"/>
                  <a:gd name="connsiteY1" fmla="*/ 0 h 12751"/>
                </a:gdLst>
                <a:ahLst/>
                <a:cxnLst>
                  <a:cxn ang="0">
                    <a:pos x="connsiteX0" y="connsiteY0"/>
                  </a:cxn>
                  <a:cxn ang="0">
                    <a:pos x="connsiteX1" y="connsiteY1"/>
                  </a:cxn>
                </a:cxnLst>
                <a:rect l="l" t="t" r="r" b="b"/>
                <a:pathLst>
                  <a:path w="62518" h="12751">
                    <a:moveTo>
                      <a:pt x="0" y="0"/>
                    </a:moveTo>
                    <a:lnTo>
                      <a:pt x="62519" y="0"/>
                    </a:lnTo>
                  </a:path>
                </a:pathLst>
              </a:custGeom>
              <a:ln w="8670" cap="flat">
                <a:solidFill>
                  <a:srgbClr val="7030A0"/>
                </a:solidFill>
                <a:prstDash val="solid"/>
                <a:miter/>
              </a:ln>
            </p:spPr>
            <p:txBody>
              <a:bodyPr rtlCol="0" anchor="ctr"/>
              <a:lstStyle/>
              <a:p>
                <a:endParaRPr lang="en-US" dirty="0"/>
              </a:p>
            </p:txBody>
          </p:sp>
        </p:grpSp>
        <p:grpSp>
          <p:nvGrpSpPr>
            <p:cNvPr id="873" name="Graphic 778">
              <a:extLst>
                <a:ext uri="{FF2B5EF4-FFF2-40B4-BE49-F238E27FC236}">
                  <a16:creationId xmlns:a16="http://schemas.microsoft.com/office/drawing/2014/main" id="{94BDC428-1F5C-657F-BC0A-6A7E13977A57}"/>
                </a:ext>
              </a:extLst>
            </p:cNvPr>
            <p:cNvGrpSpPr/>
            <p:nvPr/>
          </p:nvGrpSpPr>
          <p:grpSpPr>
            <a:xfrm>
              <a:off x="10541649" y="3790983"/>
              <a:ext cx="62646" cy="62609"/>
              <a:chOff x="10541649" y="3790983"/>
              <a:chExt cx="62646" cy="62609"/>
            </a:xfrm>
          </p:grpSpPr>
          <p:sp>
            <p:nvSpPr>
              <p:cNvPr id="874" name="Freeform 873">
                <a:extLst>
                  <a:ext uri="{FF2B5EF4-FFF2-40B4-BE49-F238E27FC236}">
                    <a16:creationId xmlns:a16="http://schemas.microsoft.com/office/drawing/2014/main" id="{CE88744F-D0C6-A3E0-9A0D-D8FAB5D6C0E7}"/>
                  </a:ext>
                </a:extLst>
              </p:cNvPr>
              <p:cNvSpPr/>
              <p:nvPr/>
            </p:nvSpPr>
            <p:spPr>
              <a:xfrm>
                <a:off x="10572909" y="3790983"/>
                <a:ext cx="12758" cy="62609"/>
              </a:xfrm>
              <a:custGeom>
                <a:avLst/>
                <a:gdLst>
                  <a:gd name="connsiteX0" fmla="*/ 0 w 12758"/>
                  <a:gd name="connsiteY0" fmla="*/ 0 h 62609"/>
                  <a:gd name="connsiteX1" fmla="*/ 0 w 12758"/>
                  <a:gd name="connsiteY1" fmla="*/ 62610 h 62609"/>
                </a:gdLst>
                <a:ahLst/>
                <a:cxnLst>
                  <a:cxn ang="0">
                    <a:pos x="connsiteX0" y="connsiteY0"/>
                  </a:cxn>
                  <a:cxn ang="0">
                    <a:pos x="connsiteX1" y="connsiteY1"/>
                  </a:cxn>
                </a:cxnLst>
                <a:rect l="l" t="t" r="r" b="b"/>
                <a:pathLst>
                  <a:path w="12758" h="62609">
                    <a:moveTo>
                      <a:pt x="0" y="0"/>
                    </a:moveTo>
                    <a:lnTo>
                      <a:pt x="0" y="62610"/>
                    </a:lnTo>
                  </a:path>
                </a:pathLst>
              </a:custGeom>
              <a:ln w="8670" cap="flat">
                <a:solidFill>
                  <a:srgbClr val="7030A0"/>
                </a:solidFill>
                <a:prstDash val="solid"/>
                <a:miter/>
              </a:ln>
            </p:spPr>
            <p:txBody>
              <a:bodyPr rtlCol="0" anchor="ctr"/>
              <a:lstStyle/>
              <a:p>
                <a:endParaRPr lang="en-US" dirty="0"/>
              </a:p>
            </p:txBody>
          </p:sp>
          <p:sp>
            <p:nvSpPr>
              <p:cNvPr id="875" name="Freeform 874">
                <a:extLst>
                  <a:ext uri="{FF2B5EF4-FFF2-40B4-BE49-F238E27FC236}">
                    <a16:creationId xmlns:a16="http://schemas.microsoft.com/office/drawing/2014/main" id="{49D33EFC-B3FB-098A-6CCC-04076B8FD94A}"/>
                  </a:ext>
                </a:extLst>
              </p:cNvPr>
              <p:cNvSpPr/>
              <p:nvPr/>
            </p:nvSpPr>
            <p:spPr>
              <a:xfrm>
                <a:off x="10541649" y="3822225"/>
                <a:ext cx="62646" cy="12751"/>
              </a:xfrm>
              <a:custGeom>
                <a:avLst/>
                <a:gdLst>
                  <a:gd name="connsiteX0" fmla="*/ 0 w 62646"/>
                  <a:gd name="connsiteY0" fmla="*/ 0 h 12751"/>
                  <a:gd name="connsiteX1" fmla="*/ 62647 w 62646"/>
                  <a:gd name="connsiteY1" fmla="*/ 0 h 12751"/>
                </a:gdLst>
                <a:ahLst/>
                <a:cxnLst>
                  <a:cxn ang="0">
                    <a:pos x="connsiteX0" y="connsiteY0"/>
                  </a:cxn>
                  <a:cxn ang="0">
                    <a:pos x="connsiteX1" y="connsiteY1"/>
                  </a:cxn>
                </a:cxnLst>
                <a:rect l="l" t="t" r="r" b="b"/>
                <a:pathLst>
                  <a:path w="62646" h="12751">
                    <a:moveTo>
                      <a:pt x="0" y="0"/>
                    </a:moveTo>
                    <a:lnTo>
                      <a:pt x="62647" y="0"/>
                    </a:lnTo>
                  </a:path>
                </a:pathLst>
              </a:custGeom>
              <a:ln w="8670" cap="flat">
                <a:solidFill>
                  <a:srgbClr val="7030A0"/>
                </a:solidFill>
                <a:prstDash val="solid"/>
                <a:miter/>
              </a:ln>
            </p:spPr>
            <p:txBody>
              <a:bodyPr rtlCol="0" anchor="ctr"/>
              <a:lstStyle/>
              <a:p>
                <a:endParaRPr lang="en-US" dirty="0"/>
              </a:p>
            </p:txBody>
          </p:sp>
        </p:grpSp>
        <p:sp>
          <p:nvSpPr>
            <p:cNvPr id="876" name="Freeform 875">
              <a:extLst>
                <a:ext uri="{FF2B5EF4-FFF2-40B4-BE49-F238E27FC236}">
                  <a16:creationId xmlns:a16="http://schemas.microsoft.com/office/drawing/2014/main" id="{D46B8B5B-18FB-2D0F-0F20-F1A15B5553FE}"/>
                </a:ext>
              </a:extLst>
            </p:cNvPr>
            <p:cNvSpPr/>
            <p:nvPr/>
          </p:nvSpPr>
          <p:spPr>
            <a:xfrm>
              <a:off x="8837179" y="2732863"/>
              <a:ext cx="2579862" cy="2155133"/>
            </a:xfrm>
            <a:custGeom>
              <a:avLst/>
              <a:gdLst>
                <a:gd name="connsiteX0" fmla="*/ 2579863 w 2579862"/>
                <a:gd name="connsiteY0" fmla="*/ 2155134 h 2155133"/>
                <a:gd name="connsiteX1" fmla="*/ 2579863 w 2579862"/>
                <a:gd name="connsiteY1" fmla="*/ 1352808 h 2155133"/>
                <a:gd name="connsiteX2" fmla="*/ 2033779 w 2579862"/>
                <a:gd name="connsiteY2" fmla="*/ 1352808 h 2155133"/>
                <a:gd name="connsiteX3" fmla="*/ 2033779 w 2579862"/>
                <a:gd name="connsiteY3" fmla="*/ 1089489 h 2155133"/>
                <a:gd name="connsiteX4" fmla="*/ 1171783 w 2579862"/>
                <a:gd name="connsiteY4" fmla="*/ 1089489 h 2155133"/>
                <a:gd name="connsiteX5" fmla="*/ 1171783 w 2579862"/>
                <a:gd name="connsiteY5" fmla="*/ 996148 h 2155133"/>
                <a:gd name="connsiteX6" fmla="*/ 1128276 w 2579862"/>
                <a:gd name="connsiteY6" fmla="*/ 996148 h 2155133"/>
                <a:gd name="connsiteX7" fmla="*/ 1128276 w 2579862"/>
                <a:gd name="connsiteY7" fmla="*/ 896432 h 2155133"/>
                <a:gd name="connsiteX8" fmla="*/ 1033603 w 2579862"/>
                <a:gd name="connsiteY8" fmla="*/ 896432 h 2155133"/>
                <a:gd name="connsiteX9" fmla="*/ 1033603 w 2579862"/>
                <a:gd name="connsiteY9" fmla="*/ 813419 h 2155133"/>
                <a:gd name="connsiteX10" fmla="*/ 574536 w 2579862"/>
                <a:gd name="connsiteY10" fmla="*/ 813419 h 2155133"/>
                <a:gd name="connsiteX11" fmla="*/ 574536 w 2579862"/>
                <a:gd name="connsiteY11" fmla="*/ 730279 h 2155133"/>
                <a:gd name="connsiteX12" fmla="*/ 557822 w 2579862"/>
                <a:gd name="connsiteY12" fmla="*/ 730279 h 2155133"/>
                <a:gd name="connsiteX13" fmla="*/ 557822 w 2579862"/>
                <a:gd name="connsiteY13" fmla="*/ 648542 h 2155133"/>
                <a:gd name="connsiteX14" fmla="*/ 492624 w 2579862"/>
                <a:gd name="connsiteY14" fmla="*/ 648542 h 2155133"/>
                <a:gd name="connsiteX15" fmla="*/ 492624 w 2579862"/>
                <a:gd name="connsiteY15" fmla="*/ 571778 h 2155133"/>
                <a:gd name="connsiteX16" fmla="*/ 447840 w 2579862"/>
                <a:gd name="connsiteY16" fmla="*/ 571778 h 2155133"/>
                <a:gd name="connsiteX17" fmla="*/ 447840 w 2579862"/>
                <a:gd name="connsiteY17" fmla="*/ 415827 h 2155133"/>
                <a:gd name="connsiteX18" fmla="*/ 435081 w 2579862"/>
                <a:gd name="connsiteY18" fmla="*/ 415827 h 2155133"/>
                <a:gd name="connsiteX19" fmla="*/ 435081 w 2579862"/>
                <a:gd name="connsiteY19" fmla="*/ 340465 h 2155133"/>
                <a:gd name="connsiteX20" fmla="*/ 240634 w 2579862"/>
                <a:gd name="connsiteY20" fmla="*/ 340465 h 2155133"/>
                <a:gd name="connsiteX21" fmla="*/ 240634 w 2579862"/>
                <a:gd name="connsiteY21" fmla="*/ 265104 h 2155133"/>
                <a:gd name="connsiteX22" fmla="*/ 210012 w 2579862"/>
                <a:gd name="connsiteY22" fmla="*/ 265104 h 2155133"/>
                <a:gd name="connsiteX23" fmla="*/ 210012 w 2579862"/>
                <a:gd name="connsiteY23" fmla="*/ 201091 h 2155133"/>
                <a:gd name="connsiteX24" fmla="*/ 94799 w 2579862"/>
                <a:gd name="connsiteY24" fmla="*/ 201091 h 2155133"/>
                <a:gd name="connsiteX25" fmla="*/ 94799 w 2579862"/>
                <a:gd name="connsiteY25" fmla="*/ 123180 h 2155133"/>
                <a:gd name="connsiteX26" fmla="*/ 69281 w 2579862"/>
                <a:gd name="connsiteY26" fmla="*/ 123180 h 2155133"/>
                <a:gd name="connsiteX27" fmla="*/ 69281 w 2579862"/>
                <a:gd name="connsiteY27" fmla="*/ 98824 h 2155133"/>
                <a:gd name="connsiteX28" fmla="*/ 53970 w 2579862"/>
                <a:gd name="connsiteY28" fmla="*/ 98824 h 2155133"/>
                <a:gd name="connsiteX29" fmla="*/ 53970 w 2579862"/>
                <a:gd name="connsiteY29" fmla="*/ 0 h 2155133"/>
                <a:gd name="connsiteX30" fmla="*/ 0 w 2579862"/>
                <a:gd name="connsiteY30" fmla="*/ 0 h 21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79862" h="2155133">
                  <a:moveTo>
                    <a:pt x="2579863" y="2155134"/>
                  </a:moveTo>
                  <a:lnTo>
                    <a:pt x="2579863" y="1352808"/>
                  </a:lnTo>
                  <a:lnTo>
                    <a:pt x="2033779" y="1352808"/>
                  </a:lnTo>
                  <a:lnTo>
                    <a:pt x="2033779" y="1089489"/>
                  </a:lnTo>
                  <a:lnTo>
                    <a:pt x="1171783" y="1089489"/>
                  </a:lnTo>
                  <a:lnTo>
                    <a:pt x="1171783" y="996148"/>
                  </a:lnTo>
                  <a:lnTo>
                    <a:pt x="1128276" y="996148"/>
                  </a:lnTo>
                  <a:lnTo>
                    <a:pt x="1128276" y="896432"/>
                  </a:lnTo>
                  <a:lnTo>
                    <a:pt x="1033603" y="896432"/>
                  </a:lnTo>
                  <a:lnTo>
                    <a:pt x="1033603" y="813419"/>
                  </a:lnTo>
                  <a:lnTo>
                    <a:pt x="574536" y="813419"/>
                  </a:lnTo>
                  <a:lnTo>
                    <a:pt x="574536" y="730279"/>
                  </a:lnTo>
                  <a:lnTo>
                    <a:pt x="557822" y="730279"/>
                  </a:lnTo>
                  <a:lnTo>
                    <a:pt x="557822" y="648542"/>
                  </a:lnTo>
                  <a:lnTo>
                    <a:pt x="492624" y="648542"/>
                  </a:lnTo>
                  <a:lnTo>
                    <a:pt x="492624" y="571778"/>
                  </a:lnTo>
                  <a:lnTo>
                    <a:pt x="447840" y="571778"/>
                  </a:lnTo>
                  <a:lnTo>
                    <a:pt x="447840" y="415827"/>
                  </a:lnTo>
                  <a:lnTo>
                    <a:pt x="435081" y="415827"/>
                  </a:lnTo>
                  <a:lnTo>
                    <a:pt x="435081" y="340465"/>
                  </a:lnTo>
                  <a:lnTo>
                    <a:pt x="240634" y="340465"/>
                  </a:lnTo>
                  <a:lnTo>
                    <a:pt x="240634" y="265104"/>
                  </a:lnTo>
                  <a:lnTo>
                    <a:pt x="210012" y="265104"/>
                  </a:lnTo>
                  <a:lnTo>
                    <a:pt x="210012" y="201091"/>
                  </a:lnTo>
                  <a:lnTo>
                    <a:pt x="94799" y="201091"/>
                  </a:lnTo>
                  <a:lnTo>
                    <a:pt x="94799" y="123180"/>
                  </a:lnTo>
                  <a:lnTo>
                    <a:pt x="69281" y="123180"/>
                  </a:lnTo>
                  <a:lnTo>
                    <a:pt x="69281" y="98824"/>
                  </a:lnTo>
                  <a:lnTo>
                    <a:pt x="53970" y="98824"/>
                  </a:lnTo>
                  <a:lnTo>
                    <a:pt x="53970" y="0"/>
                  </a:lnTo>
                  <a:lnTo>
                    <a:pt x="0" y="0"/>
                  </a:lnTo>
                </a:path>
              </a:pathLst>
            </a:custGeom>
            <a:noFill/>
            <a:ln w="12751" cap="flat">
              <a:solidFill>
                <a:srgbClr val="7030A0"/>
              </a:solidFill>
              <a:prstDash val="solid"/>
              <a:miter/>
            </a:ln>
          </p:spPr>
          <p:txBody>
            <a:bodyPr rtlCol="0" anchor="ctr"/>
            <a:lstStyle/>
            <a:p>
              <a:endParaRPr lang="en-US" dirty="0"/>
            </a:p>
          </p:txBody>
        </p:sp>
      </p:grpSp>
      <p:grpSp>
        <p:nvGrpSpPr>
          <p:cNvPr id="877" name="Graphic 778">
            <a:extLst>
              <a:ext uri="{FF2B5EF4-FFF2-40B4-BE49-F238E27FC236}">
                <a16:creationId xmlns:a16="http://schemas.microsoft.com/office/drawing/2014/main" id="{A5254DE1-A63C-EA35-CFEC-EF7D56EC61EE}"/>
              </a:ext>
            </a:extLst>
          </p:cNvPr>
          <p:cNvGrpSpPr/>
          <p:nvPr/>
        </p:nvGrpSpPr>
        <p:grpSpPr>
          <a:xfrm>
            <a:off x="8768153" y="2732863"/>
            <a:ext cx="3068531" cy="2231132"/>
            <a:chOff x="8768153" y="2732863"/>
            <a:chExt cx="3068531" cy="2231132"/>
          </a:xfrm>
          <a:noFill/>
        </p:grpSpPr>
        <p:sp>
          <p:nvSpPr>
            <p:cNvPr id="878" name="Freeform 877">
              <a:extLst>
                <a:ext uri="{FF2B5EF4-FFF2-40B4-BE49-F238E27FC236}">
                  <a16:creationId xmlns:a16="http://schemas.microsoft.com/office/drawing/2014/main" id="{0D69CDEB-2000-50AF-5630-F3164735ED14}"/>
                </a:ext>
              </a:extLst>
            </p:cNvPr>
            <p:cNvSpPr/>
            <p:nvPr/>
          </p:nvSpPr>
          <p:spPr>
            <a:xfrm>
              <a:off x="8837179" y="2732863"/>
              <a:ext cx="2999505" cy="2157556"/>
            </a:xfrm>
            <a:custGeom>
              <a:avLst/>
              <a:gdLst>
                <a:gd name="connsiteX0" fmla="*/ 1786 w 2999505"/>
                <a:gd name="connsiteY0" fmla="*/ 0 h 2157556"/>
                <a:gd name="connsiteX1" fmla="*/ 1786 w 2999505"/>
                <a:gd name="connsiteY1" fmla="*/ 2157429 h 2157556"/>
                <a:gd name="connsiteX2" fmla="*/ 2999506 w 2999505"/>
                <a:gd name="connsiteY2" fmla="*/ 2157557 h 2157556"/>
                <a:gd name="connsiteX3" fmla="*/ 0 w 2999505"/>
                <a:gd name="connsiteY3" fmla="*/ 2157557 h 2157556"/>
              </a:gdLst>
              <a:ahLst/>
              <a:cxnLst>
                <a:cxn ang="0">
                  <a:pos x="connsiteX0" y="connsiteY0"/>
                </a:cxn>
                <a:cxn ang="0">
                  <a:pos x="connsiteX1" y="connsiteY1"/>
                </a:cxn>
                <a:cxn ang="0">
                  <a:pos x="connsiteX2" y="connsiteY2"/>
                </a:cxn>
                <a:cxn ang="0">
                  <a:pos x="connsiteX3" y="connsiteY3"/>
                </a:cxn>
              </a:cxnLst>
              <a:rect l="l" t="t" r="r" b="b"/>
              <a:pathLst>
                <a:path w="2999505" h="2157556">
                  <a:moveTo>
                    <a:pt x="1786" y="0"/>
                  </a:moveTo>
                  <a:lnTo>
                    <a:pt x="1786" y="2157429"/>
                  </a:lnTo>
                  <a:moveTo>
                    <a:pt x="2999506" y="2157557"/>
                  </a:moveTo>
                  <a:lnTo>
                    <a:pt x="0" y="2157557"/>
                  </a:lnTo>
                </a:path>
              </a:pathLst>
            </a:custGeom>
            <a:noFill/>
            <a:ln w="12751" cap="flat">
              <a:solidFill>
                <a:srgbClr val="231F20"/>
              </a:solidFill>
              <a:prstDash val="solid"/>
              <a:miter/>
            </a:ln>
          </p:spPr>
          <p:txBody>
            <a:bodyPr rtlCol="0" anchor="ctr"/>
            <a:lstStyle/>
            <a:p>
              <a:endParaRPr lang="en-US" dirty="0"/>
            </a:p>
          </p:txBody>
        </p:sp>
        <p:sp>
          <p:nvSpPr>
            <p:cNvPr id="879" name="Freeform 878">
              <a:extLst>
                <a:ext uri="{FF2B5EF4-FFF2-40B4-BE49-F238E27FC236}">
                  <a16:creationId xmlns:a16="http://schemas.microsoft.com/office/drawing/2014/main" id="{174C63EA-58E0-016F-C4C7-2BB1F322847C}"/>
                </a:ext>
              </a:extLst>
            </p:cNvPr>
            <p:cNvSpPr/>
            <p:nvPr/>
          </p:nvSpPr>
          <p:spPr>
            <a:xfrm>
              <a:off x="8837179"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0" name="Freeform 879">
              <a:extLst>
                <a:ext uri="{FF2B5EF4-FFF2-40B4-BE49-F238E27FC236}">
                  <a16:creationId xmlns:a16="http://schemas.microsoft.com/office/drawing/2014/main" id="{83C5E5BF-6D71-3B8D-CCC8-6A418C2E784B}"/>
                </a:ext>
              </a:extLst>
            </p:cNvPr>
            <p:cNvSpPr/>
            <p:nvPr/>
          </p:nvSpPr>
          <p:spPr>
            <a:xfrm>
              <a:off x="9186902"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1" name="Freeform 880">
              <a:extLst>
                <a:ext uri="{FF2B5EF4-FFF2-40B4-BE49-F238E27FC236}">
                  <a16:creationId xmlns:a16="http://schemas.microsoft.com/office/drawing/2014/main" id="{1DEB48B9-314F-CF7B-D92B-6E7C7384FA40}"/>
                </a:ext>
              </a:extLst>
            </p:cNvPr>
            <p:cNvSpPr/>
            <p:nvPr/>
          </p:nvSpPr>
          <p:spPr>
            <a:xfrm>
              <a:off x="9526673"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2" name="Freeform 881">
              <a:extLst>
                <a:ext uri="{FF2B5EF4-FFF2-40B4-BE49-F238E27FC236}">
                  <a16:creationId xmlns:a16="http://schemas.microsoft.com/office/drawing/2014/main" id="{50EF1B87-CDDE-0D47-1D06-89B589DAF6C3}"/>
                </a:ext>
              </a:extLst>
            </p:cNvPr>
            <p:cNvSpPr/>
            <p:nvPr/>
          </p:nvSpPr>
          <p:spPr>
            <a:xfrm>
              <a:off x="10216168"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3" name="Freeform 882">
              <a:extLst>
                <a:ext uri="{FF2B5EF4-FFF2-40B4-BE49-F238E27FC236}">
                  <a16:creationId xmlns:a16="http://schemas.microsoft.com/office/drawing/2014/main" id="{63F4AADC-A496-768E-3FC3-69102B1E4085}"/>
                </a:ext>
              </a:extLst>
            </p:cNvPr>
            <p:cNvSpPr/>
            <p:nvPr/>
          </p:nvSpPr>
          <p:spPr>
            <a:xfrm>
              <a:off x="9877035"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4" name="Freeform 883">
              <a:extLst>
                <a:ext uri="{FF2B5EF4-FFF2-40B4-BE49-F238E27FC236}">
                  <a16:creationId xmlns:a16="http://schemas.microsoft.com/office/drawing/2014/main" id="{49C9E912-AB53-05D7-66DC-8A3376FBFD3B}"/>
                </a:ext>
              </a:extLst>
            </p:cNvPr>
            <p:cNvSpPr/>
            <p:nvPr/>
          </p:nvSpPr>
          <p:spPr>
            <a:xfrm>
              <a:off x="10903749"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5" name="Freeform 884">
              <a:extLst>
                <a:ext uri="{FF2B5EF4-FFF2-40B4-BE49-F238E27FC236}">
                  <a16:creationId xmlns:a16="http://schemas.microsoft.com/office/drawing/2014/main" id="{9D20F044-B70A-BB80-DA27-252A99E91CDF}"/>
                </a:ext>
              </a:extLst>
            </p:cNvPr>
            <p:cNvSpPr/>
            <p:nvPr/>
          </p:nvSpPr>
          <p:spPr>
            <a:xfrm>
              <a:off x="10564360"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6" name="Freeform 885">
              <a:extLst>
                <a:ext uri="{FF2B5EF4-FFF2-40B4-BE49-F238E27FC236}">
                  <a16:creationId xmlns:a16="http://schemas.microsoft.com/office/drawing/2014/main" id="{F4659AD8-E549-2403-0DFB-5102F9063529}"/>
                </a:ext>
              </a:extLst>
            </p:cNvPr>
            <p:cNvSpPr/>
            <p:nvPr/>
          </p:nvSpPr>
          <p:spPr>
            <a:xfrm>
              <a:off x="11248879"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7" name="Freeform 886">
              <a:extLst>
                <a:ext uri="{FF2B5EF4-FFF2-40B4-BE49-F238E27FC236}">
                  <a16:creationId xmlns:a16="http://schemas.microsoft.com/office/drawing/2014/main" id="{7F510938-B387-E23F-5819-DE6188B25DA6}"/>
                </a:ext>
              </a:extLst>
            </p:cNvPr>
            <p:cNvSpPr/>
            <p:nvPr/>
          </p:nvSpPr>
          <p:spPr>
            <a:xfrm>
              <a:off x="11600133" y="4887996"/>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dirty="0"/>
            </a:p>
          </p:txBody>
        </p:sp>
        <p:sp>
          <p:nvSpPr>
            <p:cNvPr id="888" name="Freeform 887">
              <a:extLst>
                <a:ext uri="{FF2B5EF4-FFF2-40B4-BE49-F238E27FC236}">
                  <a16:creationId xmlns:a16="http://schemas.microsoft.com/office/drawing/2014/main" id="{D9B545CD-7676-2C48-6808-1DA1BA05A983}"/>
                </a:ext>
              </a:extLst>
            </p:cNvPr>
            <p:cNvSpPr/>
            <p:nvPr/>
          </p:nvSpPr>
          <p:spPr>
            <a:xfrm>
              <a:off x="8768153" y="3169730"/>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889" name="Freeform 888">
              <a:extLst>
                <a:ext uri="{FF2B5EF4-FFF2-40B4-BE49-F238E27FC236}">
                  <a16:creationId xmlns:a16="http://schemas.microsoft.com/office/drawing/2014/main" id="{98F6248C-19FC-1677-DCEB-F563EF9A8E6E}"/>
                </a:ext>
              </a:extLst>
            </p:cNvPr>
            <p:cNvSpPr/>
            <p:nvPr/>
          </p:nvSpPr>
          <p:spPr>
            <a:xfrm>
              <a:off x="8768153" y="4890419"/>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890" name="Freeform 889">
              <a:extLst>
                <a:ext uri="{FF2B5EF4-FFF2-40B4-BE49-F238E27FC236}">
                  <a16:creationId xmlns:a16="http://schemas.microsoft.com/office/drawing/2014/main" id="{F7E375EA-B93B-3F06-CBB0-758D6B897CD1}"/>
                </a:ext>
              </a:extLst>
            </p:cNvPr>
            <p:cNvSpPr/>
            <p:nvPr/>
          </p:nvSpPr>
          <p:spPr>
            <a:xfrm>
              <a:off x="8768153" y="3591932"/>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891" name="Freeform 890">
              <a:extLst>
                <a:ext uri="{FF2B5EF4-FFF2-40B4-BE49-F238E27FC236}">
                  <a16:creationId xmlns:a16="http://schemas.microsoft.com/office/drawing/2014/main" id="{23E8A2C0-A92C-3474-0C78-351D72C38F18}"/>
                </a:ext>
              </a:extLst>
            </p:cNvPr>
            <p:cNvSpPr/>
            <p:nvPr/>
          </p:nvSpPr>
          <p:spPr>
            <a:xfrm>
              <a:off x="8768153" y="4460183"/>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892" name="Freeform 891">
              <a:extLst>
                <a:ext uri="{FF2B5EF4-FFF2-40B4-BE49-F238E27FC236}">
                  <a16:creationId xmlns:a16="http://schemas.microsoft.com/office/drawing/2014/main" id="{DAA59A2F-FE1D-6D91-8A1A-3F46488F8B9D}"/>
                </a:ext>
              </a:extLst>
            </p:cNvPr>
            <p:cNvSpPr/>
            <p:nvPr/>
          </p:nvSpPr>
          <p:spPr>
            <a:xfrm>
              <a:off x="8768153" y="4026121"/>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sp>
          <p:nvSpPr>
            <p:cNvPr id="893" name="Freeform 892">
              <a:extLst>
                <a:ext uri="{FF2B5EF4-FFF2-40B4-BE49-F238E27FC236}">
                  <a16:creationId xmlns:a16="http://schemas.microsoft.com/office/drawing/2014/main" id="{F852761F-9CFC-7536-E1FD-CBC65A30D52A}"/>
                </a:ext>
              </a:extLst>
            </p:cNvPr>
            <p:cNvSpPr/>
            <p:nvPr/>
          </p:nvSpPr>
          <p:spPr>
            <a:xfrm>
              <a:off x="8768153" y="2732863"/>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dirty="0"/>
            </a:p>
          </p:txBody>
        </p:sp>
      </p:grpSp>
    </p:spTree>
    <p:extLst>
      <p:ext uri="{BB962C8B-B14F-4D97-AF65-F5344CB8AC3E}">
        <p14:creationId xmlns:p14="http://schemas.microsoft.com/office/powerpoint/2010/main" val="1659253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25871-4567-7051-EC2E-41619ED0C1CC}"/>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BFE4FE47-3B7B-9CF6-ECE9-AE68F9431908}"/>
              </a:ext>
            </a:extLst>
          </p:cNvPr>
          <p:cNvSpPr>
            <a:spLocks noGrp="1"/>
          </p:cNvSpPr>
          <p:nvPr>
            <p:ph type="body" idx="1"/>
          </p:nvPr>
        </p:nvSpPr>
        <p:spPr>
          <a:xfrm>
            <a:off x="609600" y="792000"/>
            <a:ext cx="10972800" cy="702470"/>
          </a:xfrm>
        </p:spPr>
        <p:txBody>
          <a:bodyPr/>
          <a:lstStyle/>
          <a:p>
            <a:r>
              <a:rPr lang="en-GB" noProof="0" dirty="0">
                <a:solidFill>
                  <a:schemeClr val="accent1"/>
                </a:solidFill>
                <a:ea typeface="Aileron" charset="0"/>
              </a:rPr>
              <a:t>AE</a:t>
            </a:r>
            <a:r>
              <a:rPr lang="en-GB" cap="none" noProof="0" dirty="0">
                <a:solidFill>
                  <a:schemeClr val="accent1"/>
                </a:solidFill>
                <a:ea typeface="Aileron" charset="0"/>
              </a:rPr>
              <a:t>s</a:t>
            </a:r>
            <a:r>
              <a:rPr lang="en-GB" noProof="0" dirty="0">
                <a:solidFill>
                  <a:schemeClr val="accent1"/>
                </a:solidFill>
                <a:ea typeface="Aileron" charset="0"/>
              </a:rPr>
              <a:t> OCCURRING IN ≥20% OF PATIENTS with trk fusion lung cancer (N=32) </a:t>
            </a:r>
          </a:p>
        </p:txBody>
      </p:sp>
      <p:sp>
        <p:nvSpPr>
          <p:cNvPr id="2" name="Title 1">
            <a:extLst>
              <a:ext uri="{FF2B5EF4-FFF2-40B4-BE49-F238E27FC236}">
                <a16:creationId xmlns:a16="http://schemas.microsoft.com/office/drawing/2014/main" id="{BD452F1F-BA9D-F0F6-068E-784DC63BBBDA}"/>
              </a:ext>
            </a:extLst>
          </p:cNvPr>
          <p:cNvSpPr>
            <a:spLocks noGrp="1"/>
          </p:cNvSpPr>
          <p:nvPr>
            <p:ph type="title"/>
          </p:nvPr>
        </p:nvSpPr>
        <p:spPr>
          <a:xfrm>
            <a:off x="619201" y="259200"/>
            <a:ext cx="10963199" cy="864000"/>
          </a:xfrm>
        </p:spPr>
        <p:txBody>
          <a:bodyPr/>
          <a:lstStyle/>
          <a:p>
            <a:r>
              <a:rPr lang="en-GB" noProof="0" dirty="0"/>
              <a:t>Larotrectinib in trk fusion-positive lung cancer</a:t>
            </a:r>
          </a:p>
        </p:txBody>
      </p:sp>
      <p:sp>
        <p:nvSpPr>
          <p:cNvPr id="10" name="Content Placeholder 9">
            <a:extLst>
              <a:ext uri="{FF2B5EF4-FFF2-40B4-BE49-F238E27FC236}">
                <a16:creationId xmlns:a16="http://schemas.microsoft.com/office/drawing/2014/main" id="{5E08F5EB-17C2-D3A2-20E7-D5BF1BBF0935}"/>
              </a:ext>
            </a:extLst>
          </p:cNvPr>
          <p:cNvSpPr>
            <a:spLocks noGrp="1"/>
          </p:cNvSpPr>
          <p:nvPr>
            <p:ph sz="quarter" idx="15"/>
          </p:nvPr>
        </p:nvSpPr>
        <p:spPr>
          <a:xfrm>
            <a:off x="620183" y="6356351"/>
            <a:ext cx="10180339" cy="365125"/>
          </a:xfrm>
        </p:spPr>
        <p:txBody>
          <a:bodyPr anchor="b" anchorCtr="0"/>
          <a:lstStyle/>
          <a:p>
            <a:r>
              <a:rPr lang="en-GB" noProof="0" dirty="0"/>
              <a:t>AE, adverse event; ALT, alanine aminotransferase; AST, aspartate aminotransferase; SAE, serious adverse event; TRAE, treatment-related adverse event</a:t>
            </a:r>
            <a:endParaRPr lang="en-GB" noProof="0" dirty="0">
              <a:highlight>
                <a:srgbClr val="FFFF00"/>
              </a:highlight>
            </a:endParaRPr>
          </a:p>
          <a:p>
            <a:r>
              <a:rPr lang="en-GB" dirty="0"/>
              <a:t>Lin JJ, et al. J Clin Oncol 44, 2026 (suppl 16; abstr 8618). Poster presentation (ASCO 2026)</a:t>
            </a:r>
            <a:endParaRPr lang="en-GB" dirty="0">
              <a:solidFill>
                <a:schemeClr val="tx2"/>
              </a:solidFill>
            </a:endParaRPr>
          </a:p>
        </p:txBody>
      </p:sp>
      <p:sp>
        <p:nvSpPr>
          <p:cNvPr id="5" name="Slide Number Placeholder 4">
            <a:extLst>
              <a:ext uri="{FF2B5EF4-FFF2-40B4-BE49-F238E27FC236}">
                <a16:creationId xmlns:a16="http://schemas.microsoft.com/office/drawing/2014/main" id="{1DF3DD60-3E86-4538-7BC4-02B94C2CB56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28</a:t>
            </a:fld>
            <a:endParaRPr lang="en-GB" dirty="0"/>
          </a:p>
        </p:txBody>
      </p:sp>
      <p:sp>
        <p:nvSpPr>
          <p:cNvPr id="16" name="TextBox 15">
            <a:extLst>
              <a:ext uri="{FF2B5EF4-FFF2-40B4-BE49-F238E27FC236}">
                <a16:creationId xmlns:a16="http://schemas.microsoft.com/office/drawing/2014/main" id="{C2DFD261-225D-B80B-A252-E881DF98607D}"/>
              </a:ext>
            </a:extLst>
          </p:cNvPr>
          <p:cNvSpPr txBox="1"/>
          <p:nvPr/>
        </p:nvSpPr>
        <p:spPr>
          <a:xfrm>
            <a:off x="4871862" y="5661248"/>
            <a:ext cx="244827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Patients (%)</a:t>
            </a:r>
          </a:p>
        </p:txBody>
      </p:sp>
      <p:sp>
        <p:nvSpPr>
          <p:cNvPr id="17" name="Google Shape;392;p10">
            <a:extLst>
              <a:ext uri="{FF2B5EF4-FFF2-40B4-BE49-F238E27FC236}">
                <a16:creationId xmlns:a16="http://schemas.microsoft.com/office/drawing/2014/main" id="{6E935385-F419-28A8-1701-29AD93B5CB44}"/>
              </a:ext>
            </a:extLst>
          </p:cNvPr>
          <p:cNvSpPr/>
          <p:nvPr/>
        </p:nvSpPr>
        <p:spPr>
          <a:xfrm>
            <a:off x="1055377" y="1579117"/>
            <a:ext cx="1781000" cy="3803605"/>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Total</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SAE</a:t>
            </a:r>
          </a:p>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Dose modifications</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Discontinuations</a:t>
            </a:r>
          </a:p>
          <a:p>
            <a:pPr algn="r">
              <a:lnSpc>
                <a:spcPct val="95000"/>
              </a:lnSpc>
              <a:spcAft>
                <a:spcPts val="100"/>
              </a:spcAft>
            </a:pPr>
            <a:endParaRPr lang="en-GB" sz="1000" dirty="0">
              <a:latin typeface="Arial" panose="020B0604020202020204" pitchFamily="34" charset="0"/>
              <a:ea typeface="Calibri"/>
              <a:cs typeface="Arial" panose="020B0604020202020204" pitchFamily="34" charset="0"/>
              <a:sym typeface="Calibri"/>
            </a:endParaRPr>
          </a:p>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Myalgia</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ALT increased</a:t>
            </a:r>
          </a:p>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AST increased</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Constipation</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Dizziness</a:t>
            </a:r>
          </a:p>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Cough</a:t>
            </a:r>
            <a:br>
              <a:rPr lang="en-GB" sz="1000" noProof="0" dirty="0">
                <a:latin typeface="Arial" panose="020B0604020202020204" pitchFamily="34" charset="0"/>
                <a:ea typeface="Calibri"/>
                <a:cs typeface="Arial" panose="020B0604020202020204" pitchFamily="34" charset="0"/>
                <a:sym typeface="Calibri"/>
              </a:rPr>
            </a:br>
            <a:r>
              <a:rPr lang="en-GB" sz="1000" noProof="0" dirty="0" err="1">
                <a:latin typeface="Arial" panose="020B0604020202020204" pitchFamily="34" charset="0"/>
                <a:ea typeface="Calibri"/>
                <a:cs typeface="Arial" panose="020B0604020202020204" pitchFamily="34" charset="0"/>
                <a:sym typeface="Calibri"/>
              </a:rPr>
              <a:t>Anemia</a:t>
            </a:r>
            <a:endParaRPr lang="en-GB" sz="1000" noProof="0" dirty="0">
              <a:latin typeface="Arial" panose="020B0604020202020204" pitchFamily="34" charset="0"/>
              <a:ea typeface="Calibri"/>
              <a:cs typeface="Arial" panose="020B0604020202020204" pitchFamily="34" charset="0"/>
              <a:sym typeface="Calibri"/>
            </a:endParaRP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Arthralgia</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Dyspnea</a:t>
            </a:r>
          </a:p>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Weight increased</a:t>
            </a:r>
          </a:p>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Fatigue</a:t>
            </a:r>
          </a:p>
          <a:p>
            <a:pPr algn="r">
              <a:lnSpc>
                <a:spcPct val="95000"/>
              </a:lnSpc>
              <a:spcAft>
                <a:spcPts val="100"/>
              </a:spcAft>
            </a:pPr>
            <a:r>
              <a:rPr lang="en-GB" sz="1000" dirty="0" err="1">
                <a:latin typeface="Arial" panose="020B0604020202020204" pitchFamily="34" charset="0"/>
                <a:ea typeface="Calibri"/>
                <a:cs typeface="Arial" panose="020B0604020202020204" pitchFamily="34" charset="0"/>
                <a:sym typeface="Calibri"/>
              </a:rPr>
              <a:t>Diarrhea</a:t>
            </a:r>
            <a:endParaRPr lang="en-GB" sz="1000" dirty="0">
              <a:latin typeface="Arial" panose="020B0604020202020204" pitchFamily="34" charset="0"/>
              <a:ea typeface="Calibri"/>
              <a:cs typeface="Arial" panose="020B0604020202020204" pitchFamily="34" charset="0"/>
              <a:sym typeface="Calibri"/>
            </a:endParaRP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Leukocyte count decreased</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Nausea</a:t>
            </a:r>
          </a:p>
          <a:p>
            <a:pPr algn="r">
              <a:lnSpc>
                <a:spcPct val="95000"/>
              </a:lnSpc>
              <a:spcAft>
                <a:spcPts val="100"/>
              </a:spcAft>
            </a:pPr>
            <a:r>
              <a:rPr lang="en-GB" sz="1000" noProof="0" dirty="0">
                <a:latin typeface="Arial" panose="020B0604020202020204" pitchFamily="34" charset="0"/>
                <a:ea typeface="Calibri"/>
                <a:cs typeface="Arial" panose="020B0604020202020204" pitchFamily="34" charset="0"/>
                <a:sym typeface="Calibri"/>
              </a:rPr>
              <a:t>Peripheral </a:t>
            </a:r>
            <a:r>
              <a:rPr lang="en-GB" sz="1000" noProof="0" dirty="0" err="1">
                <a:latin typeface="Arial" panose="020B0604020202020204" pitchFamily="34" charset="0"/>
                <a:ea typeface="Calibri"/>
                <a:cs typeface="Arial" panose="020B0604020202020204" pitchFamily="34" charset="0"/>
                <a:sym typeface="Calibri"/>
              </a:rPr>
              <a:t>edema</a:t>
            </a:r>
            <a:endParaRPr lang="en-GB" sz="1000" noProof="0" dirty="0">
              <a:latin typeface="Arial" panose="020B0604020202020204" pitchFamily="34" charset="0"/>
              <a:ea typeface="Calibri"/>
              <a:cs typeface="Arial" panose="020B0604020202020204" pitchFamily="34" charset="0"/>
              <a:sym typeface="Calibri"/>
            </a:endParaRP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Pneumonia</a:t>
            </a:r>
            <a:endParaRPr lang="en-GB" sz="1000" noProof="0" dirty="0">
              <a:latin typeface="Arial" panose="020B0604020202020204" pitchFamily="34" charset="0"/>
              <a:ea typeface="Calibri"/>
              <a:cs typeface="Arial" panose="020B0604020202020204" pitchFamily="34" charset="0"/>
              <a:sym typeface="Calibri"/>
            </a:endParaRP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Pyrexia</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Upper respiratory tract infection</a:t>
            </a:r>
          </a:p>
          <a:p>
            <a:pPr algn="r">
              <a:lnSpc>
                <a:spcPct val="95000"/>
              </a:lnSpc>
              <a:spcAft>
                <a:spcPts val="100"/>
              </a:spcAft>
            </a:pPr>
            <a:r>
              <a:rPr lang="en-GB" sz="1000" dirty="0">
                <a:latin typeface="Arial" panose="020B0604020202020204" pitchFamily="34" charset="0"/>
                <a:ea typeface="Calibri"/>
                <a:cs typeface="Arial" panose="020B0604020202020204" pitchFamily="34" charset="0"/>
                <a:sym typeface="Calibri"/>
              </a:rPr>
              <a:t>Vomiting</a:t>
            </a:r>
          </a:p>
        </p:txBody>
      </p:sp>
      <p:graphicFrame>
        <p:nvGraphicFramePr>
          <p:cNvPr id="19" name="Chart 18">
            <a:extLst>
              <a:ext uri="{FF2B5EF4-FFF2-40B4-BE49-F238E27FC236}">
                <a16:creationId xmlns:a16="http://schemas.microsoft.com/office/drawing/2014/main" id="{6FD253BA-7D83-4B87-DD0E-22B0B298978A}"/>
              </a:ext>
            </a:extLst>
          </p:cNvPr>
          <p:cNvGraphicFramePr/>
          <p:nvPr>
            <p:extLst>
              <p:ext uri="{D42A27DB-BD31-4B8C-83A1-F6EECF244321}">
                <p14:modId xmlns:p14="http://schemas.microsoft.com/office/powerpoint/2010/main" val="1765566663"/>
              </p:ext>
            </p:extLst>
          </p:nvPr>
        </p:nvGraphicFramePr>
        <p:xfrm>
          <a:off x="2894400" y="1412776"/>
          <a:ext cx="3456384" cy="4251603"/>
        </p:xfrm>
        <a:graphic>
          <a:graphicData uri="http://schemas.openxmlformats.org/drawingml/2006/chart">
            <c:chart xmlns:c="http://schemas.openxmlformats.org/drawingml/2006/chart" xmlns:r="http://schemas.openxmlformats.org/officeDocument/2006/relationships" r:id="rId2"/>
          </a:graphicData>
        </a:graphic>
      </p:graphicFrame>
      <p:sp>
        <p:nvSpPr>
          <p:cNvPr id="26" name="Google Shape;392;p10">
            <a:extLst>
              <a:ext uri="{FF2B5EF4-FFF2-40B4-BE49-F238E27FC236}">
                <a16:creationId xmlns:a16="http://schemas.microsoft.com/office/drawing/2014/main" id="{B25C8B7D-7C9B-795B-670A-135FCB8B30F6}"/>
              </a:ext>
            </a:extLst>
          </p:cNvPr>
          <p:cNvSpPr/>
          <p:nvPr/>
        </p:nvSpPr>
        <p:spPr>
          <a:xfrm>
            <a:off x="3004375" y="5439600"/>
            <a:ext cx="357004" cy="16004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none" lIns="72000" tIns="0" rIns="72000" bIns="0" anchor="t" anchorCtr="0">
            <a:spAutoFit/>
          </a:bodyPr>
          <a:lstStyle/>
          <a:p>
            <a:pPr algn="ctr">
              <a:lnSpc>
                <a:spcPct val="104000"/>
              </a:lnSpc>
            </a:pPr>
            <a:r>
              <a:rPr lang="en-GB" sz="1000" noProof="0" dirty="0">
                <a:latin typeface="Arial" panose="020B0604020202020204" pitchFamily="34" charset="0"/>
                <a:ea typeface="Calibri"/>
                <a:cs typeface="Arial" panose="020B0604020202020204" pitchFamily="34" charset="0"/>
                <a:sym typeface="Calibri"/>
              </a:rPr>
              <a:t>100</a:t>
            </a:r>
          </a:p>
        </p:txBody>
      </p:sp>
      <p:sp>
        <p:nvSpPr>
          <p:cNvPr id="129" name="TextBox 128">
            <a:extLst>
              <a:ext uri="{FF2B5EF4-FFF2-40B4-BE49-F238E27FC236}">
                <a16:creationId xmlns:a16="http://schemas.microsoft.com/office/drawing/2014/main" id="{811A6830-16BB-EF2A-6CBF-ABF8490F93E8}"/>
              </a:ext>
            </a:extLst>
          </p:cNvPr>
          <p:cNvSpPr txBox="1"/>
          <p:nvPr/>
        </p:nvSpPr>
        <p:spPr>
          <a:xfrm>
            <a:off x="2912995" y="1595850"/>
            <a:ext cx="224420"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100.0</a:t>
            </a:r>
          </a:p>
        </p:txBody>
      </p:sp>
      <p:graphicFrame>
        <p:nvGraphicFramePr>
          <p:cNvPr id="134" name="Chart 133">
            <a:extLst>
              <a:ext uri="{FF2B5EF4-FFF2-40B4-BE49-F238E27FC236}">
                <a16:creationId xmlns:a16="http://schemas.microsoft.com/office/drawing/2014/main" id="{0DF32042-BD8E-4683-F1D0-B3DC70C4948F}"/>
              </a:ext>
            </a:extLst>
          </p:cNvPr>
          <p:cNvGraphicFramePr/>
          <p:nvPr>
            <p:extLst>
              <p:ext uri="{D42A27DB-BD31-4B8C-83A1-F6EECF244321}">
                <p14:modId xmlns:p14="http://schemas.microsoft.com/office/powerpoint/2010/main" val="1942587344"/>
              </p:ext>
            </p:extLst>
          </p:nvPr>
        </p:nvGraphicFramePr>
        <p:xfrm>
          <a:off x="5814000" y="1412776"/>
          <a:ext cx="3456384" cy="4251603"/>
        </p:xfrm>
        <a:graphic>
          <a:graphicData uri="http://schemas.openxmlformats.org/drawingml/2006/chart">
            <c:chart xmlns:c="http://schemas.openxmlformats.org/drawingml/2006/chart" xmlns:r="http://schemas.openxmlformats.org/officeDocument/2006/relationships" r:id="rId3"/>
          </a:graphicData>
        </a:graphic>
      </p:graphicFrame>
      <p:sp>
        <p:nvSpPr>
          <p:cNvPr id="18" name="Google Shape;392;p10">
            <a:extLst>
              <a:ext uri="{FF2B5EF4-FFF2-40B4-BE49-F238E27FC236}">
                <a16:creationId xmlns:a16="http://schemas.microsoft.com/office/drawing/2014/main" id="{DCE8F3B2-A28B-6298-FAF3-A6BE621A569C}"/>
              </a:ext>
            </a:extLst>
          </p:cNvPr>
          <p:cNvSpPr/>
          <p:nvPr/>
        </p:nvSpPr>
        <p:spPr>
          <a:xfrm>
            <a:off x="5414680" y="1340768"/>
            <a:ext cx="532903" cy="193899"/>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05000"/>
              </a:lnSpc>
            </a:pPr>
            <a:r>
              <a:rPr lang="en-GB" sz="1200" b="1" noProof="0" dirty="0">
                <a:solidFill>
                  <a:schemeClr val="accent1"/>
                </a:solidFill>
                <a:latin typeface="Arial" panose="020B0604020202020204" pitchFamily="34" charset="0"/>
                <a:ea typeface="Calibri"/>
                <a:cs typeface="Arial" panose="020B0604020202020204" pitchFamily="34" charset="0"/>
                <a:sym typeface="Calibri"/>
              </a:rPr>
              <a:t>All AEs</a:t>
            </a:r>
          </a:p>
        </p:txBody>
      </p:sp>
      <p:sp>
        <p:nvSpPr>
          <p:cNvPr id="22" name="Google Shape;392;p10">
            <a:extLst>
              <a:ext uri="{FF2B5EF4-FFF2-40B4-BE49-F238E27FC236}">
                <a16:creationId xmlns:a16="http://schemas.microsoft.com/office/drawing/2014/main" id="{4A3E40D0-CBDD-86B3-E566-ED0B02081029}"/>
              </a:ext>
            </a:extLst>
          </p:cNvPr>
          <p:cNvSpPr/>
          <p:nvPr/>
        </p:nvSpPr>
        <p:spPr>
          <a:xfrm>
            <a:off x="5375920" y="5439600"/>
            <a:ext cx="286471" cy="16004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none" lIns="72000" tIns="0" rIns="72000" bIns="0" anchor="t" anchorCtr="0">
            <a:spAutoFit/>
          </a:bodyPr>
          <a:lstStyle/>
          <a:p>
            <a:pPr algn="ctr">
              <a:lnSpc>
                <a:spcPct val="104000"/>
              </a:lnSpc>
            </a:pPr>
            <a:r>
              <a:rPr lang="en-GB" sz="1000" noProof="0" dirty="0">
                <a:latin typeface="Arial" panose="020B0604020202020204" pitchFamily="34" charset="0"/>
                <a:ea typeface="Calibri"/>
                <a:cs typeface="Arial" panose="020B0604020202020204" pitchFamily="34" charset="0"/>
                <a:sym typeface="Calibri"/>
              </a:rPr>
              <a:t>20</a:t>
            </a:r>
          </a:p>
        </p:txBody>
      </p:sp>
      <p:sp>
        <p:nvSpPr>
          <p:cNvPr id="23" name="Google Shape;392;p10">
            <a:extLst>
              <a:ext uri="{FF2B5EF4-FFF2-40B4-BE49-F238E27FC236}">
                <a16:creationId xmlns:a16="http://schemas.microsoft.com/office/drawing/2014/main" id="{6BB81D3E-1E43-4D18-8A8C-3A09353C5D92}"/>
              </a:ext>
            </a:extLst>
          </p:cNvPr>
          <p:cNvSpPr/>
          <p:nvPr/>
        </p:nvSpPr>
        <p:spPr>
          <a:xfrm>
            <a:off x="4207519" y="5439600"/>
            <a:ext cx="286472" cy="16004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none" lIns="72000" tIns="0" rIns="72000" bIns="0" anchor="t" anchorCtr="0">
            <a:spAutoFit/>
          </a:bodyPr>
          <a:lstStyle/>
          <a:p>
            <a:pPr algn="ctr">
              <a:lnSpc>
                <a:spcPct val="104000"/>
              </a:lnSpc>
            </a:pPr>
            <a:r>
              <a:rPr lang="en-GB" sz="1000" noProof="0" dirty="0">
                <a:latin typeface="Arial" panose="020B0604020202020204" pitchFamily="34" charset="0"/>
                <a:ea typeface="Calibri"/>
                <a:cs typeface="Arial" panose="020B0604020202020204" pitchFamily="34" charset="0"/>
                <a:sym typeface="Calibri"/>
              </a:rPr>
              <a:t>60</a:t>
            </a:r>
          </a:p>
        </p:txBody>
      </p:sp>
      <p:sp>
        <p:nvSpPr>
          <p:cNvPr id="24" name="Google Shape;392;p10">
            <a:extLst>
              <a:ext uri="{FF2B5EF4-FFF2-40B4-BE49-F238E27FC236}">
                <a16:creationId xmlns:a16="http://schemas.microsoft.com/office/drawing/2014/main" id="{36AE63FC-D2F6-F451-11F7-AC7ABAB7F7EB}"/>
              </a:ext>
            </a:extLst>
          </p:cNvPr>
          <p:cNvSpPr/>
          <p:nvPr/>
        </p:nvSpPr>
        <p:spPr>
          <a:xfrm>
            <a:off x="4801416" y="5439600"/>
            <a:ext cx="286472" cy="16004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none" lIns="72000" tIns="0" rIns="72000" bIns="0" anchor="t" anchorCtr="0">
            <a:spAutoFit/>
          </a:bodyPr>
          <a:lstStyle/>
          <a:p>
            <a:pPr algn="ctr">
              <a:lnSpc>
                <a:spcPct val="104000"/>
              </a:lnSpc>
            </a:pPr>
            <a:r>
              <a:rPr lang="en-GB" sz="1000" noProof="0" dirty="0">
                <a:latin typeface="Arial" panose="020B0604020202020204" pitchFamily="34" charset="0"/>
                <a:ea typeface="Calibri"/>
                <a:cs typeface="Arial" panose="020B0604020202020204" pitchFamily="34" charset="0"/>
                <a:sym typeface="Calibri"/>
              </a:rPr>
              <a:t>40</a:t>
            </a:r>
          </a:p>
        </p:txBody>
      </p:sp>
      <p:sp>
        <p:nvSpPr>
          <p:cNvPr id="25" name="Google Shape;392;p10">
            <a:extLst>
              <a:ext uri="{FF2B5EF4-FFF2-40B4-BE49-F238E27FC236}">
                <a16:creationId xmlns:a16="http://schemas.microsoft.com/office/drawing/2014/main" id="{A538DDBC-37C7-EBBF-A0E9-CE2D78859BDC}"/>
              </a:ext>
            </a:extLst>
          </p:cNvPr>
          <p:cNvSpPr/>
          <p:nvPr/>
        </p:nvSpPr>
        <p:spPr>
          <a:xfrm>
            <a:off x="3623841" y="5439600"/>
            <a:ext cx="286472" cy="16004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none" lIns="72000" tIns="0" rIns="72000" bIns="0" anchor="t" anchorCtr="0">
            <a:spAutoFit/>
          </a:bodyPr>
          <a:lstStyle/>
          <a:p>
            <a:pPr algn="ctr">
              <a:lnSpc>
                <a:spcPct val="104000"/>
              </a:lnSpc>
            </a:pPr>
            <a:r>
              <a:rPr lang="en-GB" sz="1000" noProof="0" dirty="0">
                <a:latin typeface="Arial" panose="020B0604020202020204" pitchFamily="34" charset="0"/>
                <a:ea typeface="Calibri"/>
                <a:cs typeface="Arial" panose="020B0604020202020204" pitchFamily="34" charset="0"/>
                <a:sym typeface="Calibri"/>
              </a:rPr>
              <a:t>80</a:t>
            </a:r>
          </a:p>
        </p:txBody>
      </p:sp>
      <p:sp>
        <p:nvSpPr>
          <p:cNvPr id="93" name="TextBox 92">
            <a:extLst>
              <a:ext uri="{FF2B5EF4-FFF2-40B4-BE49-F238E27FC236}">
                <a16:creationId xmlns:a16="http://schemas.microsoft.com/office/drawing/2014/main" id="{9446E6E2-F4C5-EBE7-F87E-2C617872F48E}"/>
              </a:ext>
            </a:extLst>
          </p:cNvPr>
          <p:cNvSpPr txBox="1"/>
          <p:nvPr/>
        </p:nvSpPr>
        <p:spPr>
          <a:xfrm>
            <a:off x="5238254" y="5238775"/>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94" name="TextBox 93">
            <a:extLst>
              <a:ext uri="{FF2B5EF4-FFF2-40B4-BE49-F238E27FC236}">
                <a16:creationId xmlns:a16="http://schemas.microsoft.com/office/drawing/2014/main" id="{7FD93B7C-A2A1-0A12-0B04-E7AD126917C3}"/>
              </a:ext>
            </a:extLst>
          </p:cNvPr>
          <p:cNvSpPr txBox="1"/>
          <p:nvPr/>
        </p:nvSpPr>
        <p:spPr>
          <a:xfrm>
            <a:off x="5238254" y="5078004"/>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95" name="TextBox 94">
            <a:extLst>
              <a:ext uri="{FF2B5EF4-FFF2-40B4-BE49-F238E27FC236}">
                <a16:creationId xmlns:a16="http://schemas.microsoft.com/office/drawing/2014/main" id="{27F5D2AF-AE14-4090-3FB0-9F4E1F513C2F}"/>
              </a:ext>
            </a:extLst>
          </p:cNvPr>
          <p:cNvSpPr txBox="1"/>
          <p:nvPr/>
        </p:nvSpPr>
        <p:spPr>
          <a:xfrm>
            <a:off x="5238254" y="4917231"/>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96" name="TextBox 95">
            <a:extLst>
              <a:ext uri="{FF2B5EF4-FFF2-40B4-BE49-F238E27FC236}">
                <a16:creationId xmlns:a16="http://schemas.microsoft.com/office/drawing/2014/main" id="{04DDF1A5-E772-85B1-5E0A-AE012E09505E}"/>
              </a:ext>
            </a:extLst>
          </p:cNvPr>
          <p:cNvSpPr txBox="1"/>
          <p:nvPr/>
        </p:nvSpPr>
        <p:spPr>
          <a:xfrm>
            <a:off x="5238254" y="4756458"/>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97" name="TextBox 96">
            <a:extLst>
              <a:ext uri="{FF2B5EF4-FFF2-40B4-BE49-F238E27FC236}">
                <a16:creationId xmlns:a16="http://schemas.microsoft.com/office/drawing/2014/main" id="{611BDB1C-CE29-AFF8-E307-5C2A476AB0A3}"/>
              </a:ext>
            </a:extLst>
          </p:cNvPr>
          <p:cNvSpPr txBox="1"/>
          <p:nvPr/>
        </p:nvSpPr>
        <p:spPr>
          <a:xfrm>
            <a:off x="5748322" y="4756458"/>
            <a:ext cx="125035"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6.3</a:t>
            </a:r>
          </a:p>
        </p:txBody>
      </p:sp>
      <p:sp>
        <p:nvSpPr>
          <p:cNvPr id="98" name="TextBox 97">
            <a:extLst>
              <a:ext uri="{FF2B5EF4-FFF2-40B4-BE49-F238E27FC236}">
                <a16:creationId xmlns:a16="http://schemas.microsoft.com/office/drawing/2014/main" id="{B71FFC4D-A153-BC85-6BCA-B06A757F1B20}"/>
              </a:ext>
            </a:extLst>
          </p:cNvPr>
          <p:cNvSpPr txBox="1"/>
          <p:nvPr/>
        </p:nvSpPr>
        <p:spPr>
          <a:xfrm>
            <a:off x="5843612" y="4595685"/>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99" name="TextBox 98">
            <a:extLst>
              <a:ext uri="{FF2B5EF4-FFF2-40B4-BE49-F238E27FC236}">
                <a16:creationId xmlns:a16="http://schemas.microsoft.com/office/drawing/2014/main" id="{1E4F0708-2EB2-AF24-94F7-372C1AF79318}"/>
              </a:ext>
            </a:extLst>
          </p:cNvPr>
          <p:cNvSpPr txBox="1"/>
          <p:nvPr/>
        </p:nvSpPr>
        <p:spPr>
          <a:xfrm>
            <a:off x="5238254" y="4595685"/>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100" name="TextBox 99">
            <a:extLst>
              <a:ext uri="{FF2B5EF4-FFF2-40B4-BE49-F238E27FC236}">
                <a16:creationId xmlns:a16="http://schemas.microsoft.com/office/drawing/2014/main" id="{4265ECF3-DC15-CD38-0966-3452A5758ECD}"/>
              </a:ext>
            </a:extLst>
          </p:cNvPr>
          <p:cNvSpPr txBox="1"/>
          <p:nvPr/>
        </p:nvSpPr>
        <p:spPr>
          <a:xfrm>
            <a:off x="5238254" y="443491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102" name="TextBox 101">
            <a:extLst>
              <a:ext uri="{FF2B5EF4-FFF2-40B4-BE49-F238E27FC236}">
                <a16:creationId xmlns:a16="http://schemas.microsoft.com/office/drawing/2014/main" id="{62EFDF76-A27A-C0F7-93D3-B880656C7298}"/>
              </a:ext>
            </a:extLst>
          </p:cNvPr>
          <p:cNvSpPr txBox="1"/>
          <p:nvPr/>
        </p:nvSpPr>
        <p:spPr>
          <a:xfrm>
            <a:off x="5238254" y="4274139"/>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103" name="TextBox 102">
            <a:extLst>
              <a:ext uri="{FF2B5EF4-FFF2-40B4-BE49-F238E27FC236}">
                <a16:creationId xmlns:a16="http://schemas.microsoft.com/office/drawing/2014/main" id="{5D71AB92-392F-E6D1-29EE-AE89B00B32E1}"/>
              </a:ext>
            </a:extLst>
          </p:cNvPr>
          <p:cNvSpPr txBox="1"/>
          <p:nvPr/>
        </p:nvSpPr>
        <p:spPr>
          <a:xfrm>
            <a:off x="5238254" y="4113366"/>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21.9</a:t>
            </a:r>
          </a:p>
        </p:txBody>
      </p:sp>
      <p:sp>
        <p:nvSpPr>
          <p:cNvPr id="109" name="TextBox 108">
            <a:extLst>
              <a:ext uri="{FF2B5EF4-FFF2-40B4-BE49-F238E27FC236}">
                <a16:creationId xmlns:a16="http://schemas.microsoft.com/office/drawing/2014/main" id="{80195F18-5106-6A1C-6C4F-F45BEAECBA26}"/>
              </a:ext>
            </a:extLst>
          </p:cNvPr>
          <p:cNvSpPr txBox="1"/>
          <p:nvPr/>
        </p:nvSpPr>
        <p:spPr>
          <a:xfrm>
            <a:off x="5057176" y="332521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28.1</a:t>
            </a:r>
          </a:p>
        </p:txBody>
      </p:sp>
      <p:sp>
        <p:nvSpPr>
          <p:cNvPr id="110" name="TextBox 109">
            <a:extLst>
              <a:ext uri="{FF2B5EF4-FFF2-40B4-BE49-F238E27FC236}">
                <a16:creationId xmlns:a16="http://schemas.microsoft.com/office/drawing/2014/main" id="{1BDCA7E1-6BC9-9877-D7FE-46954AD03651}"/>
              </a:ext>
            </a:extLst>
          </p:cNvPr>
          <p:cNvSpPr txBox="1"/>
          <p:nvPr/>
        </p:nvSpPr>
        <p:spPr>
          <a:xfrm>
            <a:off x="5843612" y="332793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111" name="TextBox 110">
            <a:extLst>
              <a:ext uri="{FF2B5EF4-FFF2-40B4-BE49-F238E27FC236}">
                <a16:creationId xmlns:a16="http://schemas.microsoft.com/office/drawing/2014/main" id="{8DE177C1-5A18-E7CF-6A45-32CC59805AF2}"/>
              </a:ext>
            </a:extLst>
          </p:cNvPr>
          <p:cNvSpPr txBox="1"/>
          <p:nvPr/>
        </p:nvSpPr>
        <p:spPr>
          <a:xfrm>
            <a:off x="4985168" y="316742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31.3</a:t>
            </a:r>
          </a:p>
        </p:txBody>
      </p:sp>
      <p:sp>
        <p:nvSpPr>
          <p:cNvPr id="112" name="TextBox 111">
            <a:extLst>
              <a:ext uri="{FF2B5EF4-FFF2-40B4-BE49-F238E27FC236}">
                <a16:creationId xmlns:a16="http://schemas.microsoft.com/office/drawing/2014/main" id="{1DDC8325-97A7-6717-72E5-B1784CF6C4D7}"/>
              </a:ext>
            </a:extLst>
          </p:cNvPr>
          <p:cNvSpPr txBox="1"/>
          <p:nvPr/>
        </p:nvSpPr>
        <p:spPr>
          <a:xfrm>
            <a:off x="5843612" y="3169687"/>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113" name="TextBox 112">
            <a:extLst>
              <a:ext uri="{FF2B5EF4-FFF2-40B4-BE49-F238E27FC236}">
                <a16:creationId xmlns:a16="http://schemas.microsoft.com/office/drawing/2014/main" id="{17C979A1-114A-696A-5628-D16231A8C876}"/>
              </a:ext>
            </a:extLst>
          </p:cNvPr>
          <p:cNvSpPr txBox="1"/>
          <p:nvPr/>
        </p:nvSpPr>
        <p:spPr>
          <a:xfrm>
            <a:off x="4871864" y="300963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34.4</a:t>
            </a:r>
          </a:p>
        </p:txBody>
      </p:sp>
      <p:sp>
        <p:nvSpPr>
          <p:cNvPr id="114" name="TextBox 113">
            <a:extLst>
              <a:ext uri="{FF2B5EF4-FFF2-40B4-BE49-F238E27FC236}">
                <a16:creationId xmlns:a16="http://schemas.microsoft.com/office/drawing/2014/main" id="{CCBC0C00-E72D-E9BF-F9F0-E02DB5D1E92A}"/>
              </a:ext>
            </a:extLst>
          </p:cNvPr>
          <p:cNvSpPr txBox="1"/>
          <p:nvPr/>
        </p:nvSpPr>
        <p:spPr>
          <a:xfrm>
            <a:off x="5843612" y="3011444"/>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115" name="TextBox 114">
            <a:extLst>
              <a:ext uri="{FF2B5EF4-FFF2-40B4-BE49-F238E27FC236}">
                <a16:creationId xmlns:a16="http://schemas.microsoft.com/office/drawing/2014/main" id="{745CF0CB-35EF-28ED-056C-F6CABE0BD6A6}"/>
              </a:ext>
            </a:extLst>
          </p:cNvPr>
          <p:cNvSpPr txBox="1"/>
          <p:nvPr/>
        </p:nvSpPr>
        <p:spPr>
          <a:xfrm>
            <a:off x="4693564" y="285184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40.6</a:t>
            </a:r>
          </a:p>
        </p:txBody>
      </p:sp>
      <p:sp>
        <p:nvSpPr>
          <p:cNvPr id="116" name="TextBox 115">
            <a:extLst>
              <a:ext uri="{FF2B5EF4-FFF2-40B4-BE49-F238E27FC236}">
                <a16:creationId xmlns:a16="http://schemas.microsoft.com/office/drawing/2014/main" id="{F8CD75F5-3F28-F6BD-D177-B6EEF871A2B6}"/>
              </a:ext>
            </a:extLst>
          </p:cNvPr>
          <p:cNvSpPr txBox="1"/>
          <p:nvPr/>
        </p:nvSpPr>
        <p:spPr>
          <a:xfrm>
            <a:off x="5843612" y="2853201"/>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117" name="TextBox 116">
            <a:extLst>
              <a:ext uri="{FF2B5EF4-FFF2-40B4-BE49-F238E27FC236}">
                <a16:creationId xmlns:a16="http://schemas.microsoft.com/office/drawing/2014/main" id="{896D4F06-68F5-B79B-9D34-CEEF7F45F6F2}"/>
              </a:ext>
            </a:extLst>
          </p:cNvPr>
          <p:cNvSpPr txBox="1"/>
          <p:nvPr/>
        </p:nvSpPr>
        <p:spPr>
          <a:xfrm>
            <a:off x="4693564" y="269405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40.6</a:t>
            </a:r>
          </a:p>
        </p:txBody>
      </p:sp>
      <p:sp>
        <p:nvSpPr>
          <p:cNvPr id="118" name="TextBox 117">
            <a:extLst>
              <a:ext uri="{FF2B5EF4-FFF2-40B4-BE49-F238E27FC236}">
                <a16:creationId xmlns:a16="http://schemas.microsoft.com/office/drawing/2014/main" id="{F7401DFE-9DCC-FEF6-D4FB-B7D1E98242D6}"/>
              </a:ext>
            </a:extLst>
          </p:cNvPr>
          <p:cNvSpPr txBox="1"/>
          <p:nvPr/>
        </p:nvSpPr>
        <p:spPr>
          <a:xfrm>
            <a:off x="5660832" y="2694958"/>
            <a:ext cx="125035"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9.4</a:t>
            </a:r>
          </a:p>
        </p:txBody>
      </p:sp>
      <p:sp>
        <p:nvSpPr>
          <p:cNvPr id="123" name="TextBox 122">
            <a:extLst>
              <a:ext uri="{FF2B5EF4-FFF2-40B4-BE49-F238E27FC236}">
                <a16:creationId xmlns:a16="http://schemas.microsoft.com/office/drawing/2014/main" id="{428B60B7-3573-653A-E146-5A38BCC6CA94}"/>
              </a:ext>
            </a:extLst>
          </p:cNvPr>
          <p:cNvSpPr txBox="1"/>
          <p:nvPr/>
        </p:nvSpPr>
        <p:spPr>
          <a:xfrm>
            <a:off x="5851333" y="2060848"/>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128" name="TextBox 127">
            <a:extLst>
              <a:ext uri="{FF2B5EF4-FFF2-40B4-BE49-F238E27FC236}">
                <a16:creationId xmlns:a16="http://schemas.microsoft.com/office/drawing/2014/main" id="{D8B28AD4-5630-AF4C-757F-A8E67B6CF153}"/>
              </a:ext>
            </a:extLst>
          </p:cNvPr>
          <p:cNvSpPr txBox="1"/>
          <p:nvPr/>
        </p:nvSpPr>
        <p:spPr>
          <a:xfrm>
            <a:off x="4079776" y="1595850"/>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62.5</a:t>
            </a:r>
          </a:p>
        </p:txBody>
      </p:sp>
      <p:sp>
        <p:nvSpPr>
          <p:cNvPr id="136" name="TextBox 135">
            <a:extLst>
              <a:ext uri="{FF2B5EF4-FFF2-40B4-BE49-F238E27FC236}">
                <a16:creationId xmlns:a16="http://schemas.microsoft.com/office/drawing/2014/main" id="{173BD07D-6745-DFB8-DECE-8FA64030969B}"/>
              </a:ext>
            </a:extLst>
          </p:cNvPr>
          <p:cNvSpPr txBox="1"/>
          <p:nvPr/>
        </p:nvSpPr>
        <p:spPr>
          <a:xfrm>
            <a:off x="5153546" y="3965600"/>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25.0</a:t>
            </a:r>
          </a:p>
        </p:txBody>
      </p:sp>
      <p:sp>
        <p:nvSpPr>
          <p:cNvPr id="137" name="TextBox 136">
            <a:extLst>
              <a:ext uri="{FF2B5EF4-FFF2-40B4-BE49-F238E27FC236}">
                <a16:creationId xmlns:a16="http://schemas.microsoft.com/office/drawing/2014/main" id="{1A6AE6EA-C077-C417-7C80-606FEBE66228}"/>
              </a:ext>
            </a:extLst>
          </p:cNvPr>
          <p:cNvSpPr txBox="1"/>
          <p:nvPr/>
        </p:nvSpPr>
        <p:spPr>
          <a:xfrm>
            <a:off x="5057176" y="3647534"/>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28.1</a:t>
            </a:r>
          </a:p>
        </p:txBody>
      </p:sp>
      <p:sp>
        <p:nvSpPr>
          <p:cNvPr id="138" name="TextBox 137">
            <a:extLst>
              <a:ext uri="{FF2B5EF4-FFF2-40B4-BE49-F238E27FC236}">
                <a16:creationId xmlns:a16="http://schemas.microsoft.com/office/drawing/2014/main" id="{401CB0B2-863E-FFBF-68D9-E117524DB067}"/>
              </a:ext>
            </a:extLst>
          </p:cNvPr>
          <p:cNvSpPr txBox="1"/>
          <p:nvPr/>
        </p:nvSpPr>
        <p:spPr>
          <a:xfrm>
            <a:off x="5520726" y="3647534"/>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12.5</a:t>
            </a:r>
          </a:p>
        </p:txBody>
      </p:sp>
      <p:sp>
        <p:nvSpPr>
          <p:cNvPr id="139" name="TextBox 138">
            <a:extLst>
              <a:ext uri="{FF2B5EF4-FFF2-40B4-BE49-F238E27FC236}">
                <a16:creationId xmlns:a16="http://schemas.microsoft.com/office/drawing/2014/main" id="{FA673CFF-1682-EC58-3E7A-2D7725A48E74}"/>
              </a:ext>
            </a:extLst>
          </p:cNvPr>
          <p:cNvSpPr txBox="1"/>
          <p:nvPr/>
        </p:nvSpPr>
        <p:spPr>
          <a:xfrm>
            <a:off x="5057176" y="3803109"/>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28.1</a:t>
            </a:r>
          </a:p>
        </p:txBody>
      </p:sp>
      <p:sp>
        <p:nvSpPr>
          <p:cNvPr id="140" name="TextBox 139">
            <a:extLst>
              <a:ext uri="{FF2B5EF4-FFF2-40B4-BE49-F238E27FC236}">
                <a16:creationId xmlns:a16="http://schemas.microsoft.com/office/drawing/2014/main" id="{B065F089-448D-1DF8-5A10-F0E5C3FFE468}"/>
              </a:ext>
            </a:extLst>
          </p:cNvPr>
          <p:cNvSpPr txBox="1"/>
          <p:nvPr/>
        </p:nvSpPr>
        <p:spPr>
          <a:xfrm>
            <a:off x="5520726" y="3803109"/>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12.5</a:t>
            </a:r>
          </a:p>
        </p:txBody>
      </p:sp>
      <p:sp>
        <p:nvSpPr>
          <p:cNvPr id="141" name="TextBox 140">
            <a:extLst>
              <a:ext uri="{FF2B5EF4-FFF2-40B4-BE49-F238E27FC236}">
                <a16:creationId xmlns:a16="http://schemas.microsoft.com/office/drawing/2014/main" id="{3840B96A-49F6-D152-2D6D-CE31C59C9FDA}"/>
              </a:ext>
            </a:extLst>
          </p:cNvPr>
          <p:cNvSpPr txBox="1"/>
          <p:nvPr/>
        </p:nvSpPr>
        <p:spPr>
          <a:xfrm>
            <a:off x="4422676" y="1745075"/>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50.0</a:t>
            </a:r>
          </a:p>
        </p:txBody>
      </p:sp>
      <p:sp>
        <p:nvSpPr>
          <p:cNvPr id="143" name="TextBox 142">
            <a:extLst>
              <a:ext uri="{FF2B5EF4-FFF2-40B4-BE49-F238E27FC236}">
                <a16:creationId xmlns:a16="http://schemas.microsoft.com/office/drawing/2014/main" id="{894DAE44-BAFC-0383-938F-802197B5705E}"/>
              </a:ext>
            </a:extLst>
          </p:cNvPr>
          <p:cNvSpPr txBox="1"/>
          <p:nvPr/>
        </p:nvSpPr>
        <p:spPr>
          <a:xfrm>
            <a:off x="4422676" y="1903825"/>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50.0</a:t>
            </a:r>
          </a:p>
        </p:txBody>
      </p:sp>
      <p:sp>
        <p:nvSpPr>
          <p:cNvPr id="144" name="TextBox 143">
            <a:extLst>
              <a:ext uri="{FF2B5EF4-FFF2-40B4-BE49-F238E27FC236}">
                <a16:creationId xmlns:a16="http://schemas.microsoft.com/office/drawing/2014/main" id="{F6007673-C626-92FA-AC2C-7D0D24D5E576}"/>
              </a:ext>
            </a:extLst>
          </p:cNvPr>
          <p:cNvSpPr txBox="1"/>
          <p:nvPr/>
        </p:nvSpPr>
        <p:spPr>
          <a:xfrm>
            <a:off x="4968776" y="1903825"/>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31.3</a:t>
            </a:r>
          </a:p>
        </p:txBody>
      </p:sp>
      <p:sp>
        <p:nvSpPr>
          <p:cNvPr id="147" name="TextBox 146">
            <a:extLst>
              <a:ext uri="{FF2B5EF4-FFF2-40B4-BE49-F238E27FC236}">
                <a16:creationId xmlns:a16="http://schemas.microsoft.com/office/drawing/2014/main" id="{01D5DDC3-1A4D-0EC0-53A2-55012D36D058}"/>
              </a:ext>
            </a:extLst>
          </p:cNvPr>
          <p:cNvSpPr txBox="1"/>
          <p:nvPr/>
        </p:nvSpPr>
        <p:spPr>
          <a:xfrm>
            <a:off x="5851333" y="2378472"/>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148" name="TextBox 147">
            <a:extLst>
              <a:ext uri="{FF2B5EF4-FFF2-40B4-BE49-F238E27FC236}">
                <a16:creationId xmlns:a16="http://schemas.microsoft.com/office/drawing/2014/main" id="{DD15B8E6-B884-857E-3A36-D94D6E0F9541}"/>
              </a:ext>
            </a:extLst>
          </p:cNvPr>
          <p:cNvSpPr txBox="1"/>
          <p:nvPr/>
        </p:nvSpPr>
        <p:spPr>
          <a:xfrm>
            <a:off x="4598314" y="237847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43.8</a:t>
            </a:r>
          </a:p>
        </p:txBody>
      </p:sp>
      <p:sp>
        <p:nvSpPr>
          <p:cNvPr id="151" name="TextBox 150">
            <a:extLst>
              <a:ext uri="{FF2B5EF4-FFF2-40B4-BE49-F238E27FC236}">
                <a16:creationId xmlns:a16="http://schemas.microsoft.com/office/drawing/2014/main" id="{F217F683-E766-2EEA-4022-E5542B2C5056}"/>
              </a:ext>
            </a:extLst>
          </p:cNvPr>
          <p:cNvSpPr txBox="1"/>
          <p:nvPr/>
        </p:nvSpPr>
        <p:spPr>
          <a:xfrm>
            <a:off x="5748362" y="2536715"/>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6.3</a:t>
            </a:r>
          </a:p>
        </p:txBody>
      </p:sp>
      <p:sp>
        <p:nvSpPr>
          <p:cNvPr id="152" name="TextBox 151">
            <a:extLst>
              <a:ext uri="{FF2B5EF4-FFF2-40B4-BE49-F238E27FC236}">
                <a16:creationId xmlns:a16="http://schemas.microsoft.com/office/drawing/2014/main" id="{AB4A512E-C450-52B7-A7B9-D602FBE9BA89}"/>
              </a:ext>
            </a:extLst>
          </p:cNvPr>
          <p:cNvSpPr txBox="1"/>
          <p:nvPr/>
        </p:nvSpPr>
        <p:spPr>
          <a:xfrm>
            <a:off x="4693564" y="2536262"/>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40.6</a:t>
            </a:r>
          </a:p>
        </p:txBody>
      </p:sp>
      <p:sp>
        <p:nvSpPr>
          <p:cNvPr id="153" name="TextBox 152">
            <a:extLst>
              <a:ext uri="{FF2B5EF4-FFF2-40B4-BE49-F238E27FC236}">
                <a16:creationId xmlns:a16="http://schemas.microsoft.com/office/drawing/2014/main" id="{AB33357F-1DBC-E827-3E7F-EE6BCC81E1A5}"/>
              </a:ext>
            </a:extLst>
          </p:cNvPr>
          <p:cNvSpPr txBox="1"/>
          <p:nvPr/>
        </p:nvSpPr>
        <p:spPr>
          <a:xfrm>
            <a:off x="5057176" y="3483000"/>
            <a:ext cx="174728" cy="107722"/>
          </a:xfrm>
          <a:prstGeom prst="rect">
            <a:avLst/>
          </a:prstGeom>
          <a:noFill/>
        </p:spPr>
        <p:txBody>
          <a:bodyPr wrap="none" lIns="0" tIns="0" rIns="0" bIns="0" rtlCol="0">
            <a:spAutoFit/>
          </a:bodyPr>
          <a:lstStyle/>
          <a:p>
            <a:pPr algn="r"/>
            <a:r>
              <a:rPr lang="en-US" sz="700" dirty="0">
                <a:latin typeface="Arial" panose="020B0604020202020204" pitchFamily="34" charset="0"/>
                <a:ea typeface="Aileron" charset="0"/>
                <a:cs typeface="Arial" panose="020B0604020202020204" pitchFamily="34" charset="0"/>
              </a:rPr>
              <a:t>28.1</a:t>
            </a:r>
          </a:p>
        </p:txBody>
      </p:sp>
      <p:sp>
        <p:nvSpPr>
          <p:cNvPr id="154" name="TextBox 153">
            <a:extLst>
              <a:ext uri="{FF2B5EF4-FFF2-40B4-BE49-F238E27FC236}">
                <a16:creationId xmlns:a16="http://schemas.microsoft.com/office/drawing/2014/main" id="{85CCA201-530A-A96B-3870-AA58F2ED1FC0}"/>
              </a:ext>
            </a:extLst>
          </p:cNvPr>
          <p:cNvSpPr txBox="1"/>
          <p:nvPr/>
        </p:nvSpPr>
        <p:spPr>
          <a:xfrm>
            <a:off x="5843612" y="3486175"/>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cxnSp>
        <p:nvCxnSpPr>
          <p:cNvPr id="156" name="Straight Connector 155">
            <a:extLst>
              <a:ext uri="{FF2B5EF4-FFF2-40B4-BE49-F238E27FC236}">
                <a16:creationId xmlns:a16="http://schemas.microsoft.com/office/drawing/2014/main" id="{6D86D3CB-581C-0606-4AD1-20FAEA1F773F}"/>
              </a:ext>
            </a:extLst>
          </p:cNvPr>
          <p:cNvCxnSpPr>
            <a:cxnSpLocks/>
          </p:cNvCxnSpPr>
          <p:nvPr/>
        </p:nvCxnSpPr>
        <p:spPr>
          <a:xfrm>
            <a:off x="681683" y="2276376"/>
            <a:ext cx="10513168" cy="0"/>
          </a:xfrm>
          <a:prstGeom prst="line">
            <a:avLst/>
          </a:prstGeom>
          <a:ln w="12700">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4A59A60C-3744-8CCD-0C4D-7B050C52D5F5}"/>
              </a:ext>
            </a:extLst>
          </p:cNvPr>
          <p:cNvGrpSpPr/>
          <p:nvPr/>
        </p:nvGrpSpPr>
        <p:grpSpPr>
          <a:xfrm>
            <a:off x="8832304" y="4509120"/>
            <a:ext cx="1012872" cy="420960"/>
            <a:chOff x="5480271" y="-468954"/>
            <a:chExt cx="1012872" cy="420960"/>
          </a:xfrm>
        </p:grpSpPr>
        <p:sp>
          <p:nvSpPr>
            <p:cNvPr id="8" name="Google Shape;392;p10">
              <a:extLst>
                <a:ext uri="{FF2B5EF4-FFF2-40B4-BE49-F238E27FC236}">
                  <a16:creationId xmlns:a16="http://schemas.microsoft.com/office/drawing/2014/main" id="{4E2E31D2-127D-611D-344B-C91C11063545}"/>
                </a:ext>
              </a:extLst>
            </p:cNvPr>
            <p:cNvSpPr/>
            <p:nvPr/>
          </p:nvSpPr>
          <p:spPr>
            <a:xfrm>
              <a:off x="5867972" y="-468954"/>
              <a:ext cx="54502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9" name="Rectangle 8">
              <a:extLst>
                <a:ext uri="{FF2B5EF4-FFF2-40B4-BE49-F238E27FC236}">
                  <a16:creationId xmlns:a16="http://schemas.microsoft.com/office/drawing/2014/main" id="{F550902B-E8D7-5F39-7003-2E80519233B4}"/>
                </a:ext>
              </a:extLst>
            </p:cNvPr>
            <p:cNvSpPr/>
            <p:nvPr/>
          </p:nvSpPr>
          <p:spPr>
            <a:xfrm>
              <a:off x="5664339" y="-455835"/>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C527DFC2-EBF2-65C9-5360-49953BA15251}"/>
                </a:ext>
              </a:extLst>
            </p:cNvPr>
            <p:cNvSpPr/>
            <p:nvPr/>
          </p:nvSpPr>
          <p:spPr>
            <a:xfrm>
              <a:off x="5480271" y="-455835"/>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Google Shape;392;p10">
              <a:extLst>
                <a:ext uri="{FF2B5EF4-FFF2-40B4-BE49-F238E27FC236}">
                  <a16:creationId xmlns:a16="http://schemas.microsoft.com/office/drawing/2014/main" id="{AFBB7F77-C66F-EE8D-2E9A-724B8047CDB1}"/>
                </a:ext>
              </a:extLst>
            </p:cNvPr>
            <p:cNvSpPr/>
            <p:nvPr/>
          </p:nvSpPr>
          <p:spPr>
            <a:xfrm>
              <a:off x="5867972" y="-240354"/>
              <a:ext cx="62517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Any grade</a:t>
              </a:r>
              <a:endParaRPr lang="en-GB" sz="1000" noProof="0" dirty="0">
                <a:latin typeface="Arial" panose="020B0604020202020204" pitchFamily="34" charset="0"/>
                <a:ea typeface="Calibri"/>
                <a:cs typeface="Arial" panose="020B0604020202020204" pitchFamily="34" charset="0"/>
                <a:sym typeface="Calibri"/>
              </a:endParaRPr>
            </a:p>
          </p:txBody>
        </p:sp>
        <p:sp>
          <p:nvSpPr>
            <p:cNvPr id="13" name="Rectangle 12">
              <a:extLst>
                <a:ext uri="{FF2B5EF4-FFF2-40B4-BE49-F238E27FC236}">
                  <a16:creationId xmlns:a16="http://schemas.microsoft.com/office/drawing/2014/main" id="{C3E984EC-18FF-25F6-CE6C-3FEFE342E9E9}"/>
                </a:ext>
              </a:extLst>
            </p:cNvPr>
            <p:cNvSpPr/>
            <p:nvPr/>
          </p:nvSpPr>
          <p:spPr>
            <a:xfrm>
              <a:off x="5664339" y="-227235"/>
              <a:ext cx="143122" cy="1304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7B18E39B-514A-CF15-B827-94680C50EBA7}"/>
                </a:ext>
              </a:extLst>
            </p:cNvPr>
            <p:cNvSpPr/>
            <p:nvPr/>
          </p:nvSpPr>
          <p:spPr>
            <a:xfrm>
              <a:off x="5480271" y="-227235"/>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28" name="TextBox 27">
            <a:extLst>
              <a:ext uri="{FF2B5EF4-FFF2-40B4-BE49-F238E27FC236}">
                <a16:creationId xmlns:a16="http://schemas.microsoft.com/office/drawing/2014/main" id="{27410571-BD39-618F-FA22-CDE4D0F96D6D}"/>
              </a:ext>
            </a:extLst>
          </p:cNvPr>
          <p:cNvSpPr txBox="1"/>
          <p:nvPr/>
        </p:nvSpPr>
        <p:spPr>
          <a:xfrm>
            <a:off x="6427812" y="1737102"/>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9.4</a:t>
            </a:r>
          </a:p>
        </p:txBody>
      </p:sp>
      <p:sp>
        <p:nvSpPr>
          <p:cNvPr id="47" name="TextBox 46">
            <a:extLst>
              <a:ext uri="{FF2B5EF4-FFF2-40B4-BE49-F238E27FC236}">
                <a16:creationId xmlns:a16="http://schemas.microsoft.com/office/drawing/2014/main" id="{088E021D-B4D7-A640-F989-9DDB8DA99702}"/>
              </a:ext>
            </a:extLst>
          </p:cNvPr>
          <p:cNvSpPr txBox="1"/>
          <p:nvPr/>
        </p:nvSpPr>
        <p:spPr>
          <a:xfrm>
            <a:off x="6437238" y="522920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9.4</a:t>
            </a:r>
          </a:p>
        </p:txBody>
      </p:sp>
      <p:sp>
        <p:nvSpPr>
          <p:cNvPr id="135" name="Google Shape;392;p10">
            <a:extLst>
              <a:ext uri="{FF2B5EF4-FFF2-40B4-BE49-F238E27FC236}">
                <a16:creationId xmlns:a16="http://schemas.microsoft.com/office/drawing/2014/main" id="{19FE3AF8-3ED9-4503-AC29-4AA98ACB6870}"/>
              </a:ext>
            </a:extLst>
          </p:cNvPr>
          <p:cNvSpPr/>
          <p:nvPr/>
        </p:nvSpPr>
        <p:spPr>
          <a:xfrm>
            <a:off x="6168008" y="1340768"/>
            <a:ext cx="2687339" cy="193899"/>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lnSpc>
                <a:spcPct val="105000"/>
              </a:lnSpc>
            </a:pPr>
            <a:r>
              <a:rPr lang="en-GB" sz="1200" b="1" noProof="0" dirty="0">
                <a:solidFill>
                  <a:schemeClr val="tx2"/>
                </a:solidFill>
                <a:latin typeface="Arial" panose="020B0604020202020204" pitchFamily="34" charset="0"/>
                <a:ea typeface="Calibri"/>
                <a:cs typeface="Arial" panose="020B0604020202020204" pitchFamily="34" charset="0"/>
                <a:sym typeface="Calibri"/>
              </a:rPr>
              <a:t>TRAEs (AEs related to larotrectinib)</a:t>
            </a:r>
          </a:p>
        </p:txBody>
      </p:sp>
      <p:sp>
        <p:nvSpPr>
          <p:cNvPr id="7" name="TextBox 6">
            <a:extLst>
              <a:ext uri="{FF2B5EF4-FFF2-40B4-BE49-F238E27FC236}">
                <a16:creationId xmlns:a16="http://schemas.microsoft.com/office/drawing/2014/main" id="{0C342EF2-CCF3-9E7A-A799-1B38EDC35E61}"/>
              </a:ext>
            </a:extLst>
          </p:cNvPr>
          <p:cNvSpPr txBox="1"/>
          <p:nvPr/>
        </p:nvSpPr>
        <p:spPr>
          <a:xfrm>
            <a:off x="6234137" y="491552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20" name="TextBox 19">
            <a:extLst>
              <a:ext uri="{FF2B5EF4-FFF2-40B4-BE49-F238E27FC236}">
                <a16:creationId xmlns:a16="http://schemas.microsoft.com/office/drawing/2014/main" id="{DDCD019E-3F3B-ED26-2642-59C48A78182E}"/>
              </a:ext>
            </a:extLst>
          </p:cNvPr>
          <p:cNvSpPr txBox="1"/>
          <p:nvPr/>
        </p:nvSpPr>
        <p:spPr>
          <a:xfrm>
            <a:off x="6234137" y="475677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21" name="TextBox 20">
            <a:extLst>
              <a:ext uri="{FF2B5EF4-FFF2-40B4-BE49-F238E27FC236}">
                <a16:creationId xmlns:a16="http://schemas.microsoft.com/office/drawing/2014/main" id="{E329D5B9-E0BE-607D-76E4-E09976DD4CA8}"/>
              </a:ext>
            </a:extLst>
          </p:cNvPr>
          <p:cNvSpPr txBox="1"/>
          <p:nvPr/>
        </p:nvSpPr>
        <p:spPr>
          <a:xfrm>
            <a:off x="6437238" y="460055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9.4</a:t>
            </a:r>
          </a:p>
        </p:txBody>
      </p:sp>
      <p:sp>
        <p:nvSpPr>
          <p:cNvPr id="27" name="TextBox 26">
            <a:extLst>
              <a:ext uri="{FF2B5EF4-FFF2-40B4-BE49-F238E27FC236}">
                <a16:creationId xmlns:a16="http://schemas.microsoft.com/office/drawing/2014/main" id="{9AB38BBE-F739-2C8E-9E60-A13027E21B67}"/>
              </a:ext>
            </a:extLst>
          </p:cNvPr>
          <p:cNvSpPr txBox="1"/>
          <p:nvPr/>
        </p:nvSpPr>
        <p:spPr>
          <a:xfrm>
            <a:off x="6537176" y="4442842"/>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12.5</a:t>
            </a:r>
          </a:p>
        </p:txBody>
      </p:sp>
      <p:sp>
        <p:nvSpPr>
          <p:cNvPr id="52" name="TextBox 51">
            <a:extLst>
              <a:ext uri="{FF2B5EF4-FFF2-40B4-BE49-F238E27FC236}">
                <a16:creationId xmlns:a16="http://schemas.microsoft.com/office/drawing/2014/main" id="{0FDF54AE-23F9-F6E8-CAF5-BE6C6004AEE5}"/>
              </a:ext>
            </a:extLst>
          </p:cNvPr>
          <p:cNvSpPr txBox="1"/>
          <p:nvPr/>
        </p:nvSpPr>
        <p:spPr>
          <a:xfrm>
            <a:off x="6626076" y="4280917"/>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15.6</a:t>
            </a:r>
          </a:p>
        </p:txBody>
      </p:sp>
      <p:sp>
        <p:nvSpPr>
          <p:cNvPr id="53" name="TextBox 52">
            <a:extLst>
              <a:ext uri="{FF2B5EF4-FFF2-40B4-BE49-F238E27FC236}">
                <a16:creationId xmlns:a16="http://schemas.microsoft.com/office/drawing/2014/main" id="{EC486CFA-2E5A-6170-C9E5-71A2A913F51D}"/>
              </a:ext>
            </a:extLst>
          </p:cNvPr>
          <p:cNvSpPr txBox="1"/>
          <p:nvPr/>
        </p:nvSpPr>
        <p:spPr>
          <a:xfrm>
            <a:off x="6234137" y="412177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55" name="TextBox 54">
            <a:extLst>
              <a:ext uri="{FF2B5EF4-FFF2-40B4-BE49-F238E27FC236}">
                <a16:creationId xmlns:a16="http://schemas.microsoft.com/office/drawing/2014/main" id="{95978618-EBE9-5439-2276-32F9A8A62618}"/>
              </a:ext>
            </a:extLst>
          </p:cNvPr>
          <p:cNvSpPr txBox="1"/>
          <p:nvPr/>
        </p:nvSpPr>
        <p:spPr>
          <a:xfrm>
            <a:off x="6437238" y="396555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9.4</a:t>
            </a:r>
          </a:p>
        </p:txBody>
      </p:sp>
      <p:sp>
        <p:nvSpPr>
          <p:cNvPr id="56" name="TextBox 55">
            <a:extLst>
              <a:ext uri="{FF2B5EF4-FFF2-40B4-BE49-F238E27FC236}">
                <a16:creationId xmlns:a16="http://schemas.microsoft.com/office/drawing/2014/main" id="{BED659C5-78C4-5D90-9710-399268714B38}"/>
              </a:ext>
            </a:extLst>
          </p:cNvPr>
          <p:cNvSpPr txBox="1"/>
          <p:nvPr/>
        </p:nvSpPr>
        <p:spPr>
          <a:xfrm>
            <a:off x="6510362" y="3806850"/>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12.5</a:t>
            </a:r>
          </a:p>
        </p:txBody>
      </p:sp>
      <p:sp>
        <p:nvSpPr>
          <p:cNvPr id="57" name="TextBox 56">
            <a:extLst>
              <a:ext uri="{FF2B5EF4-FFF2-40B4-BE49-F238E27FC236}">
                <a16:creationId xmlns:a16="http://schemas.microsoft.com/office/drawing/2014/main" id="{362D5389-2B4D-9375-5763-8996ED548051}"/>
              </a:ext>
            </a:extLst>
          </p:cNvPr>
          <p:cNvSpPr txBox="1"/>
          <p:nvPr/>
        </p:nvSpPr>
        <p:spPr>
          <a:xfrm>
            <a:off x="6904062" y="3806850"/>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25.0</a:t>
            </a:r>
          </a:p>
        </p:txBody>
      </p:sp>
      <p:sp>
        <p:nvSpPr>
          <p:cNvPr id="58" name="TextBox 57">
            <a:extLst>
              <a:ext uri="{FF2B5EF4-FFF2-40B4-BE49-F238E27FC236}">
                <a16:creationId xmlns:a16="http://schemas.microsoft.com/office/drawing/2014/main" id="{EA1CC8EC-62A4-1E06-2A21-69C8E7CD6F57}"/>
              </a:ext>
            </a:extLst>
          </p:cNvPr>
          <p:cNvSpPr txBox="1"/>
          <p:nvPr/>
        </p:nvSpPr>
        <p:spPr>
          <a:xfrm>
            <a:off x="6234137" y="349312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59" name="TextBox 58">
            <a:extLst>
              <a:ext uri="{FF2B5EF4-FFF2-40B4-BE49-F238E27FC236}">
                <a16:creationId xmlns:a16="http://schemas.microsoft.com/office/drawing/2014/main" id="{A434EBB4-25A8-D21B-D90D-56D7AFD3D122}"/>
              </a:ext>
            </a:extLst>
          </p:cNvPr>
          <p:cNvSpPr txBox="1"/>
          <p:nvPr/>
        </p:nvSpPr>
        <p:spPr>
          <a:xfrm>
            <a:off x="6437238" y="3333725"/>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9.4</a:t>
            </a:r>
          </a:p>
        </p:txBody>
      </p:sp>
      <p:sp>
        <p:nvSpPr>
          <p:cNvPr id="60" name="TextBox 59">
            <a:extLst>
              <a:ext uri="{FF2B5EF4-FFF2-40B4-BE49-F238E27FC236}">
                <a16:creationId xmlns:a16="http://schemas.microsoft.com/office/drawing/2014/main" id="{0DE5B1ED-A183-B901-2C77-BBBC5D1F2914}"/>
              </a:ext>
            </a:extLst>
          </p:cNvPr>
          <p:cNvSpPr txBox="1"/>
          <p:nvPr/>
        </p:nvSpPr>
        <p:spPr>
          <a:xfrm>
            <a:off x="6626076" y="3014092"/>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15.6</a:t>
            </a:r>
          </a:p>
        </p:txBody>
      </p:sp>
      <p:sp>
        <p:nvSpPr>
          <p:cNvPr id="61" name="TextBox 60">
            <a:extLst>
              <a:ext uri="{FF2B5EF4-FFF2-40B4-BE49-F238E27FC236}">
                <a16:creationId xmlns:a16="http://schemas.microsoft.com/office/drawing/2014/main" id="{F58A66A1-9368-7A51-39E8-EE69A3B3D490}"/>
              </a:ext>
            </a:extLst>
          </p:cNvPr>
          <p:cNvSpPr txBox="1"/>
          <p:nvPr/>
        </p:nvSpPr>
        <p:spPr>
          <a:xfrm>
            <a:off x="6234137" y="2854945"/>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62" name="TextBox 61">
            <a:extLst>
              <a:ext uri="{FF2B5EF4-FFF2-40B4-BE49-F238E27FC236}">
                <a16:creationId xmlns:a16="http://schemas.microsoft.com/office/drawing/2014/main" id="{46B15991-0FC4-1E62-98F6-527234271A86}"/>
              </a:ext>
            </a:extLst>
          </p:cNvPr>
          <p:cNvSpPr txBox="1"/>
          <p:nvPr/>
        </p:nvSpPr>
        <p:spPr>
          <a:xfrm>
            <a:off x="6904062" y="2851175"/>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25.0</a:t>
            </a:r>
          </a:p>
        </p:txBody>
      </p:sp>
      <p:sp>
        <p:nvSpPr>
          <p:cNvPr id="63" name="TextBox 62">
            <a:extLst>
              <a:ext uri="{FF2B5EF4-FFF2-40B4-BE49-F238E27FC236}">
                <a16:creationId xmlns:a16="http://schemas.microsoft.com/office/drawing/2014/main" id="{374C885E-9A6C-BFDF-29C8-6D380E0F6BBB}"/>
              </a:ext>
            </a:extLst>
          </p:cNvPr>
          <p:cNvSpPr txBox="1"/>
          <p:nvPr/>
        </p:nvSpPr>
        <p:spPr>
          <a:xfrm>
            <a:off x="6437238" y="269555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9.4</a:t>
            </a:r>
          </a:p>
        </p:txBody>
      </p:sp>
      <p:sp>
        <p:nvSpPr>
          <p:cNvPr id="64" name="TextBox 63">
            <a:extLst>
              <a:ext uri="{FF2B5EF4-FFF2-40B4-BE49-F238E27FC236}">
                <a16:creationId xmlns:a16="http://schemas.microsoft.com/office/drawing/2014/main" id="{D8131202-44B7-D463-3C9D-43FD942A4FA1}"/>
              </a:ext>
            </a:extLst>
          </p:cNvPr>
          <p:cNvSpPr txBox="1"/>
          <p:nvPr/>
        </p:nvSpPr>
        <p:spPr>
          <a:xfrm>
            <a:off x="7173838" y="2695550"/>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34.4</a:t>
            </a:r>
          </a:p>
        </p:txBody>
      </p:sp>
      <p:sp>
        <p:nvSpPr>
          <p:cNvPr id="65" name="TextBox 64">
            <a:extLst>
              <a:ext uri="{FF2B5EF4-FFF2-40B4-BE49-F238E27FC236}">
                <a16:creationId xmlns:a16="http://schemas.microsoft.com/office/drawing/2014/main" id="{2EB92593-57F3-5C7F-B1A8-98ACBA88539F}"/>
              </a:ext>
            </a:extLst>
          </p:cNvPr>
          <p:cNvSpPr txBox="1"/>
          <p:nvPr/>
        </p:nvSpPr>
        <p:spPr>
          <a:xfrm>
            <a:off x="6345262" y="2536850"/>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6.3</a:t>
            </a:r>
          </a:p>
        </p:txBody>
      </p:sp>
      <p:sp>
        <p:nvSpPr>
          <p:cNvPr id="66" name="TextBox 65">
            <a:extLst>
              <a:ext uri="{FF2B5EF4-FFF2-40B4-BE49-F238E27FC236}">
                <a16:creationId xmlns:a16="http://schemas.microsoft.com/office/drawing/2014/main" id="{706676E2-94B2-6F08-D0AE-E3764F5CB835}"/>
              </a:ext>
            </a:extLst>
          </p:cNvPr>
          <p:cNvSpPr txBox="1"/>
          <p:nvPr/>
        </p:nvSpPr>
        <p:spPr>
          <a:xfrm>
            <a:off x="7351737" y="2536850"/>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40.6</a:t>
            </a:r>
          </a:p>
        </p:txBody>
      </p:sp>
      <p:sp>
        <p:nvSpPr>
          <p:cNvPr id="67" name="TextBox 66">
            <a:extLst>
              <a:ext uri="{FF2B5EF4-FFF2-40B4-BE49-F238E27FC236}">
                <a16:creationId xmlns:a16="http://schemas.microsoft.com/office/drawing/2014/main" id="{A43292EC-5DF5-1621-2590-066D3890C8C7}"/>
              </a:ext>
            </a:extLst>
          </p:cNvPr>
          <p:cNvSpPr txBox="1"/>
          <p:nvPr/>
        </p:nvSpPr>
        <p:spPr>
          <a:xfrm>
            <a:off x="6234137" y="2378695"/>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68" name="TextBox 67">
            <a:extLst>
              <a:ext uri="{FF2B5EF4-FFF2-40B4-BE49-F238E27FC236}">
                <a16:creationId xmlns:a16="http://schemas.microsoft.com/office/drawing/2014/main" id="{C08EBF11-7215-40A3-66B3-B49023D72E35}"/>
              </a:ext>
            </a:extLst>
          </p:cNvPr>
          <p:cNvSpPr txBox="1"/>
          <p:nvPr/>
        </p:nvSpPr>
        <p:spPr>
          <a:xfrm>
            <a:off x="6999312" y="2378695"/>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28.1</a:t>
            </a:r>
          </a:p>
        </p:txBody>
      </p:sp>
      <p:sp>
        <p:nvSpPr>
          <p:cNvPr id="69" name="TextBox 68">
            <a:extLst>
              <a:ext uri="{FF2B5EF4-FFF2-40B4-BE49-F238E27FC236}">
                <a16:creationId xmlns:a16="http://schemas.microsoft.com/office/drawing/2014/main" id="{FF0A5627-FD49-A1F1-0289-C29F2D695D95}"/>
              </a:ext>
            </a:extLst>
          </p:cNvPr>
          <p:cNvSpPr txBox="1"/>
          <p:nvPr/>
        </p:nvSpPr>
        <p:spPr>
          <a:xfrm>
            <a:off x="6234137" y="2067545"/>
            <a:ext cx="125034"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a:t>
            </a:r>
          </a:p>
        </p:txBody>
      </p:sp>
      <p:sp>
        <p:nvSpPr>
          <p:cNvPr id="72" name="TextBox 71">
            <a:extLst>
              <a:ext uri="{FF2B5EF4-FFF2-40B4-BE49-F238E27FC236}">
                <a16:creationId xmlns:a16="http://schemas.microsoft.com/office/drawing/2014/main" id="{5C8DDC88-87AC-E2AC-28DD-758FE8C0171C}"/>
              </a:ext>
            </a:extLst>
          </p:cNvPr>
          <p:cNvSpPr txBox="1"/>
          <p:nvPr/>
        </p:nvSpPr>
        <p:spPr>
          <a:xfrm>
            <a:off x="6681812" y="1905025"/>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18.8</a:t>
            </a:r>
          </a:p>
        </p:txBody>
      </p:sp>
      <p:sp>
        <p:nvSpPr>
          <p:cNvPr id="73" name="TextBox 72">
            <a:extLst>
              <a:ext uri="{FF2B5EF4-FFF2-40B4-BE49-F238E27FC236}">
                <a16:creationId xmlns:a16="http://schemas.microsoft.com/office/drawing/2014/main" id="{D1052E38-CA6E-D994-24B8-EDB559E1D870}"/>
              </a:ext>
            </a:extLst>
          </p:cNvPr>
          <p:cNvSpPr txBox="1"/>
          <p:nvPr/>
        </p:nvSpPr>
        <p:spPr>
          <a:xfrm>
            <a:off x="6465912" y="1905025"/>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12.5</a:t>
            </a:r>
          </a:p>
        </p:txBody>
      </p:sp>
      <p:sp>
        <p:nvSpPr>
          <p:cNvPr id="77" name="TextBox 76">
            <a:extLst>
              <a:ext uri="{FF2B5EF4-FFF2-40B4-BE49-F238E27FC236}">
                <a16:creationId xmlns:a16="http://schemas.microsoft.com/office/drawing/2014/main" id="{A9FB6E61-BC6B-278A-2EFC-6F8E7783B45F}"/>
              </a:ext>
            </a:extLst>
          </p:cNvPr>
          <p:cNvSpPr txBox="1"/>
          <p:nvPr/>
        </p:nvSpPr>
        <p:spPr>
          <a:xfrm>
            <a:off x="7077819" y="1588120"/>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31.3</a:t>
            </a:r>
          </a:p>
        </p:txBody>
      </p:sp>
      <p:sp>
        <p:nvSpPr>
          <p:cNvPr id="78" name="TextBox 77">
            <a:extLst>
              <a:ext uri="{FF2B5EF4-FFF2-40B4-BE49-F238E27FC236}">
                <a16:creationId xmlns:a16="http://schemas.microsoft.com/office/drawing/2014/main" id="{DDD192C6-3711-26C3-DA8E-503DAA78049E}"/>
              </a:ext>
            </a:extLst>
          </p:cNvPr>
          <p:cNvSpPr txBox="1"/>
          <p:nvPr/>
        </p:nvSpPr>
        <p:spPr>
          <a:xfrm>
            <a:off x="8908529" y="1588120"/>
            <a:ext cx="174728" cy="107722"/>
          </a:xfrm>
          <a:prstGeom prst="rect">
            <a:avLst/>
          </a:prstGeom>
          <a:noFill/>
        </p:spPr>
        <p:txBody>
          <a:bodyPr wrap="none" lIns="0" tIns="0" rIns="0" bIns="0" rtlCol="0">
            <a:spAutoFit/>
          </a:bodyPr>
          <a:lstStyle/>
          <a:p>
            <a:r>
              <a:rPr lang="en-US" sz="700" dirty="0">
                <a:latin typeface="Arial" panose="020B0604020202020204" pitchFamily="34" charset="0"/>
                <a:ea typeface="Aileron" charset="0"/>
                <a:cs typeface="Arial" panose="020B0604020202020204" pitchFamily="34" charset="0"/>
              </a:rPr>
              <a:t>93.8</a:t>
            </a:r>
          </a:p>
        </p:txBody>
      </p:sp>
    </p:spTree>
    <p:extLst>
      <p:ext uri="{BB962C8B-B14F-4D97-AF65-F5344CB8AC3E}">
        <p14:creationId xmlns:p14="http://schemas.microsoft.com/office/powerpoint/2010/main" val="168413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AC69-D9D7-DCA7-7692-87DEE3CC37A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E39921E-2F3E-F9B1-F756-82597B762A2A}"/>
              </a:ext>
            </a:extLst>
          </p:cNvPr>
          <p:cNvSpPr>
            <a:spLocks noGrp="1"/>
          </p:cNvSpPr>
          <p:nvPr>
            <p:ph type="body" idx="1"/>
          </p:nvPr>
        </p:nvSpPr>
        <p:spPr>
          <a:xfrm>
            <a:off x="609600" y="792000"/>
            <a:ext cx="10972800" cy="702470"/>
          </a:xfrm>
        </p:spPr>
        <p:txBody>
          <a:bodyPr/>
          <a:lstStyle/>
          <a:p>
            <a:r>
              <a:rPr lang="en-GB" dirty="0">
                <a:solidFill>
                  <a:schemeClr val="accent1"/>
                </a:solidFill>
              </a:rPr>
              <a:t>Best individual patient responses in target lesions</a:t>
            </a:r>
          </a:p>
        </p:txBody>
      </p:sp>
      <p:sp>
        <p:nvSpPr>
          <p:cNvPr id="2" name="Title 1">
            <a:extLst>
              <a:ext uri="{FF2B5EF4-FFF2-40B4-BE49-F238E27FC236}">
                <a16:creationId xmlns:a16="http://schemas.microsoft.com/office/drawing/2014/main" id="{D3ADAF58-834F-61C3-C79F-6507050080E8}"/>
              </a:ext>
            </a:extLst>
          </p:cNvPr>
          <p:cNvSpPr>
            <a:spLocks noGrp="1"/>
          </p:cNvSpPr>
          <p:nvPr>
            <p:ph type="title"/>
          </p:nvPr>
        </p:nvSpPr>
        <p:spPr/>
        <p:txBody>
          <a:bodyPr/>
          <a:lstStyle/>
          <a:p>
            <a:r>
              <a:rPr lang="en-GB" dirty="0"/>
              <a:t>entrectinib in trk fusion-positive lung cancer</a:t>
            </a:r>
          </a:p>
        </p:txBody>
      </p:sp>
      <p:sp>
        <p:nvSpPr>
          <p:cNvPr id="8" name="Content Placeholder 7">
            <a:extLst>
              <a:ext uri="{FF2B5EF4-FFF2-40B4-BE49-F238E27FC236}">
                <a16:creationId xmlns:a16="http://schemas.microsoft.com/office/drawing/2014/main" id="{8C70D2AC-6E36-C788-9469-860000D5B969}"/>
              </a:ext>
            </a:extLst>
          </p:cNvPr>
          <p:cNvSpPr>
            <a:spLocks noGrp="1"/>
          </p:cNvSpPr>
          <p:nvPr>
            <p:ph sz="quarter" idx="15"/>
          </p:nvPr>
        </p:nvSpPr>
        <p:spPr/>
        <p:txBody>
          <a:bodyPr anchor="b" anchorCtr="0"/>
          <a:lstStyle/>
          <a:p>
            <a:r>
              <a:rPr lang="en-US" baseline="30000" dirty="0"/>
              <a:t>a</a:t>
            </a:r>
            <a:r>
              <a:rPr lang="en-US" dirty="0"/>
              <a:t> As assessed by BICR; </a:t>
            </a:r>
            <a:r>
              <a:rPr lang="en-US" baseline="30000" dirty="0"/>
              <a:t>b </a:t>
            </a:r>
            <a:r>
              <a:rPr lang="en-US" dirty="0"/>
              <a:t>Missing or unevaluable included patients with on-study scans that could not be evaluated or who discontinued prior to obtaining adequate scans to evaluate or confirm response, </a:t>
            </a:r>
            <a:r>
              <a:rPr lang="en-US" baseline="30000" dirty="0"/>
              <a:t>c </a:t>
            </a:r>
            <a:r>
              <a:rPr lang="en-US" dirty="0"/>
              <a:t>CNS disease status determined by the investigator</a:t>
            </a:r>
          </a:p>
          <a:p>
            <a:r>
              <a:rPr lang="en-GB" dirty="0"/>
              <a:t>BICR, blinded independent central review; CI, confidence interval; CNS, central nervous system; CR, complete response; NE, not estimable; </a:t>
            </a:r>
            <a:br>
              <a:rPr lang="en-GB" dirty="0"/>
            </a:br>
            <a:r>
              <a:rPr lang="en-GB" dirty="0"/>
              <a:t>PD, progressive disease; PR, partial response; SD, stable disease; SLD, sum of lesion diameters</a:t>
            </a:r>
          </a:p>
          <a:p>
            <a:r>
              <a:rPr lang="en-GB" dirty="0"/>
              <a:t>Cho BC, et al. Lung Cancer. 2024;188:107442</a:t>
            </a:r>
          </a:p>
        </p:txBody>
      </p:sp>
      <p:sp>
        <p:nvSpPr>
          <p:cNvPr id="5" name="Slide Number Placeholder 4">
            <a:extLst>
              <a:ext uri="{FF2B5EF4-FFF2-40B4-BE49-F238E27FC236}">
                <a16:creationId xmlns:a16="http://schemas.microsoft.com/office/drawing/2014/main" id="{99318136-60C9-20EB-7140-E89E3D8F3173}"/>
              </a:ext>
            </a:extLst>
          </p:cNvPr>
          <p:cNvSpPr>
            <a:spLocks noGrp="1"/>
          </p:cNvSpPr>
          <p:nvPr>
            <p:ph type="sldNum" sz="quarter" idx="4"/>
          </p:nvPr>
        </p:nvSpPr>
        <p:spPr/>
        <p:txBody>
          <a:bodyPr/>
          <a:lstStyle/>
          <a:p>
            <a:fld id="{FCE43C0F-8A7B-3A4B-9DB5-B3472E36E833}" type="slidenum">
              <a:rPr lang="en-GB" smtClean="0"/>
              <a:pPr/>
              <a:t>29</a:t>
            </a:fld>
            <a:endParaRPr lang="en-GB" dirty="0"/>
          </a:p>
        </p:txBody>
      </p:sp>
      <p:graphicFrame>
        <p:nvGraphicFramePr>
          <p:cNvPr id="13" name="Content Placeholder 12">
            <a:extLst>
              <a:ext uri="{FF2B5EF4-FFF2-40B4-BE49-F238E27FC236}">
                <a16:creationId xmlns:a16="http://schemas.microsoft.com/office/drawing/2014/main" id="{D867B735-F777-127E-F421-3FE80CFDD42B}"/>
              </a:ext>
            </a:extLst>
          </p:cNvPr>
          <p:cNvGraphicFramePr>
            <a:graphicFrameLocks noGrp="1"/>
          </p:cNvGraphicFramePr>
          <p:nvPr>
            <p:ph sz="quarter" idx="14"/>
            <p:extLst>
              <p:ext uri="{D42A27DB-BD31-4B8C-83A1-F6EECF244321}">
                <p14:modId xmlns:p14="http://schemas.microsoft.com/office/powerpoint/2010/main" val="2094580375"/>
              </p:ext>
            </p:extLst>
          </p:nvPr>
        </p:nvGraphicFramePr>
        <p:xfrm>
          <a:off x="4079776" y="1340768"/>
          <a:ext cx="6782539" cy="1950720"/>
        </p:xfrm>
        <a:graphic>
          <a:graphicData uri="http://schemas.openxmlformats.org/drawingml/2006/table">
            <a:tbl>
              <a:tblPr firstRow="1" bandRow="1">
                <a:tableStyleId>{5C22544A-7EE6-4342-B048-85BDC9FD1C3A}</a:tableStyleId>
              </a:tblPr>
              <a:tblGrid>
                <a:gridCol w="2592289">
                  <a:extLst>
                    <a:ext uri="{9D8B030D-6E8A-4147-A177-3AD203B41FA5}">
                      <a16:colId xmlns:a16="http://schemas.microsoft.com/office/drawing/2014/main" val="4199571602"/>
                    </a:ext>
                  </a:extLst>
                </a:gridCol>
                <a:gridCol w="1396750">
                  <a:extLst>
                    <a:ext uri="{9D8B030D-6E8A-4147-A177-3AD203B41FA5}">
                      <a16:colId xmlns:a16="http://schemas.microsoft.com/office/drawing/2014/main" val="784153000"/>
                    </a:ext>
                  </a:extLst>
                </a:gridCol>
                <a:gridCol w="1396750">
                  <a:extLst>
                    <a:ext uri="{9D8B030D-6E8A-4147-A177-3AD203B41FA5}">
                      <a16:colId xmlns:a16="http://schemas.microsoft.com/office/drawing/2014/main" val="3735457731"/>
                    </a:ext>
                  </a:extLst>
                </a:gridCol>
                <a:gridCol w="1396750">
                  <a:extLst>
                    <a:ext uri="{9D8B030D-6E8A-4147-A177-3AD203B41FA5}">
                      <a16:colId xmlns:a16="http://schemas.microsoft.com/office/drawing/2014/main" val="4161393767"/>
                    </a:ext>
                  </a:extLst>
                </a:gridCol>
              </a:tblGrid>
              <a:tr h="0">
                <a:tc>
                  <a:txBody>
                    <a:bodyPr/>
                    <a:lstStyle/>
                    <a:p>
                      <a:r>
                        <a:rPr lang="en-US" sz="1000" dirty="0">
                          <a:latin typeface="Arial" panose="020B0604020202020204" pitchFamily="34" charset="0"/>
                          <a:cs typeface="Arial" panose="020B0604020202020204" pitchFamily="34" charset="0"/>
                        </a:rPr>
                        <a:t>Efficacy parameter</a:t>
                      </a:r>
                    </a:p>
                  </a:txBody>
                  <a:tcPr/>
                </a:tc>
                <a:tc>
                  <a:txBody>
                    <a:bodyPr/>
                    <a:lstStyle/>
                    <a:p>
                      <a:pPr algn="ctr"/>
                      <a:r>
                        <a:rPr lang="en-US" sz="1000" dirty="0">
                          <a:latin typeface="Arial" panose="020B0604020202020204" pitchFamily="34" charset="0"/>
                          <a:cs typeface="Arial" panose="020B0604020202020204" pitchFamily="34" charset="0"/>
                        </a:rPr>
                        <a:t>Efficacy evaluable population</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(N=51)</a:t>
                      </a:r>
                    </a:p>
                  </a:txBody>
                  <a:tcPr/>
                </a:tc>
                <a:tc>
                  <a:txBody>
                    <a:bodyPr/>
                    <a:lstStyle/>
                    <a:p>
                      <a:pPr algn="ctr"/>
                      <a:r>
                        <a:rPr lang="en-US" sz="1000" dirty="0">
                          <a:latin typeface="Arial" panose="020B0604020202020204" pitchFamily="34" charset="0"/>
                          <a:cs typeface="Arial" panose="020B0604020202020204" pitchFamily="34" charset="0"/>
                        </a:rPr>
                        <a:t>Baseline CNS </a:t>
                      </a:r>
                      <a:r>
                        <a:rPr lang="en-US" sz="1000" dirty="0" err="1">
                          <a:latin typeface="Arial" panose="020B0604020202020204" pitchFamily="34" charset="0"/>
                          <a:cs typeface="Arial" panose="020B0604020202020204" pitchFamily="34" charset="0"/>
                        </a:rPr>
                        <a:t>metastases</a:t>
                      </a:r>
                      <a:r>
                        <a:rPr lang="en-US" sz="1000" baseline="30000" dirty="0" err="1"/>
                        <a:t>c</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(n=20)</a:t>
                      </a:r>
                    </a:p>
                  </a:txBody>
                  <a:tcPr/>
                </a:tc>
                <a:tc>
                  <a:txBody>
                    <a:bodyPr/>
                    <a:lstStyle/>
                    <a:p>
                      <a:pPr algn="ctr"/>
                      <a:r>
                        <a:rPr lang="en-US" sz="1000" dirty="0">
                          <a:latin typeface="Arial" panose="020B0604020202020204" pitchFamily="34" charset="0"/>
                          <a:cs typeface="Arial" panose="020B0604020202020204" pitchFamily="34" charset="0"/>
                        </a:rPr>
                        <a:t>No baseline CNS </a:t>
                      </a:r>
                      <a:r>
                        <a:rPr lang="en-US" sz="1000" dirty="0" err="1">
                          <a:latin typeface="Arial" panose="020B0604020202020204" pitchFamily="34" charset="0"/>
                          <a:cs typeface="Arial" panose="020B0604020202020204" pitchFamily="34" charset="0"/>
                        </a:rPr>
                        <a:t>metastases</a:t>
                      </a:r>
                      <a:r>
                        <a:rPr lang="en-US" sz="1000" baseline="30000" dirty="0" err="1"/>
                        <a:t>c</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(n=31)</a:t>
                      </a:r>
                    </a:p>
                  </a:txBody>
                  <a:tcPr/>
                </a:tc>
                <a:extLst>
                  <a:ext uri="{0D108BD9-81ED-4DB2-BD59-A6C34878D82A}">
                    <a16:rowId xmlns:a16="http://schemas.microsoft.com/office/drawing/2014/main" val="1795689697"/>
                  </a:ext>
                </a:extLst>
              </a:tr>
              <a:tr h="0">
                <a:tc>
                  <a:txBody>
                    <a:bodyPr/>
                    <a:lstStyle/>
                    <a:p>
                      <a:r>
                        <a:rPr lang="en-US" sz="1000" dirty="0">
                          <a:latin typeface="Arial" panose="020B0604020202020204" pitchFamily="34" charset="0"/>
                          <a:cs typeface="Arial" panose="020B0604020202020204" pitchFamily="34" charset="0"/>
                        </a:rPr>
                        <a:t>Objective response </a:t>
                      </a:r>
                      <a:r>
                        <a:rPr lang="en-US" sz="1000" dirty="0" err="1">
                          <a:latin typeface="Arial" panose="020B0604020202020204" pitchFamily="34" charset="0"/>
                          <a:cs typeface="Arial" panose="020B0604020202020204" pitchFamily="34" charset="0"/>
                        </a:rPr>
                        <a:t>rate,</a:t>
                      </a:r>
                      <a:r>
                        <a:rPr lang="en-US" sz="1000" baseline="30000" dirty="0" err="1">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 n (%), [95% CI]</a:t>
                      </a:r>
                    </a:p>
                  </a:txBody>
                  <a:tcPr/>
                </a:tc>
                <a:tc>
                  <a:txBody>
                    <a:bodyPr/>
                    <a:lstStyle/>
                    <a:p>
                      <a:pPr algn="ctr"/>
                      <a:r>
                        <a:rPr lang="en-US" sz="1000" dirty="0">
                          <a:latin typeface="Arial" panose="020B0604020202020204" pitchFamily="34" charset="0"/>
                          <a:cs typeface="Arial" panose="020B0604020202020204" pitchFamily="34" charset="0"/>
                        </a:rPr>
                        <a:t>32 (62.7), [48.1-75.9]</a:t>
                      </a:r>
                    </a:p>
                  </a:txBody>
                  <a:tcPr/>
                </a:tc>
                <a:tc>
                  <a:txBody>
                    <a:bodyPr/>
                    <a:lstStyle/>
                    <a:p>
                      <a:pPr algn="ctr"/>
                      <a:r>
                        <a:rPr lang="en-US" sz="1000" dirty="0">
                          <a:latin typeface="Arial" panose="020B0604020202020204" pitchFamily="34" charset="0"/>
                          <a:cs typeface="Arial" panose="020B0604020202020204" pitchFamily="34" charset="0"/>
                        </a:rPr>
                        <a:t>12 (60.0), [36.1-80.9]</a:t>
                      </a:r>
                    </a:p>
                  </a:txBody>
                  <a:tcPr/>
                </a:tc>
                <a:tc>
                  <a:txBody>
                    <a:bodyPr/>
                    <a:lstStyle/>
                    <a:p>
                      <a:pPr algn="ctr"/>
                      <a:r>
                        <a:rPr lang="en-US" sz="1000" dirty="0">
                          <a:latin typeface="Arial" panose="020B0604020202020204" pitchFamily="34" charset="0"/>
                          <a:cs typeface="Arial" panose="020B0604020202020204" pitchFamily="34" charset="0"/>
                        </a:rPr>
                        <a:t>20 (64.5), [45.4-80.8]</a:t>
                      </a:r>
                    </a:p>
                  </a:txBody>
                  <a:tcPr/>
                </a:tc>
                <a:extLst>
                  <a:ext uri="{0D108BD9-81ED-4DB2-BD59-A6C34878D82A}">
                    <a16:rowId xmlns:a16="http://schemas.microsoft.com/office/drawing/2014/main" val="2472596913"/>
                  </a:ext>
                </a:extLst>
              </a:tr>
              <a:tr h="0">
                <a:tc>
                  <a:txBody>
                    <a:bodyPr/>
                    <a:lstStyle/>
                    <a:p>
                      <a:r>
                        <a:rPr lang="en-US" sz="1000" dirty="0">
                          <a:latin typeface="Arial" panose="020B0604020202020204" pitchFamily="34" charset="0"/>
                          <a:cs typeface="Arial" panose="020B0604020202020204" pitchFamily="34" charset="0"/>
                        </a:rPr>
                        <a:t>Best overall response, n (%)</a:t>
                      </a:r>
                    </a:p>
                    <a:p>
                      <a:pPr marL="0" indent="185738">
                        <a:tabLst/>
                      </a:pPr>
                      <a:r>
                        <a:rPr lang="en-US" sz="1000" dirty="0">
                          <a:latin typeface="Arial" panose="020B0604020202020204" pitchFamily="34" charset="0"/>
                          <a:cs typeface="Arial" panose="020B0604020202020204" pitchFamily="34" charset="0"/>
                        </a:rPr>
                        <a:t>Complete response</a:t>
                      </a:r>
                    </a:p>
                    <a:p>
                      <a:pPr marL="0" indent="185738">
                        <a:tabLst/>
                      </a:pPr>
                      <a:r>
                        <a:rPr lang="en-US" sz="1000" dirty="0">
                          <a:latin typeface="Arial" panose="020B0604020202020204" pitchFamily="34" charset="0"/>
                          <a:cs typeface="Arial" panose="020B0604020202020204" pitchFamily="34" charset="0"/>
                        </a:rPr>
                        <a:t>Partial response</a:t>
                      </a:r>
                    </a:p>
                    <a:p>
                      <a:pPr marL="0" indent="185738">
                        <a:tabLst/>
                      </a:pPr>
                      <a:r>
                        <a:rPr lang="en-US" sz="1000" dirty="0">
                          <a:latin typeface="Arial" panose="020B0604020202020204" pitchFamily="34" charset="0"/>
                          <a:cs typeface="Arial" panose="020B0604020202020204" pitchFamily="34" charset="0"/>
                        </a:rPr>
                        <a:t>Stable disease</a:t>
                      </a:r>
                    </a:p>
                    <a:p>
                      <a:pPr marL="0" indent="185738">
                        <a:tabLst/>
                      </a:pPr>
                      <a:r>
                        <a:rPr lang="en-US" sz="1000" dirty="0">
                          <a:latin typeface="Arial" panose="020B0604020202020204" pitchFamily="34" charset="0"/>
                          <a:cs typeface="Arial" panose="020B0604020202020204" pitchFamily="34" charset="0"/>
                        </a:rPr>
                        <a:t>Progressive disease</a:t>
                      </a:r>
                    </a:p>
                    <a:p>
                      <a:pPr marL="0" indent="185738">
                        <a:tabLst/>
                      </a:pPr>
                      <a:r>
                        <a:rPr lang="en-US" sz="1000" dirty="0">
                          <a:latin typeface="Arial" panose="020B0604020202020204" pitchFamily="34" charset="0"/>
                          <a:cs typeface="Arial" panose="020B0604020202020204" pitchFamily="34" charset="0"/>
                        </a:rPr>
                        <a:t>Non-CR/non-PD</a:t>
                      </a:r>
                    </a:p>
                    <a:p>
                      <a:pPr marL="0" indent="185738">
                        <a:tabLst/>
                      </a:pPr>
                      <a:r>
                        <a:rPr lang="en-US" sz="1000" dirty="0">
                          <a:latin typeface="Arial" panose="020B0604020202020204" pitchFamily="34" charset="0"/>
                          <a:cs typeface="Arial" panose="020B0604020202020204" pitchFamily="34" charset="0"/>
                        </a:rPr>
                        <a:t>Missing or </a:t>
                      </a:r>
                      <a:r>
                        <a:rPr lang="en-US" sz="1000" dirty="0" err="1">
                          <a:latin typeface="Arial" panose="020B0604020202020204" pitchFamily="34" charset="0"/>
                          <a:cs typeface="Arial" panose="020B0604020202020204" pitchFamily="34" charset="0"/>
                        </a:rPr>
                        <a:t>unevaluable</a:t>
                      </a:r>
                      <a:r>
                        <a:rPr lang="en-US" sz="1000" baseline="30000" dirty="0" err="1">
                          <a:latin typeface="Arial" panose="020B0604020202020204" pitchFamily="34" charset="0"/>
                          <a:cs typeface="Arial" panose="020B0604020202020204" pitchFamily="34" charset="0"/>
                        </a:rPr>
                        <a:t>b</a:t>
                      </a:r>
                      <a:endParaRPr lang="en-US" sz="1000" baseline="30000" dirty="0">
                        <a:latin typeface="Arial" panose="020B0604020202020204" pitchFamily="34" charset="0"/>
                        <a:cs typeface="Arial" panose="020B0604020202020204" pitchFamily="34" charset="0"/>
                      </a:endParaRPr>
                    </a:p>
                  </a:txBody>
                  <a:tcPr/>
                </a:tc>
                <a:tc>
                  <a:txBody>
                    <a:bodyPr/>
                    <a:lstStyle/>
                    <a:p>
                      <a:pPr algn="ctr"/>
                      <a:endParaRPr lang="en-US" sz="1000" dirty="0">
                        <a:latin typeface="Arial" panose="020B0604020202020204" pitchFamily="34" charset="0"/>
                        <a:cs typeface="Arial" panose="020B0604020202020204" pitchFamily="34" charset="0"/>
                      </a:endParaRPr>
                    </a:p>
                    <a:p>
                      <a:pPr marL="0" indent="9525" algn="ctr">
                        <a:tabLst/>
                      </a:pPr>
                      <a:r>
                        <a:rPr lang="en-US" sz="1000" dirty="0">
                          <a:latin typeface="Arial" panose="020B0604020202020204" pitchFamily="34" charset="0"/>
                          <a:cs typeface="Arial" panose="020B0604020202020204" pitchFamily="34" charset="0"/>
                        </a:rPr>
                        <a:t>6 (11.8)</a:t>
                      </a:r>
                    </a:p>
                    <a:p>
                      <a:pPr marL="0" indent="9525" algn="ctr">
                        <a:tabLst/>
                      </a:pPr>
                      <a:r>
                        <a:rPr lang="en-US" sz="1000" dirty="0">
                          <a:latin typeface="Arial" panose="020B0604020202020204" pitchFamily="34" charset="0"/>
                          <a:cs typeface="Arial" panose="020B0604020202020204" pitchFamily="34" charset="0"/>
                        </a:rPr>
                        <a:t>26 (51.0)</a:t>
                      </a:r>
                    </a:p>
                    <a:p>
                      <a:pPr marL="0" indent="9525" algn="ctr">
                        <a:tabLst/>
                      </a:pPr>
                      <a:r>
                        <a:rPr lang="en-US" sz="1000" dirty="0">
                          <a:latin typeface="Arial" panose="020B0604020202020204" pitchFamily="34" charset="0"/>
                          <a:cs typeface="Arial" panose="020B0604020202020204" pitchFamily="34" charset="0"/>
                        </a:rPr>
                        <a:t>5 (9.8)</a:t>
                      </a:r>
                    </a:p>
                    <a:p>
                      <a:pPr marL="0" indent="9525" algn="ctr">
                        <a:tabLst/>
                      </a:pPr>
                      <a:r>
                        <a:rPr lang="en-US" sz="1000" dirty="0">
                          <a:latin typeface="Arial" panose="020B0604020202020204" pitchFamily="34" charset="0"/>
                          <a:cs typeface="Arial" panose="020B0604020202020204" pitchFamily="34" charset="0"/>
                        </a:rPr>
                        <a:t>3 (5.9)</a:t>
                      </a:r>
                    </a:p>
                    <a:p>
                      <a:pPr marL="0" indent="9525" algn="ctr">
                        <a:tabLst/>
                      </a:pPr>
                      <a:r>
                        <a:rPr lang="en-US" sz="1000" dirty="0">
                          <a:latin typeface="Arial" panose="020B0604020202020204" pitchFamily="34" charset="0"/>
                          <a:cs typeface="Arial" panose="020B0604020202020204" pitchFamily="34" charset="0"/>
                        </a:rPr>
                        <a:t>3 (5.9)</a:t>
                      </a:r>
                    </a:p>
                    <a:p>
                      <a:pPr marL="0" indent="9525" algn="ctr">
                        <a:tabLst/>
                      </a:pPr>
                      <a:r>
                        <a:rPr lang="en-US" sz="1000" dirty="0">
                          <a:latin typeface="Arial" panose="020B0604020202020204" pitchFamily="34" charset="0"/>
                          <a:cs typeface="Arial" panose="020B0604020202020204" pitchFamily="34" charset="0"/>
                        </a:rPr>
                        <a:t>8 (15.7)</a:t>
                      </a:r>
                    </a:p>
                  </a:txBody>
                  <a:tcPr/>
                </a:tc>
                <a:tc>
                  <a:txBody>
                    <a:bodyPr/>
                    <a:lstStyle/>
                    <a:p>
                      <a:pPr algn="ctr"/>
                      <a:endParaRPr lang="en-US" sz="1000" dirty="0">
                        <a:latin typeface="Arial" panose="020B0604020202020204" pitchFamily="34" charset="0"/>
                        <a:cs typeface="Arial" panose="020B0604020202020204" pitchFamily="34" charset="0"/>
                      </a:endParaRPr>
                    </a:p>
                    <a:p>
                      <a:pPr marL="0" indent="9525" algn="ctr">
                        <a:tabLst/>
                      </a:pPr>
                      <a:r>
                        <a:rPr lang="en-US" sz="1000" dirty="0">
                          <a:latin typeface="Arial" panose="020B0604020202020204" pitchFamily="34" charset="0"/>
                          <a:cs typeface="Arial" panose="020B0604020202020204" pitchFamily="34" charset="0"/>
                        </a:rPr>
                        <a:t>2 (10.0)</a:t>
                      </a:r>
                    </a:p>
                    <a:p>
                      <a:pPr marL="0" indent="9525" algn="ctr">
                        <a:tabLst/>
                      </a:pPr>
                      <a:r>
                        <a:rPr lang="en-US" sz="1000" dirty="0">
                          <a:latin typeface="Arial" panose="020B0604020202020204" pitchFamily="34" charset="0"/>
                          <a:cs typeface="Arial" panose="020B0604020202020204" pitchFamily="34" charset="0"/>
                        </a:rPr>
                        <a:t>10 (50.0)</a:t>
                      </a:r>
                    </a:p>
                    <a:p>
                      <a:pPr marL="0" indent="9525" algn="ctr">
                        <a:tabLst/>
                      </a:pPr>
                      <a:r>
                        <a:rPr lang="en-US" sz="1000" dirty="0">
                          <a:latin typeface="Arial" panose="020B0604020202020204" pitchFamily="34" charset="0"/>
                          <a:cs typeface="Arial" panose="020B0604020202020204" pitchFamily="34" charset="0"/>
                        </a:rPr>
                        <a:t>3 (15.0)</a:t>
                      </a:r>
                    </a:p>
                    <a:p>
                      <a:pPr marL="0" indent="9525" algn="ctr">
                        <a:tabLst/>
                      </a:pPr>
                      <a:r>
                        <a:rPr lang="en-US" sz="1000" dirty="0">
                          <a:latin typeface="Arial" panose="020B0604020202020204" pitchFamily="34" charset="0"/>
                          <a:cs typeface="Arial" panose="020B0604020202020204" pitchFamily="34" charset="0"/>
                        </a:rPr>
                        <a:t>2 (10.0)</a:t>
                      </a:r>
                    </a:p>
                    <a:p>
                      <a:pPr marL="0" indent="9525" algn="ctr">
                        <a:tabLst/>
                      </a:pPr>
                      <a:r>
                        <a:rPr lang="en-US" sz="1000" dirty="0">
                          <a:latin typeface="Arial" panose="020B0604020202020204" pitchFamily="34" charset="0"/>
                          <a:cs typeface="Arial" panose="020B0604020202020204" pitchFamily="34" charset="0"/>
                        </a:rPr>
                        <a:t>0</a:t>
                      </a:r>
                    </a:p>
                    <a:p>
                      <a:pPr marL="0" indent="9525" algn="ctr">
                        <a:tabLst/>
                      </a:pPr>
                      <a:r>
                        <a:rPr lang="en-US" sz="1000" dirty="0">
                          <a:latin typeface="Arial" panose="020B0604020202020204" pitchFamily="34" charset="0"/>
                          <a:cs typeface="Arial" panose="020B0604020202020204" pitchFamily="34" charset="0"/>
                        </a:rPr>
                        <a:t>3 (15.0)</a:t>
                      </a:r>
                    </a:p>
                  </a:txBody>
                  <a:tcPr/>
                </a:tc>
                <a:tc>
                  <a:txBody>
                    <a:bodyPr/>
                    <a:lstStyle/>
                    <a:p>
                      <a:pPr algn="ctr"/>
                      <a:endParaRPr lang="en-US" sz="1000" dirty="0">
                        <a:latin typeface="Arial" panose="020B0604020202020204" pitchFamily="34" charset="0"/>
                        <a:cs typeface="Arial" panose="020B0604020202020204" pitchFamily="34" charset="0"/>
                      </a:endParaRPr>
                    </a:p>
                    <a:p>
                      <a:pPr marL="0" indent="9525" algn="ctr">
                        <a:tabLst/>
                      </a:pPr>
                      <a:r>
                        <a:rPr lang="en-US" sz="1000" dirty="0">
                          <a:latin typeface="Arial" panose="020B0604020202020204" pitchFamily="34" charset="0"/>
                          <a:cs typeface="Arial" panose="020B0604020202020204" pitchFamily="34" charset="0"/>
                        </a:rPr>
                        <a:t>4 (12.9)</a:t>
                      </a:r>
                    </a:p>
                    <a:p>
                      <a:pPr marL="0" indent="9525" algn="ctr">
                        <a:tabLst/>
                      </a:pPr>
                      <a:r>
                        <a:rPr lang="en-US" sz="1000" dirty="0">
                          <a:latin typeface="Arial" panose="020B0604020202020204" pitchFamily="34" charset="0"/>
                          <a:cs typeface="Arial" panose="020B0604020202020204" pitchFamily="34" charset="0"/>
                        </a:rPr>
                        <a:t>16 (51.6)</a:t>
                      </a:r>
                    </a:p>
                    <a:p>
                      <a:pPr marL="0" indent="9525" algn="ctr">
                        <a:tabLst/>
                      </a:pPr>
                      <a:r>
                        <a:rPr lang="en-US" sz="1000" dirty="0">
                          <a:latin typeface="Arial" panose="020B0604020202020204" pitchFamily="34" charset="0"/>
                          <a:cs typeface="Arial" panose="020B0604020202020204" pitchFamily="34" charset="0"/>
                        </a:rPr>
                        <a:t>2 (6.5)</a:t>
                      </a:r>
                    </a:p>
                    <a:p>
                      <a:pPr marL="0" indent="9525" algn="ctr">
                        <a:tabLst/>
                      </a:pPr>
                      <a:r>
                        <a:rPr lang="en-US" sz="1000" dirty="0">
                          <a:latin typeface="Arial" panose="020B0604020202020204" pitchFamily="34" charset="0"/>
                          <a:cs typeface="Arial" panose="020B0604020202020204" pitchFamily="34" charset="0"/>
                        </a:rPr>
                        <a:t>1 (3.2)</a:t>
                      </a:r>
                    </a:p>
                    <a:p>
                      <a:pPr marL="0" indent="9525" algn="ctr">
                        <a:tabLst/>
                      </a:pPr>
                      <a:r>
                        <a:rPr lang="en-US" sz="1000" dirty="0">
                          <a:latin typeface="Arial" panose="020B0604020202020204" pitchFamily="34" charset="0"/>
                          <a:cs typeface="Arial" panose="020B0604020202020204" pitchFamily="34" charset="0"/>
                        </a:rPr>
                        <a:t>3 (9.7)</a:t>
                      </a:r>
                    </a:p>
                    <a:p>
                      <a:pPr marL="0" indent="9525" algn="ctr">
                        <a:tabLst/>
                      </a:pPr>
                      <a:r>
                        <a:rPr lang="en-US" sz="1000" dirty="0">
                          <a:latin typeface="Arial" panose="020B0604020202020204" pitchFamily="34" charset="0"/>
                          <a:cs typeface="Arial" panose="020B0604020202020204" pitchFamily="34" charset="0"/>
                        </a:rPr>
                        <a:t>5 (16.1)</a:t>
                      </a:r>
                    </a:p>
                  </a:txBody>
                  <a:tcPr/>
                </a:tc>
                <a:extLst>
                  <a:ext uri="{0D108BD9-81ED-4DB2-BD59-A6C34878D82A}">
                    <a16:rowId xmlns:a16="http://schemas.microsoft.com/office/drawing/2014/main" val="3791673540"/>
                  </a:ext>
                </a:extLst>
              </a:tr>
            </a:tbl>
          </a:graphicData>
        </a:graphic>
      </p:graphicFrame>
      <p:sp>
        <p:nvSpPr>
          <p:cNvPr id="14" name="TextBox 13">
            <a:extLst>
              <a:ext uri="{FF2B5EF4-FFF2-40B4-BE49-F238E27FC236}">
                <a16:creationId xmlns:a16="http://schemas.microsoft.com/office/drawing/2014/main" id="{A7E01E8B-3F69-8C4F-B30F-4E2A6BD12134}"/>
              </a:ext>
            </a:extLst>
          </p:cNvPr>
          <p:cNvSpPr txBox="1"/>
          <p:nvPr/>
        </p:nvSpPr>
        <p:spPr>
          <a:xfrm>
            <a:off x="2001552" y="4186277"/>
            <a:ext cx="1656184" cy="1107996"/>
          </a:xfrm>
          <a:prstGeom prst="rect">
            <a:avLst/>
          </a:prstGeom>
          <a:noFill/>
        </p:spPr>
        <p:txBody>
          <a:bodyPr wrap="square" lIns="0" tIns="0" rIns="0" bIns="0" rtlCol="0">
            <a:spAutoFit/>
          </a:bodyPr>
          <a:lstStyle/>
          <a:p>
            <a:endParaRPr lang="en-GB" sz="1200" b="1" dirty="0">
              <a:latin typeface="Arial" panose="020B0604020202020204" pitchFamily="34" charset="0"/>
              <a:ea typeface="Aileron" charset="0"/>
              <a:cs typeface="Arial" panose="020B0604020202020204" pitchFamily="34" charset="0"/>
            </a:endParaRPr>
          </a:p>
          <a:p>
            <a:pPr indent="225425"/>
            <a:r>
              <a:rPr lang="en-GB" sz="1200" dirty="0">
                <a:latin typeface="Arial" panose="020B0604020202020204" pitchFamily="34" charset="0"/>
                <a:ea typeface="Aileron" charset="0"/>
                <a:cs typeface="Arial" panose="020B0604020202020204" pitchFamily="34" charset="0"/>
              </a:rPr>
              <a:t>CR/PR (n=31)</a:t>
            </a:r>
          </a:p>
          <a:p>
            <a:pPr indent="225425"/>
            <a:r>
              <a:rPr lang="en-GB" sz="1200" dirty="0">
                <a:latin typeface="Arial" panose="020B0604020202020204" pitchFamily="34" charset="0"/>
                <a:ea typeface="Aileron" charset="0"/>
                <a:cs typeface="Arial" panose="020B0604020202020204" pitchFamily="34" charset="0"/>
              </a:rPr>
              <a:t>SD (n=5)</a:t>
            </a:r>
          </a:p>
          <a:p>
            <a:pPr indent="225425"/>
            <a:r>
              <a:rPr lang="en-GB" sz="1200" dirty="0">
                <a:latin typeface="Arial" panose="020B0604020202020204" pitchFamily="34" charset="0"/>
                <a:ea typeface="Aileron" charset="0"/>
                <a:cs typeface="Arial" panose="020B0604020202020204" pitchFamily="34" charset="0"/>
              </a:rPr>
              <a:t>PD (n=3)</a:t>
            </a:r>
          </a:p>
          <a:p>
            <a:pPr indent="225425"/>
            <a:r>
              <a:rPr lang="en-GB" sz="1200" dirty="0">
                <a:latin typeface="Arial" panose="020B0604020202020204" pitchFamily="34" charset="0"/>
                <a:ea typeface="Aileron" charset="0"/>
                <a:cs typeface="Arial" panose="020B0604020202020204" pitchFamily="34" charset="0"/>
              </a:rPr>
              <a:t>Non-CR/PD (n=1)</a:t>
            </a:r>
          </a:p>
          <a:p>
            <a:pPr indent="225425"/>
            <a:r>
              <a:rPr lang="en-GB" sz="1200" dirty="0">
                <a:latin typeface="Arial" panose="020B0604020202020204" pitchFamily="34" charset="0"/>
                <a:ea typeface="Aileron" charset="0"/>
                <a:cs typeface="Arial" panose="020B0604020202020204" pitchFamily="34" charset="0"/>
              </a:rPr>
              <a:t>NE (n=3)</a:t>
            </a:r>
          </a:p>
        </p:txBody>
      </p:sp>
      <p:sp>
        <p:nvSpPr>
          <p:cNvPr id="78" name="TextBox 77">
            <a:extLst>
              <a:ext uri="{FF2B5EF4-FFF2-40B4-BE49-F238E27FC236}">
                <a16:creationId xmlns:a16="http://schemas.microsoft.com/office/drawing/2014/main" id="{7A69F578-6FBB-3BEF-6C30-733D578950B4}"/>
              </a:ext>
            </a:extLst>
          </p:cNvPr>
          <p:cNvSpPr txBox="1"/>
          <p:nvPr/>
        </p:nvSpPr>
        <p:spPr>
          <a:xfrm rot="16200000">
            <a:off x="51974" y="3568370"/>
            <a:ext cx="2376264" cy="369332"/>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Best improvement from</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baseline in SLD (%) </a:t>
            </a:r>
          </a:p>
        </p:txBody>
      </p:sp>
      <p:sp>
        <p:nvSpPr>
          <p:cNvPr id="79" name="Rectangle 78">
            <a:extLst>
              <a:ext uri="{FF2B5EF4-FFF2-40B4-BE49-F238E27FC236}">
                <a16:creationId xmlns:a16="http://schemas.microsoft.com/office/drawing/2014/main" id="{B7D802FF-57AC-D0B7-C4A9-BC1A23D1D930}"/>
              </a:ext>
            </a:extLst>
          </p:cNvPr>
          <p:cNvSpPr>
            <a:spLocks/>
          </p:cNvSpPr>
          <p:nvPr/>
        </p:nvSpPr>
        <p:spPr>
          <a:xfrm>
            <a:off x="2003425" y="3597275"/>
            <a:ext cx="171449" cy="14036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9107581A-0D11-660E-8073-2E966011BA61}"/>
              </a:ext>
            </a:extLst>
          </p:cNvPr>
          <p:cNvCxnSpPr>
            <a:cxnSpLocks/>
          </p:cNvCxnSpPr>
          <p:nvPr/>
        </p:nvCxnSpPr>
        <p:spPr>
          <a:xfrm flipV="1">
            <a:off x="1871665" y="2520950"/>
            <a:ext cx="0" cy="24225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12D413F0-4DFE-CCB4-69C9-1F890DC67D0C}"/>
              </a:ext>
            </a:extLst>
          </p:cNvPr>
          <p:cNvSpPr txBox="1"/>
          <p:nvPr/>
        </p:nvSpPr>
        <p:spPr>
          <a:xfrm>
            <a:off x="1530921" y="2515121"/>
            <a:ext cx="211596"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100</a:t>
            </a:r>
          </a:p>
        </p:txBody>
      </p:sp>
      <p:grpSp>
        <p:nvGrpSpPr>
          <p:cNvPr id="7" name="Group 6">
            <a:extLst>
              <a:ext uri="{FF2B5EF4-FFF2-40B4-BE49-F238E27FC236}">
                <a16:creationId xmlns:a16="http://schemas.microsoft.com/office/drawing/2014/main" id="{13FDDC5C-DAE7-84F3-2D3E-EE98BD7D5D4B}"/>
              </a:ext>
            </a:extLst>
          </p:cNvPr>
          <p:cNvGrpSpPr/>
          <p:nvPr/>
        </p:nvGrpSpPr>
        <p:grpSpPr>
          <a:xfrm>
            <a:off x="2019569" y="4402302"/>
            <a:ext cx="125999" cy="856249"/>
            <a:chOff x="2153577" y="2132857"/>
            <a:chExt cx="125999" cy="856249"/>
          </a:xfrm>
        </p:grpSpPr>
        <p:sp>
          <p:nvSpPr>
            <p:cNvPr id="18" name="Rectangle 17">
              <a:extLst>
                <a:ext uri="{FF2B5EF4-FFF2-40B4-BE49-F238E27FC236}">
                  <a16:creationId xmlns:a16="http://schemas.microsoft.com/office/drawing/2014/main" id="{B8FD03F3-47F6-E444-BFE0-731AC53EB396}"/>
                </a:ext>
              </a:extLst>
            </p:cNvPr>
            <p:cNvSpPr>
              <a:spLocks/>
            </p:cNvSpPr>
            <p:nvPr/>
          </p:nvSpPr>
          <p:spPr>
            <a:xfrm rot="5400000">
              <a:off x="2153577" y="2132857"/>
              <a:ext cx="125999" cy="125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D22B8C-963B-7B0E-C879-28302146012D}"/>
                </a:ext>
              </a:extLst>
            </p:cNvPr>
            <p:cNvSpPr>
              <a:spLocks/>
            </p:cNvSpPr>
            <p:nvPr/>
          </p:nvSpPr>
          <p:spPr>
            <a:xfrm rot="5400000">
              <a:off x="2153577" y="2315420"/>
              <a:ext cx="125999" cy="125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F6F75AD-9605-5C9C-FCE9-B17C60945E04}"/>
                </a:ext>
              </a:extLst>
            </p:cNvPr>
            <p:cNvSpPr>
              <a:spLocks/>
            </p:cNvSpPr>
            <p:nvPr/>
          </p:nvSpPr>
          <p:spPr>
            <a:xfrm rot="5400000">
              <a:off x="2153577" y="2497983"/>
              <a:ext cx="125999" cy="12599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D8A4E6F-DC5F-819C-BD22-27944318D148}"/>
                </a:ext>
              </a:extLst>
            </p:cNvPr>
            <p:cNvSpPr>
              <a:spLocks/>
            </p:cNvSpPr>
            <p:nvPr/>
          </p:nvSpPr>
          <p:spPr>
            <a:xfrm rot="5400000">
              <a:off x="2153577" y="2680546"/>
              <a:ext cx="125999" cy="12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554DC8C-9D1D-2418-51AD-FE4B03C68122}"/>
                </a:ext>
              </a:extLst>
            </p:cNvPr>
            <p:cNvSpPr>
              <a:spLocks/>
            </p:cNvSpPr>
            <p:nvPr/>
          </p:nvSpPr>
          <p:spPr>
            <a:xfrm rot="5400000">
              <a:off x="2153577" y="2863107"/>
              <a:ext cx="125999" cy="12599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1" name="Straight Connector 130">
            <a:extLst>
              <a:ext uri="{FF2B5EF4-FFF2-40B4-BE49-F238E27FC236}">
                <a16:creationId xmlns:a16="http://schemas.microsoft.com/office/drawing/2014/main" id="{39C05722-B87B-56D5-BA56-22AC69A78D5E}"/>
              </a:ext>
            </a:extLst>
          </p:cNvPr>
          <p:cNvCxnSpPr/>
          <p:nvPr/>
        </p:nvCxnSpPr>
        <p:spPr>
          <a:xfrm>
            <a:off x="1791917" y="258526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2C572F2C-10D1-E530-3B4E-A7CBFEBC3A5D}"/>
              </a:ext>
            </a:extLst>
          </p:cNvPr>
          <p:cNvCxnSpPr/>
          <p:nvPr/>
        </p:nvCxnSpPr>
        <p:spPr>
          <a:xfrm>
            <a:off x="1791917" y="287101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61CE8486-1184-EA58-665B-37A0CED166EC}"/>
              </a:ext>
            </a:extLst>
          </p:cNvPr>
          <p:cNvCxnSpPr/>
          <p:nvPr/>
        </p:nvCxnSpPr>
        <p:spPr>
          <a:xfrm>
            <a:off x="1791917" y="315676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B02A570D-E752-5C89-27B8-5B566CB9DFFD}"/>
              </a:ext>
            </a:extLst>
          </p:cNvPr>
          <p:cNvCxnSpPr/>
          <p:nvPr/>
        </p:nvCxnSpPr>
        <p:spPr>
          <a:xfrm>
            <a:off x="1791917" y="344251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D410138F-8FD8-B2AC-3BB7-F13A481FDEE3}"/>
              </a:ext>
            </a:extLst>
          </p:cNvPr>
          <p:cNvSpPr txBox="1"/>
          <p:nvPr/>
        </p:nvSpPr>
        <p:spPr>
          <a:xfrm>
            <a:off x="1601453" y="2797696"/>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75</a:t>
            </a:r>
          </a:p>
        </p:txBody>
      </p:sp>
      <p:sp>
        <p:nvSpPr>
          <p:cNvPr id="141" name="TextBox 140">
            <a:extLst>
              <a:ext uri="{FF2B5EF4-FFF2-40B4-BE49-F238E27FC236}">
                <a16:creationId xmlns:a16="http://schemas.microsoft.com/office/drawing/2014/main" id="{A0E4904D-E04B-140E-0956-759AC5CD7321}"/>
              </a:ext>
            </a:extLst>
          </p:cNvPr>
          <p:cNvSpPr txBox="1"/>
          <p:nvPr/>
        </p:nvSpPr>
        <p:spPr>
          <a:xfrm>
            <a:off x="1601453" y="3080271"/>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50</a:t>
            </a:r>
          </a:p>
        </p:txBody>
      </p:sp>
      <p:sp>
        <p:nvSpPr>
          <p:cNvPr id="142" name="TextBox 141">
            <a:extLst>
              <a:ext uri="{FF2B5EF4-FFF2-40B4-BE49-F238E27FC236}">
                <a16:creationId xmlns:a16="http://schemas.microsoft.com/office/drawing/2014/main" id="{14BB7459-D165-3C7C-EA80-E5267F1BAECA}"/>
              </a:ext>
            </a:extLst>
          </p:cNvPr>
          <p:cNvSpPr txBox="1"/>
          <p:nvPr/>
        </p:nvSpPr>
        <p:spPr>
          <a:xfrm>
            <a:off x="1601453" y="3366021"/>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25</a:t>
            </a:r>
          </a:p>
        </p:txBody>
      </p:sp>
      <p:sp>
        <p:nvSpPr>
          <p:cNvPr id="143" name="TextBox 142">
            <a:extLst>
              <a:ext uri="{FF2B5EF4-FFF2-40B4-BE49-F238E27FC236}">
                <a16:creationId xmlns:a16="http://schemas.microsoft.com/office/drawing/2014/main" id="{8FC87C97-05ED-D030-4CE4-CB8C5E931C3F}"/>
              </a:ext>
            </a:extLst>
          </p:cNvPr>
          <p:cNvSpPr txBox="1"/>
          <p:nvPr/>
        </p:nvSpPr>
        <p:spPr>
          <a:xfrm>
            <a:off x="1671985" y="3642246"/>
            <a:ext cx="70532"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0</a:t>
            </a:r>
          </a:p>
        </p:txBody>
      </p:sp>
      <p:cxnSp>
        <p:nvCxnSpPr>
          <p:cNvPr id="144" name="Straight Connector 143">
            <a:extLst>
              <a:ext uri="{FF2B5EF4-FFF2-40B4-BE49-F238E27FC236}">
                <a16:creationId xmlns:a16="http://schemas.microsoft.com/office/drawing/2014/main" id="{70235956-20F2-CF7B-BFFD-22A45F077945}"/>
              </a:ext>
            </a:extLst>
          </p:cNvPr>
          <p:cNvCxnSpPr/>
          <p:nvPr/>
        </p:nvCxnSpPr>
        <p:spPr>
          <a:xfrm>
            <a:off x="1791917" y="400449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95BF9D2E-D41A-BA1F-17E0-7587170FA339}"/>
              </a:ext>
            </a:extLst>
          </p:cNvPr>
          <p:cNvSpPr txBox="1"/>
          <p:nvPr/>
        </p:nvSpPr>
        <p:spPr>
          <a:xfrm>
            <a:off x="1558171" y="3927996"/>
            <a:ext cx="184346"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-25</a:t>
            </a:r>
          </a:p>
        </p:txBody>
      </p:sp>
      <p:cxnSp>
        <p:nvCxnSpPr>
          <p:cNvPr id="146" name="Straight Connector 145">
            <a:extLst>
              <a:ext uri="{FF2B5EF4-FFF2-40B4-BE49-F238E27FC236}">
                <a16:creationId xmlns:a16="http://schemas.microsoft.com/office/drawing/2014/main" id="{9457024E-11BD-66FF-BAD1-EBD236947CE2}"/>
              </a:ext>
            </a:extLst>
          </p:cNvPr>
          <p:cNvCxnSpPr/>
          <p:nvPr/>
        </p:nvCxnSpPr>
        <p:spPr>
          <a:xfrm>
            <a:off x="1791917" y="429341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90A8C2B9-3C66-CFB7-1255-58E39EFB6907}"/>
              </a:ext>
            </a:extLst>
          </p:cNvPr>
          <p:cNvSpPr txBox="1"/>
          <p:nvPr/>
        </p:nvSpPr>
        <p:spPr>
          <a:xfrm>
            <a:off x="1558171" y="4216921"/>
            <a:ext cx="184346"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-50</a:t>
            </a:r>
          </a:p>
        </p:txBody>
      </p:sp>
      <p:cxnSp>
        <p:nvCxnSpPr>
          <p:cNvPr id="148" name="Straight Connector 147">
            <a:extLst>
              <a:ext uri="{FF2B5EF4-FFF2-40B4-BE49-F238E27FC236}">
                <a16:creationId xmlns:a16="http://schemas.microsoft.com/office/drawing/2014/main" id="{55739276-BF45-B0CC-1679-59061FF6FD06}"/>
              </a:ext>
            </a:extLst>
          </p:cNvPr>
          <p:cNvCxnSpPr/>
          <p:nvPr/>
        </p:nvCxnSpPr>
        <p:spPr>
          <a:xfrm>
            <a:off x="1791917" y="4575994"/>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B018FCAB-E44E-2849-4BB0-9369558A594E}"/>
              </a:ext>
            </a:extLst>
          </p:cNvPr>
          <p:cNvSpPr txBox="1"/>
          <p:nvPr/>
        </p:nvSpPr>
        <p:spPr>
          <a:xfrm>
            <a:off x="1558171" y="4499496"/>
            <a:ext cx="184346"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-75</a:t>
            </a:r>
          </a:p>
        </p:txBody>
      </p:sp>
      <p:cxnSp>
        <p:nvCxnSpPr>
          <p:cNvPr id="150" name="Straight Connector 149">
            <a:extLst>
              <a:ext uri="{FF2B5EF4-FFF2-40B4-BE49-F238E27FC236}">
                <a16:creationId xmlns:a16="http://schemas.microsoft.com/office/drawing/2014/main" id="{0B0B2BC2-FD01-45C6-73A3-B825289C512B}"/>
              </a:ext>
            </a:extLst>
          </p:cNvPr>
          <p:cNvCxnSpPr/>
          <p:nvPr/>
        </p:nvCxnSpPr>
        <p:spPr>
          <a:xfrm>
            <a:off x="1791917" y="4864919"/>
            <a:ext cx="8438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03083248-F04E-0852-95CA-2F196D2273AD}"/>
              </a:ext>
            </a:extLst>
          </p:cNvPr>
          <p:cNvSpPr txBox="1"/>
          <p:nvPr/>
        </p:nvSpPr>
        <p:spPr>
          <a:xfrm>
            <a:off x="1487639" y="4788421"/>
            <a:ext cx="254878"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-100</a:t>
            </a:r>
          </a:p>
        </p:txBody>
      </p:sp>
      <p:sp>
        <p:nvSpPr>
          <p:cNvPr id="153" name="Rectangle 152">
            <a:extLst>
              <a:ext uri="{FF2B5EF4-FFF2-40B4-BE49-F238E27FC236}">
                <a16:creationId xmlns:a16="http://schemas.microsoft.com/office/drawing/2014/main" id="{7CBE18BF-CF87-BC33-D266-95FACC4C5AAA}"/>
              </a:ext>
            </a:extLst>
          </p:cNvPr>
          <p:cNvSpPr>
            <a:spLocks/>
          </p:cNvSpPr>
          <p:nvPr/>
        </p:nvSpPr>
        <p:spPr>
          <a:xfrm>
            <a:off x="2567215" y="3632200"/>
            <a:ext cx="171449" cy="10544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7A28588F-FCCC-C7E0-657C-7D23D94C8DC5}"/>
              </a:ext>
            </a:extLst>
          </p:cNvPr>
          <p:cNvSpPr>
            <a:spLocks/>
          </p:cNvSpPr>
          <p:nvPr/>
        </p:nvSpPr>
        <p:spPr>
          <a:xfrm>
            <a:off x="2379285" y="3625851"/>
            <a:ext cx="171449" cy="11179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A1280CC-284F-A433-FC07-39836D1DC8F7}"/>
              </a:ext>
            </a:extLst>
          </p:cNvPr>
          <p:cNvSpPr>
            <a:spLocks/>
          </p:cNvSpPr>
          <p:nvPr/>
        </p:nvSpPr>
        <p:spPr>
          <a:xfrm>
            <a:off x="2191355" y="3613151"/>
            <a:ext cx="171449" cy="12449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D53C6C0-1E8D-0AC8-7833-F9D76CFBD560}"/>
              </a:ext>
            </a:extLst>
          </p:cNvPr>
          <p:cNvSpPr>
            <a:spLocks/>
          </p:cNvSpPr>
          <p:nvPr/>
        </p:nvSpPr>
        <p:spPr>
          <a:xfrm>
            <a:off x="2755145" y="3743325"/>
            <a:ext cx="171449" cy="212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CD737CE9-7995-710E-7D51-D7CB61C74AFE}"/>
              </a:ext>
            </a:extLst>
          </p:cNvPr>
          <p:cNvSpPr>
            <a:spLocks/>
          </p:cNvSpPr>
          <p:nvPr/>
        </p:nvSpPr>
        <p:spPr>
          <a:xfrm>
            <a:off x="2943075" y="3743325"/>
            <a:ext cx="171449" cy="2413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20B877-A3E5-4903-0B88-E31DD61C9421}"/>
              </a:ext>
            </a:extLst>
          </p:cNvPr>
          <p:cNvSpPr>
            <a:spLocks/>
          </p:cNvSpPr>
          <p:nvPr/>
        </p:nvSpPr>
        <p:spPr>
          <a:xfrm>
            <a:off x="3131005" y="3743324"/>
            <a:ext cx="171449" cy="3111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64D24C58-6C74-AD96-FA88-D7B5A21C003F}"/>
              </a:ext>
            </a:extLst>
          </p:cNvPr>
          <p:cNvSpPr txBox="1"/>
          <p:nvPr/>
        </p:nvSpPr>
        <p:spPr>
          <a:xfrm>
            <a:off x="33693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160" name="Rectangle 159">
            <a:extLst>
              <a:ext uri="{FF2B5EF4-FFF2-40B4-BE49-F238E27FC236}">
                <a16:creationId xmlns:a16="http://schemas.microsoft.com/office/drawing/2014/main" id="{7C9654A3-FD03-5C65-F335-DFBC56279FD3}"/>
              </a:ext>
            </a:extLst>
          </p:cNvPr>
          <p:cNvSpPr>
            <a:spLocks/>
          </p:cNvSpPr>
          <p:nvPr/>
        </p:nvSpPr>
        <p:spPr>
          <a:xfrm>
            <a:off x="3318935" y="3743324"/>
            <a:ext cx="171449" cy="4254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7FEDD701-C4B7-79B9-5FDE-88905B308D45}"/>
              </a:ext>
            </a:extLst>
          </p:cNvPr>
          <p:cNvSpPr>
            <a:spLocks/>
          </p:cNvSpPr>
          <p:nvPr/>
        </p:nvSpPr>
        <p:spPr>
          <a:xfrm>
            <a:off x="3506865" y="3743325"/>
            <a:ext cx="171449" cy="431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856E90F9-4347-2D7A-A2C0-C19816BAC44D}"/>
              </a:ext>
            </a:extLst>
          </p:cNvPr>
          <p:cNvSpPr>
            <a:spLocks/>
          </p:cNvSpPr>
          <p:nvPr/>
        </p:nvSpPr>
        <p:spPr>
          <a:xfrm>
            <a:off x="3694795" y="3743324"/>
            <a:ext cx="171449" cy="473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4F8CBC31-30BD-0FCB-FF90-50337FFBB859}"/>
              </a:ext>
            </a:extLst>
          </p:cNvPr>
          <p:cNvSpPr>
            <a:spLocks/>
          </p:cNvSpPr>
          <p:nvPr/>
        </p:nvSpPr>
        <p:spPr>
          <a:xfrm>
            <a:off x="3882725" y="3743325"/>
            <a:ext cx="171449" cy="482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FC3CFC8D-A5AE-8902-C2C8-D83B4977B99E}"/>
              </a:ext>
            </a:extLst>
          </p:cNvPr>
          <p:cNvSpPr>
            <a:spLocks/>
          </p:cNvSpPr>
          <p:nvPr/>
        </p:nvSpPr>
        <p:spPr>
          <a:xfrm>
            <a:off x="4634445" y="3743325"/>
            <a:ext cx="171449" cy="565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A7D6DD3C-ED90-C6AB-25B6-55FBD1F64D63}"/>
              </a:ext>
            </a:extLst>
          </p:cNvPr>
          <p:cNvSpPr>
            <a:spLocks/>
          </p:cNvSpPr>
          <p:nvPr/>
        </p:nvSpPr>
        <p:spPr>
          <a:xfrm>
            <a:off x="4446515" y="3743325"/>
            <a:ext cx="171449" cy="5651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E99468AD-6709-4484-04C7-A095630FED0C}"/>
              </a:ext>
            </a:extLst>
          </p:cNvPr>
          <p:cNvSpPr>
            <a:spLocks/>
          </p:cNvSpPr>
          <p:nvPr/>
        </p:nvSpPr>
        <p:spPr>
          <a:xfrm>
            <a:off x="4258585" y="3743325"/>
            <a:ext cx="171449" cy="55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431C800A-3755-CFFF-A321-ABE241DC0BBE}"/>
              </a:ext>
            </a:extLst>
          </p:cNvPr>
          <p:cNvSpPr>
            <a:spLocks/>
          </p:cNvSpPr>
          <p:nvPr/>
        </p:nvSpPr>
        <p:spPr>
          <a:xfrm>
            <a:off x="4070655" y="3743325"/>
            <a:ext cx="171449" cy="539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96905742-37D8-542D-53A7-BF51702D404E}"/>
              </a:ext>
            </a:extLst>
          </p:cNvPr>
          <p:cNvSpPr>
            <a:spLocks/>
          </p:cNvSpPr>
          <p:nvPr/>
        </p:nvSpPr>
        <p:spPr>
          <a:xfrm>
            <a:off x="4822375" y="3743325"/>
            <a:ext cx="171449" cy="63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2065E275-7EE6-EE0B-3C6A-32032BB8C665}"/>
              </a:ext>
            </a:extLst>
          </p:cNvPr>
          <p:cNvSpPr>
            <a:spLocks/>
          </p:cNvSpPr>
          <p:nvPr/>
        </p:nvSpPr>
        <p:spPr>
          <a:xfrm>
            <a:off x="5010305" y="3743324"/>
            <a:ext cx="171449" cy="663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3132F0F0-7CF6-C1F9-D8F5-89E280EC29DC}"/>
              </a:ext>
            </a:extLst>
          </p:cNvPr>
          <p:cNvSpPr>
            <a:spLocks/>
          </p:cNvSpPr>
          <p:nvPr/>
        </p:nvSpPr>
        <p:spPr>
          <a:xfrm>
            <a:off x="5198235" y="3743324"/>
            <a:ext cx="171449" cy="6889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9A9F94F2-6492-DB77-062F-7818B05AD389}"/>
              </a:ext>
            </a:extLst>
          </p:cNvPr>
          <p:cNvSpPr>
            <a:spLocks/>
          </p:cNvSpPr>
          <p:nvPr/>
        </p:nvSpPr>
        <p:spPr>
          <a:xfrm>
            <a:off x="5574095" y="3743324"/>
            <a:ext cx="171449" cy="7397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42C4F87C-3EEC-D4CB-E44D-E5C3848EF7CF}"/>
              </a:ext>
            </a:extLst>
          </p:cNvPr>
          <p:cNvSpPr>
            <a:spLocks/>
          </p:cNvSpPr>
          <p:nvPr/>
        </p:nvSpPr>
        <p:spPr>
          <a:xfrm>
            <a:off x="5762025" y="3743324"/>
            <a:ext cx="171449" cy="7778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4F77430C-2028-F9F3-6AC0-BEE9D197CD36}"/>
              </a:ext>
            </a:extLst>
          </p:cNvPr>
          <p:cNvSpPr>
            <a:spLocks/>
          </p:cNvSpPr>
          <p:nvPr/>
        </p:nvSpPr>
        <p:spPr>
          <a:xfrm>
            <a:off x="5949955" y="3743324"/>
            <a:ext cx="171449" cy="7778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D6771C18-71F2-1C2B-DF18-829539A1F84C}"/>
              </a:ext>
            </a:extLst>
          </p:cNvPr>
          <p:cNvSpPr>
            <a:spLocks/>
          </p:cNvSpPr>
          <p:nvPr/>
        </p:nvSpPr>
        <p:spPr>
          <a:xfrm>
            <a:off x="6137885" y="3743324"/>
            <a:ext cx="171449" cy="796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8F2FF9C9-4983-2144-DE2D-079596DEF176}"/>
              </a:ext>
            </a:extLst>
          </p:cNvPr>
          <p:cNvSpPr>
            <a:spLocks/>
          </p:cNvSpPr>
          <p:nvPr/>
        </p:nvSpPr>
        <p:spPr>
          <a:xfrm>
            <a:off x="5386165" y="3743323"/>
            <a:ext cx="171449" cy="69850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A277578B-72D3-ECF3-23C0-F6F6C39ABA93}"/>
              </a:ext>
            </a:extLst>
          </p:cNvPr>
          <p:cNvSpPr>
            <a:spLocks/>
          </p:cNvSpPr>
          <p:nvPr/>
        </p:nvSpPr>
        <p:spPr>
          <a:xfrm>
            <a:off x="6325815" y="3743323"/>
            <a:ext cx="171449" cy="8699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5B757370-43E0-6F19-8DED-DFCA83FDE389}"/>
              </a:ext>
            </a:extLst>
          </p:cNvPr>
          <p:cNvSpPr>
            <a:spLocks/>
          </p:cNvSpPr>
          <p:nvPr/>
        </p:nvSpPr>
        <p:spPr>
          <a:xfrm>
            <a:off x="6513745" y="3743323"/>
            <a:ext cx="171449" cy="8699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6052965B-E96A-8623-96C4-4E269C828C02}"/>
              </a:ext>
            </a:extLst>
          </p:cNvPr>
          <p:cNvSpPr>
            <a:spLocks/>
          </p:cNvSpPr>
          <p:nvPr/>
        </p:nvSpPr>
        <p:spPr>
          <a:xfrm>
            <a:off x="6701675" y="3743323"/>
            <a:ext cx="171449" cy="8921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A7EA01D8-3027-508A-9A6C-DEF931B63BE5}"/>
              </a:ext>
            </a:extLst>
          </p:cNvPr>
          <p:cNvSpPr>
            <a:spLocks/>
          </p:cNvSpPr>
          <p:nvPr/>
        </p:nvSpPr>
        <p:spPr>
          <a:xfrm>
            <a:off x="6889605" y="3743323"/>
            <a:ext cx="171449" cy="9017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D2ACD92-298E-F6D8-D199-B1AD00DCC49B}"/>
              </a:ext>
            </a:extLst>
          </p:cNvPr>
          <p:cNvSpPr>
            <a:spLocks/>
          </p:cNvSpPr>
          <p:nvPr/>
        </p:nvSpPr>
        <p:spPr>
          <a:xfrm>
            <a:off x="7077535" y="3743323"/>
            <a:ext cx="171449" cy="9175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BB862AD6-3CFA-7EA1-93D2-752B9FAB4602}"/>
              </a:ext>
            </a:extLst>
          </p:cNvPr>
          <p:cNvSpPr>
            <a:spLocks/>
          </p:cNvSpPr>
          <p:nvPr/>
        </p:nvSpPr>
        <p:spPr>
          <a:xfrm>
            <a:off x="7265465" y="3743325"/>
            <a:ext cx="171449" cy="920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C3483405-083E-CC68-449F-A10BACA8808A}"/>
              </a:ext>
            </a:extLst>
          </p:cNvPr>
          <p:cNvSpPr>
            <a:spLocks/>
          </p:cNvSpPr>
          <p:nvPr/>
        </p:nvSpPr>
        <p:spPr>
          <a:xfrm>
            <a:off x="7453395" y="3743323"/>
            <a:ext cx="171449" cy="9366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14DA85AC-EBE6-CB3B-60A9-2D3B75EC49D7}"/>
              </a:ext>
            </a:extLst>
          </p:cNvPr>
          <p:cNvSpPr>
            <a:spLocks/>
          </p:cNvSpPr>
          <p:nvPr/>
        </p:nvSpPr>
        <p:spPr>
          <a:xfrm>
            <a:off x="7641325" y="3743323"/>
            <a:ext cx="171449" cy="958852"/>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85B20D7D-F49C-BF07-F4F4-6B3844588A49}"/>
              </a:ext>
            </a:extLst>
          </p:cNvPr>
          <p:cNvSpPr>
            <a:spLocks/>
          </p:cNvSpPr>
          <p:nvPr/>
        </p:nvSpPr>
        <p:spPr>
          <a:xfrm>
            <a:off x="9144765" y="3743324"/>
            <a:ext cx="171449" cy="1044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E977332D-F347-EBC1-F3A2-DA96A940CC4A}"/>
              </a:ext>
            </a:extLst>
          </p:cNvPr>
          <p:cNvSpPr>
            <a:spLocks/>
          </p:cNvSpPr>
          <p:nvPr/>
        </p:nvSpPr>
        <p:spPr>
          <a:xfrm>
            <a:off x="7829255" y="3743323"/>
            <a:ext cx="171449" cy="9779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07F00484-B782-6C91-64F7-A354BF20D17C}"/>
              </a:ext>
            </a:extLst>
          </p:cNvPr>
          <p:cNvSpPr>
            <a:spLocks/>
          </p:cNvSpPr>
          <p:nvPr/>
        </p:nvSpPr>
        <p:spPr>
          <a:xfrm>
            <a:off x="8017185" y="3743323"/>
            <a:ext cx="171449" cy="987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E403DB16-5095-5D61-CBCB-CC3AF3FBDC9D}"/>
              </a:ext>
            </a:extLst>
          </p:cNvPr>
          <p:cNvSpPr>
            <a:spLocks/>
          </p:cNvSpPr>
          <p:nvPr/>
        </p:nvSpPr>
        <p:spPr>
          <a:xfrm>
            <a:off x="8205115" y="3743323"/>
            <a:ext cx="171449" cy="9969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DE858AA3-99F8-0D25-5F9B-F03985F65A9F}"/>
              </a:ext>
            </a:extLst>
          </p:cNvPr>
          <p:cNvSpPr>
            <a:spLocks/>
          </p:cNvSpPr>
          <p:nvPr/>
        </p:nvSpPr>
        <p:spPr>
          <a:xfrm>
            <a:off x="8393045" y="3743323"/>
            <a:ext cx="171449" cy="10064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9096DE30-0DA9-B0FF-0799-145C863CEC1E}"/>
              </a:ext>
            </a:extLst>
          </p:cNvPr>
          <p:cNvSpPr>
            <a:spLocks/>
          </p:cNvSpPr>
          <p:nvPr/>
        </p:nvSpPr>
        <p:spPr>
          <a:xfrm>
            <a:off x="8580975" y="3743323"/>
            <a:ext cx="171449" cy="10160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005C3608-AFBF-0887-C694-85DF36FF9300}"/>
              </a:ext>
            </a:extLst>
          </p:cNvPr>
          <p:cNvSpPr>
            <a:spLocks/>
          </p:cNvSpPr>
          <p:nvPr/>
        </p:nvSpPr>
        <p:spPr>
          <a:xfrm>
            <a:off x="8768905" y="3743322"/>
            <a:ext cx="171449" cy="10445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66A86EF8-AA4D-B83E-E597-AE5058B5D525}"/>
              </a:ext>
            </a:extLst>
          </p:cNvPr>
          <p:cNvSpPr>
            <a:spLocks/>
          </p:cNvSpPr>
          <p:nvPr/>
        </p:nvSpPr>
        <p:spPr>
          <a:xfrm>
            <a:off x="8956835" y="3743322"/>
            <a:ext cx="171449" cy="10604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403769CA-C7A9-50B9-4A3A-103B4DCAD0F6}"/>
              </a:ext>
            </a:extLst>
          </p:cNvPr>
          <p:cNvSpPr>
            <a:spLocks/>
          </p:cNvSpPr>
          <p:nvPr/>
        </p:nvSpPr>
        <p:spPr>
          <a:xfrm>
            <a:off x="9332695" y="3743322"/>
            <a:ext cx="171449" cy="11017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E3AEB52-729E-0BBC-832C-0746D4C249C8}"/>
              </a:ext>
            </a:extLst>
          </p:cNvPr>
          <p:cNvSpPr>
            <a:spLocks/>
          </p:cNvSpPr>
          <p:nvPr/>
        </p:nvSpPr>
        <p:spPr>
          <a:xfrm>
            <a:off x="9520625" y="3743321"/>
            <a:ext cx="171449" cy="113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9F646E9-D2E5-2F98-92B1-E3EE89E27B61}"/>
              </a:ext>
            </a:extLst>
          </p:cNvPr>
          <p:cNvSpPr>
            <a:spLocks/>
          </p:cNvSpPr>
          <p:nvPr/>
        </p:nvSpPr>
        <p:spPr>
          <a:xfrm>
            <a:off x="9708555" y="3743321"/>
            <a:ext cx="171449" cy="113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1470B8C4-06C1-A9AD-D36C-6D3E4864DB8E}"/>
              </a:ext>
            </a:extLst>
          </p:cNvPr>
          <p:cNvSpPr>
            <a:spLocks/>
          </p:cNvSpPr>
          <p:nvPr/>
        </p:nvSpPr>
        <p:spPr>
          <a:xfrm>
            <a:off x="9896475" y="3743321"/>
            <a:ext cx="171449" cy="113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EEE77482-381C-E0F1-CE6E-542B5A9FD5F7}"/>
              </a:ext>
            </a:extLst>
          </p:cNvPr>
          <p:cNvSpPr txBox="1"/>
          <p:nvPr/>
        </p:nvSpPr>
        <p:spPr>
          <a:xfrm>
            <a:off x="355354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197" name="TextBox 196">
            <a:extLst>
              <a:ext uri="{FF2B5EF4-FFF2-40B4-BE49-F238E27FC236}">
                <a16:creationId xmlns:a16="http://schemas.microsoft.com/office/drawing/2014/main" id="{E9F90995-3923-66F4-852C-017A97C65EED}"/>
              </a:ext>
            </a:extLst>
          </p:cNvPr>
          <p:cNvSpPr txBox="1"/>
          <p:nvPr/>
        </p:nvSpPr>
        <p:spPr>
          <a:xfrm>
            <a:off x="393454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198" name="TextBox 197">
            <a:extLst>
              <a:ext uri="{FF2B5EF4-FFF2-40B4-BE49-F238E27FC236}">
                <a16:creationId xmlns:a16="http://schemas.microsoft.com/office/drawing/2014/main" id="{242A7CEB-7287-0C53-BE93-450D757EB817}"/>
              </a:ext>
            </a:extLst>
          </p:cNvPr>
          <p:cNvSpPr txBox="1"/>
          <p:nvPr/>
        </p:nvSpPr>
        <p:spPr>
          <a:xfrm>
            <a:off x="4121868"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199" name="TextBox 198">
            <a:extLst>
              <a:ext uri="{FF2B5EF4-FFF2-40B4-BE49-F238E27FC236}">
                <a16:creationId xmlns:a16="http://schemas.microsoft.com/office/drawing/2014/main" id="{1FDA2D60-C410-467D-C129-9566BF303991}"/>
              </a:ext>
            </a:extLst>
          </p:cNvPr>
          <p:cNvSpPr txBox="1"/>
          <p:nvPr/>
        </p:nvSpPr>
        <p:spPr>
          <a:xfrm>
            <a:off x="43091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0" name="TextBox 199">
            <a:extLst>
              <a:ext uri="{FF2B5EF4-FFF2-40B4-BE49-F238E27FC236}">
                <a16:creationId xmlns:a16="http://schemas.microsoft.com/office/drawing/2014/main" id="{DBDF0B9B-A7E0-FF90-8A19-05FA18A48062}"/>
              </a:ext>
            </a:extLst>
          </p:cNvPr>
          <p:cNvSpPr txBox="1"/>
          <p:nvPr/>
        </p:nvSpPr>
        <p:spPr>
          <a:xfrm>
            <a:off x="4871168"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1" name="TextBox 200">
            <a:extLst>
              <a:ext uri="{FF2B5EF4-FFF2-40B4-BE49-F238E27FC236}">
                <a16:creationId xmlns:a16="http://schemas.microsoft.com/office/drawing/2014/main" id="{6C5E517C-1BA1-3994-6AD4-4948DFBB6562}"/>
              </a:ext>
            </a:extLst>
          </p:cNvPr>
          <p:cNvSpPr txBox="1"/>
          <p:nvPr/>
        </p:nvSpPr>
        <p:spPr>
          <a:xfrm>
            <a:off x="5436318"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2" name="TextBox 201">
            <a:extLst>
              <a:ext uri="{FF2B5EF4-FFF2-40B4-BE49-F238E27FC236}">
                <a16:creationId xmlns:a16="http://schemas.microsoft.com/office/drawing/2014/main" id="{375B179A-146D-0680-B933-23255DF40A07}"/>
              </a:ext>
            </a:extLst>
          </p:cNvPr>
          <p:cNvSpPr txBox="1"/>
          <p:nvPr/>
        </p:nvSpPr>
        <p:spPr>
          <a:xfrm>
            <a:off x="63792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3" name="TextBox 202">
            <a:extLst>
              <a:ext uri="{FF2B5EF4-FFF2-40B4-BE49-F238E27FC236}">
                <a16:creationId xmlns:a16="http://schemas.microsoft.com/office/drawing/2014/main" id="{4BC1BD07-D0B4-035A-D395-21785730E251}"/>
              </a:ext>
            </a:extLst>
          </p:cNvPr>
          <p:cNvSpPr txBox="1"/>
          <p:nvPr/>
        </p:nvSpPr>
        <p:spPr>
          <a:xfrm>
            <a:off x="7315918"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4" name="TextBox 203">
            <a:extLst>
              <a:ext uri="{FF2B5EF4-FFF2-40B4-BE49-F238E27FC236}">
                <a16:creationId xmlns:a16="http://schemas.microsoft.com/office/drawing/2014/main" id="{BFD66318-3EA8-0E3F-D441-0E22285D2927}"/>
              </a:ext>
            </a:extLst>
          </p:cNvPr>
          <p:cNvSpPr txBox="1"/>
          <p:nvPr/>
        </p:nvSpPr>
        <p:spPr>
          <a:xfrm>
            <a:off x="74968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5" name="TextBox 204">
            <a:extLst>
              <a:ext uri="{FF2B5EF4-FFF2-40B4-BE49-F238E27FC236}">
                <a16:creationId xmlns:a16="http://schemas.microsoft.com/office/drawing/2014/main" id="{B8553A81-C9C8-2AEB-DAC6-0EFA226EA3DE}"/>
              </a:ext>
            </a:extLst>
          </p:cNvPr>
          <p:cNvSpPr txBox="1"/>
          <p:nvPr/>
        </p:nvSpPr>
        <p:spPr>
          <a:xfrm>
            <a:off x="76873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6" name="TextBox 205">
            <a:extLst>
              <a:ext uri="{FF2B5EF4-FFF2-40B4-BE49-F238E27FC236}">
                <a16:creationId xmlns:a16="http://schemas.microsoft.com/office/drawing/2014/main" id="{4ACB7962-0383-CECA-C45A-0C8AB738DABC}"/>
              </a:ext>
            </a:extLst>
          </p:cNvPr>
          <p:cNvSpPr txBox="1"/>
          <p:nvPr/>
        </p:nvSpPr>
        <p:spPr>
          <a:xfrm>
            <a:off x="7874718"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7" name="TextBox 206">
            <a:extLst>
              <a:ext uri="{FF2B5EF4-FFF2-40B4-BE49-F238E27FC236}">
                <a16:creationId xmlns:a16="http://schemas.microsoft.com/office/drawing/2014/main" id="{EABC4E7D-73C3-9E2B-871E-387ED87EDE01}"/>
              </a:ext>
            </a:extLst>
          </p:cNvPr>
          <p:cNvSpPr txBox="1"/>
          <p:nvPr/>
        </p:nvSpPr>
        <p:spPr>
          <a:xfrm>
            <a:off x="80683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8" name="TextBox 207">
            <a:extLst>
              <a:ext uri="{FF2B5EF4-FFF2-40B4-BE49-F238E27FC236}">
                <a16:creationId xmlns:a16="http://schemas.microsoft.com/office/drawing/2014/main" id="{907C24C1-F316-461E-2704-37E9BA8C9907}"/>
              </a:ext>
            </a:extLst>
          </p:cNvPr>
          <p:cNvSpPr txBox="1"/>
          <p:nvPr/>
        </p:nvSpPr>
        <p:spPr>
          <a:xfrm>
            <a:off x="825254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09" name="TextBox 208">
            <a:extLst>
              <a:ext uri="{FF2B5EF4-FFF2-40B4-BE49-F238E27FC236}">
                <a16:creationId xmlns:a16="http://schemas.microsoft.com/office/drawing/2014/main" id="{810DC208-8DD7-0991-1A6A-1779D4571692}"/>
              </a:ext>
            </a:extLst>
          </p:cNvPr>
          <p:cNvSpPr txBox="1"/>
          <p:nvPr/>
        </p:nvSpPr>
        <p:spPr>
          <a:xfrm>
            <a:off x="84366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10" name="TextBox 209">
            <a:extLst>
              <a:ext uri="{FF2B5EF4-FFF2-40B4-BE49-F238E27FC236}">
                <a16:creationId xmlns:a16="http://schemas.microsoft.com/office/drawing/2014/main" id="{F8FCF770-0745-B02F-7544-AB9EA825692E}"/>
              </a:ext>
            </a:extLst>
          </p:cNvPr>
          <p:cNvSpPr txBox="1"/>
          <p:nvPr/>
        </p:nvSpPr>
        <p:spPr>
          <a:xfrm>
            <a:off x="9195518"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11" name="TextBox 210">
            <a:extLst>
              <a:ext uri="{FF2B5EF4-FFF2-40B4-BE49-F238E27FC236}">
                <a16:creationId xmlns:a16="http://schemas.microsoft.com/office/drawing/2014/main" id="{DCF29B70-B645-D137-E6C9-F9C450B01FC6}"/>
              </a:ext>
            </a:extLst>
          </p:cNvPr>
          <p:cNvSpPr txBox="1"/>
          <p:nvPr/>
        </p:nvSpPr>
        <p:spPr>
          <a:xfrm>
            <a:off x="9566993" y="3528000"/>
            <a:ext cx="70533" cy="260649"/>
          </a:xfrm>
          <a:prstGeom prst="rect">
            <a:avLst/>
          </a:prstGeom>
          <a:noFill/>
        </p:spPr>
        <p:txBody>
          <a:bodyPr wrap="none" lIns="0" tIns="0" rIns="0" bIns="0" rtlCol="0">
            <a:spAutoFit/>
          </a:bodyPr>
          <a:lstStyle/>
          <a:p>
            <a:pPr algn="r">
              <a:lnSpc>
                <a:spcPct val="136000"/>
              </a:lnSpc>
            </a:pPr>
            <a:r>
              <a:rPr lang="en-GB" sz="1400" dirty="0">
                <a:latin typeface="Arial" panose="020B0604020202020204" pitchFamily="34" charset="0"/>
                <a:ea typeface="Aileron" charset="0"/>
                <a:cs typeface="Arial" panose="020B0604020202020204" pitchFamily="34" charset="0"/>
              </a:rPr>
              <a:t>*</a:t>
            </a:r>
          </a:p>
        </p:txBody>
      </p:sp>
      <p:sp>
        <p:nvSpPr>
          <p:cNvPr id="212" name="TextBox 211">
            <a:extLst>
              <a:ext uri="{FF2B5EF4-FFF2-40B4-BE49-F238E27FC236}">
                <a16:creationId xmlns:a16="http://schemas.microsoft.com/office/drawing/2014/main" id="{FDCF5CC6-267C-48BD-E2C3-4C71F3DE4914}"/>
              </a:ext>
            </a:extLst>
          </p:cNvPr>
          <p:cNvSpPr txBox="1"/>
          <p:nvPr/>
        </p:nvSpPr>
        <p:spPr>
          <a:xfrm>
            <a:off x="7950388" y="4942232"/>
            <a:ext cx="2490259" cy="184666"/>
          </a:xfrm>
          <a:prstGeom prst="rect">
            <a:avLst/>
          </a:prstGeom>
          <a:noFill/>
        </p:spPr>
        <p:txBody>
          <a:bodyPr wrap="square" lIns="0" tIns="0" rIns="0" bIns="0" rtlCol="0">
            <a:spAutoFit/>
          </a:bodyPr>
          <a:lstStyle/>
          <a:p>
            <a:r>
              <a:rPr lang="en-GB" sz="1200" dirty="0">
                <a:latin typeface="Arial" panose="020B0604020202020204" pitchFamily="34" charset="0"/>
                <a:ea typeface="Aileron" charset="0"/>
                <a:cs typeface="Arial" panose="020B0604020202020204" pitchFamily="34" charset="0"/>
              </a:rPr>
              <a:t>* With baseline CNS metastases</a:t>
            </a:r>
          </a:p>
        </p:txBody>
      </p:sp>
      <p:cxnSp>
        <p:nvCxnSpPr>
          <p:cNvPr id="129" name="Straight Connector 128">
            <a:extLst>
              <a:ext uri="{FF2B5EF4-FFF2-40B4-BE49-F238E27FC236}">
                <a16:creationId xmlns:a16="http://schemas.microsoft.com/office/drawing/2014/main" id="{904EB405-09ED-4F70-ACF9-B0FBEC3045D6}"/>
              </a:ext>
            </a:extLst>
          </p:cNvPr>
          <p:cNvCxnSpPr>
            <a:cxnSpLocks/>
          </p:cNvCxnSpPr>
          <p:nvPr/>
        </p:nvCxnSpPr>
        <p:spPr>
          <a:xfrm>
            <a:off x="1791917" y="3737794"/>
            <a:ext cx="838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953C5ED-5428-F631-57DF-279B02BA55DD}"/>
              </a:ext>
            </a:extLst>
          </p:cNvPr>
          <p:cNvSpPr txBox="1"/>
          <p:nvPr/>
        </p:nvSpPr>
        <p:spPr>
          <a:xfrm>
            <a:off x="5004343" y="3406601"/>
            <a:ext cx="1632485" cy="184666"/>
          </a:xfrm>
          <a:prstGeom prst="rect">
            <a:avLst/>
          </a:prstGeom>
          <a:noFill/>
        </p:spPr>
        <p:txBody>
          <a:bodyPr wrap="square" lIns="0" tIns="0" rIns="0" bIns="0" rtlCol="0">
            <a:spAutoFit/>
          </a:bodyPr>
          <a:lstStyle/>
          <a:p>
            <a:pPr algn="ctr"/>
            <a:r>
              <a:rPr lang="en-GB" sz="1200" b="1" dirty="0">
                <a:solidFill>
                  <a:srgbClr val="505050"/>
                </a:solidFill>
                <a:latin typeface="Arial" panose="020B0604020202020204" pitchFamily="34" charset="0"/>
                <a:ea typeface="Aileron" charset="0"/>
                <a:cs typeface="Arial" panose="020B0604020202020204" pitchFamily="34" charset="0"/>
              </a:rPr>
              <a:t>Individual Patients</a:t>
            </a:r>
          </a:p>
        </p:txBody>
      </p:sp>
    </p:spTree>
    <p:extLst>
      <p:ext uri="{BB962C8B-B14F-4D97-AF65-F5344CB8AC3E}">
        <p14:creationId xmlns:p14="http://schemas.microsoft.com/office/powerpoint/2010/main" val="157088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916832"/>
            <a:ext cx="10143620" cy="4681968"/>
          </a:xfrm>
        </p:spPr>
        <p:txBody>
          <a:bodyPr>
            <a:normAutofit/>
          </a:bodyPr>
          <a:lstStyle/>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600" noProof="0" dirty="0">
                <a:latin typeface="Arial" panose="020B0604020202020204" pitchFamily="34" charset="0"/>
              </a:rPr>
              <a:t>This LUNG CONNECT programme is supported through an independent educational grant from </a:t>
            </a:r>
            <a:r>
              <a:rPr lang="en-GB" sz="1600" noProof="0" dirty="0"/>
              <a:t>Bayer</a:t>
            </a:r>
            <a:r>
              <a:rPr lang="en-GB" sz="1600" noProof="0" dirty="0">
                <a:latin typeface="Arial" panose="020B0604020202020204" pitchFamily="34" charset="0"/>
              </a:rPr>
              <a:t>. </a:t>
            </a:r>
            <a:br>
              <a:rPr lang="en-GB" sz="1600" noProof="0" dirty="0">
                <a:latin typeface="Arial" panose="020B0604020202020204" pitchFamily="34" charset="0"/>
              </a:rPr>
            </a:br>
            <a:r>
              <a:rPr lang="en-GB" sz="1600" noProof="0" dirty="0">
                <a:latin typeface="Arial" panose="020B0604020202020204" pitchFamily="34" charset="0"/>
              </a:rPr>
              <a:t>The programme is therefore independent, the content is not influenced by the supporter and is under the 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pPr>
              <a:spcBef>
                <a:spcPts val="600"/>
              </a:spcBef>
            </a:pPr>
            <a:r>
              <a:rPr lang="en-GB" sz="1600" noProof="0" dirty="0">
                <a:latin typeface="Arial" panose="020B0604020202020204" pitchFamily="34" charset="0"/>
              </a:rPr>
              <a:t>This educational programme is intended for healthcare professionals only</a:t>
            </a:r>
          </a:p>
          <a:p>
            <a:pPr>
              <a:spcBef>
                <a:spcPts val="600"/>
              </a:spcBef>
            </a:pPr>
            <a:r>
              <a:rPr lang="en-GB" sz="1600" noProof="0" dirty="0">
                <a:latin typeface="Arial" panose="020B0604020202020204" pitchFamily="34" charset="0"/>
              </a:rPr>
              <a:t>The views expressed within this programme are the personal opinions of the experts. They do not necessarily represent the views of the experts’ institutions, or the rest of the LUNG CONNECT group</a:t>
            </a:r>
          </a:p>
          <a:p>
            <a:pPr marL="0" indent="0">
              <a:buNone/>
            </a:pPr>
            <a:r>
              <a:rPr lang="en-GB" sz="1600" b="1" noProof="0" dirty="0">
                <a:latin typeface="Arial" panose="020B0604020202020204" pitchFamily="34" charset="0"/>
              </a:rPr>
              <a:t>Expert disclosures:</a:t>
            </a:r>
          </a:p>
          <a:p>
            <a:r>
              <a:rPr lang="en-GB" sz="1600" b="1" noProof="0" dirty="0">
                <a:solidFill>
                  <a:srgbClr val="C6573B"/>
                </a:solidFill>
                <a:latin typeface="Arial" panose="020B0604020202020204" pitchFamily="34" charset="0"/>
              </a:rPr>
              <a:t>Dr Herbert Loong  </a:t>
            </a:r>
            <a:r>
              <a:rPr lang="en-GB" sz="1600" noProof="0" dirty="0">
                <a:latin typeface="Arial" panose="020B0604020202020204" pitchFamily="34" charset="0"/>
              </a:rPr>
              <a:t>has received financial support/sponsorship for research support, consultation, or speaker fees from the following companies: </a:t>
            </a:r>
            <a:r>
              <a:rPr lang="en-GB" sz="1600" dirty="0"/>
              <a:t>AbbVie, Amgen, Bayer, Boehringer-Ingelheim, Celgene, Eisai, Eli-Lilly, George Clinical, Guardant Health, Illumina, Janssen, Novartis, Merck Sereno, Pfizer, Takeda</a:t>
            </a:r>
            <a:endParaRPr lang="en-GB" sz="1600" noProof="0" dirty="0"/>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0" y="259200"/>
            <a:ext cx="10963199" cy="790544"/>
          </a:xfrm>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5" name="TextBox 4">
            <a:extLst>
              <a:ext uri="{FF2B5EF4-FFF2-40B4-BE49-F238E27FC236}">
                <a16:creationId xmlns:a16="http://schemas.microsoft.com/office/drawing/2014/main" id="{10315A7D-74A6-4D5C-139B-D3EBA80E40A9}"/>
              </a:ext>
            </a:extLst>
          </p:cNvPr>
          <p:cNvSpPr txBox="1"/>
          <p:nvPr/>
        </p:nvSpPr>
        <p:spPr>
          <a:xfrm>
            <a:off x="619200" y="877781"/>
            <a:ext cx="6667251" cy="830997"/>
          </a:xfrm>
          <a:prstGeom prst="rect">
            <a:avLst/>
          </a:prstGeom>
          <a:noFill/>
        </p:spPr>
        <p:txBody>
          <a:bodyPr wrap="square" lIns="0">
            <a:spAutoFit/>
          </a:bodyPr>
          <a:lstStyle/>
          <a:p>
            <a:pPr marL="0" indent="0">
              <a:spcBef>
                <a:spcPts val="600"/>
              </a:spcBef>
              <a:buNone/>
            </a:pPr>
            <a:r>
              <a:rPr lang="en-GB" sz="1200" b="1" noProof="0"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8" name="Picture 7">
            <a:extLst>
              <a:ext uri="{FF2B5EF4-FFF2-40B4-BE49-F238E27FC236}">
                <a16:creationId xmlns:a16="http://schemas.microsoft.com/office/drawing/2014/main" id="{9C3045DB-2CEF-2379-DB29-33F875A9E779}"/>
              </a:ext>
            </a:extLst>
          </p:cNvPr>
          <p:cNvPicPr>
            <a:picLocks noChangeAspect="1"/>
          </p:cNvPicPr>
          <p:nvPr/>
        </p:nvPicPr>
        <p:blipFill>
          <a:blip r:embed="rId3"/>
          <a:srcRect/>
          <a:stretch/>
        </p:blipFill>
        <p:spPr>
          <a:xfrm>
            <a:off x="9592821" y="782206"/>
            <a:ext cx="1989579" cy="1026143"/>
          </a:xfrm>
          <a:prstGeom prst="rect">
            <a:avLst/>
          </a:prstGeom>
        </p:spPr>
      </p:pic>
      <p:pic>
        <p:nvPicPr>
          <p:cNvPr id="12" name="Picture 11">
            <a:extLst>
              <a:ext uri="{FF2B5EF4-FFF2-40B4-BE49-F238E27FC236}">
                <a16:creationId xmlns:a16="http://schemas.microsoft.com/office/drawing/2014/main" id="{1E49659C-C5C8-8960-E002-4EF9FDF8BDC4}"/>
              </a:ext>
            </a:extLst>
          </p:cNvPr>
          <p:cNvPicPr>
            <a:picLocks noChangeAspect="1"/>
          </p:cNvPicPr>
          <p:nvPr/>
        </p:nvPicPr>
        <p:blipFill>
          <a:blip r:embed="rId4"/>
          <a:srcRect/>
          <a:stretch/>
        </p:blipFill>
        <p:spPr>
          <a:xfrm>
            <a:off x="7279374" y="989730"/>
            <a:ext cx="2008942" cy="724481"/>
          </a:xfrm>
          <a:prstGeom prst="rect">
            <a:avLst/>
          </a:prstGeom>
        </p:spPr>
      </p:pic>
    </p:spTree>
    <p:extLst>
      <p:ext uri="{BB962C8B-B14F-4D97-AF65-F5344CB8AC3E}">
        <p14:creationId xmlns:p14="http://schemas.microsoft.com/office/powerpoint/2010/main" val="6754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0BFCA-70BC-6113-39AB-5EE9F03883B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AE49019-605F-F31C-3082-B955983CE20B}"/>
              </a:ext>
            </a:extLst>
          </p:cNvPr>
          <p:cNvSpPr>
            <a:spLocks noGrp="1"/>
          </p:cNvSpPr>
          <p:nvPr>
            <p:ph type="body" idx="1"/>
          </p:nvPr>
        </p:nvSpPr>
        <p:spPr>
          <a:xfrm>
            <a:off x="609600" y="792000"/>
            <a:ext cx="10972800" cy="701675"/>
          </a:xfrm>
        </p:spPr>
        <p:txBody>
          <a:bodyPr/>
          <a:lstStyle/>
          <a:p>
            <a:r>
              <a:rPr lang="en-US" dirty="0"/>
              <a:t>Time on </a:t>
            </a:r>
            <a:r>
              <a:rPr lang="en-US" dirty="0" err="1"/>
              <a:t>entrectinib</a:t>
            </a:r>
            <a:r>
              <a:rPr lang="en-US" dirty="0"/>
              <a:t> treatment and best overall response</a:t>
            </a:r>
            <a:endParaRPr lang="en-GB" dirty="0"/>
          </a:p>
        </p:txBody>
      </p:sp>
      <p:sp>
        <p:nvSpPr>
          <p:cNvPr id="2" name="Title 1">
            <a:extLst>
              <a:ext uri="{FF2B5EF4-FFF2-40B4-BE49-F238E27FC236}">
                <a16:creationId xmlns:a16="http://schemas.microsoft.com/office/drawing/2014/main" id="{9E126938-FA6E-665B-A40E-E348D758AD09}"/>
              </a:ext>
            </a:extLst>
          </p:cNvPr>
          <p:cNvSpPr>
            <a:spLocks noGrp="1"/>
          </p:cNvSpPr>
          <p:nvPr>
            <p:ph type="title"/>
          </p:nvPr>
        </p:nvSpPr>
        <p:spPr>
          <a:xfrm>
            <a:off x="619201" y="259200"/>
            <a:ext cx="10963199" cy="864000"/>
          </a:xfrm>
        </p:spPr>
        <p:txBody>
          <a:bodyPr/>
          <a:lstStyle/>
          <a:p>
            <a:r>
              <a:rPr lang="en-GB" dirty="0"/>
              <a:t>entrectinib in trk fusion-positive lung cancer</a:t>
            </a:r>
          </a:p>
        </p:txBody>
      </p:sp>
      <p:sp>
        <p:nvSpPr>
          <p:cNvPr id="14" name="Content Placeholder 13">
            <a:extLst>
              <a:ext uri="{FF2B5EF4-FFF2-40B4-BE49-F238E27FC236}">
                <a16:creationId xmlns:a16="http://schemas.microsoft.com/office/drawing/2014/main" id="{E4E6B52E-91B6-5C7B-6ABD-7BF3BB46D417}"/>
              </a:ext>
            </a:extLst>
          </p:cNvPr>
          <p:cNvSpPr>
            <a:spLocks noGrp="1"/>
          </p:cNvSpPr>
          <p:nvPr>
            <p:ph sz="quarter" idx="15"/>
          </p:nvPr>
        </p:nvSpPr>
        <p:spPr/>
        <p:txBody>
          <a:bodyPr anchor="b" anchorCtr="0"/>
          <a:lstStyle/>
          <a:p>
            <a:r>
              <a:rPr lang="en-GB" dirty="0"/>
              <a:t>CR, complete response; NE, not estimable; PD, progressive disease; PR, partial response; SD, stable disease</a:t>
            </a:r>
          </a:p>
          <a:p>
            <a:r>
              <a:rPr lang="en-GB" dirty="0"/>
              <a:t>Cho BC, et al. Lung Cancer. 2024;188:107442</a:t>
            </a:r>
          </a:p>
        </p:txBody>
      </p:sp>
      <p:sp>
        <p:nvSpPr>
          <p:cNvPr id="5" name="Slide Number Placeholder 4">
            <a:extLst>
              <a:ext uri="{FF2B5EF4-FFF2-40B4-BE49-F238E27FC236}">
                <a16:creationId xmlns:a16="http://schemas.microsoft.com/office/drawing/2014/main" id="{12880A49-B871-CF2A-8782-F937185211D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30</a:t>
            </a:fld>
            <a:endParaRPr lang="en-GB" dirty="0"/>
          </a:p>
        </p:txBody>
      </p:sp>
      <p:pic>
        <p:nvPicPr>
          <p:cNvPr id="17" name="Graphic 16">
            <a:extLst>
              <a:ext uri="{FF2B5EF4-FFF2-40B4-BE49-F238E27FC236}">
                <a16:creationId xmlns:a16="http://schemas.microsoft.com/office/drawing/2014/main" id="{F8B19DE7-CF16-F719-41C6-3401E63B8C8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559496" y="1117949"/>
            <a:ext cx="5825490" cy="4526280"/>
          </a:xfrm>
          <a:prstGeom prst="rect">
            <a:avLst/>
          </a:prstGeom>
        </p:spPr>
      </p:pic>
      <p:sp>
        <p:nvSpPr>
          <p:cNvPr id="20" name="TextBox 19">
            <a:extLst>
              <a:ext uri="{FF2B5EF4-FFF2-40B4-BE49-F238E27FC236}">
                <a16:creationId xmlns:a16="http://schemas.microsoft.com/office/drawing/2014/main" id="{FB726574-6065-CA43-B06F-DB834656A1F6}"/>
              </a:ext>
            </a:extLst>
          </p:cNvPr>
          <p:cNvSpPr txBox="1"/>
          <p:nvPr/>
        </p:nvSpPr>
        <p:spPr>
          <a:xfrm>
            <a:off x="943209" y="1127197"/>
            <a:ext cx="570733" cy="4697761"/>
          </a:xfrm>
          <a:prstGeom prst="rect">
            <a:avLst/>
          </a:prstGeom>
          <a:noFill/>
        </p:spPr>
        <p:txBody>
          <a:bodyPr wrap="none" lIns="0" tIns="0" rIns="0" bIns="0" rtlCol="0">
            <a:spAutoFit/>
          </a:bodyPr>
          <a:lstStyle/>
          <a:p>
            <a:pPr algn="r">
              <a:lnSpc>
                <a:spcPct val="72000"/>
              </a:lnSpc>
            </a:pPr>
            <a:r>
              <a:rPr lang="en-US" sz="800" dirty="0">
                <a:latin typeface="Arial" panose="020B0604020202020204" pitchFamily="34" charset="0"/>
                <a:ea typeface="Aileron" charset="0"/>
                <a:cs typeface="Arial" panose="020B0604020202020204" pitchFamily="34" charset="0"/>
              </a:rPr>
              <a:t>CR</a:t>
            </a:r>
          </a:p>
          <a:p>
            <a:pPr algn="r">
              <a:lnSpc>
                <a:spcPct val="72000"/>
              </a:lnSpc>
            </a:pPr>
            <a:r>
              <a:rPr lang="en-US" sz="800" dirty="0">
                <a:latin typeface="Arial" panose="020B0604020202020204" pitchFamily="34" charset="0"/>
                <a:ea typeface="Aileron" charset="0"/>
                <a:cs typeface="Arial" panose="020B0604020202020204" pitchFamily="34" charset="0"/>
              </a:rPr>
              <a:t>CR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CR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Non-CR/PD</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CR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Non-CR/PD</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CR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CR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SD</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 Non-CR/PD</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PR</a:t>
            </a:r>
          </a:p>
          <a:p>
            <a:pPr algn="r">
              <a:lnSpc>
                <a:spcPct val="72000"/>
              </a:lnSpc>
            </a:pPr>
            <a:r>
              <a:rPr lang="en-US" sz="800" dirty="0">
                <a:latin typeface="Arial" panose="020B0604020202020204" pitchFamily="34" charset="0"/>
                <a:ea typeface="Aileron" charset="0"/>
                <a:cs typeface="Arial" panose="020B0604020202020204" pitchFamily="34" charset="0"/>
              </a:rPr>
              <a:t>SD</a:t>
            </a:r>
          </a:p>
          <a:p>
            <a:pPr algn="r">
              <a:lnSpc>
                <a:spcPct val="72000"/>
              </a:lnSpc>
            </a:pPr>
            <a:r>
              <a:rPr lang="en-US" sz="800" dirty="0">
                <a:latin typeface="Arial" panose="020B0604020202020204" pitchFamily="34" charset="0"/>
                <a:ea typeface="Aileron" charset="0"/>
                <a:cs typeface="Arial" panose="020B0604020202020204" pitchFamily="34" charset="0"/>
              </a:rPr>
              <a:t>SD</a:t>
            </a:r>
          </a:p>
          <a:p>
            <a:pPr algn="r">
              <a:lnSpc>
                <a:spcPct val="72000"/>
              </a:lnSpc>
            </a:pPr>
            <a:r>
              <a:rPr lang="en-US" sz="800" dirty="0">
                <a:latin typeface="Arial" panose="020B0604020202020204" pitchFamily="34" charset="0"/>
                <a:ea typeface="Aileron" charset="0"/>
                <a:cs typeface="Arial" panose="020B0604020202020204" pitchFamily="34" charset="0"/>
              </a:rPr>
              <a:t>PD</a:t>
            </a:r>
          </a:p>
          <a:p>
            <a:pPr algn="r">
              <a:lnSpc>
                <a:spcPct val="72000"/>
              </a:lnSpc>
            </a:pPr>
            <a:r>
              <a:rPr lang="en-US" sz="800" dirty="0">
                <a:latin typeface="Arial" panose="020B0604020202020204" pitchFamily="34" charset="0"/>
                <a:ea typeface="Aileron" charset="0"/>
                <a:cs typeface="Arial" panose="020B0604020202020204" pitchFamily="34" charset="0"/>
              </a:rPr>
              <a:t>SD</a:t>
            </a:r>
          </a:p>
          <a:p>
            <a:pPr algn="r">
              <a:lnSpc>
                <a:spcPct val="72000"/>
              </a:lnSpc>
            </a:pPr>
            <a:r>
              <a:rPr lang="en-US" sz="800" dirty="0">
                <a:latin typeface="Arial" panose="020B0604020202020204" pitchFamily="34" charset="0"/>
                <a:ea typeface="Aileron" charset="0"/>
                <a:cs typeface="Arial" panose="020B0604020202020204" pitchFamily="34" charset="0"/>
              </a:rPr>
              <a:t>SD</a:t>
            </a:r>
          </a:p>
          <a:p>
            <a:pPr algn="r">
              <a:lnSpc>
                <a:spcPct val="72000"/>
              </a:lnSpc>
            </a:pPr>
            <a:r>
              <a:rPr lang="en-US" sz="800" dirty="0">
                <a:latin typeface="Arial" panose="020B0604020202020204" pitchFamily="34" charset="0"/>
                <a:ea typeface="Aileron" charset="0"/>
                <a:cs typeface="Arial" panose="020B0604020202020204" pitchFamily="34" charset="0"/>
              </a:rPr>
              <a:t>NE</a:t>
            </a:r>
          </a:p>
          <a:p>
            <a:pPr algn="r">
              <a:lnSpc>
                <a:spcPct val="72000"/>
              </a:lnSpc>
            </a:pPr>
            <a:r>
              <a:rPr lang="en-US" sz="800" dirty="0">
                <a:latin typeface="Arial" panose="020B0604020202020204" pitchFamily="34" charset="0"/>
                <a:ea typeface="Aileron" charset="0"/>
                <a:cs typeface="Arial" panose="020B0604020202020204" pitchFamily="34" charset="0"/>
              </a:rPr>
              <a:t>NE</a:t>
            </a:r>
          </a:p>
          <a:p>
            <a:pPr algn="r">
              <a:lnSpc>
                <a:spcPct val="72000"/>
              </a:lnSpc>
            </a:pPr>
            <a:r>
              <a:rPr lang="en-US" sz="800" dirty="0">
                <a:latin typeface="Arial" panose="020B0604020202020204" pitchFamily="34" charset="0"/>
                <a:ea typeface="Aileron" charset="0"/>
                <a:cs typeface="Arial" panose="020B0604020202020204" pitchFamily="34" charset="0"/>
              </a:rPr>
              <a:t>NE</a:t>
            </a:r>
          </a:p>
          <a:p>
            <a:pPr algn="r">
              <a:lnSpc>
                <a:spcPct val="72000"/>
              </a:lnSpc>
            </a:pPr>
            <a:r>
              <a:rPr lang="en-US" sz="800" dirty="0">
                <a:latin typeface="Arial" panose="020B0604020202020204" pitchFamily="34" charset="0"/>
                <a:ea typeface="Aileron" charset="0"/>
                <a:cs typeface="Arial" panose="020B0604020202020204" pitchFamily="34" charset="0"/>
              </a:rPr>
              <a:t>NE</a:t>
            </a:r>
          </a:p>
          <a:p>
            <a:pPr algn="r">
              <a:lnSpc>
                <a:spcPct val="72000"/>
              </a:lnSpc>
            </a:pPr>
            <a:r>
              <a:rPr lang="en-US" sz="800" dirty="0">
                <a:latin typeface="Arial" panose="020B0604020202020204" pitchFamily="34" charset="0"/>
                <a:ea typeface="Aileron" charset="0"/>
                <a:cs typeface="Arial" panose="020B0604020202020204" pitchFamily="34" charset="0"/>
              </a:rPr>
              <a:t>MISSING</a:t>
            </a:r>
          </a:p>
          <a:p>
            <a:pPr algn="r">
              <a:lnSpc>
                <a:spcPct val="72000"/>
              </a:lnSpc>
            </a:pPr>
            <a:r>
              <a:rPr lang="en-US" sz="800" dirty="0">
                <a:latin typeface="Arial" panose="020B0604020202020204" pitchFamily="34" charset="0"/>
                <a:ea typeface="Aileron" charset="0"/>
                <a:cs typeface="Arial" panose="020B0604020202020204" pitchFamily="34" charset="0"/>
              </a:rPr>
              <a:t>PD</a:t>
            </a:r>
          </a:p>
          <a:p>
            <a:pPr algn="r">
              <a:lnSpc>
                <a:spcPct val="72000"/>
              </a:lnSpc>
            </a:pPr>
            <a:r>
              <a:rPr lang="en-US" sz="800" dirty="0">
                <a:latin typeface="Arial" panose="020B0604020202020204" pitchFamily="34" charset="0"/>
                <a:ea typeface="Aileron" charset="0"/>
                <a:cs typeface="Arial" panose="020B0604020202020204" pitchFamily="34" charset="0"/>
              </a:rPr>
              <a:t>MISSING</a:t>
            </a:r>
          </a:p>
          <a:p>
            <a:pPr algn="r">
              <a:lnSpc>
                <a:spcPct val="72000"/>
              </a:lnSpc>
            </a:pPr>
            <a:r>
              <a:rPr lang="en-US" sz="800" dirty="0">
                <a:latin typeface="Arial" panose="020B0604020202020204" pitchFamily="34" charset="0"/>
                <a:ea typeface="Aileron" charset="0"/>
                <a:cs typeface="Arial" panose="020B0604020202020204" pitchFamily="34" charset="0"/>
              </a:rPr>
              <a:t>PD</a:t>
            </a:r>
          </a:p>
          <a:p>
            <a:pPr algn="r">
              <a:lnSpc>
                <a:spcPct val="72000"/>
              </a:lnSpc>
            </a:pPr>
            <a:r>
              <a:rPr lang="en-US" sz="800" dirty="0">
                <a:latin typeface="Arial" panose="020B0604020202020204" pitchFamily="34" charset="0"/>
                <a:ea typeface="Aileron" charset="0"/>
                <a:cs typeface="Arial" panose="020B0604020202020204" pitchFamily="34" charset="0"/>
              </a:rPr>
              <a:t>MISSING</a:t>
            </a:r>
          </a:p>
          <a:p>
            <a:pPr algn="r">
              <a:lnSpc>
                <a:spcPct val="72000"/>
              </a:lnSpc>
            </a:pPr>
            <a:r>
              <a:rPr lang="en-US" sz="800" dirty="0">
                <a:latin typeface="Arial" panose="020B0604020202020204" pitchFamily="34" charset="0"/>
                <a:ea typeface="Aileron" charset="0"/>
                <a:cs typeface="Arial" panose="020B0604020202020204" pitchFamily="34" charset="0"/>
              </a:rPr>
              <a:t>MISSING</a:t>
            </a:r>
          </a:p>
        </p:txBody>
      </p:sp>
      <p:sp>
        <p:nvSpPr>
          <p:cNvPr id="24" name="TextBox 23">
            <a:extLst>
              <a:ext uri="{FF2B5EF4-FFF2-40B4-BE49-F238E27FC236}">
                <a16:creationId xmlns:a16="http://schemas.microsoft.com/office/drawing/2014/main" id="{DBF44A71-7BAE-022D-E532-6C3A588CD0E1}"/>
              </a:ext>
            </a:extLst>
          </p:cNvPr>
          <p:cNvSpPr txBox="1"/>
          <p:nvPr/>
        </p:nvSpPr>
        <p:spPr>
          <a:xfrm>
            <a:off x="732013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75</a:t>
            </a:r>
          </a:p>
        </p:txBody>
      </p:sp>
      <p:sp>
        <p:nvSpPr>
          <p:cNvPr id="25" name="TextBox 24">
            <a:extLst>
              <a:ext uri="{FF2B5EF4-FFF2-40B4-BE49-F238E27FC236}">
                <a16:creationId xmlns:a16="http://schemas.microsoft.com/office/drawing/2014/main" id="{C880792F-43E3-56C5-2FC2-F21B4821D444}"/>
              </a:ext>
            </a:extLst>
          </p:cNvPr>
          <p:cNvSpPr txBox="1"/>
          <p:nvPr/>
        </p:nvSpPr>
        <p:spPr>
          <a:xfrm>
            <a:off x="6923261"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70</a:t>
            </a:r>
          </a:p>
        </p:txBody>
      </p:sp>
      <p:sp>
        <p:nvSpPr>
          <p:cNvPr id="26" name="TextBox 25">
            <a:extLst>
              <a:ext uri="{FF2B5EF4-FFF2-40B4-BE49-F238E27FC236}">
                <a16:creationId xmlns:a16="http://schemas.microsoft.com/office/drawing/2014/main" id="{A8DF0917-705D-FB26-9724-61D231368BA8}"/>
              </a:ext>
            </a:extLst>
          </p:cNvPr>
          <p:cNvSpPr txBox="1"/>
          <p:nvPr/>
        </p:nvSpPr>
        <p:spPr>
          <a:xfrm>
            <a:off x="6535911"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65</a:t>
            </a:r>
          </a:p>
        </p:txBody>
      </p:sp>
      <p:sp>
        <p:nvSpPr>
          <p:cNvPr id="27" name="TextBox 26">
            <a:extLst>
              <a:ext uri="{FF2B5EF4-FFF2-40B4-BE49-F238E27FC236}">
                <a16:creationId xmlns:a16="http://schemas.microsoft.com/office/drawing/2014/main" id="{3DE3497E-C99B-D47F-22E0-25F4A8C139DB}"/>
              </a:ext>
            </a:extLst>
          </p:cNvPr>
          <p:cNvSpPr txBox="1"/>
          <p:nvPr/>
        </p:nvSpPr>
        <p:spPr>
          <a:xfrm>
            <a:off x="615173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60</a:t>
            </a:r>
          </a:p>
        </p:txBody>
      </p:sp>
      <p:sp>
        <p:nvSpPr>
          <p:cNvPr id="28" name="TextBox 27">
            <a:extLst>
              <a:ext uri="{FF2B5EF4-FFF2-40B4-BE49-F238E27FC236}">
                <a16:creationId xmlns:a16="http://schemas.microsoft.com/office/drawing/2014/main" id="{8E43F4DE-5247-5CB9-1EAC-065ABC162850}"/>
              </a:ext>
            </a:extLst>
          </p:cNvPr>
          <p:cNvSpPr txBox="1"/>
          <p:nvPr/>
        </p:nvSpPr>
        <p:spPr>
          <a:xfrm>
            <a:off x="577708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55</a:t>
            </a:r>
          </a:p>
        </p:txBody>
      </p:sp>
      <p:sp>
        <p:nvSpPr>
          <p:cNvPr id="29" name="TextBox 28">
            <a:extLst>
              <a:ext uri="{FF2B5EF4-FFF2-40B4-BE49-F238E27FC236}">
                <a16:creationId xmlns:a16="http://schemas.microsoft.com/office/drawing/2014/main" id="{B45D62B5-E051-CAF7-A0F6-6BE1218FB6C1}"/>
              </a:ext>
            </a:extLst>
          </p:cNvPr>
          <p:cNvSpPr txBox="1"/>
          <p:nvPr/>
        </p:nvSpPr>
        <p:spPr>
          <a:xfrm>
            <a:off x="539608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50</a:t>
            </a:r>
          </a:p>
        </p:txBody>
      </p:sp>
      <p:sp>
        <p:nvSpPr>
          <p:cNvPr id="30" name="TextBox 29">
            <a:extLst>
              <a:ext uri="{FF2B5EF4-FFF2-40B4-BE49-F238E27FC236}">
                <a16:creationId xmlns:a16="http://schemas.microsoft.com/office/drawing/2014/main" id="{BEA357D2-1600-FF31-B05D-384728FCACAC}"/>
              </a:ext>
            </a:extLst>
          </p:cNvPr>
          <p:cNvSpPr txBox="1"/>
          <p:nvPr/>
        </p:nvSpPr>
        <p:spPr>
          <a:xfrm>
            <a:off x="500238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45</a:t>
            </a:r>
          </a:p>
        </p:txBody>
      </p:sp>
      <p:sp>
        <p:nvSpPr>
          <p:cNvPr id="31" name="TextBox 30">
            <a:extLst>
              <a:ext uri="{FF2B5EF4-FFF2-40B4-BE49-F238E27FC236}">
                <a16:creationId xmlns:a16="http://schemas.microsoft.com/office/drawing/2014/main" id="{E615A85D-F597-47DE-3301-7528E463EE07}"/>
              </a:ext>
            </a:extLst>
          </p:cNvPr>
          <p:cNvSpPr txBox="1"/>
          <p:nvPr/>
        </p:nvSpPr>
        <p:spPr>
          <a:xfrm>
            <a:off x="462138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40</a:t>
            </a:r>
          </a:p>
        </p:txBody>
      </p:sp>
      <p:sp>
        <p:nvSpPr>
          <p:cNvPr id="32" name="TextBox 31">
            <a:extLst>
              <a:ext uri="{FF2B5EF4-FFF2-40B4-BE49-F238E27FC236}">
                <a16:creationId xmlns:a16="http://schemas.microsoft.com/office/drawing/2014/main" id="{C32B8451-65C1-4462-7304-254E3F026A99}"/>
              </a:ext>
            </a:extLst>
          </p:cNvPr>
          <p:cNvSpPr txBox="1"/>
          <p:nvPr/>
        </p:nvSpPr>
        <p:spPr>
          <a:xfrm>
            <a:off x="424038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35</a:t>
            </a:r>
          </a:p>
        </p:txBody>
      </p:sp>
      <p:sp>
        <p:nvSpPr>
          <p:cNvPr id="33" name="TextBox 32">
            <a:extLst>
              <a:ext uri="{FF2B5EF4-FFF2-40B4-BE49-F238E27FC236}">
                <a16:creationId xmlns:a16="http://schemas.microsoft.com/office/drawing/2014/main" id="{51A63924-D379-D26A-B352-B000B589094E}"/>
              </a:ext>
            </a:extLst>
          </p:cNvPr>
          <p:cNvSpPr txBox="1"/>
          <p:nvPr/>
        </p:nvSpPr>
        <p:spPr>
          <a:xfrm>
            <a:off x="3859386"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30</a:t>
            </a:r>
          </a:p>
        </p:txBody>
      </p:sp>
      <p:sp>
        <p:nvSpPr>
          <p:cNvPr id="34" name="TextBox 33">
            <a:extLst>
              <a:ext uri="{FF2B5EF4-FFF2-40B4-BE49-F238E27FC236}">
                <a16:creationId xmlns:a16="http://schemas.microsoft.com/office/drawing/2014/main" id="{7B8D3EA7-DBEE-5098-03A7-A3029992C3AD}"/>
              </a:ext>
            </a:extLst>
          </p:cNvPr>
          <p:cNvSpPr txBox="1"/>
          <p:nvPr/>
        </p:nvSpPr>
        <p:spPr>
          <a:xfrm>
            <a:off x="3475211"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25</a:t>
            </a:r>
          </a:p>
        </p:txBody>
      </p:sp>
      <p:sp>
        <p:nvSpPr>
          <p:cNvPr id="35" name="TextBox 34">
            <a:extLst>
              <a:ext uri="{FF2B5EF4-FFF2-40B4-BE49-F238E27FC236}">
                <a16:creationId xmlns:a16="http://schemas.microsoft.com/office/drawing/2014/main" id="{B3137C22-9EE7-599D-88A8-F037B14EA498}"/>
              </a:ext>
            </a:extLst>
          </p:cNvPr>
          <p:cNvSpPr txBox="1"/>
          <p:nvPr/>
        </p:nvSpPr>
        <p:spPr>
          <a:xfrm>
            <a:off x="3094211"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20</a:t>
            </a:r>
          </a:p>
        </p:txBody>
      </p:sp>
      <p:sp>
        <p:nvSpPr>
          <p:cNvPr id="36" name="TextBox 35">
            <a:extLst>
              <a:ext uri="{FF2B5EF4-FFF2-40B4-BE49-F238E27FC236}">
                <a16:creationId xmlns:a16="http://schemas.microsoft.com/office/drawing/2014/main" id="{F02799BE-19BA-F198-9B3A-05E88ECF56C9}"/>
              </a:ext>
            </a:extLst>
          </p:cNvPr>
          <p:cNvSpPr txBox="1"/>
          <p:nvPr/>
        </p:nvSpPr>
        <p:spPr>
          <a:xfrm>
            <a:off x="2706861"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15</a:t>
            </a:r>
          </a:p>
        </p:txBody>
      </p:sp>
      <p:sp>
        <p:nvSpPr>
          <p:cNvPr id="37" name="TextBox 36">
            <a:extLst>
              <a:ext uri="{FF2B5EF4-FFF2-40B4-BE49-F238E27FC236}">
                <a16:creationId xmlns:a16="http://schemas.microsoft.com/office/drawing/2014/main" id="{801C0FF6-61E9-08AE-F8C5-0CCD481A1896}"/>
              </a:ext>
            </a:extLst>
          </p:cNvPr>
          <p:cNvSpPr txBox="1"/>
          <p:nvPr/>
        </p:nvSpPr>
        <p:spPr>
          <a:xfrm>
            <a:off x="2325861" y="5645197"/>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10</a:t>
            </a:r>
          </a:p>
        </p:txBody>
      </p:sp>
      <p:sp>
        <p:nvSpPr>
          <p:cNvPr id="38" name="TextBox 37">
            <a:extLst>
              <a:ext uri="{FF2B5EF4-FFF2-40B4-BE49-F238E27FC236}">
                <a16:creationId xmlns:a16="http://schemas.microsoft.com/office/drawing/2014/main" id="{1AC9F1F9-B09F-DBFE-F32A-BBF44323317A}"/>
              </a:ext>
            </a:extLst>
          </p:cNvPr>
          <p:cNvSpPr txBox="1"/>
          <p:nvPr/>
        </p:nvSpPr>
        <p:spPr>
          <a:xfrm>
            <a:off x="1967427" y="5645197"/>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5</a:t>
            </a:r>
          </a:p>
        </p:txBody>
      </p:sp>
      <p:sp>
        <p:nvSpPr>
          <p:cNvPr id="39" name="TextBox 38">
            <a:extLst>
              <a:ext uri="{FF2B5EF4-FFF2-40B4-BE49-F238E27FC236}">
                <a16:creationId xmlns:a16="http://schemas.microsoft.com/office/drawing/2014/main" id="{09E60781-4C75-F50F-5846-604D501A5D7D}"/>
              </a:ext>
            </a:extLst>
          </p:cNvPr>
          <p:cNvSpPr txBox="1"/>
          <p:nvPr/>
        </p:nvSpPr>
        <p:spPr>
          <a:xfrm>
            <a:off x="1586427" y="5645197"/>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p:txBody>
      </p:sp>
      <p:sp>
        <p:nvSpPr>
          <p:cNvPr id="40" name="TextBox 39">
            <a:extLst>
              <a:ext uri="{FF2B5EF4-FFF2-40B4-BE49-F238E27FC236}">
                <a16:creationId xmlns:a16="http://schemas.microsoft.com/office/drawing/2014/main" id="{C146BDF4-2C89-7011-FE1B-F042DF10CDEB}"/>
              </a:ext>
            </a:extLst>
          </p:cNvPr>
          <p:cNvSpPr txBox="1"/>
          <p:nvPr/>
        </p:nvSpPr>
        <p:spPr>
          <a:xfrm>
            <a:off x="6888088" y="4214293"/>
            <a:ext cx="2385268" cy="1077218"/>
          </a:xfrm>
          <a:prstGeom prst="rect">
            <a:avLst/>
          </a:prstGeom>
          <a:noFill/>
        </p:spPr>
        <p:txBody>
          <a:bodyPr wrap="none" lIns="0" tIns="0" rIns="0" bIns="0" rtlCol="0">
            <a:spAutoFit/>
          </a:bodyPr>
          <a:lstStyle/>
          <a:p>
            <a:pPr>
              <a:lnSpc>
                <a:spcPct val="98000"/>
              </a:lnSpc>
            </a:pPr>
            <a:r>
              <a:rPr lang="en-US" sz="1000" dirty="0">
                <a:latin typeface="Arial" panose="020B0604020202020204" pitchFamily="34" charset="0"/>
                <a:ea typeface="Aileron" charset="0"/>
                <a:cs typeface="Arial" panose="020B0604020202020204" pitchFamily="34" charset="0"/>
              </a:rPr>
              <a:t>On treatment</a:t>
            </a:r>
          </a:p>
          <a:p>
            <a:pPr>
              <a:lnSpc>
                <a:spcPct val="98000"/>
              </a:lnSpc>
            </a:pPr>
            <a:r>
              <a:rPr lang="en-US" sz="1000" dirty="0">
                <a:latin typeface="Arial" panose="020B0604020202020204" pitchFamily="34" charset="0"/>
                <a:ea typeface="Aileron" charset="0"/>
                <a:cs typeface="Arial" panose="020B0604020202020204" pitchFamily="34" charset="0"/>
              </a:rPr>
              <a:t>Still on treatment</a:t>
            </a:r>
          </a:p>
          <a:p>
            <a:pPr>
              <a:lnSpc>
                <a:spcPct val="98000"/>
              </a:lnSpc>
            </a:pPr>
            <a:r>
              <a:rPr lang="en-US" sz="1000" dirty="0">
                <a:latin typeface="Arial" panose="020B0604020202020204" pitchFamily="34" charset="0"/>
                <a:ea typeface="Aileron" charset="0"/>
                <a:cs typeface="Arial" panose="020B0604020202020204" pitchFamily="34" charset="0"/>
              </a:rPr>
              <a:t>First PD</a:t>
            </a:r>
          </a:p>
          <a:p>
            <a:pPr>
              <a:lnSpc>
                <a:spcPct val="98000"/>
              </a:lnSpc>
            </a:pPr>
            <a:r>
              <a:rPr lang="en-US" sz="1000" dirty="0">
                <a:latin typeface="Arial" panose="020B0604020202020204" pitchFamily="34" charset="0"/>
                <a:ea typeface="Aileron" charset="0"/>
                <a:cs typeface="Arial" panose="020B0604020202020204" pitchFamily="34" charset="0"/>
              </a:rPr>
              <a:t>First CR/PR</a:t>
            </a:r>
          </a:p>
          <a:p>
            <a:pPr>
              <a:lnSpc>
                <a:spcPct val="98000"/>
              </a:lnSpc>
            </a:pPr>
            <a:r>
              <a:rPr lang="en-US" sz="1000" dirty="0" err="1">
                <a:latin typeface="Arial" panose="020B0604020202020204" pitchFamily="34" charset="0"/>
                <a:ea typeface="Aileron" charset="0"/>
                <a:cs typeface="Arial" panose="020B0604020202020204" pitchFamily="34" charset="0"/>
              </a:rPr>
              <a:t>Entrectinib</a:t>
            </a:r>
            <a:r>
              <a:rPr lang="en-US" sz="1000" dirty="0">
                <a:latin typeface="Arial" panose="020B0604020202020204" pitchFamily="34" charset="0"/>
                <a:ea typeface="Aileron" charset="0"/>
                <a:cs typeface="Arial" panose="020B0604020202020204" pitchFamily="34" charset="0"/>
              </a:rPr>
              <a:t> discontinuation day as of cutoff</a:t>
            </a:r>
          </a:p>
          <a:p>
            <a:pPr>
              <a:lnSpc>
                <a:spcPct val="98000"/>
              </a:lnSpc>
            </a:pPr>
            <a:r>
              <a:rPr lang="en-US" sz="1000" dirty="0">
                <a:latin typeface="Arial" panose="020B0604020202020204" pitchFamily="34" charset="0"/>
                <a:ea typeface="Aileron" charset="0"/>
                <a:cs typeface="Arial" panose="020B0604020202020204" pitchFamily="34" charset="0"/>
              </a:rPr>
              <a:t>Death</a:t>
            </a:r>
          </a:p>
          <a:p>
            <a:pPr>
              <a:lnSpc>
                <a:spcPct val="98000"/>
              </a:lnSpc>
            </a:pPr>
            <a:r>
              <a:rPr lang="en-US" sz="1000" dirty="0">
                <a:latin typeface="Arial" panose="020B0604020202020204" pitchFamily="34" charset="0"/>
                <a:ea typeface="Aileron" charset="0"/>
                <a:cs typeface="Arial" panose="020B0604020202020204" pitchFamily="34" charset="0"/>
              </a:rPr>
              <a:t>Study discontinuation</a:t>
            </a:r>
          </a:p>
        </p:txBody>
      </p:sp>
      <p:sp>
        <p:nvSpPr>
          <p:cNvPr id="41" name="TextBox 40">
            <a:extLst>
              <a:ext uri="{FF2B5EF4-FFF2-40B4-BE49-F238E27FC236}">
                <a16:creationId xmlns:a16="http://schemas.microsoft.com/office/drawing/2014/main" id="{4213A974-D235-3EDA-7118-3709C288E8F2}"/>
              </a:ext>
            </a:extLst>
          </p:cNvPr>
          <p:cNvSpPr txBox="1"/>
          <p:nvPr/>
        </p:nvSpPr>
        <p:spPr>
          <a:xfrm>
            <a:off x="4079776" y="5798469"/>
            <a:ext cx="883255" cy="150811"/>
          </a:xfrm>
          <a:prstGeom prst="rect">
            <a:avLst/>
          </a:prstGeom>
          <a:noFill/>
        </p:spPr>
        <p:txBody>
          <a:bodyPr wrap="none" lIns="0" tIns="0" rIns="0" bIns="0" rtlCol="0">
            <a:spAutoFit/>
          </a:bodyPr>
          <a:lstStyle/>
          <a:p>
            <a:pPr>
              <a:lnSpc>
                <a:spcPct val="98000"/>
              </a:lnSpc>
            </a:pPr>
            <a:r>
              <a:rPr lang="en-US" sz="1000" b="1" dirty="0">
                <a:latin typeface="Arial" panose="020B0604020202020204" pitchFamily="34" charset="0"/>
                <a:ea typeface="Aileron" charset="0"/>
                <a:cs typeface="Arial" panose="020B0604020202020204" pitchFamily="34" charset="0"/>
              </a:rPr>
              <a:t>Time (months)</a:t>
            </a:r>
          </a:p>
        </p:txBody>
      </p:sp>
    </p:spTree>
    <p:extLst>
      <p:ext uri="{BB962C8B-B14F-4D97-AF65-F5344CB8AC3E}">
        <p14:creationId xmlns:p14="http://schemas.microsoft.com/office/powerpoint/2010/main" val="62205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E7D23-5118-E8D5-E430-ED68F199CE6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5DE4B705-7B91-FC7D-A2DA-23FAD2EE7965}"/>
              </a:ext>
            </a:extLst>
          </p:cNvPr>
          <p:cNvSpPr>
            <a:spLocks noGrp="1"/>
          </p:cNvSpPr>
          <p:nvPr>
            <p:ph type="body" idx="1"/>
          </p:nvPr>
        </p:nvSpPr>
        <p:spPr>
          <a:xfrm>
            <a:off x="609600" y="792000"/>
            <a:ext cx="10972800" cy="701675"/>
          </a:xfrm>
        </p:spPr>
        <p:txBody>
          <a:bodyPr/>
          <a:lstStyle/>
          <a:p>
            <a:r>
              <a:rPr lang="en-GB" dirty="0"/>
              <a:t>Duration of response</a:t>
            </a:r>
          </a:p>
        </p:txBody>
      </p:sp>
      <p:sp>
        <p:nvSpPr>
          <p:cNvPr id="2" name="Title 1">
            <a:extLst>
              <a:ext uri="{FF2B5EF4-FFF2-40B4-BE49-F238E27FC236}">
                <a16:creationId xmlns:a16="http://schemas.microsoft.com/office/drawing/2014/main" id="{0C650440-0629-D5C3-D2E6-F939E04F5A69}"/>
              </a:ext>
            </a:extLst>
          </p:cNvPr>
          <p:cNvSpPr>
            <a:spLocks noGrp="1"/>
          </p:cNvSpPr>
          <p:nvPr>
            <p:ph type="title"/>
          </p:nvPr>
        </p:nvSpPr>
        <p:spPr>
          <a:xfrm>
            <a:off x="619201" y="259200"/>
            <a:ext cx="10963199" cy="864000"/>
          </a:xfrm>
        </p:spPr>
        <p:txBody>
          <a:bodyPr/>
          <a:lstStyle/>
          <a:p>
            <a:r>
              <a:rPr lang="en-GB" dirty="0"/>
              <a:t>entrectinib in trk fusion-positive lung cancer</a:t>
            </a:r>
          </a:p>
        </p:txBody>
      </p:sp>
      <p:graphicFrame>
        <p:nvGraphicFramePr>
          <p:cNvPr id="19" name="Content Placeholder 18">
            <a:extLst>
              <a:ext uri="{FF2B5EF4-FFF2-40B4-BE49-F238E27FC236}">
                <a16:creationId xmlns:a16="http://schemas.microsoft.com/office/drawing/2014/main" id="{78699B8D-AD60-286D-F563-D629C184BF57}"/>
              </a:ext>
            </a:extLst>
          </p:cNvPr>
          <p:cNvGraphicFramePr>
            <a:graphicFrameLocks noGrp="1"/>
          </p:cNvGraphicFramePr>
          <p:nvPr>
            <p:ph sz="quarter" idx="14"/>
            <p:extLst>
              <p:ext uri="{D42A27DB-BD31-4B8C-83A1-F6EECF244321}">
                <p14:modId xmlns:p14="http://schemas.microsoft.com/office/powerpoint/2010/main" val="2370755619"/>
              </p:ext>
            </p:extLst>
          </p:nvPr>
        </p:nvGraphicFramePr>
        <p:xfrm>
          <a:off x="6672062" y="1052736"/>
          <a:ext cx="5112567" cy="4236720"/>
        </p:xfrm>
        <a:graphic>
          <a:graphicData uri="http://schemas.openxmlformats.org/drawingml/2006/table">
            <a:tbl>
              <a:tblPr firstRow="1" bandRow="1">
                <a:tableStyleId>{5C22544A-7EE6-4342-B048-85BDC9FD1C3A}</a:tableStyleId>
              </a:tblPr>
              <a:tblGrid>
                <a:gridCol w="1656186">
                  <a:extLst>
                    <a:ext uri="{9D8B030D-6E8A-4147-A177-3AD203B41FA5}">
                      <a16:colId xmlns:a16="http://schemas.microsoft.com/office/drawing/2014/main" val="870690199"/>
                    </a:ext>
                  </a:extLst>
                </a:gridCol>
                <a:gridCol w="1152127">
                  <a:extLst>
                    <a:ext uri="{9D8B030D-6E8A-4147-A177-3AD203B41FA5}">
                      <a16:colId xmlns:a16="http://schemas.microsoft.com/office/drawing/2014/main" val="828911464"/>
                    </a:ext>
                  </a:extLst>
                </a:gridCol>
                <a:gridCol w="1152127">
                  <a:extLst>
                    <a:ext uri="{9D8B030D-6E8A-4147-A177-3AD203B41FA5}">
                      <a16:colId xmlns:a16="http://schemas.microsoft.com/office/drawing/2014/main" val="2049190732"/>
                    </a:ext>
                  </a:extLst>
                </a:gridCol>
                <a:gridCol w="1152127">
                  <a:extLst>
                    <a:ext uri="{9D8B030D-6E8A-4147-A177-3AD203B41FA5}">
                      <a16:colId xmlns:a16="http://schemas.microsoft.com/office/drawing/2014/main" val="3575737057"/>
                    </a:ext>
                  </a:extLst>
                </a:gridCol>
              </a:tblGrid>
              <a:tr h="0">
                <a:tc>
                  <a:txBody>
                    <a:bodyPr/>
                    <a:lstStyle/>
                    <a:p>
                      <a:r>
                        <a:rPr lang="en-US" sz="1000" spc="-30" dirty="0">
                          <a:latin typeface="Arial" panose="020B0604020202020204" pitchFamily="34" charset="0"/>
                          <a:cs typeface="Arial" panose="020B0604020202020204" pitchFamily="34" charset="0"/>
                        </a:rPr>
                        <a:t>Efficacy </a:t>
                      </a:r>
                    </a:p>
                    <a:p>
                      <a:r>
                        <a:rPr lang="en-US" sz="1000" spc="-30" dirty="0">
                          <a:latin typeface="Arial" panose="020B0604020202020204" pitchFamily="34" charset="0"/>
                          <a:cs typeface="Arial" panose="020B0604020202020204" pitchFamily="34" charset="0"/>
                        </a:rPr>
                        <a:t>parameter</a:t>
                      </a:r>
                    </a:p>
                  </a:txBody>
                  <a:tcPr/>
                </a:tc>
                <a:tc>
                  <a:txBody>
                    <a:bodyPr/>
                    <a:lstStyle/>
                    <a:p>
                      <a:pPr algn="ctr"/>
                      <a:r>
                        <a:rPr lang="en-US" sz="1000" spc="-30" dirty="0">
                          <a:latin typeface="Arial" panose="020B0604020202020204" pitchFamily="34" charset="0"/>
                          <a:cs typeface="Arial" panose="020B0604020202020204" pitchFamily="34" charset="0"/>
                        </a:rPr>
                        <a:t>Efficacy-evaluable population</a:t>
                      </a:r>
                      <a:br>
                        <a:rPr lang="en-US" sz="1000" spc="-30" dirty="0">
                          <a:latin typeface="Arial" panose="020B0604020202020204" pitchFamily="34" charset="0"/>
                          <a:cs typeface="Arial" panose="020B0604020202020204" pitchFamily="34" charset="0"/>
                        </a:rPr>
                      </a:br>
                      <a:r>
                        <a:rPr lang="en-US" sz="1000" spc="-30" dirty="0">
                          <a:latin typeface="Arial" panose="020B0604020202020204" pitchFamily="34" charset="0"/>
                          <a:cs typeface="Arial" panose="020B0604020202020204" pitchFamily="34" charset="0"/>
                        </a:rPr>
                        <a:t>(N=51)</a:t>
                      </a:r>
                    </a:p>
                  </a:txBody>
                  <a:tcPr/>
                </a:tc>
                <a:tc>
                  <a:txBody>
                    <a:bodyPr/>
                    <a:lstStyle/>
                    <a:p>
                      <a:pPr algn="ctr"/>
                      <a:r>
                        <a:rPr lang="en-US" sz="1000" spc="-30" dirty="0">
                          <a:latin typeface="Arial" panose="020B0604020202020204" pitchFamily="34" charset="0"/>
                          <a:cs typeface="Arial" panose="020B0604020202020204" pitchFamily="34" charset="0"/>
                        </a:rPr>
                        <a:t>Baseline CNS </a:t>
                      </a:r>
                      <a:r>
                        <a:rPr lang="en-US" sz="1000" spc="-30" dirty="0" err="1">
                          <a:latin typeface="Arial" panose="020B0604020202020204" pitchFamily="34" charset="0"/>
                          <a:cs typeface="Arial" panose="020B0604020202020204" pitchFamily="34" charset="0"/>
                        </a:rPr>
                        <a:t>metastases</a:t>
                      </a:r>
                      <a:r>
                        <a:rPr lang="en-US" sz="1000" spc="-30" baseline="30000" dirty="0" err="1"/>
                        <a:t>b</a:t>
                      </a:r>
                      <a:r>
                        <a:rPr lang="en-US" sz="1000" spc="-30" baseline="30000" dirty="0"/>
                        <a:t> </a:t>
                      </a:r>
                      <a:br>
                        <a:rPr lang="en-US" sz="1000" spc="-30" dirty="0">
                          <a:latin typeface="Arial" panose="020B0604020202020204" pitchFamily="34" charset="0"/>
                          <a:cs typeface="Arial" panose="020B0604020202020204" pitchFamily="34" charset="0"/>
                        </a:rPr>
                      </a:br>
                      <a:r>
                        <a:rPr lang="en-US" sz="1000" spc="-30" dirty="0">
                          <a:latin typeface="Arial" panose="020B0604020202020204" pitchFamily="34" charset="0"/>
                          <a:cs typeface="Arial" panose="020B0604020202020204" pitchFamily="34" charset="0"/>
                        </a:rPr>
                        <a:t>(n=20)</a:t>
                      </a:r>
                    </a:p>
                  </a:txBody>
                  <a:tcPr/>
                </a:tc>
                <a:tc>
                  <a:txBody>
                    <a:bodyPr/>
                    <a:lstStyle/>
                    <a:p>
                      <a:pPr algn="ctr"/>
                      <a:r>
                        <a:rPr lang="en-US" sz="1000" spc="-30" dirty="0">
                          <a:latin typeface="Arial" panose="020B0604020202020204" pitchFamily="34" charset="0"/>
                          <a:cs typeface="Arial" panose="020B0604020202020204" pitchFamily="34" charset="0"/>
                        </a:rPr>
                        <a:t>No baseline CNS </a:t>
                      </a:r>
                      <a:r>
                        <a:rPr lang="en-US" sz="1000" spc="-30" dirty="0" err="1">
                          <a:latin typeface="Arial" panose="020B0604020202020204" pitchFamily="34" charset="0"/>
                          <a:cs typeface="Arial" panose="020B0604020202020204" pitchFamily="34" charset="0"/>
                        </a:rPr>
                        <a:t>metastases</a:t>
                      </a:r>
                      <a:r>
                        <a:rPr lang="en-US" sz="1000" spc="-30" baseline="30000" dirty="0" err="1"/>
                        <a:t>b</a:t>
                      </a:r>
                      <a:r>
                        <a:rPr lang="en-US" sz="1000" spc="-30" baseline="30000" dirty="0"/>
                        <a:t> </a:t>
                      </a:r>
                      <a:br>
                        <a:rPr lang="en-US" sz="1000" spc="-30" dirty="0">
                          <a:latin typeface="Arial" panose="020B0604020202020204" pitchFamily="34" charset="0"/>
                          <a:cs typeface="Arial" panose="020B0604020202020204" pitchFamily="34" charset="0"/>
                        </a:rPr>
                      </a:br>
                      <a:r>
                        <a:rPr lang="en-US" sz="1000" spc="-30" dirty="0">
                          <a:latin typeface="Arial" panose="020B0604020202020204" pitchFamily="34" charset="0"/>
                          <a:cs typeface="Arial" panose="020B0604020202020204" pitchFamily="34" charset="0"/>
                        </a:rPr>
                        <a:t>(n=31)</a:t>
                      </a:r>
                    </a:p>
                  </a:txBody>
                  <a:tcPr/>
                </a:tc>
                <a:extLst>
                  <a:ext uri="{0D108BD9-81ED-4DB2-BD59-A6C34878D82A}">
                    <a16:rowId xmlns:a16="http://schemas.microsoft.com/office/drawing/2014/main" val="26367546"/>
                  </a:ext>
                </a:extLst>
              </a:tr>
              <a:tr h="0">
                <a:tc>
                  <a:txBody>
                    <a:bodyPr/>
                    <a:lstStyle/>
                    <a:p>
                      <a:r>
                        <a:rPr lang="en-US" sz="1000" spc="-30" dirty="0">
                          <a:latin typeface="Arial" panose="020B0604020202020204" pitchFamily="34" charset="0"/>
                          <a:cs typeface="Arial" panose="020B0604020202020204" pitchFamily="34" charset="0"/>
                        </a:rPr>
                        <a:t>Duration of confirmed </a:t>
                      </a:r>
                      <a:r>
                        <a:rPr lang="en-US" sz="1000" spc="-30" dirty="0" err="1">
                          <a:latin typeface="Arial" panose="020B0604020202020204" pitchFamily="34" charset="0"/>
                          <a:cs typeface="Arial" panose="020B0604020202020204" pitchFamily="34" charset="0"/>
                        </a:rPr>
                        <a:t>response</a:t>
                      </a:r>
                      <a:r>
                        <a:rPr lang="en-US" sz="1000" spc="-30" baseline="30000" dirty="0" err="1">
                          <a:latin typeface="Arial" panose="020B0604020202020204" pitchFamily="34" charset="0"/>
                          <a:cs typeface="Arial" panose="020B0604020202020204" pitchFamily="34" charset="0"/>
                        </a:rPr>
                        <a:t>a</a:t>
                      </a:r>
                      <a:endParaRPr lang="en-US" sz="1000" spc="-30" baseline="30000" dirty="0">
                        <a:latin typeface="Arial" panose="020B0604020202020204" pitchFamily="34" charset="0"/>
                        <a:cs typeface="Arial" panose="020B0604020202020204" pitchFamily="34" charset="0"/>
                      </a:endParaRPr>
                    </a:p>
                  </a:txBody>
                  <a:tcPr/>
                </a:tc>
                <a:tc>
                  <a:txBody>
                    <a:bodyPr/>
                    <a:lstStyle/>
                    <a:p>
                      <a:pPr algn="ctr"/>
                      <a:r>
                        <a:rPr lang="en-US" sz="1000" spc="-30" dirty="0">
                          <a:latin typeface="Arial" panose="020B0604020202020204" pitchFamily="34" charset="0"/>
                          <a:cs typeface="Arial" panose="020B0604020202020204" pitchFamily="34" charset="0"/>
                        </a:rPr>
                        <a:t>n=32</a:t>
                      </a:r>
                    </a:p>
                  </a:txBody>
                  <a:tcPr anchor="ctr"/>
                </a:tc>
                <a:tc>
                  <a:txBody>
                    <a:bodyPr/>
                    <a:lstStyle/>
                    <a:p>
                      <a:pPr algn="ctr"/>
                      <a:r>
                        <a:rPr lang="en-US" sz="1000" spc="-30" dirty="0">
                          <a:latin typeface="Arial" panose="020B0604020202020204" pitchFamily="34" charset="0"/>
                          <a:cs typeface="Arial" panose="020B0604020202020204" pitchFamily="34" charset="0"/>
                        </a:rPr>
                        <a:t>n=12</a:t>
                      </a:r>
                    </a:p>
                  </a:txBody>
                  <a:tcPr anchor="ctr"/>
                </a:tc>
                <a:tc>
                  <a:txBody>
                    <a:bodyPr/>
                    <a:lstStyle/>
                    <a:p>
                      <a:pPr algn="ctr"/>
                      <a:r>
                        <a:rPr lang="en-US" sz="1000" spc="-30" dirty="0">
                          <a:latin typeface="Arial" panose="020B0604020202020204" pitchFamily="34" charset="0"/>
                          <a:cs typeface="Arial" panose="020B0604020202020204" pitchFamily="34" charset="0"/>
                        </a:rPr>
                        <a:t>n=20</a:t>
                      </a:r>
                    </a:p>
                  </a:txBody>
                  <a:tcPr anchor="ctr"/>
                </a:tc>
                <a:extLst>
                  <a:ext uri="{0D108BD9-81ED-4DB2-BD59-A6C34878D82A}">
                    <a16:rowId xmlns:a16="http://schemas.microsoft.com/office/drawing/2014/main" val="3982411562"/>
                  </a:ext>
                </a:extLst>
              </a:tr>
              <a:tr h="0">
                <a:tc>
                  <a:txBody>
                    <a:bodyPr/>
                    <a:lstStyle/>
                    <a:p>
                      <a:r>
                        <a:rPr lang="en-US" sz="1000" spc="-30" dirty="0">
                          <a:latin typeface="Arial" panose="020B0604020202020204" pitchFamily="34" charset="0"/>
                          <a:cs typeface="Arial" panose="020B0604020202020204" pitchFamily="34" charset="0"/>
                        </a:rPr>
                        <a:t>Median, (95% CI), months</a:t>
                      </a:r>
                    </a:p>
                  </a:txBody>
                  <a:tcPr/>
                </a:tc>
                <a:tc>
                  <a:txBody>
                    <a:bodyPr/>
                    <a:lstStyle/>
                    <a:p>
                      <a:pPr algn="ctr"/>
                      <a:r>
                        <a:rPr lang="en-US" sz="1000" spc="-30" dirty="0">
                          <a:latin typeface="Arial" panose="020B0604020202020204" pitchFamily="34" charset="0"/>
                          <a:cs typeface="Arial" panose="020B0604020202020204" pitchFamily="34" charset="0"/>
                        </a:rPr>
                        <a:t>27.3 (19.9-30.9)</a:t>
                      </a:r>
                    </a:p>
                  </a:txBody>
                  <a:tcPr/>
                </a:tc>
                <a:tc>
                  <a:txBody>
                    <a:bodyPr/>
                    <a:lstStyle/>
                    <a:p>
                      <a:pPr algn="ctr"/>
                      <a:r>
                        <a:rPr lang="en-US" sz="1000" spc="-30" dirty="0">
                          <a:latin typeface="Arial" panose="020B0604020202020204" pitchFamily="34" charset="0"/>
                          <a:cs typeface="Arial" panose="020B0604020202020204" pitchFamily="34" charset="0"/>
                        </a:rPr>
                        <a:t>29.4 (27.3-NE)</a:t>
                      </a:r>
                    </a:p>
                  </a:txBody>
                  <a:tcPr/>
                </a:tc>
                <a:tc>
                  <a:txBody>
                    <a:bodyPr/>
                    <a:lstStyle/>
                    <a:p>
                      <a:pPr algn="ctr"/>
                      <a:r>
                        <a:rPr lang="en-US" sz="1000" spc="-30" dirty="0">
                          <a:latin typeface="Arial" panose="020B0604020202020204" pitchFamily="34" charset="0"/>
                          <a:cs typeface="Arial" panose="020B0604020202020204" pitchFamily="34" charset="0"/>
                        </a:rPr>
                        <a:t>27.1 (18.4-NE)</a:t>
                      </a:r>
                    </a:p>
                  </a:txBody>
                  <a:tcPr/>
                </a:tc>
                <a:extLst>
                  <a:ext uri="{0D108BD9-81ED-4DB2-BD59-A6C34878D82A}">
                    <a16:rowId xmlns:a16="http://schemas.microsoft.com/office/drawing/2014/main" val="1896208626"/>
                  </a:ext>
                </a:extLst>
              </a:tr>
              <a:tr h="0">
                <a:tc>
                  <a:txBody>
                    <a:bodyPr/>
                    <a:lstStyle/>
                    <a:p>
                      <a:r>
                        <a:rPr lang="en-US" sz="1000" spc="-30" dirty="0">
                          <a:latin typeface="Arial" panose="020B0604020202020204" pitchFamily="34" charset="0"/>
                          <a:cs typeface="Arial" panose="020B0604020202020204" pitchFamily="34" charset="0"/>
                        </a:rPr>
                        <a:t>Patients with event, n (%)</a:t>
                      </a:r>
                    </a:p>
                  </a:txBody>
                  <a:tcPr/>
                </a:tc>
                <a:tc>
                  <a:txBody>
                    <a:bodyPr/>
                    <a:lstStyle/>
                    <a:p>
                      <a:pPr algn="ctr"/>
                      <a:r>
                        <a:rPr lang="en-US" sz="1000" spc="-30" dirty="0">
                          <a:latin typeface="Arial" panose="020B0604020202020204" pitchFamily="34" charset="0"/>
                          <a:cs typeface="Arial" panose="020B0604020202020204" pitchFamily="34" charset="0"/>
                        </a:rPr>
                        <a:t>15 (46.9)</a:t>
                      </a:r>
                    </a:p>
                  </a:txBody>
                  <a:tcPr/>
                </a:tc>
                <a:tc>
                  <a:txBody>
                    <a:bodyPr/>
                    <a:lstStyle/>
                    <a:p>
                      <a:pPr algn="ctr"/>
                      <a:r>
                        <a:rPr lang="en-US" sz="1000" spc="-30" dirty="0">
                          <a:latin typeface="Arial" panose="020B0604020202020204" pitchFamily="34" charset="0"/>
                          <a:cs typeface="Arial" panose="020B0604020202020204" pitchFamily="34" charset="0"/>
                        </a:rPr>
                        <a:t>6 (50.0)</a:t>
                      </a:r>
                    </a:p>
                  </a:txBody>
                  <a:tcPr/>
                </a:tc>
                <a:tc>
                  <a:txBody>
                    <a:bodyPr/>
                    <a:lstStyle/>
                    <a:p>
                      <a:pPr algn="ctr"/>
                      <a:r>
                        <a:rPr lang="en-US" sz="1000" spc="-30" dirty="0">
                          <a:latin typeface="Arial" panose="020B0604020202020204" pitchFamily="34" charset="0"/>
                          <a:cs typeface="Arial" panose="020B0604020202020204" pitchFamily="34" charset="0"/>
                        </a:rPr>
                        <a:t>9 (45.0)</a:t>
                      </a:r>
                    </a:p>
                  </a:txBody>
                  <a:tcPr/>
                </a:tc>
                <a:extLst>
                  <a:ext uri="{0D108BD9-81ED-4DB2-BD59-A6C34878D82A}">
                    <a16:rowId xmlns:a16="http://schemas.microsoft.com/office/drawing/2014/main" val="2918076013"/>
                  </a:ext>
                </a:extLst>
              </a:tr>
              <a:tr h="0">
                <a:tc>
                  <a:txBody>
                    <a:bodyPr/>
                    <a:lstStyle/>
                    <a:p>
                      <a:r>
                        <a:rPr lang="en-US" sz="1000" spc="-30" dirty="0">
                          <a:latin typeface="Arial" panose="020B0604020202020204" pitchFamily="34" charset="0"/>
                          <a:cs typeface="Arial" panose="020B0604020202020204" pitchFamily="34" charset="0"/>
                        </a:rPr>
                        <a:t>12-month event-free rate, % (95% CI)</a:t>
                      </a:r>
                    </a:p>
                  </a:txBody>
                  <a:tcPr/>
                </a:tc>
                <a:tc>
                  <a:txBody>
                    <a:bodyPr/>
                    <a:lstStyle/>
                    <a:p>
                      <a:pPr algn="ctr"/>
                      <a:r>
                        <a:rPr lang="en-US" sz="1000" spc="-30" dirty="0">
                          <a:latin typeface="Arial" panose="020B0604020202020204" pitchFamily="34" charset="0"/>
                          <a:cs typeface="Arial" panose="020B0604020202020204" pitchFamily="34" charset="0"/>
                        </a:rPr>
                        <a:t>82.4 (68.2-96.5)</a:t>
                      </a:r>
                    </a:p>
                  </a:txBody>
                  <a:tcPr anchor="ctr"/>
                </a:tc>
                <a:tc>
                  <a:txBody>
                    <a:bodyPr/>
                    <a:lstStyle/>
                    <a:p>
                      <a:pPr algn="ctr"/>
                      <a:r>
                        <a:rPr lang="en-US" sz="1000" spc="-30" dirty="0">
                          <a:latin typeface="Arial" panose="020B0604020202020204" pitchFamily="34" charset="0"/>
                          <a:cs typeface="Arial" panose="020B0604020202020204" pitchFamily="34" charset="0"/>
                        </a:rPr>
                        <a:t>91.7 (76.0-100.0)</a:t>
                      </a:r>
                    </a:p>
                  </a:txBody>
                  <a:tcPr anchor="ctr"/>
                </a:tc>
                <a:tc>
                  <a:txBody>
                    <a:bodyPr/>
                    <a:lstStyle/>
                    <a:p>
                      <a:pPr algn="ctr"/>
                      <a:r>
                        <a:rPr lang="en-US" sz="1000" spc="-30" dirty="0">
                          <a:latin typeface="Arial" panose="020B0604020202020204" pitchFamily="34" charset="0"/>
                          <a:cs typeface="Arial" panose="020B0604020202020204" pitchFamily="34" charset="0"/>
                        </a:rPr>
                        <a:t>78.1 (59.0-97.2)</a:t>
                      </a:r>
                    </a:p>
                  </a:txBody>
                  <a:tcPr anchor="ctr"/>
                </a:tc>
                <a:extLst>
                  <a:ext uri="{0D108BD9-81ED-4DB2-BD59-A6C34878D82A}">
                    <a16:rowId xmlns:a16="http://schemas.microsoft.com/office/drawing/2014/main" val="1237642670"/>
                  </a:ext>
                </a:extLst>
              </a:tr>
              <a:tr h="0">
                <a:tc gridSpan="4">
                  <a:txBody>
                    <a:bodyPr/>
                    <a:lstStyle/>
                    <a:p>
                      <a:pPr algn="l"/>
                      <a:r>
                        <a:rPr lang="en-US" sz="1000" spc="-30" dirty="0">
                          <a:latin typeface="Arial" panose="020B0604020202020204" pitchFamily="34" charset="0"/>
                          <a:cs typeface="Arial" panose="020B0604020202020204" pitchFamily="34" charset="0"/>
                        </a:rPr>
                        <a:t>Progression-free </a:t>
                      </a:r>
                      <a:r>
                        <a:rPr lang="en-US" sz="1000" spc="-30" dirty="0" err="1">
                          <a:latin typeface="Arial" panose="020B0604020202020204" pitchFamily="34" charset="0"/>
                          <a:cs typeface="Arial" panose="020B0604020202020204" pitchFamily="34" charset="0"/>
                        </a:rPr>
                        <a:t>survival</a:t>
                      </a:r>
                      <a:r>
                        <a:rPr lang="en-US" sz="1000" spc="-30" baseline="30000" dirty="0" err="1">
                          <a:latin typeface="Arial" panose="020B0604020202020204" pitchFamily="34" charset="0"/>
                          <a:cs typeface="Arial" panose="020B0604020202020204" pitchFamily="34" charset="0"/>
                        </a:rPr>
                        <a:t>a</a:t>
                      </a:r>
                      <a:endParaRPr lang="en-US" sz="1000" spc="-30" baseline="30000" dirty="0">
                        <a:latin typeface="Arial" panose="020B0604020202020204" pitchFamily="34" charset="0"/>
                        <a:cs typeface="Arial" panose="020B0604020202020204" pitchFamily="34" charset="0"/>
                      </a:endParaRPr>
                    </a:p>
                  </a:txBody>
                  <a:tcPr/>
                </a:tc>
                <a:tc hMerge="1">
                  <a:txBody>
                    <a:bodyPr/>
                    <a:lstStyle/>
                    <a:p>
                      <a:endParaRPr lang="en-US" sz="1000" spc="-30" dirty="0">
                        <a:latin typeface="Arial" panose="020B0604020202020204" pitchFamily="34" charset="0"/>
                        <a:cs typeface="Arial" panose="020B0604020202020204" pitchFamily="34" charset="0"/>
                      </a:endParaRPr>
                    </a:p>
                  </a:txBody>
                  <a:tcPr/>
                </a:tc>
                <a:tc hMerge="1">
                  <a:txBody>
                    <a:bodyPr/>
                    <a:lstStyle/>
                    <a:p>
                      <a:endParaRPr lang="en-US" sz="1000" spc="-30" dirty="0">
                        <a:latin typeface="Arial" panose="020B0604020202020204" pitchFamily="34" charset="0"/>
                        <a:cs typeface="Arial" panose="020B0604020202020204" pitchFamily="34" charset="0"/>
                      </a:endParaRPr>
                    </a:p>
                  </a:txBody>
                  <a:tcPr/>
                </a:tc>
                <a:tc hMerge="1">
                  <a:txBody>
                    <a:bodyPr/>
                    <a:lstStyle/>
                    <a:p>
                      <a:endParaRPr lang="en-US" sz="1000" spc="-3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041939"/>
                  </a:ext>
                </a:extLst>
              </a:tr>
              <a:tr h="0">
                <a:tc>
                  <a:txBody>
                    <a:bodyPr/>
                    <a:lstStyle/>
                    <a:p>
                      <a:r>
                        <a:rPr lang="en-US" sz="1000" spc="-30" dirty="0">
                          <a:latin typeface="Arial" panose="020B0604020202020204" pitchFamily="34" charset="0"/>
                          <a:cs typeface="Arial" panose="020B0604020202020204" pitchFamily="34" charset="0"/>
                        </a:rPr>
                        <a:t>Median, (95% CI), months</a:t>
                      </a:r>
                    </a:p>
                  </a:txBody>
                  <a:tcPr/>
                </a:tc>
                <a:tc>
                  <a:txBody>
                    <a:bodyPr/>
                    <a:lstStyle/>
                    <a:p>
                      <a:pPr algn="ctr"/>
                      <a:r>
                        <a:rPr lang="en-US" sz="1000" spc="-30" dirty="0">
                          <a:latin typeface="Arial" panose="020B0604020202020204" pitchFamily="34" charset="0"/>
                          <a:cs typeface="Arial" panose="020B0604020202020204" pitchFamily="34" charset="0"/>
                        </a:rPr>
                        <a:t>28.0 (15.7-30.4)</a:t>
                      </a:r>
                    </a:p>
                  </a:txBody>
                  <a:tcPr/>
                </a:tc>
                <a:tc>
                  <a:txBody>
                    <a:bodyPr/>
                    <a:lstStyle/>
                    <a:p>
                      <a:pPr algn="ctr"/>
                      <a:r>
                        <a:rPr lang="en-US" sz="1000" spc="-30" dirty="0">
                          <a:latin typeface="Arial" panose="020B0604020202020204" pitchFamily="34" charset="0"/>
                          <a:cs typeface="Arial" panose="020B0604020202020204" pitchFamily="34" charset="0"/>
                        </a:rPr>
                        <a:t>28.3 (6.5-30.4)</a:t>
                      </a:r>
                    </a:p>
                  </a:txBody>
                  <a:tcPr/>
                </a:tc>
                <a:tc>
                  <a:txBody>
                    <a:bodyPr/>
                    <a:lstStyle/>
                    <a:p>
                      <a:pPr algn="ctr"/>
                      <a:r>
                        <a:rPr lang="en-US" sz="1000" spc="-30" dirty="0">
                          <a:latin typeface="Arial" panose="020B0604020202020204" pitchFamily="34" charset="0"/>
                          <a:cs typeface="Arial" panose="020B0604020202020204" pitchFamily="34" charset="0"/>
                        </a:rPr>
                        <a:t>28.0 (15.7-NE)</a:t>
                      </a:r>
                    </a:p>
                  </a:txBody>
                  <a:tcPr/>
                </a:tc>
                <a:extLst>
                  <a:ext uri="{0D108BD9-81ED-4DB2-BD59-A6C34878D82A}">
                    <a16:rowId xmlns:a16="http://schemas.microsoft.com/office/drawing/2014/main" val="2881591531"/>
                  </a:ext>
                </a:extLst>
              </a:tr>
              <a:tr h="0">
                <a:tc>
                  <a:txBody>
                    <a:bodyPr/>
                    <a:lstStyle/>
                    <a:p>
                      <a:r>
                        <a:rPr lang="en-US" sz="1000" spc="-30" dirty="0">
                          <a:latin typeface="Arial" panose="020B0604020202020204" pitchFamily="34" charset="0"/>
                          <a:cs typeface="Arial" panose="020B0604020202020204" pitchFamily="34" charset="0"/>
                        </a:rPr>
                        <a:t>Patients with event, n (%)</a:t>
                      </a:r>
                    </a:p>
                  </a:txBody>
                  <a:tcPr/>
                </a:tc>
                <a:tc>
                  <a:txBody>
                    <a:bodyPr/>
                    <a:lstStyle/>
                    <a:p>
                      <a:pPr algn="ctr"/>
                      <a:r>
                        <a:rPr lang="en-US" sz="1000" spc="-30" dirty="0">
                          <a:latin typeface="Arial" panose="020B0604020202020204" pitchFamily="34" charset="0"/>
                          <a:cs typeface="Arial" panose="020B0604020202020204" pitchFamily="34" charset="0"/>
                        </a:rPr>
                        <a:t>25 (49.0)</a:t>
                      </a:r>
                    </a:p>
                  </a:txBody>
                  <a:tcPr/>
                </a:tc>
                <a:tc>
                  <a:txBody>
                    <a:bodyPr/>
                    <a:lstStyle/>
                    <a:p>
                      <a:pPr algn="ctr"/>
                      <a:r>
                        <a:rPr lang="en-US" sz="1000" spc="-30" dirty="0">
                          <a:latin typeface="Arial" panose="020B0604020202020204" pitchFamily="34" charset="0"/>
                          <a:cs typeface="Arial" panose="020B0604020202020204" pitchFamily="34" charset="0"/>
                        </a:rPr>
                        <a:t>11 (55.0)</a:t>
                      </a:r>
                    </a:p>
                  </a:txBody>
                  <a:tcPr/>
                </a:tc>
                <a:tc>
                  <a:txBody>
                    <a:bodyPr/>
                    <a:lstStyle/>
                    <a:p>
                      <a:pPr algn="ctr"/>
                      <a:r>
                        <a:rPr lang="en-US" sz="1000" spc="-30" dirty="0">
                          <a:latin typeface="Arial" panose="020B0604020202020204" pitchFamily="34" charset="0"/>
                          <a:cs typeface="Arial" panose="020B0604020202020204" pitchFamily="34" charset="0"/>
                        </a:rPr>
                        <a:t>14 (45.2)</a:t>
                      </a:r>
                    </a:p>
                  </a:txBody>
                  <a:tcPr/>
                </a:tc>
                <a:extLst>
                  <a:ext uri="{0D108BD9-81ED-4DB2-BD59-A6C34878D82A}">
                    <a16:rowId xmlns:a16="http://schemas.microsoft.com/office/drawing/2014/main" val="4030363071"/>
                  </a:ext>
                </a:extLst>
              </a:tr>
              <a:tr h="0">
                <a:tc>
                  <a:txBody>
                    <a:bodyPr/>
                    <a:lstStyle/>
                    <a:p>
                      <a:r>
                        <a:rPr lang="en-US" sz="1000" spc="-30" dirty="0">
                          <a:latin typeface="Arial" panose="020B0604020202020204" pitchFamily="34" charset="0"/>
                          <a:cs typeface="Arial" panose="020B0604020202020204" pitchFamily="34" charset="0"/>
                        </a:rPr>
                        <a:t>12-month event-free rate, % (95% CI)</a:t>
                      </a:r>
                    </a:p>
                  </a:txBody>
                  <a:tcPr/>
                </a:tc>
                <a:tc>
                  <a:txBody>
                    <a:bodyPr/>
                    <a:lstStyle/>
                    <a:p>
                      <a:pPr algn="ctr"/>
                      <a:r>
                        <a:rPr lang="en-US" sz="1000" spc="-30" dirty="0">
                          <a:latin typeface="Arial" panose="020B0604020202020204" pitchFamily="34" charset="0"/>
                          <a:cs typeface="Arial" panose="020B0604020202020204" pitchFamily="34" charset="0"/>
                        </a:rPr>
                        <a:t>71.6 (58.4-84.7)</a:t>
                      </a:r>
                    </a:p>
                  </a:txBody>
                  <a:tcPr anchor="ctr"/>
                </a:tc>
                <a:tc>
                  <a:txBody>
                    <a:bodyPr/>
                    <a:lstStyle/>
                    <a:p>
                      <a:pPr algn="ctr"/>
                      <a:r>
                        <a:rPr lang="en-US" sz="1000" spc="-30" dirty="0">
                          <a:latin typeface="Arial" panose="020B0604020202020204" pitchFamily="34" charset="0"/>
                          <a:cs typeface="Arial" panose="020B0604020202020204" pitchFamily="34" charset="0"/>
                        </a:rPr>
                        <a:t>65.5 (43.0-87.9)</a:t>
                      </a:r>
                    </a:p>
                  </a:txBody>
                  <a:tcPr anchor="ctr"/>
                </a:tc>
                <a:tc>
                  <a:txBody>
                    <a:bodyPr/>
                    <a:lstStyle/>
                    <a:p>
                      <a:pPr algn="ctr"/>
                      <a:r>
                        <a:rPr lang="en-US" sz="1000" spc="-30" dirty="0">
                          <a:latin typeface="Arial" panose="020B0604020202020204" pitchFamily="34" charset="0"/>
                          <a:cs typeface="Arial" panose="020B0604020202020204" pitchFamily="34" charset="0"/>
                        </a:rPr>
                        <a:t>75.8 (60.1-91.4)</a:t>
                      </a:r>
                    </a:p>
                  </a:txBody>
                  <a:tcPr anchor="ctr"/>
                </a:tc>
                <a:extLst>
                  <a:ext uri="{0D108BD9-81ED-4DB2-BD59-A6C34878D82A}">
                    <a16:rowId xmlns:a16="http://schemas.microsoft.com/office/drawing/2014/main" val="1176988541"/>
                  </a:ext>
                </a:extLst>
              </a:tr>
              <a:tr h="0">
                <a:tc gridSpan="4">
                  <a:txBody>
                    <a:bodyPr/>
                    <a:lstStyle/>
                    <a:p>
                      <a:pPr algn="l"/>
                      <a:r>
                        <a:rPr lang="en-US" sz="1000" spc="-30" dirty="0">
                          <a:latin typeface="Arial" panose="020B0604020202020204" pitchFamily="34" charset="0"/>
                          <a:cs typeface="Arial" panose="020B0604020202020204" pitchFamily="34" charset="0"/>
                        </a:rPr>
                        <a:t>Overall survival</a:t>
                      </a:r>
                    </a:p>
                  </a:txBody>
                  <a:tcPr/>
                </a:tc>
                <a:tc hMerge="1">
                  <a:txBody>
                    <a:bodyPr/>
                    <a:lstStyle/>
                    <a:p>
                      <a:endParaRPr lang="en-US" sz="1000" spc="-30" dirty="0">
                        <a:latin typeface="Arial" panose="020B0604020202020204" pitchFamily="34" charset="0"/>
                        <a:cs typeface="Arial" panose="020B0604020202020204" pitchFamily="34" charset="0"/>
                      </a:endParaRPr>
                    </a:p>
                  </a:txBody>
                  <a:tcPr/>
                </a:tc>
                <a:tc hMerge="1">
                  <a:txBody>
                    <a:bodyPr/>
                    <a:lstStyle/>
                    <a:p>
                      <a:endParaRPr lang="en-US" sz="1000" spc="-30" dirty="0">
                        <a:latin typeface="Arial" panose="020B0604020202020204" pitchFamily="34" charset="0"/>
                        <a:cs typeface="Arial" panose="020B0604020202020204" pitchFamily="34" charset="0"/>
                      </a:endParaRPr>
                    </a:p>
                  </a:txBody>
                  <a:tcPr/>
                </a:tc>
                <a:tc hMerge="1">
                  <a:txBody>
                    <a:bodyPr/>
                    <a:lstStyle/>
                    <a:p>
                      <a:endParaRPr lang="en-US" sz="1000" spc="-3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7291057"/>
                  </a:ext>
                </a:extLst>
              </a:tr>
              <a:tr h="0">
                <a:tc>
                  <a:txBody>
                    <a:bodyPr/>
                    <a:lstStyle/>
                    <a:p>
                      <a:r>
                        <a:rPr lang="en-US" sz="1000" spc="-30" dirty="0">
                          <a:latin typeface="Arial" panose="020B0604020202020204" pitchFamily="34" charset="0"/>
                          <a:cs typeface="Arial" panose="020B0604020202020204" pitchFamily="34" charset="0"/>
                        </a:rPr>
                        <a:t>Median, (95% CI), months</a:t>
                      </a:r>
                    </a:p>
                  </a:txBody>
                  <a:tcPr/>
                </a:tc>
                <a:tc>
                  <a:txBody>
                    <a:bodyPr/>
                    <a:lstStyle/>
                    <a:p>
                      <a:pPr algn="ctr"/>
                      <a:r>
                        <a:rPr lang="en-US" sz="1000" spc="-30" dirty="0">
                          <a:latin typeface="Arial" panose="020B0604020202020204" pitchFamily="34" charset="0"/>
                          <a:cs typeface="Arial" panose="020B0604020202020204" pitchFamily="34" charset="0"/>
                        </a:rPr>
                        <a:t>41.5 (30.9-NE)</a:t>
                      </a:r>
                    </a:p>
                  </a:txBody>
                  <a:tcPr/>
                </a:tc>
                <a:tc>
                  <a:txBody>
                    <a:bodyPr/>
                    <a:lstStyle/>
                    <a:p>
                      <a:pPr algn="ctr"/>
                      <a:r>
                        <a:rPr lang="en-US" sz="1000" spc="-30" dirty="0">
                          <a:latin typeface="Arial" panose="020B0604020202020204" pitchFamily="34" charset="0"/>
                          <a:cs typeface="Arial" panose="020B0604020202020204" pitchFamily="34" charset="0"/>
                        </a:rPr>
                        <a:t>41.5 (28.3-NE)</a:t>
                      </a:r>
                    </a:p>
                  </a:txBody>
                  <a:tcPr/>
                </a:tc>
                <a:tc>
                  <a:txBody>
                    <a:bodyPr/>
                    <a:lstStyle/>
                    <a:p>
                      <a:pPr algn="ctr"/>
                      <a:r>
                        <a:rPr lang="en-US" sz="1000" spc="-30" dirty="0">
                          <a:latin typeface="Arial" panose="020B0604020202020204" pitchFamily="34" charset="0"/>
                          <a:cs typeface="Arial" panose="020B0604020202020204" pitchFamily="34" charset="0"/>
                        </a:rPr>
                        <a:t>NE (30.9-NE)</a:t>
                      </a:r>
                    </a:p>
                  </a:txBody>
                  <a:tcPr/>
                </a:tc>
                <a:extLst>
                  <a:ext uri="{0D108BD9-81ED-4DB2-BD59-A6C34878D82A}">
                    <a16:rowId xmlns:a16="http://schemas.microsoft.com/office/drawing/2014/main" val="2363587918"/>
                  </a:ext>
                </a:extLst>
              </a:tr>
              <a:tr h="0">
                <a:tc>
                  <a:txBody>
                    <a:bodyPr/>
                    <a:lstStyle/>
                    <a:p>
                      <a:r>
                        <a:rPr lang="en-US" sz="1000" spc="-30" dirty="0">
                          <a:latin typeface="Arial" panose="020B0604020202020204" pitchFamily="34" charset="0"/>
                          <a:cs typeface="Arial" panose="020B0604020202020204" pitchFamily="34" charset="0"/>
                        </a:rPr>
                        <a:t>Patients with event, n (%)</a:t>
                      </a:r>
                    </a:p>
                  </a:txBody>
                  <a:tcPr/>
                </a:tc>
                <a:tc>
                  <a:txBody>
                    <a:bodyPr/>
                    <a:lstStyle/>
                    <a:p>
                      <a:pPr algn="ctr"/>
                      <a:r>
                        <a:rPr lang="en-US" sz="1000" spc="-30" dirty="0">
                          <a:latin typeface="Arial" panose="020B0604020202020204" pitchFamily="34" charset="0"/>
                          <a:cs typeface="Arial" panose="020B0604020202020204" pitchFamily="34" charset="0"/>
                        </a:rPr>
                        <a:t>18 (35.3)</a:t>
                      </a:r>
                    </a:p>
                  </a:txBody>
                  <a:tcPr/>
                </a:tc>
                <a:tc>
                  <a:txBody>
                    <a:bodyPr/>
                    <a:lstStyle/>
                    <a:p>
                      <a:pPr algn="ctr"/>
                      <a:r>
                        <a:rPr lang="en-US" sz="1000" spc="-30" dirty="0">
                          <a:latin typeface="Arial" panose="020B0604020202020204" pitchFamily="34" charset="0"/>
                          <a:cs typeface="Arial" panose="020B0604020202020204" pitchFamily="34" charset="0"/>
                        </a:rPr>
                        <a:t>9 (45.0)</a:t>
                      </a:r>
                    </a:p>
                  </a:txBody>
                  <a:tcPr/>
                </a:tc>
                <a:tc>
                  <a:txBody>
                    <a:bodyPr/>
                    <a:lstStyle/>
                    <a:p>
                      <a:pPr algn="ctr"/>
                      <a:r>
                        <a:rPr lang="en-US" sz="1000" spc="-30" dirty="0">
                          <a:latin typeface="Arial" panose="020B0604020202020204" pitchFamily="34" charset="0"/>
                          <a:cs typeface="Arial" panose="020B0604020202020204" pitchFamily="34" charset="0"/>
                        </a:rPr>
                        <a:t>9 (29.0)</a:t>
                      </a:r>
                    </a:p>
                  </a:txBody>
                  <a:tcPr/>
                </a:tc>
                <a:extLst>
                  <a:ext uri="{0D108BD9-81ED-4DB2-BD59-A6C34878D82A}">
                    <a16:rowId xmlns:a16="http://schemas.microsoft.com/office/drawing/2014/main" val="4140613497"/>
                  </a:ext>
                </a:extLst>
              </a:tr>
              <a:tr h="0">
                <a:tc>
                  <a:txBody>
                    <a:bodyPr/>
                    <a:lstStyle/>
                    <a:p>
                      <a:r>
                        <a:rPr lang="en-US" sz="1000" spc="-30" dirty="0">
                          <a:latin typeface="Arial" panose="020B0604020202020204" pitchFamily="34" charset="0"/>
                          <a:cs typeface="Arial" panose="020B0604020202020204" pitchFamily="34" charset="0"/>
                        </a:rPr>
                        <a:t>12-month event-free rate, % (95% CI)</a:t>
                      </a:r>
                    </a:p>
                  </a:txBody>
                  <a:tcPr/>
                </a:tc>
                <a:tc>
                  <a:txBody>
                    <a:bodyPr/>
                    <a:lstStyle/>
                    <a:p>
                      <a:pPr algn="ctr"/>
                      <a:r>
                        <a:rPr lang="en-US" sz="1000" spc="-30" dirty="0">
                          <a:latin typeface="Arial" panose="020B0604020202020204" pitchFamily="34" charset="0"/>
                          <a:cs typeface="Arial" panose="020B0604020202020204" pitchFamily="34" charset="0"/>
                        </a:rPr>
                        <a:t>81.3 (70.3-92.3)</a:t>
                      </a:r>
                    </a:p>
                  </a:txBody>
                  <a:tcPr anchor="ctr"/>
                </a:tc>
                <a:tc>
                  <a:txBody>
                    <a:bodyPr/>
                    <a:lstStyle/>
                    <a:p>
                      <a:pPr algn="ctr"/>
                      <a:r>
                        <a:rPr lang="en-US" sz="1000" spc="-30" dirty="0">
                          <a:latin typeface="Arial" panose="020B0604020202020204" pitchFamily="34" charset="0"/>
                          <a:cs typeface="Arial" panose="020B0604020202020204" pitchFamily="34" charset="0"/>
                        </a:rPr>
                        <a:t>71.6 (50.4-92.8)</a:t>
                      </a:r>
                    </a:p>
                  </a:txBody>
                  <a:tcPr anchor="ctr"/>
                </a:tc>
                <a:tc>
                  <a:txBody>
                    <a:bodyPr/>
                    <a:lstStyle/>
                    <a:p>
                      <a:pPr algn="ctr"/>
                      <a:r>
                        <a:rPr lang="en-US" sz="1000" spc="-30" dirty="0">
                          <a:latin typeface="Arial" panose="020B0604020202020204" pitchFamily="34" charset="0"/>
                          <a:cs typeface="Arial" panose="020B0604020202020204" pitchFamily="34" charset="0"/>
                        </a:rPr>
                        <a:t>86.8 (74.7-98.9)</a:t>
                      </a:r>
                    </a:p>
                  </a:txBody>
                  <a:tcPr anchor="ctr"/>
                </a:tc>
                <a:extLst>
                  <a:ext uri="{0D108BD9-81ED-4DB2-BD59-A6C34878D82A}">
                    <a16:rowId xmlns:a16="http://schemas.microsoft.com/office/drawing/2014/main" val="4121903627"/>
                  </a:ext>
                </a:extLst>
              </a:tr>
            </a:tbl>
          </a:graphicData>
        </a:graphic>
      </p:graphicFrame>
      <p:sp>
        <p:nvSpPr>
          <p:cNvPr id="18" name="Content Placeholder 17">
            <a:extLst>
              <a:ext uri="{FF2B5EF4-FFF2-40B4-BE49-F238E27FC236}">
                <a16:creationId xmlns:a16="http://schemas.microsoft.com/office/drawing/2014/main" id="{8240E3F6-0B71-5F2D-FE31-47F9BDBDEC28}"/>
              </a:ext>
            </a:extLst>
          </p:cNvPr>
          <p:cNvSpPr>
            <a:spLocks noGrp="1"/>
          </p:cNvSpPr>
          <p:nvPr>
            <p:ph sz="quarter" idx="15"/>
          </p:nvPr>
        </p:nvSpPr>
        <p:spPr/>
        <p:txBody>
          <a:bodyPr anchor="b" anchorCtr="0"/>
          <a:lstStyle/>
          <a:p>
            <a:r>
              <a:rPr lang="en-US" baseline="30000" dirty="0"/>
              <a:t>a</a:t>
            </a:r>
            <a:r>
              <a:rPr lang="en-US" dirty="0"/>
              <a:t> As assessed by BICR; </a:t>
            </a:r>
            <a:r>
              <a:rPr lang="en-US" baseline="30000" dirty="0"/>
              <a:t>b </a:t>
            </a:r>
            <a:r>
              <a:rPr lang="en-US" dirty="0"/>
              <a:t>CNS disease status determined by the investigator</a:t>
            </a:r>
          </a:p>
          <a:p>
            <a:r>
              <a:rPr lang="en-GB" dirty="0"/>
              <a:t>BICR, blinded independent central review; CI, confidence interval; CNS, central nervous system; NE, not estimable </a:t>
            </a:r>
          </a:p>
          <a:p>
            <a:r>
              <a:rPr lang="en-GB" dirty="0"/>
              <a:t>Cho BC, et al. Lung Cancer. 2024;188:107442</a:t>
            </a:r>
          </a:p>
        </p:txBody>
      </p:sp>
      <p:sp>
        <p:nvSpPr>
          <p:cNvPr id="5" name="Slide Number Placeholder 4">
            <a:extLst>
              <a:ext uri="{FF2B5EF4-FFF2-40B4-BE49-F238E27FC236}">
                <a16:creationId xmlns:a16="http://schemas.microsoft.com/office/drawing/2014/main" id="{2D41D183-4401-0B9C-AB23-DF8AF90266B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31</a:t>
            </a:fld>
            <a:endParaRPr lang="en-GB" dirty="0"/>
          </a:p>
        </p:txBody>
      </p:sp>
      <p:sp>
        <p:nvSpPr>
          <p:cNvPr id="20" name="TextBox 19">
            <a:extLst>
              <a:ext uri="{FF2B5EF4-FFF2-40B4-BE49-F238E27FC236}">
                <a16:creationId xmlns:a16="http://schemas.microsoft.com/office/drawing/2014/main" id="{1EBAB00A-4912-E1ED-B9D3-4996A248E3B4}"/>
              </a:ext>
            </a:extLst>
          </p:cNvPr>
          <p:cNvSpPr txBox="1"/>
          <p:nvPr/>
        </p:nvSpPr>
        <p:spPr>
          <a:xfrm rot="16200000">
            <a:off x="-891766" y="3014773"/>
            <a:ext cx="2785443"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Duration of response by BICR (%)</a:t>
            </a:r>
          </a:p>
        </p:txBody>
      </p:sp>
      <p:sp>
        <p:nvSpPr>
          <p:cNvPr id="21" name="TextBox 20">
            <a:extLst>
              <a:ext uri="{FF2B5EF4-FFF2-40B4-BE49-F238E27FC236}">
                <a16:creationId xmlns:a16="http://schemas.microsoft.com/office/drawing/2014/main" id="{24A85918-9862-EFAC-8540-A267D0FBF45A}"/>
              </a:ext>
            </a:extLst>
          </p:cNvPr>
          <p:cNvSpPr txBox="1"/>
          <p:nvPr/>
        </p:nvSpPr>
        <p:spPr>
          <a:xfrm>
            <a:off x="551384" y="428380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22" name="TextBox 21">
            <a:extLst>
              <a:ext uri="{FF2B5EF4-FFF2-40B4-BE49-F238E27FC236}">
                <a16:creationId xmlns:a16="http://schemas.microsoft.com/office/drawing/2014/main" id="{C4601EE1-D6E8-4D57-F278-2A02E042146D}"/>
              </a:ext>
            </a:extLst>
          </p:cNvPr>
          <p:cNvSpPr txBox="1"/>
          <p:nvPr/>
        </p:nvSpPr>
        <p:spPr>
          <a:xfrm>
            <a:off x="551384" y="401747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a:t>
            </a:r>
          </a:p>
        </p:txBody>
      </p:sp>
      <p:sp>
        <p:nvSpPr>
          <p:cNvPr id="23" name="TextBox 22">
            <a:extLst>
              <a:ext uri="{FF2B5EF4-FFF2-40B4-BE49-F238E27FC236}">
                <a16:creationId xmlns:a16="http://schemas.microsoft.com/office/drawing/2014/main" id="{B025D72C-AC4C-5374-E88E-1E064B2D6CDC}"/>
              </a:ext>
            </a:extLst>
          </p:cNvPr>
          <p:cNvSpPr txBox="1"/>
          <p:nvPr/>
        </p:nvSpPr>
        <p:spPr>
          <a:xfrm>
            <a:off x="551384" y="375114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24" name="TextBox 23">
            <a:extLst>
              <a:ext uri="{FF2B5EF4-FFF2-40B4-BE49-F238E27FC236}">
                <a16:creationId xmlns:a16="http://schemas.microsoft.com/office/drawing/2014/main" id="{F5A5A711-0E7E-AB13-F96F-2EB220B268FF}"/>
              </a:ext>
            </a:extLst>
          </p:cNvPr>
          <p:cNvSpPr txBox="1"/>
          <p:nvPr/>
        </p:nvSpPr>
        <p:spPr>
          <a:xfrm>
            <a:off x="551384" y="348481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30</a:t>
            </a:r>
          </a:p>
        </p:txBody>
      </p:sp>
      <p:sp>
        <p:nvSpPr>
          <p:cNvPr id="25" name="TextBox 24">
            <a:extLst>
              <a:ext uri="{FF2B5EF4-FFF2-40B4-BE49-F238E27FC236}">
                <a16:creationId xmlns:a16="http://schemas.microsoft.com/office/drawing/2014/main" id="{22203137-DEAA-34E4-F12C-958BAED94101}"/>
              </a:ext>
            </a:extLst>
          </p:cNvPr>
          <p:cNvSpPr txBox="1"/>
          <p:nvPr/>
        </p:nvSpPr>
        <p:spPr>
          <a:xfrm>
            <a:off x="551384" y="162050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26" name="TextBox 25">
            <a:extLst>
              <a:ext uri="{FF2B5EF4-FFF2-40B4-BE49-F238E27FC236}">
                <a16:creationId xmlns:a16="http://schemas.microsoft.com/office/drawing/2014/main" id="{D3DD995B-7AF4-9F5E-113C-B409E0BCD684}"/>
              </a:ext>
            </a:extLst>
          </p:cNvPr>
          <p:cNvSpPr txBox="1"/>
          <p:nvPr/>
        </p:nvSpPr>
        <p:spPr>
          <a:xfrm>
            <a:off x="551384" y="188683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90</a:t>
            </a:r>
          </a:p>
        </p:txBody>
      </p:sp>
      <p:sp>
        <p:nvSpPr>
          <p:cNvPr id="27" name="TextBox 26">
            <a:extLst>
              <a:ext uri="{FF2B5EF4-FFF2-40B4-BE49-F238E27FC236}">
                <a16:creationId xmlns:a16="http://schemas.microsoft.com/office/drawing/2014/main" id="{5DBABFF3-DB8C-E560-95F7-71E6642DB21F}"/>
              </a:ext>
            </a:extLst>
          </p:cNvPr>
          <p:cNvSpPr txBox="1"/>
          <p:nvPr/>
        </p:nvSpPr>
        <p:spPr>
          <a:xfrm>
            <a:off x="551384" y="215316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28" name="TextBox 27">
            <a:extLst>
              <a:ext uri="{FF2B5EF4-FFF2-40B4-BE49-F238E27FC236}">
                <a16:creationId xmlns:a16="http://schemas.microsoft.com/office/drawing/2014/main" id="{1FC3EC9F-2284-8B10-E431-2AECB6DEDBB6}"/>
              </a:ext>
            </a:extLst>
          </p:cNvPr>
          <p:cNvSpPr txBox="1"/>
          <p:nvPr/>
        </p:nvSpPr>
        <p:spPr>
          <a:xfrm>
            <a:off x="551384" y="241949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70</a:t>
            </a:r>
          </a:p>
        </p:txBody>
      </p:sp>
      <p:sp>
        <p:nvSpPr>
          <p:cNvPr id="29" name="TextBox 28">
            <a:extLst>
              <a:ext uri="{FF2B5EF4-FFF2-40B4-BE49-F238E27FC236}">
                <a16:creationId xmlns:a16="http://schemas.microsoft.com/office/drawing/2014/main" id="{56BBDE2C-7FBC-8A95-2BCF-B2B38E386255}"/>
              </a:ext>
            </a:extLst>
          </p:cNvPr>
          <p:cNvSpPr txBox="1"/>
          <p:nvPr/>
        </p:nvSpPr>
        <p:spPr>
          <a:xfrm>
            <a:off x="551384" y="268582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30" name="TextBox 29">
            <a:extLst>
              <a:ext uri="{FF2B5EF4-FFF2-40B4-BE49-F238E27FC236}">
                <a16:creationId xmlns:a16="http://schemas.microsoft.com/office/drawing/2014/main" id="{ED8F5316-BD51-044D-CFF9-D3A26419CBDB}"/>
              </a:ext>
            </a:extLst>
          </p:cNvPr>
          <p:cNvSpPr txBox="1"/>
          <p:nvPr/>
        </p:nvSpPr>
        <p:spPr>
          <a:xfrm>
            <a:off x="551384" y="295215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50</a:t>
            </a:r>
          </a:p>
        </p:txBody>
      </p:sp>
      <p:sp>
        <p:nvSpPr>
          <p:cNvPr id="31" name="TextBox 30">
            <a:extLst>
              <a:ext uri="{FF2B5EF4-FFF2-40B4-BE49-F238E27FC236}">
                <a16:creationId xmlns:a16="http://schemas.microsoft.com/office/drawing/2014/main" id="{1AE334F4-5FD8-82ED-09D3-2D80A50C6879}"/>
              </a:ext>
            </a:extLst>
          </p:cNvPr>
          <p:cNvSpPr txBox="1"/>
          <p:nvPr/>
        </p:nvSpPr>
        <p:spPr>
          <a:xfrm>
            <a:off x="551384" y="321848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37" name="TextBox 36">
            <a:extLst>
              <a:ext uri="{FF2B5EF4-FFF2-40B4-BE49-F238E27FC236}">
                <a16:creationId xmlns:a16="http://schemas.microsoft.com/office/drawing/2014/main" id="{A358FF41-6BAB-C241-5738-395672F66512}"/>
              </a:ext>
            </a:extLst>
          </p:cNvPr>
          <p:cNvSpPr txBox="1"/>
          <p:nvPr/>
        </p:nvSpPr>
        <p:spPr>
          <a:xfrm>
            <a:off x="2495598" y="4859868"/>
            <a:ext cx="244827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38" name="TextBox 37">
            <a:extLst>
              <a:ext uri="{FF2B5EF4-FFF2-40B4-BE49-F238E27FC236}">
                <a16:creationId xmlns:a16="http://schemas.microsoft.com/office/drawing/2014/main" id="{DFF5DFD1-61D1-6F2A-82E4-89EC59A93E8C}"/>
              </a:ext>
            </a:extLst>
          </p:cNvPr>
          <p:cNvSpPr txBox="1"/>
          <p:nvPr/>
        </p:nvSpPr>
        <p:spPr>
          <a:xfrm>
            <a:off x="83941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32</a:t>
            </a:r>
          </a:p>
        </p:txBody>
      </p:sp>
      <p:sp>
        <p:nvSpPr>
          <p:cNvPr id="47" name="TextBox 46">
            <a:extLst>
              <a:ext uri="{FF2B5EF4-FFF2-40B4-BE49-F238E27FC236}">
                <a16:creationId xmlns:a16="http://schemas.microsoft.com/office/drawing/2014/main" id="{08236EAD-CE08-D543-AF11-ED7014EE2CEA}"/>
              </a:ext>
            </a:extLst>
          </p:cNvPr>
          <p:cNvSpPr txBox="1"/>
          <p:nvPr/>
        </p:nvSpPr>
        <p:spPr>
          <a:xfrm>
            <a:off x="1559496" y="3923764"/>
            <a:ext cx="828650" cy="395429"/>
          </a:xfrm>
          <a:prstGeom prst="rect">
            <a:avLst/>
          </a:prstGeom>
          <a:noFill/>
        </p:spPr>
        <p:txBody>
          <a:bodyPr wrap="square" lIns="0" tIns="0" rIns="0" bIns="0" rtlCol="0">
            <a:spAutoFit/>
          </a:bodyPr>
          <a:lstStyle/>
          <a:p>
            <a:pPr>
              <a:lnSpc>
                <a:spcPct val="136000"/>
              </a:lnSpc>
            </a:pPr>
            <a:r>
              <a:rPr lang="en-GB" sz="1000" dirty="0">
                <a:latin typeface="Arial" panose="020B0604020202020204" pitchFamily="34" charset="0"/>
                <a:ea typeface="Aileron" charset="0"/>
                <a:cs typeface="Arial" panose="020B0604020202020204" pitchFamily="34" charset="0"/>
              </a:rPr>
              <a:t>Total (N=51)</a:t>
            </a:r>
          </a:p>
          <a:p>
            <a:pPr>
              <a:lnSpc>
                <a:spcPct val="136000"/>
              </a:lnSpc>
            </a:pPr>
            <a:r>
              <a:rPr lang="en-GB" sz="1000" dirty="0">
                <a:latin typeface="Arial" panose="020B0604020202020204" pitchFamily="34" charset="0"/>
                <a:ea typeface="Aileron" charset="0"/>
                <a:cs typeface="Arial" panose="020B0604020202020204" pitchFamily="34" charset="0"/>
              </a:rPr>
              <a:t>Censored</a:t>
            </a:r>
          </a:p>
        </p:txBody>
      </p:sp>
      <p:sp>
        <p:nvSpPr>
          <p:cNvPr id="103" name="TextBox 102">
            <a:extLst>
              <a:ext uri="{FF2B5EF4-FFF2-40B4-BE49-F238E27FC236}">
                <a16:creationId xmlns:a16="http://schemas.microsoft.com/office/drawing/2014/main" id="{9BC3A813-91AF-F7AF-8398-2654608EFBB3}"/>
              </a:ext>
            </a:extLst>
          </p:cNvPr>
          <p:cNvSpPr txBox="1"/>
          <p:nvPr/>
        </p:nvSpPr>
        <p:spPr>
          <a:xfrm>
            <a:off x="-22150" y="4931876"/>
            <a:ext cx="758434" cy="369332"/>
          </a:xfrm>
          <a:prstGeom prst="rect">
            <a:avLst/>
          </a:prstGeom>
          <a:noFill/>
        </p:spPr>
        <p:txBody>
          <a:bodyPr wrap="squar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No. at</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risk</a:t>
            </a:r>
          </a:p>
        </p:txBody>
      </p:sp>
      <p:grpSp>
        <p:nvGrpSpPr>
          <p:cNvPr id="107" name="Graphic 104">
            <a:extLst>
              <a:ext uri="{FF2B5EF4-FFF2-40B4-BE49-F238E27FC236}">
                <a16:creationId xmlns:a16="http://schemas.microsoft.com/office/drawing/2014/main" id="{51BEDD39-FC58-B261-D8D1-52706C18A79E}"/>
              </a:ext>
            </a:extLst>
          </p:cNvPr>
          <p:cNvGrpSpPr/>
          <p:nvPr/>
        </p:nvGrpSpPr>
        <p:grpSpPr>
          <a:xfrm>
            <a:off x="912127" y="1673344"/>
            <a:ext cx="5497456" cy="2903902"/>
            <a:chOff x="912127" y="1394604"/>
            <a:chExt cx="5497456" cy="2903902"/>
          </a:xfrm>
          <a:noFill/>
        </p:grpSpPr>
        <p:sp>
          <p:nvSpPr>
            <p:cNvPr id="108" name="Freeform 107">
              <a:extLst>
                <a:ext uri="{FF2B5EF4-FFF2-40B4-BE49-F238E27FC236}">
                  <a16:creationId xmlns:a16="http://schemas.microsoft.com/office/drawing/2014/main" id="{73BB316D-4040-17C9-2F57-AC0635605D6E}"/>
                </a:ext>
              </a:extLst>
            </p:cNvPr>
            <p:cNvSpPr/>
            <p:nvPr/>
          </p:nvSpPr>
          <p:spPr>
            <a:xfrm>
              <a:off x="981153" y="1394604"/>
              <a:ext cx="5428430" cy="2830326"/>
            </a:xfrm>
            <a:custGeom>
              <a:avLst/>
              <a:gdLst>
                <a:gd name="connsiteX0" fmla="*/ 1786 w 5428430"/>
                <a:gd name="connsiteY0" fmla="*/ 0 h 2830326"/>
                <a:gd name="connsiteX1" fmla="*/ 1786 w 5428430"/>
                <a:gd name="connsiteY1" fmla="*/ 2830199 h 2830326"/>
                <a:gd name="connsiteX2" fmla="*/ 5428431 w 5428430"/>
                <a:gd name="connsiteY2" fmla="*/ 2830327 h 2830326"/>
                <a:gd name="connsiteX3" fmla="*/ 0 w 5428430"/>
                <a:gd name="connsiteY3" fmla="*/ 2830327 h 2830326"/>
              </a:gdLst>
              <a:ahLst/>
              <a:cxnLst>
                <a:cxn ang="0">
                  <a:pos x="connsiteX0" y="connsiteY0"/>
                </a:cxn>
                <a:cxn ang="0">
                  <a:pos x="connsiteX1" y="connsiteY1"/>
                </a:cxn>
                <a:cxn ang="0">
                  <a:pos x="connsiteX2" y="connsiteY2"/>
                </a:cxn>
                <a:cxn ang="0">
                  <a:pos x="connsiteX3" y="connsiteY3"/>
                </a:cxn>
              </a:cxnLst>
              <a:rect l="l" t="t" r="r" b="b"/>
              <a:pathLst>
                <a:path w="5428430" h="2830326">
                  <a:moveTo>
                    <a:pt x="1786" y="0"/>
                  </a:moveTo>
                  <a:lnTo>
                    <a:pt x="1786" y="2830199"/>
                  </a:lnTo>
                  <a:moveTo>
                    <a:pt x="5428431" y="2830327"/>
                  </a:moveTo>
                  <a:lnTo>
                    <a:pt x="0" y="2830327"/>
                  </a:lnTo>
                </a:path>
              </a:pathLst>
            </a:custGeom>
            <a:noFill/>
            <a:ln w="12751" cap="flat">
              <a:solidFill>
                <a:srgbClr val="231F20"/>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4FCEE18-CCAB-4D47-3367-B26C1CA040E9}"/>
                </a:ext>
              </a:extLst>
            </p:cNvPr>
            <p:cNvSpPr/>
            <p:nvPr/>
          </p:nvSpPr>
          <p:spPr>
            <a:xfrm>
              <a:off x="981153"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356C4754-551F-4EE7-AB47-8C87E9E30303}"/>
                </a:ext>
              </a:extLst>
            </p:cNvPr>
            <p:cNvSpPr/>
            <p:nvPr/>
          </p:nvSpPr>
          <p:spPr>
            <a:xfrm>
              <a:off x="1435500"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E34D34E6-A2B4-C82B-ABEA-D78123677A73}"/>
                </a:ext>
              </a:extLst>
            </p:cNvPr>
            <p:cNvSpPr/>
            <p:nvPr/>
          </p:nvSpPr>
          <p:spPr>
            <a:xfrm>
              <a:off x="2819465"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70C04D7F-27B3-9E03-1B9A-AD3B0654D09B}"/>
                </a:ext>
              </a:extLst>
            </p:cNvPr>
            <p:cNvSpPr/>
            <p:nvPr/>
          </p:nvSpPr>
          <p:spPr>
            <a:xfrm>
              <a:off x="2360397"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F209E51-B5CF-B5D4-A3BE-47A0ED79F61D}"/>
                </a:ext>
              </a:extLst>
            </p:cNvPr>
            <p:cNvSpPr/>
            <p:nvPr/>
          </p:nvSpPr>
          <p:spPr>
            <a:xfrm>
              <a:off x="1896609"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112D72D-9702-4779-2B44-96D8EE902893}"/>
                </a:ext>
              </a:extLst>
            </p:cNvPr>
            <p:cNvSpPr/>
            <p:nvPr/>
          </p:nvSpPr>
          <p:spPr>
            <a:xfrm>
              <a:off x="3284019"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E50BB26-7D6E-6975-7E65-EB7487A3795D}"/>
                </a:ext>
              </a:extLst>
            </p:cNvPr>
            <p:cNvSpPr/>
            <p:nvPr/>
          </p:nvSpPr>
          <p:spPr>
            <a:xfrm>
              <a:off x="4662881"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B41FE8A-D0AC-0493-FD34-CE10C8B469DB}"/>
                </a:ext>
              </a:extLst>
            </p:cNvPr>
            <p:cNvSpPr/>
            <p:nvPr/>
          </p:nvSpPr>
          <p:spPr>
            <a:xfrm>
              <a:off x="5587906"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C11B345C-A814-86B9-50B8-37886EFA357C}"/>
                </a:ext>
              </a:extLst>
            </p:cNvPr>
            <p:cNvSpPr/>
            <p:nvPr/>
          </p:nvSpPr>
          <p:spPr>
            <a:xfrm>
              <a:off x="4207513"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8EA790-3344-E6BF-E50B-3ABF4DEC448A}"/>
                </a:ext>
              </a:extLst>
            </p:cNvPr>
            <p:cNvSpPr/>
            <p:nvPr/>
          </p:nvSpPr>
          <p:spPr>
            <a:xfrm>
              <a:off x="5123990"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914E655-2A7D-9DF5-67D8-F1AAEF42E7A5}"/>
                </a:ext>
              </a:extLst>
            </p:cNvPr>
            <p:cNvSpPr/>
            <p:nvPr/>
          </p:nvSpPr>
          <p:spPr>
            <a:xfrm>
              <a:off x="6048888"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A77390B-7641-FCF9-C4C2-FDD20178BB19}"/>
                </a:ext>
              </a:extLst>
            </p:cNvPr>
            <p:cNvSpPr/>
            <p:nvPr/>
          </p:nvSpPr>
          <p:spPr>
            <a:xfrm>
              <a:off x="3737983" y="4222507"/>
              <a:ext cx="12758" cy="75999"/>
            </a:xfrm>
            <a:custGeom>
              <a:avLst/>
              <a:gdLst>
                <a:gd name="connsiteX0" fmla="*/ 0 w 12758"/>
                <a:gd name="connsiteY0" fmla="*/ 0 h 75999"/>
                <a:gd name="connsiteX1" fmla="*/ 0 w 12758"/>
                <a:gd name="connsiteY1" fmla="*/ 75999 h 75999"/>
              </a:gdLst>
              <a:ahLst/>
              <a:cxnLst>
                <a:cxn ang="0">
                  <a:pos x="connsiteX0" y="connsiteY0"/>
                </a:cxn>
                <a:cxn ang="0">
                  <a:pos x="connsiteX1" y="connsiteY1"/>
                </a:cxn>
              </a:cxnLst>
              <a:rect l="l" t="t" r="r" b="b"/>
              <a:pathLst>
                <a:path w="12758" h="75999">
                  <a:moveTo>
                    <a:pt x="0" y="0"/>
                  </a:moveTo>
                  <a:lnTo>
                    <a:pt x="0" y="75999"/>
                  </a:lnTo>
                </a:path>
              </a:pathLst>
            </a:custGeom>
            <a:ln w="12751" cap="flat">
              <a:solidFill>
                <a:srgbClr val="231F20"/>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AA773E4-449C-214B-EE34-CB5DA2D0C545}"/>
                </a:ext>
              </a:extLst>
            </p:cNvPr>
            <p:cNvSpPr/>
            <p:nvPr/>
          </p:nvSpPr>
          <p:spPr>
            <a:xfrm>
              <a:off x="3078983" y="2806706"/>
              <a:ext cx="12758" cy="1418988"/>
            </a:xfrm>
            <a:custGeom>
              <a:avLst/>
              <a:gdLst>
                <a:gd name="connsiteX0" fmla="*/ 0 w 12758"/>
                <a:gd name="connsiteY0" fmla="*/ 0 h 1418988"/>
                <a:gd name="connsiteX1" fmla="*/ 0 w 12758"/>
                <a:gd name="connsiteY1" fmla="*/ 1418989 h 1418988"/>
              </a:gdLst>
              <a:ahLst/>
              <a:cxnLst>
                <a:cxn ang="0">
                  <a:pos x="connsiteX0" y="connsiteY0"/>
                </a:cxn>
                <a:cxn ang="0">
                  <a:pos x="connsiteX1" y="connsiteY1"/>
                </a:cxn>
              </a:cxnLst>
              <a:rect l="l" t="t" r="r" b="b"/>
              <a:pathLst>
                <a:path w="12758" h="1418988">
                  <a:moveTo>
                    <a:pt x="0" y="0"/>
                  </a:moveTo>
                  <a:lnTo>
                    <a:pt x="0" y="1418989"/>
                  </a:lnTo>
                </a:path>
              </a:pathLst>
            </a:custGeom>
            <a:ln w="12751" cap="flat">
              <a:solidFill>
                <a:srgbClr val="808285"/>
              </a:solidFill>
              <a:custDash>
                <a:ds d="150000" sp="150000"/>
              </a:custDash>
              <a:miter/>
            </a:ln>
          </p:spPr>
          <p:txBody>
            <a:bodyPr rtlCol="0" anchor="ctr"/>
            <a:lstStyle/>
            <a:p>
              <a:endParaRPr lang="en-US"/>
            </a:p>
          </p:txBody>
        </p:sp>
        <p:sp>
          <p:nvSpPr>
            <p:cNvPr id="122" name="Freeform 121">
              <a:extLst>
                <a:ext uri="{FF2B5EF4-FFF2-40B4-BE49-F238E27FC236}">
                  <a16:creationId xmlns:a16="http://schemas.microsoft.com/office/drawing/2014/main" id="{DAC89952-0FAC-CE96-C767-BA507ABEFE2D}"/>
                </a:ext>
              </a:extLst>
            </p:cNvPr>
            <p:cNvSpPr/>
            <p:nvPr/>
          </p:nvSpPr>
          <p:spPr>
            <a:xfrm>
              <a:off x="912127" y="1745143"/>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55F0BC1-C901-E5D6-F230-1BB6A8B3D8F1}"/>
                </a:ext>
              </a:extLst>
            </p:cNvPr>
            <p:cNvSpPr/>
            <p:nvPr/>
          </p:nvSpPr>
          <p:spPr>
            <a:xfrm>
              <a:off x="912127" y="2805304"/>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F9D0788-6347-B9CF-07FC-8C31513BD406}"/>
                </a:ext>
              </a:extLst>
            </p:cNvPr>
            <p:cNvSpPr/>
            <p:nvPr/>
          </p:nvSpPr>
          <p:spPr>
            <a:xfrm>
              <a:off x="912127" y="1475193"/>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0B45A16-E693-E5FB-373E-0D964696792E}"/>
                </a:ext>
              </a:extLst>
            </p:cNvPr>
            <p:cNvSpPr/>
            <p:nvPr/>
          </p:nvSpPr>
          <p:spPr>
            <a:xfrm>
              <a:off x="986256" y="2809767"/>
              <a:ext cx="2092726" cy="12751"/>
            </a:xfrm>
            <a:custGeom>
              <a:avLst/>
              <a:gdLst>
                <a:gd name="connsiteX0" fmla="*/ 2092726 w 2092726"/>
                <a:gd name="connsiteY0" fmla="*/ 0 h 12751"/>
                <a:gd name="connsiteX1" fmla="*/ 0 w 2092726"/>
                <a:gd name="connsiteY1" fmla="*/ 0 h 12751"/>
              </a:gdLst>
              <a:ahLst/>
              <a:cxnLst>
                <a:cxn ang="0">
                  <a:pos x="connsiteX0" y="connsiteY0"/>
                </a:cxn>
                <a:cxn ang="0">
                  <a:pos x="connsiteX1" y="connsiteY1"/>
                </a:cxn>
              </a:cxnLst>
              <a:rect l="l" t="t" r="r" b="b"/>
              <a:pathLst>
                <a:path w="2092726" h="12751">
                  <a:moveTo>
                    <a:pt x="2092726" y="0"/>
                  </a:moveTo>
                  <a:lnTo>
                    <a:pt x="0" y="0"/>
                  </a:lnTo>
                </a:path>
              </a:pathLst>
            </a:custGeom>
            <a:ln w="12751" cap="flat">
              <a:solidFill>
                <a:srgbClr val="808285"/>
              </a:solidFill>
              <a:custDash>
                <a:ds d="150000" sp="150000"/>
              </a:custDash>
              <a:miter/>
            </a:ln>
          </p:spPr>
          <p:txBody>
            <a:bodyPr rtlCol="0" anchor="ctr"/>
            <a:lstStyle/>
            <a:p>
              <a:endParaRPr lang="en-US"/>
            </a:p>
          </p:txBody>
        </p:sp>
        <p:sp>
          <p:nvSpPr>
            <p:cNvPr id="126" name="Freeform 125">
              <a:extLst>
                <a:ext uri="{FF2B5EF4-FFF2-40B4-BE49-F238E27FC236}">
                  <a16:creationId xmlns:a16="http://schemas.microsoft.com/office/drawing/2014/main" id="{D8AC9ED5-5059-23A5-2C9D-A472A54C0F98}"/>
                </a:ext>
              </a:extLst>
            </p:cNvPr>
            <p:cNvSpPr/>
            <p:nvPr/>
          </p:nvSpPr>
          <p:spPr>
            <a:xfrm>
              <a:off x="912127" y="2010884"/>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6EC4484-9015-BAC1-D5E4-78D5F779FBCE}"/>
                </a:ext>
              </a:extLst>
            </p:cNvPr>
            <p:cNvSpPr/>
            <p:nvPr/>
          </p:nvSpPr>
          <p:spPr>
            <a:xfrm>
              <a:off x="912127" y="2268082"/>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55363233-B80E-67ED-4951-8CD6D3DE012F}"/>
                </a:ext>
              </a:extLst>
            </p:cNvPr>
            <p:cNvSpPr/>
            <p:nvPr/>
          </p:nvSpPr>
          <p:spPr>
            <a:xfrm>
              <a:off x="912127" y="2537394"/>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0DFE1F2-8F33-CDF2-07B6-40F45BFC5BD8}"/>
                </a:ext>
              </a:extLst>
            </p:cNvPr>
            <p:cNvSpPr/>
            <p:nvPr/>
          </p:nvSpPr>
          <p:spPr>
            <a:xfrm>
              <a:off x="912127" y="3068878"/>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869CA663-E2EE-E82B-F8DF-00FA301ABFC4}"/>
                </a:ext>
              </a:extLst>
            </p:cNvPr>
            <p:cNvSpPr/>
            <p:nvPr/>
          </p:nvSpPr>
          <p:spPr>
            <a:xfrm>
              <a:off x="912127" y="3337425"/>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19C956A-30DE-ECE1-08FA-01136D9B9971}"/>
                </a:ext>
              </a:extLst>
            </p:cNvPr>
            <p:cNvSpPr/>
            <p:nvPr/>
          </p:nvSpPr>
          <p:spPr>
            <a:xfrm>
              <a:off x="912127" y="3609542"/>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E17A87E-F9EE-1775-1239-B999C2BE70FC}"/>
                </a:ext>
              </a:extLst>
            </p:cNvPr>
            <p:cNvSpPr/>
            <p:nvPr/>
          </p:nvSpPr>
          <p:spPr>
            <a:xfrm>
              <a:off x="912127" y="3876686"/>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BD294A73-EB5B-5CEC-1014-EAF695111061}"/>
                </a:ext>
              </a:extLst>
            </p:cNvPr>
            <p:cNvSpPr/>
            <p:nvPr/>
          </p:nvSpPr>
          <p:spPr>
            <a:xfrm>
              <a:off x="912127" y="4131079"/>
              <a:ext cx="69026" cy="12751"/>
            </a:xfrm>
            <a:custGeom>
              <a:avLst/>
              <a:gdLst>
                <a:gd name="connsiteX0" fmla="*/ 69026 w 69026"/>
                <a:gd name="connsiteY0" fmla="*/ 0 h 12751"/>
                <a:gd name="connsiteX1" fmla="*/ 0 w 69026"/>
                <a:gd name="connsiteY1" fmla="*/ 0 h 12751"/>
              </a:gdLst>
              <a:ahLst/>
              <a:cxnLst>
                <a:cxn ang="0">
                  <a:pos x="connsiteX0" y="connsiteY0"/>
                </a:cxn>
                <a:cxn ang="0">
                  <a:pos x="connsiteX1" y="connsiteY1"/>
                </a:cxn>
              </a:cxnLst>
              <a:rect l="l" t="t" r="r" b="b"/>
              <a:pathLst>
                <a:path w="69026" h="12751">
                  <a:moveTo>
                    <a:pt x="69026" y="0"/>
                  </a:moveTo>
                  <a:lnTo>
                    <a:pt x="0" y="0"/>
                  </a:lnTo>
                </a:path>
              </a:pathLst>
            </a:custGeom>
            <a:ln w="12751" cap="flat">
              <a:solidFill>
                <a:srgbClr val="231F20"/>
              </a:solidFill>
              <a:prstDash val="solid"/>
              <a:miter/>
            </a:ln>
          </p:spPr>
          <p:txBody>
            <a:bodyPr rtlCol="0" anchor="ctr"/>
            <a:lstStyle/>
            <a:p>
              <a:endParaRPr lang="en-US"/>
            </a:p>
          </p:txBody>
        </p:sp>
      </p:grpSp>
      <p:grpSp>
        <p:nvGrpSpPr>
          <p:cNvPr id="134" name="Graphic 104">
            <a:extLst>
              <a:ext uri="{FF2B5EF4-FFF2-40B4-BE49-F238E27FC236}">
                <a16:creationId xmlns:a16="http://schemas.microsoft.com/office/drawing/2014/main" id="{85A15340-2214-11D0-BBCD-0541D60C5DB8}"/>
              </a:ext>
            </a:extLst>
          </p:cNvPr>
          <p:cNvGrpSpPr/>
          <p:nvPr/>
        </p:nvGrpSpPr>
        <p:grpSpPr>
          <a:xfrm>
            <a:off x="989957" y="1753933"/>
            <a:ext cx="5383519" cy="2376754"/>
            <a:chOff x="989957" y="1475193"/>
            <a:chExt cx="5383519" cy="2376754"/>
          </a:xfrm>
          <a:noFill/>
        </p:grpSpPr>
        <p:grpSp>
          <p:nvGrpSpPr>
            <p:cNvPr id="135" name="Graphic 104">
              <a:extLst>
                <a:ext uri="{FF2B5EF4-FFF2-40B4-BE49-F238E27FC236}">
                  <a16:creationId xmlns:a16="http://schemas.microsoft.com/office/drawing/2014/main" id="{EBD262CD-2E9B-1E0F-8D19-1A70C1DA6A1F}"/>
                </a:ext>
              </a:extLst>
            </p:cNvPr>
            <p:cNvGrpSpPr/>
            <p:nvPr/>
          </p:nvGrpSpPr>
          <p:grpSpPr>
            <a:xfrm>
              <a:off x="6307002" y="3785513"/>
              <a:ext cx="66474" cy="66435"/>
              <a:chOff x="6307002" y="3785513"/>
              <a:chExt cx="66474" cy="66435"/>
            </a:xfrm>
          </p:grpSpPr>
          <p:sp>
            <p:nvSpPr>
              <p:cNvPr id="136" name="Freeform 135">
                <a:extLst>
                  <a:ext uri="{FF2B5EF4-FFF2-40B4-BE49-F238E27FC236}">
                    <a16:creationId xmlns:a16="http://schemas.microsoft.com/office/drawing/2014/main" id="{D993169D-B8EE-41C0-FFE3-27E8315E49A4}"/>
                  </a:ext>
                </a:extLst>
              </p:cNvPr>
              <p:cNvSpPr/>
              <p:nvPr/>
            </p:nvSpPr>
            <p:spPr>
              <a:xfrm>
                <a:off x="6340303" y="3785513"/>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7E5249C7-D8C5-0468-DE54-B3D580B12A7A}"/>
                  </a:ext>
                </a:extLst>
              </p:cNvPr>
              <p:cNvSpPr/>
              <p:nvPr/>
            </p:nvSpPr>
            <p:spPr>
              <a:xfrm>
                <a:off x="6307002" y="3818667"/>
                <a:ext cx="66474" cy="12751"/>
              </a:xfrm>
              <a:custGeom>
                <a:avLst/>
                <a:gdLst>
                  <a:gd name="connsiteX0" fmla="*/ 0 w 66474"/>
                  <a:gd name="connsiteY0" fmla="*/ 0 h 12751"/>
                  <a:gd name="connsiteX1" fmla="*/ 66475 w 66474"/>
                  <a:gd name="connsiteY1" fmla="*/ 0 h 12751"/>
                </a:gdLst>
                <a:ahLst/>
                <a:cxnLst>
                  <a:cxn ang="0">
                    <a:pos x="connsiteX0" y="connsiteY0"/>
                  </a:cxn>
                  <a:cxn ang="0">
                    <a:pos x="connsiteX1" y="connsiteY1"/>
                  </a:cxn>
                </a:cxnLst>
                <a:rect l="l" t="t" r="r" b="b"/>
                <a:pathLst>
                  <a:path w="66474" h="12751">
                    <a:moveTo>
                      <a:pt x="0" y="0"/>
                    </a:moveTo>
                    <a:lnTo>
                      <a:pt x="66475" y="0"/>
                    </a:lnTo>
                  </a:path>
                </a:pathLst>
              </a:custGeom>
              <a:ln w="12751" cap="flat">
                <a:solidFill>
                  <a:srgbClr val="C6573B"/>
                </a:solidFill>
                <a:prstDash val="solid"/>
                <a:miter/>
              </a:ln>
            </p:spPr>
            <p:txBody>
              <a:bodyPr rtlCol="0" anchor="ctr"/>
              <a:lstStyle/>
              <a:p>
                <a:endParaRPr lang="en-US"/>
              </a:p>
            </p:txBody>
          </p:sp>
        </p:grpSp>
        <p:grpSp>
          <p:nvGrpSpPr>
            <p:cNvPr id="138" name="Graphic 104">
              <a:extLst>
                <a:ext uri="{FF2B5EF4-FFF2-40B4-BE49-F238E27FC236}">
                  <a16:creationId xmlns:a16="http://schemas.microsoft.com/office/drawing/2014/main" id="{07E77EB7-025C-CB7F-833F-530602238B2C}"/>
                </a:ext>
              </a:extLst>
            </p:cNvPr>
            <p:cNvGrpSpPr/>
            <p:nvPr/>
          </p:nvGrpSpPr>
          <p:grpSpPr>
            <a:xfrm>
              <a:off x="2790375" y="2369202"/>
              <a:ext cx="66474" cy="66435"/>
              <a:chOff x="2790375" y="2369202"/>
              <a:chExt cx="66474" cy="66435"/>
            </a:xfrm>
          </p:grpSpPr>
          <p:sp>
            <p:nvSpPr>
              <p:cNvPr id="139" name="Freeform 138">
                <a:extLst>
                  <a:ext uri="{FF2B5EF4-FFF2-40B4-BE49-F238E27FC236}">
                    <a16:creationId xmlns:a16="http://schemas.microsoft.com/office/drawing/2014/main" id="{6AB33BF9-D778-759F-1B6B-5A09AB5098DE}"/>
                  </a:ext>
                </a:extLst>
              </p:cNvPr>
              <p:cNvSpPr/>
              <p:nvPr/>
            </p:nvSpPr>
            <p:spPr>
              <a:xfrm>
                <a:off x="2823676" y="2369202"/>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55F84571-6CF8-4AD4-25DD-6DFA41E7A4EA}"/>
                  </a:ext>
                </a:extLst>
              </p:cNvPr>
              <p:cNvSpPr/>
              <p:nvPr/>
            </p:nvSpPr>
            <p:spPr>
              <a:xfrm>
                <a:off x="2790375" y="2402483"/>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41" name="Graphic 104">
              <a:extLst>
                <a:ext uri="{FF2B5EF4-FFF2-40B4-BE49-F238E27FC236}">
                  <a16:creationId xmlns:a16="http://schemas.microsoft.com/office/drawing/2014/main" id="{A7558F8F-D28D-51EC-D634-24B4530233BD}"/>
                </a:ext>
              </a:extLst>
            </p:cNvPr>
            <p:cNvGrpSpPr/>
            <p:nvPr/>
          </p:nvGrpSpPr>
          <p:grpSpPr>
            <a:xfrm>
              <a:off x="2389488" y="2246277"/>
              <a:ext cx="66474" cy="66435"/>
              <a:chOff x="2389488" y="2246277"/>
              <a:chExt cx="66474" cy="66435"/>
            </a:xfrm>
          </p:grpSpPr>
          <p:sp>
            <p:nvSpPr>
              <p:cNvPr id="142" name="Freeform 141">
                <a:extLst>
                  <a:ext uri="{FF2B5EF4-FFF2-40B4-BE49-F238E27FC236}">
                    <a16:creationId xmlns:a16="http://schemas.microsoft.com/office/drawing/2014/main" id="{C63777D7-62D0-AAE9-F3D2-CB7680E7A1BB}"/>
                  </a:ext>
                </a:extLst>
              </p:cNvPr>
              <p:cNvSpPr/>
              <p:nvPr/>
            </p:nvSpPr>
            <p:spPr>
              <a:xfrm>
                <a:off x="2422661" y="2246277"/>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A483C11-7F6B-E5B1-41A1-F0D2866E432B}"/>
                  </a:ext>
                </a:extLst>
              </p:cNvPr>
              <p:cNvSpPr/>
              <p:nvPr/>
            </p:nvSpPr>
            <p:spPr>
              <a:xfrm>
                <a:off x="2389488" y="2279431"/>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44" name="Graphic 104">
              <a:extLst>
                <a:ext uri="{FF2B5EF4-FFF2-40B4-BE49-F238E27FC236}">
                  <a16:creationId xmlns:a16="http://schemas.microsoft.com/office/drawing/2014/main" id="{E9EE3364-D3A7-0E59-45A7-03DE0DD5840D}"/>
                </a:ext>
              </a:extLst>
            </p:cNvPr>
            <p:cNvGrpSpPr/>
            <p:nvPr/>
          </p:nvGrpSpPr>
          <p:grpSpPr>
            <a:xfrm>
              <a:off x="2489135" y="2369202"/>
              <a:ext cx="66474" cy="66435"/>
              <a:chOff x="2489135" y="2369202"/>
              <a:chExt cx="66474" cy="66435"/>
            </a:xfrm>
          </p:grpSpPr>
          <p:sp>
            <p:nvSpPr>
              <p:cNvPr id="145" name="Freeform 144">
                <a:extLst>
                  <a:ext uri="{FF2B5EF4-FFF2-40B4-BE49-F238E27FC236}">
                    <a16:creationId xmlns:a16="http://schemas.microsoft.com/office/drawing/2014/main" id="{D9CE98A7-198D-199A-AD43-E206E1CD8600}"/>
                  </a:ext>
                </a:extLst>
              </p:cNvPr>
              <p:cNvSpPr/>
              <p:nvPr/>
            </p:nvSpPr>
            <p:spPr>
              <a:xfrm>
                <a:off x="2522436" y="2369202"/>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92FBC400-91FD-ACB9-4BCC-D14DBE8251A7}"/>
                  </a:ext>
                </a:extLst>
              </p:cNvPr>
              <p:cNvSpPr/>
              <p:nvPr/>
            </p:nvSpPr>
            <p:spPr>
              <a:xfrm>
                <a:off x="2489135" y="2402483"/>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47" name="Graphic 104">
              <a:extLst>
                <a:ext uri="{FF2B5EF4-FFF2-40B4-BE49-F238E27FC236}">
                  <a16:creationId xmlns:a16="http://schemas.microsoft.com/office/drawing/2014/main" id="{D29C4BF9-7789-C225-9C70-98664B2410CE}"/>
                </a:ext>
              </a:extLst>
            </p:cNvPr>
            <p:cNvGrpSpPr/>
            <p:nvPr/>
          </p:nvGrpSpPr>
          <p:grpSpPr>
            <a:xfrm>
              <a:off x="2635481" y="2369202"/>
              <a:ext cx="66474" cy="66435"/>
              <a:chOff x="2635481" y="2369202"/>
              <a:chExt cx="66474" cy="66435"/>
            </a:xfrm>
          </p:grpSpPr>
          <p:sp>
            <p:nvSpPr>
              <p:cNvPr id="148" name="Freeform 147">
                <a:extLst>
                  <a:ext uri="{FF2B5EF4-FFF2-40B4-BE49-F238E27FC236}">
                    <a16:creationId xmlns:a16="http://schemas.microsoft.com/office/drawing/2014/main" id="{F24A955A-7D92-6928-B206-EB6340187F8D}"/>
                  </a:ext>
                </a:extLst>
              </p:cNvPr>
              <p:cNvSpPr/>
              <p:nvPr/>
            </p:nvSpPr>
            <p:spPr>
              <a:xfrm>
                <a:off x="2668782" y="2369202"/>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C3326C9B-39CA-8E61-5D02-5B69DC4A361C}"/>
                  </a:ext>
                </a:extLst>
              </p:cNvPr>
              <p:cNvSpPr/>
              <p:nvPr/>
            </p:nvSpPr>
            <p:spPr>
              <a:xfrm>
                <a:off x="2635481" y="2402483"/>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50" name="Graphic 104">
              <a:extLst>
                <a:ext uri="{FF2B5EF4-FFF2-40B4-BE49-F238E27FC236}">
                  <a16:creationId xmlns:a16="http://schemas.microsoft.com/office/drawing/2014/main" id="{C08F2BE7-ABEB-1EA7-9607-868336728296}"/>
                </a:ext>
              </a:extLst>
            </p:cNvPr>
            <p:cNvGrpSpPr/>
            <p:nvPr/>
          </p:nvGrpSpPr>
          <p:grpSpPr>
            <a:xfrm>
              <a:off x="1652275" y="1711989"/>
              <a:ext cx="66474" cy="66435"/>
              <a:chOff x="1652275" y="1711989"/>
              <a:chExt cx="66474" cy="66435"/>
            </a:xfrm>
          </p:grpSpPr>
          <p:sp>
            <p:nvSpPr>
              <p:cNvPr id="151" name="Freeform 150">
                <a:extLst>
                  <a:ext uri="{FF2B5EF4-FFF2-40B4-BE49-F238E27FC236}">
                    <a16:creationId xmlns:a16="http://schemas.microsoft.com/office/drawing/2014/main" id="{725E171E-6687-FDA1-375E-37056883091C}"/>
                  </a:ext>
                </a:extLst>
              </p:cNvPr>
              <p:cNvSpPr/>
              <p:nvPr/>
            </p:nvSpPr>
            <p:spPr>
              <a:xfrm>
                <a:off x="1685576" y="1711989"/>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9C00FC6-B553-11BB-DA97-E3E065714E5B}"/>
                  </a:ext>
                </a:extLst>
              </p:cNvPr>
              <p:cNvSpPr/>
              <p:nvPr/>
            </p:nvSpPr>
            <p:spPr>
              <a:xfrm>
                <a:off x="1652275" y="1745143"/>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53" name="Graphic 104">
              <a:extLst>
                <a:ext uri="{FF2B5EF4-FFF2-40B4-BE49-F238E27FC236}">
                  <a16:creationId xmlns:a16="http://schemas.microsoft.com/office/drawing/2014/main" id="{776AC6BD-307A-16DD-3F53-60E414ECBFB4}"/>
                </a:ext>
              </a:extLst>
            </p:cNvPr>
            <p:cNvGrpSpPr/>
            <p:nvPr/>
          </p:nvGrpSpPr>
          <p:grpSpPr>
            <a:xfrm>
              <a:off x="1787009" y="1815149"/>
              <a:ext cx="66474" cy="66435"/>
              <a:chOff x="1787009" y="1815149"/>
              <a:chExt cx="66474" cy="66435"/>
            </a:xfrm>
          </p:grpSpPr>
          <p:sp>
            <p:nvSpPr>
              <p:cNvPr id="154" name="Freeform 153">
                <a:extLst>
                  <a:ext uri="{FF2B5EF4-FFF2-40B4-BE49-F238E27FC236}">
                    <a16:creationId xmlns:a16="http://schemas.microsoft.com/office/drawing/2014/main" id="{46C31999-1CB4-D0EF-FA09-62A990A6C5E0}"/>
                  </a:ext>
                </a:extLst>
              </p:cNvPr>
              <p:cNvSpPr/>
              <p:nvPr/>
            </p:nvSpPr>
            <p:spPr>
              <a:xfrm>
                <a:off x="1820183" y="1815149"/>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CFA18C1C-9A5A-75D2-CF20-BBCF82083B30}"/>
                  </a:ext>
                </a:extLst>
              </p:cNvPr>
              <p:cNvSpPr/>
              <p:nvPr/>
            </p:nvSpPr>
            <p:spPr>
              <a:xfrm>
                <a:off x="1787009" y="1848303"/>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56" name="Graphic 104">
              <a:extLst>
                <a:ext uri="{FF2B5EF4-FFF2-40B4-BE49-F238E27FC236}">
                  <a16:creationId xmlns:a16="http://schemas.microsoft.com/office/drawing/2014/main" id="{11E6DF9A-4A4D-F78B-CC7D-8A027631CE56}"/>
                </a:ext>
              </a:extLst>
            </p:cNvPr>
            <p:cNvGrpSpPr/>
            <p:nvPr/>
          </p:nvGrpSpPr>
          <p:grpSpPr>
            <a:xfrm>
              <a:off x="2071279" y="2017260"/>
              <a:ext cx="66474" cy="66435"/>
              <a:chOff x="2071279" y="2017260"/>
              <a:chExt cx="66474" cy="66435"/>
            </a:xfrm>
          </p:grpSpPr>
          <p:sp>
            <p:nvSpPr>
              <p:cNvPr id="157" name="Freeform 156">
                <a:extLst>
                  <a:ext uri="{FF2B5EF4-FFF2-40B4-BE49-F238E27FC236}">
                    <a16:creationId xmlns:a16="http://schemas.microsoft.com/office/drawing/2014/main" id="{627830FE-631A-DCD5-FF3F-59838F298855}"/>
                  </a:ext>
                </a:extLst>
              </p:cNvPr>
              <p:cNvSpPr/>
              <p:nvPr/>
            </p:nvSpPr>
            <p:spPr>
              <a:xfrm>
                <a:off x="2104453" y="2017260"/>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936AEFA9-1121-B1CA-DC78-A74E5597DA81}"/>
                  </a:ext>
                </a:extLst>
              </p:cNvPr>
              <p:cNvSpPr/>
              <p:nvPr/>
            </p:nvSpPr>
            <p:spPr>
              <a:xfrm>
                <a:off x="2071279" y="2050414"/>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59" name="Graphic 104">
              <a:extLst>
                <a:ext uri="{FF2B5EF4-FFF2-40B4-BE49-F238E27FC236}">
                  <a16:creationId xmlns:a16="http://schemas.microsoft.com/office/drawing/2014/main" id="{B90B7FF1-A6BE-2ECB-E52A-9A3DDC410C4F}"/>
                </a:ext>
              </a:extLst>
            </p:cNvPr>
            <p:cNvGrpSpPr/>
            <p:nvPr/>
          </p:nvGrpSpPr>
          <p:grpSpPr>
            <a:xfrm>
              <a:off x="2219794" y="2137379"/>
              <a:ext cx="66474" cy="66435"/>
              <a:chOff x="2219794" y="2137379"/>
              <a:chExt cx="66474" cy="66435"/>
            </a:xfrm>
          </p:grpSpPr>
          <p:sp>
            <p:nvSpPr>
              <p:cNvPr id="160" name="Freeform 159">
                <a:extLst>
                  <a:ext uri="{FF2B5EF4-FFF2-40B4-BE49-F238E27FC236}">
                    <a16:creationId xmlns:a16="http://schemas.microsoft.com/office/drawing/2014/main" id="{91B38F8E-F126-1050-94E3-6D72EC31657B}"/>
                  </a:ext>
                </a:extLst>
              </p:cNvPr>
              <p:cNvSpPr/>
              <p:nvPr/>
            </p:nvSpPr>
            <p:spPr>
              <a:xfrm>
                <a:off x="2252967" y="2137379"/>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B28C24F7-7909-31A3-9F9E-0209553A7BBA}"/>
                  </a:ext>
                </a:extLst>
              </p:cNvPr>
              <p:cNvSpPr/>
              <p:nvPr/>
            </p:nvSpPr>
            <p:spPr>
              <a:xfrm>
                <a:off x="2219794" y="2170661"/>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62" name="Graphic 104">
              <a:extLst>
                <a:ext uri="{FF2B5EF4-FFF2-40B4-BE49-F238E27FC236}">
                  <a16:creationId xmlns:a16="http://schemas.microsoft.com/office/drawing/2014/main" id="{4405B170-5CFD-4B5F-1387-68F54DBD66AE}"/>
                </a:ext>
              </a:extLst>
            </p:cNvPr>
            <p:cNvGrpSpPr/>
            <p:nvPr/>
          </p:nvGrpSpPr>
          <p:grpSpPr>
            <a:xfrm>
              <a:off x="1636454" y="1610232"/>
              <a:ext cx="66474" cy="66435"/>
              <a:chOff x="1636454" y="1610232"/>
              <a:chExt cx="66474" cy="66435"/>
            </a:xfrm>
          </p:grpSpPr>
          <p:sp>
            <p:nvSpPr>
              <p:cNvPr id="163" name="Freeform 162">
                <a:extLst>
                  <a:ext uri="{FF2B5EF4-FFF2-40B4-BE49-F238E27FC236}">
                    <a16:creationId xmlns:a16="http://schemas.microsoft.com/office/drawing/2014/main" id="{05E74574-1734-7489-921B-C81455A25165}"/>
                  </a:ext>
                </a:extLst>
              </p:cNvPr>
              <p:cNvSpPr/>
              <p:nvPr/>
            </p:nvSpPr>
            <p:spPr>
              <a:xfrm>
                <a:off x="1669627" y="1610232"/>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08AD56C-7F5D-3DE8-EE0D-C5BB83C544F8}"/>
                  </a:ext>
                </a:extLst>
              </p:cNvPr>
              <p:cNvSpPr/>
              <p:nvPr/>
            </p:nvSpPr>
            <p:spPr>
              <a:xfrm>
                <a:off x="1636454" y="1643386"/>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65" name="Graphic 104">
              <a:extLst>
                <a:ext uri="{FF2B5EF4-FFF2-40B4-BE49-F238E27FC236}">
                  <a16:creationId xmlns:a16="http://schemas.microsoft.com/office/drawing/2014/main" id="{7C7A06CC-BF20-B479-A11B-9A91BD07E077}"/>
                </a:ext>
              </a:extLst>
            </p:cNvPr>
            <p:cNvGrpSpPr/>
            <p:nvPr/>
          </p:nvGrpSpPr>
          <p:grpSpPr>
            <a:xfrm>
              <a:off x="1346442" y="1527474"/>
              <a:ext cx="66474" cy="66435"/>
              <a:chOff x="1346442" y="1527474"/>
              <a:chExt cx="66474" cy="66435"/>
            </a:xfrm>
          </p:grpSpPr>
          <p:sp>
            <p:nvSpPr>
              <p:cNvPr id="166" name="Freeform 165">
                <a:extLst>
                  <a:ext uri="{FF2B5EF4-FFF2-40B4-BE49-F238E27FC236}">
                    <a16:creationId xmlns:a16="http://schemas.microsoft.com/office/drawing/2014/main" id="{F55B41A5-8B77-E2F2-B8B0-58A49795EEA4}"/>
                  </a:ext>
                </a:extLst>
              </p:cNvPr>
              <p:cNvSpPr/>
              <p:nvPr/>
            </p:nvSpPr>
            <p:spPr>
              <a:xfrm>
                <a:off x="1379615" y="1527474"/>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B6C2D88-D2AF-C654-7746-51BA0AA9A7F5}"/>
                  </a:ext>
                </a:extLst>
              </p:cNvPr>
              <p:cNvSpPr/>
              <p:nvPr/>
            </p:nvSpPr>
            <p:spPr>
              <a:xfrm>
                <a:off x="1346442" y="1560756"/>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68" name="Graphic 104">
              <a:extLst>
                <a:ext uri="{FF2B5EF4-FFF2-40B4-BE49-F238E27FC236}">
                  <a16:creationId xmlns:a16="http://schemas.microsoft.com/office/drawing/2014/main" id="{0A1883E1-6DE3-B0EE-54BD-5C279B11427C}"/>
                </a:ext>
              </a:extLst>
            </p:cNvPr>
            <p:cNvGrpSpPr/>
            <p:nvPr/>
          </p:nvGrpSpPr>
          <p:grpSpPr>
            <a:xfrm>
              <a:off x="1379615" y="1610232"/>
              <a:ext cx="66474" cy="66435"/>
              <a:chOff x="1379615" y="1610232"/>
              <a:chExt cx="66474" cy="66435"/>
            </a:xfrm>
          </p:grpSpPr>
          <p:sp>
            <p:nvSpPr>
              <p:cNvPr id="169" name="Freeform 168">
                <a:extLst>
                  <a:ext uri="{FF2B5EF4-FFF2-40B4-BE49-F238E27FC236}">
                    <a16:creationId xmlns:a16="http://schemas.microsoft.com/office/drawing/2014/main" id="{9D21E26D-C377-4C6A-64F3-30AD1C809FD8}"/>
                  </a:ext>
                </a:extLst>
              </p:cNvPr>
              <p:cNvSpPr/>
              <p:nvPr/>
            </p:nvSpPr>
            <p:spPr>
              <a:xfrm>
                <a:off x="1412916" y="1610232"/>
                <a:ext cx="12758" cy="66435"/>
              </a:xfrm>
              <a:custGeom>
                <a:avLst/>
                <a:gdLst>
                  <a:gd name="connsiteX0" fmla="*/ 0 w 12758"/>
                  <a:gd name="connsiteY0" fmla="*/ 0 h 66435"/>
                  <a:gd name="connsiteX1" fmla="*/ 0 w 12758"/>
                  <a:gd name="connsiteY1" fmla="*/ 66435 h 66435"/>
                </a:gdLst>
                <a:ahLst/>
                <a:cxnLst>
                  <a:cxn ang="0">
                    <a:pos x="connsiteX0" y="connsiteY0"/>
                  </a:cxn>
                  <a:cxn ang="0">
                    <a:pos x="connsiteX1" y="connsiteY1"/>
                  </a:cxn>
                </a:cxnLst>
                <a:rect l="l" t="t" r="r" b="b"/>
                <a:pathLst>
                  <a:path w="12758" h="66435">
                    <a:moveTo>
                      <a:pt x="0" y="0"/>
                    </a:moveTo>
                    <a:lnTo>
                      <a:pt x="0" y="66435"/>
                    </a:lnTo>
                  </a:path>
                </a:pathLst>
              </a:custGeom>
              <a:ln w="12751" cap="flat">
                <a:solidFill>
                  <a:srgbClr val="C6573B"/>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BE2B2CE-4639-232B-9830-423DC0011160}"/>
                  </a:ext>
                </a:extLst>
              </p:cNvPr>
              <p:cNvSpPr/>
              <p:nvPr/>
            </p:nvSpPr>
            <p:spPr>
              <a:xfrm>
                <a:off x="1379615" y="1643386"/>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grpSp>
          <p:nvGrpSpPr>
            <p:cNvPr id="171" name="Graphic 104">
              <a:extLst>
                <a:ext uri="{FF2B5EF4-FFF2-40B4-BE49-F238E27FC236}">
                  <a16:creationId xmlns:a16="http://schemas.microsoft.com/office/drawing/2014/main" id="{B37EA416-ACF0-2235-0F6D-E8A622C0A69F}"/>
                </a:ext>
              </a:extLst>
            </p:cNvPr>
            <p:cNvGrpSpPr/>
            <p:nvPr/>
          </p:nvGrpSpPr>
          <p:grpSpPr>
            <a:xfrm>
              <a:off x="3619835" y="3461879"/>
              <a:ext cx="66474" cy="66307"/>
              <a:chOff x="3619835" y="3461879"/>
              <a:chExt cx="66474" cy="66307"/>
            </a:xfrm>
          </p:grpSpPr>
          <p:sp>
            <p:nvSpPr>
              <p:cNvPr id="172" name="Freeform 171">
                <a:extLst>
                  <a:ext uri="{FF2B5EF4-FFF2-40B4-BE49-F238E27FC236}">
                    <a16:creationId xmlns:a16="http://schemas.microsoft.com/office/drawing/2014/main" id="{D111F5E8-8070-34A2-5988-A52633B6EF08}"/>
                  </a:ext>
                </a:extLst>
              </p:cNvPr>
              <p:cNvSpPr/>
              <p:nvPr/>
            </p:nvSpPr>
            <p:spPr>
              <a:xfrm>
                <a:off x="3653136" y="3461879"/>
                <a:ext cx="12758" cy="66307"/>
              </a:xfrm>
              <a:custGeom>
                <a:avLst/>
                <a:gdLst>
                  <a:gd name="connsiteX0" fmla="*/ 0 w 12758"/>
                  <a:gd name="connsiteY0" fmla="*/ 0 h 66307"/>
                  <a:gd name="connsiteX1" fmla="*/ 0 w 12758"/>
                  <a:gd name="connsiteY1" fmla="*/ 66308 h 66307"/>
                </a:gdLst>
                <a:ahLst/>
                <a:cxnLst>
                  <a:cxn ang="0">
                    <a:pos x="connsiteX0" y="connsiteY0"/>
                  </a:cxn>
                  <a:cxn ang="0">
                    <a:pos x="connsiteX1" y="connsiteY1"/>
                  </a:cxn>
                </a:cxnLst>
                <a:rect l="l" t="t" r="r" b="b"/>
                <a:pathLst>
                  <a:path w="12758" h="66307">
                    <a:moveTo>
                      <a:pt x="0" y="0"/>
                    </a:moveTo>
                    <a:lnTo>
                      <a:pt x="0" y="66308"/>
                    </a:lnTo>
                  </a:path>
                </a:pathLst>
              </a:custGeom>
              <a:ln w="12751" cap="flat">
                <a:solidFill>
                  <a:srgbClr val="C6573B"/>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AAC3A98F-14E8-2B56-E0F6-0A09B79BF0B9}"/>
                  </a:ext>
                </a:extLst>
              </p:cNvPr>
              <p:cNvSpPr/>
              <p:nvPr/>
            </p:nvSpPr>
            <p:spPr>
              <a:xfrm>
                <a:off x="3619835" y="3495033"/>
                <a:ext cx="66474" cy="12751"/>
              </a:xfrm>
              <a:custGeom>
                <a:avLst/>
                <a:gdLst>
                  <a:gd name="connsiteX0" fmla="*/ 0 w 66474"/>
                  <a:gd name="connsiteY0" fmla="*/ 0 h 12751"/>
                  <a:gd name="connsiteX1" fmla="*/ 66474 w 66474"/>
                  <a:gd name="connsiteY1" fmla="*/ 0 h 12751"/>
                </a:gdLst>
                <a:ahLst/>
                <a:cxnLst>
                  <a:cxn ang="0">
                    <a:pos x="connsiteX0" y="connsiteY0"/>
                  </a:cxn>
                  <a:cxn ang="0">
                    <a:pos x="connsiteX1" y="connsiteY1"/>
                  </a:cxn>
                </a:cxnLst>
                <a:rect l="l" t="t" r="r" b="b"/>
                <a:pathLst>
                  <a:path w="66474" h="12751">
                    <a:moveTo>
                      <a:pt x="0" y="0"/>
                    </a:moveTo>
                    <a:lnTo>
                      <a:pt x="66474" y="0"/>
                    </a:lnTo>
                  </a:path>
                </a:pathLst>
              </a:custGeom>
              <a:ln w="12751" cap="flat">
                <a:solidFill>
                  <a:srgbClr val="C6573B"/>
                </a:solidFill>
                <a:prstDash val="solid"/>
                <a:miter/>
              </a:ln>
            </p:spPr>
            <p:txBody>
              <a:bodyPr rtlCol="0" anchor="ctr"/>
              <a:lstStyle/>
              <a:p>
                <a:endParaRPr lang="en-US"/>
              </a:p>
            </p:txBody>
          </p:sp>
        </p:grpSp>
        <p:sp>
          <p:nvSpPr>
            <p:cNvPr id="174" name="Freeform 173">
              <a:extLst>
                <a:ext uri="{FF2B5EF4-FFF2-40B4-BE49-F238E27FC236}">
                  <a16:creationId xmlns:a16="http://schemas.microsoft.com/office/drawing/2014/main" id="{D9AFA3A2-B0D7-DD5B-F40E-1DC3957DDC29}"/>
                </a:ext>
              </a:extLst>
            </p:cNvPr>
            <p:cNvSpPr/>
            <p:nvPr/>
          </p:nvSpPr>
          <p:spPr>
            <a:xfrm>
              <a:off x="989957" y="1475193"/>
              <a:ext cx="5350345" cy="2343473"/>
            </a:xfrm>
            <a:custGeom>
              <a:avLst/>
              <a:gdLst>
                <a:gd name="connsiteX0" fmla="*/ 5350346 w 5350345"/>
                <a:gd name="connsiteY0" fmla="*/ 2343474 h 2343473"/>
                <a:gd name="connsiteX1" fmla="*/ 2814501 w 5350345"/>
                <a:gd name="connsiteY1" fmla="*/ 2343474 h 2343473"/>
                <a:gd name="connsiteX2" fmla="*/ 2814501 w 5350345"/>
                <a:gd name="connsiteY2" fmla="*/ 2019840 h 2343473"/>
                <a:gd name="connsiteX3" fmla="*/ 2357730 w 5350345"/>
                <a:gd name="connsiteY3" fmla="*/ 2019840 h 2343473"/>
                <a:gd name="connsiteX4" fmla="*/ 2357730 w 5350345"/>
                <a:gd name="connsiteY4" fmla="*/ 1799366 h 2343473"/>
                <a:gd name="connsiteX5" fmla="*/ 2251575 w 5350345"/>
                <a:gd name="connsiteY5" fmla="*/ 1799366 h 2343473"/>
                <a:gd name="connsiteX6" fmla="*/ 2251575 w 5350345"/>
                <a:gd name="connsiteY6" fmla="*/ 1365432 h 2343473"/>
                <a:gd name="connsiteX7" fmla="*/ 2089026 w 5350345"/>
                <a:gd name="connsiteY7" fmla="*/ 1365432 h 2343473"/>
                <a:gd name="connsiteX8" fmla="*/ 2089026 w 5350345"/>
                <a:gd name="connsiteY8" fmla="*/ 1147764 h 2343473"/>
                <a:gd name="connsiteX9" fmla="*/ 2071929 w 5350345"/>
                <a:gd name="connsiteY9" fmla="*/ 1147764 h 2343473"/>
                <a:gd name="connsiteX10" fmla="*/ 2071929 w 5350345"/>
                <a:gd name="connsiteY10" fmla="*/ 927290 h 2343473"/>
                <a:gd name="connsiteX11" fmla="*/ 1521890 w 5350345"/>
                <a:gd name="connsiteY11" fmla="*/ 927290 h 2343473"/>
                <a:gd name="connsiteX12" fmla="*/ 1521890 w 5350345"/>
                <a:gd name="connsiteY12" fmla="*/ 805641 h 2343473"/>
                <a:gd name="connsiteX13" fmla="*/ 1402976 w 5350345"/>
                <a:gd name="connsiteY13" fmla="*/ 805641 h 2343473"/>
                <a:gd name="connsiteX14" fmla="*/ 1402976 w 5350345"/>
                <a:gd name="connsiteY14" fmla="*/ 696870 h 2343473"/>
                <a:gd name="connsiteX15" fmla="*/ 1127255 w 5350345"/>
                <a:gd name="connsiteY15" fmla="*/ 696870 h 2343473"/>
                <a:gd name="connsiteX16" fmla="*/ 1127255 w 5350345"/>
                <a:gd name="connsiteY16" fmla="*/ 575221 h 2343473"/>
                <a:gd name="connsiteX17" fmla="*/ 987289 w 5350345"/>
                <a:gd name="connsiteY17" fmla="*/ 575221 h 2343473"/>
                <a:gd name="connsiteX18" fmla="*/ 987289 w 5350345"/>
                <a:gd name="connsiteY18" fmla="*/ 477799 h 2343473"/>
                <a:gd name="connsiteX19" fmla="*/ 862761 w 5350345"/>
                <a:gd name="connsiteY19" fmla="*/ 477799 h 2343473"/>
                <a:gd name="connsiteX20" fmla="*/ 862761 w 5350345"/>
                <a:gd name="connsiteY20" fmla="*/ 374512 h 2343473"/>
                <a:gd name="connsiteX21" fmla="*/ 790673 w 5350345"/>
                <a:gd name="connsiteY21" fmla="*/ 374512 h 2343473"/>
                <a:gd name="connsiteX22" fmla="*/ 790673 w 5350345"/>
                <a:gd name="connsiteY22" fmla="*/ 269950 h 2343473"/>
                <a:gd name="connsiteX23" fmla="*/ 695874 w 5350345"/>
                <a:gd name="connsiteY23" fmla="*/ 269950 h 2343473"/>
                <a:gd name="connsiteX24" fmla="*/ 695874 w 5350345"/>
                <a:gd name="connsiteY24" fmla="*/ 170998 h 2343473"/>
                <a:gd name="connsiteX25" fmla="*/ 420153 w 5350345"/>
                <a:gd name="connsiteY25" fmla="*/ 170998 h 2343473"/>
                <a:gd name="connsiteX26" fmla="*/ 420153 w 5350345"/>
                <a:gd name="connsiteY26" fmla="*/ 89006 h 2343473"/>
                <a:gd name="connsiteX27" fmla="*/ 275849 w 5350345"/>
                <a:gd name="connsiteY27" fmla="*/ 89006 h 2343473"/>
                <a:gd name="connsiteX28" fmla="*/ 275849 w 5350345"/>
                <a:gd name="connsiteY28" fmla="*/ 0 h 2343473"/>
                <a:gd name="connsiteX29" fmla="*/ 0 w 5350345"/>
                <a:gd name="connsiteY29" fmla="*/ 0 h 23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50345" h="2343473">
                  <a:moveTo>
                    <a:pt x="5350346" y="2343474"/>
                  </a:moveTo>
                  <a:lnTo>
                    <a:pt x="2814501" y="2343474"/>
                  </a:lnTo>
                  <a:lnTo>
                    <a:pt x="2814501" y="2019840"/>
                  </a:lnTo>
                  <a:lnTo>
                    <a:pt x="2357730" y="2019840"/>
                  </a:lnTo>
                  <a:lnTo>
                    <a:pt x="2357730" y="1799366"/>
                  </a:lnTo>
                  <a:lnTo>
                    <a:pt x="2251575" y="1799366"/>
                  </a:lnTo>
                  <a:lnTo>
                    <a:pt x="2251575" y="1365432"/>
                  </a:lnTo>
                  <a:lnTo>
                    <a:pt x="2089026" y="1365432"/>
                  </a:lnTo>
                  <a:lnTo>
                    <a:pt x="2089026" y="1147764"/>
                  </a:lnTo>
                  <a:lnTo>
                    <a:pt x="2071929" y="1147764"/>
                  </a:lnTo>
                  <a:lnTo>
                    <a:pt x="2071929" y="927290"/>
                  </a:lnTo>
                  <a:lnTo>
                    <a:pt x="1521890" y="927290"/>
                  </a:lnTo>
                  <a:lnTo>
                    <a:pt x="1521890" y="805641"/>
                  </a:lnTo>
                  <a:lnTo>
                    <a:pt x="1402976" y="805641"/>
                  </a:lnTo>
                  <a:lnTo>
                    <a:pt x="1402976" y="696870"/>
                  </a:lnTo>
                  <a:lnTo>
                    <a:pt x="1127255" y="696870"/>
                  </a:lnTo>
                  <a:lnTo>
                    <a:pt x="1127255" y="575221"/>
                  </a:lnTo>
                  <a:lnTo>
                    <a:pt x="987289" y="575221"/>
                  </a:lnTo>
                  <a:lnTo>
                    <a:pt x="987289" y="477799"/>
                  </a:lnTo>
                  <a:lnTo>
                    <a:pt x="862761" y="477799"/>
                  </a:lnTo>
                  <a:lnTo>
                    <a:pt x="862761" y="374512"/>
                  </a:lnTo>
                  <a:lnTo>
                    <a:pt x="790673" y="374512"/>
                  </a:lnTo>
                  <a:lnTo>
                    <a:pt x="790673" y="269950"/>
                  </a:lnTo>
                  <a:lnTo>
                    <a:pt x="695874" y="269950"/>
                  </a:lnTo>
                  <a:lnTo>
                    <a:pt x="695874" y="170998"/>
                  </a:lnTo>
                  <a:lnTo>
                    <a:pt x="420153" y="170998"/>
                  </a:lnTo>
                  <a:lnTo>
                    <a:pt x="420153" y="89006"/>
                  </a:lnTo>
                  <a:lnTo>
                    <a:pt x="275849" y="89006"/>
                  </a:lnTo>
                  <a:lnTo>
                    <a:pt x="275849" y="0"/>
                  </a:lnTo>
                  <a:lnTo>
                    <a:pt x="0" y="0"/>
                  </a:lnTo>
                </a:path>
              </a:pathLst>
            </a:custGeom>
            <a:noFill/>
            <a:ln w="12751" cap="flat">
              <a:solidFill>
                <a:srgbClr val="C6573B"/>
              </a:solidFill>
              <a:prstDash val="solid"/>
              <a:miter/>
            </a:ln>
          </p:spPr>
          <p:txBody>
            <a:bodyPr rtlCol="0" anchor="ctr"/>
            <a:lstStyle/>
            <a:p>
              <a:endParaRPr lang="en-US"/>
            </a:p>
          </p:txBody>
        </p:sp>
      </p:grpSp>
      <p:sp>
        <p:nvSpPr>
          <p:cNvPr id="175" name="TextBox 174">
            <a:extLst>
              <a:ext uri="{FF2B5EF4-FFF2-40B4-BE49-F238E27FC236}">
                <a16:creationId xmlns:a16="http://schemas.microsoft.com/office/drawing/2014/main" id="{C33C3975-8BE8-25C2-E8A5-C110B63D8C36}"/>
              </a:ext>
            </a:extLst>
          </p:cNvPr>
          <p:cNvSpPr txBox="1"/>
          <p:nvPr/>
        </p:nvSpPr>
        <p:spPr>
          <a:xfrm>
            <a:off x="860996"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176" name="TextBox 175">
            <a:extLst>
              <a:ext uri="{FF2B5EF4-FFF2-40B4-BE49-F238E27FC236}">
                <a16:creationId xmlns:a16="http://schemas.microsoft.com/office/drawing/2014/main" id="{67D8A088-7F25-7974-A0F3-E525DA83BE7C}"/>
              </a:ext>
            </a:extLst>
          </p:cNvPr>
          <p:cNvSpPr txBox="1"/>
          <p:nvPr/>
        </p:nvSpPr>
        <p:spPr>
          <a:xfrm>
            <a:off x="1308671"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a:t>
            </a:r>
          </a:p>
        </p:txBody>
      </p:sp>
      <p:sp>
        <p:nvSpPr>
          <p:cNvPr id="177" name="TextBox 176">
            <a:extLst>
              <a:ext uri="{FF2B5EF4-FFF2-40B4-BE49-F238E27FC236}">
                <a16:creationId xmlns:a16="http://schemas.microsoft.com/office/drawing/2014/main" id="{54402D08-568F-9067-ECBB-2571ED28EF6F}"/>
              </a:ext>
            </a:extLst>
          </p:cNvPr>
          <p:cNvSpPr txBox="1"/>
          <p:nvPr/>
        </p:nvSpPr>
        <p:spPr>
          <a:xfrm>
            <a:off x="1781746"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12</a:t>
            </a:r>
          </a:p>
        </p:txBody>
      </p:sp>
      <p:sp>
        <p:nvSpPr>
          <p:cNvPr id="178" name="TextBox 177">
            <a:extLst>
              <a:ext uri="{FF2B5EF4-FFF2-40B4-BE49-F238E27FC236}">
                <a16:creationId xmlns:a16="http://schemas.microsoft.com/office/drawing/2014/main" id="{A38B5537-0018-7FA0-13C9-B35C7C2F35A1}"/>
              </a:ext>
            </a:extLst>
          </p:cNvPr>
          <p:cNvSpPr txBox="1"/>
          <p:nvPr/>
        </p:nvSpPr>
        <p:spPr>
          <a:xfrm>
            <a:off x="2242121"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18</a:t>
            </a:r>
          </a:p>
        </p:txBody>
      </p:sp>
      <p:sp>
        <p:nvSpPr>
          <p:cNvPr id="179" name="TextBox 178">
            <a:extLst>
              <a:ext uri="{FF2B5EF4-FFF2-40B4-BE49-F238E27FC236}">
                <a16:creationId xmlns:a16="http://schemas.microsoft.com/office/drawing/2014/main" id="{8284F8BC-B204-C3AB-9D18-ACB057FA33B8}"/>
              </a:ext>
            </a:extLst>
          </p:cNvPr>
          <p:cNvSpPr txBox="1"/>
          <p:nvPr/>
        </p:nvSpPr>
        <p:spPr>
          <a:xfrm>
            <a:off x="2699321"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24</a:t>
            </a:r>
          </a:p>
        </p:txBody>
      </p:sp>
      <p:sp>
        <p:nvSpPr>
          <p:cNvPr id="180" name="TextBox 179">
            <a:extLst>
              <a:ext uri="{FF2B5EF4-FFF2-40B4-BE49-F238E27FC236}">
                <a16:creationId xmlns:a16="http://schemas.microsoft.com/office/drawing/2014/main" id="{B3CD528A-8D46-F859-01FA-23B51C78B0CD}"/>
              </a:ext>
            </a:extLst>
          </p:cNvPr>
          <p:cNvSpPr txBox="1"/>
          <p:nvPr/>
        </p:nvSpPr>
        <p:spPr>
          <a:xfrm>
            <a:off x="3169221"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30</a:t>
            </a:r>
          </a:p>
        </p:txBody>
      </p:sp>
      <p:sp>
        <p:nvSpPr>
          <p:cNvPr id="181" name="TextBox 180">
            <a:extLst>
              <a:ext uri="{FF2B5EF4-FFF2-40B4-BE49-F238E27FC236}">
                <a16:creationId xmlns:a16="http://schemas.microsoft.com/office/drawing/2014/main" id="{9FA101BA-939B-E757-54AF-5C07CEA93A9B}"/>
              </a:ext>
            </a:extLst>
          </p:cNvPr>
          <p:cNvSpPr txBox="1"/>
          <p:nvPr/>
        </p:nvSpPr>
        <p:spPr>
          <a:xfrm>
            <a:off x="3623246"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36</a:t>
            </a:r>
          </a:p>
        </p:txBody>
      </p:sp>
      <p:sp>
        <p:nvSpPr>
          <p:cNvPr id="182" name="TextBox 181">
            <a:extLst>
              <a:ext uri="{FF2B5EF4-FFF2-40B4-BE49-F238E27FC236}">
                <a16:creationId xmlns:a16="http://schemas.microsoft.com/office/drawing/2014/main" id="{FC3DFD22-FE73-E6B4-96F8-90263F895ED1}"/>
              </a:ext>
            </a:extLst>
          </p:cNvPr>
          <p:cNvSpPr txBox="1"/>
          <p:nvPr/>
        </p:nvSpPr>
        <p:spPr>
          <a:xfrm>
            <a:off x="4086796"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42</a:t>
            </a:r>
          </a:p>
        </p:txBody>
      </p:sp>
      <p:sp>
        <p:nvSpPr>
          <p:cNvPr id="183" name="TextBox 182">
            <a:extLst>
              <a:ext uri="{FF2B5EF4-FFF2-40B4-BE49-F238E27FC236}">
                <a16:creationId xmlns:a16="http://schemas.microsoft.com/office/drawing/2014/main" id="{EC4E573E-B431-1E05-21AB-E80C40BC7F3B}"/>
              </a:ext>
            </a:extLst>
          </p:cNvPr>
          <p:cNvSpPr txBox="1"/>
          <p:nvPr/>
        </p:nvSpPr>
        <p:spPr>
          <a:xfrm>
            <a:off x="4524946"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48</a:t>
            </a:r>
          </a:p>
        </p:txBody>
      </p:sp>
      <p:sp>
        <p:nvSpPr>
          <p:cNvPr id="184" name="TextBox 183">
            <a:extLst>
              <a:ext uri="{FF2B5EF4-FFF2-40B4-BE49-F238E27FC236}">
                <a16:creationId xmlns:a16="http://schemas.microsoft.com/office/drawing/2014/main" id="{6B8B5616-F833-7F50-5D90-0F6EA2C45CD0}"/>
              </a:ext>
            </a:extLst>
          </p:cNvPr>
          <p:cNvSpPr txBox="1"/>
          <p:nvPr/>
        </p:nvSpPr>
        <p:spPr>
          <a:xfrm>
            <a:off x="5010721"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54</a:t>
            </a:r>
          </a:p>
        </p:txBody>
      </p:sp>
      <p:sp>
        <p:nvSpPr>
          <p:cNvPr id="185" name="TextBox 184">
            <a:extLst>
              <a:ext uri="{FF2B5EF4-FFF2-40B4-BE49-F238E27FC236}">
                <a16:creationId xmlns:a16="http://schemas.microsoft.com/office/drawing/2014/main" id="{9B7DD7AE-8FB8-2694-8333-8469483A2CB6}"/>
              </a:ext>
            </a:extLst>
          </p:cNvPr>
          <p:cNvSpPr txBox="1"/>
          <p:nvPr/>
        </p:nvSpPr>
        <p:spPr>
          <a:xfrm>
            <a:off x="5461571"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186" name="TextBox 185">
            <a:extLst>
              <a:ext uri="{FF2B5EF4-FFF2-40B4-BE49-F238E27FC236}">
                <a16:creationId xmlns:a16="http://schemas.microsoft.com/office/drawing/2014/main" id="{2AB6C0EC-5BEA-B511-5583-ACAC1A45CFC0}"/>
              </a:ext>
            </a:extLst>
          </p:cNvPr>
          <p:cNvSpPr txBox="1"/>
          <p:nvPr/>
        </p:nvSpPr>
        <p:spPr>
          <a:xfrm>
            <a:off x="5931471" y="4576400"/>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66</a:t>
            </a:r>
          </a:p>
        </p:txBody>
      </p:sp>
      <p:sp>
        <p:nvSpPr>
          <p:cNvPr id="187" name="TextBox 186">
            <a:extLst>
              <a:ext uri="{FF2B5EF4-FFF2-40B4-BE49-F238E27FC236}">
                <a16:creationId xmlns:a16="http://schemas.microsoft.com/office/drawing/2014/main" id="{BFC5D43B-8E7B-051E-3E7C-72C29FCA2967}"/>
              </a:ext>
            </a:extLst>
          </p:cNvPr>
          <p:cNvSpPr txBox="1"/>
          <p:nvPr/>
        </p:nvSpPr>
        <p:spPr>
          <a:xfrm>
            <a:off x="10775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32</a:t>
            </a:r>
          </a:p>
        </p:txBody>
      </p:sp>
      <p:sp>
        <p:nvSpPr>
          <p:cNvPr id="188" name="TextBox 187">
            <a:extLst>
              <a:ext uri="{FF2B5EF4-FFF2-40B4-BE49-F238E27FC236}">
                <a16:creationId xmlns:a16="http://schemas.microsoft.com/office/drawing/2014/main" id="{38E1BE64-FFDE-8F52-11D6-82DFF2DDA6DA}"/>
              </a:ext>
            </a:extLst>
          </p:cNvPr>
          <p:cNvSpPr txBox="1"/>
          <p:nvPr/>
        </p:nvSpPr>
        <p:spPr>
          <a:xfrm>
            <a:off x="131249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27</a:t>
            </a:r>
          </a:p>
        </p:txBody>
      </p:sp>
      <p:sp>
        <p:nvSpPr>
          <p:cNvPr id="189" name="TextBox 188">
            <a:extLst>
              <a:ext uri="{FF2B5EF4-FFF2-40B4-BE49-F238E27FC236}">
                <a16:creationId xmlns:a16="http://schemas.microsoft.com/office/drawing/2014/main" id="{D86710DD-9740-FEFD-781C-5A3CB0324113}"/>
              </a:ext>
            </a:extLst>
          </p:cNvPr>
          <p:cNvSpPr txBox="1"/>
          <p:nvPr/>
        </p:nvSpPr>
        <p:spPr>
          <a:xfrm>
            <a:off x="155379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27</a:t>
            </a:r>
          </a:p>
        </p:txBody>
      </p:sp>
      <p:sp>
        <p:nvSpPr>
          <p:cNvPr id="190" name="TextBox 189">
            <a:extLst>
              <a:ext uri="{FF2B5EF4-FFF2-40B4-BE49-F238E27FC236}">
                <a16:creationId xmlns:a16="http://schemas.microsoft.com/office/drawing/2014/main" id="{BCA857B7-00CB-A2D3-2343-53C6972729D9}"/>
              </a:ext>
            </a:extLst>
          </p:cNvPr>
          <p:cNvSpPr txBox="1"/>
          <p:nvPr/>
        </p:nvSpPr>
        <p:spPr>
          <a:xfrm>
            <a:off x="177286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21</a:t>
            </a:r>
          </a:p>
        </p:txBody>
      </p:sp>
      <p:sp>
        <p:nvSpPr>
          <p:cNvPr id="191" name="TextBox 190">
            <a:extLst>
              <a:ext uri="{FF2B5EF4-FFF2-40B4-BE49-F238E27FC236}">
                <a16:creationId xmlns:a16="http://schemas.microsoft.com/office/drawing/2014/main" id="{762A69A8-44DF-CB07-585C-C7A27EADBB12}"/>
              </a:ext>
            </a:extLst>
          </p:cNvPr>
          <p:cNvSpPr txBox="1"/>
          <p:nvPr/>
        </p:nvSpPr>
        <p:spPr>
          <a:xfrm>
            <a:off x="19919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18</a:t>
            </a:r>
          </a:p>
        </p:txBody>
      </p:sp>
      <p:sp>
        <p:nvSpPr>
          <p:cNvPr id="192" name="TextBox 191">
            <a:extLst>
              <a:ext uri="{FF2B5EF4-FFF2-40B4-BE49-F238E27FC236}">
                <a16:creationId xmlns:a16="http://schemas.microsoft.com/office/drawing/2014/main" id="{D9B620DF-528A-9159-1D50-E91C8D04E06F}"/>
              </a:ext>
            </a:extLst>
          </p:cNvPr>
          <p:cNvSpPr txBox="1"/>
          <p:nvPr/>
        </p:nvSpPr>
        <p:spPr>
          <a:xfrm>
            <a:off x="222371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17</a:t>
            </a:r>
          </a:p>
        </p:txBody>
      </p:sp>
      <p:sp>
        <p:nvSpPr>
          <p:cNvPr id="193" name="TextBox 192">
            <a:extLst>
              <a:ext uri="{FF2B5EF4-FFF2-40B4-BE49-F238E27FC236}">
                <a16:creationId xmlns:a16="http://schemas.microsoft.com/office/drawing/2014/main" id="{5274BD52-302E-B3C1-362A-B64504A42F1B}"/>
              </a:ext>
            </a:extLst>
          </p:cNvPr>
          <p:cNvSpPr txBox="1"/>
          <p:nvPr/>
        </p:nvSpPr>
        <p:spPr>
          <a:xfrm>
            <a:off x="245231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11</a:t>
            </a:r>
          </a:p>
        </p:txBody>
      </p:sp>
      <p:sp>
        <p:nvSpPr>
          <p:cNvPr id="194" name="TextBox 193">
            <a:extLst>
              <a:ext uri="{FF2B5EF4-FFF2-40B4-BE49-F238E27FC236}">
                <a16:creationId xmlns:a16="http://schemas.microsoft.com/office/drawing/2014/main" id="{53BACC91-97F7-AA4B-016A-4ED4ACD270EF}"/>
              </a:ext>
            </a:extLst>
          </p:cNvPr>
          <p:cNvSpPr txBox="1"/>
          <p:nvPr/>
        </p:nvSpPr>
        <p:spPr>
          <a:xfrm>
            <a:off x="268091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8</a:t>
            </a:r>
          </a:p>
        </p:txBody>
      </p:sp>
      <p:sp>
        <p:nvSpPr>
          <p:cNvPr id="195" name="TextBox 194">
            <a:extLst>
              <a:ext uri="{FF2B5EF4-FFF2-40B4-BE49-F238E27FC236}">
                <a16:creationId xmlns:a16="http://schemas.microsoft.com/office/drawing/2014/main" id="{A949DA88-B1A3-B06E-8F8F-8B39BC6B801F}"/>
              </a:ext>
            </a:extLst>
          </p:cNvPr>
          <p:cNvSpPr txBox="1"/>
          <p:nvPr/>
        </p:nvSpPr>
        <p:spPr>
          <a:xfrm>
            <a:off x="290316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8</a:t>
            </a:r>
          </a:p>
        </p:txBody>
      </p:sp>
      <p:sp>
        <p:nvSpPr>
          <p:cNvPr id="196" name="TextBox 195">
            <a:extLst>
              <a:ext uri="{FF2B5EF4-FFF2-40B4-BE49-F238E27FC236}">
                <a16:creationId xmlns:a16="http://schemas.microsoft.com/office/drawing/2014/main" id="{52BD3F2B-7084-5A31-C107-EA1CABDB2CD3}"/>
              </a:ext>
            </a:extLst>
          </p:cNvPr>
          <p:cNvSpPr txBox="1"/>
          <p:nvPr/>
        </p:nvSpPr>
        <p:spPr>
          <a:xfrm>
            <a:off x="315716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a:t>
            </a:r>
          </a:p>
        </p:txBody>
      </p:sp>
      <p:sp>
        <p:nvSpPr>
          <p:cNvPr id="197" name="TextBox 196">
            <a:extLst>
              <a:ext uri="{FF2B5EF4-FFF2-40B4-BE49-F238E27FC236}">
                <a16:creationId xmlns:a16="http://schemas.microsoft.com/office/drawing/2014/main" id="{3A0436BA-79AA-93C6-5C7F-8E7EAA913B7C}"/>
              </a:ext>
            </a:extLst>
          </p:cNvPr>
          <p:cNvSpPr txBox="1"/>
          <p:nvPr/>
        </p:nvSpPr>
        <p:spPr>
          <a:xfrm>
            <a:off x="33635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a:t>
            </a:r>
          </a:p>
        </p:txBody>
      </p:sp>
      <p:sp>
        <p:nvSpPr>
          <p:cNvPr id="198" name="TextBox 197">
            <a:extLst>
              <a:ext uri="{FF2B5EF4-FFF2-40B4-BE49-F238E27FC236}">
                <a16:creationId xmlns:a16="http://schemas.microsoft.com/office/drawing/2014/main" id="{29DD297B-616A-E4DD-AF4E-24734415E7C4}"/>
              </a:ext>
            </a:extLst>
          </p:cNvPr>
          <p:cNvSpPr txBox="1"/>
          <p:nvPr/>
        </p:nvSpPr>
        <p:spPr>
          <a:xfrm>
            <a:off x="359849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a:t>
            </a:r>
          </a:p>
        </p:txBody>
      </p:sp>
      <p:sp>
        <p:nvSpPr>
          <p:cNvPr id="199" name="TextBox 198">
            <a:extLst>
              <a:ext uri="{FF2B5EF4-FFF2-40B4-BE49-F238E27FC236}">
                <a16:creationId xmlns:a16="http://schemas.microsoft.com/office/drawing/2014/main" id="{4BFEA0B5-051B-9752-4482-5ED15E638DDA}"/>
              </a:ext>
            </a:extLst>
          </p:cNvPr>
          <p:cNvSpPr txBox="1"/>
          <p:nvPr/>
        </p:nvSpPr>
        <p:spPr>
          <a:xfrm>
            <a:off x="38334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0" name="TextBox 199">
            <a:extLst>
              <a:ext uri="{FF2B5EF4-FFF2-40B4-BE49-F238E27FC236}">
                <a16:creationId xmlns:a16="http://schemas.microsoft.com/office/drawing/2014/main" id="{E1A6597F-74A7-D2A4-9128-2277945DC73B}"/>
              </a:ext>
            </a:extLst>
          </p:cNvPr>
          <p:cNvSpPr txBox="1"/>
          <p:nvPr/>
        </p:nvSpPr>
        <p:spPr>
          <a:xfrm>
            <a:off x="405886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1" name="TextBox 200">
            <a:extLst>
              <a:ext uri="{FF2B5EF4-FFF2-40B4-BE49-F238E27FC236}">
                <a16:creationId xmlns:a16="http://schemas.microsoft.com/office/drawing/2014/main" id="{A4A2B6E6-58EB-BEC1-4241-16BACA815A2A}"/>
              </a:ext>
            </a:extLst>
          </p:cNvPr>
          <p:cNvSpPr txBox="1"/>
          <p:nvPr/>
        </p:nvSpPr>
        <p:spPr>
          <a:xfrm>
            <a:off x="428429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2" name="TextBox 201">
            <a:extLst>
              <a:ext uri="{FF2B5EF4-FFF2-40B4-BE49-F238E27FC236}">
                <a16:creationId xmlns:a16="http://schemas.microsoft.com/office/drawing/2014/main" id="{6FA7438B-34AB-E645-513F-57B249AF65EE}"/>
              </a:ext>
            </a:extLst>
          </p:cNvPr>
          <p:cNvSpPr txBox="1"/>
          <p:nvPr/>
        </p:nvSpPr>
        <p:spPr>
          <a:xfrm>
            <a:off x="45065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3" name="TextBox 202">
            <a:extLst>
              <a:ext uri="{FF2B5EF4-FFF2-40B4-BE49-F238E27FC236}">
                <a16:creationId xmlns:a16="http://schemas.microsoft.com/office/drawing/2014/main" id="{C5B00501-97BF-4FF5-2329-5408FEE313C4}"/>
              </a:ext>
            </a:extLst>
          </p:cNvPr>
          <p:cNvSpPr txBox="1"/>
          <p:nvPr/>
        </p:nvSpPr>
        <p:spPr>
          <a:xfrm>
            <a:off x="47224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4" name="TextBox 203">
            <a:extLst>
              <a:ext uri="{FF2B5EF4-FFF2-40B4-BE49-F238E27FC236}">
                <a16:creationId xmlns:a16="http://schemas.microsoft.com/office/drawing/2014/main" id="{C486C329-FE27-5962-F0D2-A73339BF676A}"/>
              </a:ext>
            </a:extLst>
          </p:cNvPr>
          <p:cNvSpPr txBox="1"/>
          <p:nvPr/>
        </p:nvSpPr>
        <p:spPr>
          <a:xfrm>
            <a:off x="49764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5" name="TextBox 204">
            <a:extLst>
              <a:ext uri="{FF2B5EF4-FFF2-40B4-BE49-F238E27FC236}">
                <a16:creationId xmlns:a16="http://schemas.microsoft.com/office/drawing/2014/main" id="{E83E5491-D7DA-38A2-692C-7A237AD2E487}"/>
              </a:ext>
            </a:extLst>
          </p:cNvPr>
          <p:cNvSpPr txBox="1"/>
          <p:nvPr/>
        </p:nvSpPr>
        <p:spPr>
          <a:xfrm>
            <a:off x="520504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6" name="TextBox 205">
            <a:extLst>
              <a:ext uri="{FF2B5EF4-FFF2-40B4-BE49-F238E27FC236}">
                <a16:creationId xmlns:a16="http://schemas.microsoft.com/office/drawing/2014/main" id="{C09CD6CD-0DBD-B254-0F7A-D11396AEEA8A}"/>
              </a:ext>
            </a:extLst>
          </p:cNvPr>
          <p:cNvSpPr txBox="1"/>
          <p:nvPr/>
        </p:nvSpPr>
        <p:spPr>
          <a:xfrm>
            <a:off x="543999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7" name="TextBox 206">
            <a:extLst>
              <a:ext uri="{FF2B5EF4-FFF2-40B4-BE49-F238E27FC236}">
                <a16:creationId xmlns:a16="http://schemas.microsoft.com/office/drawing/2014/main" id="{043F46C1-0175-6387-019D-4B79CF7D4365}"/>
              </a:ext>
            </a:extLst>
          </p:cNvPr>
          <p:cNvSpPr txBox="1"/>
          <p:nvPr/>
        </p:nvSpPr>
        <p:spPr>
          <a:xfrm>
            <a:off x="565271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8" name="TextBox 207">
            <a:extLst>
              <a:ext uri="{FF2B5EF4-FFF2-40B4-BE49-F238E27FC236}">
                <a16:creationId xmlns:a16="http://schemas.microsoft.com/office/drawing/2014/main" id="{9EB75965-5251-2C05-4D2B-668AEEDF4879}"/>
              </a:ext>
            </a:extLst>
          </p:cNvPr>
          <p:cNvSpPr txBox="1"/>
          <p:nvPr/>
        </p:nvSpPr>
        <p:spPr>
          <a:xfrm>
            <a:off x="5881316"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09" name="TextBox 208">
            <a:extLst>
              <a:ext uri="{FF2B5EF4-FFF2-40B4-BE49-F238E27FC236}">
                <a16:creationId xmlns:a16="http://schemas.microsoft.com/office/drawing/2014/main" id="{9F083D53-A597-EF48-4C9A-340B29CCDE21}"/>
              </a:ext>
            </a:extLst>
          </p:cNvPr>
          <p:cNvSpPr txBox="1"/>
          <p:nvPr/>
        </p:nvSpPr>
        <p:spPr>
          <a:xfrm>
            <a:off x="612579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210" name="TextBox 209">
            <a:extLst>
              <a:ext uri="{FF2B5EF4-FFF2-40B4-BE49-F238E27FC236}">
                <a16:creationId xmlns:a16="http://schemas.microsoft.com/office/drawing/2014/main" id="{BE49FEB5-B716-72AC-0474-2F224A2826AD}"/>
              </a:ext>
            </a:extLst>
          </p:cNvPr>
          <p:cNvSpPr txBox="1"/>
          <p:nvPr/>
        </p:nvSpPr>
        <p:spPr>
          <a:xfrm>
            <a:off x="6341691" y="5077814"/>
            <a:ext cx="245622"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NE</a:t>
            </a:r>
          </a:p>
        </p:txBody>
      </p:sp>
      <p:grpSp>
        <p:nvGrpSpPr>
          <p:cNvPr id="211" name="Group 210">
            <a:extLst>
              <a:ext uri="{FF2B5EF4-FFF2-40B4-BE49-F238E27FC236}">
                <a16:creationId xmlns:a16="http://schemas.microsoft.com/office/drawing/2014/main" id="{816DEAFB-A55E-4B14-E487-5129E3439877}"/>
              </a:ext>
            </a:extLst>
          </p:cNvPr>
          <p:cNvGrpSpPr/>
          <p:nvPr/>
        </p:nvGrpSpPr>
        <p:grpSpPr>
          <a:xfrm>
            <a:off x="1305372" y="4188182"/>
            <a:ext cx="108000" cy="108000"/>
            <a:chOff x="6744072" y="4379878"/>
            <a:chExt cx="108000" cy="108000"/>
          </a:xfrm>
        </p:grpSpPr>
        <p:cxnSp>
          <p:nvCxnSpPr>
            <p:cNvPr id="212" name="Straight Connector 211">
              <a:extLst>
                <a:ext uri="{FF2B5EF4-FFF2-40B4-BE49-F238E27FC236}">
                  <a16:creationId xmlns:a16="http://schemas.microsoft.com/office/drawing/2014/main" id="{AB77C621-5642-E699-ABD2-BFFCBE09F323}"/>
                </a:ext>
              </a:extLst>
            </p:cNvPr>
            <p:cNvCxnSpPr>
              <a:cxnSpLocks/>
            </p:cNvCxnSpPr>
            <p:nvPr/>
          </p:nvCxnSpPr>
          <p:spPr>
            <a:xfrm>
              <a:off x="6744072" y="4433877"/>
              <a:ext cx="108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4354F74B-5F92-9BE6-77B5-9543282FDF1D}"/>
                </a:ext>
              </a:extLst>
            </p:cNvPr>
            <p:cNvCxnSpPr>
              <a:cxnSpLocks/>
            </p:cNvCxnSpPr>
            <p:nvPr/>
          </p:nvCxnSpPr>
          <p:spPr>
            <a:xfrm rot="16200000">
              <a:off x="6744072" y="4433878"/>
              <a:ext cx="108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cxnSp>
        <p:nvCxnSpPr>
          <p:cNvPr id="216" name="Straight Connector 215">
            <a:extLst>
              <a:ext uri="{FF2B5EF4-FFF2-40B4-BE49-F238E27FC236}">
                <a16:creationId xmlns:a16="http://schemas.microsoft.com/office/drawing/2014/main" id="{77B09FD8-AB6D-5A07-727D-8E0F753A407B}"/>
              </a:ext>
            </a:extLst>
          </p:cNvPr>
          <p:cNvCxnSpPr>
            <a:cxnSpLocks/>
          </p:cNvCxnSpPr>
          <p:nvPr/>
        </p:nvCxnSpPr>
        <p:spPr>
          <a:xfrm>
            <a:off x="1243237" y="4045183"/>
            <a:ext cx="23227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ACD4ECD-1B82-278E-876B-75E7DA88F3AF}"/>
              </a:ext>
            </a:extLst>
          </p:cNvPr>
          <p:cNvSpPr/>
          <p:nvPr/>
        </p:nvSpPr>
        <p:spPr>
          <a:xfrm>
            <a:off x="6672062" y="1745143"/>
            <a:ext cx="5111316" cy="1323735"/>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425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6EA21-0FB0-5100-642C-588BC4F07322}"/>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3036293-8051-C741-8B76-2645F063902D}"/>
              </a:ext>
            </a:extLst>
          </p:cNvPr>
          <p:cNvSpPr>
            <a:spLocks noGrp="1"/>
          </p:cNvSpPr>
          <p:nvPr>
            <p:ph type="body" idx="1"/>
          </p:nvPr>
        </p:nvSpPr>
        <p:spPr>
          <a:xfrm>
            <a:off x="609600" y="836712"/>
            <a:ext cx="10972800" cy="701675"/>
          </a:xfrm>
        </p:spPr>
        <p:txBody>
          <a:bodyPr/>
          <a:lstStyle/>
          <a:p>
            <a:r>
              <a:rPr lang="en-GB" sz="1800" dirty="0"/>
              <a:t>Intracranial efficacy outcomes in patients with CNS metastases </a:t>
            </a:r>
            <a:br>
              <a:rPr lang="en-GB" sz="1800" dirty="0"/>
            </a:br>
            <a:r>
              <a:rPr lang="en-GB" sz="1800" dirty="0"/>
              <a:t>at </a:t>
            </a:r>
            <a:r>
              <a:rPr lang="en-GB" sz="1800" dirty="0" err="1"/>
              <a:t>baseline</a:t>
            </a:r>
            <a:r>
              <a:rPr lang="en-GB" sz="1800" cap="none" baseline="30000" dirty="0" err="1"/>
              <a:t>a</a:t>
            </a:r>
            <a:endParaRPr lang="en-GB" sz="1800" cap="none" baseline="30000" dirty="0"/>
          </a:p>
          <a:p>
            <a:endParaRPr lang="en-US" dirty="0"/>
          </a:p>
        </p:txBody>
      </p:sp>
      <p:sp>
        <p:nvSpPr>
          <p:cNvPr id="2" name="Title 1">
            <a:extLst>
              <a:ext uri="{FF2B5EF4-FFF2-40B4-BE49-F238E27FC236}">
                <a16:creationId xmlns:a16="http://schemas.microsoft.com/office/drawing/2014/main" id="{B1AF51BB-0BFE-6FAD-45A6-E0F5D06B9C43}"/>
              </a:ext>
            </a:extLst>
          </p:cNvPr>
          <p:cNvSpPr>
            <a:spLocks noGrp="1"/>
          </p:cNvSpPr>
          <p:nvPr>
            <p:ph type="title"/>
          </p:nvPr>
        </p:nvSpPr>
        <p:spPr>
          <a:xfrm>
            <a:off x="619201" y="259200"/>
            <a:ext cx="10963199" cy="864000"/>
          </a:xfrm>
        </p:spPr>
        <p:txBody>
          <a:bodyPr/>
          <a:lstStyle/>
          <a:p>
            <a:r>
              <a:rPr lang="en-GB" dirty="0"/>
              <a:t>entrectinib in trk fusion-positive lung cancer</a:t>
            </a:r>
          </a:p>
        </p:txBody>
      </p:sp>
      <p:sp>
        <p:nvSpPr>
          <p:cNvPr id="10" name="Content Placeholder 9">
            <a:extLst>
              <a:ext uri="{FF2B5EF4-FFF2-40B4-BE49-F238E27FC236}">
                <a16:creationId xmlns:a16="http://schemas.microsoft.com/office/drawing/2014/main" id="{0B40EAAA-7894-8E0E-0BDE-DF4CBAC36E24}"/>
              </a:ext>
            </a:extLst>
          </p:cNvPr>
          <p:cNvSpPr>
            <a:spLocks noGrp="1"/>
          </p:cNvSpPr>
          <p:nvPr>
            <p:ph sz="quarter" idx="15"/>
          </p:nvPr>
        </p:nvSpPr>
        <p:spPr>
          <a:xfrm>
            <a:off x="620183" y="6356351"/>
            <a:ext cx="10180339" cy="365125"/>
          </a:xfrm>
        </p:spPr>
        <p:txBody>
          <a:bodyPr anchor="b" anchorCtr="0"/>
          <a:lstStyle/>
          <a:p>
            <a:r>
              <a:rPr lang="en-GB" dirty="0"/>
              <a:t>BICR, blinded independent central review; CI, confidence interval; CNS, central nervous system; CR, complete response; NE, not estimable; PD, progressive disease; RECIST, Response Evaluation Criteria in Solid Tumours </a:t>
            </a:r>
          </a:p>
          <a:p>
            <a:r>
              <a:rPr lang="en-GB" dirty="0"/>
              <a:t>Cho BC, et al. Lung Cancer. 2024;188:107442</a:t>
            </a:r>
          </a:p>
        </p:txBody>
      </p:sp>
      <p:sp>
        <p:nvSpPr>
          <p:cNvPr id="5" name="Slide Number Placeholder 4">
            <a:extLst>
              <a:ext uri="{FF2B5EF4-FFF2-40B4-BE49-F238E27FC236}">
                <a16:creationId xmlns:a16="http://schemas.microsoft.com/office/drawing/2014/main" id="{E5E1D3ED-03FC-A36D-C906-97FAC898726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32</a:t>
            </a:fld>
            <a:endParaRPr lang="en-GB" dirty="0"/>
          </a:p>
        </p:txBody>
      </p:sp>
      <p:graphicFrame>
        <p:nvGraphicFramePr>
          <p:cNvPr id="6" name="Content Placeholder 15">
            <a:extLst>
              <a:ext uri="{FF2B5EF4-FFF2-40B4-BE49-F238E27FC236}">
                <a16:creationId xmlns:a16="http://schemas.microsoft.com/office/drawing/2014/main" id="{5E48BBE3-62D2-A8F5-DC92-85205CA2ECB6}"/>
              </a:ext>
            </a:extLst>
          </p:cNvPr>
          <p:cNvGraphicFramePr>
            <a:graphicFrameLocks/>
          </p:cNvGraphicFramePr>
          <p:nvPr>
            <p:extLst>
              <p:ext uri="{D42A27DB-BD31-4B8C-83A1-F6EECF244321}">
                <p14:modId xmlns:p14="http://schemas.microsoft.com/office/powerpoint/2010/main" val="2403347518"/>
              </p:ext>
            </p:extLst>
          </p:nvPr>
        </p:nvGraphicFramePr>
        <p:xfrm>
          <a:off x="695400" y="1976634"/>
          <a:ext cx="5112000" cy="3036542"/>
        </p:xfrm>
        <a:graphic>
          <a:graphicData uri="http://schemas.openxmlformats.org/drawingml/2006/table">
            <a:tbl>
              <a:tblPr firstRow="1" bandRow="1">
                <a:tableStyleId>{5C22544A-7EE6-4342-B048-85BDC9FD1C3A}</a:tableStyleId>
              </a:tblPr>
              <a:tblGrid>
                <a:gridCol w="3132000">
                  <a:extLst>
                    <a:ext uri="{9D8B030D-6E8A-4147-A177-3AD203B41FA5}">
                      <a16:colId xmlns:a16="http://schemas.microsoft.com/office/drawing/2014/main" val="4183436313"/>
                    </a:ext>
                  </a:extLst>
                </a:gridCol>
                <a:gridCol w="1980000">
                  <a:extLst>
                    <a:ext uri="{9D8B030D-6E8A-4147-A177-3AD203B41FA5}">
                      <a16:colId xmlns:a16="http://schemas.microsoft.com/office/drawing/2014/main" val="2543030807"/>
                    </a:ext>
                  </a:extLst>
                </a:gridCol>
              </a:tblGrid>
              <a:tr h="360000">
                <a:tc gridSpan="2">
                  <a:txBody>
                    <a:bodyPr/>
                    <a:lstStyle/>
                    <a:p>
                      <a:pPr>
                        <a:lnSpc>
                          <a:spcPct val="120000"/>
                        </a:lnSpc>
                      </a:pPr>
                      <a:r>
                        <a:rPr lang="en-GB" sz="1400" noProof="0" dirty="0">
                          <a:latin typeface="Arial" panose="020B0604020202020204" pitchFamily="34" charset="0"/>
                          <a:cs typeface="Arial" panose="020B0604020202020204" pitchFamily="34" charset="0"/>
                        </a:rPr>
                        <a:t>Efficacy-evaluable population (N=14)</a:t>
                      </a:r>
                    </a:p>
                  </a:txBody>
                  <a:tcPr anchor="ctr"/>
                </a:tc>
                <a:tc hMerge="1">
                  <a:txBody>
                    <a:bodyPr/>
                    <a:lstStyle/>
                    <a:p>
                      <a:endParaRPr dirty="0"/>
                    </a:p>
                  </a:txBody>
                  <a:tcPr anchor="ctr"/>
                </a:tc>
                <a:extLst>
                  <a:ext uri="{0D108BD9-81ED-4DB2-BD59-A6C34878D82A}">
                    <a16:rowId xmlns:a16="http://schemas.microsoft.com/office/drawing/2014/main" val="211129157"/>
                  </a:ext>
                </a:extLst>
              </a:tr>
              <a:tr h="816436">
                <a:tc>
                  <a:txBody>
                    <a:bodyPr/>
                    <a:lstStyle/>
                    <a:p>
                      <a:pPr>
                        <a:lnSpc>
                          <a:spcPct val="120000"/>
                        </a:lnSpc>
                      </a:pPr>
                      <a:r>
                        <a:rPr lang="en-GB" sz="1400" noProof="0" dirty="0">
                          <a:latin typeface="Arial" panose="020B0604020202020204" pitchFamily="34" charset="0"/>
                          <a:cs typeface="Arial" panose="020B0604020202020204" pitchFamily="34" charset="0"/>
                        </a:rPr>
                        <a:t>Intracranial objective response rate,</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 (%, 95% CI)</a:t>
                      </a:r>
                    </a:p>
                  </a:txBody>
                  <a:tcPr anchor="ctr"/>
                </a:tc>
                <a:tc>
                  <a:txBody>
                    <a:bodyPr/>
                    <a:lstStyle/>
                    <a:p>
                      <a:pPr algn="ctr">
                        <a:lnSpc>
                          <a:spcPct val="120000"/>
                        </a:lnSpc>
                      </a:pP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9 (64.3, 35.1-87.2)</a:t>
                      </a:r>
                    </a:p>
                  </a:txBody>
                  <a:tcPr anchor="ctr"/>
                </a:tc>
                <a:extLst>
                  <a:ext uri="{0D108BD9-81ED-4DB2-BD59-A6C34878D82A}">
                    <a16:rowId xmlns:a16="http://schemas.microsoft.com/office/drawing/2014/main" val="2055205247"/>
                  </a:ext>
                </a:extLst>
              </a:tr>
              <a:tr h="1816623">
                <a:tc>
                  <a:txBody>
                    <a:bodyPr/>
                    <a:lstStyle/>
                    <a:p>
                      <a:pPr>
                        <a:lnSpc>
                          <a:spcPct val="120000"/>
                        </a:lnSpc>
                      </a:pPr>
                      <a:r>
                        <a:rPr lang="en-GB" sz="1400" noProof="0" dirty="0">
                          <a:latin typeface="Arial" panose="020B0604020202020204" pitchFamily="34" charset="0"/>
                          <a:cs typeface="Arial" panose="020B0604020202020204" pitchFamily="34" charset="0"/>
                        </a:rPr>
                        <a:t>Best overall response, n (%)</a:t>
                      </a:r>
                    </a:p>
                    <a:p>
                      <a:pPr marL="0" indent="182563">
                        <a:lnSpc>
                          <a:spcPct val="120000"/>
                        </a:lnSpc>
                        <a:tabLst/>
                      </a:pPr>
                      <a:r>
                        <a:rPr lang="en-GB" sz="1400" noProof="0" dirty="0">
                          <a:latin typeface="Arial" panose="020B0604020202020204" pitchFamily="34" charset="0"/>
                          <a:cs typeface="Arial" panose="020B0604020202020204" pitchFamily="34" charset="0"/>
                        </a:rPr>
                        <a:t>Complete response</a:t>
                      </a:r>
                    </a:p>
                    <a:p>
                      <a:pPr marL="0" indent="182563">
                        <a:lnSpc>
                          <a:spcPct val="120000"/>
                        </a:lnSpc>
                        <a:tabLst/>
                      </a:pPr>
                      <a:r>
                        <a:rPr lang="en-GB" sz="1400" noProof="0" dirty="0">
                          <a:latin typeface="Arial" panose="020B0604020202020204" pitchFamily="34" charset="0"/>
                          <a:cs typeface="Arial" panose="020B0604020202020204" pitchFamily="34" charset="0"/>
                        </a:rPr>
                        <a:t>Partial response</a:t>
                      </a:r>
                    </a:p>
                    <a:p>
                      <a:pPr marL="0" indent="182563">
                        <a:lnSpc>
                          <a:spcPct val="120000"/>
                        </a:lnSpc>
                        <a:tabLst/>
                      </a:pPr>
                      <a:r>
                        <a:rPr lang="en-GB" sz="1400" noProof="0" dirty="0">
                          <a:latin typeface="Arial" panose="020B0604020202020204" pitchFamily="34" charset="0"/>
                          <a:cs typeface="Arial" panose="020B0604020202020204" pitchFamily="34" charset="0"/>
                        </a:rPr>
                        <a:t>Stable disease</a:t>
                      </a:r>
                    </a:p>
                    <a:p>
                      <a:pPr marL="0" indent="182563">
                        <a:lnSpc>
                          <a:spcPct val="120000"/>
                        </a:lnSpc>
                        <a:tabLst/>
                      </a:pPr>
                      <a:r>
                        <a:rPr lang="en-GB" sz="1400" noProof="0" dirty="0">
                          <a:latin typeface="Arial" panose="020B0604020202020204" pitchFamily="34" charset="0"/>
                          <a:cs typeface="Arial" panose="020B0604020202020204" pitchFamily="34" charset="0"/>
                        </a:rPr>
                        <a:t>Progressive disease</a:t>
                      </a:r>
                    </a:p>
                    <a:p>
                      <a:pPr marL="0" indent="182563">
                        <a:lnSpc>
                          <a:spcPct val="120000"/>
                        </a:lnSpc>
                        <a:tabLst/>
                      </a:pPr>
                      <a:r>
                        <a:rPr lang="en-GB" sz="1400" noProof="0" dirty="0">
                          <a:latin typeface="Arial" panose="020B0604020202020204" pitchFamily="34" charset="0"/>
                          <a:cs typeface="Arial" panose="020B0604020202020204" pitchFamily="34" charset="0"/>
                        </a:rPr>
                        <a:t>Non-CR/non-PD</a:t>
                      </a:r>
                    </a:p>
                    <a:p>
                      <a:pPr marL="0" indent="182563">
                        <a:lnSpc>
                          <a:spcPct val="120000"/>
                        </a:lnSpc>
                        <a:tabLst/>
                      </a:pPr>
                      <a:r>
                        <a:rPr lang="en-GB" sz="1400" noProof="0" dirty="0">
                          <a:latin typeface="Arial" panose="020B0604020202020204" pitchFamily="34" charset="0"/>
                          <a:cs typeface="Arial" panose="020B0604020202020204" pitchFamily="34" charset="0"/>
                        </a:rPr>
                        <a:t>Missing or unevaluable</a:t>
                      </a:r>
                    </a:p>
                  </a:txBody>
                  <a:tcPr anchor="ctr"/>
                </a:tc>
                <a:tc>
                  <a:txBody>
                    <a:bodyPr/>
                    <a:lstStyle/>
                    <a:p>
                      <a:pPr algn="ctr">
                        <a:lnSpc>
                          <a:spcPct val="120000"/>
                        </a:lnSpc>
                      </a:pPr>
                      <a:endParaRPr lang="en-GB" sz="1400" noProof="0" dirty="0">
                        <a:latin typeface="Arial" panose="020B0604020202020204" pitchFamily="34" charset="0"/>
                        <a:cs typeface="Arial" panose="020B0604020202020204" pitchFamily="34" charset="0"/>
                      </a:endParaRPr>
                    </a:p>
                    <a:p>
                      <a:pPr algn="ctr">
                        <a:lnSpc>
                          <a:spcPct val="120000"/>
                        </a:lnSpc>
                      </a:pPr>
                      <a:r>
                        <a:rPr lang="en-GB" sz="1400" noProof="0" dirty="0">
                          <a:latin typeface="Arial" panose="020B0604020202020204" pitchFamily="34" charset="0"/>
                          <a:cs typeface="Arial" panose="020B0604020202020204" pitchFamily="34" charset="0"/>
                        </a:rPr>
                        <a:t>7 (50.0)</a:t>
                      </a:r>
                    </a:p>
                    <a:p>
                      <a:pPr algn="ctr">
                        <a:lnSpc>
                          <a:spcPct val="120000"/>
                        </a:lnSpc>
                      </a:pPr>
                      <a:r>
                        <a:rPr lang="en-GB" sz="1400" noProof="0" dirty="0">
                          <a:latin typeface="Arial" panose="020B0604020202020204" pitchFamily="34" charset="0"/>
                          <a:cs typeface="Arial" panose="020B0604020202020204" pitchFamily="34" charset="0"/>
                        </a:rPr>
                        <a:t>2 (14.3)</a:t>
                      </a:r>
                    </a:p>
                    <a:p>
                      <a:pPr algn="ctr">
                        <a:lnSpc>
                          <a:spcPct val="120000"/>
                        </a:lnSpc>
                      </a:pPr>
                      <a:r>
                        <a:rPr lang="en-GB" sz="1400" noProof="0" dirty="0">
                          <a:latin typeface="Arial" panose="020B0604020202020204" pitchFamily="34" charset="0"/>
                          <a:cs typeface="Arial" panose="020B0604020202020204" pitchFamily="34" charset="0"/>
                        </a:rPr>
                        <a:t>2 (14.3)</a:t>
                      </a:r>
                    </a:p>
                    <a:p>
                      <a:pPr algn="ctr">
                        <a:lnSpc>
                          <a:spcPct val="120000"/>
                        </a:lnSpc>
                      </a:pPr>
                      <a:r>
                        <a:rPr lang="en-GB" sz="1400" noProof="0" dirty="0">
                          <a:latin typeface="Arial" panose="020B0604020202020204" pitchFamily="34" charset="0"/>
                          <a:cs typeface="Arial" panose="020B0604020202020204" pitchFamily="34" charset="0"/>
                        </a:rPr>
                        <a:t>1 (7.1)</a:t>
                      </a:r>
                    </a:p>
                    <a:p>
                      <a:pPr algn="ctr">
                        <a:lnSpc>
                          <a:spcPct val="120000"/>
                        </a:lnSpc>
                      </a:pPr>
                      <a:r>
                        <a:rPr lang="en-GB" sz="1400" noProof="0" dirty="0">
                          <a:latin typeface="Arial" panose="020B0604020202020204" pitchFamily="34" charset="0"/>
                          <a:cs typeface="Arial" panose="020B0604020202020204" pitchFamily="34" charset="0"/>
                        </a:rPr>
                        <a:t>1 (7.1)</a:t>
                      </a:r>
                    </a:p>
                    <a:p>
                      <a:pPr algn="ctr">
                        <a:lnSpc>
                          <a:spcPct val="120000"/>
                        </a:lnSpc>
                      </a:pPr>
                      <a:r>
                        <a:rPr lang="en-GB" sz="1400" noProof="0" dirty="0">
                          <a:latin typeface="Arial" panose="020B0604020202020204" pitchFamily="34" charset="0"/>
                          <a:cs typeface="Arial" panose="020B0604020202020204" pitchFamily="34" charset="0"/>
                        </a:rPr>
                        <a:t>1 (7.1)</a:t>
                      </a:r>
                    </a:p>
                  </a:txBody>
                  <a:tcPr anchor="ctr"/>
                </a:tc>
                <a:extLst>
                  <a:ext uri="{0D108BD9-81ED-4DB2-BD59-A6C34878D82A}">
                    <a16:rowId xmlns:a16="http://schemas.microsoft.com/office/drawing/2014/main" val="3223440153"/>
                  </a:ext>
                </a:extLst>
              </a:tr>
            </a:tbl>
          </a:graphicData>
        </a:graphic>
      </p:graphicFrame>
      <p:graphicFrame>
        <p:nvGraphicFramePr>
          <p:cNvPr id="7" name="Content Placeholder 15">
            <a:extLst>
              <a:ext uri="{FF2B5EF4-FFF2-40B4-BE49-F238E27FC236}">
                <a16:creationId xmlns:a16="http://schemas.microsoft.com/office/drawing/2014/main" id="{3282C800-CF78-2258-48A2-9EE5F49248A3}"/>
              </a:ext>
            </a:extLst>
          </p:cNvPr>
          <p:cNvGraphicFramePr>
            <a:graphicFrameLocks/>
          </p:cNvGraphicFramePr>
          <p:nvPr>
            <p:extLst>
              <p:ext uri="{D42A27DB-BD31-4B8C-83A1-F6EECF244321}">
                <p14:modId xmlns:p14="http://schemas.microsoft.com/office/powerpoint/2010/main" val="2134972417"/>
              </p:ext>
            </p:extLst>
          </p:nvPr>
        </p:nvGraphicFramePr>
        <p:xfrm>
          <a:off x="6023992" y="1976634"/>
          <a:ext cx="5328000" cy="3024985"/>
        </p:xfrm>
        <a:graphic>
          <a:graphicData uri="http://schemas.openxmlformats.org/drawingml/2006/table">
            <a:tbl>
              <a:tblPr firstRow="1" bandRow="1">
                <a:tableStyleId>{5C22544A-7EE6-4342-B048-85BDC9FD1C3A}</a:tableStyleId>
              </a:tblPr>
              <a:tblGrid>
                <a:gridCol w="3348000">
                  <a:extLst>
                    <a:ext uri="{9D8B030D-6E8A-4147-A177-3AD203B41FA5}">
                      <a16:colId xmlns:a16="http://schemas.microsoft.com/office/drawing/2014/main" val="4183436313"/>
                    </a:ext>
                  </a:extLst>
                </a:gridCol>
                <a:gridCol w="1980000">
                  <a:extLst>
                    <a:ext uri="{9D8B030D-6E8A-4147-A177-3AD203B41FA5}">
                      <a16:colId xmlns:a16="http://schemas.microsoft.com/office/drawing/2014/main" val="2543030807"/>
                    </a:ext>
                  </a:extLst>
                </a:gridCol>
              </a:tblGrid>
              <a:tr h="360000">
                <a:tc gridSpan="2">
                  <a:txBody>
                    <a:bodyPr/>
                    <a:lstStyle/>
                    <a:p>
                      <a:pPr>
                        <a:lnSpc>
                          <a:spcPct val="120000"/>
                        </a:lnSpc>
                      </a:pPr>
                      <a:r>
                        <a:rPr lang="en-GB" sz="1400" noProof="0" dirty="0">
                          <a:latin typeface="Arial" panose="020B0604020202020204" pitchFamily="34" charset="0"/>
                          <a:cs typeface="Arial" panose="020B0604020202020204" pitchFamily="34" charset="0"/>
                        </a:rPr>
                        <a:t>Efficacy-evaluable population (N=14)</a:t>
                      </a:r>
                    </a:p>
                  </a:txBody>
                  <a:tcPr anchor="ctr"/>
                </a:tc>
                <a:tc hMerge="1">
                  <a:txBody>
                    <a:bodyPr/>
                    <a:lstStyle/>
                    <a:p>
                      <a:endParaRPr dirty="0"/>
                    </a:p>
                  </a:txBody>
                  <a:tcPr/>
                </a:tc>
                <a:extLst>
                  <a:ext uri="{0D108BD9-81ED-4DB2-BD59-A6C34878D82A}">
                    <a16:rowId xmlns:a16="http://schemas.microsoft.com/office/drawing/2014/main" val="211129157"/>
                  </a:ext>
                </a:extLst>
              </a:tr>
              <a:tr h="1241226">
                <a:tc>
                  <a:txBody>
                    <a:bodyPr/>
                    <a:lstStyle/>
                    <a:p>
                      <a:pPr>
                        <a:lnSpc>
                          <a:spcPct val="120000"/>
                        </a:lnSpc>
                      </a:pPr>
                      <a:r>
                        <a:rPr lang="en-GB" sz="1400" noProof="0" dirty="0">
                          <a:latin typeface="Arial" panose="020B0604020202020204" pitchFamily="34" charset="0"/>
                          <a:cs typeface="Arial" panose="020B0604020202020204" pitchFamily="34" charset="0"/>
                        </a:rPr>
                        <a:t>Intracranial duration of </a:t>
                      </a:r>
                      <a:r>
                        <a:rPr lang="en-GB" sz="1400" noProof="0" dirty="0">
                          <a:solidFill>
                            <a:schemeClr val="tx1"/>
                          </a:solidFill>
                          <a:latin typeface="Arial" panose="020B0604020202020204" pitchFamily="34" charset="0"/>
                          <a:cs typeface="Arial" panose="020B0604020202020204" pitchFamily="34" charset="0"/>
                        </a:rPr>
                        <a:t>response</a:t>
                      </a:r>
                      <a:endParaRPr lang="en-GB" sz="1400" baseline="30000" noProof="0" dirty="0">
                        <a:solidFill>
                          <a:schemeClr val="tx1"/>
                        </a:solidFill>
                        <a:latin typeface="Arial" panose="020B0604020202020204" pitchFamily="34" charset="0"/>
                        <a:cs typeface="Arial" panose="020B0604020202020204" pitchFamily="34" charset="0"/>
                      </a:endParaRPr>
                    </a:p>
                    <a:p>
                      <a:pPr marL="0" indent="182563">
                        <a:lnSpc>
                          <a:spcPct val="120000"/>
                        </a:lnSpc>
                        <a:tabLst/>
                      </a:pPr>
                      <a:r>
                        <a:rPr lang="en-GB" sz="1400" noProof="0" dirty="0">
                          <a:latin typeface="Arial" panose="020B0604020202020204" pitchFamily="34" charset="0"/>
                          <a:cs typeface="Arial" panose="020B0604020202020204" pitchFamily="34" charset="0"/>
                        </a:rPr>
                        <a:t>Median (95% CI), months</a:t>
                      </a:r>
                    </a:p>
                    <a:p>
                      <a:pPr marL="0" indent="182563">
                        <a:lnSpc>
                          <a:spcPct val="120000"/>
                        </a:lnSpc>
                        <a:tabLst/>
                      </a:pPr>
                      <a:r>
                        <a:rPr lang="en-GB" sz="1400" noProof="0" dirty="0">
                          <a:latin typeface="Arial" panose="020B0604020202020204" pitchFamily="34" charset="0"/>
                          <a:cs typeface="Arial" panose="020B0604020202020204" pitchFamily="34" charset="0"/>
                        </a:rPr>
                        <a:t>Patients with event, n (%)</a:t>
                      </a:r>
                    </a:p>
                    <a:p>
                      <a:pPr marL="0" indent="182563">
                        <a:lnSpc>
                          <a:spcPct val="120000"/>
                        </a:lnSpc>
                        <a:tabLst/>
                      </a:pPr>
                      <a:r>
                        <a:rPr lang="en-GB" sz="1400" noProof="0" dirty="0">
                          <a:latin typeface="Arial" panose="020B0604020202020204" pitchFamily="34" charset="0"/>
                          <a:cs typeface="Arial" panose="020B0604020202020204" pitchFamily="34" charset="0"/>
                        </a:rPr>
                        <a:t>12-month event-free rate, % (95% CI)</a:t>
                      </a:r>
                    </a:p>
                  </a:txBody>
                  <a:tcPr anchor="ctr"/>
                </a:tc>
                <a:tc>
                  <a:txBody>
                    <a:bodyPr/>
                    <a:lstStyle/>
                    <a:p>
                      <a:pPr algn="ctr">
                        <a:lnSpc>
                          <a:spcPct val="120000"/>
                        </a:lnSpc>
                      </a:pPr>
                      <a:endParaRPr lang="en-GB" sz="1400" noProof="0" dirty="0">
                        <a:latin typeface="Arial" panose="020B0604020202020204" pitchFamily="34" charset="0"/>
                        <a:cs typeface="Arial" panose="020B0604020202020204" pitchFamily="34" charset="0"/>
                      </a:endParaRPr>
                    </a:p>
                    <a:p>
                      <a:pPr algn="ctr">
                        <a:lnSpc>
                          <a:spcPct val="120000"/>
                        </a:lnSpc>
                      </a:pPr>
                      <a:r>
                        <a:rPr lang="en-GB" sz="1400" noProof="0" dirty="0">
                          <a:latin typeface="Arial" panose="020B0604020202020204" pitchFamily="34" charset="0"/>
                          <a:cs typeface="Arial" panose="020B0604020202020204" pitchFamily="34" charset="0"/>
                        </a:rPr>
                        <a:t>55.7 (8.0-NE)</a:t>
                      </a:r>
                    </a:p>
                    <a:p>
                      <a:pPr algn="ctr">
                        <a:lnSpc>
                          <a:spcPct val="120000"/>
                        </a:lnSpc>
                      </a:pPr>
                      <a:r>
                        <a:rPr lang="en-GB" sz="1400" noProof="0" dirty="0">
                          <a:latin typeface="Arial" panose="020B0604020202020204" pitchFamily="34" charset="0"/>
                          <a:cs typeface="Arial" panose="020B0604020202020204" pitchFamily="34" charset="0"/>
                        </a:rPr>
                        <a:t>4 (44.4)</a:t>
                      </a:r>
                    </a:p>
                    <a:p>
                      <a:pPr algn="ctr">
                        <a:lnSpc>
                          <a:spcPct val="120000"/>
                        </a:lnSpc>
                      </a:pPr>
                      <a:r>
                        <a:rPr lang="en-GB" sz="1400" noProof="0" dirty="0">
                          <a:latin typeface="Arial" panose="020B0604020202020204" pitchFamily="34" charset="0"/>
                          <a:cs typeface="Arial" panose="020B0604020202020204" pitchFamily="34" charset="0"/>
                        </a:rPr>
                        <a:t>64.8 (32.4-97.2)</a:t>
                      </a:r>
                    </a:p>
                  </a:txBody>
                  <a:tcPr anchor="ctr"/>
                </a:tc>
                <a:extLst>
                  <a:ext uri="{0D108BD9-81ED-4DB2-BD59-A6C34878D82A}">
                    <a16:rowId xmlns:a16="http://schemas.microsoft.com/office/drawing/2014/main" val="2386982764"/>
                  </a:ext>
                </a:extLst>
              </a:tr>
              <a:tr h="1423759">
                <a:tc>
                  <a:txBody>
                    <a:bodyPr/>
                    <a:lstStyle/>
                    <a:p>
                      <a:pPr>
                        <a:lnSpc>
                          <a:spcPct val="120000"/>
                        </a:lnSpc>
                      </a:pPr>
                      <a:r>
                        <a:rPr lang="en-GB" sz="1400" noProof="0" dirty="0">
                          <a:latin typeface="Arial" panose="020B0604020202020204" pitchFamily="34" charset="0"/>
                          <a:cs typeface="Arial" panose="020B0604020202020204" pitchFamily="34" charset="0"/>
                        </a:rPr>
                        <a:t>Intracranial progression-free survival</a:t>
                      </a:r>
                      <a:endParaRPr lang="en-GB" sz="1400" baseline="30000" noProof="0" dirty="0">
                        <a:latin typeface="Arial" panose="020B0604020202020204" pitchFamily="34" charset="0"/>
                        <a:cs typeface="Arial" panose="020B0604020202020204" pitchFamily="34" charset="0"/>
                      </a:endParaRPr>
                    </a:p>
                    <a:p>
                      <a:pPr marL="0" indent="182563">
                        <a:lnSpc>
                          <a:spcPct val="120000"/>
                        </a:lnSpc>
                        <a:tabLst/>
                      </a:pPr>
                      <a:r>
                        <a:rPr lang="en-GB" sz="1400" noProof="0" dirty="0">
                          <a:latin typeface="Arial" panose="020B0604020202020204" pitchFamily="34" charset="0"/>
                          <a:cs typeface="Arial" panose="020B0604020202020204" pitchFamily="34" charset="0"/>
                        </a:rPr>
                        <a:t>Median (95% CI), months</a:t>
                      </a:r>
                    </a:p>
                    <a:p>
                      <a:pPr marL="0" indent="182563">
                        <a:lnSpc>
                          <a:spcPct val="120000"/>
                        </a:lnSpc>
                        <a:tabLst/>
                      </a:pPr>
                      <a:r>
                        <a:rPr lang="en-GB" sz="1400" noProof="0" dirty="0">
                          <a:latin typeface="Arial" panose="020B0604020202020204" pitchFamily="34" charset="0"/>
                          <a:cs typeface="Arial" panose="020B0604020202020204" pitchFamily="34" charset="0"/>
                        </a:rPr>
                        <a:t>Patients with event, n (%)</a:t>
                      </a:r>
                    </a:p>
                    <a:p>
                      <a:pPr marL="0" indent="182563">
                        <a:lnSpc>
                          <a:spcPct val="120000"/>
                        </a:lnSpc>
                        <a:tabLst/>
                      </a:pPr>
                      <a:r>
                        <a:rPr lang="en-GB" sz="1400" noProof="0" dirty="0">
                          <a:latin typeface="Arial" panose="020B0604020202020204" pitchFamily="34" charset="0"/>
                          <a:cs typeface="Arial" panose="020B0604020202020204" pitchFamily="34" charset="0"/>
                        </a:rPr>
                        <a:t>12-month event-free rate, % (95% CI)</a:t>
                      </a:r>
                    </a:p>
                  </a:txBody>
                  <a:tcPr anchor="ctr"/>
                </a:tc>
                <a:tc>
                  <a:txBody>
                    <a:bodyPr/>
                    <a:lstStyle/>
                    <a:p>
                      <a:pPr algn="ctr">
                        <a:lnSpc>
                          <a:spcPct val="120000"/>
                        </a:lnSpc>
                      </a:pPr>
                      <a:endParaRPr lang="en-GB" sz="1400" noProof="0" dirty="0">
                        <a:latin typeface="Arial" panose="020B0604020202020204" pitchFamily="34" charset="0"/>
                        <a:cs typeface="Arial" panose="020B0604020202020204" pitchFamily="34" charset="0"/>
                      </a:endParaRPr>
                    </a:p>
                    <a:p>
                      <a:pPr algn="ctr">
                        <a:lnSpc>
                          <a:spcPct val="120000"/>
                        </a:lnSpc>
                      </a:pPr>
                      <a:r>
                        <a:rPr lang="en-GB" sz="1400" noProof="0" dirty="0">
                          <a:latin typeface="Arial" panose="020B0604020202020204" pitchFamily="34" charset="0"/>
                          <a:cs typeface="Arial" panose="020B0604020202020204" pitchFamily="34" charset="0"/>
                        </a:rPr>
                        <a:t>32.7 (5.9-NE)</a:t>
                      </a:r>
                    </a:p>
                    <a:p>
                      <a:pPr algn="ctr">
                        <a:lnSpc>
                          <a:spcPct val="120000"/>
                        </a:lnSpc>
                      </a:pPr>
                      <a:r>
                        <a:rPr lang="en-GB" sz="1400" noProof="0" dirty="0">
                          <a:latin typeface="Arial" panose="020B0604020202020204" pitchFamily="34" charset="0"/>
                          <a:cs typeface="Arial" panose="020B0604020202020204" pitchFamily="34" charset="0"/>
                        </a:rPr>
                        <a:t>7 (50.0)</a:t>
                      </a:r>
                    </a:p>
                    <a:p>
                      <a:pPr algn="ctr">
                        <a:lnSpc>
                          <a:spcPct val="120000"/>
                        </a:lnSpc>
                      </a:pPr>
                      <a:r>
                        <a:rPr lang="en-GB" sz="1400" noProof="0" dirty="0">
                          <a:latin typeface="Arial" panose="020B0604020202020204" pitchFamily="34" charset="0"/>
                          <a:cs typeface="Arial" panose="020B0604020202020204" pitchFamily="34" charset="0"/>
                        </a:rPr>
                        <a:t>50.0 (20.9-79.1)</a:t>
                      </a:r>
                    </a:p>
                  </a:txBody>
                  <a:tcPr anchor="ctr"/>
                </a:tc>
                <a:extLst>
                  <a:ext uri="{0D108BD9-81ED-4DB2-BD59-A6C34878D82A}">
                    <a16:rowId xmlns:a16="http://schemas.microsoft.com/office/drawing/2014/main" val="4021187538"/>
                  </a:ext>
                </a:extLst>
              </a:tr>
            </a:tbl>
          </a:graphicData>
        </a:graphic>
      </p:graphicFrame>
      <p:sp>
        <p:nvSpPr>
          <p:cNvPr id="11" name="TextBox 10">
            <a:extLst>
              <a:ext uri="{FF2B5EF4-FFF2-40B4-BE49-F238E27FC236}">
                <a16:creationId xmlns:a16="http://schemas.microsoft.com/office/drawing/2014/main" id="{66ED73CE-4632-C3E9-5925-AEC333A3C5BD}"/>
              </a:ext>
            </a:extLst>
          </p:cNvPr>
          <p:cNvSpPr txBox="1"/>
          <p:nvPr/>
        </p:nvSpPr>
        <p:spPr>
          <a:xfrm>
            <a:off x="576779" y="5887405"/>
            <a:ext cx="8931164" cy="267766"/>
          </a:xfrm>
          <a:prstGeom prst="rect">
            <a:avLst/>
          </a:prstGeom>
          <a:noFill/>
        </p:spPr>
        <p:txBody>
          <a:bodyPr wrap="square">
            <a:spAutoFit/>
          </a:bodyPr>
          <a:lstStyle/>
          <a:p>
            <a:pPr marL="0" indent="6350">
              <a:lnSpc>
                <a:spcPct val="95000"/>
              </a:lnSpc>
              <a:tabLst/>
            </a:pPr>
            <a:r>
              <a:rPr lang="en-US" sz="1200" baseline="30000" dirty="0">
                <a:solidFill>
                  <a:schemeClr val="tx2"/>
                </a:solidFill>
                <a:latin typeface="Arial" panose="020B0604020202020204" pitchFamily="34" charset="0"/>
                <a:cs typeface="Arial" panose="020B0604020202020204" pitchFamily="34" charset="0"/>
              </a:rPr>
              <a:t>a</a:t>
            </a:r>
            <a:r>
              <a:rPr lang="en-US" sz="1200" dirty="0">
                <a:solidFill>
                  <a:schemeClr val="tx2"/>
                </a:solidFill>
                <a:latin typeface="Arial" panose="020B0604020202020204" pitchFamily="34" charset="0"/>
                <a:cs typeface="Arial" panose="020B0604020202020204" pitchFamily="34" charset="0"/>
              </a:rPr>
              <a:t> Assessed by BICR (RECIST v1.1)</a:t>
            </a:r>
          </a:p>
        </p:txBody>
      </p:sp>
    </p:spTree>
    <p:extLst>
      <p:ext uri="{BB962C8B-B14F-4D97-AF65-F5344CB8AC3E}">
        <p14:creationId xmlns:p14="http://schemas.microsoft.com/office/powerpoint/2010/main" val="2008571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66773-695F-9335-5A5B-6590BC54A0A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2083DEF-6BAE-2EA0-D841-6AFE2A5D7456}"/>
              </a:ext>
            </a:extLst>
          </p:cNvPr>
          <p:cNvSpPr>
            <a:spLocks noGrp="1"/>
          </p:cNvSpPr>
          <p:nvPr>
            <p:ph type="body" idx="1"/>
          </p:nvPr>
        </p:nvSpPr>
        <p:spPr>
          <a:xfrm>
            <a:off x="609600" y="792000"/>
            <a:ext cx="10972800" cy="701675"/>
          </a:xfrm>
        </p:spPr>
        <p:txBody>
          <a:bodyPr>
            <a:normAutofit/>
          </a:bodyPr>
          <a:lstStyle/>
          <a:p>
            <a:r>
              <a:rPr lang="en-US" sz="1600" spc="0" dirty="0"/>
              <a:t>Treatment-related adverse events reported in ≥10 % of patients or with ≥ one grade 3 event</a:t>
            </a:r>
            <a:endParaRPr lang="en-GB" sz="1600" spc="0" dirty="0"/>
          </a:p>
        </p:txBody>
      </p:sp>
      <p:sp>
        <p:nvSpPr>
          <p:cNvPr id="2" name="Title 1">
            <a:extLst>
              <a:ext uri="{FF2B5EF4-FFF2-40B4-BE49-F238E27FC236}">
                <a16:creationId xmlns:a16="http://schemas.microsoft.com/office/drawing/2014/main" id="{07D964BC-F2CE-22CB-43A3-F69478C54735}"/>
              </a:ext>
            </a:extLst>
          </p:cNvPr>
          <p:cNvSpPr>
            <a:spLocks noGrp="1"/>
          </p:cNvSpPr>
          <p:nvPr>
            <p:ph type="title"/>
          </p:nvPr>
        </p:nvSpPr>
        <p:spPr>
          <a:xfrm>
            <a:off x="619201" y="259200"/>
            <a:ext cx="10963199" cy="864000"/>
          </a:xfrm>
        </p:spPr>
        <p:txBody>
          <a:bodyPr/>
          <a:lstStyle/>
          <a:p>
            <a:r>
              <a:rPr lang="en-GB" dirty="0"/>
              <a:t>entrectinib in trk fusion-positive lung cancer</a:t>
            </a:r>
          </a:p>
        </p:txBody>
      </p:sp>
      <p:sp>
        <p:nvSpPr>
          <p:cNvPr id="8" name="Content Placeholder 7">
            <a:extLst>
              <a:ext uri="{FF2B5EF4-FFF2-40B4-BE49-F238E27FC236}">
                <a16:creationId xmlns:a16="http://schemas.microsoft.com/office/drawing/2014/main" id="{E192E42B-53ED-E705-3FF8-A2BD1A7082DB}"/>
              </a:ext>
            </a:extLst>
          </p:cNvPr>
          <p:cNvSpPr>
            <a:spLocks noGrp="1"/>
          </p:cNvSpPr>
          <p:nvPr>
            <p:ph sz="quarter" idx="15"/>
          </p:nvPr>
        </p:nvSpPr>
        <p:spPr>
          <a:xfrm>
            <a:off x="620183" y="6356351"/>
            <a:ext cx="10180339" cy="365125"/>
          </a:xfrm>
        </p:spPr>
        <p:txBody>
          <a:bodyPr anchor="b" anchorCtr="0"/>
          <a:lstStyle/>
          <a:p>
            <a:r>
              <a:rPr lang="en-US" dirty="0"/>
              <a:t>Adverse events were encoded using MedDRA (version 24.0); No grade 4/5 treatment-related adverse events were reported</a:t>
            </a:r>
            <a:endParaRPr lang="en-GB" dirty="0"/>
          </a:p>
          <a:p>
            <a:r>
              <a:rPr lang="en-GB" dirty="0"/>
              <a:t>ALT, alanine aminotransferase; AST, aspartate aminotransferase; </a:t>
            </a:r>
            <a:r>
              <a:rPr lang="en-GB" dirty="0" err="1"/>
              <a:t>fp</a:t>
            </a:r>
            <a:r>
              <a:rPr lang="en-GB" dirty="0"/>
              <a:t>, fusion positive; NSCLC, non- small cell lung cancer</a:t>
            </a:r>
          </a:p>
          <a:p>
            <a:r>
              <a:rPr lang="en-GB" dirty="0"/>
              <a:t>Cho BC, et al. Lung Cancer. 2024;188:107442</a:t>
            </a:r>
          </a:p>
        </p:txBody>
      </p:sp>
      <p:sp>
        <p:nvSpPr>
          <p:cNvPr id="5" name="Slide Number Placeholder 4">
            <a:extLst>
              <a:ext uri="{FF2B5EF4-FFF2-40B4-BE49-F238E27FC236}">
                <a16:creationId xmlns:a16="http://schemas.microsoft.com/office/drawing/2014/main" id="{2782DE8E-E1C5-2CEF-DAFD-CB572C633FC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33</a:t>
            </a:fld>
            <a:endParaRPr lang="en-GB" dirty="0"/>
          </a:p>
        </p:txBody>
      </p:sp>
      <p:graphicFrame>
        <p:nvGraphicFramePr>
          <p:cNvPr id="11" name="Table 10">
            <a:extLst>
              <a:ext uri="{FF2B5EF4-FFF2-40B4-BE49-F238E27FC236}">
                <a16:creationId xmlns:a16="http://schemas.microsoft.com/office/drawing/2014/main" id="{AAFF19B4-4712-1C13-52F1-0D8B6C30A926}"/>
              </a:ext>
            </a:extLst>
          </p:cNvPr>
          <p:cNvGraphicFramePr>
            <a:graphicFrameLocks noGrp="1"/>
          </p:cNvGraphicFramePr>
          <p:nvPr>
            <p:extLst>
              <p:ext uri="{D42A27DB-BD31-4B8C-83A1-F6EECF244321}">
                <p14:modId xmlns:p14="http://schemas.microsoft.com/office/powerpoint/2010/main" val="2726574269"/>
              </p:ext>
            </p:extLst>
          </p:nvPr>
        </p:nvGraphicFramePr>
        <p:xfrm>
          <a:off x="619201" y="1268760"/>
          <a:ext cx="5476798" cy="3771480"/>
        </p:xfrm>
        <a:graphic>
          <a:graphicData uri="http://schemas.openxmlformats.org/drawingml/2006/table">
            <a:tbl>
              <a:tblPr firstRow="1" bandRow="1">
                <a:tableStyleId>{5C22544A-7EE6-4342-B048-85BDC9FD1C3A}</a:tableStyleId>
              </a:tblPr>
              <a:tblGrid>
                <a:gridCol w="2148931">
                  <a:extLst>
                    <a:ext uri="{9D8B030D-6E8A-4147-A177-3AD203B41FA5}">
                      <a16:colId xmlns:a16="http://schemas.microsoft.com/office/drawing/2014/main" val="1987402455"/>
                    </a:ext>
                  </a:extLst>
                </a:gridCol>
                <a:gridCol w="1109289">
                  <a:extLst>
                    <a:ext uri="{9D8B030D-6E8A-4147-A177-3AD203B41FA5}">
                      <a16:colId xmlns:a16="http://schemas.microsoft.com/office/drawing/2014/main" val="1430161775"/>
                    </a:ext>
                  </a:extLst>
                </a:gridCol>
                <a:gridCol w="1109289">
                  <a:extLst>
                    <a:ext uri="{9D8B030D-6E8A-4147-A177-3AD203B41FA5}">
                      <a16:colId xmlns:a16="http://schemas.microsoft.com/office/drawing/2014/main" val="673788825"/>
                    </a:ext>
                  </a:extLst>
                </a:gridCol>
                <a:gridCol w="1109289">
                  <a:extLst>
                    <a:ext uri="{9D8B030D-6E8A-4147-A177-3AD203B41FA5}">
                      <a16:colId xmlns:a16="http://schemas.microsoft.com/office/drawing/2014/main" val="1413093738"/>
                    </a:ext>
                  </a:extLst>
                </a:gridCol>
              </a:tblGrid>
              <a:tr h="158418">
                <a:tc>
                  <a:txBody>
                    <a:bodyPr/>
                    <a:lstStyle/>
                    <a:p>
                      <a:r>
                        <a:rPr lang="en-GB" sz="1100" b="1" noProof="0" dirty="0">
                          <a:solidFill>
                            <a:schemeClr val="bg1"/>
                          </a:solidFill>
                          <a:latin typeface="Arial" panose="020B0604020202020204" pitchFamily="34" charset="0"/>
                          <a:cs typeface="Arial" panose="020B0604020202020204" pitchFamily="34" charset="0"/>
                        </a:rPr>
                        <a:t>Treatment-related adverse event</a:t>
                      </a:r>
                    </a:p>
                  </a:txBody>
                  <a:tcPr marL="55440" marR="55440" marT="28800" marB="28800">
                    <a:lnB w="12700" cap="flat" cmpd="sng" algn="ctr">
                      <a:solidFill>
                        <a:schemeClr val="bg1"/>
                      </a:solidFill>
                      <a:prstDash val="solid"/>
                      <a:round/>
                      <a:headEnd type="none" w="med" len="med"/>
                      <a:tailEnd type="none" w="med" len="med"/>
                    </a:lnB>
                    <a:solidFill>
                      <a:schemeClr val="accent1"/>
                    </a:solidFill>
                  </a:tcPr>
                </a:tc>
                <a:tc gridSpan="3">
                  <a:txBody>
                    <a:bodyPr/>
                    <a:lstStyle/>
                    <a:p>
                      <a:r>
                        <a:rPr lang="en-GB" sz="1100" b="1" noProof="0" dirty="0">
                          <a:solidFill>
                            <a:schemeClr val="bg1"/>
                          </a:solidFill>
                          <a:latin typeface="Arial" panose="020B0604020202020204" pitchFamily="34" charset="0"/>
                          <a:cs typeface="Arial" panose="020B0604020202020204" pitchFamily="34" charset="0"/>
                        </a:rPr>
                        <a:t>Safety-evaluable </a:t>
                      </a:r>
                      <a:r>
                        <a:rPr lang="en-GB" sz="1100" b="1" i="1" noProof="0" dirty="0">
                          <a:solidFill>
                            <a:schemeClr val="bg1"/>
                          </a:solidFill>
                          <a:latin typeface="Arial" panose="020B0604020202020204" pitchFamily="34" charset="0"/>
                          <a:cs typeface="Arial" panose="020B0604020202020204" pitchFamily="34" charset="0"/>
                        </a:rPr>
                        <a:t>NTRK</a:t>
                      </a:r>
                      <a:r>
                        <a:rPr lang="en-GB" sz="1100" b="1" noProof="0" dirty="0">
                          <a:solidFill>
                            <a:schemeClr val="bg1"/>
                          </a:solidFill>
                          <a:latin typeface="Arial" panose="020B0604020202020204" pitchFamily="34" charset="0"/>
                          <a:cs typeface="Arial" panose="020B0604020202020204" pitchFamily="34" charset="0"/>
                        </a:rPr>
                        <a:t>-</a:t>
                      </a:r>
                      <a:r>
                        <a:rPr lang="en-GB" sz="1100" b="1" noProof="0" dirty="0" err="1">
                          <a:solidFill>
                            <a:schemeClr val="bg1"/>
                          </a:solidFill>
                          <a:latin typeface="Arial" panose="020B0604020202020204" pitchFamily="34" charset="0"/>
                          <a:cs typeface="Arial" panose="020B0604020202020204" pitchFamily="34" charset="0"/>
                        </a:rPr>
                        <a:t>fp</a:t>
                      </a:r>
                      <a:r>
                        <a:rPr lang="en-GB" sz="1100" b="1" noProof="0" dirty="0">
                          <a:solidFill>
                            <a:schemeClr val="bg1"/>
                          </a:solidFill>
                          <a:latin typeface="Arial" panose="020B0604020202020204" pitchFamily="34" charset="0"/>
                          <a:cs typeface="Arial" panose="020B0604020202020204" pitchFamily="34" charset="0"/>
                        </a:rPr>
                        <a:t> NSCLC population</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(N=55)</a:t>
                      </a:r>
                    </a:p>
                  </a:txBody>
                  <a:tcPr marL="55440" marR="55440" marT="28800" marB="2880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8742685"/>
                  </a:ext>
                </a:extLst>
              </a:tr>
              <a:tr h="0">
                <a:tc>
                  <a:txBody>
                    <a:bodyPr/>
                    <a:lstStyle/>
                    <a:p>
                      <a:r>
                        <a:rPr lang="en-GB" sz="1100" b="1" noProof="0" dirty="0">
                          <a:solidFill>
                            <a:schemeClr val="bg1"/>
                          </a:solidFill>
                          <a:latin typeface="Arial" panose="020B0604020202020204" pitchFamily="34" charset="0"/>
                          <a:cs typeface="Arial" panose="020B0604020202020204" pitchFamily="34" charset="0"/>
                        </a:rPr>
                        <a:t>Patients, n (%)</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100" b="1" noProof="0" dirty="0">
                          <a:solidFill>
                            <a:schemeClr val="bg1"/>
                          </a:solidFill>
                          <a:latin typeface="Arial" panose="020B0604020202020204" pitchFamily="34" charset="0"/>
                          <a:cs typeface="Arial" panose="020B0604020202020204" pitchFamily="34" charset="0"/>
                        </a:rPr>
                        <a:t>Grade 1</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100" b="1" noProof="0" dirty="0">
                          <a:solidFill>
                            <a:schemeClr val="bg1"/>
                          </a:solidFill>
                          <a:latin typeface="Arial" panose="020B0604020202020204" pitchFamily="34" charset="0"/>
                          <a:cs typeface="Arial" panose="020B0604020202020204" pitchFamily="34" charset="0"/>
                        </a:rPr>
                        <a:t>Grade 2</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100" b="1" noProof="0" dirty="0">
                          <a:solidFill>
                            <a:schemeClr val="bg1"/>
                          </a:solidFill>
                          <a:latin typeface="Arial" panose="020B0604020202020204" pitchFamily="34" charset="0"/>
                          <a:cs typeface="Arial" panose="020B0604020202020204" pitchFamily="34" charset="0"/>
                        </a:rPr>
                        <a:t>Grade 3</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186704460"/>
                  </a:ext>
                </a:extLst>
              </a:tr>
              <a:tr h="0">
                <a:tc>
                  <a:txBody>
                    <a:bodyPr/>
                    <a:lstStyle/>
                    <a:p>
                      <a:r>
                        <a:rPr lang="en-GB" sz="1100" noProof="0" dirty="0">
                          <a:latin typeface="Arial" panose="020B0604020202020204" pitchFamily="34" charset="0"/>
                          <a:cs typeface="Arial" panose="020B0604020202020204" pitchFamily="34" charset="0"/>
                        </a:rPr>
                        <a:t>Dysgeusia</a:t>
                      </a:r>
                    </a:p>
                  </a:txBody>
                  <a:tcPr marL="55440" marR="55440" marT="28800" marB="28800">
                    <a:lnT w="38100" cap="flat" cmpd="sng" algn="ctr">
                      <a:solidFill>
                        <a:schemeClr val="bg1"/>
                      </a:solidFill>
                      <a:prstDash val="solid"/>
                      <a:round/>
                      <a:headEnd type="none" w="med" len="med"/>
                      <a:tailEnd type="none" w="med" len="med"/>
                    </a:lnT>
                  </a:tcPr>
                </a:tc>
                <a:tc>
                  <a:txBody>
                    <a:bodyPr/>
                    <a:lstStyle/>
                    <a:p>
                      <a:r>
                        <a:rPr lang="en-GB" sz="1100" noProof="0" dirty="0">
                          <a:latin typeface="Arial" panose="020B0604020202020204" pitchFamily="34" charset="0"/>
                          <a:cs typeface="Arial" panose="020B0604020202020204" pitchFamily="34" charset="0"/>
                        </a:rPr>
                        <a:t>18 (32.7)</a:t>
                      </a:r>
                    </a:p>
                  </a:txBody>
                  <a:tcPr marL="55440" marR="55440" marT="28800" marB="28800">
                    <a:lnT w="38100" cap="flat" cmpd="sng" algn="ctr">
                      <a:solidFill>
                        <a:schemeClr val="bg1"/>
                      </a:solidFill>
                      <a:prstDash val="solid"/>
                      <a:round/>
                      <a:headEnd type="none" w="med" len="med"/>
                      <a:tailEnd type="none" w="med" len="med"/>
                    </a:lnT>
                  </a:tcPr>
                </a:tc>
                <a:tc>
                  <a:txBody>
                    <a:bodyPr/>
                    <a:lstStyle/>
                    <a:p>
                      <a:r>
                        <a:rPr lang="en-GB" sz="1100" noProof="0" dirty="0">
                          <a:latin typeface="Arial" panose="020B0604020202020204" pitchFamily="34" charset="0"/>
                          <a:cs typeface="Arial" panose="020B0604020202020204" pitchFamily="34" charset="0"/>
                        </a:rPr>
                        <a:t>6 (10.9)</a:t>
                      </a:r>
                    </a:p>
                  </a:txBody>
                  <a:tcPr marL="55440" marR="55440" marT="28800" marB="28800">
                    <a:lnT w="38100" cap="flat" cmpd="sng" algn="ctr">
                      <a:solidFill>
                        <a:schemeClr val="bg1"/>
                      </a:solidFill>
                      <a:prstDash val="solid"/>
                      <a:round/>
                      <a:headEnd type="none" w="med" len="med"/>
                      <a:tailEnd type="none" w="med" len="med"/>
                    </a:lnT>
                  </a:tcPr>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00691723"/>
                  </a:ext>
                </a:extLst>
              </a:tr>
              <a:tr h="0">
                <a:tc>
                  <a:txBody>
                    <a:bodyPr/>
                    <a:lstStyle/>
                    <a:p>
                      <a:r>
                        <a:rPr lang="en-GB" sz="1100" noProof="0" dirty="0">
                          <a:latin typeface="Arial" panose="020B0604020202020204" pitchFamily="34" charset="0"/>
                          <a:cs typeface="Arial" panose="020B0604020202020204" pitchFamily="34" charset="0"/>
                        </a:rPr>
                        <a:t>Blood creatinine increased</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13 (23.6)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11 (20.0)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4173921501"/>
                  </a:ext>
                </a:extLst>
              </a:tr>
              <a:tr h="0">
                <a:tc>
                  <a:txBody>
                    <a:bodyPr/>
                    <a:lstStyle/>
                    <a:p>
                      <a:r>
                        <a:rPr lang="en-GB" sz="1100" noProof="0" dirty="0" err="1">
                          <a:latin typeface="Arial" panose="020B0604020202020204" pitchFamily="34" charset="0"/>
                          <a:cs typeface="Arial" panose="020B0604020202020204" pitchFamily="34" charset="0"/>
                        </a:rPr>
                        <a:t>Diarrhea</a:t>
                      </a:r>
                      <a:endParaRPr lang="en-GB" sz="1100" noProof="0" dirty="0">
                        <a:latin typeface="Arial" panose="020B0604020202020204" pitchFamily="34" charset="0"/>
                        <a:cs typeface="Arial" panose="020B0604020202020204" pitchFamily="34" charset="0"/>
                      </a:endParaRP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13 (23.6)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3 (5.5)</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1718516698"/>
                  </a:ext>
                </a:extLst>
              </a:tr>
              <a:tr h="0">
                <a:tc>
                  <a:txBody>
                    <a:bodyPr/>
                    <a:lstStyle/>
                    <a:p>
                      <a:r>
                        <a:rPr lang="en-GB" sz="1100" noProof="0" dirty="0">
                          <a:latin typeface="Arial" panose="020B0604020202020204" pitchFamily="34" charset="0"/>
                          <a:cs typeface="Arial" panose="020B0604020202020204" pitchFamily="34" charset="0"/>
                        </a:rPr>
                        <a:t>AST increased</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11 (20.0)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3 (5.5)</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3312810140"/>
                  </a:ext>
                </a:extLst>
              </a:tr>
              <a:tr h="0">
                <a:tc>
                  <a:txBody>
                    <a:bodyPr/>
                    <a:lstStyle/>
                    <a:p>
                      <a:r>
                        <a:rPr lang="en-GB" sz="1100" noProof="0" dirty="0">
                          <a:latin typeface="Arial" panose="020B0604020202020204" pitchFamily="34" charset="0"/>
                          <a:cs typeface="Arial" panose="020B0604020202020204" pitchFamily="34" charset="0"/>
                        </a:rPr>
                        <a:t>ALT increased</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11 (20.0)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225451990"/>
                  </a:ext>
                </a:extLst>
              </a:tr>
              <a:tr h="0">
                <a:tc>
                  <a:txBody>
                    <a:bodyPr/>
                    <a:lstStyle/>
                    <a:p>
                      <a:r>
                        <a:rPr lang="en-GB" sz="1100" noProof="0" dirty="0">
                          <a:latin typeface="Arial" panose="020B0604020202020204" pitchFamily="34" charset="0"/>
                          <a:cs typeface="Arial" panose="020B0604020202020204" pitchFamily="34" charset="0"/>
                        </a:rPr>
                        <a:t>Constipation</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11 (20.0)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3 (5.5)</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1208552061"/>
                  </a:ext>
                </a:extLst>
              </a:tr>
              <a:tr h="0">
                <a:tc>
                  <a:txBody>
                    <a:bodyPr/>
                    <a:lstStyle/>
                    <a:p>
                      <a:r>
                        <a:rPr lang="en-GB" sz="1100" noProof="0" dirty="0" err="1">
                          <a:latin typeface="Arial" panose="020B0604020202020204" pitchFamily="34" charset="0"/>
                          <a:cs typeface="Arial" panose="020B0604020202020204" pitchFamily="34" charset="0"/>
                        </a:rPr>
                        <a:t>Anemia</a:t>
                      </a:r>
                      <a:endParaRPr lang="en-GB" sz="1100" noProof="0" dirty="0">
                        <a:latin typeface="Arial" panose="020B0604020202020204" pitchFamily="34" charset="0"/>
                        <a:cs typeface="Arial" panose="020B0604020202020204" pitchFamily="34" charset="0"/>
                      </a:endParaRP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10 (18.2)</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4 (7.3)</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2470538686"/>
                  </a:ext>
                </a:extLst>
              </a:tr>
              <a:tr h="0">
                <a:tc>
                  <a:txBody>
                    <a:bodyPr/>
                    <a:lstStyle/>
                    <a:p>
                      <a:r>
                        <a:rPr lang="en-GB" sz="1100" noProof="0" dirty="0">
                          <a:latin typeface="Arial" panose="020B0604020202020204" pitchFamily="34" charset="0"/>
                          <a:cs typeface="Arial" panose="020B0604020202020204" pitchFamily="34" charset="0"/>
                        </a:rPr>
                        <a:t>Fatigue</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8 (14.5)</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6 (10.9)</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455606146"/>
                  </a:ext>
                </a:extLst>
              </a:tr>
              <a:tr h="0">
                <a:tc>
                  <a:txBody>
                    <a:bodyPr/>
                    <a:lstStyle/>
                    <a:p>
                      <a:r>
                        <a:rPr lang="en-GB" sz="1100" noProof="0" dirty="0">
                          <a:latin typeface="Arial" panose="020B0604020202020204" pitchFamily="34" charset="0"/>
                          <a:cs typeface="Arial" panose="020B0604020202020204" pitchFamily="34" charset="0"/>
                        </a:rPr>
                        <a:t>Dizziness</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8 (14.5)</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5 (9.1)</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2413522097"/>
                  </a:ext>
                </a:extLst>
              </a:tr>
              <a:tr h="0">
                <a:tc>
                  <a:txBody>
                    <a:bodyPr/>
                    <a:lstStyle/>
                    <a:p>
                      <a:r>
                        <a:rPr lang="en-GB" sz="1100" noProof="0" dirty="0">
                          <a:latin typeface="Arial" panose="020B0604020202020204" pitchFamily="34" charset="0"/>
                          <a:cs typeface="Arial" panose="020B0604020202020204" pitchFamily="34" charset="0"/>
                        </a:rPr>
                        <a:t>Vomiting</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7 (12.7)</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3684793421"/>
                  </a:ext>
                </a:extLst>
              </a:tr>
              <a:tr h="0">
                <a:tc>
                  <a:txBody>
                    <a:bodyPr/>
                    <a:lstStyle/>
                    <a:p>
                      <a:r>
                        <a:rPr lang="en-GB" sz="1100" noProof="0" dirty="0">
                          <a:latin typeface="Arial" panose="020B0604020202020204" pitchFamily="34" charset="0"/>
                          <a:cs typeface="Arial" panose="020B0604020202020204" pitchFamily="34" charset="0"/>
                        </a:rPr>
                        <a:t>Hyperuricemia</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7 (12.7)</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2259111535"/>
                  </a:ext>
                </a:extLst>
              </a:tr>
              <a:tr h="0">
                <a:tc>
                  <a:txBody>
                    <a:bodyPr/>
                    <a:lstStyle/>
                    <a:p>
                      <a:r>
                        <a:rPr lang="en-GB" sz="1100" noProof="0" dirty="0" err="1">
                          <a:latin typeface="Arial" panose="020B0604020202020204" pitchFamily="34" charset="0"/>
                          <a:cs typeface="Arial" panose="020B0604020202020204" pitchFamily="34" charset="0"/>
                        </a:rPr>
                        <a:t>Edema</a:t>
                      </a:r>
                      <a:r>
                        <a:rPr lang="en-GB" sz="1100" noProof="0" dirty="0">
                          <a:latin typeface="Arial" panose="020B0604020202020204" pitchFamily="34" charset="0"/>
                          <a:cs typeface="Arial" panose="020B0604020202020204" pitchFamily="34" charset="0"/>
                        </a:rPr>
                        <a:t> peripheral</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6 (10.9)</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3 (5.5)</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val="4273053308"/>
                  </a:ext>
                </a:extLst>
              </a:tr>
              <a:tr h="0">
                <a:tc>
                  <a:txBody>
                    <a:bodyPr/>
                    <a:lstStyle/>
                    <a:p>
                      <a:r>
                        <a:rPr lang="en-GB" sz="1100" noProof="0" dirty="0">
                          <a:latin typeface="Arial" panose="020B0604020202020204" pitchFamily="34" charset="0"/>
                          <a:cs typeface="Arial" panose="020B0604020202020204" pitchFamily="34" charset="0"/>
                        </a:rPr>
                        <a:t>Weight increased</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4 (7.3)</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5 (9.1)</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6 (10.9)</a:t>
                      </a:r>
                    </a:p>
                  </a:txBody>
                  <a:tcPr marL="55440" marR="55440" marT="28800" marB="28800"/>
                </a:tc>
                <a:extLst>
                  <a:ext uri="{0D108BD9-81ED-4DB2-BD59-A6C34878D82A}">
                    <a16:rowId xmlns:a16="http://schemas.microsoft.com/office/drawing/2014/main" val="37177864"/>
                  </a:ext>
                </a:extLst>
              </a:tr>
              <a:tr h="0">
                <a:tc>
                  <a:txBody>
                    <a:bodyPr/>
                    <a:lstStyle/>
                    <a:p>
                      <a:r>
                        <a:rPr lang="en-GB" sz="1100" noProof="0" dirty="0">
                          <a:latin typeface="Arial" panose="020B0604020202020204" pitchFamily="34" charset="0"/>
                          <a:cs typeface="Arial" panose="020B0604020202020204" pitchFamily="34" charset="0"/>
                        </a:rPr>
                        <a:t>Hypotension</a:t>
                      </a:r>
                    </a:p>
                  </a:txBody>
                  <a:tcPr marL="55440" marR="55440" marT="28800" marB="288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4 (7.3)</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3198922832"/>
                  </a:ext>
                </a:extLst>
              </a:tr>
            </a:tbl>
          </a:graphicData>
        </a:graphic>
      </p:graphicFrame>
      <p:graphicFrame>
        <p:nvGraphicFramePr>
          <p:cNvPr id="15" name="Table 14">
            <a:extLst>
              <a:ext uri="{FF2B5EF4-FFF2-40B4-BE49-F238E27FC236}">
                <a16:creationId xmlns:a16="http://schemas.microsoft.com/office/drawing/2014/main" id="{02935CE8-ADA1-5FE5-EE25-FE93138E4B9A}"/>
              </a:ext>
            </a:extLst>
          </p:cNvPr>
          <p:cNvGraphicFramePr>
            <a:graphicFrameLocks noGrp="1"/>
          </p:cNvGraphicFramePr>
          <p:nvPr>
            <p:extLst>
              <p:ext uri="{D42A27DB-BD31-4B8C-83A1-F6EECF244321}">
                <p14:modId xmlns:p14="http://schemas.microsoft.com/office/powerpoint/2010/main" val="2815984297"/>
              </p:ext>
            </p:extLst>
          </p:nvPr>
        </p:nvGraphicFramePr>
        <p:xfrm>
          <a:off x="6259605" y="1268760"/>
          <a:ext cx="5476798" cy="3321000"/>
        </p:xfrm>
        <a:graphic>
          <a:graphicData uri="http://schemas.openxmlformats.org/drawingml/2006/table">
            <a:tbl>
              <a:tblPr firstRow="1" bandRow="1">
                <a:tableStyleId>{5C22544A-7EE6-4342-B048-85BDC9FD1C3A}</a:tableStyleId>
              </a:tblPr>
              <a:tblGrid>
                <a:gridCol w="2148931">
                  <a:extLst>
                    <a:ext uri="{9D8B030D-6E8A-4147-A177-3AD203B41FA5}">
                      <a16:colId xmlns:a16="http://schemas.microsoft.com/office/drawing/2014/main" val="1987402455"/>
                    </a:ext>
                  </a:extLst>
                </a:gridCol>
                <a:gridCol w="1109289">
                  <a:extLst>
                    <a:ext uri="{9D8B030D-6E8A-4147-A177-3AD203B41FA5}">
                      <a16:colId xmlns:a16="http://schemas.microsoft.com/office/drawing/2014/main" val="1430161775"/>
                    </a:ext>
                  </a:extLst>
                </a:gridCol>
                <a:gridCol w="1109289">
                  <a:extLst>
                    <a:ext uri="{9D8B030D-6E8A-4147-A177-3AD203B41FA5}">
                      <a16:colId xmlns:a16="http://schemas.microsoft.com/office/drawing/2014/main" val="673788825"/>
                    </a:ext>
                  </a:extLst>
                </a:gridCol>
                <a:gridCol w="1109289">
                  <a:extLst>
                    <a:ext uri="{9D8B030D-6E8A-4147-A177-3AD203B41FA5}">
                      <a16:colId xmlns:a16="http://schemas.microsoft.com/office/drawing/2014/main" val="1413093738"/>
                    </a:ext>
                  </a:extLst>
                </a:gridCol>
              </a:tblGrid>
              <a:tr h="158418">
                <a:tc>
                  <a:txBody>
                    <a:bodyPr/>
                    <a:lstStyle/>
                    <a:p>
                      <a:r>
                        <a:rPr lang="en-GB" sz="1100" b="1" noProof="0" dirty="0">
                          <a:solidFill>
                            <a:schemeClr val="bg1"/>
                          </a:solidFill>
                          <a:latin typeface="Arial" panose="020B0604020202020204" pitchFamily="34" charset="0"/>
                          <a:cs typeface="Arial" panose="020B0604020202020204" pitchFamily="34" charset="0"/>
                        </a:rPr>
                        <a:t>Treatment-related adverse event</a:t>
                      </a:r>
                    </a:p>
                  </a:txBody>
                  <a:tcPr marL="55440" marR="55440" marT="28800" marB="28800">
                    <a:lnB w="12700" cap="flat" cmpd="sng" algn="ctr">
                      <a:solidFill>
                        <a:schemeClr val="bg1"/>
                      </a:solidFill>
                      <a:prstDash val="solid"/>
                      <a:round/>
                      <a:headEnd type="none" w="med" len="med"/>
                      <a:tailEnd type="none" w="med" len="med"/>
                    </a:lnB>
                    <a:solidFill>
                      <a:schemeClr val="accent1"/>
                    </a:solidFill>
                  </a:tcPr>
                </a:tc>
                <a:tc gridSpan="3">
                  <a:txBody>
                    <a:bodyPr/>
                    <a:lstStyle/>
                    <a:p>
                      <a:r>
                        <a:rPr lang="en-GB" sz="1100" b="1" noProof="0" dirty="0">
                          <a:solidFill>
                            <a:schemeClr val="bg1"/>
                          </a:solidFill>
                          <a:latin typeface="Arial" panose="020B0604020202020204" pitchFamily="34" charset="0"/>
                          <a:cs typeface="Arial" panose="020B0604020202020204" pitchFamily="34" charset="0"/>
                        </a:rPr>
                        <a:t>Safety-evaluable </a:t>
                      </a:r>
                      <a:r>
                        <a:rPr lang="en-GB" sz="1100" b="1" i="1" noProof="0" dirty="0">
                          <a:solidFill>
                            <a:schemeClr val="bg1"/>
                          </a:solidFill>
                          <a:latin typeface="Arial" panose="020B0604020202020204" pitchFamily="34" charset="0"/>
                          <a:cs typeface="Arial" panose="020B0604020202020204" pitchFamily="34" charset="0"/>
                        </a:rPr>
                        <a:t>NTRK</a:t>
                      </a:r>
                      <a:r>
                        <a:rPr lang="en-GB" sz="1100" b="1" noProof="0" dirty="0">
                          <a:solidFill>
                            <a:schemeClr val="bg1"/>
                          </a:solidFill>
                          <a:latin typeface="Arial" panose="020B0604020202020204" pitchFamily="34" charset="0"/>
                          <a:cs typeface="Arial" panose="020B0604020202020204" pitchFamily="34" charset="0"/>
                        </a:rPr>
                        <a:t>-</a:t>
                      </a:r>
                      <a:r>
                        <a:rPr lang="en-GB" sz="1100" b="1" noProof="0" dirty="0" err="1">
                          <a:solidFill>
                            <a:schemeClr val="bg1"/>
                          </a:solidFill>
                          <a:latin typeface="Arial" panose="020B0604020202020204" pitchFamily="34" charset="0"/>
                          <a:cs typeface="Arial" panose="020B0604020202020204" pitchFamily="34" charset="0"/>
                        </a:rPr>
                        <a:t>fp</a:t>
                      </a:r>
                      <a:r>
                        <a:rPr lang="en-GB" sz="1100" b="1" noProof="0" dirty="0">
                          <a:solidFill>
                            <a:schemeClr val="bg1"/>
                          </a:solidFill>
                          <a:latin typeface="Arial" panose="020B0604020202020204" pitchFamily="34" charset="0"/>
                          <a:cs typeface="Arial" panose="020B0604020202020204" pitchFamily="34" charset="0"/>
                        </a:rPr>
                        <a:t> NSCLC population</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(N=55)</a:t>
                      </a:r>
                    </a:p>
                  </a:txBody>
                  <a:tcPr marL="55440" marR="55440" marT="28800" marB="2880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8742685"/>
                  </a:ext>
                </a:extLst>
              </a:tr>
              <a:tr h="0">
                <a:tc>
                  <a:txBody>
                    <a:bodyPr/>
                    <a:lstStyle/>
                    <a:p>
                      <a:r>
                        <a:rPr lang="en-GB" sz="1100" b="1" noProof="0" dirty="0">
                          <a:solidFill>
                            <a:schemeClr val="bg1"/>
                          </a:solidFill>
                          <a:latin typeface="Arial" panose="020B0604020202020204" pitchFamily="34" charset="0"/>
                          <a:cs typeface="Arial" panose="020B0604020202020204" pitchFamily="34" charset="0"/>
                        </a:rPr>
                        <a:t>Patients, n (%)</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100" b="1" noProof="0" dirty="0">
                          <a:solidFill>
                            <a:schemeClr val="bg1"/>
                          </a:solidFill>
                          <a:latin typeface="Arial" panose="020B0604020202020204" pitchFamily="34" charset="0"/>
                          <a:cs typeface="Arial" panose="020B0604020202020204" pitchFamily="34" charset="0"/>
                        </a:rPr>
                        <a:t>Grade 1</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100" b="1" noProof="0" dirty="0">
                          <a:solidFill>
                            <a:schemeClr val="bg1"/>
                          </a:solidFill>
                          <a:latin typeface="Arial" panose="020B0604020202020204" pitchFamily="34" charset="0"/>
                          <a:cs typeface="Arial" panose="020B0604020202020204" pitchFamily="34" charset="0"/>
                        </a:rPr>
                        <a:t>Grade 2</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100" b="1" noProof="0" dirty="0">
                          <a:solidFill>
                            <a:schemeClr val="bg1"/>
                          </a:solidFill>
                          <a:latin typeface="Arial" panose="020B0604020202020204" pitchFamily="34" charset="0"/>
                          <a:cs typeface="Arial" panose="020B0604020202020204" pitchFamily="34" charset="0"/>
                        </a:rPr>
                        <a:t>Grade 3</a:t>
                      </a:r>
                    </a:p>
                  </a:txBody>
                  <a:tcPr marL="55440" marR="55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186704460"/>
                  </a:ext>
                </a:extLst>
              </a:tr>
              <a:tr h="0">
                <a:tc>
                  <a:txBody>
                    <a:bodyPr/>
                    <a:lstStyle/>
                    <a:p>
                      <a:r>
                        <a:rPr lang="en-GB" sz="1100" noProof="0" dirty="0">
                          <a:latin typeface="Arial" panose="020B0604020202020204" pitchFamily="34" charset="0"/>
                          <a:cs typeface="Arial" panose="020B0604020202020204" pitchFamily="34" charset="0"/>
                        </a:rPr>
                        <a:t>Asthenia</a:t>
                      </a:r>
                    </a:p>
                  </a:txBody>
                  <a:tcPr marL="55440" marR="55440" marT="28800" marB="28800">
                    <a:lnT w="38100" cap="flat" cmpd="sng" algn="ctr">
                      <a:solidFill>
                        <a:schemeClr val="bg1"/>
                      </a:solidFill>
                      <a:prstDash val="solid"/>
                      <a:round/>
                      <a:headEnd type="none" w="med" len="med"/>
                      <a:tailEnd type="none" w="med" len="med"/>
                    </a:lnT>
                  </a:tcPr>
                </a:tc>
                <a:tc>
                  <a:txBody>
                    <a:bodyPr/>
                    <a:lstStyle/>
                    <a:p>
                      <a:r>
                        <a:rPr lang="en-GB" sz="1100" noProof="0" dirty="0">
                          <a:latin typeface="Arial" panose="020B0604020202020204" pitchFamily="34" charset="0"/>
                          <a:cs typeface="Arial" panose="020B0604020202020204" pitchFamily="34" charset="0"/>
                        </a:rPr>
                        <a:t>3 (5.5)</a:t>
                      </a:r>
                    </a:p>
                  </a:txBody>
                  <a:tcPr marL="55440" marR="55440" marT="28800" marB="28800">
                    <a:lnT w="38100" cap="flat" cmpd="sng" algn="ctr">
                      <a:solidFill>
                        <a:schemeClr val="bg1"/>
                      </a:solidFill>
                      <a:prstDash val="solid"/>
                      <a:round/>
                      <a:headEnd type="none" w="med" len="med"/>
                      <a:tailEnd type="none" w="med" len="med"/>
                    </a:lnT>
                  </a:tcPr>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lnT w="38100" cap="flat" cmpd="sng" algn="ctr">
                      <a:solidFill>
                        <a:schemeClr val="bg1"/>
                      </a:solidFill>
                      <a:prstDash val="solid"/>
                      <a:round/>
                      <a:headEnd type="none" w="med" len="med"/>
                      <a:tailEnd type="none" w="med" len="med"/>
                    </a:lnT>
                  </a:tcPr>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00691723"/>
                  </a:ext>
                </a:extLst>
              </a:tr>
              <a:tr h="0">
                <a:tc>
                  <a:txBody>
                    <a:bodyPr/>
                    <a:lstStyle/>
                    <a:p>
                      <a:r>
                        <a:rPr lang="en-GB" sz="1100" noProof="0" dirty="0">
                          <a:latin typeface="Arial" panose="020B0604020202020204" pitchFamily="34" charset="0"/>
                          <a:cs typeface="Arial" panose="020B0604020202020204" pitchFamily="34" charset="0"/>
                        </a:rPr>
                        <a:t>Neutrophil count decreased</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4 (7.3)</a:t>
                      </a:r>
                    </a:p>
                  </a:txBody>
                  <a:tcPr marL="55440" marR="55440" marT="28800" marB="28800"/>
                </a:tc>
                <a:extLst>
                  <a:ext uri="{0D108BD9-81ED-4DB2-BD59-A6C34878D82A}">
                    <a16:rowId xmlns:a16="http://schemas.microsoft.com/office/drawing/2014/main" val="4173921501"/>
                  </a:ext>
                </a:extLst>
              </a:tr>
              <a:tr h="0">
                <a:tc>
                  <a:txBody>
                    <a:bodyPr/>
                    <a:lstStyle/>
                    <a:p>
                      <a:r>
                        <a:rPr lang="en-GB" sz="1100" noProof="0" dirty="0">
                          <a:latin typeface="Arial" panose="020B0604020202020204" pitchFamily="34" charset="0"/>
                          <a:cs typeface="Arial" panose="020B0604020202020204" pitchFamily="34" charset="0"/>
                        </a:rPr>
                        <a:t>Malaise</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1718516698"/>
                  </a:ext>
                </a:extLst>
              </a:tr>
              <a:tr h="0">
                <a:tc>
                  <a:txBody>
                    <a:bodyPr/>
                    <a:lstStyle/>
                    <a:p>
                      <a:r>
                        <a:rPr lang="en-GB" sz="1100" noProof="0" dirty="0">
                          <a:latin typeface="Arial" panose="020B0604020202020204" pitchFamily="34" charset="0"/>
                          <a:cs typeface="Arial" panose="020B0604020202020204" pitchFamily="34" charset="0"/>
                        </a:rPr>
                        <a:t>Hypertriglyceridemia</a:t>
                      </a:r>
                    </a:p>
                  </a:txBody>
                  <a:tcPr marL="55440" marR="55440" marT="28800" marB="288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2 (3.6)</a:t>
                      </a:r>
                    </a:p>
                  </a:txBody>
                  <a:tcPr marL="55440" marR="55440" marT="28800" marB="28800"/>
                </a:tc>
                <a:extLst>
                  <a:ext uri="{0D108BD9-81ED-4DB2-BD59-A6C34878D82A}">
                    <a16:rowId xmlns:a16="http://schemas.microsoft.com/office/drawing/2014/main" val="3312810140"/>
                  </a:ext>
                </a:extLst>
              </a:tr>
              <a:tr h="0">
                <a:tc>
                  <a:txBody>
                    <a:bodyPr/>
                    <a:lstStyle/>
                    <a:p>
                      <a:r>
                        <a:rPr lang="en-GB" sz="1100" noProof="0" dirty="0">
                          <a:latin typeface="Arial" panose="020B0604020202020204" pitchFamily="34" charset="0"/>
                          <a:cs typeface="Arial" panose="020B0604020202020204" pitchFamily="34" charset="0"/>
                        </a:rPr>
                        <a:t>Decreased appetite</a:t>
                      </a:r>
                    </a:p>
                  </a:txBody>
                  <a:tcPr marL="55440" marR="55440" marT="28800" marB="288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225451990"/>
                  </a:ext>
                </a:extLst>
              </a:tr>
              <a:tr h="0">
                <a:tc>
                  <a:txBody>
                    <a:bodyPr/>
                    <a:lstStyle/>
                    <a:p>
                      <a:r>
                        <a:rPr lang="en-GB" sz="1100" noProof="0" dirty="0">
                          <a:latin typeface="Arial" panose="020B0604020202020204" pitchFamily="34" charset="0"/>
                          <a:cs typeface="Arial" panose="020B0604020202020204" pitchFamily="34" charset="0"/>
                        </a:rPr>
                        <a:t>Neutropenia</a:t>
                      </a:r>
                    </a:p>
                  </a:txBody>
                  <a:tcPr marL="55440" marR="55440" marT="28800" marB="288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noProof="0" dirty="0">
                          <a:latin typeface="Arial" panose="020B0604020202020204" pitchFamily="34" charset="0"/>
                          <a:cs typeface="Arial" panose="020B0604020202020204" pitchFamily="34" charset="0"/>
                        </a:rPr>
                        <a:t>2 (3.6)</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1208552061"/>
                  </a:ext>
                </a:extLst>
              </a:tr>
              <a:tr h="0">
                <a:tc>
                  <a:txBody>
                    <a:bodyPr/>
                    <a:lstStyle/>
                    <a:p>
                      <a:r>
                        <a:rPr lang="en-GB" sz="1100" noProof="0" dirty="0">
                          <a:latin typeface="Arial" panose="020B0604020202020204" pitchFamily="34" charset="0"/>
                          <a:cs typeface="Arial" panose="020B0604020202020204" pitchFamily="34" charset="0"/>
                        </a:rPr>
                        <a:t>Syncope</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2470538686"/>
                  </a:ext>
                </a:extLst>
              </a:tr>
              <a:tr h="0">
                <a:tc>
                  <a:txBody>
                    <a:bodyPr/>
                    <a:lstStyle/>
                    <a:p>
                      <a:r>
                        <a:rPr lang="en-GB" sz="1100" noProof="0" dirty="0">
                          <a:latin typeface="Arial" panose="020B0604020202020204" pitchFamily="34" charset="0"/>
                          <a:cs typeface="Arial" panose="020B0604020202020204" pitchFamily="34" charset="0"/>
                        </a:rPr>
                        <a:t>Hepatic failure</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455606146"/>
                  </a:ext>
                </a:extLst>
              </a:tr>
              <a:tr h="0">
                <a:tc>
                  <a:txBody>
                    <a:bodyPr/>
                    <a:lstStyle/>
                    <a:p>
                      <a:r>
                        <a:rPr lang="en-GB" sz="1100" noProof="0" dirty="0">
                          <a:latin typeface="Arial" panose="020B0604020202020204" pitchFamily="34" charset="0"/>
                          <a:cs typeface="Arial" panose="020B0604020202020204" pitchFamily="34" charset="0"/>
                        </a:rPr>
                        <a:t>Renal impairment</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2413522097"/>
                  </a:ext>
                </a:extLst>
              </a:tr>
              <a:tr h="0">
                <a:tc>
                  <a:txBody>
                    <a:bodyPr/>
                    <a:lstStyle/>
                    <a:p>
                      <a:r>
                        <a:rPr lang="en-GB" sz="1100" noProof="0" dirty="0">
                          <a:latin typeface="Arial" panose="020B0604020202020204" pitchFamily="34" charset="0"/>
                          <a:cs typeface="Arial" panose="020B0604020202020204" pitchFamily="34" charset="0"/>
                        </a:rPr>
                        <a:t>Diplopia</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3684793421"/>
                  </a:ext>
                </a:extLst>
              </a:tr>
              <a:tr h="0">
                <a:tc>
                  <a:txBody>
                    <a:bodyPr/>
                    <a:lstStyle/>
                    <a:p>
                      <a:r>
                        <a:rPr lang="en-GB" sz="1100" noProof="0" dirty="0">
                          <a:latin typeface="Arial" panose="020B0604020202020204" pitchFamily="34" charset="0"/>
                          <a:cs typeface="Arial" panose="020B0604020202020204" pitchFamily="34" charset="0"/>
                        </a:rPr>
                        <a:t>Anxiety</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2259111535"/>
                  </a:ext>
                </a:extLst>
              </a:tr>
              <a:tr h="0">
                <a:tc>
                  <a:txBody>
                    <a:bodyPr/>
                    <a:lstStyle/>
                    <a:p>
                      <a:r>
                        <a:rPr lang="en-GB" sz="1100" noProof="0" dirty="0">
                          <a:latin typeface="Arial" panose="020B0604020202020204" pitchFamily="34" charset="0"/>
                          <a:cs typeface="Arial" panose="020B0604020202020204" pitchFamily="34" charset="0"/>
                        </a:rPr>
                        <a:t>Anaphylactic reaction</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0</a:t>
                      </a:r>
                    </a:p>
                  </a:txBody>
                  <a:tcPr marL="55440" marR="55440" marT="28800" marB="28800"/>
                </a:tc>
                <a:tc>
                  <a:txBody>
                    <a:bodyPr/>
                    <a:lstStyle/>
                    <a:p>
                      <a:r>
                        <a:rPr lang="en-GB" sz="1100" noProof="0" dirty="0">
                          <a:latin typeface="Arial" panose="020B0604020202020204" pitchFamily="34" charset="0"/>
                          <a:cs typeface="Arial" panose="020B0604020202020204" pitchFamily="34" charset="0"/>
                        </a:rPr>
                        <a:t>1 (1.8)</a:t>
                      </a:r>
                    </a:p>
                  </a:txBody>
                  <a:tcPr marL="55440" marR="55440" marT="28800" marB="28800"/>
                </a:tc>
                <a:extLst>
                  <a:ext uri="{0D108BD9-81ED-4DB2-BD59-A6C34878D82A}">
                    <a16:rowId xmlns:a16="http://schemas.microsoft.com/office/drawing/2014/main" val="4273053308"/>
                  </a:ext>
                </a:extLst>
              </a:tr>
            </a:tbl>
          </a:graphicData>
        </a:graphic>
      </p:graphicFrame>
    </p:spTree>
    <p:extLst>
      <p:ext uri="{BB962C8B-B14F-4D97-AF65-F5344CB8AC3E}">
        <p14:creationId xmlns:p14="http://schemas.microsoft.com/office/powerpoint/2010/main" val="1957513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DECC2-97DC-9A77-6804-20410C36516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53596B-7795-A40F-AC29-9BF533F195C8}"/>
              </a:ext>
            </a:extLst>
          </p:cNvPr>
          <p:cNvSpPr>
            <a:spLocks noGrp="1"/>
          </p:cNvSpPr>
          <p:nvPr>
            <p:ph type="title"/>
          </p:nvPr>
        </p:nvSpPr>
        <p:spPr/>
        <p:txBody>
          <a:bodyPr/>
          <a:lstStyle/>
          <a:p>
            <a:r>
              <a:rPr lang="en-GB" dirty="0"/>
              <a:t>2</a:t>
            </a:r>
            <a:r>
              <a:rPr lang="en-GB" baseline="30000" dirty="0"/>
              <a:t>nd</a:t>
            </a:r>
            <a:r>
              <a:rPr lang="en-GB" dirty="0"/>
              <a:t> generation </a:t>
            </a:r>
            <a:r>
              <a:rPr lang="en-GB" i="1" dirty="0"/>
              <a:t>trk</a:t>
            </a:r>
            <a:r>
              <a:rPr lang="en-GB" dirty="0"/>
              <a:t> inhibitors</a:t>
            </a:r>
          </a:p>
        </p:txBody>
      </p:sp>
      <p:sp>
        <p:nvSpPr>
          <p:cNvPr id="5" name="Slide Number Placeholder 4">
            <a:extLst>
              <a:ext uri="{FF2B5EF4-FFF2-40B4-BE49-F238E27FC236}">
                <a16:creationId xmlns:a16="http://schemas.microsoft.com/office/drawing/2014/main" id="{1CB9E10A-855D-EE03-72A8-23248A471CD4}"/>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Tree>
    <p:extLst>
      <p:ext uri="{BB962C8B-B14F-4D97-AF65-F5344CB8AC3E}">
        <p14:creationId xmlns:p14="http://schemas.microsoft.com/office/powerpoint/2010/main" val="236352821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73B9-E3B4-CE9D-ECC7-6EE89ECFD0FB}"/>
            </a:ext>
          </a:extLst>
        </p:cNvPr>
        <p:cNvGrpSpPr/>
        <p:nvPr/>
      </p:nvGrpSpPr>
      <p:grpSpPr>
        <a:xfrm>
          <a:off x="0" y="0"/>
          <a:ext cx="0" cy="0"/>
          <a:chOff x="0" y="0"/>
          <a:chExt cx="0" cy="0"/>
        </a:xfrm>
      </p:grpSpPr>
      <p:sp>
        <p:nvSpPr>
          <p:cNvPr id="418" name="TextBox 417">
            <a:extLst>
              <a:ext uri="{FF2B5EF4-FFF2-40B4-BE49-F238E27FC236}">
                <a16:creationId xmlns:a16="http://schemas.microsoft.com/office/drawing/2014/main" id="{55D613D5-EC9B-214F-0720-276DBA993E6B}"/>
              </a:ext>
            </a:extLst>
          </p:cNvPr>
          <p:cNvSpPr txBox="1"/>
          <p:nvPr/>
        </p:nvSpPr>
        <p:spPr>
          <a:xfrm>
            <a:off x="1008578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33</a:t>
            </a:r>
          </a:p>
        </p:txBody>
      </p:sp>
      <p:sp>
        <p:nvSpPr>
          <p:cNvPr id="419" name="TextBox 418">
            <a:extLst>
              <a:ext uri="{FF2B5EF4-FFF2-40B4-BE49-F238E27FC236}">
                <a16:creationId xmlns:a16="http://schemas.microsoft.com/office/drawing/2014/main" id="{84C99F32-AF3A-D707-0AE4-65EAABC282A2}"/>
              </a:ext>
            </a:extLst>
          </p:cNvPr>
          <p:cNvSpPr txBox="1"/>
          <p:nvPr/>
        </p:nvSpPr>
        <p:spPr>
          <a:xfrm>
            <a:off x="10393760"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36</a:t>
            </a:r>
          </a:p>
        </p:txBody>
      </p:sp>
      <p:sp>
        <p:nvSpPr>
          <p:cNvPr id="420" name="TextBox 419">
            <a:extLst>
              <a:ext uri="{FF2B5EF4-FFF2-40B4-BE49-F238E27FC236}">
                <a16:creationId xmlns:a16="http://schemas.microsoft.com/office/drawing/2014/main" id="{1BE9A810-7370-D2B7-316C-E983FC0C7E0D}"/>
              </a:ext>
            </a:extLst>
          </p:cNvPr>
          <p:cNvSpPr txBox="1"/>
          <p:nvPr/>
        </p:nvSpPr>
        <p:spPr>
          <a:xfrm>
            <a:off x="10704910"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39</a:t>
            </a:r>
          </a:p>
        </p:txBody>
      </p:sp>
      <p:sp>
        <p:nvSpPr>
          <p:cNvPr id="421" name="TextBox 420">
            <a:extLst>
              <a:ext uri="{FF2B5EF4-FFF2-40B4-BE49-F238E27FC236}">
                <a16:creationId xmlns:a16="http://schemas.microsoft.com/office/drawing/2014/main" id="{9201AE31-0095-4421-FD94-A2EBBF0C102D}"/>
              </a:ext>
            </a:extLst>
          </p:cNvPr>
          <p:cNvSpPr txBox="1"/>
          <p:nvPr/>
        </p:nvSpPr>
        <p:spPr>
          <a:xfrm>
            <a:off x="11009710"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42</a:t>
            </a:r>
          </a:p>
        </p:txBody>
      </p:sp>
      <p:sp>
        <p:nvSpPr>
          <p:cNvPr id="422" name="TextBox 421">
            <a:extLst>
              <a:ext uri="{FF2B5EF4-FFF2-40B4-BE49-F238E27FC236}">
                <a16:creationId xmlns:a16="http://schemas.microsoft.com/office/drawing/2014/main" id="{FDBF2601-98AE-8DAC-7A98-0875A8FDEB93}"/>
              </a:ext>
            </a:extLst>
          </p:cNvPr>
          <p:cNvSpPr txBox="1"/>
          <p:nvPr/>
        </p:nvSpPr>
        <p:spPr>
          <a:xfrm>
            <a:off x="11327210"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45</a:t>
            </a:r>
          </a:p>
        </p:txBody>
      </p:sp>
      <p:sp>
        <p:nvSpPr>
          <p:cNvPr id="423" name="TextBox 422">
            <a:extLst>
              <a:ext uri="{FF2B5EF4-FFF2-40B4-BE49-F238E27FC236}">
                <a16:creationId xmlns:a16="http://schemas.microsoft.com/office/drawing/2014/main" id="{AAA52EAD-346D-9E08-EA31-3C44BCB7B1E7}"/>
              </a:ext>
            </a:extLst>
          </p:cNvPr>
          <p:cNvSpPr txBox="1"/>
          <p:nvPr/>
        </p:nvSpPr>
        <p:spPr>
          <a:xfrm>
            <a:off x="11632010"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48</a:t>
            </a:r>
          </a:p>
        </p:txBody>
      </p:sp>
      <p:sp>
        <p:nvSpPr>
          <p:cNvPr id="10" name="Text Placeholder 9">
            <a:extLst>
              <a:ext uri="{FF2B5EF4-FFF2-40B4-BE49-F238E27FC236}">
                <a16:creationId xmlns:a16="http://schemas.microsoft.com/office/drawing/2014/main" id="{13896936-092A-A532-505E-629F1C21CA00}"/>
              </a:ext>
            </a:extLst>
          </p:cNvPr>
          <p:cNvSpPr>
            <a:spLocks noGrp="1"/>
          </p:cNvSpPr>
          <p:nvPr>
            <p:ph type="body" idx="1"/>
          </p:nvPr>
        </p:nvSpPr>
        <p:spPr>
          <a:xfrm>
            <a:off x="609600" y="1214362"/>
            <a:ext cx="10972800" cy="702470"/>
          </a:xfrm>
        </p:spPr>
        <p:txBody>
          <a:bodyPr/>
          <a:lstStyle/>
          <a:p>
            <a:r>
              <a:rPr lang="en-GB" dirty="0"/>
              <a:t>TRIDENT-1 STUDY</a:t>
            </a:r>
          </a:p>
        </p:txBody>
      </p:sp>
      <p:sp>
        <p:nvSpPr>
          <p:cNvPr id="15" name="Title 1">
            <a:extLst>
              <a:ext uri="{FF2B5EF4-FFF2-40B4-BE49-F238E27FC236}">
                <a16:creationId xmlns:a16="http://schemas.microsoft.com/office/drawing/2014/main" id="{FD6BB4B1-78D6-CAB8-656E-F808879AE335}"/>
              </a:ext>
            </a:extLst>
          </p:cNvPr>
          <p:cNvSpPr>
            <a:spLocks noGrp="1"/>
          </p:cNvSpPr>
          <p:nvPr>
            <p:ph type="title"/>
          </p:nvPr>
        </p:nvSpPr>
        <p:spPr>
          <a:xfrm>
            <a:off x="619201" y="259200"/>
            <a:ext cx="10963199" cy="864000"/>
          </a:xfrm>
        </p:spPr>
        <p:txBody>
          <a:bodyPr>
            <a:normAutofit/>
          </a:bodyPr>
          <a:lstStyle/>
          <a:p>
            <a:r>
              <a:rPr lang="en-US" dirty="0"/>
              <a:t>2</a:t>
            </a:r>
            <a:r>
              <a:rPr lang="en-US" baseline="30000" dirty="0"/>
              <a:t>nd</a:t>
            </a:r>
            <a:r>
              <a:rPr lang="en-US" dirty="0"/>
              <a:t> Generation TRK</a:t>
            </a:r>
            <a:r>
              <a:rPr lang="en-US" cap="none" dirty="0"/>
              <a:t> INHIBITOR</a:t>
            </a:r>
            <a:r>
              <a:rPr lang="en-US" dirty="0"/>
              <a:t>: </a:t>
            </a:r>
            <a:r>
              <a:rPr lang="en-US" dirty="0" err="1"/>
              <a:t>repotrectinib</a:t>
            </a:r>
            <a:r>
              <a:rPr lang="en-US" dirty="0"/>
              <a:t> in TKI-naïve TRK fusion positive solid </a:t>
            </a:r>
            <a:r>
              <a:rPr lang="en-US" dirty="0" err="1"/>
              <a:t>tumours</a:t>
            </a:r>
            <a:endParaRPr lang="en-US" dirty="0"/>
          </a:p>
        </p:txBody>
      </p:sp>
      <p:sp>
        <p:nvSpPr>
          <p:cNvPr id="14" name="Content Placeholder 13">
            <a:extLst>
              <a:ext uri="{FF2B5EF4-FFF2-40B4-BE49-F238E27FC236}">
                <a16:creationId xmlns:a16="http://schemas.microsoft.com/office/drawing/2014/main" id="{85E2A5E5-2C57-2F5D-0C88-05EB02D4CD14}"/>
              </a:ext>
            </a:extLst>
          </p:cNvPr>
          <p:cNvSpPr>
            <a:spLocks noGrp="1"/>
          </p:cNvSpPr>
          <p:nvPr>
            <p:ph sz="quarter" idx="15"/>
          </p:nvPr>
        </p:nvSpPr>
        <p:spPr>
          <a:xfrm>
            <a:off x="620712" y="6356350"/>
            <a:ext cx="10659863" cy="365125"/>
          </a:xfrm>
        </p:spPr>
        <p:txBody>
          <a:bodyPr anchor="b" anchorCtr="0"/>
          <a:lstStyle/>
          <a:p>
            <a:r>
              <a:rPr lang="en-GB" dirty="0">
                <a:ea typeface="Aileron" charset="0"/>
              </a:rPr>
              <a:t>Data cut-off Oct 15, 2023</a:t>
            </a:r>
            <a:endParaRPr lang="en-GB" dirty="0">
              <a:solidFill>
                <a:schemeClr val="tx2"/>
              </a:solidFill>
            </a:endParaRPr>
          </a:p>
          <a:p>
            <a:r>
              <a:rPr lang="en-GB" dirty="0">
                <a:solidFill>
                  <a:schemeClr val="tx2"/>
                </a:solidFill>
              </a:rPr>
              <a:t>CI, confidence interval; </a:t>
            </a:r>
            <a:r>
              <a:rPr lang="en-GB" dirty="0" err="1">
                <a:solidFill>
                  <a:schemeClr val="tx2"/>
                </a:solidFill>
              </a:rPr>
              <a:t>cORR</a:t>
            </a:r>
            <a:r>
              <a:rPr lang="en-GB" dirty="0">
                <a:solidFill>
                  <a:schemeClr val="tx2"/>
                </a:solidFill>
              </a:rPr>
              <a:t>, confirmed objective response rate; CBR, clinical benefit rate; CR, complete response; DoR, duration of response; </a:t>
            </a:r>
            <a:br>
              <a:rPr lang="en-GB" dirty="0">
                <a:solidFill>
                  <a:schemeClr val="tx2"/>
                </a:solidFill>
              </a:rPr>
            </a:br>
            <a:r>
              <a:rPr lang="en-GB" dirty="0" err="1">
                <a:solidFill>
                  <a:schemeClr val="tx2"/>
                </a:solidFill>
              </a:rPr>
              <a:t>mo</a:t>
            </a:r>
            <a:r>
              <a:rPr lang="en-GB" dirty="0">
                <a:solidFill>
                  <a:schemeClr val="tx2"/>
                </a:solidFill>
              </a:rPr>
              <a:t>, months; NR, not reported; NSCLC, non-small cell lung cancer; PR, partial response; RECIST, Response Evaluation Criteria in Solid Tumours;</a:t>
            </a:r>
            <a:br>
              <a:rPr lang="en-GB" dirty="0">
                <a:solidFill>
                  <a:schemeClr val="tx2"/>
                </a:solidFill>
              </a:rPr>
            </a:br>
            <a:r>
              <a:rPr lang="en-GB" dirty="0">
                <a:solidFill>
                  <a:schemeClr val="tx2"/>
                </a:solidFill>
              </a:rPr>
              <a:t>TKI, tyrosine kinase inhibitor</a:t>
            </a:r>
          </a:p>
          <a:p>
            <a:pPr lvl="0"/>
            <a:r>
              <a:rPr lang="da-DK" altLang="en-US" dirty="0">
                <a:solidFill>
                  <a:schemeClr val="tx2"/>
                </a:solidFill>
                <a:sym typeface="Arial"/>
              </a:rPr>
              <a:t>Besse B, et al. Nat Med. </a:t>
            </a:r>
            <a:r>
              <a:rPr lang="en-GB" dirty="0">
                <a:solidFill>
                  <a:schemeClr val="tx2"/>
                </a:solidFill>
                <a:sym typeface="Arial"/>
              </a:rPr>
              <a:t>2026;32:682-9</a:t>
            </a:r>
            <a:endParaRPr lang="da-DK" altLang="en-US" dirty="0">
              <a:solidFill>
                <a:schemeClr val="tx2"/>
              </a:solidFill>
              <a:sym typeface="Arial"/>
            </a:endParaRPr>
          </a:p>
        </p:txBody>
      </p:sp>
      <p:sp>
        <p:nvSpPr>
          <p:cNvPr id="3" name="TextBox 2">
            <a:extLst>
              <a:ext uri="{FF2B5EF4-FFF2-40B4-BE49-F238E27FC236}">
                <a16:creationId xmlns:a16="http://schemas.microsoft.com/office/drawing/2014/main" id="{A56CFFA7-8542-2FD1-2AA7-AF00AEB20732}"/>
              </a:ext>
            </a:extLst>
          </p:cNvPr>
          <p:cNvSpPr txBox="1"/>
          <p:nvPr/>
        </p:nvSpPr>
        <p:spPr>
          <a:xfrm>
            <a:off x="620712" y="5157192"/>
            <a:ext cx="6616555" cy="461665"/>
          </a:xfrm>
          <a:prstGeom prst="rect">
            <a:avLst/>
          </a:prstGeom>
          <a:noFill/>
        </p:spPr>
        <p:txBody>
          <a:bodyPr wrap="none" lIns="0" rtlCol="0">
            <a:spAutoFit/>
          </a:bodyPr>
          <a:lstStyle/>
          <a:p>
            <a:r>
              <a:rPr lang="en-GB" sz="1200" dirty="0">
                <a:latin typeface="Arial" panose="020B0604020202020204" pitchFamily="34" charset="0"/>
                <a:ea typeface="Aileron" charset="0"/>
                <a:cs typeface="Arial" panose="020B0604020202020204" pitchFamily="34" charset="0"/>
              </a:rPr>
              <a:t>Dashed lines indicate a reduction of 30% or an increase of 20% from baseline in tumour size as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assessed by RECIST version 1.1</a:t>
            </a:r>
          </a:p>
        </p:txBody>
      </p:sp>
      <p:sp>
        <p:nvSpPr>
          <p:cNvPr id="4" name="Rectangle 3">
            <a:extLst>
              <a:ext uri="{FF2B5EF4-FFF2-40B4-BE49-F238E27FC236}">
                <a16:creationId xmlns:a16="http://schemas.microsoft.com/office/drawing/2014/main" id="{E38075C9-6D99-947C-3463-CDE49A91C04E}"/>
              </a:ext>
            </a:extLst>
          </p:cNvPr>
          <p:cNvSpPr/>
          <p:nvPr/>
        </p:nvSpPr>
        <p:spPr>
          <a:xfrm>
            <a:off x="298337" y="-2115616"/>
            <a:ext cx="46907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7B949C7-8A40-F693-6DDD-071775B1F0C8}"/>
              </a:ext>
            </a:extLst>
          </p:cNvPr>
          <p:cNvSpPr/>
          <p:nvPr/>
        </p:nvSpPr>
        <p:spPr>
          <a:xfrm>
            <a:off x="6117506" y="-2201235"/>
            <a:ext cx="46907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50F6368-E83A-A4A5-6E14-1AD571C05D27}"/>
              </a:ext>
            </a:extLst>
          </p:cNvPr>
          <p:cNvSpPr/>
          <p:nvPr/>
        </p:nvSpPr>
        <p:spPr>
          <a:xfrm>
            <a:off x="6117506" y="-2115616"/>
            <a:ext cx="410542"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19">
            <a:extLst>
              <a:ext uri="{FF2B5EF4-FFF2-40B4-BE49-F238E27FC236}">
                <a16:creationId xmlns:a16="http://schemas.microsoft.com/office/drawing/2014/main" id="{07C08090-409E-248D-202D-B8932F6D517F}"/>
              </a:ext>
            </a:extLst>
          </p:cNvPr>
          <p:cNvSpPr>
            <a:spLocks noGrp="1"/>
          </p:cNvSpPr>
          <p:nvPr>
            <p:ph type="sldNum" sz="quarter" idx="4"/>
          </p:nvPr>
        </p:nvSpPr>
        <p:spPr/>
        <p:txBody>
          <a:bodyPr/>
          <a:lstStyle/>
          <a:p>
            <a:fld id="{FCE43C0F-8A7B-3A4B-9DB5-B3472E36E833}" type="slidenum">
              <a:rPr lang="en-GB" smtClean="0"/>
              <a:pPr/>
              <a:t>35</a:t>
            </a:fld>
            <a:endParaRPr lang="en-GB" dirty="0"/>
          </a:p>
        </p:txBody>
      </p:sp>
      <p:grpSp>
        <p:nvGrpSpPr>
          <p:cNvPr id="75" name="Graphic 21">
            <a:extLst>
              <a:ext uri="{FF2B5EF4-FFF2-40B4-BE49-F238E27FC236}">
                <a16:creationId xmlns:a16="http://schemas.microsoft.com/office/drawing/2014/main" id="{AF53C530-59EF-888C-4E27-1280764DAEA5}"/>
              </a:ext>
            </a:extLst>
          </p:cNvPr>
          <p:cNvGrpSpPr/>
          <p:nvPr/>
        </p:nvGrpSpPr>
        <p:grpSpPr>
          <a:xfrm>
            <a:off x="952611" y="2132856"/>
            <a:ext cx="4956833" cy="2441316"/>
            <a:chOff x="952611" y="2132856"/>
            <a:chExt cx="4956833" cy="2441316"/>
          </a:xfrm>
        </p:grpSpPr>
        <p:sp>
          <p:nvSpPr>
            <p:cNvPr id="76" name="Freeform 75">
              <a:extLst>
                <a:ext uri="{FF2B5EF4-FFF2-40B4-BE49-F238E27FC236}">
                  <a16:creationId xmlns:a16="http://schemas.microsoft.com/office/drawing/2014/main" id="{62F555C6-5505-D7A8-EEDA-934FF1D98541}"/>
                </a:ext>
              </a:extLst>
            </p:cNvPr>
            <p:cNvSpPr/>
            <p:nvPr/>
          </p:nvSpPr>
          <p:spPr>
            <a:xfrm>
              <a:off x="952611" y="2390590"/>
              <a:ext cx="74765" cy="88455"/>
            </a:xfrm>
            <a:custGeom>
              <a:avLst/>
              <a:gdLst>
                <a:gd name="connsiteX0" fmla="*/ 0 w 74765"/>
                <a:gd name="connsiteY0" fmla="*/ 0 h 88455"/>
                <a:gd name="connsiteX1" fmla="*/ 74766 w 74765"/>
                <a:gd name="connsiteY1" fmla="*/ 0 h 88455"/>
                <a:gd name="connsiteX2" fmla="*/ 74766 w 74765"/>
                <a:gd name="connsiteY2" fmla="*/ 88456 h 88455"/>
                <a:gd name="connsiteX3" fmla="*/ 0 w 74765"/>
                <a:gd name="connsiteY3" fmla="*/ 88456 h 88455"/>
              </a:gdLst>
              <a:ahLst/>
              <a:cxnLst>
                <a:cxn ang="0">
                  <a:pos x="connsiteX0" y="connsiteY0"/>
                </a:cxn>
                <a:cxn ang="0">
                  <a:pos x="connsiteX1" y="connsiteY1"/>
                </a:cxn>
                <a:cxn ang="0">
                  <a:pos x="connsiteX2" y="connsiteY2"/>
                </a:cxn>
                <a:cxn ang="0">
                  <a:pos x="connsiteX3" y="connsiteY3"/>
                </a:cxn>
              </a:cxnLst>
              <a:rect l="l" t="t" r="r" b="b"/>
              <a:pathLst>
                <a:path w="74765" h="88455">
                  <a:moveTo>
                    <a:pt x="0" y="0"/>
                  </a:moveTo>
                  <a:lnTo>
                    <a:pt x="74766" y="0"/>
                  </a:lnTo>
                  <a:lnTo>
                    <a:pt x="74766" y="88456"/>
                  </a:lnTo>
                  <a:lnTo>
                    <a:pt x="0" y="88456"/>
                  </a:lnTo>
                  <a:close/>
                </a:path>
              </a:pathLst>
            </a:custGeom>
            <a:solidFill>
              <a:srgbClr val="5F8298"/>
            </a:solidFill>
            <a:ln w="1045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AD38738-D86D-D9ED-B7C7-9D09888E4ECB}"/>
                </a:ext>
              </a:extLst>
            </p:cNvPr>
            <p:cNvSpPr/>
            <p:nvPr/>
          </p:nvSpPr>
          <p:spPr>
            <a:xfrm>
              <a:off x="952611" y="2778604"/>
              <a:ext cx="74765" cy="299662"/>
            </a:xfrm>
            <a:custGeom>
              <a:avLst/>
              <a:gdLst>
                <a:gd name="connsiteX0" fmla="*/ 0 w 74765"/>
                <a:gd name="connsiteY0" fmla="*/ 0 h 299662"/>
                <a:gd name="connsiteX1" fmla="*/ 74766 w 74765"/>
                <a:gd name="connsiteY1" fmla="*/ 0 h 299662"/>
                <a:gd name="connsiteX2" fmla="*/ 74766 w 74765"/>
                <a:gd name="connsiteY2" fmla="*/ 299662 h 299662"/>
                <a:gd name="connsiteX3" fmla="*/ 0 w 74765"/>
                <a:gd name="connsiteY3" fmla="*/ 299662 h 299662"/>
              </a:gdLst>
              <a:ahLst/>
              <a:cxnLst>
                <a:cxn ang="0">
                  <a:pos x="connsiteX0" y="connsiteY0"/>
                </a:cxn>
                <a:cxn ang="0">
                  <a:pos x="connsiteX1" y="connsiteY1"/>
                </a:cxn>
                <a:cxn ang="0">
                  <a:pos x="connsiteX2" y="connsiteY2"/>
                </a:cxn>
                <a:cxn ang="0">
                  <a:pos x="connsiteX3" y="connsiteY3"/>
                </a:cxn>
              </a:cxnLst>
              <a:rect l="l" t="t" r="r" b="b"/>
              <a:pathLst>
                <a:path w="74765" h="299662">
                  <a:moveTo>
                    <a:pt x="0" y="0"/>
                  </a:moveTo>
                  <a:lnTo>
                    <a:pt x="74766" y="0"/>
                  </a:lnTo>
                  <a:lnTo>
                    <a:pt x="74766" y="299662"/>
                  </a:lnTo>
                  <a:lnTo>
                    <a:pt x="0" y="299662"/>
                  </a:lnTo>
                  <a:close/>
                </a:path>
              </a:pathLst>
            </a:custGeom>
            <a:solidFill>
              <a:srgbClr val="5F8298"/>
            </a:solidFill>
            <a:ln w="1045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0BB8360-F043-3AED-F473-4CC111032B13}"/>
                </a:ext>
              </a:extLst>
            </p:cNvPr>
            <p:cNvSpPr/>
            <p:nvPr/>
          </p:nvSpPr>
          <p:spPr>
            <a:xfrm>
              <a:off x="1056592" y="2778604"/>
              <a:ext cx="76650" cy="299662"/>
            </a:xfrm>
            <a:custGeom>
              <a:avLst/>
              <a:gdLst>
                <a:gd name="connsiteX0" fmla="*/ 0 w 76650"/>
                <a:gd name="connsiteY0" fmla="*/ 0 h 299662"/>
                <a:gd name="connsiteX1" fmla="*/ 76650 w 76650"/>
                <a:gd name="connsiteY1" fmla="*/ 0 h 299662"/>
                <a:gd name="connsiteX2" fmla="*/ 76650 w 76650"/>
                <a:gd name="connsiteY2" fmla="*/ 299662 h 299662"/>
                <a:gd name="connsiteX3" fmla="*/ 0 w 76650"/>
                <a:gd name="connsiteY3" fmla="*/ 299662 h 299662"/>
              </a:gdLst>
              <a:ahLst/>
              <a:cxnLst>
                <a:cxn ang="0">
                  <a:pos x="connsiteX0" y="connsiteY0"/>
                </a:cxn>
                <a:cxn ang="0">
                  <a:pos x="connsiteX1" y="connsiteY1"/>
                </a:cxn>
                <a:cxn ang="0">
                  <a:pos x="connsiteX2" y="connsiteY2"/>
                </a:cxn>
                <a:cxn ang="0">
                  <a:pos x="connsiteX3" y="connsiteY3"/>
                </a:cxn>
              </a:cxnLst>
              <a:rect l="l" t="t" r="r" b="b"/>
              <a:pathLst>
                <a:path w="76650" h="299662">
                  <a:moveTo>
                    <a:pt x="0" y="0"/>
                  </a:moveTo>
                  <a:lnTo>
                    <a:pt x="76650" y="0"/>
                  </a:lnTo>
                  <a:lnTo>
                    <a:pt x="76650" y="299662"/>
                  </a:lnTo>
                  <a:lnTo>
                    <a:pt x="0" y="299662"/>
                  </a:lnTo>
                  <a:close/>
                </a:path>
              </a:pathLst>
            </a:custGeom>
            <a:solidFill>
              <a:srgbClr val="27AAE1"/>
            </a:solidFill>
            <a:ln w="1045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D3149A-1DD4-D9F5-08EA-B5A13B0A1138}"/>
                </a:ext>
              </a:extLst>
            </p:cNvPr>
            <p:cNvSpPr/>
            <p:nvPr/>
          </p:nvSpPr>
          <p:spPr>
            <a:xfrm>
              <a:off x="1160258" y="2803175"/>
              <a:ext cx="76650" cy="275091"/>
            </a:xfrm>
            <a:custGeom>
              <a:avLst/>
              <a:gdLst>
                <a:gd name="connsiteX0" fmla="*/ 0 w 76650"/>
                <a:gd name="connsiteY0" fmla="*/ 0 h 275091"/>
                <a:gd name="connsiteX1" fmla="*/ 76650 w 76650"/>
                <a:gd name="connsiteY1" fmla="*/ 0 h 275091"/>
                <a:gd name="connsiteX2" fmla="*/ 76650 w 76650"/>
                <a:gd name="connsiteY2" fmla="*/ 275091 h 275091"/>
                <a:gd name="connsiteX3" fmla="*/ 0 w 76650"/>
                <a:gd name="connsiteY3" fmla="*/ 275091 h 275091"/>
              </a:gdLst>
              <a:ahLst/>
              <a:cxnLst>
                <a:cxn ang="0">
                  <a:pos x="connsiteX0" y="connsiteY0"/>
                </a:cxn>
                <a:cxn ang="0">
                  <a:pos x="connsiteX1" y="connsiteY1"/>
                </a:cxn>
                <a:cxn ang="0">
                  <a:pos x="connsiteX2" y="connsiteY2"/>
                </a:cxn>
                <a:cxn ang="0">
                  <a:pos x="connsiteX3" y="connsiteY3"/>
                </a:cxn>
              </a:cxnLst>
              <a:rect l="l" t="t" r="r" b="b"/>
              <a:pathLst>
                <a:path w="76650" h="275091">
                  <a:moveTo>
                    <a:pt x="0" y="0"/>
                  </a:moveTo>
                  <a:lnTo>
                    <a:pt x="76650" y="0"/>
                  </a:lnTo>
                  <a:lnTo>
                    <a:pt x="76650" y="275091"/>
                  </a:lnTo>
                  <a:lnTo>
                    <a:pt x="0" y="275091"/>
                  </a:lnTo>
                  <a:close/>
                </a:path>
              </a:pathLst>
            </a:custGeom>
            <a:solidFill>
              <a:srgbClr val="C6573B"/>
            </a:solidFill>
            <a:ln w="1045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CA9CE83-1608-8A8B-B9C8-F7363DCC3320}"/>
                </a:ext>
              </a:extLst>
            </p:cNvPr>
            <p:cNvSpPr/>
            <p:nvPr/>
          </p:nvSpPr>
          <p:spPr>
            <a:xfrm>
              <a:off x="1264030" y="2849912"/>
              <a:ext cx="76650" cy="228458"/>
            </a:xfrm>
            <a:custGeom>
              <a:avLst/>
              <a:gdLst>
                <a:gd name="connsiteX0" fmla="*/ 0 w 76650"/>
                <a:gd name="connsiteY0" fmla="*/ 0 h 228458"/>
                <a:gd name="connsiteX1" fmla="*/ 76650 w 76650"/>
                <a:gd name="connsiteY1" fmla="*/ 0 h 228458"/>
                <a:gd name="connsiteX2" fmla="*/ 76650 w 76650"/>
                <a:gd name="connsiteY2" fmla="*/ 228458 h 228458"/>
                <a:gd name="connsiteX3" fmla="*/ 0 w 76650"/>
                <a:gd name="connsiteY3" fmla="*/ 228458 h 228458"/>
              </a:gdLst>
              <a:ahLst/>
              <a:cxnLst>
                <a:cxn ang="0">
                  <a:pos x="connsiteX0" y="connsiteY0"/>
                </a:cxn>
                <a:cxn ang="0">
                  <a:pos x="connsiteX1" y="connsiteY1"/>
                </a:cxn>
                <a:cxn ang="0">
                  <a:pos x="connsiteX2" y="connsiteY2"/>
                </a:cxn>
                <a:cxn ang="0">
                  <a:pos x="connsiteX3" y="connsiteY3"/>
                </a:cxn>
              </a:cxnLst>
              <a:rect l="l" t="t" r="r" b="b"/>
              <a:pathLst>
                <a:path w="76650" h="228458">
                  <a:moveTo>
                    <a:pt x="0" y="0"/>
                  </a:moveTo>
                  <a:lnTo>
                    <a:pt x="76650" y="0"/>
                  </a:lnTo>
                  <a:lnTo>
                    <a:pt x="76650" y="228458"/>
                  </a:lnTo>
                  <a:lnTo>
                    <a:pt x="0" y="228458"/>
                  </a:lnTo>
                  <a:close/>
                </a:path>
              </a:pathLst>
            </a:custGeom>
            <a:solidFill>
              <a:srgbClr val="C49A6C"/>
            </a:solidFill>
            <a:ln w="1045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6FDD36A-6591-C572-2F4A-0B53E5EE07E2}"/>
                </a:ext>
              </a:extLst>
            </p:cNvPr>
            <p:cNvSpPr/>
            <p:nvPr/>
          </p:nvSpPr>
          <p:spPr>
            <a:xfrm>
              <a:off x="1369790" y="2869569"/>
              <a:ext cx="74765" cy="208801"/>
            </a:xfrm>
            <a:custGeom>
              <a:avLst/>
              <a:gdLst>
                <a:gd name="connsiteX0" fmla="*/ 0 w 74765"/>
                <a:gd name="connsiteY0" fmla="*/ 0 h 208801"/>
                <a:gd name="connsiteX1" fmla="*/ 74766 w 74765"/>
                <a:gd name="connsiteY1" fmla="*/ 0 h 208801"/>
                <a:gd name="connsiteX2" fmla="*/ 74766 w 74765"/>
                <a:gd name="connsiteY2" fmla="*/ 208802 h 208801"/>
                <a:gd name="connsiteX3" fmla="*/ 0 w 74765"/>
                <a:gd name="connsiteY3" fmla="*/ 208802 h 208801"/>
              </a:gdLst>
              <a:ahLst/>
              <a:cxnLst>
                <a:cxn ang="0">
                  <a:pos x="connsiteX0" y="connsiteY0"/>
                </a:cxn>
                <a:cxn ang="0">
                  <a:pos x="connsiteX1" y="connsiteY1"/>
                </a:cxn>
                <a:cxn ang="0">
                  <a:pos x="connsiteX2" y="connsiteY2"/>
                </a:cxn>
                <a:cxn ang="0">
                  <a:pos x="connsiteX3" y="connsiteY3"/>
                </a:cxn>
              </a:cxnLst>
              <a:rect l="l" t="t" r="r" b="b"/>
              <a:pathLst>
                <a:path w="74765" h="208801">
                  <a:moveTo>
                    <a:pt x="0" y="0"/>
                  </a:moveTo>
                  <a:lnTo>
                    <a:pt x="74766" y="0"/>
                  </a:lnTo>
                  <a:lnTo>
                    <a:pt x="74766" y="208802"/>
                  </a:lnTo>
                  <a:lnTo>
                    <a:pt x="0" y="208802"/>
                  </a:lnTo>
                  <a:close/>
                </a:path>
              </a:pathLst>
            </a:custGeom>
            <a:solidFill>
              <a:srgbClr val="9CB4C3"/>
            </a:solidFill>
            <a:ln w="10458"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C95173B-6445-D972-6920-BA5AFE5F2F2C}"/>
                </a:ext>
              </a:extLst>
            </p:cNvPr>
            <p:cNvSpPr/>
            <p:nvPr/>
          </p:nvSpPr>
          <p:spPr>
            <a:xfrm>
              <a:off x="1473562" y="2899054"/>
              <a:ext cx="74765" cy="179316"/>
            </a:xfrm>
            <a:custGeom>
              <a:avLst/>
              <a:gdLst>
                <a:gd name="connsiteX0" fmla="*/ 0 w 74765"/>
                <a:gd name="connsiteY0" fmla="*/ 0 h 179316"/>
                <a:gd name="connsiteX1" fmla="*/ 74766 w 74765"/>
                <a:gd name="connsiteY1" fmla="*/ 0 h 179316"/>
                <a:gd name="connsiteX2" fmla="*/ 74766 w 74765"/>
                <a:gd name="connsiteY2" fmla="*/ 179316 h 179316"/>
                <a:gd name="connsiteX3" fmla="*/ 0 w 74765"/>
                <a:gd name="connsiteY3" fmla="*/ 179316 h 179316"/>
              </a:gdLst>
              <a:ahLst/>
              <a:cxnLst>
                <a:cxn ang="0">
                  <a:pos x="connsiteX0" y="connsiteY0"/>
                </a:cxn>
                <a:cxn ang="0">
                  <a:pos x="connsiteX1" y="connsiteY1"/>
                </a:cxn>
                <a:cxn ang="0">
                  <a:pos x="connsiteX2" y="connsiteY2"/>
                </a:cxn>
                <a:cxn ang="0">
                  <a:pos x="connsiteX3" y="connsiteY3"/>
                </a:cxn>
              </a:cxnLst>
              <a:rect l="l" t="t" r="r" b="b"/>
              <a:pathLst>
                <a:path w="74765" h="179316">
                  <a:moveTo>
                    <a:pt x="0" y="0"/>
                  </a:moveTo>
                  <a:lnTo>
                    <a:pt x="74766" y="0"/>
                  </a:lnTo>
                  <a:lnTo>
                    <a:pt x="74766" y="179316"/>
                  </a:lnTo>
                  <a:lnTo>
                    <a:pt x="0" y="179316"/>
                  </a:lnTo>
                  <a:close/>
                </a:path>
              </a:pathLst>
            </a:custGeom>
            <a:solidFill>
              <a:srgbClr val="782B29"/>
            </a:solidFill>
            <a:ln w="1045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5BB9659-7E28-4E48-4F8C-12AC1A7122C5}"/>
                </a:ext>
              </a:extLst>
            </p:cNvPr>
            <p:cNvSpPr/>
            <p:nvPr/>
          </p:nvSpPr>
          <p:spPr>
            <a:xfrm>
              <a:off x="1577333" y="2953006"/>
              <a:ext cx="74765" cy="125260"/>
            </a:xfrm>
            <a:custGeom>
              <a:avLst/>
              <a:gdLst>
                <a:gd name="connsiteX0" fmla="*/ 0 w 74765"/>
                <a:gd name="connsiteY0" fmla="*/ 0 h 125260"/>
                <a:gd name="connsiteX1" fmla="*/ 74766 w 74765"/>
                <a:gd name="connsiteY1" fmla="*/ 0 h 125260"/>
                <a:gd name="connsiteX2" fmla="*/ 74766 w 74765"/>
                <a:gd name="connsiteY2" fmla="*/ 125260 h 125260"/>
                <a:gd name="connsiteX3" fmla="*/ 0 w 74765"/>
                <a:gd name="connsiteY3" fmla="*/ 125260 h 125260"/>
              </a:gdLst>
              <a:ahLst/>
              <a:cxnLst>
                <a:cxn ang="0">
                  <a:pos x="connsiteX0" y="connsiteY0"/>
                </a:cxn>
                <a:cxn ang="0">
                  <a:pos x="connsiteX1" y="connsiteY1"/>
                </a:cxn>
                <a:cxn ang="0">
                  <a:pos x="connsiteX2" y="connsiteY2"/>
                </a:cxn>
                <a:cxn ang="0">
                  <a:pos x="connsiteX3" y="connsiteY3"/>
                </a:cxn>
              </a:cxnLst>
              <a:rect l="l" t="t" r="r" b="b"/>
              <a:pathLst>
                <a:path w="74765" h="125260">
                  <a:moveTo>
                    <a:pt x="0" y="0"/>
                  </a:moveTo>
                  <a:lnTo>
                    <a:pt x="74766" y="0"/>
                  </a:lnTo>
                  <a:lnTo>
                    <a:pt x="74766" y="125260"/>
                  </a:lnTo>
                  <a:lnTo>
                    <a:pt x="0" y="125260"/>
                  </a:lnTo>
                  <a:close/>
                </a:path>
              </a:pathLst>
            </a:custGeom>
            <a:solidFill>
              <a:srgbClr val="2E414C"/>
            </a:solidFill>
            <a:ln w="1045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19A53EC-0D09-82E5-D8AF-C411DFA7A92C}"/>
                </a:ext>
              </a:extLst>
            </p:cNvPr>
            <p:cNvSpPr/>
            <p:nvPr/>
          </p:nvSpPr>
          <p:spPr>
            <a:xfrm>
              <a:off x="1681000" y="3078370"/>
              <a:ext cx="74765" cy="7319"/>
            </a:xfrm>
            <a:custGeom>
              <a:avLst/>
              <a:gdLst>
                <a:gd name="connsiteX0" fmla="*/ 0 w 74765"/>
                <a:gd name="connsiteY0" fmla="*/ 0 h 7319"/>
                <a:gd name="connsiteX1" fmla="*/ 74766 w 74765"/>
                <a:gd name="connsiteY1" fmla="*/ 0 h 7319"/>
                <a:gd name="connsiteX2" fmla="*/ 74766 w 74765"/>
                <a:gd name="connsiteY2" fmla="*/ 7319 h 7319"/>
                <a:gd name="connsiteX3" fmla="*/ 0 w 74765"/>
                <a:gd name="connsiteY3" fmla="*/ 7319 h 7319"/>
              </a:gdLst>
              <a:ahLst/>
              <a:cxnLst>
                <a:cxn ang="0">
                  <a:pos x="connsiteX0" y="connsiteY0"/>
                </a:cxn>
                <a:cxn ang="0">
                  <a:pos x="connsiteX1" y="connsiteY1"/>
                </a:cxn>
                <a:cxn ang="0">
                  <a:pos x="connsiteX2" y="connsiteY2"/>
                </a:cxn>
                <a:cxn ang="0">
                  <a:pos x="connsiteX3" y="connsiteY3"/>
                </a:cxn>
              </a:cxnLst>
              <a:rect l="l" t="t" r="r" b="b"/>
              <a:pathLst>
                <a:path w="74765" h="7319">
                  <a:moveTo>
                    <a:pt x="0" y="0"/>
                  </a:moveTo>
                  <a:lnTo>
                    <a:pt x="74766" y="0"/>
                  </a:lnTo>
                  <a:lnTo>
                    <a:pt x="74766" y="7319"/>
                  </a:lnTo>
                  <a:lnTo>
                    <a:pt x="0" y="7319"/>
                  </a:lnTo>
                  <a:close/>
                </a:path>
              </a:pathLst>
            </a:custGeom>
            <a:solidFill>
              <a:srgbClr val="C6573B"/>
            </a:solidFill>
            <a:ln w="1045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1C57612-8138-85CD-90AF-E086A904FBD8}"/>
                </a:ext>
              </a:extLst>
            </p:cNvPr>
            <p:cNvSpPr/>
            <p:nvPr/>
          </p:nvSpPr>
          <p:spPr>
            <a:xfrm>
              <a:off x="1784771" y="3078266"/>
              <a:ext cx="74765" cy="162064"/>
            </a:xfrm>
            <a:custGeom>
              <a:avLst/>
              <a:gdLst>
                <a:gd name="connsiteX0" fmla="*/ 0 w 74765"/>
                <a:gd name="connsiteY0" fmla="*/ 0 h 162064"/>
                <a:gd name="connsiteX1" fmla="*/ 74766 w 74765"/>
                <a:gd name="connsiteY1" fmla="*/ 0 h 162064"/>
                <a:gd name="connsiteX2" fmla="*/ 74766 w 74765"/>
                <a:gd name="connsiteY2" fmla="*/ 162064 h 162064"/>
                <a:gd name="connsiteX3" fmla="*/ 0 w 74765"/>
                <a:gd name="connsiteY3" fmla="*/ 162064 h 162064"/>
              </a:gdLst>
              <a:ahLst/>
              <a:cxnLst>
                <a:cxn ang="0">
                  <a:pos x="connsiteX0" y="connsiteY0"/>
                </a:cxn>
                <a:cxn ang="0">
                  <a:pos x="connsiteX1" y="connsiteY1"/>
                </a:cxn>
                <a:cxn ang="0">
                  <a:pos x="connsiteX2" y="connsiteY2"/>
                </a:cxn>
                <a:cxn ang="0">
                  <a:pos x="connsiteX3" y="connsiteY3"/>
                </a:cxn>
              </a:cxnLst>
              <a:rect l="l" t="t" r="r" b="b"/>
              <a:pathLst>
                <a:path w="74765" h="162064">
                  <a:moveTo>
                    <a:pt x="0" y="0"/>
                  </a:moveTo>
                  <a:lnTo>
                    <a:pt x="74766" y="0"/>
                  </a:lnTo>
                  <a:lnTo>
                    <a:pt x="74766" y="162064"/>
                  </a:lnTo>
                  <a:lnTo>
                    <a:pt x="0" y="162064"/>
                  </a:lnTo>
                  <a:close/>
                </a:path>
              </a:pathLst>
            </a:custGeom>
            <a:solidFill>
              <a:srgbClr val="C6573B"/>
            </a:solidFill>
            <a:ln w="1045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96E531A-143D-2E9B-F4F5-F475E8345897}"/>
                </a:ext>
              </a:extLst>
            </p:cNvPr>
            <p:cNvSpPr/>
            <p:nvPr/>
          </p:nvSpPr>
          <p:spPr>
            <a:xfrm>
              <a:off x="1888437" y="3078266"/>
              <a:ext cx="74765" cy="176806"/>
            </a:xfrm>
            <a:custGeom>
              <a:avLst/>
              <a:gdLst>
                <a:gd name="connsiteX0" fmla="*/ 0 w 74765"/>
                <a:gd name="connsiteY0" fmla="*/ 0 h 176806"/>
                <a:gd name="connsiteX1" fmla="*/ 74766 w 74765"/>
                <a:gd name="connsiteY1" fmla="*/ 0 h 176806"/>
                <a:gd name="connsiteX2" fmla="*/ 74766 w 74765"/>
                <a:gd name="connsiteY2" fmla="*/ 176807 h 176806"/>
                <a:gd name="connsiteX3" fmla="*/ 0 w 74765"/>
                <a:gd name="connsiteY3" fmla="*/ 176807 h 176806"/>
              </a:gdLst>
              <a:ahLst/>
              <a:cxnLst>
                <a:cxn ang="0">
                  <a:pos x="connsiteX0" y="connsiteY0"/>
                </a:cxn>
                <a:cxn ang="0">
                  <a:pos x="connsiteX1" y="connsiteY1"/>
                </a:cxn>
                <a:cxn ang="0">
                  <a:pos x="connsiteX2" y="connsiteY2"/>
                </a:cxn>
                <a:cxn ang="0">
                  <a:pos x="connsiteX3" y="connsiteY3"/>
                </a:cxn>
              </a:cxnLst>
              <a:rect l="l" t="t" r="r" b="b"/>
              <a:pathLst>
                <a:path w="74765" h="176806">
                  <a:moveTo>
                    <a:pt x="0" y="0"/>
                  </a:moveTo>
                  <a:lnTo>
                    <a:pt x="74766" y="0"/>
                  </a:lnTo>
                  <a:lnTo>
                    <a:pt x="74766" y="176807"/>
                  </a:lnTo>
                  <a:lnTo>
                    <a:pt x="0" y="176807"/>
                  </a:lnTo>
                  <a:close/>
                </a:path>
              </a:pathLst>
            </a:custGeom>
            <a:solidFill>
              <a:srgbClr val="D99277"/>
            </a:solidFill>
            <a:ln w="1045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EB9BC7F-F69D-3D16-97FA-1607FF9375AA}"/>
                </a:ext>
              </a:extLst>
            </p:cNvPr>
            <p:cNvSpPr/>
            <p:nvPr/>
          </p:nvSpPr>
          <p:spPr>
            <a:xfrm>
              <a:off x="1992209" y="3078266"/>
              <a:ext cx="74765" cy="334061"/>
            </a:xfrm>
            <a:custGeom>
              <a:avLst/>
              <a:gdLst>
                <a:gd name="connsiteX0" fmla="*/ 0 w 74765"/>
                <a:gd name="connsiteY0" fmla="*/ 0 h 334061"/>
                <a:gd name="connsiteX1" fmla="*/ 74766 w 74765"/>
                <a:gd name="connsiteY1" fmla="*/ 0 h 334061"/>
                <a:gd name="connsiteX2" fmla="*/ 74766 w 74765"/>
                <a:gd name="connsiteY2" fmla="*/ 334062 h 334061"/>
                <a:gd name="connsiteX3" fmla="*/ 0 w 74765"/>
                <a:gd name="connsiteY3" fmla="*/ 334062 h 334061"/>
              </a:gdLst>
              <a:ahLst/>
              <a:cxnLst>
                <a:cxn ang="0">
                  <a:pos x="connsiteX0" y="connsiteY0"/>
                </a:cxn>
                <a:cxn ang="0">
                  <a:pos x="connsiteX1" y="connsiteY1"/>
                </a:cxn>
                <a:cxn ang="0">
                  <a:pos x="connsiteX2" y="connsiteY2"/>
                </a:cxn>
                <a:cxn ang="0">
                  <a:pos x="connsiteX3" y="connsiteY3"/>
                </a:cxn>
              </a:cxnLst>
              <a:rect l="l" t="t" r="r" b="b"/>
              <a:pathLst>
                <a:path w="74765" h="334061">
                  <a:moveTo>
                    <a:pt x="0" y="0"/>
                  </a:moveTo>
                  <a:lnTo>
                    <a:pt x="74766" y="0"/>
                  </a:lnTo>
                  <a:lnTo>
                    <a:pt x="74766" y="334062"/>
                  </a:lnTo>
                  <a:lnTo>
                    <a:pt x="0" y="334062"/>
                  </a:lnTo>
                  <a:close/>
                </a:path>
              </a:pathLst>
            </a:custGeom>
            <a:solidFill>
              <a:srgbClr val="C6573B"/>
            </a:solidFill>
            <a:ln w="1045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FEB3C0B-CC29-80F3-472E-A1582DAF0EA1}"/>
                </a:ext>
              </a:extLst>
            </p:cNvPr>
            <p:cNvSpPr/>
            <p:nvPr/>
          </p:nvSpPr>
          <p:spPr>
            <a:xfrm>
              <a:off x="2095980" y="3078266"/>
              <a:ext cx="74765" cy="363546"/>
            </a:xfrm>
            <a:custGeom>
              <a:avLst/>
              <a:gdLst>
                <a:gd name="connsiteX0" fmla="*/ 0 w 74765"/>
                <a:gd name="connsiteY0" fmla="*/ 0 h 363546"/>
                <a:gd name="connsiteX1" fmla="*/ 74766 w 74765"/>
                <a:gd name="connsiteY1" fmla="*/ 0 h 363546"/>
                <a:gd name="connsiteX2" fmla="*/ 74766 w 74765"/>
                <a:gd name="connsiteY2" fmla="*/ 363547 h 363546"/>
                <a:gd name="connsiteX3" fmla="*/ 0 w 74765"/>
                <a:gd name="connsiteY3" fmla="*/ 363547 h 363546"/>
              </a:gdLst>
              <a:ahLst/>
              <a:cxnLst>
                <a:cxn ang="0">
                  <a:pos x="connsiteX0" y="connsiteY0"/>
                </a:cxn>
                <a:cxn ang="0">
                  <a:pos x="connsiteX1" y="connsiteY1"/>
                </a:cxn>
                <a:cxn ang="0">
                  <a:pos x="connsiteX2" y="connsiteY2"/>
                </a:cxn>
                <a:cxn ang="0">
                  <a:pos x="connsiteX3" y="connsiteY3"/>
                </a:cxn>
              </a:cxnLst>
              <a:rect l="l" t="t" r="r" b="b"/>
              <a:pathLst>
                <a:path w="74765" h="363546">
                  <a:moveTo>
                    <a:pt x="0" y="0"/>
                  </a:moveTo>
                  <a:lnTo>
                    <a:pt x="74766" y="0"/>
                  </a:lnTo>
                  <a:lnTo>
                    <a:pt x="74766" y="363547"/>
                  </a:lnTo>
                  <a:lnTo>
                    <a:pt x="0" y="363547"/>
                  </a:lnTo>
                  <a:close/>
                </a:path>
              </a:pathLst>
            </a:custGeom>
            <a:solidFill>
              <a:srgbClr val="C6573B"/>
            </a:solidFill>
            <a:ln w="1045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41AF454B-A79F-D095-989F-55CE3AF65E4E}"/>
                </a:ext>
              </a:extLst>
            </p:cNvPr>
            <p:cNvSpPr/>
            <p:nvPr/>
          </p:nvSpPr>
          <p:spPr>
            <a:xfrm>
              <a:off x="2199647" y="3078266"/>
              <a:ext cx="74765" cy="415093"/>
            </a:xfrm>
            <a:custGeom>
              <a:avLst/>
              <a:gdLst>
                <a:gd name="connsiteX0" fmla="*/ 0 w 74765"/>
                <a:gd name="connsiteY0" fmla="*/ 0 h 415093"/>
                <a:gd name="connsiteX1" fmla="*/ 74766 w 74765"/>
                <a:gd name="connsiteY1" fmla="*/ 0 h 415093"/>
                <a:gd name="connsiteX2" fmla="*/ 74766 w 74765"/>
                <a:gd name="connsiteY2" fmla="*/ 415094 h 415093"/>
                <a:gd name="connsiteX3" fmla="*/ 0 w 74765"/>
                <a:gd name="connsiteY3" fmla="*/ 415094 h 415093"/>
              </a:gdLst>
              <a:ahLst/>
              <a:cxnLst>
                <a:cxn ang="0">
                  <a:pos x="connsiteX0" y="connsiteY0"/>
                </a:cxn>
                <a:cxn ang="0">
                  <a:pos x="connsiteX1" y="connsiteY1"/>
                </a:cxn>
                <a:cxn ang="0">
                  <a:pos x="connsiteX2" y="connsiteY2"/>
                </a:cxn>
                <a:cxn ang="0">
                  <a:pos x="connsiteX3" y="connsiteY3"/>
                </a:cxn>
              </a:cxnLst>
              <a:rect l="l" t="t" r="r" b="b"/>
              <a:pathLst>
                <a:path w="74765" h="415093">
                  <a:moveTo>
                    <a:pt x="0" y="0"/>
                  </a:moveTo>
                  <a:lnTo>
                    <a:pt x="74766" y="0"/>
                  </a:lnTo>
                  <a:lnTo>
                    <a:pt x="74766" y="415094"/>
                  </a:lnTo>
                  <a:lnTo>
                    <a:pt x="0" y="415094"/>
                  </a:lnTo>
                  <a:close/>
                </a:path>
              </a:pathLst>
            </a:custGeom>
            <a:solidFill>
              <a:srgbClr val="6F3996"/>
            </a:solidFill>
            <a:ln w="1045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A0D9C8B-1551-D8A5-9C8B-8D4F628DB67F}"/>
                </a:ext>
              </a:extLst>
            </p:cNvPr>
            <p:cNvSpPr/>
            <p:nvPr/>
          </p:nvSpPr>
          <p:spPr>
            <a:xfrm>
              <a:off x="2303418" y="3078266"/>
              <a:ext cx="74765" cy="483892"/>
            </a:xfrm>
            <a:custGeom>
              <a:avLst/>
              <a:gdLst>
                <a:gd name="connsiteX0" fmla="*/ 0 w 74765"/>
                <a:gd name="connsiteY0" fmla="*/ 0 h 483892"/>
                <a:gd name="connsiteX1" fmla="*/ 74766 w 74765"/>
                <a:gd name="connsiteY1" fmla="*/ 0 h 483892"/>
                <a:gd name="connsiteX2" fmla="*/ 74766 w 74765"/>
                <a:gd name="connsiteY2" fmla="*/ 483893 h 483892"/>
                <a:gd name="connsiteX3" fmla="*/ 0 w 74765"/>
                <a:gd name="connsiteY3" fmla="*/ 483893 h 483892"/>
              </a:gdLst>
              <a:ahLst/>
              <a:cxnLst>
                <a:cxn ang="0">
                  <a:pos x="connsiteX0" y="connsiteY0"/>
                </a:cxn>
                <a:cxn ang="0">
                  <a:pos x="connsiteX1" y="connsiteY1"/>
                </a:cxn>
                <a:cxn ang="0">
                  <a:pos x="connsiteX2" y="connsiteY2"/>
                </a:cxn>
                <a:cxn ang="0">
                  <a:pos x="connsiteX3" y="connsiteY3"/>
                </a:cxn>
              </a:cxnLst>
              <a:rect l="l" t="t" r="r" b="b"/>
              <a:pathLst>
                <a:path w="74765" h="483892">
                  <a:moveTo>
                    <a:pt x="0" y="0"/>
                  </a:moveTo>
                  <a:lnTo>
                    <a:pt x="74766" y="0"/>
                  </a:lnTo>
                  <a:lnTo>
                    <a:pt x="74766" y="483893"/>
                  </a:lnTo>
                  <a:lnTo>
                    <a:pt x="0" y="483893"/>
                  </a:lnTo>
                  <a:close/>
                </a:path>
              </a:pathLst>
            </a:custGeom>
            <a:solidFill>
              <a:srgbClr val="BFBFBF"/>
            </a:solidFill>
            <a:ln w="1045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2E7BDC83-A2BF-F807-7C85-BC10CE53964A}"/>
                </a:ext>
              </a:extLst>
            </p:cNvPr>
            <p:cNvSpPr/>
            <p:nvPr/>
          </p:nvSpPr>
          <p:spPr>
            <a:xfrm>
              <a:off x="2407085" y="3078266"/>
              <a:ext cx="74765" cy="562520"/>
            </a:xfrm>
            <a:custGeom>
              <a:avLst/>
              <a:gdLst>
                <a:gd name="connsiteX0" fmla="*/ 0 w 74765"/>
                <a:gd name="connsiteY0" fmla="*/ 0 h 562520"/>
                <a:gd name="connsiteX1" fmla="*/ 74766 w 74765"/>
                <a:gd name="connsiteY1" fmla="*/ 0 h 562520"/>
                <a:gd name="connsiteX2" fmla="*/ 74766 w 74765"/>
                <a:gd name="connsiteY2" fmla="*/ 562520 h 562520"/>
                <a:gd name="connsiteX3" fmla="*/ 0 w 74765"/>
                <a:gd name="connsiteY3" fmla="*/ 562520 h 562520"/>
              </a:gdLst>
              <a:ahLst/>
              <a:cxnLst>
                <a:cxn ang="0">
                  <a:pos x="connsiteX0" y="connsiteY0"/>
                </a:cxn>
                <a:cxn ang="0">
                  <a:pos x="connsiteX1" y="connsiteY1"/>
                </a:cxn>
                <a:cxn ang="0">
                  <a:pos x="connsiteX2" y="connsiteY2"/>
                </a:cxn>
                <a:cxn ang="0">
                  <a:pos x="connsiteX3" y="connsiteY3"/>
                </a:cxn>
              </a:cxnLst>
              <a:rect l="l" t="t" r="r" b="b"/>
              <a:pathLst>
                <a:path w="74765" h="562520">
                  <a:moveTo>
                    <a:pt x="0" y="0"/>
                  </a:moveTo>
                  <a:lnTo>
                    <a:pt x="74766" y="0"/>
                  </a:lnTo>
                  <a:lnTo>
                    <a:pt x="74766" y="562520"/>
                  </a:lnTo>
                  <a:lnTo>
                    <a:pt x="0" y="562520"/>
                  </a:lnTo>
                  <a:close/>
                </a:path>
              </a:pathLst>
            </a:custGeom>
            <a:solidFill>
              <a:srgbClr val="C6573B"/>
            </a:solidFill>
            <a:ln w="1045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AB8B849-03C5-9F13-4764-755A72BCAB8C}"/>
                </a:ext>
              </a:extLst>
            </p:cNvPr>
            <p:cNvSpPr/>
            <p:nvPr/>
          </p:nvSpPr>
          <p:spPr>
            <a:xfrm>
              <a:off x="2510856" y="3078266"/>
              <a:ext cx="74765" cy="614067"/>
            </a:xfrm>
            <a:custGeom>
              <a:avLst/>
              <a:gdLst>
                <a:gd name="connsiteX0" fmla="*/ 0 w 74765"/>
                <a:gd name="connsiteY0" fmla="*/ 0 h 614067"/>
                <a:gd name="connsiteX1" fmla="*/ 74766 w 74765"/>
                <a:gd name="connsiteY1" fmla="*/ 0 h 614067"/>
                <a:gd name="connsiteX2" fmla="*/ 74766 w 74765"/>
                <a:gd name="connsiteY2" fmla="*/ 614067 h 614067"/>
                <a:gd name="connsiteX3" fmla="*/ 0 w 74765"/>
                <a:gd name="connsiteY3" fmla="*/ 614067 h 614067"/>
              </a:gdLst>
              <a:ahLst/>
              <a:cxnLst>
                <a:cxn ang="0">
                  <a:pos x="connsiteX0" y="connsiteY0"/>
                </a:cxn>
                <a:cxn ang="0">
                  <a:pos x="connsiteX1" y="connsiteY1"/>
                </a:cxn>
                <a:cxn ang="0">
                  <a:pos x="connsiteX2" y="connsiteY2"/>
                </a:cxn>
                <a:cxn ang="0">
                  <a:pos x="connsiteX3" y="connsiteY3"/>
                </a:cxn>
              </a:cxnLst>
              <a:rect l="l" t="t" r="r" b="b"/>
              <a:pathLst>
                <a:path w="74765" h="614067">
                  <a:moveTo>
                    <a:pt x="0" y="0"/>
                  </a:moveTo>
                  <a:lnTo>
                    <a:pt x="74766" y="0"/>
                  </a:lnTo>
                  <a:lnTo>
                    <a:pt x="74766" y="614067"/>
                  </a:lnTo>
                  <a:lnTo>
                    <a:pt x="0" y="614067"/>
                  </a:lnTo>
                  <a:close/>
                </a:path>
              </a:pathLst>
            </a:custGeom>
            <a:solidFill>
              <a:srgbClr val="9B7CB8"/>
            </a:solidFill>
            <a:ln w="1045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BAEDF27-1CCC-2911-07A7-AFF3F14CA49F}"/>
                </a:ext>
              </a:extLst>
            </p:cNvPr>
            <p:cNvSpPr/>
            <p:nvPr/>
          </p:nvSpPr>
          <p:spPr>
            <a:xfrm>
              <a:off x="2614522" y="3078266"/>
              <a:ext cx="74765" cy="734412"/>
            </a:xfrm>
            <a:custGeom>
              <a:avLst/>
              <a:gdLst>
                <a:gd name="connsiteX0" fmla="*/ 0 w 74765"/>
                <a:gd name="connsiteY0" fmla="*/ 0 h 734412"/>
                <a:gd name="connsiteX1" fmla="*/ 74766 w 74765"/>
                <a:gd name="connsiteY1" fmla="*/ 0 h 734412"/>
                <a:gd name="connsiteX2" fmla="*/ 74766 w 74765"/>
                <a:gd name="connsiteY2" fmla="*/ 734413 h 734412"/>
                <a:gd name="connsiteX3" fmla="*/ 0 w 74765"/>
                <a:gd name="connsiteY3" fmla="*/ 734413 h 734412"/>
              </a:gdLst>
              <a:ahLst/>
              <a:cxnLst>
                <a:cxn ang="0">
                  <a:pos x="connsiteX0" y="connsiteY0"/>
                </a:cxn>
                <a:cxn ang="0">
                  <a:pos x="connsiteX1" y="connsiteY1"/>
                </a:cxn>
                <a:cxn ang="0">
                  <a:pos x="connsiteX2" y="connsiteY2"/>
                </a:cxn>
                <a:cxn ang="0">
                  <a:pos x="connsiteX3" y="connsiteY3"/>
                </a:cxn>
              </a:cxnLst>
              <a:rect l="l" t="t" r="r" b="b"/>
              <a:pathLst>
                <a:path w="74765" h="734412">
                  <a:moveTo>
                    <a:pt x="0" y="0"/>
                  </a:moveTo>
                  <a:lnTo>
                    <a:pt x="74766" y="0"/>
                  </a:lnTo>
                  <a:lnTo>
                    <a:pt x="74766" y="734413"/>
                  </a:lnTo>
                  <a:lnTo>
                    <a:pt x="0" y="734413"/>
                  </a:lnTo>
                  <a:close/>
                </a:path>
              </a:pathLst>
            </a:custGeom>
            <a:solidFill>
              <a:srgbClr val="C6573B"/>
            </a:solidFill>
            <a:ln w="1045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F885A3-52D4-B1B5-23C8-AE90656C8F86}"/>
                </a:ext>
              </a:extLst>
            </p:cNvPr>
            <p:cNvSpPr/>
            <p:nvPr/>
          </p:nvSpPr>
          <p:spPr>
            <a:xfrm>
              <a:off x="2718294" y="3078266"/>
              <a:ext cx="74765" cy="746646"/>
            </a:xfrm>
            <a:custGeom>
              <a:avLst/>
              <a:gdLst>
                <a:gd name="connsiteX0" fmla="*/ 0 w 74765"/>
                <a:gd name="connsiteY0" fmla="*/ 0 h 746646"/>
                <a:gd name="connsiteX1" fmla="*/ 74766 w 74765"/>
                <a:gd name="connsiteY1" fmla="*/ 0 h 746646"/>
                <a:gd name="connsiteX2" fmla="*/ 74766 w 74765"/>
                <a:gd name="connsiteY2" fmla="*/ 746646 h 746646"/>
                <a:gd name="connsiteX3" fmla="*/ 0 w 74765"/>
                <a:gd name="connsiteY3" fmla="*/ 746646 h 746646"/>
              </a:gdLst>
              <a:ahLst/>
              <a:cxnLst>
                <a:cxn ang="0">
                  <a:pos x="connsiteX0" y="connsiteY0"/>
                </a:cxn>
                <a:cxn ang="0">
                  <a:pos x="connsiteX1" y="connsiteY1"/>
                </a:cxn>
                <a:cxn ang="0">
                  <a:pos x="connsiteX2" y="connsiteY2"/>
                </a:cxn>
                <a:cxn ang="0">
                  <a:pos x="connsiteX3" y="connsiteY3"/>
                </a:cxn>
              </a:cxnLst>
              <a:rect l="l" t="t" r="r" b="b"/>
              <a:pathLst>
                <a:path w="74765" h="746646">
                  <a:moveTo>
                    <a:pt x="0" y="0"/>
                  </a:moveTo>
                  <a:lnTo>
                    <a:pt x="74766" y="0"/>
                  </a:lnTo>
                  <a:lnTo>
                    <a:pt x="74766" y="746646"/>
                  </a:lnTo>
                  <a:lnTo>
                    <a:pt x="0" y="746646"/>
                  </a:lnTo>
                  <a:close/>
                </a:path>
              </a:pathLst>
            </a:custGeom>
            <a:solidFill>
              <a:srgbClr val="9B7CB8"/>
            </a:solidFill>
            <a:ln w="1045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1EDC8CB-DB22-74DC-847A-369CB780FA29}"/>
                </a:ext>
              </a:extLst>
            </p:cNvPr>
            <p:cNvSpPr/>
            <p:nvPr/>
          </p:nvSpPr>
          <p:spPr>
            <a:xfrm>
              <a:off x="2822065" y="3078266"/>
              <a:ext cx="74765" cy="776131"/>
            </a:xfrm>
            <a:custGeom>
              <a:avLst/>
              <a:gdLst>
                <a:gd name="connsiteX0" fmla="*/ 0 w 74765"/>
                <a:gd name="connsiteY0" fmla="*/ 0 h 776131"/>
                <a:gd name="connsiteX1" fmla="*/ 74766 w 74765"/>
                <a:gd name="connsiteY1" fmla="*/ 0 h 776131"/>
                <a:gd name="connsiteX2" fmla="*/ 74766 w 74765"/>
                <a:gd name="connsiteY2" fmla="*/ 776131 h 776131"/>
                <a:gd name="connsiteX3" fmla="*/ 0 w 74765"/>
                <a:gd name="connsiteY3" fmla="*/ 776131 h 776131"/>
              </a:gdLst>
              <a:ahLst/>
              <a:cxnLst>
                <a:cxn ang="0">
                  <a:pos x="connsiteX0" y="connsiteY0"/>
                </a:cxn>
                <a:cxn ang="0">
                  <a:pos x="connsiteX1" y="connsiteY1"/>
                </a:cxn>
                <a:cxn ang="0">
                  <a:pos x="connsiteX2" y="connsiteY2"/>
                </a:cxn>
                <a:cxn ang="0">
                  <a:pos x="connsiteX3" y="connsiteY3"/>
                </a:cxn>
              </a:cxnLst>
              <a:rect l="l" t="t" r="r" b="b"/>
              <a:pathLst>
                <a:path w="74765" h="776131">
                  <a:moveTo>
                    <a:pt x="0" y="0"/>
                  </a:moveTo>
                  <a:lnTo>
                    <a:pt x="74766" y="0"/>
                  </a:lnTo>
                  <a:lnTo>
                    <a:pt x="74766" y="776131"/>
                  </a:lnTo>
                  <a:lnTo>
                    <a:pt x="0" y="776131"/>
                  </a:lnTo>
                  <a:close/>
                </a:path>
              </a:pathLst>
            </a:custGeom>
            <a:solidFill>
              <a:srgbClr val="C6573B"/>
            </a:solidFill>
            <a:ln w="10458"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BC4D5F2-D20F-D357-68A4-64F6EEBB21C3}"/>
                </a:ext>
              </a:extLst>
            </p:cNvPr>
            <p:cNvSpPr/>
            <p:nvPr/>
          </p:nvSpPr>
          <p:spPr>
            <a:xfrm>
              <a:off x="2925732" y="3078266"/>
              <a:ext cx="74765" cy="840016"/>
            </a:xfrm>
            <a:custGeom>
              <a:avLst/>
              <a:gdLst>
                <a:gd name="connsiteX0" fmla="*/ 0 w 74765"/>
                <a:gd name="connsiteY0" fmla="*/ 0 h 840016"/>
                <a:gd name="connsiteX1" fmla="*/ 74766 w 74765"/>
                <a:gd name="connsiteY1" fmla="*/ 0 h 840016"/>
                <a:gd name="connsiteX2" fmla="*/ 74766 w 74765"/>
                <a:gd name="connsiteY2" fmla="*/ 840016 h 840016"/>
                <a:gd name="connsiteX3" fmla="*/ 0 w 74765"/>
                <a:gd name="connsiteY3" fmla="*/ 840016 h 840016"/>
              </a:gdLst>
              <a:ahLst/>
              <a:cxnLst>
                <a:cxn ang="0">
                  <a:pos x="connsiteX0" y="connsiteY0"/>
                </a:cxn>
                <a:cxn ang="0">
                  <a:pos x="connsiteX1" y="connsiteY1"/>
                </a:cxn>
                <a:cxn ang="0">
                  <a:pos x="connsiteX2" y="connsiteY2"/>
                </a:cxn>
                <a:cxn ang="0">
                  <a:pos x="connsiteX3" y="connsiteY3"/>
                </a:cxn>
              </a:cxnLst>
              <a:rect l="l" t="t" r="r" b="b"/>
              <a:pathLst>
                <a:path w="74765" h="840016">
                  <a:moveTo>
                    <a:pt x="0" y="0"/>
                  </a:moveTo>
                  <a:lnTo>
                    <a:pt x="74766" y="0"/>
                  </a:lnTo>
                  <a:lnTo>
                    <a:pt x="74766" y="840016"/>
                  </a:lnTo>
                  <a:lnTo>
                    <a:pt x="0" y="840016"/>
                  </a:lnTo>
                  <a:close/>
                </a:path>
              </a:pathLst>
            </a:custGeom>
            <a:solidFill>
              <a:srgbClr val="C6573B"/>
            </a:solidFill>
            <a:ln w="10458"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DA4F761-E5B9-B3AF-3E5F-FE6A6FFE90C4}"/>
                </a:ext>
              </a:extLst>
            </p:cNvPr>
            <p:cNvSpPr/>
            <p:nvPr/>
          </p:nvSpPr>
          <p:spPr>
            <a:xfrm>
              <a:off x="3029503" y="3078266"/>
              <a:ext cx="74765" cy="840016"/>
            </a:xfrm>
            <a:custGeom>
              <a:avLst/>
              <a:gdLst>
                <a:gd name="connsiteX0" fmla="*/ 0 w 74765"/>
                <a:gd name="connsiteY0" fmla="*/ 0 h 840016"/>
                <a:gd name="connsiteX1" fmla="*/ 74766 w 74765"/>
                <a:gd name="connsiteY1" fmla="*/ 0 h 840016"/>
                <a:gd name="connsiteX2" fmla="*/ 74766 w 74765"/>
                <a:gd name="connsiteY2" fmla="*/ 840016 h 840016"/>
                <a:gd name="connsiteX3" fmla="*/ 0 w 74765"/>
                <a:gd name="connsiteY3" fmla="*/ 840016 h 840016"/>
              </a:gdLst>
              <a:ahLst/>
              <a:cxnLst>
                <a:cxn ang="0">
                  <a:pos x="connsiteX0" y="connsiteY0"/>
                </a:cxn>
                <a:cxn ang="0">
                  <a:pos x="connsiteX1" y="connsiteY1"/>
                </a:cxn>
                <a:cxn ang="0">
                  <a:pos x="connsiteX2" y="connsiteY2"/>
                </a:cxn>
                <a:cxn ang="0">
                  <a:pos x="connsiteX3" y="connsiteY3"/>
                </a:cxn>
              </a:cxnLst>
              <a:rect l="l" t="t" r="r" b="b"/>
              <a:pathLst>
                <a:path w="74765" h="840016">
                  <a:moveTo>
                    <a:pt x="0" y="0"/>
                  </a:moveTo>
                  <a:lnTo>
                    <a:pt x="74766" y="0"/>
                  </a:lnTo>
                  <a:lnTo>
                    <a:pt x="74766" y="840016"/>
                  </a:lnTo>
                  <a:lnTo>
                    <a:pt x="0" y="840016"/>
                  </a:lnTo>
                  <a:close/>
                </a:path>
              </a:pathLst>
            </a:custGeom>
            <a:solidFill>
              <a:srgbClr val="C6573B"/>
            </a:solidFill>
            <a:ln w="10458"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E50D47D-97B4-3223-CB67-484B7A7452CD}"/>
                </a:ext>
              </a:extLst>
            </p:cNvPr>
            <p:cNvSpPr/>
            <p:nvPr/>
          </p:nvSpPr>
          <p:spPr>
            <a:xfrm>
              <a:off x="3133274" y="3078266"/>
              <a:ext cx="74765" cy="854758"/>
            </a:xfrm>
            <a:custGeom>
              <a:avLst/>
              <a:gdLst>
                <a:gd name="connsiteX0" fmla="*/ 0 w 74765"/>
                <a:gd name="connsiteY0" fmla="*/ 0 h 854758"/>
                <a:gd name="connsiteX1" fmla="*/ 74766 w 74765"/>
                <a:gd name="connsiteY1" fmla="*/ 0 h 854758"/>
                <a:gd name="connsiteX2" fmla="*/ 74766 w 74765"/>
                <a:gd name="connsiteY2" fmla="*/ 854759 h 854758"/>
                <a:gd name="connsiteX3" fmla="*/ 0 w 74765"/>
                <a:gd name="connsiteY3" fmla="*/ 854759 h 854758"/>
              </a:gdLst>
              <a:ahLst/>
              <a:cxnLst>
                <a:cxn ang="0">
                  <a:pos x="connsiteX0" y="connsiteY0"/>
                </a:cxn>
                <a:cxn ang="0">
                  <a:pos x="connsiteX1" y="connsiteY1"/>
                </a:cxn>
                <a:cxn ang="0">
                  <a:pos x="connsiteX2" y="connsiteY2"/>
                </a:cxn>
                <a:cxn ang="0">
                  <a:pos x="connsiteX3" y="connsiteY3"/>
                </a:cxn>
              </a:cxnLst>
              <a:rect l="l" t="t" r="r" b="b"/>
              <a:pathLst>
                <a:path w="74765" h="854758">
                  <a:moveTo>
                    <a:pt x="0" y="0"/>
                  </a:moveTo>
                  <a:lnTo>
                    <a:pt x="74766" y="0"/>
                  </a:lnTo>
                  <a:lnTo>
                    <a:pt x="74766" y="854759"/>
                  </a:lnTo>
                  <a:lnTo>
                    <a:pt x="0" y="854759"/>
                  </a:lnTo>
                  <a:close/>
                </a:path>
              </a:pathLst>
            </a:custGeom>
            <a:solidFill>
              <a:srgbClr val="9B7CB8"/>
            </a:solidFill>
            <a:ln w="10458"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565B1EB-669D-E6C1-4048-C03E678B9526}"/>
                </a:ext>
              </a:extLst>
            </p:cNvPr>
            <p:cNvSpPr/>
            <p:nvPr/>
          </p:nvSpPr>
          <p:spPr>
            <a:xfrm>
              <a:off x="3237150" y="3078266"/>
              <a:ext cx="76650" cy="867096"/>
            </a:xfrm>
            <a:custGeom>
              <a:avLst/>
              <a:gdLst>
                <a:gd name="connsiteX0" fmla="*/ 0 w 76650"/>
                <a:gd name="connsiteY0" fmla="*/ 0 h 867096"/>
                <a:gd name="connsiteX1" fmla="*/ 76650 w 76650"/>
                <a:gd name="connsiteY1" fmla="*/ 0 h 867096"/>
                <a:gd name="connsiteX2" fmla="*/ 76650 w 76650"/>
                <a:gd name="connsiteY2" fmla="*/ 867097 h 867096"/>
                <a:gd name="connsiteX3" fmla="*/ 0 w 76650"/>
                <a:gd name="connsiteY3" fmla="*/ 867097 h 867096"/>
              </a:gdLst>
              <a:ahLst/>
              <a:cxnLst>
                <a:cxn ang="0">
                  <a:pos x="connsiteX0" y="connsiteY0"/>
                </a:cxn>
                <a:cxn ang="0">
                  <a:pos x="connsiteX1" y="connsiteY1"/>
                </a:cxn>
                <a:cxn ang="0">
                  <a:pos x="connsiteX2" y="connsiteY2"/>
                </a:cxn>
                <a:cxn ang="0">
                  <a:pos x="connsiteX3" y="connsiteY3"/>
                </a:cxn>
              </a:cxnLst>
              <a:rect l="l" t="t" r="r" b="b"/>
              <a:pathLst>
                <a:path w="76650" h="867096">
                  <a:moveTo>
                    <a:pt x="0" y="0"/>
                  </a:moveTo>
                  <a:lnTo>
                    <a:pt x="76650" y="0"/>
                  </a:lnTo>
                  <a:lnTo>
                    <a:pt x="76650" y="867097"/>
                  </a:lnTo>
                  <a:lnTo>
                    <a:pt x="0" y="867097"/>
                  </a:lnTo>
                  <a:close/>
                </a:path>
              </a:pathLst>
            </a:custGeom>
            <a:solidFill>
              <a:srgbClr val="F7941D"/>
            </a:solidFill>
            <a:ln w="10458"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F7E767F-18E0-1263-24FE-BF2706CE6D69}"/>
                </a:ext>
              </a:extLst>
            </p:cNvPr>
            <p:cNvSpPr/>
            <p:nvPr/>
          </p:nvSpPr>
          <p:spPr>
            <a:xfrm>
              <a:off x="3340817" y="3078266"/>
              <a:ext cx="76650" cy="908815"/>
            </a:xfrm>
            <a:custGeom>
              <a:avLst/>
              <a:gdLst>
                <a:gd name="connsiteX0" fmla="*/ 0 w 76650"/>
                <a:gd name="connsiteY0" fmla="*/ 0 h 908815"/>
                <a:gd name="connsiteX1" fmla="*/ 76651 w 76650"/>
                <a:gd name="connsiteY1" fmla="*/ 0 h 908815"/>
                <a:gd name="connsiteX2" fmla="*/ 76651 w 76650"/>
                <a:gd name="connsiteY2" fmla="*/ 908815 h 908815"/>
                <a:gd name="connsiteX3" fmla="*/ 0 w 76650"/>
                <a:gd name="connsiteY3" fmla="*/ 908815 h 908815"/>
              </a:gdLst>
              <a:ahLst/>
              <a:cxnLst>
                <a:cxn ang="0">
                  <a:pos x="connsiteX0" y="connsiteY0"/>
                </a:cxn>
                <a:cxn ang="0">
                  <a:pos x="connsiteX1" y="connsiteY1"/>
                </a:cxn>
                <a:cxn ang="0">
                  <a:pos x="connsiteX2" y="connsiteY2"/>
                </a:cxn>
                <a:cxn ang="0">
                  <a:pos x="connsiteX3" y="connsiteY3"/>
                </a:cxn>
              </a:cxnLst>
              <a:rect l="l" t="t" r="r" b="b"/>
              <a:pathLst>
                <a:path w="76650" h="908815">
                  <a:moveTo>
                    <a:pt x="0" y="0"/>
                  </a:moveTo>
                  <a:lnTo>
                    <a:pt x="76651" y="0"/>
                  </a:lnTo>
                  <a:lnTo>
                    <a:pt x="76651" y="908815"/>
                  </a:lnTo>
                  <a:lnTo>
                    <a:pt x="0" y="908815"/>
                  </a:lnTo>
                  <a:close/>
                </a:path>
              </a:pathLst>
            </a:custGeom>
            <a:solidFill>
              <a:srgbClr val="C6573B"/>
            </a:solidFill>
            <a:ln w="10458"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58F07B9-5766-41ED-B9FC-725D455CD73C}"/>
                </a:ext>
              </a:extLst>
            </p:cNvPr>
            <p:cNvSpPr/>
            <p:nvPr/>
          </p:nvSpPr>
          <p:spPr>
            <a:xfrm>
              <a:off x="3444588" y="3078266"/>
              <a:ext cx="76650" cy="925962"/>
            </a:xfrm>
            <a:custGeom>
              <a:avLst/>
              <a:gdLst>
                <a:gd name="connsiteX0" fmla="*/ 0 w 76650"/>
                <a:gd name="connsiteY0" fmla="*/ 0 h 925962"/>
                <a:gd name="connsiteX1" fmla="*/ 76650 w 76650"/>
                <a:gd name="connsiteY1" fmla="*/ 0 h 925962"/>
                <a:gd name="connsiteX2" fmla="*/ 76650 w 76650"/>
                <a:gd name="connsiteY2" fmla="*/ 925963 h 925962"/>
                <a:gd name="connsiteX3" fmla="*/ 0 w 76650"/>
                <a:gd name="connsiteY3" fmla="*/ 925963 h 925962"/>
              </a:gdLst>
              <a:ahLst/>
              <a:cxnLst>
                <a:cxn ang="0">
                  <a:pos x="connsiteX0" y="connsiteY0"/>
                </a:cxn>
                <a:cxn ang="0">
                  <a:pos x="connsiteX1" y="connsiteY1"/>
                </a:cxn>
                <a:cxn ang="0">
                  <a:pos x="connsiteX2" y="connsiteY2"/>
                </a:cxn>
                <a:cxn ang="0">
                  <a:pos x="connsiteX3" y="connsiteY3"/>
                </a:cxn>
              </a:cxnLst>
              <a:rect l="l" t="t" r="r" b="b"/>
              <a:pathLst>
                <a:path w="76650" h="925962">
                  <a:moveTo>
                    <a:pt x="0" y="0"/>
                  </a:moveTo>
                  <a:lnTo>
                    <a:pt x="76650" y="0"/>
                  </a:lnTo>
                  <a:lnTo>
                    <a:pt x="76650" y="925963"/>
                  </a:lnTo>
                  <a:lnTo>
                    <a:pt x="0" y="925963"/>
                  </a:lnTo>
                  <a:close/>
                </a:path>
              </a:pathLst>
            </a:custGeom>
            <a:solidFill>
              <a:srgbClr val="C6573B"/>
            </a:solidFill>
            <a:ln w="10458"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175321E-C674-B675-7A7D-F02F16B9AB09}"/>
                </a:ext>
              </a:extLst>
            </p:cNvPr>
            <p:cNvSpPr/>
            <p:nvPr/>
          </p:nvSpPr>
          <p:spPr>
            <a:xfrm>
              <a:off x="3550349" y="3078266"/>
              <a:ext cx="74765" cy="1007099"/>
            </a:xfrm>
            <a:custGeom>
              <a:avLst/>
              <a:gdLst>
                <a:gd name="connsiteX0" fmla="*/ 0 w 74765"/>
                <a:gd name="connsiteY0" fmla="*/ 0 h 1007099"/>
                <a:gd name="connsiteX1" fmla="*/ 74766 w 74765"/>
                <a:gd name="connsiteY1" fmla="*/ 0 h 1007099"/>
                <a:gd name="connsiteX2" fmla="*/ 74766 w 74765"/>
                <a:gd name="connsiteY2" fmla="*/ 1007099 h 1007099"/>
                <a:gd name="connsiteX3" fmla="*/ 0 w 74765"/>
                <a:gd name="connsiteY3" fmla="*/ 1007099 h 1007099"/>
              </a:gdLst>
              <a:ahLst/>
              <a:cxnLst>
                <a:cxn ang="0">
                  <a:pos x="connsiteX0" y="connsiteY0"/>
                </a:cxn>
                <a:cxn ang="0">
                  <a:pos x="connsiteX1" y="connsiteY1"/>
                </a:cxn>
                <a:cxn ang="0">
                  <a:pos x="connsiteX2" y="connsiteY2"/>
                </a:cxn>
                <a:cxn ang="0">
                  <a:pos x="connsiteX3" y="connsiteY3"/>
                </a:cxn>
              </a:cxnLst>
              <a:rect l="l" t="t" r="r" b="b"/>
              <a:pathLst>
                <a:path w="74765" h="1007099">
                  <a:moveTo>
                    <a:pt x="0" y="0"/>
                  </a:moveTo>
                  <a:lnTo>
                    <a:pt x="74766" y="0"/>
                  </a:lnTo>
                  <a:lnTo>
                    <a:pt x="74766" y="1007099"/>
                  </a:lnTo>
                  <a:lnTo>
                    <a:pt x="0" y="1007099"/>
                  </a:lnTo>
                  <a:close/>
                </a:path>
              </a:pathLst>
            </a:custGeom>
            <a:solidFill>
              <a:srgbClr val="C6573B"/>
            </a:solidFill>
            <a:ln w="10458"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3E2A95A-139C-C0E5-7B9E-8EFBEF1211E2}"/>
                </a:ext>
              </a:extLst>
            </p:cNvPr>
            <p:cNvSpPr/>
            <p:nvPr/>
          </p:nvSpPr>
          <p:spPr>
            <a:xfrm>
              <a:off x="3654120" y="3078266"/>
              <a:ext cx="74765" cy="1026756"/>
            </a:xfrm>
            <a:custGeom>
              <a:avLst/>
              <a:gdLst>
                <a:gd name="connsiteX0" fmla="*/ 0 w 74765"/>
                <a:gd name="connsiteY0" fmla="*/ 0 h 1026756"/>
                <a:gd name="connsiteX1" fmla="*/ 74766 w 74765"/>
                <a:gd name="connsiteY1" fmla="*/ 0 h 1026756"/>
                <a:gd name="connsiteX2" fmla="*/ 74766 w 74765"/>
                <a:gd name="connsiteY2" fmla="*/ 1026756 h 1026756"/>
                <a:gd name="connsiteX3" fmla="*/ 0 w 74765"/>
                <a:gd name="connsiteY3" fmla="*/ 1026756 h 1026756"/>
              </a:gdLst>
              <a:ahLst/>
              <a:cxnLst>
                <a:cxn ang="0">
                  <a:pos x="connsiteX0" y="connsiteY0"/>
                </a:cxn>
                <a:cxn ang="0">
                  <a:pos x="connsiteX1" y="connsiteY1"/>
                </a:cxn>
                <a:cxn ang="0">
                  <a:pos x="connsiteX2" y="connsiteY2"/>
                </a:cxn>
                <a:cxn ang="0">
                  <a:pos x="connsiteX3" y="connsiteY3"/>
                </a:cxn>
              </a:cxnLst>
              <a:rect l="l" t="t" r="r" b="b"/>
              <a:pathLst>
                <a:path w="74765" h="1026756">
                  <a:moveTo>
                    <a:pt x="0" y="0"/>
                  </a:moveTo>
                  <a:lnTo>
                    <a:pt x="74766" y="0"/>
                  </a:lnTo>
                  <a:lnTo>
                    <a:pt x="74766" y="1026756"/>
                  </a:lnTo>
                  <a:lnTo>
                    <a:pt x="0" y="1026756"/>
                  </a:lnTo>
                  <a:close/>
                </a:path>
              </a:pathLst>
            </a:custGeom>
            <a:solidFill>
              <a:srgbClr val="C6573B"/>
            </a:solidFill>
            <a:ln w="10458"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ECA772C9-C2B6-2AFF-EDAB-02B8062C4BB1}"/>
                </a:ext>
              </a:extLst>
            </p:cNvPr>
            <p:cNvSpPr/>
            <p:nvPr/>
          </p:nvSpPr>
          <p:spPr>
            <a:xfrm>
              <a:off x="3757891" y="3078266"/>
              <a:ext cx="74765" cy="1036584"/>
            </a:xfrm>
            <a:custGeom>
              <a:avLst/>
              <a:gdLst>
                <a:gd name="connsiteX0" fmla="*/ 0 w 74765"/>
                <a:gd name="connsiteY0" fmla="*/ 0 h 1036584"/>
                <a:gd name="connsiteX1" fmla="*/ 74766 w 74765"/>
                <a:gd name="connsiteY1" fmla="*/ 0 h 1036584"/>
                <a:gd name="connsiteX2" fmla="*/ 74766 w 74765"/>
                <a:gd name="connsiteY2" fmla="*/ 1036585 h 1036584"/>
                <a:gd name="connsiteX3" fmla="*/ 0 w 74765"/>
                <a:gd name="connsiteY3" fmla="*/ 1036585 h 1036584"/>
              </a:gdLst>
              <a:ahLst/>
              <a:cxnLst>
                <a:cxn ang="0">
                  <a:pos x="connsiteX0" y="connsiteY0"/>
                </a:cxn>
                <a:cxn ang="0">
                  <a:pos x="connsiteX1" y="connsiteY1"/>
                </a:cxn>
                <a:cxn ang="0">
                  <a:pos x="connsiteX2" y="connsiteY2"/>
                </a:cxn>
                <a:cxn ang="0">
                  <a:pos x="connsiteX3" y="connsiteY3"/>
                </a:cxn>
              </a:cxnLst>
              <a:rect l="l" t="t" r="r" b="b"/>
              <a:pathLst>
                <a:path w="74765" h="1036584">
                  <a:moveTo>
                    <a:pt x="0" y="0"/>
                  </a:moveTo>
                  <a:lnTo>
                    <a:pt x="74766" y="0"/>
                  </a:lnTo>
                  <a:lnTo>
                    <a:pt x="74766" y="1036585"/>
                  </a:lnTo>
                  <a:lnTo>
                    <a:pt x="0" y="1036585"/>
                  </a:lnTo>
                  <a:close/>
                </a:path>
              </a:pathLst>
            </a:custGeom>
            <a:solidFill>
              <a:srgbClr val="D99277"/>
            </a:solidFill>
            <a:ln w="10458"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5576A5-79B5-4838-AAEC-C52640376E56}"/>
                </a:ext>
              </a:extLst>
            </p:cNvPr>
            <p:cNvSpPr/>
            <p:nvPr/>
          </p:nvSpPr>
          <p:spPr>
            <a:xfrm>
              <a:off x="3861558" y="3078266"/>
              <a:ext cx="74765" cy="1053731"/>
            </a:xfrm>
            <a:custGeom>
              <a:avLst/>
              <a:gdLst>
                <a:gd name="connsiteX0" fmla="*/ 0 w 74765"/>
                <a:gd name="connsiteY0" fmla="*/ 0 h 1053731"/>
                <a:gd name="connsiteX1" fmla="*/ 74766 w 74765"/>
                <a:gd name="connsiteY1" fmla="*/ 0 h 1053731"/>
                <a:gd name="connsiteX2" fmla="*/ 74766 w 74765"/>
                <a:gd name="connsiteY2" fmla="*/ 1053732 h 1053731"/>
                <a:gd name="connsiteX3" fmla="*/ 0 w 74765"/>
                <a:gd name="connsiteY3" fmla="*/ 1053732 h 1053731"/>
              </a:gdLst>
              <a:ahLst/>
              <a:cxnLst>
                <a:cxn ang="0">
                  <a:pos x="connsiteX0" y="connsiteY0"/>
                </a:cxn>
                <a:cxn ang="0">
                  <a:pos x="connsiteX1" y="connsiteY1"/>
                </a:cxn>
                <a:cxn ang="0">
                  <a:pos x="connsiteX2" y="connsiteY2"/>
                </a:cxn>
                <a:cxn ang="0">
                  <a:pos x="connsiteX3" y="connsiteY3"/>
                </a:cxn>
              </a:cxnLst>
              <a:rect l="l" t="t" r="r" b="b"/>
              <a:pathLst>
                <a:path w="74765" h="1053731">
                  <a:moveTo>
                    <a:pt x="0" y="0"/>
                  </a:moveTo>
                  <a:lnTo>
                    <a:pt x="74766" y="0"/>
                  </a:lnTo>
                  <a:lnTo>
                    <a:pt x="74766" y="1053732"/>
                  </a:lnTo>
                  <a:lnTo>
                    <a:pt x="0" y="1053732"/>
                  </a:lnTo>
                  <a:close/>
                </a:path>
              </a:pathLst>
            </a:custGeom>
            <a:solidFill>
              <a:srgbClr val="C6573B"/>
            </a:solidFill>
            <a:ln w="10458"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6557400-8AA4-B677-8C08-8E64C1FBB91F}"/>
                </a:ext>
              </a:extLst>
            </p:cNvPr>
            <p:cNvSpPr/>
            <p:nvPr/>
          </p:nvSpPr>
          <p:spPr>
            <a:xfrm>
              <a:off x="3965329" y="3078266"/>
              <a:ext cx="74765" cy="1068474"/>
            </a:xfrm>
            <a:custGeom>
              <a:avLst/>
              <a:gdLst>
                <a:gd name="connsiteX0" fmla="*/ 0 w 74765"/>
                <a:gd name="connsiteY0" fmla="*/ 0 h 1068474"/>
                <a:gd name="connsiteX1" fmla="*/ 74766 w 74765"/>
                <a:gd name="connsiteY1" fmla="*/ 0 h 1068474"/>
                <a:gd name="connsiteX2" fmla="*/ 74766 w 74765"/>
                <a:gd name="connsiteY2" fmla="*/ 1068475 h 1068474"/>
                <a:gd name="connsiteX3" fmla="*/ 0 w 74765"/>
                <a:gd name="connsiteY3" fmla="*/ 1068475 h 1068474"/>
              </a:gdLst>
              <a:ahLst/>
              <a:cxnLst>
                <a:cxn ang="0">
                  <a:pos x="connsiteX0" y="connsiteY0"/>
                </a:cxn>
                <a:cxn ang="0">
                  <a:pos x="connsiteX1" y="connsiteY1"/>
                </a:cxn>
                <a:cxn ang="0">
                  <a:pos x="connsiteX2" y="connsiteY2"/>
                </a:cxn>
                <a:cxn ang="0">
                  <a:pos x="connsiteX3" y="connsiteY3"/>
                </a:cxn>
              </a:cxnLst>
              <a:rect l="l" t="t" r="r" b="b"/>
              <a:pathLst>
                <a:path w="74765" h="1068474">
                  <a:moveTo>
                    <a:pt x="0" y="0"/>
                  </a:moveTo>
                  <a:lnTo>
                    <a:pt x="74766" y="0"/>
                  </a:lnTo>
                  <a:lnTo>
                    <a:pt x="74766" y="1068475"/>
                  </a:lnTo>
                  <a:lnTo>
                    <a:pt x="0" y="1068475"/>
                  </a:lnTo>
                  <a:close/>
                </a:path>
              </a:pathLst>
            </a:custGeom>
            <a:solidFill>
              <a:srgbClr val="C49A6C"/>
            </a:solidFill>
            <a:ln w="10458"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7A30CC3-5EC4-8801-FC04-F216DCF2E5C8}"/>
                </a:ext>
              </a:extLst>
            </p:cNvPr>
            <p:cNvSpPr/>
            <p:nvPr/>
          </p:nvSpPr>
          <p:spPr>
            <a:xfrm>
              <a:off x="4068996" y="3078266"/>
              <a:ext cx="74765" cy="1097959"/>
            </a:xfrm>
            <a:custGeom>
              <a:avLst/>
              <a:gdLst>
                <a:gd name="connsiteX0" fmla="*/ 0 w 74765"/>
                <a:gd name="connsiteY0" fmla="*/ 0 h 1097959"/>
                <a:gd name="connsiteX1" fmla="*/ 74766 w 74765"/>
                <a:gd name="connsiteY1" fmla="*/ 0 h 1097959"/>
                <a:gd name="connsiteX2" fmla="*/ 74766 w 74765"/>
                <a:gd name="connsiteY2" fmla="*/ 1097960 h 1097959"/>
                <a:gd name="connsiteX3" fmla="*/ 0 w 74765"/>
                <a:gd name="connsiteY3" fmla="*/ 1097960 h 1097959"/>
              </a:gdLst>
              <a:ahLst/>
              <a:cxnLst>
                <a:cxn ang="0">
                  <a:pos x="connsiteX0" y="connsiteY0"/>
                </a:cxn>
                <a:cxn ang="0">
                  <a:pos x="connsiteX1" y="connsiteY1"/>
                </a:cxn>
                <a:cxn ang="0">
                  <a:pos x="connsiteX2" y="connsiteY2"/>
                </a:cxn>
                <a:cxn ang="0">
                  <a:pos x="connsiteX3" y="connsiteY3"/>
                </a:cxn>
              </a:cxnLst>
              <a:rect l="l" t="t" r="r" b="b"/>
              <a:pathLst>
                <a:path w="74765" h="1097959">
                  <a:moveTo>
                    <a:pt x="0" y="0"/>
                  </a:moveTo>
                  <a:lnTo>
                    <a:pt x="74766" y="0"/>
                  </a:lnTo>
                  <a:lnTo>
                    <a:pt x="74766" y="1097960"/>
                  </a:lnTo>
                  <a:lnTo>
                    <a:pt x="0" y="1097960"/>
                  </a:lnTo>
                  <a:close/>
                </a:path>
              </a:pathLst>
            </a:custGeom>
            <a:solidFill>
              <a:srgbClr val="C6573B"/>
            </a:solidFill>
            <a:ln w="10458"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0656FEE-9611-7725-14AA-81A93DDC76F2}"/>
                </a:ext>
              </a:extLst>
            </p:cNvPr>
            <p:cNvSpPr/>
            <p:nvPr/>
          </p:nvSpPr>
          <p:spPr>
            <a:xfrm>
              <a:off x="4172767" y="3078266"/>
              <a:ext cx="74765" cy="1117616"/>
            </a:xfrm>
            <a:custGeom>
              <a:avLst/>
              <a:gdLst>
                <a:gd name="connsiteX0" fmla="*/ 0 w 74765"/>
                <a:gd name="connsiteY0" fmla="*/ 0 h 1117616"/>
                <a:gd name="connsiteX1" fmla="*/ 74766 w 74765"/>
                <a:gd name="connsiteY1" fmla="*/ 0 h 1117616"/>
                <a:gd name="connsiteX2" fmla="*/ 74766 w 74765"/>
                <a:gd name="connsiteY2" fmla="*/ 1117617 h 1117616"/>
                <a:gd name="connsiteX3" fmla="*/ 0 w 74765"/>
                <a:gd name="connsiteY3" fmla="*/ 1117617 h 1117616"/>
              </a:gdLst>
              <a:ahLst/>
              <a:cxnLst>
                <a:cxn ang="0">
                  <a:pos x="connsiteX0" y="connsiteY0"/>
                </a:cxn>
                <a:cxn ang="0">
                  <a:pos x="connsiteX1" y="connsiteY1"/>
                </a:cxn>
                <a:cxn ang="0">
                  <a:pos x="connsiteX2" y="connsiteY2"/>
                </a:cxn>
                <a:cxn ang="0">
                  <a:pos x="connsiteX3" y="connsiteY3"/>
                </a:cxn>
              </a:cxnLst>
              <a:rect l="l" t="t" r="r" b="b"/>
              <a:pathLst>
                <a:path w="74765" h="1117616">
                  <a:moveTo>
                    <a:pt x="0" y="0"/>
                  </a:moveTo>
                  <a:lnTo>
                    <a:pt x="74766" y="0"/>
                  </a:lnTo>
                  <a:lnTo>
                    <a:pt x="74766" y="1117617"/>
                  </a:lnTo>
                  <a:lnTo>
                    <a:pt x="0" y="1117617"/>
                  </a:lnTo>
                  <a:close/>
                </a:path>
              </a:pathLst>
            </a:custGeom>
            <a:solidFill>
              <a:srgbClr val="C6573B"/>
            </a:solidFill>
            <a:ln w="10458"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6477F91-09B3-8204-449C-B0D7EB0A9E1B}"/>
                </a:ext>
              </a:extLst>
            </p:cNvPr>
            <p:cNvSpPr/>
            <p:nvPr/>
          </p:nvSpPr>
          <p:spPr>
            <a:xfrm>
              <a:off x="4276538" y="3078266"/>
              <a:ext cx="74765" cy="1122530"/>
            </a:xfrm>
            <a:custGeom>
              <a:avLst/>
              <a:gdLst>
                <a:gd name="connsiteX0" fmla="*/ 0 w 74765"/>
                <a:gd name="connsiteY0" fmla="*/ 0 h 1122530"/>
                <a:gd name="connsiteX1" fmla="*/ 74766 w 74765"/>
                <a:gd name="connsiteY1" fmla="*/ 0 h 1122530"/>
                <a:gd name="connsiteX2" fmla="*/ 74766 w 74765"/>
                <a:gd name="connsiteY2" fmla="*/ 1122531 h 1122530"/>
                <a:gd name="connsiteX3" fmla="*/ 0 w 74765"/>
                <a:gd name="connsiteY3" fmla="*/ 1122531 h 1122530"/>
              </a:gdLst>
              <a:ahLst/>
              <a:cxnLst>
                <a:cxn ang="0">
                  <a:pos x="connsiteX0" y="connsiteY0"/>
                </a:cxn>
                <a:cxn ang="0">
                  <a:pos x="connsiteX1" y="connsiteY1"/>
                </a:cxn>
                <a:cxn ang="0">
                  <a:pos x="connsiteX2" y="connsiteY2"/>
                </a:cxn>
                <a:cxn ang="0">
                  <a:pos x="connsiteX3" y="connsiteY3"/>
                </a:cxn>
              </a:cxnLst>
              <a:rect l="l" t="t" r="r" b="b"/>
              <a:pathLst>
                <a:path w="74765" h="1122530">
                  <a:moveTo>
                    <a:pt x="0" y="0"/>
                  </a:moveTo>
                  <a:lnTo>
                    <a:pt x="74766" y="0"/>
                  </a:lnTo>
                  <a:lnTo>
                    <a:pt x="74766" y="1122531"/>
                  </a:lnTo>
                  <a:lnTo>
                    <a:pt x="0" y="1122531"/>
                  </a:lnTo>
                  <a:close/>
                </a:path>
              </a:pathLst>
            </a:custGeom>
            <a:solidFill>
              <a:srgbClr val="9B7CB8"/>
            </a:solidFill>
            <a:ln w="10458"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29F2C37-C557-111B-2C91-21B465502504}"/>
                </a:ext>
              </a:extLst>
            </p:cNvPr>
            <p:cNvSpPr/>
            <p:nvPr/>
          </p:nvSpPr>
          <p:spPr>
            <a:xfrm>
              <a:off x="4380205" y="3078266"/>
              <a:ext cx="74765" cy="1174077"/>
            </a:xfrm>
            <a:custGeom>
              <a:avLst/>
              <a:gdLst>
                <a:gd name="connsiteX0" fmla="*/ 0 w 74765"/>
                <a:gd name="connsiteY0" fmla="*/ 0 h 1174077"/>
                <a:gd name="connsiteX1" fmla="*/ 74766 w 74765"/>
                <a:gd name="connsiteY1" fmla="*/ 0 h 1174077"/>
                <a:gd name="connsiteX2" fmla="*/ 74766 w 74765"/>
                <a:gd name="connsiteY2" fmla="*/ 1174078 h 1174077"/>
                <a:gd name="connsiteX3" fmla="*/ 0 w 74765"/>
                <a:gd name="connsiteY3" fmla="*/ 1174078 h 1174077"/>
              </a:gdLst>
              <a:ahLst/>
              <a:cxnLst>
                <a:cxn ang="0">
                  <a:pos x="connsiteX0" y="connsiteY0"/>
                </a:cxn>
                <a:cxn ang="0">
                  <a:pos x="connsiteX1" y="connsiteY1"/>
                </a:cxn>
                <a:cxn ang="0">
                  <a:pos x="connsiteX2" y="connsiteY2"/>
                </a:cxn>
                <a:cxn ang="0">
                  <a:pos x="connsiteX3" y="connsiteY3"/>
                </a:cxn>
              </a:cxnLst>
              <a:rect l="l" t="t" r="r" b="b"/>
              <a:pathLst>
                <a:path w="74765" h="1174077">
                  <a:moveTo>
                    <a:pt x="0" y="0"/>
                  </a:moveTo>
                  <a:lnTo>
                    <a:pt x="74766" y="0"/>
                  </a:lnTo>
                  <a:lnTo>
                    <a:pt x="74766" y="1174078"/>
                  </a:lnTo>
                  <a:lnTo>
                    <a:pt x="0" y="1174078"/>
                  </a:lnTo>
                  <a:close/>
                </a:path>
              </a:pathLst>
            </a:custGeom>
            <a:solidFill>
              <a:srgbClr val="9B7CB8"/>
            </a:solidFill>
            <a:ln w="10458"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CAE830F-3D96-C9EF-996E-FF8E8F0F1BED}"/>
                </a:ext>
              </a:extLst>
            </p:cNvPr>
            <p:cNvSpPr/>
            <p:nvPr/>
          </p:nvSpPr>
          <p:spPr>
            <a:xfrm>
              <a:off x="4483976" y="3078266"/>
              <a:ext cx="74765" cy="1174077"/>
            </a:xfrm>
            <a:custGeom>
              <a:avLst/>
              <a:gdLst>
                <a:gd name="connsiteX0" fmla="*/ 0 w 74765"/>
                <a:gd name="connsiteY0" fmla="*/ 0 h 1174077"/>
                <a:gd name="connsiteX1" fmla="*/ 74766 w 74765"/>
                <a:gd name="connsiteY1" fmla="*/ 0 h 1174077"/>
                <a:gd name="connsiteX2" fmla="*/ 74766 w 74765"/>
                <a:gd name="connsiteY2" fmla="*/ 1174078 h 1174077"/>
                <a:gd name="connsiteX3" fmla="*/ 0 w 74765"/>
                <a:gd name="connsiteY3" fmla="*/ 1174078 h 1174077"/>
              </a:gdLst>
              <a:ahLst/>
              <a:cxnLst>
                <a:cxn ang="0">
                  <a:pos x="connsiteX0" y="connsiteY0"/>
                </a:cxn>
                <a:cxn ang="0">
                  <a:pos x="connsiteX1" y="connsiteY1"/>
                </a:cxn>
                <a:cxn ang="0">
                  <a:pos x="connsiteX2" y="connsiteY2"/>
                </a:cxn>
                <a:cxn ang="0">
                  <a:pos x="connsiteX3" y="connsiteY3"/>
                </a:cxn>
              </a:cxnLst>
              <a:rect l="l" t="t" r="r" b="b"/>
              <a:pathLst>
                <a:path w="74765" h="1174077">
                  <a:moveTo>
                    <a:pt x="0" y="0"/>
                  </a:moveTo>
                  <a:lnTo>
                    <a:pt x="74766" y="0"/>
                  </a:lnTo>
                  <a:lnTo>
                    <a:pt x="74766" y="1174078"/>
                  </a:lnTo>
                  <a:lnTo>
                    <a:pt x="0" y="1174078"/>
                  </a:lnTo>
                  <a:close/>
                </a:path>
              </a:pathLst>
            </a:custGeom>
            <a:solidFill>
              <a:srgbClr val="C6573B"/>
            </a:solidFill>
            <a:ln w="10458"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F3B8D38-8394-5CD6-99F0-0800C774344E}"/>
                </a:ext>
              </a:extLst>
            </p:cNvPr>
            <p:cNvSpPr/>
            <p:nvPr/>
          </p:nvSpPr>
          <p:spPr>
            <a:xfrm>
              <a:off x="4587748"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C6573B"/>
            </a:solidFill>
            <a:ln w="10458"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4A090CC-F697-8C2A-F928-A31D9A184139}"/>
                </a:ext>
              </a:extLst>
            </p:cNvPr>
            <p:cNvSpPr/>
            <p:nvPr/>
          </p:nvSpPr>
          <p:spPr>
            <a:xfrm>
              <a:off x="4691414"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D99277"/>
            </a:solidFill>
            <a:ln w="10458"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1482DB7-1A96-B59B-63FD-B975C58691E7}"/>
                </a:ext>
              </a:extLst>
            </p:cNvPr>
            <p:cNvSpPr/>
            <p:nvPr/>
          </p:nvSpPr>
          <p:spPr>
            <a:xfrm>
              <a:off x="4795185"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C6573B"/>
            </a:solidFill>
            <a:ln w="10458"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A7FC9BE4-9468-ED94-AA69-714C44419373}"/>
                </a:ext>
              </a:extLst>
            </p:cNvPr>
            <p:cNvSpPr/>
            <p:nvPr/>
          </p:nvSpPr>
          <p:spPr>
            <a:xfrm>
              <a:off x="4898852"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5F8298"/>
            </a:solidFill>
            <a:ln w="10458"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12EF5F9-4D41-3137-B2B5-6116D8EEF66E}"/>
                </a:ext>
              </a:extLst>
            </p:cNvPr>
            <p:cNvSpPr/>
            <p:nvPr/>
          </p:nvSpPr>
          <p:spPr>
            <a:xfrm>
              <a:off x="5002623"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C6573B"/>
            </a:solidFill>
            <a:ln w="10458"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B939859-3D71-1CBA-ED48-418F2CEEFB6B}"/>
                </a:ext>
              </a:extLst>
            </p:cNvPr>
            <p:cNvSpPr/>
            <p:nvPr/>
          </p:nvSpPr>
          <p:spPr>
            <a:xfrm>
              <a:off x="5106290"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9B7CB8"/>
            </a:solidFill>
            <a:ln w="10458"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F9D430B-4883-EA5A-032A-B5D1D77D948A}"/>
                </a:ext>
              </a:extLst>
            </p:cNvPr>
            <p:cNvSpPr/>
            <p:nvPr/>
          </p:nvSpPr>
          <p:spPr>
            <a:xfrm>
              <a:off x="5210061"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D99277"/>
            </a:solidFill>
            <a:ln w="1045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AC71833-7223-B5BC-ADD6-F4E11731D02A}"/>
                </a:ext>
              </a:extLst>
            </p:cNvPr>
            <p:cNvSpPr/>
            <p:nvPr/>
          </p:nvSpPr>
          <p:spPr>
            <a:xfrm>
              <a:off x="5313833"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C6573B"/>
            </a:solidFill>
            <a:ln w="10458"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3CF6F84-6B69-FEC6-8014-E46710A1F7D7}"/>
                </a:ext>
              </a:extLst>
            </p:cNvPr>
            <p:cNvSpPr/>
            <p:nvPr/>
          </p:nvSpPr>
          <p:spPr>
            <a:xfrm>
              <a:off x="5417709" y="3078266"/>
              <a:ext cx="76650" cy="1495906"/>
            </a:xfrm>
            <a:custGeom>
              <a:avLst/>
              <a:gdLst>
                <a:gd name="connsiteX0" fmla="*/ 0 w 76650"/>
                <a:gd name="connsiteY0" fmla="*/ 0 h 1495906"/>
                <a:gd name="connsiteX1" fmla="*/ 76651 w 76650"/>
                <a:gd name="connsiteY1" fmla="*/ 0 h 1495906"/>
                <a:gd name="connsiteX2" fmla="*/ 76651 w 76650"/>
                <a:gd name="connsiteY2" fmla="*/ 1495906 h 1495906"/>
                <a:gd name="connsiteX3" fmla="*/ 0 w 76650"/>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6650" h="1495906">
                  <a:moveTo>
                    <a:pt x="0" y="0"/>
                  </a:moveTo>
                  <a:lnTo>
                    <a:pt x="76651" y="0"/>
                  </a:lnTo>
                  <a:lnTo>
                    <a:pt x="76651" y="1495906"/>
                  </a:lnTo>
                  <a:lnTo>
                    <a:pt x="0" y="1495906"/>
                  </a:lnTo>
                  <a:close/>
                </a:path>
              </a:pathLst>
            </a:custGeom>
            <a:solidFill>
              <a:srgbClr val="2E414C"/>
            </a:solidFill>
            <a:ln w="10458"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50CB8369-A7D0-E301-9A1A-3FC776F04B2B}"/>
                </a:ext>
              </a:extLst>
            </p:cNvPr>
            <p:cNvSpPr/>
            <p:nvPr/>
          </p:nvSpPr>
          <p:spPr>
            <a:xfrm>
              <a:off x="5521375" y="3078266"/>
              <a:ext cx="76650" cy="1495906"/>
            </a:xfrm>
            <a:custGeom>
              <a:avLst/>
              <a:gdLst>
                <a:gd name="connsiteX0" fmla="*/ 0 w 76650"/>
                <a:gd name="connsiteY0" fmla="*/ 0 h 1495906"/>
                <a:gd name="connsiteX1" fmla="*/ 76650 w 76650"/>
                <a:gd name="connsiteY1" fmla="*/ 0 h 1495906"/>
                <a:gd name="connsiteX2" fmla="*/ 76650 w 76650"/>
                <a:gd name="connsiteY2" fmla="*/ 1495906 h 1495906"/>
                <a:gd name="connsiteX3" fmla="*/ 0 w 76650"/>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6650" h="1495906">
                  <a:moveTo>
                    <a:pt x="0" y="0"/>
                  </a:moveTo>
                  <a:lnTo>
                    <a:pt x="76650" y="0"/>
                  </a:lnTo>
                  <a:lnTo>
                    <a:pt x="76650" y="1495906"/>
                  </a:lnTo>
                  <a:lnTo>
                    <a:pt x="0" y="1495906"/>
                  </a:lnTo>
                  <a:close/>
                </a:path>
              </a:pathLst>
            </a:custGeom>
            <a:solidFill>
              <a:srgbClr val="C6573B"/>
            </a:solidFill>
            <a:ln w="10458"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53310F4-7790-5F1B-6A10-A4076B9DB329}"/>
                </a:ext>
              </a:extLst>
            </p:cNvPr>
            <p:cNvSpPr/>
            <p:nvPr/>
          </p:nvSpPr>
          <p:spPr>
            <a:xfrm>
              <a:off x="5625146" y="3078266"/>
              <a:ext cx="76650" cy="1495906"/>
            </a:xfrm>
            <a:custGeom>
              <a:avLst/>
              <a:gdLst>
                <a:gd name="connsiteX0" fmla="*/ 0 w 76650"/>
                <a:gd name="connsiteY0" fmla="*/ 0 h 1495906"/>
                <a:gd name="connsiteX1" fmla="*/ 76651 w 76650"/>
                <a:gd name="connsiteY1" fmla="*/ 0 h 1495906"/>
                <a:gd name="connsiteX2" fmla="*/ 76651 w 76650"/>
                <a:gd name="connsiteY2" fmla="*/ 1495906 h 1495906"/>
                <a:gd name="connsiteX3" fmla="*/ 0 w 76650"/>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6650" h="1495906">
                  <a:moveTo>
                    <a:pt x="0" y="0"/>
                  </a:moveTo>
                  <a:lnTo>
                    <a:pt x="76651" y="0"/>
                  </a:lnTo>
                  <a:lnTo>
                    <a:pt x="76651" y="1495906"/>
                  </a:lnTo>
                  <a:lnTo>
                    <a:pt x="0" y="1495906"/>
                  </a:lnTo>
                  <a:close/>
                </a:path>
              </a:pathLst>
            </a:custGeom>
            <a:solidFill>
              <a:srgbClr val="C6573B"/>
            </a:solidFill>
            <a:ln w="10458"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8ADA697-A3CE-E189-8C99-3A24F9723B6C}"/>
                </a:ext>
              </a:extLst>
            </p:cNvPr>
            <p:cNvSpPr/>
            <p:nvPr/>
          </p:nvSpPr>
          <p:spPr>
            <a:xfrm>
              <a:off x="5731012"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C6573B"/>
            </a:solidFill>
            <a:ln w="1045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34AF70F-3235-2843-2A15-A0D69505ACDC}"/>
                </a:ext>
              </a:extLst>
            </p:cNvPr>
            <p:cNvSpPr/>
            <p:nvPr/>
          </p:nvSpPr>
          <p:spPr>
            <a:xfrm>
              <a:off x="5834679" y="3078266"/>
              <a:ext cx="74765" cy="1495906"/>
            </a:xfrm>
            <a:custGeom>
              <a:avLst/>
              <a:gdLst>
                <a:gd name="connsiteX0" fmla="*/ 0 w 74765"/>
                <a:gd name="connsiteY0" fmla="*/ 0 h 1495906"/>
                <a:gd name="connsiteX1" fmla="*/ 74766 w 74765"/>
                <a:gd name="connsiteY1" fmla="*/ 0 h 1495906"/>
                <a:gd name="connsiteX2" fmla="*/ 74766 w 74765"/>
                <a:gd name="connsiteY2" fmla="*/ 1495906 h 1495906"/>
                <a:gd name="connsiteX3" fmla="*/ 0 w 74765"/>
                <a:gd name="connsiteY3" fmla="*/ 1495906 h 1495906"/>
              </a:gdLst>
              <a:ahLst/>
              <a:cxnLst>
                <a:cxn ang="0">
                  <a:pos x="connsiteX0" y="connsiteY0"/>
                </a:cxn>
                <a:cxn ang="0">
                  <a:pos x="connsiteX1" y="connsiteY1"/>
                </a:cxn>
                <a:cxn ang="0">
                  <a:pos x="connsiteX2" y="connsiteY2"/>
                </a:cxn>
                <a:cxn ang="0">
                  <a:pos x="connsiteX3" y="connsiteY3"/>
                </a:cxn>
              </a:cxnLst>
              <a:rect l="l" t="t" r="r" b="b"/>
              <a:pathLst>
                <a:path w="74765" h="1495906">
                  <a:moveTo>
                    <a:pt x="0" y="0"/>
                  </a:moveTo>
                  <a:lnTo>
                    <a:pt x="74766" y="0"/>
                  </a:lnTo>
                  <a:lnTo>
                    <a:pt x="74766" y="1495906"/>
                  </a:lnTo>
                  <a:lnTo>
                    <a:pt x="0" y="1495906"/>
                  </a:lnTo>
                  <a:close/>
                </a:path>
              </a:pathLst>
            </a:custGeom>
            <a:solidFill>
              <a:srgbClr val="D99277"/>
            </a:solidFill>
            <a:ln w="1045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F43885B-63AF-FD8F-A69F-BDB08CFADE6E}"/>
                </a:ext>
              </a:extLst>
            </p:cNvPr>
            <p:cNvSpPr/>
            <p:nvPr/>
          </p:nvSpPr>
          <p:spPr>
            <a:xfrm>
              <a:off x="1427278" y="2557150"/>
              <a:ext cx="79582" cy="79568"/>
            </a:xfrm>
            <a:custGeom>
              <a:avLst/>
              <a:gdLst>
                <a:gd name="connsiteX0" fmla="*/ 0 w 79582"/>
                <a:gd name="connsiteY0" fmla="*/ 0 h 79568"/>
                <a:gd name="connsiteX1" fmla="*/ 79582 w 79582"/>
                <a:gd name="connsiteY1" fmla="*/ 0 h 79568"/>
                <a:gd name="connsiteX2" fmla="*/ 79582 w 79582"/>
                <a:gd name="connsiteY2" fmla="*/ 79568 h 79568"/>
                <a:gd name="connsiteX3" fmla="*/ 0 w 79582"/>
                <a:gd name="connsiteY3" fmla="*/ 79568 h 79568"/>
              </a:gdLst>
              <a:ahLst/>
              <a:cxnLst>
                <a:cxn ang="0">
                  <a:pos x="connsiteX0" y="connsiteY0"/>
                </a:cxn>
                <a:cxn ang="0">
                  <a:pos x="connsiteX1" y="connsiteY1"/>
                </a:cxn>
                <a:cxn ang="0">
                  <a:pos x="connsiteX2" y="connsiteY2"/>
                </a:cxn>
                <a:cxn ang="0">
                  <a:pos x="connsiteX3" y="connsiteY3"/>
                </a:cxn>
              </a:cxnLst>
              <a:rect l="l" t="t" r="r" b="b"/>
              <a:pathLst>
                <a:path w="79582" h="79568">
                  <a:moveTo>
                    <a:pt x="0" y="0"/>
                  </a:moveTo>
                  <a:lnTo>
                    <a:pt x="79582" y="0"/>
                  </a:lnTo>
                  <a:lnTo>
                    <a:pt x="79582" y="79568"/>
                  </a:lnTo>
                  <a:lnTo>
                    <a:pt x="0" y="79568"/>
                  </a:lnTo>
                  <a:close/>
                </a:path>
              </a:pathLst>
            </a:custGeom>
            <a:solidFill>
              <a:srgbClr val="2E414C"/>
            </a:solidFill>
            <a:ln w="1045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D7A7F313-C79E-D874-E46A-8AA0B325445B}"/>
                </a:ext>
              </a:extLst>
            </p:cNvPr>
            <p:cNvSpPr/>
            <p:nvPr/>
          </p:nvSpPr>
          <p:spPr>
            <a:xfrm>
              <a:off x="1427278" y="2415057"/>
              <a:ext cx="79582" cy="81450"/>
            </a:xfrm>
            <a:custGeom>
              <a:avLst/>
              <a:gdLst>
                <a:gd name="connsiteX0" fmla="*/ 0 w 79582"/>
                <a:gd name="connsiteY0" fmla="*/ 0 h 81450"/>
                <a:gd name="connsiteX1" fmla="*/ 79582 w 79582"/>
                <a:gd name="connsiteY1" fmla="*/ 0 h 81450"/>
                <a:gd name="connsiteX2" fmla="*/ 79582 w 79582"/>
                <a:gd name="connsiteY2" fmla="*/ 81450 h 81450"/>
                <a:gd name="connsiteX3" fmla="*/ 0 w 79582"/>
                <a:gd name="connsiteY3" fmla="*/ 81450 h 81450"/>
              </a:gdLst>
              <a:ahLst/>
              <a:cxnLst>
                <a:cxn ang="0">
                  <a:pos x="connsiteX0" y="connsiteY0"/>
                </a:cxn>
                <a:cxn ang="0">
                  <a:pos x="connsiteX1" y="connsiteY1"/>
                </a:cxn>
                <a:cxn ang="0">
                  <a:pos x="connsiteX2" y="connsiteY2"/>
                </a:cxn>
                <a:cxn ang="0">
                  <a:pos x="connsiteX3" y="connsiteY3"/>
                </a:cxn>
              </a:cxnLst>
              <a:rect l="l" t="t" r="r" b="b"/>
              <a:pathLst>
                <a:path w="79582" h="81450">
                  <a:moveTo>
                    <a:pt x="0" y="0"/>
                  </a:moveTo>
                  <a:lnTo>
                    <a:pt x="79582" y="0"/>
                  </a:lnTo>
                  <a:lnTo>
                    <a:pt x="79582" y="81450"/>
                  </a:lnTo>
                  <a:lnTo>
                    <a:pt x="0" y="81450"/>
                  </a:lnTo>
                  <a:close/>
                </a:path>
              </a:pathLst>
            </a:custGeom>
            <a:solidFill>
              <a:srgbClr val="9CB4C3"/>
            </a:solidFill>
            <a:ln w="1045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756DC79-007F-BDB6-9D9B-D2EE7C0679D6}"/>
                </a:ext>
              </a:extLst>
            </p:cNvPr>
            <p:cNvSpPr/>
            <p:nvPr/>
          </p:nvSpPr>
          <p:spPr>
            <a:xfrm>
              <a:off x="1427278" y="2274949"/>
              <a:ext cx="79582" cy="79568"/>
            </a:xfrm>
            <a:custGeom>
              <a:avLst/>
              <a:gdLst>
                <a:gd name="connsiteX0" fmla="*/ 0 w 79582"/>
                <a:gd name="connsiteY0" fmla="*/ 0 h 79568"/>
                <a:gd name="connsiteX1" fmla="*/ 79582 w 79582"/>
                <a:gd name="connsiteY1" fmla="*/ 0 h 79568"/>
                <a:gd name="connsiteX2" fmla="*/ 79582 w 79582"/>
                <a:gd name="connsiteY2" fmla="*/ 79568 h 79568"/>
                <a:gd name="connsiteX3" fmla="*/ 0 w 79582"/>
                <a:gd name="connsiteY3" fmla="*/ 79568 h 79568"/>
              </a:gdLst>
              <a:ahLst/>
              <a:cxnLst>
                <a:cxn ang="0">
                  <a:pos x="connsiteX0" y="connsiteY0"/>
                </a:cxn>
                <a:cxn ang="0">
                  <a:pos x="connsiteX1" y="connsiteY1"/>
                </a:cxn>
                <a:cxn ang="0">
                  <a:pos x="connsiteX2" y="connsiteY2"/>
                </a:cxn>
                <a:cxn ang="0">
                  <a:pos x="connsiteX3" y="connsiteY3"/>
                </a:cxn>
              </a:cxnLst>
              <a:rect l="l" t="t" r="r" b="b"/>
              <a:pathLst>
                <a:path w="79582" h="79568">
                  <a:moveTo>
                    <a:pt x="0" y="0"/>
                  </a:moveTo>
                  <a:lnTo>
                    <a:pt x="79582" y="0"/>
                  </a:lnTo>
                  <a:lnTo>
                    <a:pt x="79582" y="79568"/>
                  </a:lnTo>
                  <a:lnTo>
                    <a:pt x="0" y="79568"/>
                  </a:lnTo>
                  <a:close/>
                </a:path>
              </a:pathLst>
            </a:custGeom>
            <a:solidFill>
              <a:srgbClr val="C6573B"/>
            </a:solidFill>
            <a:ln w="1045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FF0902C-BEBB-02A0-00C8-7FE4346AED69}"/>
                </a:ext>
              </a:extLst>
            </p:cNvPr>
            <p:cNvSpPr/>
            <p:nvPr/>
          </p:nvSpPr>
          <p:spPr>
            <a:xfrm>
              <a:off x="1427278" y="2132856"/>
              <a:ext cx="79582" cy="81450"/>
            </a:xfrm>
            <a:custGeom>
              <a:avLst/>
              <a:gdLst>
                <a:gd name="connsiteX0" fmla="*/ 0 w 79582"/>
                <a:gd name="connsiteY0" fmla="*/ 0 h 81450"/>
                <a:gd name="connsiteX1" fmla="*/ 79582 w 79582"/>
                <a:gd name="connsiteY1" fmla="*/ 0 h 81450"/>
                <a:gd name="connsiteX2" fmla="*/ 79582 w 79582"/>
                <a:gd name="connsiteY2" fmla="*/ 81450 h 81450"/>
                <a:gd name="connsiteX3" fmla="*/ 0 w 79582"/>
                <a:gd name="connsiteY3" fmla="*/ 81450 h 81450"/>
              </a:gdLst>
              <a:ahLst/>
              <a:cxnLst>
                <a:cxn ang="0">
                  <a:pos x="connsiteX0" y="connsiteY0"/>
                </a:cxn>
                <a:cxn ang="0">
                  <a:pos x="connsiteX1" y="connsiteY1"/>
                </a:cxn>
                <a:cxn ang="0">
                  <a:pos x="connsiteX2" y="connsiteY2"/>
                </a:cxn>
                <a:cxn ang="0">
                  <a:pos x="connsiteX3" y="connsiteY3"/>
                </a:cxn>
              </a:cxnLst>
              <a:rect l="l" t="t" r="r" b="b"/>
              <a:pathLst>
                <a:path w="79582" h="81450">
                  <a:moveTo>
                    <a:pt x="0" y="0"/>
                  </a:moveTo>
                  <a:lnTo>
                    <a:pt x="79582" y="0"/>
                  </a:lnTo>
                  <a:lnTo>
                    <a:pt x="79582" y="81450"/>
                  </a:lnTo>
                  <a:lnTo>
                    <a:pt x="0" y="81450"/>
                  </a:lnTo>
                  <a:close/>
                </a:path>
              </a:pathLst>
            </a:custGeom>
            <a:solidFill>
              <a:srgbClr val="5F8298"/>
            </a:solidFill>
            <a:ln w="1045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1A3942B-3C81-CA5B-BD2F-B404A2C8404E}"/>
                </a:ext>
              </a:extLst>
            </p:cNvPr>
            <p:cNvSpPr/>
            <p:nvPr/>
          </p:nvSpPr>
          <p:spPr>
            <a:xfrm>
              <a:off x="2920391" y="2274949"/>
              <a:ext cx="79687" cy="79568"/>
            </a:xfrm>
            <a:custGeom>
              <a:avLst/>
              <a:gdLst>
                <a:gd name="connsiteX0" fmla="*/ 0 w 79687"/>
                <a:gd name="connsiteY0" fmla="*/ 0 h 79568"/>
                <a:gd name="connsiteX1" fmla="*/ 79687 w 79687"/>
                <a:gd name="connsiteY1" fmla="*/ 0 h 79568"/>
                <a:gd name="connsiteX2" fmla="*/ 79687 w 79687"/>
                <a:gd name="connsiteY2" fmla="*/ 79568 h 79568"/>
                <a:gd name="connsiteX3" fmla="*/ 0 w 79687"/>
                <a:gd name="connsiteY3" fmla="*/ 79568 h 79568"/>
              </a:gdLst>
              <a:ahLst/>
              <a:cxnLst>
                <a:cxn ang="0">
                  <a:pos x="connsiteX0" y="connsiteY0"/>
                </a:cxn>
                <a:cxn ang="0">
                  <a:pos x="connsiteX1" y="connsiteY1"/>
                </a:cxn>
                <a:cxn ang="0">
                  <a:pos x="connsiteX2" y="connsiteY2"/>
                </a:cxn>
                <a:cxn ang="0">
                  <a:pos x="connsiteX3" y="connsiteY3"/>
                </a:cxn>
              </a:cxnLst>
              <a:rect l="l" t="t" r="r" b="b"/>
              <a:pathLst>
                <a:path w="79687" h="79568">
                  <a:moveTo>
                    <a:pt x="0" y="0"/>
                  </a:moveTo>
                  <a:lnTo>
                    <a:pt x="79687" y="0"/>
                  </a:lnTo>
                  <a:lnTo>
                    <a:pt x="79687" y="79568"/>
                  </a:lnTo>
                  <a:lnTo>
                    <a:pt x="0" y="79568"/>
                  </a:lnTo>
                  <a:close/>
                </a:path>
              </a:pathLst>
            </a:custGeom>
            <a:solidFill>
              <a:srgbClr val="9B7CB8"/>
            </a:solidFill>
            <a:ln w="1045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7DF6758-6568-0357-B611-9BAF33BE524F}"/>
                </a:ext>
              </a:extLst>
            </p:cNvPr>
            <p:cNvSpPr/>
            <p:nvPr/>
          </p:nvSpPr>
          <p:spPr>
            <a:xfrm>
              <a:off x="2920391" y="2132856"/>
              <a:ext cx="79687" cy="81450"/>
            </a:xfrm>
            <a:custGeom>
              <a:avLst/>
              <a:gdLst>
                <a:gd name="connsiteX0" fmla="*/ 0 w 79687"/>
                <a:gd name="connsiteY0" fmla="*/ 0 h 81450"/>
                <a:gd name="connsiteX1" fmla="*/ 79687 w 79687"/>
                <a:gd name="connsiteY1" fmla="*/ 0 h 81450"/>
                <a:gd name="connsiteX2" fmla="*/ 79687 w 79687"/>
                <a:gd name="connsiteY2" fmla="*/ 81450 h 81450"/>
                <a:gd name="connsiteX3" fmla="*/ 0 w 79687"/>
                <a:gd name="connsiteY3" fmla="*/ 81450 h 81450"/>
              </a:gdLst>
              <a:ahLst/>
              <a:cxnLst>
                <a:cxn ang="0">
                  <a:pos x="connsiteX0" y="connsiteY0"/>
                </a:cxn>
                <a:cxn ang="0">
                  <a:pos x="connsiteX1" y="connsiteY1"/>
                </a:cxn>
                <a:cxn ang="0">
                  <a:pos x="connsiteX2" y="connsiteY2"/>
                </a:cxn>
                <a:cxn ang="0">
                  <a:pos x="connsiteX3" y="connsiteY3"/>
                </a:cxn>
              </a:cxnLst>
              <a:rect l="l" t="t" r="r" b="b"/>
              <a:pathLst>
                <a:path w="79687" h="81450">
                  <a:moveTo>
                    <a:pt x="0" y="0"/>
                  </a:moveTo>
                  <a:lnTo>
                    <a:pt x="79687" y="0"/>
                  </a:lnTo>
                  <a:lnTo>
                    <a:pt x="79687" y="81450"/>
                  </a:lnTo>
                  <a:lnTo>
                    <a:pt x="0" y="81450"/>
                  </a:lnTo>
                  <a:close/>
                </a:path>
              </a:pathLst>
            </a:custGeom>
            <a:solidFill>
              <a:srgbClr val="6F3996"/>
            </a:solidFill>
            <a:ln w="10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A47962D-8B3E-901D-626C-C52B628D8636}"/>
                </a:ext>
              </a:extLst>
            </p:cNvPr>
            <p:cNvSpPr/>
            <p:nvPr/>
          </p:nvSpPr>
          <p:spPr>
            <a:xfrm>
              <a:off x="2920601" y="2557150"/>
              <a:ext cx="81571" cy="79568"/>
            </a:xfrm>
            <a:custGeom>
              <a:avLst/>
              <a:gdLst>
                <a:gd name="connsiteX0" fmla="*/ 0 w 81571"/>
                <a:gd name="connsiteY0" fmla="*/ 0 h 79568"/>
                <a:gd name="connsiteX1" fmla="*/ 81572 w 81571"/>
                <a:gd name="connsiteY1" fmla="*/ 0 h 79568"/>
                <a:gd name="connsiteX2" fmla="*/ 81572 w 81571"/>
                <a:gd name="connsiteY2" fmla="*/ 79568 h 79568"/>
                <a:gd name="connsiteX3" fmla="*/ 0 w 81571"/>
                <a:gd name="connsiteY3" fmla="*/ 79568 h 79568"/>
              </a:gdLst>
              <a:ahLst/>
              <a:cxnLst>
                <a:cxn ang="0">
                  <a:pos x="connsiteX0" y="connsiteY0"/>
                </a:cxn>
                <a:cxn ang="0">
                  <a:pos x="connsiteX1" y="connsiteY1"/>
                </a:cxn>
                <a:cxn ang="0">
                  <a:pos x="connsiteX2" y="connsiteY2"/>
                </a:cxn>
                <a:cxn ang="0">
                  <a:pos x="connsiteX3" y="connsiteY3"/>
                </a:cxn>
              </a:cxnLst>
              <a:rect l="l" t="t" r="r" b="b"/>
              <a:pathLst>
                <a:path w="81571" h="79568">
                  <a:moveTo>
                    <a:pt x="0" y="0"/>
                  </a:moveTo>
                  <a:lnTo>
                    <a:pt x="81572" y="0"/>
                  </a:lnTo>
                  <a:lnTo>
                    <a:pt x="81572" y="79568"/>
                  </a:lnTo>
                  <a:lnTo>
                    <a:pt x="0" y="79568"/>
                  </a:lnTo>
                  <a:close/>
                </a:path>
              </a:pathLst>
            </a:custGeom>
            <a:solidFill>
              <a:srgbClr val="C49A6C"/>
            </a:solidFill>
            <a:ln w="10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3D674E7-096F-3752-2E50-26268E18927B}"/>
                </a:ext>
              </a:extLst>
            </p:cNvPr>
            <p:cNvSpPr/>
            <p:nvPr/>
          </p:nvSpPr>
          <p:spPr>
            <a:xfrm>
              <a:off x="2920601" y="2415057"/>
              <a:ext cx="81571" cy="81450"/>
            </a:xfrm>
            <a:custGeom>
              <a:avLst/>
              <a:gdLst>
                <a:gd name="connsiteX0" fmla="*/ 0 w 81571"/>
                <a:gd name="connsiteY0" fmla="*/ 0 h 81450"/>
                <a:gd name="connsiteX1" fmla="*/ 81572 w 81571"/>
                <a:gd name="connsiteY1" fmla="*/ 0 h 81450"/>
                <a:gd name="connsiteX2" fmla="*/ 81572 w 81571"/>
                <a:gd name="connsiteY2" fmla="*/ 81450 h 81450"/>
                <a:gd name="connsiteX3" fmla="*/ 0 w 81571"/>
                <a:gd name="connsiteY3" fmla="*/ 81450 h 81450"/>
              </a:gdLst>
              <a:ahLst/>
              <a:cxnLst>
                <a:cxn ang="0">
                  <a:pos x="connsiteX0" y="connsiteY0"/>
                </a:cxn>
                <a:cxn ang="0">
                  <a:pos x="connsiteX1" y="connsiteY1"/>
                </a:cxn>
                <a:cxn ang="0">
                  <a:pos x="connsiteX2" y="connsiteY2"/>
                </a:cxn>
                <a:cxn ang="0">
                  <a:pos x="connsiteX3" y="connsiteY3"/>
                </a:cxn>
              </a:cxnLst>
              <a:rect l="l" t="t" r="r" b="b"/>
              <a:pathLst>
                <a:path w="81571" h="81450">
                  <a:moveTo>
                    <a:pt x="0" y="0"/>
                  </a:moveTo>
                  <a:lnTo>
                    <a:pt x="81572" y="0"/>
                  </a:lnTo>
                  <a:lnTo>
                    <a:pt x="81572" y="81450"/>
                  </a:lnTo>
                  <a:lnTo>
                    <a:pt x="0" y="81450"/>
                  </a:lnTo>
                  <a:close/>
                </a:path>
              </a:pathLst>
            </a:custGeom>
            <a:solidFill>
              <a:srgbClr val="27AAE1"/>
            </a:solidFill>
            <a:ln w="10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BF3343B-BD19-44E4-62AF-E493F128C22E}"/>
                </a:ext>
              </a:extLst>
            </p:cNvPr>
            <p:cNvSpPr/>
            <p:nvPr/>
          </p:nvSpPr>
          <p:spPr>
            <a:xfrm>
              <a:off x="4174757" y="2557150"/>
              <a:ext cx="81571" cy="79568"/>
            </a:xfrm>
            <a:custGeom>
              <a:avLst/>
              <a:gdLst>
                <a:gd name="connsiteX0" fmla="*/ 0 w 81571"/>
                <a:gd name="connsiteY0" fmla="*/ 0 h 79568"/>
                <a:gd name="connsiteX1" fmla="*/ 81572 w 81571"/>
                <a:gd name="connsiteY1" fmla="*/ 0 h 79568"/>
                <a:gd name="connsiteX2" fmla="*/ 81572 w 81571"/>
                <a:gd name="connsiteY2" fmla="*/ 79568 h 79568"/>
                <a:gd name="connsiteX3" fmla="*/ 0 w 81571"/>
                <a:gd name="connsiteY3" fmla="*/ 79568 h 79568"/>
              </a:gdLst>
              <a:ahLst/>
              <a:cxnLst>
                <a:cxn ang="0">
                  <a:pos x="connsiteX0" y="connsiteY0"/>
                </a:cxn>
                <a:cxn ang="0">
                  <a:pos x="connsiteX1" y="connsiteY1"/>
                </a:cxn>
                <a:cxn ang="0">
                  <a:pos x="connsiteX2" y="connsiteY2"/>
                </a:cxn>
                <a:cxn ang="0">
                  <a:pos x="connsiteX3" y="connsiteY3"/>
                </a:cxn>
              </a:cxnLst>
              <a:rect l="l" t="t" r="r" b="b"/>
              <a:pathLst>
                <a:path w="81571" h="79568">
                  <a:moveTo>
                    <a:pt x="0" y="0"/>
                  </a:moveTo>
                  <a:lnTo>
                    <a:pt x="81572" y="0"/>
                  </a:lnTo>
                  <a:lnTo>
                    <a:pt x="81572" y="79568"/>
                  </a:lnTo>
                  <a:lnTo>
                    <a:pt x="0" y="79568"/>
                  </a:lnTo>
                  <a:close/>
                </a:path>
              </a:pathLst>
            </a:custGeom>
            <a:solidFill>
              <a:srgbClr val="F7941D"/>
            </a:solidFill>
            <a:ln w="1045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AF9F4A7-FAC8-D5DE-53CB-192BA6D1168A}"/>
                </a:ext>
              </a:extLst>
            </p:cNvPr>
            <p:cNvSpPr/>
            <p:nvPr/>
          </p:nvSpPr>
          <p:spPr>
            <a:xfrm>
              <a:off x="4174757" y="2415057"/>
              <a:ext cx="81571" cy="81450"/>
            </a:xfrm>
            <a:custGeom>
              <a:avLst/>
              <a:gdLst>
                <a:gd name="connsiteX0" fmla="*/ 0 w 81571"/>
                <a:gd name="connsiteY0" fmla="*/ 0 h 81450"/>
                <a:gd name="connsiteX1" fmla="*/ 81572 w 81571"/>
                <a:gd name="connsiteY1" fmla="*/ 0 h 81450"/>
                <a:gd name="connsiteX2" fmla="*/ 81572 w 81571"/>
                <a:gd name="connsiteY2" fmla="*/ 81450 h 81450"/>
                <a:gd name="connsiteX3" fmla="*/ 0 w 81571"/>
                <a:gd name="connsiteY3" fmla="*/ 81450 h 81450"/>
              </a:gdLst>
              <a:ahLst/>
              <a:cxnLst>
                <a:cxn ang="0">
                  <a:pos x="connsiteX0" y="connsiteY0"/>
                </a:cxn>
                <a:cxn ang="0">
                  <a:pos x="connsiteX1" y="connsiteY1"/>
                </a:cxn>
                <a:cxn ang="0">
                  <a:pos x="connsiteX2" y="connsiteY2"/>
                </a:cxn>
                <a:cxn ang="0">
                  <a:pos x="connsiteX3" y="connsiteY3"/>
                </a:cxn>
              </a:cxnLst>
              <a:rect l="l" t="t" r="r" b="b"/>
              <a:pathLst>
                <a:path w="81571" h="81450">
                  <a:moveTo>
                    <a:pt x="0" y="0"/>
                  </a:moveTo>
                  <a:lnTo>
                    <a:pt x="81572" y="0"/>
                  </a:lnTo>
                  <a:lnTo>
                    <a:pt x="81572" y="81450"/>
                  </a:lnTo>
                  <a:lnTo>
                    <a:pt x="0" y="81450"/>
                  </a:lnTo>
                  <a:close/>
                </a:path>
              </a:pathLst>
            </a:custGeom>
            <a:solidFill>
              <a:srgbClr val="BFBFBF"/>
            </a:solidFill>
            <a:ln w="1045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ED211CD-8F16-6175-9153-9C1285BB1595}"/>
                </a:ext>
              </a:extLst>
            </p:cNvPr>
            <p:cNvSpPr/>
            <p:nvPr/>
          </p:nvSpPr>
          <p:spPr>
            <a:xfrm>
              <a:off x="4174757" y="2274949"/>
              <a:ext cx="81571" cy="79568"/>
            </a:xfrm>
            <a:custGeom>
              <a:avLst/>
              <a:gdLst>
                <a:gd name="connsiteX0" fmla="*/ 0 w 81571"/>
                <a:gd name="connsiteY0" fmla="*/ 0 h 79568"/>
                <a:gd name="connsiteX1" fmla="*/ 81572 w 81571"/>
                <a:gd name="connsiteY1" fmla="*/ 0 h 79568"/>
                <a:gd name="connsiteX2" fmla="*/ 81572 w 81571"/>
                <a:gd name="connsiteY2" fmla="*/ 79568 h 79568"/>
                <a:gd name="connsiteX3" fmla="*/ 0 w 81571"/>
                <a:gd name="connsiteY3" fmla="*/ 79568 h 79568"/>
              </a:gdLst>
              <a:ahLst/>
              <a:cxnLst>
                <a:cxn ang="0">
                  <a:pos x="connsiteX0" y="connsiteY0"/>
                </a:cxn>
                <a:cxn ang="0">
                  <a:pos x="connsiteX1" y="connsiteY1"/>
                </a:cxn>
                <a:cxn ang="0">
                  <a:pos x="connsiteX2" y="connsiteY2"/>
                </a:cxn>
                <a:cxn ang="0">
                  <a:pos x="connsiteX3" y="connsiteY3"/>
                </a:cxn>
              </a:cxnLst>
              <a:rect l="l" t="t" r="r" b="b"/>
              <a:pathLst>
                <a:path w="81571" h="79568">
                  <a:moveTo>
                    <a:pt x="0" y="0"/>
                  </a:moveTo>
                  <a:lnTo>
                    <a:pt x="81572" y="0"/>
                  </a:lnTo>
                  <a:lnTo>
                    <a:pt x="81572" y="79568"/>
                  </a:lnTo>
                  <a:lnTo>
                    <a:pt x="0" y="79568"/>
                  </a:lnTo>
                  <a:close/>
                </a:path>
              </a:pathLst>
            </a:custGeom>
            <a:solidFill>
              <a:srgbClr val="D99277"/>
            </a:solidFill>
            <a:ln w="1045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A9C7CD9-50AD-8FE7-FC49-8CFAA8053C05}"/>
                </a:ext>
              </a:extLst>
            </p:cNvPr>
            <p:cNvSpPr/>
            <p:nvPr/>
          </p:nvSpPr>
          <p:spPr>
            <a:xfrm>
              <a:off x="4174757" y="2132856"/>
              <a:ext cx="81571" cy="81450"/>
            </a:xfrm>
            <a:custGeom>
              <a:avLst/>
              <a:gdLst>
                <a:gd name="connsiteX0" fmla="*/ 0 w 81571"/>
                <a:gd name="connsiteY0" fmla="*/ 0 h 81450"/>
                <a:gd name="connsiteX1" fmla="*/ 81572 w 81571"/>
                <a:gd name="connsiteY1" fmla="*/ 0 h 81450"/>
                <a:gd name="connsiteX2" fmla="*/ 81572 w 81571"/>
                <a:gd name="connsiteY2" fmla="*/ 81450 h 81450"/>
                <a:gd name="connsiteX3" fmla="*/ 0 w 81571"/>
                <a:gd name="connsiteY3" fmla="*/ 81450 h 81450"/>
              </a:gdLst>
              <a:ahLst/>
              <a:cxnLst>
                <a:cxn ang="0">
                  <a:pos x="connsiteX0" y="connsiteY0"/>
                </a:cxn>
                <a:cxn ang="0">
                  <a:pos x="connsiteX1" y="connsiteY1"/>
                </a:cxn>
                <a:cxn ang="0">
                  <a:pos x="connsiteX2" y="connsiteY2"/>
                </a:cxn>
                <a:cxn ang="0">
                  <a:pos x="connsiteX3" y="connsiteY3"/>
                </a:cxn>
              </a:cxnLst>
              <a:rect l="l" t="t" r="r" b="b"/>
              <a:pathLst>
                <a:path w="81571" h="81450">
                  <a:moveTo>
                    <a:pt x="0" y="0"/>
                  </a:moveTo>
                  <a:lnTo>
                    <a:pt x="81572" y="0"/>
                  </a:lnTo>
                  <a:lnTo>
                    <a:pt x="81572" y="81450"/>
                  </a:lnTo>
                  <a:lnTo>
                    <a:pt x="0" y="81450"/>
                  </a:lnTo>
                  <a:close/>
                </a:path>
              </a:pathLst>
            </a:custGeom>
            <a:solidFill>
              <a:srgbClr val="782B29"/>
            </a:solidFill>
            <a:ln w="10458" cap="flat">
              <a:noFill/>
              <a:prstDash val="solid"/>
              <a:miter/>
            </a:ln>
          </p:spPr>
          <p:txBody>
            <a:bodyPr rtlCol="0" anchor="ctr"/>
            <a:lstStyle/>
            <a:p>
              <a:endParaRPr lang="en-US"/>
            </a:p>
          </p:txBody>
        </p:sp>
      </p:grpSp>
      <p:grpSp>
        <p:nvGrpSpPr>
          <p:cNvPr id="137" name="Graphic 21">
            <a:extLst>
              <a:ext uri="{FF2B5EF4-FFF2-40B4-BE49-F238E27FC236}">
                <a16:creationId xmlns:a16="http://schemas.microsoft.com/office/drawing/2014/main" id="{C905AC9B-0E12-6D81-AE1D-E1CB6C9F1D8B}"/>
              </a:ext>
            </a:extLst>
          </p:cNvPr>
          <p:cNvGrpSpPr/>
          <p:nvPr/>
        </p:nvGrpSpPr>
        <p:grpSpPr>
          <a:xfrm>
            <a:off x="849259" y="2179279"/>
            <a:ext cx="5114113" cy="2394892"/>
            <a:chOff x="849259" y="2179279"/>
            <a:chExt cx="5114113" cy="2394892"/>
          </a:xfrm>
          <a:noFill/>
        </p:grpSpPr>
        <p:sp>
          <p:nvSpPr>
            <p:cNvPr id="138" name="Freeform 137">
              <a:extLst>
                <a:ext uri="{FF2B5EF4-FFF2-40B4-BE49-F238E27FC236}">
                  <a16:creationId xmlns:a16="http://schemas.microsoft.com/office/drawing/2014/main" id="{F91A6215-FFA9-BA3F-5A54-0D27C7E0D21E}"/>
                </a:ext>
              </a:extLst>
            </p:cNvPr>
            <p:cNvSpPr/>
            <p:nvPr/>
          </p:nvSpPr>
          <p:spPr>
            <a:xfrm>
              <a:off x="898683" y="3078266"/>
              <a:ext cx="5064688" cy="10455"/>
            </a:xfrm>
            <a:custGeom>
              <a:avLst/>
              <a:gdLst>
                <a:gd name="connsiteX0" fmla="*/ 0 w 5064688"/>
                <a:gd name="connsiteY0" fmla="*/ 0 h 10455"/>
                <a:gd name="connsiteX1" fmla="*/ 5064688 w 5064688"/>
                <a:gd name="connsiteY1" fmla="*/ 0 h 10455"/>
              </a:gdLst>
              <a:ahLst/>
              <a:cxnLst>
                <a:cxn ang="0">
                  <a:pos x="connsiteX0" y="connsiteY0"/>
                </a:cxn>
                <a:cxn ang="0">
                  <a:pos x="connsiteX1" y="connsiteY1"/>
                </a:cxn>
              </a:cxnLst>
              <a:rect l="l" t="t" r="r" b="b"/>
              <a:pathLst>
                <a:path w="5064688" h="10455">
                  <a:moveTo>
                    <a:pt x="0" y="0"/>
                  </a:moveTo>
                  <a:lnTo>
                    <a:pt x="5064688" y="0"/>
                  </a:lnTo>
                </a:path>
              </a:pathLst>
            </a:custGeom>
            <a:ln w="7844" cap="sq">
              <a:solidFill>
                <a:srgbClr val="000000"/>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E5A9ED5-F196-0DBF-5EE2-D0EF052FE09E}"/>
                </a:ext>
              </a:extLst>
            </p:cNvPr>
            <p:cNvSpPr/>
            <p:nvPr/>
          </p:nvSpPr>
          <p:spPr>
            <a:xfrm>
              <a:off x="849259" y="4574172"/>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1629C71-CACD-7F4B-F9F9-726CD7C8B492}"/>
                </a:ext>
              </a:extLst>
            </p:cNvPr>
            <p:cNvSpPr/>
            <p:nvPr/>
          </p:nvSpPr>
          <p:spPr>
            <a:xfrm>
              <a:off x="849259" y="4274510"/>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A9AB575-F30C-D7A2-C07D-F100C39CBA45}"/>
                </a:ext>
              </a:extLst>
            </p:cNvPr>
            <p:cNvSpPr/>
            <p:nvPr/>
          </p:nvSpPr>
          <p:spPr>
            <a:xfrm>
              <a:off x="849259" y="3974848"/>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CAC69001-77F6-9DBD-CF3A-28E4F4031052}"/>
                </a:ext>
              </a:extLst>
            </p:cNvPr>
            <p:cNvSpPr/>
            <p:nvPr/>
          </p:nvSpPr>
          <p:spPr>
            <a:xfrm>
              <a:off x="849259" y="3675185"/>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C5AF89CF-DB71-31F9-29F4-369C0BD2B362}"/>
                </a:ext>
              </a:extLst>
            </p:cNvPr>
            <p:cNvSpPr/>
            <p:nvPr/>
          </p:nvSpPr>
          <p:spPr>
            <a:xfrm>
              <a:off x="849259" y="3377928"/>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A9B6E51-FB29-572D-A99B-D7B529A2B0C9}"/>
                </a:ext>
              </a:extLst>
            </p:cNvPr>
            <p:cNvSpPr/>
            <p:nvPr/>
          </p:nvSpPr>
          <p:spPr>
            <a:xfrm>
              <a:off x="849259" y="3078266"/>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06CCD62-E58F-4F41-D733-FD60A75E5A19}"/>
                </a:ext>
              </a:extLst>
            </p:cNvPr>
            <p:cNvSpPr/>
            <p:nvPr/>
          </p:nvSpPr>
          <p:spPr>
            <a:xfrm>
              <a:off x="849259" y="2778604"/>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9917B6DB-A9BF-26C4-8D6B-541AE5D86657}"/>
                </a:ext>
              </a:extLst>
            </p:cNvPr>
            <p:cNvSpPr/>
            <p:nvPr/>
          </p:nvSpPr>
          <p:spPr>
            <a:xfrm>
              <a:off x="849259" y="2478941"/>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452DB1AE-CF93-5ACB-2794-726D1863609B}"/>
                </a:ext>
              </a:extLst>
            </p:cNvPr>
            <p:cNvSpPr/>
            <p:nvPr/>
          </p:nvSpPr>
          <p:spPr>
            <a:xfrm>
              <a:off x="849259" y="2179279"/>
              <a:ext cx="49424" cy="10455"/>
            </a:xfrm>
            <a:custGeom>
              <a:avLst/>
              <a:gdLst>
                <a:gd name="connsiteX0" fmla="*/ 49425 w 49424"/>
                <a:gd name="connsiteY0" fmla="*/ 0 h 10455"/>
                <a:gd name="connsiteX1" fmla="*/ 0 w 49424"/>
                <a:gd name="connsiteY1" fmla="*/ 0 h 10455"/>
              </a:gdLst>
              <a:ahLst/>
              <a:cxnLst>
                <a:cxn ang="0">
                  <a:pos x="connsiteX0" y="connsiteY0"/>
                </a:cxn>
                <a:cxn ang="0">
                  <a:pos x="connsiteX1" y="connsiteY1"/>
                </a:cxn>
              </a:cxnLst>
              <a:rect l="l" t="t" r="r" b="b"/>
              <a:pathLst>
                <a:path w="49424" h="10455">
                  <a:moveTo>
                    <a:pt x="49425" y="0"/>
                  </a:moveTo>
                  <a:lnTo>
                    <a:pt x="0" y="0"/>
                  </a:lnTo>
                </a:path>
              </a:pathLst>
            </a:custGeom>
            <a:ln w="7844" cap="sq">
              <a:solidFill>
                <a:srgbClr val="000000"/>
              </a:solid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D554255-AAB5-B229-FCD3-31B4E2EA8EE9}"/>
                </a:ext>
              </a:extLst>
            </p:cNvPr>
            <p:cNvSpPr/>
            <p:nvPr/>
          </p:nvSpPr>
          <p:spPr>
            <a:xfrm>
              <a:off x="898683" y="2179279"/>
              <a:ext cx="10471" cy="299662"/>
            </a:xfrm>
            <a:custGeom>
              <a:avLst/>
              <a:gdLst>
                <a:gd name="connsiteX0" fmla="*/ 0 w 10471"/>
                <a:gd name="connsiteY0" fmla="*/ 299662 h 299662"/>
                <a:gd name="connsiteX1" fmla="*/ 0 w 10471"/>
                <a:gd name="connsiteY1" fmla="*/ 0 h 299662"/>
              </a:gdLst>
              <a:ahLst/>
              <a:cxnLst>
                <a:cxn ang="0">
                  <a:pos x="connsiteX0" y="connsiteY0"/>
                </a:cxn>
                <a:cxn ang="0">
                  <a:pos x="connsiteX1" y="connsiteY1"/>
                </a:cxn>
              </a:cxnLst>
              <a:rect l="l" t="t" r="r" b="b"/>
              <a:pathLst>
                <a:path w="10471" h="299662">
                  <a:moveTo>
                    <a:pt x="0" y="299662"/>
                  </a:moveTo>
                  <a:lnTo>
                    <a:pt x="0" y="0"/>
                  </a:lnTo>
                </a:path>
              </a:pathLst>
            </a:custGeom>
            <a:ln w="7844" cap="sq">
              <a:solidFill>
                <a:srgbClr val="000000"/>
              </a:solid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00A1E58-00F8-69BB-107D-293D84B63C03}"/>
                </a:ext>
              </a:extLst>
            </p:cNvPr>
            <p:cNvSpPr/>
            <p:nvPr/>
          </p:nvSpPr>
          <p:spPr>
            <a:xfrm>
              <a:off x="898683" y="2778604"/>
              <a:ext cx="10471" cy="1795568"/>
            </a:xfrm>
            <a:custGeom>
              <a:avLst/>
              <a:gdLst>
                <a:gd name="connsiteX0" fmla="*/ 0 w 10471"/>
                <a:gd name="connsiteY0" fmla="*/ 1795569 h 1795568"/>
                <a:gd name="connsiteX1" fmla="*/ 0 w 10471"/>
                <a:gd name="connsiteY1" fmla="*/ 0 h 1795568"/>
              </a:gdLst>
              <a:ahLst/>
              <a:cxnLst>
                <a:cxn ang="0">
                  <a:pos x="connsiteX0" y="connsiteY0"/>
                </a:cxn>
                <a:cxn ang="0">
                  <a:pos x="connsiteX1" y="connsiteY1"/>
                </a:cxn>
              </a:cxnLst>
              <a:rect l="l" t="t" r="r" b="b"/>
              <a:pathLst>
                <a:path w="10471" h="1795568">
                  <a:moveTo>
                    <a:pt x="0" y="1795569"/>
                  </a:moveTo>
                  <a:lnTo>
                    <a:pt x="0" y="0"/>
                  </a:lnTo>
                </a:path>
              </a:pathLst>
            </a:custGeom>
            <a:ln w="7844" cap="sq">
              <a:solidFill>
                <a:srgbClr val="000000"/>
              </a:solid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0BE8D6A6-EFEF-4CD0-741A-BAC3322D4FE5}"/>
                </a:ext>
              </a:extLst>
            </p:cNvPr>
            <p:cNvSpPr/>
            <p:nvPr/>
          </p:nvSpPr>
          <p:spPr>
            <a:xfrm>
              <a:off x="849782" y="2478941"/>
              <a:ext cx="97907" cy="299662"/>
            </a:xfrm>
            <a:custGeom>
              <a:avLst/>
              <a:gdLst>
                <a:gd name="connsiteX0" fmla="*/ 48901 w 97907"/>
                <a:gd name="connsiteY0" fmla="*/ 299662 h 299662"/>
                <a:gd name="connsiteX1" fmla="*/ 48901 w 97907"/>
                <a:gd name="connsiteY1" fmla="*/ 191654 h 299662"/>
                <a:gd name="connsiteX2" fmla="*/ 97907 w 97907"/>
                <a:gd name="connsiteY2" fmla="*/ 172311 h 299662"/>
                <a:gd name="connsiteX3" fmla="*/ 0 w 97907"/>
                <a:gd name="connsiteY3" fmla="*/ 124424 h 299662"/>
                <a:gd name="connsiteX4" fmla="*/ 48901 w 97907"/>
                <a:gd name="connsiteY4" fmla="*/ 108008 h 299662"/>
                <a:gd name="connsiteX5" fmla="*/ 48901 w 97907"/>
                <a:gd name="connsiteY5" fmla="*/ 0 h 29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07" h="299662">
                  <a:moveTo>
                    <a:pt x="48901" y="299662"/>
                  </a:moveTo>
                  <a:lnTo>
                    <a:pt x="48901" y="191654"/>
                  </a:lnTo>
                  <a:lnTo>
                    <a:pt x="97907" y="172311"/>
                  </a:lnTo>
                  <a:lnTo>
                    <a:pt x="0" y="124424"/>
                  </a:lnTo>
                  <a:lnTo>
                    <a:pt x="48901" y="108008"/>
                  </a:lnTo>
                  <a:lnTo>
                    <a:pt x="48901" y="0"/>
                  </a:lnTo>
                </a:path>
              </a:pathLst>
            </a:custGeom>
            <a:noFill/>
            <a:ln w="7844" cap="sq">
              <a:solidFill>
                <a:srgbClr val="000000"/>
              </a:solid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E7FB2995-2475-1992-E3F4-1A5B2E1EFEFC}"/>
                </a:ext>
              </a:extLst>
            </p:cNvPr>
            <p:cNvSpPr/>
            <p:nvPr/>
          </p:nvSpPr>
          <p:spPr>
            <a:xfrm>
              <a:off x="898683" y="2778604"/>
              <a:ext cx="5064688" cy="10455"/>
            </a:xfrm>
            <a:custGeom>
              <a:avLst/>
              <a:gdLst>
                <a:gd name="connsiteX0" fmla="*/ 0 w 5064688"/>
                <a:gd name="connsiteY0" fmla="*/ 0 h 10455"/>
                <a:gd name="connsiteX1" fmla="*/ 5064688 w 5064688"/>
                <a:gd name="connsiteY1" fmla="*/ 0 h 10455"/>
              </a:gdLst>
              <a:ahLst/>
              <a:cxnLst>
                <a:cxn ang="0">
                  <a:pos x="connsiteX0" y="connsiteY0"/>
                </a:cxn>
                <a:cxn ang="0">
                  <a:pos x="connsiteX1" y="connsiteY1"/>
                </a:cxn>
              </a:cxnLst>
              <a:rect l="l" t="t" r="r" b="b"/>
              <a:pathLst>
                <a:path w="5064688" h="10455">
                  <a:moveTo>
                    <a:pt x="0" y="0"/>
                  </a:moveTo>
                  <a:lnTo>
                    <a:pt x="5064688" y="0"/>
                  </a:lnTo>
                </a:path>
              </a:pathLst>
            </a:custGeom>
            <a:ln w="7844" cap="sq">
              <a:solidFill>
                <a:srgbClr val="8B878B"/>
              </a:solidFill>
              <a:prstDash val="sysDash"/>
              <a:miter/>
            </a:ln>
          </p:spPr>
          <p:txBody>
            <a:bodyPr rtlCol="0" anchor="ctr"/>
            <a:lstStyle/>
            <a:p>
              <a:endParaRPr lang="en-US"/>
            </a:p>
          </p:txBody>
        </p:sp>
        <p:sp>
          <p:nvSpPr>
            <p:cNvPr id="152" name="Freeform 151">
              <a:extLst>
                <a:ext uri="{FF2B5EF4-FFF2-40B4-BE49-F238E27FC236}">
                  <a16:creationId xmlns:a16="http://schemas.microsoft.com/office/drawing/2014/main" id="{7937966F-A70C-B818-8AD3-0C0FCAF7D920}"/>
                </a:ext>
              </a:extLst>
            </p:cNvPr>
            <p:cNvSpPr/>
            <p:nvPr/>
          </p:nvSpPr>
          <p:spPr>
            <a:xfrm>
              <a:off x="898683" y="3527759"/>
              <a:ext cx="5064688" cy="10455"/>
            </a:xfrm>
            <a:custGeom>
              <a:avLst/>
              <a:gdLst>
                <a:gd name="connsiteX0" fmla="*/ 0 w 5064688"/>
                <a:gd name="connsiteY0" fmla="*/ 0 h 10455"/>
                <a:gd name="connsiteX1" fmla="*/ 5064688 w 5064688"/>
                <a:gd name="connsiteY1" fmla="*/ 0 h 10455"/>
              </a:gdLst>
              <a:ahLst/>
              <a:cxnLst>
                <a:cxn ang="0">
                  <a:pos x="connsiteX0" y="connsiteY0"/>
                </a:cxn>
                <a:cxn ang="0">
                  <a:pos x="connsiteX1" y="connsiteY1"/>
                </a:cxn>
              </a:cxnLst>
              <a:rect l="l" t="t" r="r" b="b"/>
              <a:pathLst>
                <a:path w="5064688" h="10455">
                  <a:moveTo>
                    <a:pt x="0" y="0"/>
                  </a:moveTo>
                  <a:lnTo>
                    <a:pt x="5064688" y="0"/>
                  </a:lnTo>
                </a:path>
              </a:pathLst>
            </a:custGeom>
            <a:ln w="7844" cap="sq">
              <a:solidFill>
                <a:srgbClr val="8B878B"/>
              </a:solidFill>
              <a:prstDash val="sysDash"/>
              <a:miter/>
            </a:ln>
          </p:spPr>
          <p:txBody>
            <a:bodyPr rtlCol="0" anchor="ctr"/>
            <a:lstStyle/>
            <a:p>
              <a:endParaRPr lang="en-US"/>
            </a:p>
          </p:txBody>
        </p:sp>
      </p:grpSp>
      <p:sp>
        <p:nvSpPr>
          <p:cNvPr id="23" name="TextBox 22">
            <a:extLst>
              <a:ext uri="{FF2B5EF4-FFF2-40B4-BE49-F238E27FC236}">
                <a16:creationId xmlns:a16="http://schemas.microsoft.com/office/drawing/2014/main" id="{73F4C71F-2339-D3AC-52CD-E83DD2628AEC}"/>
              </a:ext>
            </a:extLst>
          </p:cNvPr>
          <p:cNvSpPr txBox="1"/>
          <p:nvPr/>
        </p:nvSpPr>
        <p:spPr>
          <a:xfrm rot="16200000">
            <a:off x="-868451" y="3264659"/>
            <a:ext cx="244827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 change from baseline</a:t>
            </a:r>
          </a:p>
        </p:txBody>
      </p:sp>
      <p:sp>
        <p:nvSpPr>
          <p:cNvPr id="27" name="TextBox 26">
            <a:extLst>
              <a:ext uri="{FF2B5EF4-FFF2-40B4-BE49-F238E27FC236}">
                <a16:creationId xmlns:a16="http://schemas.microsoft.com/office/drawing/2014/main" id="{46490963-225C-F5AE-4BF1-C962A81035E0}"/>
              </a:ext>
            </a:extLst>
          </p:cNvPr>
          <p:cNvSpPr txBox="1"/>
          <p:nvPr/>
        </p:nvSpPr>
        <p:spPr>
          <a:xfrm>
            <a:off x="1564659" y="2112474"/>
            <a:ext cx="1146965" cy="553998"/>
          </a:xfrm>
          <a:prstGeom prst="rect">
            <a:avLst/>
          </a:prstGeom>
          <a:noFill/>
        </p:spPr>
        <p:txBody>
          <a:bodyPr wrap="square" lIns="0" tIns="0" rIns="0" bIns="0" rtlCol="0">
            <a:spAutoFit/>
          </a:bodyPr>
          <a:lstStyle/>
          <a:p>
            <a:r>
              <a:rPr lang="en-GB" sz="900" dirty="0">
                <a:latin typeface="Arial" panose="020B0604020202020204" pitchFamily="34" charset="0"/>
                <a:cs typeface="Arial" panose="020B0604020202020204" pitchFamily="34" charset="0"/>
              </a:rPr>
              <a:t>Sarcoma, soft tissue</a:t>
            </a:r>
          </a:p>
          <a:p>
            <a:r>
              <a:rPr lang="en-GB" sz="900" dirty="0">
                <a:latin typeface="Arial" panose="020B0604020202020204" pitchFamily="34" charset="0"/>
                <a:cs typeface="Arial" panose="020B0604020202020204" pitchFamily="34" charset="0"/>
              </a:rPr>
              <a:t>NSCLC</a:t>
            </a:r>
          </a:p>
          <a:p>
            <a:r>
              <a:rPr lang="en-GB" sz="900" dirty="0" err="1">
                <a:latin typeface="Arial" panose="020B0604020202020204" pitchFamily="34" charset="0"/>
                <a:cs typeface="Arial" panose="020B0604020202020204" pitchFamily="34" charset="0"/>
              </a:rPr>
              <a:t>Esophageal</a:t>
            </a:r>
            <a:r>
              <a:rPr lang="en-GB" sz="900" dirty="0">
                <a:latin typeface="Arial" panose="020B0604020202020204" pitchFamily="34" charset="0"/>
                <a:cs typeface="Arial" panose="020B0604020202020204" pitchFamily="34" charset="0"/>
              </a:rPr>
              <a:t> cancer</a:t>
            </a:r>
          </a:p>
          <a:p>
            <a:r>
              <a:rPr lang="en-GB" sz="900" dirty="0">
                <a:latin typeface="Arial" panose="020B0604020202020204" pitchFamily="34" charset="0"/>
                <a:cs typeface="Arial" panose="020B0604020202020204" pitchFamily="34" charset="0"/>
              </a:rPr>
              <a:t>Colorectal cancer</a:t>
            </a:r>
          </a:p>
        </p:txBody>
      </p:sp>
      <p:sp>
        <p:nvSpPr>
          <p:cNvPr id="28" name="TextBox 27">
            <a:extLst>
              <a:ext uri="{FF2B5EF4-FFF2-40B4-BE49-F238E27FC236}">
                <a16:creationId xmlns:a16="http://schemas.microsoft.com/office/drawing/2014/main" id="{4CECC463-880E-CFE2-6B5E-09037FFEDB7D}"/>
              </a:ext>
            </a:extLst>
          </p:cNvPr>
          <p:cNvSpPr txBox="1"/>
          <p:nvPr/>
        </p:nvSpPr>
        <p:spPr>
          <a:xfrm>
            <a:off x="3054463" y="2112474"/>
            <a:ext cx="881298" cy="553998"/>
          </a:xfrm>
          <a:prstGeom prst="rect">
            <a:avLst/>
          </a:prstGeom>
          <a:noFill/>
        </p:spPr>
        <p:txBody>
          <a:bodyPr wrap="square" lIns="0" tIns="0" rIns="0" bIns="0" rtlCol="0">
            <a:spAutoFit/>
          </a:bodyPr>
          <a:lstStyle/>
          <a:p>
            <a:r>
              <a:rPr lang="en-GB" sz="900" dirty="0">
                <a:latin typeface="Arial" panose="020B0604020202020204" pitchFamily="34" charset="0"/>
                <a:cs typeface="Arial" panose="020B0604020202020204" pitchFamily="34" charset="0"/>
              </a:rPr>
              <a:t>Prostate cancer</a:t>
            </a:r>
          </a:p>
          <a:p>
            <a:r>
              <a:rPr lang="en-GB" sz="900" dirty="0">
                <a:latin typeface="Arial" panose="020B0604020202020204" pitchFamily="34" charset="0"/>
                <a:cs typeface="Arial" panose="020B0604020202020204" pitchFamily="34" charset="0"/>
              </a:rPr>
              <a:t>Thyroid cancer</a:t>
            </a:r>
          </a:p>
          <a:p>
            <a:r>
              <a:rPr lang="en-GB" sz="900" dirty="0">
                <a:latin typeface="Arial" panose="020B0604020202020204" pitchFamily="34" charset="0"/>
                <a:cs typeface="Arial" panose="020B0604020202020204" pitchFamily="34" charset="0"/>
              </a:rPr>
              <a:t>Glioblastoma</a:t>
            </a:r>
          </a:p>
          <a:p>
            <a:r>
              <a:rPr lang="en-GB" sz="900" dirty="0">
                <a:latin typeface="Arial" panose="020B0604020202020204" pitchFamily="34" charset="0"/>
                <a:cs typeface="Arial" panose="020B0604020202020204" pitchFamily="34" charset="0"/>
              </a:rPr>
              <a:t>Breast cancer</a:t>
            </a:r>
          </a:p>
        </p:txBody>
      </p:sp>
      <p:sp>
        <p:nvSpPr>
          <p:cNvPr id="29" name="TextBox 28">
            <a:extLst>
              <a:ext uri="{FF2B5EF4-FFF2-40B4-BE49-F238E27FC236}">
                <a16:creationId xmlns:a16="http://schemas.microsoft.com/office/drawing/2014/main" id="{7764BCA7-1E3A-594E-D4D5-7A2F17BC157F}"/>
              </a:ext>
            </a:extLst>
          </p:cNvPr>
          <p:cNvSpPr txBox="1"/>
          <p:nvPr/>
        </p:nvSpPr>
        <p:spPr>
          <a:xfrm>
            <a:off x="4316780" y="2112474"/>
            <a:ext cx="1707211" cy="692497"/>
          </a:xfrm>
          <a:prstGeom prst="rect">
            <a:avLst/>
          </a:prstGeom>
          <a:noFill/>
        </p:spPr>
        <p:txBody>
          <a:bodyPr wrap="square" lIns="0" tIns="0" rIns="0" bIns="0" rtlCol="0">
            <a:spAutoFit/>
          </a:bodyPr>
          <a:lstStyle/>
          <a:p>
            <a:r>
              <a:rPr lang="en-GB" sz="900" dirty="0">
                <a:latin typeface="Arial" panose="020B0604020202020204" pitchFamily="34" charset="0"/>
                <a:cs typeface="Arial" panose="020B0604020202020204" pitchFamily="34" charset="0"/>
              </a:rPr>
              <a:t>Cholangiocarcinoma</a:t>
            </a:r>
          </a:p>
          <a:p>
            <a:r>
              <a:rPr lang="en-GB" sz="900" dirty="0">
                <a:latin typeface="Arial" panose="020B0604020202020204" pitchFamily="34" charset="0"/>
                <a:cs typeface="Arial" panose="020B0604020202020204" pitchFamily="34" charset="0"/>
              </a:rPr>
              <a:t>Salivary gland cancer</a:t>
            </a:r>
          </a:p>
          <a:p>
            <a:r>
              <a:rPr lang="en-GB" sz="900" dirty="0">
                <a:latin typeface="Arial" panose="020B0604020202020204" pitchFamily="34" charset="0"/>
                <a:cs typeface="Arial" panose="020B0604020202020204" pitchFamily="34" charset="0"/>
              </a:rPr>
              <a:t>Head and neck cancer</a:t>
            </a:r>
          </a:p>
          <a:p>
            <a:r>
              <a:rPr lang="en-GB" sz="900" dirty="0">
                <a:latin typeface="Arial" panose="020B0604020202020204" pitchFamily="34" charset="0"/>
                <a:cs typeface="Arial" panose="020B0604020202020204" pitchFamily="34" charset="0"/>
              </a:rPr>
              <a:t>Peripheral nerve sheath tumour</a:t>
            </a:r>
          </a:p>
          <a:p>
            <a:endParaRPr lang="en-GB" sz="9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08AA559-40B9-50B2-B0E4-733A9F0F2A47}"/>
              </a:ext>
            </a:extLst>
          </p:cNvPr>
          <p:cNvSpPr txBox="1"/>
          <p:nvPr/>
        </p:nvSpPr>
        <p:spPr>
          <a:xfrm>
            <a:off x="469815" y="2053187"/>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32" name="TextBox 31">
            <a:extLst>
              <a:ext uri="{FF2B5EF4-FFF2-40B4-BE49-F238E27FC236}">
                <a16:creationId xmlns:a16="http://schemas.microsoft.com/office/drawing/2014/main" id="{ACC13BA9-63CF-8FF3-B957-23C663EC2EFA}"/>
              </a:ext>
            </a:extLst>
          </p:cNvPr>
          <p:cNvSpPr txBox="1"/>
          <p:nvPr/>
        </p:nvSpPr>
        <p:spPr>
          <a:xfrm>
            <a:off x="469815" y="2338658"/>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33" name="TextBox 32">
            <a:extLst>
              <a:ext uri="{FF2B5EF4-FFF2-40B4-BE49-F238E27FC236}">
                <a16:creationId xmlns:a16="http://schemas.microsoft.com/office/drawing/2014/main" id="{48DB0EB0-9309-7A3D-3F00-1FAD5EAAB20D}"/>
              </a:ext>
            </a:extLst>
          </p:cNvPr>
          <p:cNvSpPr txBox="1"/>
          <p:nvPr/>
        </p:nvSpPr>
        <p:spPr>
          <a:xfrm>
            <a:off x="983432" y="4005064"/>
            <a:ext cx="1656184" cy="553998"/>
          </a:xfrm>
          <a:prstGeom prst="rect">
            <a:avLst/>
          </a:prstGeom>
          <a:noFill/>
        </p:spPr>
        <p:txBody>
          <a:bodyPr wrap="square" lIns="0" tIns="0" rIns="0" bIns="0" rtlCol="0">
            <a:spAutoFit/>
          </a:bodyPr>
          <a:lstStyle/>
          <a:p>
            <a:pPr algn="ctr"/>
            <a:r>
              <a:rPr lang="en-GB" sz="900" dirty="0" err="1">
                <a:latin typeface="Arial" panose="020B0604020202020204" pitchFamily="34" charset="0"/>
                <a:cs typeface="Arial" panose="020B0604020202020204" pitchFamily="34" charset="0"/>
              </a:rPr>
              <a:t>cORR</a:t>
            </a:r>
            <a:r>
              <a:rPr lang="en-GB" sz="900" dirty="0">
                <a:latin typeface="Arial" panose="020B0604020202020204" pitchFamily="34" charset="0"/>
                <a:cs typeface="Arial" panose="020B0604020202020204" pitchFamily="34" charset="0"/>
              </a:rPr>
              <a:t>, % (95% CI): 59 (44-72)</a:t>
            </a:r>
          </a:p>
          <a:p>
            <a:pPr algn="ctr"/>
            <a:r>
              <a:rPr lang="en-GB" sz="900" dirty="0">
                <a:latin typeface="Arial" panose="020B0604020202020204" pitchFamily="34" charset="0"/>
                <a:cs typeface="Arial" panose="020B0604020202020204" pitchFamily="34" charset="0"/>
              </a:rPr>
              <a:t>CR, n (%): 8 (16)</a:t>
            </a:r>
          </a:p>
          <a:p>
            <a:pPr algn="ctr"/>
            <a:r>
              <a:rPr lang="en-GB" sz="900" dirty="0">
                <a:latin typeface="Arial" panose="020B0604020202020204" pitchFamily="34" charset="0"/>
                <a:cs typeface="Arial" panose="020B0604020202020204" pitchFamily="34" charset="0"/>
              </a:rPr>
              <a:t>PR, n (%): 22 (43)</a:t>
            </a:r>
          </a:p>
          <a:p>
            <a:pPr algn="ctr"/>
            <a:r>
              <a:rPr lang="en-GB" sz="900" dirty="0">
                <a:latin typeface="Arial" panose="020B0604020202020204" pitchFamily="34" charset="0"/>
                <a:cs typeface="Arial" panose="020B0604020202020204" pitchFamily="34" charset="0"/>
              </a:rPr>
              <a:t>CBR, % (95% CI): 84 (71-93)</a:t>
            </a:r>
          </a:p>
        </p:txBody>
      </p:sp>
      <p:sp>
        <p:nvSpPr>
          <p:cNvPr id="34" name="TextBox 33">
            <a:extLst>
              <a:ext uri="{FF2B5EF4-FFF2-40B4-BE49-F238E27FC236}">
                <a16:creationId xmlns:a16="http://schemas.microsoft.com/office/drawing/2014/main" id="{07B8BE37-FB39-0FB5-0D37-F749178A8C5F}"/>
              </a:ext>
            </a:extLst>
          </p:cNvPr>
          <p:cNvSpPr txBox="1"/>
          <p:nvPr/>
        </p:nvSpPr>
        <p:spPr>
          <a:xfrm>
            <a:off x="469815" y="2641971"/>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35" name="TextBox 34">
            <a:extLst>
              <a:ext uri="{FF2B5EF4-FFF2-40B4-BE49-F238E27FC236}">
                <a16:creationId xmlns:a16="http://schemas.microsoft.com/office/drawing/2014/main" id="{712A1137-9194-AD8C-DA80-30029B742D93}"/>
              </a:ext>
            </a:extLst>
          </p:cNvPr>
          <p:cNvSpPr txBox="1"/>
          <p:nvPr/>
        </p:nvSpPr>
        <p:spPr>
          <a:xfrm>
            <a:off x="469815" y="2940823"/>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36" name="TextBox 35">
            <a:extLst>
              <a:ext uri="{FF2B5EF4-FFF2-40B4-BE49-F238E27FC236}">
                <a16:creationId xmlns:a16="http://schemas.microsoft.com/office/drawing/2014/main" id="{C0728AAB-9DCE-5A82-BF70-05A6980471B2}"/>
              </a:ext>
            </a:extLst>
          </p:cNvPr>
          <p:cNvSpPr txBox="1"/>
          <p:nvPr/>
        </p:nvSpPr>
        <p:spPr>
          <a:xfrm>
            <a:off x="469815" y="3244137"/>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37" name="TextBox 36">
            <a:extLst>
              <a:ext uri="{FF2B5EF4-FFF2-40B4-BE49-F238E27FC236}">
                <a16:creationId xmlns:a16="http://schemas.microsoft.com/office/drawing/2014/main" id="{DA36C4DD-B299-CD23-FA12-DD1191FC659B}"/>
              </a:ext>
            </a:extLst>
          </p:cNvPr>
          <p:cNvSpPr txBox="1"/>
          <p:nvPr/>
        </p:nvSpPr>
        <p:spPr>
          <a:xfrm>
            <a:off x="469815" y="353852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38" name="TextBox 37">
            <a:extLst>
              <a:ext uri="{FF2B5EF4-FFF2-40B4-BE49-F238E27FC236}">
                <a16:creationId xmlns:a16="http://schemas.microsoft.com/office/drawing/2014/main" id="{3BCD49D4-4919-9ABC-0D4C-93230858A35C}"/>
              </a:ext>
            </a:extLst>
          </p:cNvPr>
          <p:cNvSpPr txBox="1"/>
          <p:nvPr/>
        </p:nvSpPr>
        <p:spPr>
          <a:xfrm>
            <a:off x="469815" y="383738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39" name="TextBox 38">
            <a:extLst>
              <a:ext uri="{FF2B5EF4-FFF2-40B4-BE49-F238E27FC236}">
                <a16:creationId xmlns:a16="http://schemas.microsoft.com/office/drawing/2014/main" id="{E76255EA-91B3-4BFC-A4CD-BFF650DC66AB}"/>
              </a:ext>
            </a:extLst>
          </p:cNvPr>
          <p:cNvSpPr txBox="1"/>
          <p:nvPr/>
        </p:nvSpPr>
        <p:spPr>
          <a:xfrm>
            <a:off x="469815" y="4136235"/>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40" name="TextBox 39">
            <a:extLst>
              <a:ext uri="{FF2B5EF4-FFF2-40B4-BE49-F238E27FC236}">
                <a16:creationId xmlns:a16="http://schemas.microsoft.com/office/drawing/2014/main" id="{D5EACF51-5D35-3054-B1B7-6F4211030DCC}"/>
              </a:ext>
            </a:extLst>
          </p:cNvPr>
          <p:cNvSpPr txBox="1"/>
          <p:nvPr/>
        </p:nvSpPr>
        <p:spPr>
          <a:xfrm>
            <a:off x="469815" y="4435088"/>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41" name="TextBox 40">
            <a:extLst>
              <a:ext uri="{FF2B5EF4-FFF2-40B4-BE49-F238E27FC236}">
                <a16:creationId xmlns:a16="http://schemas.microsoft.com/office/drawing/2014/main" id="{3FAE16D1-993B-F558-6359-9FA94F4D0F6E}"/>
              </a:ext>
            </a:extLst>
          </p:cNvPr>
          <p:cNvSpPr txBox="1"/>
          <p:nvPr/>
        </p:nvSpPr>
        <p:spPr>
          <a:xfrm>
            <a:off x="4799856" y="2852936"/>
            <a:ext cx="1152128" cy="138499"/>
          </a:xfrm>
          <a:prstGeom prst="rect">
            <a:avLst/>
          </a:prstGeom>
          <a:noFill/>
        </p:spPr>
        <p:txBody>
          <a:bodyPr wrap="square" lIns="0" tIns="0" rIns="0" bIns="0" rtlCol="0">
            <a:spAutoFit/>
          </a:bodyPr>
          <a:lstStyle/>
          <a:p>
            <a:pPr algn="r"/>
            <a:r>
              <a:rPr lang="en-GB" sz="900" dirty="0">
                <a:latin typeface="Arial" panose="020B0604020202020204" pitchFamily="34" charset="0"/>
                <a:cs typeface="Arial" panose="020B0604020202020204" pitchFamily="34" charset="0"/>
              </a:rPr>
              <a:t>* treatment ongoing</a:t>
            </a:r>
          </a:p>
        </p:txBody>
      </p:sp>
      <p:sp>
        <p:nvSpPr>
          <p:cNvPr id="44" name="TextBox 43">
            <a:extLst>
              <a:ext uri="{FF2B5EF4-FFF2-40B4-BE49-F238E27FC236}">
                <a16:creationId xmlns:a16="http://schemas.microsoft.com/office/drawing/2014/main" id="{97BD8E47-69CA-E538-7C8C-2CBD114E7F25}"/>
              </a:ext>
            </a:extLst>
          </p:cNvPr>
          <p:cNvSpPr txBox="1"/>
          <p:nvPr/>
        </p:nvSpPr>
        <p:spPr>
          <a:xfrm>
            <a:off x="1998565" y="3360791"/>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45" name="TextBox 44">
            <a:extLst>
              <a:ext uri="{FF2B5EF4-FFF2-40B4-BE49-F238E27FC236}">
                <a16:creationId xmlns:a16="http://schemas.microsoft.com/office/drawing/2014/main" id="{0CB81B85-32CB-067D-FF66-62C9384AFE69}"/>
              </a:ext>
            </a:extLst>
          </p:cNvPr>
          <p:cNvSpPr txBox="1"/>
          <p:nvPr/>
        </p:nvSpPr>
        <p:spPr>
          <a:xfrm>
            <a:off x="2105617" y="3396475"/>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46" name="TextBox 45">
            <a:extLst>
              <a:ext uri="{FF2B5EF4-FFF2-40B4-BE49-F238E27FC236}">
                <a16:creationId xmlns:a16="http://schemas.microsoft.com/office/drawing/2014/main" id="{B4C8D3AF-17EB-22D8-0562-C16FE4A29031}"/>
              </a:ext>
            </a:extLst>
          </p:cNvPr>
          <p:cNvSpPr txBox="1"/>
          <p:nvPr/>
        </p:nvSpPr>
        <p:spPr>
          <a:xfrm>
            <a:off x="1895974" y="3209135"/>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47" name="TextBox 46">
            <a:extLst>
              <a:ext uri="{FF2B5EF4-FFF2-40B4-BE49-F238E27FC236}">
                <a16:creationId xmlns:a16="http://schemas.microsoft.com/office/drawing/2014/main" id="{C1F9E6CE-EABB-2DDB-8657-1CBC89632869}"/>
              </a:ext>
            </a:extLst>
          </p:cNvPr>
          <p:cNvSpPr txBox="1"/>
          <p:nvPr/>
        </p:nvSpPr>
        <p:spPr>
          <a:xfrm>
            <a:off x="2203748" y="345892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48" name="TextBox 47">
            <a:extLst>
              <a:ext uri="{FF2B5EF4-FFF2-40B4-BE49-F238E27FC236}">
                <a16:creationId xmlns:a16="http://schemas.microsoft.com/office/drawing/2014/main" id="{A8802ECC-A2EA-6403-EC1D-5D6E42FE7FED}"/>
              </a:ext>
            </a:extLst>
          </p:cNvPr>
          <p:cNvSpPr txBox="1"/>
          <p:nvPr/>
        </p:nvSpPr>
        <p:spPr>
          <a:xfrm>
            <a:off x="2315260" y="3516908"/>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49" name="TextBox 48">
            <a:extLst>
              <a:ext uri="{FF2B5EF4-FFF2-40B4-BE49-F238E27FC236}">
                <a16:creationId xmlns:a16="http://schemas.microsoft.com/office/drawing/2014/main" id="{4BBB969A-2C1B-D1F6-08A0-B2AF2DCCBAFF}"/>
              </a:ext>
            </a:extLst>
          </p:cNvPr>
          <p:cNvSpPr txBox="1"/>
          <p:nvPr/>
        </p:nvSpPr>
        <p:spPr>
          <a:xfrm>
            <a:off x="2515981" y="3655184"/>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0" name="TextBox 49">
            <a:extLst>
              <a:ext uri="{FF2B5EF4-FFF2-40B4-BE49-F238E27FC236}">
                <a16:creationId xmlns:a16="http://schemas.microsoft.com/office/drawing/2014/main" id="{D20E2907-F6C1-B048-71D8-0C2FA2E6B40D}"/>
              </a:ext>
            </a:extLst>
          </p:cNvPr>
          <p:cNvSpPr txBox="1"/>
          <p:nvPr/>
        </p:nvSpPr>
        <p:spPr>
          <a:xfrm>
            <a:off x="2725624" y="3788999"/>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2" name="TextBox 51">
            <a:extLst>
              <a:ext uri="{FF2B5EF4-FFF2-40B4-BE49-F238E27FC236}">
                <a16:creationId xmlns:a16="http://schemas.microsoft.com/office/drawing/2014/main" id="{B6F6DCDA-8D54-28BC-7C9A-FC05472A6B2A}"/>
              </a:ext>
            </a:extLst>
          </p:cNvPr>
          <p:cNvSpPr txBox="1"/>
          <p:nvPr/>
        </p:nvSpPr>
        <p:spPr>
          <a:xfrm>
            <a:off x="2832676" y="3811301"/>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3" name="TextBox 52">
            <a:extLst>
              <a:ext uri="{FF2B5EF4-FFF2-40B4-BE49-F238E27FC236}">
                <a16:creationId xmlns:a16="http://schemas.microsoft.com/office/drawing/2014/main" id="{B1FFB4BC-27E4-DB1A-D188-DB31FB498938}"/>
              </a:ext>
            </a:extLst>
          </p:cNvPr>
          <p:cNvSpPr txBox="1"/>
          <p:nvPr/>
        </p:nvSpPr>
        <p:spPr>
          <a:xfrm>
            <a:off x="2935267" y="3882669"/>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4" name="TextBox 53">
            <a:extLst>
              <a:ext uri="{FF2B5EF4-FFF2-40B4-BE49-F238E27FC236}">
                <a16:creationId xmlns:a16="http://schemas.microsoft.com/office/drawing/2014/main" id="{A6D05F86-22BF-C659-08A5-99A365C1A492}"/>
              </a:ext>
            </a:extLst>
          </p:cNvPr>
          <p:cNvSpPr txBox="1"/>
          <p:nvPr/>
        </p:nvSpPr>
        <p:spPr>
          <a:xfrm>
            <a:off x="3247501" y="390943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5" name="TextBox 54">
            <a:extLst>
              <a:ext uri="{FF2B5EF4-FFF2-40B4-BE49-F238E27FC236}">
                <a16:creationId xmlns:a16="http://schemas.microsoft.com/office/drawing/2014/main" id="{26AE6F77-E35A-982C-8FF8-DD7F276F381B}"/>
              </a:ext>
            </a:extLst>
          </p:cNvPr>
          <p:cNvSpPr txBox="1"/>
          <p:nvPr/>
        </p:nvSpPr>
        <p:spPr>
          <a:xfrm>
            <a:off x="3350092" y="3958498"/>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6" name="TextBox 55">
            <a:extLst>
              <a:ext uri="{FF2B5EF4-FFF2-40B4-BE49-F238E27FC236}">
                <a16:creationId xmlns:a16="http://schemas.microsoft.com/office/drawing/2014/main" id="{D7547EE7-6B40-CA54-DCC2-46DACC3384E1}"/>
              </a:ext>
            </a:extLst>
          </p:cNvPr>
          <p:cNvSpPr txBox="1"/>
          <p:nvPr/>
        </p:nvSpPr>
        <p:spPr>
          <a:xfrm>
            <a:off x="3457143" y="3967419"/>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7" name="TextBox 56">
            <a:extLst>
              <a:ext uri="{FF2B5EF4-FFF2-40B4-BE49-F238E27FC236}">
                <a16:creationId xmlns:a16="http://schemas.microsoft.com/office/drawing/2014/main" id="{1AC299E3-922D-A216-7C2F-0F245AF28B57}"/>
              </a:ext>
            </a:extLst>
          </p:cNvPr>
          <p:cNvSpPr txBox="1"/>
          <p:nvPr/>
        </p:nvSpPr>
        <p:spPr>
          <a:xfrm>
            <a:off x="3559735" y="4043247"/>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8" name="TextBox 57">
            <a:extLst>
              <a:ext uri="{FF2B5EF4-FFF2-40B4-BE49-F238E27FC236}">
                <a16:creationId xmlns:a16="http://schemas.microsoft.com/office/drawing/2014/main" id="{9C070F9D-845C-DF7F-B721-9D17222CFA3C}"/>
              </a:ext>
            </a:extLst>
          </p:cNvPr>
          <p:cNvSpPr txBox="1"/>
          <p:nvPr/>
        </p:nvSpPr>
        <p:spPr>
          <a:xfrm>
            <a:off x="3764918" y="4078931"/>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59" name="TextBox 58">
            <a:extLst>
              <a:ext uri="{FF2B5EF4-FFF2-40B4-BE49-F238E27FC236}">
                <a16:creationId xmlns:a16="http://schemas.microsoft.com/office/drawing/2014/main" id="{1FE24193-B290-8AF4-90F8-8BC427F16D31}"/>
              </a:ext>
            </a:extLst>
          </p:cNvPr>
          <p:cNvSpPr txBox="1"/>
          <p:nvPr/>
        </p:nvSpPr>
        <p:spPr>
          <a:xfrm>
            <a:off x="4496438" y="4221666"/>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0" name="TextBox 59">
            <a:extLst>
              <a:ext uri="{FF2B5EF4-FFF2-40B4-BE49-F238E27FC236}">
                <a16:creationId xmlns:a16="http://schemas.microsoft.com/office/drawing/2014/main" id="{06993008-52D5-B73B-E478-4DE0736EB4FF}"/>
              </a:ext>
            </a:extLst>
          </p:cNvPr>
          <p:cNvSpPr txBox="1"/>
          <p:nvPr/>
        </p:nvSpPr>
        <p:spPr>
          <a:xfrm>
            <a:off x="4393847" y="4221666"/>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1" name="TextBox 60">
            <a:extLst>
              <a:ext uri="{FF2B5EF4-FFF2-40B4-BE49-F238E27FC236}">
                <a16:creationId xmlns:a16="http://schemas.microsoft.com/office/drawing/2014/main" id="{A5CB782F-D615-A42B-59F3-72AC63DBE546}"/>
              </a:ext>
            </a:extLst>
          </p:cNvPr>
          <p:cNvSpPr txBox="1"/>
          <p:nvPr/>
        </p:nvSpPr>
        <p:spPr>
          <a:xfrm>
            <a:off x="4184204" y="4163680"/>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2" name="TextBox 61">
            <a:extLst>
              <a:ext uri="{FF2B5EF4-FFF2-40B4-BE49-F238E27FC236}">
                <a16:creationId xmlns:a16="http://schemas.microsoft.com/office/drawing/2014/main" id="{4240173B-E226-FDB6-39A1-34AB843D66DB}"/>
              </a:ext>
            </a:extLst>
          </p:cNvPr>
          <p:cNvSpPr txBox="1"/>
          <p:nvPr/>
        </p:nvSpPr>
        <p:spPr>
          <a:xfrm>
            <a:off x="5847965"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3" name="TextBox 62">
            <a:extLst>
              <a:ext uri="{FF2B5EF4-FFF2-40B4-BE49-F238E27FC236}">
                <a16:creationId xmlns:a16="http://schemas.microsoft.com/office/drawing/2014/main" id="{16E81C23-1171-D201-133A-321460ECE051}"/>
              </a:ext>
            </a:extLst>
          </p:cNvPr>
          <p:cNvSpPr txBox="1"/>
          <p:nvPr/>
        </p:nvSpPr>
        <p:spPr>
          <a:xfrm>
            <a:off x="4599029"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4" name="TextBox 63">
            <a:extLst>
              <a:ext uri="{FF2B5EF4-FFF2-40B4-BE49-F238E27FC236}">
                <a16:creationId xmlns:a16="http://schemas.microsoft.com/office/drawing/2014/main" id="{D9736CBD-E4BD-810B-3D21-FF710E7D3D3E}"/>
              </a:ext>
            </a:extLst>
          </p:cNvPr>
          <p:cNvSpPr txBox="1"/>
          <p:nvPr/>
        </p:nvSpPr>
        <p:spPr>
          <a:xfrm>
            <a:off x="4697160"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5" name="TextBox 64">
            <a:extLst>
              <a:ext uri="{FF2B5EF4-FFF2-40B4-BE49-F238E27FC236}">
                <a16:creationId xmlns:a16="http://schemas.microsoft.com/office/drawing/2014/main" id="{65C76C57-B558-14BE-D43B-6814AFED61E4}"/>
              </a:ext>
            </a:extLst>
          </p:cNvPr>
          <p:cNvSpPr txBox="1"/>
          <p:nvPr/>
        </p:nvSpPr>
        <p:spPr>
          <a:xfrm>
            <a:off x="4906802"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6" name="TextBox 65">
            <a:extLst>
              <a:ext uri="{FF2B5EF4-FFF2-40B4-BE49-F238E27FC236}">
                <a16:creationId xmlns:a16="http://schemas.microsoft.com/office/drawing/2014/main" id="{59013110-9D93-485D-742A-ED59B979488F}"/>
              </a:ext>
            </a:extLst>
          </p:cNvPr>
          <p:cNvSpPr txBox="1"/>
          <p:nvPr/>
        </p:nvSpPr>
        <p:spPr>
          <a:xfrm>
            <a:off x="5013854"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7" name="TextBox 66">
            <a:extLst>
              <a:ext uri="{FF2B5EF4-FFF2-40B4-BE49-F238E27FC236}">
                <a16:creationId xmlns:a16="http://schemas.microsoft.com/office/drawing/2014/main" id="{5A24FD97-84FA-31BF-4E35-96CF2A22BA49}"/>
              </a:ext>
            </a:extLst>
          </p:cNvPr>
          <p:cNvSpPr txBox="1"/>
          <p:nvPr/>
        </p:nvSpPr>
        <p:spPr>
          <a:xfrm>
            <a:off x="5111985"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8" name="TextBox 67">
            <a:extLst>
              <a:ext uri="{FF2B5EF4-FFF2-40B4-BE49-F238E27FC236}">
                <a16:creationId xmlns:a16="http://schemas.microsoft.com/office/drawing/2014/main" id="{16CD8A95-0350-0E06-D771-56B6274833C4}"/>
              </a:ext>
            </a:extLst>
          </p:cNvPr>
          <p:cNvSpPr txBox="1"/>
          <p:nvPr/>
        </p:nvSpPr>
        <p:spPr>
          <a:xfrm>
            <a:off x="5223498"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9" name="TextBox 68">
            <a:extLst>
              <a:ext uri="{FF2B5EF4-FFF2-40B4-BE49-F238E27FC236}">
                <a16:creationId xmlns:a16="http://schemas.microsoft.com/office/drawing/2014/main" id="{470422B1-537A-7750-96CF-F953C74AD4AE}"/>
              </a:ext>
            </a:extLst>
          </p:cNvPr>
          <p:cNvSpPr txBox="1"/>
          <p:nvPr/>
        </p:nvSpPr>
        <p:spPr>
          <a:xfrm>
            <a:off x="5321629"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0" name="TextBox 69">
            <a:extLst>
              <a:ext uri="{FF2B5EF4-FFF2-40B4-BE49-F238E27FC236}">
                <a16:creationId xmlns:a16="http://schemas.microsoft.com/office/drawing/2014/main" id="{AD89A5AB-EF97-3B7B-7D8F-A757764795C0}"/>
              </a:ext>
            </a:extLst>
          </p:cNvPr>
          <p:cNvSpPr txBox="1"/>
          <p:nvPr/>
        </p:nvSpPr>
        <p:spPr>
          <a:xfrm>
            <a:off x="5428681"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1" name="TextBox 70">
            <a:extLst>
              <a:ext uri="{FF2B5EF4-FFF2-40B4-BE49-F238E27FC236}">
                <a16:creationId xmlns:a16="http://schemas.microsoft.com/office/drawing/2014/main" id="{C094E54B-AFFD-F456-8B06-36841115CB26}"/>
              </a:ext>
            </a:extLst>
          </p:cNvPr>
          <p:cNvSpPr txBox="1"/>
          <p:nvPr/>
        </p:nvSpPr>
        <p:spPr>
          <a:xfrm>
            <a:off x="5535733"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2" name="TextBox 71">
            <a:extLst>
              <a:ext uri="{FF2B5EF4-FFF2-40B4-BE49-F238E27FC236}">
                <a16:creationId xmlns:a16="http://schemas.microsoft.com/office/drawing/2014/main" id="{2158F697-7FA9-70D6-D98F-2A78BF10C959}"/>
              </a:ext>
            </a:extLst>
          </p:cNvPr>
          <p:cNvSpPr txBox="1"/>
          <p:nvPr/>
        </p:nvSpPr>
        <p:spPr>
          <a:xfrm>
            <a:off x="5633864"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3" name="TextBox 72">
            <a:extLst>
              <a:ext uri="{FF2B5EF4-FFF2-40B4-BE49-F238E27FC236}">
                <a16:creationId xmlns:a16="http://schemas.microsoft.com/office/drawing/2014/main" id="{6559BE01-5954-7010-7BC6-6B98FF6780F1}"/>
              </a:ext>
            </a:extLst>
          </p:cNvPr>
          <p:cNvSpPr txBox="1"/>
          <p:nvPr/>
        </p:nvSpPr>
        <p:spPr>
          <a:xfrm>
            <a:off x="5740916"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2" name="Rectangle: Rounded Corners 1">
            <a:extLst>
              <a:ext uri="{FF2B5EF4-FFF2-40B4-BE49-F238E27FC236}">
                <a16:creationId xmlns:a16="http://schemas.microsoft.com/office/drawing/2014/main" id="{89517276-AF1F-CDE0-3292-8617385D255A}"/>
              </a:ext>
            </a:extLst>
          </p:cNvPr>
          <p:cNvSpPr/>
          <p:nvPr/>
        </p:nvSpPr>
        <p:spPr bwMode="auto">
          <a:xfrm>
            <a:off x="1343472" y="2204864"/>
            <a:ext cx="688528" cy="197807"/>
          </a:xfrm>
          <a:prstGeom prst="roundRect">
            <a:avLst/>
          </a:prstGeom>
          <a:noFill/>
          <a:ln w="38100">
            <a:solidFill>
              <a:srgbClr val="FF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54" name="TextBox 153">
            <a:extLst>
              <a:ext uri="{FF2B5EF4-FFF2-40B4-BE49-F238E27FC236}">
                <a16:creationId xmlns:a16="http://schemas.microsoft.com/office/drawing/2014/main" id="{A3902DD9-E03D-4CD9-03FC-446F7ED4159E}"/>
              </a:ext>
            </a:extLst>
          </p:cNvPr>
          <p:cNvSpPr txBox="1"/>
          <p:nvPr/>
        </p:nvSpPr>
        <p:spPr>
          <a:xfrm rot="16200000">
            <a:off x="5402937" y="3192651"/>
            <a:ext cx="1872208"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Percentage of patients</a:t>
            </a:r>
          </a:p>
        </p:txBody>
      </p:sp>
      <p:sp>
        <p:nvSpPr>
          <p:cNvPr id="155" name="TextBox 154">
            <a:extLst>
              <a:ext uri="{FF2B5EF4-FFF2-40B4-BE49-F238E27FC236}">
                <a16:creationId xmlns:a16="http://schemas.microsoft.com/office/drawing/2014/main" id="{9FDC2D42-A87A-C6B0-C1C7-6E2D19275E7F}"/>
              </a:ext>
            </a:extLst>
          </p:cNvPr>
          <p:cNvSpPr txBox="1"/>
          <p:nvPr/>
        </p:nvSpPr>
        <p:spPr>
          <a:xfrm>
            <a:off x="6453171" y="2279433"/>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156" name="TextBox 155">
            <a:extLst>
              <a:ext uri="{FF2B5EF4-FFF2-40B4-BE49-F238E27FC236}">
                <a16:creationId xmlns:a16="http://schemas.microsoft.com/office/drawing/2014/main" id="{91763C65-80EE-7F75-DB3D-31CF27F70612}"/>
              </a:ext>
            </a:extLst>
          </p:cNvPr>
          <p:cNvSpPr txBox="1"/>
          <p:nvPr/>
        </p:nvSpPr>
        <p:spPr>
          <a:xfrm>
            <a:off x="6453171" y="260935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157" name="TextBox 156">
            <a:extLst>
              <a:ext uri="{FF2B5EF4-FFF2-40B4-BE49-F238E27FC236}">
                <a16:creationId xmlns:a16="http://schemas.microsoft.com/office/drawing/2014/main" id="{471DC6BC-92F7-1464-2470-F106ADD33B46}"/>
              </a:ext>
            </a:extLst>
          </p:cNvPr>
          <p:cNvSpPr txBox="1"/>
          <p:nvPr/>
        </p:nvSpPr>
        <p:spPr>
          <a:xfrm>
            <a:off x="6536972" y="1772816"/>
            <a:ext cx="4968552" cy="184666"/>
          </a:xfrm>
          <a:prstGeom prst="rect">
            <a:avLst/>
          </a:prstGeom>
          <a:noFill/>
        </p:spPr>
        <p:txBody>
          <a:bodyPr wrap="square" lIns="0" tIns="0" rIns="0" bIns="0" rtlCol="0" anchor="t">
            <a:spAutoFit/>
          </a:bodyPr>
          <a:lstStyle/>
          <a:p>
            <a:pPr algn="ctr"/>
            <a:r>
              <a:rPr lang="en-GB" sz="1200" b="1" dirty="0">
                <a:latin typeface="Arial" panose="020B0604020202020204" pitchFamily="34" charset="0"/>
                <a:cs typeface="Arial" panose="020B0604020202020204" pitchFamily="34" charset="0"/>
              </a:rPr>
              <a:t>DoR in the TRK TKI-naive cohort (N=51)</a:t>
            </a:r>
          </a:p>
        </p:txBody>
      </p:sp>
      <p:grpSp>
        <p:nvGrpSpPr>
          <p:cNvPr id="161" name="Graphic 158">
            <a:extLst>
              <a:ext uri="{FF2B5EF4-FFF2-40B4-BE49-F238E27FC236}">
                <a16:creationId xmlns:a16="http://schemas.microsoft.com/office/drawing/2014/main" id="{365117EC-A6F8-B0BD-2337-79AF491BB48B}"/>
              </a:ext>
            </a:extLst>
          </p:cNvPr>
          <p:cNvGrpSpPr/>
          <p:nvPr/>
        </p:nvGrpSpPr>
        <p:grpSpPr>
          <a:xfrm>
            <a:off x="6819848" y="2349386"/>
            <a:ext cx="5056310" cy="1860325"/>
            <a:chOff x="6819848" y="2349386"/>
            <a:chExt cx="5056310" cy="1860325"/>
          </a:xfrm>
        </p:grpSpPr>
        <p:sp>
          <p:nvSpPr>
            <p:cNvPr id="162" name="Freeform 161">
              <a:extLst>
                <a:ext uri="{FF2B5EF4-FFF2-40B4-BE49-F238E27FC236}">
                  <a16:creationId xmlns:a16="http://schemas.microsoft.com/office/drawing/2014/main" id="{BD5EBEB2-B6C2-0E34-F1F3-EFBF2BF9E71F}"/>
                </a:ext>
              </a:extLst>
            </p:cNvPr>
            <p:cNvSpPr/>
            <p:nvPr/>
          </p:nvSpPr>
          <p:spPr>
            <a:xfrm>
              <a:off x="6866565" y="4163211"/>
              <a:ext cx="5009593" cy="9872"/>
            </a:xfrm>
            <a:custGeom>
              <a:avLst/>
              <a:gdLst>
                <a:gd name="connsiteX0" fmla="*/ 0 w 5009593"/>
                <a:gd name="connsiteY0" fmla="*/ 0 h 9872"/>
                <a:gd name="connsiteX1" fmla="*/ 5009593 w 5009593"/>
                <a:gd name="connsiteY1" fmla="*/ 0 h 9872"/>
              </a:gdLst>
              <a:ahLst/>
              <a:cxnLst>
                <a:cxn ang="0">
                  <a:pos x="connsiteX0" y="connsiteY0"/>
                </a:cxn>
                <a:cxn ang="0">
                  <a:pos x="connsiteX1" y="connsiteY1"/>
                </a:cxn>
              </a:cxnLst>
              <a:rect l="l" t="t" r="r" b="b"/>
              <a:pathLst>
                <a:path w="5009593" h="9872">
                  <a:moveTo>
                    <a:pt x="0" y="0"/>
                  </a:moveTo>
                  <a:lnTo>
                    <a:pt x="5009593" y="0"/>
                  </a:lnTo>
                </a:path>
              </a:pathLst>
            </a:custGeom>
            <a:ln w="9525" cap="sq">
              <a:solidFill>
                <a:srgbClr val="000000"/>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1E34989-87CE-C3BB-767E-C46CF9877A7B}"/>
                </a:ext>
              </a:extLst>
            </p:cNvPr>
            <p:cNvSpPr/>
            <p:nvPr/>
          </p:nvSpPr>
          <p:spPr>
            <a:xfrm>
              <a:off x="6866565" y="2349386"/>
              <a:ext cx="9918" cy="1813824"/>
            </a:xfrm>
            <a:custGeom>
              <a:avLst/>
              <a:gdLst>
                <a:gd name="connsiteX0" fmla="*/ 0 w 9918"/>
                <a:gd name="connsiteY0" fmla="*/ 1813825 h 1813824"/>
                <a:gd name="connsiteX1" fmla="*/ 0 w 9918"/>
                <a:gd name="connsiteY1" fmla="*/ 0 h 1813824"/>
              </a:gdLst>
              <a:ahLst/>
              <a:cxnLst>
                <a:cxn ang="0">
                  <a:pos x="connsiteX0" y="connsiteY0"/>
                </a:cxn>
                <a:cxn ang="0">
                  <a:pos x="connsiteX1" y="connsiteY1"/>
                </a:cxn>
              </a:cxnLst>
              <a:rect l="l" t="t" r="r" b="b"/>
              <a:pathLst>
                <a:path w="9918" h="1813824">
                  <a:moveTo>
                    <a:pt x="0" y="1813825"/>
                  </a:moveTo>
                  <a:lnTo>
                    <a:pt x="0" y="0"/>
                  </a:lnTo>
                </a:path>
              </a:pathLst>
            </a:custGeom>
            <a:ln w="9525" cap="sq">
              <a:solidFill>
                <a:srgbClr val="000000"/>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B9C7C3E-C898-A96C-3CD2-6D27285BA34A}"/>
                </a:ext>
              </a:extLst>
            </p:cNvPr>
            <p:cNvSpPr/>
            <p:nvPr/>
          </p:nvSpPr>
          <p:spPr>
            <a:xfrm>
              <a:off x="6819848" y="4163211"/>
              <a:ext cx="46717" cy="9872"/>
            </a:xfrm>
            <a:custGeom>
              <a:avLst/>
              <a:gdLst>
                <a:gd name="connsiteX0" fmla="*/ 46718 w 46717"/>
                <a:gd name="connsiteY0" fmla="*/ 0 h 9872"/>
                <a:gd name="connsiteX1" fmla="*/ 0 w 46717"/>
                <a:gd name="connsiteY1" fmla="*/ 0 h 9872"/>
              </a:gdLst>
              <a:ahLst/>
              <a:cxnLst>
                <a:cxn ang="0">
                  <a:pos x="connsiteX0" y="connsiteY0"/>
                </a:cxn>
                <a:cxn ang="0">
                  <a:pos x="connsiteX1" y="connsiteY1"/>
                </a:cxn>
              </a:cxnLst>
              <a:rect l="l" t="t" r="r" b="b"/>
              <a:pathLst>
                <a:path w="46717" h="9872">
                  <a:moveTo>
                    <a:pt x="46718" y="0"/>
                  </a:moveTo>
                  <a:lnTo>
                    <a:pt x="0" y="0"/>
                  </a:lnTo>
                </a:path>
              </a:pathLst>
            </a:custGeom>
            <a:ln w="9525" cap="sq">
              <a:solidFill>
                <a:srgbClr val="000000"/>
              </a:solid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210F009-A6B7-97DA-F3CC-2FC88B65C17B}"/>
                </a:ext>
              </a:extLst>
            </p:cNvPr>
            <p:cNvSpPr/>
            <p:nvPr/>
          </p:nvSpPr>
          <p:spPr>
            <a:xfrm>
              <a:off x="6866565"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FFED090-1D75-B2E7-6B55-320C2E0E2AD0}"/>
                </a:ext>
              </a:extLst>
            </p:cNvPr>
            <p:cNvSpPr/>
            <p:nvPr/>
          </p:nvSpPr>
          <p:spPr>
            <a:xfrm>
              <a:off x="7173850"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5F8871C-FEE0-4E18-87C5-6B14E72CA2A4}"/>
                </a:ext>
              </a:extLst>
            </p:cNvPr>
            <p:cNvSpPr/>
            <p:nvPr/>
          </p:nvSpPr>
          <p:spPr>
            <a:xfrm>
              <a:off x="7481135"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7D446B9-CB7A-B766-B786-BF1E0E6630C7}"/>
                </a:ext>
              </a:extLst>
            </p:cNvPr>
            <p:cNvSpPr/>
            <p:nvPr/>
          </p:nvSpPr>
          <p:spPr>
            <a:xfrm>
              <a:off x="7788419"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D543AA32-BDFF-44DC-89DC-42089E7DEF02}"/>
                </a:ext>
              </a:extLst>
            </p:cNvPr>
            <p:cNvSpPr/>
            <p:nvPr/>
          </p:nvSpPr>
          <p:spPr>
            <a:xfrm>
              <a:off x="8095704"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79A9E5B7-484F-D5F9-AA2C-C9DE35A6FD7C}"/>
                </a:ext>
              </a:extLst>
            </p:cNvPr>
            <p:cNvSpPr/>
            <p:nvPr/>
          </p:nvSpPr>
          <p:spPr>
            <a:xfrm>
              <a:off x="8402989"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7E5AD95-6862-0CD1-9BA0-D4092BF80CB7}"/>
                </a:ext>
              </a:extLst>
            </p:cNvPr>
            <p:cNvSpPr/>
            <p:nvPr/>
          </p:nvSpPr>
          <p:spPr>
            <a:xfrm>
              <a:off x="8710273"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E544D81-6274-1DDC-D5DC-8D737DB532DC}"/>
                </a:ext>
              </a:extLst>
            </p:cNvPr>
            <p:cNvSpPr/>
            <p:nvPr/>
          </p:nvSpPr>
          <p:spPr>
            <a:xfrm>
              <a:off x="9017558"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83BFC7BC-E5A6-31CD-8B92-2413932B0C92}"/>
                </a:ext>
              </a:extLst>
            </p:cNvPr>
            <p:cNvSpPr/>
            <p:nvPr/>
          </p:nvSpPr>
          <p:spPr>
            <a:xfrm>
              <a:off x="9324843"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C09746EB-2B94-608C-450D-B5266B80DE68}"/>
                </a:ext>
              </a:extLst>
            </p:cNvPr>
            <p:cNvSpPr/>
            <p:nvPr/>
          </p:nvSpPr>
          <p:spPr>
            <a:xfrm>
              <a:off x="9632127"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C468034F-5191-B663-05B9-7BAF13D22C36}"/>
                </a:ext>
              </a:extLst>
            </p:cNvPr>
            <p:cNvSpPr/>
            <p:nvPr/>
          </p:nvSpPr>
          <p:spPr>
            <a:xfrm>
              <a:off x="9939412"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364E2A82-9369-D67E-DE90-639E55F9E5B4}"/>
                </a:ext>
              </a:extLst>
            </p:cNvPr>
            <p:cNvSpPr/>
            <p:nvPr/>
          </p:nvSpPr>
          <p:spPr>
            <a:xfrm>
              <a:off x="10246598"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762C5466-A2E6-98DB-BB4F-3483D0912168}"/>
                </a:ext>
              </a:extLst>
            </p:cNvPr>
            <p:cNvSpPr/>
            <p:nvPr/>
          </p:nvSpPr>
          <p:spPr>
            <a:xfrm>
              <a:off x="10553882"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45F4BE2E-5247-7283-3EA8-DB4E0A093C38}"/>
                </a:ext>
              </a:extLst>
            </p:cNvPr>
            <p:cNvSpPr/>
            <p:nvPr/>
          </p:nvSpPr>
          <p:spPr>
            <a:xfrm>
              <a:off x="10861167"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4A44CD82-37D5-5A46-34DD-85D8796DF10E}"/>
                </a:ext>
              </a:extLst>
            </p:cNvPr>
            <p:cNvSpPr/>
            <p:nvPr/>
          </p:nvSpPr>
          <p:spPr>
            <a:xfrm>
              <a:off x="11168452"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DA6EB20-66D9-9058-F141-A37C29FC75D9}"/>
                </a:ext>
              </a:extLst>
            </p:cNvPr>
            <p:cNvSpPr/>
            <p:nvPr/>
          </p:nvSpPr>
          <p:spPr>
            <a:xfrm>
              <a:off x="11475736"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7CA603D6-C2DA-C1A8-AB5C-BBA64EAA0C90}"/>
                </a:ext>
              </a:extLst>
            </p:cNvPr>
            <p:cNvSpPr/>
            <p:nvPr/>
          </p:nvSpPr>
          <p:spPr>
            <a:xfrm>
              <a:off x="11783021" y="4163211"/>
              <a:ext cx="9918" cy="46500"/>
            </a:xfrm>
            <a:custGeom>
              <a:avLst/>
              <a:gdLst>
                <a:gd name="connsiteX0" fmla="*/ 0 w 9918"/>
                <a:gd name="connsiteY0" fmla="*/ 0 h 46500"/>
                <a:gd name="connsiteX1" fmla="*/ 0 w 9918"/>
                <a:gd name="connsiteY1" fmla="*/ 46501 h 46500"/>
              </a:gdLst>
              <a:ahLst/>
              <a:cxnLst>
                <a:cxn ang="0">
                  <a:pos x="connsiteX0" y="connsiteY0"/>
                </a:cxn>
                <a:cxn ang="0">
                  <a:pos x="connsiteX1" y="connsiteY1"/>
                </a:cxn>
              </a:cxnLst>
              <a:rect l="l" t="t" r="r" b="b"/>
              <a:pathLst>
                <a:path w="9918" h="46500">
                  <a:moveTo>
                    <a:pt x="0" y="0"/>
                  </a:moveTo>
                  <a:lnTo>
                    <a:pt x="0" y="46501"/>
                  </a:lnTo>
                </a:path>
              </a:pathLst>
            </a:custGeom>
            <a:ln w="9525" cap="sq">
              <a:solidFill>
                <a:srgbClr val="000000"/>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98961B52-5235-DE57-277D-0F280364B631}"/>
                </a:ext>
              </a:extLst>
            </p:cNvPr>
            <p:cNvSpPr/>
            <p:nvPr/>
          </p:nvSpPr>
          <p:spPr>
            <a:xfrm>
              <a:off x="6819848" y="3809371"/>
              <a:ext cx="46717" cy="9872"/>
            </a:xfrm>
            <a:custGeom>
              <a:avLst/>
              <a:gdLst>
                <a:gd name="connsiteX0" fmla="*/ 46718 w 46717"/>
                <a:gd name="connsiteY0" fmla="*/ 0 h 9872"/>
                <a:gd name="connsiteX1" fmla="*/ 0 w 46717"/>
                <a:gd name="connsiteY1" fmla="*/ 0 h 9872"/>
              </a:gdLst>
              <a:ahLst/>
              <a:cxnLst>
                <a:cxn ang="0">
                  <a:pos x="connsiteX0" y="connsiteY0"/>
                </a:cxn>
                <a:cxn ang="0">
                  <a:pos x="connsiteX1" y="connsiteY1"/>
                </a:cxn>
              </a:cxnLst>
              <a:rect l="l" t="t" r="r" b="b"/>
              <a:pathLst>
                <a:path w="46717" h="9872">
                  <a:moveTo>
                    <a:pt x="46718" y="0"/>
                  </a:moveTo>
                  <a:lnTo>
                    <a:pt x="0" y="0"/>
                  </a:lnTo>
                </a:path>
              </a:pathLst>
            </a:custGeom>
            <a:ln w="9525" cap="sq">
              <a:solidFill>
                <a:srgbClr val="000000"/>
              </a:solid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2DE27F95-2150-2D7D-3D85-0AD99AC20681}"/>
                </a:ext>
              </a:extLst>
            </p:cNvPr>
            <p:cNvSpPr/>
            <p:nvPr/>
          </p:nvSpPr>
          <p:spPr>
            <a:xfrm>
              <a:off x="6819848" y="3455630"/>
              <a:ext cx="46717" cy="9872"/>
            </a:xfrm>
            <a:custGeom>
              <a:avLst/>
              <a:gdLst>
                <a:gd name="connsiteX0" fmla="*/ 46718 w 46717"/>
                <a:gd name="connsiteY0" fmla="*/ 0 h 9872"/>
                <a:gd name="connsiteX1" fmla="*/ 0 w 46717"/>
                <a:gd name="connsiteY1" fmla="*/ 0 h 9872"/>
              </a:gdLst>
              <a:ahLst/>
              <a:cxnLst>
                <a:cxn ang="0">
                  <a:pos x="connsiteX0" y="connsiteY0"/>
                </a:cxn>
                <a:cxn ang="0">
                  <a:pos x="connsiteX1" y="connsiteY1"/>
                </a:cxn>
              </a:cxnLst>
              <a:rect l="l" t="t" r="r" b="b"/>
              <a:pathLst>
                <a:path w="46717" h="9872">
                  <a:moveTo>
                    <a:pt x="46718" y="0"/>
                  </a:moveTo>
                  <a:lnTo>
                    <a:pt x="0" y="0"/>
                  </a:lnTo>
                </a:path>
              </a:pathLst>
            </a:custGeom>
            <a:ln w="9525" cap="sq">
              <a:solidFill>
                <a:srgbClr val="000000"/>
              </a:solid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AD41C71-5615-DCC6-4DC1-92DEA74B3623}"/>
                </a:ext>
              </a:extLst>
            </p:cNvPr>
            <p:cNvSpPr/>
            <p:nvPr/>
          </p:nvSpPr>
          <p:spPr>
            <a:xfrm>
              <a:off x="6819848" y="3101888"/>
              <a:ext cx="46717" cy="9872"/>
            </a:xfrm>
            <a:custGeom>
              <a:avLst/>
              <a:gdLst>
                <a:gd name="connsiteX0" fmla="*/ 46718 w 46717"/>
                <a:gd name="connsiteY0" fmla="*/ 0 h 9872"/>
                <a:gd name="connsiteX1" fmla="*/ 0 w 46717"/>
                <a:gd name="connsiteY1" fmla="*/ 0 h 9872"/>
              </a:gdLst>
              <a:ahLst/>
              <a:cxnLst>
                <a:cxn ang="0">
                  <a:pos x="connsiteX0" y="connsiteY0"/>
                </a:cxn>
                <a:cxn ang="0">
                  <a:pos x="connsiteX1" y="connsiteY1"/>
                </a:cxn>
              </a:cxnLst>
              <a:rect l="l" t="t" r="r" b="b"/>
              <a:pathLst>
                <a:path w="46717" h="9872">
                  <a:moveTo>
                    <a:pt x="46718" y="0"/>
                  </a:moveTo>
                  <a:lnTo>
                    <a:pt x="0" y="0"/>
                  </a:lnTo>
                </a:path>
              </a:pathLst>
            </a:custGeom>
            <a:ln w="9525" cap="sq">
              <a:solidFill>
                <a:srgbClr val="000000"/>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37F96F8B-3F32-21C5-7905-99E8831D6036}"/>
                </a:ext>
              </a:extLst>
            </p:cNvPr>
            <p:cNvSpPr/>
            <p:nvPr/>
          </p:nvSpPr>
          <p:spPr>
            <a:xfrm>
              <a:off x="6819848" y="2748048"/>
              <a:ext cx="46717" cy="9872"/>
            </a:xfrm>
            <a:custGeom>
              <a:avLst/>
              <a:gdLst>
                <a:gd name="connsiteX0" fmla="*/ 46718 w 46717"/>
                <a:gd name="connsiteY0" fmla="*/ 0 h 9872"/>
                <a:gd name="connsiteX1" fmla="*/ 0 w 46717"/>
                <a:gd name="connsiteY1" fmla="*/ 0 h 9872"/>
              </a:gdLst>
              <a:ahLst/>
              <a:cxnLst>
                <a:cxn ang="0">
                  <a:pos x="connsiteX0" y="connsiteY0"/>
                </a:cxn>
                <a:cxn ang="0">
                  <a:pos x="connsiteX1" y="connsiteY1"/>
                </a:cxn>
              </a:cxnLst>
              <a:rect l="l" t="t" r="r" b="b"/>
              <a:pathLst>
                <a:path w="46717" h="9872">
                  <a:moveTo>
                    <a:pt x="46718" y="0"/>
                  </a:moveTo>
                  <a:lnTo>
                    <a:pt x="0" y="0"/>
                  </a:lnTo>
                </a:path>
              </a:pathLst>
            </a:custGeom>
            <a:ln w="9525" cap="sq">
              <a:solidFill>
                <a:srgbClr val="000000"/>
              </a:solid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AF9F88E-CCE4-09E2-4ABB-1301CDDDFC3A}"/>
                </a:ext>
              </a:extLst>
            </p:cNvPr>
            <p:cNvSpPr/>
            <p:nvPr/>
          </p:nvSpPr>
          <p:spPr>
            <a:xfrm>
              <a:off x="6819848" y="2394307"/>
              <a:ext cx="46717" cy="9872"/>
            </a:xfrm>
            <a:custGeom>
              <a:avLst/>
              <a:gdLst>
                <a:gd name="connsiteX0" fmla="*/ 46718 w 46717"/>
                <a:gd name="connsiteY0" fmla="*/ 0 h 9872"/>
                <a:gd name="connsiteX1" fmla="*/ 0 w 46717"/>
                <a:gd name="connsiteY1" fmla="*/ 0 h 9872"/>
              </a:gdLst>
              <a:ahLst/>
              <a:cxnLst>
                <a:cxn ang="0">
                  <a:pos x="connsiteX0" y="connsiteY0"/>
                </a:cxn>
                <a:cxn ang="0">
                  <a:pos x="connsiteX1" y="connsiteY1"/>
                </a:cxn>
              </a:cxnLst>
              <a:rect l="l" t="t" r="r" b="b"/>
              <a:pathLst>
                <a:path w="46717" h="9872">
                  <a:moveTo>
                    <a:pt x="46718" y="0"/>
                  </a:moveTo>
                  <a:lnTo>
                    <a:pt x="0" y="0"/>
                  </a:lnTo>
                </a:path>
              </a:pathLst>
            </a:custGeom>
            <a:ln w="9525" cap="sq">
              <a:solidFill>
                <a:srgbClr val="000000"/>
              </a:solid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A65BEEA-554F-8C86-12C0-A362FA46A73C}"/>
                </a:ext>
              </a:extLst>
            </p:cNvPr>
            <p:cNvSpPr/>
            <p:nvPr/>
          </p:nvSpPr>
          <p:spPr>
            <a:xfrm>
              <a:off x="8095704" y="2586431"/>
              <a:ext cx="9918" cy="1576779"/>
            </a:xfrm>
            <a:custGeom>
              <a:avLst/>
              <a:gdLst>
                <a:gd name="connsiteX0" fmla="*/ 0 w 9918"/>
                <a:gd name="connsiteY0" fmla="*/ 1576780 h 1576779"/>
                <a:gd name="connsiteX1" fmla="*/ 0 w 9918"/>
                <a:gd name="connsiteY1" fmla="*/ 0 h 1576779"/>
              </a:gdLst>
              <a:ahLst/>
              <a:cxnLst>
                <a:cxn ang="0">
                  <a:pos x="connsiteX0" y="connsiteY0"/>
                </a:cxn>
                <a:cxn ang="0">
                  <a:pos x="connsiteX1" y="connsiteY1"/>
                </a:cxn>
              </a:cxnLst>
              <a:rect l="l" t="t" r="r" b="b"/>
              <a:pathLst>
                <a:path w="9918" h="1576779">
                  <a:moveTo>
                    <a:pt x="0" y="1576780"/>
                  </a:moveTo>
                  <a:lnTo>
                    <a:pt x="0" y="0"/>
                  </a:lnTo>
                </a:path>
              </a:pathLst>
            </a:custGeom>
            <a:ln w="9525" cap="sq">
              <a:solidFill>
                <a:srgbClr val="8B878B"/>
              </a:solidFill>
              <a:custDash>
                <a:ds d="225000" sp="225000"/>
              </a:custDash>
              <a:miter/>
            </a:ln>
          </p:spPr>
          <p:txBody>
            <a:bodyPr rtlCol="0" anchor="ctr"/>
            <a:lstStyle/>
            <a:p>
              <a:endParaRPr lang="en-US"/>
            </a:p>
          </p:txBody>
        </p:sp>
        <p:sp>
          <p:nvSpPr>
            <p:cNvPr id="188" name="Freeform 187">
              <a:extLst>
                <a:ext uri="{FF2B5EF4-FFF2-40B4-BE49-F238E27FC236}">
                  <a16:creationId xmlns:a16="http://schemas.microsoft.com/office/drawing/2014/main" id="{89BCD6CD-926B-8215-E173-F8009B6DDDC4}"/>
                </a:ext>
              </a:extLst>
            </p:cNvPr>
            <p:cNvSpPr/>
            <p:nvPr/>
          </p:nvSpPr>
          <p:spPr>
            <a:xfrm>
              <a:off x="9324843" y="2670350"/>
              <a:ext cx="9918" cy="1492861"/>
            </a:xfrm>
            <a:custGeom>
              <a:avLst/>
              <a:gdLst>
                <a:gd name="connsiteX0" fmla="*/ 0 w 9918"/>
                <a:gd name="connsiteY0" fmla="*/ 1492861 h 1492861"/>
                <a:gd name="connsiteX1" fmla="*/ 0 w 9918"/>
                <a:gd name="connsiteY1" fmla="*/ 0 h 1492861"/>
              </a:gdLst>
              <a:ahLst/>
              <a:cxnLst>
                <a:cxn ang="0">
                  <a:pos x="connsiteX0" y="connsiteY0"/>
                </a:cxn>
                <a:cxn ang="0">
                  <a:pos x="connsiteX1" y="connsiteY1"/>
                </a:cxn>
              </a:cxnLst>
              <a:rect l="l" t="t" r="r" b="b"/>
              <a:pathLst>
                <a:path w="9918" h="1492861">
                  <a:moveTo>
                    <a:pt x="0" y="1492861"/>
                  </a:moveTo>
                  <a:lnTo>
                    <a:pt x="0" y="0"/>
                  </a:lnTo>
                </a:path>
              </a:pathLst>
            </a:custGeom>
            <a:ln w="9525" cap="sq">
              <a:solidFill>
                <a:srgbClr val="8B878B"/>
              </a:solidFill>
              <a:custDash>
                <a:ds d="225000" sp="225000"/>
              </a:custDash>
              <a:miter/>
            </a:ln>
          </p:spPr>
          <p:txBody>
            <a:bodyPr rtlCol="0" anchor="ctr"/>
            <a:lstStyle/>
            <a:p>
              <a:endParaRPr lang="en-US"/>
            </a:p>
          </p:txBody>
        </p:sp>
      </p:grpSp>
      <p:grpSp>
        <p:nvGrpSpPr>
          <p:cNvPr id="189" name="Graphic 158">
            <a:extLst>
              <a:ext uri="{FF2B5EF4-FFF2-40B4-BE49-F238E27FC236}">
                <a16:creationId xmlns:a16="http://schemas.microsoft.com/office/drawing/2014/main" id="{40CA10F7-AA6C-4C75-2B66-B1A466732BAF}"/>
              </a:ext>
            </a:extLst>
          </p:cNvPr>
          <p:cNvGrpSpPr/>
          <p:nvPr/>
        </p:nvGrpSpPr>
        <p:grpSpPr>
          <a:xfrm>
            <a:off x="6828874" y="2352447"/>
            <a:ext cx="4572471" cy="359664"/>
            <a:chOff x="6828874" y="2352447"/>
            <a:chExt cx="4572471" cy="359664"/>
          </a:xfrm>
        </p:grpSpPr>
        <p:sp>
          <p:nvSpPr>
            <p:cNvPr id="190" name="Freeform 189">
              <a:extLst>
                <a:ext uri="{FF2B5EF4-FFF2-40B4-BE49-F238E27FC236}">
                  <a16:creationId xmlns:a16="http://schemas.microsoft.com/office/drawing/2014/main" id="{791445C3-1231-D718-BE8E-D7238F1C8F86}"/>
                </a:ext>
              </a:extLst>
            </p:cNvPr>
            <p:cNvSpPr/>
            <p:nvPr/>
          </p:nvSpPr>
          <p:spPr>
            <a:xfrm>
              <a:off x="6866565" y="2394307"/>
              <a:ext cx="4491335" cy="276042"/>
            </a:xfrm>
            <a:custGeom>
              <a:avLst/>
              <a:gdLst>
                <a:gd name="connsiteX0" fmla="*/ 0 w 4491335"/>
                <a:gd name="connsiteY0" fmla="*/ 0 h 276042"/>
                <a:gd name="connsiteX1" fmla="*/ 393380 w 4491335"/>
                <a:gd name="connsiteY1" fmla="*/ 0 h 276042"/>
                <a:gd name="connsiteX2" fmla="*/ 393380 w 4491335"/>
                <a:gd name="connsiteY2" fmla="*/ 63976 h 276042"/>
                <a:gd name="connsiteX3" fmla="*/ 485922 w 4491335"/>
                <a:gd name="connsiteY3" fmla="*/ 63976 h 276042"/>
                <a:gd name="connsiteX4" fmla="*/ 485922 w 4491335"/>
                <a:gd name="connsiteY4" fmla="*/ 128050 h 276042"/>
                <a:gd name="connsiteX5" fmla="*/ 760673 w 4491335"/>
                <a:gd name="connsiteY5" fmla="*/ 128050 h 276042"/>
                <a:gd name="connsiteX6" fmla="*/ 760673 w 4491335"/>
                <a:gd name="connsiteY6" fmla="*/ 192124 h 276042"/>
                <a:gd name="connsiteX7" fmla="*/ 1321681 w 4491335"/>
                <a:gd name="connsiteY7" fmla="*/ 192124 h 276042"/>
                <a:gd name="connsiteX8" fmla="*/ 1321681 w 4491335"/>
                <a:gd name="connsiteY8" fmla="*/ 276043 h 276042"/>
                <a:gd name="connsiteX9" fmla="*/ 4491336 w 4491335"/>
                <a:gd name="connsiteY9" fmla="*/ 276043 h 27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1335" h="276042">
                  <a:moveTo>
                    <a:pt x="0" y="0"/>
                  </a:moveTo>
                  <a:lnTo>
                    <a:pt x="393380" y="0"/>
                  </a:lnTo>
                  <a:lnTo>
                    <a:pt x="393380" y="63976"/>
                  </a:lnTo>
                  <a:lnTo>
                    <a:pt x="485922" y="63976"/>
                  </a:lnTo>
                  <a:lnTo>
                    <a:pt x="485922" y="128050"/>
                  </a:lnTo>
                  <a:lnTo>
                    <a:pt x="760673" y="128050"/>
                  </a:lnTo>
                  <a:lnTo>
                    <a:pt x="760673" y="192124"/>
                  </a:lnTo>
                  <a:lnTo>
                    <a:pt x="1321681" y="192124"/>
                  </a:lnTo>
                  <a:lnTo>
                    <a:pt x="1321681" y="276043"/>
                  </a:lnTo>
                  <a:lnTo>
                    <a:pt x="4491336" y="276043"/>
                  </a:lnTo>
                </a:path>
              </a:pathLst>
            </a:custGeom>
            <a:noFill/>
            <a:ln w="22312" cap="flat">
              <a:solidFill>
                <a:srgbClr val="C6573B"/>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1CAC5206-C056-BB48-42FA-AEAC92541FF0}"/>
                </a:ext>
              </a:extLst>
            </p:cNvPr>
            <p:cNvSpPr/>
            <p:nvPr/>
          </p:nvSpPr>
          <p:spPr>
            <a:xfrm>
              <a:off x="6828874" y="2387298"/>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4B135E0F-E977-DB60-B901-8AEE38323B09}"/>
                </a:ext>
              </a:extLst>
            </p:cNvPr>
            <p:cNvSpPr/>
            <p:nvPr/>
          </p:nvSpPr>
          <p:spPr>
            <a:xfrm>
              <a:off x="6863986" y="2352447"/>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C5DF4722-CF9F-055F-5B4B-024E6E3D2199}"/>
                </a:ext>
              </a:extLst>
            </p:cNvPr>
            <p:cNvSpPr/>
            <p:nvPr/>
          </p:nvSpPr>
          <p:spPr>
            <a:xfrm>
              <a:off x="6830362" y="2388482"/>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0ABFF94-46DD-D2F6-3B7E-9C93697D79E5}"/>
                </a:ext>
              </a:extLst>
            </p:cNvPr>
            <p:cNvSpPr/>
            <p:nvPr/>
          </p:nvSpPr>
          <p:spPr>
            <a:xfrm>
              <a:off x="6865375" y="2353533"/>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B768D1A-652B-A4F9-6963-8788D4D5BDB0}"/>
                </a:ext>
              </a:extLst>
            </p:cNvPr>
            <p:cNvSpPr/>
            <p:nvPr/>
          </p:nvSpPr>
          <p:spPr>
            <a:xfrm>
              <a:off x="7204896" y="2387298"/>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B268CC7D-6143-55E8-157D-C7F779881B09}"/>
                </a:ext>
              </a:extLst>
            </p:cNvPr>
            <p:cNvSpPr/>
            <p:nvPr/>
          </p:nvSpPr>
          <p:spPr>
            <a:xfrm>
              <a:off x="7239909" y="2352447"/>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B913039-F9A4-1466-5DBF-903B0188B331}"/>
                </a:ext>
              </a:extLst>
            </p:cNvPr>
            <p:cNvSpPr/>
            <p:nvPr/>
          </p:nvSpPr>
          <p:spPr>
            <a:xfrm>
              <a:off x="7206284" y="238848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ACC7195B-0263-70EF-5FAC-3709BD653E6D}"/>
                </a:ext>
              </a:extLst>
            </p:cNvPr>
            <p:cNvSpPr/>
            <p:nvPr/>
          </p:nvSpPr>
          <p:spPr>
            <a:xfrm>
              <a:off x="7241298" y="2353533"/>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567DE7BB-2C64-0D51-CCBB-B4CF08E04EEE}"/>
                </a:ext>
              </a:extLst>
            </p:cNvPr>
            <p:cNvSpPr/>
            <p:nvPr/>
          </p:nvSpPr>
          <p:spPr>
            <a:xfrm>
              <a:off x="7559096" y="2515446"/>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2218463A-0E98-DE5F-C8AA-84EE8546BB25}"/>
                </a:ext>
              </a:extLst>
            </p:cNvPr>
            <p:cNvSpPr/>
            <p:nvPr/>
          </p:nvSpPr>
          <p:spPr>
            <a:xfrm>
              <a:off x="7594209" y="2480496"/>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730E0D-69AB-B75A-C6D9-787729235D38}"/>
                </a:ext>
              </a:extLst>
            </p:cNvPr>
            <p:cNvSpPr/>
            <p:nvPr/>
          </p:nvSpPr>
          <p:spPr>
            <a:xfrm>
              <a:off x="7559096" y="251436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3FD82BD-779E-5286-ADD7-A88831FF2B3B}"/>
                </a:ext>
              </a:extLst>
            </p:cNvPr>
            <p:cNvSpPr/>
            <p:nvPr/>
          </p:nvSpPr>
          <p:spPr>
            <a:xfrm>
              <a:off x="7594209" y="2479410"/>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4D815FBA-DEF2-5F2B-21A9-F2DB7346EC2F}"/>
                </a:ext>
              </a:extLst>
            </p:cNvPr>
            <p:cNvSpPr/>
            <p:nvPr/>
          </p:nvSpPr>
          <p:spPr>
            <a:xfrm>
              <a:off x="7589448"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B906633E-93D2-5096-DB36-98F0E56A5B51}"/>
                </a:ext>
              </a:extLst>
            </p:cNvPr>
            <p:cNvSpPr/>
            <p:nvPr/>
          </p:nvSpPr>
          <p:spPr>
            <a:xfrm>
              <a:off x="7624561"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69CF1BB-6CC0-BDC5-4B36-784AC946A823}"/>
                </a:ext>
              </a:extLst>
            </p:cNvPr>
            <p:cNvSpPr/>
            <p:nvPr/>
          </p:nvSpPr>
          <p:spPr>
            <a:xfrm>
              <a:off x="7588059" y="2580508"/>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113332B-0308-626C-8894-8FDB50A7D913}"/>
                </a:ext>
              </a:extLst>
            </p:cNvPr>
            <p:cNvSpPr/>
            <p:nvPr/>
          </p:nvSpPr>
          <p:spPr>
            <a:xfrm>
              <a:off x="7623073"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3F0927F-011F-8C86-34D7-306347BCBB82}"/>
                </a:ext>
              </a:extLst>
            </p:cNvPr>
            <p:cNvSpPr/>
            <p:nvPr/>
          </p:nvSpPr>
          <p:spPr>
            <a:xfrm>
              <a:off x="7952476"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A924AA3-9FE3-8377-1255-17FB8C1C72A2}"/>
                </a:ext>
              </a:extLst>
            </p:cNvPr>
            <p:cNvSpPr/>
            <p:nvPr/>
          </p:nvSpPr>
          <p:spPr>
            <a:xfrm>
              <a:off x="7987490"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6920C749-8F58-2899-9D25-C06CAAA71BCB}"/>
                </a:ext>
              </a:extLst>
            </p:cNvPr>
            <p:cNvSpPr/>
            <p:nvPr/>
          </p:nvSpPr>
          <p:spPr>
            <a:xfrm>
              <a:off x="7952476" y="2580508"/>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84EFFA6-1178-6705-C7E4-DCD877C483FD}"/>
                </a:ext>
              </a:extLst>
            </p:cNvPr>
            <p:cNvSpPr/>
            <p:nvPr/>
          </p:nvSpPr>
          <p:spPr>
            <a:xfrm>
              <a:off x="7987490"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40CD7E29-F66F-F32B-FF3F-AC9056D8FA07}"/>
                </a:ext>
              </a:extLst>
            </p:cNvPr>
            <p:cNvSpPr/>
            <p:nvPr/>
          </p:nvSpPr>
          <p:spPr>
            <a:xfrm>
              <a:off x="7952476"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7FC9063E-34A3-E59D-4423-FD033B7E2A5C}"/>
                </a:ext>
              </a:extLst>
            </p:cNvPr>
            <p:cNvSpPr/>
            <p:nvPr/>
          </p:nvSpPr>
          <p:spPr>
            <a:xfrm>
              <a:off x="7987490"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3E2C2BE5-B94A-B274-F892-BC2271522BB8}"/>
                </a:ext>
              </a:extLst>
            </p:cNvPr>
            <p:cNvSpPr/>
            <p:nvPr/>
          </p:nvSpPr>
          <p:spPr>
            <a:xfrm>
              <a:off x="7952476" y="2580508"/>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D0401199-272F-2630-0906-BC977B131E35}"/>
                </a:ext>
              </a:extLst>
            </p:cNvPr>
            <p:cNvSpPr/>
            <p:nvPr/>
          </p:nvSpPr>
          <p:spPr>
            <a:xfrm>
              <a:off x="7987490"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32E0823D-06A2-D207-A546-CBF064D87CAA}"/>
                </a:ext>
              </a:extLst>
            </p:cNvPr>
            <p:cNvSpPr/>
            <p:nvPr/>
          </p:nvSpPr>
          <p:spPr>
            <a:xfrm>
              <a:off x="7959717"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4BD53CF2-D752-53E9-EFB3-AF661AF3D6C2}"/>
                </a:ext>
              </a:extLst>
            </p:cNvPr>
            <p:cNvSpPr/>
            <p:nvPr/>
          </p:nvSpPr>
          <p:spPr>
            <a:xfrm>
              <a:off x="7994730"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CB4AC74F-18D4-D857-DD32-BB3FBDEFFD02}"/>
                </a:ext>
              </a:extLst>
            </p:cNvPr>
            <p:cNvSpPr/>
            <p:nvPr/>
          </p:nvSpPr>
          <p:spPr>
            <a:xfrm>
              <a:off x="7958229" y="2580508"/>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F42E89BB-8FE9-5EB5-010E-297242B26CF8}"/>
                </a:ext>
              </a:extLst>
            </p:cNvPr>
            <p:cNvSpPr/>
            <p:nvPr/>
          </p:nvSpPr>
          <p:spPr>
            <a:xfrm>
              <a:off x="7993243"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8AE54AC8-4DFA-5D04-8CC0-041AEB7BD51C}"/>
                </a:ext>
              </a:extLst>
            </p:cNvPr>
            <p:cNvSpPr/>
            <p:nvPr/>
          </p:nvSpPr>
          <p:spPr>
            <a:xfrm>
              <a:off x="8144802" y="2579422"/>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368CA10-EC5F-8BEF-7342-C2A1024FDD59}"/>
                </a:ext>
              </a:extLst>
            </p:cNvPr>
            <p:cNvSpPr/>
            <p:nvPr/>
          </p:nvSpPr>
          <p:spPr>
            <a:xfrm>
              <a:off x="8179815"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B9D2D67D-CC00-CD71-E4C7-DC457CAF0B06}"/>
                </a:ext>
              </a:extLst>
            </p:cNvPr>
            <p:cNvSpPr/>
            <p:nvPr/>
          </p:nvSpPr>
          <p:spPr>
            <a:xfrm>
              <a:off x="8143314" y="2580508"/>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C66312BA-DB95-B712-BC06-DC5E37F2699F}"/>
                </a:ext>
              </a:extLst>
            </p:cNvPr>
            <p:cNvSpPr/>
            <p:nvPr/>
          </p:nvSpPr>
          <p:spPr>
            <a:xfrm>
              <a:off x="8178328"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8B22EB4B-88AB-29E8-D718-C4DEA88CEAE6}"/>
                </a:ext>
              </a:extLst>
            </p:cNvPr>
            <p:cNvSpPr/>
            <p:nvPr/>
          </p:nvSpPr>
          <p:spPr>
            <a:xfrm>
              <a:off x="8325523"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C2A3052D-3306-ACEC-6286-CB5E7C888144}"/>
                </a:ext>
              </a:extLst>
            </p:cNvPr>
            <p:cNvSpPr/>
            <p:nvPr/>
          </p:nvSpPr>
          <p:spPr>
            <a:xfrm>
              <a:off x="8360536"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003A1C0C-EC0B-9187-3396-077BBA05ABED}"/>
                </a:ext>
              </a:extLst>
            </p:cNvPr>
            <p:cNvSpPr/>
            <p:nvPr/>
          </p:nvSpPr>
          <p:spPr>
            <a:xfrm>
              <a:off x="8325523"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2CC1D70E-4E80-98DB-60AF-878E2F0EA49E}"/>
                </a:ext>
              </a:extLst>
            </p:cNvPr>
            <p:cNvSpPr/>
            <p:nvPr/>
          </p:nvSpPr>
          <p:spPr>
            <a:xfrm>
              <a:off x="8360536"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CDE1F82C-BAC9-8D4B-7C72-55AED1C7E765}"/>
                </a:ext>
              </a:extLst>
            </p:cNvPr>
            <p:cNvSpPr/>
            <p:nvPr/>
          </p:nvSpPr>
          <p:spPr>
            <a:xfrm>
              <a:off x="834288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D012D9A1-3915-DCF2-7A94-50F65E0C745E}"/>
                </a:ext>
              </a:extLst>
            </p:cNvPr>
            <p:cNvSpPr/>
            <p:nvPr/>
          </p:nvSpPr>
          <p:spPr>
            <a:xfrm>
              <a:off x="837789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4D399E67-2756-75E4-59A9-349A7D4F4337}"/>
                </a:ext>
              </a:extLst>
            </p:cNvPr>
            <p:cNvSpPr/>
            <p:nvPr/>
          </p:nvSpPr>
          <p:spPr>
            <a:xfrm>
              <a:off x="834288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5C0E5B55-07FE-F974-3A6B-674EBF1A76B4}"/>
                </a:ext>
              </a:extLst>
            </p:cNvPr>
            <p:cNvSpPr/>
            <p:nvPr/>
          </p:nvSpPr>
          <p:spPr>
            <a:xfrm>
              <a:off x="837789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05EF7F79-95E0-3FC8-D3CD-32F57B7CFD9F}"/>
                </a:ext>
              </a:extLst>
            </p:cNvPr>
            <p:cNvSpPr/>
            <p:nvPr/>
          </p:nvSpPr>
          <p:spPr>
            <a:xfrm>
              <a:off x="8433935"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CB158273-7E5A-93E9-177B-10A5EF1B1E2D}"/>
                </a:ext>
              </a:extLst>
            </p:cNvPr>
            <p:cNvSpPr/>
            <p:nvPr/>
          </p:nvSpPr>
          <p:spPr>
            <a:xfrm>
              <a:off x="8469048"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F9823C22-AC87-47B6-A870-FB2DB50E089B}"/>
                </a:ext>
              </a:extLst>
            </p:cNvPr>
            <p:cNvSpPr/>
            <p:nvPr/>
          </p:nvSpPr>
          <p:spPr>
            <a:xfrm>
              <a:off x="8432547"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C807C752-878B-F375-0DDD-70C635A6FD47}"/>
                </a:ext>
              </a:extLst>
            </p:cNvPr>
            <p:cNvSpPr/>
            <p:nvPr/>
          </p:nvSpPr>
          <p:spPr>
            <a:xfrm>
              <a:off x="846756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C973A698-C3E0-FB62-F87B-0C42F9E879BE}"/>
                </a:ext>
              </a:extLst>
            </p:cNvPr>
            <p:cNvSpPr/>
            <p:nvPr/>
          </p:nvSpPr>
          <p:spPr>
            <a:xfrm>
              <a:off x="8627749"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19233C25-8E87-7FA4-DBD2-72F4DC3B086E}"/>
                </a:ext>
              </a:extLst>
            </p:cNvPr>
            <p:cNvSpPr/>
            <p:nvPr/>
          </p:nvSpPr>
          <p:spPr>
            <a:xfrm>
              <a:off x="8662762"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8E9DA90D-991D-9515-2E20-EBF9502FE54B}"/>
                </a:ext>
              </a:extLst>
            </p:cNvPr>
            <p:cNvSpPr/>
            <p:nvPr/>
          </p:nvSpPr>
          <p:spPr>
            <a:xfrm>
              <a:off x="8629237"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EB7C6204-CF62-FC58-374A-00F7B49E181F}"/>
                </a:ext>
              </a:extLst>
            </p:cNvPr>
            <p:cNvSpPr/>
            <p:nvPr/>
          </p:nvSpPr>
          <p:spPr>
            <a:xfrm>
              <a:off x="866425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80D56340-B90F-FD31-2822-82068DE8D709}"/>
                </a:ext>
              </a:extLst>
            </p:cNvPr>
            <p:cNvSpPr/>
            <p:nvPr/>
          </p:nvSpPr>
          <p:spPr>
            <a:xfrm>
              <a:off x="8636378"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D9AC3A4D-2AA8-E337-FADE-6C3850D505F9}"/>
                </a:ext>
              </a:extLst>
            </p:cNvPr>
            <p:cNvSpPr/>
            <p:nvPr/>
          </p:nvSpPr>
          <p:spPr>
            <a:xfrm>
              <a:off x="8671392"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E878016-C6F0-EA0B-CAFE-E26FA4BC8E91}"/>
                </a:ext>
              </a:extLst>
            </p:cNvPr>
            <p:cNvSpPr/>
            <p:nvPr/>
          </p:nvSpPr>
          <p:spPr>
            <a:xfrm>
              <a:off x="8634990"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68AC8800-68BC-E1EF-9DC7-986BB229F02F}"/>
                </a:ext>
              </a:extLst>
            </p:cNvPr>
            <p:cNvSpPr/>
            <p:nvPr/>
          </p:nvSpPr>
          <p:spPr>
            <a:xfrm>
              <a:off x="8670003"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F6C2028C-283D-F9D9-9BFA-DD341CB4D654}"/>
                </a:ext>
              </a:extLst>
            </p:cNvPr>
            <p:cNvSpPr/>
            <p:nvPr/>
          </p:nvSpPr>
          <p:spPr>
            <a:xfrm>
              <a:off x="8652347"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C6992D-AF5E-890E-8477-F5F232A9D1A6}"/>
                </a:ext>
              </a:extLst>
            </p:cNvPr>
            <p:cNvSpPr/>
            <p:nvPr/>
          </p:nvSpPr>
          <p:spPr>
            <a:xfrm>
              <a:off x="868736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3316D757-F025-DC93-9134-0555266B04EF}"/>
                </a:ext>
              </a:extLst>
            </p:cNvPr>
            <p:cNvSpPr/>
            <p:nvPr/>
          </p:nvSpPr>
          <p:spPr>
            <a:xfrm>
              <a:off x="8652347"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ED24FA1-B438-6B16-F15F-9535C3B046D1}"/>
                </a:ext>
              </a:extLst>
            </p:cNvPr>
            <p:cNvSpPr/>
            <p:nvPr/>
          </p:nvSpPr>
          <p:spPr>
            <a:xfrm>
              <a:off x="868736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2B8650-6543-53DF-3C7B-0D7BC3A7F22F}"/>
                </a:ext>
              </a:extLst>
            </p:cNvPr>
            <p:cNvSpPr/>
            <p:nvPr/>
          </p:nvSpPr>
          <p:spPr>
            <a:xfrm>
              <a:off x="871305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00E40386-16A5-C679-FAE4-EB9A24E8D2E2}"/>
                </a:ext>
              </a:extLst>
            </p:cNvPr>
            <p:cNvSpPr/>
            <p:nvPr/>
          </p:nvSpPr>
          <p:spPr>
            <a:xfrm>
              <a:off x="874806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AB3CABC-8110-63AF-0B51-6214B1A7ECB0}"/>
                </a:ext>
              </a:extLst>
            </p:cNvPr>
            <p:cNvSpPr/>
            <p:nvPr/>
          </p:nvSpPr>
          <p:spPr>
            <a:xfrm>
              <a:off x="871305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D1C60EE2-B56F-6762-DB13-FB2D7356067D}"/>
                </a:ext>
              </a:extLst>
            </p:cNvPr>
            <p:cNvSpPr/>
            <p:nvPr/>
          </p:nvSpPr>
          <p:spPr>
            <a:xfrm>
              <a:off x="874806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CC6283A-E4DE-9154-4553-29AC62122363}"/>
                </a:ext>
              </a:extLst>
            </p:cNvPr>
            <p:cNvSpPr/>
            <p:nvPr/>
          </p:nvSpPr>
          <p:spPr>
            <a:xfrm>
              <a:off x="8901012"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871AFF1-E3F2-0E99-7B6F-E13C5677D838}"/>
                </a:ext>
              </a:extLst>
            </p:cNvPr>
            <p:cNvSpPr/>
            <p:nvPr/>
          </p:nvSpPr>
          <p:spPr>
            <a:xfrm>
              <a:off x="893602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6C917EA-E86E-77AB-5C5F-F78C8477D360}"/>
                </a:ext>
              </a:extLst>
            </p:cNvPr>
            <p:cNvSpPr/>
            <p:nvPr/>
          </p:nvSpPr>
          <p:spPr>
            <a:xfrm>
              <a:off x="8901012"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A8363B6-79B5-2FD2-1F12-3B4994DFEDF3}"/>
                </a:ext>
              </a:extLst>
            </p:cNvPr>
            <p:cNvSpPr/>
            <p:nvPr/>
          </p:nvSpPr>
          <p:spPr>
            <a:xfrm>
              <a:off x="893602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CE5541A8-E398-3CA1-6D97-00B6B15A1B98}"/>
                </a:ext>
              </a:extLst>
            </p:cNvPr>
            <p:cNvSpPr/>
            <p:nvPr/>
          </p:nvSpPr>
          <p:spPr>
            <a:xfrm>
              <a:off x="917725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C73A8BFD-923F-550F-063F-F2E006372FA3}"/>
                </a:ext>
              </a:extLst>
            </p:cNvPr>
            <p:cNvSpPr/>
            <p:nvPr/>
          </p:nvSpPr>
          <p:spPr>
            <a:xfrm>
              <a:off x="921226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A09D0E0F-E3AE-3950-BE9A-BAB0D68C633E}"/>
                </a:ext>
              </a:extLst>
            </p:cNvPr>
            <p:cNvSpPr/>
            <p:nvPr/>
          </p:nvSpPr>
          <p:spPr>
            <a:xfrm>
              <a:off x="9175763"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833386E2-C5D6-56C4-0379-D417C3D58596}"/>
                </a:ext>
              </a:extLst>
            </p:cNvPr>
            <p:cNvSpPr/>
            <p:nvPr/>
          </p:nvSpPr>
          <p:spPr>
            <a:xfrm>
              <a:off x="9210776"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E4587B2-D211-D178-7338-EE4A3B7B335C}"/>
                </a:ext>
              </a:extLst>
            </p:cNvPr>
            <p:cNvSpPr/>
            <p:nvPr/>
          </p:nvSpPr>
          <p:spPr>
            <a:xfrm>
              <a:off x="9183004"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213968D-9A3E-D481-5C4E-A041326ABAD6}"/>
                </a:ext>
              </a:extLst>
            </p:cNvPr>
            <p:cNvSpPr/>
            <p:nvPr/>
          </p:nvSpPr>
          <p:spPr>
            <a:xfrm>
              <a:off x="9218017"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9E96723E-A12D-1084-99EE-184044462EE4}"/>
                </a:ext>
              </a:extLst>
            </p:cNvPr>
            <p:cNvSpPr/>
            <p:nvPr/>
          </p:nvSpPr>
          <p:spPr>
            <a:xfrm>
              <a:off x="9184492"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DA495C3-9D42-3F5B-36DA-8A7ED328FF6E}"/>
                </a:ext>
              </a:extLst>
            </p:cNvPr>
            <p:cNvSpPr/>
            <p:nvPr/>
          </p:nvSpPr>
          <p:spPr>
            <a:xfrm>
              <a:off x="921950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98D9FAF-E913-346C-3F25-3F3C7A889F82}"/>
                </a:ext>
              </a:extLst>
            </p:cNvPr>
            <p:cNvSpPr/>
            <p:nvPr/>
          </p:nvSpPr>
          <p:spPr>
            <a:xfrm>
              <a:off x="9187368"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EA6434C5-F5F2-F3B4-4B58-C91A265C398C}"/>
                </a:ext>
              </a:extLst>
            </p:cNvPr>
            <p:cNvSpPr/>
            <p:nvPr/>
          </p:nvSpPr>
          <p:spPr>
            <a:xfrm>
              <a:off x="922238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9F85D8E3-9514-C4E8-0BDF-BF5041E67A55}"/>
                </a:ext>
              </a:extLst>
            </p:cNvPr>
            <p:cNvSpPr/>
            <p:nvPr/>
          </p:nvSpPr>
          <p:spPr>
            <a:xfrm>
              <a:off x="9187368"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B37B6F14-BCB7-538B-2183-63CCB226B29D}"/>
                </a:ext>
              </a:extLst>
            </p:cNvPr>
            <p:cNvSpPr/>
            <p:nvPr/>
          </p:nvSpPr>
          <p:spPr>
            <a:xfrm>
              <a:off x="922238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E276D754-6E1C-3C67-3BC1-DBEDA4B2025C}"/>
                </a:ext>
              </a:extLst>
            </p:cNvPr>
            <p:cNvSpPr/>
            <p:nvPr/>
          </p:nvSpPr>
          <p:spPr>
            <a:xfrm>
              <a:off x="9275546"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B83E5E8F-3E3E-6F63-A8C7-35D315A3CE03}"/>
                </a:ext>
              </a:extLst>
            </p:cNvPr>
            <p:cNvSpPr/>
            <p:nvPr/>
          </p:nvSpPr>
          <p:spPr>
            <a:xfrm>
              <a:off x="931056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8D23665-BDA0-2956-3AC9-EDE20A0BC027}"/>
                </a:ext>
              </a:extLst>
            </p:cNvPr>
            <p:cNvSpPr/>
            <p:nvPr/>
          </p:nvSpPr>
          <p:spPr>
            <a:xfrm>
              <a:off x="9274058"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68AFF7ED-A0BC-5F97-9648-25133F49108E}"/>
                </a:ext>
              </a:extLst>
            </p:cNvPr>
            <p:cNvSpPr/>
            <p:nvPr/>
          </p:nvSpPr>
          <p:spPr>
            <a:xfrm>
              <a:off x="930917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3D99D537-9143-EF1B-A913-70D1365AF059}"/>
                </a:ext>
              </a:extLst>
            </p:cNvPr>
            <p:cNvSpPr/>
            <p:nvPr/>
          </p:nvSpPr>
          <p:spPr>
            <a:xfrm>
              <a:off x="9466384"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ADC8A81C-6432-83BB-BF67-EBA4315647CE}"/>
                </a:ext>
              </a:extLst>
            </p:cNvPr>
            <p:cNvSpPr/>
            <p:nvPr/>
          </p:nvSpPr>
          <p:spPr>
            <a:xfrm>
              <a:off x="9501397"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2449F5E6-83CC-6EC0-E4BD-13E92DCB8FA5}"/>
                </a:ext>
              </a:extLst>
            </p:cNvPr>
            <p:cNvSpPr/>
            <p:nvPr/>
          </p:nvSpPr>
          <p:spPr>
            <a:xfrm>
              <a:off x="9464995"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211B2C02-366C-704E-9904-06E64BA509A1}"/>
                </a:ext>
              </a:extLst>
            </p:cNvPr>
            <p:cNvSpPr/>
            <p:nvPr/>
          </p:nvSpPr>
          <p:spPr>
            <a:xfrm>
              <a:off x="9500009"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E0473601-B977-F5DB-6B76-2F56246CFEAD}"/>
                </a:ext>
              </a:extLst>
            </p:cNvPr>
            <p:cNvSpPr/>
            <p:nvPr/>
          </p:nvSpPr>
          <p:spPr>
            <a:xfrm>
              <a:off x="9755617"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6D0E40B-6C1F-51F3-71F4-7299A92FEE51}"/>
                </a:ext>
              </a:extLst>
            </p:cNvPr>
            <p:cNvSpPr/>
            <p:nvPr/>
          </p:nvSpPr>
          <p:spPr>
            <a:xfrm>
              <a:off x="979063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62BB071B-5102-DBDF-FF26-7C2DA3AC79BC}"/>
                </a:ext>
              </a:extLst>
            </p:cNvPr>
            <p:cNvSpPr/>
            <p:nvPr/>
          </p:nvSpPr>
          <p:spPr>
            <a:xfrm>
              <a:off x="9754228"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54F3A3E3-88D0-06DA-DE2F-2D17DA1114C2}"/>
                </a:ext>
              </a:extLst>
            </p:cNvPr>
            <p:cNvSpPr/>
            <p:nvPr/>
          </p:nvSpPr>
          <p:spPr>
            <a:xfrm>
              <a:off x="978924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113AE59A-EFB3-D41B-19FA-E93F63BE625B}"/>
                </a:ext>
              </a:extLst>
            </p:cNvPr>
            <p:cNvSpPr/>
            <p:nvPr/>
          </p:nvSpPr>
          <p:spPr>
            <a:xfrm>
              <a:off x="10034732"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0BBBF415-09AA-4A44-44E0-487FB10954BB}"/>
                </a:ext>
              </a:extLst>
            </p:cNvPr>
            <p:cNvSpPr/>
            <p:nvPr/>
          </p:nvSpPr>
          <p:spPr>
            <a:xfrm>
              <a:off x="1006974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AB51000A-457E-84A4-3CB9-AEFA7AA9BFC1}"/>
                </a:ext>
              </a:extLst>
            </p:cNvPr>
            <p:cNvSpPr/>
            <p:nvPr/>
          </p:nvSpPr>
          <p:spPr>
            <a:xfrm>
              <a:off x="10034732"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D552EDAF-1623-F706-5FFB-3E78BBF86C6B}"/>
                </a:ext>
              </a:extLst>
            </p:cNvPr>
            <p:cNvSpPr/>
            <p:nvPr/>
          </p:nvSpPr>
          <p:spPr>
            <a:xfrm>
              <a:off x="1006974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B56A1209-5F5F-2FCB-A635-DBA1C8B9790C}"/>
                </a:ext>
              </a:extLst>
            </p:cNvPr>
            <p:cNvSpPr/>
            <p:nvPr/>
          </p:nvSpPr>
          <p:spPr>
            <a:xfrm>
              <a:off x="10044849"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77C1183E-8D68-145E-66C6-F1596709436E}"/>
                </a:ext>
              </a:extLst>
            </p:cNvPr>
            <p:cNvSpPr/>
            <p:nvPr/>
          </p:nvSpPr>
          <p:spPr>
            <a:xfrm>
              <a:off x="10079862"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64C20002-BDD1-CCC2-0887-BFE79BFA9827}"/>
                </a:ext>
              </a:extLst>
            </p:cNvPr>
            <p:cNvSpPr/>
            <p:nvPr/>
          </p:nvSpPr>
          <p:spPr>
            <a:xfrm>
              <a:off x="10046238"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8A470F28-41FE-0243-1CF1-29C07AE0558C}"/>
                </a:ext>
              </a:extLst>
            </p:cNvPr>
            <p:cNvSpPr/>
            <p:nvPr/>
          </p:nvSpPr>
          <p:spPr>
            <a:xfrm>
              <a:off x="1008125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B8B0F011-376D-B190-F467-B93C396E4F77}"/>
                </a:ext>
              </a:extLst>
            </p:cNvPr>
            <p:cNvSpPr/>
            <p:nvPr/>
          </p:nvSpPr>
          <p:spPr>
            <a:xfrm>
              <a:off x="10334081"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4E14E402-BB80-51AE-F51C-8F0635D4AABD}"/>
                </a:ext>
              </a:extLst>
            </p:cNvPr>
            <p:cNvSpPr/>
            <p:nvPr/>
          </p:nvSpPr>
          <p:spPr>
            <a:xfrm>
              <a:off x="10369095"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054279EC-1AC0-CCBA-F8C9-E8623B4C886F}"/>
                </a:ext>
              </a:extLst>
            </p:cNvPr>
            <p:cNvSpPr/>
            <p:nvPr/>
          </p:nvSpPr>
          <p:spPr>
            <a:xfrm>
              <a:off x="10335470"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69EF43FE-3BF6-6569-E81B-7FB9BDED51B1}"/>
                </a:ext>
              </a:extLst>
            </p:cNvPr>
            <p:cNvSpPr/>
            <p:nvPr/>
          </p:nvSpPr>
          <p:spPr>
            <a:xfrm>
              <a:off x="10370483"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D1553629-C878-64CB-F967-C9699DB6A6F3}"/>
                </a:ext>
              </a:extLst>
            </p:cNvPr>
            <p:cNvSpPr/>
            <p:nvPr/>
          </p:nvSpPr>
          <p:spPr>
            <a:xfrm>
              <a:off x="11317333"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B6ABE186-E0CD-EBA8-9C1A-0AFB908F7EF5}"/>
                </a:ext>
              </a:extLst>
            </p:cNvPr>
            <p:cNvSpPr/>
            <p:nvPr/>
          </p:nvSpPr>
          <p:spPr>
            <a:xfrm>
              <a:off x="11352346"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D780A725-2C62-E89A-1CE4-5AD8C7E544B8}"/>
                </a:ext>
              </a:extLst>
            </p:cNvPr>
            <p:cNvSpPr/>
            <p:nvPr/>
          </p:nvSpPr>
          <p:spPr>
            <a:xfrm>
              <a:off x="11315845"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C0823056-661E-5BBA-F39E-DF695F94533D}"/>
                </a:ext>
              </a:extLst>
            </p:cNvPr>
            <p:cNvSpPr/>
            <p:nvPr/>
          </p:nvSpPr>
          <p:spPr>
            <a:xfrm>
              <a:off x="11350858"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F723B028-FF65-745F-9EFC-D29BC9FEF7D2}"/>
                </a:ext>
              </a:extLst>
            </p:cNvPr>
            <p:cNvSpPr/>
            <p:nvPr/>
          </p:nvSpPr>
          <p:spPr>
            <a:xfrm>
              <a:off x="6828874" y="2387298"/>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E2818982-562C-49C2-883E-70E727C5E77C}"/>
                </a:ext>
              </a:extLst>
            </p:cNvPr>
            <p:cNvSpPr/>
            <p:nvPr/>
          </p:nvSpPr>
          <p:spPr>
            <a:xfrm>
              <a:off x="6863986" y="2352447"/>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82625717-2F7F-2045-EF4C-09AA6629232B}"/>
                </a:ext>
              </a:extLst>
            </p:cNvPr>
            <p:cNvSpPr/>
            <p:nvPr/>
          </p:nvSpPr>
          <p:spPr>
            <a:xfrm>
              <a:off x="6830362" y="2388482"/>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B47CE6A9-B893-E7B3-605F-72A546FC6C5B}"/>
                </a:ext>
              </a:extLst>
            </p:cNvPr>
            <p:cNvSpPr/>
            <p:nvPr/>
          </p:nvSpPr>
          <p:spPr>
            <a:xfrm>
              <a:off x="6865375" y="2353533"/>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4B66860-4341-3390-7C4B-817B074FF4CB}"/>
                </a:ext>
              </a:extLst>
            </p:cNvPr>
            <p:cNvSpPr/>
            <p:nvPr/>
          </p:nvSpPr>
          <p:spPr>
            <a:xfrm>
              <a:off x="7204896" y="2387298"/>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F71916E9-3423-58B1-08B6-BC2BF020A20D}"/>
                </a:ext>
              </a:extLst>
            </p:cNvPr>
            <p:cNvSpPr/>
            <p:nvPr/>
          </p:nvSpPr>
          <p:spPr>
            <a:xfrm>
              <a:off x="7239909" y="2352447"/>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203301A7-5C8D-14D7-E4F6-3333DFA01542}"/>
                </a:ext>
              </a:extLst>
            </p:cNvPr>
            <p:cNvSpPr/>
            <p:nvPr/>
          </p:nvSpPr>
          <p:spPr>
            <a:xfrm>
              <a:off x="7206284" y="238848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9849128F-62F6-85D1-639C-FB76C9D9F1A5}"/>
                </a:ext>
              </a:extLst>
            </p:cNvPr>
            <p:cNvSpPr/>
            <p:nvPr/>
          </p:nvSpPr>
          <p:spPr>
            <a:xfrm>
              <a:off x="7241298" y="2353533"/>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4C0028EA-6DEC-CB4E-9BAD-8D1A6ABDFE81}"/>
                </a:ext>
              </a:extLst>
            </p:cNvPr>
            <p:cNvSpPr/>
            <p:nvPr/>
          </p:nvSpPr>
          <p:spPr>
            <a:xfrm>
              <a:off x="7559096" y="2515446"/>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E4EC5100-A873-CF1A-EA23-05E4C7A18FDE}"/>
                </a:ext>
              </a:extLst>
            </p:cNvPr>
            <p:cNvSpPr/>
            <p:nvPr/>
          </p:nvSpPr>
          <p:spPr>
            <a:xfrm>
              <a:off x="7594209" y="2480496"/>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99217346-863A-DA34-6ECA-66B5A4404E86}"/>
                </a:ext>
              </a:extLst>
            </p:cNvPr>
            <p:cNvSpPr/>
            <p:nvPr/>
          </p:nvSpPr>
          <p:spPr>
            <a:xfrm>
              <a:off x="7559096" y="251436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F8D219A8-9667-D03C-EE0C-AF68D97D4B2C}"/>
                </a:ext>
              </a:extLst>
            </p:cNvPr>
            <p:cNvSpPr/>
            <p:nvPr/>
          </p:nvSpPr>
          <p:spPr>
            <a:xfrm>
              <a:off x="7594209" y="2479410"/>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B9E53779-4E7C-CE82-E135-F6EA64DC3DED}"/>
                </a:ext>
              </a:extLst>
            </p:cNvPr>
            <p:cNvSpPr/>
            <p:nvPr/>
          </p:nvSpPr>
          <p:spPr>
            <a:xfrm>
              <a:off x="7589448"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9BC7675F-DE52-905B-A78F-AE7194DC09A9}"/>
                </a:ext>
              </a:extLst>
            </p:cNvPr>
            <p:cNvSpPr/>
            <p:nvPr/>
          </p:nvSpPr>
          <p:spPr>
            <a:xfrm>
              <a:off x="7624561"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E2E86E74-C867-1811-039E-57B26061F816}"/>
                </a:ext>
              </a:extLst>
            </p:cNvPr>
            <p:cNvSpPr/>
            <p:nvPr/>
          </p:nvSpPr>
          <p:spPr>
            <a:xfrm>
              <a:off x="7588059" y="2580508"/>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ECFB5652-6AC3-79A5-9A54-EBCF13541643}"/>
                </a:ext>
              </a:extLst>
            </p:cNvPr>
            <p:cNvSpPr/>
            <p:nvPr/>
          </p:nvSpPr>
          <p:spPr>
            <a:xfrm>
              <a:off x="7623073"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23FACC7E-A0F4-CC4F-5B2B-7DCBA4F7DF2F}"/>
                </a:ext>
              </a:extLst>
            </p:cNvPr>
            <p:cNvSpPr/>
            <p:nvPr/>
          </p:nvSpPr>
          <p:spPr>
            <a:xfrm>
              <a:off x="7952476"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8583D11-D397-97B4-22FB-771764705CE3}"/>
                </a:ext>
              </a:extLst>
            </p:cNvPr>
            <p:cNvSpPr/>
            <p:nvPr/>
          </p:nvSpPr>
          <p:spPr>
            <a:xfrm>
              <a:off x="7987490"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6FA0792-91A7-B46B-6993-8E1C37E6A60E}"/>
                </a:ext>
              </a:extLst>
            </p:cNvPr>
            <p:cNvSpPr/>
            <p:nvPr/>
          </p:nvSpPr>
          <p:spPr>
            <a:xfrm>
              <a:off x="7952476" y="2580508"/>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9A92B943-F762-4E5A-8B88-85E87F6832A7}"/>
                </a:ext>
              </a:extLst>
            </p:cNvPr>
            <p:cNvSpPr/>
            <p:nvPr/>
          </p:nvSpPr>
          <p:spPr>
            <a:xfrm>
              <a:off x="7987490"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4B8136C5-69B2-7414-0F6D-C7B577ECD165}"/>
                </a:ext>
              </a:extLst>
            </p:cNvPr>
            <p:cNvSpPr/>
            <p:nvPr/>
          </p:nvSpPr>
          <p:spPr>
            <a:xfrm>
              <a:off x="7952476"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D1352106-706A-0A23-86AA-E72801D22756}"/>
                </a:ext>
              </a:extLst>
            </p:cNvPr>
            <p:cNvSpPr/>
            <p:nvPr/>
          </p:nvSpPr>
          <p:spPr>
            <a:xfrm>
              <a:off x="7987490"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F8B03626-1149-EB6F-D8E7-B58C4A684AB9}"/>
                </a:ext>
              </a:extLst>
            </p:cNvPr>
            <p:cNvSpPr/>
            <p:nvPr/>
          </p:nvSpPr>
          <p:spPr>
            <a:xfrm>
              <a:off x="7952476" y="2580508"/>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6BA2A0B0-F42F-48D7-81AE-8051125FC507}"/>
                </a:ext>
              </a:extLst>
            </p:cNvPr>
            <p:cNvSpPr/>
            <p:nvPr/>
          </p:nvSpPr>
          <p:spPr>
            <a:xfrm>
              <a:off x="7987490"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5FB032D2-3B1F-501F-88D6-C910762A3750}"/>
                </a:ext>
              </a:extLst>
            </p:cNvPr>
            <p:cNvSpPr/>
            <p:nvPr/>
          </p:nvSpPr>
          <p:spPr>
            <a:xfrm>
              <a:off x="7959717" y="2579422"/>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EDFED221-1B39-7DAB-BC9E-24718AB2D382}"/>
                </a:ext>
              </a:extLst>
            </p:cNvPr>
            <p:cNvSpPr/>
            <p:nvPr/>
          </p:nvSpPr>
          <p:spPr>
            <a:xfrm>
              <a:off x="7994730"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B912BB40-DF9C-DF76-9905-8FAD47C6F303}"/>
                </a:ext>
              </a:extLst>
            </p:cNvPr>
            <p:cNvSpPr/>
            <p:nvPr/>
          </p:nvSpPr>
          <p:spPr>
            <a:xfrm>
              <a:off x="7958229" y="2580508"/>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F3D69EB-B200-F09E-A87C-8277D7044DA1}"/>
                </a:ext>
              </a:extLst>
            </p:cNvPr>
            <p:cNvSpPr/>
            <p:nvPr/>
          </p:nvSpPr>
          <p:spPr>
            <a:xfrm>
              <a:off x="7993243"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4D34BCD-48D7-B51C-5F95-7FFA3FF44C11}"/>
                </a:ext>
              </a:extLst>
            </p:cNvPr>
            <p:cNvSpPr/>
            <p:nvPr/>
          </p:nvSpPr>
          <p:spPr>
            <a:xfrm>
              <a:off x="8144802" y="2579422"/>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41A0AD1C-DF01-5C2F-51D7-084F110893BD}"/>
                </a:ext>
              </a:extLst>
            </p:cNvPr>
            <p:cNvSpPr/>
            <p:nvPr/>
          </p:nvSpPr>
          <p:spPr>
            <a:xfrm>
              <a:off x="8179815" y="2544571"/>
              <a:ext cx="13985" cy="83721"/>
            </a:xfrm>
            <a:custGeom>
              <a:avLst/>
              <a:gdLst>
                <a:gd name="connsiteX0" fmla="*/ 0 w 13985"/>
                <a:gd name="connsiteY0" fmla="*/ 0 h 83721"/>
                <a:gd name="connsiteX1" fmla="*/ 13986 w 13985"/>
                <a:gd name="connsiteY1" fmla="*/ 0 h 83721"/>
                <a:gd name="connsiteX2" fmla="*/ 13986 w 13985"/>
                <a:gd name="connsiteY2" fmla="*/ 83721 h 83721"/>
                <a:gd name="connsiteX3" fmla="*/ 0 w 13985"/>
                <a:gd name="connsiteY3" fmla="*/ 83721 h 83721"/>
              </a:gdLst>
              <a:ahLst/>
              <a:cxnLst>
                <a:cxn ang="0">
                  <a:pos x="connsiteX0" y="connsiteY0"/>
                </a:cxn>
                <a:cxn ang="0">
                  <a:pos x="connsiteX1" y="connsiteY1"/>
                </a:cxn>
                <a:cxn ang="0">
                  <a:pos x="connsiteX2" y="connsiteY2"/>
                </a:cxn>
                <a:cxn ang="0">
                  <a:pos x="connsiteX3" y="connsiteY3"/>
                </a:cxn>
              </a:cxnLst>
              <a:rect l="l" t="t" r="r" b="b"/>
              <a:pathLst>
                <a:path w="13985" h="83721">
                  <a:moveTo>
                    <a:pt x="0" y="0"/>
                  </a:moveTo>
                  <a:lnTo>
                    <a:pt x="13986" y="0"/>
                  </a:lnTo>
                  <a:lnTo>
                    <a:pt x="13986" y="83721"/>
                  </a:lnTo>
                  <a:lnTo>
                    <a:pt x="0" y="83721"/>
                  </a:lnTo>
                  <a:close/>
                </a:path>
              </a:pathLst>
            </a:custGeom>
            <a:solidFill>
              <a:srgbClr val="C6573B"/>
            </a:solidFill>
            <a:ln w="991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FB693B07-3CCF-5119-8DA1-6CBF65EC185D}"/>
                </a:ext>
              </a:extLst>
            </p:cNvPr>
            <p:cNvSpPr/>
            <p:nvPr/>
          </p:nvSpPr>
          <p:spPr>
            <a:xfrm>
              <a:off x="8143314" y="2580508"/>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3CD6F07E-9F69-0392-44A6-55DBD4F98344}"/>
                </a:ext>
              </a:extLst>
            </p:cNvPr>
            <p:cNvSpPr/>
            <p:nvPr/>
          </p:nvSpPr>
          <p:spPr>
            <a:xfrm>
              <a:off x="8178328" y="2545657"/>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6DF7A99-8F7D-C415-D031-3A245D130094}"/>
                </a:ext>
              </a:extLst>
            </p:cNvPr>
            <p:cNvSpPr/>
            <p:nvPr/>
          </p:nvSpPr>
          <p:spPr>
            <a:xfrm>
              <a:off x="8325523"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7B7D8C8-4368-24AF-C3F8-91AA6D744F8A}"/>
                </a:ext>
              </a:extLst>
            </p:cNvPr>
            <p:cNvSpPr/>
            <p:nvPr/>
          </p:nvSpPr>
          <p:spPr>
            <a:xfrm>
              <a:off x="8360536"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2C42281-B2FF-C5C3-B40A-135D922C1633}"/>
                </a:ext>
              </a:extLst>
            </p:cNvPr>
            <p:cNvSpPr/>
            <p:nvPr/>
          </p:nvSpPr>
          <p:spPr>
            <a:xfrm>
              <a:off x="8325523"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AB77C7CF-0535-64A8-0D21-AEC5FB8A407F}"/>
                </a:ext>
              </a:extLst>
            </p:cNvPr>
            <p:cNvSpPr/>
            <p:nvPr/>
          </p:nvSpPr>
          <p:spPr>
            <a:xfrm>
              <a:off x="8360536"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4069BD6A-945B-126F-2E28-C5FDE363D2B6}"/>
                </a:ext>
              </a:extLst>
            </p:cNvPr>
            <p:cNvSpPr/>
            <p:nvPr/>
          </p:nvSpPr>
          <p:spPr>
            <a:xfrm>
              <a:off x="834288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4FF67FF-9B00-154F-57BF-FD0AF1DD992C}"/>
                </a:ext>
              </a:extLst>
            </p:cNvPr>
            <p:cNvSpPr/>
            <p:nvPr/>
          </p:nvSpPr>
          <p:spPr>
            <a:xfrm>
              <a:off x="837789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C493167-04C1-4A64-54A4-77CF7369C1A9}"/>
                </a:ext>
              </a:extLst>
            </p:cNvPr>
            <p:cNvSpPr/>
            <p:nvPr/>
          </p:nvSpPr>
          <p:spPr>
            <a:xfrm>
              <a:off x="834288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FEB011C1-09B3-8A51-43B8-7B5A0DB9DC4D}"/>
                </a:ext>
              </a:extLst>
            </p:cNvPr>
            <p:cNvSpPr/>
            <p:nvPr/>
          </p:nvSpPr>
          <p:spPr>
            <a:xfrm>
              <a:off x="837789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9F166C04-985D-09A0-BEF9-981390EED9F7}"/>
                </a:ext>
              </a:extLst>
            </p:cNvPr>
            <p:cNvSpPr/>
            <p:nvPr/>
          </p:nvSpPr>
          <p:spPr>
            <a:xfrm>
              <a:off x="8433935"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91997ABD-1B9D-3065-8CF3-2F8F14B116E0}"/>
                </a:ext>
              </a:extLst>
            </p:cNvPr>
            <p:cNvSpPr/>
            <p:nvPr/>
          </p:nvSpPr>
          <p:spPr>
            <a:xfrm>
              <a:off x="8469048"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CB1732-030D-74ED-5158-1A2AB6B4F7EC}"/>
                </a:ext>
              </a:extLst>
            </p:cNvPr>
            <p:cNvSpPr/>
            <p:nvPr/>
          </p:nvSpPr>
          <p:spPr>
            <a:xfrm>
              <a:off x="8432547"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854787B1-1239-2B6F-4E1D-4808CB860FC3}"/>
                </a:ext>
              </a:extLst>
            </p:cNvPr>
            <p:cNvSpPr/>
            <p:nvPr/>
          </p:nvSpPr>
          <p:spPr>
            <a:xfrm>
              <a:off x="846756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CD73598F-B99F-6DEC-0EA0-371B77746FB4}"/>
                </a:ext>
              </a:extLst>
            </p:cNvPr>
            <p:cNvSpPr/>
            <p:nvPr/>
          </p:nvSpPr>
          <p:spPr>
            <a:xfrm>
              <a:off x="8627749"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34FC1B1A-0712-D01A-E5AA-FB863B17EFB0}"/>
                </a:ext>
              </a:extLst>
            </p:cNvPr>
            <p:cNvSpPr/>
            <p:nvPr/>
          </p:nvSpPr>
          <p:spPr>
            <a:xfrm>
              <a:off x="8662762"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EFCCFCDF-077B-F81C-8B32-8AB109100813}"/>
                </a:ext>
              </a:extLst>
            </p:cNvPr>
            <p:cNvSpPr/>
            <p:nvPr/>
          </p:nvSpPr>
          <p:spPr>
            <a:xfrm>
              <a:off x="8629237"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600A78F-537F-AD09-D55A-614BE53D1518}"/>
                </a:ext>
              </a:extLst>
            </p:cNvPr>
            <p:cNvSpPr/>
            <p:nvPr/>
          </p:nvSpPr>
          <p:spPr>
            <a:xfrm>
              <a:off x="866425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9575335C-4155-4431-1D28-15946FB86696}"/>
                </a:ext>
              </a:extLst>
            </p:cNvPr>
            <p:cNvSpPr/>
            <p:nvPr/>
          </p:nvSpPr>
          <p:spPr>
            <a:xfrm>
              <a:off x="8636378"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ADAB4F10-0EF3-53CE-0066-87E8ED2CBF72}"/>
                </a:ext>
              </a:extLst>
            </p:cNvPr>
            <p:cNvSpPr/>
            <p:nvPr/>
          </p:nvSpPr>
          <p:spPr>
            <a:xfrm>
              <a:off x="8671392"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0AF3423A-99F2-C11A-0805-5FEED8F66F27}"/>
                </a:ext>
              </a:extLst>
            </p:cNvPr>
            <p:cNvSpPr/>
            <p:nvPr/>
          </p:nvSpPr>
          <p:spPr>
            <a:xfrm>
              <a:off x="8634990"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7A333C3-EDC1-1B91-0763-14881AFFA1E3}"/>
                </a:ext>
              </a:extLst>
            </p:cNvPr>
            <p:cNvSpPr/>
            <p:nvPr/>
          </p:nvSpPr>
          <p:spPr>
            <a:xfrm>
              <a:off x="8670003"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90BFB5E-CBDA-1A12-B55A-8EEC3B77DAD5}"/>
                </a:ext>
              </a:extLst>
            </p:cNvPr>
            <p:cNvSpPr/>
            <p:nvPr/>
          </p:nvSpPr>
          <p:spPr>
            <a:xfrm>
              <a:off x="8652347"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283FC62-CF9A-490F-84B1-6A098C523F29}"/>
                </a:ext>
              </a:extLst>
            </p:cNvPr>
            <p:cNvSpPr/>
            <p:nvPr/>
          </p:nvSpPr>
          <p:spPr>
            <a:xfrm>
              <a:off x="868736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2D5369DD-FBB9-32CD-205E-6D1BB0B64BFD}"/>
                </a:ext>
              </a:extLst>
            </p:cNvPr>
            <p:cNvSpPr/>
            <p:nvPr/>
          </p:nvSpPr>
          <p:spPr>
            <a:xfrm>
              <a:off x="8652347"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B079DFA0-6A6E-9187-34C0-2C2F8F1DB892}"/>
                </a:ext>
              </a:extLst>
            </p:cNvPr>
            <p:cNvSpPr/>
            <p:nvPr/>
          </p:nvSpPr>
          <p:spPr>
            <a:xfrm>
              <a:off x="868736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C8C71780-3CA1-4554-6986-ED0463415D48}"/>
                </a:ext>
              </a:extLst>
            </p:cNvPr>
            <p:cNvSpPr/>
            <p:nvPr/>
          </p:nvSpPr>
          <p:spPr>
            <a:xfrm>
              <a:off x="871305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CE73966C-9B3D-7BF8-5EDA-CB18AAFDA59F}"/>
                </a:ext>
              </a:extLst>
            </p:cNvPr>
            <p:cNvSpPr/>
            <p:nvPr/>
          </p:nvSpPr>
          <p:spPr>
            <a:xfrm>
              <a:off x="874806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001E1794-95E6-96B8-4921-74FF2938FCD1}"/>
                </a:ext>
              </a:extLst>
            </p:cNvPr>
            <p:cNvSpPr/>
            <p:nvPr/>
          </p:nvSpPr>
          <p:spPr>
            <a:xfrm>
              <a:off x="871305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A8B3C478-D2B6-66C5-F7F4-0776FBBFAFB4}"/>
                </a:ext>
              </a:extLst>
            </p:cNvPr>
            <p:cNvSpPr/>
            <p:nvPr/>
          </p:nvSpPr>
          <p:spPr>
            <a:xfrm>
              <a:off x="874806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6ABA5B23-8DB5-13BD-ADFB-5A3E181DA09A}"/>
                </a:ext>
              </a:extLst>
            </p:cNvPr>
            <p:cNvSpPr/>
            <p:nvPr/>
          </p:nvSpPr>
          <p:spPr>
            <a:xfrm>
              <a:off x="8901012"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BDB06A33-A381-A825-61D6-6B6D6DE316D1}"/>
                </a:ext>
              </a:extLst>
            </p:cNvPr>
            <p:cNvSpPr/>
            <p:nvPr/>
          </p:nvSpPr>
          <p:spPr>
            <a:xfrm>
              <a:off x="893602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3A2E3DAC-AA3C-0A5D-6704-1F1C8536918A}"/>
                </a:ext>
              </a:extLst>
            </p:cNvPr>
            <p:cNvSpPr/>
            <p:nvPr/>
          </p:nvSpPr>
          <p:spPr>
            <a:xfrm>
              <a:off x="8901012"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9F85E1F5-D155-705E-1281-4420A585FD7C}"/>
                </a:ext>
              </a:extLst>
            </p:cNvPr>
            <p:cNvSpPr/>
            <p:nvPr/>
          </p:nvSpPr>
          <p:spPr>
            <a:xfrm>
              <a:off x="893602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3C62972-5D03-CD9A-7303-5F4E86C8E061}"/>
                </a:ext>
              </a:extLst>
            </p:cNvPr>
            <p:cNvSpPr/>
            <p:nvPr/>
          </p:nvSpPr>
          <p:spPr>
            <a:xfrm>
              <a:off x="9177251"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F3FC6CD0-AAF2-5488-E626-297675D7B2B6}"/>
                </a:ext>
              </a:extLst>
            </p:cNvPr>
            <p:cNvSpPr/>
            <p:nvPr/>
          </p:nvSpPr>
          <p:spPr>
            <a:xfrm>
              <a:off x="9212264"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1A70269-FB54-E6AD-1F01-57D860DFE717}"/>
                </a:ext>
              </a:extLst>
            </p:cNvPr>
            <p:cNvSpPr/>
            <p:nvPr/>
          </p:nvSpPr>
          <p:spPr>
            <a:xfrm>
              <a:off x="9175763"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88398AF-9E74-70C3-9CB1-51951911C30E}"/>
                </a:ext>
              </a:extLst>
            </p:cNvPr>
            <p:cNvSpPr/>
            <p:nvPr/>
          </p:nvSpPr>
          <p:spPr>
            <a:xfrm>
              <a:off x="9210776"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23971F0-AAC3-D706-1D36-9C0A33DDC91C}"/>
                </a:ext>
              </a:extLst>
            </p:cNvPr>
            <p:cNvSpPr/>
            <p:nvPr/>
          </p:nvSpPr>
          <p:spPr>
            <a:xfrm>
              <a:off x="9183004"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5630FAED-5A8C-2675-D950-DBA470A0F22F}"/>
                </a:ext>
              </a:extLst>
            </p:cNvPr>
            <p:cNvSpPr/>
            <p:nvPr/>
          </p:nvSpPr>
          <p:spPr>
            <a:xfrm>
              <a:off x="9218017"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AB31E7D9-3E43-35FD-CE08-800B9BE22239}"/>
                </a:ext>
              </a:extLst>
            </p:cNvPr>
            <p:cNvSpPr/>
            <p:nvPr/>
          </p:nvSpPr>
          <p:spPr>
            <a:xfrm>
              <a:off x="9184492"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E3BCF4C7-53C1-D0A0-036B-0E7640D17434}"/>
                </a:ext>
              </a:extLst>
            </p:cNvPr>
            <p:cNvSpPr/>
            <p:nvPr/>
          </p:nvSpPr>
          <p:spPr>
            <a:xfrm>
              <a:off x="921950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3BE12190-F9B1-60AE-F66A-67A8DBB34152}"/>
                </a:ext>
              </a:extLst>
            </p:cNvPr>
            <p:cNvSpPr/>
            <p:nvPr/>
          </p:nvSpPr>
          <p:spPr>
            <a:xfrm>
              <a:off x="9187368"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FB0C0CE6-B2AB-432D-6CE5-B10747E1D5C9}"/>
                </a:ext>
              </a:extLst>
            </p:cNvPr>
            <p:cNvSpPr/>
            <p:nvPr/>
          </p:nvSpPr>
          <p:spPr>
            <a:xfrm>
              <a:off x="922238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E97BB9B-FA4A-26AA-959A-EA03C718CC75}"/>
                </a:ext>
              </a:extLst>
            </p:cNvPr>
            <p:cNvSpPr/>
            <p:nvPr/>
          </p:nvSpPr>
          <p:spPr>
            <a:xfrm>
              <a:off x="9187368"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2F66F21C-E3D9-B1DC-B351-5BAD5001D378}"/>
                </a:ext>
              </a:extLst>
            </p:cNvPr>
            <p:cNvSpPr/>
            <p:nvPr/>
          </p:nvSpPr>
          <p:spPr>
            <a:xfrm>
              <a:off x="922238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53FE4F84-48C0-146C-F8CB-30CC097F1838}"/>
                </a:ext>
              </a:extLst>
            </p:cNvPr>
            <p:cNvSpPr/>
            <p:nvPr/>
          </p:nvSpPr>
          <p:spPr>
            <a:xfrm>
              <a:off x="9275546"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6612311C-35FF-4E71-281A-B3A8CE724B50}"/>
                </a:ext>
              </a:extLst>
            </p:cNvPr>
            <p:cNvSpPr/>
            <p:nvPr/>
          </p:nvSpPr>
          <p:spPr>
            <a:xfrm>
              <a:off x="931056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9C01C239-C8CC-D725-1401-E722F8A5A9BA}"/>
                </a:ext>
              </a:extLst>
            </p:cNvPr>
            <p:cNvSpPr/>
            <p:nvPr/>
          </p:nvSpPr>
          <p:spPr>
            <a:xfrm>
              <a:off x="9274058"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D2D4E587-87B7-8DD5-5433-2966872BB2ED}"/>
                </a:ext>
              </a:extLst>
            </p:cNvPr>
            <p:cNvSpPr/>
            <p:nvPr/>
          </p:nvSpPr>
          <p:spPr>
            <a:xfrm>
              <a:off x="930917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C3D4EA76-8C09-F353-3380-7FA32D8B6041}"/>
                </a:ext>
              </a:extLst>
            </p:cNvPr>
            <p:cNvSpPr/>
            <p:nvPr/>
          </p:nvSpPr>
          <p:spPr>
            <a:xfrm>
              <a:off x="9466384"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658530E5-A3C5-B18A-2686-CB9E3FBF6555}"/>
                </a:ext>
              </a:extLst>
            </p:cNvPr>
            <p:cNvSpPr/>
            <p:nvPr/>
          </p:nvSpPr>
          <p:spPr>
            <a:xfrm>
              <a:off x="9501397"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79930E3A-33F4-99DA-52BA-D9E5518FD92B}"/>
                </a:ext>
              </a:extLst>
            </p:cNvPr>
            <p:cNvSpPr/>
            <p:nvPr/>
          </p:nvSpPr>
          <p:spPr>
            <a:xfrm>
              <a:off x="9464995"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437C7E9B-78DF-5ED3-6F05-EC2213A5B74B}"/>
                </a:ext>
              </a:extLst>
            </p:cNvPr>
            <p:cNvSpPr/>
            <p:nvPr/>
          </p:nvSpPr>
          <p:spPr>
            <a:xfrm>
              <a:off x="9500009"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8ED143FC-C932-C1B7-B327-8F7B9738EB41}"/>
                </a:ext>
              </a:extLst>
            </p:cNvPr>
            <p:cNvSpPr/>
            <p:nvPr/>
          </p:nvSpPr>
          <p:spPr>
            <a:xfrm>
              <a:off x="9755617" y="2663340"/>
              <a:ext cx="84111" cy="13920"/>
            </a:xfrm>
            <a:custGeom>
              <a:avLst/>
              <a:gdLst>
                <a:gd name="connsiteX0" fmla="*/ 0 w 84111"/>
                <a:gd name="connsiteY0" fmla="*/ 0 h 13920"/>
                <a:gd name="connsiteX1" fmla="*/ 84111 w 84111"/>
                <a:gd name="connsiteY1" fmla="*/ 0 h 13920"/>
                <a:gd name="connsiteX2" fmla="*/ 84111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1" y="0"/>
                  </a:lnTo>
                  <a:lnTo>
                    <a:pt x="84111"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540C555B-0C2C-9E99-FAEB-529448D7195B}"/>
                </a:ext>
              </a:extLst>
            </p:cNvPr>
            <p:cNvSpPr/>
            <p:nvPr/>
          </p:nvSpPr>
          <p:spPr>
            <a:xfrm>
              <a:off x="9790630"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1492C639-6B69-EEF6-9D24-89B76B6EC1FB}"/>
                </a:ext>
              </a:extLst>
            </p:cNvPr>
            <p:cNvSpPr/>
            <p:nvPr/>
          </p:nvSpPr>
          <p:spPr>
            <a:xfrm>
              <a:off x="9754228"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3FC1FE9D-15D8-8959-8480-926B72F09035}"/>
                </a:ext>
              </a:extLst>
            </p:cNvPr>
            <p:cNvSpPr/>
            <p:nvPr/>
          </p:nvSpPr>
          <p:spPr>
            <a:xfrm>
              <a:off x="978924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F8BF3BA4-426A-240A-A77F-C215B5EAF023}"/>
                </a:ext>
              </a:extLst>
            </p:cNvPr>
            <p:cNvSpPr/>
            <p:nvPr/>
          </p:nvSpPr>
          <p:spPr>
            <a:xfrm>
              <a:off x="10034732"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CCE679DF-2928-C9FE-C4BA-CBFFBF7D3524}"/>
                </a:ext>
              </a:extLst>
            </p:cNvPr>
            <p:cNvSpPr/>
            <p:nvPr/>
          </p:nvSpPr>
          <p:spPr>
            <a:xfrm>
              <a:off x="1006974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3A5602B-E448-78FC-0B31-EF4174AFFD73}"/>
                </a:ext>
              </a:extLst>
            </p:cNvPr>
            <p:cNvSpPr/>
            <p:nvPr/>
          </p:nvSpPr>
          <p:spPr>
            <a:xfrm>
              <a:off x="10034732"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24CA5702-FAA4-5175-4227-B7A082BF7759}"/>
                </a:ext>
              </a:extLst>
            </p:cNvPr>
            <p:cNvSpPr/>
            <p:nvPr/>
          </p:nvSpPr>
          <p:spPr>
            <a:xfrm>
              <a:off x="10069745"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E8A605FA-D25F-3BEB-A5E3-44A52470632D}"/>
                </a:ext>
              </a:extLst>
            </p:cNvPr>
            <p:cNvSpPr/>
            <p:nvPr/>
          </p:nvSpPr>
          <p:spPr>
            <a:xfrm>
              <a:off x="10044849"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80562104-18D9-D7B6-58BA-EBB83E4C403B}"/>
                </a:ext>
              </a:extLst>
            </p:cNvPr>
            <p:cNvSpPr/>
            <p:nvPr/>
          </p:nvSpPr>
          <p:spPr>
            <a:xfrm>
              <a:off x="10079862"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CFF46D3E-718A-6A55-5A41-D4C550BD10F8}"/>
                </a:ext>
              </a:extLst>
            </p:cNvPr>
            <p:cNvSpPr/>
            <p:nvPr/>
          </p:nvSpPr>
          <p:spPr>
            <a:xfrm>
              <a:off x="10046238"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3321347F-F3E5-4782-64AF-DF702C2D40CC}"/>
                </a:ext>
              </a:extLst>
            </p:cNvPr>
            <p:cNvSpPr/>
            <p:nvPr/>
          </p:nvSpPr>
          <p:spPr>
            <a:xfrm>
              <a:off x="10081251"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51121A9B-3D3F-BF19-A2AE-F8512F2E1F17}"/>
                </a:ext>
              </a:extLst>
            </p:cNvPr>
            <p:cNvSpPr/>
            <p:nvPr/>
          </p:nvSpPr>
          <p:spPr>
            <a:xfrm>
              <a:off x="10334081"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6F1510C8-E82C-6E00-9049-BDB1A0080C4B}"/>
                </a:ext>
              </a:extLst>
            </p:cNvPr>
            <p:cNvSpPr/>
            <p:nvPr/>
          </p:nvSpPr>
          <p:spPr>
            <a:xfrm>
              <a:off x="10369095" y="2628489"/>
              <a:ext cx="13985" cy="83622"/>
            </a:xfrm>
            <a:custGeom>
              <a:avLst/>
              <a:gdLst>
                <a:gd name="connsiteX0" fmla="*/ 0 w 13985"/>
                <a:gd name="connsiteY0" fmla="*/ 0 h 83622"/>
                <a:gd name="connsiteX1" fmla="*/ 13985 w 13985"/>
                <a:gd name="connsiteY1" fmla="*/ 0 h 83622"/>
                <a:gd name="connsiteX2" fmla="*/ 13985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5" y="0"/>
                  </a:lnTo>
                  <a:lnTo>
                    <a:pt x="13985"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0F76802E-2636-EFE4-53F8-6F57A9F892F2}"/>
                </a:ext>
              </a:extLst>
            </p:cNvPr>
            <p:cNvSpPr/>
            <p:nvPr/>
          </p:nvSpPr>
          <p:spPr>
            <a:xfrm>
              <a:off x="10335470"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CF1631DD-8ACD-F7DB-9EC3-7C9BCC66D82D}"/>
                </a:ext>
              </a:extLst>
            </p:cNvPr>
            <p:cNvSpPr/>
            <p:nvPr/>
          </p:nvSpPr>
          <p:spPr>
            <a:xfrm>
              <a:off x="10370483"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3910D6B8-C21C-8726-BAAB-360078D7E517}"/>
                </a:ext>
              </a:extLst>
            </p:cNvPr>
            <p:cNvSpPr/>
            <p:nvPr/>
          </p:nvSpPr>
          <p:spPr>
            <a:xfrm>
              <a:off x="11317333" y="2663340"/>
              <a:ext cx="84012" cy="13920"/>
            </a:xfrm>
            <a:custGeom>
              <a:avLst/>
              <a:gdLst>
                <a:gd name="connsiteX0" fmla="*/ 0 w 84012"/>
                <a:gd name="connsiteY0" fmla="*/ 0 h 13920"/>
                <a:gd name="connsiteX1" fmla="*/ 84012 w 84012"/>
                <a:gd name="connsiteY1" fmla="*/ 0 h 13920"/>
                <a:gd name="connsiteX2" fmla="*/ 84012 w 84012"/>
                <a:gd name="connsiteY2" fmla="*/ 13921 h 13920"/>
                <a:gd name="connsiteX3" fmla="*/ 0 w 84012"/>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012" h="13920">
                  <a:moveTo>
                    <a:pt x="0" y="0"/>
                  </a:moveTo>
                  <a:lnTo>
                    <a:pt x="84012" y="0"/>
                  </a:lnTo>
                  <a:lnTo>
                    <a:pt x="840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AE8BB68A-D688-5915-E03C-9A0C9F4558C8}"/>
                </a:ext>
              </a:extLst>
            </p:cNvPr>
            <p:cNvSpPr/>
            <p:nvPr/>
          </p:nvSpPr>
          <p:spPr>
            <a:xfrm>
              <a:off x="11352346"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13B81404-7739-758B-3FC2-F623B71BAFB2}"/>
                </a:ext>
              </a:extLst>
            </p:cNvPr>
            <p:cNvSpPr/>
            <p:nvPr/>
          </p:nvSpPr>
          <p:spPr>
            <a:xfrm>
              <a:off x="11315845" y="2663340"/>
              <a:ext cx="84111" cy="13920"/>
            </a:xfrm>
            <a:custGeom>
              <a:avLst/>
              <a:gdLst>
                <a:gd name="connsiteX0" fmla="*/ 0 w 84111"/>
                <a:gd name="connsiteY0" fmla="*/ 0 h 13920"/>
                <a:gd name="connsiteX1" fmla="*/ 84112 w 84111"/>
                <a:gd name="connsiteY1" fmla="*/ 0 h 13920"/>
                <a:gd name="connsiteX2" fmla="*/ 84112 w 84111"/>
                <a:gd name="connsiteY2" fmla="*/ 13921 h 13920"/>
                <a:gd name="connsiteX3" fmla="*/ 0 w 84111"/>
                <a:gd name="connsiteY3" fmla="*/ 13921 h 13920"/>
              </a:gdLst>
              <a:ahLst/>
              <a:cxnLst>
                <a:cxn ang="0">
                  <a:pos x="connsiteX0" y="connsiteY0"/>
                </a:cxn>
                <a:cxn ang="0">
                  <a:pos x="connsiteX1" y="connsiteY1"/>
                </a:cxn>
                <a:cxn ang="0">
                  <a:pos x="connsiteX2" y="connsiteY2"/>
                </a:cxn>
                <a:cxn ang="0">
                  <a:pos x="connsiteX3" y="connsiteY3"/>
                </a:cxn>
              </a:cxnLst>
              <a:rect l="l" t="t" r="r" b="b"/>
              <a:pathLst>
                <a:path w="84111" h="13920">
                  <a:moveTo>
                    <a:pt x="0" y="0"/>
                  </a:moveTo>
                  <a:lnTo>
                    <a:pt x="84112" y="0"/>
                  </a:lnTo>
                  <a:lnTo>
                    <a:pt x="84112" y="13921"/>
                  </a:lnTo>
                  <a:lnTo>
                    <a:pt x="0" y="13921"/>
                  </a:lnTo>
                  <a:close/>
                </a:path>
              </a:pathLst>
            </a:custGeom>
            <a:solidFill>
              <a:srgbClr val="C6573B"/>
            </a:solidFill>
            <a:ln w="9916"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91212213-F364-7571-AA71-AE6B67BD9A34}"/>
                </a:ext>
              </a:extLst>
            </p:cNvPr>
            <p:cNvSpPr/>
            <p:nvPr/>
          </p:nvSpPr>
          <p:spPr>
            <a:xfrm>
              <a:off x="11350858" y="2628489"/>
              <a:ext cx="13985" cy="83622"/>
            </a:xfrm>
            <a:custGeom>
              <a:avLst/>
              <a:gdLst>
                <a:gd name="connsiteX0" fmla="*/ 0 w 13985"/>
                <a:gd name="connsiteY0" fmla="*/ 0 h 83622"/>
                <a:gd name="connsiteX1" fmla="*/ 13986 w 13985"/>
                <a:gd name="connsiteY1" fmla="*/ 0 h 83622"/>
                <a:gd name="connsiteX2" fmla="*/ 13986 w 13985"/>
                <a:gd name="connsiteY2" fmla="*/ 83622 h 83622"/>
                <a:gd name="connsiteX3" fmla="*/ 0 w 13985"/>
                <a:gd name="connsiteY3" fmla="*/ 83622 h 83622"/>
              </a:gdLst>
              <a:ahLst/>
              <a:cxnLst>
                <a:cxn ang="0">
                  <a:pos x="connsiteX0" y="connsiteY0"/>
                </a:cxn>
                <a:cxn ang="0">
                  <a:pos x="connsiteX1" y="connsiteY1"/>
                </a:cxn>
                <a:cxn ang="0">
                  <a:pos x="connsiteX2" y="connsiteY2"/>
                </a:cxn>
                <a:cxn ang="0">
                  <a:pos x="connsiteX3" y="connsiteY3"/>
                </a:cxn>
              </a:cxnLst>
              <a:rect l="l" t="t" r="r" b="b"/>
              <a:pathLst>
                <a:path w="13985" h="83622">
                  <a:moveTo>
                    <a:pt x="0" y="0"/>
                  </a:moveTo>
                  <a:lnTo>
                    <a:pt x="13986" y="0"/>
                  </a:lnTo>
                  <a:lnTo>
                    <a:pt x="13986" y="83622"/>
                  </a:lnTo>
                  <a:lnTo>
                    <a:pt x="0" y="83622"/>
                  </a:lnTo>
                  <a:close/>
                </a:path>
              </a:pathLst>
            </a:custGeom>
            <a:solidFill>
              <a:srgbClr val="C6573B"/>
            </a:solidFill>
            <a:ln w="9916" cap="flat">
              <a:noFill/>
              <a:prstDash val="solid"/>
              <a:miter/>
            </a:ln>
          </p:spPr>
          <p:txBody>
            <a:bodyPr rtlCol="0" anchor="ctr"/>
            <a:lstStyle/>
            <a:p>
              <a:endParaRPr lang="en-US"/>
            </a:p>
          </p:txBody>
        </p:sp>
      </p:grpSp>
      <p:sp>
        <p:nvSpPr>
          <p:cNvPr id="399" name="TextBox 398">
            <a:extLst>
              <a:ext uri="{FF2B5EF4-FFF2-40B4-BE49-F238E27FC236}">
                <a16:creationId xmlns:a16="http://schemas.microsoft.com/office/drawing/2014/main" id="{86DF9770-DE5C-3692-45E8-1FD85A3FC5D7}"/>
              </a:ext>
            </a:extLst>
          </p:cNvPr>
          <p:cNvSpPr txBox="1"/>
          <p:nvPr/>
        </p:nvSpPr>
        <p:spPr>
          <a:xfrm>
            <a:off x="6453171" y="297130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400" name="TextBox 399">
            <a:extLst>
              <a:ext uri="{FF2B5EF4-FFF2-40B4-BE49-F238E27FC236}">
                <a16:creationId xmlns:a16="http://schemas.microsoft.com/office/drawing/2014/main" id="{76B3ACE3-0499-B1CF-CF61-DABAF6D900AB}"/>
              </a:ext>
            </a:extLst>
          </p:cNvPr>
          <p:cNvSpPr txBox="1"/>
          <p:nvPr/>
        </p:nvSpPr>
        <p:spPr>
          <a:xfrm>
            <a:off x="6453171" y="332690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401" name="TextBox 400">
            <a:extLst>
              <a:ext uri="{FF2B5EF4-FFF2-40B4-BE49-F238E27FC236}">
                <a16:creationId xmlns:a16="http://schemas.microsoft.com/office/drawing/2014/main" id="{9787F4BB-1903-6FB9-9621-B265F91F9BC3}"/>
              </a:ext>
            </a:extLst>
          </p:cNvPr>
          <p:cNvSpPr txBox="1"/>
          <p:nvPr/>
        </p:nvSpPr>
        <p:spPr>
          <a:xfrm>
            <a:off x="6453171" y="367932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402" name="TextBox 401">
            <a:extLst>
              <a:ext uri="{FF2B5EF4-FFF2-40B4-BE49-F238E27FC236}">
                <a16:creationId xmlns:a16="http://schemas.microsoft.com/office/drawing/2014/main" id="{5BD64785-474E-C13A-DC30-7CC320748F6E}"/>
              </a:ext>
            </a:extLst>
          </p:cNvPr>
          <p:cNvSpPr txBox="1"/>
          <p:nvPr/>
        </p:nvSpPr>
        <p:spPr>
          <a:xfrm>
            <a:off x="6453171" y="403492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407" name="TextBox 406">
            <a:extLst>
              <a:ext uri="{FF2B5EF4-FFF2-40B4-BE49-F238E27FC236}">
                <a16:creationId xmlns:a16="http://schemas.microsoft.com/office/drawing/2014/main" id="{7C042AA4-899C-66DD-5D09-57BBB375B9CF}"/>
              </a:ext>
            </a:extLst>
          </p:cNvPr>
          <p:cNvSpPr txBox="1"/>
          <p:nvPr/>
        </p:nvSpPr>
        <p:spPr>
          <a:xfrm>
            <a:off x="669488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408" name="TextBox 407">
            <a:extLst>
              <a:ext uri="{FF2B5EF4-FFF2-40B4-BE49-F238E27FC236}">
                <a16:creationId xmlns:a16="http://schemas.microsoft.com/office/drawing/2014/main" id="{47F1304A-806C-7433-4CC3-0A820AC7AAC1}"/>
              </a:ext>
            </a:extLst>
          </p:cNvPr>
          <p:cNvSpPr txBox="1"/>
          <p:nvPr/>
        </p:nvSpPr>
        <p:spPr>
          <a:xfrm>
            <a:off x="701556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a:t>
            </a:r>
          </a:p>
        </p:txBody>
      </p:sp>
      <p:sp>
        <p:nvSpPr>
          <p:cNvPr id="409" name="TextBox 408">
            <a:extLst>
              <a:ext uri="{FF2B5EF4-FFF2-40B4-BE49-F238E27FC236}">
                <a16:creationId xmlns:a16="http://schemas.microsoft.com/office/drawing/2014/main" id="{BDAC2E2F-5AA6-1321-8EFA-9CCDC9EEF5F2}"/>
              </a:ext>
            </a:extLst>
          </p:cNvPr>
          <p:cNvSpPr txBox="1"/>
          <p:nvPr/>
        </p:nvSpPr>
        <p:spPr>
          <a:xfrm>
            <a:off x="73267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a:t>
            </a:r>
          </a:p>
        </p:txBody>
      </p:sp>
      <p:sp>
        <p:nvSpPr>
          <p:cNvPr id="410" name="TextBox 409">
            <a:extLst>
              <a:ext uri="{FF2B5EF4-FFF2-40B4-BE49-F238E27FC236}">
                <a16:creationId xmlns:a16="http://schemas.microsoft.com/office/drawing/2014/main" id="{AB1EE780-A7FC-96BD-E569-4B5B5E205FBF}"/>
              </a:ext>
            </a:extLst>
          </p:cNvPr>
          <p:cNvSpPr txBox="1"/>
          <p:nvPr/>
        </p:nvSpPr>
        <p:spPr>
          <a:xfrm>
            <a:off x="76315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9</a:t>
            </a:r>
          </a:p>
        </p:txBody>
      </p:sp>
      <p:sp>
        <p:nvSpPr>
          <p:cNvPr id="411" name="TextBox 410">
            <a:extLst>
              <a:ext uri="{FF2B5EF4-FFF2-40B4-BE49-F238E27FC236}">
                <a16:creationId xmlns:a16="http://schemas.microsoft.com/office/drawing/2014/main" id="{AA1A9CFD-4511-CFF3-BCDB-370F5FDA0CCC}"/>
              </a:ext>
            </a:extLst>
          </p:cNvPr>
          <p:cNvSpPr txBox="1"/>
          <p:nvPr/>
        </p:nvSpPr>
        <p:spPr>
          <a:xfrm>
            <a:off x="793948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12</a:t>
            </a:r>
          </a:p>
        </p:txBody>
      </p:sp>
      <p:sp>
        <p:nvSpPr>
          <p:cNvPr id="412" name="TextBox 411">
            <a:extLst>
              <a:ext uri="{FF2B5EF4-FFF2-40B4-BE49-F238E27FC236}">
                <a16:creationId xmlns:a16="http://schemas.microsoft.com/office/drawing/2014/main" id="{D2CCF0DB-DA43-22DC-3E1D-7EC6BCBA79D3}"/>
              </a:ext>
            </a:extLst>
          </p:cNvPr>
          <p:cNvSpPr txBox="1"/>
          <p:nvPr/>
        </p:nvSpPr>
        <p:spPr>
          <a:xfrm>
            <a:off x="824746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15</a:t>
            </a:r>
          </a:p>
        </p:txBody>
      </p:sp>
      <p:sp>
        <p:nvSpPr>
          <p:cNvPr id="413" name="TextBox 412">
            <a:extLst>
              <a:ext uri="{FF2B5EF4-FFF2-40B4-BE49-F238E27FC236}">
                <a16:creationId xmlns:a16="http://schemas.microsoft.com/office/drawing/2014/main" id="{8649A9BC-B174-3425-B463-EB851A5C196D}"/>
              </a:ext>
            </a:extLst>
          </p:cNvPr>
          <p:cNvSpPr txBox="1"/>
          <p:nvPr/>
        </p:nvSpPr>
        <p:spPr>
          <a:xfrm>
            <a:off x="85586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18</a:t>
            </a:r>
          </a:p>
        </p:txBody>
      </p:sp>
      <p:sp>
        <p:nvSpPr>
          <p:cNvPr id="414" name="TextBox 413">
            <a:extLst>
              <a:ext uri="{FF2B5EF4-FFF2-40B4-BE49-F238E27FC236}">
                <a16:creationId xmlns:a16="http://schemas.microsoft.com/office/drawing/2014/main" id="{AD42A199-4EE5-D237-32E2-2B4D6E5B8755}"/>
              </a:ext>
            </a:extLst>
          </p:cNvPr>
          <p:cNvSpPr txBox="1"/>
          <p:nvPr/>
        </p:nvSpPr>
        <p:spPr>
          <a:xfrm>
            <a:off x="88634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21</a:t>
            </a:r>
          </a:p>
        </p:txBody>
      </p:sp>
      <p:sp>
        <p:nvSpPr>
          <p:cNvPr id="415" name="TextBox 414">
            <a:extLst>
              <a:ext uri="{FF2B5EF4-FFF2-40B4-BE49-F238E27FC236}">
                <a16:creationId xmlns:a16="http://schemas.microsoft.com/office/drawing/2014/main" id="{C9358FAC-98BF-B9BE-7316-B1A3BAE6F4DE}"/>
              </a:ext>
            </a:extLst>
          </p:cNvPr>
          <p:cNvSpPr txBox="1"/>
          <p:nvPr/>
        </p:nvSpPr>
        <p:spPr>
          <a:xfrm>
            <a:off x="916503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24</a:t>
            </a:r>
          </a:p>
        </p:txBody>
      </p:sp>
      <p:sp>
        <p:nvSpPr>
          <p:cNvPr id="416" name="TextBox 415">
            <a:extLst>
              <a:ext uri="{FF2B5EF4-FFF2-40B4-BE49-F238E27FC236}">
                <a16:creationId xmlns:a16="http://schemas.microsoft.com/office/drawing/2014/main" id="{48902243-1AF7-8D53-6840-C6D18419C544}"/>
              </a:ext>
            </a:extLst>
          </p:cNvPr>
          <p:cNvSpPr txBox="1"/>
          <p:nvPr/>
        </p:nvSpPr>
        <p:spPr>
          <a:xfrm>
            <a:off x="947618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27</a:t>
            </a:r>
          </a:p>
        </p:txBody>
      </p:sp>
      <p:sp>
        <p:nvSpPr>
          <p:cNvPr id="417" name="TextBox 416">
            <a:extLst>
              <a:ext uri="{FF2B5EF4-FFF2-40B4-BE49-F238E27FC236}">
                <a16:creationId xmlns:a16="http://schemas.microsoft.com/office/drawing/2014/main" id="{4EAF05A5-F673-8B23-9761-1CDB555735F8}"/>
              </a:ext>
            </a:extLst>
          </p:cNvPr>
          <p:cNvSpPr txBox="1"/>
          <p:nvPr/>
        </p:nvSpPr>
        <p:spPr>
          <a:xfrm>
            <a:off x="978733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30</a:t>
            </a:r>
          </a:p>
        </p:txBody>
      </p:sp>
      <p:sp>
        <p:nvSpPr>
          <p:cNvPr id="424" name="TextBox 423">
            <a:extLst>
              <a:ext uri="{FF2B5EF4-FFF2-40B4-BE49-F238E27FC236}">
                <a16:creationId xmlns:a16="http://schemas.microsoft.com/office/drawing/2014/main" id="{982967C3-2FED-C2FE-2C2D-746CB06D9B27}"/>
              </a:ext>
            </a:extLst>
          </p:cNvPr>
          <p:cNvSpPr txBox="1"/>
          <p:nvPr/>
        </p:nvSpPr>
        <p:spPr>
          <a:xfrm>
            <a:off x="8112224" y="4437112"/>
            <a:ext cx="244827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since first dose</a:t>
            </a:r>
          </a:p>
        </p:txBody>
      </p:sp>
      <p:sp>
        <p:nvSpPr>
          <p:cNvPr id="426" name="Rectangle 425">
            <a:extLst>
              <a:ext uri="{FF2B5EF4-FFF2-40B4-BE49-F238E27FC236}">
                <a16:creationId xmlns:a16="http://schemas.microsoft.com/office/drawing/2014/main" id="{9884CFF6-9944-F9C7-C98B-1023A7FE9D2C}"/>
              </a:ext>
            </a:extLst>
          </p:cNvPr>
          <p:cNvSpPr/>
          <p:nvPr/>
        </p:nvSpPr>
        <p:spPr>
          <a:xfrm>
            <a:off x="8040216" y="3861048"/>
            <a:ext cx="130117" cy="2325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TextBox 424">
            <a:extLst>
              <a:ext uri="{FF2B5EF4-FFF2-40B4-BE49-F238E27FC236}">
                <a16:creationId xmlns:a16="http://schemas.microsoft.com/office/drawing/2014/main" id="{AF33A620-2C6C-86D0-2A05-C1FCF7CBEEDF}"/>
              </a:ext>
            </a:extLst>
          </p:cNvPr>
          <p:cNvSpPr txBox="1"/>
          <p:nvPr/>
        </p:nvSpPr>
        <p:spPr>
          <a:xfrm>
            <a:off x="7032104" y="3789040"/>
            <a:ext cx="2376264" cy="276999"/>
          </a:xfrm>
          <a:prstGeom prst="rect">
            <a:avLst/>
          </a:prstGeom>
          <a:noFill/>
        </p:spPr>
        <p:txBody>
          <a:bodyPr wrap="square" lIns="0" tIns="0" rIns="0" bIns="0" rtlCol="0">
            <a:spAutoFit/>
          </a:bodyPr>
          <a:lstStyle/>
          <a:p>
            <a:r>
              <a:rPr lang="en-GB" sz="900" dirty="0">
                <a:latin typeface="Arial" panose="020B0604020202020204" pitchFamily="34" charset="0"/>
                <a:cs typeface="Arial" panose="020B0604020202020204" pitchFamily="34" charset="0"/>
              </a:rPr>
              <a:t>+ censored</a:t>
            </a:r>
          </a:p>
          <a:p>
            <a:r>
              <a:rPr lang="en-GB" sz="900" dirty="0">
                <a:latin typeface="Arial" panose="020B0604020202020204" pitchFamily="34" charset="0"/>
                <a:cs typeface="Arial" panose="020B0604020202020204" pitchFamily="34" charset="0"/>
              </a:rPr>
              <a:t>* median not reported due to data immaturity</a:t>
            </a:r>
          </a:p>
        </p:txBody>
      </p:sp>
      <p:sp>
        <p:nvSpPr>
          <p:cNvPr id="427" name="TextBox 426">
            <a:extLst>
              <a:ext uri="{FF2B5EF4-FFF2-40B4-BE49-F238E27FC236}">
                <a16:creationId xmlns:a16="http://schemas.microsoft.com/office/drawing/2014/main" id="{070B276D-432B-DE6A-464F-178141F1B37E}"/>
              </a:ext>
            </a:extLst>
          </p:cNvPr>
          <p:cNvSpPr txBox="1"/>
          <p:nvPr/>
        </p:nvSpPr>
        <p:spPr>
          <a:xfrm>
            <a:off x="669488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30</a:t>
            </a:r>
          </a:p>
        </p:txBody>
      </p:sp>
      <p:sp>
        <p:nvSpPr>
          <p:cNvPr id="428" name="TextBox 427">
            <a:extLst>
              <a:ext uri="{FF2B5EF4-FFF2-40B4-BE49-F238E27FC236}">
                <a16:creationId xmlns:a16="http://schemas.microsoft.com/office/drawing/2014/main" id="{63F611CF-64C5-72D1-D0E4-1EF905DB646A}"/>
              </a:ext>
            </a:extLst>
          </p:cNvPr>
          <p:cNvSpPr txBox="1"/>
          <p:nvPr/>
        </p:nvSpPr>
        <p:spPr>
          <a:xfrm>
            <a:off x="701556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29</a:t>
            </a:r>
          </a:p>
        </p:txBody>
      </p:sp>
      <p:sp>
        <p:nvSpPr>
          <p:cNvPr id="429" name="TextBox 428">
            <a:extLst>
              <a:ext uri="{FF2B5EF4-FFF2-40B4-BE49-F238E27FC236}">
                <a16:creationId xmlns:a16="http://schemas.microsoft.com/office/drawing/2014/main" id="{B0E54508-5B3D-612F-0341-6B013EF1C6F9}"/>
              </a:ext>
            </a:extLst>
          </p:cNvPr>
          <p:cNvSpPr txBox="1"/>
          <p:nvPr/>
        </p:nvSpPr>
        <p:spPr>
          <a:xfrm>
            <a:off x="73267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26</a:t>
            </a:r>
          </a:p>
        </p:txBody>
      </p:sp>
      <p:sp>
        <p:nvSpPr>
          <p:cNvPr id="430" name="TextBox 429">
            <a:extLst>
              <a:ext uri="{FF2B5EF4-FFF2-40B4-BE49-F238E27FC236}">
                <a16:creationId xmlns:a16="http://schemas.microsoft.com/office/drawing/2014/main" id="{62C8F29B-C258-32B3-E17D-E4AEA1EBB58E}"/>
              </a:ext>
            </a:extLst>
          </p:cNvPr>
          <p:cNvSpPr txBox="1"/>
          <p:nvPr/>
        </p:nvSpPr>
        <p:spPr>
          <a:xfrm>
            <a:off x="76315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23</a:t>
            </a:r>
          </a:p>
        </p:txBody>
      </p:sp>
      <p:sp>
        <p:nvSpPr>
          <p:cNvPr id="431" name="TextBox 430">
            <a:extLst>
              <a:ext uri="{FF2B5EF4-FFF2-40B4-BE49-F238E27FC236}">
                <a16:creationId xmlns:a16="http://schemas.microsoft.com/office/drawing/2014/main" id="{CE6CC275-BEB8-069E-E18B-1FA38D8EFCEA}"/>
              </a:ext>
            </a:extLst>
          </p:cNvPr>
          <p:cNvSpPr txBox="1"/>
          <p:nvPr/>
        </p:nvSpPr>
        <p:spPr>
          <a:xfrm>
            <a:off x="793948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432" name="TextBox 431">
            <a:extLst>
              <a:ext uri="{FF2B5EF4-FFF2-40B4-BE49-F238E27FC236}">
                <a16:creationId xmlns:a16="http://schemas.microsoft.com/office/drawing/2014/main" id="{0B80C115-D6E3-5D8D-D0CF-097D26E9772A}"/>
              </a:ext>
            </a:extLst>
          </p:cNvPr>
          <p:cNvSpPr txBox="1"/>
          <p:nvPr/>
        </p:nvSpPr>
        <p:spPr>
          <a:xfrm>
            <a:off x="824746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16</a:t>
            </a:r>
          </a:p>
        </p:txBody>
      </p:sp>
      <p:sp>
        <p:nvSpPr>
          <p:cNvPr id="433" name="TextBox 432">
            <a:extLst>
              <a:ext uri="{FF2B5EF4-FFF2-40B4-BE49-F238E27FC236}">
                <a16:creationId xmlns:a16="http://schemas.microsoft.com/office/drawing/2014/main" id="{7E74981F-5253-F4DC-A3EA-18F61BB64E24}"/>
              </a:ext>
            </a:extLst>
          </p:cNvPr>
          <p:cNvSpPr txBox="1"/>
          <p:nvPr/>
        </p:nvSpPr>
        <p:spPr>
          <a:xfrm>
            <a:off x="85586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12</a:t>
            </a:r>
          </a:p>
        </p:txBody>
      </p:sp>
      <p:sp>
        <p:nvSpPr>
          <p:cNvPr id="434" name="TextBox 433">
            <a:extLst>
              <a:ext uri="{FF2B5EF4-FFF2-40B4-BE49-F238E27FC236}">
                <a16:creationId xmlns:a16="http://schemas.microsoft.com/office/drawing/2014/main" id="{164642D7-925D-78C4-E883-A2C1A499FE09}"/>
              </a:ext>
            </a:extLst>
          </p:cNvPr>
          <p:cNvSpPr txBox="1"/>
          <p:nvPr/>
        </p:nvSpPr>
        <p:spPr>
          <a:xfrm>
            <a:off x="88634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10</a:t>
            </a:r>
          </a:p>
        </p:txBody>
      </p:sp>
      <p:sp>
        <p:nvSpPr>
          <p:cNvPr id="435" name="TextBox 434">
            <a:extLst>
              <a:ext uri="{FF2B5EF4-FFF2-40B4-BE49-F238E27FC236}">
                <a16:creationId xmlns:a16="http://schemas.microsoft.com/office/drawing/2014/main" id="{92C571A7-B98D-AA59-76EB-86FF2AEEA16E}"/>
              </a:ext>
            </a:extLst>
          </p:cNvPr>
          <p:cNvSpPr txBox="1"/>
          <p:nvPr/>
        </p:nvSpPr>
        <p:spPr>
          <a:xfrm>
            <a:off x="916503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a:t>
            </a:r>
          </a:p>
        </p:txBody>
      </p:sp>
      <p:sp>
        <p:nvSpPr>
          <p:cNvPr id="436" name="TextBox 435">
            <a:extLst>
              <a:ext uri="{FF2B5EF4-FFF2-40B4-BE49-F238E27FC236}">
                <a16:creationId xmlns:a16="http://schemas.microsoft.com/office/drawing/2014/main" id="{97B24C09-4338-188E-5C89-50896FB64B1F}"/>
              </a:ext>
            </a:extLst>
          </p:cNvPr>
          <p:cNvSpPr txBox="1"/>
          <p:nvPr/>
        </p:nvSpPr>
        <p:spPr>
          <a:xfrm>
            <a:off x="947618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5</a:t>
            </a:r>
          </a:p>
        </p:txBody>
      </p:sp>
      <p:sp>
        <p:nvSpPr>
          <p:cNvPr id="437" name="TextBox 436">
            <a:extLst>
              <a:ext uri="{FF2B5EF4-FFF2-40B4-BE49-F238E27FC236}">
                <a16:creationId xmlns:a16="http://schemas.microsoft.com/office/drawing/2014/main" id="{244FA4EE-121F-9E5E-60FE-574A133780A2}"/>
              </a:ext>
            </a:extLst>
          </p:cNvPr>
          <p:cNvSpPr txBox="1"/>
          <p:nvPr/>
        </p:nvSpPr>
        <p:spPr>
          <a:xfrm>
            <a:off x="978733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4</a:t>
            </a:r>
          </a:p>
        </p:txBody>
      </p:sp>
      <p:sp>
        <p:nvSpPr>
          <p:cNvPr id="438" name="TextBox 437">
            <a:extLst>
              <a:ext uri="{FF2B5EF4-FFF2-40B4-BE49-F238E27FC236}">
                <a16:creationId xmlns:a16="http://schemas.microsoft.com/office/drawing/2014/main" id="{D4E7A6D3-10EF-341F-8725-0B9124DEB27C}"/>
              </a:ext>
            </a:extLst>
          </p:cNvPr>
          <p:cNvSpPr txBox="1"/>
          <p:nvPr/>
        </p:nvSpPr>
        <p:spPr>
          <a:xfrm>
            <a:off x="1008578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a:t>
            </a:r>
          </a:p>
        </p:txBody>
      </p:sp>
      <p:sp>
        <p:nvSpPr>
          <p:cNvPr id="439" name="TextBox 438">
            <a:extLst>
              <a:ext uri="{FF2B5EF4-FFF2-40B4-BE49-F238E27FC236}">
                <a16:creationId xmlns:a16="http://schemas.microsoft.com/office/drawing/2014/main" id="{F524FF7C-C5C3-7FD7-B67D-A2D98E224835}"/>
              </a:ext>
            </a:extLst>
          </p:cNvPr>
          <p:cNvSpPr txBox="1"/>
          <p:nvPr/>
        </p:nvSpPr>
        <p:spPr>
          <a:xfrm>
            <a:off x="10393760" y="4680838"/>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440" name="TextBox 439">
            <a:extLst>
              <a:ext uri="{FF2B5EF4-FFF2-40B4-BE49-F238E27FC236}">
                <a16:creationId xmlns:a16="http://schemas.microsoft.com/office/drawing/2014/main" id="{34700149-BCA9-3751-37A9-E82C99DC174D}"/>
              </a:ext>
            </a:extLst>
          </p:cNvPr>
          <p:cNvSpPr txBox="1"/>
          <p:nvPr/>
        </p:nvSpPr>
        <p:spPr>
          <a:xfrm>
            <a:off x="10704910" y="4680838"/>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441" name="TextBox 440">
            <a:extLst>
              <a:ext uri="{FF2B5EF4-FFF2-40B4-BE49-F238E27FC236}">
                <a16:creationId xmlns:a16="http://schemas.microsoft.com/office/drawing/2014/main" id="{B3987AFE-7748-EEEE-1895-749475A1EA2F}"/>
              </a:ext>
            </a:extLst>
          </p:cNvPr>
          <p:cNvSpPr txBox="1"/>
          <p:nvPr/>
        </p:nvSpPr>
        <p:spPr>
          <a:xfrm>
            <a:off x="11009710" y="4680838"/>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442" name="TextBox 441">
            <a:extLst>
              <a:ext uri="{FF2B5EF4-FFF2-40B4-BE49-F238E27FC236}">
                <a16:creationId xmlns:a16="http://schemas.microsoft.com/office/drawing/2014/main" id="{85AD5296-A084-2641-D07F-1EE98DAFF6D5}"/>
              </a:ext>
            </a:extLst>
          </p:cNvPr>
          <p:cNvSpPr txBox="1"/>
          <p:nvPr/>
        </p:nvSpPr>
        <p:spPr>
          <a:xfrm>
            <a:off x="11327210" y="4680838"/>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444" name="TextBox 443">
            <a:extLst>
              <a:ext uri="{FF2B5EF4-FFF2-40B4-BE49-F238E27FC236}">
                <a16:creationId xmlns:a16="http://schemas.microsoft.com/office/drawing/2014/main" id="{F3A4A974-CEB2-B974-85D7-D4A1B6E050F5}"/>
              </a:ext>
            </a:extLst>
          </p:cNvPr>
          <p:cNvSpPr txBox="1"/>
          <p:nvPr/>
        </p:nvSpPr>
        <p:spPr>
          <a:xfrm>
            <a:off x="6312024" y="4534900"/>
            <a:ext cx="862167" cy="369332"/>
          </a:xfrm>
          <a:prstGeom prst="rect">
            <a:avLst/>
          </a:prstGeom>
          <a:noFill/>
        </p:spPr>
        <p:txBody>
          <a:bodyPr wrap="square" lIns="0" tIns="0" rIns="0" bIns="0" rtlCol="0">
            <a:spAutoFit/>
          </a:bodyPr>
          <a:lstStyle/>
          <a:p>
            <a:r>
              <a:rPr lang="en-GB" sz="1200" b="1" dirty="0">
                <a:latin typeface="Arial" panose="020B0604020202020204" pitchFamily="34" charset="0"/>
                <a:ea typeface="Aileron" charset="0"/>
                <a:cs typeface="Arial" panose="020B0604020202020204" pitchFamily="34" charset="0"/>
              </a:rPr>
              <a:t>No. at</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risk</a:t>
            </a:r>
          </a:p>
        </p:txBody>
      </p:sp>
      <p:graphicFrame>
        <p:nvGraphicFramePr>
          <p:cNvPr id="445" name="Content Placeholder 18">
            <a:extLst>
              <a:ext uri="{FF2B5EF4-FFF2-40B4-BE49-F238E27FC236}">
                <a16:creationId xmlns:a16="http://schemas.microsoft.com/office/drawing/2014/main" id="{3369A27B-87D0-01C8-2F04-E46CEF2911E8}"/>
              </a:ext>
            </a:extLst>
          </p:cNvPr>
          <p:cNvGraphicFramePr>
            <a:graphicFrameLocks noGrp="1"/>
          </p:cNvGraphicFramePr>
          <p:nvPr>
            <p:ph sz="quarter" idx="14"/>
            <p:extLst>
              <p:ext uri="{D42A27DB-BD31-4B8C-83A1-F6EECF244321}">
                <p14:modId xmlns:p14="http://schemas.microsoft.com/office/powerpoint/2010/main" val="1420352563"/>
              </p:ext>
            </p:extLst>
          </p:nvPr>
        </p:nvGraphicFramePr>
        <p:xfrm>
          <a:off x="6960096" y="2924944"/>
          <a:ext cx="4896544" cy="601200"/>
        </p:xfrm>
        <a:graphic>
          <a:graphicData uri="http://schemas.openxmlformats.org/drawingml/2006/table">
            <a:tbl>
              <a:tblPr firstRow="1" bandRow="1">
                <a:tableStyleId>{5C22544A-7EE6-4342-B048-85BDC9FD1C3A}</a:tableStyleId>
              </a:tblPr>
              <a:tblGrid>
                <a:gridCol w="576066">
                  <a:extLst>
                    <a:ext uri="{9D8B030D-6E8A-4147-A177-3AD203B41FA5}">
                      <a16:colId xmlns:a16="http://schemas.microsoft.com/office/drawing/2014/main" val="870690199"/>
                    </a:ext>
                  </a:extLst>
                </a:gridCol>
                <a:gridCol w="1152128">
                  <a:extLst>
                    <a:ext uri="{9D8B030D-6E8A-4147-A177-3AD203B41FA5}">
                      <a16:colId xmlns:a16="http://schemas.microsoft.com/office/drawing/2014/main" val="828911464"/>
                    </a:ext>
                  </a:extLst>
                </a:gridCol>
                <a:gridCol w="1339348">
                  <a:extLst>
                    <a:ext uri="{9D8B030D-6E8A-4147-A177-3AD203B41FA5}">
                      <a16:colId xmlns:a16="http://schemas.microsoft.com/office/drawing/2014/main" val="2049190732"/>
                    </a:ext>
                  </a:extLst>
                </a:gridCol>
                <a:gridCol w="964906">
                  <a:extLst>
                    <a:ext uri="{9D8B030D-6E8A-4147-A177-3AD203B41FA5}">
                      <a16:colId xmlns:a16="http://schemas.microsoft.com/office/drawing/2014/main" val="2186342334"/>
                    </a:ext>
                  </a:extLst>
                </a:gridCol>
                <a:gridCol w="864096">
                  <a:extLst>
                    <a:ext uri="{9D8B030D-6E8A-4147-A177-3AD203B41FA5}">
                      <a16:colId xmlns:a16="http://schemas.microsoft.com/office/drawing/2014/main" val="3575737057"/>
                    </a:ext>
                  </a:extLst>
                </a:gridCol>
              </a:tblGrid>
              <a:tr h="0">
                <a:tc>
                  <a:txBody>
                    <a:bodyPr/>
                    <a:lstStyle/>
                    <a:p>
                      <a:pPr algn="ctr"/>
                      <a:r>
                        <a:rPr lang="en-US" sz="1000" spc="-30" dirty="0">
                          <a:solidFill>
                            <a:schemeClr val="tx1"/>
                          </a:solidFill>
                          <a:latin typeface="Arial" panose="020B0604020202020204" pitchFamily="34" charset="0"/>
                          <a:cs typeface="Arial" panose="020B0604020202020204" pitchFamily="34" charset="0"/>
                        </a:rPr>
                        <a:t>No. of</a:t>
                      </a:r>
                    </a:p>
                    <a:p>
                      <a:pPr algn="ctr"/>
                      <a:r>
                        <a:rPr lang="en-US" sz="1000" spc="-30" dirty="0">
                          <a:solidFill>
                            <a:schemeClr val="tx1"/>
                          </a:solidFill>
                          <a:latin typeface="Arial" panose="020B0604020202020204" pitchFamily="34" charset="0"/>
                          <a:cs typeface="Arial" panose="020B0604020202020204" pitchFamily="34" charset="0"/>
                        </a:rPr>
                        <a:t>events</a:t>
                      </a:r>
                    </a:p>
                  </a:txBody>
                  <a:tcPr marL="19440" marR="19440" marT="36000" marB="36000">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No. of patients with data censored</a:t>
                      </a:r>
                    </a:p>
                  </a:txBody>
                  <a:tcPr marL="19440" marR="19440" marT="36000" marB="36000">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Median duration of response (95% CI) </a:t>
                      </a:r>
                      <a:r>
                        <a:rPr lang="en-US" sz="1000" spc="-30" dirty="0" err="1">
                          <a:solidFill>
                            <a:schemeClr val="tx1"/>
                          </a:solidFill>
                          <a:latin typeface="Arial" panose="020B0604020202020204" pitchFamily="34" charset="0"/>
                          <a:cs typeface="Arial" panose="020B0604020202020204" pitchFamily="34" charset="0"/>
                        </a:rPr>
                        <a:t>mo</a:t>
                      </a:r>
                      <a:endParaRPr lang="en-US" sz="1000" spc="-30" dirty="0">
                        <a:solidFill>
                          <a:schemeClr val="tx1"/>
                        </a:solidFill>
                        <a:latin typeface="Arial" panose="020B0604020202020204" pitchFamily="34" charset="0"/>
                        <a:cs typeface="Arial" panose="020B0604020202020204" pitchFamily="34" charset="0"/>
                      </a:endParaRPr>
                    </a:p>
                  </a:txBody>
                  <a:tcPr marL="19440" marR="19440" marT="36000" marB="36000">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12-month rate (95% CI) %</a:t>
                      </a:r>
                    </a:p>
                  </a:txBody>
                  <a:tcPr marL="19440" marR="19440" marT="36000" marB="36000">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24-month rate (95% CI) %</a:t>
                      </a:r>
                    </a:p>
                  </a:txBody>
                  <a:tcPr marL="19440" marR="19440" marT="36000" marB="36000">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67546"/>
                  </a:ext>
                </a:extLst>
              </a:tr>
              <a:tr h="0">
                <a:tc>
                  <a:txBody>
                    <a:bodyPr/>
                    <a:lstStyle/>
                    <a:p>
                      <a:pPr algn="ctr"/>
                      <a:r>
                        <a:rPr lang="en-US" sz="1000" spc="-30" dirty="0">
                          <a:solidFill>
                            <a:schemeClr val="tx1"/>
                          </a:solidFill>
                          <a:latin typeface="Arial" panose="020B0604020202020204" pitchFamily="34" charset="0"/>
                          <a:cs typeface="Arial" panose="020B0604020202020204" pitchFamily="34" charset="0"/>
                        </a:rPr>
                        <a:t>4</a:t>
                      </a:r>
                    </a:p>
                  </a:txBody>
                  <a:tcPr marL="19440" marR="19440" marT="36000" marB="36000">
                    <a:lnT w="9525" cap="flat" cmpd="sng" algn="ctr">
                      <a:solidFill>
                        <a:schemeClr val="tx1"/>
                      </a:solidFill>
                      <a:prstDash val="solid"/>
                      <a:round/>
                      <a:headEnd type="none" w="med" len="med"/>
                      <a:tailEnd type="none" w="med" len="med"/>
                    </a:lnT>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26</a:t>
                      </a:r>
                    </a:p>
                  </a:txBody>
                  <a:tcPr marL="19440" marR="19440" marT="36000" marB="36000" anchor="ctr">
                    <a:lnT w="9525" cap="flat" cmpd="sng" algn="ctr">
                      <a:solidFill>
                        <a:schemeClr val="tx1"/>
                      </a:solidFill>
                      <a:prstDash val="solid"/>
                      <a:round/>
                      <a:headEnd type="none" w="med" len="med"/>
                      <a:tailEnd type="none" w="med" len="med"/>
                    </a:lnT>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NR*</a:t>
                      </a:r>
                    </a:p>
                  </a:txBody>
                  <a:tcPr marL="19440" marR="19440" marT="36000" marB="36000" anchor="ctr">
                    <a:lnT w="9525" cap="flat" cmpd="sng" algn="ctr">
                      <a:solidFill>
                        <a:schemeClr val="tx1"/>
                      </a:solidFill>
                      <a:prstDash val="solid"/>
                      <a:round/>
                      <a:headEnd type="none" w="med" len="med"/>
                      <a:tailEnd type="none" w="med" len="med"/>
                    </a:lnT>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89 (78-100)</a:t>
                      </a:r>
                    </a:p>
                  </a:txBody>
                  <a:tcPr marL="19440" marR="19440" marT="36000" marB="36000" anchor="ctr">
                    <a:lnT w="9525" cap="flat" cmpd="sng" algn="ctr">
                      <a:solidFill>
                        <a:schemeClr val="tx1"/>
                      </a:solidFill>
                      <a:prstDash val="solid"/>
                      <a:round/>
                      <a:headEnd type="none" w="med" len="med"/>
                      <a:tailEnd type="none" w="med" len="med"/>
                    </a:lnT>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85 (70-99)</a:t>
                      </a:r>
                    </a:p>
                  </a:txBody>
                  <a:tcPr marL="19440" marR="19440" marT="36000" marB="3600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982411562"/>
                  </a:ext>
                </a:extLst>
              </a:tr>
            </a:tbl>
          </a:graphicData>
        </a:graphic>
      </p:graphicFrame>
      <p:sp>
        <p:nvSpPr>
          <p:cNvPr id="7" name="TextBox 6">
            <a:extLst>
              <a:ext uri="{FF2B5EF4-FFF2-40B4-BE49-F238E27FC236}">
                <a16:creationId xmlns:a16="http://schemas.microsoft.com/office/drawing/2014/main" id="{9E000AA0-85FD-C02D-FF8F-4A3331F960AB}"/>
              </a:ext>
            </a:extLst>
          </p:cNvPr>
          <p:cNvSpPr txBox="1"/>
          <p:nvPr/>
        </p:nvSpPr>
        <p:spPr>
          <a:xfrm>
            <a:off x="611865" y="1723403"/>
            <a:ext cx="5196179" cy="276999"/>
          </a:xfrm>
          <a:prstGeom prst="rect">
            <a:avLst/>
          </a:prstGeom>
          <a:noFill/>
        </p:spPr>
        <p:txBody>
          <a:bodyPr wrap="square" anchor="t">
            <a:spAutoFit/>
          </a:bodyPr>
          <a:lstStyle/>
          <a:p>
            <a:r>
              <a:rPr lang="en-US" sz="1200" b="1" dirty="0">
                <a:latin typeface="Arial" panose="020B0604020202020204" pitchFamily="34" charset="0"/>
                <a:cs typeface="Arial" panose="020B0604020202020204" pitchFamily="34" charset="0"/>
              </a:rPr>
              <a:t>Maximum change in </a:t>
            </a:r>
            <a:r>
              <a:rPr lang="en-US" sz="1200" b="1" dirty="0" err="1">
                <a:latin typeface="Arial" panose="020B0604020202020204" pitchFamily="34" charset="0"/>
                <a:cs typeface="Arial" panose="020B0604020202020204" pitchFamily="34" charset="0"/>
              </a:rPr>
              <a:t>tumour</a:t>
            </a:r>
            <a:r>
              <a:rPr lang="en-US" sz="1200" b="1" dirty="0">
                <a:latin typeface="Arial" panose="020B0604020202020204" pitchFamily="34" charset="0"/>
                <a:cs typeface="Arial" panose="020B0604020202020204" pitchFamily="34" charset="0"/>
              </a:rPr>
              <a:t> size in the TRK TKI-naive cohort (N = 51)</a:t>
            </a:r>
            <a:endParaRPr lang="en-GB"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93077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6578C-49FA-65F9-F1A2-A964D14373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18990E-BFD1-3B33-AB37-436996A62B36}"/>
              </a:ext>
            </a:extLst>
          </p:cNvPr>
          <p:cNvSpPr>
            <a:spLocks noGrp="1"/>
          </p:cNvSpPr>
          <p:nvPr>
            <p:ph type="body" idx="1"/>
          </p:nvPr>
        </p:nvSpPr>
        <p:spPr>
          <a:xfrm>
            <a:off x="609600" y="1214362"/>
            <a:ext cx="10972800" cy="702470"/>
          </a:xfrm>
        </p:spPr>
        <p:txBody>
          <a:bodyPr/>
          <a:lstStyle/>
          <a:p>
            <a:r>
              <a:rPr lang="en-GB" dirty="0"/>
              <a:t>TRIDENT-1 STUDY</a:t>
            </a:r>
          </a:p>
        </p:txBody>
      </p:sp>
      <p:sp>
        <p:nvSpPr>
          <p:cNvPr id="15" name="Title 1">
            <a:extLst>
              <a:ext uri="{FF2B5EF4-FFF2-40B4-BE49-F238E27FC236}">
                <a16:creationId xmlns:a16="http://schemas.microsoft.com/office/drawing/2014/main" id="{7934DA36-520C-C3A9-FDB5-27069A96590A}"/>
              </a:ext>
            </a:extLst>
          </p:cNvPr>
          <p:cNvSpPr>
            <a:spLocks noGrp="1"/>
          </p:cNvSpPr>
          <p:nvPr>
            <p:ph type="title"/>
          </p:nvPr>
        </p:nvSpPr>
        <p:spPr>
          <a:xfrm>
            <a:off x="619201" y="259200"/>
            <a:ext cx="10963199" cy="864000"/>
          </a:xfrm>
        </p:spPr>
        <p:txBody>
          <a:bodyPr>
            <a:normAutofit/>
          </a:bodyPr>
          <a:lstStyle/>
          <a:p>
            <a:r>
              <a:rPr lang="en-US" dirty="0"/>
              <a:t>2</a:t>
            </a:r>
            <a:r>
              <a:rPr lang="en-US" baseline="30000" dirty="0"/>
              <a:t>nd</a:t>
            </a:r>
            <a:r>
              <a:rPr lang="en-US" dirty="0"/>
              <a:t> Generation TRK inhibitor: </a:t>
            </a:r>
            <a:r>
              <a:rPr lang="en-US" dirty="0" err="1"/>
              <a:t>repotrectinib</a:t>
            </a:r>
            <a:r>
              <a:rPr lang="en-US" dirty="0"/>
              <a:t> in TKI-pretreated </a:t>
            </a:r>
            <a:r>
              <a:rPr lang="en-US" i="1" dirty="0"/>
              <a:t>TRK</a:t>
            </a:r>
            <a:r>
              <a:rPr lang="en-US" dirty="0"/>
              <a:t> fusion positive solid </a:t>
            </a:r>
            <a:r>
              <a:rPr lang="en-US" dirty="0" err="1"/>
              <a:t>tumours</a:t>
            </a:r>
            <a:endParaRPr lang="en-US" dirty="0"/>
          </a:p>
        </p:txBody>
      </p:sp>
      <p:sp>
        <p:nvSpPr>
          <p:cNvPr id="14" name="Content Placeholder 13">
            <a:extLst>
              <a:ext uri="{FF2B5EF4-FFF2-40B4-BE49-F238E27FC236}">
                <a16:creationId xmlns:a16="http://schemas.microsoft.com/office/drawing/2014/main" id="{79716172-C781-F227-1C53-1E9EFCEEEBE9}"/>
              </a:ext>
            </a:extLst>
          </p:cNvPr>
          <p:cNvSpPr>
            <a:spLocks noGrp="1"/>
          </p:cNvSpPr>
          <p:nvPr>
            <p:ph sz="quarter" idx="15"/>
          </p:nvPr>
        </p:nvSpPr>
        <p:spPr>
          <a:xfrm>
            <a:off x="620183" y="6356351"/>
            <a:ext cx="10180339" cy="365125"/>
          </a:xfrm>
        </p:spPr>
        <p:txBody>
          <a:bodyPr anchor="b" anchorCtr="0"/>
          <a:lstStyle/>
          <a:p>
            <a:r>
              <a:rPr lang="en-GB" dirty="0">
                <a:ea typeface="Aileron" charset="0"/>
              </a:rPr>
              <a:t>Data cut-off Oct 15, 2023</a:t>
            </a:r>
            <a:endParaRPr lang="en-GB" dirty="0"/>
          </a:p>
          <a:p>
            <a:r>
              <a:rPr lang="en-GB" dirty="0"/>
              <a:t>CI, confidence interval; </a:t>
            </a:r>
            <a:r>
              <a:rPr lang="en-GB" dirty="0" err="1"/>
              <a:t>cORR</a:t>
            </a:r>
            <a:r>
              <a:rPr lang="en-GB" dirty="0"/>
              <a:t>, confirmed objective response rate; CBR, clinical benefit rate; CR, complete response; DoR, duration of response; </a:t>
            </a:r>
            <a:br>
              <a:rPr lang="en-GB" dirty="0"/>
            </a:br>
            <a:r>
              <a:rPr lang="en-GB" dirty="0"/>
              <a:t>GIST, gastrointestinal stromal tumour; </a:t>
            </a:r>
            <a:r>
              <a:rPr lang="en-GB" dirty="0" err="1"/>
              <a:t>mo</a:t>
            </a:r>
            <a:r>
              <a:rPr lang="en-GB" dirty="0"/>
              <a:t>, months; NSCLC, non-small cell lung cancer; PR, partial response; RECIST, Response Evaluation Criteria in Solid Tumours; TKI, tyrosine kinase inhibitor</a:t>
            </a:r>
          </a:p>
          <a:p>
            <a:pPr lvl="0"/>
            <a:r>
              <a:rPr lang="da-DK" altLang="en-US" dirty="0">
                <a:solidFill>
                  <a:schemeClr val="tx2"/>
                </a:solidFill>
                <a:sym typeface="Arial"/>
              </a:rPr>
              <a:t>Besse B, et al. Nat Med. </a:t>
            </a:r>
            <a:r>
              <a:rPr lang="en-GB" dirty="0">
                <a:solidFill>
                  <a:schemeClr val="tx2"/>
                </a:solidFill>
                <a:sym typeface="Arial"/>
              </a:rPr>
              <a:t>2026;32:682-9</a:t>
            </a:r>
            <a:endParaRPr lang="da-DK" altLang="en-US" dirty="0">
              <a:solidFill>
                <a:schemeClr val="tx2"/>
              </a:solidFill>
              <a:sym typeface="Arial"/>
            </a:endParaRPr>
          </a:p>
        </p:txBody>
      </p:sp>
      <p:sp>
        <p:nvSpPr>
          <p:cNvPr id="10" name="Rectangle: Rounded Corners 9">
            <a:extLst>
              <a:ext uri="{FF2B5EF4-FFF2-40B4-BE49-F238E27FC236}">
                <a16:creationId xmlns:a16="http://schemas.microsoft.com/office/drawing/2014/main" id="{6305A8B9-24D7-1400-D441-D67906C6E9F1}"/>
              </a:ext>
            </a:extLst>
          </p:cNvPr>
          <p:cNvSpPr/>
          <p:nvPr/>
        </p:nvSpPr>
        <p:spPr bwMode="auto">
          <a:xfrm>
            <a:off x="1127448" y="2204864"/>
            <a:ext cx="647700" cy="197807"/>
          </a:xfrm>
          <a:prstGeom prst="roundRect">
            <a:avLst/>
          </a:prstGeom>
          <a:noFill/>
          <a:ln w="38100">
            <a:solidFill>
              <a:srgbClr val="FF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id="{A12DA5F2-DC50-F5C2-1C3C-4811E3B37A0C}"/>
              </a:ext>
            </a:extLst>
          </p:cNvPr>
          <p:cNvSpPr/>
          <p:nvPr/>
        </p:nvSpPr>
        <p:spPr>
          <a:xfrm>
            <a:off x="298337" y="1844824"/>
            <a:ext cx="46907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377736-0386-B88E-3C70-44A34B956B73}"/>
              </a:ext>
            </a:extLst>
          </p:cNvPr>
          <p:cNvSpPr/>
          <p:nvPr/>
        </p:nvSpPr>
        <p:spPr>
          <a:xfrm>
            <a:off x="335360" y="1759205"/>
            <a:ext cx="46907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6C2A08F-045B-6053-0959-EAF4D79C43DF}"/>
              </a:ext>
            </a:extLst>
          </p:cNvPr>
          <p:cNvSpPr txBox="1"/>
          <p:nvPr/>
        </p:nvSpPr>
        <p:spPr>
          <a:xfrm>
            <a:off x="620712" y="5157192"/>
            <a:ext cx="6616555" cy="461665"/>
          </a:xfrm>
          <a:prstGeom prst="rect">
            <a:avLst/>
          </a:prstGeom>
          <a:noFill/>
        </p:spPr>
        <p:txBody>
          <a:bodyPr wrap="none" lIns="0" rtlCol="0">
            <a:spAutoFit/>
          </a:bodyPr>
          <a:lstStyle/>
          <a:p>
            <a:r>
              <a:rPr lang="en-GB" sz="1200" dirty="0">
                <a:latin typeface="Arial" panose="020B0604020202020204" pitchFamily="34" charset="0"/>
                <a:ea typeface="Aileron" charset="0"/>
                <a:cs typeface="Arial" panose="020B0604020202020204" pitchFamily="34" charset="0"/>
              </a:rPr>
              <a:t>Dashed lines indicate a reduction of 30% or an increase of 20% from baseline in tumour size as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assessed by RECIST version 1.1</a:t>
            </a:r>
          </a:p>
        </p:txBody>
      </p:sp>
      <p:sp>
        <p:nvSpPr>
          <p:cNvPr id="22" name="TextBox 21">
            <a:extLst>
              <a:ext uri="{FF2B5EF4-FFF2-40B4-BE49-F238E27FC236}">
                <a16:creationId xmlns:a16="http://schemas.microsoft.com/office/drawing/2014/main" id="{33E4627B-E36B-DDAC-D47C-D04B76E7F488}"/>
              </a:ext>
            </a:extLst>
          </p:cNvPr>
          <p:cNvSpPr txBox="1"/>
          <p:nvPr/>
        </p:nvSpPr>
        <p:spPr>
          <a:xfrm>
            <a:off x="767408" y="1772816"/>
            <a:ext cx="5400600" cy="184666"/>
          </a:xfrm>
          <a:prstGeom prst="rect">
            <a:avLst/>
          </a:prstGeom>
          <a:noFill/>
        </p:spPr>
        <p:txBody>
          <a:bodyPr wrap="square" lIns="0" tIns="0" rIns="0" bIns="0" rtlCol="0">
            <a:spAutoFit/>
          </a:bodyPr>
          <a:lstStyle/>
          <a:p>
            <a:r>
              <a:rPr lang="en-GB" sz="1200" b="1" dirty="0">
                <a:latin typeface="Arial" panose="020B0604020202020204" pitchFamily="34" charset="0"/>
                <a:cs typeface="Arial" panose="020B0604020202020204" pitchFamily="34" charset="0"/>
              </a:rPr>
              <a:t>Maximum change in tumour size in the TRK TKI-pretreated cohort (N=69)</a:t>
            </a:r>
          </a:p>
        </p:txBody>
      </p:sp>
      <p:sp>
        <p:nvSpPr>
          <p:cNvPr id="23" name="TextBox 22">
            <a:extLst>
              <a:ext uri="{FF2B5EF4-FFF2-40B4-BE49-F238E27FC236}">
                <a16:creationId xmlns:a16="http://schemas.microsoft.com/office/drawing/2014/main" id="{0A3C5579-4B85-AC0A-01B9-62F5EF444DB0}"/>
              </a:ext>
            </a:extLst>
          </p:cNvPr>
          <p:cNvSpPr txBox="1"/>
          <p:nvPr/>
        </p:nvSpPr>
        <p:spPr>
          <a:xfrm>
            <a:off x="6536972" y="1772816"/>
            <a:ext cx="4968552" cy="184666"/>
          </a:xfrm>
          <a:prstGeom prst="rect">
            <a:avLst/>
          </a:prstGeom>
          <a:noFill/>
        </p:spPr>
        <p:txBody>
          <a:bodyPr wrap="square" lIns="0" tIns="0" rIns="0" bIns="0" rtlCol="0">
            <a:spAutoFit/>
          </a:bodyPr>
          <a:lstStyle/>
          <a:p>
            <a:pPr algn="ctr"/>
            <a:r>
              <a:rPr lang="en-GB" sz="1200" b="1" dirty="0">
                <a:latin typeface="Arial" panose="020B0604020202020204" pitchFamily="34" charset="0"/>
                <a:cs typeface="Arial" panose="020B0604020202020204" pitchFamily="34" charset="0"/>
              </a:rPr>
              <a:t>DoR in the TRK TKI-pretreated cohort (N=69)</a:t>
            </a:r>
          </a:p>
        </p:txBody>
      </p:sp>
      <p:sp>
        <p:nvSpPr>
          <p:cNvPr id="24" name="Slide Number Placeholder 23">
            <a:extLst>
              <a:ext uri="{FF2B5EF4-FFF2-40B4-BE49-F238E27FC236}">
                <a16:creationId xmlns:a16="http://schemas.microsoft.com/office/drawing/2014/main" id="{EC430421-932F-A863-4016-400A390BDB40}"/>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25" name="TextBox 24">
            <a:extLst>
              <a:ext uri="{FF2B5EF4-FFF2-40B4-BE49-F238E27FC236}">
                <a16:creationId xmlns:a16="http://schemas.microsoft.com/office/drawing/2014/main" id="{DF428E85-8091-587A-4E40-647F132E0E20}"/>
              </a:ext>
            </a:extLst>
          </p:cNvPr>
          <p:cNvSpPr txBox="1"/>
          <p:nvPr/>
        </p:nvSpPr>
        <p:spPr>
          <a:xfrm>
            <a:off x="983432" y="4005064"/>
            <a:ext cx="1656184" cy="553998"/>
          </a:xfrm>
          <a:prstGeom prst="rect">
            <a:avLst/>
          </a:prstGeom>
          <a:noFill/>
        </p:spPr>
        <p:txBody>
          <a:bodyPr wrap="square" lIns="0" tIns="0" rIns="0" bIns="0" rtlCol="0">
            <a:spAutoFit/>
          </a:bodyPr>
          <a:lstStyle/>
          <a:p>
            <a:pPr algn="ctr"/>
            <a:r>
              <a:rPr lang="en-GB" sz="900" dirty="0" err="1">
                <a:latin typeface="Arial" panose="020B0604020202020204" pitchFamily="34" charset="0"/>
                <a:cs typeface="Arial" panose="020B0604020202020204" pitchFamily="34" charset="0"/>
              </a:rPr>
              <a:t>cORR</a:t>
            </a:r>
            <a:r>
              <a:rPr lang="en-GB" sz="900" dirty="0">
                <a:latin typeface="Arial" panose="020B0604020202020204" pitchFamily="34" charset="0"/>
                <a:cs typeface="Arial" panose="020B0604020202020204" pitchFamily="34" charset="0"/>
              </a:rPr>
              <a:t>, % (95% CI): 48 (36-60)</a:t>
            </a:r>
          </a:p>
          <a:p>
            <a:pPr algn="ctr"/>
            <a:r>
              <a:rPr lang="en-GB" sz="900" dirty="0">
                <a:latin typeface="Arial" panose="020B0604020202020204" pitchFamily="34" charset="0"/>
                <a:cs typeface="Arial" panose="020B0604020202020204" pitchFamily="34" charset="0"/>
              </a:rPr>
              <a:t>CR, n (%): 2 (3)</a:t>
            </a:r>
          </a:p>
          <a:p>
            <a:pPr algn="ctr"/>
            <a:r>
              <a:rPr lang="en-GB" sz="900" dirty="0">
                <a:latin typeface="Arial" panose="020B0604020202020204" pitchFamily="34" charset="0"/>
                <a:cs typeface="Arial" panose="020B0604020202020204" pitchFamily="34" charset="0"/>
              </a:rPr>
              <a:t>PR, n (%): 31 (45)</a:t>
            </a:r>
          </a:p>
          <a:p>
            <a:pPr algn="ctr"/>
            <a:r>
              <a:rPr lang="en-GB" sz="900" dirty="0">
                <a:latin typeface="Arial" panose="020B0604020202020204" pitchFamily="34" charset="0"/>
                <a:cs typeface="Arial" panose="020B0604020202020204" pitchFamily="34" charset="0"/>
              </a:rPr>
              <a:t>CBR, % (95% CI): 71 (59-81)</a:t>
            </a:r>
          </a:p>
        </p:txBody>
      </p:sp>
      <p:sp>
        <p:nvSpPr>
          <p:cNvPr id="26" name="TextBox 25">
            <a:extLst>
              <a:ext uri="{FF2B5EF4-FFF2-40B4-BE49-F238E27FC236}">
                <a16:creationId xmlns:a16="http://schemas.microsoft.com/office/drawing/2014/main" id="{D0C8FDFB-AB6E-0F72-146A-CEDB7FAD3C98}"/>
              </a:ext>
            </a:extLst>
          </p:cNvPr>
          <p:cNvSpPr txBox="1"/>
          <p:nvPr/>
        </p:nvSpPr>
        <p:spPr>
          <a:xfrm>
            <a:off x="4799856" y="3042000"/>
            <a:ext cx="1152128" cy="138499"/>
          </a:xfrm>
          <a:prstGeom prst="rect">
            <a:avLst/>
          </a:prstGeom>
          <a:noFill/>
        </p:spPr>
        <p:txBody>
          <a:bodyPr wrap="square" lIns="0" tIns="0" rIns="0" bIns="0" rtlCol="0">
            <a:spAutoFit/>
          </a:bodyPr>
          <a:lstStyle/>
          <a:p>
            <a:pPr algn="r"/>
            <a:r>
              <a:rPr lang="en-GB" sz="900" dirty="0">
                <a:latin typeface="Arial" panose="020B0604020202020204" pitchFamily="34" charset="0"/>
                <a:cs typeface="Arial" panose="020B0604020202020204" pitchFamily="34" charset="0"/>
              </a:rPr>
              <a:t>* treatment ongoing</a:t>
            </a:r>
          </a:p>
        </p:txBody>
      </p:sp>
      <p:pic>
        <p:nvPicPr>
          <p:cNvPr id="44" name="Graphic 43">
            <a:extLst>
              <a:ext uri="{FF2B5EF4-FFF2-40B4-BE49-F238E27FC236}">
                <a16:creationId xmlns:a16="http://schemas.microsoft.com/office/drawing/2014/main" id="{4807BB85-E5B0-B23C-CB76-85403C314F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9416" y="2132856"/>
            <a:ext cx="5126990" cy="2458720"/>
          </a:xfrm>
          <a:prstGeom prst="rect">
            <a:avLst/>
          </a:prstGeom>
        </p:spPr>
      </p:pic>
      <p:sp>
        <p:nvSpPr>
          <p:cNvPr id="45" name="TextBox 44">
            <a:extLst>
              <a:ext uri="{FF2B5EF4-FFF2-40B4-BE49-F238E27FC236}">
                <a16:creationId xmlns:a16="http://schemas.microsoft.com/office/drawing/2014/main" id="{26FDA03C-F983-013A-5909-A6F9423F6FDC}"/>
              </a:ext>
            </a:extLst>
          </p:cNvPr>
          <p:cNvSpPr txBox="1"/>
          <p:nvPr/>
        </p:nvSpPr>
        <p:spPr>
          <a:xfrm rot="16200000">
            <a:off x="-868451" y="3264659"/>
            <a:ext cx="244827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 change from baseline</a:t>
            </a:r>
          </a:p>
        </p:txBody>
      </p:sp>
      <p:sp>
        <p:nvSpPr>
          <p:cNvPr id="46" name="TextBox 45">
            <a:extLst>
              <a:ext uri="{FF2B5EF4-FFF2-40B4-BE49-F238E27FC236}">
                <a16:creationId xmlns:a16="http://schemas.microsoft.com/office/drawing/2014/main" id="{2403FC1D-9028-E1D0-AEFE-5DE1F0BABFC3}"/>
              </a:ext>
            </a:extLst>
          </p:cNvPr>
          <p:cNvSpPr txBox="1"/>
          <p:nvPr/>
        </p:nvSpPr>
        <p:spPr>
          <a:xfrm>
            <a:off x="469815" y="2053187"/>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180</a:t>
            </a:r>
          </a:p>
        </p:txBody>
      </p:sp>
      <p:sp>
        <p:nvSpPr>
          <p:cNvPr id="47" name="TextBox 46">
            <a:extLst>
              <a:ext uri="{FF2B5EF4-FFF2-40B4-BE49-F238E27FC236}">
                <a16:creationId xmlns:a16="http://schemas.microsoft.com/office/drawing/2014/main" id="{BE5BD281-C9B4-10AF-88E2-0EBE3DDCD3EF}"/>
              </a:ext>
            </a:extLst>
          </p:cNvPr>
          <p:cNvSpPr txBox="1"/>
          <p:nvPr/>
        </p:nvSpPr>
        <p:spPr>
          <a:xfrm>
            <a:off x="469815" y="232200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160</a:t>
            </a:r>
          </a:p>
        </p:txBody>
      </p:sp>
      <p:sp>
        <p:nvSpPr>
          <p:cNvPr id="48" name="TextBox 47">
            <a:extLst>
              <a:ext uri="{FF2B5EF4-FFF2-40B4-BE49-F238E27FC236}">
                <a16:creationId xmlns:a16="http://schemas.microsoft.com/office/drawing/2014/main" id="{862A7580-1C45-FA26-0C90-FD2C48D58D51}"/>
              </a:ext>
            </a:extLst>
          </p:cNvPr>
          <p:cNvSpPr txBox="1"/>
          <p:nvPr/>
        </p:nvSpPr>
        <p:spPr>
          <a:xfrm>
            <a:off x="469815" y="259200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49" name="TextBox 48">
            <a:extLst>
              <a:ext uri="{FF2B5EF4-FFF2-40B4-BE49-F238E27FC236}">
                <a16:creationId xmlns:a16="http://schemas.microsoft.com/office/drawing/2014/main" id="{E9BD51AC-2341-DE49-C591-AFDC975B9603}"/>
              </a:ext>
            </a:extLst>
          </p:cNvPr>
          <p:cNvSpPr txBox="1"/>
          <p:nvPr/>
        </p:nvSpPr>
        <p:spPr>
          <a:xfrm>
            <a:off x="469815" y="2852936"/>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53" name="TextBox 52">
            <a:extLst>
              <a:ext uri="{FF2B5EF4-FFF2-40B4-BE49-F238E27FC236}">
                <a16:creationId xmlns:a16="http://schemas.microsoft.com/office/drawing/2014/main" id="{5A7FDFF0-7836-31ED-33E9-EE6ACDD0CC8A}"/>
              </a:ext>
            </a:extLst>
          </p:cNvPr>
          <p:cNvSpPr txBox="1"/>
          <p:nvPr/>
        </p:nvSpPr>
        <p:spPr>
          <a:xfrm>
            <a:off x="469815" y="419589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54" name="TextBox 53">
            <a:extLst>
              <a:ext uri="{FF2B5EF4-FFF2-40B4-BE49-F238E27FC236}">
                <a16:creationId xmlns:a16="http://schemas.microsoft.com/office/drawing/2014/main" id="{BA7E8AE0-F9C2-60F2-E077-40776C6E1E34}"/>
              </a:ext>
            </a:extLst>
          </p:cNvPr>
          <p:cNvSpPr txBox="1"/>
          <p:nvPr/>
        </p:nvSpPr>
        <p:spPr>
          <a:xfrm>
            <a:off x="469815" y="446400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55" name="TextBox 54">
            <a:extLst>
              <a:ext uri="{FF2B5EF4-FFF2-40B4-BE49-F238E27FC236}">
                <a16:creationId xmlns:a16="http://schemas.microsoft.com/office/drawing/2014/main" id="{AA516437-053A-4A5C-9DC0-DCF50974A4EA}"/>
              </a:ext>
            </a:extLst>
          </p:cNvPr>
          <p:cNvSpPr txBox="1"/>
          <p:nvPr/>
        </p:nvSpPr>
        <p:spPr>
          <a:xfrm>
            <a:off x="469815" y="3123487"/>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60689A9B-729E-10D8-C3CD-91A557E293AF}"/>
              </a:ext>
            </a:extLst>
          </p:cNvPr>
          <p:cNvSpPr txBox="1"/>
          <p:nvPr/>
        </p:nvSpPr>
        <p:spPr>
          <a:xfrm>
            <a:off x="469815" y="3927796"/>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57" name="TextBox 56">
            <a:extLst>
              <a:ext uri="{FF2B5EF4-FFF2-40B4-BE49-F238E27FC236}">
                <a16:creationId xmlns:a16="http://schemas.microsoft.com/office/drawing/2014/main" id="{D7547FBD-7E9A-AE5C-428E-B47615855552}"/>
              </a:ext>
            </a:extLst>
          </p:cNvPr>
          <p:cNvSpPr txBox="1"/>
          <p:nvPr/>
        </p:nvSpPr>
        <p:spPr>
          <a:xfrm>
            <a:off x="469815" y="3659693"/>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58" name="TextBox 57">
            <a:extLst>
              <a:ext uri="{FF2B5EF4-FFF2-40B4-BE49-F238E27FC236}">
                <a16:creationId xmlns:a16="http://schemas.microsoft.com/office/drawing/2014/main" id="{6A6FFD42-2390-F187-6242-081A87B89798}"/>
              </a:ext>
            </a:extLst>
          </p:cNvPr>
          <p:cNvSpPr txBox="1"/>
          <p:nvPr/>
        </p:nvSpPr>
        <p:spPr>
          <a:xfrm>
            <a:off x="469815" y="339159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59" name="TextBox 58">
            <a:extLst>
              <a:ext uri="{FF2B5EF4-FFF2-40B4-BE49-F238E27FC236}">
                <a16:creationId xmlns:a16="http://schemas.microsoft.com/office/drawing/2014/main" id="{8F0D4D11-53D5-D684-68A8-CDF9160D0EAE}"/>
              </a:ext>
            </a:extLst>
          </p:cNvPr>
          <p:cNvSpPr txBox="1"/>
          <p:nvPr/>
        </p:nvSpPr>
        <p:spPr>
          <a:xfrm>
            <a:off x="1343472" y="2112474"/>
            <a:ext cx="1290981" cy="692497"/>
          </a:xfrm>
          <a:prstGeom prst="rect">
            <a:avLst/>
          </a:prstGeom>
          <a:noFill/>
        </p:spPr>
        <p:txBody>
          <a:bodyPr wrap="square" lIns="0" tIns="0" rIns="0" bIns="0" rtlCol="0">
            <a:spAutoFit/>
          </a:bodyPr>
          <a:lstStyle/>
          <a:p>
            <a:pPr>
              <a:lnSpc>
                <a:spcPct val="97000"/>
              </a:lnSpc>
            </a:pPr>
            <a:r>
              <a:rPr lang="en-GB" sz="900" dirty="0">
                <a:latin typeface="Arial" panose="020B0604020202020204" pitchFamily="34" charset="0"/>
                <a:cs typeface="Arial" panose="020B0604020202020204" pitchFamily="34" charset="0"/>
              </a:rPr>
              <a:t>Sarcoma, soft tissue</a:t>
            </a:r>
          </a:p>
          <a:p>
            <a:pPr>
              <a:lnSpc>
                <a:spcPct val="97000"/>
              </a:lnSpc>
            </a:pPr>
            <a:r>
              <a:rPr lang="en-GB" sz="900" dirty="0">
                <a:latin typeface="Arial" panose="020B0604020202020204" pitchFamily="34" charset="0"/>
                <a:cs typeface="Arial" panose="020B0604020202020204" pitchFamily="34" charset="0"/>
              </a:rPr>
              <a:t>NSCLC</a:t>
            </a:r>
          </a:p>
          <a:p>
            <a:pPr>
              <a:lnSpc>
                <a:spcPct val="97000"/>
              </a:lnSpc>
            </a:pPr>
            <a:r>
              <a:rPr lang="en-GB" sz="900" dirty="0">
                <a:latin typeface="Arial" panose="020B0604020202020204" pitchFamily="34" charset="0"/>
                <a:cs typeface="Arial" panose="020B0604020202020204" pitchFamily="34" charset="0"/>
              </a:rPr>
              <a:t>Unknown primary cancer</a:t>
            </a:r>
          </a:p>
          <a:p>
            <a:pPr>
              <a:lnSpc>
                <a:spcPct val="97000"/>
              </a:lnSpc>
            </a:pPr>
            <a:r>
              <a:rPr lang="en-GB" sz="900" dirty="0">
                <a:latin typeface="Arial" panose="020B0604020202020204" pitchFamily="34" charset="0"/>
                <a:cs typeface="Arial" panose="020B0604020202020204" pitchFamily="34" charset="0"/>
              </a:rPr>
              <a:t>Cholangiocarcinoma</a:t>
            </a:r>
          </a:p>
          <a:p>
            <a:pPr>
              <a:lnSpc>
                <a:spcPct val="97000"/>
              </a:lnSpc>
            </a:pPr>
            <a:r>
              <a:rPr lang="en-GB" sz="900" dirty="0">
                <a:latin typeface="Arial" panose="020B0604020202020204" pitchFamily="34" charset="0"/>
                <a:cs typeface="Arial" panose="020B0604020202020204" pitchFamily="34" charset="0"/>
              </a:rPr>
              <a:t>Colorectal cancer</a:t>
            </a:r>
          </a:p>
        </p:txBody>
      </p:sp>
      <p:sp>
        <p:nvSpPr>
          <p:cNvPr id="60" name="TextBox 59">
            <a:extLst>
              <a:ext uri="{FF2B5EF4-FFF2-40B4-BE49-F238E27FC236}">
                <a16:creationId xmlns:a16="http://schemas.microsoft.com/office/drawing/2014/main" id="{0A217AF7-432E-7570-09B1-BE1195D66ADF}"/>
              </a:ext>
            </a:extLst>
          </p:cNvPr>
          <p:cNvSpPr txBox="1"/>
          <p:nvPr/>
        </p:nvSpPr>
        <p:spPr>
          <a:xfrm>
            <a:off x="2940497" y="2112474"/>
            <a:ext cx="1715343" cy="692497"/>
          </a:xfrm>
          <a:prstGeom prst="rect">
            <a:avLst/>
          </a:prstGeom>
          <a:noFill/>
        </p:spPr>
        <p:txBody>
          <a:bodyPr wrap="square" lIns="0" tIns="0" rIns="0" bIns="0" rtlCol="0">
            <a:spAutoFit/>
          </a:bodyPr>
          <a:lstStyle/>
          <a:p>
            <a:pPr>
              <a:lnSpc>
                <a:spcPct val="97000"/>
              </a:lnSpc>
            </a:pPr>
            <a:r>
              <a:rPr lang="en-GB" sz="900" dirty="0">
                <a:latin typeface="Arial" panose="020B0604020202020204" pitchFamily="34" charset="0"/>
                <a:cs typeface="Arial" panose="020B0604020202020204" pitchFamily="34" charset="0"/>
              </a:rPr>
              <a:t>Peripheral nerve sheath tumour</a:t>
            </a:r>
          </a:p>
          <a:p>
            <a:pPr>
              <a:lnSpc>
                <a:spcPct val="97000"/>
              </a:lnSpc>
            </a:pPr>
            <a:r>
              <a:rPr lang="en-GB" sz="900" dirty="0">
                <a:latin typeface="Arial" panose="020B0604020202020204" pitchFamily="34" charset="0"/>
                <a:cs typeface="Arial" panose="020B0604020202020204" pitchFamily="34" charset="0"/>
              </a:rPr>
              <a:t>Neuroendocrine tumour</a:t>
            </a:r>
          </a:p>
          <a:p>
            <a:pPr>
              <a:lnSpc>
                <a:spcPct val="97000"/>
              </a:lnSpc>
            </a:pPr>
            <a:r>
              <a:rPr lang="en-GB" sz="900" dirty="0">
                <a:latin typeface="Arial" panose="020B0604020202020204" pitchFamily="34" charset="0"/>
                <a:cs typeface="Arial" panose="020B0604020202020204" pitchFamily="34" charset="0"/>
              </a:rPr>
              <a:t>Pancreatic cancer</a:t>
            </a:r>
          </a:p>
          <a:p>
            <a:pPr>
              <a:lnSpc>
                <a:spcPct val="97000"/>
              </a:lnSpc>
            </a:pPr>
            <a:r>
              <a:rPr lang="en-GB" sz="900" dirty="0">
                <a:latin typeface="Arial" panose="020B0604020202020204" pitchFamily="34" charset="0"/>
                <a:cs typeface="Arial" panose="020B0604020202020204" pitchFamily="34" charset="0"/>
              </a:rPr>
              <a:t>Salivary gland cancer</a:t>
            </a:r>
          </a:p>
          <a:p>
            <a:pPr>
              <a:lnSpc>
                <a:spcPct val="97000"/>
              </a:lnSpc>
            </a:pPr>
            <a:r>
              <a:rPr lang="en-GB" sz="900" dirty="0">
                <a:latin typeface="Arial" panose="020B0604020202020204" pitchFamily="34" charset="0"/>
                <a:cs typeface="Arial" panose="020B0604020202020204" pitchFamily="34" charset="0"/>
              </a:rPr>
              <a:t>Thyroid cancer</a:t>
            </a:r>
          </a:p>
        </p:txBody>
      </p:sp>
      <p:sp>
        <p:nvSpPr>
          <p:cNvPr id="61" name="TextBox 60">
            <a:extLst>
              <a:ext uri="{FF2B5EF4-FFF2-40B4-BE49-F238E27FC236}">
                <a16:creationId xmlns:a16="http://schemas.microsoft.com/office/drawing/2014/main" id="{60627CE9-9DC1-4798-1FEB-E41851B5DF3C}"/>
              </a:ext>
            </a:extLst>
          </p:cNvPr>
          <p:cNvSpPr txBox="1"/>
          <p:nvPr/>
        </p:nvSpPr>
        <p:spPr>
          <a:xfrm>
            <a:off x="4851847" y="2112474"/>
            <a:ext cx="1715343" cy="692497"/>
          </a:xfrm>
          <a:prstGeom prst="rect">
            <a:avLst/>
          </a:prstGeom>
          <a:noFill/>
        </p:spPr>
        <p:txBody>
          <a:bodyPr wrap="square" lIns="0" tIns="0" rIns="0" bIns="0" rtlCol="0">
            <a:spAutoFit/>
          </a:bodyPr>
          <a:lstStyle/>
          <a:p>
            <a:pPr>
              <a:lnSpc>
                <a:spcPct val="97000"/>
              </a:lnSpc>
            </a:pPr>
            <a:r>
              <a:rPr lang="en-GB" sz="900" dirty="0">
                <a:latin typeface="Arial" panose="020B0604020202020204" pitchFamily="34" charset="0"/>
                <a:cs typeface="Arial" panose="020B0604020202020204" pitchFamily="34" charset="0"/>
              </a:rPr>
              <a:t>Glioblastoma</a:t>
            </a:r>
          </a:p>
          <a:p>
            <a:pPr>
              <a:lnSpc>
                <a:spcPct val="97000"/>
              </a:lnSpc>
            </a:pPr>
            <a:r>
              <a:rPr lang="en-GB" sz="900" dirty="0">
                <a:latin typeface="Arial" panose="020B0604020202020204" pitchFamily="34" charset="0"/>
                <a:cs typeface="Arial" panose="020B0604020202020204" pitchFamily="34" charset="0"/>
              </a:rPr>
              <a:t>Cervical cancer</a:t>
            </a:r>
          </a:p>
          <a:p>
            <a:pPr>
              <a:lnSpc>
                <a:spcPct val="97000"/>
              </a:lnSpc>
            </a:pPr>
            <a:r>
              <a:rPr lang="en-GB" sz="900" dirty="0">
                <a:latin typeface="Arial" panose="020B0604020202020204" pitchFamily="34" charset="0"/>
                <a:cs typeface="Arial" panose="020B0604020202020204" pitchFamily="34" charset="0"/>
              </a:rPr>
              <a:t>GIST</a:t>
            </a:r>
          </a:p>
          <a:p>
            <a:pPr>
              <a:lnSpc>
                <a:spcPct val="97000"/>
              </a:lnSpc>
            </a:pPr>
            <a:r>
              <a:rPr lang="en-GB" sz="900" dirty="0">
                <a:latin typeface="Arial" panose="020B0604020202020204" pitchFamily="34" charset="0"/>
                <a:cs typeface="Arial" panose="020B0604020202020204" pitchFamily="34" charset="0"/>
              </a:rPr>
              <a:t>Breast cancer</a:t>
            </a:r>
          </a:p>
          <a:p>
            <a:pPr>
              <a:lnSpc>
                <a:spcPct val="97000"/>
              </a:lnSpc>
            </a:pPr>
            <a:r>
              <a:rPr lang="en-GB" sz="900" dirty="0">
                <a:latin typeface="Arial" panose="020B0604020202020204" pitchFamily="34" charset="0"/>
                <a:cs typeface="Arial" panose="020B0604020202020204" pitchFamily="34" charset="0"/>
              </a:rPr>
              <a:t>Mucoepidermoid carcinoma</a:t>
            </a:r>
          </a:p>
        </p:txBody>
      </p:sp>
      <p:sp>
        <p:nvSpPr>
          <p:cNvPr id="62" name="TextBox 61">
            <a:extLst>
              <a:ext uri="{FF2B5EF4-FFF2-40B4-BE49-F238E27FC236}">
                <a16:creationId xmlns:a16="http://schemas.microsoft.com/office/drawing/2014/main" id="{E37E4B2C-FC32-AFE7-0EFD-87D39661EB26}"/>
              </a:ext>
            </a:extLst>
          </p:cNvPr>
          <p:cNvSpPr txBox="1"/>
          <p:nvPr/>
        </p:nvSpPr>
        <p:spPr>
          <a:xfrm>
            <a:off x="5847965"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3" name="TextBox 62">
            <a:extLst>
              <a:ext uri="{FF2B5EF4-FFF2-40B4-BE49-F238E27FC236}">
                <a16:creationId xmlns:a16="http://schemas.microsoft.com/office/drawing/2014/main" id="{37DA5C1F-9C95-E710-AA50-0FC240214930}"/>
              </a:ext>
            </a:extLst>
          </p:cNvPr>
          <p:cNvSpPr txBox="1"/>
          <p:nvPr/>
        </p:nvSpPr>
        <p:spPr>
          <a:xfrm>
            <a:off x="5771765"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5" name="TextBox 64">
            <a:extLst>
              <a:ext uri="{FF2B5EF4-FFF2-40B4-BE49-F238E27FC236}">
                <a16:creationId xmlns:a16="http://schemas.microsoft.com/office/drawing/2014/main" id="{EDF6BADC-E441-0154-CC4B-F9F283BDE3B8}"/>
              </a:ext>
            </a:extLst>
          </p:cNvPr>
          <p:cNvSpPr txBox="1"/>
          <p:nvPr/>
        </p:nvSpPr>
        <p:spPr>
          <a:xfrm>
            <a:off x="5457440" y="4486957"/>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6" name="TextBox 65">
            <a:extLst>
              <a:ext uri="{FF2B5EF4-FFF2-40B4-BE49-F238E27FC236}">
                <a16:creationId xmlns:a16="http://schemas.microsoft.com/office/drawing/2014/main" id="{CED4D087-23C7-6B94-3310-5D0B5E891275}"/>
              </a:ext>
            </a:extLst>
          </p:cNvPr>
          <p:cNvSpPr txBox="1"/>
          <p:nvPr/>
        </p:nvSpPr>
        <p:spPr>
          <a:xfrm>
            <a:off x="5378065" y="4410757"/>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7" name="TextBox 66">
            <a:extLst>
              <a:ext uri="{FF2B5EF4-FFF2-40B4-BE49-F238E27FC236}">
                <a16:creationId xmlns:a16="http://schemas.microsoft.com/office/drawing/2014/main" id="{E9D0AF0F-A232-DD35-543F-54494F3CA0CA}"/>
              </a:ext>
            </a:extLst>
          </p:cNvPr>
          <p:cNvSpPr txBox="1"/>
          <p:nvPr/>
        </p:nvSpPr>
        <p:spPr>
          <a:xfrm>
            <a:off x="5301865" y="435043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8" name="TextBox 67">
            <a:extLst>
              <a:ext uri="{FF2B5EF4-FFF2-40B4-BE49-F238E27FC236}">
                <a16:creationId xmlns:a16="http://schemas.microsoft.com/office/drawing/2014/main" id="{F2DC00B9-CCB1-74F2-B777-DADFE0AD13F8}"/>
              </a:ext>
            </a:extLst>
          </p:cNvPr>
          <p:cNvSpPr txBox="1"/>
          <p:nvPr/>
        </p:nvSpPr>
        <p:spPr>
          <a:xfrm>
            <a:off x="3168265" y="3782107"/>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69" name="TextBox 68">
            <a:extLst>
              <a:ext uri="{FF2B5EF4-FFF2-40B4-BE49-F238E27FC236}">
                <a16:creationId xmlns:a16="http://schemas.microsoft.com/office/drawing/2014/main" id="{78C4C8E8-138C-AD68-0D64-03F8DAC6E55A}"/>
              </a:ext>
            </a:extLst>
          </p:cNvPr>
          <p:cNvSpPr txBox="1"/>
          <p:nvPr/>
        </p:nvSpPr>
        <p:spPr>
          <a:xfrm>
            <a:off x="4666865" y="42424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0" name="TextBox 69">
            <a:extLst>
              <a:ext uri="{FF2B5EF4-FFF2-40B4-BE49-F238E27FC236}">
                <a16:creationId xmlns:a16="http://schemas.microsoft.com/office/drawing/2014/main" id="{E84773C4-F369-E48B-3257-4FC9A4BE4F13}"/>
              </a:ext>
            </a:extLst>
          </p:cNvPr>
          <p:cNvSpPr txBox="1"/>
          <p:nvPr/>
        </p:nvSpPr>
        <p:spPr>
          <a:xfrm>
            <a:off x="4508115" y="4182157"/>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1" name="TextBox 70">
            <a:extLst>
              <a:ext uri="{FF2B5EF4-FFF2-40B4-BE49-F238E27FC236}">
                <a16:creationId xmlns:a16="http://schemas.microsoft.com/office/drawing/2014/main" id="{837C6C59-91D7-C5FA-18C4-EDB1E456F00A}"/>
              </a:ext>
            </a:extLst>
          </p:cNvPr>
          <p:cNvSpPr txBox="1"/>
          <p:nvPr/>
        </p:nvSpPr>
        <p:spPr>
          <a:xfrm>
            <a:off x="4431915" y="4156757"/>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2" name="TextBox 71">
            <a:extLst>
              <a:ext uri="{FF2B5EF4-FFF2-40B4-BE49-F238E27FC236}">
                <a16:creationId xmlns:a16="http://schemas.microsoft.com/office/drawing/2014/main" id="{E639EFC4-5714-6517-C5FA-AFC398B66011}"/>
              </a:ext>
            </a:extLst>
          </p:cNvPr>
          <p:cNvSpPr txBox="1"/>
          <p:nvPr/>
        </p:nvSpPr>
        <p:spPr>
          <a:xfrm>
            <a:off x="4273165" y="4131357"/>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3" name="TextBox 72">
            <a:extLst>
              <a:ext uri="{FF2B5EF4-FFF2-40B4-BE49-F238E27FC236}">
                <a16:creationId xmlns:a16="http://schemas.microsoft.com/office/drawing/2014/main" id="{670DC1F4-9FA1-FFBE-423E-A4B95E31C799}"/>
              </a:ext>
            </a:extLst>
          </p:cNvPr>
          <p:cNvSpPr txBox="1"/>
          <p:nvPr/>
        </p:nvSpPr>
        <p:spPr>
          <a:xfrm>
            <a:off x="4193790" y="408373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4" name="TextBox 73">
            <a:extLst>
              <a:ext uri="{FF2B5EF4-FFF2-40B4-BE49-F238E27FC236}">
                <a16:creationId xmlns:a16="http://schemas.microsoft.com/office/drawing/2014/main" id="{7F753BD2-7113-F42F-F661-41EBA606A182}"/>
              </a:ext>
            </a:extLst>
          </p:cNvPr>
          <p:cNvSpPr txBox="1"/>
          <p:nvPr/>
        </p:nvSpPr>
        <p:spPr>
          <a:xfrm>
            <a:off x="3955665" y="40519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75" name="TextBox 74">
            <a:extLst>
              <a:ext uri="{FF2B5EF4-FFF2-40B4-BE49-F238E27FC236}">
                <a16:creationId xmlns:a16="http://schemas.microsoft.com/office/drawing/2014/main" id="{B81AFFA7-035B-5F9F-4A5C-351EE5C39C05}"/>
              </a:ext>
            </a:extLst>
          </p:cNvPr>
          <p:cNvSpPr txBox="1"/>
          <p:nvPr/>
        </p:nvSpPr>
        <p:spPr>
          <a:xfrm>
            <a:off x="3793740" y="403293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graphicFrame>
        <p:nvGraphicFramePr>
          <p:cNvPr id="76" name="Content Placeholder 18">
            <a:extLst>
              <a:ext uri="{FF2B5EF4-FFF2-40B4-BE49-F238E27FC236}">
                <a16:creationId xmlns:a16="http://schemas.microsoft.com/office/drawing/2014/main" id="{012EA636-F828-063D-EDC3-6100813E11ED}"/>
              </a:ext>
            </a:extLst>
          </p:cNvPr>
          <p:cNvGraphicFramePr>
            <a:graphicFrameLocks noGrp="1"/>
          </p:cNvGraphicFramePr>
          <p:nvPr>
            <p:ph sz="quarter" idx="14"/>
            <p:extLst>
              <p:ext uri="{D42A27DB-BD31-4B8C-83A1-F6EECF244321}">
                <p14:modId xmlns:p14="http://schemas.microsoft.com/office/powerpoint/2010/main" val="1088763535"/>
              </p:ext>
            </p:extLst>
          </p:nvPr>
        </p:nvGraphicFramePr>
        <p:xfrm>
          <a:off x="7896200" y="2060848"/>
          <a:ext cx="4032448" cy="601200"/>
        </p:xfrm>
        <a:graphic>
          <a:graphicData uri="http://schemas.openxmlformats.org/drawingml/2006/table">
            <a:tbl>
              <a:tblPr firstRow="1" bandRow="1">
                <a:tableStyleId>{5C22544A-7EE6-4342-B048-85BDC9FD1C3A}</a:tableStyleId>
              </a:tblPr>
              <a:tblGrid>
                <a:gridCol w="576066">
                  <a:extLst>
                    <a:ext uri="{9D8B030D-6E8A-4147-A177-3AD203B41FA5}">
                      <a16:colId xmlns:a16="http://schemas.microsoft.com/office/drawing/2014/main" val="870690199"/>
                    </a:ext>
                  </a:extLst>
                </a:gridCol>
                <a:gridCol w="1152128">
                  <a:extLst>
                    <a:ext uri="{9D8B030D-6E8A-4147-A177-3AD203B41FA5}">
                      <a16:colId xmlns:a16="http://schemas.microsoft.com/office/drawing/2014/main" val="828911464"/>
                    </a:ext>
                  </a:extLst>
                </a:gridCol>
                <a:gridCol w="1339348">
                  <a:extLst>
                    <a:ext uri="{9D8B030D-6E8A-4147-A177-3AD203B41FA5}">
                      <a16:colId xmlns:a16="http://schemas.microsoft.com/office/drawing/2014/main" val="2049190732"/>
                    </a:ext>
                  </a:extLst>
                </a:gridCol>
                <a:gridCol w="964906">
                  <a:extLst>
                    <a:ext uri="{9D8B030D-6E8A-4147-A177-3AD203B41FA5}">
                      <a16:colId xmlns:a16="http://schemas.microsoft.com/office/drawing/2014/main" val="2186342334"/>
                    </a:ext>
                  </a:extLst>
                </a:gridCol>
              </a:tblGrid>
              <a:tr h="0">
                <a:tc>
                  <a:txBody>
                    <a:bodyPr/>
                    <a:lstStyle/>
                    <a:p>
                      <a:pPr algn="ctr"/>
                      <a:r>
                        <a:rPr lang="en-US" sz="1000" spc="-30" dirty="0">
                          <a:solidFill>
                            <a:schemeClr val="tx1"/>
                          </a:solidFill>
                          <a:latin typeface="Arial" panose="020B0604020202020204" pitchFamily="34" charset="0"/>
                          <a:cs typeface="Arial" panose="020B0604020202020204" pitchFamily="34" charset="0"/>
                        </a:rPr>
                        <a:t>No. of</a:t>
                      </a:r>
                    </a:p>
                    <a:p>
                      <a:pPr algn="ctr"/>
                      <a:r>
                        <a:rPr lang="en-US" sz="1000" spc="-30" dirty="0">
                          <a:solidFill>
                            <a:schemeClr val="tx1"/>
                          </a:solidFill>
                          <a:latin typeface="Arial" panose="020B0604020202020204" pitchFamily="34" charset="0"/>
                          <a:cs typeface="Arial" panose="020B0604020202020204" pitchFamily="34" charset="0"/>
                        </a:rPr>
                        <a:t>events</a:t>
                      </a:r>
                    </a:p>
                  </a:txBody>
                  <a:tcPr marL="19440" marR="19440" marT="36000" marB="36000">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No. of patients with data censored</a:t>
                      </a:r>
                    </a:p>
                  </a:txBody>
                  <a:tcPr marL="19440" marR="19440" marT="36000" marB="36000">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Median duration of response (95% CI) </a:t>
                      </a:r>
                      <a:r>
                        <a:rPr lang="en-US" sz="1000" spc="-30" dirty="0" err="1">
                          <a:solidFill>
                            <a:schemeClr val="tx1"/>
                          </a:solidFill>
                          <a:latin typeface="Arial" panose="020B0604020202020204" pitchFamily="34" charset="0"/>
                          <a:cs typeface="Arial" panose="020B0604020202020204" pitchFamily="34" charset="0"/>
                        </a:rPr>
                        <a:t>mo</a:t>
                      </a:r>
                      <a:endParaRPr lang="en-US" sz="1000" spc="-30" dirty="0">
                        <a:solidFill>
                          <a:schemeClr val="tx1"/>
                        </a:solidFill>
                        <a:latin typeface="Arial" panose="020B0604020202020204" pitchFamily="34" charset="0"/>
                        <a:cs typeface="Arial" panose="020B0604020202020204" pitchFamily="34" charset="0"/>
                      </a:endParaRPr>
                    </a:p>
                  </a:txBody>
                  <a:tcPr marL="19440" marR="19440" marT="36000" marB="36000">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12-month rate (95% CI) %</a:t>
                      </a:r>
                    </a:p>
                  </a:txBody>
                  <a:tcPr marL="19440" marR="19440" marT="36000" marB="36000">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67546"/>
                  </a:ext>
                </a:extLst>
              </a:tr>
              <a:tr h="0">
                <a:tc>
                  <a:txBody>
                    <a:bodyPr/>
                    <a:lstStyle/>
                    <a:p>
                      <a:pPr algn="ctr"/>
                      <a:r>
                        <a:rPr lang="en-US" sz="1000" spc="-30" dirty="0">
                          <a:solidFill>
                            <a:schemeClr val="tx1"/>
                          </a:solidFill>
                          <a:latin typeface="Arial" panose="020B0604020202020204" pitchFamily="34" charset="0"/>
                          <a:cs typeface="Arial" panose="020B0604020202020204" pitchFamily="34" charset="0"/>
                        </a:rPr>
                        <a:t>23</a:t>
                      </a:r>
                    </a:p>
                  </a:txBody>
                  <a:tcPr marL="19440" marR="19440" marT="36000" marB="36000">
                    <a:lnT w="9525" cap="flat" cmpd="sng" algn="ctr">
                      <a:solidFill>
                        <a:schemeClr val="tx1"/>
                      </a:solidFill>
                      <a:prstDash val="solid"/>
                      <a:round/>
                      <a:headEnd type="none" w="med" len="med"/>
                      <a:tailEnd type="none" w="med" len="med"/>
                    </a:lnT>
                    <a:no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10</a:t>
                      </a:r>
                    </a:p>
                  </a:txBody>
                  <a:tcPr marL="19440" marR="19440" marT="36000" marB="36000" anchor="ctr">
                    <a:lnT w="9525" cap="flat" cmpd="sng" algn="ctr">
                      <a:solidFill>
                        <a:schemeClr val="tx1"/>
                      </a:solidFill>
                      <a:prstDash val="solid"/>
                      <a:round/>
                      <a:headEnd type="none" w="med" len="med"/>
                      <a:tailEnd type="none" w="med" len="med"/>
                    </a:lnT>
                    <a:no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9.8 (7.4-13.0)</a:t>
                      </a:r>
                    </a:p>
                  </a:txBody>
                  <a:tcPr marL="19440" marR="19440" marT="36000" marB="36000" anchor="ctr">
                    <a:lnT w="9525" cap="flat" cmpd="sng" algn="ctr">
                      <a:solidFill>
                        <a:schemeClr val="tx1"/>
                      </a:solidFill>
                      <a:prstDash val="solid"/>
                      <a:round/>
                      <a:headEnd type="none" w="med" len="med"/>
                      <a:tailEnd type="none" w="med" len="med"/>
                    </a:lnT>
                    <a:solidFill>
                      <a:schemeClr val="bg1"/>
                    </a:solidFill>
                  </a:tcPr>
                </a:tc>
                <a:tc>
                  <a:txBody>
                    <a:bodyPr/>
                    <a:lstStyle/>
                    <a:p>
                      <a:pPr algn="ctr"/>
                      <a:r>
                        <a:rPr lang="en-US" sz="1000" spc="-30" dirty="0">
                          <a:solidFill>
                            <a:schemeClr val="tx1"/>
                          </a:solidFill>
                          <a:latin typeface="Arial" panose="020B0604020202020204" pitchFamily="34" charset="0"/>
                          <a:cs typeface="Arial" panose="020B0604020202020204" pitchFamily="34" charset="0"/>
                        </a:rPr>
                        <a:t>42 (24-59)</a:t>
                      </a:r>
                    </a:p>
                  </a:txBody>
                  <a:tcPr marL="19440" marR="19440" marT="36000" marB="3600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982411562"/>
                  </a:ext>
                </a:extLst>
              </a:tr>
            </a:tbl>
          </a:graphicData>
        </a:graphic>
      </p:graphicFrame>
      <p:sp>
        <p:nvSpPr>
          <p:cNvPr id="77" name="TextBox 76">
            <a:extLst>
              <a:ext uri="{FF2B5EF4-FFF2-40B4-BE49-F238E27FC236}">
                <a16:creationId xmlns:a16="http://schemas.microsoft.com/office/drawing/2014/main" id="{939FC77C-AE32-1F4E-3AB3-14F51D241605}"/>
              </a:ext>
            </a:extLst>
          </p:cNvPr>
          <p:cNvSpPr txBox="1"/>
          <p:nvPr/>
        </p:nvSpPr>
        <p:spPr>
          <a:xfrm rot="16200000">
            <a:off x="5402937" y="3192651"/>
            <a:ext cx="1872208"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Percentage of patients</a:t>
            </a:r>
          </a:p>
        </p:txBody>
      </p:sp>
      <p:sp>
        <p:nvSpPr>
          <p:cNvPr id="78" name="TextBox 77">
            <a:extLst>
              <a:ext uri="{FF2B5EF4-FFF2-40B4-BE49-F238E27FC236}">
                <a16:creationId xmlns:a16="http://schemas.microsoft.com/office/drawing/2014/main" id="{FEC3116F-7940-52F5-0DC2-73AAB6C502D7}"/>
              </a:ext>
            </a:extLst>
          </p:cNvPr>
          <p:cNvSpPr txBox="1"/>
          <p:nvPr/>
        </p:nvSpPr>
        <p:spPr>
          <a:xfrm>
            <a:off x="6453171" y="2279433"/>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79" name="TextBox 78">
            <a:extLst>
              <a:ext uri="{FF2B5EF4-FFF2-40B4-BE49-F238E27FC236}">
                <a16:creationId xmlns:a16="http://schemas.microsoft.com/office/drawing/2014/main" id="{5BB02A41-7D88-B507-6692-642542D04370}"/>
              </a:ext>
            </a:extLst>
          </p:cNvPr>
          <p:cNvSpPr txBox="1"/>
          <p:nvPr/>
        </p:nvSpPr>
        <p:spPr>
          <a:xfrm>
            <a:off x="6453171" y="260935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80" name="TextBox 79">
            <a:extLst>
              <a:ext uri="{FF2B5EF4-FFF2-40B4-BE49-F238E27FC236}">
                <a16:creationId xmlns:a16="http://schemas.microsoft.com/office/drawing/2014/main" id="{6F716314-651F-B490-6ACA-339D1C95D913}"/>
              </a:ext>
            </a:extLst>
          </p:cNvPr>
          <p:cNvSpPr txBox="1"/>
          <p:nvPr/>
        </p:nvSpPr>
        <p:spPr>
          <a:xfrm>
            <a:off x="6453171" y="297130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81" name="TextBox 80">
            <a:extLst>
              <a:ext uri="{FF2B5EF4-FFF2-40B4-BE49-F238E27FC236}">
                <a16:creationId xmlns:a16="http://schemas.microsoft.com/office/drawing/2014/main" id="{8C66DAC5-A03C-0CD4-79BE-91BCEA5DD364}"/>
              </a:ext>
            </a:extLst>
          </p:cNvPr>
          <p:cNvSpPr txBox="1"/>
          <p:nvPr/>
        </p:nvSpPr>
        <p:spPr>
          <a:xfrm>
            <a:off x="6453171" y="332690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82" name="TextBox 81">
            <a:extLst>
              <a:ext uri="{FF2B5EF4-FFF2-40B4-BE49-F238E27FC236}">
                <a16:creationId xmlns:a16="http://schemas.microsoft.com/office/drawing/2014/main" id="{C53D11E9-1E69-6079-40E0-03C3B9B23F26}"/>
              </a:ext>
            </a:extLst>
          </p:cNvPr>
          <p:cNvSpPr txBox="1"/>
          <p:nvPr/>
        </p:nvSpPr>
        <p:spPr>
          <a:xfrm>
            <a:off x="6453171" y="367932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83" name="TextBox 82">
            <a:extLst>
              <a:ext uri="{FF2B5EF4-FFF2-40B4-BE49-F238E27FC236}">
                <a16:creationId xmlns:a16="http://schemas.microsoft.com/office/drawing/2014/main" id="{46A9B8BE-BCE3-0975-0D00-7A25098231B9}"/>
              </a:ext>
            </a:extLst>
          </p:cNvPr>
          <p:cNvSpPr txBox="1"/>
          <p:nvPr/>
        </p:nvSpPr>
        <p:spPr>
          <a:xfrm>
            <a:off x="6453171" y="4034929"/>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84" name="TextBox 83">
            <a:extLst>
              <a:ext uri="{FF2B5EF4-FFF2-40B4-BE49-F238E27FC236}">
                <a16:creationId xmlns:a16="http://schemas.microsoft.com/office/drawing/2014/main" id="{99F5DEDA-C7E2-F9AE-58BB-0883350C9BC4}"/>
              </a:ext>
            </a:extLst>
          </p:cNvPr>
          <p:cNvSpPr txBox="1"/>
          <p:nvPr/>
        </p:nvSpPr>
        <p:spPr>
          <a:xfrm>
            <a:off x="8112224" y="4437112"/>
            <a:ext cx="244827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since first dose</a:t>
            </a:r>
          </a:p>
        </p:txBody>
      </p:sp>
      <p:sp>
        <p:nvSpPr>
          <p:cNvPr id="85" name="TextBox 84">
            <a:extLst>
              <a:ext uri="{FF2B5EF4-FFF2-40B4-BE49-F238E27FC236}">
                <a16:creationId xmlns:a16="http://schemas.microsoft.com/office/drawing/2014/main" id="{357793A6-C4EF-F8FE-3141-625D061EDEDE}"/>
              </a:ext>
            </a:extLst>
          </p:cNvPr>
          <p:cNvSpPr txBox="1"/>
          <p:nvPr/>
        </p:nvSpPr>
        <p:spPr>
          <a:xfrm>
            <a:off x="7032104" y="3789040"/>
            <a:ext cx="2376264" cy="138499"/>
          </a:xfrm>
          <a:prstGeom prst="rect">
            <a:avLst/>
          </a:prstGeom>
          <a:noFill/>
        </p:spPr>
        <p:txBody>
          <a:bodyPr wrap="square" lIns="0" tIns="0" rIns="0" bIns="0" rtlCol="0">
            <a:spAutoFit/>
          </a:bodyPr>
          <a:lstStyle/>
          <a:p>
            <a:r>
              <a:rPr lang="en-GB" sz="900" dirty="0">
                <a:latin typeface="Arial" panose="020B0604020202020204" pitchFamily="34" charset="0"/>
                <a:cs typeface="Arial" panose="020B0604020202020204" pitchFamily="34" charset="0"/>
              </a:rPr>
              <a:t>+ censored</a:t>
            </a:r>
          </a:p>
        </p:txBody>
      </p:sp>
      <p:sp>
        <p:nvSpPr>
          <p:cNvPr id="87" name="TextBox 86">
            <a:extLst>
              <a:ext uri="{FF2B5EF4-FFF2-40B4-BE49-F238E27FC236}">
                <a16:creationId xmlns:a16="http://schemas.microsoft.com/office/drawing/2014/main" id="{933B8F0D-BBD9-1C11-691C-15CF6C25BEF7}"/>
              </a:ext>
            </a:extLst>
          </p:cNvPr>
          <p:cNvSpPr txBox="1"/>
          <p:nvPr/>
        </p:nvSpPr>
        <p:spPr>
          <a:xfrm>
            <a:off x="5847965"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88" name="TextBox 87">
            <a:extLst>
              <a:ext uri="{FF2B5EF4-FFF2-40B4-BE49-F238E27FC236}">
                <a16:creationId xmlns:a16="http://schemas.microsoft.com/office/drawing/2014/main" id="{2F82E855-BB3D-F1D1-ADA5-0F1C2A21D4E5}"/>
              </a:ext>
            </a:extLst>
          </p:cNvPr>
          <p:cNvSpPr txBox="1"/>
          <p:nvPr/>
        </p:nvSpPr>
        <p:spPr>
          <a:xfrm>
            <a:off x="5740916" y="4547282"/>
            <a:ext cx="59311" cy="223394"/>
          </a:xfrm>
          <a:prstGeom prst="rect">
            <a:avLst/>
          </a:prstGeom>
          <a:noFill/>
        </p:spPr>
        <p:txBody>
          <a:bodyPr wrap="non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a:t>
            </a:r>
          </a:p>
        </p:txBody>
      </p:sp>
      <p:sp>
        <p:nvSpPr>
          <p:cNvPr id="89" name="TextBox 88">
            <a:extLst>
              <a:ext uri="{FF2B5EF4-FFF2-40B4-BE49-F238E27FC236}">
                <a16:creationId xmlns:a16="http://schemas.microsoft.com/office/drawing/2014/main" id="{36C22BD7-C376-0233-6EEC-36880C369B75}"/>
              </a:ext>
            </a:extLst>
          </p:cNvPr>
          <p:cNvSpPr txBox="1"/>
          <p:nvPr/>
        </p:nvSpPr>
        <p:spPr>
          <a:xfrm>
            <a:off x="669488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93" name="TextBox 92">
            <a:extLst>
              <a:ext uri="{FF2B5EF4-FFF2-40B4-BE49-F238E27FC236}">
                <a16:creationId xmlns:a16="http://schemas.microsoft.com/office/drawing/2014/main" id="{1BC19B9D-5E8A-E1B0-9D06-15ED4DCDDF91}"/>
              </a:ext>
            </a:extLst>
          </p:cNvPr>
          <p:cNvSpPr txBox="1"/>
          <p:nvPr/>
        </p:nvSpPr>
        <p:spPr>
          <a:xfrm>
            <a:off x="669488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33</a:t>
            </a:r>
          </a:p>
        </p:txBody>
      </p:sp>
      <p:sp>
        <p:nvSpPr>
          <p:cNvPr id="109" name="TextBox 108">
            <a:extLst>
              <a:ext uri="{FF2B5EF4-FFF2-40B4-BE49-F238E27FC236}">
                <a16:creationId xmlns:a16="http://schemas.microsoft.com/office/drawing/2014/main" id="{D79541C3-4A05-F75B-67D3-4EA6D50F1FA9}"/>
              </a:ext>
            </a:extLst>
          </p:cNvPr>
          <p:cNvSpPr txBox="1"/>
          <p:nvPr/>
        </p:nvSpPr>
        <p:spPr>
          <a:xfrm>
            <a:off x="6312025" y="4534900"/>
            <a:ext cx="504056" cy="369332"/>
          </a:xfrm>
          <a:prstGeom prst="rect">
            <a:avLst/>
          </a:prstGeom>
          <a:noFill/>
        </p:spPr>
        <p:txBody>
          <a:bodyPr wrap="square" lIns="0" tIns="0" rIns="0" bIns="0" rtlCol="0">
            <a:spAutoFit/>
          </a:bodyPr>
          <a:lstStyle/>
          <a:p>
            <a:r>
              <a:rPr lang="en-GB" sz="1200" b="1" dirty="0">
                <a:latin typeface="Arial" panose="020B0604020202020204" pitchFamily="34" charset="0"/>
                <a:ea typeface="Aileron" charset="0"/>
                <a:cs typeface="Arial" panose="020B0604020202020204" pitchFamily="34" charset="0"/>
              </a:rPr>
              <a:t>No. at</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risk</a:t>
            </a:r>
          </a:p>
        </p:txBody>
      </p:sp>
      <p:sp>
        <p:nvSpPr>
          <p:cNvPr id="110" name="TextBox 109">
            <a:extLst>
              <a:ext uri="{FF2B5EF4-FFF2-40B4-BE49-F238E27FC236}">
                <a16:creationId xmlns:a16="http://schemas.microsoft.com/office/drawing/2014/main" id="{88ACBC4F-EF3F-D4C6-7EC7-83336D6C4E64}"/>
              </a:ext>
            </a:extLst>
          </p:cNvPr>
          <p:cNvSpPr txBox="1"/>
          <p:nvPr/>
        </p:nvSpPr>
        <p:spPr>
          <a:xfrm>
            <a:off x="770453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6</a:t>
            </a:r>
          </a:p>
        </p:txBody>
      </p:sp>
      <p:sp>
        <p:nvSpPr>
          <p:cNvPr id="111" name="TextBox 110">
            <a:extLst>
              <a:ext uri="{FF2B5EF4-FFF2-40B4-BE49-F238E27FC236}">
                <a16:creationId xmlns:a16="http://schemas.microsoft.com/office/drawing/2014/main" id="{5D374707-73B7-EDDF-EF1C-0711B240A240}"/>
              </a:ext>
            </a:extLst>
          </p:cNvPr>
          <p:cNvSpPr txBox="1"/>
          <p:nvPr/>
        </p:nvSpPr>
        <p:spPr>
          <a:xfrm>
            <a:off x="770453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23</a:t>
            </a:r>
          </a:p>
        </p:txBody>
      </p:sp>
      <p:sp>
        <p:nvSpPr>
          <p:cNvPr id="112" name="TextBox 111">
            <a:extLst>
              <a:ext uri="{FF2B5EF4-FFF2-40B4-BE49-F238E27FC236}">
                <a16:creationId xmlns:a16="http://schemas.microsoft.com/office/drawing/2014/main" id="{028968BB-D85E-307D-EEF7-2B33E392729F}"/>
              </a:ext>
            </a:extLst>
          </p:cNvPr>
          <p:cNvSpPr txBox="1"/>
          <p:nvPr/>
        </p:nvSpPr>
        <p:spPr>
          <a:xfrm>
            <a:off x="8199835"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9</a:t>
            </a:r>
          </a:p>
        </p:txBody>
      </p:sp>
      <p:sp>
        <p:nvSpPr>
          <p:cNvPr id="113" name="TextBox 112">
            <a:extLst>
              <a:ext uri="{FF2B5EF4-FFF2-40B4-BE49-F238E27FC236}">
                <a16:creationId xmlns:a16="http://schemas.microsoft.com/office/drawing/2014/main" id="{115ADDF5-11FE-A5DB-1F18-592FEB55F7D8}"/>
              </a:ext>
            </a:extLst>
          </p:cNvPr>
          <p:cNvSpPr txBox="1"/>
          <p:nvPr/>
        </p:nvSpPr>
        <p:spPr>
          <a:xfrm>
            <a:off x="8199835"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18</a:t>
            </a:r>
          </a:p>
        </p:txBody>
      </p:sp>
      <p:sp>
        <p:nvSpPr>
          <p:cNvPr id="114" name="TextBox 113">
            <a:extLst>
              <a:ext uri="{FF2B5EF4-FFF2-40B4-BE49-F238E27FC236}">
                <a16:creationId xmlns:a16="http://schemas.microsoft.com/office/drawing/2014/main" id="{0D1A4DF2-DFD6-D1B4-A7CE-29D93A3372DA}"/>
              </a:ext>
            </a:extLst>
          </p:cNvPr>
          <p:cNvSpPr txBox="1"/>
          <p:nvPr/>
        </p:nvSpPr>
        <p:spPr>
          <a:xfrm>
            <a:off x="869196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12</a:t>
            </a:r>
          </a:p>
        </p:txBody>
      </p:sp>
      <p:sp>
        <p:nvSpPr>
          <p:cNvPr id="115" name="TextBox 114">
            <a:extLst>
              <a:ext uri="{FF2B5EF4-FFF2-40B4-BE49-F238E27FC236}">
                <a16:creationId xmlns:a16="http://schemas.microsoft.com/office/drawing/2014/main" id="{52DFAFBB-C1B8-A373-093D-9C65691C9310}"/>
              </a:ext>
            </a:extLst>
          </p:cNvPr>
          <p:cNvSpPr txBox="1"/>
          <p:nvPr/>
        </p:nvSpPr>
        <p:spPr>
          <a:xfrm>
            <a:off x="869196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11</a:t>
            </a:r>
          </a:p>
        </p:txBody>
      </p:sp>
      <p:sp>
        <p:nvSpPr>
          <p:cNvPr id="116" name="TextBox 115">
            <a:extLst>
              <a:ext uri="{FF2B5EF4-FFF2-40B4-BE49-F238E27FC236}">
                <a16:creationId xmlns:a16="http://schemas.microsoft.com/office/drawing/2014/main" id="{FC76F904-BBDA-6FB3-E97C-9B41FDC0D189}"/>
              </a:ext>
            </a:extLst>
          </p:cNvPr>
          <p:cNvSpPr txBox="1"/>
          <p:nvPr/>
        </p:nvSpPr>
        <p:spPr>
          <a:xfrm>
            <a:off x="72124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a:t>
            </a:r>
          </a:p>
        </p:txBody>
      </p:sp>
      <p:sp>
        <p:nvSpPr>
          <p:cNvPr id="117" name="TextBox 116">
            <a:extLst>
              <a:ext uri="{FF2B5EF4-FFF2-40B4-BE49-F238E27FC236}">
                <a16:creationId xmlns:a16="http://schemas.microsoft.com/office/drawing/2014/main" id="{FF458659-A4E8-E08E-124A-B1E49EDB0160}"/>
              </a:ext>
            </a:extLst>
          </p:cNvPr>
          <p:cNvSpPr txBox="1"/>
          <p:nvPr/>
        </p:nvSpPr>
        <p:spPr>
          <a:xfrm>
            <a:off x="72124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30</a:t>
            </a:r>
          </a:p>
        </p:txBody>
      </p:sp>
      <p:sp>
        <p:nvSpPr>
          <p:cNvPr id="118" name="TextBox 117">
            <a:extLst>
              <a:ext uri="{FF2B5EF4-FFF2-40B4-BE49-F238E27FC236}">
                <a16:creationId xmlns:a16="http://schemas.microsoft.com/office/drawing/2014/main" id="{AEA05B9B-017B-C4DD-E3E8-C3C4DD1BFF50}"/>
              </a:ext>
            </a:extLst>
          </p:cNvPr>
          <p:cNvSpPr txBox="1"/>
          <p:nvPr/>
        </p:nvSpPr>
        <p:spPr>
          <a:xfrm>
            <a:off x="91809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15</a:t>
            </a:r>
          </a:p>
        </p:txBody>
      </p:sp>
      <p:sp>
        <p:nvSpPr>
          <p:cNvPr id="119" name="TextBox 118">
            <a:extLst>
              <a:ext uri="{FF2B5EF4-FFF2-40B4-BE49-F238E27FC236}">
                <a16:creationId xmlns:a16="http://schemas.microsoft.com/office/drawing/2014/main" id="{0ADE46DA-7CF0-0369-4278-DF2C1CEB0702}"/>
              </a:ext>
            </a:extLst>
          </p:cNvPr>
          <p:cNvSpPr txBox="1"/>
          <p:nvPr/>
        </p:nvSpPr>
        <p:spPr>
          <a:xfrm>
            <a:off x="91809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5</a:t>
            </a:r>
          </a:p>
        </p:txBody>
      </p:sp>
      <p:sp>
        <p:nvSpPr>
          <p:cNvPr id="120" name="TextBox 119">
            <a:extLst>
              <a:ext uri="{FF2B5EF4-FFF2-40B4-BE49-F238E27FC236}">
                <a16:creationId xmlns:a16="http://schemas.microsoft.com/office/drawing/2014/main" id="{94DF97C3-917A-959C-55C1-1B33D4EDBAEE}"/>
              </a:ext>
            </a:extLst>
          </p:cNvPr>
          <p:cNvSpPr txBox="1"/>
          <p:nvPr/>
        </p:nvSpPr>
        <p:spPr>
          <a:xfrm>
            <a:off x="96889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18</a:t>
            </a:r>
          </a:p>
        </p:txBody>
      </p:sp>
      <p:sp>
        <p:nvSpPr>
          <p:cNvPr id="121" name="TextBox 120">
            <a:extLst>
              <a:ext uri="{FF2B5EF4-FFF2-40B4-BE49-F238E27FC236}">
                <a16:creationId xmlns:a16="http://schemas.microsoft.com/office/drawing/2014/main" id="{A2DCAE70-BC29-6FC6-5BD6-A53EF744F124}"/>
              </a:ext>
            </a:extLst>
          </p:cNvPr>
          <p:cNvSpPr txBox="1"/>
          <p:nvPr/>
        </p:nvSpPr>
        <p:spPr>
          <a:xfrm>
            <a:off x="96889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a:t>
            </a:r>
          </a:p>
        </p:txBody>
      </p:sp>
      <p:sp>
        <p:nvSpPr>
          <p:cNvPr id="122" name="TextBox 121">
            <a:extLst>
              <a:ext uri="{FF2B5EF4-FFF2-40B4-BE49-F238E27FC236}">
                <a16:creationId xmlns:a16="http://schemas.microsoft.com/office/drawing/2014/main" id="{B2344CA2-7AAE-C519-F386-18A85C9BA9AB}"/>
              </a:ext>
            </a:extLst>
          </p:cNvPr>
          <p:cNvSpPr txBox="1"/>
          <p:nvPr/>
        </p:nvSpPr>
        <p:spPr>
          <a:xfrm>
            <a:off x="10171510" y="4173942"/>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21</a:t>
            </a:r>
          </a:p>
        </p:txBody>
      </p:sp>
      <p:sp>
        <p:nvSpPr>
          <p:cNvPr id="123" name="TextBox 122">
            <a:extLst>
              <a:ext uri="{FF2B5EF4-FFF2-40B4-BE49-F238E27FC236}">
                <a16:creationId xmlns:a16="http://schemas.microsoft.com/office/drawing/2014/main" id="{76E0F0A7-5379-6B2E-6905-929C098310E7}"/>
              </a:ext>
            </a:extLst>
          </p:cNvPr>
          <p:cNvSpPr txBox="1"/>
          <p:nvPr/>
        </p:nvSpPr>
        <p:spPr>
          <a:xfrm>
            <a:off x="10171510" y="4680838"/>
            <a:ext cx="317507" cy="223394"/>
          </a:xfrm>
          <a:prstGeom prst="rect">
            <a:avLst/>
          </a:prstGeom>
          <a:no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a:t>
            </a:r>
          </a:p>
        </p:txBody>
      </p:sp>
      <p:sp>
        <p:nvSpPr>
          <p:cNvPr id="124" name="TextBox 123">
            <a:extLst>
              <a:ext uri="{FF2B5EF4-FFF2-40B4-BE49-F238E27FC236}">
                <a16:creationId xmlns:a16="http://schemas.microsoft.com/office/drawing/2014/main" id="{5F5A90D6-FD50-B6AD-4A62-889C10D84E27}"/>
              </a:ext>
            </a:extLst>
          </p:cNvPr>
          <p:cNvSpPr txBox="1"/>
          <p:nvPr/>
        </p:nvSpPr>
        <p:spPr>
          <a:xfrm>
            <a:off x="10679510"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24</a:t>
            </a:r>
          </a:p>
        </p:txBody>
      </p:sp>
      <p:sp>
        <p:nvSpPr>
          <p:cNvPr id="125" name="TextBox 124">
            <a:extLst>
              <a:ext uri="{FF2B5EF4-FFF2-40B4-BE49-F238E27FC236}">
                <a16:creationId xmlns:a16="http://schemas.microsoft.com/office/drawing/2014/main" id="{9702787B-11FB-E2A0-F0C4-44A241FFC684}"/>
              </a:ext>
            </a:extLst>
          </p:cNvPr>
          <p:cNvSpPr txBox="1"/>
          <p:nvPr/>
        </p:nvSpPr>
        <p:spPr>
          <a:xfrm>
            <a:off x="10679510" y="4680838"/>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1</a:t>
            </a:r>
          </a:p>
        </p:txBody>
      </p:sp>
      <p:sp>
        <p:nvSpPr>
          <p:cNvPr id="126" name="TextBox 125">
            <a:extLst>
              <a:ext uri="{FF2B5EF4-FFF2-40B4-BE49-F238E27FC236}">
                <a16:creationId xmlns:a16="http://schemas.microsoft.com/office/drawing/2014/main" id="{02213A9E-D18E-CED0-3019-75F530493EE6}"/>
              </a:ext>
            </a:extLst>
          </p:cNvPr>
          <p:cNvSpPr txBox="1"/>
          <p:nvPr/>
        </p:nvSpPr>
        <p:spPr>
          <a:xfrm>
            <a:off x="11165285"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27</a:t>
            </a:r>
          </a:p>
        </p:txBody>
      </p:sp>
      <p:sp>
        <p:nvSpPr>
          <p:cNvPr id="127" name="TextBox 126">
            <a:extLst>
              <a:ext uri="{FF2B5EF4-FFF2-40B4-BE49-F238E27FC236}">
                <a16:creationId xmlns:a16="http://schemas.microsoft.com/office/drawing/2014/main" id="{FEAA74D3-C230-4F3B-ABFD-54131D6CB792}"/>
              </a:ext>
            </a:extLst>
          </p:cNvPr>
          <p:cNvSpPr txBox="1"/>
          <p:nvPr/>
        </p:nvSpPr>
        <p:spPr>
          <a:xfrm>
            <a:off x="11165285" y="4680838"/>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128" name="TextBox 127">
            <a:extLst>
              <a:ext uri="{FF2B5EF4-FFF2-40B4-BE49-F238E27FC236}">
                <a16:creationId xmlns:a16="http://schemas.microsoft.com/office/drawing/2014/main" id="{E14605A0-3A17-4B2A-C8BC-FEC587B57E57}"/>
              </a:ext>
            </a:extLst>
          </p:cNvPr>
          <p:cNvSpPr txBox="1"/>
          <p:nvPr/>
        </p:nvSpPr>
        <p:spPr>
          <a:xfrm>
            <a:off x="11663760" y="4173942"/>
            <a:ext cx="317507" cy="223394"/>
          </a:xfrm>
          <a:prstGeom prst="rect">
            <a:avLst/>
          </a:prstGeom>
          <a:solidFill>
            <a:schemeClr val="bg1"/>
          </a:solidFill>
        </p:spPr>
        <p:txBody>
          <a:bodyPr wrap="square" lIns="0" tIns="0" rIns="0" bIns="0" rtlCol="0">
            <a:spAutoFit/>
          </a:bodyPr>
          <a:lstStyle/>
          <a:p>
            <a:pPr algn="ctr">
              <a:lnSpc>
                <a:spcPct val="136000"/>
              </a:lnSpc>
            </a:pPr>
            <a:r>
              <a:rPr lang="en-GB" sz="1200" dirty="0">
                <a:latin typeface="Arial" panose="020B0604020202020204" pitchFamily="34" charset="0"/>
                <a:ea typeface="Aileron" charset="0"/>
                <a:cs typeface="Arial" panose="020B0604020202020204" pitchFamily="34" charset="0"/>
              </a:rPr>
              <a:t>30</a:t>
            </a:r>
          </a:p>
        </p:txBody>
      </p:sp>
      <p:grpSp>
        <p:nvGrpSpPr>
          <p:cNvPr id="131" name="Graphic 85">
            <a:extLst>
              <a:ext uri="{FF2B5EF4-FFF2-40B4-BE49-F238E27FC236}">
                <a16:creationId xmlns:a16="http://schemas.microsoft.com/office/drawing/2014/main" id="{DA4085A6-F406-9B4B-A737-025FBC230804}"/>
              </a:ext>
            </a:extLst>
          </p:cNvPr>
          <p:cNvGrpSpPr/>
          <p:nvPr/>
        </p:nvGrpSpPr>
        <p:grpSpPr>
          <a:xfrm>
            <a:off x="6819877" y="2344633"/>
            <a:ext cx="5095011" cy="1874564"/>
            <a:chOff x="6819877" y="2344633"/>
            <a:chExt cx="5095011" cy="1874564"/>
          </a:xfrm>
        </p:grpSpPr>
        <p:sp>
          <p:nvSpPr>
            <p:cNvPr id="132" name="Freeform 131">
              <a:extLst>
                <a:ext uri="{FF2B5EF4-FFF2-40B4-BE49-F238E27FC236}">
                  <a16:creationId xmlns:a16="http://schemas.microsoft.com/office/drawing/2014/main" id="{3829796C-B93A-CD20-F2C3-EB4877D1EA53}"/>
                </a:ext>
              </a:extLst>
            </p:cNvPr>
            <p:cNvSpPr/>
            <p:nvPr/>
          </p:nvSpPr>
          <p:spPr>
            <a:xfrm>
              <a:off x="6866953" y="4172341"/>
              <a:ext cx="5047936" cy="9948"/>
            </a:xfrm>
            <a:custGeom>
              <a:avLst/>
              <a:gdLst>
                <a:gd name="connsiteX0" fmla="*/ 0 w 5047936"/>
                <a:gd name="connsiteY0" fmla="*/ 0 h 9948"/>
                <a:gd name="connsiteX1" fmla="*/ 5047937 w 5047936"/>
                <a:gd name="connsiteY1" fmla="*/ 0 h 9948"/>
              </a:gdLst>
              <a:ahLst/>
              <a:cxnLst>
                <a:cxn ang="0">
                  <a:pos x="connsiteX0" y="connsiteY0"/>
                </a:cxn>
                <a:cxn ang="0">
                  <a:pos x="connsiteX1" y="connsiteY1"/>
                </a:cxn>
              </a:cxnLst>
              <a:rect l="l" t="t" r="r" b="b"/>
              <a:pathLst>
                <a:path w="5047936" h="9948">
                  <a:moveTo>
                    <a:pt x="0" y="0"/>
                  </a:moveTo>
                  <a:lnTo>
                    <a:pt x="5047937" y="0"/>
                  </a:lnTo>
                </a:path>
              </a:pathLst>
            </a:custGeom>
            <a:ln w="9525" cap="sq">
              <a:solidFill>
                <a:srgbClr val="000000"/>
              </a:solid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0F5416F8-D487-30C2-7D03-856A196A158E}"/>
                </a:ext>
              </a:extLst>
            </p:cNvPr>
            <p:cNvSpPr/>
            <p:nvPr/>
          </p:nvSpPr>
          <p:spPr>
            <a:xfrm>
              <a:off x="6866953" y="2344633"/>
              <a:ext cx="9994" cy="1827707"/>
            </a:xfrm>
            <a:custGeom>
              <a:avLst/>
              <a:gdLst>
                <a:gd name="connsiteX0" fmla="*/ 0 w 9994"/>
                <a:gd name="connsiteY0" fmla="*/ 1827708 h 1827707"/>
                <a:gd name="connsiteX1" fmla="*/ 0 w 9994"/>
                <a:gd name="connsiteY1" fmla="*/ 0 h 1827707"/>
              </a:gdLst>
              <a:ahLst/>
              <a:cxnLst>
                <a:cxn ang="0">
                  <a:pos x="connsiteX0" y="connsiteY0"/>
                </a:cxn>
                <a:cxn ang="0">
                  <a:pos x="connsiteX1" y="connsiteY1"/>
                </a:cxn>
              </a:cxnLst>
              <a:rect l="l" t="t" r="r" b="b"/>
              <a:pathLst>
                <a:path w="9994" h="1827707">
                  <a:moveTo>
                    <a:pt x="0" y="1827708"/>
                  </a:moveTo>
                  <a:lnTo>
                    <a:pt x="0" y="0"/>
                  </a:lnTo>
                </a:path>
              </a:pathLst>
            </a:custGeom>
            <a:ln w="9525" cap="sq">
              <a:solidFill>
                <a:srgbClr val="000000"/>
              </a:solid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3DDAF2-2367-373C-FEA6-FB814730F933}"/>
                </a:ext>
              </a:extLst>
            </p:cNvPr>
            <p:cNvSpPr/>
            <p:nvPr/>
          </p:nvSpPr>
          <p:spPr>
            <a:xfrm>
              <a:off x="6819877" y="4172341"/>
              <a:ext cx="47075" cy="9948"/>
            </a:xfrm>
            <a:custGeom>
              <a:avLst/>
              <a:gdLst>
                <a:gd name="connsiteX0" fmla="*/ 47075 w 47075"/>
                <a:gd name="connsiteY0" fmla="*/ 0 h 9948"/>
                <a:gd name="connsiteX1" fmla="*/ 0 w 47075"/>
                <a:gd name="connsiteY1" fmla="*/ 0 h 9948"/>
              </a:gdLst>
              <a:ahLst/>
              <a:cxnLst>
                <a:cxn ang="0">
                  <a:pos x="connsiteX0" y="connsiteY0"/>
                </a:cxn>
                <a:cxn ang="0">
                  <a:pos x="connsiteX1" y="connsiteY1"/>
                </a:cxn>
              </a:cxnLst>
              <a:rect l="l" t="t" r="r" b="b"/>
              <a:pathLst>
                <a:path w="47075" h="9948">
                  <a:moveTo>
                    <a:pt x="47075" y="0"/>
                  </a:moveTo>
                  <a:lnTo>
                    <a:pt x="0" y="0"/>
                  </a:lnTo>
                </a:path>
              </a:pathLst>
            </a:custGeom>
            <a:ln w="9525" cap="sq">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361D03D-023B-D79E-093B-623805857B5C}"/>
                </a:ext>
              </a:extLst>
            </p:cNvPr>
            <p:cNvSpPr/>
            <p:nvPr/>
          </p:nvSpPr>
          <p:spPr>
            <a:xfrm>
              <a:off x="6866953"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1FC8F9F-F3A8-BE43-B3EF-03CF6039EE4C}"/>
                </a:ext>
              </a:extLst>
            </p:cNvPr>
            <p:cNvSpPr/>
            <p:nvPr/>
          </p:nvSpPr>
          <p:spPr>
            <a:xfrm>
              <a:off x="7362391"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CBEBBC2-D38A-EB63-0AEF-4333981BE810}"/>
                </a:ext>
              </a:extLst>
            </p:cNvPr>
            <p:cNvSpPr/>
            <p:nvPr/>
          </p:nvSpPr>
          <p:spPr>
            <a:xfrm>
              <a:off x="7857830"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BE98641-4F81-15FA-5F56-220CEB9AF3AD}"/>
                </a:ext>
              </a:extLst>
            </p:cNvPr>
            <p:cNvSpPr/>
            <p:nvPr/>
          </p:nvSpPr>
          <p:spPr>
            <a:xfrm>
              <a:off x="8353168"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596A612-9C2B-1C97-F8FF-CF6E1ADE6508}"/>
                </a:ext>
              </a:extLst>
            </p:cNvPr>
            <p:cNvSpPr/>
            <p:nvPr/>
          </p:nvSpPr>
          <p:spPr>
            <a:xfrm>
              <a:off x="8848607"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FC8A616C-A05C-B11A-AFB9-E5767023FE24}"/>
                </a:ext>
              </a:extLst>
            </p:cNvPr>
            <p:cNvSpPr/>
            <p:nvPr/>
          </p:nvSpPr>
          <p:spPr>
            <a:xfrm>
              <a:off x="9344046"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727C8E04-9D68-3997-0875-ADCAD46DA9EE}"/>
                </a:ext>
              </a:extLst>
            </p:cNvPr>
            <p:cNvSpPr/>
            <p:nvPr/>
          </p:nvSpPr>
          <p:spPr>
            <a:xfrm>
              <a:off x="9839384"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A3ECD2AC-90B9-24E7-2F52-85D976B9F3C5}"/>
                </a:ext>
              </a:extLst>
            </p:cNvPr>
            <p:cNvSpPr/>
            <p:nvPr/>
          </p:nvSpPr>
          <p:spPr>
            <a:xfrm>
              <a:off x="10334823"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FB9903F-0718-2020-BFC6-3DE791EC3D3B}"/>
                </a:ext>
              </a:extLst>
            </p:cNvPr>
            <p:cNvSpPr/>
            <p:nvPr/>
          </p:nvSpPr>
          <p:spPr>
            <a:xfrm>
              <a:off x="10830261"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CF406D7-F3AC-D4B7-C8EA-48FCE7C0D437}"/>
                </a:ext>
              </a:extLst>
            </p:cNvPr>
            <p:cNvSpPr/>
            <p:nvPr/>
          </p:nvSpPr>
          <p:spPr>
            <a:xfrm>
              <a:off x="11325600"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06B17C9-90A1-A955-E7DF-1E7A4FED9881}"/>
                </a:ext>
              </a:extLst>
            </p:cNvPr>
            <p:cNvSpPr/>
            <p:nvPr/>
          </p:nvSpPr>
          <p:spPr>
            <a:xfrm>
              <a:off x="11821039" y="4172341"/>
              <a:ext cx="9994" cy="46856"/>
            </a:xfrm>
            <a:custGeom>
              <a:avLst/>
              <a:gdLst>
                <a:gd name="connsiteX0" fmla="*/ 0 w 9994"/>
                <a:gd name="connsiteY0" fmla="*/ 0 h 46856"/>
                <a:gd name="connsiteX1" fmla="*/ 0 w 9994"/>
                <a:gd name="connsiteY1" fmla="*/ 46857 h 46856"/>
              </a:gdLst>
              <a:ahLst/>
              <a:cxnLst>
                <a:cxn ang="0">
                  <a:pos x="connsiteX0" y="connsiteY0"/>
                </a:cxn>
                <a:cxn ang="0">
                  <a:pos x="connsiteX1" y="connsiteY1"/>
                </a:cxn>
              </a:cxnLst>
              <a:rect l="l" t="t" r="r" b="b"/>
              <a:pathLst>
                <a:path w="9994" h="46856">
                  <a:moveTo>
                    <a:pt x="0" y="0"/>
                  </a:moveTo>
                  <a:lnTo>
                    <a:pt x="0" y="46857"/>
                  </a:lnTo>
                </a:path>
              </a:pathLst>
            </a:custGeom>
            <a:ln w="9525" cap="sq">
              <a:solidFill>
                <a:srgbClr val="000000"/>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DAC3F579-52B0-BF2A-C401-91AE77CF1055}"/>
                </a:ext>
              </a:extLst>
            </p:cNvPr>
            <p:cNvSpPr/>
            <p:nvPr/>
          </p:nvSpPr>
          <p:spPr>
            <a:xfrm>
              <a:off x="8848607" y="3433876"/>
              <a:ext cx="9994" cy="738464"/>
            </a:xfrm>
            <a:custGeom>
              <a:avLst/>
              <a:gdLst>
                <a:gd name="connsiteX0" fmla="*/ 0 w 9994"/>
                <a:gd name="connsiteY0" fmla="*/ 738465 h 738464"/>
                <a:gd name="connsiteX1" fmla="*/ 0 w 9994"/>
                <a:gd name="connsiteY1" fmla="*/ 0 h 738464"/>
              </a:gdLst>
              <a:ahLst/>
              <a:cxnLst>
                <a:cxn ang="0">
                  <a:pos x="connsiteX0" y="connsiteY0"/>
                </a:cxn>
                <a:cxn ang="0">
                  <a:pos x="connsiteX1" y="connsiteY1"/>
                </a:cxn>
              </a:cxnLst>
              <a:rect l="l" t="t" r="r" b="b"/>
              <a:pathLst>
                <a:path w="9994" h="738464">
                  <a:moveTo>
                    <a:pt x="0" y="738465"/>
                  </a:moveTo>
                  <a:lnTo>
                    <a:pt x="0" y="0"/>
                  </a:lnTo>
                </a:path>
              </a:pathLst>
            </a:custGeom>
            <a:ln w="9525" cap="sq">
              <a:solidFill>
                <a:srgbClr val="8B878B"/>
              </a:solidFill>
              <a:custDash>
                <a:ds d="212250" sp="212250"/>
              </a:custDash>
              <a:miter/>
            </a:ln>
          </p:spPr>
          <p:txBody>
            <a:bodyPr rtlCol="0" anchor="ctr"/>
            <a:lstStyle/>
            <a:p>
              <a:endParaRPr lang="en-US"/>
            </a:p>
          </p:txBody>
        </p:sp>
        <p:sp>
          <p:nvSpPr>
            <p:cNvPr id="147" name="Freeform 146">
              <a:extLst>
                <a:ext uri="{FF2B5EF4-FFF2-40B4-BE49-F238E27FC236}">
                  <a16:creationId xmlns:a16="http://schemas.microsoft.com/office/drawing/2014/main" id="{5FEDAB92-A444-F88E-55FE-F41F7F7FA082}"/>
                </a:ext>
              </a:extLst>
            </p:cNvPr>
            <p:cNvSpPr/>
            <p:nvPr/>
          </p:nvSpPr>
          <p:spPr>
            <a:xfrm>
              <a:off x="6819877" y="3815792"/>
              <a:ext cx="47075" cy="9948"/>
            </a:xfrm>
            <a:custGeom>
              <a:avLst/>
              <a:gdLst>
                <a:gd name="connsiteX0" fmla="*/ 47075 w 47075"/>
                <a:gd name="connsiteY0" fmla="*/ 0 h 9948"/>
                <a:gd name="connsiteX1" fmla="*/ 0 w 47075"/>
                <a:gd name="connsiteY1" fmla="*/ 0 h 9948"/>
              </a:gdLst>
              <a:ahLst/>
              <a:cxnLst>
                <a:cxn ang="0">
                  <a:pos x="connsiteX0" y="connsiteY0"/>
                </a:cxn>
                <a:cxn ang="0">
                  <a:pos x="connsiteX1" y="connsiteY1"/>
                </a:cxn>
              </a:cxnLst>
              <a:rect l="l" t="t" r="r" b="b"/>
              <a:pathLst>
                <a:path w="47075" h="9948">
                  <a:moveTo>
                    <a:pt x="47075" y="0"/>
                  </a:moveTo>
                  <a:lnTo>
                    <a:pt x="0" y="0"/>
                  </a:lnTo>
                </a:path>
              </a:pathLst>
            </a:custGeom>
            <a:ln w="9525" cap="sq">
              <a:solidFill>
                <a:srgbClr val="000000"/>
              </a:solid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A77C557-541F-4E4D-77E6-0DCC05B05EBD}"/>
                </a:ext>
              </a:extLst>
            </p:cNvPr>
            <p:cNvSpPr/>
            <p:nvPr/>
          </p:nvSpPr>
          <p:spPr>
            <a:xfrm>
              <a:off x="6819877" y="3459344"/>
              <a:ext cx="47075" cy="9948"/>
            </a:xfrm>
            <a:custGeom>
              <a:avLst/>
              <a:gdLst>
                <a:gd name="connsiteX0" fmla="*/ 47075 w 47075"/>
                <a:gd name="connsiteY0" fmla="*/ 0 h 9948"/>
                <a:gd name="connsiteX1" fmla="*/ 0 w 47075"/>
                <a:gd name="connsiteY1" fmla="*/ 0 h 9948"/>
              </a:gdLst>
              <a:ahLst/>
              <a:cxnLst>
                <a:cxn ang="0">
                  <a:pos x="connsiteX0" y="connsiteY0"/>
                </a:cxn>
                <a:cxn ang="0">
                  <a:pos x="connsiteX1" y="connsiteY1"/>
                </a:cxn>
              </a:cxnLst>
              <a:rect l="l" t="t" r="r" b="b"/>
              <a:pathLst>
                <a:path w="47075" h="9948">
                  <a:moveTo>
                    <a:pt x="47075" y="0"/>
                  </a:moveTo>
                  <a:lnTo>
                    <a:pt x="0" y="0"/>
                  </a:lnTo>
                </a:path>
              </a:pathLst>
            </a:custGeom>
            <a:ln w="9525" cap="sq">
              <a:solidFill>
                <a:srgbClr val="000000"/>
              </a:solid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16C1F19-1309-6D52-417A-7C92F8ED9BA2}"/>
                </a:ext>
              </a:extLst>
            </p:cNvPr>
            <p:cNvSpPr/>
            <p:nvPr/>
          </p:nvSpPr>
          <p:spPr>
            <a:xfrm>
              <a:off x="6819877" y="3102895"/>
              <a:ext cx="47075" cy="9948"/>
            </a:xfrm>
            <a:custGeom>
              <a:avLst/>
              <a:gdLst>
                <a:gd name="connsiteX0" fmla="*/ 47075 w 47075"/>
                <a:gd name="connsiteY0" fmla="*/ 0 h 9948"/>
                <a:gd name="connsiteX1" fmla="*/ 0 w 47075"/>
                <a:gd name="connsiteY1" fmla="*/ 0 h 9948"/>
              </a:gdLst>
              <a:ahLst/>
              <a:cxnLst>
                <a:cxn ang="0">
                  <a:pos x="connsiteX0" y="connsiteY0"/>
                </a:cxn>
                <a:cxn ang="0">
                  <a:pos x="connsiteX1" y="connsiteY1"/>
                </a:cxn>
              </a:cxnLst>
              <a:rect l="l" t="t" r="r" b="b"/>
              <a:pathLst>
                <a:path w="47075" h="9948">
                  <a:moveTo>
                    <a:pt x="47075" y="0"/>
                  </a:moveTo>
                  <a:lnTo>
                    <a:pt x="0" y="0"/>
                  </a:lnTo>
                </a:path>
              </a:pathLst>
            </a:custGeom>
            <a:ln w="9525" cap="sq">
              <a:solidFill>
                <a:srgbClr val="000000"/>
              </a:solid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161B7EE-0D64-B055-B2C5-7A72BB097C23}"/>
                </a:ext>
              </a:extLst>
            </p:cNvPr>
            <p:cNvSpPr/>
            <p:nvPr/>
          </p:nvSpPr>
          <p:spPr>
            <a:xfrm>
              <a:off x="6819877" y="2746347"/>
              <a:ext cx="47075" cy="9948"/>
            </a:xfrm>
            <a:custGeom>
              <a:avLst/>
              <a:gdLst>
                <a:gd name="connsiteX0" fmla="*/ 47075 w 47075"/>
                <a:gd name="connsiteY0" fmla="*/ 0 h 9948"/>
                <a:gd name="connsiteX1" fmla="*/ 0 w 47075"/>
                <a:gd name="connsiteY1" fmla="*/ 0 h 9948"/>
              </a:gdLst>
              <a:ahLst/>
              <a:cxnLst>
                <a:cxn ang="0">
                  <a:pos x="connsiteX0" y="connsiteY0"/>
                </a:cxn>
                <a:cxn ang="0">
                  <a:pos x="connsiteX1" y="connsiteY1"/>
                </a:cxn>
              </a:cxnLst>
              <a:rect l="l" t="t" r="r" b="b"/>
              <a:pathLst>
                <a:path w="47075" h="9948">
                  <a:moveTo>
                    <a:pt x="47075" y="0"/>
                  </a:moveTo>
                  <a:lnTo>
                    <a:pt x="0" y="0"/>
                  </a:lnTo>
                </a:path>
              </a:pathLst>
            </a:custGeom>
            <a:ln w="9525" cap="sq">
              <a:solidFill>
                <a:srgbClr val="000000"/>
              </a:solid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8427D462-F554-8978-E805-A1EABDB2FADC}"/>
                </a:ext>
              </a:extLst>
            </p:cNvPr>
            <p:cNvSpPr/>
            <p:nvPr/>
          </p:nvSpPr>
          <p:spPr>
            <a:xfrm>
              <a:off x="6819877" y="2389898"/>
              <a:ext cx="47075" cy="9948"/>
            </a:xfrm>
            <a:custGeom>
              <a:avLst/>
              <a:gdLst>
                <a:gd name="connsiteX0" fmla="*/ 47075 w 47075"/>
                <a:gd name="connsiteY0" fmla="*/ 0 h 9948"/>
                <a:gd name="connsiteX1" fmla="*/ 0 w 47075"/>
                <a:gd name="connsiteY1" fmla="*/ 0 h 9948"/>
              </a:gdLst>
              <a:ahLst/>
              <a:cxnLst>
                <a:cxn ang="0">
                  <a:pos x="connsiteX0" y="connsiteY0"/>
                </a:cxn>
                <a:cxn ang="0">
                  <a:pos x="connsiteX1" y="connsiteY1"/>
                </a:cxn>
              </a:cxnLst>
              <a:rect l="l" t="t" r="r" b="b"/>
              <a:pathLst>
                <a:path w="47075" h="9948">
                  <a:moveTo>
                    <a:pt x="47075" y="0"/>
                  </a:moveTo>
                  <a:lnTo>
                    <a:pt x="0" y="0"/>
                  </a:lnTo>
                </a:path>
              </a:pathLst>
            </a:custGeom>
            <a:ln w="9525" cap="sq">
              <a:solidFill>
                <a:srgbClr val="000000"/>
              </a:solidFill>
              <a:prstDash val="solid"/>
              <a:miter/>
            </a:ln>
          </p:spPr>
          <p:txBody>
            <a:bodyPr rtlCol="0" anchor="ctr"/>
            <a:lstStyle/>
            <a:p>
              <a:endParaRPr lang="en-US"/>
            </a:p>
          </p:txBody>
        </p:sp>
      </p:grpSp>
      <p:grpSp>
        <p:nvGrpSpPr>
          <p:cNvPr id="152" name="Graphic 85">
            <a:extLst>
              <a:ext uri="{FF2B5EF4-FFF2-40B4-BE49-F238E27FC236}">
                <a16:creationId xmlns:a16="http://schemas.microsoft.com/office/drawing/2014/main" id="{B4B0A8B3-7886-B496-7485-F3D685A9B304}"/>
              </a:ext>
            </a:extLst>
          </p:cNvPr>
          <p:cNvGrpSpPr/>
          <p:nvPr/>
        </p:nvGrpSpPr>
        <p:grpSpPr>
          <a:xfrm>
            <a:off x="6866953" y="2389898"/>
            <a:ext cx="4425064" cy="1624264"/>
            <a:chOff x="6866953" y="2389898"/>
            <a:chExt cx="4425064" cy="1624264"/>
          </a:xfrm>
        </p:grpSpPr>
        <p:sp>
          <p:nvSpPr>
            <p:cNvPr id="153" name="Freeform 152">
              <a:extLst>
                <a:ext uri="{FF2B5EF4-FFF2-40B4-BE49-F238E27FC236}">
                  <a16:creationId xmlns:a16="http://schemas.microsoft.com/office/drawing/2014/main" id="{2629C402-5DE7-64E9-A351-4A2555F32F49}"/>
                </a:ext>
              </a:extLst>
            </p:cNvPr>
            <p:cNvSpPr/>
            <p:nvPr/>
          </p:nvSpPr>
          <p:spPr>
            <a:xfrm>
              <a:off x="6866953" y="2389898"/>
              <a:ext cx="4382787" cy="1582083"/>
            </a:xfrm>
            <a:custGeom>
              <a:avLst/>
              <a:gdLst>
                <a:gd name="connsiteX0" fmla="*/ 0 w 4382787"/>
                <a:gd name="connsiteY0" fmla="*/ 0 h 1582083"/>
                <a:gd name="connsiteX1" fmla="*/ 306039 w 4382787"/>
                <a:gd name="connsiteY1" fmla="*/ 0 h 1582083"/>
                <a:gd name="connsiteX2" fmla="*/ 306039 w 4382787"/>
                <a:gd name="connsiteY2" fmla="*/ 55611 h 1582083"/>
                <a:gd name="connsiteX3" fmla="*/ 308937 w 4382787"/>
                <a:gd name="connsiteY3" fmla="*/ 55611 h 1582083"/>
                <a:gd name="connsiteX4" fmla="*/ 308937 w 4382787"/>
                <a:gd name="connsiteY4" fmla="*/ 109034 h 1582083"/>
                <a:gd name="connsiteX5" fmla="*/ 338022 w 4382787"/>
                <a:gd name="connsiteY5" fmla="*/ 109034 h 1582083"/>
                <a:gd name="connsiteX6" fmla="*/ 338022 w 4382787"/>
                <a:gd name="connsiteY6" fmla="*/ 162456 h 1582083"/>
                <a:gd name="connsiteX7" fmla="*/ 620772 w 4382787"/>
                <a:gd name="connsiteY7" fmla="*/ 162456 h 1582083"/>
                <a:gd name="connsiteX8" fmla="*/ 620772 w 4382787"/>
                <a:gd name="connsiteY8" fmla="*/ 215779 h 1582083"/>
                <a:gd name="connsiteX9" fmla="*/ 900525 w 4382787"/>
                <a:gd name="connsiteY9" fmla="*/ 215779 h 1582083"/>
                <a:gd name="connsiteX10" fmla="*/ 900525 w 4382787"/>
                <a:gd name="connsiteY10" fmla="*/ 271490 h 1582083"/>
                <a:gd name="connsiteX11" fmla="*/ 906322 w 4382787"/>
                <a:gd name="connsiteY11" fmla="*/ 271490 h 1582083"/>
                <a:gd name="connsiteX12" fmla="*/ 906322 w 4382787"/>
                <a:gd name="connsiteY12" fmla="*/ 324813 h 1582083"/>
                <a:gd name="connsiteX13" fmla="*/ 912119 w 4382787"/>
                <a:gd name="connsiteY13" fmla="*/ 324813 h 1582083"/>
                <a:gd name="connsiteX14" fmla="*/ 912119 w 4382787"/>
                <a:gd name="connsiteY14" fmla="*/ 433946 h 1582083"/>
                <a:gd name="connsiteX15" fmla="*/ 917916 w 4382787"/>
                <a:gd name="connsiteY15" fmla="*/ 433946 h 1582083"/>
                <a:gd name="connsiteX16" fmla="*/ 917916 w 4382787"/>
                <a:gd name="connsiteY16" fmla="*/ 487269 h 1582083"/>
                <a:gd name="connsiteX17" fmla="*/ 1209362 w 4382787"/>
                <a:gd name="connsiteY17" fmla="*/ 487269 h 1582083"/>
                <a:gd name="connsiteX18" fmla="*/ 1209362 w 4382787"/>
                <a:gd name="connsiteY18" fmla="*/ 545169 h 1582083"/>
                <a:gd name="connsiteX19" fmla="*/ 1215159 w 4382787"/>
                <a:gd name="connsiteY19" fmla="*/ 545169 h 1582083"/>
                <a:gd name="connsiteX20" fmla="*/ 1215159 w 4382787"/>
                <a:gd name="connsiteY20" fmla="*/ 605257 h 1582083"/>
                <a:gd name="connsiteX21" fmla="*/ 1296816 w 4382787"/>
                <a:gd name="connsiteY21" fmla="*/ 605257 h 1582083"/>
                <a:gd name="connsiteX22" fmla="*/ 1296816 w 4382787"/>
                <a:gd name="connsiteY22" fmla="*/ 663056 h 1582083"/>
                <a:gd name="connsiteX23" fmla="*/ 1503707 w 4382787"/>
                <a:gd name="connsiteY23" fmla="*/ 663056 h 1582083"/>
                <a:gd name="connsiteX24" fmla="*/ 1503707 w 4382787"/>
                <a:gd name="connsiteY24" fmla="*/ 725432 h 1582083"/>
                <a:gd name="connsiteX25" fmla="*/ 1524096 w 4382787"/>
                <a:gd name="connsiteY25" fmla="*/ 725432 h 1582083"/>
                <a:gd name="connsiteX26" fmla="*/ 1524096 w 4382787"/>
                <a:gd name="connsiteY26" fmla="*/ 787709 h 1582083"/>
                <a:gd name="connsiteX27" fmla="*/ 1579467 w 4382787"/>
                <a:gd name="connsiteY27" fmla="*/ 787709 h 1582083"/>
                <a:gd name="connsiteX28" fmla="*/ 1579467 w 4382787"/>
                <a:gd name="connsiteY28" fmla="*/ 849986 h 1582083"/>
                <a:gd name="connsiteX29" fmla="*/ 1611450 w 4382787"/>
                <a:gd name="connsiteY29" fmla="*/ 849986 h 1582083"/>
                <a:gd name="connsiteX30" fmla="*/ 1611450 w 4382787"/>
                <a:gd name="connsiteY30" fmla="*/ 912362 h 1582083"/>
                <a:gd name="connsiteX31" fmla="*/ 1643533 w 4382787"/>
                <a:gd name="connsiteY31" fmla="*/ 912362 h 1582083"/>
                <a:gd name="connsiteX32" fmla="*/ 1643533 w 4382787"/>
                <a:gd name="connsiteY32" fmla="*/ 974638 h 1582083"/>
                <a:gd name="connsiteX33" fmla="*/ 1830034 w 4382787"/>
                <a:gd name="connsiteY33" fmla="*/ 974638 h 1582083"/>
                <a:gd name="connsiteX34" fmla="*/ 1830034 w 4382787"/>
                <a:gd name="connsiteY34" fmla="*/ 1041392 h 1582083"/>
                <a:gd name="connsiteX35" fmla="*/ 2109787 w 4382787"/>
                <a:gd name="connsiteY35" fmla="*/ 1041392 h 1582083"/>
                <a:gd name="connsiteX36" fmla="*/ 2109787 w 4382787"/>
                <a:gd name="connsiteY36" fmla="*/ 1110433 h 1582083"/>
                <a:gd name="connsiteX37" fmla="*/ 2133074 w 4382787"/>
                <a:gd name="connsiteY37" fmla="*/ 1110433 h 1582083"/>
                <a:gd name="connsiteX38" fmla="*/ 2133074 w 4382787"/>
                <a:gd name="connsiteY38" fmla="*/ 1177186 h 1582083"/>
                <a:gd name="connsiteX39" fmla="*/ 2141870 w 4382787"/>
                <a:gd name="connsiteY39" fmla="*/ 1177186 h 1582083"/>
                <a:gd name="connsiteX40" fmla="*/ 2141870 w 4382787"/>
                <a:gd name="connsiteY40" fmla="*/ 1243840 h 1582083"/>
                <a:gd name="connsiteX41" fmla="*/ 2896572 w 4382787"/>
                <a:gd name="connsiteY41" fmla="*/ 1243840 h 1582083"/>
                <a:gd name="connsiteX42" fmla="*/ 2896572 w 4382787"/>
                <a:gd name="connsiteY42" fmla="*/ 1379635 h 1582083"/>
                <a:gd name="connsiteX43" fmla="*/ 3884450 w 4382787"/>
                <a:gd name="connsiteY43" fmla="*/ 1379635 h 1582083"/>
                <a:gd name="connsiteX44" fmla="*/ 3884450 w 4382787"/>
                <a:gd name="connsiteY44" fmla="*/ 1582084 h 1582083"/>
                <a:gd name="connsiteX45" fmla="*/ 4382788 w 4382787"/>
                <a:gd name="connsiteY45" fmla="*/ 1582084 h 158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82787" h="1582083">
                  <a:moveTo>
                    <a:pt x="0" y="0"/>
                  </a:moveTo>
                  <a:lnTo>
                    <a:pt x="306039" y="0"/>
                  </a:lnTo>
                  <a:lnTo>
                    <a:pt x="306039" y="55611"/>
                  </a:lnTo>
                  <a:lnTo>
                    <a:pt x="308937" y="55611"/>
                  </a:lnTo>
                  <a:lnTo>
                    <a:pt x="308937" y="109034"/>
                  </a:lnTo>
                  <a:lnTo>
                    <a:pt x="338022" y="109034"/>
                  </a:lnTo>
                  <a:lnTo>
                    <a:pt x="338022" y="162456"/>
                  </a:lnTo>
                  <a:lnTo>
                    <a:pt x="620772" y="162456"/>
                  </a:lnTo>
                  <a:lnTo>
                    <a:pt x="620772" y="215779"/>
                  </a:lnTo>
                  <a:lnTo>
                    <a:pt x="900525" y="215779"/>
                  </a:lnTo>
                  <a:lnTo>
                    <a:pt x="900525" y="271490"/>
                  </a:lnTo>
                  <a:lnTo>
                    <a:pt x="906322" y="271490"/>
                  </a:lnTo>
                  <a:lnTo>
                    <a:pt x="906322" y="324813"/>
                  </a:lnTo>
                  <a:lnTo>
                    <a:pt x="912119" y="324813"/>
                  </a:lnTo>
                  <a:lnTo>
                    <a:pt x="912119" y="433946"/>
                  </a:lnTo>
                  <a:lnTo>
                    <a:pt x="917916" y="433946"/>
                  </a:lnTo>
                  <a:lnTo>
                    <a:pt x="917916" y="487269"/>
                  </a:lnTo>
                  <a:lnTo>
                    <a:pt x="1209362" y="487269"/>
                  </a:lnTo>
                  <a:lnTo>
                    <a:pt x="1209362" y="545169"/>
                  </a:lnTo>
                  <a:lnTo>
                    <a:pt x="1215159" y="545169"/>
                  </a:lnTo>
                  <a:lnTo>
                    <a:pt x="1215159" y="605257"/>
                  </a:lnTo>
                  <a:lnTo>
                    <a:pt x="1296816" y="605257"/>
                  </a:lnTo>
                  <a:lnTo>
                    <a:pt x="1296816" y="663056"/>
                  </a:lnTo>
                  <a:lnTo>
                    <a:pt x="1503707" y="663056"/>
                  </a:lnTo>
                  <a:lnTo>
                    <a:pt x="1503707" y="725432"/>
                  </a:lnTo>
                  <a:lnTo>
                    <a:pt x="1524096" y="725432"/>
                  </a:lnTo>
                  <a:lnTo>
                    <a:pt x="1524096" y="787709"/>
                  </a:lnTo>
                  <a:lnTo>
                    <a:pt x="1579467" y="787709"/>
                  </a:lnTo>
                  <a:lnTo>
                    <a:pt x="1579467" y="849986"/>
                  </a:lnTo>
                  <a:lnTo>
                    <a:pt x="1611450" y="849986"/>
                  </a:lnTo>
                  <a:lnTo>
                    <a:pt x="1611450" y="912362"/>
                  </a:lnTo>
                  <a:lnTo>
                    <a:pt x="1643533" y="912362"/>
                  </a:lnTo>
                  <a:lnTo>
                    <a:pt x="1643533" y="974638"/>
                  </a:lnTo>
                  <a:lnTo>
                    <a:pt x="1830034" y="974638"/>
                  </a:lnTo>
                  <a:lnTo>
                    <a:pt x="1830034" y="1041392"/>
                  </a:lnTo>
                  <a:lnTo>
                    <a:pt x="2109787" y="1041392"/>
                  </a:lnTo>
                  <a:lnTo>
                    <a:pt x="2109787" y="1110433"/>
                  </a:lnTo>
                  <a:lnTo>
                    <a:pt x="2133074" y="1110433"/>
                  </a:lnTo>
                  <a:lnTo>
                    <a:pt x="2133074" y="1177186"/>
                  </a:lnTo>
                  <a:lnTo>
                    <a:pt x="2141870" y="1177186"/>
                  </a:lnTo>
                  <a:lnTo>
                    <a:pt x="2141870" y="1243840"/>
                  </a:lnTo>
                  <a:lnTo>
                    <a:pt x="2896572" y="1243840"/>
                  </a:lnTo>
                  <a:lnTo>
                    <a:pt x="2896572" y="1379635"/>
                  </a:lnTo>
                  <a:lnTo>
                    <a:pt x="3884450" y="1379635"/>
                  </a:lnTo>
                  <a:lnTo>
                    <a:pt x="3884450" y="1582084"/>
                  </a:lnTo>
                  <a:lnTo>
                    <a:pt x="4382788" y="1582084"/>
                  </a:lnTo>
                </a:path>
              </a:pathLst>
            </a:custGeom>
            <a:noFill/>
            <a:ln w="22480" cap="flat">
              <a:solidFill>
                <a:srgbClr val="5F8298"/>
              </a:solid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63DBB92-176B-92BF-BF2D-C130C0FDEC5A}"/>
                </a:ext>
              </a:extLst>
            </p:cNvPr>
            <p:cNvSpPr/>
            <p:nvPr/>
          </p:nvSpPr>
          <p:spPr>
            <a:xfrm>
              <a:off x="7770276" y="2870203"/>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57857A5-9DAE-3F38-028C-F9B9EEAF3B5E}"/>
                </a:ext>
              </a:extLst>
            </p:cNvPr>
            <p:cNvSpPr/>
            <p:nvPr/>
          </p:nvSpPr>
          <p:spPr>
            <a:xfrm>
              <a:off x="7805557" y="283508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4303985-CE1F-C181-FE39-406DB7B27244}"/>
                </a:ext>
              </a:extLst>
            </p:cNvPr>
            <p:cNvSpPr/>
            <p:nvPr/>
          </p:nvSpPr>
          <p:spPr>
            <a:xfrm>
              <a:off x="7768777" y="2869109"/>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6DCD367-F231-D43F-05B0-612F90352ED4}"/>
                </a:ext>
              </a:extLst>
            </p:cNvPr>
            <p:cNvSpPr/>
            <p:nvPr/>
          </p:nvSpPr>
          <p:spPr>
            <a:xfrm>
              <a:off x="7804058" y="283399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78A2AB94-0C06-2B18-89BA-C85B1804B745}"/>
                </a:ext>
              </a:extLst>
            </p:cNvPr>
            <p:cNvSpPr/>
            <p:nvPr/>
          </p:nvSpPr>
          <p:spPr>
            <a:xfrm>
              <a:off x="8013548" y="2870203"/>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1F6FBFB3-CFB8-123A-E8FD-60E4E5AD4FCD}"/>
                </a:ext>
              </a:extLst>
            </p:cNvPr>
            <p:cNvSpPr/>
            <p:nvPr/>
          </p:nvSpPr>
          <p:spPr>
            <a:xfrm>
              <a:off x="8048829" y="283508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8ADB3010-F5A0-8270-36FF-1DDEA60EFD16}"/>
                </a:ext>
              </a:extLst>
            </p:cNvPr>
            <p:cNvSpPr/>
            <p:nvPr/>
          </p:nvSpPr>
          <p:spPr>
            <a:xfrm>
              <a:off x="8013548" y="2869109"/>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4CB00936-2278-D67C-B6A7-B839876B7D52}"/>
                </a:ext>
              </a:extLst>
            </p:cNvPr>
            <p:cNvSpPr/>
            <p:nvPr/>
          </p:nvSpPr>
          <p:spPr>
            <a:xfrm>
              <a:off x="8048829" y="283399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007368B9-BC87-62B5-0E4F-B6E788D27F18}"/>
                </a:ext>
              </a:extLst>
            </p:cNvPr>
            <p:cNvSpPr/>
            <p:nvPr/>
          </p:nvSpPr>
          <p:spPr>
            <a:xfrm>
              <a:off x="8306393" y="3045990"/>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ABB7AC2-DFA2-A4D4-71F7-A2CD43446B82}"/>
                </a:ext>
              </a:extLst>
            </p:cNvPr>
            <p:cNvSpPr/>
            <p:nvPr/>
          </p:nvSpPr>
          <p:spPr>
            <a:xfrm>
              <a:off x="8341674" y="3010873"/>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50429CCE-5237-2DAB-0D61-23E4A6D686C1}"/>
                </a:ext>
              </a:extLst>
            </p:cNvPr>
            <p:cNvSpPr/>
            <p:nvPr/>
          </p:nvSpPr>
          <p:spPr>
            <a:xfrm>
              <a:off x="8304994" y="3047085"/>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4E9D6143-F875-6965-78BB-3B51798A4317}"/>
                </a:ext>
              </a:extLst>
            </p:cNvPr>
            <p:cNvSpPr/>
            <p:nvPr/>
          </p:nvSpPr>
          <p:spPr>
            <a:xfrm>
              <a:off x="8340275" y="3011967"/>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68E2D90-8E9C-4F9C-6F6D-8AA13AFFCCCC}"/>
                </a:ext>
              </a:extLst>
            </p:cNvPr>
            <p:cNvSpPr/>
            <p:nvPr/>
          </p:nvSpPr>
          <p:spPr>
            <a:xfrm>
              <a:off x="8647413" y="3357572"/>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0E10DD46-BCE6-3A71-106D-8502062F3292}"/>
                </a:ext>
              </a:extLst>
            </p:cNvPr>
            <p:cNvSpPr/>
            <p:nvPr/>
          </p:nvSpPr>
          <p:spPr>
            <a:xfrm>
              <a:off x="8682695" y="3322355"/>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B3DE404-6AFF-B1CB-7C5D-F84C47219873}"/>
                </a:ext>
              </a:extLst>
            </p:cNvPr>
            <p:cNvSpPr/>
            <p:nvPr/>
          </p:nvSpPr>
          <p:spPr>
            <a:xfrm>
              <a:off x="8648812" y="3357572"/>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1498495-2399-BA0B-5411-84467CAEC165}"/>
                </a:ext>
              </a:extLst>
            </p:cNvPr>
            <p:cNvSpPr/>
            <p:nvPr/>
          </p:nvSpPr>
          <p:spPr>
            <a:xfrm>
              <a:off x="8684094" y="3322355"/>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A6867E01-2B71-3AB1-DD42-A7F3A964CA84}"/>
                </a:ext>
              </a:extLst>
            </p:cNvPr>
            <p:cNvSpPr/>
            <p:nvPr/>
          </p:nvSpPr>
          <p:spPr>
            <a:xfrm>
              <a:off x="9222909" y="3626774"/>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1A39FDA-E798-7219-9DA6-A9D1519C5356}"/>
                </a:ext>
              </a:extLst>
            </p:cNvPr>
            <p:cNvSpPr/>
            <p:nvPr/>
          </p:nvSpPr>
          <p:spPr>
            <a:xfrm>
              <a:off x="9258191" y="359165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121FE75-1294-DE5D-293E-CC7B4F8E6A18}"/>
                </a:ext>
              </a:extLst>
            </p:cNvPr>
            <p:cNvSpPr/>
            <p:nvPr/>
          </p:nvSpPr>
          <p:spPr>
            <a:xfrm>
              <a:off x="9222909" y="3627868"/>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1E2541C5-D644-53CE-ED12-F3E6C327D10E}"/>
                </a:ext>
              </a:extLst>
            </p:cNvPr>
            <p:cNvSpPr/>
            <p:nvPr/>
          </p:nvSpPr>
          <p:spPr>
            <a:xfrm>
              <a:off x="9258191"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DA72457-6CE5-C4E8-557A-953DE9EE8566}"/>
                </a:ext>
              </a:extLst>
            </p:cNvPr>
            <p:cNvSpPr/>
            <p:nvPr/>
          </p:nvSpPr>
          <p:spPr>
            <a:xfrm>
              <a:off x="9260789" y="3626774"/>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A555F9E5-6C4C-808E-0DB1-023312442120}"/>
                </a:ext>
              </a:extLst>
            </p:cNvPr>
            <p:cNvSpPr/>
            <p:nvPr/>
          </p:nvSpPr>
          <p:spPr>
            <a:xfrm>
              <a:off x="9296071" y="359165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0F6C4EB6-BCC3-3E76-6E29-11B107D7C6BB}"/>
                </a:ext>
              </a:extLst>
            </p:cNvPr>
            <p:cNvSpPr/>
            <p:nvPr/>
          </p:nvSpPr>
          <p:spPr>
            <a:xfrm>
              <a:off x="9260789" y="3627868"/>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11EB6489-25FB-8598-EC22-D2BB50E2FE93}"/>
                </a:ext>
              </a:extLst>
            </p:cNvPr>
            <p:cNvSpPr/>
            <p:nvPr/>
          </p:nvSpPr>
          <p:spPr>
            <a:xfrm>
              <a:off x="9296071"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76DEBCD-F5BF-1049-54A4-35B1AD757CCD}"/>
                </a:ext>
              </a:extLst>
            </p:cNvPr>
            <p:cNvSpPr/>
            <p:nvPr/>
          </p:nvSpPr>
          <p:spPr>
            <a:xfrm>
              <a:off x="9260789" y="3626774"/>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16F288B-40C7-164C-B861-F9C32E3FF853}"/>
                </a:ext>
              </a:extLst>
            </p:cNvPr>
            <p:cNvSpPr/>
            <p:nvPr/>
          </p:nvSpPr>
          <p:spPr>
            <a:xfrm>
              <a:off x="9296071" y="359165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13E167B-5663-0509-798F-F8962766E0E5}"/>
                </a:ext>
              </a:extLst>
            </p:cNvPr>
            <p:cNvSpPr/>
            <p:nvPr/>
          </p:nvSpPr>
          <p:spPr>
            <a:xfrm>
              <a:off x="9260789" y="3627868"/>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59454871-D17A-69A4-C15F-480DF14AC2A2}"/>
                </a:ext>
              </a:extLst>
            </p:cNvPr>
            <p:cNvSpPr/>
            <p:nvPr/>
          </p:nvSpPr>
          <p:spPr>
            <a:xfrm>
              <a:off x="9296071"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508F5541-B6A0-647E-33FB-6F8421F70510}"/>
                </a:ext>
              </a:extLst>
            </p:cNvPr>
            <p:cNvSpPr/>
            <p:nvPr/>
          </p:nvSpPr>
          <p:spPr>
            <a:xfrm>
              <a:off x="9402115" y="3626774"/>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7FA6ED65-BCE6-23EB-5671-5615B8994E84}"/>
                </a:ext>
              </a:extLst>
            </p:cNvPr>
            <p:cNvSpPr/>
            <p:nvPr/>
          </p:nvSpPr>
          <p:spPr>
            <a:xfrm>
              <a:off x="9437396" y="3591656"/>
              <a:ext cx="14092" cy="84262"/>
            </a:xfrm>
            <a:custGeom>
              <a:avLst/>
              <a:gdLst>
                <a:gd name="connsiteX0" fmla="*/ 0 w 14092"/>
                <a:gd name="connsiteY0" fmla="*/ 0 h 84262"/>
                <a:gd name="connsiteX1" fmla="*/ 14092 w 14092"/>
                <a:gd name="connsiteY1" fmla="*/ 0 h 84262"/>
                <a:gd name="connsiteX2" fmla="*/ 14092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2" y="0"/>
                  </a:lnTo>
                  <a:lnTo>
                    <a:pt x="14092"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87C1B919-8BA8-C5FE-90A5-2914399A2E6C}"/>
                </a:ext>
              </a:extLst>
            </p:cNvPr>
            <p:cNvSpPr/>
            <p:nvPr/>
          </p:nvSpPr>
          <p:spPr>
            <a:xfrm>
              <a:off x="9400616" y="3627868"/>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5D7A70F-6382-3ECA-C76C-A12E41778585}"/>
                </a:ext>
              </a:extLst>
            </p:cNvPr>
            <p:cNvSpPr/>
            <p:nvPr/>
          </p:nvSpPr>
          <p:spPr>
            <a:xfrm>
              <a:off x="9435897"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C73E587D-783A-B7CC-BE3A-933D9C971AAE}"/>
                </a:ext>
              </a:extLst>
            </p:cNvPr>
            <p:cNvSpPr/>
            <p:nvPr/>
          </p:nvSpPr>
          <p:spPr>
            <a:xfrm>
              <a:off x="10627468" y="3762469"/>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82B854D-4E49-E4A6-835E-FA7DC7B5F346}"/>
                </a:ext>
              </a:extLst>
            </p:cNvPr>
            <p:cNvSpPr/>
            <p:nvPr/>
          </p:nvSpPr>
          <p:spPr>
            <a:xfrm>
              <a:off x="10662750" y="3727352"/>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9CA7854-A13E-1D9D-0155-68A20801F63E}"/>
                </a:ext>
              </a:extLst>
            </p:cNvPr>
            <p:cNvSpPr/>
            <p:nvPr/>
          </p:nvSpPr>
          <p:spPr>
            <a:xfrm>
              <a:off x="10627468" y="3761375"/>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0C75B9B2-9831-AF07-A8C8-A3BB19A6A1D6}"/>
                </a:ext>
              </a:extLst>
            </p:cNvPr>
            <p:cNvSpPr/>
            <p:nvPr/>
          </p:nvSpPr>
          <p:spPr>
            <a:xfrm>
              <a:off x="10662750" y="3726257"/>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B3E000E-BCFC-BD17-411E-7DD1DD30C6E0}"/>
                </a:ext>
              </a:extLst>
            </p:cNvPr>
            <p:cNvSpPr/>
            <p:nvPr/>
          </p:nvSpPr>
          <p:spPr>
            <a:xfrm>
              <a:off x="11207362" y="3965017"/>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E11736AB-0C53-C38C-53E5-C2CF5908FEAA}"/>
                </a:ext>
              </a:extLst>
            </p:cNvPr>
            <p:cNvSpPr/>
            <p:nvPr/>
          </p:nvSpPr>
          <p:spPr>
            <a:xfrm>
              <a:off x="11242644" y="3929900"/>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1FF2CFB-DBD5-1B50-4B71-E6812051D3BF}"/>
                </a:ext>
              </a:extLst>
            </p:cNvPr>
            <p:cNvSpPr/>
            <p:nvPr/>
          </p:nvSpPr>
          <p:spPr>
            <a:xfrm>
              <a:off x="11207362" y="3963923"/>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2D84080-4A83-8AF5-CB67-01508CB66C13}"/>
                </a:ext>
              </a:extLst>
            </p:cNvPr>
            <p:cNvSpPr/>
            <p:nvPr/>
          </p:nvSpPr>
          <p:spPr>
            <a:xfrm>
              <a:off x="11242644" y="3928805"/>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DD6325D6-732C-9BAC-D575-630920484196}"/>
                </a:ext>
              </a:extLst>
            </p:cNvPr>
            <p:cNvSpPr/>
            <p:nvPr/>
          </p:nvSpPr>
          <p:spPr>
            <a:xfrm>
              <a:off x="7770276" y="2870203"/>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CBA6152D-F6D2-BFD0-3558-8D5FE0CA96C7}"/>
                </a:ext>
              </a:extLst>
            </p:cNvPr>
            <p:cNvSpPr/>
            <p:nvPr/>
          </p:nvSpPr>
          <p:spPr>
            <a:xfrm>
              <a:off x="7805557" y="283508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B1DEC2FE-1CD2-32D1-C571-123A7F01DDF6}"/>
                </a:ext>
              </a:extLst>
            </p:cNvPr>
            <p:cNvSpPr/>
            <p:nvPr/>
          </p:nvSpPr>
          <p:spPr>
            <a:xfrm>
              <a:off x="7768777" y="2869109"/>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E39C0AF5-F1E6-282A-FEA9-D39287539F8B}"/>
                </a:ext>
              </a:extLst>
            </p:cNvPr>
            <p:cNvSpPr/>
            <p:nvPr/>
          </p:nvSpPr>
          <p:spPr>
            <a:xfrm>
              <a:off x="7804058" y="283399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BB9CF5C4-6A2C-D871-2313-6C4395B4AC7A}"/>
                </a:ext>
              </a:extLst>
            </p:cNvPr>
            <p:cNvSpPr/>
            <p:nvPr/>
          </p:nvSpPr>
          <p:spPr>
            <a:xfrm>
              <a:off x="8013548" y="2870203"/>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6CC6FFEB-19E3-8BA8-61CA-8A36FEEE21CF}"/>
                </a:ext>
              </a:extLst>
            </p:cNvPr>
            <p:cNvSpPr/>
            <p:nvPr/>
          </p:nvSpPr>
          <p:spPr>
            <a:xfrm>
              <a:off x="8048829" y="283508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F4A6444-C355-3F41-3377-D3E6DB788E78}"/>
                </a:ext>
              </a:extLst>
            </p:cNvPr>
            <p:cNvSpPr/>
            <p:nvPr/>
          </p:nvSpPr>
          <p:spPr>
            <a:xfrm>
              <a:off x="8013548" y="2869109"/>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396831B2-2811-FDC5-CD1C-F214DC9EF0E3}"/>
                </a:ext>
              </a:extLst>
            </p:cNvPr>
            <p:cNvSpPr/>
            <p:nvPr/>
          </p:nvSpPr>
          <p:spPr>
            <a:xfrm>
              <a:off x="8048829" y="283399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925EC42-C1E2-1CBA-7816-18484EB3CEEE}"/>
                </a:ext>
              </a:extLst>
            </p:cNvPr>
            <p:cNvSpPr/>
            <p:nvPr/>
          </p:nvSpPr>
          <p:spPr>
            <a:xfrm>
              <a:off x="8306393" y="3045990"/>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14016E9-48BF-C77E-0406-2A3FEE0302EE}"/>
                </a:ext>
              </a:extLst>
            </p:cNvPr>
            <p:cNvSpPr/>
            <p:nvPr/>
          </p:nvSpPr>
          <p:spPr>
            <a:xfrm>
              <a:off x="8341674" y="3010873"/>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68779A4-FB0B-80A3-7CF1-D3EB82A29EA2}"/>
                </a:ext>
              </a:extLst>
            </p:cNvPr>
            <p:cNvSpPr/>
            <p:nvPr/>
          </p:nvSpPr>
          <p:spPr>
            <a:xfrm>
              <a:off x="8304994" y="3047085"/>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8F45FFC1-B36C-CCF2-1ED1-BF92AAED1390}"/>
                </a:ext>
              </a:extLst>
            </p:cNvPr>
            <p:cNvSpPr/>
            <p:nvPr/>
          </p:nvSpPr>
          <p:spPr>
            <a:xfrm>
              <a:off x="8340275" y="3011967"/>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A62EF1FD-9E7F-DA11-D9A5-FDBB82216FF4}"/>
                </a:ext>
              </a:extLst>
            </p:cNvPr>
            <p:cNvSpPr/>
            <p:nvPr/>
          </p:nvSpPr>
          <p:spPr>
            <a:xfrm>
              <a:off x="8647413" y="3357572"/>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063CA019-3FD2-324F-C35C-1223289081E9}"/>
                </a:ext>
              </a:extLst>
            </p:cNvPr>
            <p:cNvSpPr/>
            <p:nvPr/>
          </p:nvSpPr>
          <p:spPr>
            <a:xfrm>
              <a:off x="8682695" y="3322355"/>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C4A3D556-4B02-9E59-44A6-30C18E026578}"/>
                </a:ext>
              </a:extLst>
            </p:cNvPr>
            <p:cNvSpPr/>
            <p:nvPr/>
          </p:nvSpPr>
          <p:spPr>
            <a:xfrm>
              <a:off x="8648812" y="3357572"/>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6186E30-9553-D2EF-3D5A-32E3FC61CDCB}"/>
                </a:ext>
              </a:extLst>
            </p:cNvPr>
            <p:cNvSpPr/>
            <p:nvPr/>
          </p:nvSpPr>
          <p:spPr>
            <a:xfrm>
              <a:off x="8684094" y="3322355"/>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322B74C-4122-E159-09B0-1911830FEA27}"/>
                </a:ext>
              </a:extLst>
            </p:cNvPr>
            <p:cNvSpPr/>
            <p:nvPr/>
          </p:nvSpPr>
          <p:spPr>
            <a:xfrm>
              <a:off x="9222909" y="3626774"/>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45AB1DF-3276-40CE-13A5-3EC5E46BDDD7}"/>
                </a:ext>
              </a:extLst>
            </p:cNvPr>
            <p:cNvSpPr/>
            <p:nvPr/>
          </p:nvSpPr>
          <p:spPr>
            <a:xfrm>
              <a:off x="9258191" y="359165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9636A192-80BA-EC6B-3938-5A8FBA36C8E1}"/>
                </a:ext>
              </a:extLst>
            </p:cNvPr>
            <p:cNvSpPr/>
            <p:nvPr/>
          </p:nvSpPr>
          <p:spPr>
            <a:xfrm>
              <a:off x="9222909" y="3627868"/>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8324BA75-998E-8C60-5A99-123B6D5761F6}"/>
                </a:ext>
              </a:extLst>
            </p:cNvPr>
            <p:cNvSpPr/>
            <p:nvPr/>
          </p:nvSpPr>
          <p:spPr>
            <a:xfrm>
              <a:off x="9258191"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C887F484-0952-A457-E59D-FB8FA4B63E50}"/>
                </a:ext>
              </a:extLst>
            </p:cNvPr>
            <p:cNvSpPr/>
            <p:nvPr/>
          </p:nvSpPr>
          <p:spPr>
            <a:xfrm>
              <a:off x="9260789" y="3626774"/>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8E0D0DBB-E3F7-9D7E-7352-B54D3BC031AC}"/>
                </a:ext>
              </a:extLst>
            </p:cNvPr>
            <p:cNvSpPr/>
            <p:nvPr/>
          </p:nvSpPr>
          <p:spPr>
            <a:xfrm>
              <a:off x="9296071" y="359165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D017D16-549A-83BD-B863-4DCB6AE6B900}"/>
                </a:ext>
              </a:extLst>
            </p:cNvPr>
            <p:cNvSpPr/>
            <p:nvPr/>
          </p:nvSpPr>
          <p:spPr>
            <a:xfrm>
              <a:off x="9260789" y="3627868"/>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F67CBC47-7C0D-8D1F-7A3D-CBFE2D67C38B}"/>
                </a:ext>
              </a:extLst>
            </p:cNvPr>
            <p:cNvSpPr/>
            <p:nvPr/>
          </p:nvSpPr>
          <p:spPr>
            <a:xfrm>
              <a:off x="9296071"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9061F3AA-00DB-B9F3-4EE5-5A134B4139C3}"/>
                </a:ext>
              </a:extLst>
            </p:cNvPr>
            <p:cNvSpPr/>
            <p:nvPr/>
          </p:nvSpPr>
          <p:spPr>
            <a:xfrm>
              <a:off x="9260789" y="3626774"/>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7BD4C7E3-C365-257F-EDD5-AE6D02813A4A}"/>
                </a:ext>
              </a:extLst>
            </p:cNvPr>
            <p:cNvSpPr/>
            <p:nvPr/>
          </p:nvSpPr>
          <p:spPr>
            <a:xfrm>
              <a:off x="9296071" y="3591656"/>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93F716B-FDC0-3A87-1331-7AE8E12EC8A3}"/>
                </a:ext>
              </a:extLst>
            </p:cNvPr>
            <p:cNvSpPr/>
            <p:nvPr/>
          </p:nvSpPr>
          <p:spPr>
            <a:xfrm>
              <a:off x="9260789" y="3627868"/>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23F0CC3-6403-B635-6AD1-27CBAC360C04}"/>
                </a:ext>
              </a:extLst>
            </p:cNvPr>
            <p:cNvSpPr/>
            <p:nvPr/>
          </p:nvSpPr>
          <p:spPr>
            <a:xfrm>
              <a:off x="9296071"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48C0AF0-8682-48FE-8570-E408DECD490C}"/>
                </a:ext>
              </a:extLst>
            </p:cNvPr>
            <p:cNvSpPr/>
            <p:nvPr/>
          </p:nvSpPr>
          <p:spPr>
            <a:xfrm>
              <a:off x="9402115" y="3626774"/>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E9656C9-7625-6970-805D-EF518B05CAB3}"/>
                </a:ext>
              </a:extLst>
            </p:cNvPr>
            <p:cNvSpPr/>
            <p:nvPr/>
          </p:nvSpPr>
          <p:spPr>
            <a:xfrm>
              <a:off x="9437396" y="3591656"/>
              <a:ext cx="14092" cy="84262"/>
            </a:xfrm>
            <a:custGeom>
              <a:avLst/>
              <a:gdLst>
                <a:gd name="connsiteX0" fmla="*/ 0 w 14092"/>
                <a:gd name="connsiteY0" fmla="*/ 0 h 84262"/>
                <a:gd name="connsiteX1" fmla="*/ 14092 w 14092"/>
                <a:gd name="connsiteY1" fmla="*/ 0 h 84262"/>
                <a:gd name="connsiteX2" fmla="*/ 14092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2" y="0"/>
                  </a:lnTo>
                  <a:lnTo>
                    <a:pt x="14092"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9F40C019-AC4A-D20B-CA44-1496A2BEAEB0}"/>
                </a:ext>
              </a:extLst>
            </p:cNvPr>
            <p:cNvSpPr/>
            <p:nvPr/>
          </p:nvSpPr>
          <p:spPr>
            <a:xfrm>
              <a:off x="9400616" y="3627868"/>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5CC54EA6-F49B-A400-9605-0FC8F8CF51B0}"/>
                </a:ext>
              </a:extLst>
            </p:cNvPr>
            <p:cNvSpPr/>
            <p:nvPr/>
          </p:nvSpPr>
          <p:spPr>
            <a:xfrm>
              <a:off x="9435897" y="3592751"/>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34CC3A0C-78A5-CD6C-8DCA-01631F5C5B25}"/>
                </a:ext>
              </a:extLst>
            </p:cNvPr>
            <p:cNvSpPr/>
            <p:nvPr/>
          </p:nvSpPr>
          <p:spPr>
            <a:xfrm>
              <a:off x="10627468" y="3762469"/>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F1FF909D-E9AD-F42E-2736-5517BEAA22EF}"/>
                </a:ext>
              </a:extLst>
            </p:cNvPr>
            <p:cNvSpPr/>
            <p:nvPr/>
          </p:nvSpPr>
          <p:spPr>
            <a:xfrm>
              <a:off x="10662750" y="3727352"/>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CA3D8EA2-1DBF-931A-4EA1-E76C6F5DDF6F}"/>
                </a:ext>
              </a:extLst>
            </p:cNvPr>
            <p:cNvSpPr/>
            <p:nvPr/>
          </p:nvSpPr>
          <p:spPr>
            <a:xfrm>
              <a:off x="10627468" y="3761375"/>
              <a:ext cx="84755" cy="14027"/>
            </a:xfrm>
            <a:custGeom>
              <a:avLst/>
              <a:gdLst>
                <a:gd name="connsiteX0" fmla="*/ 0 w 84755"/>
                <a:gd name="connsiteY0" fmla="*/ 0 h 14027"/>
                <a:gd name="connsiteX1" fmla="*/ 84755 w 84755"/>
                <a:gd name="connsiteY1" fmla="*/ 0 h 14027"/>
                <a:gd name="connsiteX2" fmla="*/ 84755 w 84755"/>
                <a:gd name="connsiteY2" fmla="*/ 14027 h 14027"/>
                <a:gd name="connsiteX3" fmla="*/ 0 w 847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755" h="14027">
                  <a:moveTo>
                    <a:pt x="0" y="0"/>
                  </a:moveTo>
                  <a:lnTo>
                    <a:pt x="84755" y="0"/>
                  </a:lnTo>
                  <a:lnTo>
                    <a:pt x="847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6DB8DD77-43F7-0689-0160-61218BEB0AE5}"/>
                </a:ext>
              </a:extLst>
            </p:cNvPr>
            <p:cNvSpPr/>
            <p:nvPr/>
          </p:nvSpPr>
          <p:spPr>
            <a:xfrm>
              <a:off x="10662750" y="3726257"/>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2B0496A-C586-C789-8577-90062ED48AFB}"/>
                </a:ext>
              </a:extLst>
            </p:cNvPr>
            <p:cNvSpPr/>
            <p:nvPr/>
          </p:nvSpPr>
          <p:spPr>
            <a:xfrm>
              <a:off x="11207362" y="3965017"/>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96DE234-8C54-5988-FD26-28867D25D55D}"/>
                </a:ext>
              </a:extLst>
            </p:cNvPr>
            <p:cNvSpPr/>
            <p:nvPr/>
          </p:nvSpPr>
          <p:spPr>
            <a:xfrm>
              <a:off x="11242644" y="3929900"/>
              <a:ext cx="14092" cy="84262"/>
            </a:xfrm>
            <a:custGeom>
              <a:avLst/>
              <a:gdLst>
                <a:gd name="connsiteX0" fmla="*/ 0 w 14092"/>
                <a:gd name="connsiteY0" fmla="*/ 0 h 84262"/>
                <a:gd name="connsiteX1" fmla="*/ 14093 w 14092"/>
                <a:gd name="connsiteY1" fmla="*/ 0 h 84262"/>
                <a:gd name="connsiteX2" fmla="*/ 14093 w 14092"/>
                <a:gd name="connsiteY2" fmla="*/ 84262 h 84262"/>
                <a:gd name="connsiteX3" fmla="*/ 0 w 14092"/>
                <a:gd name="connsiteY3" fmla="*/ 84262 h 84262"/>
              </a:gdLst>
              <a:ahLst/>
              <a:cxnLst>
                <a:cxn ang="0">
                  <a:pos x="connsiteX0" y="connsiteY0"/>
                </a:cxn>
                <a:cxn ang="0">
                  <a:pos x="connsiteX1" y="connsiteY1"/>
                </a:cxn>
                <a:cxn ang="0">
                  <a:pos x="connsiteX2" y="connsiteY2"/>
                </a:cxn>
                <a:cxn ang="0">
                  <a:pos x="connsiteX3" y="connsiteY3"/>
                </a:cxn>
              </a:cxnLst>
              <a:rect l="l" t="t" r="r" b="b"/>
              <a:pathLst>
                <a:path w="14092" h="84262">
                  <a:moveTo>
                    <a:pt x="0" y="0"/>
                  </a:moveTo>
                  <a:lnTo>
                    <a:pt x="14093" y="0"/>
                  </a:lnTo>
                  <a:lnTo>
                    <a:pt x="14093" y="84262"/>
                  </a:lnTo>
                  <a:lnTo>
                    <a:pt x="0" y="84262"/>
                  </a:lnTo>
                  <a:close/>
                </a:path>
              </a:pathLst>
            </a:custGeom>
            <a:solidFill>
              <a:srgbClr val="5F8298"/>
            </a:solidFill>
            <a:ln w="9991"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599E71F2-B13F-FBC3-9C16-22F09B3D915D}"/>
                </a:ext>
              </a:extLst>
            </p:cNvPr>
            <p:cNvSpPr/>
            <p:nvPr/>
          </p:nvSpPr>
          <p:spPr>
            <a:xfrm>
              <a:off x="11207362" y="3963923"/>
              <a:ext cx="84655" cy="14027"/>
            </a:xfrm>
            <a:custGeom>
              <a:avLst/>
              <a:gdLst>
                <a:gd name="connsiteX0" fmla="*/ 0 w 84655"/>
                <a:gd name="connsiteY0" fmla="*/ 0 h 14027"/>
                <a:gd name="connsiteX1" fmla="*/ 84655 w 84655"/>
                <a:gd name="connsiteY1" fmla="*/ 0 h 14027"/>
                <a:gd name="connsiteX2" fmla="*/ 84655 w 84655"/>
                <a:gd name="connsiteY2" fmla="*/ 14027 h 14027"/>
                <a:gd name="connsiteX3" fmla="*/ 0 w 84655"/>
                <a:gd name="connsiteY3" fmla="*/ 14027 h 14027"/>
              </a:gdLst>
              <a:ahLst/>
              <a:cxnLst>
                <a:cxn ang="0">
                  <a:pos x="connsiteX0" y="connsiteY0"/>
                </a:cxn>
                <a:cxn ang="0">
                  <a:pos x="connsiteX1" y="connsiteY1"/>
                </a:cxn>
                <a:cxn ang="0">
                  <a:pos x="connsiteX2" y="connsiteY2"/>
                </a:cxn>
                <a:cxn ang="0">
                  <a:pos x="connsiteX3" y="connsiteY3"/>
                </a:cxn>
              </a:cxnLst>
              <a:rect l="l" t="t" r="r" b="b"/>
              <a:pathLst>
                <a:path w="84655" h="14027">
                  <a:moveTo>
                    <a:pt x="0" y="0"/>
                  </a:moveTo>
                  <a:lnTo>
                    <a:pt x="84655" y="0"/>
                  </a:lnTo>
                  <a:lnTo>
                    <a:pt x="84655" y="14027"/>
                  </a:lnTo>
                  <a:lnTo>
                    <a:pt x="0" y="14027"/>
                  </a:lnTo>
                  <a:close/>
                </a:path>
              </a:pathLst>
            </a:custGeom>
            <a:solidFill>
              <a:srgbClr val="5F8298"/>
            </a:solidFill>
            <a:ln w="9991"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6A9B7231-159F-F953-56BF-F50F6CBE5F64}"/>
                </a:ext>
              </a:extLst>
            </p:cNvPr>
            <p:cNvSpPr/>
            <p:nvPr/>
          </p:nvSpPr>
          <p:spPr>
            <a:xfrm>
              <a:off x="11242644" y="3928805"/>
              <a:ext cx="14092" cy="84361"/>
            </a:xfrm>
            <a:custGeom>
              <a:avLst/>
              <a:gdLst>
                <a:gd name="connsiteX0" fmla="*/ 0 w 14092"/>
                <a:gd name="connsiteY0" fmla="*/ 0 h 84361"/>
                <a:gd name="connsiteX1" fmla="*/ 14093 w 14092"/>
                <a:gd name="connsiteY1" fmla="*/ 0 h 84361"/>
                <a:gd name="connsiteX2" fmla="*/ 14093 w 14092"/>
                <a:gd name="connsiteY2" fmla="*/ 84362 h 84361"/>
                <a:gd name="connsiteX3" fmla="*/ 0 w 14092"/>
                <a:gd name="connsiteY3" fmla="*/ 84362 h 84361"/>
              </a:gdLst>
              <a:ahLst/>
              <a:cxnLst>
                <a:cxn ang="0">
                  <a:pos x="connsiteX0" y="connsiteY0"/>
                </a:cxn>
                <a:cxn ang="0">
                  <a:pos x="connsiteX1" y="connsiteY1"/>
                </a:cxn>
                <a:cxn ang="0">
                  <a:pos x="connsiteX2" y="connsiteY2"/>
                </a:cxn>
                <a:cxn ang="0">
                  <a:pos x="connsiteX3" y="connsiteY3"/>
                </a:cxn>
              </a:cxnLst>
              <a:rect l="l" t="t" r="r" b="b"/>
              <a:pathLst>
                <a:path w="14092" h="84361">
                  <a:moveTo>
                    <a:pt x="0" y="0"/>
                  </a:moveTo>
                  <a:lnTo>
                    <a:pt x="14093" y="0"/>
                  </a:lnTo>
                  <a:lnTo>
                    <a:pt x="14093" y="84362"/>
                  </a:lnTo>
                  <a:lnTo>
                    <a:pt x="0" y="84362"/>
                  </a:lnTo>
                  <a:close/>
                </a:path>
              </a:pathLst>
            </a:custGeom>
            <a:solidFill>
              <a:srgbClr val="5F8298"/>
            </a:solidFill>
            <a:ln w="9991"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1851671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C608-0408-7183-9389-A951FD90598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60B2C0-F3FC-8589-A3CB-CA98CB70F3D9}"/>
              </a:ext>
            </a:extLst>
          </p:cNvPr>
          <p:cNvSpPr>
            <a:spLocks noGrp="1"/>
          </p:cNvSpPr>
          <p:nvPr>
            <p:ph type="body" idx="1"/>
          </p:nvPr>
        </p:nvSpPr>
        <p:spPr>
          <a:xfrm>
            <a:off x="609600" y="1214362"/>
            <a:ext cx="10972800" cy="702470"/>
          </a:xfrm>
        </p:spPr>
        <p:txBody>
          <a:bodyPr/>
          <a:lstStyle/>
          <a:p>
            <a:r>
              <a:rPr lang="en-GB" dirty="0"/>
              <a:t>TRIDENT-1 STUDY</a:t>
            </a:r>
          </a:p>
        </p:txBody>
      </p:sp>
      <p:sp>
        <p:nvSpPr>
          <p:cNvPr id="15" name="Title 1">
            <a:extLst>
              <a:ext uri="{FF2B5EF4-FFF2-40B4-BE49-F238E27FC236}">
                <a16:creationId xmlns:a16="http://schemas.microsoft.com/office/drawing/2014/main" id="{DD527CAF-6AA6-C7BA-C196-36858323E160}"/>
              </a:ext>
            </a:extLst>
          </p:cNvPr>
          <p:cNvSpPr>
            <a:spLocks noGrp="1"/>
          </p:cNvSpPr>
          <p:nvPr>
            <p:ph type="title"/>
          </p:nvPr>
        </p:nvSpPr>
        <p:spPr>
          <a:xfrm>
            <a:off x="619125" y="258763"/>
            <a:ext cx="11021491" cy="865187"/>
          </a:xfrm>
        </p:spPr>
        <p:txBody>
          <a:bodyPr>
            <a:normAutofit fontScale="90000"/>
          </a:bodyPr>
          <a:lstStyle/>
          <a:p>
            <a:r>
              <a:rPr lang="en-US" dirty="0"/>
              <a:t>2</a:t>
            </a:r>
            <a:r>
              <a:rPr lang="en-US" baseline="30000" dirty="0"/>
              <a:t>nd</a:t>
            </a:r>
            <a:r>
              <a:rPr lang="en-US" dirty="0"/>
              <a:t> </a:t>
            </a:r>
            <a:r>
              <a:rPr lang="en-US" sz="2900" dirty="0"/>
              <a:t>Generation</a:t>
            </a:r>
            <a:r>
              <a:rPr lang="en-US" dirty="0"/>
              <a:t> TRK</a:t>
            </a:r>
            <a:r>
              <a:rPr lang="en-US" cap="none" dirty="0"/>
              <a:t> INHIBITOR</a:t>
            </a:r>
            <a:r>
              <a:rPr lang="en-US" dirty="0"/>
              <a:t>: </a:t>
            </a:r>
            <a:r>
              <a:rPr lang="en-US" dirty="0" err="1"/>
              <a:t>repotrectinib</a:t>
            </a:r>
            <a:r>
              <a:rPr lang="en-US" dirty="0"/>
              <a:t> is efficacious in patients who have developed </a:t>
            </a:r>
            <a:r>
              <a:rPr lang="en-US" i="1" dirty="0"/>
              <a:t>NTRK</a:t>
            </a:r>
            <a:r>
              <a:rPr lang="en-US" dirty="0"/>
              <a:t> solvent front mutations</a:t>
            </a:r>
          </a:p>
        </p:txBody>
      </p:sp>
      <p:sp>
        <p:nvSpPr>
          <p:cNvPr id="12" name="Content Placeholder 11">
            <a:extLst>
              <a:ext uri="{FF2B5EF4-FFF2-40B4-BE49-F238E27FC236}">
                <a16:creationId xmlns:a16="http://schemas.microsoft.com/office/drawing/2014/main" id="{D333CA2F-6062-AE17-5FD7-A31AEA184FB5}"/>
              </a:ext>
            </a:extLst>
          </p:cNvPr>
          <p:cNvSpPr>
            <a:spLocks noGrp="1"/>
          </p:cNvSpPr>
          <p:nvPr>
            <p:ph sz="quarter" idx="15"/>
          </p:nvPr>
        </p:nvSpPr>
        <p:spPr>
          <a:xfrm>
            <a:off x="626347" y="6093296"/>
            <a:ext cx="10180339" cy="592322"/>
          </a:xfrm>
        </p:spPr>
        <p:txBody>
          <a:bodyPr anchor="b" anchorCtr="0"/>
          <a:lstStyle/>
          <a:p>
            <a:pPr lvl="0"/>
            <a:endParaRPr lang="en-GB" dirty="0"/>
          </a:p>
          <a:p>
            <a:pPr lvl="0"/>
            <a:r>
              <a:rPr lang="en-GB" dirty="0">
                <a:ea typeface="Aileron" charset="0"/>
              </a:rPr>
              <a:t>Data cut-off Oct 15, 2023;</a:t>
            </a:r>
            <a:endParaRPr lang="en-GB" dirty="0"/>
          </a:p>
          <a:p>
            <a:pPr lvl="0">
              <a:spcBef>
                <a:spcPts val="0"/>
              </a:spcBef>
            </a:pPr>
            <a:r>
              <a:rPr lang="en-GB" dirty="0"/>
              <a:t>NSCLC, non-small cell lung cancer; RECIST, Response Evaluation Criteria in Solid Tumours; TKI, tyrosine kinase inhibitors</a:t>
            </a:r>
          </a:p>
          <a:p>
            <a:pPr lvl="0"/>
            <a:r>
              <a:rPr lang="da-DK" altLang="en-US" dirty="0">
                <a:solidFill>
                  <a:schemeClr val="tx2"/>
                </a:solidFill>
                <a:sym typeface="Arial"/>
              </a:rPr>
              <a:t>Besse B, et al. Nat Med. </a:t>
            </a:r>
            <a:r>
              <a:rPr lang="en-GB" dirty="0">
                <a:solidFill>
                  <a:schemeClr val="tx2"/>
                </a:solidFill>
                <a:sym typeface="Arial"/>
              </a:rPr>
              <a:t>2026;32:682-9</a:t>
            </a:r>
            <a:endParaRPr lang="da-DK" altLang="en-US" dirty="0">
              <a:solidFill>
                <a:schemeClr val="tx2"/>
              </a:solidFill>
              <a:sym typeface="Arial"/>
            </a:endParaRPr>
          </a:p>
        </p:txBody>
      </p:sp>
      <p:sp>
        <p:nvSpPr>
          <p:cNvPr id="4" name="Rectangle 3">
            <a:extLst>
              <a:ext uri="{FF2B5EF4-FFF2-40B4-BE49-F238E27FC236}">
                <a16:creationId xmlns:a16="http://schemas.microsoft.com/office/drawing/2014/main" id="{1F12F915-B540-1A3F-F2C7-87CBB3A23269}"/>
              </a:ext>
            </a:extLst>
          </p:cNvPr>
          <p:cNvSpPr/>
          <p:nvPr/>
        </p:nvSpPr>
        <p:spPr>
          <a:xfrm>
            <a:off x="298337" y="1844824"/>
            <a:ext cx="46907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EABD083-99CE-8A8A-D6F8-D41246490B68}"/>
              </a:ext>
            </a:extLst>
          </p:cNvPr>
          <p:cNvSpPr/>
          <p:nvPr/>
        </p:nvSpPr>
        <p:spPr>
          <a:xfrm>
            <a:off x="6117506" y="1759205"/>
            <a:ext cx="469071"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1808ED2F-F7F4-62AE-4B87-53DDB358ABCB}"/>
              </a:ext>
            </a:extLst>
          </p:cNvPr>
          <p:cNvSpPr/>
          <p:nvPr/>
        </p:nvSpPr>
        <p:spPr bwMode="auto">
          <a:xfrm>
            <a:off x="2145121" y="4453200"/>
            <a:ext cx="880654" cy="197807"/>
          </a:xfrm>
          <a:prstGeom prst="roundRect">
            <a:avLst/>
          </a:prstGeom>
          <a:noFill/>
          <a:ln w="38100">
            <a:solidFill>
              <a:srgbClr val="FF0000"/>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8A297340-59BD-3872-1840-6A8AA12DC994}"/>
              </a:ext>
            </a:extLst>
          </p:cNvPr>
          <p:cNvSpPr txBox="1"/>
          <p:nvPr/>
        </p:nvSpPr>
        <p:spPr>
          <a:xfrm>
            <a:off x="7320136" y="5157192"/>
            <a:ext cx="554960" cy="276999"/>
          </a:xfrm>
          <a:prstGeom prst="rect">
            <a:avLst/>
          </a:prstGeom>
          <a:noFill/>
        </p:spPr>
        <p:txBody>
          <a:bodyPr wrap="none" rtlCol="0">
            <a:spAutoFit/>
          </a:bodyPr>
          <a:lstStyle/>
          <a:p>
            <a:r>
              <a:rPr lang="en-GB" sz="1200" dirty="0">
                <a:latin typeface="Arial" panose="020B0604020202020204" pitchFamily="34" charset="0"/>
                <a:ea typeface="Aileron" charset="0"/>
                <a:cs typeface="Arial" panose="020B0604020202020204" pitchFamily="34" charset="0"/>
              </a:rPr>
              <a:t>N=30</a:t>
            </a:r>
          </a:p>
        </p:txBody>
      </p:sp>
      <p:sp>
        <p:nvSpPr>
          <p:cNvPr id="24" name="TextBox 23">
            <a:extLst>
              <a:ext uri="{FF2B5EF4-FFF2-40B4-BE49-F238E27FC236}">
                <a16:creationId xmlns:a16="http://schemas.microsoft.com/office/drawing/2014/main" id="{2CC194AE-2C39-6AD4-226E-9223552144ED}"/>
              </a:ext>
            </a:extLst>
          </p:cNvPr>
          <p:cNvSpPr txBox="1"/>
          <p:nvPr/>
        </p:nvSpPr>
        <p:spPr>
          <a:xfrm>
            <a:off x="620712" y="5661248"/>
            <a:ext cx="6616555" cy="461665"/>
          </a:xfrm>
          <a:prstGeom prst="rect">
            <a:avLst/>
          </a:prstGeom>
          <a:noFill/>
        </p:spPr>
        <p:txBody>
          <a:bodyPr wrap="none" lIns="0" rtlCol="0">
            <a:spAutoFit/>
          </a:bodyPr>
          <a:lstStyle/>
          <a:p>
            <a:r>
              <a:rPr lang="en-GB" sz="1200" dirty="0">
                <a:latin typeface="Arial" panose="020B0604020202020204" pitchFamily="34" charset="0"/>
                <a:ea typeface="Aileron" charset="0"/>
                <a:cs typeface="Arial" panose="020B0604020202020204" pitchFamily="34" charset="0"/>
              </a:rPr>
              <a:t>Dashed lines indicate a reduction of 30% or an increase of 20% from baseline in tumour size as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assessed by RECIST version 1.1</a:t>
            </a:r>
          </a:p>
        </p:txBody>
      </p:sp>
      <p:sp>
        <p:nvSpPr>
          <p:cNvPr id="25" name="TextBox 24">
            <a:extLst>
              <a:ext uri="{FF2B5EF4-FFF2-40B4-BE49-F238E27FC236}">
                <a16:creationId xmlns:a16="http://schemas.microsoft.com/office/drawing/2014/main" id="{96F959E8-0E36-0965-B35B-A82B741908C0}"/>
              </a:ext>
            </a:extLst>
          </p:cNvPr>
          <p:cNvSpPr txBox="1"/>
          <p:nvPr/>
        </p:nvSpPr>
        <p:spPr>
          <a:xfrm>
            <a:off x="2783632" y="1556792"/>
            <a:ext cx="5400600" cy="369332"/>
          </a:xfrm>
          <a:prstGeom prst="rect">
            <a:avLst/>
          </a:prstGeom>
          <a:noFill/>
        </p:spPr>
        <p:txBody>
          <a:bodyPr wrap="square" lIns="0" tIns="0" rIns="0" bIns="0" rtlCol="0">
            <a:spAutoFit/>
          </a:bodyPr>
          <a:lstStyle/>
          <a:p>
            <a:pPr algn="ctr"/>
            <a:r>
              <a:rPr lang="en-GB" sz="1200" b="1" dirty="0">
                <a:latin typeface="Arial" panose="020B0604020202020204" pitchFamily="34" charset="0"/>
                <a:cs typeface="Arial" panose="020B0604020202020204" pitchFamily="34" charset="0"/>
              </a:rPr>
              <a:t>Maximum change in tumour size in TRK TKI-pretreated patients</a:t>
            </a:r>
          </a:p>
          <a:p>
            <a:pPr algn="ctr"/>
            <a:r>
              <a:rPr lang="en-GB" sz="1200" b="1" dirty="0">
                <a:latin typeface="Arial" panose="020B0604020202020204" pitchFamily="34" charset="0"/>
                <a:cs typeface="Arial" panose="020B0604020202020204" pitchFamily="34" charset="0"/>
              </a:rPr>
              <a:t>with cancers harbouring </a:t>
            </a:r>
            <a:r>
              <a:rPr lang="en-GB" sz="1200" b="1" i="1" dirty="0">
                <a:latin typeface="Arial" panose="020B0604020202020204" pitchFamily="34" charset="0"/>
                <a:cs typeface="Arial" panose="020B0604020202020204" pitchFamily="34" charset="0"/>
              </a:rPr>
              <a:t>NTRK</a:t>
            </a:r>
            <a:r>
              <a:rPr lang="en-GB" sz="1200" b="1" dirty="0">
                <a:latin typeface="Arial" panose="020B0604020202020204" pitchFamily="34" charset="0"/>
                <a:cs typeface="Arial" panose="020B0604020202020204" pitchFamily="34" charset="0"/>
              </a:rPr>
              <a:t> solvent front mutations</a:t>
            </a:r>
          </a:p>
        </p:txBody>
      </p:sp>
      <p:sp>
        <p:nvSpPr>
          <p:cNvPr id="26" name="TextBox 25">
            <a:extLst>
              <a:ext uri="{FF2B5EF4-FFF2-40B4-BE49-F238E27FC236}">
                <a16:creationId xmlns:a16="http://schemas.microsoft.com/office/drawing/2014/main" id="{6CFDFDD8-D3AC-A7CD-1CF8-EC11FCB2C7A4}"/>
              </a:ext>
            </a:extLst>
          </p:cNvPr>
          <p:cNvSpPr txBox="1"/>
          <p:nvPr/>
        </p:nvSpPr>
        <p:spPr>
          <a:xfrm>
            <a:off x="2423592" y="4464000"/>
            <a:ext cx="2232248" cy="1107996"/>
          </a:xfrm>
          <a:prstGeom prst="rect">
            <a:avLst/>
          </a:prstGeom>
          <a:noFill/>
        </p:spPr>
        <p:txBody>
          <a:bodyPr wrap="square" lIns="0" tIns="0" rIns="0" bIns="0" rtlCol="0">
            <a:spAutoFit/>
          </a:bodyPr>
          <a:lstStyle/>
          <a:p>
            <a:r>
              <a:rPr lang="en-GB" sz="1200" dirty="0">
                <a:latin typeface="Arial" panose="020B0604020202020204" pitchFamily="34" charset="0"/>
                <a:cs typeface="Arial" panose="020B0604020202020204" pitchFamily="34" charset="0"/>
              </a:rPr>
              <a:t>NSCLC</a:t>
            </a:r>
          </a:p>
          <a:p>
            <a:r>
              <a:rPr lang="en-GB" sz="1200" dirty="0">
                <a:latin typeface="Arial" panose="020B0604020202020204" pitchFamily="34" charset="0"/>
                <a:cs typeface="Arial" panose="020B0604020202020204" pitchFamily="34" charset="0"/>
              </a:rPr>
              <a:t>Unknown primary cancer</a:t>
            </a:r>
          </a:p>
          <a:p>
            <a:r>
              <a:rPr lang="en-GB" sz="1200" dirty="0">
                <a:latin typeface="Arial" panose="020B0604020202020204" pitchFamily="34" charset="0"/>
                <a:cs typeface="Arial" panose="020B0604020202020204" pitchFamily="34" charset="0"/>
              </a:rPr>
              <a:t>Thyroid cancer</a:t>
            </a:r>
          </a:p>
          <a:p>
            <a:r>
              <a:rPr lang="en-GB" sz="1200" dirty="0">
                <a:latin typeface="Arial" panose="020B0604020202020204" pitchFamily="34" charset="0"/>
                <a:cs typeface="Arial" panose="020B0604020202020204" pitchFamily="34" charset="0"/>
              </a:rPr>
              <a:t>Cervical cancer</a:t>
            </a:r>
          </a:p>
          <a:p>
            <a:r>
              <a:rPr lang="en-GB" sz="1200" dirty="0">
                <a:latin typeface="Arial" panose="020B0604020202020204" pitchFamily="34" charset="0"/>
                <a:cs typeface="Arial" panose="020B0604020202020204" pitchFamily="34" charset="0"/>
              </a:rPr>
              <a:t>Peripheral nerve sheath tumour</a:t>
            </a:r>
          </a:p>
          <a:p>
            <a:r>
              <a:rPr lang="en-GB" sz="1200" dirty="0">
                <a:latin typeface="Arial" panose="020B0604020202020204" pitchFamily="34" charset="0"/>
                <a:cs typeface="Arial" panose="020B0604020202020204" pitchFamily="34" charset="0"/>
              </a:rPr>
              <a:t>Colorectal cancer</a:t>
            </a:r>
          </a:p>
        </p:txBody>
      </p:sp>
      <p:sp>
        <p:nvSpPr>
          <p:cNvPr id="28" name="TextBox 27">
            <a:extLst>
              <a:ext uri="{FF2B5EF4-FFF2-40B4-BE49-F238E27FC236}">
                <a16:creationId xmlns:a16="http://schemas.microsoft.com/office/drawing/2014/main" id="{31BE2C2C-C4AE-E071-C842-7D4B1154C70D}"/>
              </a:ext>
            </a:extLst>
          </p:cNvPr>
          <p:cNvSpPr txBox="1"/>
          <p:nvPr/>
        </p:nvSpPr>
        <p:spPr>
          <a:xfrm>
            <a:off x="4943872" y="4464000"/>
            <a:ext cx="2232248" cy="1107996"/>
          </a:xfrm>
          <a:prstGeom prst="rect">
            <a:avLst/>
          </a:prstGeom>
          <a:noFill/>
        </p:spPr>
        <p:txBody>
          <a:bodyPr wrap="square" lIns="0" tIns="0" rIns="0" bIns="0" rtlCol="0">
            <a:spAutoFit/>
          </a:bodyPr>
          <a:lstStyle/>
          <a:p>
            <a:r>
              <a:rPr lang="en-GB" sz="1200" dirty="0">
                <a:latin typeface="Arial" panose="020B0604020202020204" pitchFamily="34" charset="0"/>
                <a:cs typeface="Arial" panose="020B0604020202020204" pitchFamily="34" charset="0"/>
              </a:rPr>
              <a:t>Salivary gland cancer</a:t>
            </a:r>
          </a:p>
          <a:p>
            <a:r>
              <a:rPr lang="en-GB" sz="1200" dirty="0">
                <a:latin typeface="Arial" panose="020B0604020202020204" pitchFamily="34" charset="0"/>
                <a:cs typeface="Arial" panose="020B0604020202020204" pitchFamily="34" charset="0"/>
              </a:rPr>
              <a:t>Pancreatic cancer</a:t>
            </a:r>
          </a:p>
          <a:p>
            <a:r>
              <a:rPr lang="en-GB" sz="1200" dirty="0">
                <a:latin typeface="Arial" panose="020B0604020202020204" pitchFamily="34" charset="0"/>
                <a:cs typeface="Arial" panose="020B0604020202020204" pitchFamily="34" charset="0"/>
              </a:rPr>
              <a:t>Sarcoma, soft tissue</a:t>
            </a:r>
          </a:p>
          <a:p>
            <a:r>
              <a:rPr lang="en-GB" sz="1200" dirty="0">
                <a:latin typeface="Arial" panose="020B0604020202020204" pitchFamily="34" charset="0"/>
                <a:cs typeface="Arial" panose="020B0604020202020204" pitchFamily="34" charset="0"/>
              </a:rPr>
              <a:t>Cholangiocarcinoma</a:t>
            </a:r>
          </a:p>
          <a:p>
            <a:r>
              <a:rPr lang="en-GB" sz="1200" dirty="0">
                <a:latin typeface="Arial" panose="020B0604020202020204" pitchFamily="34" charset="0"/>
                <a:cs typeface="Arial" panose="020B0604020202020204" pitchFamily="34" charset="0"/>
              </a:rPr>
              <a:t>Neuroendocrine tumour</a:t>
            </a:r>
          </a:p>
          <a:p>
            <a:r>
              <a:rPr lang="en-GB" sz="1200" dirty="0">
                <a:latin typeface="Arial" panose="020B0604020202020204" pitchFamily="34" charset="0"/>
                <a:cs typeface="Arial" panose="020B0604020202020204" pitchFamily="34" charset="0"/>
              </a:rPr>
              <a:t>Breast cancer</a:t>
            </a:r>
          </a:p>
        </p:txBody>
      </p:sp>
      <p:sp>
        <p:nvSpPr>
          <p:cNvPr id="29" name="TextBox 28">
            <a:extLst>
              <a:ext uri="{FF2B5EF4-FFF2-40B4-BE49-F238E27FC236}">
                <a16:creationId xmlns:a16="http://schemas.microsoft.com/office/drawing/2014/main" id="{ED6842E8-C8A2-2A13-9F58-71EB4A3E6AA3}"/>
              </a:ext>
            </a:extLst>
          </p:cNvPr>
          <p:cNvSpPr txBox="1"/>
          <p:nvPr/>
        </p:nvSpPr>
        <p:spPr>
          <a:xfrm>
            <a:off x="7320136" y="2492896"/>
            <a:ext cx="1440160" cy="184666"/>
          </a:xfrm>
          <a:prstGeom prst="rect">
            <a:avLst/>
          </a:prstGeom>
          <a:noFill/>
        </p:spPr>
        <p:txBody>
          <a:bodyPr wrap="square" lIns="0" tIns="0" rIns="0" bIns="0" rtlCol="0">
            <a:spAutoFit/>
          </a:bodyPr>
          <a:lstStyle/>
          <a:p>
            <a:pPr algn="r"/>
            <a:r>
              <a:rPr lang="en-GB" sz="1200" dirty="0">
                <a:latin typeface="Arial" panose="020B0604020202020204" pitchFamily="34" charset="0"/>
                <a:cs typeface="Arial" panose="020B0604020202020204" pitchFamily="34" charset="0"/>
              </a:rPr>
              <a:t>* treatment ongoing</a:t>
            </a:r>
          </a:p>
        </p:txBody>
      </p:sp>
      <p:sp>
        <p:nvSpPr>
          <p:cNvPr id="30" name="Rectangle 29">
            <a:extLst>
              <a:ext uri="{FF2B5EF4-FFF2-40B4-BE49-F238E27FC236}">
                <a16:creationId xmlns:a16="http://schemas.microsoft.com/office/drawing/2014/main" id="{403E4544-2382-4818-42DC-4496B6CFC1A1}"/>
              </a:ext>
            </a:extLst>
          </p:cNvPr>
          <p:cNvSpPr/>
          <p:nvPr/>
        </p:nvSpPr>
        <p:spPr>
          <a:xfrm>
            <a:off x="1450465" y="1988840"/>
            <a:ext cx="469071" cy="43204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930C977-8AA3-7CE8-8725-7C0F9A242F6A}"/>
              </a:ext>
            </a:extLst>
          </p:cNvPr>
          <p:cNvSpPr/>
          <p:nvPr/>
        </p:nvSpPr>
        <p:spPr>
          <a:xfrm>
            <a:off x="1487488" y="1903221"/>
            <a:ext cx="469071" cy="43204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C2E8D92-A102-206D-DE81-D054E55A031B}"/>
              </a:ext>
            </a:extLst>
          </p:cNvPr>
          <p:cNvSpPr txBox="1"/>
          <p:nvPr/>
        </p:nvSpPr>
        <p:spPr>
          <a:xfrm rot="16200000">
            <a:off x="283677" y="3408675"/>
            <a:ext cx="244827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 change from baseline</a:t>
            </a:r>
          </a:p>
        </p:txBody>
      </p:sp>
      <p:sp>
        <p:nvSpPr>
          <p:cNvPr id="33" name="TextBox 32">
            <a:extLst>
              <a:ext uri="{FF2B5EF4-FFF2-40B4-BE49-F238E27FC236}">
                <a16:creationId xmlns:a16="http://schemas.microsoft.com/office/drawing/2014/main" id="{5AEAE358-CE7D-AF00-2E4F-245A61D61194}"/>
              </a:ext>
            </a:extLst>
          </p:cNvPr>
          <p:cNvSpPr txBox="1"/>
          <p:nvPr/>
        </p:nvSpPr>
        <p:spPr>
          <a:xfrm>
            <a:off x="1621943" y="1772816"/>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37" name="TextBox 36">
            <a:extLst>
              <a:ext uri="{FF2B5EF4-FFF2-40B4-BE49-F238E27FC236}">
                <a16:creationId xmlns:a16="http://schemas.microsoft.com/office/drawing/2014/main" id="{61CCDD0E-AD5A-BCAF-42D6-B729790EFB07}"/>
              </a:ext>
            </a:extLst>
          </p:cNvPr>
          <p:cNvSpPr txBox="1"/>
          <p:nvPr/>
        </p:nvSpPr>
        <p:spPr>
          <a:xfrm>
            <a:off x="1621943" y="4550270"/>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-80</a:t>
            </a:r>
          </a:p>
        </p:txBody>
      </p:sp>
      <p:sp>
        <p:nvSpPr>
          <p:cNvPr id="38" name="TextBox 37">
            <a:extLst>
              <a:ext uri="{FF2B5EF4-FFF2-40B4-BE49-F238E27FC236}">
                <a16:creationId xmlns:a16="http://schemas.microsoft.com/office/drawing/2014/main" id="{13134491-D2DF-9C3F-F6BE-C4FAC8E18AC2}"/>
              </a:ext>
            </a:extLst>
          </p:cNvPr>
          <p:cNvSpPr txBox="1"/>
          <p:nvPr/>
        </p:nvSpPr>
        <p:spPr>
          <a:xfrm>
            <a:off x="1621943" y="5013176"/>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-100</a:t>
            </a:r>
          </a:p>
        </p:txBody>
      </p:sp>
      <p:sp>
        <p:nvSpPr>
          <p:cNvPr id="40" name="TextBox 39">
            <a:extLst>
              <a:ext uri="{FF2B5EF4-FFF2-40B4-BE49-F238E27FC236}">
                <a16:creationId xmlns:a16="http://schemas.microsoft.com/office/drawing/2014/main" id="{FFAE83E5-5AC9-AB60-22CA-1088C53984F4}"/>
              </a:ext>
            </a:extLst>
          </p:cNvPr>
          <p:cNvSpPr txBox="1"/>
          <p:nvPr/>
        </p:nvSpPr>
        <p:spPr>
          <a:xfrm>
            <a:off x="1621943" y="4087361"/>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-60</a:t>
            </a:r>
          </a:p>
        </p:txBody>
      </p:sp>
      <p:sp>
        <p:nvSpPr>
          <p:cNvPr id="41" name="TextBox 40">
            <a:extLst>
              <a:ext uri="{FF2B5EF4-FFF2-40B4-BE49-F238E27FC236}">
                <a16:creationId xmlns:a16="http://schemas.microsoft.com/office/drawing/2014/main" id="{EBC393BB-0948-144A-19E5-4B97023946C6}"/>
              </a:ext>
            </a:extLst>
          </p:cNvPr>
          <p:cNvSpPr txBox="1"/>
          <p:nvPr/>
        </p:nvSpPr>
        <p:spPr>
          <a:xfrm>
            <a:off x="1621943" y="3624452"/>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-40</a:t>
            </a:r>
          </a:p>
        </p:txBody>
      </p:sp>
      <p:sp>
        <p:nvSpPr>
          <p:cNvPr id="42" name="TextBox 41">
            <a:extLst>
              <a:ext uri="{FF2B5EF4-FFF2-40B4-BE49-F238E27FC236}">
                <a16:creationId xmlns:a16="http://schemas.microsoft.com/office/drawing/2014/main" id="{D193E42B-73FC-EA08-9D3B-A0BDD30A8EE0}"/>
              </a:ext>
            </a:extLst>
          </p:cNvPr>
          <p:cNvSpPr txBox="1"/>
          <p:nvPr/>
        </p:nvSpPr>
        <p:spPr>
          <a:xfrm>
            <a:off x="1621943" y="3161543"/>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43" name="Slide Number Placeholder 42">
            <a:extLst>
              <a:ext uri="{FF2B5EF4-FFF2-40B4-BE49-F238E27FC236}">
                <a16:creationId xmlns:a16="http://schemas.microsoft.com/office/drawing/2014/main" id="{21A96BEA-1A86-FE29-4232-06F7D701A909}"/>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
        <p:nvSpPr>
          <p:cNvPr id="14" name="Freeform 13">
            <a:extLst>
              <a:ext uri="{FF2B5EF4-FFF2-40B4-BE49-F238E27FC236}">
                <a16:creationId xmlns:a16="http://schemas.microsoft.com/office/drawing/2014/main" id="{DB7321F8-698D-EB92-5EBB-088583BBA8E9}"/>
              </a:ext>
            </a:extLst>
          </p:cNvPr>
          <p:cNvSpPr/>
          <p:nvPr/>
        </p:nvSpPr>
        <p:spPr>
          <a:xfrm>
            <a:off x="2141455" y="2129130"/>
            <a:ext cx="194175" cy="714143"/>
          </a:xfrm>
          <a:custGeom>
            <a:avLst/>
            <a:gdLst>
              <a:gd name="connsiteX0" fmla="*/ 0 w 194175"/>
              <a:gd name="connsiteY0" fmla="*/ 0 h 714143"/>
              <a:gd name="connsiteX1" fmla="*/ 194176 w 194175"/>
              <a:gd name="connsiteY1" fmla="*/ 0 h 714143"/>
              <a:gd name="connsiteX2" fmla="*/ 194176 w 194175"/>
              <a:gd name="connsiteY2" fmla="*/ 714143 h 714143"/>
              <a:gd name="connsiteX3" fmla="*/ 0 w 194175"/>
              <a:gd name="connsiteY3" fmla="*/ 714143 h 714143"/>
            </a:gdLst>
            <a:ahLst/>
            <a:cxnLst>
              <a:cxn ang="0">
                <a:pos x="connsiteX0" y="connsiteY0"/>
              </a:cxn>
              <a:cxn ang="0">
                <a:pos x="connsiteX1" y="connsiteY1"/>
              </a:cxn>
              <a:cxn ang="0">
                <a:pos x="connsiteX2" y="connsiteY2"/>
              </a:cxn>
              <a:cxn ang="0">
                <a:pos x="connsiteX3" y="connsiteY3"/>
              </a:cxn>
            </a:cxnLst>
            <a:rect l="l" t="t" r="r" b="b"/>
            <a:pathLst>
              <a:path w="194175" h="714143">
                <a:moveTo>
                  <a:pt x="0" y="0"/>
                </a:moveTo>
                <a:lnTo>
                  <a:pt x="194176" y="0"/>
                </a:lnTo>
                <a:lnTo>
                  <a:pt x="194176" y="714143"/>
                </a:lnTo>
                <a:lnTo>
                  <a:pt x="0" y="714143"/>
                </a:lnTo>
                <a:close/>
              </a:path>
            </a:pathLst>
          </a:custGeom>
          <a:solidFill>
            <a:srgbClr val="C6573B"/>
          </a:solidFill>
          <a:ln w="133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0A84B86-830B-E03E-27C2-E69EB742CA97}"/>
              </a:ext>
            </a:extLst>
          </p:cNvPr>
          <p:cNvSpPr/>
          <p:nvPr/>
        </p:nvSpPr>
        <p:spPr>
          <a:xfrm>
            <a:off x="2369858" y="2156699"/>
            <a:ext cx="194175" cy="686573"/>
          </a:xfrm>
          <a:custGeom>
            <a:avLst/>
            <a:gdLst>
              <a:gd name="connsiteX0" fmla="*/ 0 w 194175"/>
              <a:gd name="connsiteY0" fmla="*/ 0 h 686573"/>
              <a:gd name="connsiteX1" fmla="*/ 194176 w 194175"/>
              <a:gd name="connsiteY1" fmla="*/ 0 h 686573"/>
              <a:gd name="connsiteX2" fmla="*/ 194176 w 194175"/>
              <a:gd name="connsiteY2" fmla="*/ 686574 h 686573"/>
              <a:gd name="connsiteX3" fmla="*/ 0 w 194175"/>
              <a:gd name="connsiteY3" fmla="*/ 686574 h 686573"/>
            </a:gdLst>
            <a:ahLst/>
            <a:cxnLst>
              <a:cxn ang="0">
                <a:pos x="connsiteX0" y="connsiteY0"/>
              </a:cxn>
              <a:cxn ang="0">
                <a:pos x="connsiteX1" y="connsiteY1"/>
              </a:cxn>
              <a:cxn ang="0">
                <a:pos x="connsiteX2" y="connsiteY2"/>
              </a:cxn>
              <a:cxn ang="0">
                <a:pos x="connsiteX3" y="connsiteY3"/>
              </a:cxn>
            </a:cxnLst>
            <a:rect l="l" t="t" r="r" b="b"/>
            <a:pathLst>
              <a:path w="194175" h="686573">
                <a:moveTo>
                  <a:pt x="0" y="0"/>
                </a:moveTo>
                <a:lnTo>
                  <a:pt x="194176" y="0"/>
                </a:lnTo>
                <a:lnTo>
                  <a:pt x="194176" y="686574"/>
                </a:lnTo>
                <a:lnTo>
                  <a:pt x="0" y="686574"/>
                </a:lnTo>
                <a:close/>
              </a:path>
            </a:pathLst>
          </a:custGeom>
          <a:solidFill>
            <a:srgbClr val="D99277"/>
          </a:solidFill>
          <a:ln w="133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F66400A-E772-B096-CC95-4DBA34BB5A00}"/>
              </a:ext>
            </a:extLst>
          </p:cNvPr>
          <p:cNvSpPr/>
          <p:nvPr/>
        </p:nvSpPr>
        <p:spPr>
          <a:xfrm>
            <a:off x="2598395" y="2244336"/>
            <a:ext cx="194175" cy="599070"/>
          </a:xfrm>
          <a:custGeom>
            <a:avLst/>
            <a:gdLst>
              <a:gd name="connsiteX0" fmla="*/ 0 w 194175"/>
              <a:gd name="connsiteY0" fmla="*/ 0 h 599070"/>
              <a:gd name="connsiteX1" fmla="*/ 194176 w 194175"/>
              <a:gd name="connsiteY1" fmla="*/ 0 h 599070"/>
              <a:gd name="connsiteX2" fmla="*/ 194176 w 194175"/>
              <a:gd name="connsiteY2" fmla="*/ 599071 h 599070"/>
              <a:gd name="connsiteX3" fmla="*/ 0 w 194175"/>
              <a:gd name="connsiteY3" fmla="*/ 599071 h 599070"/>
            </a:gdLst>
            <a:ahLst/>
            <a:cxnLst>
              <a:cxn ang="0">
                <a:pos x="connsiteX0" y="connsiteY0"/>
              </a:cxn>
              <a:cxn ang="0">
                <a:pos x="connsiteX1" y="connsiteY1"/>
              </a:cxn>
              <a:cxn ang="0">
                <a:pos x="connsiteX2" y="connsiteY2"/>
              </a:cxn>
              <a:cxn ang="0">
                <a:pos x="connsiteX3" y="connsiteY3"/>
              </a:cxn>
            </a:cxnLst>
            <a:rect l="l" t="t" r="r" b="b"/>
            <a:pathLst>
              <a:path w="194175" h="599070">
                <a:moveTo>
                  <a:pt x="0" y="0"/>
                </a:moveTo>
                <a:lnTo>
                  <a:pt x="194176" y="0"/>
                </a:lnTo>
                <a:lnTo>
                  <a:pt x="194176" y="599071"/>
                </a:lnTo>
                <a:lnTo>
                  <a:pt x="0" y="599071"/>
                </a:lnTo>
                <a:close/>
              </a:path>
            </a:pathLst>
          </a:custGeom>
          <a:solidFill>
            <a:srgbClr val="C6573B"/>
          </a:solidFill>
          <a:ln w="133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69E3AD5-7FBA-7980-6646-6484541F45E9}"/>
              </a:ext>
            </a:extLst>
          </p:cNvPr>
          <p:cNvSpPr/>
          <p:nvPr/>
        </p:nvSpPr>
        <p:spPr>
          <a:xfrm>
            <a:off x="2826931" y="2345690"/>
            <a:ext cx="194175" cy="497582"/>
          </a:xfrm>
          <a:custGeom>
            <a:avLst/>
            <a:gdLst>
              <a:gd name="connsiteX0" fmla="*/ 0 w 194175"/>
              <a:gd name="connsiteY0" fmla="*/ 0 h 497582"/>
              <a:gd name="connsiteX1" fmla="*/ 194176 w 194175"/>
              <a:gd name="connsiteY1" fmla="*/ 0 h 497582"/>
              <a:gd name="connsiteX2" fmla="*/ 194176 w 194175"/>
              <a:gd name="connsiteY2" fmla="*/ 497583 h 497582"/>
              <a:gd name="connsiteX3" fmla="*/ 0 w 194175"/>
              <a:gd name="connsiteY3" fmla="*/ 497583 h 497582"/>
            </a:gdLst>
            <a:ahLst/>
            <a:cxnLst>
              <a:cxn ang="0">
                <a:pos x="connsiteX0" y="connsiteY0"/>
              </a:cxn>
              <a:cxn ang="0">
                <a:pos x="connsiteX1" y="connsiteY1"/>
              </a:cxn>
              <a:cxn ang="0">
                <a:pos x="connsiteX2" y="connsiteY2"/>
              </a:cxn>
              <a:cxn ang="0">
                <a:pos x="connsiteX3" y="connsiteY3"/>
              </a:cxn>
            </a:cxnLst>
            <a:rect l="l" t="t" r="r" b="b"/>
            <a:pathLst>
              <a:path w="194175" h="497582">
                <a:moveTo>
                  <a:pt x="0" y="0"/>
                </a:moveTo>
                <a:lnTo>
                  <a:pt x="194176" y="0"/>
                </a:lnTo>
                <a:lnTo>
                  <a:pt x="194176" y="497583"/>
                </a:lnTo>
                <a:lnTo>
                  <a:pt x="0" y="497583"/>
                </a:lnTo>
                <a:close/>
              </a:path>
            </a:pathLst>
          </a:custGeom>
          <a:solidFill>
            <a:srgbClr val="9CB4C3"/>
          </a:solidFill>
          <a:ln w="133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93BC034-715F-0C6B-E58C-1DEBF4A75514}"/>
              </a:ext>
            </a:extLst>
          </p:cNvPr>
          <p:cNvSpPr/>
          <p:nvPr/>
        </p:nvSpPr>
        <p:spPr>
          <a:xfrm>
            <a:off x="3055467" y="2483937"/>
            <a:ext cx="194175" cy="359335"/>
          </a:xfrm>
          <a:custGeom>
            <a:avLst/>
            <a:gdLst>
              <a:gd name="connsiteX0" fmla="*/ 0 w 194175"/>
              <a:gd name="connsiteY0" fmla="*/ 0 h 359335"/>
              <a:gd name="connsiteX1" fmla="*/ 194176 w 194175"/>
              <a:gd name="connsiteY1" fmla="*/ 0 h 359335"/>
              <a:gd name="connsiteX2" fmla="*/ 194176 w 194175"/>
              <a:gd name="connsiteY2" fmla="*/ 359336 h 359335"/>
              <a:gd name="connsiteX3" fmla="*/ 0 w 194175"/>
              <a:gd name="connsiteY3" fmla="*/ 359336 h 359335"/>
            </a:gdLst>
            <a:ahLst/>
            <a:cxnLst>
              <a:cxn ang="0">
                <a:pos x="connsiteX0" y="connsiteY0"/>
              </a:cxn>
              <a:cxn ang="0">
                <a:pos x="connsiteX1" y="connsiteY1"/>
              </a:cxn>
              <a:cxn ang="0">
                <a:pos x="connsiteX2" y="connsiteY2"/>
              </a:cxn>
              <a:cxn ang="0">
                <a:pos x="connsiteX3" y="connsiteY3"/>
              </a:cxn>
            </a:cxnLst>
            <a:rect l="l" t="t" r="r" b="b"/>
            <a:pathLst>
              <a:path w="194175" h="359335">
                <a:moveTo>
                  <a:pt x="0" y="0"/>
                </a:moveTo>
                <a:lnTo>
                  <a:pt x="194176" y="0"/>
                </a:lnTo>
                <a:lnTo>
                  <a:pt x="194176" y="359336"/>
                </a:lnTo>
                <a:lnTo>
                  <a:pt x="0" y="359336"/>
                </a:lnTo>
                <a:close/>
              </a:path>
            </a:pathLst>
          </a:custGeom>
          <a:solidFill>
            <a:srgbClr val="FFECCD"/>
          </a:solidFill>
          <a:ln w="133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ACA9E87-92D1-898D-F746-3016E49B62EA}"/>
              </a:ext>
            </a:extLst>
          </p:cNvPr>
          <p:cNvSpPr/>
          <p:nvPr/>
        </p:nvSpPr>
        <p:spPr>
          <a:xfrm>
            <a:off x="3284004" y="2564515"/>
            <a:ext cx="194175" cy="278758"/>
          </a:xfrm>
          <a:custGeom>
            <a:avLst/>
            <a:gdLst>
              <a:gd name="connsiteX0" fmla="*/ 0 w 194175"/>
              <a:gd name="connsiteY0" fmla="*/ 0 h 278758"/>
              <a:gd name="connsiteX1" fmla="*/ 194176 w 194175"/>
              <a:gd name="connsiteY1" fmla="*/ 0 h 278758"/>
              <a:gd name="connsiteX2" fmla="*/ 194176 w 194175"/>
              <a:gd name="connsiteY2" fmla="*/ 278758 h 278758"/>
              <a:gd name="connsiteX3" fmla="*/ 0 w 194175"/>
              <a:gd name="connsiteY3" fmla="*/ 278758 h 278758"/>
            </a:gdLst>
            <a:ahLst/>
            <a:cxnLst>
              <a:cxn ang="0">
                <a:pos x="connsiteX0" y="connsiteY0"/>
              </a:cxn>
              <a:cxn ang="0">
                <a:pos x="connsiteX1" y="connsiteY1"/>
              </a:cxn>
              <a:cxn ang="0">
                <a:pos x="connsiteX2" y="connsiteY2"/>
              </a:cxn>
              <a:cxn ang="0">
                <a:pos x="connsiteX3" y="connsiteY3"/>
              </a:cxn>
            </a:cxnLst>
            <a:rect l="l" t="t" r="r" b="b"/>
            <a:pathLst>
              <a:path w="194175" h="278758">
                <a:moveTo>
                  <a:pt x="0" y="0"/>
                </a:moveTo>
                <a:lnTo>
                  <a:pt x="194176" y="0"/>
                </a:lnTo>
                <a:lnTo>
                  <a:pt x="194176" y="278758"/>
                </a:lnTo>
                <a:lnTo>
                  <a:pt x="0" y="278758"/>
                </a:lnTo>
                <a:close/>
              </a:path>
            </a:pathLst>
          </a:custGeom>
          <a:solidFill>
            <a:srgbClr val="9B7CB8"/>
          </a:solidFill>
          <a:ln w="133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91F3E1-F7F2-85A1-CFF5-19B0DCF1A866}"/>
              </a:ext>
            </a:extLst>
          </p:cNvPr>
          <p:cNvSpPr/>
          <p:nvPr/>
        </p:nvSpPr>
        <p:spPr>
          <a:xfrm>
            <a:off x="3512407" y="2675192"/>
            <a:ext cx="194175" cy="168213"/>
          </a:xfrm>
          <a:custGeom>
            <a:avLst/>
            <a:gdLst>
              <a:gd name="connsiteX0" fmla="*/ 0 w 194175"/>
              <a:gd name="connsiteY0" fmla="*/ 0 h 168213"/>
              <a:gd name="connsiteX1" fmla="*/ 194176 w 194175"/>
              <a:gd name="connsiteY1" fmla="*/ 0 h 168213"/>
              <a:gd name="connsiteX2" fmla="*/ 194176 w 194175"/>
              <a:gd name="connsiteY2" fmla="*/ 168214 h 168213"/>
              <a:gd name="connsiteX3" fmla="*/ 0 w 194175"/>
              <a:gd name="connsiteY3" fmla="*/ 168214 h 168213"/>
            </a:gdLst>
            <a:ahLst/>
            <a:cxnLst>
              <a:cxn ang="0">
                <a:pos x="connsiteX0" y="connsiteY0"/>
              </a:cxn>
              <a:cxn ang="0">
                <a:pos x="connsiteX1" y="connsiteY1"/>
              </a:cxn>
              <a:cxn ang="0">
                <a:pos x="connsiteX2" y="connsiteY2"/>
              </a:cxn>
              <a:cxn ang="0">
                <a:pos x="connsiteX3" y="connsiteY3"/>
              </a:cxn>
            </a:cxnLst>
            <a:rect l="l" t="t" r="r" b="b"/>
            <a:pathLst>
              <a:path w="194175" h="168213">
                <a:moveTo>
                  <a:pt x="0" y="0"/>
                </a:moveTo>
                <a:lnTo>
                  <a:pt x="194176" y="0"/>
                </a:lnTo>
                <a:lnTo>
                  <a:pt x="194176" y="168214"/>
                </a:lnTo>
                <a:lnTo>
                  <a:pt x="0" y="168214"/>
                </a:lnTo>
                <a:close/>
              </a:path>
            </a:pathLst>
          </a:custGeom>
          <a:solidFill>
            <a:srgbClr val="5F8298"/>
          </a:solidFill>
          <a:ln w="133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74BD498-4AE4-F332-86B7-961030052073}"/>
              </a:ext>
            </a:extLst>
          </p:cNvPr>
          <p:cNvSpPr/>
          <p:nvPr/>
        </p:nvSpPr>
        <p:spPr>
          <a:xfrm>
            <a:off x="3740943" y="2843406"/>
            <a:ext cx="194175" cy="32231"/>
          </a:xfrm>
          <a:custGeom>
            <a:avLst/>
            <a:gdLst>
              <a:gd name="connsiteX0" fmla="*/ 0 w 194175"/>
              <a:gd name="connsiteY0" fmla="*/ 0 h 32231"/>
              <a:gd name="connsiteX1" fmla="*/ 194176 w 194175"/>
              <a:gd name="connsiteY1" fmla="*/ 0 h 32231"/>
              <a:gd name="connsiteX2" fmla="*/ 194176 w 194175"/>
              <a:gd name="connsiteY2" fmla="*/ 32231 h 32231"/>
              <a:gd name="connsiteX3" fmla="*/ 0 w 194175"/>
              <a:gd name="connsiteY3" fmla="*/ 32231 h 32231"/>
            </a:gdLst>
            <a:ahLst/>
            <a:cxnLst>
              <a:cxn ang="0">
                <a:pos x="connsiteX0" y="connsiteY0"/>
              </a:cxn>
              <a:cxn ang="0">
                <a:pos x="connsiteX1" y="connsiteY1"/>
              </a:cxn>
              <a:cxn ang="0">
                <a:pos x="connsiteX2" y="connsiteY2"/>
              </a:cxn>
              <a:cxn ang="0">
                <a:pos x="connsiteX3" y="connsiteY3"/>
              </a:cxn>
            </a:cxnLst>
            <a:rect l="l" t="t" r="r" b="b"/>
            <a:pathLst>
              <a:path w="194175" h="32231">
                <a:moveTo>
                  <a:pt x="0" y="0"/>
                </a:moveTo>
                <a:lnTo>
                  <a:pt x="194176" y="0"/>
                </a:lnTo>
                <a:lnTo>
                  <a:pt x="194176" y="32231"/>
                </a:lnTo>
                <a:lnTo>
                  <a:pt x="0" y="32231"/>
                </a:lnTo>
                <a:close/>
              </a:path>
            </a:pathLst>
          </a:custGeom>
          <a:solidFill>
            <a:srgbClr val="5F8298"/>
          </a:solidFill>
          <a:ln w="133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ED4F82B-ADC4-9CE6-52A9-51D1367DE4DC}"/>
              </a:ext>
            </a:extLst>
          </p:cNvPr>
          <p:cNvSpPr/>
          <p:nvPr/>
        </p:nvSpPr>
        <p:spPr>
          <a:xfrm>
            <a:off x="3969480" y="2843273"/>
            <a:ext cx="194175" cy="474541"/>
          </a:xfrm>
          <a:custGeom>
            <a:avLst/>
            <a:gdLst>
              <a:gd name="connsiteX0" fmla="*/ 0 w 194175"/>
              <a:gd name="connsiteY0" fmla="*/ 0 h 474541"/>
              <a:gd name="connsiteX1" fmla="*/ 194176 w 194175"/>
              <a:gd name="connsiteY1" fmla="*/ 0 h 474541"/>
              <a:gd name="connsiteX2" fmla="*/ 194176 w 194175"/>
              <a:gd name="connsiteY2" fmla="*/ 474542 h 474541"/>
              <a:gd name="connsiteX3" fmla="*/ 0 w 194175"/>
              <a:gd name="connsiteY3" fmla="*/ 474542 h 474541"/>
            </a:gdLst>
            <a:ahLst/>
            <a:cxnLst>
              <a:cxn ang="0">
                <a:pos x="connsiteX0" y="connsiteY0"/>
              </a:cxn>
              <a:cxn ang="0">
                <a:pos x="connsiteX1" y="connsiteY1"/>
              </a:cxn>
              <a:cxn ang="0">
                <a:pos x="connsiteX2" y="connsiteY2"/>
              </a:cxn>
              <a:cxn ang="0">
                <a:pos x="connsiteX3" y="connsiteY3"/>
              </a:cxn>
            </a:cxnLst>
            <a:rect l="l" t="t" r="r" b="b"/>
            <a:pathLst>
              <a:path w="194175" h="474541">
                <a:moveTo>
                  <a:pt x="0" y="0"/>
                </a:moveTo>
                <a:lnTo>
                  <a:pt x="194176" y="0"/>
                </a:lnTo>
                <a:lnTo>
                  <a:pt x="194176" y="474542"/>
                </a:lnTo>
                <a:lnTo>
                  <a:pt x="0" y="474542"/>
                </a:lnTo>
                <a:close/>
              </a:path>
            </a:pathLst>
          </a:custGeom>
          <a:solidFill>
            <a:srgbClr val="9B7CB8"/>
          </a:solidFill>
          <a:ln w="133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00C1E0C-3D25-0356-E715-61B34D692468}"/>
              </a:ext>
            </a:extLst>
          </p:cNvPr>
          <p:cNvSpPr/>
          <p:nvPr/>
        </p:nvSpPr>
        <p:spPr>
          <a:xfrm>
            <a:off x="4198016" y="2843273"/>
            <a:ext cx="194175" cy="638227"/>
          </a:xfrm>
          <a:custGeom>
            <a:avLst/>
            <a:gdLst>
              <a:gd name="connsiteX0" fmla="*/ 0 w 194175"/>
              <a:gd name="connsiteY0" fmla="*/ 0 h 638227"/>
              <a:gd name="connsiteX1" fmla="*/ 194176 w 194175"/>
              <a:gd name="connsiteY1" fmla="*/ 0 h 638227"/>
              <a:gd name="connsiteX2" fmla="*/ 194176 w 194175"/>
              <a:gd name="connsiteY2" fmla="*/ 638227 h 638227"/>
              <a:gd name="connsiteX3" fmla="*/ 0 w 194175"/>
              <a:gd name="connsiteY3" fmla="*/ 638227 h 638227"/>
            </a:gdLst>
            <a:ahLst/>
            <a:cxnLst>
              <a:cxn ang="0">
                <a:pos x="connsiteX0" y="connsiteY0"/>
              </a:cxn>
              <a:cxn ang="0">
                <a:pos x="connsiteX1" y="connsiteY1"/>
              </a:cxn>
              <a:cxn ang="0">
                <a:pos x="connsiteX2" y="connsiteY2"/>
              </a:cxn>
              <a:cxn ang="0">
                <a:pos x="connsiteX3" y="connsiteY3"/>
              </a:cxn>
            </a:cxnLst>
            <a:rect l="l" t="t" r="r" b="b"/>
            <a:pathLst>
              <a:path w="194175" h="638227">
                <a:moveTo>
                  <a:pt x="0" y="0"/>
                </a:moveTo>
                <a:lnTo>
                  <a:pt x="194176" y="0"/>
                </a:lnTo>
                <a:lnTo>
                  <a:pt x="194176" y="638227"/>
                </a:lnTo>
                <a:lnTo>
                  <a:pt x="0" y="638227"/>
                </a:lnTo>
                <a:close/>
              </a:path>
            </a:pathLst>
          </a:custGeom>
          <a:solidFill>
            <a:srgbClr val="5F8298"/>
          </a:solidFill>
          <a:ln w="1330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C26C6C6-843C-88A7-DBA5-257E2B7791C8}"/>
              </a:ext>
            </a:extLst>
          </p:cNvPr>
          <p:cNvSpPr/>
          <p:nvPr/>
        </p:nvSpPr>
        <p:spPr>
          <a:xfrm>
            <a:off x="4426552" y="2843406"/>
            <a:ext cx="194175" cy="672722"/>
          </a:xfrm>
          <a:custGeom>
            <a:avLst/>
            <a:gdLst>
              <a:gd name="connsiteX0" fmla="*/ 0 w 194175"/>
              <a:gd name="connsiteY0" fmla="*/ 0 h 672722"/>
              <a:gd name="connsiteX1" fmla="*/ 194176 w 194175"/>
              <a:gd name="connsiteY1" fmla="*/ 0 h 672722"/>
              <a:gd name="connsiteX2" fmla="*/ 194176 w 194175"/>
              <a:gd name="connsiteY2" fmla="*/ 672722 h 672722"/>
              <a:gd name="connsiteX3" fmla="*/ 0 w 194175"/>
              <a:gd name="connsiteY3" fmla="*/ 672722 h 672722"/>
            </a:gdLst>
            <a:ahLst/>
            <a:cxnLst>
              <a:cxn ang="0">
                <a:pos x="connsiteX0" y="connsiteY0"/>
              </a:cxn>
              <a:cxn ang="0">
                <a:pos x="connsiteX1" y="connsiteY1"/>
              </a:cxn>
              <a:cxn ang="0">
                <a:pos x="connsiteX2" y="connsiteY2"/>
              </a:cxn>
              <a:cxn ang="0">
                <a:pos x="connsiteX3" y="connsiteY3"/>
              </a:cxn>
            </a:cxnLst>
            <a:rect l="l" t="t" r="r" b="b"/>
            <a:pathLst>
              <a:path w="194175" h="672722">
                <a:moveTo>
                  <a:pt x="0" y="0"/>
                </a:moveTo>
                <a:lnTo>
                  <a:pt x="194176" y="0"/>
                </a:lnTo>
                <a:lnTo>
                  <a:pt x="194176" y="672722"/>
                </a:lnTo>
                <a:lnTo>
                  <a:pt x="0" y="672722"/>
                </a:lnTo>
                <a:close/>
              </a:path>
            </a:pathLst>
          </a:custGeom>
          <a:solidFill>
            <a:srgbClr val="CE76B0"/>
          </a:solidFill>
          <a:ln w="133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CDADCC3-4B97-CB0E-C5CE-787DFB98F5D2}"/>
              </a:ext>
            </a:extLst>
          </p:cNvPr>
          <p:cNvSpPr/>
          <p:nvPr/>
        </p:nvSpPr>
        <p:spPr>
          <a:xfrm>
            <a:off x="4655089" y="2843406"/>
            <a:ext cx="194175" cy="875431"/>
          </a:xfrm>
          <a:custGeom>
            <a:avLst/>
            <a:gdLst>
              <a:gd name="connsiteX0" fmla="*/ 0 w 194175"/>
              <a:gd name="connsiteY0" fmla="*/ 0 h 875431"/>
              <a:gd name="connsiteX1" fmla="*/ 194176 w 194175"/>
              <a:gd name="connsiteY1" fmla="*/ 0 h 875431"/>
              <a:gd name="connsiteX2" fmla="*/ 194176 w 194175"/>
              <a:gd name="connsiteY2" fmla="*/ 875432 h 875431"/>
              <a:gd name="connsiteX3" fmla="*/ 0 w 194175"/>
              <a:gd name="connsiteY3" fmla="*/ 875432 h 875431"/>
            </a:gdLst>
            <a:ahLst/>
            <a:cxnLst>
              <a:cxn ang="0">
                <a:pos x="connsiteX0" y="connsiteY0"/>
              </a:cxn>
              <a:cxn ang="0">
                <a:pos x="connsiteX1" y="connsiteY1"/>
              </a:cxn>
              <a:cxn ang="0">
                <a:pos x="connsiteX2" y="connsiteY2"/>
              </a:cxn>
              <a:cxn ang="0">
                <a:pos x="connsiteX3" y="connsiteY3"/>
              </a:cxn>
            </a:cxnLst>
            <a:rect l="l" t="t" r="r" b="b"/>
            <a:pathLst>
              <a:path w="194175" h="875431">
                <a:moveTo>
                  <a:pt x="0" y="0"/>
                </a:moveTo>
                <a:lnTo>
                  <a:pt x="194176" y="0"/>
                </a:lnTo>
                <a:lnTo>
                  <a:pt x="194176" y="875432"/>
                </a:lnTo>
                <a:lnTo>
                  <a:pt x="0" y="875432"/>
                </a:lnTo>
                <a:close/>
              </a:path>
            </a:pathLst>
          </a:custGeom>
          <a:solidFill>
            <a:srgbClr val="D99277"/>
          </a:solidFill>
          <a:ln w="133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114DFD1-3BFB-966E-53DE-3EEC56D36162}"/>
              </a:ext>
            </a:extLst>
          </p:cNvPr>
          <p:cNvSpPr/>
          <p:nvPr/>
        </p:nvSpPr>
        <p:spPr>
          <a:xfrm>
            <a:off x="4883492" y="2843273"/>
            <a:ext cx="194175" cy="974521"/>
          </a:xfrm>
          <a:custGeom>
            <a:avLst/>
            <a:gdLst>
              <a:gd name="connsiteX0" fmla="*/ 0 w 194175"/>
              <a:gd name="connsiteY0" fmla="*/ 0 h 974521"/>
              <a:gd name="connsiteX1" fmla="*/ 194176 w 194175"/>
              <a:gd name="connsiteY1" fmla="*/ 0 h 974521"/>
              <a:gd name="connsiteX2" fmla="*/ 194176 w 194175"/>
              <a:gd name="connsiteY2" fmla="*/ 974522 h 974521"/>
              <a:gd name="connsiteX3" fmla="*/ 0 w 194175"/>
              <a:gd name="connsiteY3" fmla="*/ 974522 h 974521"/>
            </a:gdLst>
            <a:ahLst/>
            <a:cxnLst>
              <a:cxn ang="0">
                <a:pos x="connsiteX0" y="connsiteY0"/>
              </a:cxn>
              <a:cxn ang="0">
                <a:pos x="connsiteX1" y="connsiteY1"/>
              </a:cxn>
              <a:cxn ang="0">
                <a:pos x="connsiteX2" y="connsiteY2"/>
              </a:cxn>
              <a:cxn ang="0">
                <a:pos x="connsiteX3" y="connsiteY3"/>
              </a:cxn>
            </a:cxnLst>
            <a:rect l="l" t="t" r="r" b="b"/>
            <a:pathLst>
              <a:path w="194175" h="974521">
                <a:moveTo>
                  <a:pt x="0" y="0"/>
                </a:moveTo>
                <a:lnTo>
                  <a:pt x="194176" y="0"/>
                </a:lnTo>
                <a:lnTo>
                  <a:pt x="194176" y="974522"/>
                </a:lnTo>
                <a:lnTo>
                  <a:pt x="0" y="974522"/>
                </a:lnTo>
                <a:close/>
              </a:path>
            </a:pathLst>
          </a:custGeom>
          <a:solidFill>
            <a:srgbClr val="D99277"/>
          </a:solidFill>
          <a:ln w="1330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A9109E9-F7A7-BB5B-22AA-86DCC45C5D2E}"/>
              </a:ext>
            </a:extLst>
          </p:cNvPr>
          <p:cNvSpPr/>
          <p:nvPr/>
        </p:nvSpPr>
        <p:spPr>
          <a:xfrm>
            <a:off x="5112028" y="2843273"/>
            <a:ext cx="194175" cy="990637"/>
          </a:xfrm>
          <a:custGeom>
            <a:avLst/>
            <a:gdLst>
              <a:gd name="connsiteX0" fmla="*/ 0 w 194175"/>
              <a:gd name="connsiteY0" fmla="*/ 0 h 990637"/>
              <a:gd name="connsiteX1" fmla="*/ 194176 w 194175"/>
              <a:gd name="connsiteY1" fmla="*/ 0 h 990637"/>
              <a:gd name="connsiteX2" fmla="*/ 194176 w 194175"/>
              <a:gd name="connsiteY2" fmla="*/ 990637 h 990637"/>
              <a:gd name="connsiteX3" fmla="*/ 0 w 194175"/>
              <a:gd name="connsiteY3" fmla="*/ 990637 h 990637"/>
            </a:gdLst>
            <a:ahLst/>
            <a:cxnLst>
              <a:cxn ang="0">
                <a:pos x="connsiteX0" y="connsiteY0"/>
              </a:cxn>
              <a:cxn ang="0">
                <a:pos x="connsiteX1" y="connsiteY1"/>
              </a:cxn>
              <a:cxn ang="0">
                <a:pos x="connsiteX2" y="connsiteY2"/>
              </a:cxn>
              <a:cxn ang="0">
                <a:pos x="connsiteX3" y="connsiteY3"/>
              </a:cxn>
            </a:cxnLst>
            <a:rect l="l" t="t" r="r" b="b"/>
            <a:pathLst>
              <a:path w="194175" h="990637">
                <a:moveTo>
                  <a:pt x="0" y="0"/>
                </a:moveTo>
                <a:lnTo>
                  <a:pt x="194176" y="0"/>
                </a:lnTo>
                <a:lnTo>
                  <a:pt x="194176" y="990637"/>
                </a:lnTo>
                <a:lnTo>
                  <a:pt x="0" y="990637"/>
                </a:lnTo>
                <a:close/>
              </a:path>
            </a:pathLst>
          </a:custGeom>
          <a:solidFill>
            <a:srgbClr val="C6573B"/>
          </a:solidFill>
          <a:ln w="1330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26AF0C-92F5-712E-E0CD-B1A3D128D45B}"/>
              </a:ext>
            </a:extLst>
          </p:cNvPr>
          <p:cNvSpPr/>
          <p:nvPr/>
        </p:nvSpPr>
        <p:spPr>
          <a:xfrm>
            <a:off x="5340565" y="2843273"/>
            <a:ext cx="194175" cy="1048306"/>
          </a:xfrm>
          <a:custGeom>
            <a:avLst/>
            <a:gdLst>
              <a:gd name="connsiteX0" fmla="*/ 0 w 194175"/>
              <a:gd name="connsiteY0" fmla="*/ 0 h 1048306"/>
              <a:gd name="connsiteX1" fmla="*/ 194176 w 194175"/>
              <a:gd name="connsiteY1" fmla="*/ 0 h 1048306"/>
              <a:gd name="connsiteX2" fmla="*/ 194176 w 194175"/>
              <a:gd name="connsiteY2" fmla="*/ 1048307 h 1048306"/>
              <a:gd name="connsiteX3" fmla="*/ 0 w 194175"/>
              <a:gd name="connsiteY3" fmla="*/ 1048307 h 1048306"/>
            </a:gdLst>
            <a:ahLst/>
            <a:cxnLst>
              <a:cxn ang="0">
                <a:pos x="connsiteX0" y="connsiteY0"/>
              </a:cxn>
              <a:cxn ang="0">
                <a:pos x="connsiteX1" y="connsiteY1"/>
              </a:cxn>
              <a:cxn ang="0">
                <a:pos x="connsiteX2" y="connsiteY2"/>
              </a:cxn>
              <a:cxn ang="0">
                <a:pos x="connsiteX3" y="connsiteY3"/>
              </a:cxn>
            </a:cxnLst>
            <a:rect l="l" t="t" r="r" b="b"/>
            <a:pathLst>
              <a:path w="194175" h="1048306">
                <a:moveTo>
                  <a:pt x="0" y="0"/>
                </a:moveTo>
                <a:lnTo>
                  <a:pt x="194176" y="0"/>
                </a:lnTo>
                <a:lnTo>
                  <a:pt x="194176" y="1048307"/>
                </a:lnTo>
                <a:lnTo>
                  <a:pt x="0" y="1048307"/>
                </a:lnTo>
                <a:close/>
              </a:path>
            </a:pathLst>
          </a:custGeom>
          <a:solidFill>
            <a:srgbClr val="9B7CB8"/>
          </a:solidFill>
          <a:ln w="1330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75DF578-BBB8-E030-C2B8-DDFD3B8A8A3B}"/>
              </a:ext>
            </a:extLst>
          </p:cNvPr>
          <p:cNvSpPr/>
          <p:nvPr/>
        </p:nvSpPr>
        <p:spPr>
          <a:xfrm>
            <a:off x="5569101" y="2843273"/>
            <a:ext cx="194175" cy="1108107"/>
          </a:xfrm>
          <a:custGeom>
            <a:avLst/>
            <a:gdLst>
              <a:gd name="connsiteX0" fmla="*/ 0 w 194175"/>
              <a:gd name="connsiteY0" fmla="*/ 0 h 1108107"/>
              <a:gd name="connsiteX1" fmla="*/ 194176 w 194175"/>
              <a:gd name="connsiteY1" fmla="*/ 0 h 1108107"/>
              <a:gd name="connsiteX2" fmla="*/ 194176 w 194175"/>
              <a:gd name="connsiteY2" fmla="*/ 1108107 h 1108107"/>
              <a:gd name="connsiteX3" fmla="*/ 0 w 194175"/>
              <a:gd name="connsiteY3" fmla="*/ 1108107 h 1108107"/>
            </a:gdLst>
            <a:ahLst/>
            <a:cxnLst>
              <a:cxn ang="0">
                <a:pos x="connsiteX0" y="connsiteY0"/>
              </a:cxn>
              <a:cxn ang="0">
                <a:pos x="connsiteX1" y="connsiteY1"/>
              </a:cxn>
              <a:cxn ang="0">
                <a:pos x="connsiteX2" y="connsiteY2"/>
              </a:cxn>
              <a:cxn ang="0">
                <a:pos x="connsiteX3" y="connsiteY3"/>
              </a:cxn>
            </a:cxnLst>
            <a:rect l="l" t="t" r="r" b="b"/>
            <a:pathLst>
              <a:path w="194175" h="1108107">
                <a:moveTo>
                  <a:pt x="0" y="0"/>
                </a:moveTo>
                <a:lnTo>
                  <a:pt x="194176" y="0"/>
                </a:lnTo>
                <a:lnTo>
                  <a:pt x="194176" y="1108107"/>
                </a:lnTo>
                <a:lnTo>
                  <a:pt x="0" y="1108107"/>
                </a:lnTo>
                <a:close/>
              </a:path>
            </a:pathLst>
          </a:custGeom>
          <a:solidFill>
            <a:srgbClr val="782B29"/>
          </a:solidFill>
          <a:ln w="1330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9DFFF01C-FCCD-52FC-D96D-FF4B35A8F089}"/>
              </a:ext>
            </a:extLst>
          </p:cNvPr>
          <p:cNvSpPr/>
          <p:nvPr/>
        </p:nvSpPr>
        <p:spPr>
          <a:xfrm>
            <a:off x="5797637" y="2843273"/>
            <a:ext cx="194175" cy="1225710"/>
          </a:xfrm>
          <a:custGeom>
            <a:avLst/>
            <a:gdLst>
              <a:gd name="connsiteX0" fmla="*/ 0 w 194175"/>
              <a:gd name="connsiteY0" fmla="*/ 0 h 1225710"/>
              <a:gd name="connsiteX1" fmla="*/ 194176 w 194175"/>
              <a:gd name="connsiteY1" fmla="*/ 0 h 1225710"/>
              <a:gd name="connsiteX2" fmla="*/ 194176 w 194175"/>
              <a:gd name="connsiteY2" fmla="*/ 1225711 h 1225710"/>
              <a:gd name="connsiteX3" fmla="*/ 0 w 194175"/>
              <a:gd name="connsiteY3" fmla="*/ 1225711 h 1225710"/>
            </a:gdLst>
            <a:ahLst/>
            <a:cxnLst>
              <a:cxn ang="0">
                <a:pos x="connsiteX0" y="connsiteY0"/>
              </a:cxn>
              <a:cxn ang="0">
                <a:pos x="connsiteX1" y="connsiteY1"/>
              </a:cxn>
              <a:cxn ang="0">
                <a:pos x="connsiteX2" y="connsiteY2"/>
              </a:cxn>
              <a:cxn ang="0">
                <a:pos x="connsiteX3" y="connsiteY3"/>
              </a:cxn>
            </a:cxnLst>
            <a:rect l="l" t="t" r="r" b="b"/>
            <a:pathLst>
              <a:path w="194175" h="1225710">
                <a:moveTo>
                  <a:pt x="0" y="0"/>
                </a:moveTo>
                <a:lnTo>
                  <a:pt x="194176" y="0"/>
                </a:lnTo>
                <a:lnTo>
                  <a:pt x="194176" y="1225711"/>
                </a:lnTo>
                <a:lnTo>
                  <a:pt x="0" y="1225711"/>
                </a:lnTo>
                <a:close/>
              </a:path>
            </a:pathLst>
          </a:custGeom>
          <a:solidFill>
            <a:srgbClr val="F7941D"/>
          </a:solidFill>
          <a:ln w="1330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279B3D3-486F-4798-18F1-18E532072415}"/>
              </a:ext>
            </a:extLst>
          </p:cNvPr>
          <p:cNvSpPr/>
          <p:nvPr/>
        </p:nvSpPr>
        <p:spPr>
          <a:xfrm>
            <a:off x="6026040" y="2843406"/>
            <a:ext cx="194175" cy="1276321"/>
          </a:xfrm>
          <a:custGeom>
            <a:avLst/>
            <a:gdLst>
              <a:gd name="connsiteX0" fmla="*/ 0 w 194175"/>
              <a:gd name="connsiteY0" fmla="*/ 0 h 1276321"/>
              <a:gd name="connsiteX1" fmla="*/ 194176 w 194175"/>
              <a:gd name="connsiteY1" fmla="*/ 0 h 1276321"/>
              <a:gd name="connsiteX2" fmla="*/ 194176 w 194175"/>
              <a:gd name="connsiteY2" fmla="*/ 1276321 h 1276321"/>
              <a:gd name="connsiteX3" fmla="*/ 0 w 194175"/>
              <a:gd name="connsiteY3" fmla="*/ 1276321 h 1276321"/>
            </a:gdLst>
            <a:ahLst/>
            <a:cxnLst>
              <a:cxn ang="0">
                <a:pos x="connsiteX0" y="connsiteY0"/>
              </a:cxn>
              <a:cxn ang="0">
                <a:pos x="connsiteX1" y="connsiteY1"/>
              </a:cxn>
              <a:cxn ang="0">
                <a:pos x="connsiteX2" y="connsiteY2"/>
              </a:cxn>
              <a:cxn ang="0">
                <a:pos x="connsiteX3" y="connsiteY3"/>
              </a:cxn>
            </a:cxnLst>
            <a:rect l="l" t="t" r="r" b="b"/>
            <a:pathLst>
              <a:path w="194175" h="1276321">
                <a:moveTo>
                  <a:pt x="0" y="0"/>
                </a:moveTo>
                <a:lnTo>
                  <a:pt x="194176" y="0"/>
                </a:lnTo>
                <a:lnTo>
                  <a:pt x="194176" y="1276321"/>
                </a:lnTo>
                <a:lnTo>
                  <a:pt x="0" y="1276321"/>
                </a:lnTo>
                <a:close/>
              </a:path>
            </a:pathLst>
          </a:custGeom>
          <a:solidFill>
            <a:srgbClr val="5F8298"/>
          </a:solidFill>
          <a:ln w="1330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620E477-C492-A671-AD26-1C5B44600E66}"/>
              </a:ext>
            </a:extLst>
          </p:cNvPr>
          <p:cNvSpPr/>
          <p:nvPr/>
        </p:nvSpPr>
        <p:spPr>
          <a:xfrm>
            <a:off x="6254577" y="2843273"/>
            <a:ext cx="194175" cy="1386998"/>
          </a:xfrm>
          <a:custGeom>
            <a:avLst/>
            <a:gdLst>
              <a:gd name="connsiteX0" fmla="*/ 0 w 194175"/>
              <a:gd name="connsiteY0" fmla="*/ 0 h 1386998"/>
              <a:gd name="connsiteX1" fmla="*/ 194176 w 194175"/>
              <a:gd name="connsiteY1" fmla="*/ 0 h 1386998"/>
              <a:gd name="connsiteX2" fmla="*/ 194176 w 194175"/>
              <a:gd name="connsiteY2" fmla="*/ 1386999 h 1386998"/>
              <a:gd name="connsiteX3" fmla="*/ 0 w 194175"/>
              <a:gd name="connsiteY3" fmla="*/ 1386999 h 1386998"/>
            </a:gdLst>
            <a:ahLst/>
            <a:cxnLst>
              <a:cxn ang="0">
                <a:pos x="connsiteX0" y="connsiteY0"/>
              </a:cxn>
              <a:cxn ang="0">
                <a:pos x="connsiteX1" y="connsiteY1"/>
              </a:cxn>
              <a:cxn ang="0">
                <a:pos x="connsiteX2" y="connsiteY2"/>
              </a:cxn>
              <a:cxn ang="0">
                <a:pos x="connsiteX3" y="connsiteY3"/>
              </a:cxn>
            </a:cxnLst>
            <a:rect l="l" t="t" r="r" b="b"/>
            <a:pathLst>
              <a:path w="194175" h="1386998">
                <a:moveTo>
                  <a:pt x="0" y="0"/>
                </a:moveTo>
                <a:lnTo>
                  <a:pt x="194176" y="0"/>
                </a:lnTo>
                <a:lnTo>
                  <a:pt x="194176" y="1386999"/>
                </a:lnTo>
                <a:lnTo>
                  <a:pt x="0" y="1386999"/>
                </a:lnTo>
                <a:close/>
              </a:path>
            </a:pathLst>
          </a:custGeom>
          <a:solidFill>
            <a:srgbClr val="C6573B"/>
          </a:solidFill>
          <a:ln w="1330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CAFB8F7-4663-C29B-3425-672F8730E3AD}"/>
              </a:ext>
            </a:extLst>
          </p:cNvPr>
          <p:cNvSpPr/>
          <p:nvPr/>
        </p:nvSpPr>
        <p:spPr>
          <a:xfrm>
            <a:off x="6483113" y="2843273"/>
            <a:ext cx="194175" cy="1465312"/>
          </a:xfrm>
          <a:custGeom>
            <a:avLst/>
            <a:gdLst>
              <a:gd name="connsiteX0" fmla="*/ 0 w 194175"/>
              <a:gd name="connsiteY0" fmla="*/ 0 h 1465312"/>
              <a:gd name="connsiteX1" fmla="*/ 194176 w 194175"/>
              <a:gd name="connsiteY1" fmla="*/ 0 h 1465312"/>
              <a:gd name="connsiteX2" fmla="*/ 194176 w 194175"/>
              <a:gd name="connsiteY2" fmla="*/ 1465312 h 1465312"/>
              <a:gd name="connsiteX3" fmla="*/ 0 w 194175"/>
              <a:gd name="connsiteY3" fmla="*/ 1465312 h 1465312"/>
            </a:gdLst>
            <a:ahLst/>
            <a:cxnLst>
              <a:cxn ang="0">
                <a:pos x="connsiteX0" y="connsiteY0"/>
              </a:cxn>
              <a:cxn ang="0">
                <a:pos x="connsiteX1" y="connsiteY1"/>
              </a:cxn>
              <a:cxn ang="0">
                <a:pos x="connsiteX2" y="connsiteY2"/>
              </a:cxn>
              <a:cxn ang="0">
                <a:pos x="connsiteX3" y="connsiteY3"/>
              </a:cxn>
            </a:cxnLst>
            <a:rect l="l" t="t" r="r" b="b"/>
            <a:pathLst>
              <a:path w="194175" h="1465312">
                <a:moveTo>
                  <a:pt x="0" y="0"/>
                </a:moveTo>
                <a:lnTo>
                  <a:pt x="194176" y="0"/>
                </a:lnTo>
                <a:lnTo>
                  <a:pt x="194176" y="1465312"/>
                </a:lnTo>
                <a:lnTo>
                  <a:pt x="0" y="1465312"/>
                </a:lnTo>
                <a:close/>
              </a:path>
            </a:pathLst>
          </a:custGeom>
          <a:solidFill>
            <a:srgbClr val="9B7CB8"/>
          </a:solidFill>
          <a:ln w="1330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2BB192B-8BB2-E794-A3A7-BE89547EEEF2}"/>
              </a:ext>
            </a:extLst>
          </p:cNvPr>
          <p:cNvSpPr/>
          <p:nvPr/>
        </p:nvSpPr>
        <p:spPr>
          <a:xfrm>
            <a:off x="6711649" y="2843406"/>
            <a:ext cx="194175" cy="1495145"/>
          </a:xfrm>
          <a:custGeom>
            <a:avLst/>
            <a:gdLst>
              <a:gd name="connsiteX0" fmla="*/ 0 w 194175"/>
              <a:gd name="connsiteY0" fmla="*/ 0 h 1495145"/>
              <a:gd name="connsiteX1" fmla="*/ 194176 w 194175"/>
              <a:gd name="connsiteY1" fmla="*/ 0 h 1495145"/>
              <a:gd name="connsiteX2" fmla="*/ 194176 w 194175"/>
              <a:gd name="connsiteY2" fmla="*/ 1495146 h 1495145"/>
              <a:gd name="connsiteX3" fmla="*/ 0 w 194175"/>
              <a:gd name="connsiteY3" fmla="*/ 1495146 h 1495145"/>
            </a:gdLst>
            <a:ahLst/>
            <a:cxnLst>
              <a:cxn ang="0">
                <a:pos x="connsiteX0" y="connsiteY0"/>
              </a:cxn>
              <a:cxn ang="0">
                <a:pos x="connsiteX1" y="connsiteY1"/>
              </a:cxn>
              <a:cxn ang="0">
                <a:pos x="connsiteX2" y="connsiteY2"/>
              </a:cxn>
              <a:cxn ang="0">
                <a:pos x="connsiteX3" y="connsiteY3"/>
              </a:cxn>
            </a:cxnLst>
            <a:rect l="l" t="t" r="r" b="b"/>
            <a:pathLst>
              <a:path w="194175" h="1495145">
                <a:moveTo>
                  <a:pt x="0" y="0"/>
                </a:moveTo>
                <a:lnTo>
                  <a:pt x="194176" y="0"/>
                </a:lnTo>
                <a:lnTo>
                  <a:pt x="194176" y="1495146"/>
                </a:lnTo>
                <a:lnTo>
                  <a:pt x="0" y="1495146"/>
                </a:lnTo>
                <a:close/>
              </a:path>
            </a:pathLst>
          </a:custGeom>
          <a:solidFill>
            <a:srgbClr val="D99277"/>
          </a:solidFill>
          <a:ln w="1330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BF177EF-10C7-092D-3329-D38CD03E20FE}"/>
              </a:ext>
            </a:extLst>
          </p:cNvPr>
          <p:cNvSpPr/>
          <p:nvPr/>
        </p:nvSpPr>
        <p:spPr>
          <a:xfrm>
            <a:off x="6940186" y="2843273"/>
            <a:ext cx="194175" cy="1605823"/>
          </a:xfrm>
          <a:custGeom>
            <a:avLst/>
            <a:gdLst>
              <a:gd name="connsiteX0" fmla="*/ 0 w 194175"/>
              <a:gd name="connsiteY0" fmla="*/ 0 h 1605823"/>
              <a:gd name="connsiteX1" fmla="*/ 194176 w 194175"/>
              <a:gd name="connsiteY1" fmla="*/ 0 h 1605823"/>
              <a:gd name="connsiteX2" fmla="*/ 194176 w 194175"/>
              <a:gd name="connsiteY2" fmla="*/ 1605823 h 1605823"/>
              <a:gd name="connsiteX3" fmla="*/ 0 w 194175"/>
              <a:gd name="connsiteY3" fmla="*/ 1605823 h 1605823"/>
            </a:gdLst>
            <a:ahLst/>
            <a:cxnLst>
              <a:cxn ang="0">
                <a:pos x="connsiteX0" y="connsiteY0"/>
              </a:cxn>
              <a:cxn ang="0">
                <a:pos x="connsiteX1" y="connsiteY1"/>
              </a:cxn>
              <a:cxn ang="0">
                <a:pos x="connsiteX2" y="connsiteY2"/>
              </a:cxn>
              <a:cxn ang="0">
                <a:pos x="connsiteX3" y="connsiteY3"/>
              </a:cxn>
            </a:cxnLst>
            <a:rect l="l" t="t" r="r" b="b"/>
            <a:pathLst>
              <a:path w="194175" h="1605823">
                <a:moveTo>
                  <a:pt x="0" y="0"/>
                </a:moveTo>
                <a:lnTo>
                  <a:pt x="194176" y="0"/>
                </a:lnTo>
                <a:lnTo>
                  <a:pt x="194176" y="1605823"/>
                </a:lnTo>
                <a:lnTo>
                  <a:pt x="0" y="1605823"/>
                </a:lnTo>
                <a:close/>
              </a:path>
            </a:pathLst>
          </a:custGeom>
          <a:solidFill>
            <a:srgbClr val="C6573B"/>
          </a:solidFill>
          <a:ln w="1330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3C7D8D1-925D-9370-AD82-64B01605B649}"/>
              </a:ext>
            </a:extLst>
          </p:cNvPr>
          <p:cNvSpPr/>
          <p:nvPr/>
        </p:nvSpPr>
        <p:spPr>
          <a:xfrm>
            <a:off x="7168589" y="2843406"/>
            <a:ext cx="194175" cy="1661095"/>
          </a:xfrm>
          <a:custGeom>
            <a:avLst/>
            <a:gdLst>
              <a:gd name="connsiteX0" fmla="*/ 0 w 194175"/>
              <a:gd name="connsiteY0" fmla="*/ 0 h 1661095"/>
              <a:gd name="connsiteX1" fmla="*/ 194176 w 194175"/>
              <a:gd name="connsiteY1" fmla="*/ 0 h 1661095"/>
              <a:gd name="connsiteX2" fmla="*/ 194176 w 194175"/>
              <a:gd name="connsiteY2" fmla="*/ 1661095 h 1661095"/>
              <a:gd name="connsiteX3" fmla="*/ 0 w 194175"/>
              <a:gd name="connsiteY3" fmla="*/ 1661095 h 1661095"/>
            </a:gdLst>
            <a:ahLst/>
            <a:cxnLst>
              <a:cxn ang="0">
                <a:pos x="connsiteX0" y="connsiteY0"/>
              </a:cxn>
              <a:cxn ang="0">
                <a:pos x="connsiteX1" y="connsiteY1"/>
              </a:cxn>
              <a:cxn ang="0">
                <a:pos x="connsiteX2" y="connsiteY2"/>
              </a:cxn>
              <a:cxn ang="0">
                <a:pos x="connsiteX3" y="connsiteY3"/>
              </a:cxn>
            </a:cxnLst>
            <a:rect l="l" t="t" r="r" b="b"/>
            <a:pathLst>
              <a:path w="194175" h="1661095">
                <a:moveTo>
                  <a:pt x="0" y="0"/>
                </a:moveTo>
                <a:lnTo>
                  <a:pt x="194176" y="0"/>
                </a:lnTo>
                <a:lnTo>
                  <a:pt x="194176" y="1661095"/>
                </a:lnTo>
                <a:lnTo>
                  <a:pt x="0" y="1661095"/>
                </a:lnTo>
                <a:close/>
              </a:path>
            </a:pathLst>
          </a:custGeom>
          <a:solidFill>
            <a:srgbClr val="C6573B"/>
          </a:solidFill>
          <a:ln w="1330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BB1C536-D7A3-FC51-3E21-4BD28A00A4DF}"/>
              </a:ext>
            </a:extLst>
          </p:cNvPr>
          <p:cNvSpPr/>
          <p:nvPr/>
        </p:nvSpPr>
        <p:spPr>
          <a:xfrm>
            <a:off x="7397125" y="2843273"/>
            <a:ext cx="194175" cy="1776301"/>
          </a:xfrm>
          <a:custGeom>
            <a:avLst/>
            <a:gdLst>
              <a:gd name="connsiteX0" fmla="*/ 0 w 194175"/>
              <a:gd name="connsiteY0" fmla="*/ 0 h 1776301"/>
              <a:gd name="connsiteX1" fmla="*/ 194176 w 194175"/>
              <a:gd name="connsiteY1" fmla="*/ 0 h 1776301"/>
              <a:gd name="connsiteX2" fmla="*/ 194176 w 194175"/>
              <a:gd name="connsiteY2" fmla="*/ 1776301 h 1776301"/>
              <a:gd name="connsiteX3" fmla="*/ 0 w 194175"/>
              <a:gd name="connsiteY3" fmla="*/ 1776301 h 1776301"/>
            </a:gdLst>
            <a:ahLst/>
            <a:cxnLst>
              <a:cxn ang="0">
                <a:pos x="connsiteX0" y="connsiteY0"/>
              </a:cxn>
              <a:cxn ang="0">
                <a:pos x="connsiteX1" y="connsiteY1"/>
              </a:cxn>
              <a:cxn ang="0">
                <a:pos x="connsiteX2" y="connsiteY2"/>
              </a:cxn>
              <a:cxn ang="0">
                <a:pos x="connsiteX3" y="connsiteY3"/>
              </a:cxn>
            </a:cxnLst>
            <a:rect l="l" t="t" r="r" b="b"/>
            <a:pathLst>
              <a:path w="194175" h="1776301">
                <a:moveTo>
                  <a:pt x="0" y="0"/>
                </a:moveTo>
                <a:lnTo>
                  <a:pt x="194176" y="0"/>
                </a:lnTo>
                <a:lnTo>
                  <a:pt x="194176" y="1776301"/>
                </a:lnTo>
                <a:lnTo>
                  <a:pt x="0" y="1776301"/>
                </a:lnTo>
                <a:close/>
              </a:path>
            </a:pathLst>
          </a:custGeom>
          <a:solidFill>
            <a:srgbClr val="D99277"/>
          </a:solidFill>
          <a:ln w="1330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332D9C0-FB5B-4E5A-E1A9-1F505331A818}"/>
              </a:ext>
            </a:extLst>
          </p:cNvPr>
          <p:cNvSpPr/>
          <p:nvPr/>
        </p:nvSpPr>
        <p:spPr>
          <a:xfrm>
            <a:off x="7625662" y="2843406"/>
            <a:ext cx="194175" cy="1794681"/>
          </a:xfrm>
          <a:custGeom>
            <a:avLst/>
            <a:gdLst>
              <a:gd name="connsiteX0" fmla="*/ 0 w 194175"/>
              <a:gd name="connsiteY0" fmla="*/ 0 h 1794681"/>
              <a:gd name="connsiteX1" fmla="*/ 194176 w 194175"/>
              <a:gd name="connsiteY1" fmla="*/ 0 h 1794681"/>
              <a:gd name="connsiteX2" fmla="*/ 194176 w 194175"/>
              <a:gd name="connsiteY2" fmla="*/ 1794681 h 1794681"/>
              <a:gd name="connsiteX3" fmla="*/ 0 w 194175"/>
              <a:gd name="connsiteY3" fmla="*/ 1794681 h 1794681"/>
            </a:gdLst>
            <a:ahLst/>
            <a:cxnLst>
              <a:cxn ang="0">
                <a:pos x="connsiteX0" y="connsiteY0"/>
              </a:cxn>
              <a:cxn ang="0">
                <a:pos x="connsiteX1" y="connsiteY1"/>
              </a:cxn>
              <a:cxn ang="0">
                <a:pos x="connsiteX2" y="connsiteY2"/>
              </a:cxn>
              <a:cxn ang="0">
                <a:pos x="connsiteX3" y="connsiteY3"/>
              </a:cxn>
            </a:cxnLst>
            <a:rect l="l" t="t" r="r" b="b"/>
            <a:pathLst>
              <a:path w="194175" h="1794681">
                <a:moveTo>
                  <a:pt x="0" y="0"/>
                </a:moveTo>
                <a:lnTo>
                  <a:pt x="194176" y="0"/>
                </a:lnTo>
                <a:lnTo>
                  <a:pt x="194176" y="1794681"/>
                </a:lnTo>
                <a:lnTo>
                  <a:pt x="0" y="1794681"/>
                </a:lnTo>
                <a:close/>
              </a:path>
            </a:pathLst>
          </a:custGeom>
          <a:solidFill>
            <a:srgbClr val="F7941D"/>
          </a:solidFill>
          <a:ln w="1330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DD93D2B-5CC5-7615-CD39-0CDA58801361}"/>
              </a:ext>
            </a:extLst>
          </p:cNvPr>
          <p:cNvSpPr/>
          <p:nvPr/>
        </p:nvSpPr>
        <p:spPr>
          <a:xfrm>
            <a:off x="7854198" y="2843273"/>
            <a:ext cx="194175" cy="1900697"/>
          </a:xfrm>
          <a:custGeom>
            <a:avLst/>
            <a:gdLst>
              <a:gd name="connsiteX0" fmla="*/ 0 w 194175"/>
              <a:gd name="connsiteY0" fmla="*/ 0 h 1900697"/>
              <a:gd name="connsiteX1" fmla="*/ 194176 w 194175"/>
              <a:gd name="connsiteY1" fmla="*/ 0 h 1900697"/>
              <a:gd name="connsiteX2" fmla="*/ 194176 w 194175"/>
              <a:gd name="connsiteY2" fmla="*/ 1900697 h 1900697"/>
              <a:gd name="connsiteX3" fmla="*/ 0 w 194175"/>
              <a:gd name="connsiteY3" fmla="*/ 1900697 h 1900697"/>
            </a:gdLst>
            <a:ahLst/>
            <a:cxnLst>
              <a:cxn ang="0">
                <a:pos x="connsiteX0" y="connsiteY0"/>
              </a:cxn>
              <a:cxn ang="0">
                <a:pos x="connsiteX1" y="connsiteY1"/>
              </a:cxn>
              <a:cxn ang="0">
                <a:pos x="connsiteX2" y="connsiteY2"/>
              </a:cxn>
              <a:cxn ang="0">
                <a:pos x="connsiteX3" y="connsiteY3"/>
              </a:cxn>
            </a:cxnLst>
            <a:rect l="l" t="t" r="r" b="b"/>
            <a:pathLst>
              <a:path w="194175" h="1900697">
                <a:moveTo>
                  <a:pt x="0" y="0"/>
                </a:moveTo>
                <a:lnTo>
                  <a:pt x="194176" y="0"/>
                </a:lnTo>
                <a:lnTo>
                  <a:pt x="194176" y="1900697"/>
                </a:lnTo>
                <a:lnTo>
                  <a:pt x="0" y="1900697"/>
                </a:lnTo>
                <a:close/>
              </a:path>
            </a:pathLst>
          </a:custGeom>
          <a:solidFill>
            <a:srgbClr val="A1A1A1"/>
          </a:solidFill>
          <a:ln w="1330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0EC08F-FBE8-D6AC-6C5A-872EF993ECA4}"/>
              </a:ext>
            </a:extLst>
          </p:cNvPr>
          <p:cNvSpPr/>
          <p:nvPr/>
        </p:nvSpPr>
        <p:spPr>
          <a:xfrm>
            <a:off x="8082734" y="2843406"/>
            <a:ext cx="194175" cy="1935192"/>
          </a:xfrm>
          <a:custGeom>
            <a:avLst/>
            <a:gdLst>
              <a:gd name="connsiteX0" fmla="*/ 0 w 194175"/>
              <a:gd name="connsiteY0" fmla="*/ 0 h 1935192"/>
              <a:gd name="connsiteX1" fmla="*/ 194176 w 194175"/>
              <a:gd name="connsiteY1" fmla="*/ 0 h 1935192"/>
              <a:gd name="connsiteX2" fmla="*/ 194176 w 194175"/>
              <a:gd name="connsiteY2" fmla="*/ 1935192 h 1935192"/>
              <a:gd name="connsiteX3" fmla="*/ 0 w 194175"/>
              <a:gd name="connsiteY3" fmla="*/ 1935192 h 1935192"/>
            </a:gdLst>
            <a:ahLst/>
            <a:cxnLst>
              <a:cxn ang="0">
                <a:pos x="connsiteX0" y="connsiteY0"/>
              </a:cxn>
              <a:cxn ang="0">
                <a:pos x="connsiteX1" y="connsiteY1"/>
              </a:cxn>
              <a:cxn ang="0">
                <a:pos x="connsiteX2" y="connsiteY2"/>
              </a:cxn>
              <a:cxn ang="0">
                <a:pos x="connsiteX3" y="connsiteY3"/>
              </a:cxn>
            </a:cxnLst>
            <a:rect l="l" t="t" r="r" b="b"/>
            <a:pathLst>
              <a:path w="194175" h="1935192">
                <a:moveTo>
                  <a:pt x="0" y="0"/>
                </a:moveTo>
                <a:lnTo>
                  <a:pt x="194176" y="0"/>
                </a:lnTo>
                <a:lnTo>
                  <a:pt x="194176" y="1935192"/>
                </a:lnTo>
                <a:lnTo>
                  <a:pt x="0" y="1935192"/>
                </a:lnTo>
                <a:close/>
              </a:path>
            </a:pathLst>
          </a:custGeom>
          <a:solidFill>
            <a:srgbClr val="2E414C"/>
          </a:solidFill>
          <a:ln w="1330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E7E0F16-3CC0-A93D-8F77-275288B1111D}"/>
              </a:ext>
            </a:extLst>
          </p:cNvPr>
          <p:cNvSpPr/>
          <p:nvPr/>
        </p:nvSpPr>
        <p:spPr>
          <a:xfrm>
            <a:off x="8311138" y="2843273"/>
            <a:ext cx="194175" cy="2303851"/>
          </a:xfrm>
          <a:custGeom>
            <a:avLst/>
            <a:gdLst>
              <a:gd name="connsiteX0" fmla="*/ 0 w 194175"/>
              <a:gd name="connsiteY0" fmla="*/ 0 h 2303851"/>
              <a:gd name="connsiteX1" fmla="*/ 194176 w 194175"/>
              <a:gd name="connsiteY1" fmla="*/ 0 h 2303851"/>
              <a:gd name="connsiteX2" fmla="*/ 194176 w 194175"/>
              <a:gd name="connsiteY2" fmla="*/ 2303851 h 2303851"/>
              <a:gd name="connsiteX3" fmla="*/ 0 w 194175"/>
              <a:gd name="connsiteY3" fmla="*/ 2303851 h 2303851"/>
            </a:gdLst>
            <a:ahLst/>
            <a:cxnLst>
              <a:cxn ang="0">
                <a:pos x="connsiteX0" y="connsiteY0"/>
              </a:cxn>
              <a:cxn ang="0">
                <a:pos x="connsiteX1" y="connsiteY1"/>
              </a:cxn>
              <a:cxn ang="0">
                <a:pos x="connsiteX2" y="connsiteY2"/>
              </a:cxn>
              <a:cxn ang="0">
                <a:pos x="connsiteX3" y="connsiteY3"/>
              </a:cxn>
            </a:cxnLst>
            <a:rect l="l" t="t" r="r" b="b"/>
            <a:pathLst>
              <a:path w="194175" h="2303851">
                <a:moveTo>
                  <a:pt x="0" y="0"/>
                </a:moveTo>
                <a:lnTo>
                  <a:pt x="194176" y="0"/>
                </a:lnTo>
                <a:lnTo>
                  <a:pt x="194176" y="2303851"/>
                </a:lnTo>
                <a:lnTo>
                  <a:pt x="0" y="2303851"/>
                </a:lnTo>
                <a:close/>
              </a:path>
            </a:pathLst>
          </a:custGeom>
          <a:solidFill>
            <a:srgbClr val="C6573B"/>
          </a:solidFill>
          <a:ln w="1330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4BAAF6F-E3F1-EE7B-DD7B-EDA036F1850F}"/>
              </a:ext>
            </a:extLst>
          </p:cNvPr>
          <p:cNvSpPr/>
          <p:nvPr/>
        </p:nvSpPr>
        <p:spPr>
          <a:xfrm>
            <a:off x="8539674" y="2843273"/>
            <a:ext cx="194175" cy="2303851"/>
          </a:xfrm>
          <a:custGeom>
            <a:avLst/>
            <a:gdLst>
              <a:gd name="connsiteX0" fmla="*/ 0 w 194175"/>
              <a:gd name="connsiteY0" fmla="*/ 0 h 2303851"/>
              <a:gd name="connsiteX1" fmla="*/ 194176 w 194175"/>
              <a:gd name="connsiteY1" fmla="*/ 0 h 2303851"/>
              <a:gd name="connsiteX2" fmla="*/ 194176 w 194175"/>
              <a:gd name="connsiteY2" fmla="*/ 2303851 h 2303851"/>
              <a:gd name="connsiteX3" fmla="*/ 0 w 194175"/>
              <a:gd name="connsiteY3" fmla="*/ 2303851 h 2303851"/>
            </a:gdLst>
            <a:ahLst/>
            <a:cxnLst>
              <a:cxn ang="0">
                <a:pos x="connsiteX0" y="connsiteY0"/>
              </a:cxn>
              <a:cxn ang="0">
                <a:pos x="connsiteX1" y="connsiteY1"/>
              </a:cxn>
              <a:cxn ang="0">
                <a:pos x="connsiteX2" y="connsiteY2"/>
              </a:cxn>
              <a:cxn ang="0">
                <a:pos x="connsiteX3" y="connsiteY3"/>
              </a:cxn>
            </a:cxnLst>
            <a:rect l="l" t="t" r="r" b="b"/>
            <a:pathLst>
              <a:path w="194175" h="2303851">
                <a:moveTo>
                  <a:pt x="0" y="0"/>
                </a:moveTo>
                <a:lnTo>
                  <a:pt x="194176" y="0"/>
                </a:lnTo>
                <a:lnTo>
                  <a:pt x="194176" y="2303851"/>
                </a:lnTo>
                <a:lnTo>
                  <a:pt x="0" y="2303851"/>
                </a:lnTo>
                <a:close/>
              </a:path>
            </a:pathLst>
          </a:custGeom>
          <a:solidFill>
            <a:srgbClr val="C49A6C"/>
          </a:solidFill>
          <a:ln w="1330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F207E81-B0BA-4CF4-FD9B-2B5D829682F1}"/>
              </a:ext>
            </a:extLst>
          </p:cNvPr>
          <p:cNvSpPr/>
          <p:nvPr/>
        </p:nvSpPr>
        <p:spPr>
          <a:xfrm>
            <a:off x="2079127" y="2844472"/>
            <a:ext cx="6717051" cy="13318"/>
          </a:xfrm>
          <a:custGeom>
            <a:avLst/>
            <a:gdLst>
              <a:gd name="connsiteX0" fmla="*/ 0 w 6717051"/>
              <a:gd name="connsiteY0" fmla="*/ 0 h 13318"/>
              <a:gd name="connsiteX1" fmla="*/ 6717051 w 6717051"/>
              <a:gd name="connsiteY1" fmla="*/ 0 h 13318"/>
            </a:gdLst>
            <a:ahLst/>
            <a:cxnLst>
              <a:cxn ang="0">
                <a:pos x="connsiteX0" y="connsiteY0"/>
              </a:cxn>
              <a:cxn ang="0">
                <a:pos x="connsiteX1" y="connsiteY1"/>
              </a:cxn>
            </a:cxnLst>
            <a:rect l="l" t="t" r="r" b="b"/>
            <a:pathLst>
              <a:path w="6717051" h="13318">
                <a:moveTo>
                  <a:pt x="0" y="0"/>
                </a:moveTo>
                <a:lnTo>
                  <a:pt x="6717051" y="0"/>
                </a:lnTo>
              </a:path>
            </a:pathLst>
          </a:custGeom>
          <a:ln w="9977" cap="sq">
            <a:solidFill>
              <a:srgbClr val="231F20"/>
            </a:solid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ADB0652-4E43-995D-A92A-7D462911E27C}"/>
              </a:ext>
            </a:extLst>
          </p:cNvPr>
          <p:cNvSpPr/>
          <p:nvPr/>
        </p:nvSpPr>
        <p:spPr>
          <a:xfrm>
            <a:off x="2079127" y="2383116"/>
            <a:ext cx="6717051" cy="13318"/>
          </a:xfrm>
          <a:custGeom>
            <a:avLst/>
            <a:gdLst>
              <a:gd name="connsiteX0" fmla="*/ 0 w 6717051"/>
              <a:gd name="connsiteY0" fmla="*/ 0 h 13318"/>
              <a:gd name="connsiteX1" fmla="*/ 6717051 w 6717051"/>
              <a:gd name="connsiteY1" fmla="*/ 0 h 13318"/>
            </a:gdLst>
            <a:ahLst/>
            <a:cxnLst>
              <a:cxn ang="0">
                <a:pos x="connsiteX0" y="connsiteY0"/>
              </a:cxn>
              <a:cxn ang="0">
                <a:pos x="connsiteX1" y="connsiteY1"/>
              </a:cxn>
            </a:cxnLst>
            <a:rect l="l" t="t" r="r" b="b"/>
            <a:pathLst>
              <a:path w="6717051" h="13318">
                <a:moveTo>
                  <a:pt x="0" y="0"/>
                </a:moveTo>
                <a:lnTo>
                  <a:pt x="6717051" y="0"/>
                </a:lnTo>
              </a:path>
            </a:pathLst>
          </a:custGeom>
          <a:ln w="9977" cap="sq">
            <a:solidFill>
              <a:srgbClr val="8B878B"/>
            </a:solidFill>
            <a:custDash>
              <a:ds d="150000" sp="150000"/>
            </a:custDash>
            <a:miter/>
          </a:ln>
        </p:spPr>
        <p:txBody>
          <a:bodyPr rtlCol="0" anchor="ctr"/>
          <a:lstStyle/>
          <a:p>
            <a:endParaRPr lang="en-US"/>
          </a:p>
        </p:txBody>
      </p:sp>
      <p:sp>
        <p:nvSpPr>
          <p:cNvPr id="64" name="Freeform 63">
            <a:extLst>
              <a:ext uri="{FF2B5EF4-FFF2-40B4-BE49-F238E27FC236}">
                <a16:creationId xmlns:a16="http://schemas.microsoft.com/office/drawing/2014/main" id="{7E4446BC-118E-2148-BE5F-521CC8FF46A9}"/>
              </a:ext>
            </a:extLst>
          </p:cNvPr>
          <p:cNvSpPr/>
          <p:nvPr/>
        </p:nvSpPr>
        <p:spPr>
          <a:xfrm>
            <a:off x="2079127" y="3536373"/>
            <a:ext cx="6717051" cy="13318"/>
          </a:xfrm>
          <a:custGeom>
            <a:avLst/>
            <a:gdLst>
              <a:gd name="connsiteX0" fmla="*/ 0 w 6717051"/>
              <a:gd name="connsiteY0" fmla="*/ 0 h 13318"/>
              <a:gd name="connsiteX1" fmla="*/ 6717051 w 6717051"/>
              <a:gd name="connsiteY1" fmla="*/ 0 h 13318"/>
            </a:gdLst>
            <a:ahLst/>
            <a:cxnLst>
              <a:cxn ang="0">
                <a:pos x="connsiteX0" y="connsiteY0"/>
              </a:cxn>
              <a:cxn ang="0">
                <a:pos x="connsiteX1" y="connsiteY1"/>
              </a:cxn>
            </a:cxnLst>
            <a:rect l="l" t="t" r="r" b="b"/>
            <a:pathLst>
              <a:path w="6717051" h="13318">
                <a:moveTo>
                  <a:pt x="0" y="0"/>
                </a:moveTo>
                <a:lnTo>
                  <a:pt x="6717051" y="0"/>
                </a:lnTo>
              </a:path>
            </a:pathLst>
          </a:custGeom>
          <a:ln w="9977" cap="sq">
            <a:solidFill>
              <a:srgbClr val="8B878B"/>
            </a:solidFill>
            <a:custDash>
              <a:ds d="150000" sp="150000"/>
            </a:custDash>
            <a:miter/>
          </a:ln>
        </p:spPr>
        <p:txBody>
          <a:bodyPr rtlCol="0" anchor="ctr"/>
          <a:lstStyle/>
          <a:p>
            <a:endParaRPr lang="en-US"/>
          </a:p>
        </p:txBody>
      </p:sp>
      <p:sp>
        <p:nvSpPr>
          <p:cNvPr id="65" name="Freeform 64">
            <a:extLst>
              <a:ext uri="{FF2B5EF4-FFF2-40B4-BE49-F238E27FC236}">
                <a16:creationId xmlns:a16="http://schemas.microsoft.com/office/drawing/2014/main" id="{CA0320B2-51C0-20DB-F8EE-3458EA3317DF}"/>
              </a:ext>
            </a:extLst>
          </p:cNvPr>
          <p:cNvSpPr/>
          <p:nvPr/>
        </p:nvSpPr>
        <p:spPr>
          <a:xfrm>
            <a:off x="2079127" y="1921893"/>
            <a:ext cx="13317" cy="3225231"/>
          </a:xfrm>
          <a:custGeom>
            <a:avLst/>
            <a:gdLst>
              <a:gd name="connsiteX0" fmla="*/ 0 w 13317"/>
              <a:gd name="connsiteY0" fmla="*/ 3225232 h 3225231"/>
              <a:gd name="connsiteX1" fmla="*/ 0 w 13317"/>
              <a:gd name="connsiteY1" fmla="*/ 0 h 3225231"/>
            </a:gdLst>
            <a:ahLst/>
            <a:cxnLst>
              <a:cxn ang="0">
                <a:pos x="connsiteX0" y="connsiteY0"/>
              </a:cxn>
              <a:cxn ang="0">
                <a:pos x="connsiteX1" y="connsiteY1"/>
              </a:cxn>
            </a:cxnLst>
            <a:rect l="l" t="t" r="r" b="b"/>
            <a:pathLst>
              <a:path w="13317" h="3225231">
                <a:moveTo>
                  <a:pt x="0" y="3225232"/>
                </a:moveTo>
                <a:lnTo>
                  <a:pt x="0" y="0"/>
                </a:lnTo>
              </a:path>
            </a:pathLst>
          </a:custGeom>
          <a:ln w="9977" cap="sq">
            <a:solidFill>
              <a:srgbClr val="231F20"/>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9BD84E-BD8D-0FD0-0317-036D63B31A25}"/>
              </a:ext>
            </a:extLst>
          </p:cNvPr>
          <p:cNvSpPr/>
          <p:nvPr/>
        </p:nvSpPr>
        <p:spPr>
          <a:xfrm>
            <a:off x="2012670" y="5147124"/>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391F52A-145C-ACB6-C6AA-F1AD832D8CF3}"/>
              </a:ext>
            </a:extLst>
          </p:cNvPr>
          <p:cNvSpPr/>
          <p:nvPr/>
        </p:nvSpPr>
        <p:spPr>
          <a:xfrm>
            <a:off x="2012670" y="4686434"/>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4DD6D11-9EF2-6C96-319F-65412ADC7EF2}"/>
              </a:ext>
            </a:extLst>
          </p:cNvPr>
          <p:cNvSpPr/>
          <p:nvPr/>
        </p:nvSpPr>
        <p:spPr>
          <a:xfrm>
            <a:off x="2012670" y="4225610"/>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E1B783C-4F33-D438-2576-7B95F493039C}"/>
              </a:ext>
            </a:extLst>
          </p:cNvPr>
          <p:cNvSpPr/>
          <p:nvPr/>
        </p:nvSpPr>
        <p:spPr>
          <a:xfrm>
            <a:off x="2012670" y="3764920"/>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7A11FA2-71D0-D02B-DB9E-54A6695EB8D5}"/>
              </a:ext>
            </a:extLst>
          </p:cNvPr>
          <p:cNvSpPr/>
          <p:nvPr/>
        </p:nvSpPr>
        <p:spPr>
          <a:xfrm>
            <a:off x="2012670" y="3304097"/>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5816F2-0EBB-40CC-B227-4A45758D204A}"/>
              </a:ext>
            </a:extLst>
          </p:cNvPr>
          <p:cNvSpPr/>
          <p:nvPr/>
        </p:nvSpPr>
        <p:spPr>
          <a:xfrm>
            <a:off x="2012670" y="2843406"/>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4EDC7D45-466B-E699-42A8-F3DE69497AD7}"/>
              </a:ext>
            </a:extLst>
          </p:cNvPr>
          <p:cNvSpPr/>
          <p:nvPr/>
        </p:nvSpPr>
        <p:spPr>
          <a:xfrm>
            <a:off x="2012670" y="2382583"/>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4409DBD-AA21-F190-EF3D-3E373A21B345}"/>
              </a:ext>
            </a:extLst>
          </p:cNvPr>
          <p:cNvSpPr/>
          <p:nvPr/>
        </p:nvSpPr>
        <p:spPr>
          <a:xfrm>
            <a:off x="2012670" y="1921893"/>
            <a:ext cx="66456" cy="13318"/>
          </a:xfrm>
          <a:custGeom>
            <a:avLst/>
            <a:gdLst>
              <a:gd name="connsiteX0" fmla="*/ 66457 w 66456"/>
              <a:gd name="connsiteY0" fmla="*/ 0 h 13318"/>
              <a:gd name="connsiteX1" fmla="*/ 0 w 66456"/>
              <a:gd name="connsiteY1" fmla="*/ 0 h 13318"/>
            </a:gdLst>
            <a:ahLst/>
            <a:cxnLst>
              <a:cxn ang="0">
                <a:pos x="connsiteX0" y="connsiteY0"/>
              </a:cxn>
              <a:cxn ang="0">
                <a:pos x="connsiteX1" y="connsiteY1"/>
              </a:cxn>
            </a:cxnLst>
            <a:rect l="l" t="t" r="r" b="b"/>
            <a:pathLst>
              <a:path w="66456" h="13318">
                <a:moveTo>
                  <a:pt x="66457" y="0"/>
                </a:moveTo>
                <a:lnTo>
                  <a:pt x="0" y="0"/>
                </a:lnTo>
              </a:path>
            </a:pathLst>
          </a:custGeom>
          <a:ln w="9977" cap="sq">
            <a:solidFill>
              <a:srgbClr val="231F20"/>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57E60E7-A3B9-F4B9-0599-D333CCF6914C}"/>
              </a:ext>
            </a:extLst>
          </p:cNvPr>
          <p:cNvSpPr/>
          <p:nvPr/>
        </p:nvSpPr>
        <p:spPr>
          <a:xfrm>
            <a:off x="4720080" y="54005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C49A6C"/>
          </a:solidFill>
          <a:ln w="1330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83A5E2F-2BD4-7D6D-8D37-687164A0BA02}"/>
              </a:ext>
            </a:extLst>
          </p:cNvPr>
          <p:cNvSpPr/>
          <p:nvPr/>
        </p:nvSpPr>
        <p:spPr>
          <a:xfrm>
            <a:off x="2242805" y="54005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2E414C"/>
          </a:solidFill>
          <a:ln w="1330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CF1087C-34A6-CD9C-950C-FB6E93EC0C21}"/>
              </a:ext>
            </a:extLst>
          </p:cNvPr>
          <p:cNvSpPr/>
          <p:nvPr/>
        </p:nvSpPr>
        <p:spPr>
          <a:xfrm>
            <a:off x="4720080" y="52199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A1A1A1"/>
          </a:solidFill>
          <a:ln w="1330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2A924FA-49D6-A57C-263F-52EE331544B7}"/>
              </a:ext>
            </a:extLst>
          </p:cNvPr>
          <p:cNvSpPr/>
          <p:nvPr/>
        </p:nvSpPr>
        <p:spPr>
          <a:xfrm>
            <a:off x="2242805" y="52199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F7941D"/>
          </a:solidFill>
          <a:ln w="1330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017F2A4-9188-8D27-97C2-9EC629E07303}"/>
              </a:ext>
            </a:extLst>
          </p:cNvPr>
          <p:cNvSpPr/>
          <p:nvPr/>
        </p:nvSpPr>
        <p:spPr>
          <a:xfrm>
            <a:off x="4720080" y="50393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782B29"/>
          </a:solidFill>
          <a:ln w="1330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3CD3CF5D-E1E2-0880-4BDE-DE9D832F41B9}"/>
              </a:ext>
            </a:extLst>
          </p:cNvPr>
          <p:cNvSpPr/>
          <p:nvPr/>
        </p:nvSpPr>
        <p:spPr>
          <a:xfrm>
            <a:off x="2242805" y="50393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CE76B0"/>
          </a:solidFill>
          <a:ln w="1330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643FACC-BE09-87B8-4B23-8F6EDCB5C23B}"/>
              </a:ext>
            </a:extLst>
          </p:cNvPr>
          <p:cNvSpPr/>
          <p:nvPr/>
        </p:nvSpPr>
        <p:spPr>
          <a:xfrm>
            <a:off x="4720080" y="48587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5F8298"/>
          </a:solidFill>
          <a:ln w="1330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A6108E2-E2D2-1E2A-1DBA-B5914272CBDB}"/>
              </a:ext>
            </a:extLst>
          </p:cNvPr>
          <p:cNvSpPr/>
          <p:nvPr/>
        </p:nvSpPr>
        <p:spPr>
          <a:xfrm>
            <a:off x="2242805" y="4858777"/>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9B7CB8"/>
          </a:solidFill>
          <a:ln w="1330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AE4F131-824A-C32D-2E60-2C865D9394C4}"/>
              </a:ext>
            </a:extLst>
          </p:cNvPr>
          <p:cNvSpPr/>
          <p:nvPr/>
        </p:nvSpPr>
        <p:spPr>
          <a:xfrm>
            <a:off x="4720080" y="4678176"/>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FFECCD"/>
          </a:solidFill>
          <a:ln w="1330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E53EC0D-A746-C781-E90D-0A60E60A3B3B}"/>
              </a:ext>
            </a:extLst>
          </p:cNvPr>
          <p:cNvSpPr/>
          <p:nvPr/>
        </p:nvSpPr>
        <p:spPr>
          <a:xfrm>
            <a:off x="2242805" y="4678176"/>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9CB4C3"/>
          </a:solidFill>
          <a:ln w="1330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E1AE2B1-628A-FB21-771F-6886EC7F120F}"/>
              </a:ext>
            </a:extLst>
          </p:cNvPr>
          <p:cNvSpPr/>
          <p:nvPr/>
        </p:nvSpPr>
        <p:spPr>
          <a:xfrm>
            <a:off x="4720080" y="4497576"/>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D99277"/>
          </a:solidFill>
          <a:ln w="1330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0C3677B-E5FB-2CA6-BD53-234ADF900818}"/>
              </a:ext>
            </a:extLst>
          </p:cNvPr>
          <p:cNvSpPr/>
          <p:nvPr/>
        </p:nvSpPr>
        <p:spPr>
          <a:xfrm>
            <a:off x="2242805" y="4497576"/>
            <a:ext cx="123457" cy="123596"/>
          </a:xfrm>
          <a:custGeom>
            <a:avLst/>
            <a:gdLst>
              <a:gd name="connsiteX0" fmla="*/ 0 w 123457"/>
              <a:gd name="connsiteY0" fmla="*/ 0 h 123596"/>
              <a:gd name="connsiteX1" fmla="*/ 123458 w 123457"/>
              <a:gd name="connsiteY1" fmla="*/ 0 h 123596"/>
              <a:gd name="connsiteX2" fmla="*/ 123458 w 123457"/>
              <a:gd name="connsiteY2" fmla="*/ 123597 h 123596"/>
              <a:gd name="connsiteX3" fmla="*/ 0 w 123457"/>
              <a:gd name="connsiteY3" fmla="*/ 123597 h 123596"/>
            </a:gdLst>
            <a:ahLst/>
            <a:cxnLst>
              <a:cxn ang="0">
                <a:pos x="connsiteX0" y="connsiteY0"/>
              </a:cxn>
              <a:cxn ang="0">
                <a:pos x="connsiteX1" y="connsiteY1"/>
              </a:cxn>
              <a:cxn ang="0">
                <a:pos x="connsiteX2" y="connsiteY2"/>
              </a:cxn>
              <a:cxn ang="0">
                <a:pos x="connsiteX3" y="connsiteY3"/>
              </a:cxn>
            </a:cxnLst>
            <a:rect l="l" t="t" r="r" b="b"/>
            <a:pathLst>
              <a:path w="123457" h="123596">
                <a:moveTo>
                  <a:pt x="0" y="0"/>
                </a:moveTo>
                <a:lnTo>
                  <a:pt x="123458" y="0"/>
                </a:lnTo>
                <a:lnTo>
                  <a:pt x="123458" y="123597"/>
                </a:lnTo>
                <a:lnTo>
                  <a:pt x="0" y="123597"/>
                </a:lnTo>
                <a:close/>
              </a:path>
            </a:pathLst>
          </a:custGeom>
          <a:solidFill>
            <a:srgbClr val="C6573B"/>
          </a:solidFill>
          <a:ln w="13302" cap="flat">
            <a:noFill/>
            <a:prstDash val="solid"/>
            <a:miter/>
          </a:ln>
        </p:spPr>
        <p:txBody>
          <a:bodyPr rtlCol="0" anchor="ctr"/>
          <a:lstStyle/>
          <a:p>
            <a:endParaRPr lang="en-US"/>
          </a:p>
        </p:txBody>
      </p:sp>
      <p:sp>
        <p:nvSpPr>
          <p:cNvPr id="46" name="TextBox 45">
            <a:extLst>
              <a:ext uri="{FF2B5EF4-FFF2-40B4-BE49-F238E27FC236}">
                <a16:creationId xmlns:a16="http://schemas.microsoft.com/office/drawing/2014/main" id="{16919179-703B-D6D4-9F7D-B378557FBCA4}"/>
              </a:ext>
            </a:extLst>
          </p:cNvPr>
          <p:cNvSpPr txBox="1"/>
          <p:nvPr/>
        </p:nvSpPr>
        <p:spPr>
          <a:xfrm>
            <a:off x="1621943" y="2235725"/>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20</a:t>
            </a:r>
          </a:p>
        </p:txBody>
      </p:sp>
      <p:sp>
        <p:nvSpPr>
          <p:cNvPr id="47" name="TextBox 46">
            <a:extLst>
              <a:ext uri="{FF2B5EF4-FFF2-40B4-BE49-F238E27FC236}">
                <a16:creationId xmlns:a16="http://schemas.microsoft.com/office/drawing/2014/main" id="{B33C608F-7572-8397-0034-9725A5819E66}"/>
              </a:ext>
            </a:extLst>
          </p:cNvPr>
          <p:cNvSpPr txBox="1"/>
          <p:nvPr/>
        </p:nvSpPr>
        <p:spPr>
          <a:xfrm>
            <a:off x="1621943" y="2698634"/>
            <a:ext cx="317507" cy="223394"/>
          </a:xfrm>
          <a:prstGeom prst="rect">
            <a:avLst/>
          </a:prstGeom>
          <a:noFill/>
        </p:spPr>
        <p:txBody>
          <a:bodyPr wrap="square" lIns="0" tIns="0" rIns="0" bIns="0" rtlCol="0">
            <a:spAutoFit/>
          </a:bodyPr>
          <a:lstStyle/>
          <a:p>
            <a:pPr algn="r">
              <a:lnSpc>
                <a:spcPct val="136000"/>
              </a:lnSpc>
            </a:pPr>
            <a:r>
              <a:rPr lang="en-GB" sz="1200" dirty="0">
                <a:latin typeface="Arial" panose="020B0604020202020204" pitchFamily="34" charset="0"/>
                <a:ea typeface="Aileron" charset="0"/>
                <a:cs typeface="Arial" panose="020B0604020202020204" pitchFamily="34" charset="0"/>
              </a:rPr>
              <a:t>0</a:t>
            </a:r>
          </a:p>
        </p:txBody>
      </p:sp>
      <p:sp>
        <p:nvSpPr>
          <p:cNvPr id="2" name="TextBox 1">
            <a:extLst>
              <a:ext uri="{FF2B5EF4-FFF2-40B4-BE49-F238E27FC236}">
                <a16:creationId xmlns:a16="http://schemas.microsoft.com/office/drawing/2014/main" id="{7FB6CE1D-3F1E-0326-5834-A10616B59988}"/>
              </a:ext>
            </a:extLst>
          </p:cNvPr>
          <p:cNvSpPr txBox="1"/>
          <p:nvPr/>
        </p:nvSpPr>
        <p:spPr>
          <a:xfrm>
            <a:off x="8485862" y="5085184"/>
            <a:ext cx="274434" cy="369332"/>
          </a:xfrm>
          <a:prstGeom prst="rect">
            <a:avLst/>
          </a:prstGeom>
          <a:noFill/>
        </p:spPr>
        <p:txBody>
          <a:bodyPr wrap="none" rtlCol="0">
            <a:spAutoFit/>
          </a:bodyPr>
          <a:lstStyle/>
          <a:p>
            <a:r>
              <a:rPr lang="en-GB" noProof="0" dirty="0">
                <a:solidFill>
                  <a:srgbClr val="505050"/>
                </a:solidFill>
                <a:latin typeface="Arial" panose="020B0604020202020204" pitchFamily="34" charset="0"/>
                <a:ea typeface="Aileron" charset="0"/>
                <a:cs typeface="Arial" panose="020B0604020202020204" pitchFamily="34" charset="0"/>
              </a:rPr>
              <a:t>*</a:t>
            </a:r>
          </a:p>
        </p:txBody>
      </p:sp>
      <p:sp>
        <p:nvSpPr>
          <p:cNvPr id="3" name="TextBox 2">
            <a:extLst>
              <a:ext uri="{FF2B5EF4-FFF2-40B4-BE49-F238E27FC236}">
                <a16:creationId xmlns:a16="http://schemas.microsoft.com/office/drawing/2014/main" id="{5718D6A7-45CD-B710-0C55-A5C70D71A8AB}"/>
              </a:ext>
            </a:extLst>
          </p:cNvPr>
          <p:cNvSpPr txBox="1"/>
          <p:nvPr/>
        </p:nvSpPr>
        <p:spPr>
          <a:xfrm>
            <a:off x="7116542" y="4482894"/>
            <a:ext cx="274434" cy="369332"/>
          </a:xfrm>
          <a:prstGeom prst="rect">
            <a:avLst/>
          </a:prstGeom>
          <a:noFill/>
        </p:spPr>
        <p:txBody>
          <a:bodyPr wrap="none" rtlCol="0">
            <a:spAutoFit/>
          </a:bodyPr>
          <a:lstStyle/>
          <a:p>
            <a:r>
              <a:rPr lang="en-GB" noProof="0" dirty="0">
                <a:solidFill>
                  <a:srgbClr val="505050"/>
                </a:solidFill>
                <a:latin typeface="Arial" panose="020B0604020202020204" pitchFamily="34" charset="0"/>
                <a:ea typeface="Aileron" charset="0"/>
                <a:cs typeface="Arial" panose="020B0604020202020204" pitchFamily="34" charset="0"/>
              </a:rPr>
              <a:t>*</a:t>
            </a:r>
          </a:p>
        </p:txBody>
      </p:sp>
      <p:sp>
        <p:nvSpPr>
          <p:cNvPr id="6" name="TextBox 5">
            <a:extLst>
              <a:ext uri="{FF2B5EF4-FFF2-40B4-BE49-F238E27FC236}">
                <a16:creationId xmlns:a16="http://schemas.microsoft.com/office/drawing/2014/main" id="{C3732460-901C-103B-7668-37DA896D321D}"/>
              </a:ext>
            </a:extLst>
          </p:cNvPr>
          <p:cNvSpPr txBox="1"/>
          <p:nvPr/>
        </p:nvSpPr>
        <p:spPr>
          <a:xfrm>
            <a:off x="6663013" y="4301563"/>
            <a:ext cx="274434" cy="369332"/>
          </a:xfrm>
          <a:prstGeom prst="rect">
            <a:avLst/>
          </a:prstGeom>
          <a:noFill/>
        </p:spPr>
        <p:txBody>
          <a:bodyPr wrap="none" rtlCol="0">
            <a:spAutoFit/>
          </a:bodyPr>
          <a:lstStyle/>
          <a:p>
            <a:r>
              <a:rPr lang="en-GB" noProof="0" dirty="0">
                <a:solidFill>
                  <a:srgbClr val="505050"/>
                </a:solidFill>
                <a:latin typeface="Arial" panose="020B0604020202020204" pitchFamily="34" charset="0"/>
                <a:ea typeface="Aileron" charset="0"/>
                <a:cs typeface="Arial" panose="020B0604020202020204" pitchFamily="34" charset="0"/>
              </a:rPr>
              <a:t>*</a:t>
            </a:r>
          </a:p>
        </p:txBody>
      </p:sp>
      <p:sp>
        <p:nvSpPr>
          <p:cNvPr id="8" name="TextBox 7">
            <a:extLst>
              <a:ext uri="{FF2B5EF4-FFF2-40B4-BE49-F238E27FC236}">
                <a16:creationId xmlns:a16="http://schemas.microsoft.com/office/drawing/2014/main" id="{B787BB28-3352-25CF-2730-B56BBE7E49F0}"/>
              </a:ext>
            </a:extLst>
          </p:cNvPr>
          <p:cNvSpPr txBox="1"/>
          <p:nvPr/>
        </p:nvSpPr>
        <p:spPr>
          <a:xfrm>
            <a:off x="6207007" y="4194862"/>
            <a:ext cx="274434" cy="369332"/>
          </a:xfrm>
          <a:prstGeom prst="rect">
            <a:avLst/>
          </a:prstGeom>
          <a:noFill/>
        </p:spPr>
        <p:txBody>
          <a:bodyPr wrap="none" rtlCol="0">
            <a:spAutoFit/>
          </a:bodyPr>
          <a:lstStyle/>
          <a:p>
            <a:r>
              <a:rPr lang="en-GB" noProof="0" dirty="0">
                <a:solidFill>
                  <a:srgbClr val="505050"/>
                </a:solidFill>
                <a:latin typeface="Arial" panose="020B0604020202020204" pitchFamily="34" charset="0"/>
                <a:ea typeface="Aileron" charset="0"/>
                <a:cs typeface="Arial" panose="020B0604020202020204" pitchFamily="34" charset="0"/>
              </a:rPr>
              <a:t>*</a:t>
            </a:r>
          </a:p>
        </p:txBody>
      </p:sp>
      <p:sp>
        <p:nvSpPr>
          <p:cNvPr id="9" name="TextBox 8">
            <a:extLst>
              <a:ext uri="{FF2B5EF4-FFF2-40B4-BE49-F238E27FC236}">
                <a16:creationId xmlns:a16="http://schemas.microsoft.com/office/drawing/2014/main" id="{B8C61D54-A7CB-EC3E-D508-6D54C3C9B329}"/>
              </a:ext>
            </a:extLst>
          </p:cNvPr>
          <p:cNvSpPr txBox="1"/>
          <p:nvPr/>
        </p:nvSpPr>
        <p:spPr>
          <a:xfrm>
            <a:off x="4828097" y="3789040"/>
            <a:ext cx="249485" cy="369332"/>
          </a:xfrm>
          <a:prstGeom prst="rect">
            <a:avLst/>
          </a:prstGeom>
          <a:noFill/>
        </p:spPr>
        <p:txBody>
          <a:bodyPr wrap="none" rtlCol="0">
            <a:spAutoFit/>
          </a:bodyPr>
          <a:lstStyle/>
          <a:p>
            <a:r>
              <a:rPr lang="en-GB" noProof="0" dirty="0">
                <a:solidFill>
                  <a:srgbClr val="505050"/>
                </a:solidFill>
                <a:latin typeface="Arial" panose="020B0604020202020204" pitchFamily="34" charset="0"/>
                <a:ea typeface="Aileron" charset="0"/>
                <a:cs typeface="Arial" panose="020B0604020202020204" pitchFamily="34" charset="0"/>
              </a:rPr>
              <a:t>*</a:t>
            </a:r>
          </a:p>
        </p:txBody>
      </p:sp>
    </p:spTree>
    <p:custDataLst>
      <p:tags r:id="rId1"/>
    </p:custDataLst>
    <p:extLst>
      <p:ext uri="{BB962C8B-B14F-4D97-AF65-F5344CB8AC3E}">
        <p14:creationId xmlns:p14="http://schemas.microsoft.com/office/powerpoint/2010/main" val="300455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68F52-F642-435C-9993-DF8D62F7796A}"/>
            </a:ext>
          </a:extLst>
        </p:cNvPr>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F18E5C44-306B-B5D1-8D8A-47C676638E53}"/>
              </a:ext>
            </a:extLst>
          </p:cNvPr>
          <p:cNvGraphicFramePr>
            <a:graphicFrameLocks noGrp="1"/>
          </p:cNvGraphicFramePr>
          <p:nvPr>
            <p:ph sz="quarter" idx="12"/>
            <p:extLst>
              <p:ext uri="{D42A27DB-BD31-4B8C-83A1-F6EECF244321}">
                <p14:modId xmlns:p14="http://schemas.microsoft.com/office/powerpoint/2010/main" val="991705838"/>
              </p:ext>
            </p:extLst>
          </p:nvPr>
        </p:nvGraphicFramePr>
        <p:xfrm>
          <a:off x="620713" y="908720"/>
          <a:ext cx="10963275" cy="5245776"/>
        </p:xfrm>
        <a:graphic>
          <a:graphicData uri="http://schemas.openxmlformats.org/drawingml/2006/table">
            <a:tbl>
              <a:tblPr firstRow="1" bandRow="1">
                <a:tableStyleId>{5C22544A-7EE6-4342-B048-85BDC9FD1C3A}</a:tableStyleId>
              </a:tblPr>
              <a:tblGrid>
                <a:gridCol w="4035127">
                  <a:extLst>
                    <a:ext uri="{9D8B030D-6E8A-4147-A177-3AD203B41FA5}">
                      <a16:colId xmlns:a16="http://schemas.microsoft.com/office/drawing/2014/main" val="1208260642"/>
                    </a:ext>
                  </a:extLst>
                </a:gridCol>
                <a:gridCol w="1732037">
                  <a:extLst>
                    <a:ext uri="{9D8B030D-6E8A-4147-A177-3AD203B41FA5}">
                      <a16:colId xmlns:a16="http://schemas.microsoft.com/office/drawing/2014/main" val="3380789546"/>
                    </a:ext>
                  </a:extLst>
                </a:gridCol>
                <a:gridCol w="1732037">
                  <a:extLst>
                    <a:ext uri="{9D8B030D-6E8A-4147-A177-3AD203B41FA5}">
                      <a16:colId xmlns:a16="http://schemas.microsoft.com/office/drawing/2014/main" val="179867878"/>
                    </a:ext>
                  </a:extLst>
                </a:gridCol>
                <a:gridCol w="1732037">
                  <a:extLst>
                    <a:ext uri="{9D8B030D-6E8A-4147-A177-3AD203B41FA5}">
                      <a16:colId xmlns:a16="http://schemas.microsoft.com/office/drawing/2014/main" val="1670669615"/>
                    </a:ext>
                  </a:extLst>
                </a:gridCol>
                <a:gridCol w="1732037">
                  <a:extLst>
                    <a:ext uri="{9D8B030D-6E8A-4147-A177-3AD203B41FA5}">
                      <a16:colId xmlns:a16="http://schemas.microsoft.com/office/drawing/2014/main" val="2038633373"/>
                    </a:ext>
                  </a:extLst>
                </a:gridCol>
              </a:tblGrid>
              <a:tr h="0">
                <a:tc rowSpan="4">
                  <a:txBody>
                    <a:bodyPr/>
                    <a:lstStyle/>
                    <a:p>
                      <a:pPr algn="l">
                        <a:lnSpc>
                          <a:spcPct val="90000"/>
                        </a:lnSpc>
                      </a:pPr>
                      <a:r>
                        <a:rPr lang="en-GB" sz="1200" b="1" noProof="0" dirty="0">
                          <a:solidFill>
                            <a:schemeClr val="bg1"/>
                          </a:solidFill>
                          <a:latin typeface="Arial" panose="020B0604020202020204" pitchFamily="34" charset="0"/>
                          <a:cs typeface="Arial" panose="020B0604020202020204" pitchFamily="34" charset="0"/>
                        </a:rPr>
                        <a:t>Event</a:t>
                      </a:r>
                    </a:p>
                  </a:txBody>
                  <a:tcPr>
                    <a:lnB w="38100" cap="flat" cmpd="sng" algn="ctr">
                      <a:solidFill>
                        <a:schemeClr val="bg1"/>
                      </a:solidFill>
                      <a:prstDash val="solid"/>
                      <a:round/>
                      <a:headEnd type="none" w="med" len="med"/>
                      <a:tailEnd type="none" w="med" len="med"/>
                    </a:lnB>
                    <a:solidFill>
                      <a:schemeClr val="accent1"/>
                    </a:solidFill>
                  </a:tcPr>
                </a:tc>
                <a:tc gridSpan="4">
                  <a:txBody>
                    <a:bodyPr/>
                    <a:lstStyle/>
                    <a:p>
                      <a:pPr algn="ctr">
                        <a:lnSpc>
                          <a:spcPct val="90000"/>
                        </a:lnSpc>
                      </a:pPr>
                      <a:r>
                        <a:rPr lang="en-GB" sz="1200" b="1" i="1" noProof="0" dirty="0">
                          <a:solidFill>
                            <a:schemeClr val="bg1"/>
                          </a:solidFill>
                          <a:latin typeface="Arial" panose="020B0604020202020204" pitchFamily="34" charset="0"/>
                          <a:cs typeface="Arial" panose="020B0604020202020204" pitchFamily="34" charset="0"/>
                        </a:rPr>
                        <a:t>NTRK-</a:t>
                      </a:r>
                      <a:r>
                        <a:rPr lang="en-GB" sz="1200" b="1" i="0" noProof="0" dirty="0">
                          <a:solidFill>
                            <a:schemeClr val="bg1"/>
                          </a:solidFill>
                          <a:latin typeface="Arial" panose="020B0604020202020204" pitchFamily="34" charset="0"/>
                          <a:cs typeface="Arial" panose="020B0604020202020204" pitchFamily="34" charset="0"/>
                        </a:rPr>
                        <a:t>positive</a:t>
                      </a:r>
                      <a:r>
                        <a:rPr lang="en-GB" sz="1200" b="1" noProof="0" dirty="0">
                          <a:solidFill>
                            <a:schemeClr val="bg1"/>
                          </a:solidFill>
                          <a:latin typeface="Arial" panose="020B0604020202020204" pitchFamily="34" charset="0"/>
                          <a:cs typeface="Arial" panose="020B0604020202020204" pitchFamily="34" charset="0"/>
                        </a:rPr>
                        <a:t> cohorts (N=144)</a:t>
                      </a:r>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2913209821"/>
                  </a:ext>
                </a:extLst>
              </a:tr>
              <a:tr h="0">
                <a:tc v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accent1"/>
                    </a:solidFill>
                  </a:tcPr>
                </a:tc>
                <a:tc gridSpan="2">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Treatment-emergent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2">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Treatment-related</a:t>
                      </a:r>
                    </a:p>
                  </a:txBody>
                  <a:tcPr>
                    <a:lnT w="12700" cap="flat" cmpd="sng" algn="ctr">
                      <a:solidFill>
                        <a:schemeClr val="bg1"/>
                      </a:solidFill>
                      <a:prstDash val="solid"/>
                      <a:round/>
                      <a:headEnd type="none" w="med" len="med"/>
                      <a:tailEnd type="none" w="med" len="med"/>
                    </a:lnT>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4129401514"/>
                  </a:ext>
                </a:extLst>
              </a:tr>
              <a:tr h="0">
                <a:tc v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Any grade</a:t>
                      </a:r>
                    </a:p>
                  </a:txBody>
                  <a:tcPr>
                    <a:lnL w="12700" cap="flat" cmpd="sng" algn="ctr">
                      <a:solidFill>
                        <a:schemeClr val="bg1"/>
                      </a:solidFill>
                      <a:prstDash val="solid"/>
                      <a:round/>
                      <a:headEnd type="none" w="med" len="med"/>
                      <a:tailEnd type="none" w="med" len="med"/>
                    </a:lnL>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Grade ≥3</a:t>
                      </a:r>
                    </a:p>
                  </a:txBody>
                  <a:tcPr>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Any grade</a:t>
                      </a:r>
                    </a:p>
                  </a:txBody>
                  <a:tcPr>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Grade ≥3</a:t>
                      </a:r>
                    </a:p>
                  </a:txBody>
                  <a:tcPr>
                    <a:solidFill>
                      <a:schemeClr val="accent1"/>
                    </a:solidFill>
                  </a:tcPr>
                </a:tc>
                <a:extLst>
                  <a:ext uri="{0D108BD9-81ED-4DB2-BD59-A6C34878D82A}">
                    <a16:rowId xmlns:a16="http://schemas.microsoft.com/office/drawing/2014/main" val="711474217"/>
                  </a:ext>
                </a:extLst>
              </a:tr>
              <a:tr h="0">
                <a:tc v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4">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Number of patients (%)</a:t>
                      </a: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164078896"/>
                  </a:ext>
                </a:extLst>
              </a:tr>
              <a:tr h="0">
                <a:tc>
                  <a:txBody>
                    <a:bodyPr/>
                    <a:lstStyle/>
                    <a:p>
                      <a:pPr>
                        <a:lnSpc>
                          <a:spcPct val="90000"/>
                        </a:lnSpc>
                      </a:pPr>
                      <a:r>
                        <a:rPr lang="en-GB" sz="1200" noProof="0" dirty="0">
                          <a:latin typeface="Arial" panose="020B0604020202020204" pitchFamily="34" charset="0"/>
                          <a:cs typeface="Arial" panose="020B0604020202020204" pitchFamily="34" charset="0"/>
                        </a:rPr>
                        <a:t>Any event</a:t>
                      </a:r>
                    </a:p>
                  </a:txBody>
                  <a:tcPr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143 (99)</a:t>
                      </a:r>
                    </a:p>
                  </a:txBody>
                  <a:tcPr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83 (58)</a:t>
                      </a:r>
                    </a:p>
                  </a:txBody>
                  <a:tcPr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139 (97)</a:t>
                      </a:r>
                    </a:p>
                  </a:txBody>
                  <a:tcPr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49 (34)</a:t>
                      </a:r>
                    </a:p>
                  </a:txBody>
                  <a:tcPr marT="28800" marB="28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52272518"/>
                  </a:ext>
                </a:extLst>
              </a:tr>
              <a:tr h="0">
                <a:tc gridSpan="5">
                  <a:txBody>
                    <a:bodyPr/>
                    <a:lstStyle/>
                    <a:p>
                      <a:pPr>
                        <a:lnSpc>
                          <a:spcPct val="90000"/>
                        </a:lnSpc>
                      </a:pPr>
                      <a:r>
                        <a:rPr lang="en-GB" sz="1200" noProof="0" dirty="0">
                          <a:latin typeface="Arial" panose="020B0604020202020204" pitchFamily="34" charset="0"/>
                          <a:cs typeface="Arial" panose="020B0604020202020204" pitchFamily="34" charset="0"/>
                        </a:rPr>
                        <a:t>Event occurring in ≥15% patients</a:t>
                      </a:r>
                    </a:p>
                  </a:txBody>
                  <a:tcPr marT="28800" marB="28800"/>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28800" marB="28800"/>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28800" marB="28800"/>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28800" marB="28800"/>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1536467894"/>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Dizziness</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90 (63)</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7 (5)</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83 (58)</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7 (5)</a:t>
                      </a:r>
                    </a:p>
                  </a:txBody>
                  <a:tcPr marT="28800" marB="28800"/>
                </a:tc>
                <a:extLst>
                  <a:ext uri="{0D108BD9-81ED-4DB2-BD59-A6C34878D82A}">
                    <a16:rowId xmlns:a16="http://schemas.microsoft.com/office/drawing/2014/main" val="1201861383"/>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Dysgeusia</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81 (56)</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78 (54)</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2973426691"/>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Constipation</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59 (41)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39 (27)</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2912837579"/>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Anaemia</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59 (41)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16 (11)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43 (30)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9 (6)</a:t>
                      </a:r>
                    </a:p>
                  </a:txBody>
                  <a:tcPr marT="28800" marB="28800"/>
                </a:tc>
                <a:extLst>
                  <a:ext uri="{0D108BD9-81ED-4DB2-BD59-A6C34878D82A}">
                    <a16:rowId xmlns:a16="http://schemas.microsoft.com/office/drawing/2014/main" val="1029601456"/>
                  </a:ext>
                </a:extLst>
              </a:tr>
              <a:tr h="0">
                <a:tc>
                  <a:txBody>
                    <a:bodyPr/>
                    <a:lstStyle/>
                    <a:p>
                      <a:pPr marL="0" indent="185738">
                        <a:lnSpc>
                          <a:spcPct val="90000"/>
                        </a:lnSpc>
                        <a:tabLst/>
                      </a:pPr>
                      <a:r>
                        <a:rPr lang="en-GB" sz="1200" noProof="0" dirty="0" err="1">
                          <a:latin typeface="Arial" panose="020B0604020202020204" pitchFamily="34" charset="0"/>
                          <a:cs typeface="Arial" panose="020B0604020202020204" pitchFamily="34" charset="0"/>
                        </a:rPr>
                        <a:t>Paresthesia</a:t>
                      </a:r>
                      <a:endParaRPr lang="en-GB" sz="1200" noProof="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51 (35)</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44 (31)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T="28800" marB="28800"/>
                </a:tc>
                <a:extLst>
                  <a:ext uri="{0D108BD9-81ED-4DB2-BD59-A6C34878D82A}">
                    <a16:rowId xmlns:a16="http://schemas.microsoft.com/office/drawing/2014/main" val="738904964"/>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Dyspnea</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44 (31)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6 (4)</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3331571711"/>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Fatigue</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42 (29)</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 (2)</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28 (19)</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 (2)</a:t>
                      </a:r>
                    </a:p>
                  </a:txBody>
                  <a:tcPr marT="28800" marB="28800"/>
                </a:tc>
                <a:extLst>
                  <a:ext uri="{0D108BD9-81ED-4DB2-BD59-A6C34878D82A}">
                    <a16:rowId xmlns:a16="http://schemas.microsoft.com/office/drawing/2014/main" val="3234321069"/>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Increased alanine aminotransferase level</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27 (19)</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 (1)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20 (14)</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 (1)</a:t>
                      </a:r>
                    </a:p>
                  </a:txBody>
                  <a:tcPr marT="28800" marB="28800"/>
                </a:tc>
                <a:extLst>
                  <a:ext uri="{0D108BD9-81ED-4DB2-BD59-A6C34878D82A}">
                    <a16:rowId xmlns:a16="http://schemas.microsoft.com/office/drawing/2014/main" val="1898959955"/>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Ataxia</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34 (24)</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33 (23)</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137964200"/>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Muscular weakness</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28 (19)</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 (2)</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23 (16)</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 (1)</a:t>
                      </a:r>
                    </a:p>
                  </a:txBody>
                  <a:tcPr marT="28800" marB="28800"/>
                </a:tc>
                <a:extLst>
                  <a:ext uri="{0D108BD9-81ED-4DB2-BD59-A6C34878D82A}">
                    <a16:rowId xmlns:a16="http://schemas.microsoft.com/office/drawing/2014/main" val="1491992363"/>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Increased aspartate aminotransferase level</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27 (19)</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6 (4)</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21 (15)</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 (2)</a:t>
                      </a:r>
                    </a:p>
                  </a:txBody>
                  <a:tcPr marT="28800" marB="28800"/>
                </a:tc>
                <a:extLst>
                  <a:ext uri="{0D108BD9-81ED-4DB2-BD59-A6C34878D82A}">
                    <a16:rowId xmlns:a16="http://schemas.microsoft.com/office/drawing/2014/main" val="2226058741"/>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Nausea</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31 (22)</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 (1)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18 (13)</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T="28800" marB="28800"/>
                </a:tc>
                <a:extLst>
                  <a:ext uri="{0D108BD9-81ED-4DB2-BD59-A6C34878D82A}">
                    <a16:rowId xmlns:a16="http://schemas.microsoft.com/office/drawing/2014/main" val="590875680"/>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Headache</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28 (19)</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3980072124"/>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Cough</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29 (20)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3996401768"/>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Increased blood creatinine phosphokinase level</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29 (20)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4 (3)</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25 (17)</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4 (3)</a:t>
                      </a:r>
                    </a:p>
                  </a:txBody>
                  <a:tcPr marT="28800" marB="28800"/>
                </a:tc>
                <a:extLst>
                  <a:ext uri="{0D108BD9-81ED-4DB2-BD59-A6C34878D82A}">
                    <a16:rowId xmlns:a16="http://schemas.microsoft.com/office/drawing/2014/main" val="527917831"/>
                  </a:ext>
                </a:extLst>
              </a:tr>
              <a:tr h="0">
                <a:tc>
                  <a:txBody>
                    <a:bodyPr/>
                    <a:lstStyle/>
                    <a:p>
                      <a:pPr marL="0" indent="185738">
                        <a:lnSpc>
                          <a:spcPct val="90000"/>
                        </a:lnSpc>
                        <a:tabLst/>
                      </a:pPr>
                      <a:r>
                        <a:rPr lang="en-GB" sz="1200" noProof="0" dirty="0">
                          <a:latin typeface="Arial" panose="020B0604020202020204" pitchFamily="34" charset="0"/>
                          <a:cs typeface="Arial" panose="020B0604020202020204" pitchFamily="34" charset="0"/>
                        </a:rPr>
                        <a:t>Arthralgia</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18 (13)</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1450808414"/>
                  </a:ext>
                </a:extLst>
              </a:tr>
              <a:tr h="0">
                <a:tc>
                  <a:txBody>
                    <a:bodyPr/>
                    <a:lstStyle/>
                    <a:p>
                      <a:pPr marL="0" indent="185738">
                        <a:lnSpc>
                          <a:spcPct val="90000"/>
                        </a:lnSpc>
                        <a:tabLst/>
                      </a:pPr>
                      <a:r>
                        <a:rPr lang="en-GB" sz="1200" noProof="0" dirty="0" err="1">
                          <a:latin typeface="Arial" panose="020B0604020202020204" pitchFamily="34" charset="0"/>
                          <a:cs typeface="Arial" panose="020B0604020202020204" pitchFamily="34" charset="0"/>
                        </a:rPr>
                        <a:t>Diarrhea</a:t>
                      </a:r>
                      <a:endParaRPr lang="en-GB" sz="1200" noProof="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33 (23)</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4 (3)</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954982174"/>
                  </a:ext>
                </a:extLst>
              </a:tr>
            </a:tbl>
          </a:graphicData>
        </a:graphic>
      </p:graphicFrame>
      <p:sp>
        <p:nvSpPr>
          <p:cNvPr id="15" name="Title 1">
            <a:extLst>
              <a:ext uri="{FF2B5EF4-FFF2-40B4-BE49-F238E27FC236}">
                <a16:creationId xmlns:a16="http://schemas.microsoft.com/office/drawing/2014/main" id="{E4DE430F-64DA-53E4-D205-62A6F368D53F}"/>
              </a:ext>
            </a:extLst>
          </p:cNvPr>
          <p:cNvSpPr>
            <a:spLocks noGrp="1"/>
          </p:cNvSpPr>
          <p:nvPr>
            <p:ph type="title"/>
          </p:nvPr>
        </p:nvSpPr>
        <p:spPr>
          <a:xfrm>
            <a:off x="632526" y="259200"/>
            <a:ext cx="11381455" cy="864000"/>
          </a:xfrm>
        </p:spPr>
        <p:txBody>
          <a:bodyPr>
            <a:normAutofit/>
          </a:bodyPr>
          <a:lstStyle/>
          <a:p>
            <a:r>
              <a:rPr lang="en-US" sz="2600" dirty="0"/>
              <a:t>2</a:t>
            </a:r>
            <a:r>
              <a:rPr lang="en-US" sz="2600" baseline="30000" dirty="0"/>
              <a:t>nd</a:t>
            </a:r>
            <a:r>
              <a:rPr lang="en-US" sz="2600" dirty="0"/>
              <a:t> Generation TRK</a:t>
            </a:r>
            <a:r>
              <a:rPr lang="en-US" sz="2600" cap="none" dirty="0"/>
              <a:t> INHIBITOR</a:t>
            </a:r>
            <a:r>
              <a:rPr lang="en-US" sz="2600" dirty="0"/>
              <a:t>: </a:t>
            </a:r>
            <a:r>
              <a:rPr lang="en-US" sz="2600" dirty="0" err="1"/>
              <a:t>repotrectinib</a:t>
            </a:r>
            <a:r>
              <a:rPr lang="en-US" sz="2600" dirty="0"/>
              <a:t> safety </a:t>
            </a:r>
            <a:r>
              <a:rPr lang="en-US" sz="2600" dirty="0" err="1"/>
              <a:t>profile</a:t>
            </a:r>
            <a:r>
              <a:rPr lang="en-US" sz="2600" cap="none" baseline="30000" dirty="0" err="1"/>
              <a:t>a</a:t>
            </a:r>
            <a:endParaRPr lang="en-US" sz="2600" baseline="30000" dirty="0"/>
          </a:p>
        </p:txBody>
      </p:sp>
      <p:sp>
        <p:nvSpPr>
          <p:cNvPr id="9" name="Content Placeholder 8">
            <a:extLst>
              <a:ext uri="{FF2B5EF4-FFF2-40B4-BE49-F238E27FC236}">
                <a16:creationId xmlns:a16="http://schemas.microsoft.com/office/drawing/2014/main" id="{73B7F295-6BE1-3E4D-08B0-DB69E35F8419}"/>
              </a:ext>
            </a:extLst>
          </p:cNvPr>
          <p:cNvSpPr>
            <a:spLocks noGrp="1"/>
          </p:cNvSpPr>
          <p:nvPr>
            <p:ph sz="quarter" idx="15"/>
          </p:nvPr>
        </p:nvSpPr>
        <p:spPr>
          <a:xfrm>
            <a:off x="620183" y="6356351"/>
            <a:ext cx="10180339" cy="365125"/>
          </a:xfrm>
        </p:spPr>
        <p:txBody>
          <a:bodyPr anchor="b" anchorCtr="0"/>
          <a:lstStyle/>
          <a:p>
            <a:r>
              <a:rPr lang="en-GB" baseline="30000" dirty="0">
                <a:solidFill>
                  <a:schemeClr val="tx2"/>
                </a:solidFill>
              </a:rPr>
              <a:t>a </a:t>
            </a:r>
            <a:r>
              <a:rPr lang="en-GB" dirty="0">
                <a:solidFill>
                  <a:schemeClr val="tx2"/>
                </a:solidFill>
              </a:rPr>
              <a:t>Adverse events  in patients who received at least one dose of </a:t>
            </a:r>
            <a:r>
              <a:rPr lang="en-GB" dirty="0" err="1">
                <a:solidFill>
                  <a:schemeClr val="tx2"/>
                </a:solidFill>
              </a:rPr>
              <a:t>repotrectinib</a:t>
            </a:r>
            <a:endParaRPr lang="en-GB" dirty="0">
              <a:solidFill>
                <a:schemeClr val="tx2"/>
              </a:solidFill>
            </a:endParaRPr>
          </a:p>
          <a:p>
            <a:pPr lvl="0"/>
            <a:r>
              <a:rPr lang="en-GB" dirty="0">
                <a:solidFill>
                  <a:schemeClr val="tx2"/>
                </a:solidFill>
                <a:sym typeface="Arial"/>
              </a:rPr>
              <a:t>Besse B, et al. Nat Med. 2026;32:682-9</a:t>
            </a:r>
          </a:p>
        </p:txBody>
      </p:sp>
    </p:spTree>
    <p:custDataLst>
      <p:tags r:id="rId1"/>
    </p:custDataLst>
    <p:extLst>
      <p:ext uri="{BB962C8B-B14F-4D97-AF65-F5344CB8AC3E}">
        <p14:creationId xmlns:p14="http://schemas.microsoft.com/office/powerpoint/2010/main" val="370392432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81CF3-337F-28FC-CDDD-FD68542F49F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4DE56-D985-D3C3-6A48-DB9DD307E2C0}"/>
              </a:ext>
            </a:extLst>
          </p:cNvPr>
          <p:cNvSpPr>
            <a:spLocks noGrp="1"/>
          </p:cNvSpPr>
          <p:nvPr>
            <p:ph type="sldNum" sz="quarter" idx="4"/>
          </p:nvPr>
        </p:nvSpPr>
        <p:spPr/>
        <p:txBody>
          <a:bodyPr/>
          <a:lstStyle/>
          <a:p>
            <a:fld id="{FCE43C0F-8A7B-3A4B-9DB5-B3472E36E833}" type="slidenum">
              <a:rPr lang="en-GB" smtClean="0"/>
              <a:pPr/>
              <a:t>39</a:t>
            </a:fld>
            <a:endParaRPr lang="en-GB" dirty="0"/>
          </a:p>
        </p:txBody>
      </p:sp>
      <p:grpSp>
        <p:nvGrpSpPr>
          <p:cNvPr id="22" name="Group 21">
            <a:extLst>
              <a:ext uri="{FF2B5EF4-FFF2-40B4-BE49-F238E27FC236}">
                <a16:creationId xmlns:a16="http://schemas.microsoft.com/office/drawing/2014/main" id="{380B99DC-6235-D9F7-BED6-EE8AC14F5EE6}"/>
              </a:ext>
            </a:extLst>
          </p:cNvPr>
          <p:cNvGrpSpPr/>
          <p:nvPr/>
        </p:nvGrpSpPr>
        <p:grpSpPr>
          <a:xfrm>
            <a:off x="3370071" y="980728"/>
            <a:ext cx="4933997" cy="4551511"/>
            <a:chOff x="-1320824" y="2060848"/>
            <a:chExt cx="5013176" cy="5013176"/>
          </a:xfrm>
        </p:grpSpPr>
        <p:pic>
          <p:nvPicPr>
            <p:cNvPr id="16" name="Graphic 15">
              <a:extLst>
                <a:ext uri="{FF2B5EF4-FFF2-40B4-BE49-F238E27FC236}">
                  <a16:creationId xmlns:a16="http://schemas.microsoft.com/office/drawing/2014/main" id="{88CFE81B-0D31-A0BB-DB86-FC78B2831D8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20824" y="2060848"/>
              <a:ext cx="5013176" cy="5013176"/>
            </a:xfrm>
            <a:prstGeom prst="rect">
              <a:avLst/>
            </a:prstGeom>
          </p:spPr>
        </p:pic>
        <p:pic>
          <p:nvPicPr>
            <p:cNvPr id="21" name="Picture 20" descr="A brown brain with a black background&#10;&#10;AI-generated content may be incorrect.">
              <a:extLst>
                <a:ext uri="{FF2B5EF4-FFF2-40B4-BE49-F238E27FC236}">
                  <a16:creationId xmlns:a16="http://schemas.microsoft.com/office/drawing/2014/main" id="{C93F0CE5-AC89-BF25-C6EC-0A8A6CE2EF55}"/>
                </a:ext>
              </a:extLst>
            </p:cNvPr>
            <p:cNvPicPr>
              <a:picLocks noChangeAspect="1"/>
            </p:cNvPicPr>
            <p:nvPr/>
          </p:nvPicPr>
          <p:blipFill>
            <a:blip r:embed="rId4">
              <a:duotone>
                <a:schemeClr val="accent1">
                  <a:shade val="45000"/>
                  <a:satMod val="135000"/>
                </a:schemeClr>
                <a:prstClr val="white"/>
              </a:duotone>
            </a:blip>
            <a:srcRect b="14144"/>
            <a:stretch>
              <a:fillRect/>
            </a:stretch>
          </p:blipFill>
          <p:spPr>
            <a:xfrm flipH="1">
              <a:off x="878260" y="2603004"/>
              <a:ext cx="737170" cy="545178"/>
            </a:xfrm>
            <a:prstGeom prst="rect">
              <a:avLst/>
            </a:prstGeom>
          </p:spPr>
        </p:pic>
      </p:grpSp>
      <p:cxnSp>
        <p:nvCxnSpPr>
          <p:cNvPr id="24" name="Straight Connector 23">
            <a:extLst>
              <a:ext uri="{FF2B5EF4-FFF2-40B4-BE49-F238E27FC236}">
                <a16:creationId xmlns:a16="http://schemas.microsoft.com/office/drawing/2014/main" id="{D8FA1A9B-D465-2B69-383D-DFB0F5078E54}"/>
              </a:ext>
            </a:extLst>
          </p:cNvPr>
          <p:cNvCxnSpPr/>
          <p:nvPr/>
        </p:nvCxnSpPr>
        <p:spPr>
          <a:xfrm>
            <a:off x="4335309" y="1675010"/>
            <a:ext cx="1167952" cy="173173"/>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2F51073-7334-9D41-F2DA-0DBF036D122D}"/>
              </a:ext>
            </a:extLst>
          </p:cNvPr>
          <p:cNvCxnSpPr>
            <a:cxnSpLocks/>
          </p:cNvCxnSpPr>
          <p:nvPr/>
        </p:nvCxnSpPr>
        <p:spPr>
          <a:xfrm>
            <a:off x="4306889" y="2505203"/>
            <a:ext cx="798496" cy="251822"/>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7B94A08-805A-6649-A34F-0EDCBE362587}"/>
              </a:ext>
            </a:extLst>
          </p:cNvPr>
          <p:cNvCxnSpPr>
            <a:cxnSpLocks/>
          </p:cNvCxnSpPr>
          <p:nvPr/>
        </p:nvCxnSpPr>
        <p:spPr>
          <a:xfrm>
            <a:off x="4401621" y="3169357"/>
            <a:ext cx="1492843" cy="140072"/>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DF892BA-FC30-8774-ACEB-89A9985E6F50}"/>
              </a:ext>
            </a:extLst>
          </p:cNvPr>
          <p:cNvCxnSpPr>
            <a:cxnSpLocks/>
          </p:cNvCxnSpPr>
          <p:nvPr/>
        </p:nvCxnSpPr>
        <p:spPr>
          <a:xfrm flipV="1">
            <a:off x="4335308" y="3897820"/>
            <a:ext cx="566966" cy="154162"/>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3F232F4-E0C1-CFD1-7F54-51D0D724104D}"/>
              </a:ext>
            </a:extLst>
          </p:cNvPr>
          <p:cNvCxnSpPr>
            <a:cxnSpLocks/>
          </p:cNvCxnSpPr>
          <p:nvPr/>
        </p:nvCxnSpPr>
        <p:spPr>
          <a:xfrm flipV="1">
            <a:off x="4316362" y="4747718"/>
            <a:ext cx="1152878" cy="55807"/>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619B7BBA-BC4A-2C3F-13FD-6634939655F0}"/>
              </a:ext>
            </a:extLst>
          </p:cNvPr>
          <p:cNvSpPr/>
          <p:nvPr/>
        </p:nvSpPr>
        <p:spPr>
          <a:xfrm>
            <a:off x="650033" y="2178155"/>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Myalgia</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41% (all grades); 3.6% (grade ≥3)</a:t>
            </a:r>
            <a:r>
              <a:rPr lang="en-US" sz="1100" baseline="30000" dirty="0">
                <a:solidFill>
                  <a:schemeClr val="tx1"/>
                </a:solidFill>
                <a:latin typeface="Arial" panose="020B0604020202020204" pitchFamily="34" charset="0"/>
                <a:cs typeface="Arial" panose="020B0604020202020204" pitchFamily="34" charset="0"/>
              </a:rPr>
              <a:t>a</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13% (all grades); 0.7% (grade ≥3)</a:t>
            </a:r>
            <a:r>
              <a:rPr lang="en-US" sz="1100" baseline="30000" dirty="0">
                <a:solidFill>
                  <a:schemeClr val="tx1"/>
                </a:solidFill>
                <a:latin typeface="Arial" panose="020B0604020202020204" pitchFamily="34" charset="0"/>
                <a:cs typeface="Arial" panose="020B0604020202020204" pitchFamily="34" charset="0"/>
              </a:rPr>
              <a:t>b</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28% (all grades); 1.1% (grade ≥3)</a:t>
            </a:r>
            <a:r>
              <a:rPr lang="en-US" sz="1100" baseline="30000" dirty="0">
                <a:solidFill>
                  <a:schemeClr val="tx1"/>
                </a:solidFill>
                <a:latin typeface="Arial" panose="020B0604020202020204" pitchFamily="34" charset="0"/>
                <a:cs typeface="Arial" panose="020B0604020202020204" pitchFamily="34" charset="0"/>
              </a:rPr>
              <a:t>c</a:t>
            </a:r>
          </a:p>
        </p:txBody>
      </p:sp>
      <p:sp>
        <p:nvSpPr>
          <p:cNvPr id="10" name="Rectangle 9">
            <a:extLst>
              <a:ext uri="{FF2B5EF4-FFF2-40B4-BE49-F238E27FC236}">
                <a16:creationId xmlns:a16="http://schemas.microsoft.com/office/drawing/2014/main" id="{B899024D-609E-9A07-999C-12A3B3C5D7CF}"/>
              </a:ext>
            </a:extLst>
          </p:cNvPr>
          <p:cNvSpPr/>
          <p:nvPr/>
        </p:nvSpPr>
        <p:spPr>
          <a:xfrm>
            <a:off x="650033" y="2942806"/>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Nausea</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25% (all grades); 0.5%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20% (all grades); 0.7%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34% (all grades); 0.3% (grade ≥3)</a:t>
            </a:r>
          </a:p>
        </p:txBody>
      </p:sp>
      <p:sp>
        <p:nvSpPr>
          <p:cNvPr id="11" name="Rectangle 10">
            <a:extLst>
              <a:ext uri="{FF2B5EF4-FFF2-40B4-BE49-F238E27FC236}">
                <a16:creationId xmlns:a16="http://schemas.microsoft.com/office/drawing/2014/main" id="{6BB7EAAE-0D71-A5E4-9B29-55BD593E762C}"/>
              </a:ext>
            </a:extLst>
          </p:cNvPr>
          <p:cNvSpPr/>
          <p:nvPr/>
        </p:nvSpPr>
        <p:spPr>
          <a:xfrm>
            <a:off x="650033" y="3707458"/>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Peripheral sensory neuropathy</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Not reported</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49% (all grades); 1.4%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18% (all grades); 1.1% (grade ≥3)</a:t>
            </a:r>
          </a:p>
        </p:txBody>
      </p:sp>
      <p:sp>
        <p:nvSpPr>
          <p:cNvPr id="12" name="Rectangle 11">
            <a:extLst>
              <a:ext uri="{FF2B5EF4-FFF2-40B4-BE49-F238E27FC236}">
                <a16:creationId xmlns:a16="http://schemas.microsoft.com/office/drawing/2014/main" id="{557DF294-DE56-60E3-36F5-6658A442710B}"/>
              </a:ext>
            </a:extLst>
          </p:cNvPr>
          <p:cNvSpPr/>
          <p:nvPr/>
        </p:nvSpPr>
        <p:spPr>
          <a:xfrm>
            <a:off x="650033" y="4472107"/>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Muscular weakness</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Not reported</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20% (all grades); 2%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12% (all grades); 0.8% (grade ≥3)</a:t>
            </a:r>
          </a:p>
        </p:txBody>
      </p:sp>
      <p:sp>
        <p:nvSpPr>
          <p:cNvPr id="8" name="Rectangle 7">
            <a:extLst>
              <a:ext uri="{FF2B5EF4-FFF2-40B4-BE49-F238E27FC236}">
                <a16:creationId xmlns:a16="http://schemas.microsoft.com/office/drawing/2014/main" id="{19F4AE0D-F676-38D0-9DE2-1710FA12E46A}"/>
              </a:ext>
            </a:extLst>
          </p:cNvPr>
          <p:cNvSpPr/>
          <p:nvPr/>
        </p:nvSpPr>
        <p:spPr>
          <a:xfrm>
            <a:off x="650033" y="1413503"/>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Ataxia</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Not reported</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28% (all grades); 0.5%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17% (all grades); 0.8% (grade ≥3)</a:t>
            </a:r>
          </a:p>
        </p:txBody>
      </p:sp>
      <p:cxnSp>
        <p:nvCxnSpPr>
          <p:cNvPr id="38" name="Straight Connector 37">
            <a:extLst>
              <a:ext uri="{FF2B5EF4-FFF2-40B4-BE49-F238E27FC236}">
                <a16:creationId xmlns:a16="http://schemas.microsoft.com/office/drawing/2014/main" id="{610E7D70-7C95-E413-102E-B593FED5DC00}"/>
              </a:ext>
            </a:extLst>
          </p:cNvPr>
          <p:cNvCxnSpPr>
            <a:cxnSpLocks/>
          </p:cNvCxnSpPr>
          <p:nvPr/>
        </p:nvCxnSpPr>
        <p:spPr>
          <a:xfrm flipH="1" flipV="1">
            <a:off x="6107076" y="1609633"/>
            <a:ext cx="1346543" cy="130754"/>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B50207D-53DB-5374-20ED-903643CD8884}"/>
              </a:ext>
            </a:extLst>
          </p:cNvPr>
          <p:cNvCxnSpPr>
            <a:cxnSpLocks/>
          </p:cNvCxnSpPr>
          <p:nvPr/>
        </p:nvCxnSpPr>
        <p:spPr>
          <a:xfrm flipH="1" flipV="1">
            <a:off x="6144969" y="2160182"/>
            <a:ext cx="1308650" cy="364726"/>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364D25E-10FA-EE77-B81F-D0F2B0BCDDE4}"/>
              </a:ext>
            </a:extLst>
          </p:cNvPr>
          <p:cNvCxnSpPr>
            <a:cxnSpLocks/>
          </p:cNvCxnSpPr>
          <p:nvPr/>
        </p:nvCxnSpPr>
        <p:spPr>
          <a:xfrm flipH="1">
            <a:off x="6088130" y="3178676"/>
            <a:ext cx="1365489" cy="239903"/>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1A2344F-1A8D-828C-CF32-DA15477EF28E}"/>
              </a:ext>
            </a:extLst>
          </p:cNvPr>
          <p:cNvCxnSpPr>
            <a:cxnSpLocks/>
          </p:cNvCxnSpPr>
          <p:nvPr/>
        </p:nvCxnSpPr>
        <p:spPr>
          <a:xfrm flipH="1" flipV="1">
            <a:off x="6355852" y="3753256"/>
            <a:ext cx="1310379" cy="275317"/>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A8588AF-86A9-9CBD-69B6-23FB53CE115F}"/>
              </a:ext>
            </a:extLst>
          </p:cNvPr>
          <p:cNvCxnSpPr>
            <a:cxnSpLocks/>
          </p:cNvCxnSpPr>
          <p:nvPr/>
        </p:nvCxnSpPr>
        <p:spPr>
          <a:xfrm flipH="1" flipV="1">
            <a:off x="6213753" y="4163983"/>
            <a:ext cx="1239866" cy="649112"/>
          </a:xfrm>
          <a:prstGeom prst="line">
            <a:avLst/>
          </a:prstGeom>
          <a:ln w="1905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2325C75-EA03-5566-9235-4540EF5EDA7A}"/>
              </a:ext>
            </a:extLst>
          </p:cNvPr>
          <p:cNvSpPr/>
          <p:nvPr/>
        </p:nvSpPr>
        <p:spPr>
          <a:xfrm>
            <a:off x="7281301" y="2178155"/>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Dysgeusia</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Not reported</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54% (all grades); 0%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44% (all grades); 0.3% (grade ≥3)</a:t>
            </a:r>
          </a:p>
        </p:txBody>
      </p:sp>
      <p:sp>
        <p:nvSpPr>
          <p:cNvPr id="34" name="Rectangle 33">
            <a:extLst>
              <a:ext uri="{FF2B5EF4-FFF2-40B4-BE49-F238E27FC236}">
                <a16:creationId xmlns:a16="http://schemas.microsoft.com/office/drawing/2014/main" id="{CE89C4A3-3411-2BF0-2985-B8C85D77AD5E}"/>
              </a:ext>
            </a:extLst>
          </p:cNvPr>
          <p:cNvSpPr/>
          <p:nvPr/>
        </p:nvSpPr>
        <p:spPr>
          <a:xfrm>
            <a:off x="7281301" y="2942806"/>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Vomiting</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30% (all grades); 1.1%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12% (all grades); 1.2%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24% (all grades); 0.8% (grade ≥3)</a:t>
            </a:r>
          </a:p>
        </p:txBody>
      </p:sp>
      <p:sp>
        <p:nvSpPr>
          <p:cNvPr id="35" name="Rectangle 34">
            <a:extLst>
              <a:ext uri="{FF2B5EF4-FFF2-40B4-BE49-F238E27FC236}">
                <a16:creationId xmlns:a16="http://schemas.microsoft.com/office/drawing/2014/main" id="{BA479E1A-C025-887C-B5AE-8F4465100F2C}"/>
              </a:ext>
            </a:extLst>
          </p:cNvPr>
          <p:cNvSpPr/>
          <p:nvPr/>
        </p:nvSpPr>
        <p:spPr>
          <a:xfrm>
            <a:off x="7281301" y="3707458"/>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Weight gain</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17% (all grades); 4.1%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16% (all grades); 3%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25% (all grades); 7% (grade ≥3)</a:t>
            </a:r>
          </a:p>
        </p:txBody>
      </p:sp>
      <p:sp>
        <p:nvSpPr>
          <p:cNvPr id="36" name="Rectangle 35">
            <a:extLst>
              <a:ext uri="{FF2B5EF4-FFF2-40B4-BE49-F238E27FC236}">
                <a16:creationId xmlns:a16="http://schemas.microsoft.com/office/drawing/2014/main" id="{B585DD94-3C30-8A71-7F17-A2BA227DA87C}"/>
              </a:ext>
            </a:extLst>
          </p:cNvPr>
          <p:cNvSpPr/>
          <p:nvPr/>
        </p:nvSpPr>
        <p:spPr>
          <a:xfrm>
            <a:off x="7281301" y="4472107"/>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a:solidFill>
                  <a:schemeClr val="accent1"/>
                </a:solidFill>
                <a:latin typeface="Arial" panose="020B0604020202020204" pitchFamily="34" charset="0"/>
                <a:cs typeface="Arial" panose="020B0604020202020204" pitchFamily="34" charset="0"/>
              </a:rPr>
              <a:t>Diarrhea</a:t>
            </a: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26% (all grades); 2.9%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14% (all grades); 0.7%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35% (all grades); 2.0% (grade ≥3)</a:t>
            </a:r>
          </a:p>
        </p:txBody>
      </p:sp>
      <p:sp>
        <p:nvSpPr>
          <p:cNvPr id="37" name="Rectangle 36">
            <a:extLst>
              <a:ext uri="{FF2B5EF4-FFF2-40B4-BE49-F238E27FC236}">
                <a16:creationId xmlns:a16="http://schemas.microsoft.com/office/drawing/2014/main" id="{A657B45A-0A63-ABC0-65A0-E37889625F7D}"/>
              </a:ext>
            </a:extLst>
          </p:cNvPr>
          <p:cNvSpPr/>
          <p:nvPr/>
        </p:nvSpPr>
        <p:spPr>
          <a:xfrm>
            <a:off x="7281301" y="1413503"/>
            <a:ext cx="3917823" cy="65376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36000" bIns="36000" rtlCol="0" anchor="ctr"/>
          <a:lstStyle/>
          <a:p>
            <a:pPr>
              <a:lnSpc>
                <a:spcPct val="90000"/>
              </a:lnSpc>
            </a:pPr>
            <a:r>
              <a:rPr lang="en-US" sz="1100" b="1" dirty="0" err="1">
                <a:solidFill>
                  <a:schemeClr val="accent1"/>
                </a:solidFill>
                <a:latin typeface="Arial" panose="020B0604020202020204" pitchFamily="34" charset="0"/>
                <a:cs typeface="Arial" panose="020B0604020202020204" pitchFamily="34" charset="0"/>
              </a:rPr>
              <a:t>Dizziness</a:t>
            </a:r>
            <a:r>
              <a:rPr lang="en-US" sz="1100" b="1" baseline="30000" dirty="0" err="1">
                <a:solidFill>
                  <a:schemeClr val="accent1"/>
                </a:solidFill>
                <a:latin typeface="Arial" panose="020B0604020202020204" pitchFamily="34" charset="0"/>
                <a:cs typeface="Arial" panose="020B0604020202020204" pitchFamily="34" charset="0"/>
              </a:rPr>
              <a:t>d</a:t>
            </a:r>
            <a:endParaRPr lang="en-US" sz="1100" b="1" baseline="30000" dirty="0">
              <a:solidFill>
                <a:schemeClr val="accent1"/>
              </a:solidFill>
              <a:latin typeface="Arial" panose="020B0604020202020204" pitchFamily="34" charset="0"/>
              <a:cs typeface="Arial" panose="020B0604020202020204" pitchFamily="34" charset="0"/>
            </a:endParaRPr>
          </a:p>
          <a:p>
            <a:pPr marL="171450" indent="-171450">
              <a:lnSpc>
                <a:spcPct val="90000"/>
              </a:lnSpc>
              <a:buClr>
                <a:schemeClr val="accent1"/>
              </a:buClr>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Larotrectinib: 22% (all grades); 0.9%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Repotrectinib</a:t>
            </a:r>
            <a:r>
              <a:rPr lang="en-US" sz="1100" dirty="0">
                <a:solidFill>
                  <a:schemeClr val="tx1"/>
                </a:solidFill>
                <a:latin typeface="Arial" panose="020B0604020202020204" pitchFamily="34" charset="0"/>
                <a:cs typeface="Arial" panose="020B0604020202020204" pitchFamily="34" charset="0"/>
              </a:rPr>
              <a:t>: 65% (all grades); 2.8% (grade ≥3)</a:t>
            </a:r>
          </a:p>
          <a:p>
            <a:pPr marL="171450" indent="-171450">
              <a:lnSpc>
                <a:spcPct val="90000"/>
              </a:lnSpc>
              <a:buClr>
                <a:schemeClr val="accent1"/>
              </a:buClr>
              <a:buFont typeface="Arial" panose="020B0604020202020204" pitchFamily="34" charset="0"/>
              <a:buChar char="•"/>
            </a:pPr>
            <a:r>
              <a:rPr lang="en-US" sz="1100" dirty="0" err="1">
                <a:solidFill>
                  <a:schemeClr val="tx1"/>
                </a:solidFill>
                <a:latin typeface="Arial" panose="020B0604020202020204" pitchFamily="34" charset="0"/>
                <a:cs typeface="Arial" panose="020B0604020202020204" pitchFamily="34" charset="0"/>
              </a:rPr>
              <a:t>Entrectinib</a:t>
            </a:r>
            <a:r>
              <a:rPr lang="en-US" sz="1100" dirty="0">
                <a:solidFill>
                  <a:schemeClr val="tx1"/>
                </a:solidFill>
                <a:latin typeface="Arial" panose="020B0604020202020204" pitchFamily="34" charset="0"/>
                <a:cs typeface="Arial" panose="020B0604020202020204" pitchFamily="34" charset="0"/>
              </a:rPr>
              <a:t>: 38% (all grades); 0.8% (grade ≥3)</a:t>
            </a:r>
          </a:p>
        </p:txBody>
      </p:sp>
      <p:sp>
        <p:nvSpPr>
          <p:cNvPr id="7" name="Title 6">
            <a:extLst>
              <a:ext uri="{FF2B5EF4-FFF2-40B4-BE49-F238E27FC236}">
                <a16:creationId xmlns:a16="http://schemas.microsoft.com/office/drawing/2014/main" id="{A6F87894-4CC8-F4C8-15F6-DC40D1C67491}"/>
              </a:ext>
            </a:extLst>
          </p:cNvPr>
          <p:cNvSpPr>
            <a:spLocks noGrp="1"/>
          </p:cNvSpPr>
          <p:nvPr>
            <p:ph type="title"/>
          </p:nvPr>
        </p:nvSpPr>
        <p:spPr/>
        <p:txBody>
          <a:bodyPr/>
          <a:lstStyle/>
          <a:p>
            <a:r>
              <a:rPr lang="en-US" dirty="0"/>
              <a:t>Frequency and severity of common </a:t>
            </a:r>
            <a:r>
              <a:rPr lang="en-US" dirty="0" err="1"/>
              <a:t>ae</a:t>
            </a:r>
            <a:r>
              <a:rPr lang="en-US" cap="none" dirty="0" err="1"/>
              <a:t>s</a:t>
            </a:r>
            <a:r>
              <a:rPr lang="en-US" dirty="0"/>
              <a:t> in patients treated with TRK</a:t>
            </a:r>
            <a:r>
              <a:rPr lang="en-US" cap="none" dirty="0"/>
              <a:t> INHIBITOR (All solid </a:t>
            </a:r>
            <a:r>
              <a:rPr lang="en-US" cap="none" dirty="0" err="1"/>
              <a:t>tumours</a:t>
            </a:r>
            <a:r>
              <a:rPr lang="en-US" cap="none" dirty="0"/>
              <a:t>)</a:t>
            </a:r>
            <a:endParaRPr lang="en-GB" cap="none" dirty="0"/>
          </a:p>
        </p:txBody>
      </p:sp>
      <p:sp>
        <p:nvSpPr>
          <p:cNvPr id="5" name="Content Placeholder 4">
            <a:extLst>
              <a:ext uri="{FF2B5EF4-FFF2-40B4-BE49-F238E27FC236}">
                <a16:creationId xmlns:a16="http://schemas.microsoft.com/office/drawing/2014/main" id="{53D81F7D-F757-D003-DF66-0C1057C2A423}"/>
              </a:ext>
            </a:extLst>
          </p:cNvPr>
          <p:cNvSpPr>
            <a:spLocks noGrp="1"/>
          </p:cNvSpPr>
          <p:nvPr>
            <p:ph sz="quarter" idx="15"/>
          </p:nvPr>
        </p:nvSpPr>
        <p:spPr>
          <a:xfrm>
            <a:off x="540557" y="6290649"/>
            <a:ext cx="10180339" cy="365125"/>
          </a:xfrm>
        </p:spPr>
        <p:txBody>
          <a:bodyPr anchor="b" anchorCtr="0"/>
          <a:lstStyle/>
          <a:p>
            <a:r>
              <a:rPr lang="en-GB" sz="1050" baseline="30000" dirty="0" err="1"/>
              <a:t>a</a:t>
            </a:r>
            <a:r>
              <a:rPr lang="en-GB" sz="1050" dirty="0" err="1"/>
              <a:t>Includes</a:t>
            </a:r>
            <a:r>
              <a:rPr lang="en-GB" sz="1050" dirty="0"/>
              <a:t>: arthralgia, back pain, bone pain, flank pain, groin pain, growing pains, musculoskeletal chest pain, musculoskeletal discomfort, musculoskeletal pain, musculoskeletal stiffness, myalgia, neck pain, non-cardiac chest pain, pain in extremity, pain in jaw, and tendon pain ; </a:t>
            </a:r>
            <a:r>
              <a:rPr lang="en-GB" sz="1050" baseline="30000" dirty="0" err="1"/>
              <a:t>b</a:t>
            </a:r>
            <a:r>
              <a:rPr lang="en-GB" sz="1050" dirty="0" err="1"/>
              <a:t>Includes</a:t>
            </a:r>
            <a:r>
              <a:rPr lang="en-GB" sz="1050" dirty="0"/>
              <a:t> terms myalgia, myositis, musculoskeletal discomfort, musculoskeletal pain; </a:t>
            </a:r>
            <a:r>
              <a:rPr lang="en-GB" sz="1050" baseline="30000" dirty="0" err="1"/>
              <a:t>c</a:t>
            </a:r>
            <a:r>
              <a:rPr lang="en-GB" sz="1050" dirty="0" err="1"/>
              <a:t>Includes</a:t>
            </a:r>
            <a:r>
              <a:rPr lang="en-GB" sz="1050" dirty="0"/>
              <a:t> musculoskeletal pain, musculoskeletal chest pain, myalgia and neck pain; </a:t>
            </a:r>
            <a:r>
              <a:rPr lang="en-GB" sz="1050" baseline="30000" dirty="0" err="1"/>
              <a:t>d</a:t>
            </a:r>
            <a:r>
              <a:rPr lang="en-GB" sz="1050" dirty="0" err="1"/>
              <a:t>Includes</a:t>
            </a:r>
            <a:r>
              <a:rPr lang="en-GB" sz="1050" dirty="0"/>
              <a:t> dizziness, dizziness postural, dizziness exertional (</a:t>
            </a:r>
            <a:r>
              <a:rPr lang="en-GB" sz="1050" dirty="0" err="1"/>
              <a:t>repotrectinib</a:t>
            </a:r>
            <a:r>
              <a:rPr lang="en-GB" sz="1050" dirty="0"/>
              <a:t>) and vertigo</a:t>
            </a:r>
          </a:p>
          <a:p>
            <a:r>
              <a:rPr lang="en-GB" sz="1050" dirty="0"/>
              <a:t>AE, adverse event</a:t>
            </a:r>
          </a:p>
          <a:p>
            <a:r>
              <a:rPr lang="en-GB" sz="1050" dirty="0"/>
              <a:t>Repetto M, et al. Cancer Treat Rev.. 2024;127:102733; </a:t>
            </a:r>
            <a:r>
              <a:rPr lang="en-GB" sz="1050" dirty="0">
                <a:solidFill>
                  <a:schemeClr val="tx2"/>
                </a:solidFill>
              </a:rPr>
              <a:t>VITRAKVI (</a:t>
            </a:r>
            <a:r>
              <a:rPr lang="en-GB" sz="1050" dirty="0" err="1">
                <a:solidFill>
                  <a:schemeClr val="tx2"/>
                </a:solidFill>
              </a:rPr>
              <a:t>larotrectinib</a:t>
            </a:r>
            <a:r>
              <a:rPr lang="en-GB" sz="1050" dirty="0">
                <a:solidFill>
                  <a:schemeClr val="tx2"/>
                </a:solidFill>
              </a:rPr>
              <a:t>) prescribing information. Bayer HealthCare Pharmaceuticals Inc.; updated April 2025. Available </a:t>
            </a:r>
            <a:r>
              <a:rPr lang="en-GB" sz="1050" dirty="0">
                <a:solidFill>
                  <a:schemeClr val="tx2"/>
                </a:solidFill>
                <a:hlinkClick r:id="rId5">
                  <a:extLst>
                    <a:ext uri="{A12FA001-AC4F-418D-AE19-62706E023703}">
                      <ahyp:hlinkClr xmlns:ahyp="http://schemas.microsoft.com/office/drawing/2018/hyperlinkcolor" val="tx"/>
                    </a:ext>
                  </a:extLst>
                </a:hlinkClick>
              </a:rPr>
              <a:t>here</a:t>
            </a:r>
            <a:r>
              <a:rPr lang="en-GB" sz="1050" dirty="0">
                <a:solidFill>
                  <a:schemeClr val="tx2"/>
                </a:solidFill>
              </a:rPr>
              <a:t> (accessed March 10, 2026); ROZLYTREK (</a:t>
            </a:r>
            <a:r>
              <a:rPr lang="en-GB" sz="1050" dirty="0" err="1">
                <a:solidFill>
                  <a:schemeClr val="tx2"/>
                </a:solidFill>
              </a:rPr>
              <a:t>entrectinib</a:t>
            </a:r>
            <a:r>
              <a:rPr lang="en-GB" sz="1050" dirty="0">
                <a:solidFill>
                  <a:schemeClr val="tx2"/>
                </a:solidFill>
              </a:rPr>
              <a:t>) prescribing information. Genentech, Inc.; updated January 2024. Available </a:t>
            </a:r>
            <a:r>
              <a:rPr lang="en-GB" sz="1050" dirty="0">
                <a:solidFill>
                  <a:schemeClr val="tx2"/>
                </a:solidFill>
                <a:hlinkClick r:id="rId6">
                  <a:extLst>
                    <a:ext uri="{A12FA001-AC4F-418D-AE19-62706E023703}">
                      <ahyp:hlinkClr xmlns:ahyp="http://schemas.microsoft.com/office/drawing/2018/hyperlinkcolor" val="tx"/>
                    </a:ext>
                  </a:extLst>
                </a:hlinkClick>
              </a:rPr>
              <a:t>here</a:t>
            </a:r>
            <a:r>
              <a:rPr lang="en-GB" sz="1050" dirty="0">
                <a:solidFill>
                  <a:schemeClr val="tx2"/>
                </a:solidFill>
              </a:rPr>
              <a:t> (accessed March 10, 2026); AUGTYRO (</a:t>
            </a:r>
            <a:r>
              <a:rPr lang="en-GB" sz="1050" dirty="0" err="1">
                <a:solidFill>
                  <a:schemeClr val="tx2"/>
                </a:solidFill>
              </a:rPr>
              <a:t>repotrectinib</a:t>
            </a:r>
            <a:r>
              <a:rPr lang="en-GB" sz="1050" dirty="0">
                <a:solidFill>
                  <a:schemeClr val="tx2"/>
                </a:solidFill>
              </a:rPr>
              <a:t>) prescribing information. Bristol-Myers Squibb; updated June 2024. Available </a:t>
            </a:r>
            <a:r>
              <a:rPr lang="en-GB" sz="1050" dirty="0">
                <a:solidFill>
                  <a:schemeClr val="tx2"/>
                </a:solidFill>
                <a:hlinkClick r:id="rId7">
                  <a:extLst>
                    <a:ext uri="{A12FA001-AC4F-418D-AE19-62706E023703}">
                      <ahyp:hlinkClr xmlns:ahyp="http://schemas.microsoft.com/office/drawing/2018/hyperlinkcolor" val="tx"/>
                    </a:ext>
                  </a:extLst>
                </a:hlinkClick>
              </a:rPr>
              <a:t>here</a:t>
            </a:r>
            <a:r>
              <a:rPr lang="en-GB" sz="1050" dirty="0">
                <a:solidFill>
                  <a:schemeClr val="tx2"/>
                </a:solidFill>
              </a:rPr>
              <a:t> (accessed March 10, 2026);</a:t>
            </a:r>
            <a:endParaRPr lang="en-GB" sz="1050" dirty="0"/>
          </a:p>
        </p:txBody>
      </p:sp>
      <p:sp>
        <p:nvSpPr>
          <p:cNvPr id="4" name="TextBox 3">
            <a:extLst>
              <a:ext uri="{FF2B5EF4-FFF2-40B4-BE49-F238E27FC236}">
                <a16:creationId xmlns:a16="http://schemas.microsoft.com/office/drawing/2014/main" id="{686DA324-1086-2B8A-CEFF-C228B5E7E716}"/>
              </a:ext>
            </a:extLst>
          </p:cNvPr>
          <p:cNvSpPr txBox="1"/>
          <p:nvPr/>
        </p:nvSpPr>
        <p:spPr>
          <a:xfrm>
            <a:off x="8616280" y="5164851"/>
            <a:ext cx="273630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Adapted from Repetto M, et al. 2024</a:t>
            </a:r>
          </a:p>
        </p:txBody>
      </p:sp>
    </p:spTree>
    <p:extLst>
      <p:ext uri="{BB962C8B-B14F-4D97-AF65-F5344CB8AC3E}">
        <p14:creationId xmlns:p14="http://schemas.microsoft.com/office/powerpoint/2010/main" val="18439625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14400" y="1412776"/>
            <a:ext cx="10958399" cy="4871566"/>
          </a:xfrm>
        </p:spPr>
        <p:txBody>
          <a:bodyPr/>
          <a:lstStyle/>
          <a:p>
            <a:pPr lvl="0">
              <a:spcBef>
                <a:spcPts val="2400"/>
              </a:spcBef>
            </a:pPr>
            <a:r>
              <a:rPr lang="en-GB" dirty="0"/>
              <a:t>Although rare (~0.1-0.3%), </a:t>
            </a:r>
            <a:r>
              <a:rPr lang="en-GB" b="1" i="1" dirty="0">
                <a:solidFill>
                  <a:schemeClr val="accent1"/>
                </a:solidFill>
              </a:rPr>
              <a:t>NTRK</a:t>
            </a:r>
            <a:r>
              <a:rPr lang="en-GB" b="1" dirty="0">
                <a:solidFill>
                  <a:schemeClr val="accent1"/>
                </a:solidFill>
              </a:rPr>
              <a:t> fusions represent an actionable driver in </a:t>
            </a:r>
            <a:br>
              <a:rPr lang="en-GB" b="1" dirty="0">
                <a:solidFill>
                  <a:schemeClr val="accent1"/>
                </a:solidFill>
              </a:rPr>
            </a:br>
            <a:r>
              <a:rPr lang="en-GB" b="1" dirty="0">
                <a:solidFill>
                  <a:schemeClr val="accent1"/>
                </a:solidFill>
              </a:rPr>
              <a:t>advanced NSCLC </a:t>
            </a:r>
            <a:r>
              <a:rPr lang="en-GB" dirty="0"/>
              <a:t>and should not be overlooked in comprehensive biomarker testing</a:t>
            </a:r>
          </a:p>
          <a:p>
            <a:pPr lvl="0">
              <a:spcBef>
                <a:spcPts val="2400"/>
              </a:spcBef>
            </a:pPr>
            <a:r>
              <a:rPr lang="en-GB" b="1" dirty="0">
                <a:solidFill>
                  <a:schemeClr val="accent1"/>
                </a:solidFill>
              </a:rPr>
              <a:t>Upfront broad molecular profiling, ideally incorporating RNA-based NGS,</a:t>
            </a:r>
            <a:r>
              <a:rPr lang="en-GB" dirty="0"/>
              <a:t> is critical to ensure detection of functional </a:t>
            </a:r>
            <a:r>
              <a:rPr lang="en-GB" i="1" dirty="0"/>
              <a:t>NTRK</a:t>
            </a:r>
            <a:r>
              <a:rPr lang="en-GB" dirty="0"/>
              <a:t> fusions and enable targeted therapy in the first-line setting</a:t>
            </a:r>
          </a:p>
          <a:p>
            <a:pPr lvl="0">
              <a:spcBef>
                <a:spcPts val="2400"/>
              </a:spcBef>
            </a:pPr>
            <a:r>
              <a:rPr lang="en-GB" b="1" dirty="0">
                <a:solidFill>
                  <a:schemeClr val="accent1"/>
                </a:solidFill>
              </a:rPr>
              <a:t>TRK inhibitors </a:t>
            </a:r>
            <a:r>
              <a:rPr lang="en-GB" dirty="0"/>
              <a:t>including larotrectinib, entrectinib and </a:t>
            </a:r>
            <a:r>
              <a:rPr lang="en-GB" dirty="0" err="1"/>
              <a:t>repotrectinib</a:t>
            </a:r>
            <a:r>
              <a:rPr lang="en-GB" dirty="0"/>
              <a:t>, </a:t>
            </a:r>
            <a:r>
              <a:rPr lang="en-GB" b="1" dirty="0">
                <a:solidFill>
                  <a:schemeClr val="accent1"/>
                </a:solidFill>
              </a:rPr>
              <a:t>achieve high </a:t>
            </a:r>
            <a:br>
              <a:rPr lang="en-GB" b="1" dirty="0">
                <a:solidFill>
                  <a:schemeClr val="accent1"/>
                </a:solidFill>
              </a:rPr>
            </a:br>
            <a:r>
              <a:rPr lang="en-GB" b="1" dirty="0">
                <a:solidFill>
                  <a:schemeClr val="accent1"/>
                </a:solidFill>
              </a:rPr>
              <a:t>response rates and durable disease control</a:t>
            </a:r>
            <a:r>
              <a:rPr lang="en-GB" dirty="0"/>
              <a:t>, including intracranial activity, </a:t>
            </a:r>
            <a:br>
              <a:rPr lang="en-GB" dirty="0"/>
            </a:br>
            <a:r>
              <a:rPr lang="en-GB" dirty="0"/>
              <a:t>with toxicity profiles that are generally manageable in routine practice</a:t>
            </a:r>
          </a:p>
          <a:p>
            <a:pPr lvl="0">
              <a:spcBef>
                <a:spcPts val="2400"/>
              </a:spcBef>
            </a:pPr>
            <a:r>
              <a:rPr lang="en-GB" dirty="0"/>
              <a:t>Disease progression can be mediated by on-target resistance mutations and </a:t>
            </a:r>
            <a:br>
              <a:rPr lang="en-GB" dirty="0"/>
            </a:br>
            <a:r>
              <a:rPr lang="en-GB" dirty="0"/>
              <a:t>off-target resistance pathways. </a:t>
            </a:r>
            <a:r>
              <a:rPr lang="en-GB" b="1" dirty="0">
                <a:solidFill>
                  <a:schemeClr val="accent1"/>
                </a:solidFill>
              </a:rPr>
              <a:t>Molecular reassessment at progression may </a:t>
            </a:r>
            <a:br>
              <a:rPr lang="en-GB" b="1" dirty="0">
                <a:solidFill>
                  <a:schemeClr val="accent1"/>
                </a:solidFill>
              </a:rPr>
            </a:br>
            <a:r>
              <a:rPr lang="en-GB" b="1" dirty="0">
                <a:solidFill>
                  <a:schemeClr val="accent1"/>
                </a:solidFill>
              </a:rPr>
              <a:t>guide subsequent therapy</a:t>
            </a:r>
            <a:endParaRPr lang="en-GB" sz="1800" b="1" noProof="0" dirty="0">
              <a:solidFill>
                <a:schemeClr val="accent1"/>
              </a:solidFill>
            </a:endParaRPr>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lstStyle/>
          <a:p>
            <a:r>
              <a:rPr lang="en-GB" noProof="0" dirty="0"/>
              <a:t>Clinical takeaways</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noProof="0" dirty="0">
              <a:highlight>
                <a:srgbClr val="FFFF00"/>
              </a:highlight>
            </a:endParaRPr>
          </a:p>
        </p:txBody>
      </p:sp>
      <p:sp>
        <p:nvSpPr>
          <p:cNvPr id="7" name="Content Placeholder 6">
            <a:extLst>
              <a:ext uri="{FF2B5EF4-FFF2-40B4-BE49-F238E27FC236}">
                <a16:creationId xmlns:a16="http://schemas.microsoft.com/office/drawing/2014/main" id="{23F87DA6-8232-2F18-4473-D28A33EE051B}"/>
              </a:ext>
            </a:extLst>
          </p:cNvPr>
          <p:cNvSpPr>
            <a:spLocks noGrp="1"/>
          </p:cNvSpPr>
          <p:nvPr>
            <p:ph sz="quarter" idx="15"/>
          </p:nvPr>
        </p:nvSpPr>
        <p:spPr/>
        <p:txBody>
          <a:bodyPr/>
          <a:lstStyle/>
          <a:p>
            <a:r>
              <a:rPr lang="en-GB" dirty="0">
                <a:solidFill>
                  <a:schemeClr val="tx2"/>
                </a:solidFill>
              </a:rPr>
              <a:t>NGS, next-generation sequencing; NSCLC, non-small cell lung cancer; RNA, ribonucleic acid</a:t>
            </a:r>
          </a:p>
        </p:txBody>
      </p:sp>
    </p:spTree>
    <p:extLst>
      <p:ext uri="{BB962C8B-B14F-4D97-AF65-F5344CB8AC3E}">
        <p14:creationId xmlns:p14="http://schemas.microsoft.com/office/powerpoint/2010/main" val="41216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FC5BB8-8A1C-C8F2-4D78-0097920586B8}"/>
              </a:ext>
            </a:extLst>
          </p:cNvPr>
          <p:cNvSpPr>
            <a:spLocks noGrp="1"/>
          </p:cNvSpPr>
          <p:nvPr>
            <p:ph type="title"/>
          </p:nvPr>
        </p:nvSpPr>
        <p:spPr/>
        <p:txBody>
          <a:bodyPr/>
          <a:lstStyle/>
          <a:p>
            <a:r>
              <a:rPr lang="en-GB" dirty="0"/>
              <a:t>Appropriate placement</a:t>
            </a:r>
            <a:br>
              <a:rPr lang="en-GB" dirty="0"/>
            </a:br>
            <a:r>
              <a:rPr lang="en-GB" dirty="0"/>
              <a:t>of therapies</a:t>
            </a:r>
          </a:p>
        </p:txBody>
      </p:sp>
      <p:sp>
        <p:nvSpPr>
          <p:cNvPr id="4" name="Slide Number Placeholder 3">
            <a:extLst>
              <a:ext uri="{FF2B5EF4-FFF2-40B4-BE49-F238E27FC236}">
                <a16:creationId xmlns:a16="http://schemas.microsoft.com/office/drawing/2014/main" id="{7B06FDDD-D3DB-4049-DD10-85AB6646511B}"/>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Tree>
    <p:extLst>
      <p:ext uri="{BB962C8B-B14F-4D97-AF65-F5344CB8AC3E}">
        <p14:creationId xmlns:p14="http://schemas.microsoft.com/office/powerpoint/2010/main" val="80235402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A577-DD0F-4FAC-BB4E-5E0B37040EDB}"/>
              </a:ext>
            </a:extLst>
          </p:cNvPr>
          <p:cNvSpPr>
            <a:spLocks noGrp="1"/>
          </p:cNvSpPr>
          <p:nvPr>
            <p:ph type="title"/>
          </p:nvPr>
        </p:nvSpPr>
        <p:spPr/>
        <p:txBody>
          <a:bodyPr>
            <a:normAutofit/>
          </a:bodyPr>
          <a:lstStyle/>
          <a:p>
            <a:r>
              <a:rPr lang="en-US" dirty="0"/>
              <a:t>Treatment approach for TRK-positive Tumours</a:t>
            </a:r>
            <a:endParaRPr lang="en-HK" dirty="0"/>
          </a:p>
        </p:txBody>
      </p:sp>
      <p:sp>
        <p:nvSpPr>
          <p:cNvPr id="6" name="Content Placeholder 5">
            <a:extLst>
              <a:ext uri="{FF2B5EF4-FFF2-40B4-BE49-F238E27FC236}">
                <a16:creationId xmlns:a16="http://schemas.microsoft.com/office/drawing/2014/main" id="{EED4F0DD-5995-8E5A-D4C5-90528D0AC757}"/>
              </a:ext>
            </a:extLst>
          </p:cNvPr>
          <p:cNvSpPr>
            <a:spLocks noGrp="1"/>
          </p:cNvSpPr>
          <p:nvPr>
            <p:ph sz="quarter" idx="15"/>
          </p:nvPr>
        </p:nvSpPr>
        <p:spPr>
          <a:xfrm>
            <a:off x="620183" y="6309320"/>
            <a:ext cx="10180339" cy="365125"/>
          </a:xfrm>
        </p:spPr>
        <p:txBody>
          <a:bodyPr anchor="b" anchorCtr="0"/>
          <a:lstStyle/>
          <a:p>
            <a:r>
              <a:rPr lang="en-GB" baseline="30000" dirty="0">
                <a:solidFill>
                  <a:schemeClr val="tx2"/>
                </a:solidFill>
              </a:rPr>
              <a:t>a </a:t>
            </a:r>
            <a:r>
              <a:rPr lang="en-GB" dirty="0">
                <a:solidFill>
                  <a:schemeClr val="tx2"/>
                </a:solidFill>
              </a:rPr>
              <a:t>Expert input, Herbert Loong</a:t>
            </a:r>
          </a:p>
          <a:p>
            <a:r>
              <a:rPr lang="en-GB" dirty="0">
                <a:solidFill>
                  <a:schemeClr val="tx2"/>
                </a:solidFill>
              </a:rPr>
              <a:t>TKI, tyrosine kinase inhibitor</a:t>
            </a:r>
          </a:p>
          <a:p>
            <a:r>
              <a:rPr lang="en-GB" dirty="0">
                <a:solidFill>
                  <a:schemeClr val="tx2"/>
                </a:solidFill>
              </a:rPr>
              <a:t>Adapted from Drilon A, et al. Ann Oncol. 2019;30 Suppl 8:viii23-viii30 </a:t>
            </a:r>
          </a:p>
        </p:txBody>
      </p:sp>
      <p:sp>
        <p:nvSpPr>
          <p:cNvPr id="4" name="TextBox 3">
            <a:extLst>
              <a:ext uri="{FF2B5EF4-FFF2-40B4-BE49-F238E27FC236}">
                <a16:creationId xmlns:a16="http://schemas.microsoft.com/office/drawing/2014/main" id="{ACD518B5-D0CD-63F2-DA52-F0C20A5FF9CB}"/>
              </a:ext>
            </a:extLst>
          </p:cNvPr>
          <p:cNvSpPr txBox="1"/>
          <p:nvPr/>
        </p:nvSpPr>
        <p:spPr>
          <a:xfrm>
            <a:off x="7836701" y="1713804"/>
            <a:ext cx="2760692" cy="461665"/>
          </a:xfrm>
          <a:prstGeom prst="rect">
            <a:avLst/>
          </a:prstGeom>
          <a:solidFill>
            <a:schemeClr val="bg1"/>
          </a:solidFill>
        </p:spPr>
        <p:txBody>
          <a:bodyPr wrap="none" rtlCol="0">
            <a:spAutoFit/>
          </a:bodyPr>
          <a:lstStyle/>
          <a:p>
            <a:r>
              <a:rPr lang="en-GB" sz="1200" dirty="0" err="1">
                <a:latin typeface="Arial" panose="020B0604020202020204" pitchFamily="34" charset="0"/>
                <a:cs typeface="Arial" panose="020B0604020202020204" pitchFamily="34" charset="0"/>
              </a:rPr>
              <a:t>Repotrectinib</a:t>
            </a:r>
            <a:r>
              <a:rPr lang="en-GB" sz="1200" dirty="0">
                <a:latin typeface="Arial" panose="020B0604020202020204" pitchFamily="34" charset="0"/>
                <a:cs typeface="Arial" panose="020B0604020202020204" pitchFamily="34" charset="0"/>
              </a:rPr>
              <a:t> (if not used previously)</a:t>
            </a:r>
            <a:r>
              <a:rPr lang="en-GB" sz="1200" baseline="30000" dirty="0">
                <a:latin typeface="Arial" panose="020B0604020202020204" pitchFamily="34" charset="0"/>
                <a:cs typeface="Arial" panose="020B0604020202020204" pitchFamily="34" charset="0"/>
              </a:rPr>
              <a:t>a</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Novel TRK inhibitor clinical </a:t>
            </a:r>
            <a:r>
              <a:rPr lang="en-GB" sz="1200" dirty="0" err="1">
                <a:latin typeface="Arial" panose="020B0604020202020204" pitchFamily="34" charset="0"/>
                <a:cs typeface="Arial" panose="020B0604020202020204" pitchFamily="34" charset="0"/>
              </a:rPr>
              <a:t>trials</a:t>
            </a:r>
            <a:r>
              <a:rPr lang="en-GB" sz="1200" baseline="30000" dirty="0" err="1">
                <a:latin typeface="Arial" panose="020B0604020202020204" pitchFamily="34" charset="0"/>
                <a:cs typeface="Arial" panose="020B0604020202020204" pitchFamily="34" charset="0"/>
              </a:rPr>
              <a:t>a</a:t>
            </a:r>
            <a:endParaRPr lang="en-GB"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D8ADC38-A104-58EB-5E8F-354D37BC15C4}"/>
              </a:ext>
            </a:extLst>
          </p:cNvPr>
          <p:cNvSpPr txBox="1"/>
          <p:nvPr/>
        </p:nvSpPr>
        <p:spPr>
          <a:xfrm>
            <a:off x="1139957" y="3709667"/>
            <a:ext cx="2102307" cy="276999"/>
          </a:xfrm>
          <a:prstGeom prst="rect">
            <a:avLst/>
          </a:prstGeom>
          <a:solidFill>
            <a:srgbClr val="0070C0"/>
          </a:solidFill>
        </p:spPr>
        <p:txBody>
          <a:bodyPr wrap="none" rtlCol="0">
            <a:spAutoFit/>
          </a:bodyPr>
          <a:lstStyle/>
          <a:p>
            <a:r>
              <a:rPr lang="en-GB" sz="1200" dirty="0">
                <a:solidFill>
                  <a:schemeClr val="bg1"/>
                </a:solidFill>
              </a:rPr>
              <a:t>1</a:t>
            </a:r>
            <a:r>
              <a:rPr lang="en-GB" sz="1200" baseline="30000" dirty="0">
                <a:solidFill>
                  <a:schemeClr val="bg1"/>
                </a:solidFill>
              </a:rPr>
              <a:t>st</a:t>
            </a:r>
            <a:r>
              <a:rPr lang="en-GB" sz="1200" dirty="0">
                <a:solidFill>
                  <a:schemeClr val="bg1"/>
                </a:solidFill>
              </a:rPr>
              <a:t> line TRK inhibition                 </a:t>
            </a:r>
          </a:p>
        </p:txBody>
      </p:sp>
      <p:sp>
        <p:nvSpPr>
          <p:cNvPr id="15" name="TextBox 14">
            <a:extLst>
              <a:ext uri="{FF2B5EF4-FFF2-40B4-BE49-F238E27FC236}">
                <a16:creationId xmlns:a16="http://schemas.microsoft.com/office/drawing/2014/main" id="{47C265E6-5385-6661-42BF-BDF30898C2B9}"/>
              </a:ext>
            </a:extLst>
          </p:cNvPr>
          <p:cNvSpPr txBox="1"/>
          <p:nvPr/>
        </p:nvSpPr>
        <p:spPr>
          <a:xfrm>
            <a:off x="8009683" y="2335770"/>
            <a:ext cx="2138727" cy="276999"/>
          </a:xfrm>
          <a:prstGeom prst="rect">
            <a:avLst/>
          </a:prstGeom>
          <a:solidFill>
            <a:schemeClr val="accent3">
              <a:lumMod val="75000"/>
            </a:schemeClr>
          </a:solidFill>
        </p:spPr>
        <p:txBody>
          <a:bodyPr wrap="none" rtlCol="0">
            <a:spAutoFit/>
          </a:bodyPr>
          <a:lstStyle/>
          <a:p>
            <a:r>
              <a:rPr lang="en-GB" sz="1200" dirty="0">
                <a:solidFill>
                  <a:schemeClr val="bg1"/>
                </a:solidFill>
              </a:rPr>
              <a:t>2</a:t>
            </a:r>
            <a:r>
              <a:rPr lang="en-GB" sz="1200" baseline="30000" dirty="0">
                <a:solidFill>
                  <a:schemeClr val="bg1"/>
                </a:solidFill>
              </a:rPr>
              <a:t>nd</a:t>
            </a:r>
            <a:r>
              <a:rPr lang="en-GB" sz="1200" dirty="0">
                <a:solidFill>
                  <a:schemeClr val="bg1"/>
                </a:solidFill>
              </a:rPr>
              <a:t> line TRK inhibition                 </a:t>
            </a:r>
          </a:p>
        </p:txBody>
      </p:sp>
      <p:sp>
        <p:nvSpPr>
          <p:cNvPr id="12" name="Oval 11">
            <a:extLst>
              <a:ext uri="{FF2B5EF4-FFF2-40B4-BE49-F238E27FC236}">
                <a16:creationId xmlns:a16="http://schemas.microsoft.com/office/drawing/2014/main" id="{5526C9A6-1DA0-2FE9-FEFC-3A932D509F70}"/>
              </a:ext>
            </a:extLst>
          </p:cNvPr>
          <p:cNvSpPr/>
          <p:nvPr/>
        </p:nvSpPr>
        <p:spPr>
          <a:xfrm>
            <a:off x="3516221" y="2636912"/>
            <a:ext cx="2376264" cy="2376264"/>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400" b="1" dirty="0">
                <a:solidFill>
                  <a:schemeClr val="tx1"/>
                </a:solidFill>
                <a:latin typeface="Arial" panose="020B0604020202020204" pitchFamily="34" charset="0"/>
                <a:cs typeface="Arial" panose="020B0604020202020204" pitchFamily="34" charset="0"/>
              </a:rPr>
              <a:t>Resistance</a:t>
            </a:r>
            <a:br>
              <a:rPr lang="en-US" sz="1400" b="1"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For oligo/solitary</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site progression,</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consider local therapy and</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continued TKI use</a:t>
            </a:r>
          </a:p>
        </p:txBody>
      </p:sp>
      <p:sp>
        <p:nvSpPr>
          <p:cNvPr id="17" name="TextBox 16">
            <a:extLst>
              <a:ext uri="{FF2B5EF4-FFF2-40B4-BE49-F238E27FC236}">
                <a16:creationId xmlns:a16="http://schemas.microsoft.com/office/drawing/2014/main" id="{3ADC79F8-2561-E6B3-4EBE-2AB02D7ECAC7}"/>
              </a:ext>
            </a:extLst>
          </p:cNvPr>
          <p:cNvSpPr txBox="1"/>
          <p:nvPr/>
        </p:nvSpPr>
        <p:spPr>
          <a:xfrm>
            <a:off x="923933" y="2965512"/>
            <a:ext cx="1368152" cy="553998"/>
          </a:xfrm>
          <a:prstGeom prst="rect">
            <a:avLst/>
          </a:prstGeom>
          <a:noFill/>
        </p:spPr>
        <p:txBody>
          <a:bodyPr wrap="square" lIns="0" tIns="0" rIns="0" bIns="0" rtlCol="0">
            <a:spAutoFit/>
          </a:bodyPr>
          <a:lstStyle/>
          <a:p>
            <a:r>
              <a:rPr lang="en-GB" sz="1200" dirty="0" err="1">
                <a:solidFill>
                  <a:schemeClr val="tx2"/>
                </a:solidFill>
                <a:latin typeface="Arial" panose="020B0604020202020204" pitchFamily="34" charset="0"/>
                <a:cs typeface="Arial" panose="020B0604020202020204" pitchFamily="34" charset="0"/>
              </a:rPr>
              <a:t>Entrectinib</a:t>
            </a:r>
            <a:endParaRPr lang="en-GB" sz="1200" dirty="0">
              <a:solidFill>
                <a:schemeClr val="tx2"/>
              </a:solidFill>
              <a:latin typeface="Arial" panose="020B0604020202020204" pitchFamily="34" charset="0"/>
              <a:cs typeface="Arial" panose="020B0604020202020204" pitchFamily="34" charset="0"/>
            </a:endParaRPr>
          </a:p>
          <a:p>
            <a:r>
              <a:rPr lang="en-GB" sz="1200" dirty="0">
                <a:solidFill>
                  <a:schemeClr val="tx2"/>
                </a:solidFill>
                <a:latin typeface="Arial" panose="020B0604020202020204" pitchFamily="34" charset="0"/>
                <a:cs typeface="Arial" panose="020B0604020202020204" pitchFamily="34" charset="0"/>
              </a:rPr>
              <a:t>Larotrectinib</a:t>
            </a:r>
          </a:p>
          <a:p>
            <a:r>
              <a:rPr lang="en-GB" sz="1200" dirty="0" err="1">
                <a:solidFill>
                  <a:schemeClr val="tx2"/>
                </a:solidFill>
                <a:latin typeface="Arial" panose="020B0604020202020204" pitchFamily="34" charset="0"/>
                <a:cs typeface="Arial" panose="020B0604020202020204" pitchFamily="34" charset="0"/>
              </a:rPr>
              <a:t>Repotrectinib</a:t>
            </a:r>
            <a:r>
              <a:rPr lang="en-GB" sz="1200" baseline="30000" dirty="0" err="1">
                <a:solidFill>
                  <a:schemeClr val="tx2"/>
                </a:solidFill>
                <a:latin typeface="Arial" panose="020B0604020202020204" pitchFamily="34" charset="0"/>
                <a:cs typeface="Arial" panose="020B0604020202020204" pitchFamily="34" charset="0"/>
              </a:rPr>
              <a:t>a</a:t>
            </a:r>
            <a:endParaRPr lang="en-GB" sz="1200" baseline="30000" dirty="0">
              <a:solidFill>
                <a:schemeClr val="tx2"/>
              </a:solidFill>
              <a:latin typeface="Arial" panose="020B0604020202020204" pitchFamily="34" charset="0"/>
              <a:cs typeface="Arial" panose="020B0604020202020204" pitchFamily="34" charset="0"/>
            </a:endParaRPr>
          </a:p>
        </p:txBody>
      </p:sp>
      <p:sp>
        <p:nvSpPr>
          <p:cNvPr id="18" name="Right Arrow 17">
            <a:extLst>
              <a:ext uri="{FF2B5EF4-FFF2-40B4-BE49-F238E27FC236}">
                <a16:creationId xmlns:a16="http://schemas.microsoft.com/office/drawing/2014/main" id="{94E9533C-9D7A-E917-6AC1-CE788CF95A3F}"/>
              </a:ext>
            </a:extLst>
          </p:cNvPr>
          <p:cNvSpPr/>
          <p:nvPr/>
        </p:nvSpPr>
        <p:spPr>
          <a:xfrm>
            <a:off x="779917" y="3429000"/>
            <a:ext cx="2748813" cy="796348"/>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line TRK inhibition</a:t>
            </a:r>
          </a:p>
        </p:txBody>
      </p:sp>
      <p:sp>
        <p:nvSpPr>
          <p:cNvPr id="19" name="TextBox 18">
            <a:extLst>
              <a:ext uri="{FF2B5EF4-FFF2-40B4-BE49-F238E27FC236}">
                <a16:creationId xmlns:a16="http://schemas.microsoft.com/office/drawing/2014/main" id="{192D08F9-F78F-E8CE-E660-E26AE89ED485}"/>
              </a:ext>
            </a:extLst>
          </p:cNvPr>
          <p:cNvSpPr txBox="1"/>
          <p:nvPr/>
        </p:nvSpPr>
        <p:spPr>
          <a:xfrm>
            <a:off x="6108509" y="4221088"/>
            <a:ext cx="2232248" cy="200055"/>
          </a:xfrm>
          <a:prstGeom prst="rect">
            <a:avLst/>
          </a:prstGeom>
          <a:noFill/>
        </p:spPr>
        <p:txBody>
          <a:bodyPr wrap="square" lIns="0" tIns="0" rIns="0" bIns="0" rtlCol="0">
            <a:spAutoFit/>
          </a:bodyPr>
          <a:lstStyle/>
          <a:p>
            <a:r>
              <a:rPr lang="en-GB" sz="1300" b="1" dirty="0">
                <a:latin typeface="Arial" panose="020B0604020202020204" pitchFamily="34" charset="0"/>
                <a:cs typeface="Arial" panose="020B0604020202020204" pitchFamily="34" charset="0"/>
              </a:rPr>
              <a:t>Off-target resistance</a:t>
            </a:r>
          </a:p>
        </p:txBody>
      </p:sp>
      <p:sp>
        <p:nvSpPr>
          <p:cNvPr id="20" name="Right Arrow 19">
            <a:extLst>
              <a:ext uri="{FF2B5EF4-FFF2-40B4-BE49-F238E27FC236}">
                <a16:creationId xmlns:a16="http://schemas.microsoft.com/office/drawing/2014/main" id="{1A61633D-35C1-4938-7280-2123ADFB9484}"/>
              </a:ext>
            </a:extLst>
          </p:cNvPr>
          <p:cNvSpPr/>
          <p:nvPr/>
        </p:nvSpPr>
        <p:spPr>
          <a:xfrm>
            <a:off x="7896200" y="2067298"/>
            <a:ext cx="2748813" cy="796348"/>
          </a:xfrm>
          <a:prstGeom prst="rightArrow">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line TRK inhibition</a:t>
            </a:r>
          </a:p>
        </p:txBody>
      </p:sp>
      <p:sp>
        <p:nvSpPr>
          <p:cNvPr id="21" name="Right Arrow 20">
            <a:extLst>
              <a:ext uri="{FF2B5EF4-FFF2-40B4-BE49-F238E27FC236}">
                <a16:creationId xmlns:a16="http://schemas.microsoft.com/office/drawing/2014/main" id="{F6E08025-5B18-9575-A4FB-D26FE0797959}"/>
              </a:ext>
            </a:extLst>
          </p:cNvPr>
          <p:cNvSpPr/>
          <p:nvPr/>
        </p:nvSpPr>
        <p:spPr>
          <a:xfrm>
            <a:off x="7896200" y="4730779"/>
            <a:ext cx="2748813" cy="796348"/>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44000" rtlCol="0" anchor="ctr"/>
          <a:lstStyle/>
          <a:p>
            <a:pPr>
              <a:lnSpc>
                <a:spcPct val="90000"/>
              </a:lnSpc>
            </a:pPr>
            <a:r>
              <a:rPr lang="en-US" sz="1200" dirty="0">
                <a:latin typeface="Arial" panose="020B0604020202020204" pitchFamily="34" charset="0"/>
                <a:cs typeface="Arial" panose="020B0604020202020204" pitchFamily="34" charset="0"/>
              </a:rPr>
              <a:t>Standard of care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or clinical trial when available</a:t>
            </a:r>
          </a:p>
        </p:txBody>
      </p:sp>
      <p:sp>
        <p:nvSpPr>
          <p:cNvPr id="22" name="Rectangle: Rounded Corners 21">
            <a:extLst>
              <a:ext uri="{FF2B5EF4-FFF2-40B4-BE49-F238E27FC236}">
                <a16:creationId xmlns:a16="http://schemas.microsoft.com/office/drawing/2014/main" id="{15BB4261-950E-4D6F-BC2B-6A664CF38325}"/>
              </a:ext>
            </a:extLst>
          </p:cNvPr>
          <p:cNvSpPr/>
          <p:nvPr/>
        </p:nvSpPr>
        <p:spPr>
          <a:xfrm>
            <a:off x="4884373" y="4509120"/>
            <a:ext cx="2952328" cy="1239667"/>
          </a:xfrm>
          <a:prstGeom prst="roundRect">
            <a:avLst>
              <a:gd name="adj" fmla="val 12070"/>
            </a:avLst>
          </a:prstGeom>
          <a:solidFill>
            <a:schemeClr val="accent1">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spcBef>
                <a:spcPts val="100"/>
              </a:spcBef>
            </a:pPr>
            <a:r>
              <a:rPr lang="en-GB" sz="1300" b="1" dirty="0">
                <a:solidFill>
                  <a:schemeClr val="tx1"/>
                </a:solidFill>
                <a:latin typeface="Arial"/>
                <a:ea typeface="Calibri"/>
                <a:cs typeface="Arial"/>
              </a:rPr>
              <a:t>Potential mechanisms identified</a:t>
            </a:r>
            <a:endParaRPr lang="en-GB" sz="1300" b="1" noProof="0" dirty="0">
              <a:solidFill>
                <a:schemeClr val="tx1"/>
              </a:solidFill>
              <a:latin typeface="Arial"/>
              <a:ea typeface="Calibri"/>
              <a:cs typeface="Arial"/>
            </a:endParaRPr>
          </a:p>
          <a:p>
            <a:pPr marL="177800" indent="-177800">
              <a:spcBef>
                <a:spcPts val="100"/>
              </a:spcBef>
              <a:buFont typeface="Arial" panose="020B0604020202020204" pitchFamily="34" charset="0"/>
              <a:buChar char="•"/>
            </a:pPr>
            <a:r>
              <a:rPr lang="en-GB" sz="1300" i="1" noProof="0" dirty="0">
                <a:solidFill>
                  <a:schemeClr val="tx1"/>
                </a:solidFill>
                <a:latin typeface="Arial"/>
                <a:ea typeface="Calibri"/>
                <a:cs typeface="Arial"/>
              </a:rPr>
              <a:t>KRAS</a:t>
            </a:r>
            <a:r>
              <a:rPr lang="en-GB" sz="1300" noProof="0" dirty="0">
                <a:solidFill>
                  <a:schemeClr val="tx1"/>
                </a:solidFill>
                <a:latin typeface="Arial"/>
                <a:ea typeface="Calibri"/>
                <a:cs typeface="Arial"/>
              </a:rPr>
              <a:t> mutation</a:t>
            </a:r>
          </a:p>
          <a:p>
            <a:pPr marL="177800" indent="-177800">
              <a:spcBef>
                <a:spcPts val="100"/>
              </a:spcBef>
              <a:buFont typeface="Arial" panose="020B0604020202020204" pitchFamily="34" charset="0"/>
              <a:buChar char="•"/>
            </a:pPr>
            <a:r>
              <a:rPr lang="en-GB" sz="1300" i="1" dirty="0">
                <a:solidFill>
                  <a:schemeClr val="tx1"/>
                </a:solidFill>
                <a:latin typeface="Arial"/>
                <a:ea typeface="Calibri"/>
                <a:cs typeface="Arial"/>
              </a:rPr>
              <a:t>MET </a:t>
            </a:r>
            <a:r>
              <a:rPr lang="en-GB" sz="1300" dirty="0">
                <a:solidFill>
                  <a:schemeClr val="tx1"/>
                </a:solidFill>
                <a:latin typeface="Arial"/>
                <a:ea typeface="Calibri"/>
                <a:cs typeface="Arial"/>
              </a:rPr>
              <a:t>amplification</a:t>
            </a:r>
          </a:p>
          <a:p>
            <a:pPr marL="177800" indent="-177800">
              <a:spcBef>
                <a:spcPts val="100"/>
              </a:spcBef>
              <a:buFont typeface="Arial" panose="020B0604020202020204" pitchFamily="34" charset="0"/>
              <a:buChar char="•"/>
            </a:pPr>
            <a:r>
              <a:rPr lang="en-GB" sz="1300" i="1" noProof="0" dirty="0">
                <a:solidFill>
                  <a:schemeClr val="tx1"/>
                </a:solidFill>
                <a:latin typeface="Arial"/>
                <a:ea typeface="Calibri"/>
                <a:cs typeface="Arial"/>
              </a:rPr>
              <a:t>BRAF</a:t>
            </a:r>
            <a:r>
              <a:rPr lang="en-GB" sz="1300" noProof="0" dirty="0">
                <a:solidFill>
                  <a:schemeClr val="tx1"/>
                </a:solidFill>
                <a:latin typeface="Arial"/>
                <a:ea typeface="Calibri"/>
                <a:cs typeface="Arial"/>
              </a:rPr>
              <a:t> mutation</a:t>
            </a:r>
          </a:p>
          <a:p>
            <a:pPr marL="177800" indent="-177800">
              <a:spcBef>
                <a:spcPts val="100"/>
              </a:spcBef>
              <a:buFont typeface="Arial" panose="020B0604020202020204" pitchFamily="34" charset="0"/>
              <a:buChar char="•"/>
            </a:pPr>
            <a:r>
              <a:rPr lang="en-GB" sz="1300" i="1" dirty="0">
                <a:solidFill>
                  <a:schemeClr val="tx1"/>
                </a:solidFill>
                <a:latin typeface="Arial"/>
                <a:ea typeface="Calibri"/>
                <a:cs typeface="Arial"/>
              </a:rPr>
              <a:t>IGF1R</a:t>
            </a:r>
            <a:r>
              <a:rPr lang="en-GB" sz="1300" dirty="0">
                <a:solidFill>
                  <a:schemeClr val="tx1"/>
                </a:solidFill>
                <a:latin typeface="Arial"/>
                <a:ea typeface="Calibri"/>
                <a:cs typeface="Arial"/>
              </a:rPr>
              <a:t> activation</a:t>
            </a:r>
            <a:endParaRPr lang="en-GB" sz="1300" noProof="0" dirty="0">
              <a:solidFill>
                <a:schemeClr val="tx1"/>
              </a:solidFill>
              <a:ea typeface="Calibri"/>
              <a:cs typeface="Calibri"/>
            </a:endParaRPr>
          </a:p>
        </p:txBody>
      </p:sp>
      <p:sp>
        <p:nvSpPr>
          <p:cNvPr id="23" name="TextBox 22">
            <a:extLst>
              <a:ext uri="{FF2B5EF4-FFF2-40B4-BE49-F238E27FC236}">
                <a16:creationId xmlns:a16="http://schemas.microsoft.com/office/drawing/2014/main" id="{ABD6C1E9-C293-7B18-73BC-83295D2C9964}"/>
              </a:ext>
            </a:extLst>
          </p:cNvPr>
          <p:cNvSpPr txBox="1"/>
          <p:nvPr/>
        </p:nvSpPr>
        <p:spPr>
          <a:xfrm>
            <a:off x="6108509" y="1628800"/>
            <a:ext cx="2232248" cy="200055"/>
          </a:xfrm>
          <a:prstGeom prst="rect">
            <a:avLst/>
          </a:prstGeom>
          <a:noFill/>
        </p:spPr>
        <p:txBody>
          <a:bodyPr wrap="square" lIns="0" tIns="0" rIns="0" bIns="0" rtlCol="0">
            <a:spAutoFit/>
          </a:bodyPr>
          <a:lstStyle/>
          <a:p>
            <a:r>
              <a:rPr lang="en-GB" sz="1300" b="1" dirty="0">
                <a:latin typeface="Arial" panose="020B0604020202020204" pitchFamily="34" charset="0"/>
                <a:cs typeface="Arial" panose="020B0604020202020204" pitchFamily="34" charset="0"/>
              </a:rPr>
              <a:t>On-target resistance</a:t>
            </a:r>
          </a:p>
        </p:txBody>
      </p:sp>
      <p:graphicFrame>
        <p:nvGraphicFramePr>
          <p:cNvPr id="24" name="Table 23">
            <a:extLst>
              <a:ext uri="{FF2B5EF4-FFF2-40B4-BE49-F238E27FC236}">
                <a16:creationId xmlns:a16="http://schemas.microsoft.com/office/drawing/2014/main" id="{3BC0C930-B1B3-47F3-0DE9-03111202FE4E}"/>
              </a:ext>
            </a:extLst>
          </p:cNvPr>
          <p:cNvGraphicFramePr>
            <a:graphicFrameLocks noGrp="1"/>
          </p:cNvGraphicFramePr>
          <p:nvPr>
            <p:extLst>
              <p:ext uri="{D42A27DB-BD31-4B8C-83A1-F6EECF244321}">
                <p14:modId xmlns:p14="http://schemas.microsoft.com/office/powerpoint/2010/main" val="2567634738"/>
              </p:ext>
            </p:extLst>
          </p:nvPr>
        </p:nvGraphicFramePr>
        <p:xfrm>
          <a:off x="4668349" y="1916832"/>
          <a:ext cx="3168352" cy="1097280"/>
        </p:xfrm>
        <a:graphic>
          <a:graphicData uri="http://schemas.openxmlformats.org/drawingml/2006/table">
            <a:tbl>
              <a:tblPr bandRow="1">
                <a:tableStyleId>{5C22544A-7EE6-4342-B048-85BDC9FD1C3A}</a:tableStyleId>
              </a:tblPr>
              <a:tblGrid>
                <a:gridCol w="979996">
                  <a:extLst>
                    <a:ext uri="{9D8B030D-6E8A-4147-A177-3AD203B41FA5}">
                      <a16:colId xmlns:a16="http://schemas.microsoft.com/office/drawing/2014/main" val="3663781834"/>
                    </a:ext>
                  </a:extLst>
                </a:gridCol>
                <a:gridCol w="729452">
                  <a:extLst>
                    <a:ext uri="{9D8B030D-6E8A-4147-A177-3AD203B41FA5}">
                      <a16:colId xmlns:a16="http://schemas.microsoft.com/office/drawing/2014/main" val="703646736"/>
                    </a:ext>
                  </a:extLst>
                </a:gridCol>
                <a:gridCol w="729452">
                  <a:extLst>
                    <a:ext uri="{9D8B030D-6E8A-4147-A177-3AD203B41FA5}">
                      <a16:colId xmlns:a16="http://schemas.microsoft.com/office/drawing/2014/main" val="4230233459"/>
                    </a:ext>
                  </a:extLst>
                </a:gridCol>
                <a:gridCol w="729452">
                  <a:extLst>
                    <a:ext uri="{9D8B030D-6E8A-4147-A177-3AD203B41FA5}">
                      <a16:colId xmlns:a16="http://schemas.microsoft.com/office/drawing/2014/main" val="1470048575"/>
                    </a:ext>
                  </a:extLst>
                </a:gridCol>
              </a:tblGrid>
              <a:tr h="130531">
                <a:tc>
                  <a:txBody>
                    <a:bodyPr/>
                    <a:lstStyle/>
                    <a:p>
                      <a:r>
                        <a:rPr lang="en-US" sz="1200" dirty="0">
                          <a:latin typeface="Arial" panose="020B0604020202020204" pitchFamily="34" charset="0"/>
                          <a:cs typeface="Arial" panose="020B0604020202020204" pitchFamily="34" charset="0"/>
                        </a:rPr>
                        <a:t>Solvent front</a:t>
                      </a:r>
                    </a:p>
                  </a:txBody>
                  <a:tcPr marL="55440" marR="55440">
                    <a:solidFill>
                      <a:schemeClr val="accent5">
                        <a:lumMod val="90000"/>
                      </a:schemeClr>
                    </a:solidFill>
                  </a:tcPr>
                </a:tc>
                <a:tc>
                  <a:txBody>
                    <a:bodyPr/>
                    <a:lstStyle/>
                    <a:p>
                      <a:r>
                        <a:rPr lang="en-US" sz="1200" dirty="0">
                          <a:latin typeface="Arial" panose="020B0604020202020204" pitchFamily="34" charset="0"/>
                          <a:cs typeface="Arial" panose="020B0604020202020204" pitchFamily="34" charset="0"/>
                        </a:rPr>
                        <a:t>G595R</a:t>
                      </a:r>
                    </a:p>
                  </a:txBody>
                  <a:tcPr marL="55440" marR="55440">
                    <a:solidFill>
                      <a:schemeClr val="accent5">
                        <a:lumMod val="90000"/>
                      </a:schemeClr>
                    </a:solidFill>
                  </a:tcPr>
                </a:tc>
                <a:tc>
                  <a:txBody>
                    <a:bodyPr/>
                    <a:lstStyle/>
                    <a:p>
                      <a:r>
                        <a:rPr lang="en-US" sz="1200" dirty="0">
                          <a:latin typeface="Arial" panose="020B0604020202020204" pitchFamily="34" charset="0"/>
                          <a:cs typeface="Arial" panose="020B0604020202020204" pitchFamily="34" charset="0"/>
                        </a:rPr>
                        <a:t>G639R</a:t>
                      </a:r>
                    </a:p>
                  </a:txBody>
                  <a:tcPr marL="55440" marR="55440">
                    <a:solidFill>
                      <a:schemeClr val="accent5">
                        <a:lumMod val="90000"/>
                      </a:schemeClr>
                    </a:solidFill>
                  </a:tcPr>
                </a:tc>
                <a:tc>
                  <a:txBody>
                    <a:bodyPr/>
                    <a:lstStyle/>
                    <a:p>
                      <a:r>
                        <a:rPr lang="en-US" sz="1200" dirty="0">
                          <a:latin typeface="Arial" panose="020B0604020202020204" pitchFamily="34" charset="0"/>
                          <a:cs typeface="Arial" panose="020B0604020202020204" pitchFamily="34" charset="0"/>
                        </a:rPr>
                        <a:t>G623R</a:t>
                      </a:r>
                    </a:p>
                  </a:txBody>
                  <a:tcPr marL="55440" marR="55440">
                    <a:solidFill>
                      <a:schemeClr val="accent5">
                        <a:lumMod val="90000"/>
                      </a:schemeClr>
                    </a:solidFill>
                  </a:tcPr>
                </a:tc>
                <a:extLst>
                  <a:ext uri="{0D108BD9-81ED-4DB2-BD59-A6C34878D82A}">
                    <a16:rowId xmlns:a16="http://schemas.microsoft.com/office/drawing/2014/main" val="3086002123"/>
                  </a:ext>
                </a:extLst>
              </a:tr>
              <a:tr h="130531">
                <a:tc>
                  <a:txBody>
                    <a:bodyPr/>
                    <a:lstStyle/>
                    <a:p>
                      <a:r>
                        <a:rPr lang="en-US" sz="1200" dirty="0">
                          <a:latin typeface="Arial" panose="020B0604020202020204" pitchFamily="34" charset="0"/>
                          <a:cs typeface="Arial" panose="020B0604020202020204" pitchFamily="34" charset="0"/>
                        </a:rPr>
                        <a:t>Gatekeeper</a:t>
                      </a:r>
                    </a:p>
                  </a:txBody>
                  <a:tcPr marL="55440" marR="55440">
                    <a:solidFill>
                      <a:schemeClr val="accent5"/>
                    </a:solidFill>
                  </a:tcPr>
                </a:tc>
                <a:tc>
                  <a:txBody>
                    <a:bodyPr/>
                    <a:lstStyle/>
                    <a:p>
                      <a:r>
                        <a:rPr lang="en-US" sz="1200" dirty="0">
                          <a:latin typeface="Arial" panose="020B0604020202020204" pitchFamily="34" charset="0"/>
                          <a:cs typeface="Arial" panose="020B0604020202020204" pitchFamily="34" charset="0"/>
                        </a:rPr>
                        <a:t>F589L</a:t>
                      </a:r>
                    </a:p>
                  </a:txBody>
                  <a:tcPr marL="55440" marR="55440">
                    <a:solidFill>
                      <a:schemeClr val="accent5"/>
                    </a:solidFill>
                  </a:tcPr>
                </a:tc>
                <a:tc>
                  <a:txBody>
                    <a:bodyPr/>
                    <a:lstStyle/>
                    <a:p>
                      <a:r>
                        <a:rPr lang="en-US" sz="1200" dirty="0">
                          <a:latin typeface="Arial" panose="020B0604020202020204" pitchFamily="34" charset="0"/>
                          <a:cs typeface="Arial" panose="020B0604020202020204" pitchFamily="34" charset="0"/>
                        </a:rPr>
                        <a:t>F633L</a:t>
                      </a:r>
                    </a:p>
                  </a:txBody>
                  <a:tcPr marL="55440" marR="55440">
                    <a:solidFill>
                      <a:schemeClr val="accent5"/>
                    </a:solidFill>
                  </a:tcPr>
                </a:tc>
                <a:tc>
                  <a:txBody>
                    <a:bodyPr/>
                    <a:lstStyle/>
                    <a:p>
                      <a:r>
                        <a:rPr lang="en-US" sz="1200" dirty="0">
                          <a:latin typeface="Arial" panose="020B0604020202020204" pitchFamily="34" charset="0"/>
                          <a:cs typeface="Arial" panose="020B0604020202020204" pitchFamily="34" charset="0"/>
                        </a:rPr>
                        <a:t>F617L</a:t>
                      </a:r>
                    </a:p>
                  </a:txBody>
                  <a:tcPr marL="55440" marR="55440">
                    <a:solidFill>
                      <a:schemeClr val="accent5"/>
                    </a:solidFill>
                  </a:tcPr>
                </a:tc>
                <a:extLst>
                  <a:ext uri="{0D108BD9-81ED-4DB2-BD59-A6C34878D82A}">
                    <a16:rowId xmlns:a16="http://schemas.microsoft.com/office/drawing/2014/main" val="3237077831"/>
                  </a:ext>
                </a:extLst>
              </a:tr>
              <a:tr h="130531">
                <a:tc>
                  <a:txBody>
                    <a:bodyPr/>
                    <a:lstStyle/>
                    <a:p>
                      <a:r>
                        <a:rPr lang="en-US" sz="1200" dirty="0" err="1">
                          <a:latin typeface="Arial" panose="020B0604020202020204" pitchFamily="34" charset="0"/>
                          <a:cs typeface="Arial" panose="020B0604020202020204" pitchFamily="34" charset="0"/>
                        </a:rPr>
                        <a:t>xDFG</a:t>
                      </a:r>
                      <a:endParaRPr lang="en-US" sz="1200" dirty="0">
                        <a:latin typeface="Arial" panose="020B0604020202020204" pitchFamily="34" charset="0"/>
                        <a:cs typeface="Arial" panose="020B0604020202020204" pitchFamily="34" charset="0"/>
                      </a:endParaRPr>
                    </a:p>
                  </a:txBody>
                  <a:tcPr marL="55440" marR="55440">
                    <a:solidFill>
                      <a:schemeClr val="accent5">
                        <a:lumMod val="90000"/>
                      </a:schemeClr>
                    </a:solidFill>
                  </a:tcPr>
                </a:tc>
                <a:tc>
                  <a:txBody>
                    <a:bodyPr/>
                    <a:lstStyle/>
                    <a:p>
                      <a:r>
                        <a:rPr lang="en-US" sz="1200" dirty="0">
                          <a:latin typeface="Arial" panose="020B0604020202020204" pitchFamily="34" charset="0"/>
                          <a:cs typeface="Arial" panose="020B0604020202020204" pitchFamily="34" charset="0"/>
                        </a:rPr>
                        <a:t>G667C</a:t>
                      </a:r>
                    </a:p>
                  </a:txBody>
                  <a:tcPr marL="55440" marR="55440">
                    <a:solidFill>
                      <a:schemeClr val="accent5">
                        <a:lumMod val="90000"/>
                      </a:schemeClr>
                    </a:solidFill>
                  </a:tcPr>
                </a:tc>
                <a:tc>
                  <a:txBody>
                    <a:bodyPr/>
                    <a:lstStyle/>
                    <a:p>
                      <a:r>
                        <a:rPr lang="en-US" sz="1200" dirty="0">
                          <a:latin typeface="Arial" panose="020B0604020202020204" pitchFamily="34" charset="0"/>
                          <a:cs typeface="Arial" panose="020B0604020202020204" pitchFamily="34" charset="0"/>
                        </a:rPr>
                        <a:t>G709C</a:t>
                      </a:r>
                    </a:p>
                  </a:txBody>
                  <a:tcPr marL="55440" marR="55440">
                    <a:solidFill>
                      <a:schemeClr val="accent5">
                        <a:lumMod val="90000"/>
                      </a:schemeClr>
                    </a:solidFill>
                  </a:tcPr>
                </a:tc>
                <a:tc>
                  <a:txBody>
                    <a:bodyPr/>
                    <a:lstStyle/>
                    <a:p>
                      <a:r>
                        <a:rPr lang="en-US" sz="1200" dirty="0">
                          <a:latin typeface="Arial" panose="020B0604020202020204" pitchFamily="34" charset="0"/>
                          <a:cs typeface="Arial" panose="020B0604020202020204" pitchFamily="34" charset="0"/>
                        </a:rPr>
                        <a:t>G696A</a:t>
                      </a:r>
                    </a:p>
                  </a:txBody>
                  <a:tcPr marL="55440" marR="55440">
                    <a:solidFill>
                      <a:schemeClr val="accent5">
                        <a:lumMod val="90000"/>
                      </a:schemeClr>
                    </a:solidFill>
                  </a:tcPr>
                </a:tc>
                <a:extLst>
                  <a:ext uri="{0D108BD9-81ED-4DB2-BD59-A6C34878D82A}">
                    <a16:rowId xmlns:a16="http://schemas.microsoft.com/office/drawing/2014/main" val="3556175122"/>
                  </a:ext>
                </a:extLst>
              </a:tr>
              <a:tr h="130531">
                <a:tc>
                  <a:txBody>
                    <a:bodyPr/>
                    <a:lstStyle/>
                    <a:p>
                      <a:r>
                        <a:rPr lang="en-US" sz="1200" dirty="0">
                          <a:latin typeface="Arial" panose="020B0604020202020204" pitchFamily="34" charset="0"/>
                          <a:cs typeface="Arial" panose="020B0604020202020204" pitchFamily="34" charset="0"/>
                        </a:rPr>
                        <a:t>Other</a:t>
                      </a:r>
                    </a:p>
                  </a:txBody>
                  <a:tcPr marL="55440" marR="55440">
                    <a:solidFill>
                      <a:schemeClr val="accent5"/>
                    </a:solidFill>
                  </a:tcPr>
                </a:tc>
                <a:tc>
                  <a:txBody>
                    <a:bodyPr/>
                    <a:lstStyle/>
                    <a:p>
                      <a:r>
                        <a:rPr lang="en-US" sz="1200" dirty="0">
                          <a:latin typeface="Arial" panose="020B0604020202020204" pitchFamily="34" charset="0"/>
                          <a:cs typeface="Arial" panose="020B0604020202020204" pitchFamily="34" charset="0"/>
                        </a:rPr>
                        <a:t>A608D</a:t>
                      </a:r>
                    </a:p>
                  </a:txBody>
                  <a:tcPr marL="55440" marR="55440">
                    <a:solidFill>
                      <a:schemeClr val="accent5"/>
                    </a:solidFill>
                  </a:tcPr>
                </a:tc>
                <a:tc>
                  <a:txBody>
                    <a:bodyPr/>
                    <a:lstStyle/>
                    <a:p>
                      <a:endParaRPr lang="en-US" sz="1200" dirty="0">
                        <a:latin typeface="Arial" panose="020B0604020202020204" pitchFamily="34" charset="0"/>
                        <a:cs typeface="Arial" panose="020B0604020202020204" pitchFamily="34" charset="0"/>
                      </a:endParaRPr>
                    </a:p>
                  </a:txBody>
                  <a:tcPr marL="55440" marR="55440">
                    <a:solidFill>
                      <a:schemeClr val="accent5"/>
                    </a:solidFill>
                  </a:tcPr>
                </a:tc>
                <a:tc>
                  <a:txBody>
                    <a:bodyPr/>
                    <a:lstStyle/>
                    <a:p>
                      <a:endParaRPr lang="en-US" sz="1200" dirty="0">
                        <a:latin typeface="Arial" panose="020B0604020202020204" pitchFamily="34" charset="0"/>
                        <a:cs typeface="Arial" panose="020B0604020202020204" pitchFamily="34" charset="0"/>
                      </a:endParaRPr>
                    </a:p>
                  </a:txBody>
                  <a:tcPr marL="55440" marR="55440">
                    <a:solidFill>
                      <a:schemeClr val="accent5"/>
                    </a:solidFill>
                  </a:tcPr>
                </a:tc>
                <a:extLst>
                  <a:ext uri="{0D108BD9-81ED-4DB2-BD59-A6C34878D82A}">
                    <a16:rowId xmlns:a16="http://schemas.microsoft.com/office/drawing/2014/main" val="1219239433"/>
                  </a:ext>
                </a:extLst>
              </a:tr>
            </a:tbl>
          </a:graphicData>
        </a:graphic>
      </p:graphicFrame>
      <p:sp>
        <p:nvSpPr>
          <p:cNvPr id="3" name="Slide Number Placeholder 2">
            <a:extLst>
              <a:ext uri="{FF2B5EF4-FFF2-40B4-BE49-F238E27FC236}">
                <a16:creationId xmlns:a16="http://schemas.microsoft.com/office/drawing/2014/main" id="{8E7D6AFA-2418-B879-03CA-D360D5808311}"/>
              </a:ext>
            </a:extLst>
          </p:cNvPr>
          <p:cNvSpPr>
            <a:spLocks noGrp="1"/>
          </p:cNvSpPr>
          <p:nvPr>
            <p:ph type="sldNum" sz="quarter" idx="4"/>
          </p:nvPr>
        </p:nvSpPr>
        <p:spPr/>
        <p:txBody>
          <a:bodyPr/>
          <a:lstStyle/>
          <a:p>
            <a:fld id="{FCE43C0F-8A7B-3A4B-9DB5-B3472E36E833}" type="slidenum">
              <a:rPr lang="en-GB" smtClean="0"/>
              <a:pPr/>
              <a:t>41</a:t>
            </a:fld>
            <a:endParaRPr lang="en-GB" dirty="0"/>
          </a:p>
        </p:txBody>
      </p:sp>
    </p:spTree>
    <p:extLst>
      <p:ext uri="{BB962C8B-B14F-4D97-AF65-F5344CB8AC3E}">
        <p14:creationId xmlns:p14="http://schemas.microsoft.com/office/powerpoint/2010/main" val="307262765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2BAC-E63F-E023-3009-F2B6A1FD9A9B}"/>
              </a:ext>
            </a:extLst>
          </p:cNvPr>
          <p:cNvSpPr>
            <a:spLocks noGrp="1"/>
          </p:cNvSpPr>
          <p:nvPr>
            <p:ph type="title"/>
          </p:nvPr>
        </p:nvSpPr>
        <p:spPr>
          <a:xfrm>
            <a:off x="594733" y="187033"/>
            <a:ext cx="11165507" cy="865187"/>
          </a:xfrm>
        </p:spPr>
        <p:txBody>
          <a:bodyPr>
            <a:normAutofit/>
          </a:bodyPr>
          <a:lstStyle/>
          <a:p>
            <a:r>
              <a:rPr lang="en-GB" dirty="0"/>
              <a:t>ESMO/ASCO Guideline recommendations for </a:t>
            </a:r>
            <a:r>
              <a:rPr lang="en-GB" i="1" dirty="0"/>
              <a:t>ntrk</a:t>
            </a:r>
            <a:r>
              <a:rPr lang="en-GB" dirty="0"/>
              <a:t> fusion-positive NSCLC</a:t>
            </a:r>
          </a:p>
        </p:txBody>
      </p:sp>
      <p:sp>
        <p:nvSpPr>
          <p:cNvPr id="8" name="Content Placeholder 7">
            <a:extLst>
              <a:ext uri="{FF2B5EF4-FFF2-40B4-BE49-F238E27FC236}">
                <a16:creationId xmlns:a16="http://schemas.microsoft.com/office/drawing/2014/main" id="{9FF1D36D-9827-F97B-0B78-B2EF36FDFB18}"/>
              </a:ext>
            </a:extLst>
          </p:cNvPr>
          <p:cNvSpPr>
            <a:spLocks noGrp="1"/>
          </p:cNvSpPr>
          <p:nvPr>
            <p:ph sz="quarter" idx="15"/>
          </p:nvPr>
        </p:nvSpPr>
        <p:spPr>
          <a:xfrm>
            <a:off x="767408" y="6374459"/>
            <a:ext cx="10180339" cy="365125"/>
          </a:xfrm>
        </p:spPr>
        <p:txBody>
          <a:bodyPr anchor="b" anchorCtr="0"/>
          <a:lstStyle/>
          <a:p>
            <a:r>
              <a:rPr lang="en-GB" sz="1100" dirty="0">
                <a:solidFill>
                  <a:schemeClr val="tx2"/>
                </a:solidFill>
              </a:rPr>
              <a:t>ASCO, American Society for Clinical Oncology; ChT, chemotherapy; ESCAT, ESMO Scale for Clinical Actionability of Molecular Targets; ESMO, European Society for Medical Oncology; ICI, immune checkpoint inhibitor; MCBS, ESMO Magnitude of Clinical Benefit Scale (m)NSCLC, (metastatic) non-small cell lung cancer</a:t>
            </a:r>
          </a:p>
          <a:p>
            <a:r>
              <a:rPr lang="en-GB" sz="1100" dirty="0">
                <a:solidFill>
                  <a:schemeClr val="tx2"/>
                </a:solidFill>
              </a:rPr>
              <a:t>1. Hendriks L, et al. Ann Oncol. 2023;34:339-357; 2. ESMO Oncogene-Addicted Metastatic Non-Small-Cell Lung Cancer Living Guideline, v1.3 - February 2026</a:t>
            </a:r>
            <a:r>
              <a:rPr lang="en-GB" sz="1100" i="1" dirty="0">
                <a:solidFill>
                  <a:schemeClr val="tx2"/>
                </a:solidFill>
              </a:rPr>
              <a:t>. </a:t>
            </a:r>
            <a:r>
              <a:rPr lang="en-GB" sz="1100" dirty="0">
                <a:solidFill>
                  <a:schemeClr val="tx2"/>
                </a:solidFill>
              </a:rPr>
              <a:t>Available </a:t>
            </a:r>
            <a:r>
              <a:rPr lang="en-GB" sz="1100" dirty="0">
                <a:solidFill>
                  <a:schemeClr val="tx2"/>
                </a:solidFill>
                <a:hlinkClick r:id="rId2">
                  <a:extLst>
                    <a:ext uri="{A12FA001-AC4F-418D-AE19-62706E023703}">
                      <ahyp:hlinkClr xmlns:ahyp="http://schemas.microsoft.com/office/drawing/2018/hyperlinkcolor" val="tx"/>
                    </a:ext>
                  </a:extLst>
                </a:hlinkClick>
              </a:rPr>
              <a:t>here</a:t>
            </a:r>
            <a:r>
              <a:rPr lang="en-GB" sz="1100" dirty="0">
                <a:solidFill>
                  <a:schemeClr val="tx2"/>
                </a:solidFill>
              </a:rPr>
              <a:t> (accessed March 10, 2026); 3. Puri S, et al. J Clin Oncol. 2026;44:doi.org/10.1200/JCO-26-00843 (ASCO living guidelines, 2026.3.1)</a:t>
            </a:r>
          </a:p>
        </p:txBody>
      </p:sp>
      <p:sp>
        <p:nvSpPr>
          <p:cNvPr id="17" name="TextBox 16">
            <a:extLst>
              <a:ext uri="{FF2B5EF4-FFF2-40B4-BE49-F238E27FC236}">
                <a16:creationId xmlns:a16="http://schemas.microsoft.com/office/drawing/2014/main" id="{4800DFE5-B524-F693-124D-23A07CD3F47F}"/>
              </a:ext>
            </a:extLst>
          </p:cNvPr>
          <p:cNvSpPr txBox="1"/>
          <p:nvPr/>
        </p:nvSpPr>
        <p:spPr>
          <a:xfrm>
            <a:off x="3221258" y="1124744"/>
            <a:ext cx="1154419" cy="369332"/>
          </a:xfrm>
          <a:prstGeom prst="rect">
            <a:avLst/>
          </a:prstGeom>
          <a:noFill/>
        </p:spPr>
        <p:txBody>
          <a:bodyPr wrap="none"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ESMO</a:t>
            </a:r>
            <a:r>
              <a:rPr lang="en-GB" b="1" spc="100" baseline="30000" dirty="0">
                <a:solidFill>
                  <a:schemeClr val="accent1"/>
                </a:solidFill>
                <a:latin typeface="Arial" panose="020B0604020202020204" pitchFamily="34" charset="0"/>
                <a:ea typeface="Aileron" charset="0"/>
                <a:cs typeface="Arial" panose="020B0604020202020204" pitchFamily="34" charset="0"/>
              </a:rPr>
              <a:t>1,2</a:t>
            </a:r>
          </a:p>
        </p:txBody>
      </p:sp>
      <p:cxnSp>
        <p:nvCxnSpPr>
          <p:cNvPr id="24" name="Straight Arrow Connector 23">
            <a:extLst>
              <a:ext uri="{FF2B5EF4-FFF2-40B4-BE49-F238E27FC236}">
                <a16:creationId xmlns:a16="http://schemas.microsoft.com/office/drawing/2014/main" id="{42DD6437-7AA6-BB6D-429C-19DA1E02020A}"/>
              </a:ext>
            </a:extLst>
          </p:cNvPr>
          <p:cNvCxnSpPr>
            <a:cxnSpLocks/>
          </p:cNvCxnSpPr>
          <p:nvPr/>
        </p:nvCxnSpPr>
        <p:spPr>
          <a:xfrm rot="5400000">
            <a:off x="3516126" y="2103196"/>
            <a:ext cx="3528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21">
            <a:extLst>
              <a:ext uri="{FF2B5EF4-FFF2-40B4-BE49-F238E27FC236}">
                <a16:creationId xmlns:a16="http://schemas.microsoft.com/office/drawing/2014/main" id="{C70EB609-0760-6B5C-8002-20157FE86AAB}"/>
              </a:ext>
            </a:extLst>
          </p:cNvPr>
          <p:cNvSpPr/>
          <p:nvPr/>
        </p:nvSpPr>
        <p:spPr>
          <a:xfrm>
            <a:off x="2008883" y="1518215"/>
            <a:ext cx="3367332" cy="528952"/>
          </a:xfrm>
          <a:prstGeom prst="roundRect">
            <a:avLst>
              <a:gd name="adj" fmla="val 21272"/>
            </a:avLst>
          </a:prstGeom>
          <a:solidFill>
            <a:schemeClr val="accent1"/>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dirty="0">
                <a:solidFill>
                  <a:schemeClr val="bg1"/>
                </a:solidFill>
                <a:latin typeface="Arial"/>
                <a:ea typeface="Calibri"/>
                <a:cs typeface="Arial"/>
              </a:rPr>
              <a:t>Stage IV mNSCLC, molecular</a:t>
            </a:r>
            <a:br>
              <a:rPr lang="en-GB" sz="1100" dirty="0">
                <a:solidFill>
                  <a:schemeClr val="bg1"/>
                </a:solidFill>
                <a:latin typeface="Arial"/>
                <a:ea typeface="Calibri"/>
                <a:cs typeface="Arial"/>
              </a:rPr>
            </a:br>
            <a:r>
              <a:rPr lang="en-GB" sz="1100" dirty="0">
                <a:solidFill>
                  <a:schemeClr val="bg1"/>
                </a:solidFill>
                <a:latin typeface="Arial"/>
                <a:ea typeface="Calibri"/>
                <a:cs typeface="Arial"/>
              </a:rPr>
              <a:t>tests positive (NTRK)</a:t>
            </a:r>
            <a:endParaRPr lang="en-GB" sz="1100" noProof="0" dirty="0">
              <a:solidFill>
                <a:schemeClr val="bg1"/>
              </a:solidFill>
              <a:ea typeface="Calibri"/>
              <a:cs typeface="Calibri"/>
            </a:endParaRPr>
          </a:p>
        </p:txBody>
      </p:sp>
      <p:cxnSp>
        <p:nvCxnSpPr>
          <p:cNvPr id="26" name="Straight Arrow Connector 25">
            <a:extLst>
              <a:ext uri="{FF2B5EF4-FFF2-40B4-BE49-F238E27FC236}">
                <a16:creationId xmlns:a16="http://schemas.microsoft.com/office/drawing/2014/main" id="{A6E159A7-A445-C58C-FF57-4F0587F7C9C3}"/>
              </a:ext>
            </a:extLst>
          </p:cNvPr>
          <p:cNvCxnSpPr>
            <a:cxnSpLocks/>
          </p:cNvCxnSpPr>
          <p:nvPr/>
        </p:nvCxnSpPr>
        <p:spPr>
          <a:xfrm rot="5400000">
            <a:off x="3516126" y="2851552"/>
            <a:ext cx="3528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B2D372-691F-FC98-865B-54AC48DE0988}"/>
              </a:ext>
            </a:extLst>
          </p:cNvPr>
          <p:cNvCxnSpPr>
            <a:cxnSpLocks/>
          </p:cNvCxnSpPr>
          <p:nvPr/>
        </p:nvCxnSpPr>
        <p:spPr>
          <a:xfrm rot="5400000">
            <a:off x="3516126" y="3919326"/>
            <a:ext cx="3528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4241AA-7602-2999-AF4F-09556A4D09EC}"/>
              </a:ext>
            </a:extLst>
          </p:cNvPr>
          <p:cNvCxnSpPr>
            <a:cxnSpLocks/>
          </p:cNvCxnSpPr>
          <p:nvPr/>
        </p:nvCxnSpPr>
        <p:spPr>
          <a:xfrm rot="5400000">
            <a:off x="3516126" y="4667682"/>
            <a:ext cx="3528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21">
            <a:extLst>
              <a:ext uri="{FF2B5EF4-FFF2-40B4-BE49-F238E27FC236}">
                <a16:creationId xmlns:a16="http://schemas.microsoft.com/office/drawing/2014/main" id="{A83CDECA-B8CE-1864-9328-B88A0358CA32}"/>
              </a:ext>
            </a:extLst>
          </p:cNvPr>
          <p:cNvSpPr/>
          <p:nvPr/>
        </p:nvSpPr>
        <p:spPr>
          <a:xfrm>
            <a:off x="2446636" y="2278583"/>
            <a:ext cx="2491826" cy="528952"/>
          </a:xfrm>
          <a:prstGeom prst="roundRect">
            <a:avLst>
              <a:gd name="adj" fmla="val 21272"/>
            </a:avLst>
          </a:prstGeom>
          <a:solidFill>
            <a:schemeClr val="accent6">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i="1" dirty="0">
                <a:solidFill>
                  <a:schemeClr val="tx1"/>
                </a:solidFill>
                <a:latin typeface="Arial"/>
                <a:ea typeface="Calibri"/>
                <a:cs typeface="Arial"/>
              </a:rPr>
              <a:t>NTRK</a:t>
            </a:r>
            <a:r>
              <a:rPr lang="en-GB" sz="1100" dirty="0">
                <a:solidFill>
                  <a:schemeClr val="tx1"/>
                </a:solidFill>
                <a:latin typeface="Arial"/>
                <a:ea typeface="Calibri"/>
                <a:cs typeface="Arial"/>
              </a:rPr>
              <a:t> fusion</a:t>
            </a:r>
            <a:br>
              <a:rPr lang="en-GB" sz="1100" dirty="0">
                <a:solidFill>
                  <a:schemeClr val="tx1"/>
                </a:solidFill>
                <a:latin typeface="Arial"/>
                <a:ea typeface="Calibri"/>
                <a:cs typeface="Arial"/>
              </a:rPr>
            </a:br>
            <a:r>
              <a:rPr lang="en-GB" sz="1100" dirty="0">
                <a:solidFill>
                  <a:schemeClr val="tx1"/>
                </a:solidFill>
                <a:latin typeface="Arial"/>
                <a:ea typeface="Calibri"/>
                <a:cs typeface="Arial"/>
              </a:rPr>
              <a:t>[ESCAT I-C]</a:t>
            </a:r>
            <a:endParaRPr lang="en-GB" sz="1100" noProof="0" dirty="0">
              <a:solidFill>
                <a:schemeClr val="tx1"/>
              </a:solidFill>
              <a:ea typeface="Calibri"/>
              <a:cs typeface="Calibri"/>
            </a:endParaRPr>
          </a:p>
        </p:txBody>
      </p:sp>
      <p:sp>
        <p:nvSpPr>
          <p:cNvPr id="21" name="Rectangle: Rounded Corners 21">
            <a:extLst>
              <a:ext uri="{FF2B5EF4-FFF2-40B4-BE49-F238E27FC236}">
                <a16:creationId xmlns:a16="http://schemas.microsoft.com/office/drawing/2014/main" id="{1756601C-B36B-EB10-BB41-18F687AD324D}"/>
              </a:ext>
            </a:extLst>
          </p:cNvPr>
          <p:cNvSpPr/>
          <p:nvPr/>
        </p:nvSpPr>
        <p:spPr>
          <a:xfrm>
            <a:off x="2446498" y="3038951"/>
            <a:ext cx="2492103" cy="837755"/>
          </a:xfrm>
          <a:prstGeom prst="roundRect">
            <a:avLst>
              <a:gd name="adj" fmla="val 21272"/>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dirty="0" err="1">
                <a:solidFill>
                  <a:schemeClr val="bg1"/>
                </a:solidFill>
                <a:latin typeface="Arial"/>
                <a:ea typeface="Calibri"/>
                <a:cs typeface="Arial"/>
              </a:rPr>
              <a:t>Entrectinib</a:t>
            </a:r>
            <a:r>
              <a:rPr lang="en-GB" sz="1100" dirty="0">
                <a:solidFill>
                  <a:schemeClr val="bg1"/>
                </a:solidFill>
                <a:latin typeface="Arial"/>
                <a:ea typeface="Calibri"/>
                <a:cs typeface="Arial"/>
              </a:rPr>
              <a:t> [III, A; MCBS 3]</a:t>
            </a:r>
            <a:r>
              <a:rPr lang="en-GB" sz="1100" baseline="30000" dirty="0">
                <a:solidFill>
                  <a:schemeClr val="bg1"/>
                </a:solidFill>
                <a:latin typeface="Arial"/>
                <a:ea typeface="Calibri"/>
                <a:cs typeface="Arial"/>
              </a:rPr>
              <a:t>a</a:t>
            </a:r>
          </a:p>
          <a:p>
            <a:pPr algn="ctr">
              <a:spcBef>
                <a:spcPts val="100"/>
              </a:spcBef>
            </a:pPr>
            <a:r>
              <a:rPr lang="en-GB" sz="1100" noProof="0" dirty="0">
                <a:solidFill>
                  <a:schemeClr val="bg1"/>
                </a:solidFill>
                <a:latin typeface="Arial"/>
                <a:ea typeface="Calibri"/>
                <a:cs typeface="Arial"/>
              </a:rPr>
              <a:t>Larotrectinib [III, A; MCBS 3]</a:t>
            </a:r>
            <a:r>
              <a:rPr lang="en-GB" sz="1100" baseline="30000" dirty="0">
                <a:solidFill>
                  <a:schemeClr val="bg1"/>
                </a:solidFill>
                <a:latin typeface="Arial"/>
                <a:ea typeface="Calibri"/>
                <a:cs typeface="Arial"/>
              </a:rPr>
              <a:t>a</a:t>
            </a:r>
            <a:endParaRPr lang="en-GB" sz="1100" noProof="0" dirty="0">
              <a:solidFill>
                <a:schemeClr val="bg1"/>
              </a:solidFill>
              <a:latin typeface="Arial"/>
              <a:ea typeface="Calibri"/>
              <a:cs typeface="Arial"/>
            </a:endParaRPr>
          </a:p>
          <a:p>
            <a:pPr algn="ctr">
              <a:spcBef>
                <a:spcPts val="100"/>
              </a:spcBef>
            </a:pPr>
            <a:r>
              <a:rPr lang="en-GB" sz="1100" dirty="0">
                <a:solidFill>
                  <a:schemeClr val="bg1"/>
                </a:solidFill>
                <a:latin typeface="Arial"/>
                <a:ea typeface="Calibri"/>
                <a:cs typeface="Arial"/>
              </a:rPr>
              <a:t>Platinum-doublet </a:t>
            </a:r>
            <a:r>
              <a:rPr lang="en-GB" sz="1100" dirty="0" err="1">
                <a:solidFill>
                  <a:schemeClr val="bg1"/>
                </a:solidFill>
                <a:latin typeface="Arial"/>
                <a:ea typeface="Calibri"/>
                <a:cs typeface="Arial"/>
              </a:rPr>
              <a:t>ChT</a:t>
            </a:r>
            <a:r>
              <a:rPr lang="en-GB" sz="1100" dirty="0">
                <a:solidFill>
                  <a:schemeClr val="bg1"/>
                </a:solidFill>
                <a:latin typeface="Arial"/>
                <a:ea typeface="Calibri"/>
                <a:cs typeface="Arial"/>
              </a:rPr>
              <a:t> ± ICI [IV, B]</a:t>
            </a:r>
            <a:endParaRPr lang="en-GB" sz="1100" noProof="0" dirty="0">
              <a:solidFill>
                <a:schemeClr val="bg1"/>
              </a:solidFill>
              <a:ea typeface="Calibri"/>
              <a:cs typeface="Calibri"/>
            </a:endParaRPr>
          </a:p>
        </p:txBody>
      </p:sp>
      <p:sp>
        <p:nvSpPr>
          <p:cNvPr id="22" name="Rectangle: Rounded Corners 21">
            <a:extLst>
              <a:ext uri="{FF2B5EF4-FFF2-40B4-BE49-F238E27FC236}">
                <a16:creationId xmlns:a16="http://schemas.microsoft.com/office/drawing/2014/main" id="{45CE50D5-818F-3AD1-8BAF-F95E01E87EBF}"/>
              </a:ext>
            </a:extLst>
          </p:cNvPr>
          <p:cNvSpPr/>
          <p:nvPr/>
        </p:nvSpPr>
        <p:spPr>
          <a:xfrm>
            <a:off x="2446636" y="4108123"/>
            <a:ext cx="2491826" cy="528952"/>
          </a:xfrm>
          <a:prstGeom prst="roundRect">
            <a:avLst>
              <a:gd name="adj" fmla="val 21272"/>
            </a:avLst>
          </a:prstGeom>
          <a:solidFill>
            <a:schemeClr val="accent6">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dirty="0">
                <a:solidFill>
                  <a:schemeClr val="tx1"/>
                </a:solidFill>
                <a:latin typeface="Arial"/>
                <a:ea typeface="Calibri"/>
                <a:cs typeface="Arial"/>
              </a:rPr>
              <a:t>Disease progression</a:t>
            </a:r>
            <a:endParaRPr lang="en-GB" sz="1100" noProof="0" dirty="0">
              <a:solidFill>
                <a:schemeClr val="tx1"/>
              </a:solidFill>
              <a:ea typeface="Calibri"/>
              <a:cs typeface="Calibri"/>
            </a:endParaRPr>
          </a:p>
        </p:txBody>
      </p:sp>
      <p:sp>
        <p:nvSpPr>
          <p:cNvPr id="23" name="Rectangle: Rounded Corners 21">
            <a:extLst>
              <a:ext uri="{FF2B5EF4-FFF2-40B4-BE49-F238E27FC236}">
                <a16:creationId xmlns:a16="http://schemas.microsoft.com/office/drawing/2014/main" id="{C5C66974-1ED1-5439-4E29-C444B8267012}"/>
              </a:ext>
            </a:extLst>
          </p:cNvPr>
          <p:cNvSpPr/>
          <p:nvPr/>
        </p:nvSpPr>
        <p:spPr>
          <a:xfrm>
            <a:off x="2446498" y="4868491"/>
            <a:ext cx="2492103" cy="1067401"/>
          </a:xfrm>
          <a:prstGeom prst="roundRect">
            <a:avLst>
              <a:gd name="adj" fmla="val 16142"/>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b="1" dirty="0">
                <a:solidFill>
                  <a:schemeClr val="bg1"/>
                </a:solidFill>
                <a:latin typeface="Arial"/>
                <a:ea typeface="Calibri"/>
                <a:cs typeface="Arial"/>
              </a:rPr>
              <a:t>If no previous NTRK inhibitor:</a:t>
            </a:r>
          </a:p>
          <a:p>
            <a:pPr algn="ctr">
              <a:spcBef>
                <a:spcPts val="100"/>
              </a:spcBef>
            </a:pPr>
            <a:r>
              <a:rPr lang="en-GB" sz="1100" dirty="0" err="1">
                <a:solidFill>
                  <a:schemeClr val="bg1"/>
                </a:solidFill>
                <a:latin typeface="Arial"/>
                <a:ea typeface="Calibri"/>
                <a:cs typeface="Arial"/>
              </a:rPr>
              <a:t>Entrectinib</a:t>
            </a:r>
            <a:r>
              <a:rPr lang="en-GB" sz="1100" dirty="0">
                <a:solidFill>
                  <a:schemeClr val="bg1"/>
                </a:solidFill>
                <a:latin typeface="Arial"/>
                <a:ea typeface="Calibri"/>
                <a:cs typeface="Arial"/>
              </a:rPr>
              <a:t> [III, A; MCBS 3]</a:t>
            </a:r>
            <a:r>
              <a:rPr lang="en-GB" sz="1100" baseline="30000" dirty="0">
                <a:solidFill>
                  <a:schemeClr val="bg1"/>
                </a:solidFill>
                <a:latin typeface="Arial"/>
                <a:ea typeface="Calibri"/>
                <a:cs typeface="Arial"/>
              </a:rPr>
              <a:t>a</a:t>
            </a:r>
            <a:endParaRPr lang="en-GB" sz="1100" dirty="0">
              <a:solidFill>
                <a:schemeClr val="bg1"/>
              </a:solidFill>
              <a:latin typeface="Arial"/>
              <a:ea typeface="Calibri"/>
              <a:cs typeface="Arial"/>
            </a:endParaRPr>
          </a:p>
          <a:p>
            <a:pPr algn="ctr">
              <a:spcBef>
                <a:spcPts val="100"/>
              </a:spcBef>
            </a:pPr>
            <a:r>
              <a:rPr lang="en-GB" sz="1100" noProof="0" dirty="0">
                <a:solidFill>
                  <a:schemeClr val="bg1"/>
                </a:solidFill>
                <a:latin typeface="Arial"/>
                <a:ea typeface="Calibri"/>
                <a:cs typeface="Arial"/>
              </a:rPr>
              <a:t>Larotrectinib [III, A; MCBS 3]</a:t>
            </a:r>
            <a:r>
              <a:rPr lang="en-GB" sz="1100" baseline="30000" dirty="0">
                <a:solidFill>
                  <a:schemeClr val="bg1"/>
                </a:solidFill>
                <a:latin typeface="Arial"/>
                <a:ea typeface="Calibri"/>
                <a:cs typeface="Arial"/>
              </a:rPr>
              <a:t>a</a:t>
            </a:r>
            <a:endParaRPr lang="en-GB" sz="1100" noProof="0" dirty="0">
              <a:solidFill>
                <a:schemeClr val="bg1"/>
              </a:solidFill>
              <a:latin typeface="Arial"/>
              <a:ea typeface="Calibri"/>
              <a:cs typeface="Arial"/>
            </a:endParaRPr>
          </a:p>
          <a:p>
            <a:pPr algn="ctr">
              <a:spcBef>
                <a:spcPts val="100"/>
              </a:spcBef>
            </a:pPr>
            <a:r>
              <a:rPr lang="en-GB" sz="1100" b="1" dirty="0">
                <a:solidFill>
                  <a:schemeClr val="bg1"/>
                </a:solidFill>
                <a:latin typeface="Arial"/>
                <a:ea typeface="Calibri"/>
                <a:cs typeface="Arial"/>
              </a:rPr>
              <a:t>If previous NTRK inhibitor:</a:t>
            </a:r>
            <a:br>
              <a:rPr lang="en-GB" sz="1100" dirty="0">
                <a:solidFill>
                  <a:schemeClr val="bg1"/>
                </a:solidFill>
                <a:latin typeface="Arial"/>
                <a:ea typeface="Calibri"/>
                <a:cs typeface="Arial"/>
              </a:rPr>
            </a:br>
            <a:r>
              <a:rPr lang="en-GB" sz="1100" dirty="0">
                <a:solidFill>
                  <a:schemeClr val="bg1"/>
                </a:solidFill>
                <a:latin typeface="Arial"/>
                <a:ea typeface="Calibri"/>
                <a:cs typeface="Arial"/>
              </a:rPr>
              <a:t>Repotrectinib [III, A]</a:t>
            </a:r>
            <a:r>
              <a:rPr lang="en-GB" sz="1100" baseline="30000" dirty="0">
                <a:solidFill>
                  <a:schemeClr val="bg1"/>
                </a:solidFill>
                <a:latin typeface="Arial"/>
                <a:ea typeface="Calibri"/>
                <a:cs typeface="Arial"/>
              </a:rPr>
              <a:t>a</a:t>
            </a:r>
            <a:endParaRPr lang="en-GB" sz="1100" dirty="0">
              <a:solidFill>
                <a:schemeClr val="bg1"/>
              </a:solidFill>
              <a:latin typeface="Arial"/>
              <a:ea typeface="Calibri"/>
              <a:cs typeface="Arial"/>
            </a:endParaRPr>
          </a:p>
          <a:p>
            <a:pPr algn="ctr">
              <a:spcBef>
                <a:spcPts val="100"/>
              </a:spcBef>
            </a:pPr>
            <a:r>
              <a:rPr lang="en-GB" sz="1100" dirty="0">
                <a:solidFill>
                  <a:schemeClr val="bg1"/>
                </a:solidFill>
                <a:latin typeface="Arial"/>
                <a:ea typeface="Calibri"/>
                <a:cs typeface="Arial"/>
              </a:rPr>
              <a:t>Platinum-doublet </a:t>
            </a:r>
            <a:r>
              <a:rPr lang="en-GB" sz="1100" dirty="0" err="1">
                <a:solidFill>
                  <a:schemeClr val="bg1"/>
                </a:solidFill>
                <a:latin typeface="Arial"/>
                <a:ea typeface="Calibri"/>
                <a:cs typeface="Arial"/>
              </a:rPr>
              <a:t>ChT</a:t>
            </a:r>
            <a:r>
              <a:rPr lang="en-GB" sz="1100" dirty="0">
                <a:solidFill>
                  <a:schemeClr val="bg1"/>
                </a:solidFill>
                <a:latin typeface="Arial"/>
                <a:ea typeface="Calibri"/>
                <a:cs typeface="Arial"/>
              </a:rPr>
              <a:t> ± ICI [IV, B]</a:t>
            </a:r>
            <a:endParaRPr lang="en-GB" sz="1100" noProof="0" dirty="0">
              <a:solidFill>
                <a:schemeClr val="bg1"/>
              </a:solidFill>
              <a:ea typeface="Calibri"/>
              <a:cs typeface="Calibri"/>
            </a:endParaRPr>
          </a:p>
        </p:txBody>
      </p:sp>
      <p:sp>
        <p:nvSpPr>
          <p:cNvPr id="31" name="TextBox 30">
            <a:extLst>
              <a:ext uri="{FF2B5EF4-FFF2-40B4-BE49-F238E27FC236}">
                <a16:creationId xmlns:a16="http://schemas.microsoft.com/office/drawing/2014/main" id="{DDA9F1C5-9141-F511-40E6-F5A68E9B8943}"/>
              </a:ext>
            </a:extLst>
          </p:cNvPr>
          <p:cNvSpPr txBox="1"/>
          <p:nvPr/>
        </p:nvSpPr>
        <p:spPr>
          <a:xfrm>
            <a:off x="6585761" y="1124744"/>
            <a:ext cx="996298" cy="369332"/>
          </a:xfrm>
          <a:prstGeom prst="rect">
            <a:avLst/>
          </a:prstGeom>
          <a:noFill/>
        </p:spPr>
        <p:txBody>
          <a:bodyPr wrap="none"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ASCO</a:t>
            </a:r>
            <a:r>
              <a:rPr lang="en-GB" b="1" spc="100" baseline="30000" dirty="0">
                <a:solidFill>
                  <a:schemeClr val="accent1"/>
                </a:solidFill>
                <a:latin typeface="Arial" panose="020B0604020202020204" pitchFamily="34" charset="0"/>
                <a:ea typeface="Aileron" charset="0"/>
                <a:cs typeface="Arial" panose="020B0604020202020204" pitchFamily="34" charset="0"/>
              </a:rPr>
              <a:t>3</a:t>
            </a:r>
          </a:p>
        </p:txBody>
      </p:sp>
      <p:cxnSp>
        <p:nvCxnSpPr>
          <p:cNvPr id="53" name="Straight Arrow Connector 52">
            <a:extLst>
              <a:ext uri="{FF2B5EF4-FFF2-40B4-BE49-F238E27FC236}">
                <a16:creationId xmlns:a16="http://schemas.microsoft.com/office/drawing/2014/main" id="{225B5E2F-3F6C-6763-9573-AB9E206356D8}"/>
              </a:ext>
            </a:extLst>
          </p:cNvPr>
          <p:cNvCxnSpPr>
            <a:cxnSpLocks/>
          </p:cNvCxnSpPr>
          <p:nvPr/>
        </p:nvCxnSpPr>
        <p:spPr>
          <a:xfrm>
            <a:off x="6083621" y="3534520"/>
            <a:ext cx="359439"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Rectangle: Rounded Corners 21">
            <a:extLst>
              <a:ext uri="{FF2B5EF4-FFF2-40B4-BE49-F238E27FC236}">
                <a16:creationId xmlns:a16="http://schemas.microsoft.com/office/drawing/2014/main" id="{701EA6E6-3912-C492-95C5-63F765E8DB71}"/>
              </a:ext>
            </a:extLst>
          </p:cNvPr>
          <p:cNvSpPr/>
          <p:nvPr/>
        </p:nvSpPr>
        <p:spPr>
          <a:xfrm>
            <a:off x="6218329" y="3347754"/>
            <a:ext cx="1634952" cy="373525"/>
          </a:xfrm>
          <a:prstGeom prst="roundRect">
            <a:avLst>
              <a:gd name="adj" fmla="val 21272"/>
            </a:avLst>
          </a:prstGeom>
          <a:solidFill>
            <a:schemeClr val="tx2">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lIns="0" tIns="45720" rIns="180000" bIns="45720" rtlCol="0" anchor="ctr"/>
          <a:lstStyle/>
          <a:p>
            <a:pPr algn="ctr">
              <a:spcBef>
                <a:spcPts val="100"/>
              </a:spcBef>
            </a:pPr>
            <a:r>
              <a:rPr lang="en-GB" sz="1100" dirty="0" err="1">
                <a:solidFill>
                  <a:schemeClr val="tx1"/>
                </a:solidFill>
                <a:latin typeface="Arial"/>
                <a:ea typeface="Calibri"/>
                <a:cs typeface="Arial"/>
              </a:rPr>
              <a:t>Entrectinib</a:t>
            </a:r>
            <a:endParaRPr lang="en-GB" sz="1100" noProof="0" dirty="0">
              <a:solidFill>
                <a:schemeClr val="tx1"/>
              </a:solidFill>
              <a:ea typeface="Calibri"/>
              <a:cs typeface="Calibri"/>
            </a:endParaRPr>
          </a:p>
        </p:txBody>
      </p:sp>
      <p:cxnSp>
        <p:nvCxnSpPr>
          <p:cNvPr id="54" name="Straight Arrow Connector 53">
            <a:extLst>
              <a:ext uri="{FF2B5EF4-FFF2-40B4-BE49-F238E27FC236}">
                <a16:creationId xmlns:a16="http://schemas.microsoft.com/office/drawing/2014/main" id="{2A102DAA-D4E1-1537-E830-A087E8974AA8}"/>
              </a:ext>
            </a:extLst>
          </p:cNvPr>
          <p:cNvCxnSpPr>
            <a:cxnSpLocks/>
          </p:cNvCxnSpPr>
          <p:nvPr/>
        </p:nvCxnSpPr>
        <p:spPr>
          <a:xfrm>
            <a:off x="6083621" y="4006851"/>
            <a:ext cx="359439"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 name="Rectangle: Rounded Corners 21">
            <a:extLst>
              <a:ext uri="{FF2B5EF4-FFF2-40B4-BE49-F238E27FC236}">
                <a16:creationId xmlns:a16="http://schemas.microsoft.com/office/drawing/2014/main" id="{88D43DAE-FBC7-D899-FBA3-28DD90B22968}"/>
              </a:ext>
            </a:extLst>
          </p:cNvPr>
          <p:cNvSpPr/>
          <p:nvPr/>
        </p:nvSpPr>
        <p:spPr>
          <a:xfrm>
            <a:off x="6218329" y="3820086"/>
            <a:ext cx="1634952" cy="373525"/>
          </a:xfrm>
          <a:prstGeom prst="roundRect">
            <a:avLst>
              <a:gd name="adj" fmla="val 21272"/>
            </a:avLst>
          </a:prstGeom>
          <a:solidFill>
            <a:schemeClr val="tx2">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lIns="0" tIns="45720" rIns="180000" bIns="45720" rtlCol="0" anchor="ctr"/>
          <a:lstStyle/>
          <a:p>
            <a:pPr algn="ctr">
              <a:spcBef>
                <a:spcPts val="100"/>
              </a:spcBef>
            </a:pPr>
            <a:r>
              <a:rPr lang="en-GB" sz="1100" dirty="0">
                <a:solidFill>
                  <a:schemeClr val="tx1"/>
                </a:solidFill>
                <a:latin typeface="Arial"/>
                <a:ea typeface="Calibri"/>
                <a:cs typeface="Arial"/>
              </a:rPr>
              <a:t>Larotrectinib</a:t>
            </a:r>
            <a:endParaRPr lang="en-GB" sz="1100" noProof="0" dirty="0">
              <a:solidFill>
                <a:schemeClr val="tx1"/>
              </a:solidFill>
              <a:ea typeface="Calibri"/>
              <a:cs typeface="Calibri"/>
            </a:endParaRPr>
          </a:p>
        </p:txBody>
      </p:sp>
      <p:cxnSp>
        <p:nvCxnSpPr>
          <p:cNvPr id="56" name="Straight Arrow Connector 55">
            <a:extLst>
              <a:ext uri="{FF2B5EF4-FFF2-40B4-BE49-F238E27FC236}">
                <a16:creationId xmlns:a16="http://schemas.microsoft.com/office/drawing/2014/main" id="{C73F8CFD-0069-2268-0092-CEE6F34645DA}"/>
              </a:ext>
            </a:extLst>
          </p:cNvPr>
          <p:cNvCxnSpPr>
            <a:cxnSpLocks/>
          </p:cNvCxnSpPr>
          <p:nvPr/>
        </p:nvCxnSpPr>
        <p:spPr>
          <a:xfrm flipV="1">
            <a:off x="6086704" y="3201734"/>
            <a:ext cx="0" cy="252797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2B8F4E8-AF54-740A-3F5C-08E12772FCE5}"/>
              </a:ext>
            </a:extLst>
          </p:cNvPr>
          <p:cNvCxnSpPr>
            <a:cxnSpLocks/>
          </p:cNvCxnSpPr>
          <p:nvPr/>
        </p:nvCxnSpPr>
        <p:spPr>
          <a:xfrm flipV="1">
            <a:off x="7043229" y="1814540"/>
            <a:ext cx="0" cy="139892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Rectangle: Rounded Corners 21">
            <a:extLst>
              <a:ext uri="{FF2B5EF4-FFF2-40B4-BE49-F238E27FC236}">
                <a16:creationId xmlns:a16="http://schemas.microsoft.com/office/drawing/2014/main" id="{7FAF7313-87BE-7F97-4E6E-E9A0D9DCEB18}"/>
              </a:ext>
            </a:extLst>
          </p:cNvPr>
          <p:cNvSpPr/>
          <p:nvPr/>
        </p:nvSpPr>
        <p:spPr>
          <a:xfrm>
            <a:off x="5679496" y="1518215"/>
            <a:ext cx="2727464" cy="441042"/>
          </a:xfrm>
          <a:prstGeom prst="roundRect">
            <a:avLst>
              <a:gd name="adj" fmla="val 21272"/>
            </a:avLst>
          </a:prstGeom>
          <a:solidFill>
            <a:schemeClr val="accent1"/>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dirty="0">
                <a:solidFill>
                  <a:schemeClr val="bg1"/>
                </a:solidFill>
                <a:latin typeface="Arial"/>
                <a:ea typeface="Calibri"/>
                <a:cs typeface="Arial"/>
              </a:rPr>
              <a:t>Patients with stage IV</a:t>
            </a:r>
            <a:br>
              <a:rPr lang="en-GB" sz="1100" dirty="0">
                <a:solidFill>
                  <a:schemeClr val="bg1"/>
                </a:solidFill>
                <a:latin typeface="Arial"/>
                <a:ea typeface="Calibri"/>
                <a:cs typeface="Arial"/>
              </a:rPr>
            </a:br>
            <a:r>
              <a:rPr lang="en-GB" sz="1100" dirty="0">
                <a:solidFill>
                  <a:schemeClr val="bg1"/>
                </a:solidFill>
                <a:latin typeface="Arial"/>
                <a:ea typeface="Calibri"/>
                <a:cs typeface="Arial"/>
              </a:rPr>
              <a:t>non-small cell lung cancer</a:t>
            </a:r>
            <a:endParaRPr lang="en-GB" sz="1100" noProof="0" dirty="0">
              <a:solidFill>
                <a:schemeClr val="bg1"/>
              </a:solidFill>
              <a:ea typeface="Calibri"/>
              <a:cs typeface="Calibri"/>
            </a:endParaRPr>
          </a:p>
        </p:txBody>
      </p:sp>
      <p:sp>
        <p:nvSpPr>
          <p:cNvPr id="33" name="Rectangle: Rounded Corners 21">
            <a:extLst>
              <a:ext uri="{FF2B5EF4-FFF2-40B4-BE49-F238E27FC236}">
                <a16:creationId xmlns:a16="http://schemas.microsoft.com/office/drawing/2014/main" id="{E69BA5E7-FEE6-B32E-77A4-D5269AB2BD58}"/>
              </a:ext>
            </a:extLst>
          </p:cNvPr>
          <p:cNvSpPr/>
          <p:nvPr/>
        </p:nvSpPr>
        <p:spPr>
          <a:xfrm>
            <a:off x="5679496" y="2084044"/>
            <a:ext cx="2727464" cy="441042"/>
          </a:xfrm>
          <a:prstGeom prst="roundRect">
            <a:avLst>
              <a:gd name="adj" fmla="val 21272"/>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dirty="0" err="1">
                <a:solidFill>
                  <a:schemeClr val="bg1"/>
                </a:solidFill>
                <a:latin typeface="Arial"/>
                <a:ea typeface="Calibri"/>
                <a:cs typeface="Arial"/>
              </a:rPr>
              <a:t>Nonsquamous</a:t>
            </a:r>
            <a:r>
              <a:rPr lang="en-GB" sz="1100" dirty="0">
                <a:solidFill>
                  <a:schemeClr val="bg1"/>
                </a:solidFill>
                <a:latin typeface="Arial"/>
                <a:ea typeface="Calibri"/>
                <a:cs typeface="Arial"/>
              </a:rPr>
              <a:t> cell carcinoma</a:t>
            </a:r>
            <a:br>
              <a:rPr lang="en-GB" sz="1100" dirty="0">
                <a:solidFill>
                  <a:schemeClr val="bg1"/>
                </a:solidFill>
                <a:latin typeface="Arial"/>
                <a:ea typeface="Calibri"/>
                <a:cs typeface="Arial"/>
              </a:rPr>
            </a:br>
            <a:r>
              <a:rPr lang="en-GB" sz="1100" dirty="0">
                <a:solidFill>
                  <a:schemeClr val="bg1"/>
                </a:solidFill>
                <a:latin typeface="Arial"/>
                <a:ea typeface="Calibri"/>
                <a:cs typeface="Arial"/>
              </a:rPr>
              <a:t>and squamous cell carcinoma</a:t>
            </a:r>
            <a:endParaRPr lang="en-GB" sz="1100" noProof="0" dirty="0">
              <a:solidFill>
                <a:schemeClr val="bg1"/>
              </a:solidFill>
              <a:ea typeface="Calibri"/>
              <a:cs typeface="Calibri"/>
            </a:endParaRPr>
          </a:p>
        </p:txBody>
      </p:sp>
      <p:sp>
        <p:nvSpPr>
          <p:cNvPr id="35" name="Rectangle: Rounded Corners 21">
            <a:extLst>
              <a:ext uri="{FF2B5EF4-FFF2-40B4-BE49-F238E27FC236}">
                <a16:creationId xmlns:a16="http://schemas.microsoft.com/office/drawing/2014/main" id="{49709952-9FC8-CFC5-4FF4-41F3AA3E3DA6}"/>
              </a:ext>
            </a:extLst>
          </p:cNvPr>
          <p:cNvSpPr/>
          <p:nvPr/>
        </p:nvSpPr>
        <p:spPr>
          <a:xfrm>
            <a:off x="5974145" y="2643635"/>
            <a:ext cx="2138166" cy="373525"/>
          </a:xfrm>
          <a:prstGeom prst="roundRect">
            <a:avLst>
              <a:gd name="adj" fmla="val 21272"/>
            </a:avLst>
          </a:prstGeom>
          <a:solidFill>
            <a:schemeClr val="tx2"/>
          </a:solidFill>
          <a:ln w="28575">
            <a:noFill/>
          </a:ln>
        </p:spPr>
        <p:style>
          <a:lnRef idx="1">
            <a:schemeClr val="accent1"/>
          </a:lnRef>
          <a:fillRef idx="3">
            <a:schemeClr val="accent1"/>
          </a:fillRef>
          <a:effectRef idx="2">
            <a:schemeClr val="accent1"/>
          </a:effectRef>
          <a:fontRef idx="minor">
            <a:schemeClr val="lt1"/>
          </a:fontRef>
        </p:style>
        <p:txBody>
          <a:bodyPr lIns="91440" tIns="45720" rIns="36000" bIns="45720" rtlCol="0" anchor="ctr"/>
          <a:lstStyle/>
          <a:p>
            <a:pPr algn="ctr">
              <a:spcBef>
                <a:spcPts val="100"/>
              </a:spcBef>
            </a:pPr>
            <a:r>
              <a:rPr lang="en-GB" sz="1100" i="1" dirty="0">
                <a:solidFill>
                  <a:schemeClr val="bg1"/>
                </a:solidFill>
                <a:latin typeface="Arial"/>
                <a:ea typeface="Calibri"/>
                <a:cs typeface="Arial"/>
              </a:rPr>
              <a:t>NTRK</a:t>
            </a:r>
            <a:r>
              <a:rPr lang="en-GB" sz="1100" dirty="0">
                <a:solidFill>
                  <a:schemeClr val="bg1"/>
                </a:solidFill>
                <a:latin typeface="Arial"/>
                <a:ea typeface="Calibri"/>
                <a:cs typeface="Arial"/>
              </a:rPr>
              <a:t> rearrangement</a:t>
            </a:r>
            <a:endParaRPr lang="en-GB" sz="1100" noProof="0" dirty="0">
              <a:solidFill>
                <a:schemeClr val="bg1"/>
              </a:solidFill>
              <a:ea typeface="Calibri"/>
              <a:cs typeface="Calibri"/>
            </a:endParaRPr>
          </a:p>
        </p:txBody>
      </p:sp>
      <p:cxnSp>
        <p:nvCxnSpPr>
          <p:cNvPr id="59" name="Straight Arrow Connector 58">
            <a:extLst>
              <a:ext uri="{FF2B5EF4-FFF2-40B4-BE49-F238E27FC236}">
                <a16:creationId xmlns:a16="http://schemas.microsoft.com/office/drawing/2014/main" id="{6E30D1AA-B001-0529-7B82-A0E25D98BC19}"/>
              </a:ext>
            </a:extLst>
          </p:cNvPr>
          <p:cNvCxnSpPr>
            <a:cxnSpLocks/>
          </p:cNvCxnSpPr>
          <p:nvPr/>
        </p:nvCxnSpPr>
        <p:spPr>
          <a:xfrm>
            <a:off x="6087310" y="3210443"/>
            <a:ext cx="965185"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4627DC2-CAB2-863F-3A74-77466D2D1517}"/>
              </a:ext>
            </a:extLst>
          </p:cNvPr>
          <p:cNvSpPr txBox="1"/>
          <p:nvPr/>
        </p:nvSpPr>
        <p:spPr>
          <a:xfrm>
            <a:off x="5948912" y="4537896"/>
            <a:ext cx="2087978" cy="411257"/>
          </a:xfrm>
          <a:prstGeom prst="rect">
            <a:avLst/>
          </a:prstGeom>
          <a:solidFill>
            <a:schemeClr val="accent6">
              <a:lumMod val="20000"/>
              <a:lumOff val="80000"/>
            </a:schemeClr>
          </a:solidFill>
        </p:spPr>
        <p:txBody>
          <a:bodyPr wrap="square" lIns="72000" tIns="36000" rIns="0" bIns="36000" rtlCol="0">
            <a:spAutoFit/>
          </a:bodyPr>
          <a:lstStyle/>
          <a:p>
            <a:r>
              <a:rPr lang="en-GB" sz="1100" dirty="0">
                <a:latin typeface="Arial" panose="020B0604020202020204" pitchFamily="34" charset="0"/>
                <a:cs typeface="Arial" panose="020B0604020202020204" pitchFamily="34" charset="0"/>
              </a:rPr>
              <a:t>Patients who have not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received a </a:t>
            </a:r>
            <a:r>
              <a:rPr lang="en-GB" sz="1100" i="1" dirty="0">
                <a:latin typeface="Arial" panose="020B0604020202020204" pitchFamily="34" charset="0"/>
                <a:cs typeface="Arial" panose="020B0604020202020204" pitchFamily="34" charset="0"/>
              </a:rPr>
              <a:t>NTRK</a:t>
            </a:r>
            <a:r>
              <a:rPr lang="en-GB" sz="1100" dirty="0">
                <a:latin typeface="Arial" panose="020B0604020202020204" pitchFamily="34" charset="0"/>
                <a:cs typeface="Arial" panose="020B0604020202020204" pitchFamily="34" charset="0"/>
              </a:rPr>
              <a:t> inhibitor</a:t>
            </a:r>
          </a:p>
        </p:txBody>
      </p:sp>
      <p:cxnSp>
        <p:nvCxnSpPr>
          <p:cNvPr id="81" name="Straight Arrow Connector 80">
            <a:extLst>
              <a:ext uri="{FF2B5EF4-FFF2-40B4-BE49-F238E27FC236}">
                <a16:creationId xmlns:a16="http://schemas.microsoft.com/office/drawing/2014/main" id="{C01F9A66-024E-8B4C-ACE3-11A915E3ACAC}"/>
              </a:ext>
            </a:extLst>
          </p:cNvPr>
          <p:cNvCxnSpPr>
            <a:cxnSpLocks/>
          </p:cNvCxnSpPr>
          <p:nvPr/>
        </p:nvCxnSpPr>
        <p:spPr>
          <a:xfrm>
            <a:off x="6083621" y="5253613"/>
            <a:ext cx="359439"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3" name="Rectangle: Rounded Corners 21">
            <a:extLst>
              <a:ext uri="{FF2B5EF4-FFF2-40B4-BE49-F238E27FC236}">
                <a16:creationId xmlns:a16="http://schemas.microsoft.com/office/drawing/2014/main" id="{411CAA46-7EA2-EF3A-ABDE-ECD901A84EE8}"/>
              </a:ext>
            </a:extLst>
          </p:cNvPr>
          <p:cNvSpPr/>
          <p:nvPr/>
        </p:nvSpPr>
        <p:spPr>
          <a:xfrm>
            <a:off x="6218329" y="5066847"/>
            <a:ext cx="1634952" cy="373525"/>
          </a:xfrm>
          <a:prstGeom prst="roundRect">
            <a:avLst>
              <a:gd name="adj" fmla="val 21272"/>
            </a:avLst>
          </a:prstGeom>
          <a:solidFill>
            <a:schemeClr val="tx2">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lIns="0" tIns="45720" rIns="180000" bIns="45720" rtlCol="0" anchor="ctr"/>
          <a:lstStyle/>
          <a:p>
            <a:pPr algn="ctr">
              <a:spcBef>
                <a:spcPts val="100"/>
              </a:spcBef>
            </a:pPr>
            <a:r>
              <a:rPr lang="en-GB" sz="1100" dirty="0" err="1">
                <a:solidFill>
                  <a:schemeClr val="tx1"/>
                </a:solidFill>
                <a:latin typeface="Arial"/>
                <a:ea typeface="Calibri"/>
                <a:cs typeface="Arial"/>
              </a:rPr>
              <a:t>Entrectinib</a:t>
            </a:r>
            <a:endParaRPr lang="en-GB" sz="1100" noProof="0" dirty="0">
              <a:solidFill>
                <a:schemeClr val="tx1"/>
              </a:solidFill>
              <a:ea typeface="Calibri"/>
              <a:cs typeface="Calibri"/>
            </a:endParaRPr>
          </a:p>
        </p:txBody>
      </p:sp>
      <p:cxnSp>
        <p:nvCxnSpPr>
          <p:cNvPr id="82" name="Straight Arrow Connector 81">
            <a:extLst>
              <a:ext uri="{FF2B5EF4-FFF2-40B4-BE49-F238E27FC236}">
                <a16:creationId xmlns:a16="http://schemas.microsoft.com/office/drawing/2014/main" id="{292ADF8D-00E9-4EE6-BFD8-32783276E48F}"/>
              </a:ext>
            </a:extLst>
          </p:cNvPr>
          <p:cNvCxnSpPr>
            <a:cxnSpLocks/>
          </p:cNvCxnSpPr>
          <p:nvPr/>
        </p:nvCxnSpPr>
        <p:spPr>
          <a:xfrm>
            <a:off x="6083621" y="5725944"/>
            <a:ext cx="359439"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7" name="Rectangle: Rounded Corners 21">
            <a:extLst>
              <a:ext uri="{FF2B5EF4-FFF2-40B4-BE49-F238E27FC236}">
                <a16:creationId xmlns:a16="http://schemas.microsoft.com/office/drawing/2014/main" id="{FE829C36-90D9-099F-B58D-8ED72C4037E5}"/>
              </a:ext>
            </a:extLst>
          </p:cNvPr>
          <p:cNvSpPr/>
          <p:nvPr/>
        </p:nvSpPr>
        <p:spPr>
          <a:xfrm>
            <a:off x="6218329" y="5539179"/>
            <a:ext cx="1634952" cy="373525"/>
          </a:xfrm>
          <a:prstGeom prst="roundRect">
            <a:avLst>
              <a:gd name="adj" fmla="val 21272"/>
            </a:avLst>
          </a:prstGeom>
          <a:solidFill>
            <a:schemeClr val="tx2">
              <a:lumMod val="40000"/>
              <a:lumOff val="60000"/>
            </a:schemeClr>
          </a:solidFill>
          <a:ln w="28575">
            <a:noFill/>
          </a:ln>
        </p:spPr>
        <p:style>
          <a:lnRef idx="1">
            <a:schemeClr val="accent1"/>
          </a:lnRef>
          <a:fillRef idx="3">
            <a:schemeClr val="accent1"/>
          </a:fillRef>
          <a:effectRef idx="2">
            <a:schemeClr val="accent1"/>
          </a:effectRef>
          <a:fontRef idx="minor">
            <a:schemeClr val="lt1"/>
          </a:fontRef>
        </p:style>
        <p:txBody>
          <a:bodyPr lIns="0" tIns="45720" rIns="180000" bIns="45720" rtlCol="0" anchor="ctr"/>
          <a:lstStyle/>
          <a:p>
            <a:pPr algn="ctr">
              <a:spcBef>
                <a:spcPts val="100"/>
              </a:spcBef>
            </a:pPr>
            <a:r>
              <a:rPr lang="en-GB" sz="1100" dirty="0">
                <a:solidFill>
                  <a:schemeClr val="tx1"/>
                </a:solidFill>
                <a:latin typeface="Arial"/>
                <a:ea typeface="Calibri"/>
                <a:cs typeface="Arial"/>
              </a:rPr>
              <a:t>Larotrectinib</a:t>
            </a:r>
            <a:endParaRPr lang="en-GB" sz="1100" noProof="0" dirty="0">
              <a:solidFill>
                <a:schemeClr val="tx1"/>
              </a:solidFill>
              <a:ea typeface="Calibri"/>
              <a:cs typeface="Calibri"/>
            </a:endParaRPr>
          </a:p>
        </p:txBody>
      </p:sp>
      <p:sp>
        <p:nvSpPr>
          <p:cNvPr id="83" name="TextBox 82">
            <a:extLst>
              <a:ext uri="{FF2B5EF4-FFF2-40B4-BE49-F238E27FC236}">
                <a16:creationId xmlns:a16="http://schemas.microsoft.com/office/drawing/2014/main" id="{A3A3F042-399A-7AA9-8E56-0582EFEC79C9}"/>
              </a:ext>
            </a:extLst>
          </p:cNvPr>
          <p:cNvSpPr txBox="1"/>
          <p:nvPr/>
        </p:nvSpPr>
        <p:spPr>
          <a:xfrm>
            <a:off x="7228641" y="3108100"/>
            <a:ext cx="2087978" cy="183694"/>
          </a:xfrm>
          <a:prstGeom prst="rect">
            <a:avLst/>
          </a:prstGeom>
          <a:noFill/>
        </p:spPr>
        <p:txBody>
          <a:bodyPr wrap="square" lIns="0" tIns="0" rIns="0" bIns="0" rtlCol="0">
            <a:spAutoFit/>
          </a:bodyPr>
          <a:lstStyle/>
          <a:p>
            <a:r>
              <a:rPr lang="en-GB" sz="1200" b="1" dirty="0">
                <a:latin typeface="Arial" panose="020B0604020202020204" pitchFamily="34" charset="0"/>
                <a:cs typeface="Arial" panose="020B0604020202020204" pitchFamily="34" charset="0"/>
              </a:rPr>
              <a:t>First-line therapy</a:t>
            </a:r>
          </a:p>
        </p:txBody>
      </p:sp>
      <p:sp>
        <p:nvSpPr>
          <p:cNvPr id="84" name="TextBox 83">
            <a:extLst>
              <a:ext uri="{FF2B5EF4-FFF2-40B4-BE49-F238E27FC236}">
                <a16:creationId xmlns:a16="http://schemas.microsoft.com/office/drawing/2014/main" id="{40F7A5B3-8C22-AE55-48AA-5743F049177E}"/>
              </a:ext>
            </a:extLst>
          </p:cNvPr>
          <p:cNvSpPr txBox="1"/>
          <p:nvPr/>
        </p:nvSpPr>
        <p:spPr>
          <a:xfrm>
            <a:off x="7228641" y="4294516"/>
            <a:ext cx="2087978" cy="183694"/>
          </a:xfrm>
          <a:prstGeom prst="rect">
            <a:avLst/>
          </a:prstGeom>
          <a:noFill/>
        </p:spPr>
        <p:txBody>
          <a:bodyPr wrap="square" lIns="0" tIns="0" rIns="0" bIns="0" rtlCol="0">
            <a:spAutoFit/>
          </a:bodyPr>
          <a:lstStyle/>
          <a:p>
            <a:r>
              <a:rPr lang="en-GB" sz="1200" b="1" dirty="0">
                <a:latin typeface="Arial" panose="020B0604020202020204" pitchFamily="34" charset="0"/>
                <a:cs typeface="Arial" panose="020B0604020202020204" pitchFamily="34" charset="0"/>
              </a:rPr>
              <a:t>Second-line therapy</a:t>
            </a:r>
          </a:p>
        </p:txBody>
      </p:sp>
      <p:sp>
        <p:nvSpPr>
          <p:cNvPr id="102" name="Slide Number Placeholder 101">
            <a:extLst>
              <a:ext uri="{FF2B5EF4-FFF2-40B4-BE49-F238E27FC236}">
                <a16:creationId xmlns:a16="http://schemas.microsoft.com/office/drawing/2014/main" id="{4CB893F5-B0C7-53DB-9F24-6049C57948FA}"/>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Tree>
    <p:extLst>
      <p:ext uri="{BB962C8B-B14F-4D97-AF65-F5344CB8AC3E}">
        <p14:creationId xmlns:p14="http://schemas.microsoft.com/office/powerpoint/2010/main" val="216364500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21F031-6264-F58F-0FC0-CAD664D13627}"/>
              </a:ext>
            </a:extLst>
          </p:cNvPr>
          <p:cNvSpPr>
            <a:spLocks noGrp="1"/>
          </p:cNvSpPr>
          <p:nvPr>
            <p:ph type="title"/>
          </p:nvPr>
        </p:nvSpPr>
        <p:spPr/>
        <p:txBody>
          <a:bodyPr/>
          <a:lstStyle/>
          <a:p>
            <a:r>
              <a:rPr lang="en-GB" dirty="0"/>
              <a:t>NCCN Guideline recommendations for </a:t>
            </a:r>
            <a:r>
              <a:rPr lang="en-GB" i="1" dirty="0"/>
              <a:t>ntrk</a:t>
            </a:r>
            <a:r>
              <a:rPr lang="en-GB" dirty="0"/>
              <a:t> fusion-positive NSCLC</a:t>
            </a:r>
          </a:p>
        </p:txBody>
      </p:sp>
      <p:sp>
        <p:nvSpPr>
          <p:cNvPr id="4" name="Slide Number Placeholder 3">
            <a:extLst>
              <a:ext uri="{FF2B5EF4-FFF2-40B4-BE49-F238E27FC236}">
                <a16:creationId xmlns:a16="http://schemas.microsoft.com/office/drawing/2014/main" id="{5B7B04F1-8A77-CD28-7E28-F701F1FB65B6}"/>
              </a:ext>
            </a:extLst>
          </p:cNvPr>
          <p:cNvSpPr>
            <a:spLocks noGrp="1"/>
          </p:cNvSpPr>
          <p:nvPr>
            <p:ph type="sldNum" sz="quarter" idx="4"/>
          </p:nvPr>
        </p:nvSpPr>
        <p:spPr/>
        <p:txBody>
          <a:bodyPr/>
          <a:lstStyle/>
          <a:p>
            <a:fld id="{FCE43C0F-8A7B-3A4B-9DB5-B3472E36E833}" type="slidenum">
              <a:rPr lang="en-GB" smtClean="0"/>
              <a:pPr/>
              <a:t>43</a:t>
            </a:fld>
            <a:endParaRPr lang="en-GB" dirty="0"/>
          </a:p>
        </p:txBody>
      </p:sp>
      <p:sp>
        <p:nvSpPr>
          <p:cNvPr id="5" name="Content Placeholder 4">
            <a:extLst>
              <a:ext uri="{FF2B5EF4-FFF2-40B4-BE49-F238E27FC236}">
                <a16:creationId xmlns:a16="http://schemas.microsoft.com/office/drawing/2014/main" id="{A617A273-D92C-3C88-52C7-F91A523B8766}"/>
              </a:ext>
            </a:extLst>
          </p:cNvPr>
          <p:cNvSpPr>
            <a:spLocks noGrp="1"/>
          </p:cNvSpPr>
          <p:nvPr>
            <p:ph sz="quarter" idx="15"/>
          </p:nvPr>
        </p:nvSpPr>
        <p:spPr/>
        <p:txBody>
          <a:bodyPr/>
          <a:lstStyle/>
          <a:p>
            <a:r>
              <a:rPr lang="en-GB" dirty="0"/>
              <a:t>NCCN Guidelines Version 5.2026: https://www.nccn.org/professionals/physician_gls/pdf/nscl.pdf (Accessed 17-Mar-2026)</a:t>
            </a:r>
          </a:p>
        </p:txBody>
      </p:sp>
      <p:pic>
        <p:nvPicPr>
          <p:cNvPr id="6" name="Picture 5">
            <a:extLst>
              <a:ext uri="{FF2B5EF4-FFF2-40B4-BE49-F238E27FC236}">
                <a16:creationId xmlns:a16="http://schemas.microsoft.com/office/drawing/2014/main" id="{4DD4685D-AB1F-181D-2BBB-08F941336C26}"/>
              </a:ext>
            </a:extLst>
          </p:cNvPr>
          <p:cNvPicPr>
            <a:picLocks noChangeAspect="1"/>
          </p:cNvPicPr>
          <p:nvPr/>
        </p:nvPicPr>
        <p:blipFill>
          <a:blip r:embed="rId2"/>
          <a:stretch>
            <a:fillRect/>
          </a:stretch>
        </p:blipFill>
        <p:spPr>
          <a:xfrm>
            <a:off x="911424" y="1276957"/>
            <a:ext cx="9992005" cy="4925637"/>
          </a:xfrm>
          <a:prstGeom prst="rect">
            <a:avLst/>
          </a:prstGeom>
        </p:spPr>
      </p:pic>
      <p:grpSp>
        <p:nvGrpSpPr>
          <p:cNvPr id="11" name="Group 10">
            <a:extLst>
              <a:ext uri="{FF2B5EF4-FFF2-40B4-BE49-F238E27FC236}">
                <a16:creationId xmlns:a16="http://schemas.microsoft.com/office/drawing/2014/main" id="{54893E2A-54C1-F758-DCBE-9A81B8E4625C}"/>
              </a:ext>
            </a:extLst>
          </p:cNvPr>
          <p:cNvGrpSpPr/>
          <p:nvPr/>
        </p:nvGrpSpPr>
        <p:grpSpPr>
          <a:xfrm>
            <a:off x="9658838" y="1053834"/>
            <a:ext cx="2105319" cy="819264"/>
            <a:chOff x="9658838" y="1236867"/>
            <a:chExt cx="2105319" cy="819264"/>
          </a:xfrm>
        </p:grpSpPr>
        <p:pic>
          <p:nvPicPr>
            <p:cNvPr id="7" name="Picture 6">
              <a:extLst>
                <a:ext uri="{FF2B5EF4-FFF2-40B4-BE49-F238E27FC236}">
                  <a16:creationId xmlns:a16="http://schemas.microsoft.com/office/drawing/2014/main" id="{FE30CF39-0B25-B07D-74BE-0F631C223D25}"/>
                </a:ext>
              </a:extLst>
            </p:cNvPr>
            <p:cNvPicPr>
              <a:picLocks noChangeAspect="1"/>
            </p:cNvPicPr>
            <p:nvPr/>
          </p:nvPicPr>
          <p:blipFill>
            <a:blip r:embed="rId3"/>
            <a:stretch>
              <a:fillRect/>
            </a:stretch>
          </p:blipFill>
          <p:spPr>
            <a:xfrm>
              <a:off x="9658838" y="1236867"/>
              <a:ext cx="2105319" cy="819264"/>
            </a:xfrm>
            <a:prstGeom prst="rect">
              <a:avLst/>
            </a:prstGeom>
          </p:spPr>
        </p:pic>
        <p:sp>
          <p:nvSpPr>
            <p:cNvPr id="10" name="Rectangle 9">
              <a:extLst>
                <a:ext uri="{FF2B5EF4-FFF2-40B4-BE49-F238E27FC236}">
                  <a16:creationId xmlns:a16="http://schemas.microsoft.com/office/drawing/2014/main" id="{E8C74252-FEC3-11B1-56BE-F295E48515D9}"/>
                </a:ext>
              </a:extLst>
            </p:cNvPr>
            <p:cNvSpPr/>
            <p:nvPr/>
          </p:nvSpPr>
          <p:spPr>
            <a:xfrm>
              <a:off x="11191461" y="1236867"/>
              <a:ext cx="572696" cy="147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308175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0EB-2628-4AF8-AE06-8C1B972F66DF}"/>
              </a:ext>
            </a:extLst>
          </p:cNvPr>
          <p:cNvSpPr>
            <a:spLocks noGrp="1"/>
          </p:cNvSpPr>
          <p:nvPr>
            <p:ph type="title"/>
          </p:nvPr>
        </p:nvSpPr>
        <p:spPr>
          <a:xfrm>
            <a:off x="619125" y="258763"/>
            <a:ext cx="10963275" cy="865187"/>
          </a:xfrm>
        </p:spPr>
        <p:txBody>
          <a:bodyPr>
            <a:normAutofit/>
          </a:bodyPr>
          <a:lstStyle/>
          <a:p>
            <a:r>
              <a:rPr lang="en-GB" dirty="0"/>
              <a:t>TRK inhibitors approvals for </a:t>
            </a:r>
            <a:r>
              <a:rPr lang="en-GB" i="1" dirty="0"/>
              <a:t>ntrk </a:t>
            </a:r>
            <a:r>
              <a:rPr lang="en-GB" dirty="0"/>
              <a:t>fusion-positive solid tumours</a:t>
            </a:r>
          </a:p>
        </p:txBody>
      </p:sp>
      <p:sp>
        <p:nvSpPr>
          <p:cNvPr id="5" name="Slide Number Placeholder 4">
            <a:extLst>
              <a:ext uri="{FF2B5EF4-FFF2-40B4-BE49-F238E27FC236}">
                <a16:creationId xmlns:a16="http://schemas.microsoft.com/office/drawing/2014/main" id="{130F9D48-5246-9948-A12F-5FAD15178E0E}"/>
              </a:ext>
            </a:extLst>
          </p:cNvPr>
          <p:cNvSpPr>
            <a:spLocks noGrp="1"/>
          </p:cNvSpPr>
          <p:nvPr>
            <p:ph type="sldNum" sz="quarter" idx="4"/>
          </p:nvPr>
        </p:nvSpPr>
        <p:spPr>
          <a:xfrm>
            <a:off x="10800523" y="6428359"/>
            <a:ext cx="781877" cy="365125"/>
          </a:xfrm>
        </p:spPr>
        <p:txBody>
          <a:bodyPr/>
          <a:lstStyle/>
          <a:p>
            <a:fld id="{F8E47D07-9D1E-4FE9-B31A-2F5863681021}" type="slidenum">
              <a:rPr lang="en-GB" smtClean="0"/>
              <a:pPr/>
              <a:t>44</a:t>
            </a:fld>
            <a:endParaRPr lang="en-GB" dirty="0"/>
          </a:p>
        </p:txBody>
      </p:sp>
      <p:sp>
        <p:nvSpPr>
          <p:cNvPr id="14" name="Content Placeholder 13">
            <a:extLst>
              <a:ext uri="{FF2B5EF4-FFF2-40B4-BE49-F238E27FC236}">
                <a16:creationId xmlns:a16="http://schemas.microsoft.com/office/drawing/2014/main" id="{CE7324C9-E115-1646-80F4-DBAB34F97BBD}"/>
              </a:ext>
            </a:extLst>
          </p:cNvPr>
          <p:cNvSpPr>
            <a:spLocks noGrp="1"/>
          </p:cNvSpPr>
          <p:nvPr>
            <p:ph sz="quarter" idx="15"/>
          </p:nvPr>
        </p:nvSpPr>
        <p:spPr>
          <a:xfrm>
            <a:off x="695400" y="6010241"/>
            <a:ext cx="10180339" cy="783243"/>
          </a:xfrm>
        </p:spPr>
        <p:txBody>
          <a:bodyPr anchor="t" anchorCtr="0"/>
          <a:lstStyle/>
          <a:p>
            <a:r>
              <a:rPr lang="en-GB" sz="1000" dirty="0">
                <a:solidFill>
                  <a:schemeClr val="tx2"/>
                </a:solidFill>
              </a:rPr>
              <a:t>EMA, European Medicines Agency; FDA, US Food and Drug Administration. 1. VITRAKVI (</a:t>
            </a:r>
            <a:r>
              <a:rPr lang="en-GB" sz="1000" dirty="0" err="1">
                <a:solidFill>
                  <a:schemeClr val="tx2"/>
                </a:solidFill>
              </a:rPr>
              <a:t>larotrectinib</a:t>
            </a:r>
            <a:r>
              <a:rPr lang="en-GB" sz="1000" dirty="0">
                <a:solidFill>
                  <a:schemeClr val="tx2"/>
                </a:solidFill>
              </a:rPr>
              <a:t>) prescribing information. Bayer HealthCare Pharmaceuticals Inc.; updated April 2025. Available </a:t>
            </a:r>
            <a:r>
              <a:rPr lang="en-GB" sz="1000" dirty="0">
                <a:solidFill>
                  <a:schemeClr val="tx2"/>
                </a:solidFill>
                <a:hlinkClick r:id="rId3">
                  <a:extLst>
                    <a:ext uri="{A12FA001-AC4F-418D-AE19-62706E023703}">
                      <ahyp:hlinkClr xmlns:ahyp="http://schemas.microsoft.com/office/drawing/2018/hyperlinkcolor" val="tx"/>
                    </a:ext>
                  </a:extLst>
                </a:hlinkClick>
              </a:rPr>
              <a:t>here</a:t>
            </a:r>
            <a:r>
              <a:rPr lang="en-GB" sz="1000" dirty="0">
                <a:solidFill>
                  <a:schemeClr val="tx2"/>
                </a:solidFill>
              </a:rPr>
              <a:t> (accessed March 10, 2026); 2. ROZLYTREK (</a:t>
            </a:r>
            <a:r>
              <a:rPr lang="en-GB" sz="1000" dirty="0" err="1">
                <a:solidFill>
                  <a:schemeClr val="tx2"/>
                </a:solidFill>
              </a:rPr>
              <a:t>entrectinib</a:t>
            </a:r>
            <a:r>
              <a:rPr lang="en-GB" sz="1000" dirty="0">
                <a:solidFill>
                  <a:schemeClr val="tx2"/>
                </a:solidFill>
              </a:rPr>
              <a:t>) prescribing information. Genentech, Inc.; updated January 2024. Available </a:t>
            </a:r>
            <a:r>
              <a:rPr lang="en-GB" sz="1000" dirty="0">
                <a:solidFill>
                  <a:schemeClr val="tx2"/>
                </a:solidFill>
                <a:hlinkClick r:id="rId4">
                  <a:extLst>
                    <a:ext uri="{A12FA001-AC4F-418D-AE19-62706E023703}">
                      <ahyp:hlinkClr xmlns:ahyp="http://schemas.microsoft.com/office/drawing/2018/hyperlinkcolor" val="tx"/>
                    </a:ext>
                  </a:extLst>
                </a:hlinkClick>
              </a:rPr>
              <a:t>here</a:t>
            </a:r>
            <a:r>
              <a:rPr lang="en-GB" sz="1000" dirty="0">
                <a:solidFill>
                  <a:schemeClr val="tx2"/>
                </a:solidFill>
              </a:rPr>
              <a:t> (accessed March 10, 2026); 3. AUGTYRO (</a:t>
            </a:r>
            <a:r>
              <a:rPr lang="en-GB" sz="1000" dirty="0" err="1">
                <a:solidFill>
                  <a:schemeClr val="tx2"/>
                </a:solidFill>
              </a:rPr>
              <a:t>repotrectinib</a:t>
            </a:r>
            <a:r>
              <a:rPr lang="en-GB" sz="1000" dirty="0">
                <a:solidFill>
                  <a:schemeClr val="tx2"/>
                </a:solidFill>
              </a:rPr>
              <a:t>) prescribing information. Bristol-Myers Squibb; updated June 2024. Available </a:t>
            </a:r>
            <a:r>
              <a:rPr lang="en-GB" sz="1000" dirty="0">
                <a:solidFill>
                  <a:schemeClr val="tx2"/>
                </a:solidFill>
                <a:hlinkClick r:id="rId5">
                  <a:extLst>
                    <a:ext uri="{A12FA001-AC4F-418D-AE19-62706E023703}">
                      <ahyp:hlinkClr xmlns:ahyp="http://schemas.microsoft.com/office/drawing/2018/hyperlinkcolor" val="tx"/>
                    </a:ext>
                  </a:extLst>
                </a:hlinkClick>
              </a:rPr>
              <a:t>here</a:t>
            </a:r>
            <a:r>
              <a:rPr lang="en-GB" sz="1000" dirty="0">
                <a:solidFill>
                  <a:schemeClr val="tx2"/>
                </a:solidFill>
              </a:rPr>
              <a:t> (accessed March 10, 2026); 4. VITRAKVI (</a:t>
            </a:r>
            <a:r>
              <a:rPr lang="en-GB" sz="1000" dirty="0" err="1">
                <a:solidFill>
                  <a:schemeClr val="tx2"/>
                </a:solidFill>
              </a:rPr>
              <a:t>larotrectinib</a:t>
            </a:r>
            <a:r>
              <a:rPr lang="en-GB" sz="1000" dirty="0">
                <a:solidFill>
                  <a:schemeClr val="tx2"/>
                </a:solidFill>
              </a:rPr>
              <a:t>) SmPC. Bayer plc; updated Mar 2026. Available </a:t>
            </a:r>
            <a:r>
              <a:rPr lang="en-GB" sz="1000" dirty="0">
                <a:solidFill>
                  <a:schemeClr val="tx2"/>
                </a:solidFill>
                <a:hlinkClick r:id="rId6">
                  <a:extLst>
                    <a:ext uri="{A12FA001-AC4F-418D-AE19-62706E023703}">
                      <ahyp:hlinkClr xmlns:ahyp="http://schemas.microsoft.com/office/drawing/2018/hyperlinkcolor" val="tx"/>
                    </a:ext>
                  </a:extLst>
                </a:hlinkClick>
              </a:rPr>
              <a:t>here</a:t>
            </a:r>
            <a:r>
              <a:rPr lang="en-GB" sz="1000" dirty="0">
                <a:solidFill>
                  <a:schemeClr val="tx2"/>
                </a:solidFill>
              </a:rPr>
              <a:t> (accessed March 10, 2026); 5. ROZLYTREK (</a:t>
            </a:r>
            <a:r>
              <a:rPr lang="en-GB" sz="1000" dirty="0" err="1">
                <a:solidFill>
                  <a:schemeClr val="tx2"/>
                </a:solidFill>
              </a:rPr>
              <a:t>entrectinib</a:t>
            </a:r>
            <a:r>
              <a:rPr lang="en-GB" sz="1000" dirty="0">
                <a:solidFill>
                  <a:schemeClr val="tx2"/>
                </a:solidFill>
              </a:rPr>
              <a:t>) SmPC. Roche Registration GmbH; updated March 2025. Available </a:t>
            </a:r>
            <a:r>
              <a:rPr lang="en-GB" sz="1000" dirty="0">
                <a:solidFill>
                  <a:schemeClr val="tx2"/>
                </a:solidFill>
                <a:hlinkClick r:id="rId7">
                  <a:extLst>
                    <a:ext uri="{A12FA001-AC4F-418D-AE19-62706E023703}">
                      <ahyp:hlinkClr xmlns:ahyp="http://schemas.microsoft.com/office/drawing/2018/hyperlinkcolor" val="tx"/>
                    </a:ext>
                  </a:extLst>
                </a:hlinkClick>
              </a:rPr>
              <a:t>here</a:t>
            </a:r>
            <a:r>
              <a:rPr lang="en-GB" sz="1000" dirty="0">
                <a:solidFill>
                  <a:schemeClr val="tx2"/>
                </a:solidFill>
              </a:rPr>
              <a:t> (accessed March 10, 2026); 6. AUGTYRO (</a:t>
            </a:r>
            <a:r>
              <a:rPr lang="en-GB" sz="1000" dirty="0" err="1">
                <a:solidFill>
                  <a:schemeClr val="tx2"/>
                </a:solidFill>
              </a:rPr>
              <a:t>repotrectinib</a:t>
            </a:r>
            <a:r>
              <a:rPr lang="en-GB" sz="1000" dirty="0">
                <a:solidFill>
                  <a:schemeClr val="tx2"/>
                </a:solidFill>
              </a:rPr>
              <a:t>) SmPC. Bristol-Myers Squibb Pharma EEIG; first published Jan 28, 2025. Available </a:t>
            </a:r>
            <a:r>
              <a:rPr lang="en-GB" sz="1000" dirty="0">
                <a:solidFill>
                  <a:schemeClr val="tx2"/>
                </a:solidFill>
                <a:hlinkClick r:id="rId8">
                  <a:extLst>
                    <a:ext uri="{A12FA001-AC4F-418D-AE19-62706E023703}">
                      <ahyp:hlinkClr xmlns:ahyp="http://schemas.microsoft.com/office/drawing/2018/hyperlinkcolor" val="tx"/>
                    </a:ext>
                  </a:extLst>
                </a:hlinkClick>
              </a:rPr>
              <a:t>here </a:t>
            </a:r>
            <a:r>
              <a:rPr lang="en-GB" sz="1000" dirty="0">
                <a:solidFill>
                  <a:schemeClr val="tx2"/>
                </a:solidFill>
              </a:rPr>
              <a:t>(accessed March 10, 2026)</a:t>
            </a:r>
          </a:p>
        </p:txBody>
      </p:sp>
      <p:sp>
        <p:nvSpPr>
          <p:cNvPr id="17" name="Rectangle: Diagonal Corners Rounded 16">
            <a:extLst>
              <a:ext uri="{FF2B5EF4-FFF2-40B4-BE49-F238E27FC236}">
                <a16:creationId xmlns:a16="http://schemas.microsoft.com/office/drawing/2014/main" id="{614CAA3C-49C7-4101-B705-4504C94344E7}"/>
              </a:ext>
            </a:extLst>
          </p:cNvPr>
          <p:cNvSpPr/>
          <p:nvPr/>
        </p:nvSpPr>
        <p:spPr bwMode="auto">
          <a:xfrm>
            <a:off x="619125" y="1703289"/>
            <a:ext cx="5417308" cy="1512168"/>
          </a:xfrm>
          <a:prstGeom prst="round2DiagRect">
            <a:avLst/>
          </a:prstGeom>
          <a:solidFill>
            <a:schemeClr val="tx2"/>
          </a:solidFill>
          <a:ln w="9525" cap="flat" cmpd="sng" algn="ctr">
            <a:noFill/>
            <a:prstDash val="solid"/>
            <a:round/>
            <a:headEnd type="none" w="med" len="med"/>
            <a:tailEnd type="none" w="med" len="med"/>
          </a:ln>
        </p:spPr>
        <p:txBody>
          <a:bodyPr rtlCol="0" anchor="t" anchorCtr="0"/>
          <a:lstStyle/>
          <a:p>
            <a:pPr defTabSz="914400">
              <a:defRPr/>
            </a:pPr>
            <a:r>
              <a:rPr kumimoji="0" lang="en-GB" sz="12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Larotrectinib FDA-approved indication</a:t>
            </a:r>
            <a:r>
              <a:rPr kumimoji="0" lang="en-GB" sz="12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GB" sz="1200" b="1" i="1"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a:p>
            <a:pPr lvl="0" defTabSz="914400">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Indicated for the treatment of adult and pediatric patients with solid </a:t>
            </a:r>
            <a:r>
              <a:rPr lang="en-US" sz="1100" kern="0" dirty="0" err="1">
                <a:solidFill>
                  <a:schemeClr val="bg1"/>
                </a:solidFill>
                <a:latin typeface="Arial" panose="020B0604020202020204" pitchFamily="34" charset="0"/>
                <a:ea typeface="Calibri" panose="020F0502020204030204" pitchFamily="34" charset="0"/>
                <a:cs typeface="Arial" panose="020B0604020202020204" pitchFamily="34" charset="0"/>
              </a:rPr>
              <a:t>tumours</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that:</a:t>
            </a:r>
          </a:p>
          <a:p>
            <a:pPr marL="177800" lvl="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have an </a:t>
            </a:r>
            <a:r>
              <a:rPr lang="en-US" sz="1100" i="1" kern="0" dirty="0">
                <a:solidFill>
                  <a:schemeClr val="bg1"/>
                </a:solidFill>
                <a:latin typeface="Arial" panose="020B0604020202020204" pitchFamily="34" charset="0"/>
                <a:ea typeface="Calibri" panose="020F0502020204030204" pitchFamily="34" charset="0"/>
                <a:cs typeface="Arial" panose="020B0604020202020204" pitchFamily="34" charset="0"/>
              </a:rPr>
              <a:t>NTRK</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gene fusion without a known acquired resistance mutation, </a:t>
            </a:r>
          </a:p>
          <a:p>
            <a:pPr marL="177800" lvl="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are metastatic or where surgical resection is likely to result in severe morbidity, and </a:t>
            </a:r>
          </a:p>
          <a:p>
            <a:pPr marL="177800" lvl="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have no satisfactory alternative treatments or that have progressed following treatment</a:t>
            </a:r>
            <a:endParaRPr lang="en-GB" sz="1100" kern="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93AA296-1460-4062-A6C4-459ED620B8C3}"/>
              </a:ext>
            </a:extLst>
          </p:cNvPr>
          <p:cNvSpPr/>
          <p:nvPr/>
        </p:nvSpPr>
        <p:spPr bwMode="auto">
          <a:xfrm>
            <a:off x="6154787" y="1703289"/>
            <a:ext cx="5472334" cy="1512000"/>
          </a:xfrm>
          <a:prstGeom prst="round2DiagRect">
            <a:avLst/>
          </a:prstGeom>
          <a:solidFill>
            <a:schemeClr val="tx2"/>
          </a:solidFill>
          <a:ln w="9525" cap="flat" cmpd="sng" algn="ctr">
            <a:noFill/>
            <a:prstDash val="solid"/>
            <a:round/>
            <a:headEnd type="none" w="med" len="med"/>
            <a:tailEnd type="none" w="med" len="med"/>
          </a:ln>
        </p:spPr>
        <p:txBody>
          <a:bodyPr rtlCol="0" anchor="t" anchorCtr="0"/>
          <a:lstStyle/>
          <a:p>
            <a:pPr defTabSz="914400">
              <a:defRPr/>
            </a:pPr>
            <a:r>
              <a:rPr kumimoji="0" lang="en-GB" sz="12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Larotrectinib EMA-approved indication</a:t>
            </a:r>
            <a:r>
              <a:rPr kumimoji="0" lang="en-GB" sz="1200" b="1" i="1"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rPr>
              <a:t>4</a:t>
            </a:r>
          </a:p>
          <a:p>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As monotherapy is indicated for the treatment of adult and pediatric patients with solid </a:t>
            </a:r>
            <a:r>
              <a:rPr lang="en-US" sz="1100" kern="0" dirty="0" err="1">
                <a:solidFill>
                  <a:schemeClr val="bg1"/>
                </a:solidFill>
                <a:latin typeface="Arial" panose="020B0604020202020204" pitchFamily="34" charset="0"/>
                <a:ea typeface="Calibri" panose="020F0502020204030204" pitchFamily="34" charset="0"/>
                <a:cs typeface="Arial" panose="020B0604020202020204" pitchFamily="34" charset="0"/>
              </a:rPr>
              <a:t>tumours</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that display an </a:t>
            </a:r>
            <a:r>
              <a:rPr lang="en-US" sz="1100" i="1" kern="0" dirty="0">
                <a:solidFill>
                  <a:schemeClr val="bg1"/>
                </a:solidFill>
                <a:latin typeface="Arial" panose="020B0604020202020204" pitchFamily="34" charset="0"/>
                <a:ea typeface="Calibri" panose="020F0502020204030204" pitchFamily="34" charset="0"/>
                <a:cs typeface="Arial" panose="020B0604020202020204" pitchFamily="34" charset="0"/>
              </a:rPr>
              <a:t>NTRK</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gene fusion,</a:t>
            </a:r>
          </a:p>
          <a:p>
            <a:pPr marL="177800" indent="-177800">
              <a:buFont typeface="Arial" panose="020B0604020202020204" pitchFamily="34" charset="0"/>
              <a:buChar cha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who have a disease that is locally advanced, metastatic or where surgical resection is likely to result in severe morbidity, and</a:t>
            </a:r>
          </a:p>
          <a:p>
            <a:pPr marL="177800" indent="-177800">
              <a:buFont typeface="Arial" panose="020B0604020202020204" pitchFamily="34" charset="0"/>
              <a:buChar cha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who have no satisfactory treatment options</a:t>
            </a:r>
          </a:p>
        </p:txBody>
      </p:sp>
      <p:pic>
        <p:nvPicPr>
          <p:cNvPr id="19" name="Picture 18">
            <a:extLst>
              <a:ext uri="{FF2B5EF4-FFF2-40B4-BE49-F238E27FC236}">
                <a16:creationId xmlns:a16="http://schemas.microsoft.com/office/drawing/2014/main" id="{44F61447-74DE-4600-891C-BF741BA11807}"/>
              </a:ext>
            </a:extLst>
          </p:cNvPr>
          <p:cNvPicPr>
            <a:picLocks noChangeAspect="1"/>
          </p:cNvPicPr>
          <p:nvPr/>
        </p:nvPicPr>
        <p:blipFill>
          <a:blip r:embed="rId9"/>
          <a:stretch>
            <a:fillRect/>
          </a:stretch>
        </p:blipFill>
        <p:spPr>
          <a:xfrm>
            <a:off x="619125" y="1124744"/>
            <a:ext cx="882443" cy="490794"/>
          </a:xfrm>
          <a:prstGeom prst="rect">
            <a:avLst/>
          </a:prstGeom>
          <a:effectLst>
            <a:outerShdw blurRad="50800" dist="38100" dir="2700000" algn="tl" rotWithShape="0">
              <a:prstClr val="black">
                <a:alpha val="40000"/>
              </a:prstClr>
            </a:outerShdw>
          </a:effectLst>
        </p:spPr>
      </p:pic>
      <p:pic>
        <p:nvPicPr>
          <p:cNvPr id="20" name="Picture 2" descr="Flag of Europe - Wikipedia">
            <a:extLst>
              <a:ext uri="{FF2B5EF4-FFF2-40B4-BE49-F238E27FC236}">
                <a16:creationId xmlns:a16="http://schemas.microsoft.com/office/drawing/2014/main" id="{F150CD98-3B50-4B18-AEFE-B874C1DB60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9200" b="7679"/>
          <a:stretch/>
        </p:blipFill>
        <p:spPr bwMode="auto">
          <a:xfrm>
            <a:off x="6211666" y="1124744"/>
            <a:ext cx="885686" cy="49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Diagonal Corners Rounded 2">
            <a:extLst>
              <a:ext uri="{FF2B5EF4-FFF2-40B4-BE49-F238E27FC236}">
                <a16:creationId xmlns:a16="http://schemas.microsoft.com/office/drawing/2014/main" id="{D2B669E9-5CBC-9F84-BE9E-CE568C17796A}"/>
              </a:ext>
            </a:extLst>
          </p:cNvPr>
          <p:cNvSpPr/>
          <p:nvPr/>
        </p:nvSpPr>
        <p:spPr bwMode="auto">
          <a:xfrm>
            <a:off x="6154787" y="3250885"/>
            <a:ext cx="5472335" cy="1404000"/>
          </a:xfrm>
          <a:prstGeom prst="round2DiagRect">
            <a:avLst/>
          </a:prstGeom>
          <a:solidFill>
            <a:schemeClr val="bg2">
              <a:lumMod val="50000"/>
            </a:schemeClr>
          </a:solidFill>
          <a:ln w="9525" cap="flat" cmpd="sng" algn="ctr">
            <a:noFill/>
            <a:prstDash val="solid"/>
            <a:round/>
            <a:headEnd type="none" w="med" len="med"/>
            <a:tailEnd type="none" w="med" len="med"/>
          </a:ln>
        </p:spPr>
        <p:txBody>
          <a:bodyPr rtlCol="0" anchor="t" anchorCtr="0"/>
          <a:lstStyle/>
          <a:p>
            <a:pPr defTabSz="914400">
              <a:defRPr/>
            </a:pPr>
            <a:r>
              <a:rPr kumimoji="0" lang="en-GB" sz="1200" b="1" i="1" u="none" strike="noStrike" kern="0" cap="none" spc="0" normalizeH="0" baseline="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Entrectinib</a:t>
            </a:r>
            <a:r>
              <a:rPr kumimoji="0" lang="en-GB" sz="12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EMA-approved indication</a:t>
            </a:r>
            <a:r>
              <a:rPr kumimoji="0" lang="en-GB" sz="12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5</a:t>
            </a:r>
            <a:endParaRPr kumimoji="0" lang="en-GB" sz="1200" b="1" i="1"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a:p>
            <a:pPr lvl="0" defTabSz="914400">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As monotherapy for the treatment of adult and pediatric patients 12 years of age and older with solid </a:t>
            </a:r>
            <a:r>
              <a:rPr lang="en-US" sz="1100" kern="0" dirty="0" err="1">
                <a:solidFill>
                  <a:schemeClr val="bg1"/>
                </a:solidFill>
                <a:latin typeface="Arial" panose="020B0604020202020204" pitchFamily="34" charset="0"/>
                <a:ea typeface="Calibri" panose="020F0502020204030204" pitchFamily="34" charset="0"/>
                <a:cs typeface="Arial" panose="020B0604020202020204" pitchFamily="34" charset="0"/>
              </a:rPr>
              <a:t>tumours</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expressing an </a:t>
            </a:r>
            <a:r>
              <a:rPr lang="en-US" sz="1100" i="1" kern="0" dirty="0">
                <a:solidFill>
                  <a:schemeClr val="bg1"/>
                </a:solidFill>
                <a:latin typeface="Arial" panose="020B0604020202020204" pitchFamily="34" charset="0"/>
                <a:ea typeface="Calibri" panose="020F0502020204030204" pitchFamily="34" charset="0"/>
                <a:cs typeface="Arial" panose="020B0604020202020204" pitchFamily="34" charset="0"/>
              </a:rPr>
              <a:t>NTRK</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gene fusion, </a:t>
            </a:r>
          </a:p>
          <a:p>
            <a:pPr marL="177800" lvl="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who have a disease that is locally advanced, metastatic or where surgical resection is likely to result in severe morbidity, and</a:t>
            </a:r>
          </a:p>
          <a:p>
            <a:pPr marL="177800" lvl="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who have not received a prior NTRK inhibitor </a:t>
            </a:r>
            <a:endParaRPr lang="en-GB" sz="1100" kern="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Diagonal Corners Rounded 8">
            <a:extLst>
              <a:ext uri="{FF2B5EF4-FFF2-40B4-BE49-F238E27FC236}">
                <a16:creationId xmlns:a16="http://schemas.microsoft.com/office/drawing/2014/main" id="{EA7EA1B0-8D80-631E-7D57-901F232028C6}"/>
              </a:ext>
            </a:extLst>
          </p:cNvPr>
          <p:cNvSpPr/>
          <p:nvPr/>
        </p:nvSpPr>
        <p:spPr bwMode="auto">
          <a:xfrm>
            <a:off x="619125" y="3250885"/>
            <a:ext cx="5417308" cy="1404000"/>
          </a:xfrm>
          <a:prstGeom prst="round2DiagRect">
            <a:avLst/>
          </a:prstGeom>
          <a:solidFill>
            <a:schemeClr val="bg2">
              <a:lumMod val="50000"/>
            </a:schemeClr>
          </a:solidFill>
          <a:ln w="9525" cap="flat" cmpd="sng" algn="ctr">
            <a:noFill/>
            <a:prstDash val="solid"/>
            <a:round/>
            <a:headEnd type="none" w="med" len="med"/>
            <a:tailEnd type="none" w="med" len="med"/>
          </a:ln>
        </p:spPr>
        <p:txBody>
          <a:bodyPr rtlCol="0" anchor="t" anchorCtr="0"/>
          <a:lstStyle/>
          <a:p>
            <a:pPr defTabSz="914400">
              <a:defRPr/>
            </a:pPr>
            <a:r>
              <a:rPr kumimoji="0" lang="en-GB" sz="1200" b="1" i="1" u="none" strike="noStrike" kern="0" cap="none" spc="0" normalizeH="0" baseline="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Entrectinib</a:t>
            </a:r>
            <a:r>
              <a:rPr kumimoji="0" lang="en-GB" sz="12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FDA-approved label</a:t>
            </a:r>
            <a:r>
              <a:rPr kumimoji="0" lang="en-GB" sz="12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2</a:t>
            </a:r>
          </a:p>
          <a:p>
            <a:pPr defTabSz="914400">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Adult and pediatric patients older than 1 month of age with solid </a:t>
            </a:r>
            <a:r>
              <a:rPr lang="en-US" sz="1100" kern="0" dirty="0" err="1">
                <a:solidFill>
                  <a:schemeClr val="bg1"/>
                </a:solidFill>
                <a:latin typeface="Arial" panose="020B0604020202020204" pitchFamily="34" charset="0"/>
                <a:ea typeface="Calibri" panose="020F0502020204030204" pitchFamily="34" charset="0"/>
                <a:cs typeface="Arial" panose="020B0604020202020204" pitchFamily="34" charset="0"/>
              </a:rPr>
              <a:t>tumours</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that:</a:t>
            </a:r>
          </a:p>
          <a:p>
            <a:pPr marL="17780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have an </a:t>
            </a:r>
            <a:r>
              <a:rPr lang="en-US" sz="1100" i="1" kern="0" dirty="0">
                <a:solidFill>
                  <a:schemeClr val="bg1"/>
                </a:solidFill>
                <a:latin typeface="Arial" panose="020B0604020202020204" pitchFamily="34" charset="0"/>
                <a:ea typeface="Calibri" panose="020F0502020204030204" pitchFamily="34" charset="0"/>
                <a:cs typeface="Arial" panose="020B0604020202020204" pitchFamily="34" charset="0"/>
              </a:rPr>
              <a:t>NTRK</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gene fusion, as detected by an FDA-approved test without a known acquired resistance mutation,</a:t>
            </a:r>
          </a:p>
          <a:p>
            <a:pPr marL="17780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are metastatic or where surgical resection is likely to result in severe morbidity, and</a:t>
            </a:r>
          </a:p>
          <a:p>
            <a:pPr marL="177800" indent="-17780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have progressed following treatment or have no satisfactory alternative therapy</a:t>
            </a:r>
            <a:endParaRPr lang="en-GB" sz="1100" kern="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Diagonal Corners Rounded 6">
            <a:extLst>
              <a:ext uri="{FF2B5EF4-FFF2-40B4-BE49-F238E27FC236}">
                <a16:creationId xmlns:a16="http://schemas.microsoft.com/office/drawing/2014/main" id="{F9739A46-930B-AA08-D217-3A689656CFE6}"/>
              </a:ext>
            </a:extLst>
          </p:cNvPr>
          <p:cNvSpPr/>
          <p:nvPr/>
        </p:nvSpPr>
        <p:spPr bwMode="auto">
          <a:xfrm>
            <a:off x="6154787" y="4695361"/>
            <a:ext cx="5472335" cy="1249200"/>
          </a:xfrm>
          <a:prstGeom prst="round2DiagRect">
            <a:avLst/>
          </a:prstGeom>
          <a:solidFill>
            <a:schemeClr val="bg1">
              <a:lumMod val="50000"/>
            </a:schemeClr>
          </a:solidFill>
          <a:ln w="9525" cap="flat" cmpd="sng" algn="ctr">
            <a:noFill/>
            <a:prstDash val="solid"/>
            <a:round/>
            <a:headEnd type="none" w="med" len="med"/>
            <a:tailEnd type="none" w="med" len="med"/>
          </a:ln>
        </p:spPr>
        <p:txBody>
          <a:bodyPr rtlCol="0" anchor="t" anchorCtr="0"/>
          <a:lstStyle/>
          <a:p>
            <a:pPr defTabSz="914400">
              <a:defRPr/>
            </a:pPr>
            <a:r>
              <a:rPr kumimoji="0" lang="en-GB" sz="1200" b="1" i="1" u="none" strike="noStrike" kern="0" cap="none" spc="0" normalizeH="0" baseline="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Repotrectinib</a:t>
            </a:r>
            <a:r>
              <a:rPr kumimoji="0" lang="en-GB" sz="12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EMA-approved indication</a:t>
            </a:r>
            <a:r>
              <a:rPr kumimoji="0" lang="en-GB" sz="12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GB" sz="1200" b="1" i="1"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a:p>
            <a:pPr lvl="0" defTabSz="914400">
              <a:defRPr/>
            </a:pPr>
            <a:r>
              <a:rPr lang="en-US" sz="1100" dirty="0">
                <a:solidFill>
                  <a:schemeClr val="bg1"/>
                </a:solidFill>
                <a:latin typeface="Arial" panose="020B0604020202020204" pitchFamily="34" charset="0"/>
                <a:cs typeface="Arial" panose="020B0604020202020204" pitchFamily="34" charset="0"/>
              </a:rPr>
              <a:t>Adults and adolescents 12 years and older with solid </a:t>
            </a:r>
            <a:r>
              <a:rPr lang="en-US" sz="1100" dirty="0" err="1">
                <a:solidFill>
                  <a:schemeClr val="bg1"/>
                </a:solidFill>
                <a:latin typeface="Arial" panose="020B0604020202020204" pitchFamily="34" charset="0"/>
                <a:cs typeface="Arial" panose="020B0604020202020204" pitchFamily="34" charset="0"/>
              </a:rPr>
              <a:t>tumours</a:t>
            </a:r>
            <a:r>
              <a:rPr lang="en-US" sz="1100" dirty="0">
                <a:solidFill>
                  <a:schemeClr val="bg1"/>
                </a:solidFill>
                <a:latin typeface="Arial" panose="020B0604020202020204" pitchFamily="34" charset="0"/>
                <a:cs typeface="Arial" panose="020B0604020202020204" pitchFamily="34" charset="0"/>
              </a:rPr>
              <a:t> that:</a:t>
            </a:r>
          </a:p>
          <a:p>
            <a:pPr marL="171450" lvl="0" indent="-171450" defTabSz="914400">
              <a:buFont typeface="Arial" panose="020B0604020202020204" pitchFamily="34" charset="0"/>
              <a:buChar char="•"/>
              <a:defRPr/>
            </a:pPr>
            <a:r>
              <a:rPr lang="en-US" sz="1100" dirty="0">
                <a:solidFill>
                  <a:schemeClr val="bg1"/>
                </a:solidFill>
                <a:latin typeface="Arial" panose="020B0604020202020204" pitchFamily="34" charset="0"/>
                <a:cs typeface="Arial" panose="020B0604020202020204" pitchFamily="34" charset="0"/>
              </a:rPr>
              <a:t>have an </a:t>
            </a:r>
            <a:r>
              <a:rPr lang="en-US" sz="1100" i="1" dirty="0">
                <a:solidFill>
                  <a:schemeClr val="bg1"/>
                </a:solidFill>
                <a:latin typeface="Arial" panose="020B0604020202020204" pitchFamily="34" charset="0"/>
                <a:cs typeface="Arial" panose="020B0604020202020204" pitchFamily="34" charset="0"/>
              </a:rPr>
              <a:t>NTRK</a:t>
            </a:r>
            <a:r>
              <a:rPr lang="en-US" sz="1100" dirty="0">
                <a:solidFill>
                  <a:schemeClr val="bg1"/>
                </a:solidFill>
                <a:latin typeface="Arial" panose="020B0604020202020204" pitchFamily="34" charset="0"/>
                <a:cs typeface="Arial" panose="020B0604020202020204" pitchFamily="34" charset="0"/>
              </a:rPr>
              <a:t> gene fusion,</a:t>
            </a:r>
          </a:p>
          <a:p>
            <a:pPr marL="171450" lvl="0" indent="-171450" defTabSz="914400">
              <a:buFont typeface="Arial" panose="020B0604020202020204" pitchFamily="34" charset="0"/>
              <a:buChar char="•"/>
              <a:defRP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and who have received a prior NTRK inhibitor, or have not received a prior NTRK inhibitor and treatment options not targeting </a:t>
            </a:r>
            <a:r>
              <a:rPr lang="en-US" sz="1100" i="1" kern="0" dirty="0">
                <a:solidFill>
                  <a:schemeClr val="bg1"/>
                </a:solidFill>
                <a:latin typeface="Arial" panose="020B0604020202020204" pitchFamily="34" charset="0"/>
                <a:ea typeface="Calibri" panose="020F0502020204030204" pitchFamily="34" charset="0"/>
                <a:cs typeface="Arial" panose="020B0604020202020204" pitchFamily="34" charset="0"/>
              </a:rPr>
              <a:t>NTRK </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provide limited clinical benefit, or have been exhausted </a:t>
            </a:r>
            <a:endParaRPr lang="en-GB" sz="1100" kern="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Diagonal Corners Rounded 7">
            <a:extLst>
              <a:ext uri="{FF2B5EF4-FFF2-40B4-BE49-F238E27FC236}">
                <a16:creationId xmlns:a16="http://schemas.microsoft.com/office/drawing/2014/main" id="{4C0750C3-2B85-A078-5278-3D29B8FF1ACD}"/>
              </a:ext>
            </a:extLst>
          </p:cNvPr>
          <p:cNvSpPr/>
          <p:nvPr/>
        </p:nvSpPr>
        <p:spPr bwMode="auto">
          <a:xfrm>
            <a:off x="619125" y="4695361"/>
            <a:ext cx="5417308" cy="1248113"/>
          </a:xfrm>
          <a:prstGeom prst="round2DiagRect">
            <a:avLst/>
          </a:prstGeom>
          <a:solidFill>
            <a:schemeClr val="bg1">
              <a:lumMod val="50000"/>
            </a:schemeClr>
          </a:solidFill>
          <a:ln w="9525" cap="flat" cmpd="sng" algn="ctr">
            <a:noFill/>
            <a:prstDash val="solid"/>
            <a:round/>
            <a:headEnd type="none" w="med" len="med"/>
            <a:tailEnd type="none" w="med" len="med"/>
          </a:ln>
        </p:spPr>
        <p:txBody>
          <a:bodyPr rtlCol="0" anchor="t" anchorCtr="0"/>
          <a:lstStyle/>
          <a:p>
            <a:pPr defTabSz="914400">
              <a:defRPr/>
            </a:pPr>
            <a:r>
              <a:rPr kumimoji="0" lang="en-GB" sz="1200" b="1" i="1" u="none" strike="noStrike" kern="0" cap="none" spc="0" normalizeH="0" baseline="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Repotrectinib</a:t>
            </a:r>
            <a:r>
              <a:rPr kumimoji="0" lang="en-GB" sz="12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FDA-approved label</a:t>
            </a:r>
            <a:r>
              <a:rPr kumimoji="0" lang="en-GB" sz="12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3</a:t>
            </a:r>
          </a:p>
          <a:p>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Adult and pediatric patients 12 years of age and older with solid </a:t>
            </a:r>
            <a:r>
              <a:rPr lang="en-US" sz="1100" kern="0" dirty="0" err="1">
                <a:solidFill>
                  <a:schemeClr val="bg1"/>
                </a:solidFill>
                <a:latin typeface="Arial" panose="020B0604020202020204" pitchFamily="34" charset="0"/>
                <a:ea typeface="Calibri" panose="020F0502020204030204" pitchFamily="34" charset="0"/>
                <a:cs typeface="Arial" panose="020B0604020202020204" pitchFamily="34" charset="0"/>
              </a:rPr>
              <a:t>tumours</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that:</a:t>
            </a:r>
          </a:p>
          <a:p>
            <a:pPr marL="171450" indent="-171450">
              <a:buFont typeface="Arial" panose="020B0604020202020204" pitchFamily="34" charset="0"/>
              <a:buChar cha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have an </a:t>
            </a:r>
            <a:r>
              <a:rPr lang="en-US" sz="1100" i="1" kern="0" dirty="0">
                <a:solidFill>
                  <a:schemeClr val="bg1"/>
                </a:solidFill>
                <a:latin typeface="Arial" panose="020B0604020202020204" pitchFamily="34" charset="0"/>
                <a:ea typeface="Calibri" panose="020F0502020204030204" pitchFamily="34" charset="0"/>
                <a:cs typeface="Arial" panose="020B0604020202020204" pitchFamily="34" charset="0"/>
              </a:rPr>
              <a:t>NTRK</a:t>
            </a: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 gene fusion,</a:t>
            </a:r>
          </a:p>
          <a:p>
            <a:pPr marL="171450" indent="-171450">
              <a:buFont typeface="Arial" panose="020B0604020202020204" pitchFamily="34" charset="0"/>
              <a:buChar cha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are locally advanced or metastatic or where surgical resection is likely to result in severe morbidity, and</a:t>
            </a:r>
          </a:p>
          <a:p>
            <a:pPr marL="171450" indent="-171450">
              <a:buFont typeface="Arial" panose="020B0604020202020204" pitchFamily="34" charset="0"/>
              <a:buChar char="•"/>
            </a:pPr>
            <a:r>
              <a:rPr lang="en-US" sz="1100" kern="0" dirty="0">
                <a:solidFill>
                  <a:schemeClr val="bg1"/>
                </a:solidFill>
                <a:latin typeface="Arial" panose="020B0604020202020204" pitchFamily="34" charset="0"/>
                <a:ea typeface="Calibri" panose="020F0502020204030204" pitchFamily="34" charset="0"/>
                <a:cs typeface="Arial" panose="020B0604020202020204" pitchFamily="34" charset="0"/>
              </a:rPr>
              <a:t>have progressed following treatment or have no satisfactory alternative therapy</a:t>
            </a:r>
          </a:p>
        </p:txBody>
      </p:sp>
    </p:spTree>
    <p:extLst>
      <p:ext uri="{BB962C8B-B14F-4D97-AF65-F5344CB8AC3E}">
        <p14:creationId xmlns:p14="http://schemas.microsoft.com/office/powerpoint/2010/main" val="24745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ECA20-5F75-9A7A-4FF9-62F741B667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6E10EB-12D1-97BF-C82B-BD1816C3F962}"/>
              </a:ext>
            </a:extLst>
          </p:cNvPr>
          <p:cNvSpPr>
            <a:spLocks noGrp="1"/>
          </p:cNvSpPr>
          <p:nvPr>
            <p:ph type="title"/>
          </p:nvPr>
        </p:nvSpPr>
        <p:spPr/>
        <p:txBody>
          <a:bodyPr/>
          <a:lstStyle/>
          <a:p>
            <a:r>
              <a:rPr lang="en-GB" dirty="0"/>
              <a:t>Future directions</a:t>
            </a:r>
          </a:p>
        </p:txBody>
      </p:sp>
      <p:sp>
        <p:nvSpPr>
          <p:cNvPr id="5" name="Slide Number Placeholder 4">
            <a:extLst>
              <a:ext uri="{FF2B5EF4-FFF2-40B4-BE49-F238E27FC236}">
                <a16:creationId xmlns:a16="http://schemas.microsoft.com/office/drawing/2014/main" id="{0CBDE89A-9FCC-E88C-0FBA-6D245F9CCD1F}"/>
              </a:ext>
            </a:extLst>
          </p:cNvPr>
          <p:cNvSpPr>
            <a:spLocks noGrp="1"/>
          </p:cNvSpPr>
          <p:nvPr>
            <p:ph type="sldNum" sz="quarter" idx="4"/>
          </p:nvPr>
        </p:nvSpPr>
        <p:spPr/>
        <p:txBody>
          <a:bodyPr/>
          <a:lstStyle/>
          <a:p>
            <a:fld id="{FCE43C0F-8A7B-3A4B-9DB5-B3472E36E833}" type="slidenum">
              <a:rPr lang="en-GB" smtClean="0"/>
              <a:pPr/>
              <a:t>45</a:t>
            </a:fld>
            <a:endParaRPr lang="en-GB" dirty="0"/>
          </a:p>
        </p:txBody>
      </p:sp>
    </p:spTree>
    <p:extLst>
      <p:ext uri="{BB962C8B-B14F-4D97-AF65-F5344CB8AC3E}">
        <p14:creationId xmlns:p14="http://schemas.microsoft.com/office/powerpoint/2010/main" val="5554250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56DE4-9DBE-3D54-9F3B-14D8B2D62BB5}"/>
              </a:ext>
            </a:extLst>
          </p:cNvPr>
          <p:cNvSpPr>
            <a:spLocks noGrp="1"/>
          </p:cNvSpPr>
          <p:nvPr>
            <p:ph sz="quarter" idx="12"/>
          </p:nvPr>
        </p:nvSpPr>
        <p:spPr/>
        <p:txBody>
          <a:bodyPr/>
          <a:lstStyle/>
          <a:p>
            <a:r>
              <a:rPr lang="en-US" dirty="0"/>
              <a:t>Earlier-line evaluation of next-generation inhibitors</a:t>
            </a:r>
          </a:p>
          <a:p>
            <a:r>
              <a:rPr lang="en-US" dirty="0"/>
              <a:t>Combination strategies (targeted therapy plus immunotherapy)</a:t>
            </a:r>
          </a:p>
          <a:p>
            <a:r>
              <a:rPr lang="en-US" dirty="0"/>
              <a:t>Enhanced CNS-focused studies</a:t>
            </a:r>
          </a:p>
          <a:p>
            <a:r>
              <a:rPr lang="en-US" dirty="0"/>
              <a:t>Refinement of resistance-guided sequencing</a:t>
            </a:r>
          </a:p>
          <a:p>
            <a:endParaRPr lang="en-GB" dirty="0"/>
          </a:p>
        </p:txBody>
      </p:sp>
      <p:sp>
        <p:nvSpPr>
          <p:cNvPr id="3" name="Title 2">
            <a:extLst>
              <a:ext uri="{FF2B5EF4-FFF2-40B4-BE49-F238E27FC236}">
                <a16:creationId xmlns:a16="http://schemas.microsoft.com/office/drawing/2014/main" id="{733569E3-41AD-DB56-B502-E0B26328AD29}"/>
              </a:ext>
            </a:extLst>
          </p:cNvPr>
          <p:cNvSpPr>
            <a:spLocks noGrp="1"/>
          </p:cNvSpPr>
          <p:nvPr>
            <p:ph type="title"/>
          </p:nvPr>
        </p:nvSpPr>
        <p:spPr/>
        <p:txBody>
          <a:bodyPr/>
          <a:lstStyle/>
          <a:p>
            <a:r>
              <a:rPr lang="en-GB" dirty="0"/>
              <a:t>Future Directions for </a:t>
            </a:r>
            <a:r>
              <a:rPr lang="en-GB" i="1" dirty="0"/>
              <a:t>NTRK</a:t>
            </a:r>
            <a:r>
              <a:rPr lang="en-GB" dirty="0"/>
              <a:t> fusion-positive NSCLC</a:t>
            </a:r>
          </a:p>
        </p:txBody>
      </p:sp>
      <p:sp>
        <p:nvSpPr>
          <p:cNvPr id="4" name="Slide Number Placeholder 3">
            <a:extLst>
              <a:ext uri="{FF2B5EF4-FFF2-40B4-BE49-F238E27FC236}">
                <a16:creationId xmlns:a16="http://schemas.microsoft.com/office/drawing/2014/main" id="{2F0F1682-ACFA-2D46-C3AA-155945B94ACE}"/>
              </a:ext>
            </a:extLst>
          </p:cNvPr>
          <p:cNvSpPr>
            <a:spLocks noGrp="1"/>
          </p:cNvSpPr>
          <p:nvPr>
            <p:ph type="sldNum" sz="quarter" idx="4"/>
          </p:nvPr>
        </p:nvSpPr>
        <p:spPr/>
        <p:txBody>
          <a:bodyPr/>
          <a:lstStyle/>
          <a:p>
            <a:fld id="{FCE43C0F-8A7B-3A4B-9DB5-B3472E36E833}" type="slidenum">
              <a:rPr lang="en-GB" smtClean="0"/>
              <a:pPr/>
              <a:t>46</a:t>
            </a:fld>
            <a:endParaRPr lang="en-GB" dirty="0"/>
          </a:p>
        </p:txBody>
      </p:sp>
      <p:sp>
        <p:nvSpPr>
          <p:cNvPr id="5" name="Content Placeholder 4">
            <a:extLst>
              <a:ext uri="{FF2B5EF4-FFF2-40B4-BE49-F238E27FC236}">
                <a16:creationId xmlns:a16="http://schemas.microsoft.com/office/drawing/2014/main" id="{7DC3CAB2-F618-060A-2FF2-2011B2479255}"/>
              </a:ext>
            </a:extLst>
          </p:cNvPr>
          <p:cNvSpPr>
            <a:spLocks noGrp="1"/>
          </p:cNvSpPr>
          <p:nvPr>
            <p:ph sz="quarter" idx="15"/>
          </p:nvPr>
        </p:nvSpPr>
        <p:spPr/>
        <p:txBody>
          <a:bodyPr anchor="b" anchorCtr="0"/>
          <a:lstStyle/>
          <a:p>
            <a:r>
              <a:rPr lang="en-GB" dirty="0">
                <a:solidFill>
                  <a:schemeClr val="tx2"/>
                </a:solidFill>
              </a:rPr>
              <a:t>CNS, central nervous system; NSCLC, non-small cell lung cancer</a:t>
            </a:r>
          </a:p>
          <a:p>
            <a:r>
              <a:rPr lang="en-GB" dirty="0" err="1">
                <a:solidFill>
                  <a:schemeClr val="tx2"/>
                </a:solidFill>
              </a:rPr>
              <a:t>Theik</a:t>
            </a:r>
            <a:r>
              <a:rPr lang="en-GB" dirty="0">
                <a:solidFill>
                  <a:schemeClr val="tx2"/>
                </a:solidFill>
              </a:rPr>
              <a:t> NWY, et al. International Journal of Molecular Sciences. 2025;26(8):3802. https://doi.org/10.3390/ijms26083802</a:t>
            </a:r>
          </a:p>
        </p:txBody>
      </p:sp>
    </p:spTree>
    <p:extLst>
      <p:ext uri="{BB962C8B-B14F-4D97-AF65-F5344CB8AC3E}">
        <p14:creationId xmlns:p14="http://schemas.microsoft.com/office/powerpoint/2010/main" val="158359026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5160A-3CC3-49A4-A558-BF1528004BA7}"/>
              </a:ext>
            </a:extLst>
          </p:cNvPr>
          <p:cNvSpPr>
            <a:spLocks noGrp="1"/>
          </p:cNvSpPr>
          <p:nvPr>
            <p:ph sz="quarter" idx="12"/>
          </p:nvPr>
        </p:nvSpPr>
        <p:spPr>
          <a:xfrm>
            <a:off x="620184" y="1123200"/>
            <a:ext cx="10963200" cy="4826080"/>
          </a:xfrm>
        </p:spPr>
        <p:txBody>
          <a:bodyPr/>
          <a:lstStyle/>
          <a:p>
            <a:r>
              <a:rPr lang="en-US" b="1" i="1" dirty="0">
                <a:solidFill>
                  <a:schemeClr val="accent1"/>
                </a:solidFill>
              </a:rPr>
              <a:t>NTRK</a:t>
            </a:r>
            <a:r>
              <a:rPr lang="en-US" b="1" dirty="0">
                <a:solidFill>
                  <a:schemeClr val="accent1"/>
                </a:solidFill>
              </a:rPr>
              <a:t> gene fusions are a highly actionable therapeutic target found in NSCLCs</a:t>
            </a:r>
            <a:r>
              <a:rPr lang="en-US" dirty="0"/>
              <a:t>; therefore, it is important to test all patients with NSCLC for the presence of </a:t>
            </a:r>
            <a:r>
              <a:rPr lang="en-US" i="1" dirty="0"/>
              <a:t>NTRK</a:t>
            </a:r>
            <a:r>
              <a:rPr lang="en-US" dirty="0"/>
              <a:t> gene fusions</a:t>
            </a:r>
          </a:p>
          <a:p>
            <a:r>
              <a:rPr lang="en-US" b="1" dirty="0">
                <a:solidFill>
                  <a:schemeClr val="accent1"/>
                </a:solidFill>
              </a:rPr>
              <a:t>TRK inhibitors have improved outcomes</a:t>
            </a:r>
            <a:r>
              <a:rPr lang="en-US" dirty="0"/>
              <a:t> for patients with </a:t>
            </a:r>
            <a:r>
              <a:rPr lang="en-US" i="1" dirty="0"/>
              <a:t>TRK</a:t>
            </a:r>
            <a:r>
              <a:rPr lang="en-US" dirty="0"/>
              <a:t>-fusion cancers, </a:t>
            </a:r>
            <a:br>
              <a:rPr lang="en-US" dirty="0"/>
            </a:br>
            <a:r>
              <a:rPr lang="en-US" dirty="0"/>
              <a:t>including NSCLCs </a:t>
            </a:r>
          </a:p>
          <a:p>
            <a:r>
              <a:rPr lang="en-US" dirty="0"/>
              <a:t>Although there are multiple testing methods available, </a:t>
            </a:r>
            <a:r>
              <a:rPr lang="en-US" b="1" dirty="0">
                <a:solidFill>
                  <a:schemeClr val="accent1"/>
                </a:solidFill>
              </a:rPr>
              <a:t>RNA-based NGS is the gold standard for detecting </a:t>
            </a:r>
            <a:r>
              <a:rPr lang="en-US" b="1" i="1" dirty="0">
                <a:solidFill>
                  <a:schemeClr val="accent1"/>
                </a:solidFill>
              </a:rPr>
              <a:t>NTRK</a:t>
            </a:r>
            <a:r>
              <a:rPr lang="en-US" b="1" dirty="0">
                <a:solidFill>
                  <a:schemeClr val="accent1"/>
                </a:solidFill>
              </a:rPr>
              <a:t> gene fusions</a:t>
            </a:r>
          </a:p>
          <a:p>
            <a:r>
              <a:rPr lang="en-US" b="1" dirty="0">
                <a:solidFill>
                  <a:schemeClr val="accent1"/>
                </a:solidFill>
              </a:rPr>
              <a:t>First-generation TRK inhibitors are currently approved in a </a:t>
            </a:r>
            <a:r>
              <a:rPr lang="en-US" b="1" dirty="0" err="1">
                <a:solidFill>
                  <a:schemeClr val="accent1"/>
                </a:solidFill>
              </a:rPr>
              <a:t>tumour</a:t>
            </a:r>
            <a:r>
              <a:rPr lang="en-US" b="1" dirty="0">
                <a:solidFill>
                  <a:schemeClr val="accent1"/>
                </a:solidFill>
              </a:rPr>
              <a:t>-agnostic fashion</a:t>
            </a:r>
            <a:r>
              <a:rPr lang="en-US" dirty="0"/>
              <a:t>. </a:t>
            </a:r>
            <a:br>
              <a:rPr lang="en-US" dirty="0"/>
            </a:br>
            <a:r>
              <a:rPr lang="en-US" dirty="0"/>
              <a:t>Next-generation drugs with activity against resistance mutations are in development</a:t>
            </a:r>
          </a:p>
          <a:p>
            <a:r>
              <a:rPr lang="en-GB" b="1" dirty="0">
                <a:solidFill>
                  <a:schemeClr val="accent1"/>
                </a:solidFill>
              </a:rPr>
              <a:t>TRK inhibitors are well-tolerated</a:t>
            </a:r>
          </a:p>
          <a:p>
            <a:pPr lvl="1"/>
            <a:r>
              <a:rPr lang="en-GB" dirty="0"/>
              <a:t>Low rate of dose modifications and discontinuation</a:t>
            </a:r>
          </a:p>
          <a:p>
            <a:pPr lvl="1"/>
            <a:r>
              <a:rPr lang="en-US" dirty="0"/>
              <a:t>There are unique TRK inhibitor-related AEs that should be monitored </a:t>
            </a:r>
          </a:p>
          <a:p>
            <a:r>
              <a:rPr lang="en-US" b="1" dirty="0">
                <a:solidFill>
                  <a:schemeClr val="accent1"/>
                </a:solidFill>
              </a:rPr>
              <a:t>Delays in identifying and treating these patients </a:t>
            </a:r>
            <a:r>
              <a:rPr lang="en-US" dirty="0"/>
              <a:t>with targeted therapy can have a </a:t>
            </a:r>
            <a:r>
              <a:rPr lang="en-US" b="1" dirty="0">
                <a:solidFill>
                  <a:schemeClr val="accent1"/>
                </a:solidFill>
              </a:rPr>
              <a:t>negative effect on their outcomes </a:t>
            </a:r>
            <a:endParaRPr lang="en-GB" b="1" dirty="0">
              <a:solidFill>
                <a:schemeClr val="accent1"/>
              </a:solidFill>
            </a:endParaRPr>
          </a:p>
        </p:txBody>
      </p:sp>
      <p:sp>
        <p:nvSpPr>
          <p:cNvPr id="3" name="Title 2">
            <a:extLst>
              <a:ext uri="{FF2B5EF4-FFF2-40B4-BE49-F238E27FC236}">
                <a16:creationId xmlns:a16="http://schemas.microsoft.com/office/drawing/2014/main" id="{A0CECF30-03AC-8470-7637-BD4442E82F88}"/>
              </a:ext>
            </a:extLst>
          </p:cNvPr>
          <p:cNvSpPr>
            <a:spLocks noGrp="1"/>
          </p:cNvSpPr>
          <p:nvPr>
            <p:ph type="title"/>
          </p:nvPr>
        </p:nvSpPr>
        <p:spPr/>
        <p:txBody>
          <a:bodyPr/>
          <a:lstStyle/>
          <a:p>
            <a:r>
              <a:rPr lang="en-GB" dirty="0"/>
              <a:t>summary</a:t>
            </a:r>
          </a:p>
        </p:txBody>
      </p:sp>
      <p:sp>
        <p:nvSpPr>
          <p:cNvPr id="4" name="Slide Number Placeholder 3">
            <a:extLst>
              <a:ext uri="{FF2B5EF4-FFF2-40B4-BE49-F238E27FC236}">
                <a16:creationId xmlns:a16="http://schemas.microsoft.com/office/drawing/2014/main" id="{3BFDCB3C-EFE8-812F-52B7-13DA5CE49A04}"/>
              </a:ext>
            </a:extLst>
          </p:cNvPr>
          <p:cNvSpPr>
            <a:spLocks noGrp="1"/>
          </p:cNvSpPr>
          <p:nvPr>
            <p:ph type="sldNum" sz="quarter" idx="4"/>
          </p:nvPr>
        </p:nvSpPr>
        <p:spPr/>
        <p:txBody>
          <a:bodyPr/>
          <a:lstStyle/>
          <a:p>
            <a:fld id="{FCE43C0F-8A7B-3A4B-9DB5-B3472E36E833}" type="slidenum">
              <a:rPr lang="en-GB" smtClean="0"/>
              <a:pPr/>
              <a:t>47</a:t>
            </a:fld>
            <a:endParaRPr lang="en-GB" dirty="0"/>
          </a:p>
        </p:txBody>
      </p:sp>
      <p:sp>
        <p:nvSpPr>
          <p:cNvPr id="5" name="Content Placeholder 4">
            <a:extLst>
              <a:ext uri="{FF2B5EF4-FFF2-40B4-BE49-F238E27FC236}">
                <a16:creationId xmlns:a16="http://schemas.microsoft.com/office/drawing/2014/main" id="{10B1D634-EF2B-9DF0-ECC8-C2B1FF116E2F}"/>
              </a:ext>
            </a:extLst>
          </p:cNvPr>
          <p:cNvSpPr>
            <a:spLocks noGrp="1"/>
          </p:cNvSpPr>
          <p:nvPr>
            <p:ph sz="quarter" idx="15"/>
          </p:nvPr>
        </p:nvSpPr>
        <p:spPr/>
        <p:txBody>
          <a:bodyPr anchor="b" anchorCtr="0"/>
          <a:lstStyle/>
          <a:p>
            <a:r>
              <a:rPr lang="en-GB" dirty="0">
                <a:solidFill>
                  <a:schemeClr val="tx2"/>
                </a:solidFill>
              </a:rPr>
              <a:t>AE, adverse event; NGS, next-generation sequencing; NSCLC, non-small cell lung cancer; RNA, ribonucleic acid</a:t>
            </a:r>
          </a:p>
          <a:p>
            <a:r>
              <a:rPr lang="en-GB" dirty="0">
                <a:solidFill>
                  <a:schemeClr val="tx2"/>
                </a:solidFill>
              </a:rPr>
              <a:t>Repetto M, et al. Cancer Treatment Reviews. 2024;127:102733</a:t>
            </a:r>
          </a:p>
        </p:txBody>
      </p:sp>
    </p:spTree>
    <p:extLst>
      <p:ext uri="{BB962C8B-B14F-4D97-AF65-F5344CB8AC3E}">
        <p14:creationId xmlns:p14="http://schemas.microsoft.com/office/powerpoint/2010/main" val="170367574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pPr marL="457200" indent="-457200">
              <a:spcBef>
                <a:spcPts val="2400"/>
              </a:spcBef>
              <a:buFont typeface="+mj-lt"/>
              <a:buAutoNum type="arabicPeriod"/>
            </a:pPr>
            <a:r>
              <a:rPr lang="en-GB" dirty="0"/>
              <a:t>Be able to implement </a:t>
            </a:r>
            <a:r>
              <a:rPr lang="en-GB" b="1" dirty="0">
                <a:solidFill>
                  <a:schemeClr val="accent1"/>
                </a:solidFill>
              </a:rPr>
              <a:t>optimal testing strategies and interpretation of results </a:t>
            </a:r>
            <a:br>
              <a:rPr lang="en-GB" b="1" dirty="0">
                <a:solidFill>
                  <a:schemeClr val="accent1"/>
                </a:solidFill>
              </a:rPr>
            </a:br>
            <a:r>
              <a:rPr lang="en-GB" dirty="0"/>
              <a:t>to drive early identification of patients with </a:t>
            </a:r>
            <a:r>
              <a:rPr lang="en-GB" i="1" dirty="0"/>
              <a:t>NTRK</a:t>
            </a:r>
            <a:r>
              <a:rPr lang="en-GB" dirty="0"/>
              <a:t> fusion-positive lung cancer</a:t>
            </a:r>
          </a:p>
          <a:p>
            <a:pPr marL="457200" indent="-457200">
              <a:spcBef>
                <a:spcPts val="2400"/>
              </a:spcBef>
              <a:buFont typeface="+mj-lt"/>
              <a:buAutoNum type="arabicPeriod"/>
            </a:pPr>
            <a:r>
              <a:rPr lang="en-GB" dirty="0"/>
              <a:t>Understand the </a:t>
            </a:r>
            <a:r>
              <a:rPr lang="en-GB" b="1" dirty="0">
                <a:solidFill>
                  <a:schemeClr val="accent1"/>
                </a:solidFill>
              </a:rPr>
              <a:t>evolving profiles of TRK inhibitor therapies </a:t>
            </a:r>
            <a:r>
              <a:rPr lang="en-GB" dirty="0"/>
              <a:t>for the treatment of </a:t>
            </a:r>
            <a:br>
              <a:rPr lang="en-GB" dirty="0"/>
            </a:br>
            <a:r>
              <a:rPr lang="en-GB" i="1" dirty="0"/>
              <a:t>NTRK </a:t>
            </a:r>
            <a:r>
              <a:rPr lang="en-GB" dirty="0"/>
              <a:t>fusion-positive lung cancer</a:t>
            </a:r>
          </a:p>
          <a:p>
            <a:pPr marL="457200" indent="-457200">
              <a:spcBef>
                <a:spcPts val="2400"/>
              </a:spcBef>
              <a:buFont typeface="+mj-lt"/>
              <a:buAutoNum type="arabicPeriod"/>
            </a:pPr>
            <a:r>
              <a:rPr lang="en-GB" dirty="0"/>
              <a:t>Recognise the </a:t>
            </a:r>
            <a:r>
              <a:rPr lang="en-GB" b="1" dirty="0">
                <a:solidFill>
                  <a:schemeClr val="accent1"/>
                </a:solidFill>
              </a:rPr>
              <a:t>appropriate placement of therapies </a:t>
            </a:r>
            <a:r>
              <a:rPr lang="en-GB" dirty="0"/>
              <a:t>for the treatment of </a:t>
            </a:r>
            <a:r>
              <a:rPr lang="en-GB" i="1" dirty="0"/>
              <a:t>NTRK</a:t>
            </a:r>
            <a:r>
              <a:rPr lang="en-GB" dirty="0"/>
              <a:t> </a:t>
            </a:r>
            <a:br>
              <a:rPr lang="en-GB" dirty="0"/>
            </a:br>
            <a:r>
              <a:rPr lang="en-GB" dirty="0"/>
              <a:t>fusion-positive lung cancer across the patient journey</a:t>
            </a:r>
          </a:p>
          <a:p>
            <a:pPr marL="457200" lvl="0" indent="-457200">
              <a:spcBef>
                <a:spcPts val="2400"/>
              </a:spcBef>
              <a:buFont typeface="+mj-lt"/>
              <a:buAutoNum type="arabicPeriod"/>
            </a:pPr>
            <a:endParaRPr lang="en-GB" noProof="0" dirty="0"/>
          </a:p>
          <a:p>
            <a:endParaRPr lang="en-GB" noProof="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864000"/>
          </a:xfrm>
        </p:spPr>
        <p:txBody>
          <a:bodyPr/>
          <a:lstStyle/>
          <a:p>
            <a:r>
              <a:rPr lang="en-GB" noProof="0"/>
              <a:t>Educational objectives</a:t>
            </a:r>
            <a:endParaRPr lang="en-GB" noProof="0" dirty="0"/>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
        <p:nvSpPr>
          <p:cNvPr id="13" name="Content Placeholder 12">
            <a:extLst>
              <a:ext uri="{FF2B5EF4-FFF2-40B4-BE49-F238E27FC236}">
                <a16:creationId xmlns:a16="http://schemas.microsoft.com/office/drawing/2014/main" id="{502849BC-DDF2-8208-F62D-2B5795C6948C}"/>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393747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DE58A-85EB-6D70-208C-43BDF4BEFC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3C2C617-7AEC-B442-5579-ED0FFC2E6D91}"/>
              </a:ext>
            </a:extLst>
          </p:cNvPr>
          <p:cNvSpPr>
            <a:spLocks noGrp="1"/>
          </p:cNvSpPr>
          <p:nvPr>
            <p:ph type="title"/>
          </p:nvPr>
        </p:nvSpPr>
        <p:spPr/>
        <p:txBody>
          <a:bodyPr/>
          <a:lstStyle/>
          <a:p>
            <a:r>
              <a:rPr lang="en-GB" dirty="0"/>
              <a:t>Introduction to </a:t>
            </a:r>
            <a:r>
              <a:rPr lang="en-GB" i="1" dirty="0"/>
              <a:t>ntrk</a:t>
            </a:r>
          </a:p>
        </p:txBody>
      </p:sp>
      <p:sp>
        <p:nvSpPr>
          <p:cNvPr id="5" name="Slide Number Placeholder 4">
            <a:extLst>
              <a:ext uri="{FF2B5EF4-FFF2-40B4-BE49-F238E27FC236}">
                <a16:creationId xmlns:a16="http://schemas.microsoft.com/office/drawing/2014/main" id="{24B09A99-1560-A673-630E-5DEB5E079FBC}"/>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3353732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uadroTexto 26"/>
          <p:cNvSpPr txBox="1">
            <a:spLocks noChangeArrowheads="1"/>
          </p:cNvSpPr>
          <p:nvPr/>
        </p:nvSpPr>
        <p:spPr bwMode="auto">
          <a:xfrm>
            <a:off x="482600" y="634682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s-ES" sz="1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mn-cs"/>
            </a:endParaRPr>
          </a:p>
        </p:txBody>
      </p:sp>
      <p:graphicFrame>
        <p:nvGraphicFramePr>
          <p:cNvPr id="28" name="Chart 27">
            <a:extLst>
              <a:ext uri="{FF2B5EF4-FFF2-40B4-BE49-F238E27FC236}">
                <a16:creationId xmlns:a16="http://schemas.microsoft.com/office/drawing/2014/main" id="{2ACCA7BC-78F0-FC02-09C9-0A5A1D9D2E7E}"/>
              </a:ext>
            </a:extLst>
          </p:cNvPr>
          <p:cNvGraphicFramePr/>
          <p:nvPr/>
        </p:nvGraphicFramePr>
        <p:xfrm>
          <a:off x="3400663" y="1821018"/>
          <a:ext cx="5970336" cy="398022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CE0CEAB5-915F-55BB-C788-E9D6C42081DE}"/>
              </a:ext>
            </a:extLst>
          </p:cNvPr>
          <p:cNvSpPr txBox="1"/>
          <p:nvPr/>
        </p:nvSpPr>
        <p:spPr>
          <a:xfrm>
            <a:off x="4539458" y="1196752"/>
            <a:ext cx="1704751"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NTRK </a:t>
            </a:r>
            <a:r>
              <a:rPr lang="en-GB" sz="1000" dirty="0">
                <a:solidFill>
                  <a:srgbClr val="000000">
                    <a:lumMod val="65000"/>
                    <a:lumOff val="35000"/>
                  </a:srgbClr>
                </a:solidFill>
                <a:latin typeface="Arial" panose="020B0604020202020204"/>
              </a:rPr>
              <a:t>rearrangement (0.23%)</a:t>
            </a:r>
          </a:p>
        </p:txBody>
      </p:sp>
      <p:sp>
        <p:nvSpPr>
          <p:cNvPr id="30" name="TextBox 29">
            <a:extLst>
              <a:ext uri="{FF2B5EF4-FFF2-40B4-BE49-F238E27FC236}">
                <a16:creationId xmlns:a16="http://schemas.microsoft.com/office/drawing/2014/main" id="{9A5A21B9-B3EF-72D6-5B9F-BA64398A7E3F}"/>
              </a:ext>
            </a:extLst>
          </p:cNvPr>
          <p:cNvSpPr txBox="1"/>
          <p:nvPr/>
        </p:nvSpPr>
        <p:spPr>
          <a:xfrm>
            <a:off x="4342034" y="1402274"/>
            <a:ext cx="1542937"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RET </a:t>
            </a:r>
            <a:r>
              <a:rPr lang="en-GB" sz="1000" dirty="0">
                <a:solidFill>
                  <a:srgbClr val="000000">
                    <a:lumMod val="65000"/>
                    <a:lumOff val="35000"/>
                  </a:srgbClr>
                </a:solidFill>
                <a:latin typeface="Arial" panose="020B0604020202020204"/>
              </a:rPr>
              <a:t>rearrangement (1.7%)</a:t>
            </a:r>
          </a:p>
        </p:txBody>
      </p:sp>
      <p:sp>
        <p:nvSpPr>
          <p:cNvPr id="31" name="TextBox 30">
            <a:extLst>
              <a:ext uri="{FF2B5EF4-FFF2-40B4-BE49-F238E27FC236}">
                <a16:creationId xmlns:a16="http://schemas.microsoft.com/office/drawing/2014/main" id="{9474F0F0-D29B-D5C9-6481-DAAAE873AA12}"/>
              </a:ext>
            </a:extLst>
          </p:cNvPr>
          <p:cNvSpPr txBox="1"/>
          <p:nvPr/>
        </p:nvSpPr>
        <p:spPr>
          <a:xfrm>
            <a:off x="4019238" y="1607796"/>
            <a:ext cx="1695636"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BRAF </a:t>
            </a:r>
            <a:r>
              <a:rPr lang="en-GB" sz="1000" dirty="0">
                <a:solidFill>
                  <a:srgbClr val="000000">
                    <a:lumMod val="65000"/>
                    <a:lumOff val="35000"/>
                  </a:srgbClr>
                </a:solidFill>
                <a:latin typeface="Arial" panose="020B0604020202020204"/>
              </a:rPr>
              <a:t>V600E mutation (2.1%)</a:t>
            </a:r>
          </a:p>
        </p:txBody>
      </p:sp>
      <p:sp>
        <p:nvSpPr>
          <p:cNvPr id="32" name="TextBox 31">
            <a:extLst>
              <a:ext uri="{FF2B5EF4-FFF2-40B4-BE49-F238E27FC236}">
                <a16:creationId xmlns:a16="http://schemas.microsoft.com/office/drawing/2014/main" id="{33773A0E-22F7-E994-EA23-B32007EA15F5}"/>
              </a:ext>
            </a:extLst>
          </p:cNvPr>
          <p:cNvSpPr txBox="1"/>
          <p:nvPr/>
        </p:nvSpPr>
        <p:spPr>
          <a:xfrm>
            <a:off x="3468970" y="1813318"/>
            <a:ext cx="2285917"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HER2 </a:t>
            </a:r>
            <a:r>
              <a:rPr lang="en-GB" sz="1000" dirty="0">
                <a:solidFill>
                  <a:srgbClr val="000000">
                    <a:lumMod val="65000"/>
                    <a:lumOff val="35000"/>
                  </a:srgbClr>
                </a:solidFill>
                <a:latin typeface="Arial" panose="020B0604020202020204"/>
              </a:rPr>
              <a:t>exon 20 insertion mutation (2.3%)</a:t>
            </a:r>
          </a:p>
        </p:txBody>
      </p:sp>
      <p:sp>
        <p:nvSpPr>
          <p:cNvPr id="33" name="TextBox 32">
            <a:extLst>
              <a:ext uri="{FF2B5EF4-FFF2-40B4-BE49-F238E27FC236}">
                <a16:creationId xmlns:a16="http://schemas.microsoft.com/office/drawing/2014/main" id="{C6D96AE9-70C5-3CE0-9358-01D0A00D2B62}"/>
              </a:ext>
            </a:extLst>
          </p:cNvPr>
          <p:cNvSpPr txBox="1"/>
          <p:nvPr/>
        </p:nvSpPr>
        <p:spPr>
          <a:xfrm>
            <a:off x="3863752" y="2028120"/>
            <a:ext cx="1636666" cy="153888"/>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ROS1 </a:t>
            </a:r>
            <a:r>
              <a:rPr lang="en-GB" sz="1000" dirty="0">
                <a:solidFill>
                  <a:srgbClr val="000000">
                    <a:lumMod val="65000"/>
                    <a:lumOff val="35000"/>
                  </a:srgbClr>
                </a:solidFill>
                <a:latin typeface="Arial" panose="020B0604020202020204"/>
              </a:rPr>
              <a:t>rearrangement (2.6%)</a:t>
            </a:r>
          </a:p>
        </p:txBody>
      </p:sp>
      <p:sp>
        <p:nvSpPr>
          <p:cNvPr id="34" name="TextBox 33">
            <a:extLst>
              <a:ext uri="{FF2B5EF4-FFF2-40B4-BE49-F238E27FC236}">
                <a16:creationId xmlns:a16="http://schemas.microsoft.com/office/drawing/2014/main" id="{C2610956-3DF8-428C-6ACA-DC78429ABECF}"/>
              </a:ext>
            </a:extLst>
          </p:cNvPr>
          <p:cNvSpPr txBox="1"/>
          <p:nvPr/>
        </p:nvSpPr>
        <p:spPr>
          <a:xfrm>
            <a:off x="3439759" y="2457723"/>
            <a:ext cx="1529265" cy="153888"/>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ALK </a:t>
            </a:r>
            <a:r>
              <a:rPr lang="en-GB" sz="1000" dirty="0">
                <a:solidFill>
                  <a:srgbClr val="000000">
                    <a:lumMod val="65000"/>
                    <a:lumOff val="35000"/>
                  </a:srgbClr>
                </a:solidFill>
                <a:latin typeface="Arial" panose="020B0604020202020204"/>
              </a:rPr>
              <a:t>rearrangement</a:t>
            </a:r>
            <a:r>
              <a:rPr lang="en-GB" sz="1000" i="1" dirty="0">
                <a:solidFill>
                  <a:srgbClr val="000000">
                    <a:lumMod val="65000"/>
                    <a:lumOff val="35000"/>
                  </a:srgbClr>
                </a:solidFill>
                <a:latin typeface="Arial" panose="020B0604020202020204"/>
              </a:rPr>
              <a:t> </a:t>
            </a:r>
            <a:r>
              <a:rPr lang="en-GB" sz="1000" dirty="0">
                <a:solidFill>
                  <a:srgbClr val="000000">
                    <a:lumMod val="65000"/>
                    <a:lumOff val="35000"/>
                  </a:srgbClr>
                </a:solidFill>
                <a:latin typeface="Arial" panose="020B0604020202020204"/>
              </a:rPr>
              <a:t>(3.8%)</a:t>
            </a:r>
          </a:p>
        </p:txBody>
      </p:sp>
      <p:sp>
        <p:nvSpPr>
          <p:cNvPr id="35" name="TextBox 34">
            <a:extLst>
              <a:ext uri="{FF2B5EF4-FFF2-40B4-BE49-F238E27FC236}">
                <a16:creationId xmlns:a16="http://schemas.microsoft.com/office/drawing/2014/main" id="{78C368C7-7879-B385-7B34-37EC681137B4}"/>
              </a:ext>
            </a:extLst>
          </p:cNvPr>
          <p:cNvSpPr txBox="1"/>
          <p:nvPr/>
        </p:nvSpPr>
        <p:spPr>
          <a:xfrm>
            <a:off x="3503712" y="2242922"/>
            <a:ext cx="1697581" cy="153888"/>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MET </a:t>
            </a:r>
            <a:r>
              <a:rPr lang="en-GB" sz="1000" dirty="0">
                <a:solidFill>
                  <a:srgbClr val="000000">
                    <a:lumMod val="65000"/>
                    <a:lumOff val="35000"/>
                  </a:srgbClr>
                </a:solidFill>
                <a:latin typeface="Arial" panose="020B0604020202020204"/>
              </a:rPr>
              <a:t>exon 14 mutation</a:t>
            </a:r>
            <a:r>
              <a:rPr lang="en-GB" sz="1000" i="1" dirty="0">
                <a:solidFill>
                  <a:srgbClr val="000000">
                    <a:lumMod val="65000"/>
                    <a:lumOff val="35000"/>
                  </a:srgbClr>
                </a:solidFill>
                <a:latin typeface="Arial" panose="020B0604020202020204"/>
              </a:rPr>
              <a:t> </a:t>
            </a:r>
            <a:r>
              <a:rPr lang="en-GB" sz="1000" dirty="0">
                <a:solidFill>
                  <a:srgbClr val="000000">
                    <a:lumMod val="65000"/>
                    <a:lumOff val="35000"/>
                  </a:srgbClr>
                </a:solidFill>
                <a:latin typeface="Arial" panose="020B0604020202020204"/>
              </a:rPr>
              <a:t>(3.0%)</a:t>
            </a:r>
          </a:p>
        </p:txBody>
      </p:sp>
      <p:sp>
        <p:nvSpPr>
          <p:cNvPr id="36" name="Freeform 35">
            <a:extLst>
              <a:ext uri="{FF2B5EF4-FFF2-40B4-BE49-F238E27FC236}">
                <a16:creationId xmlns:a16="http://schemas.microsoft.com/office/drawing/2014/main" id="{7D98BEBD-159C-0959-000B-6C174067B494}"/>
              </a:ext>
            </a:extLst>
          </p:cNvPr>
          <p:cNvSpPr/>
          <p:nvPr/>
        </p:nvSpPr>
        <p:spPr>
          <a:xfrm>
            <a:off x="5776471" y="1690686"/>
            <a:ext cx="270845" cy="338556"/>
          </a:xfrm>
          <a:custGeom>
            <a:avLst/>
            <a:gdLst>
              <a:gd name="connsiteX0" fmla="*/ 0 w 190500"/>
              <a:gd name="connsiteY0" fmla="*/ 0 h 238125"/>
              <a:gd name="connsiteX1" fmla="*/ 60325 w 190500"/>
              <a:gd name="connsiteY1" fmla="*/ 0 h 238125"/>
              <a:gd name="connsiteX2" fmla="*/ 190500 w 190500"/>
              <a:gd name="connsiteY2" fmla="*/ 238125 h 238125"/>
            </a:gdLst>
            <a:ahLst/>
            <a:cxnLst>
              <a:cxn ang="0">
                <a:pos x="connsiteX0" y="connsiteY0"/>
              </a:cxn>
              <a:cxn ang="0">
                <a:pos x="connsiteX1" y="connsiteY1"/>
              </a:cxn>
              <a:cxn ang="0">
                <a:pos x="connsiteX2" y="connsiteY2"/>
              </a:cxn>
            </a:cxnLst>
            <a:rect l="l" t="t" r="r" b="b"/>
            <a:pathLst>
              <a:path w="190500" h="238125">
                <a:moveTo>
                  <a:pt x="0" y="0"/>
                </a:moveTo>
                <a:lnTo>
                  <a:pt x="60325" y="0"/>
                </a:lnTo>
                <a:lnTo>
                  <a:pt x="190500" y="238125"/>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1E2B032B-5BE4-8E9B-CF8E-3CD0E5292754}"/>
              </a:ext>
            </a:extLst>
          </p:cNvPr>
          <p:cNvSpPr/>
          <p:nvPr/>
        </p:nvSpPr>
        <p:spPr>
          <a:xfrm>
            <a:off x="5920921" y="1487552"/>
            <a:ext cx="325013" cy="505577"/>
          </a:xfrm>
          <a:custGeom>
            <a:avLst/>
            <a:gdLst>
              <a:gd name="connsiteX0" fmla="*/ 0 w 228600"/>
              <a:gd name="connsiteY0" fmla="*/ 0 h 355600"/>
              <a:gd name="connsiteX1" fmla="*/ 63500 w 228600"/>
              <a:gd name="connsiteY1" fmla="*/ 0 h 355600"/>
              <a:gd name="connsiteX2" fmla="*/ 228600 w 228600"/>
              <a:gd name="connsiteY2" fmla="*/ 355600 h 355600"/>
            </a:gdLst>
            <a:ahLst/>
            <a:cxnLst>
              <a:cxn ang="0">
                <a:pos x="connsiteX0" y="connsiteY0"/>
              </a:cxn>
              <a:cxn ang="0">
                <a:pos x="connsiteX1" y="connsiteY1"/>
              </a:cxn>
              <a:cxn ang="0">
                <a:pos x="connsiteX2" y="connsiteY2"/>
              </a:cxn>
            </a:cxnLst>
            <a:rect l="l" t="t" r="r" b="b"/>
            <a:pathLst>
              <a:path w="228600" h="355600">
                <a:moveTo>
                  <a:pt x="0" y="0"/>
                </a:moveTo>
                <a:lnTo>
                  <a:pt x="63500" y="0"/>
                </a:lnTo>
                <a:lnTo>
                  <a:pt x="228600" y="355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38" name="Freeform 37">
            <a:extLst>
              <a:ext uri="{FF2B5EF4-FFF2-40B4-BE49-F238E27FC236}">
                <a16:creationId xmlns:a16="http://schemas.microsoft.com/office/drawing/2014/main" id="{900930F5-8CBA-CB2A-8347-7A874B056A45}"/>
              </a:ext>
            </a:extLst>
          </p:cNvPr>
          <p:cNvSpPr/>
          <p:nvPr/>
        </p:nvSpPr>
        <p:spPr>
          <a:xfrm>
            <a:off x="6291075" y="1279905"/>
            <a:ext cx="81253" cy="686140"/>
          </a:xfrm>
          <a:custGeom>
            <a:avLst/>
            <a:gdLst>
              <a:gd name="connsiteX0" fmla="*/ 0 w 57150"/>
              <a:gd name="connsiteY0" fmla="*/ 0 h 482600"/>
              <a:gd name="connsiteX1" fmla="*/ 57150 w 57150"/>
              <a:gd name="connsiteY1" fmla="*/ 0 h 482600"/>
              <a:gd name="connsiteX2" fmla="*/ 57150 w 57150"/>
              <a:gd name="connsiteY2" fmla="*/ 482600 h 482600"/>
            </a:gdLst>
            <a:ahLst/>
            <a:cxnLst>
              <a:cxn ang="0">
                <a:pos x="connsiteX0" y="connsiteY0"/>
              </a:cxn>
              <a:cxn ang="0">
                <a:pos x="connsiteX1" y="connsiteY1"/>
              </a:cxn>
              <a:cxn ang="0">
                <a:pos x="connsiteX2" y="connsiteY2"/>
              </a:cxn>
            </a:cxnLst>
            <a:rect l="l" t="t" r="r" b="b"/>
            <a:pathLst>
              <a:path w="57150" h="482600">
                <a:moveTo>
                  <a:pt x="0" y="0"/>
                </a:moveTo>
                <a:lnTo>
                  <a:pt x="57150" y="0"/>
                </a:lnTo>
                <a:lnTo>
                  <a:pt x="57150" y="482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7BE5A77B-3CCA-86C7-FE69-2173650E3B56}"/>
              </a:ext>
            </a:extLst>
          </p:cNvPr>
          <p:cNvSpPr txBox="1"/>
          <p:nvPr/>
        </p:nvSpPr>
        <p:spPr>
          <a:xfrm>
            <a:off x="3187557" y="3220143"/>
            <a:ext cx="1375378" cy="153888"/>
          </a:xfrm>
          <a:prstGeom prst="rect">
            <a:avLst/>
          </a:prstGeom>
          <a:noFill/>
        </p:spPr>
        <p:txBody>
          <a:bodyPr wrap="none" lIns="0" tIns="0" rIns="0" bIns="0" rtlCol="0">
            <a:spAutoFit/>
          </a:bodyPr>
          <a:lstStyle/>
          <a:p>
            <a:pPr algn="r" defTabSz="685664"/>
            <a:r>
              <a:rPr lang="en-GB" sz="1000" dirty="0">
                <a:solidFill>
                  <a:srgbClr val="FF9300"/>
                </a:solidFill>
                <a:latin typeface="Arial" panose="020B0604020202020204"/>
              </a:rPr>
              <a:t>◼︎</a:t>
            </a:r>
            <a:r>
              <a:rPr lang="en-GB" sz="1000" dirty="0">
                <a:solidFill>
                  <a:srgbClr val="000000">
                    <a:lumMod val="65000"/>
                    <a:lumOff val="35000"/>
                  </a:srgbClr>
                </a:solidFill>
                <a:latin typeface="Arial" panose="020B0604020202020204"/>
              </a:rPr>
              <a:t> Other </a:t>
            </a:r>
            <a:r>
              <a:rPr lang="en-GB" sz="1000" i="1" dirty="0">
                <a:solidFill>
                  <a:srgbClr val="000000">
                    <a:lumMod val="65000"/>
                    <a:lumOff val="35000"/>
                  </a:srgbClr>
                </a:solidFill>
                <a:latin typeface="Arial" panose="020B0604020202020204"/>
              </a:rPr>
              <a:t>KRAS </a:t>
            </a:r>
            <a:r>
              <a:rPr lang="en-GB" sz="1000" dirty="0">
                <a:solidFill>
                  <a:srgbClr val="000000">
                    <a:lumMod val="65000"/>
                    <a:lumOff val="35000"/>
                  </a:srgbClr>
                </a:solidFill>
                <a:latin typeface="Arial" panose="020B0604020202020204"/>
              </a:rPr>
              <a:t>mutation</a:t>
            </a:r>
          </a:p>
        </p:txBody>
      </p:sp>
      <p:sp>
        <p:nvSpPr>
          <p:cNvPr id="40" name="TextBox 39">
            <a:extLst>
              <a:ext uri="{FF2B5EF4-FFF2-40B4-BE49-F238E27FC236}">
                <a16:creationId xmlns:a16="http://schemas.microsoft.com/office/drawing/2014/main" id="{E33BFDFC-D85B-9602-A284-C25A8CB9B2BA}"/>
              </a:ext>
            </a:extLst>
          </p:cNvPr>
          <p:cNvSpPr txBox="1"/>
          <p:nvPr/>
        </p:nvSpPr>
        <p:spPr>
          <a:xfrm>
            <a:off x="2927648" y="3782913"/>
            <a:ext cx="1530973" cy="153888"/>
          </a:xfrm>
          <a:prstGeom prst="rect">
            <a:avLst/>
          </a:prstGeom>
          <a:noFill/>
        </p:spPr>
        <p:txBody>
          <a:bodyPr wrap="square" lIns="0" tIns="0" rIns="0" bIns="0" rtlCol="0">
            <a:spAutoFit/>
          </a:bodyPr>
          <a:lstStyle/>
          <a:p>
            <a:pPr algn="r" defTabSz="685664"/>
            <a:r>
              <a:rPr lang="en-GB" sz="1000" dirty="0">
                <a:solidFill>
                  <a:srgbClr val="06202C"/>
                </a:solidFill>
                <a:latin typeface="Arial" panose="020B0604020202020204"/>
              </a:rPr>
              <a:t>◼︎</a:t>
            </a:r>
            <a:r>
              <a:rPr lang="en-GB" sz="1000" dirty="0">
                <a:solidFill>
                  <a:srgbClr val="000000">
                    <a:lumMod val="65000"/>
                    <a:lumOff val="35000"/>
                  </a:srgbClr>
                </a:solidFill>
                <a:latin typeface="Arial" panose="020B0604020202020204"/>
              </a:rPr>
              <a:t> </a:t>
            </a:r>
            <a:r>
              <a:rPr lang="en-GB" sz="1000" i="1" dirty="0">
                <a:solidFill>
                  <a:srgbClr val="000000">
                    <a:lumMod val="65000"/>
                    <a:lumOff val="35000"/>
                  </a:srgbClr>
                </a:solidFill>
                <a:latin typeface="Arial" panose="020B0604020202020204"/>
              </a:rPr>
              <a:t>KRAS </a:t>
            </a:r>
            <a:r>
              <a:rPr lang="en-GB" sz="1000" dirty="0">
                <a:solidFill>
                  <a:srgbClr val="000000">
                    <a:lumMod val="65000"/>
                    <a:lumOff val="35000"/>
                  </a:srgbClr>
                </a:solidFill>
                <a:latin typeface="Arial" panose="020B0604020202020204"/>
              </a:rPr>
              <a:t>G12C mutation</a:t>
            </a:r>
          </a:p>
        </p:txBody>
      </p:sp>
      <p:sp>
        <p:nvSpPr>
          <p:cNvPr id="41" name="TextBox 40">
            <a:extLst>
              <a:ext uri="{FF2B5EF4-FFF2-40B4-BE49-F238E27FC236}">
                <a16:creationId xmlns:a16="http://schemas.microsoft.com/office/drawing/2014/main" id="{56BE83EE-3EFB-9368-317B-86931263232E}"/>
              </a:ext>
            </a:extLst>
          </p:cNvPr>
          <p:cNvSpPr txBox="1"/>
          <p:nvPr/>
        </p:nvSpPr>
        <p:spPr>
          <a:xfrm>
            <a:off x="2976522" y="4115258"/>
            <a:ext cx="1530973" cy="153888"/>
          </a:xfrm>
          <a:prstGeom prst="rect">
            <a:avLst/>
          </a:prstGeom>
          <a:noFill/>
        </p:spPr>
        <p:txBody>
          <a:bodyPr wrap="square" lIns="0" tIns="0" rIns="0" bIns="0" rtlCol="0">
            <a:spAutoFit/>
          </a:bodyPr>
          <a:lstStyle/>
          <a:p>
            <a:pPr algn="r" defTabSz="685664"/>
            <a:r>
              <a:rPr lang="en-GB" sz="1000" dirty="0">
                <a:solidFill>
                  <a:srgbClr val="942092"/>
                </a:solidFill>
                <a:latin typeface="Arial" panose="020B0604020202020204"/>
              </a:rPr>
              <a:t>◼︎</a:t>
            </a:r>
            <a:r>
              <a:rPr lang="en-GB" sz="1000" dirty="0">
                <a:solidFill>
                  <a:srgbClr val="000000">
                    <a:lumMod val="65000"/>
                    <a:lumOff val="35000"/>
                  </a:srgbClr>
                </a:solidFill>
                <a:latin typeface="Arial" panose="020B0604020202020204"/>
              </a:rPr>
              <a:t> Other </a:t>
            </a:r>
            <a:r>
              <a:rPr lang="en-GB" sz="1000" i="1" dirty="0">
                <a:solidFill>
                  <a:srgbClr val="000000">
                    <a:lumMod val="65000"/>
                    <a:lumOff val="35000"/>
                  </a:srgbClr>
                </a:solidFill>
                <a:latin typeface="Arial" panose="020B0604020202020204"/>
              </a:rPr>
              <a:t>EGFR </a:t>
            </a:r>
            <a:r>
              <a:rPr lang="en-GB" sz="1000" dirty="0">
                <a:solidFill>
                  <a:srgbClr val="000000">
                    <a:lumMod val="65000"/>
                    <a:lumOff val="35000"/>
                  </a:srgbClr>
                </a:solidFill>
                <a:latin typeface="Arial" panose="020B0604020202020204"/>
              </a:rPr>
              <a:t>mutation</a:t>
            </a:r>
          </a:p>
        </p:txBody>
      </p:sp>
      <p:sp>
        <p:nvSpPr>
          <p:cNvPr id="42" name="TextBox 41">
            <a:extLst>
              <a:ext uri="{FF2B5EF4-FFF2-40B4-BE49-F238E27FC236}">
                <a16:creationId xmlns:a16="http://schemas.microsoft.com/office/drawing/2014/main" id="{598FFEC8-468B-A1FE-099C-F9FB99A4DAE0}"/>
              </a:ext>
            </a:extLst>
          </p:cNvPr>
          <p:cNvSpPr txBox="1"/>
          <p:nvPr/>
        </p:nvSpPr>
        <p:spPr>
          <a:xfrm>
            <a:off x="3064496" y="4408504"/>
            <a:ext cx="1530973" cy="459462"/>
          </a:xfrm>
          <a:prstGeom prst="rect">
            <a:avLst/>
          </a:prstGeom>
          <a:noFill/>
        </p:spPr>
        <p:txBody>
          <a:bodyPr wrap="square" lIns="0" tIns="0" rIns="0" bIns="0" rtlCol="0">
            <a:spAutoFit/>
          </a:bodyPr>
          <a:lstStyle/>
          <a:p>
            <a:pPr algn="r" defTabSz="685664"/>
            <a:r>
              <a:rPr lang="en-GB" sz="1000" dirty="0">
                <a:solidFill>
                  <a:srgbClr val="A9A9A9"/>
                </a:solidFill>
                <a:latin typeface="Arial" panose="020B0604020202020204"/>
              </a:rPr>
              <a:t>◼︎</a:t>
            </a:r>
            <a:r>
              <a:rPr lang="en-GB" sz="1000" dirty="0">
                <a:solidFill>
                  <a:srgbClr val="000000">
                    <a:lumMod val="65000"/>
                    <a:lumOff val="35000"/>
                  </a:srgbClr>
                </a:solidFill>
                <a:latin typeface="Arial" panose="020B0604020202020204"/>
              </a:rPr>
              <a:t> </a:t>
            </a:r>
            <a:r>
              <a:rPr lang="en-GB" sz="1000" i="1" dirty="0">
                <a:solidFill>
                  <a:srgbClr val="000000">
                    <a:lumMod val="65000"/>
                    <a:lumOff val="35000"/>
                  </a:srgbClr>
                </a:solidFill>
                <a:latin typeface="Arial" panose="020B0604020202020204"/>
              </a:rPr>
              <a:t>EGFR </a:t>
            </a:r>
            <a:r>
              <a:rPr lang="en-GB" sz="1000" dirty="0">
                <a:solidFill>
                  <a:srgbClr val="000000">
                    <a:lumMod val="65000"/>
                    <a:lumOff val="35000"/>
                  </a:srgbClr>
                </a:solidFill>
                <a:latin typeface="Arial" panose="020B0604020202020204"/>
              </a:rPr>
              <a:t>exon </a:t>
            </a:r>
            <a:br>
              <a:rPr lang="en-GB" sz="1000" dirty="0">
                <a:solidFill>
                  <a:srgbClr val="000000">
                    <a:lumMod val="65000"/>
                    <a:lumOff val="35000"/>
                  </a:srgbClr>
                </a:solidFill>
                <a:latin typeface="Arial" panose="020B0604020202020204"/>
              </a:rPr>
            </a:br>
            <a:r>
              <a:rPr lang="en-GB" sz="1000" dirty="0">
                <a:solidFill>
                  <a:srgbClr val="000000">
                    <a:lumMod val="65000"/>
                    <a:lumOff val="35000"/>
                  </a:srgbClr>
                </a:solidFill>
                <a:latin typeface="Arial" panose="020B0604020202020204"/>
              </a:rPr>
              <a:t>20 insertion </a:t>
            </a:r>
            <a:br>
              <a:rPr lang="en-GB" sz="1000" dirty="0">
                <a:solidFill>
                  <a:srgbClr val="000000">
                    <a:lumMod val="65000"/>
                    <a:lumOff val="35000"/>
                  </a:srgbClr>
                </a:solidFill>
                <a:latin typeface="Arial" panose="020B0604020202020204"/>
              </a:rPr>
            </a:br>
            <a:r>
              <a:rPr lang="en-GB" sz="1000" dirty="0">
                <a:solidFill>
                  <a:srgbClr val="000000">
                    <a:lumMod val="65000"/>
                    <a:lumOff val="35000"/>
                  </a:srgbClr>
                </a:solidFill>
                <a:latin typeface="Arial" panose="020B0604020202020204"/>
              </a:rPr>
              <a:t>mutation</a:t>
            </a:r>
          </a:p>
        </p:txBody>
      </p:sp>
      <p:sp>
        <p:nvSpPr>
          <p:cNvPr id="43" name="TextBox 42">
            <a:extLst>
              <a:ext uri="{FF2B5EF4-FFF2-40B4-BE49-F238E27FC236}">
                <a16:creationId xmlns:a16="http://schemas.microsoft.com/office/drawing/2014/main" id="{5698C3F0-5EE0-1AE7-A902-A4A0DBA16F0C}"/>
              </a:ext>
            </a:extLst>
          </p:cNvPr>
          <p:cNvSpPr txBox="1"/>
          <p:nvPr/>
        </p:nvSpPr>
        <p:spPr>
          <a:xfrm>
            <a:off x="7392144" y="5445224"/>
            <a:ext cx="2736955" cy="153888"/>
          </a:xfrm>
          <a:prstGeom prst="rect">
            <a:avLst/>
          </a:prstGeom>
          <a:noFill/>
        </p:spPr>
        <p:txBody>
          <a:bodyPr wrap="square" lIns="0" tIns="0" rIns="0" bIns="0" rtlCol="0">
            <a:spAutoFit/>
          </a:bodyPr>
          <a:lstStyle/>
          <a:p>
            <a:pPr defTabSz="685664"/>
            <a:r>
              <a:rPr lang="en-GB" sz="1000" dirty="0">
                <a:solidFill>
                  <a:schemeClr val="accent1"/>
                </a:solidFill>
                <a:latin typeface="Arial" panose="020B0604020202020204"/>
              </a:rPr>
              <a:t>◼︎</a:t>
            </a:r>
            <a:r>
              <a:rPr lang="en-GB" sz="1000" dirty="0">
                <a:solidFill>
                  <a:srgbClr val="000000">
                    <a:lumMod val="65000"/>
                    <a:lumOff val="35000"/>
                  </a:srgbClr>
                </a:solidFill>
                <a:latin typeface="Arial" panose="020B0604020202020204"/>
              </a:rPr>
              <a:t> </a:t>
            </a:r>
            <a:r>
              <a:rPr lang="en-GB" sz="1000" i="1" dirty="0">
                <a:solidFill>
                  <a:srgbClr val="000000">
                    <a:lumMod val="65000"/>
                    <a:lumOff val="35000"/>
                  </a:srgbClr>
                </a:solidFill>
                <a:latin typeface="Arial" panose="020B0604020202020204"/>
              </a:rPr>
              <a:t>EGFR </a:t>
            </a:r>
            <a:r>
              <a:rPr lang="en-GB" sz="1000" dirty="0">
                <a:solidFill>
                  <a:srgbClr val="000000">
                    <a:lumMod val="65000"/>
                    <a:lumOff val="35000"/>
                  </a:srgbClr>
                </a:solidFill>
                <a:latin typeface="Arial" panose="020B0604020202020204"/>
              </a:rPr>
              <a:t>exon 19 deletion and L858R mutation</a:t>
            </a:r>
          </a:p>
        </p:txBody>
      </p:sp>
      <p:sp>
        <p:nvSpPr>
          <p:cNvPr id="44" name="TextBox 43">
            <a:extLst>
              <a:ext uri="{FF2B5EF4-FFF2-40B4-BE49-F238E27FC236}">
                <a16:creationId xmlns:a16="http://schemas.microsoft.com/office/drawing/2014/main" id="{87DC10D1-C4A2-7E52-C76C-33F45118F529}"/>
              </a:ext>
            </a:extLst>
          </p:cNvPr>
          <p:cNvSpPr txBox="1"/>
          <p:nvPr/>
        </p:nvSpPr>
        <p:spPr>
          <a:xfrm>
            <a:off x="7549756" y="2144630"/>
            <a:ext cx="1115723" cy="306309"/>
          </a:xfrm>
          <a:prstGeom prst="rect">
            <a:avLst/>
          </a:prstGeom>
          <a:noFill/>
        </p:spPr>
        <p:txBody>
          <a:bodyPr wrap="square" lIns="0" tIns="0" rIns="0" bIns="0" rtlCol="0">
            <a:spAutoFit/>
          </a:bodyPr>
          <a:lstStyle/>
          <a:p>
            <a:pPr defTabSz="685664"/>
            <a:r>
              <a:rPr lang="en-GB" sz="1000" dirty="0">
                <a:solidFill>
                  <a:schemeClr val="tx2"/>
                </a:solidFill>
                <a:latin typeface="Arial" panose="020B0604020202020204"/>
              </a:rPr>
              <a:t>◼︎</a:t>
            </a:r>
            <a:r>
              <a:rPr lang="en-GB" sz="1000" dirty="0">
                <a:solidFill>
                  <a:srgbClr val="000000">
                    <a:lumMod val="65000"/>
                    <a:lumOff val="35000"/>
                  </a:srgbClr>
                </a:solidFill>
                <a:latin typeface="Arial" panose="020B0604020202020204"/>
              </a:rPr>
              <a:t> No actionable </a:t>
            </a:r>
            <a:br>
              <a:rPr lang="en-GB" sz="1000" dirty="0">
                <a:solidFill>
                  <a:srgbClr val="000000">
                    <a:lumMod val="65000"/>
                    <a:lumOff val="35000"/>
                  </a:srgbClr>
                </a:solidFill>
                <a:latin typeface="Arial" panose="020B0604020202020204"/>
              </a:rPr>
            </a:br>
            <a:r>
              <a:rPr lang="en-GB" sz="1000" dirty="0">
                <a:solidFill>
                  <a:srgbClr val="000000">
                    <a:lumMod val="65000"/>
                    <a:lumOff val="35000"/>
                  </a:srgbClr>
                </a:solidFill>
                <a:latin typeface="Arial" panose="020B0604020202020204"/>
              </a:rPr>
              <a:t>    alteration</a:t>
            </a:r>
          </a:p>
        </p:txBody>
      </p:sp>
      <p:graphicFrame>
        <p:nvGraphicFramePr>
          <p:cNvPr id="45" name="Chart 44">
            <a:extLst>
              <a:ext uri="{FF2B5EF4-FFF2-40B4-BE49-F238E27FC236}">
                <a16:creationId xmlns:a16="http://schemas.microsoft.com/office/drawing/2014/main" id="{2891CFC9-CDA0-45B4-CEC2-208F6CBE8FE7}"/>
              </a:ext>
            </a:extLst>
          </p:cNvPr>
          <p:cNvGraphicFramePr/>
          <p:nvPr/>
        </p:nvGraphicFramePr>
        <p:xfrm>
          <a:off x="4410186" y="2487926"/>
          <a:ext cx="3963192" cy="2642128"/>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7F639B1C-67F4-4393-1C4A-893F0C901D5B}"/>
              </a:ext>
            </a:extLst>
          </p:cNvPr>
          <p:cNvSpPr txBox="1"/>
          <p:nvPr/>
        </p:nvSpPr>
        <p:spPr>
          <a:xfrm>
            <a:off x="3071664" y="5373216"/>
            <a:ext cx="2736955" cy="306309"/>
          </a:xfrm>
          <a:prstGeom prst="rect">
            <a:avLst/>
          </a:prstGeom>
          <a:noFill/>
        </p:spPr>
        <p:txBody>
          <a:bodyPr wrap="square" lIns="0" tIns="0" rIns="0" bIns="0" rtlCol="0">
            <a:spAutoFit/>
          </a:bodyPr>
          <a:lstStyle/>
          <a:p>
            <a:pPr defTabSz="685664"/>
            <a:r>
              <a:rPr lang="en-GB" sz="1000" dirty="0">
                <a:solidFill>
                  <a:srgbClr val="000000">
                    <a:lumMod val="65000"/>
                    <a:lumOff val="35000"/>
                  </a:srgbClr>
                </a:solidFill>
                <a:latin typeface="Arial" panose="020B0604020202020204"/>
              </a:rPr>
              <a:t>Outer circle: Asian populations</a:t>
            </a:r>
          </a:p>
          <a:p>
            <a:pPr defTabSz="685664"/>
            <a:r>
              <a:rPr lang="en-GB" sz="1000" dirty="0">
                <a:solidFill>
                  <a:srgbClr val="000000">
                    <a:lumMod val="65000"/>
                    <a:lumOff val="35000"/>
                  </a:srgbClr>
                </a:solidFill>
                <a:latin typeface="Arial" panose="020B0604020202020204"/>
              </a:rPr>
              <a:t>Inner circle: Western populations</a:t>
            </a:r>
          </a:p>
        </p:txBody>
      </p:sp>
      <p:sp>
        <p:nvSpPr>
          <p:cNvPr id="60" name="Text Placeholder 59">
            <a:extLst>
              <a:ext uri="{FF2B5EF4-FFF2-40B4-BE49-F238E27FC236}">
                <a16:creationId xmlns:a16="http://schemas.microsoft.com/office/drawing/2014/main" id="{CFC26EB1-E58F-D3E3-E5BB-715BBC9E8AB3}"/>
              </a:ext>
            </a:extLst>
          </p:cNvPr>
          <p:cNvSpPr>
            <a:spLocks noGrp="1"/>
          </p:cNvSpPr>
          <p:nvPr>
            <p:ph type="body" idx="1"/>
          </p:nvPr>
        </p:nvSpPr>
        <p:spPr>
          <a:xfrm>
            <a:off x="609600" y="792000"/>
            <a:ext cx="10972800" cy="701675"/>
          </a:xfrm>
        </p:spPr>
        <p:txBody>
          <a:bodyPr/>
          <a:lstStyle/>
          <a:p>
            <a:r>
              <a:rPr lang="en-GB" dirty="0">
                <a:sym typeface="Arial"/>
              </a:rPr>
              <a:t>Gene fusions have a pivotal role in lung carcinoma</a:t>
            </a:r>
          </a:p>
        </p:txBody>
      </p:sp>
      <p:sp>
        <p:nvSpPr>
          <p:cNvPr id="54" name="Title 53">
            <a:extLst>
              <a:ext uri="{FF2B5EF4-FFF2-40B4-BE49-F238E27FC236}">
                <a16:creationId xmlns:a16="http://schemas.microsoft.com/office/drawing/2014/main" id="{570B4858-E7E5-6313-1084-270FEF551ABA}"/>
              </a:ext>
            </a:extLst>
          </p:cNvPr>
          <p:cNvSpPr>
            <a:spLocks noGrp="1"/>
          </p:cNvSpPr>
          <p:nvPr>
            <p:ph type="title"/>
          </p:nvPr>
        </p:nvSpPr>
        <p:spPr>
          <a:xfrm>
            <a:off x="619201" y="259200"/>
            <a:ext cx="10963199" cy="864000"/>
          </a:xfrm>
        </p:spPr>
        <p:txBody>
          <a:bodyPr/>
          <a:lstStyle/>
          <a:p>
            <a:r>
              <a:rPr lang="en-GB" dirty="0">
                <a:sym typeface="Calibri"/>
              </a:rPr>
              <a:t>Non-small cell lung cancer and oncogenic drivers</a:t>
            </a:r>
            <a:endParaRPr lang="en-GB" dirty="0"/>
          </a:p>
        </p:txBody>
      </p:sp>
      <p:sp>
        <p:nvSpPr>
          <p:cNvPr id="57" name="Content Placeholder 56">
            <a:extLst>
              <a:ext uri="{FF2B5EF4-FFF2-40B4-BE49-F238E27FC236}">
                <a16:creationId xmlns:a16="http://schemas.microsoft.com/office/drawing/2014/main" id="{95E761C1-FA21-E659-4AAD-04C42B411B60}"/>
              </a:ext>
            </a:extLst>
          </p:cNvPr>
          <p:cNvSpPr>
            <a:spLocks noGrp="1"/>
          </p:cNvSpPr>
          <p:nvPr>
            <p:ph sz="quarter" idx="15"/>
          </p:nvPr>
        </p:nvSpPr>
        <p:spPr>
          <a:xfrm>
            <a:off x="620183" y="6356351"/>
            <a:ext cx="10516377" cy="365125"/>
          </a:xfrm>
        </p:spPr>
        <p:txBody>
          <a:bodyPr anchor="b" anchorCtr="0"/>
          <a:lstStyle/>
          <a:p>
            <a:r>
              <a:rPr lang="en-GB" dirty="0">
                <a:solidFill>
                  <a:schemeClr val="tx2"/>
                </a:solidFill>
              </a:rPr>
              <a:t>BRAF, B-Raf proto-oncogene; EGFR, epidermal growth factor receptor; HER2, human epidermal growth factor receptor 2; KRAS, Kirsten ras oncogene; MET, MET proto-oncogene; NTRK, neurotrophic tyrosine receptor kinase; RET, RET proto-oncogene; ROS1, ROS proto-oncogene 1 receptor tyrosine kinase</a:t>
            </a:r>
          </a:p>
          <a:p>
            <a:r>
              <a:rPr lang="en-GB" altLang="es-ES" dirty="0">
                <a:solidFill>
                  <a:schemeClr val="tx2"/>
                </a:solidFill>
              </a:rPr>
              <a:t>Tan AC and Tan DSW. J Clin Oncol. 2022;</a:t>
            </a:r>
            <a:r>
              <a:rPr lang="en-GB" dirty="0">
                <a:solidFill>
                  <a:schemeClr val="tx2"/>
                </a:solidFill>
              </a:rPr>
              <a:t>40:611-25</a:t>
            </a:r>
            <a:endParaRPr lang="en-GB" altLang="es-ES" dirty="0">
              <a:solidFill>
                <a:schemeClr val="tx2"/>
              </a:solidFill>
            </a:endParaRPr>
          </a:p>
        </p:txBody>
      </p:sp>
      <p:sp>
        <p:nvSpPr>
          <p:cNvPr id="29699" name="Slide Number Placeholder 29698">
            <a:extLst>
              <a:ext uri="{FF2B5EF4-FFF2-40B4-BE49-F238E27FC236}">
                <a16:creationId xmlns:a16="http://schemas.microsoft.com/office/drawing/2014/main" id="{82E15C93-8F6C-2DE1-77CF-1AFFE970B1E1}"/>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2" name="Rectangle 1">
            <a:extLst>
              <a:ext uri="{FF2B5EF4-FFF2-40B4-BE49-F238E27FC236}">
                <a16:creationId xmlns:a16="http://schemas.microsoft.com/office/drawing/2014/main" id="{D2135E06-9282-7294-7E88-53F154C7E1C9}"/>
              </a:ext>
            </a:extLst>
          </p:cNvPr>
          <p:cNvSpPr/>
          <p:nvPr/>
        </p:nvSpPr>
        <p:spPr>
          <a:xfrm>
            <a:off x="4410186" y="1123200"/>
            <a:ext cx="1962142" cy="28123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426161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uadroTexto 26"/>
          <p:cNvSpPr txBox="1">
            <a:spLocks noChangeArrowheads="1"/>
          </p:cNvSpPr>
          <p:nvPr/>
        </p:nvSpPr>
        <p:spPr bwMode="auto">
          <a:xfrm>
            <a:off x="482600" y="634682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s-ES" sz="1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6" name="Picture 5">
            <a:extLst>
              <a:ext uri="{FF2B5EF4-FFF2-40B4-BE49-F238E27FC236}">
                <a16:creationId xmlns:a16="http://schemas.microsoft.com/office/drawing/2014/main" id="{0CCC5106-05BD-9C23-FB33-46F3D52BDD3A}"/>
              </a:ext>
            </a:extLst>
          </p:cNvPr>
          <p:cNvPicPr>
            <a:picLocks noChangeAspect="1"/>
          </p:cNvPicPr>
          <p:nvPr/>
        </p:nvPicPr>
        <p:blipFill>
          <a:blip r:embed="rId3"/>
          <a:stretch>
            <a:fillRect/>
          </a:stretch>
        </p:blipFill>
        <p:spPr>
          <a:xfrm>
            <a:off x="1199456" y="1844824"/>
            <a:ext cx="2773783" cy="2723350"/>
          </a:xfrm>
          <a:prstGeom prst="rect">
            <a:avLst/>
          </a:prstGeom>
        </p:spPr>
      </p:pic>
      <p:grpSp>
        <p:nvGrpSpPr>
          <p:cNvPr id="13" name="Group 12">
            <a:extLst>
              <a:ext uri="{FF2B5EF4-FFF2-40B4-BE49-F238E27FC236}">
                <a16:creationId xmlns:a16="http://schemas.microsoft.com/office/drawing/2014/main" id="{5AABCE47-9096-1CCB-5992-68FF3489F640}"/>
              </a:ext>
            </a:extLst>
          </p:cNvPr>
          <p:cNvGrpSpPr/>
          <p:nvPr/>
        </p:nvGrpSpPr>
        <p:grpSpPr>
          <a:xfrm>
            <a:off x="5663952" y="1124744"/>
            <a:ext cx="3672408" cy="5252139"/>
            <a:chOff x="5879976" y="1368563"/>
            <a:chExt cx="3056444" cy="4371211"/>
          </a:xfrm>
        </p:grpSpPr>
        <p:pic>
          <p:nvPicPr>
            <p:cNvPr id="9" name="Picture 8">
              <a:extLst>
                <a:ext uri="{FF2B5EF4-FFF2-40B4-BE49-F238E27FC236}">
                  <a16:creationId xmlns:a16="http://schemas.microsoft.com/office/drawing/2014/main" id="{7320AE33-A5C3-86EA-26FC-2D915BF79355}"/>
                </a:ext>
              </a:extLst>
            </p:cNvPr>
            <p:cNvPicPr>
              <a:picLocks noChangeAspect="1"/>
            </p:cNvPicPr>
            <p:nvPr/>
          </p:nvPicPr>
          <p:blipFill rotWithShape="1">
            <a:blip r:embed="rId4"/>
            <a:srcRect t="4070"/>
            <a:stretch/>
          </p:blipFill>
          <p:spPr>
            <a:xfrm>
              <a:off x="5879976" y="1368563"/>
              <a:ext cx="3056444" cy="4371211"/>
            </a:xfrm>
            <a:prstGeom prst="rect">
              <a:avLst/>
            </a:prstGeom>
          </p:spPr>
        </p:pic>
        <p:sp>
          <p:nvSpPr>
            <p:cNvPr id="12" name="Rectangle 11">
              <a:extLst>
                <a:ext uri="{FF2B5EF4-FFF2-40B4-BE49-F238E27FC236}">
                  <a16:creationId xmlns:a16="http://schemas.microsoft.com/office/drawing/2014/main" id="{D96A36D2-4988-0811-3B54-C1110089AC1A}"/>
                </a:ext>
              </a:extLst>
            </p:cNvPr>
            <p:cNvSpPr/>
            <p:nvPr/>
          </p:nvSpPr>
          <p:spPr>
            <a:xfrm>
              <a:off x="8616280" y="1368563"/>
              <a:ext cx="320140" cy="692285"/>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 name="Title 4">
            <a:extLst>
              <a:ext uri="{FF2B5EF4-FFF2-40B4-BE49-F238E27FC236}">
                <a16:creationId xmlns:a16="http://schemas.microsoft.com/office/drawing/2014/main" id="{71A80E21-6CA6-0885-EC62-FD3C934625B8}"/>
              </a:ext>
            </a:extLst>
          </p:cNvPr>
          <p:cNvSpPr>
            <a:spLocks noGrp="1"/>
          </p:cNvSpPr>
          <p:nvPr>
            <p:ph type="title"/>
          </p:nvPr>
        </p:nvSpPr>
        <p:spPr>
          <a:xfrm>
            <a:off x="619201" y="259200"/>
            <a:ext cx="10963199" cy="864000"/>
          </a:xfrm>
        </p:spPr>
        <p:txBody>
          <a:bodyPr/>
          <a:lstStyle/>
          <a:p>
            <a:r>
              <a:rPr lang="en-GB" i="1" dirty="0">
                <a:sym typeface="Calibri"/>
              </a:rPr>
              <a:t>Types of NTRK</a:t>
            </a:r>
            <a:r>
              <a:rPr lang="en-GB" dirty="0">
                <a:sym typeface="Calibri"/>
              </a:rPr>
              <a:t> fusion-positive cancers in children and adults</a:t>
            </a:r>
            <a:endParaRPr lang="en-GB" dirty="0"/>
          </a:p>
        </p:txBody>
      </p:sp>
      <p:sp>
        <p:nvSpPr>
          <p:cNvPr id="4" name="Slide Number Placeholder 3">
            <a:extLst>
              <a:ext uri="{FF2B5EF4-FFF2-40B4-BE49-F238E27FC236}">
                <a16:creationId xmlns:a16="http://schemas.microsoft.com/office/drawing/2014/main" id="{A032909A-9EFA-A473-00FC-31E05418230F}"/>
              </a:ext>
            </a:extLst>
          </p:cNvPr>
          <p:cNvSpPr>
            <a:spLocks noGrp="1"/>
          </p:cNvSpPr>
          <p:nvPr>
            <p:ph type="sldNum" sz="quarter" idx="4"/>
          </p:nvPr>
        </p:nvSpPr>
        <p:spPr>
          <a:xfrm>
            <a:off x="10800523" y="6428359"/>
            <a:ext cx="781877" cy="365125"/>
          </a:xfrm>
        </p:spPr>
        <p:txBody>
          <a:bodyPr/>
          <a:lstStyle/>
          <a:p>
            <a:fld id="{BD78C601-A191-4B83-9BAA-790BA786CE02}" type="slidenum">
              <a:rPr lang="en-GB" smtClean="0"/>
              <a:pPr/>
              <a:t>8</a:t>
            </a:fld>
            <a:endParaRPr lang="en-GB" dirty="0"/>
          </a:p>
        </p:txBody>
      </p:sp>
      <p:sp>
        <p:nvSpPr>
          <p:cNvPr id="10" name="Content Placeholder 9">
            <a:extLst>
              <a:ext uri="{FF2B5EF4-FFF2-40B4-BE49-F238E27FC236}">
                <a16:creationId xmlns:a16="http://schemas.microsoft.com/office/drawing/2014/main" id="{424C06D8-455C-CB86-18FF-48ED1C458AD6}"/>
              </a:ext>
            </a:extLst>
          </p:cNvPr>
          <p:cNvSpPr>
            <a:spLocks noGrp="1"/>
          </p:cNvSpPr>
          <p:nvPr>
            <p:ph sz="quarter" idx="15"/>
          </p:nvPr>
        </p:nvSpPr>
        <p:spPr>
          <a:xfrm>
            <a:off x="620184" y="6318546"/>
            <a:ext cx="10180339" cy="365125"/>
          </a:xfrm>
        </p:spPr>
        <p:txBody>
          <a:bodyPr anchor="b" anchorCtr="0"/>
          <a:lstStyle/>
          <a:p>
            <a:pPr lvl="0"/>
            <a:r>
              <a:rPr lang="en-GB" altLang="es-ES" dirty="0">
                <a:solidFill>
                  <a:schemeClr val="tx2"/>
                </a:solidFill>
              </a:rPr>
              <a:t>Rudzinski ER, et al. Future Oncol. 2022;18:4141-51</a:t>
            </a:r>
          </a:p>
        </p:txBody>
      </p:sp>
      <p:sp>
        <p:nvSpPr>
          <p:cNvPr id="23" name="TextBox 22">
            <a:extLst>
              <a:ext uri="{FF2B5EF4-FFF2-40B4-BE49-F238E27FC236}">
                <a16:creationId xmlns:a16="http://schemas.microsoft.com/office/drawing/2014/main" id="{4F583408-28BC-72FC-836D-51FA56CCE67A}"/>
              </a:ext>
            </a:extLst>
          </p:cNvPr>
          <p:cNvSpPr txBox="1"/>
          <p:nvPr/>
        </p:nvSpPr>
        <p:spPr>
          <a:xfrm>
            <a:off x="1919536" y="5157192"/>
            <a:ext cx="4388850" cy="433132"/>
          </a:xfrm>
          <a:prstGeom prst="rect">
            <a:avLst/>
          </a:prstGeom>
          <a:noFill/>
        </p:spPr>
        <p:txBody>
          <a:bodyPr wrap="square" lIns="0" tIns="0" rIns="0" bIns="0" rtlCol="0">
            <a:spAutoFit/>
          </a:bodyPr>
          <a:lstStyle/>
          <a:p>
            <a:pPr>
              <a:lnSpc>
                <a:spcPct val="150000"/>
              </a:lnSpc>
            </a:pPr>
            <a:r>
              <a:rPr lang="en-GB" sz="1000" dirty="0">
                <a:solidFill>
                  <a:srgbClr val="505050"/>
                </a:solidFill>
                <a:latin typeface="Arial" panose="020B0604020202020204" pitchFamily="34" charset="0"/>
                <a:ea typeface="Aileron" charset="0"/>
                <a:cs typeface="Arial" panose="020B0604020202020204" pitchFamily="34" charset="0"/>
              </a:rPr>
              <a:t>Rare tumours with high TRK fusion protein frequency</a:t>
            </a:r>
          </a:p>
          <a:p>
            <a:pPr>
              <a:lnSpc>
                <a:spcPct val="150000"/>
              </a:lnSpc>
            </a:pPr>
            <a:r>
              <a:rPr lang="en-GB" sz="1000" dirty="0">
                <a:solidFill>
                  <a:srgbClr val="505050"/>
                </a:solidFill>
                <a:latin typeface="Arial" panose="020B0604020202020204" pitchFamily="34" charset="0"/>
                <a:ea typeface="Aileron" charset="0"/>
                <a:cs typeface="Arial" panose="020B0604020202020204" pitchFamily="34" charset="0"/>
              </a:rPr>
              <a:t>More common tumours with low TRK fusion protein frequency</a:t>
            </a:r>
          </a:p>
        </p:txBody>
      </p:sp>
      <p:sp>
        <p:nvSpPr>
          <p:cNvPr id="55" name="Freeform 54">
            <a:extLst>
              <a:ext uri="{FF2B5EF4-FFF2-40B4-BE49-F238E27FC236}">
                <a16:creationId xmlns:a16="http://schemas.microsoft.com/office/drawing/2014/main" id="{1B7F1DC0-39EF-09B7-0816-2BFA95209160}"/>
              </a:ext>
            </a:extLst>
          </p:cNvPr>
          <p:cNvSpPr/>
          <p:nvPr/>
        </p:nvSpPr>
        <p:spPr>
          <a:xfrm>
            <a:off x="5468983" y="931817"/>
            <a:ext cx="2708366" cy="4589417"/>
          </a:xfrm>
          <a:custGeom>
            <a:avLst/>
            <a:gdLst>
              <a:gd name="connsiteX0" fmla="*/ 2647406 w 2708366"/>
              <a:gd name="connsiteY0" fmla="*/ 330926 h 4589417"/>
              <a:gd name="connsiteX1" fmla="*/ 2586446 w 2708366"/>
              <a:gd name="connsiteY1" fmla="*/ 574766 h 4589417"/>
              <a:gd name="connsiteX2" fmla="*/ 2621280 w 2708366"/>
              <a:gd name="connsiteY2" fmla="*/ 714103 h 4589417"/>
              <a:gd name="connsiteX3" fmla="*/ 2708366 w 2708366"/>
              <a:gd name="connsiteY3" fmla="*/ 809897 h 4589417"/>
              <a:gd name="connsiteX4" fmla="*/ 2708366 w 2708366"/>
              <a:gd name="connsiteY4" fmla="*/ 949234 h 4589417"/>
              <a:gd name="connsiteX5" fmla="*/ 2664823 w 2708366"/>
              <a:gd name="connsiteY5" fmla="*/ 1018903 h 4589417"/>
              <a:gd name="connsiteX6" fmla="*/ 2107474 w 2708366"/>
              <a:gd name="connsiteY6" fmla="*/ 1210492 h 4589417"/>
              <a:gd name="connsiteX7" fmla="*/ 2168434 w 2708366"/>
              <a:gd name="connsiteY7" fmla="*/ 1384663 h 4589417"/>
              <a:gd name="connsiteX8" fmla="*/ 2177143 w 2708366"/>
              <a:gd name="connsiteY8" fmla="*/ 1524000 h 4589417"/>
              <a:gd name="connsiteX9" fmla="*/ 2116183 w 2708366"/>
              <a:gd name="connsiteY9" fmla="*/ 1793966 h 4589417"/>
              <a:gd name="connsiteX10" fmla="*/ 2124891 w 2708366"/>
              <a:gd name="connsiteY10" fmla="*/ 2002972 h 4589417"/>
              <a:gd name="connsiteX11" fmla="*/ 2063931 w 2708366"/>
              <a:gd name="connsiteY11" fmla="*/ 2203269 h 4589417"/>
              <a:gd name="connsiteX12" fmla="*/ 2055223 w 2708366"/>
              <a:gd name="connsiteY12" fmla="*/ 2412274 h 4589417"/>
              <a:gd name="connsiteX13" fmla="*/ 2055223 w 2708366"/>
              <a:gd name="connsiteY13" fmla="*/ 2603863 h 4589417"/>
              <a:gd name="connsiteX14" fmla="*/ 2090057 w 2708366"/>
              <a:gd name="connsiteY14" fmla="*/ 2943497 h 4589417"/>
              <a:gd name="connsiteX15" fmla="*/ 2090057 w 2708366"/>
              <a:gd name="connsiteY15" fmla="*/ 3344092 h 4589417"/>
              <a:gd name="connsiteX16" fmla="*/ 2438400 w 2708366"/>
              <a:gd name="connsiteY16" fmla="*/ 3535680 h 4589417"/>
              <a:gd name="connsiteX17" fmla="*/ 2429691 w 2708366"/>
              <a:gd name="connsiteY17" fmla="*/ 3683726 h 4589417"/>
              <a:gd name="connsiteX18" fmla="*/ 2464526 w 2708366"/>
              <a:gd name="connsiteY18" fmla="*/ 3849189 h 4589417"/>
              <a:gd name="connsiteX19" fmla="*/ 2438400 w 2708366"/>
              <a:gd name="connsiteY19" fmla="*/ 4014652 h 4589417"/>
              <a:gd name="connsiteX20" fmla="*/ 1088571 w 2708366"/>
              <a:gd name="connsiteY20" fmla="*/ 4589417 h 4589417"/>
              <a:gd name="connsiteX21" fmla="*/ 0 w 2708366"/>
              <a:gd name="connsiteY21" fmla="*/ 4110446 h 4589417"/>
              <a:gd name="connsiteX22" fmla="*/ 8708 w 2708366"/>
              <a:gd name="connsiteY22" fmla="*/ 1193074 h 4589417"/>
              <a:gd name="connsiteX23" fmla="*/ 148046 w 2708366"/>
              <a:gd name="connsiteY23" fmla="*/ 0 h 4589417"/>
              <a:gd name="connsiteX24" fmla="*/ 2647406 w 2708366"/>
              <a:gd name="connsiteY24" fmla="*/ 330926 h 45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8366" h="4589417">
                <a:moveTo>
                  <a:pt x="2647406" y="330926"/>
                </a:moveTo>
                <a:lnTo>
                  <a:pt x="2586446" y="574766"/>
                </a:lnTo>
                <a:lnTo>
                  <a:pt x="2621280" y="714103"/>
                </a:lnTo>
                <a:lnTo>
                  <a:pt x="2708366" y="809897"/>
                </a:lnTo>
                <a:lnTo>
                  <a:pt x="2708366" y="949234"/>
                </a:lnTo>
                <a:lnTo>
                  <a:pt x="2664823" y="1018903"/>
                </a:lnTo>
                <a:lnTo>
                  <a:pt x="2107474" y="1210492"/>
                </a:lnTo>
                <a:lnTo>
                  <a:pt x="2168434" y="1384663"/>
                </a:lnTo>
                <a:lnTo>
                  <a:pt x="2177143" y="1524000"/>
                </a:lnTo>
                <a:lnTo>
                  <a:pt x="2116183" y="1793966"/>
                </a:lnTo>
                <a:lnTo>
                  <a:pt x="2124891" y="2002972"/>
                </a:lnTo>
                <a:lnTo>
                  <a:pt x="2063931" y="2203269"/>
                </a:lnTo>
                <a:lnTo>
                  <a:pt x="2055223" y="2412274"/>
                </a:lnTo>
                <a:lnTo>
                  <a:pt x="2055223" y="2603863"/>
                </a:lnTo>
                <a:lnTo>
                  <a:pt x="2090057" y="2943497"/>
                </a:lnTo>
                <a:lnTo>
                  <a:pt x="2090057" y="3344092"/>
                </a:lnTo>
                <a:lnTo>
                  <a:pt x="2438400" y="3535680"/>
                </a:lnTo>
                <a:lnTo>
                  <a:pt x="2429691" y="3683726"/>
                </a:lnTo>
                <a:lnTo>
                  <a:pt x="2464526" y="3849189"/>
                </a:lnTo>
                <a:lnTo>
                  <a:pt x="2438400" y="4014652"/>
                </a:lnTo>
                <a:lnTo>
                  <a:pt x="1088571" y="4589417"/>
                </a:lnTo>
                <a:lnTo>
                  <a:pt x="0" y="4110446"/>
                </a:lnTo>
                <a:cubicBezTo>
                  <a:pt x="2903" y="3137989"/>
                  <a:pt x="5805" y="2165531"/>
                  <a:pt x="8708" y="1193074"/>
                </a:cubicBezTo>
                <a:lnTo>
                  <a:pt x="148046" y="0"/>
                </a:lnTo>
                <a:lnTo>
                  <a:pt x="2647406" y="33092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7" name="Straight Connector 26">
            <a:extLst>
              <a:ext uri="{FF2B5EF4-FFF2-40B4-BE49-F238E27FC236}">
                <a16:creationId xmlns:a16="http://schemas.microsoft.com/office/drawing/2014/main" id="{AFE64086-6846-C8C6-88DC-1B277463C9FC}"/>
              </a:ext>
            </a:extLst>
          </p:cNvPr>
          <p:cNvCxnSpPr>
            <a:cxnSpLocks/>
          </p:cNvCxnSpPr>
          <p:nvPr/>
        </p:nvCxnSpPr>
        <p:spPr>
          <a:xfrm>
            <a:off x="7392144" y="1331243"/>
            <a:ext cx="1001762"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D722D109-5C85-F8A0-A81D-82D42E7F257F}"/>
              </a:ext>
            </a:extLst>
          </p:cNvPr>
          <p:cNvSpPr txBox="1"/>
          <p:nvPr/>
        </p:nvSpPr>
        <p:spPr>
          <a:xfrm>
            <a:off x="5844803" y="1235621"/>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Brain tumours (gliomas)</a:t>
            </a:r>
          </a:p>
        </p:txBody>
      </p:sp>
      <p:cxnSp>
        <p:nvCxnSpPr>
          <p:cNvPr id="31" name="Straight Connector 30">
            <a:extLst>
              <a:ext uri="{FF2B5EF4-FFF2-40B4-BE49-F238E27FC236}">
                <a16:creationId xmlns:a16="http://schemas.microsoft.com/office/drawing/2014/main" id="{16A7A925-C6CD-8E5F-E0CC-8E34D7C78F78}"/>
              </a:ext>
            </a:extLst>
          </p:cNvPr>
          <p:cNvCxnSpPr>
            <a:cxnSpLocks/>
          </p:cNvCxnSpPr>
          <p:nvPr/>
        </p:nvCxnSpPr>
        <p:spPr>
          <a:xfrm>
            <a:off x="6744072" y="1674143"/>
            <a:ext cx="1760959"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6A4AAA3-BC39-6C29-403D-2220001FB2B8}"/>
              </a:ext>
            </a:extLst>
          </p:cNvPr>
          <p:cNvSpPr txBox="1"/>
          <p:nvPr/>
        </p:nvSpPr>
        <p:spPr>
          <a:xfrm>
            <a:off x="5844803" y="1465039"/>
            <a:ext cx="1656184" cy="307777"/>
          </a:xfrm>
          <a:prstGeom prst="rect">
            <a:avLst/>
          </a:prstGeom>
          <a:noFill/>
        </p:spPr>
        <p:txBody>
          <a:bodyPr wrap="square" lIns="0" tIns="0" rIns="0" bIns="0" rtlCol="0">
            <a:spAutoFit/>
          </a:bodyPr>
          <a:lstStyle/>
          <a:p>
            <a:r>
              <a:rPr lang="en-GB" sz="1000" b="1" dirty="0">
                <a:solidFill>
                  <a:srgbClr val="7030A0"/>
                </a:solidFill>
                <a:latin typeface="Arial" panose="020B0604020202020204" pitchFamily="34" charset="0"/>
                <a:ea typeface="Aileron" charset="0"/>
                <a:cs typeface="Arial" panose="020B0604020202020204" pitchFamily="34" charset="0"/>
              </a:rPr>
              <a:t>Secretory carcinoma of the</a:t>
            </a:r>
            <a:br>
              <a:rPr lang="en-GB" sz="1000" b="1" dirty="0">
                <a:solidFill>
                  <a:srgbClr val="7030A0"/>
                </a:solidFill>
                <a:latin typeface="Arial" panose="020B0604020202020204" pitchFamily="34" charset="0"/>
                <a:ea typeface="Aileron" charset="0"/>
                <a:cs typeface="Arial" panose="020B0604020202020204" pitchFamily="34" charset="0"/>
              </a:rPr>
            </a:br>
            <a:r>
              <a:rPr lang="en-GB" sz="1000" b="1" dirty="0">
                <a:solidFill>
                  <a:srgbClr val="7030A0"/>
                </a:solidFill>
                <a:latin typeface="Arial" panose="020B0604020202020204" pitchFamily="34" charset="0"/>
                <a:ea typeface="Aileron" charset="0"/>
                <a:cs typeface="Arial" panose="020B0604020202020204" pitchFamily="34" charset="0"/>
              </a:rPr>
              <a:t>salivary gland</a:t>
            </a:r>
          </a:p>
        </p:txBody>
      </p:sp>
      <p:cxnSp>
        <p:nvCxnSpPr>
          <p:cNvPr id="35" name="Straight Connector 34">
            <a:extLst>
              <a:ext uri="{FF2B5EF4-FFF2-40B4-BE49-F238E27FC236}">
                <a16:creationId xmlns:a16="http://schemas.microsoft.com/office/drawing/2014/main" id="{3F47DBDC-EBA8-6475-FA0D-9C1A32522923}"/>
              </a:ext>
            </a:extLst>
          </p:cNvPr>
          <p:cNvCxnSpPr>
            <a:cxnSpLocks/>
          </p:cNvCxnSpPr>
          <p:nvPr/>
        </p:nvCxnSpPr>
        <p:spPr>
          <a:xfrm>
            <a:off x="6816080" y="1916832"/>
            <a:ext cx="1577826"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18211A0A-BFF2-A5F0-5D2A-8B056A81300A}"/>
              </a:ext>
            </a:extLst>
          </p:cNvPr>
          <p:cNvSpPr txBox="1"/>
          <p:nvPr/>
        </p:nvSpPr>
        <p:spPr>
          <a:xfrm>
            <a:off x="5844803" y="1822996"/>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Thyroid cancer</a:t>
            </a:r>
          </a:p>
        </p:txBody>
      </p:sp>
      <p:cxnSp>
        <p:nvCxnSpPr>
          <p:cNvPr id="38" name="Straight Connector 37">
            <a:extLst>
              <a:ext uri="{FF2B5EF4-FFF2-40B4-BE49-F238E27FC236}">
                <a16:creationId xmlns:a16="http://schemas.microsoft.com/office/drawing/2014/main" id="{F3E8DA31-7176-B95B-023B-10EAB814B1FD}"/>
              </a:ext>
            </a:extLst>
          </p:cNvPr>
          <p:cNvCxnSpPr>
            <a:cxnSpLocks/>
          </p:cNvCxnSpPr>
          <p:nvPr/>
        </p:nvCxnSpPr>
        <p:spPr>
          <a:xfrm>
            <a:off x="7464152" y="2405782"/>
            <a:ext cx="900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2D60DFD-7C54-78BD-2D5B-9203726F7145}"/>
              </a:ext>
            </a:extLst>
          </p:cNvPr>
          <p:cNvSpPr txBox="1"/>
          <p:nvPr/>
        </p:nvSpPr>
        <p:spPr>
          <a:xfrm>
            <a:off x="5844803" y="2311946"/>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Non-small-cell lung cancer</a:t>
            </a:r>
          </a:p>
        </p:txBody>
      </p:sp>
      <p:cxnSp>
        <p:nvCxnSpPr>
          <p:cNvPr id="42" name="Straight Connector 41">
            <a:extLst>
              <a:ext uri="{FF2B5EF4-FFF2-40B4-BE49-F238E27FC236}">
                <a16:creationId xmlns:a16="http://schemas.microsoft.com/office/drawing/2014/main" id="{F8D03577-1124-973B-DD4E-0F5654EA6A1D}"/>
              </a:ext>
            </a:extLst>
          </p:cNvPr>
          <p:cNvCxnSpPr>
            <a:cxnSpLocks/>
          </p:cNvCxnSpPr>
          <p:nvPr/>
        </p:nvCxnSpPr>
        <p:spPr>
          <a:xfrm>
            <a:off x="7320136" y="2620293"/>
            <a:ext cx="1184895"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78E1495-32BD-4FA6-C629-8EA9FEB4F503}"/>
              </a:ext>
            </a:extLst>
          </p:cNvPr>
          <p:cNvSpPr txBox="1"/>
          <p:nvPr/>
        </p:nvSpPr>
        <p:spPr>
          <a:xfrm>
            <a:off x="5844803" y="2524894"/>
            <a:ext cx="1656184" cy="153888"/>
          </a:xfrm>
          <a:prstGeom prst="rect">
            <a:avLst/>
          </a:prstGeom>
          <a:noFill/>
        </p:spPr>
        <p:txBody>
          <a:bodyPr wrap="square" lIns="0" tIns="0" rIns="0" bIns="0" rtlCol="0">
            <a:spAutoFit/>
          </a:bodyPr>
          <a:lstStyle/>
          <a:p>
            <a:r>
              <a:rPr lang="en-GB" sz="1000" b="1" dirty="0">
                <a:solidFill>
                  <a:srgbClr val="7030A0"/>
                </a:solidFill>
                <a:latin typeface="Arial" panose="020B0604020202020204" pitchFamily="34" charset="0"/>
                <a:ea typeface="Aileron" charset="0"/>
                <a:cs typeface="Arial" panose="020B0604020202020204" pitchFamily="34" charset="0"/>
              </a:rPr>
              <a:t>Secretory breast cancer</a:t>
            </a:r>
          </a:p>
        </p:txBody>
      </p:sp>
      <p:cxnSp>
        <p:nvCxnSpPr>
          <p:cNvPr id="49" name="Straight Connector 48">
            <a:extLst>
              <a:ext uri="{FF2B5EF4-FFF2-40B4-BE49-F238E27FC236}">
                <a16:creationId xmlns:a16="http://schemas.microsoft.com/office/drawing/2014/main" id="{F0BC9396-02AA-E9A0-35B2-C9C5DBBFC8DB}"/>
              </a:ext>
            </a:extLst>
          </p:cNvPr>
          <p:cNvCxnSpPr>
            <a:cxnSpLocks/>
          </p:cNvCxnSpPr>
          <p:nvPr/>
        </p:nvCxnSpPr>
        <p:spPr>
          <a:xfrm>
            <a:off x="6600056" y="4485860"/>
            <a:ext cx="143381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76184EDC-A962-A23C-D7FC-4A6280F7011A}"/>
              </a:ext>
            </a:extLst>
          </p:cNvPr>
          <p:cNvSpPr txBox="1"/>
          <p:nvPr/>
        </p:nvSpPr>
        <p:spPr>
          <a:xfrm>
            <a:off x="5844803" y="4392024"/>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Melanoma</a:t>
            </a:r>
          </a:p>
        </p:txBody>
      </p:sp>
      <p:cxnSp>
        <p:nvCxnSpPr>
          <p:cNvPr id="51" name="Straight Connector 50">
            <a:extLst>
              <a:ext uri="{FF2B5EF4-FFF2-40B4-BE49-F238E27FC236}">
                <a16:creationId xmlns:a16="http://schemas.microsoft.com/office/drawing/2014/main" id="{51540CB4-4F06-88A8-94A2-11A54DA00F84}"/>
              </a:ext>
            </a:extLst>
          </p:cNvPr>
          <p:cNvCxnSpPr>
            <a:cxnSpLocks/>
          </p:cNvCxnSpPr>
          <p:nvPr/>
        </p:nvCxnSpPr>
        <p:spPr>
          <a:xfrm>
            <a:off x="6888088" y="4860328"/>
            <a:ext cx="1289794"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31EF40D-F3D9-8227-5180-3CF2AFF36273}"/>
              </a:ext>
            </a:extLst>
          </p:cNvPr>
          <p:cNvSpPr txBox="1"/>
          <p:nvPr/>
        </p:nvSpPr>
        <p:spPr>
          <a:xfrm>
            <a:off x="6312024" y="4766492"/>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Sarcoma</a:t>
            </a:r>
          </a:p>
        </p:txBody>
      </p:sp>
      <p:sp>
        <p:nvSpPr>
          <p:cNvPr id="56" name="TextBox 55">
            <a:extLst>
              <a:ext uri="{FF2B5EF4-FFF2-40B4-BE49-F238E27FC236}">
                <a16:creationId xmlns:a16="http://schemas.microsoft.com/office/drawing/2014/main" id="{02A9D327-894D-C3E9-F328-3E88D8DFA2E2}"/>
              </a:ext>
            </a:extLst>
          </p:cNvPr>
          <p:cNvSpPr txBox="1"/>
          <p:nvPr/>
        </p:nvSpPr>
        <p:spPr>
          <a:xfrm>
            <a:off x="7536160" y="6120000"/>
            <a:ext cx="1656184" cy="153888"/>
          </a:xfrm>
          <a:prstGeom prst="rect">
            <a:avLst/>
          </a:prstGeom>
          <a:solidFill>
            <a:schemeClr val="bg1"/>
          </a:solid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Adult</a:t>
            </a:r>
          </a:p>
        </p:txBody>
      </p:sp>
      <p:sp>
        <p:nvSpPr>
          <p:cNvPr id="58" name="TextBox 57">
            <a:extLst>
              <a:ext uri="{FF2B5EF4-FFF2-40B4-BE49-F238E27FC236}">
                <a16:creationId xmlns:a16="http://schemas.microsoft.com/office/drawing/2014/main" id="{77D79173-739F-EFFE-CBEC-A8BDEC9ACA96}"/>
              </a:ext>
            </a:extLst>
          </p:cNvPr>
          <p:cNvSpPr txBox="1"/>
          <p:nvPr/>
        </p:nvSpPr>
        <p:spPr>
          <a:xfrm>
            <a:off x="5844803" y="2959918"/>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Cholangiocarcinoma</a:t>
            </a:r>
          </a:p>
        </p:txBody>
      </p:sp>
      <p:sp>
        <p:nvSpPr>
          <p:cNvPr id="59" name="TextBox 58">
            <a:extLst>
              <a:ext uri="{FF2B5EF4-FFF2-40B4-BE49-F238E27FC236}">
                <a16:creationId xmlns:a16="http://schemas.microsoft.com/office/drawing/2014/main" id="{34008782-49DB-6126-49D7-445F0AF9E04F}"/>
              </a:ext>
            </a:extLst>
          </p:cNvPr>
          <p:cNvSpPr txBox="1"/>
          <p:nvPr/>
        </p:nvSpPr>
        <p:spPr>
          <a:xfrm>
            <a:off x="5844803" y="3160215"/>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Colon and rectal cancer</a:t>
            </a:r>
          </a:p>
        </p:txBody>
      </p:sp>
      <p:sp>
        <p:nvSpPr>
          <p:cNvPr id="60" name="TextBox 59">
            <a:extLst>
              <a:ext uri="{FF2B5EF4-FFF2-40B4-BE49-F238E27FC236}">
                <a16:creationId xmlns:a16="http://schemas.microsoft.com/office/drawing/2014/main" id="{F786503D-EA86-D3B2-62D6-E730AA419D61}"/>
              </a:ext>
            </a:extLst>
          </p:cNvPr>
          <p:cNvSpPr txBox="1"/>
          <p:nvPr/>
        </p:nvSpPr>
        <p:spPr>
          <a:xfrm>
            <a:off x="5844803" y="3360512"/>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Pancreatic cancer</a:t>
            </a:r>
          </a:p>
        </p:txBody>
      </p:sp>
      <p:sp>
        <p:nvSpPr>
          <p:cNvPr id="61" name="TextBox 60">
            <a:extLst>
              <a:ext uri="{FF2B5EF4-FFF2-40B4-BE49-F238E27FC236}">
                <a16:creationId xmlns:a16="http://schemas.microsoft.com/office/drawing/2014/main" id="{47E70303-2796-453D-596C-25377BE4D537}"/>
              </a:ext>
            </a:extLst>
          </p:cNvPr>
          <p:cNvSpPr txBox="1"/>
          <p:nvPr/>
        </p:nvSpPr>
        <p:spPr>
          <a:xfrm>
            <a:off x="5844803" y="3691438"/>
            <a:ext cx="1656184" cy="307777"/>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Gastrointestinal stromal</a:t>
            </a:r>
            <a:br>
              <a:rPr lang="en-GB" sz="1000" b="1" dirty="0">
                <a:solidFill>
                  <a:srgbClr val="505050"/>
                </a:solidFill>
                <a:latin typeface="Arial" panose="020B0604020202020204" pitchFamily="34" charset="0"/>
                <a:ea typeface="Aileron" charset="0"/>
                <a:cs typeface="Arial" panose="020B0604020202020204" pitchFamily="34" charset="0"/>
              </a:rPr>
            </a:br>
            <a:r>
              <a:rPr lang="en-GB" sz="1000" b="1" dirty="0">
                <a:solidFill>
                  <a:srgbClr val="505050"/>
                </a:solidFill>
                <a:latin typeface="Arial" panose="020B0604020202020204" pitchFamily="34" charset="0"/>
                <a:ea typeface="Aileron" charset="0"/>
                <a:cs typeface="Arial" panose="020B0604020202020204" pitchFamily="34" charset="0"/>
              </a:rPr>
              <a:t>tumour</a:t>
            </a:r>
          </a:p>
        </p:txBody>
      </p:sp>
      <p:cxnSp>
        <p:nvCxnSpPr>
          <p:cNvPr id="62" name="Straight Connector 61">
            <a:extLst>
              <a:ext uri="{FF2B5EF4-FFF2-40B4-BE49-F238E27FC236}">
                <a16:creationId xmlns:a16="http://schemas.microsoft.com/office/drawing/2014/main" id="{9FC7598E-D7A9-B915-1FAB-D22D8CEAF189}"/>
              </a:ext>
            </a:extLst>
          </p:cNvPr>
          <p:cNvCxnSpPr>
            <a:cxnSpLocks/>
          </p:cNvCxnSpPr>
          <p:nvPr/>
        </p:nvCxnSpPr>
        <p:spPr>
          <a:xfrm>
            <a:off x="7176120" y="3057654"/>
            <a:ext cx="863968"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9696" name="Straight Connector 29695">
            <a:extLst>
              <a:ext uri="{FF2B5EF4-FFF2-40B4-BE49-F238E27FC236}">
                <a16:creationId xmlns:a16="http://schemas.microsoft.com/office/drawing/2014/main" id="{E425DC67-DAE9-2B22-B317-7141D51B666C}"/>
              </a:ext>
            </a:extLst>
          </p:cNvPr>
          <p:cNvCxnSpPr>
            <a:cxnSpLocks/>
          </p:cNvCxnSpPr>
          <p:nvPr/>
        </p:nvCxnSpPr>
        <p:spPr>
          <a:xfrm>
            <a:off x="7392144" y="3241804"/>
            <a:ext cx="611976"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698" name="Freeform 29697">
            <a:extLst>
              <a:ext uri="{FF2B5EF4-FFF2-40B4-BE49-F238E27FC236}">
                <a16:creationId xmlns:a16="http://schemas.microsoft.com/office/drawing/2014/main" id="{F1D944EC-B042-45A2-4404-A2B3BAE5BCC8}"/>
              </a:ext>
            </a:extLst>
          </p:cNvPr>
          <p:cNvSpPr/>
          <p:nvPr/>
        </p:nvSpPr>
        <p:spPr>
          <a:xfrm>
            <a:off x="7032105" y="3057526"/>
            <a:ext cx="1292746" cy="393700"/>
          </a:xfrm>
          <a:custGeom>
            <a:avLst/>
            <a:gdLst>
              <a:gd name="connsiteX0" fmla="*/ 0 w 1228725"/>
              <a:gd name="connsiteY0" fmla="*/ 384175 h 384175"/>
              <a:gd name="connsiteX1" fmla="*/ 955675 w 1228725"/>
              <a:gd name="connsiteY1" fmla="*/ 384175 h 384175"/>
              <a:gd name="connsiteX2" fmla="*/ 1228725 w 1228725"/>
              <a:gd name="connsiteY2" fmla="*/ 0 h 384175"/>
            </a:gdLst>
            <a:ahLst/>
            <a:cxnLst>
              <a:cxn ang="0">
                <a:pos x="connsiteX0" y="connsiteY0"/>
              </a:cxn>
              <a:cxn ang="0">
                <a:pos x="connsiteX1" y="connsiteY1"/>
              </a:cxn>
              <a:cxn ang="0">
                <a:pos x="connsiteX2" y="connsiteY2"/>
              </a:cxn>
            </a:cxnLst>
            <a:rect l="l" t="t" r="r" b="b"/>
            <a:pathLst>
              <a:path w="1228725" h="384175">
                <a:moveTo>
                  <a:pt x="0" y="384175"/>
                </a:moveTo>
                <a:lnTo>
                  <a:pt x="955675" y="384175"/>
                </a:lnTo>
                <a:lnTo>
                  <a:pt x="1228725" y="0"/>
                </a:lnTo>
              </a:path>
            </a:pathLst>
          </a:custGeom>
          <a:noFill/>
          <a:ln w="12700">
            <a:solidFill>
              <a:schemeClr val="tx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1" name="Freeform 29700">
            <a:extLst>
              <a:ext uri="{FF2B5EF4-FFF2-40B4-BE49-F238E27FC236}">
                <a16:creationId xmlns:a16="http://schemas.microsoft.com/office/drawing/2014/main" id="{C2D8C9ED-A679-5CEC-A853-0758BF94CBF2}"/>
              </a:ext>
            </a:extLst>
          </p:cNvPr>
          <p:cNvSpPr/>
          <p:nvPr/>
        </p:nvSpPr>
        <p:spPr>
          <a:xfrm>
            <a:off x="7404100" y="2962275"/>
            <a:ext cx="1168400" cy="787400"/>
          </a:xfrm>
          <a:custGeom>
            <a:avLst/>
            <a:gdLst>
              <a:gd name="connsiteX0" fmla="*/ 0 w 1168400"/>
              <a:gd name="connsiteY0" fmla="*/ 787400 h 787400"/>
              <a:gd name="connsiteX1" fmla="*/ 609600 w 1168400"/>
              <a:gd name="connsiteY1" fmla="*/ 787400 h 787400"/>
              <a:gd name="connsiteX2" fmla="*/ 1168400 w 1168400"/>
              <a:gd name="connsiteY2" fmla="*/ 0 h 787400"/>
            </a:gdLst>
            <a:ahLst/>
            <a:cxnLst>
              <a:cxn ang="0">
                <a:pos x="connsiteX0" y="connsiteY0"/>
              </a:cxn>
              <a:cxn ang="0">
                <a:pos x="connsiteX1" y="connsiteY1"/>
              </a:cxn>
              <a:cxn ang="0">
                <a:pos x="connsiteX2" y="connsiteY2"/>
              </a:cxn>
            </a:cxnLst>
            <a:rect l="l" t="t" r="r" b="b"/>
            <a:pathLst>
              <a:path w="1168400" h="787400">
                <a:moveTo>
                  <a:pt x="0" y="787400"/>
                </a:moveTo>
                <a:lnTo>
                  <a:pt x="609600" y="787400"/>
                </a:lnTo>
                <a:lnTo>
                  <a:pt x="1168400" y="0"/>
                </a:lnTo>
              </a:path>
            </a:pathLst>
          </a:custGeom>
          <a:noFill/>
          <a:ln w="12700">
            <a:solidFill>
              <a:schemeClr val="tx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2" name="TextBox 29701">
            <a:extLst>
              <a:ext uri="{FF2B5EF4-FFF2-40B4-BE49-F238E27FC236}">
                <a16:creationId xmlns:a16="http://schemas.microsoft.com/office/drawing/2014/main" id="{880B0AB4-BE52-EF37-0170-B7581B18E306}"/>
              </a:ext>
            </a:extLst>
          </p:cNvPr>
          <p:cNvSpPr txBox="1"/>
          <p:nvPr/>
        </p:nvSpPr>
        <p:spPr>
          <a:xfrm>
            <a:off x="1271464" y="4293096"/>
            <a:ext cx="1656184" cy="307777"/>
          </a:xfrm>
          <a:prstGeom prst="rect">
            <a:avLst/>
          </a:prstGeom>
          <a:solidFill>
            <a:schemeClr val="bg1"/>
          </a:solid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Child/adolescent and</a:t>
            </a:r>
            <a:br>
              <a:rPr lang="en-GB" sz="1000" b="1" dirty="0">
                <a:latin typeface="Arial" panose="020B0604020202020204" pitchFamily="34" charset="0"/>
                <a:ea typeface="Aileron" charset="0"/>
                <a:cs typeface="Arial" panose="020B0604020202020204" pitchFamily="34" charset="0"/>
              </a:rPr>
            </a:br>
            <a:r>
              <a:rPr lang="en-GB" sz="1000" b="1" dirty="0">
                <a:latin typeface="Arial" panose="020B0604020202020204" pitchFamily="34" charset="0"/>
                <a:ea typeface="Aileron" charset="0"/>
                <a:cs typeface="Arial" panose="020B0604020202020204" pitchFamily="34" charset="0"/>
              </a:rPr>
              <a:t>young adult</a:t>
            </a:r>
          </a:p>
        </p:txBody>
      </p:sp>
      <p:sp>
        <p:nvSpPr>
          <p:cNvPr id="29703" name="Rectangle 29702">
            <a:extLst>
              <a:ext uri="{FF2B5EF4-FFF2-40B4-BE49-F238E27FC236}">
                <a16:creationId xmlns:a16="http://schemas.microsoft.com/office/drawing/2014/main" id="{322FC518-CC3D-7490-0544-F12B88414068}"/>
              </a:ext>
            </a:extLst>
          </p:cNvPr>
          <p:cNvSpPr/>
          <p:nvPr/>
        </p:nvSpPr>
        <p:spPr>
          <a:xfrm>
            <a:off x="1487488" y="5229200"/>
            <a:ext cx="360040" cy="14401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4" name="Rectangle 29703">
            <a:extLst>
              <a:ext uri="{FF2B5EF4-FFF2-40B4-BE49-F238E27FC236}">
                <a16:creationId xmlns:a16="http://schemas.microsoft.com/office/drawing/2014/main" id="{CD794564-15D7-4115-F750-478C301DFF51}"/>
              </a:ext>
            </a:extLst>
          </p:cNvPr>
          <p:cNvSpPr/>
          <p:nvPr/>
        </p:nvSpPr>
        <p:spPr>
          <a:xfrm>
            <a:off x="1487488" y="5429497"/>
            <a:ext cx="360040" cy="144016"/>
          </a:xfrm>
          <a:prstGeom prst="rect">
            <a:avLst/>
          </a:prstGeom>
          <a:solidFill>
            <a:srgbClr val="50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20" name="Freeform 29719">
            <a:extLst>
              <a:ext uri="{FF2B5EF4-FFF2-40B4-BE49-F238E27FC236}">
                <a16:creationId xmlns:a16="http://schemas.microsoft.com/office/drawing/2014/main" id="{5FC64A6D-1C0E-9782-C0B8-D3184258A78A}"/>
              </a:ext>
            </a:extLst>
          </p:cNvPr>
          <p:cNvSpPr/>
          <p:nvPr/>
        </p:nvSpPr>
        <p:spPr>
          <a:xfrm>
            <a:off x="2351314" y="1785257"/>
            <a:ext cx="2534195" cy="2908663"/>
          </a:xfrm>
          <a:custGeom>
            <a:avLst/>
            <a:gdLst>
              <a:gd name="connsiteX0" fmla="*/ 104503 w 2534195"/>
              <a:gd name="connsiteY0" fmla="*/ 391886 h 2908663"/>
              <a:gd name="connsiteX1" fmla="*/ 130629 w 2534195"/>
              <a:gd name="connsiteY1" fmla="*/ 627017 h 2908663"/>
              <a:gd name="connsiteX2" fmla="*/ 52252 w 2534195"/>
              <a:gd name="connsiteY2" fmla="*/ 931817 h 2908663"/>
              <a:gd name="connsiteX3" fmla="*/ 139337 w 2534195"/>
              <a:gd name="connsiteY3" fmla="*/ 1184366 h 2908663"/>
              <a:gd name="connsiteX4" fmla="*/ 287383 w 2534195"/>
              <a:gd name="connsiteY4" fmla="*/ 1454332 h 2908663"/>
              <a:gd name="connsiteX5" fmla="*/ 287383 w 2534195"/>
              <a:gd name="connsiteY5" fmla="*/ 1672046 h 2908663"/>
              <a:gd name="connsiteX6" fmla="*/ 26126 w 2534195"/>
              <a:gd name="connsiteY6" fmla="*/ 1820092 h 2908663"/>
              <a:gd name="connsiteX7" fmla="*/ 0 w 2534195"/>
              <a:gd name="connsiteY7" fmla="*/ 2037806 h 2908663"/>
              <a:gd name="connsiteX8" fmla="*/ 444137 w 2534195"/>
              <a:gd name="connsiteY8" fmla="*/ 2299063 h 2908663"/>
              <a:gd name="connsiteX9" fmla="*/ 757646 w 2534195"/>
              <a:gd name="connsiteY9" fmla="*/ 2908663 h 2908663"/>
              <a:gd name="connsiteX10" fmla="*/ 2534195 w 2534195"/>
              <a:gd name="connsiteY10" fmla="*/ 2211977 h 2908663"/>
              <a:gd name="connsiteX11" fmla="*/ 2403566 w 2534195"/>
              <a:gd name="connsiteY11" fmla="*/ 0 h 2908663"/>
              <a:gd name="connsiteX12" fmla="*/ 104503 w 2534195"/>
              <a:gd name="connsiteY12" fmla="*/ 391886 h 29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4195" h="2908663">
                <a:moveTo>
                  <a:pt x="104503" y="391886"/>
                </a:moveTo>
                <a:lnTo>
                  <a:pt x="130629" y="627017"/>
                </a:lnTo>
                <a:lnTo>
                  <a:pt x="52252" y="931817"/>
                </a:lnTo>
                <a:lnTo>
                  <a:pt x="139337" y="1184366"/>
                </a:lnTo>
                <a:lnTo>
                  <a:pt x="287383" y="1454332"/>
                </a:lnTo>
                <a:lnTo>
                  <a:pt x="287383" y="1672046"/>
                </a:lnTo>
                <a:lnTo>
                  <a:pt x="26126" y="1820092"/>
                </a:lnTo>
                <a:lnTo>
                  <a:pt x="0" y="2037806"/>
                </a:lnTo>
                <a:lnTo>
                  <a:pt x="444137" y="2299063"/>
                </a:lnTo>
                <a:lnTo>
                  <a:pt x="757646" y="2908663"/>
                </a:lnTo>
                <a:lnTo>
                  <a:pt x="2534195" y="2211977"/>
                </a:lnTo>
                <a:lnTo>
                  <a:pt x="2403566" y="0"/>
                </a:lnTo>
                <a:lnTo>
                  <a:pt x="104503" y="39188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5" name="TextBox 29704">
            <a:extLst>
              <a:ext uri="{FF2B5EF4-FFF2-40B4-BE49-F238E27FC236}">
                <a16:creationId xmlns:a16="http://schemas.microsoft.com/office/drawing/2014/main" id="{5A7367BB-5A0C-50E1-A031-51796BF0B0E1}"/>
              </a:ext>
            </a:extLst>
          </p:cNvPr>
          <p:cNvSpPr txBox="1"/>
          <p:nvPr/>
        </p:nvSpPr>
        <p:spPr>
          <a:xfrm>
            <a:off x="2711624" y="2194992"/>
            <a:ext cx="1656184"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Brain tumour (gliomas)</a:t>
            </a:r>
          </a:p>
        </p:txBody>
      </p:sp>
      <p:cxnSp>
        <p:nvCxnSpPr>
          <p:cNvPr id="29707" name="Straight Connector 29706">
            <a:extLst>
              <a:ext uri="{FF2B5EF4-FFF2-40B4-BE49-F238E27FC236}">
                <a16:creationId xmlns:a16="http://schemas.microsoft.com/office/drawing/2014/main" id="{D2660CAB-2166-6D5C-BE0C-D12D9C3A244C}"/>
              </a:ext>
            </a:extLst>
          </p:cNvPr>
          <p:cNvCxnSpPr>
            <a:cxnSpLocks/>
          </p:cNvCxnSpPr>
          <p:nvPr/>
        </p:nvCxnSpPr>
        <p:spPr>
          <a:xfrm flipH="1">
            <a:off x="2115865" y="2261766"/>
            <a:ext cx="756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9708" name="Straight Connector 29707">
            <a:extLst>
              <a:ext uri="{FF2B5EF4-FFF2-40B4-BE49-F238E27FC236}">
                <a16:creationId xmlns:a16="http://schemas.microsoft.com/office/drawing/2014/main" id="{D6788B50-5CB2-DFF4-2393-C0808F5C9E1A}"/>
              </a:ext>
            </a:extLst>
          </p:cNvPr>
          <p:cNvCxnSpPr>
            <a:cxnSpLocks/>
          </p:cNvCxnSpPr>
          <p:nvPr/>
        </p:nvCxnSpPr>
        <p:spPr>
          <a:xfrm flipH="1">
            <a:off x="2115865" y="2664991"/>
            <a:ext cx="1260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0" name="TextBox 29709">
            <a:extLst>
              <a:ext uri="{FF2B5EF4-FFF2-40B4-BE49-F238E27FC236}">
                <a16:creationId xmlns:a16="http://schemas.microsoft.com/office/drawing/2014/main" id="{0919E853-302B-4A07-8B9D-F33F92275336}"/>
              </a:ext>
            </a:extLst>
          </p:cNvPr>
          <p:cNvSpPr txBox="1"/>
          <p:nvPr/>
        </p:nvSpPr>
        <p:spPr>
          <a:xfrm>
            <a:off x="2711624" y="2584905"/>
            <a:ext cx="1656184"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Thyroid cancer</a:t>
            </a:r>
          </a:p>
        </p:txBody>
      </p:sp>
      <p:cxnSp>
        <p:nvCxnSpPr>
          <p:cNvPr id="29711" name="Straight Connector 29710">
            <a:extLst>
              <a:ext uri="{FF2B5EF4-FFF2-40B4-BE49-F238E27FC236}">
                <a16:creationId xmlns:a16="http://schemas.microsoft.com/office/drawing/2014/main" id="{7EA82C4C-5629-D957-75E7-A33C62B88E7B}"/>
              </a:ext>
            </a:extLst>
          </p:cNvPr>
          <p:cNvCxnSpPr>
            <a:cxnSpLocks/>
          </p:cNvCxnSpPr>
          <p:nvPr/>
        </p:nvCxnSpPr>
        <p:spPr>
          <a:xfrm flipH="1">
            <a:off x="2319065" y="2906291"/>
            <a:ext cx="648000"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3" name="TextBox 29712">
            <a:extLst>
              <a:ext uri="{FF2B5EF4-FFF2-40B4-BE49-F238E27FC236}">
                <a16:creationId xmlns:a16="http://schemas.microsoft.com/office/drawing/2014/main" id="{31F94DAE-11E5-7BF5-65B4-1B4670890170}"/>
              </a:ext>
            </a:extLst>
          </p:cNvPr>
          <p:cNvSpPr txBox="1"/>
          <p:nvPr/>
        </p:nvSpPr>
        <p:spPr>
          <a:xfrm>
            <a:off x="2711624" y="2822575"/>
            <a:ext cx="1656184" cy="153888"/>
          </a:xfrm>
          <a:prstGeom prst="rect">
            <a:avLst/>
          </a:prstGeom>
          <a:noFill/>
        </p:spPr>
        <p:txBody>
          <a:bodyPr wrap="square" lIns="0" tIns="0" rIns="0" bIns="0" rtlCol="0">
            <a:spAutoFit/>
          </a:bodyPr>
          <a:lstStyle/>
          <a:p>
            <a:pPr algn="r"/>
            <a:r>
              <a:rPr lang="en-GB" sz="1000" b="1" dirty="0">
                <a:solidFill>
                  <a:srgbClr val="7030A0"/>
                </a:solidFill>
                <a:latin typeface="Arial" panose="020B0604020202020204" pitchFamily="34" charset="0"/>
                <a:ea typeface="Aileron" charset="0"/>
                <a:cs typeface="Arial" panose="020B0604020202020204" pitchFamily="34" charset="0"/>
              </a:rPr>
              <a:t>Infantile fibrosarcoma</a:t>
            </a:r>
          </a:p>
        </p:txBody>
      </p:sp>
      <p:cxnSp>
        <p:nvCxnSpPr>
          <p:cNvPr id="29714" name="Straight Connector 29713">
            <a:extLst>
              <a:ext uri="{FF2B5EF4-FFF2-40B4-BE49-F238E27FC236}">
                <a16:creationId xmlns:a16="http://schemas.microsoft.com/office/drawing/2014/main" id="{BD03A217-CE15-B592-FAF8-2AF4A37D709E}"/>
              </a:ext>
            </a:extLst>
          </p:cNvPr>
          <p:cNvCxnSpPr>
            <a:cxnSpLocks/>
          </p:cNvCxnSpPr>
          <p:nvPr/>
        </p:nvCxnSpPr>
        <p:spPr>
          <a:xfrm flipH="1">
            <a:off x="2484165" y="3163466"/>
            <a:ext cx="1188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5" name="TextBox 29714">
            <a:extLst>
              <a:ext uri="{FF2B5EF4-FFF2-40B4-BE49-F238E27FC236}">
                <a16:creationId xmlns:a16="http://schemas.microsoft.com/office/drawing/2014/main" id="{4C56E6BD-C74C-1773-FB38-B02E597299CC}"/>
              </a:ext>
            </a:extLst>
          </p:cNvPr>
          <p:cNvSpPr txBox="1"/>
          <p:nvPr/>
        </p:nvSpPr>
        <p:spPr>
          <a:xfrm>
            <a:off x="3503712" y="3068960"/>
            <a:ext cx="864096"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Melanoma</a:t>
            </a:r>
          </a:p>
        </p:txBody>
      </p:sp>
      <p:sp>
        <p:nvSpPr>
          <p:cNvPr id="29716" name="TextBox 29715">
            <a:extLst>
              <a:ext uri="{FF2B5EF4-FFF2-40B4-BE49-F238E27FC236}">
                <a16:creationId xmlns:a16="http://schemas.microsoft.com/office/drawing/2014/main" id="{F74F1D4F-3A4D-864C-B33F-E0BB432F96AE}"/>
              </a:ext>
            </a:extLst>
          </p:cNvPr>
          <p:cNvSpPr txBox="1"/>
          <p:nvPr/>
        </p:nvSpPr>
        <p:spPr>
          <a:xfrm>
            <a:off x="2711624" y="3310632"/>
            <a:ext cx="1656184" cy="307777"/>
          </a:xfrm>
          <a:prstGeom prst="rect">
            <a:avLst/>
          </a:prstGeom>
          <a:noFill/>
        </p:spPr>
        <p:txBody>
          <a:bodyPr wrap="square" lIns="0" tIns="0" rIns="0" bIns="0" rtlCol="0">
            <a:spAutoFit/>
          </a:bodyPr>
          <a:lstStyle/>
          <a:p>
            <a:pPr algn="r"/>
            <a:r>
              <a:rPr lang="en-GB" sz="1000" b="1" dirty="0">
                <a:solidFill>
                  <a:srgbClr val="7030A0"/>
                </a:solidFill>
                <a:latin typeface="Arial" panose="020B0604020202020204" pitchFamily="34" charset="0"/>
                <a:ea typeface="Aileron" charset="0"/>
                <a:cs typeface="Arial" panose="020B0604020202020204" pitchFamily="34" charset="0"/>
              </a:rPr>
              <a:t>Congenital mesoblastic</a:t>
            </a:r>
            <a:br>
              <a:rPr lang="en-GB" sz="1000" b="1" dirty="0">
                <a:solidFill>
                  <a:srgbClr val="7030A0"/>
                </a:solidFill>
                <a:latin typeface="Arial" panose="020B0604020202020204" pitchFamily="34" charset="0"/>
                <a:ea typeface="Aileron" charset="0"/>
                <a:cs typeface="Arial" panose="020B0604020202020204" pitchFamily="34" charset="0"/>
              </a:rPr>
            </a:br>
            <a:r>
              <a:rPr lang="en-GB" sz="1000" b="1" dirty="0">
                <a:solidFill>
                  <a:srgbClr val="7030A0"/>
                </a:solidFill>
                <a:latin typeface="Arial" panose="020B0604020202020204" pitchFamily="34" charset="0"/>
                <a:ea typeface="Aileron" charset="0"/>
                <a:cs typeface="Arial" panose="020B0604020202020204" pitchFamily="34" charset="0"/>
              </a:rPr>
              <a:t>nephroma</a:t>
            </a:r>
          </a:p>
        </p:txBody>
      </p:sp>
      <p:cxnSp>
        <p:nvCxnSpPr>
          <p:cNvPr id="29717" name="Straight Connector 29716">
            <a:extLst>
              <a:ext uri="{FF2B5EF4-FFF2-40B4-BE49-F238E27FC236}">
                <a16:creationId xmlns:a16="http://schemas.microsoft.com/office/drawing/2014/main" id="{D351302E-45F8-8DA3-E7BA-ADBF8129EAF7}"/>
              </a:ext>
            </a:extLst>
          </p:cNvPr>
          <p:cNvCxnSpPr>
            <a:cxnSpLocks/>
          </p:cNvCxnSpPr>
          <p:nvPr/>
        </p:nvCxnSpPr>
        <p:spPr>
          <a:xfrm flipH="1">
            <a:off x="2207568" y="3392066"/>
            <a:ext cx="648000"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8" name="TextBox 29717">
            <a:extLst>
              <a:ext uri="{FF2B5EF4-FFF2-40B4-BE49-F238E27FC236}">
                <a16:creationId xmlns:a16="http://schemas.microsoft.com/office/drawing/2014/main" id="{F3AF9C37-6D74-CE23-E61A-05B67B374DED}"/>
              </a:ext>
            </a:extLst>
          </p:cNvPr>
          <p:cNvSpPr txBox="1"/>
          <p:nvPr/>
        </p:nvSpPr>
        <p:spPr>
          <a:xfrm>
            <a:off x="3503712" y="3662685"/>
            <a:ext cx="864096"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Sarcoma</a:t>
            </a:r>
          </a:p>
        </p:txBody>
      </p:sp>
      <p:cxnSp>
        <p:nvCxnSpPr>
          <p:cNvPr id="29719" name="Straight Connector 29718">
            <a:extLst>
              <a:ext uri="{FF2B5EF4-FFF2-40B4-BE49-F238E27FC236}">
                <a16:creationId xmlns:a16="http://schemas.microsoft.com/office/drawing/2014/main" id="{2A1C851B-780E-56F7-A42E-BE3D03CBE891}"/>
              </a:ext>
            </a:extLst>
          </p:cNvPr>
          <p:cNvCxnSpPr>
            <a:cxnSpLocks/>
          </p:cNvCxnSpPr>
          <p:nvPr/>
        </p:nvCxnSpPr>
        <p:spPr>
          <a:xfrm flipH="1">
            <a:off x="2279576" y="3754016"/>
            <a:ext cx="1440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D614B2BA-87E2-CD20-6C6D-BD7376E47960}"/>
              </a:ext>
            </a:extLst>
          </p:cNvPr>
          <p:cNvSpPr/>
          <p:nvPr/>
        </p:nvSpPr>
        <p:spPr>
          <a:xfrm>
            <a:off x="5735960" y="2261766"/>
            <a:ext cx="1765027" cy="24723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408435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295D-7F89-968E-3747-6A591A10A5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D0D635-79F4-FCF0-C682-241CC1709A3A}"/>
              </a:ext>
            </a:extLst>
          </p:cNvPr>
          <p:cNvSpPr>
            <a:spLocks noGrp="1"/>
          </p:cNvSpPr>
          <p:nvPr>
            <p:ph type="title"/>
          </p:nvPr>
        </p:nvSpPr>
        <p:spPr/>
        <p:txBody>
          <a:bodyPr>
            <a:normAutofit/>
          </a:bodyPr>
          <a:lstStyle/>
          <a:p>
            <a:r>
              <a:rPr lang="en-GB" sz="2400" i="1" dirty="0"/>
              <a:t>NTRK</a:t>
            </a:r>
            <a:r>
              <a:rPr lang="en-GB" sz="2400" dirty="0"/>
              <a:t> gene fusions are oncogenic drivers found in a variety of solid tumours</a:t>
            </a:r>
            <a:endParaRPr lang="en-GB" sz="2400" i="1" dirty="0"/>
          </a:p>
        </p:txBody>
      </p:sp>
      <p:sp>
        <p:nvSpPr>
          <p:cNvPr id="5" name="Content Placeholder 4">
            <a:extLst>
              <a:ext uri="{FF2B5EF4-FFF2-40B4-BE49-F238E27FC236}">
                <a16:creationId xmlns:a16="http://schemas.microsoft.com/office/drawing/2014/main" id="{16B70E31-A237-10A8-FF90-1AF3D29C1D05}"/>
              </a:ext>
            </a:extLst>
          </p:cNvPr>
          <p:cNvSpPr>
            <a:spLocks noGrp="1"/>
          </p:cNvSpPr>
          <p:nvPr>
            <p:ph sz="quarter" idx="15"/>
          </p:nvPr>
        </p:nvSpPr>
        <p:spPr/>
        <p:txBody>
          <a:bodyPr anchor="b" anchorCtr="0"/>
          <a:lstStyle/>
          <a:p>
            <a:r>
              <a:rPr lang="en-GB" noProof="0" dirty="0">
                <a:solidFill>
                  <a:schemeClr val="tx2"/>
                </a:solidFill>
              </a:rPr>
              <a:t>RTK, receptor tyrosine kinase</a:t>
            </a:r>
          </a:p>
          <a:p>
            <a:r>
              <a:rPr lang="en-GB" noProof="0" dirty="0">
                <a:solidFill>
                  <a:schemeClr val="tx2"/>
                </a:solidFill>
              </a:rPr>
              <a:t>1. Cocco E, et al. Nat Rev Clin Oncol. 2018;15:731-47</a:t>
            </a:r>
            <a:r>
              <a:rPr lang="en-GB" dirty="0">
                <a:solidFill>
                  <a:schemeClr val="tx2"/>
                </a:solidFill>
              </a:rPr>
              <a:t>; 2. </a:t>
            </a:r>
            <a:r>
              <a:rPr lang="en-GB" dirty="0" err="1">
                <a:solidFill>
                  <a:schemeClr val="tx2"/>
                </a:solidFill>
              </a:rPr>
              <a:t>Amatu</a:t>
            </a:r>
            <a:r>
              <a:rPr lang="en-GB" dirty="0">
                <a:solidFill>
                  <a:schemeClr val="tx2"/>
                </a:solidFill>
              </a:rPr>
              <a:t> A, et al. ESMO Open. 2016;1(2):e000023 </a:t>
            </a:r>
            <a:endParaRPr lang="en-GB" noProof="0" dirty="0">
              <a:solidFill>
                <a:schemeClr val="tx2"/>
              </a:solidFill>
            </a:endParaRPr>
          </a:p>
        </p:txBody>
      </p:sp>
      <p:sp>
        <p:nvSpPr>
          <p:cNvPr id="6" name="Slide Number Placeholder 5">
            <a:extLst>
              <a:ext uri="{FF2B5EF4-FFF2-40B4-BE49-F238E27FC236}">
                <a16:creationId xmlns:a16="http://schemas.microsoft.com/office/drawing/2014/main" id="{68186EB7-684A-11F0-FACE-0293CDC023ED}"/>
              </a:ext>
            </a:extLst>
          </p:cNvPr>
          <p:cNvSpPr>
            <a:spLocks noGrp="1"/>
          </p:cNvSpPr>
          <p:nvPr>
            <p:ph type="sldNum" sz="quarter" idx="4"/>
          </p:nvPr>
        </p:nvSpPr>
        <p:spPr/>
        <p:txBody>
          <a:bodyPr/>
          <a:lstStyle/>
          <a:p>
            <a:fld id="{FCE43C0F-8A7B-3A4B-9DB5-B3472E36E833}" type="slidenum">
              <a:rPr lang="en-GB" noProof="0" smtClean="0"/>
              <a:pPr/>
              <a:t>9</a:t>
            </a:fld>
            <a:endParaRPr lang="en-GB" noProof="0" dirty="0"/>
          </a:p>
        </p:txBody>
      </p:sp>
      <p:sp>
        <p:nvSpPr>
          <p:cNvPr id="7" name="TextBox 6">
            <a:extLst>
              <a:ext uri="{FF2B5EF4-FFF2-40B4-BE49-F238E27FC236}">
                <a16:creationId xmlns:a16="http://schemas.microsoft.com/office/drawing/2014/main" id="{328AFD68-36AC-A9EF-5D9C-DAFE4209D010}"/>
              </a:ext>
            </a:extLst>
          </p:cNvPr>
          <p:cNvSpPr txBox="1"/>
          <p:nvPr/>
        </p:nvSpPr>
        <p:spPr>
          <a:xfrm>
            <a:off x="3863752" y="5982295"/>
            <a:ext cx="1700634" cy="241980"/>
          </a:xfrm>
          <a:prstGeom prst="rect">
            <a:avLst/>
          </a:prstGeom>
          <a:solidFill>
            <a:schemeClr val="bg1"/>
          </a:solidFill>
        </p:spPr>
        <p:txBody>
          <a:bodyPr wrap="square" lIns="36000" tIns="36000" rIns="36000" bIns="36000" rtlCol="0">
            <a:spAutoFit/>
          </a:bodyPr>
          <a:lstStyle/>
          <a:p>
            <a:pPr algn="ctr"/>
            <a:r>
              <a:rPr lang="en-GB" sz="1100" noProof="0" dirty="0">
                <a:latin typeface="Arial" panose="020B0604020202020204" pitchFamily="34" charset="0"/>
                <a:ea typeface="Aileron" charset="0"/>
                <a:cs typeface="Arial" panose="020B0604020202020204" pitchFamily="34" charset="0"/>
              </a:rPr>
              <a:t>5′ upstream gene partner</a:t>
            </a:r>
          </a:p>
        </p:txBody>
      </p:sp>
      <p:sp>
        <p:nvSpPr>
          <p:cNvPr id="8" name="TextBox 7">
            <a:extLst>
              <a:ext uri="{FF2B5EF4-FFF2-40B4-BE49-F238E27FC236}">
                <a16:creationId xmlns:a16="http://schemas.microsoft.com/office/drawing/2014/main" id="{E9022559-6B46-993A-A719-560DF4876407}"/>
              </a:ext>
            </a:extLst>
          </p:cNvPr>
          <p:cNvSpPr txBox="1"/>
          <p:nvPr/>
        </p:nvSpPr>
        <p:spPr>
          <a:xfrm>
            <a:off x="6456040" y="5982295"/>
            <a:ext cx="2013148" cy="241980"/>
          </a:xfrm>
          <a:prstGeom prst="rect">
            <a:avLst/>
          </a:prstGeom>
          <a:solidFill>
            <a:schemeClr val="bg1"/>
          </a:solidFill>
        </p:spPr>
        <p:txBody>
          <a:bodyPr wrap="square" lIns="36000" tIns="36000" rIns="36000" bIns="36000" rtlCol="0">
            <a:spAutoFit/>
          </a:bodyPr>
          <a:lstStyle/>
          <a:p>
            <a:pPr algn="ctr"/>
            <a:r>
              <a:rPr lang="en-GB" sz="1100" noProof="0" dirty="0">
                <a:latin typeface="Arial" panose="020B0604020202020204" pitchFamily="34" charset="0"/>
                <a:ea typeface="Aileron" charset="0"/>
                <a:cs typeface="Arial" panose="020B0604020202020204" pitchFamily="34" charset="0"/>
              </a:rPr>
              <a:t>3′ </a:t>
            </a:r>
            <a:r>
              <a:rPr lang="en-GB" sz="1100" i="1" noProof="0" dirty="0">
                <a:latin typeface="Arial" panose="020B0604020202020204" pitchFamily="34" charset="0"/>
                <a:ea typeface="Aileron" charset="0"/>
                <a:cs typeface="Arial" panose="020B0604020202020204" pitchFamily="34" charset="0"/>
              </a:rPr>
              <a:t>NTRK1</a:t>
            </a:r>
            <a:r>
              <a:rPr lang="en-GB" sz="1100" noProof="0" dirty="0">
                <a:latin typeface="Arial" panose="020B0604020202020204" pitchFamily="34" charset="0"/>
                <a:ea typeface="Aileron" charset="0"/>
                <a:cs typeface="Arial" panose="020B0604020202020204" pitchFamily="34" charset="0"/>
              </a:rPr>
              <a:t>, </a:t>
            </a:r>
            <a:r>
              <a:rPr lang="en-GB" sz="1100" i="1" noProof="0" dirty="0">
                <a:latin typeface="Arial" panose="020B0604020202020204" pitchFamily="34" charset="0"/>
                <a:ea typeface="Aileron" charset="0"/>
                <a:cs typeface="Arial" panose="020B0604020202020204" pitchFamily="34" charset="0"/>
              </a:rPr>
              <a:t>NTRK2</a:t>
            </a:r>
            <a:r>
              <a:rPr lang="en-GB" sz="1100" noProof="0" dirty="0">
                <a:latin typeface="Arial" panose="020B0604020202020204" pitchFamily="34" charset="0"/>
                <a:ea typeface="Aileron" charset="0"/>
                <a:cs typeface="Arial" panose="020B0604020202020204" pitchFamily="34" charset="0"/>
              </a:rPr>
              <a:t> or </a:t>
            </a:r>
            <a:r>
              <a:rPr lang="en-GB" sz="1100" i="1" noProof="0" dirty="0">
                <a:latin typeface="Arial" panose="020B0604020202020204" pitchFamily="34" charset="0"/>
                <a:ea typeface="Aileron" charset="0"/>
                <a:cs typeface="Arial" panose="020B0604020202020204" pitchFamily="34" charset="0"/>
              </a:rPr>
              <a:t>NTRK3</a:t>
            </a:r>
          </a:p>
        </p:txBody>
      </p:sp>
      <p:sp>
        <p:nvSpPr>
          <p:cNvPr id="9" name="TextBox 8">
            <a:extLst>
              <a:ext uri="{FF2B5EF4-FFF2-40B4-BE49-F238E27FC236}">
                <a16:creationId xmlns:a16="http://schemas.microsoft.com/office/drawing/2014/main" id="{C4E0B0CC-B69E-D2C2-67F2-41CB916900BF}"/>
              </a:ext>
            </a:extLst>
          </p:cNvPr>
          <p:cNvSpPr txBox="1"/>
          <p:nvPr/>
        </p:nvSpPr>
        <p:spPr>
          <a:xfrm>
            <a:off x="4655840" y="4509120"/>
            <a:ext cx="2738893" cy="334313"/>
          </a:xfrm>
          <a:prstGeom prst="rect">
            <a:avLst/>
          </a:prstGeom>
          <a:solidFill>
            <a:schemeClr val="bg1"/>
          </a:solidFill>
        </p:spPr>
        <p:txBody>
          <a:bodyPr wrap="square" lIns="36000" tIns="36000" rIns="36000" bIns="36000" rtlCol="0">
            <a:spAutoFit/>
          </a:bodyPr>
          <a:lstStyle/>
          <a:p>
            <a:pPr algn="ctr"/>
            <a:r>
              <a:rPr lang="en-GB" sz="1700" i="1" noProof="0" dirty="0">
                <a:latin typeface="Arial" panose="020B0604020202020204" pitchFamily="34" charset="0"/>
                <a:ea typeface="Aileron" charset="0"/>
                <a:cs typeface="Arial" panose="020B0604020202020204" pitchFamily="34" charset="0"/>
              </a:rPr>
              <a:t>NTRK</a:t>
            </a:r>
            <a:r>
              <a:rPr lang="en-GB" sz="1700" noProof="0" dirty="0">
                <a:latin typeface="Arial" panose="020B0604020202020204" pitchFamily="34" charset="0"/>
                <a:ea typeface="Aileron" charset="0"/>
                <a:cs typeface="Arial" panose="020B0604020202020204" pitchFamily="34" charset="0"/>
              </a:rPr>
              <a:t> Gene Fusions</a:t>
            </a:r>
          </a:p>
        </p:txBody>
      </p:sp>
      <p:pic>
        <p:nvPicPr>
          <p:cNvPr id="13" name="Graphic 12">
            <a:extLst>
              <a:ext uri="{FF2B5EF4-FFF2-40B4-BE49-F238E27FC236}">
                <a16:creationId xmlns:a16="http://schemas.microsoft.com/office/drawing/2014/main" id="{EE28E3E5-27E1-7121-CCEE-6094BF823F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43672" y="4781400"/>
            <a:ext cx="5904656" cy="1383904"/>
          </a:xfrm>
          <a:prstGeom prst="rect">
            <a:avLst/>
          </a:prstGeom>
        </p:spPr>
      </p:pic>
      <p:grpSp>
        <p:nvGrpSpPr>
          <p:cNvPr id="14" name="Group 13">
            <a:extLst>
              <a:ext uri="{FF2B5EF4-FFF2-40B4-BE49-F238E27FC236}">
                <a16:creationId xmlns:a16="http://schemas.microsoft.com/office/drawing/2014/main" id="{4C518886-DD84-BB0F-60F2-64D57D777896}"/>
              </a:ext>
            </a:extLst>
          </p:cNvPr>
          <p:cNvGrpSpPr/>
          <p:nvPr/>
        </p:nvGrpSpPr>
        <p:grpSpPr>
          <a:xfrm>
            <a:off x="514656" y="1331649"/>
            <a:ext cx="11162688" cy="2880320"/>
            <a:chOff x="12721782" y="1998953"/>
            <a:chExt cx="8930150" cy="2304256"/>
          </a:xfrm>
        </p:grpSpPr>
        <p:sp>
          <p:nvSpPr>
            <p:cNvPr id="15" name="Arrow: Chevron 14">
              <a:extLst>
                <a:ext uri="{FF2B5EF4-FFF2-40B4-BE49-F238E27FC236}">
                  <a16:creationId xmlns:a16="http://schemas.microsoft.com/office/drawing/2014/main" id="{83D97413-7BF0-EC63-443D-03EAB20765B8}"/>
                </a:ext>
              </a:extLst>
            </p:cNvPr>
            <p:cNvSpPr/>
            <p:nvPr/>
          </p:nvSpPr>
          <p:spPr>
            <a:xfrm>
              <a:off x="12721782" y="1998953"/>
              <a:ext cx="2629952" cy="101516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1600" i="1" noProof="0" dirty="0">
                  <a:solidFill>
                    <a:schemeClr val="bg1"/>
                  </a:solidFill>
                  <a:latin typeface="Arial" panose="020B0604020202020204" pitchFamily="34" charset="0"/>
                  <a:cs typeface="Arial" panose="020B0604020202020204" pitchFamily="34" charset="0"/>
                </a:rPr>
                <a:t>NTRK1, NTRK2, NTRK3 genes</a:t>
              </a:r>
              <a:r>
                <a:rPr lang="en-GB" sz="1600" noProof="0" dirty="0">
                  <a:solidFill>
                    <a:schemeClr val="bg1"/>
                  </a:solidFill>
                  <a:latin typeface="Arial" panose="020B0604020202020204" pitchFamily="34" charset="0"/>
                  <a:cs typeface="Arial" panose="020B0604020202020204" pitchFamily="34" charset="0"/>
                </a:rPr>
                <a:t> encode the TrkA, TrkB, and TrkC RTKs</a:t>
              </a:r>
            </a:p>
            <a:p>
              <a:endParaRPr lang="en-GB" sz="1600" noProof="0" dirty="0">
                <a:solidFill>
                  <a:schemeClr val="bg1"/>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50DAB114-D325-E18D-AD5F-96CCA68767A8}"/>
                </a:ext>
              </a:extLst>
            </p:cNvPr>
            <p:cNvSpPr/>
            <p:nvPr/>
          </p:nvSpPr>
          <p:spPr>
            <a:xfrm>
              <a:off x="13423103" y="3288048"/>
              <a:ext cx="2220848" cy="1015161"/>
            </a:xfrm>
            <a:custGeom>
              <a:avLst/>
              <a:gdLst>
                <a:gd name="csX0" fmla="*/ 0 w 2220848"/>
                <a:gd name="csY0" fmla="*/ 101516 h 1015161"/>
                <a:gd name="csX1" fmla="*/ 101516 w 2220848"/>
                <a:gd name="csY1" fmla="*/ 0 h 1015161"/>
                <a:gd name="csX2" fmla="*/ 2119332 w 2220848"/>
                <a:gd name="csY2" fmla="*/ 0 h 1015161"/>
                <a:gd name="csX3" fmla="*/ 2220848 w 2220848"/>
                <a:gd name="csY3" fmla="*/ 101516 h 1015161"/>
                <a:gd name="csX4" fmla="*/ 2220848 w 2220848"/>
                <a:gd name="csY4" fmla="*/ 913645 h 1015161"/>
                <a:gd name="csX5" fmla="*/ 2119332 w 2220848"/>
                <a:gd name="csY5" fmla="*/ 1015161 h 1015161"/>
                <a:gd name="csX6" fmla="*/ 101516 w 2220848"/>
                <a:gd name="csY6" fmla="*/ 1015161 h 1015161"/>
                <a:gd name="csX7" fmla="*/ 0 w 2220848"/>
                <a:gd name="csY7" fmla="*/ 913645 h 1015161"/>
                <a:gd name="csX8" fmla="*/ 0 w 2220848"/>
                <a:gd name="csY8" fmla="*/ 101516 h 1015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20848" h="1015161">
                  <a:moveTo>
                    <a:pt x="0" y="101516"/>
                  </a:moveTo>
                  <a:cubicBezTo>
                    <a:pt x="0" y="45450"/>
                    <a:pt x="45450" y="0"/>
                    <a:pt x="101516" y="0"/>
                  </a:cubicBezTo>
                  <a:lnTo>
                    <a:pt x="2119332" y="0"/>
                  </a:lnTo>
                  <a:cubicBezTo>
                    <a:pt x="2175398" y="0"/>
                    <a:pt x="2220848" y="45450"/>
                    <a:pt x="2220848" y="101516"/>
                  </a:cubicBezTo>
                  <a:lnTo>
                    <a:pt x="2220848" y="913645"/>
                  </a:lnTo>
                  <a:cubicBezTo>
                    <a:pt x="2220848" y="969711"/>
                    <a:pt x="2175398" y="1015161"/>
                    <a:pt x="2119332" y="1015161"/>
                  </a:cubicBezTo>
                  <a:lnTo>
                    <a:pt x="101516" y="1015161"/>
                  </a:lnTo>
                  <a:cubicBezTo>
                    <a:pt x="45450" y="1015161"/>
                    <a:pt x="0" y="969711"/>
                    <a:pt x="0" y="913645"/>
                  </a:cubicBezTo>
                  <a:lnTo>
                    <a:pt x="0" y="101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741" tIns="93741" rIns="93741" bIns="93741" numCol="1" spcCol="1270" anchor="t" anchorCtr="0">
              <a:noAutofit/>
            </a:bodyPr>
            <a:lstStyle/>
            <a:p>
              <a:pPr marL="171450" lvl="1" indent="-171450" defTabSz="400050">
                <a:lnSpc>
                  <a:spcPct val="90000"/>
                </a:lnSpc>
                <a:spcBef>
                  <a:spcPct val="0"/>
                </a:spcBef>
                <a:spcAft>
                  <a:spcPct val="350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Key roles in embryonic nervous system development</a:t>
              </a:r>
            </a:p>
            <a:p>
              <a:pPr marL="171450" lvl="1" indent="-171450" defTabSz="400050">
                <a:lnSpc>
                  <a:spcPct val="90000"/>
                </a:lnSpc>
                <a:spcBef>
                  <a:spcPct val="0"/>
                </a:spcBef>
                <a:spcAft>
                  <a:spcPct val="350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Limited expression in adult tissues</a:t>
              </a:r>
            </a:p>
          </p:txBody>
        </p:sp>
        <p:sp>
          <p:nvSpPr>
            <p:cNvPr id="17" name="Arrow: Chevron 16">
              <a:extLst>
                <a:ext uri="{FF2B5EF4-FFF2-40B4-BE49-F238E27FC236}">
                  <a16:creationId xmlns:a16="http://schemas.microsoft.com/office/drawing/2014/main" id="{85078D8A-109D-D8E9-AE59-6D29289B2B51}"/>
                </a:ext>
              </a:extLst>
            </p:cNvPr>
            <p:cNvSpPr/>
            <p:nvPr/>
          </p:nvSpPr>
          <p:spPr>
            <a:xfrm>
              <a:off x="15725773" y="1998953"/>
              <a:ext cx="2629952" cy="101516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1600" i="1" noProof="0" dirty="0">
                  <a:latin typeface="Arial" panose="020B0604020202020204" pitchFamily="34" charset="0"/>
                  <a:cs typeface="Arial" panose="020B0604020202020204" pitchFamily="34" charset="0"/>
                </a:rPr>
                <a:t>NTRK</a:t>
              </a:r>
              <a:r>
                <a:rPr lang="en-GB" sz="1600" noProof="0" dirty="0">
                  <a:latin typeface="Arial" panose="020B0604020202020204" pitchFamily="34" charset="0"/>
                  <a:cs typeface="Arial" panose="020B0604020202020204" pitchFamily="34" charset="0"/>
                </a:rPr>
                <a:t> gene fusions arise from chromosomal rearrangements</a:t>
              </a:r>
            </a:p>
          </p:txBody>
        </p:sp>
        <p:sp>
          <p:nvSpPr>
            <p:cNvPr id="18" name="Freeform: Shape 17">
              <a:extLst>
                <a:ext uri="{FF2B5EF4-FFF2-40B4-BE49-F238E27FC236}">
                  <a16:creationId xmlns:a16="http://schemas.microsoft.com/office/drawing/2014/main" id="{93E025DF-8418-1121-7384-4875C9644C0E}"/>
                </a:ext>
              </a:extLst>
            </p:cNvPr>
            <p:cNvSpPr/>
            <p:nvPr/>
          </p:nvSpPr>
          <p:spPr>
            <a:xfrm>
              <a:off x="16427093" y="3288048"/>
              <a:ext cx="2220848" cy="1015161"/>
            </a:xfrm>
            <a:custGeom>
              <a:avLst/>
              <a:gdLst>
                <a:gd name="csX0" fmla="*/ 0 w 2220848"/>
                <a:gd name="csY0" fmla="*/ 101516 h 1015161"/>
                <a:gd name="csX1" fmla="*/ 101516 w 2220848"/>
                <a:gd name="csY1" fmla="*/ 0 h 1015161"/>
                <a:gd name="csX2" fmla="*/ 2119332 w 2220848"/>
                <a:gd name="csY2" fmla="*/ 0 h 1015161"/>
                <a:gd name="csX3" fmla="*/ 2220848 w 2220848"/>
                <a:gd name="csY3" fmla="*/ 101516 h 1015161"/>
                <a:gd name="csX4" fmla="*/ 2220848 w 2220848"/>
                <a:gd name="csY4" fmla="*/ 913645 h 1015161"/>
                <a:gd name="csX5" fmla="*/ 2119332 w 2220848"/>
                <a:gd name="csY5" fmla="*/ 1015161 h 1015161"/>
                <a:gd name="csX6" fmla="*/ 101516 w 2220848"/>
                <a:gd name="csY6" fmla="*/ 1015161 h 1015161"/>
                <a:gd name="csX7" fmla="*/ 0 w 2220848"/>
                <a:gd name="csY7" fmla="*/ 913645 h 1015161"/>
                <a:gd name="csX8" fmla="*/ 0 w 2220848"/>
                <a:gd name="csY8" fmla="*/ 101516 h 1015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20848" h="1015161">
                  <a:moveTo>
                    <a:pt x="0" y="101516"/>
                  </a:moveTo>
                  <a:cubicBezTo>
                    <a:pt x="0" y="45450"/>
                    <a:pt x="45450" y="0"/>
                    <a:pt x="101516" y="0"/>
                  </a:cubicBezTo>
                  <a:lnTo>
                    <a:pt x="2119332" y="0"/>
                  </a:lnTo>
                  <a:cubicBezTo>
                    <a:pt x="2175398" y="0"/>
                    <a:pt x="2220848" y="45450"/>
                    <a:pt x="2220848" y="101516"/>
                  </a:cubicBezTo>
                  <a:lnTo>
                    <a:pt x="2220848" y="913645"/>
                  </a:lnTo>
                  <a:cubicBezTo>
                    <a:pt x="2220848" y="969711"/>
                    <a:pt x="2175398" y="1015161"/>
                    <a:pt x="2119332" y="1015161"/>
                  </a:cubicBezTo>
                  <a:lnTo>
                    <a:pt x="101516" y="1015161"/>
                  </a:lnTo>
                  <a:cubicBezTo>
                    <a:pt x="45450" y="1015161"/>
                    <a:pt x="0" y="969711"/>
                    <a:pt x="0" y="913645"/>
                  </a:cubicBezTo>
                  <a:lnTo>
                    <a:pt x="0" y="101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741" tIns="93741" rIns="93741" bIns="93741" numCol="1" spcCol="1270" anchor="t" anchorCtr="0">
              <a:noAutofit/>
            </a:bodyPr>
            <a:lstStyle/>
            <a:p>
              <a:pPr marL="171450" indent="-171450" defTabSz="400050">
                <a:lnSpc>
                  <a:spcPct val="90000"/>
                </a:lnSpc>
                <a:spcBef>
                  <a:spcPct val="0"/>
                </a:spcBef>
                <a:spcAft>
                  <a:spcPct val="350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 3′ kinase domain of an </a:t>
              </a:r>
              <a:r>
                <a:rPr lang="en-GB" sz="1400" i="1" dirty="0">
                  <a:solidFill>
                    <a:schemeClr val="tx1"/>
                  </a:solidFill>
                  <a:latin typeface="Arial" panose="020B0604020202020204" pitchFamily="34" charset="0"/>
                  <a:cs typeface="Arial" panose="020B0604020202020204" pitchFamily="34" charset="0"/>
                </a:rPr>
                <a:t>NTRK</a:t>
              </a:r>
              <a:r>
                <a:rPr lang="en-GB" sz="1400" dirty="0">
                  <a:solidFill>
                    <a:schemeClr val="tx1"/>
                  </a:solidFill>
                  <a:latin typeface="Arial" panose="020B0604020202020204" pitchFamily="34" charset="0"/>
                  <a:cs typeface="Arial" panose="020B0604020202020204" pitchFamily="34" charset="0"/>
                </a:rPr>
                <a:t> gene becomes joined to a heterologous 5′ fusion partner</a:t>
              </a:r>
            </a:p>
            <a:p>
              <a:pPr marL="171450" indent="-171450" defTabSz="400050">
                <a:lnSpc>
                  <a:spcPct val="90000"/>
                </a:lnSpc>
                <a:spcBef>
                  <a:spcPct val="0"/>
                </a:spcBef>
                <a:spcAft>
                  <a:spcPct val="350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Constitutive kinase activation</a:t>
              </a:r>
            </a:p>
          </p:txBody>
        </p:sp>
        <p:sp>
          <p:nvSpPr>
            <p:cNvPr id="19" name="Arrow: Chevron 18">
              <a:extLst>
                <a:ext uri="{FF2B5EF4-FFF2-40B4-BE49-F238E27FC236}">
                  <a16:creationId xmlns:a16="http://schemas.microsoft.com/office/drawing/2014/main" id="{49D080D2-F601-49DC-6C85-31C7A5DC5D45}"/>
                </a:ext>
              </a:extLst>
            </p:cNvPr>
            <p:cNvSpPr/>
            <p:nvPr/>
          </p:nvSpPr>
          <p:spPr>
            <a:xfrm>
              <a:off x="18729763" y="1998953"/>
              <a:ext cx="2629952" cy="1015161"/>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1600" noProof="0" dirty="0">
                  <a:latin typeface="Arial" panose="020B0604020202020204" pitchFamily="34" charset="0"/>
                  <a:cs typeface="Arial" panose="020B0604020202020204" pitchFamily="34" charset="0"/>
                </a:rPr>
                <a:t>NTRK fusion protein acts as an oncogenic driver</a:t>
              </a:r>
            </a:p>
          </p:txBody>
        </p:sp>
        <p:sp>
          <p:nvSpPr>
            <p:cNvPr id="20" name="Freeform: Shape 19">
              <a:extLst>
                <a:ext uri="{FF2B5EF4-FFF2-40B4-BE49-F238E27FC236}">
                  <a16:creationId xmlns:a16="http://schemas.microsoft.com/office/drawing/2014/main" id="{1D4EA1E7-669D-9105-DD46-53E90A5A2ACC}"/>
                </a:ext>
              </a:extLst>
            </p:cNvPr>
            <p:cNvSpPr/>
            <p:nvPr/>
          </p:nvSpPr>
          <p:spPr>
            <a:xfrm>
              <a:off x="19431084" y="3288048"/>
              <a:ext cx="2220848" cy="1015161"/>
            </a:xfrm>
            <a:custGeom>
              <a:avLst/>
              <a:gdLst>
                <a:gd name="csX0" fmla="*/ 0 w 2220848"/>
                <a:gd name="csY0" fmla="*/ 101516 h 1015161"/>
                <a:gd name="csX1" fmla="*/ 101516 w 2220848"/>
                <a:gd name="csY1" fmla="*/ 0 h 1015161"/>
                <a:gd name="csX2" fmla="*/ 2119332 w 2220848"/>
                <a:gd name="csY2" fmla="*/ 0 h 1015161"/>
                <a:gd name="csX3" fmla="*/ 2220848 w 2220848"/>
                <a:gd name="csY3" fmla="*/ 101516 h 1015161"/>
                <a:gd name="csX4" fmla="*/ 2220848 w 2220848"/>
                <a:gd name="csY4" fmla="*/ 913645 h 1015161"/>
                <a:gd name="csX5" fmla="*/ 2119332 w 2220848"/>
                <a:gd name="csY5" fmla="*/ 1015161 h 1015161"/>
                <a:gd name="csX6" fmla="*/ 101516 w 2220848"/>
                <a:gd name="csY6" fmla="*/ 1015161 h 1015161"/>
                <a:gd name="csX7" fmla="*/ 0 w 2220848"/>
                <a:gd name="csY7" fmla="*/ 913645 h 1015161"/>
                <a:gd name="csX8" fmla="*/ 0 w 2220848"/>
                <a:gd name="csY8" fmla="*/ 101516 h 10151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20848" h="1015161">
                  <a:moveTo>
                    <a:pt x="0" y="101516"/>
                  </a:moveTo>
                  <a:cubicBezTo>
                    <a:pt x="0" y="45450"/>
                    <a:pt x="45450" y="0"/>
                    <a:pt x="101516" y="0"/>
                  </a:cubicBezTo>
                  <a:lnTo>
                    <a:pt x="2119332" y="0"/>
                  </a:lnTo>
                  <a:cubicBezTo>
                    <a:pt x="2175398" y="0"/>
                    <a:pt x="2220848" y="45450"/>
                    <a:pt x="2220848" y="101516"/>
                  </a:cubicBezTo>
                  <a:lnTo>
                    <a:pt x="2220848" y="913645"/>
                  </a:lnTo>
                  <a:cubicBezTo>
                    <a:pt x="2220848" y="969711"/>
                    <a:pt x="2175398" y="1015161"/>
                    <a:pt x="2119332" y="1015161"/>
                  </a:cubicBezTo>
                  <a:lnTo>
                    <a:pt x="101516" y="1015161"/>
                  </a:lnTo>
                  <a:cubicBezTo>
                    <a:pt x="45450" y="1015161"/>
                    <a:pt x="0" y="969711"/>
                    <a:pt x="0" y="913645"/>
                  </a:cubicBezTo>
                  <a:lnTo>
                    <a:pt x="0" y="101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741" tIns="93741" rIns="93741" bIns="93741" numCol="1" spcCol="1270" anchor="t" anchorCtr="0">
              <a:noAutofit/>
            </a:bodyPr>
            <a:lstStyle/>
            <a:p>
              <a:pPr marL="171450" lvl="0" indent="-171450" defTabSz="400050">
                <a:lnSpc>
                  <a:spcPct val="90000"/>
                </a:lnSpc>
                <a:spcBef>
                  <a:spcPct val="0"/>
                </a:spcBef>
                <a:spcAft>
                  <a:spcPct val="350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U</a:t>
              </a:r>
              <a:r>
                <a:rPr lang="en-GB" sz="1400" kern="1200" noProof="0" dirty="0">
                  <a:solidFill>
                    <a:schemeClr val="tx1"/>
                  </a:solidFill>
                  <a:latin typeface="Arial" panose="020B0604020202020204" pitchFamily="34" charset="0"/>
                  <a:cs typeface="Arial" panose="020B0604020202020204" pitchFamily="34" charset="0"/>
                </a:rPr>
                <a:t>ncontrolled TRK </a:t>
              </a:r>
              <a:r>
                <a:rPr lang="en-GB" sz="1400" kern="1200" noProof="0" dirty="0">
                  <a:latin typeface="Arial" panose="020B0604020202020204" pitchFamily="34" charset="0"/>
                  <a:cs typeface="Arial" panose="020B0604020202020204" pitchFamily="34" charset="0"/>
                </a:rPr>
                <a:t>signalling</a:t>
              </a:r>
              <a:endParaRPr lang="en-GB" sz="1400" noProof="0" dirty="0">
                <a:latin typeface="Arial" panose="020B0604020202020204" pitchFamily="34" charset="0"/>
                <a:cs typeface="Arial" panose="020B0604020202020204" pitchFamily="34" charset="0"/>
              </a:endParaRPr>
            </a:p>
            <a:p>
              <a:pPr marL="171450" lvl="0" indent="-171450" defTabSz="400050">
                <a:lnSpc>
                  <a:spcPct val="90000"/>
                </a:lnSpc>
                <a:spcBef>
                  <a:spcPct val="0"/>
                </a:spcBef>
                <a:spcAft>
                  <a:spcPct val="35000"/>
                </a:spcAft>
                <a:buClr>
                  <a:schemeClr val="accent1"/>
                </a:buClr>
                <a:buFont typeface="Arial" panose="020B0604020202020204" pitchFamily="34" charset="0"/>
                <a:buChar char="•"/>
              </a:pPr>
              <a:r>
                <a:rPr lang="en-GB" sz="1400" kern="1200" noProof="0" dirty="0">
                  <a:latin typeface="Arial" panose="020B0604020202020204" pitchFamily="34" charset="0"/>
                  <a:cs typeface="Arial" panose="020B0604020202020204" pitchFamily="34" charset="0"/>
                </a:rPr>
                <a:t>Promotes tumour cell survival and proliferation</a:t>
              </a:r>
            </a:p>
          </p:txBody>
        </p:sp>
      </p:grpSp>
    </p:spTree>
    <p:extLst>
      <p:ext uri="{BB962C8B-B14F-4D97-AF65-F5344CB8AC3E}">
        <p14:creationId xmlns:p14="http://schemas.microsoft.com/office/powerpoint/2010/main" val="1975232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SRC_TAGID" val="b959c00d-a608-4460-839a-7dd586f187ba"/>
</p:tagLst>
</file>

<file path=ppt/tags/tag2.xml><?xml version="1.0" encoding="utf-8"?>
<p:tagLst xmlns:a="http://schemas.openxmlformats.org/drawingml/2006/main" xmlns:r="http://schemas.openxmlformats.org/officeDocument/2006/relationships" xmlns:p="http://schemas.openxmlformats.org/presentationml/2006/main">
  <p:tag name="SLIDESRC_TAGID" val="b959c00d-a608-4460-839a-7dd586f187ba"/>
</p:tagLst>
</file>

<file path=ppt/tags/tag3.xml><?xml version="1.0" encoding="utf-8"?>
<p:tagLst xmlns:a="http://schemas.openxmlformats.org/drawingml/2006/main" xmlns:r="http://schemas.openxmlformats.org/officeDocument/2006/relationships" xmlns:p="http://schemas.openxmlformats.org/presentationml/2006/main">
  <p:tag name="SLIDESRC_TAGID" val="b959c00d-a608-4460-839a-7dd586f187ba"/>
</p:tagLst>
</file>

<file path=ppt/tags/tag4.xml><?xml version="1.0" encoding="utf-8"?>
<p:tagLst xmlns:a="http://schemas.openxmlformats.org/drawingml/2006/main" xmlns:r="http://schemas.openxmlformats.org/officeDocument/2006/relationships" xmlns:p="http://schemas.openxmlformats.org/presentationml/2006/main">
  <p:tag name="SLIDESRC_TAGID" val="b959c00d-a608-4460-839a-7dd586f187ba"/>
</p:tagLst>
</file>

<file path=ppt/tags/tag5.xml><?xml version="1.0" encoding="utf-8"?>
<p:tagLst xmlns:a="http://schemas.openxmlformats.org/drawingml/2006/main" xmlns:r="http://schemas.openxmlformats.org/officeDocument/2006/relationships" xmlns:p="http://schemas.openxmlformats.org/presentationml/2006/main">
  <p:tag name="SLIDESRC_TAGID" val="b959c00d-a608-4460-839a-7dd586f187ba"/>
</p:tagLst>
</file>

<file path=ppt/tags/tag6.xml><?xml version="1.0" encoding="utf-8"?>
<p:tagLst xmlns:a="http://schemas.openxmlformats.org/drawingml/2006/main" xmlns:r="http://schemas.openxmlformats.org/officeDocument/2006/relationships" xmlns:p="http://schemas.openxmlformats.org/presentationml/2006/main">
  <p:tag name="SLIDESRC_TAGID" val="b959c00d-a608-4460-839a-7dd586f187ba"/>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175</TotalTime>
  <Words>9314</Words>
  <Application>Microsoft Office PowerPoint</Application>
  <PresentationFormat>Widescreen</PresentationFormat>
  <Paragraphs>2111</Paragraphs>
  <Slides>48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Aileron</vt:lpstr>
      <vt:lpstr>Aptos</vt:lpstr>
      <vt:lpstr>Arial</vt:lpstr>
      <vt:lpstr>Calibri</vt:lpstr>
      <vt:lpstr>Franklin Gothic Book</vt:lpstr>
      <vt:lpstr>Helvetica</vt:lpstr>
      <vt:lpstr>Lucida Grande</vt:lpstr>
      <vt:lpstr>PT Sans Narrow</vt:lpstr>
      <vt:lpstr>Thème Office</vt:lpstr>
      <vt:lpstr>PowerPoint Presentation</vt:lpstr>
      <vt:lpstr>lung connect  The Critical Role of Testing and Management in NTRK-Positive Non-Small Cell Lung Cancer </vt:lpstr>
      <vt:lpstr>Developed by LUNG COnnect</vt:lpstr>
      <vt:lpstr>Clinical takeaways</vt:lpstr>
      <vt:lpstr>Educational objectives</vt:lpstr>
      <vt:lpstr>Introduction to ntrk</vt:lpstr>
      <vt:lpstr>Non-small cell lung cancer and oncogenic drivers</vt:lpstr>
      <vt:lpstr>Types of NTRK fusion-positive cancers in children and adults</vt:lpstr>
      <vt:lpstr>NTRK gene fusions are oncogenic drivers found in a variety of solid tumours</vt:lpstr>
      <vt:lpstr>testing</vt:lpstr>
      <vt:lpstr>Testing algorithm for TRK fusion cancer</vt:lpstr>
      <vt:lpstr>Comparison of the various methods used to test for NTRK gene fusions </vt:lpstr>
      <vt:lpstr>Clinical Utility of liquid biopsy in NTRK fusion-positive patients</vt:lpstr>
      <vt:lpstr>First Generation Trk inhibitors in ntrk fusion-positive solid tumours</vt:lpstr>
      <vt:lpstr>Pivotal 1st Generation TRK Inhibitor Datasets</vt:lpstr>
      <vt:lpstr>Initial Efficacy results of APPROVED trk inhibitors: Responses by tumour type</vt:lpstr>
      <vt:lpstr>Larotrectinib: change in tumour size Across Tumour Types (expanded analysis)</vt:lpstr>
      <vt:lpstr>Larotrectinib: response Across Tumour Types (expanded analysis)</vt:lpstr>
      <vt:lpstr>Larotrectinib: safety Across Tumour Types (expanded analysis)</vt:lpstr>
      <vt:lpstr>entrectinib: updated Efficacy Across solid Tumours</vt:lpstr>
      <vt:lpstr>entrectinib: updated Efficacy Across solid Tumours</vt:lpstr>
      <vt:lpstr>Entrectinib: updated safety Across Tumour Types</vt:lpstr>
      <vt:lpstr>Trk inhibitors in  ntrk fusion-positive nsclc</vt:lpstr>
      <vt:lpstr>Larotrectinib in trk fusion-positive lung cancer</vt:lpstr>
      <vt:lpstr>Larotrectinib in trk fusion-positive lung cancer</vt:lpstr>
      <vt:lpstr>Larotrectinib in trk fusion-positive lung cancer</vt:lpstr>
      <vt:lpstr>Larotrectinib in trk fusion-positive lung cancer</vt:lpstr>
      <vt:lpstr>Larotrectinib in trk fusion-positive lung cancer</vt:lpstr>
      <vt:lpstr>entrectinib in trk fusion-positive lung cancer</vt:lpstr>
      <vt:lpstr>entrectinib in trk fusion-positive lung cancer</vt:lpstr>
      <vt:lpstr>entrectinib in trk fusion-positive lung cancer</vt:lpstr>
      <vt:lpstr>entrectinib in trk fusion-positive lung cancer</vt:lpstr>
      <vt:lpstr>entrectinib in trk fusion-positive lung cancer</vt:lpstr>
      <vt:lpstr>2nd generation trk inhibitors</vt:lpstr>
      <vt:lpstr>2nd Generation TRK INHIBITOR: repotrectinib in TKI-naïve TRK fusion positive solid tumours</vt:lpstr>
      <vt:lpstr>2nd Generation TRK inhibitor: repotrectinib in TKI-pretreated TRK fusion positive solid tumours</vt:lpstr>
      <vt:lpstr>2nd Generation TRK INHIBITOR: repotrectinib is efficacious in patients who have developed NTRK solvent front mutations</vt:lpstr>
      <vt:lpstr>2nd Generation TRK INHIBITOR: repotrectinib safety profilea</vt:lpstr>
      <vt:lpstr>Frequency and severity of common aes in patients treated with TRK INHIBITOR (All solid tumours)</vt:lpstr>
      <vt:lpstr>Appropriate placement of therapies</vt:lpstr>
      <vt:lpstr>Treatment approach for TRK-positive Tumours</vt:lpstr>
      <vt:lpstr>ESMO/ASCO Guideline recommendations for ntrk fusion-positive NSCLC</vt:lpstr>
      <vt:lpstr>NCCN Guideline recommendations for ntrk fusion-positive NSCLC</vt:lpstr>
      <vt:lpstr>TRK inhibitors approvals for ntrk fusion-positive solid tumours</vt:lpstr>
      <vt:lpstr>Future directions</vt:lpstr>
      <vt:lpstr>Future Directions for NTRK fusion-positive NSCLC</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elaine wills</cp:lastModifiedBy>
  <cp:revision>337</cp:revision>
  <cp:lastPrinted>2026-06-02T09:46:07Z</cp:lastPrinted>
  <dcterms:created xsi:type="dcterms:W3CDTF">2016-10-14T09:38:18Z</dcterms:created>
  <dcterms:modified xsi:type="dcterms:W3CDTF">2026-06-18T06:06:34Z</dcterms:modified>
</cp:coreProperties>
</file>