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12537" r:id="rId2"/>
    <p:sldId id="12611" r:id="rId3"/>
    <p:sldId id="12635" r:id="rId4"/>
    <p:sldId id="728" r:id="rId5"/>
    <p:sldId id="12587" r:id="rId6"/>
    <p:sldId id="12561" r:id="rId7"/>
    <p:sldId id="12630" r:id="rId8"/>
    <p:sldId id="12659" r:id="rId9"/>
    <p:sldId id="12660" r:id="rId10"/>
    <p:sldId id="12661" r:id="rId11"/>
    <p:sldId id="12633" r:id="rId12"/>
    <p:sldId id="12666" r:id="rId13"/>
    <p:sldId id="12667" r:id="rId14"/>
    <p:sldId id="12670" r:id="rId15"/>
    <p:sldId id="12669" r:id="rId16"/>
    <p:sldId id="12668" r:id="rId17"/>
    <p:sldId id="12636" r:id="rId18"/>
    <p:sldId id="12627" r:id="rId19"/>
    <p:sldId id="12616" r:id="rId20"/>
    <p:sldId id="12656" r:id="rId21"/>
    <p:sldId id="12674" r:id="rId22"/>
    <p:sldId id="12673" r:id="rId23"/>
    <p:sldId id="12658" r:id="rId24"/>
    <p:sldId id="12539"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566" userDrawn="1">
          <p15:clr>
            <a:srgbClr val="A4A3A4"/>
          </p15:clr>
        </p15:guide>
        <p15:guide id="5" orient="horz" pos="3702" userDrawn="1">
          <p15:clr>
            <a:srgbClr val="A4A3A4"/>
          </p15:clr>
        </p15:guide>
        <p15:guide id="6" orient="horz" pos="3793" userDrawn="1">
          <p15:clr>
            <a:srgbClr val="A4A3A4"/>
          </p15:clr>
        </p15:guide>
        <p15:guide id="7" orient="horz" pos="4065" userDrawn="1">
          <p15:clr>
            <a:srgbClr val="A4A3A4"/>
          </p15:clr>
        </p15:guide>
        <p15:guide id="8" pos="390" userDrawn="1">
          <p15:clr>
            <a:srgbClr val="A4A3A4"/>
          </p15:clr>
        </p15:guide>
        <p15:guide id="9" pos="7287" userDrawn="1">
          <p15:clr>
            <a:srgbClr val="A4A3A4"/>
          </p15:clr>
        </p15:guide>
        <p15:guide id="10" orient="horz" pos="57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7679B62A-1C92-1318-9C0A-A485E2FEF9AC}" name="Fact check" initials="HD" userId="Fact check" providerId="None"/>
  <p188:author id="{BA203774-26AF-7DC6-696C-D1D6181E9F23}" name="Howard Donohue" initials="HD" userId="4648ce945642090e" providerId="Windows Live"/>
  <p188:author id="{D213FE9D-EF59-FC93-CB86-33805B90D06E}" name="donohue" initials="HD" userId="donohue" providerId="None"/>
  <p188:author id="{FFD76ABB-30A8-FE08-8A54-B54208B01D95}"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BDD7EE"/>
    <a:srgbClr val="3366CC"/>
    <a:srgbClr val="33CCFF"/>
    <a:srgbClr val="374068"/>
    <a:srgbClr val="FFFFFF"/>
    <a:srgbClr val="F9F8FA"/>
    <a:srgbClr val="FCF7F6"/>
    <a:srgbClr val="FF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36" autoAdjust="0"/>
    <p:restoredTop sz="95572" autoAdjust="0"/>
  </p:normalViewPr>
  <p:slideViewPr>
    <p:cSldViewPr snapToObjects="1">
      <p:cViewPr varScale="1">
        <p:scale>
          <a:sx n="126" d="100"/>
          <a:sy n="126" d="100"/>
        </p:scale>
        <p:origin x="120" y="101"/>
      </p:cViewPr>
      <p:guideLst>
        <p:guide orient="horz" pos="2160"/>
        <p:guide pos="3840"/>
        <p:guide pos="1906"/>
        <p:guide orient="horz" pos="3566"/>
        <p:guide orient="horz" pos="3702"/>
        <p:guide orient="horz" pos="3793"/>
        <p:guide orient="horz" pos="4065"/>
        <p:guide pos="390"/>
        <p:guide pos="7287"/>
        <p:guide orient="horz" pos="572"/>
      </p:guideLst>
    </p:cSldViewPr>
  </p:slideViewPr>
  <p:outlineViewPr>
    <p:cViewPr>
      <p:scale>
        <a:sx n="33" d="100"/>
        <a:sy n="33" d="100"/>
      </p:scale>
      <p:origin x="0" y="-20796"/>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2700">
                <a:noFill/>
              </a:ln>
              <a:effectLst/>
            </c:spPr>
            <c:extLst>
              <c:ext xmlns:c16="http://schemas.microsoft.com/office/drawing/2014/chart" uri="{C3380CC4-5D6E-409C-BE32-E72D297353CC}">
                <c16:uniqueId val="{00000001-5683-48A1-A34B-39BDFF36B1D2}"/>
              </c:ext>
            </c:extLst>
          </c:dPt>
          <c:dPt>
            <c:idx val="1"/>
            <c:bubble3D val="0"/>
            <c:spPr>
              <a:solidFill>
                <a:schemeClr val="tx2"/>
              </a:solidFill>
              <a:ln w="12700">
                <a:noFill/>
              </a:ln>
              <a:effectLst/>
            </c:spPr>
            <c:extLst>
              <c:ext xmlns:c16="http://schemas.microsoft.com/office/drawing/2014/chart" uri="{C3380CC4-5D6E-409C-BE32-E72D297353CC}">
                <c16:uniqueId val="{00000003-5683-48A1-A34B-39BDFF36B1D2}"/>
              </c:ext>
            </c:extLst>
          </c:dPt>
          <c:dPt>
            <c:idx val="2"/>
            <c:bubble3D val="0"/>
            <c:spPr>
              <a:solidFill>
                <a:schemeClr val="accent1">
                  <a:lumMod val="40000"/>
                  <a:lumOff val="60000"/>
                </a:schemeClr>
              </a:solidFill>
              <a:ln w="12700">
                <a:noFill/>
              </a:ln>
              <a:effectLst/>
            </c:spPr>
            <c:extLst>
              <c:ext xmlns:c16="http://schemas.microsoft.com/office/drawing/2014/chart" uri="{C3380CC4-5D6E-409C-BE32-E72D297353CC}">
                <c16:uniqueId val="{00000005-5683-48A1-A34B-39BDFF36B1D2}"/>
              </c:ext>
            </c:extLst>
          </c:dPt>
          <c:dPt>
            <c:idx val="3"/>
            <c:bubble3D val="0"/>
            <c:spPr>
              <a:solidFill>
                <a:schemeClr val="tx2">
                  <a:lumMod val="60000"/>
                  <a:lumOff val="40000"/>
                </a:schemeClr>
              </a:solidFill>
              <a:ln w="19050">
                <a:noFill/>
              </a:ln>
              <a:effectLst/>
            </c:spPr>
            <c:extLst>
              <c:ext xmlns:c16="http://schemas.microsoft.com/office/drawing/2014/chart" uri="{C3380CC4-5D6E-409C-BE32-E72D297353CC}">
                <c16:uniqueId val="{00000007-5683-48A1-A34B-39BDFF36B1D2}"/>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7E043528-DE36-8445-99A5-618E40DFD86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83-48A1-A34B-39BDFF36B1D2}"/>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C41AA3C1-7C8C-6749-A1AF-892694ACAD4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83-48A1-A34B-39BDFF36B1D2}"/>
                </c:ext>
              </c:extLst>
            </c:dLbl>
            <c:dLbl>
              <c:idx val="2"/>
              <c:delete val="1"/>
              <c:extLst>
                <c:ext xmlns:c15="http://schemas.microsoft.com/office/drawing/2012/chart" uri="{CE6537A1-D6FC-4f65-9D91-7224C49458BB}"/>
                <c:ext xmlns:c16="http://schemas.microsoft.com/office/drawing/2014/chart" uri="{C3380CC4-5D6E-409C-BE32-E72D297353CC}">
                  <c16:uniqueId val="{00000005-5683-48A1-A34B-39BDFF36B1D2}"/>
                </c:ext>
              </c:extLst>
            </c:dLbl>
            <c:dLbl>
              <c:idx val="3"/>
              <c:delete val="1"/>
              <c:extLst>
                <c:ext xmlns:c15="http://schemas.microsoft.com/office/drawing/2012/chart" uri="{CE6537A1-D6FC-4f65-9D91-7224C49458BB}"/>
                <c:ext xmlns:c16="http://schemas.microsoft.com/office/drawing/2014/chart" uri="{C3380CC4-5D6E-409C-BE32-E72D297353CC}">
                  <c16:uniqueId val="{00000007-5683-48A1-A34B-39BDFF36B1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diarrhea</c:v>
                </c:pt>
                <c:pt idx="1">
                  <c:v>Grade 1 or intermittent grade 1 diarrhea</c:v>
                </c:pt>
                <c:pt idx="2">
                  <c:v>Grade 2</c:v>
                </c:pt>
                <c:pt idx="3">
                  <c:v>Grade 3 diarrhea</c:v>
                </c:pt>
              </c:strCache>
            </c:strRef>
          </c:cat>
          <c:val>
            <c:numRef>
              <c:f>Sheet1!$B$2:$B$5</c:f>
              <c:numCache>
                <c:formatCode>General</c:formatCode>
                <c:ptCount val="4"/>
                <c:pt idx="0">
                  <c:v>47</c:v>
                </c:pt>
                <c:pt idx="1">
                  <c:v>42</c:v>
                </c:pt>
                <c:pt idx="2">
                  <c:v>11</c:v>
                </c:pt>
                <c:pt idx="3">
                  <c:v>0.1</c:v>
                </c:pt>
              </c:numCache>
            </c:numRef>
          </c:val>
          <c:extLst>
            <c:ext xmlns:c16="http://schemas.microsoft.com/office/drawing/2014/chart" uri="{C3380CC4-5D6E-409C-BE32-E72D297353CC}">
              <c16:uniqueId val="{00000008-5683-48A1-A34B-39BDFF36B1D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Responder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Sheet1!$B$2:$B$8</c:f>
              <c:numCache>
                <c:formatCode>General</c:formatCode>
                <c:ptCount val="7"/>
                <c:pt idx="0">
                  <c:v>63.4</c:v>
                </c:pt>
                <c:pt idx="1">
                  <c:v>63.4</c:v>
                </c:pt>
                <c:pt idx="2">
                  <c:v>62</c:v>
                </c:pt>
                <c:pt idx="3">
                  <c:v>64.8</c:v>
                </c:pt>
                <c:pt idx="4">
                  <c:v>70.400000000000006</c:v>
                </c:pt>
                <c:pt idx="5">
                  <c:v>60.6</c:v>
                </c:pt>
                <c:pt idx="6">
                  <c:v>53.5</c:v>
                </c:pt>
              </c:numCache>
            </c:numRef>
          </c:val>
          <c:extLst>
            <c:ext xmlns:c16="http://schemas.microsoft.com/office/drawing/2014/chart" uri="{C3380CC4-5D6E-409C-BE32-E72D297353CC}">
              <c16:uniqueId val="{00000000-2DF6-2B48-BAB3-0C5235A22164}"/>
            </c:ext>
          </c:extLst>
        </c:ser>
        <c:ser>
          <c:idx val="1"/>
          <c:order val="1"/>
          <c:tx>
            <c:strRef>
              <c:f>Sheet1!$C$1</c:f>
              <c:strCache>
                <c:ptCount val="1"/>
                <c:pt idx="0">
                  <c:v>Stable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Sheet1!$C$2:$C$8</c:f>
              <c:numCache>
                <c:formatCode>General</c:formatCode>
                <c:ptCount val="7"/>
                <c:pt idx="0">
                  <c:v>4.2</c:v>
                </c:pt>
                <c:pt idx="1">
                  <c:v>4.2</c:v>
                </c:pt>
                <c:pt idx="2">
                  <c:v>1.4</c:v>
                </c:pt>
                <c:pt idx="4">
                  <c:v>2.8</c:v>
                </c:pt>
                <c:pt idx="5">
                  <c:v>1.4</c:v>
                </c:pt>
                <c:pt idx="6">
                  <c:v>2.8</c:v>
                </c:pt>
              </c:numCache>
            </c:numRef>
          </c:val>
          <c:extLst>
            <c:ext xmlns:c16="http://schemas.microsoft.com/office/drawing/2014/chart" uri="{C3380CC4-5D6E-409C-BE32-E72D297353CC}">
              <c16:uniqueId val="{00000001-2DF6-2B48-BAB3-0C5235A22164}"/>
            </c:ext>
          </c:extLst>
        </c:ser>
        <c:ser>
          <c:idx val="2"/>
          <c:order val="2"/>
          <c:tx>
            <c:strRef>
              <c:f>Sheet1!$D$1</c:f>
              <c:strCache>
                <c:ptCount val="1"/>
                <c:pt idx="0">
                  <c:v>Deteriorated</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Sheet1!$D$2:$D$8</c:f>
              <c:numCache>
                <c:formatCode>General</c:formatCode>
                <c:ptCount val="7"/>
                <c:pt idx="0">
                  <c:v>14.1</c:v>
                </c:pt>
                <c:pt idx="1">
                  <c:v>18.3</c:v>
                </c:pt>
                <c:pt idx="2">
                  <c:v>22.5</c:v>
                </c:pt>
                <c:pt idx="3">
                  <c:v>19.7</c:v>
                </c:pt>
                <c:pt idx="4">
                  <c:v>11.3</c:v>
                </c:pt>
                <c:pt idx="5">
                  <c:v>11.3</c:v>
                </c:pt>
                <c:pt idx="6">
                  <c:v>7</c:v>
                </c:pt>
              </c:numCache>
            </c:numRef>
          </c:val>
          <c:extLst>
            <c:ext xmlns:c16="http://schemas.microsoft.com/office/drawing/2014/chart" uri="{C3380CC4-5D6E-409C-BE32-E72D297353CC}">
              <c16:uniqueId val="{00000002-2DF6-2B48-BAB3-0C5235A22164}"/>
            </c:ext>
          </c:extLst>
        </c:ser>
        <c:ser>
          <c:idx val="3"/>
          <c:order val="3"/>
          <c:tx>
            <c:strRef>
              <c:f>Sheet1!$E$1</c:f>
              <c:strCache>
                <c:ptCount val="1"/>
                <c:pt idx="0">
                  <c:v>No PRO data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Sheet1!$E$2:$E$8</c:f>
              <c:numCache>
                <c:formatCode>General</c:formatCode>
                <c:ptCount val="7"/>
                <c:pt idx="0">
                  <c:v>18.3</c:v>
                </c:pt>
                <c:pt idx="1">
                  <c:v>14.1</c:v>
                </c:pt>
                <c:pt idx="2">
                  <c:v>14.1</c:v>
                </c:pt>
                <c:pt idx="3">
                  <c:v>15.5</c:v>
                </c:pt>
                <c:pt idx="4">
                  <c:v>15.5</c:v>
                </c:pt>
                <c:pt idx="5">
                  <c:v>26.8</c:v>
                </c:pt>
                <c:pt idx="6">
                  <c:v>36.6</c:v>
                </c:pt>
              </c:numCache>
            </c:numRef>
          </c:val>
          <c:extLst>
            <c:ext xmlns:c16="http://schemas.microsoft.com/office/drawing/2014/chart" uri="{C3380CC4-5D6E-409C-BE32-E72D297353CC}">
              <c16:uniqueId val="{00000003-2DF6-2B48-BAB3-0C5235A22164}"/>
            </c:ext>
          </c:extLst>
        </c:ser>
        <c:dLbls>
          <c:dLblPos val="ctr"/>
          <c:showLegendKey val="0"/>
          <c:showVal val="1"/>
          <c:showCatName val="0"/>
          <c:showSerName val="0"/>
          <c:showPercent val="0"/>
          <c:showBubbleSize val="0"/>
        </c:dLbls>
        <c:gapWidth val="43"/>
        <c:overlap val="100"/>
        <c:axId val="526683407"/>
        <c:axId val="1044422815"/>
      </c:barChart>
      <c:catAx>
        <c:axId val="5266834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44422815"/>
        <c:crosses val="autoZero"/>
        <c:auto val="1"/>
        <c:lblAlgn val="ctr"/>
        <c:lblOffset val="100"/>
        <c:noMultiLvlLbl val="0"/>
      </c:catAx>
      <c:valAx>
        <c:axId val="1044422815"/>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6683407"/>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Responder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Sheet1!$B$2:$B$8</c:f>
              <c:numCache>
                <c:formatCode>General</c:formatCode>
                <c:ptCount val="7"/>
                <c:pt idx="0">
                  <c:v>32.4</c:v>
                </c:pt>
                <c:pt idx="1">
                  <c:v>49.3</c:v>
                </c:pt>
                <c:pt idx="2">
                  <c:v>50.7</c:v>
                </c:pt>
                <c:pt idx="3">
                  <c:v>45.1</c:v>
                </c:pt>
                <c:pt idx="4">
                  <c:v>46.5</c:v>
                </c:pt>
                <c:pt idx="5">
                  <c:v>45.1</c:v>
                </c:pt>
                <c:pt idx="6">
                  <c:v>39.4</c:v>
                </c:pt>
              </c:numCache>
            </c:numRef>
          </c:val>
          <c:extLst>
            <c:ext xmlns:c16="http://schemas.microsoft.com/office/drawing/2014/chart" uri="{C3380CC4-5D6E-409C-BE32-E72D297353CC}">
              <c16:uniqueId val="{00000000-2DF6-2B48-BAB3-0C5235A22164}"/>
            </c:ext>
          </c:extLst>
        </c:ser>
        <c:ser>
          <c:idx val="1"/>
          <c:order val="1"/>
          <c:tx>
            <c:strRef>
              <c:f>Sheet1!$C$1</c:f>
              <c:strCache>
                <c:ptCount val="1"/>
                <c:pt idx="0">
                  <c:v>Stable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Sheet1!$C$2:$C$8</c:f>
              <c:numCache>
                <c:formatCode>General</c:formatCode>
                <c:ptCount val="7"/>
                <c:pt idx="0">
                  <c:v>42.3</c:v>
                </c:pt>
                <c:pt idx="1">
                  <c:v>19.7</c:v>
                </c:pt>
                <c:pt idx="2">
                  <c:v>19.7</c:v>
                </c:pt>
                <c:pt idx="3">
                  <c:v>28.2</c:v>
                </c:pt>
                <c:pt idx="4">
                  <c:v>23.9</c:v>
                </c:pt>
                <c:pt idx="5">
                  <c:v>21.1</c:v>
                </c:pt>
                <c:pt idx="6">
                  <c:v>18.3</c:v>
                </c:pt>
              </c:numCache>
            </c:numRef>
          </c:val>
          <c:extLst>
            <c:ext xmlns:c16="http://schemas.microsoft.com/office/drawing/2014/chart" uri="{C3380CC4-5D6E-409C-BE32-E72D297353CC}">
              <c16:uniqueId val="{00000001-2DF6-2B48-BAB3-0C5235A22164}"/>
            </c:ext>
          </c:extLst>
        </c:ser>
        <c:ser>
          <c:idx val="2"/>
          <c:order val="2"/>
          <c:tx>
            <c:strRef>
              <c:f>Sheet1!$D$1</c:f>
              <c:strCache>
                <c:ptCount val="1"/>
                <c:pt idx="0">
                  <c:v>Deteriorated</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Sheet1!$D$2:$D$8</c:f>
              <c:numCache>
                <c:formatCode>General</c:formatCode>
                <c:ptCount val="7"/>
                <c:pt idx="0">
                  <c:v>5.6</c:v>
                </c:pt>
                <c:pt idx="1">
                  <c:v>19.7</c:v>
                </c:pt>
                <c:pt idx="2">
                  <c:v>15.5</c:v>
                </c:pt>
                <c:pt idx="3">
                  <c:v>12.7</c:v>
                </c:pt>
                <c:pt idx="4">
                  <c:v>12.7</c:v>
                </c:pt>
                <c:pt idx="5">
                  <c:v>7</c:v>
                </c:pt>
                <c:pt idx="6">
                  <c:v>5.6</c:v>
                </c:pt>
              </c:numCache>
            </c:numRef>
          </c:val>
          <c:extLst>
            <c:ext xmlns:c16="http://schemas.microsoft.com/office/drawing/2014/chart" uri="{C3380CC4-5D6E-409C-BE32-E72D297353CC}">
              <c16:uniqueId val="{00000002-2DF6-2B48-BAB3-0C5235A22164}"/>
            </c:ext>
          </c:extLst>
        </c:ser>
        <c:ser>
          <c:idx val="3"/>
          <c:order val="3"/>
          <c:tx>
            <c:strRef>
              <c:f>Sheet1!$E$1</c:f>
              <c:strCache>
                <c:ptCount val="1"/>
                <c:pt idx="0">
                  <c:v>No PRO data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C1D8</c:v>
                </c:pt>
                <c:pt idx="1">
                  <c:v>C1D15</c:v>
                </c:pt>
                <c:pt idx="2">
                  <c:v>C2D1</c:v>
                </c:pt>
                <c:pt idx="3">
                  <c:v>C3D1</c:v>
                </c:pt>
                <c:pt idx="4">
                  <c:v>C5D1</c:v>
                </c:pt>
                <c:pt idx="5">
                  <c:v>C7D1</c:v>
                </c:pt>
                <c:pt idx="6">
                  <c:v>C9D1</c:v>
                </c:pt>
              </c:strCache>
            </c:strRef>
          </c:cat>
          <c:val>
            <c:numRef>
              <c:f>Sheet1!$E$2:$E$8</c:f>
              <c:numCache>
                <c:formatCode>General</c:formatCode>
                <c:ptCount val="7"/>
                <c:pt idx="0">
                  <c:v>19.7</c:v>
                </c:pt>
                <c:pt idx="1">
                  <c:v>11.3</c:v>
                </c:pt>
                <c:pt idx="2">
                  <c:v>14.1</c:v>
                </c:pt>
                <c:pt idx="3">
                  <c:v>14.1</c:v>
                </c:pt>
                <c:pt idx="4">
                  <c:v>16.899999999999999</c:v>
                </c:pt>
                <c:pt idx="5">
                  <c:v>26.8</c:v>
                </c:pt>
                <c:pt idx="6">
                  <c:v>36.6</c:v>
                </c:pt>
              </c:numCache>
            </c:numRef>
          </c:val>
          <c:extLst>
            <c:ext xmlns:c16="http://schemas.microsoft.com/office/drawing/2014/chart" uri="{C3380CC4-5D6E-409C-BE32-E72D297353CC}">
              <c16:uniqueId val="{00000003-2DF6-2B48-BAB3-0C5235A22164}"/>
            </c:ext>
          </c:extLst>
        </c:ser>
        <c:dLbls>
          <c:dLblPos val="ctr"/>
          <c:showLegendKey val="0"/>
          <c:showVal val="1"/>
          <c:showCatName val="0"/>
          <c:showSerName val="0"/>
          <c:showPercent val="0"/>
          <c:showBubbleSize val="0"/>
        </c:dLbls>
        <c:gapWidth val="43"/>
        <c:overlap val="100"/>
        <c:axId val="526683407"/>
        <c:axId val="1044422815"/>
      </c:barChart>
      <c:catAx>
        <c:axId val="5266834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44422815"/>
        <c:crosses val="autoZero"/>
        <c:auto val="1"/>
        <c:lblAlgn val="ctr"/>
        <c:lblOffset val="100"/>
        <c:noMultiLvlLbl val="0"/>
      </c:catAx>
      <c:valAx>
        <c:axId val="1044422815"/>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6683407"/>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C28DE-F4B4-4B64-A67A-76015A8E07D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D6E41B6-99A6-46D1-97A3-65305BA56AE6}">
      <dgm:prSet custT="1"/>
      <dgm:spPr/>
      <dgm:t>
        <a:bodyPr/>
        <a:lstStyle/>
        <a:p>
          <a:r>
            <a:rPr lang="en-US" sz="1800" b="0" i="0" dirty="0">
              <a:latin typeface="Arial" panose="020B0604020202020204" pitchFamily="34" charset="0"/>
              <a:cs typeface="Arial" panose="020B0604020202020204" pitchFamily="34" charset="0"/>
            </a:rPr>
            <a:t>However, integrating HER2 testing into practice remains a significant challenge</a:t>
          </a:r>
          <a:endParaRPr lang="en-US" sz="1800" dirty="0">
            <a:latin typeface="Arial" panose="020B0604020202020204" pitchFamily="34" charset="0"/>
            <a:cs typeface="Arial" panose="020B0604020202020204" pitchFamily="34" charset="0"/>
          </a:endParaRPr>
        </a:p>
      </dgm:t>
    </dgm:pt>
    <dgm:pt modelId="{E6BC501F-ED81-4843-8EA1-177D4D7CD344}" type="parTrans" cxnId="{BC67861A-60DA-4BEB-A1D9-5611C5CFC478}">
      <dgm:prSet/>
      <dgm:spPr/>
      <dgm:t>
        <a:bodyPr/>
        <a:lstStyle/>
        <a:p>
          <a:endParaRPr lang="en-US"/>
        </a:p>
      </dgm:t>
    </dgm:pt>
    <dgm:pt modelId="{C348CF66-FF30-459C-B658-EDDE86C8C480}" type="sibTrans" cxnId="{BC67861A-60DA-4BEB-A1D9-5611C5CFC478}">
      <dgm:prSet/>
      <dgm:spPr/>
      <dgm:t>
        <a:bodyPr/>
        <a:lstStyle/>
        <a:p>
          <a:endParaRPr lang="en-US"/>
        </a:p>
      </dgm:t>
    </dgm:pt>
    <dgm:pt modelId="{B21E4207-6243-4C2B-8EB4-4519D63CBB69}">
      <dgm:prSet custT="1"/>
      <dgm:spPr/>
      <dgm:t>
        <a:bodyPr/>
        <a:lstStyle/>
        <a:p>
          <a:r>
            <a:rPr lang="en-US" sz="1800" b="0" i="0" dirty="0">
              <a:latin typeface="Arial" panose="020B0604020202020204" pitchFamily="34" charset="0"/>
              <a:cs typeface="Arial" panose="020B0604020202020204" pitchFamily="34" charset="0"/>
            </a:rPr>
            <a:t>A data-driven quality improvement initiative was implemented to evaluate current practices and identify opportunities to optimise HER2 testing and evidence-based care</a:t>
          </a:r>
          <a:endParaRPr lang="en-US" sz="1800" dirty="0">
            <a:latin typeface="Arial" panose="020B0604020202020204" pitchFamily="34" charset="0"/>
            <a:cs typeface="Arial" panose="020B0604020202020204" pitchFamily="34" charset="0"/>
          </a:endParaRPr>
        </a:p>
      </dgm:t>
    </dgm:pt>
    <dgm:pt modelId="{0A2D9CDA-2AF3-40D1-854E-4F81A00E74AA}" type="parTrans" cxnId="{93738D52-8716-4131-8DE2-29DFCB63EAFC}">
      <dgm:prSet/>
      <dgm:spPr/>
      <dgm:t>
        <a:bodyPr/>
        <a:lstStyle/>
        <a:p>
          <a:endParaRPr lang="en-US"/>
        </a:p>
      </dgm:t>
    </dgm:pt>
    <dgm:pt modelId="{BF69A14F-1F38-4161-91C0-4BBE005FCD3A}" type="sibTrans" cxnId="{93738D52-8716-4131-8DE2-29DFCB63EAFC}">
      <dgm:prSet/>
      <dgm:spPr/>
      <dgm:t>
        <a:bodyPr/>
        <a:lstStyle/>
        <a:p>
          <a:endParaRPr lang="en-US"/>
        </a:p>
      </dgm:t>
    </dgm:pt>
    <dgm:pt modelId="{7E0C1AEB-081D-4D15-863D-599CD05538DF}">
      <dgm:prSet custT="1"/>
      <dgm:spPr/>
      <dgm:t>
        <a:bodyPr/>
        <a:lstStyle/>
        <a:p>
          <a:r>
            <a:rPr lang="en-US" sz="1800" b="0" i="0" dirty="0">
              <a:solidFill>
                <a:schemeClr val="tx1"/>
              </a:solidFill>
              <a:latin typeface="Arial" panose="020B0604020202020204" pitchFamily="34" charset="0"/>
              <a:cs typeface="Arial" panose="020B0604020202020204" pitchFamily="34" charset="0"/>
            </a:rPr>
            <a:t>Treatment recommendations for biomarker-directed therapy in advanced NSCLC are rapidly evolving, with current clinical guidelines recommending assessment of both HER2 overexpression and </a:t>
          </a:r>
          <a:r>
            <a:rPr lang="en-US" sz="1800" b="0" i="1" dirty="0">
              <a:solidFill>
                <a:schemeClr val="tx1"/>
              </a:solidFill>
              <a:latin typeface="Arial" panose="020B0604020202020204" pitchFamily="34" charset="0"/>
              <a:cs typeface="Arial" panose="020B0604020202020204" pitchFamily="34" charset="0"/>
            </a:rPr>
            <a:t>HER2</a:t>
          </a:r>
          <a:r>
            <a:rPr lang="en-US" sz="1800" b="0" i="0" dirty="0">
              <a:solidFill>
                <a:schemeClr val="tx1"/>
              </a:solidFill>
              <a:latin typeface="Arial" panose="020B0604020202020204" pitchFamily="34" charset="0"/>
              <a:cs typeface="Arial" panose="020B0604020202020204" pitchFamily="34" charset="0"/>
            </a:rPr>
            <a:t> gene mutations</a:t>
          </a:r>
          <a:endParaRPr lang="en-US" sz="1800" dirty="0">
            <a:solidFill>
              <a:schemeClr val="tx1"/>
            </a:solidFill>
            <a:latin typeface="Arial" panose="020B0604020202020204" pitchFamily="34" charset="0"/>
            <a:cs typeface="Arial" panose="020B0604020202020204" pitchFamily="34" charset="0"/>
          </a:endParaRPr>
        </a:p>
      </dgm:t>
    </dgm:pt>
    <dgm:pt modelId="{01F083A3-AEAD-4129-8353-4C92A2F81EF5}" type="sibTrans" cxnId="{F605C9A8-0022-4EF1-AA4B-ED79F5C58528}">
      <dgm:prSet/>
      <dgm:spPr/>
      <dgm:t>
        <a:bodyPr/>
        <a:lstStyle/>
        <a:p>
          <a:endParaRPr lang="en-US"/>
        </a:p>
      </dgm:t>
    </dgm:pt>
    <dgm:pt modelId="{42BA0C92-1022-4A71-9E52-63D626EF6B8A}" type="parTrans" cxnId="{F605C9A8-0022-4EF1-AA4B-ED79F5C58528}">
      <dgm:prSet/>
      <dgm:spPr/>
      <dgm:t>
        <a:bodyPr/>
        <a:lstStyle/>
        <a:p>
          <a:endParaRPr lang="en-US"/>
        </a:p>
      </dgm:t>
    </dgm:pt>
    <dgm:pt modelId="{EC7FA741-6FA8-4784-905B-EB3AECB0DE56}" type="pres">
      <dgm:prSet presAssocID="{04AC28DE-F4B4-4B64-A67A-76015A8E07D2}" presName="root" presStyleCnt="0">
        <dgm:presLayoutVars>
          <dgm:dir/>
          <dgm:resizeHandles val="exact"/>
        </dgm:presLayoutVars>
      </dgm:prSet>
      <dgm:spPr/>
    </dgm:pt>
    <dgm:pt modelId="{3AAAEC8E-1A5C-45BA-8CF8-FC011ADE5D1B}" type="pres">
      <dgm:prSet presAssocID="{7E0C1AEB-081D-4D15-863D-599CD05538DF}" presName="compNode" presStyleCnt="0"/>
      <dgm:spPr/>
    </dgm:pt>
    <dgm:pt modelId="{A1DFF3C4-43D5-42FB-8B36-3F7DFF66A5EB}" type="pres">
      <dgm:prSet presAssocID="{7E0C1AEB-081D-4D15-863D-599CD05538DF}" presName="bgRect" presStyleLbl="bgShp" presStyleIdx="0" presStyleCnt="3"/>
      <dgm:spPr/>
    </dgm:pt>
    <dgm:pt modelId="{7A58298B-D5B5-44FC-85E6-9C65623302BD}" type="pres">
      <dgm:prSet presAssocID="{7E0C1AEB-081D-4D15-863D-599CD05538DF}"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Lungs with solid fill"/>
        </a:ext>
      </dgm:extLst>
    </dgm:pt>
    <dgm:pt modelId="{DC196465-B69A-4067-9B50-324E9DB34A7E}" type="pres">
      <dgm:prSet presAssocID="{7E0C1AEB-081D-4D15-863D-599CD05538DF}" presName="spaceRect" presStyleCnt="0"/>
      <dgm:spPr/>
    </dgm:pt>
    <dgm:pt modelId="{8CDFD9C2-A35D-4481-AAE4-C8DEE878B3D8}" type="pres">
      <dgm:prSet presAssocID="{7E0C1AEB-081D-4D15-863D-599CD05538DF}" presName="parTx" presStyleLbl="revTx" presStyleIdx="0" presStyleCnt="3">
        <dgm:presLayoutVars>
          <dgm:chMax val="0"/>
          <dgm:chPref val="0"/>
        </dgm:presLayoutVars>
      </dgm:prSet>
      <dgm:spPr/>
    </dgm:pt>
    <dgm:pt modelId="{F97B235A-9327-4A6E-9D26-FA64DE5C7EEB}" type="pres">
      <dgm:prSet presAssocID="{01F083A3-AEAD-4129-8353-4C92A2F81EF5}" presName="sibTrans" presStyleCnt="0"/>
      <dgm:spPr/>
    </dgm:pt>
    <dgm:pt modelId="{EE2C4C02-EBBE-42AD-8122-807B02CD9ABF}" type="pres">
      <dgm:prSet presAssocID="{6D6E41B6-99A6-46D1-97A3-65305BA56AE6}" presName="compNode" presStyleCnt="0"/>
      <dgm:spPr/>
    </dgm:pt>
    <dgm:pt modelId="{0889248E-E225-48F4-A5CB-71DEE59EB87B}" type="pres">
      <dgm:prSet presAssocID="{6D6E41B6-99A6-46D1-97A3-65305BA56AE6}" presName="bgRect" presStyleLbl="bgShp" presStyleIdx="1" presStyleCnt="3"/>
      <dgm:spPr/>
    </dgm:pt>
    <dgm:pt modelId="{28211C7A-E09B-41F3-9ECA-E61B2B534A61}" type="pres">
      <dgm:prSet presAssocID="{6D6E41B6-99A6-46D1-97A3-65305BA56AE6}"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EC64900-4754-4395-B274-F239AE174547}" type="pres">
      <dgm:prSet presAssocID="{6D6E41B6-99A6-46D1-97A3-65305BA56AE6}" presName="spaceRect" presStyleCnt="0"/>
      <dgm:spPr/>
    </dgm:pt>
    <dgm:pt modelId="{9B3A2B63-CC2D-4D0C-8B04-6272387C7202}" type="pres">
      <dgm:prSet presAssocID="{6D6E41B6-99A6-46D1-97A3-65305BA56AE6}" presName="parTx" presStyleLbl="revTx" presStyleIdx="1" presStyleCnt="3">
        <dgm:presLayoutVars>
          <dgm:chMax val="0"/>
          <dgm:chPref val="0"/>
        </dgm:presLayoutVars>
      </dgm:prSet>
      <dgm:spPr/>
    </dgm:pt>
    <dgm:pt modelId="{AF3F39EB-9890-4CA0-AC28-3BD8CCF43FAE}" type="pres">
      <dgm:prSet presAssocID="{C348CF66-FF30-459C-B658-EDDE86C8C480}" presName="sibTrans" presStyleCnt="0"/>
      <dgm:spPr/>
    </dgm:pt>
    <dgm:pt modelId="{0E108FD6-5AA9-4A30-BB2F-E6AD9546CF3A}" type="pres">
      <dgm:prSet presAssocID="{B21E4207-6243-4C2B-8EB4-4519D63CBB69}" presName="compNode" presStyleCnt="0"/>
      <dgm:spPr/>
    </dgm:pt>
    <dgm:pt modelId="{333BE7B0-FCD1-4AA4-8D7F-C0EC858693B2}" type="pres">
      <dgm:prSet presAssocID="{B21E4207-6243-4C2B-8EB4-4519D63CBB69}" presName="bgRect" presStyleLbl="bgShp" presStyleIdx="2" presStyleCnt="3"/>
      <dgm:spPr/>
    </dgm:pt>
    <dgm:pt modelId="{D5EBC54A-0C89-456B-961F-A5465946152B}" type="pres">
      <dgm:prSet presAssocID="{B21E4207-6243-4C2B-8EB4-4519D63CBB69}"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usiness Growth"/>
        </a:ext>
      </dgm:extLst>
    </dgm:pt>
    <dgm:pt modelId="{D2BE2BFF-C1AD-46C6-862F-59740A39A4BB}" type="pres">
      <dgm:prSet presAssocID="{B21E4207-6243-4C2B-8EB4-4519D63CBB69}" presName="spaceRect" presStyleCnt="0"/>
      <dgm:spPr/>
    </dgm:pt>
    <dgm:pt modelId="{E174098E-8B4E-457F-AED5-261FB60D0CAE}" type="pres">
      <dgm:prSet presAssocID="{B21E4207-6243-4C2B-8EB4-4519D63CBB69}" presName="parTx" presStyleLbl="revTx" presStyleIdx="2" presStyleCnt="3">
        <dgm:presLayoutVars>
          <dgm:chMax val="0"/>
          <dgm:chPref val="0"/>
        </dgm:presLayoutVars>
      </dgm:prSet>
      <dgm:spPr/>
    </dgm:pt>
  </dgm:ptLst>
  <dgm:cxnLst>
    <dgm:cxn modelId="{D2092C10-403A-4486-9690-E0A4A64BCF91}" type="presOf" srcId="{B21E4207-6243-4C2B-8EB4-4519D63CBB69}" destId="{E174098E-8B4E-457F-AED5-261FB60D0CAE}" srcOrd="0" destOrd="0" presId="urn:microsoft.com/office/officeart/2018/2/layout/IconVerticalSolidList"/>
    <dgm:cxn modelId="{BC67861A-60DA-4BEB-A1D9-5611C5CFC478}" srcId="{04AC28DE-F4B4-4B64-A67A-76015A8E07D2}" destId="{6D6E41B6-99A6-46D1-97A3-65305BA56AE6}" srcOrd="1" destOrd="0" parTransId="{E6BC501F-ED81-4843-8EA1-177D4D7CD344}" sibTransId="{C348CF66-FF30-459C-B658-EDDE86C8C480}"/>
    <dgm:cxn modelId="{B6162B66-2F3C-445C-B83D-F02E2D3039D3}" type="presOf" srcId="{04AC28DE-F4B4-4B64-A67A-76015A8E07D2}" destId="{EC7FA741-6FA8-4784-905B-EB3AECB0DE56}" srcOrd="0" destOrd="0" presId="urn:microsoft.com/office/officeart/2018/2/layout/IconVerticalSolidList"/>
    <dgm:cxn modelId="{27D31F6A-C7F7-4046-84FF-20960400EB44}" type="presOf" srcId="{7E0C1AEB-081D-4D15-863D-599CD05538DF}" destId="{8CDFD9C2-A35D-4481-AAE4-C8DEE878B3D8}" srcOrd="0" destOrd="0" presId="urn:microsoft.com/office/officeart/2018/2/layout/IconVerticalSolidList"/>
    <dgm:cxn modelId="{93738D52-8716-4131-8DE2-29DFCB63EAFC}" srcId="{04AC28DE-F4B4-4B64-A67A-76015A8E07D2}" destId="{B21E4207-6243-4C2B-8EB4-4519D63CBB69}" srcOrd="2" destOrd="0" parTransId="{0A2D9CDA-2AF3-40D1-854E-4F81A00E74AA}" sibTransId="{BF69A14F-1F38-4161-91C0-4BBE005FCD3A}"/>
    <dgm:cxn modelId="{F605C9A8-0022-4EF1-AA4B-ED79F5C58528}" srcId="{04AC28DE-F4B4-4B64-A67A-76015A8E07D2}" destId="{7E0C1AEB-081D-4D15-863D-599CD05538DF}" srcOrd="0" destOrd="0" parTransId="{42BA0C92-1022-4A71-9E52-63D626EF6B8A}" sibTransId="{01F083A3-AEAD-4129-8353-4C92A2F81EF5}"/>
    <dgm:cxn modelId="{FC7D00B8-299F-403F-8B52-8140AD3F9DEE}" type="presOf" srcId="{6D6E41B6-99A6-46D1-97A3-65305BA56AE6}" destId="{9B3A2B63-CC2D-4D0C-8B04-6272387C7202}" srcOrd="0" destOrd="0" presId="urn:microsoft.com/office/officeart/2018/2/layout/IconVerticalSolidList"/>
    <dgm:cxn modelId="{B81979EF-94C7-4BDB-846A-A29E5651D0DF}" type="presParOf" srcId="{EC7FA741-6FA8-4784-905B-EB3AECB0DE56}" destId="{3AAAEC8E-1A5C-45BA-8CF8-FC011ADE5D1B}" srcOrd="0" destOrd="0" presId="urn:microsoft.com/office/officeart/2018/2/layout/IconVerticalSolidList"/>
    <dgm:cxn modelId="{8597C1BF-898F-44A7-80A5-68575DC866FC}" type="presParOf" srcId="{3AAAEC8E-1A5C-45BA-8CF8-FC011ADE5D1B}" destId="{A1DFF3C4-43D5-42FB-8B36-3F7DFF66A5EB}" srcOrd="0" destOrd="0" presId="urn:microsoft.com/office/officeart/2018/2/layout/IconVerticalSolidList"/>
    <dgm:cxn modelId="{90C9D426-5EF4-4B08-9A62-D839AFA81E72}" type="presParOf" srcId="{3AAAEC8E-1A5C-45BA-8CF8-FC011ADE5D1B}" destId="{7A58298B-D5B5-44FC-85E6-9C65623302BD}" srcOrd="1" destOrd="0" presId="urn:microsoft.com/office/officeart/2018/2/layout/IconVerticalSolidList"/>
    <dgm:cxn modelId="{BF7C2A33-B0F6-4EA7-903B-E50D5AC5D3D2}" type="presParOf" srcId="{3AAAEC8E-1A5C-45BA-8CF8-FC011ADE5D1B}" destId="{DC196465-B69A-4067-9B50-324E9DB34A7E}" srcOrd="2" destOrd="0" presId="urn:microsoft.com/office/officeart/2018/2/layout/IconVerticalSolidList"/>
    <dgm:cxn modelId="{90DD84E5-F6E6-442B-A219-1D0935CBC7E9}" type="presParOf" srcId="{3AAAEC8E-1A5C-45BA-8CF8-FC011ADE5D1B}" destId="{8CDFD9C2-A35D-4481-AAE4-C8DEE878B3D8}" srcOrd="3" destOrd="0" presId="urn:microsoft.com/office/officeart/2018/2/layout/IconVerticalSolidList"/>
    <dgm:cxn modelId="{C3F0364B-5567-40AC-8614-70DF54020BED}" type="presParOf" srcId="{EC7FA741-6FA8-4784-905B-EB3AECB0DE56}" destId="{F97B235A-9327-4A6E-9D26-FA64DE5C7EEB}" srcOrd="1" destOrd="0" presId="urn:microsoft.com/office/officeart/2018/2/layout/IconVerticalSolidList"/>
    <dgm:cxn modelId="{7A27D946-747E-4E1D-A80C-FBAA734F985B}" type="presParOf" srcId="{EC7FA741-6FA8-4784-905B-EB3AECB0DE56}" destId="{EE2C4C02-EBBE-42AD-8122-807B02CD9ABF}" srcOrd="2" destOrd="0" presId="urn:microsoft.com/office/officeart/2018/2/layout/IconVerticalSolidList"/>
    <dgm:cxn modelId="{8D371B78-F04B-4812-8C8B-04130C5DB1D0}" type="presParOf" srcId="{EE2C4C02-EBBE-42AD-8122-807B02CD9ABF}" destId="{0889248E-E225-48F4-A5CB-71DEE59EB87B}" srcOrd="0" destOrd="0" presId="urn:microsoft.com/office/officeart/2018/2/layout/IconVerticalSolidList"/>
    <dgm:cxn modelId="{001D038A-F6B9-4898-A275-0E3CCD83C25B}" type="presParOf" srcId="{EE2C4C02-EBBE-42AD-8122-807B02CD9ABF}" destId="{28211C7A-E09B-41F3-9ECA-E61B2B534A61}" srcOrd="1" destOrd="0" presId="urn:microsoft.com/office/officeart/2018/2/layout/IconVerticalSolidList"/>
    <dgm:cxn modelId="{780C0A37-4751-4FD7-86E1-7DB2FA36B301}" type="presParOf" srcId="{EE2C4C02-EBBE-42AD-8122-807B02CD9ABF}" destId="{7EC64900-4754-4395-B274-F239AE174547}" srcOrd="2" destOrd="0" presId="urn:microsoft.com/office/officeart/2018/2/layout/IconVerticalSolidList"/>
    <dgm:cxn modelId="{3EA825C2-3FA3-4263-8A9F-78F741841EA4}" type="presParOf" srcId="{EE2C4C02-EBBE-42AD-8122-807B02CD9ABF}" destId="{9B3A2B63-CC2D-4D0C-8B04-6272387C7202}" srcOrd="3" destOrd="0" presId="urn:microsoft.com/office/officeart/2018/2/layout/IconVerticalSolidList"/>
    <dgm:cxn modelId="{2D08F893-5C28-4A44-8EB8-987AE533EFEB}" type="presParOf" srcId="{EC7FA741-6FA8-4784-905B-EB3AECB0DE56}" destId="{AF3F39EB-9890-4CA0-AC28-3BD8CCF43FAE}" srcOrd="3" destOrd="0" presId="urn:microsoft.com/office/officeart/2018/2/layout/IconVerticalSolidList"/>
    <dgm:cxn modelId="{3C9A67F5-B10B-4189-918D-DD2102BE1BE3}" type="presParOf" srcId="{EC7FA741-6FA8-4784-905B-EB3AECB0DE56}" destId="{0E108FD6-5AA9-4A30-BB2F-E6AD9546CF3A}" srcOrd="4" destOrd="0" presId="urn:microsoft.com/office/officeart/2018/2/layout/IconVerticalSolidList"/>
    <dgm:cxn modelId="{9F10143E-058F-4C09-89EA-80AE38CBAC0C}" type="presParOf" srcId="{0E108FD6-5AA9-4A30-BB2F-E6AD9546CF3A}" destId="{333BE7B0-FCD1-4AA4-8D7F-C0EC858693B2}" srcOrd="0" destOrd="0" presId="urn:microsoft.com/office/officeart/2018/2/layout/IconVerticalSolidList"/>
    <dgm:cxn modelId="{D55DB16F-AE31-4CB3-A123-3870BA16D6B0}" type="presParOf" srcId="{0E108FD6-5AA9-4A30-BB2F-E6AD9546CF3A}" destId="{D5EBC54A-0C89-456B-961F-A5465946152B}" srcOrd="1" destOrd="0" presId="urn:microsoft.com/office/officeart/2018/2/layout/IconVerticalSolidList"/>
    <dgm:cxn modelId="{32EF88BE-AA67-4984-B4A9-F09905388BD5}" type="presParOf" srcId="{0E108FD6-5AA9-4A30-BB2F-E6AD9546CF3A}" destId="{D2BE2BFF-C1AD-46C6-862F-59740A39A4BB}" srcOrd="2" destOrd="0" presId="urn:microsoft.com/office/officeart/2018/2/layout/IconVerticalSolidList"/>
    <dgm:cxn modelId="{8B23A3F3-A9A1-4C87-94EC-67B883E63054}" type="presParOf" srcId="{0E108FD6-5AA9-4A30-BB2F-E6AD9546CF3A}" destId="{E174098E-8B4E-457F-AED5-261FB60D0C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F3C4-43D5-42FB-8B36-3F7DFF66A5EB}">
      <dsp:nvSpPr>
        <dsp:cNvPr id="0" name=""/>
        <dsp:cNvSpPr/>
      </dsp:nvSpPr>
      <dsp:spPr>
        <a:xfrm>
          <a:off x="0" y="552"/>
          <a:ext cx="10963275"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8298B-D5B5-44FC-85E6-9C65623302BD}">
      <dsp:nvSpPr>
        <dsp:cNvPr id="0" name=""/>
        <dsp:cNvSpPr/>
      </dsp:nvSpPr>
      <dsp:spPr>
        <a:xfrm>
          <a:off x="391077" y="291436"/>
          <a:ext cx="711049" cy="711049"/>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DFD9C2-A35D-4481-AAE4-C8DEE878B3D8}">
      <dsp:nvSpPr>
        <dsp:cNvPr id="0" name=""/>
        <dsp:cNvSpPr/>
      </dsp:nvSpPr>
      <dsp:spPr>
        <a:xfrm>
          <a:off x="1493203" y="552"/>
          <a:ext cx="9470071"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latin typeface="Arial" panose="020B0604020202020204" pitchFamily="34" charset="0"/>
              <a:cs typeface="Arial" panose="020B0604020202020204" pitchFamily="34" charset="0"/>
            </a:rPr>
            <a:t>Treatment recommendations for biomarker-directed therapy in advanced NSCLC are rapidly evolving, with current clinical guidelines recommending assessment of both HER2 overexpression and </a:t>
          </a:r>
          <a:r>
            <a:rPr lang="en-US" sz="1800" b="0" i="1" kern="1200" dirty="0">
              <a:solidFill>
                <a:schemeClr val="tx1"/>
              </a:solidFill>
              <a:latin typeface="Arial" panose="020B0604020202020204" pitchFamily="34" charset="0"/>
              <a:cs typeface="Arial" panose="020B0604020202020204" pitchFamily="34" charset="0"/>
            </a:rPr>
            <a:t>HER2</a:t>
          </a:r>
          <a:r>
            <a:rPr lang="en-US" sz="1800" b="0" i="0" kern="1200" dirty="0">
              <a:solidFill>
                <a:schemeClr val="tx1"/>
              </a:solidFill>
              <a:latin typeface="Arial" panose="020B0604020202020204" pitchFamily="34" charset="0"/>
              <a:cs typeface="Arial" panose="020B0604020202020204" pitchFamily="34" charset="0"/>
            </a:rPr>
            <a:t> gene mutations</a:t>
          </a:r>
          <a:endParaRPr lang="en-US" sz="1800" kern="1200" dirty="0">
            <a:solidFill>
              <a:schemeClr val="tx1"/>
            </a:solidFill>
            <a:latin typeface="Arial" panose="020B0604020202020204" pitchFamily="34" charset="0"/>
            <a:cs typeface="Arial" panose="020B0604020202020204" pitchFamily="34" charset="0"/>
          </a:endParaRPr>
        </a:p>
      </dsp:txBody>
      <dsp:txXfrm>
        <a:off x="1493203" y="552"/>
        <a:ext cx="9470071" cy="1292816"/>
      </dsp:txXfrm>
    </dsp:sp>
    <dsp:sp modelId="{0889248E-E225-48F4-A5CB-71DEE59EB87B}">
      <dsp:nvSpPr>
        <dsp:cNvPr id="0" name=""/>
        <dsp:cNvSpPr/>
      </dsp:nvSpPr>
      <dsp:spPr>
        <a:xfrm>
          <a:off x="0" y="1616573"/>
          <a:ext cx="10963275"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11C7A-E09B-41F3-9ECA-E61B2B534A61}">
      <dsp:nvSpPr>
        <dsp:cNvPr id="0" name=""/>
        <dsp:cNvSpPr/>
      </dsp:nvSpPr>
      <dsp:spPr>
        <a:xfrm>
          <a:off x="391077" y="1907456"/>
          <a:ext cx="711049" cy="711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3A2B63-CC2D-4D0C-8B04-6272387C7202}">
      <dsp:nvSpPr>
        <dsp:cNvPr id="0" name=""/>
        <dsp:cNvSpPr/>
      </dsp:nvSpPr>
      <dsp:spPr>
        <a:xfrm>
          <a:off x="1493203" y="1616573"/>
          <a:ext cx="9470071"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However, integrating HER2 testing into practice remains a significant challenge</a:t>
          </a:r>
          <a:endParaRPr lang="en-US" sz="1800" kern="1200" dirty="0">
            <a:latin typeface="Arial" panose="020B0604020202020204" pitchFamily="34" charset="0"/>
            <a:cs typeface="Arial" panose="020B0604020202020204" pitchFamily="34" charset="0"/>
          </a:endParaRPr>
        </a:p>
      </dsp:txBody>
      <dsp:txXfrm>
        <a:off x="1493203" y="1616573"/>
        <a:ext cx="9470071" cy="1292816"/>
      </dsp:txXfrm>
    </dsp:sp>
    <dsp:sp modelId="{333BE7B0-FCD1-4AA4-8D7F-C0EC858693B2}">
      <dsp:nvSpPr>
        <dsp:cNvPr id="0" name=""/>
        <dsp:cNvSpPr/>
      </dsp:nvSpPr>
      <dsp:spPr>
        <a:xfrm>
          <a:off x="0" y="3232593"/>
          <a:ext cx="10963275"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BC54A-0C89-456B-961F-A5465946152B}">
      <dsp:nvSpPr>
        <dsp:cNvPr id="0" name=""/>
        <dsp:cNvSpPr/>
      </dsp:nvSpPr>
      <dsp:spPr>
        <a:xfrm>
          <a:off x="391077" y="3523477"/>
          <a:ext cx="711049" cy="711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74098E-8B4E-457F-AED5-261FB60D0CAE}">
      <dsp:nvSpPr>
        <dsp:cNvPr id="0" name=""/>
        <dsp:cNvSpPr/>
      </dsp:nvSpPr>
      <dsp:spPr>
        <a:xfrm>
          <a:off x="1493203" y="3232593"/>
          <a:ext cx="9470071"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A data-driven quality improvement initiative was implemented to evaluate current practices and identify opportunities to optimise HER2 testing and evidence-based care</a:t>
          </a:r>
          <a:endParaRPr lang="en-US" sz="1800" kern="1200" dirty="0">
            <a:latin typeface="Arial" panose="020B0604020202020204" pitchFamily="34" charset="0"/>
            <a:cs typeface="Arial" panose="020B0604020202020204" pitchFamily="34" charset="0"/>
          </a:endParaRPr>
        </a:p>
      </dsp:txBody>
      <dsp:txXfrm>
        <a:off x="1493203" y="3232593"/>
        <a:ext cx="9470071"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6/4/2026</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6/4/2026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24</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D8EC9-0CB1-F58F-40B3-5544D4A80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E7F83-6CC9-651C-7D68-934F4F37C13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94215F3-CEAE-5F5B-9EFE-13D338AE9D97}"/>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556EC188-C7F6-BC4C-8AC7-C62BBD75061E}"/>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FE31F5B2-4EB8-12B6-262B-0D0D9255C17E}"/>
              </a:ext>
            </a:extLst>
          </p:cNvPr>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48205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F950-7E82-62AB-DED4-D59BB8B87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0CD5F-F409-FE81-E6C8-5BC8092D6BB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8640306-73AD-0581-0D57-1F130E7EFD3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C9CD1ABB-F316-E956-8076-44AA59A668A3}"/>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D5ABDE0A-A323-2477-8459-30F5865AA2A7}"/>
              </a:ext>
            </a:extLst>
          </p:cNvPr>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274538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80351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CC418-DA04-BE5D-80C6-A60A5A4FB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B654B-3AED-4B3E-2EF3-42B9DEC32D9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65DF5B5E-58D4-6BFC-CE46-A4DECEC43104}"/>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378E5966-90C8-3F5F-5D4B-9DF84D69F845}"/>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33CF1594-324C-5764-D7A0-454582248768}"/>
              </a:ext>
            </a:extLst>
          </p:cNvPr>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57818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5DBE-C30F-188F-3A58-7C3E20B46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38A2E-0282-C189-36DB-E570F10634F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4C2F55A-5096-8D90-AD07-6E88C2D8B0E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5BA56478-9646-480B-1D47-8F7FD29CA349}"/>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EBEDF43A-6152-C50C-053B-61265551B08A}"/>
              </a:ext>
            </a:extLst>
          </p:cNvPr>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1679940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9.svg"/><Relationship Id="rId18" Type="http://schemas.openxmlformats.org/officeDocument/2006/relationships/hyperlink" Target="https://twitter.com/lung_connect" TargetMode="External"/><Relationship Id="rId3" Type="http://schemas.openxmlformats.org/officeDocument/2006/relationships/image" Target="../media/image4.svg"/><Relationship Id="rId7" Type="http://schemas.openxmlformats.org/officeDocument/2006/relationships/hyperlink" Target="https://www.linkedin.com/company/99553499/admin/feed/posts/" TargetMode="External"/><Relationship Id="rId12" Type="http://schemas.openxmlformats.org/officeDocument/2006/relationships/hyperlink" Target="mailto:info@cor2ed.com" TargetMode="External"/><Relationship Id="rId17" Type="http://schemas.openxmlformats.org/officeDocument/2006/relationships/hyperlink" Target="https://twitter.com/BreastCaConnect" TargetMode="External"/><Relationship Id="rId2" Type="http://schemas.openxmlformats.org/officeDocument/2006/relationships/image" Target="../media/image3.svg"/><Relationship Id="rId16" Type="http://schemas.openxmlformats.org/officeDocument/2006/relationships/image" Target="../media/image12.sv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1.svg"/><Relationship Id="rId10" Type="http://schemas.openxmlformats.org/officeDocument/2006/relationships/image" Target="../media/image7.svg"/><Relationship Id="rId19"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hyperlink" Target="https://cor2ed.com/" TargetMode="External"/><Relationship Id="rId1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5"/>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6"/>
          <a:srcRect r="65695"/>
          <a:stretch/>
        </p:blipFill>
        <p:spPr>
          <a:xfrm>
            <a:off x="300854" y="1562275"/>
            <a:ext cx="3012116" cy="3756787"/>
          </a:xfrm>
          <a:prstGeom prst="rect">
            <a:avLst/>
          </a:prstGeom>
        </p:spPr>
      </p:pic>
      <p:sp>
        <p:nvSpPr>
          <p:cNvPr id="24" name="TextBox 23">
            <a:hlinkClick r:id="rId7"/>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9"/>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24401" y="1987144"/>
            <a:ext cx="313184" cy="313184"/>
          </a:xfrm>
          <a:prstGeom prst="rect">
            <a:avLst/>
          </a:prstGeom>
        </p:spPr>
      </p:pic>
      <p:sp>
        <p:nvSpPr>
          <p:cNvPr id="103" name="Rectangle 102">
            <a:hlinkClick r:id="rId8"/>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7"/>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18"/>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20"/>
          <a:srcRect/>
          <a:stretch/>
        </p:blipFill>
        <p:spPr>
          <a:xfrm>
            <a:off x="2780877" y="6091252"/>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zongertinib-non-squamous-nsclc-her2-tkd-activating-mutation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343F-71C5-1BAE-C6CE-838BC30EB2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FE002-20A8-B223-530D-EFB6DF17E7BA}"/>
              </a:ext>
            </a:extLst>
          </p:cNvPr>
          <p:cNvSpPr>
            <a:spLocks noGrp="1"/>
          </p:cNvSpPr>
          <p:nvPr>
            <p:ph sz="quarter" idx="12"/>
          </p:nvPr>
        </p:nvSpPr>
        <p:spPr>
          <a:xfrm>
            <a:off x="620184" y="908720"/>
            <a:ext cx="10963200" cy="4525200"/>
          </a:xfrm>
        </p:spPr>
        <p:txBody>
          <a:bodyPr>
            <a:normAutofit/>
          </a:bodyPr>
          <a:lstStyle/>
          <a:p>
            <a:pPr>
              <a:lnSpc>
                <a:spcPct val="90000"/>
              </a:lnSpc>
            </a:pPr>
            <a:r>
              <a:rPr lang="en-GB" sz="1500" dirty="0"/>
              <a:t>TEAEs led to dose modifications (delays, interruptions and reductions) in 52% of patients in Cohort D and 55% of patients in Cohort F</a:t>
            </a:r>
          </a:p>
          <a:p>
            <a:pPr>
              <a:lnSpc>
                <a:spcPct val="90000"/>
              </a:lnSpc>
            </a:pPr>
            <a:r>
              <a:rPr lang="en-US" sz="1500" dirty="0"/>
              <a:t>5% of patients in Cohort D and 3% in Cohort F discontinued treatment due to TEAEs</a:t>
            </a:r>
          </a:p>
          <a:p>
            <a:pPr>
              <a:lnSpc>
                <a:spcPct val="90000"/>
              </a:lnSpc>
            </a:pPr>
            <a:r>
              <a:rPr lang="en-US" sz="1500" dirty="0"/>
              <a:t>No cases of interstitial lung disease or grade 4 diarrhea, discontinuations due to diarrhea, or new </a:t>
            </a:r>
            <a:r>
              <a:rPr lang="en-GB" sz="1500" dirty="0"/>
              <a:t>safety signals were observed</a:t>
            </a:r>
          </a:p>
          <a:p>
            <a:pPr>
              <a:lnSpc>
                <a:spcPct val="90000"/>
              </a:lnSpc>
            </a:pPr>
            <a:r>
              <a:rPr lang="en-GB" sz="1500" dirty="0"/>
              <a:t>In Cohort F the proportions of patient-days with grade 2/3 treatment-emergent diarrhea were 11% and &lt;0.1%, respectively</a:t>
            </a:r>
          </a:p>
        </p:txBody>
      </p:sp>
      <p:sp>
        <p:nvSpPr>
          <p:cNvPr id="6" name="Title 5">
            <a:extLst>
              <a:ext uri="{FF2B5EF4-FFF2-40B4-BE49-F238E27FC236}">
                <a16:creationId xmlns:a16="http://schemas.microsoft.com/office/drawing/2014/main" id="{CFE217D6-F81C-92A9-75FE-CFA9D37D31B2}"/>
              </a:ext>
            </a:extLst>
          </p:cNvPr>
          <p:cNvSpPr>
            <a:spLocks noGrp="1"/>
          </p:cNvSpPr>
          <p:nvPr>
            <p:ph type="title"/>
          </p:nvPr>
        </p:nvSpPr>
        <p:spPr>
          <a:xfrm>
            <a:off x="619201" y="259200"/>
            <a:ext cx="10963199" cy="864000"/>
          </a:xfrm>
        </p:spPr>
        <p:txBody>
          <a:bodyPr/>
          <a:lstStyle/>
          <a:p>
            <a:r>
              <a:rPr lang="en-GB" noProof="0" dirty="0"/>
              <a:t>Soho-01: safety results</a:t>
            </a:r>
          </a:p>
        </p:txBody>
      </p:sp>
      <p:sp>
        <p:nvSpPr>
          <p:cNvPr id="9" name="Content Placeholder 8">
            <a:extLst>
              <a:ext uri="{FF2B5EF4-FFF2-40B4-BE49-F238E27FC236}">
                <a16:creationId xmlns:a16="http://schemas.microsoft.com/office/drawing/2014/main" id="{4666EB25-9DFA-8918-8548-13692FEA324F}"/>
              </a:ext>
            </a:extLst>
          </p:cNvPr>
          <p:cNvSpPr>
            <a:spLocks noGrp="1"/>
          </p:cNvSpPr>
          <p:nvPr>
            <p:ph sz="quarter" idx="15"/>
          </p:nvPr>
        </p:nvSpPr>
        <p:spPr/>
        <p:txBody>
          <a:bodyPr anchor="b" anchorCtr="0"/>
          <a:lstStyle/>
          <a:p>
            <a:r>
              <a:rPr lang="en-GB" kern="100" dirty="0">
                <a:solidFill>
                  <a:schemeClr val="tx2"/>
                </a:solidFill>
                <a:ea typeface="Calibri" panose="020F0502020204030204" pitchFamily="34" charset="0"/>
              </a:rPr>
              <a:t>AE, adverse event; CTCAE, </a:t>
            </a:r>
            <a:r>
              <a:rPr lang="en-GB" dirty="0">
                <a:solidFill>
                  <a:schemeClr val="tx2"/>
                </a:solidFill>
              </a:rPr>
              <a:t>Common Terminology Criteria for Adverse Events; TEAE, treatment-emergent adverse event</a:t>
            </a:r>
            <a:endParaRPr lang="en-GB" kern="100" dirty="0">
              <a:solidFill>
                <a:schemeClr val="tx2"/>
              </a:solidFill>
              <a:ea typeface="Calibri" panose="020F0502020204030204" pitchFamily="34" charset="0"/>
            </a:endParaRPr>
          </a:p>
          <a:p>
            <a:r>
              <a:rPr lang="en-GB" dirty="0">
                <a:solidFill>
                  <a:schemeClr val="tx2"/>
                </a:solidFill>
              </a:rPr>
              <a:t>Loong H, et al. J Clin Oncol. 2026;44(suppl 16). Abstr 8622 (ASCO 2026, Poster presentation)</a:t>
            </a:r>
            <a:endParaRPr lang="en-GB"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0873EF47-8A22-87C7-197F-2BD05AE57006}"/>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
        <p:nvSpPr>
          <p:cNvPr id="4" name="TextBox 3">
            <a:extLst>
              <a:ext uri="{FF2B5EF4-FFF2-40B4-BE49-F238E27FC236}">
                <a16:creationId xmlns:a16="http://schemas.microsoft.com/office/drawing/2014/main" id="{3D8896D1-28FF-6BC3-3D99-64474038C5CC}"/>
              </a:ext>
            </a:extLst>
          </p:cNvPr>
          <p:cNvSpPr txBox="1"/>
          <p:nvPr/>
        </p:nvSpPr>
        <p:spPr>
          <a:xfrm>
            <a:off x="8209518" y="2696782"/>
            <a:ext cx="3750811" cy="584775"/>
          </a:xfrm>
          <a:prstGeom prst="rect">
            <a:avLst/>
          </a:prstGeom>
          <a:solidFill>
            <a:schemeClr val="bg1"/>
          </a:solidFill>
        </p:spPr>
        <p:txBody>
          <a:bodyPr wrap="square" lIns="0" rtlCol="0">
            <a:spAutoFit/>
          </a:bodyPr>
          <a:lstStyle/>
          <a:p>
            <a:r>
              <a:rPr lang="en-GB" sz="1600" b="1" cap="all" spc="100" noProof="0" dirty="0">
                <a:solidFill>
                  <a:schemeClr val="accent1"/>
                </a:solidFill>
                <a:latin typeface="Arial" panose="020B0604020202020204" pitchFamily="34" charset="0"/>
                <a:cs typeface="Arial" panose="020B0604020202020204" pitchFamily="34" charset="0"/>
              </a:rPr>
              <a:t>proportion of patient-days with diarrhea</a:t>
            </a:r>
            <a:r>
              <a:rPr lang="en-GB" sz="1600" cap="all" spc="100" noProof="0" dirty="0">
                <a:solidFill>
                  <a:schemeClr val="accent1"/>
                </a:solidFill>
                <a:latin typeface="Arial" panose="020B0604020202020204" pitchFamily="34" charset="0"/>
                <a:cs typeface="Arial" panose="020B0604020202020204" pitchFamily="34" charset="0"/>
              </a:rPr>
              <a:t>	</a:t>
            </a:r>
          </a:p>
        </p:txBody>
      </p:sp>
      <p:grpSp>
        <p:nvGrpSpPr>
          <p:cNvPr id="20" name="Group 19">
            <a:extLst>
              <a:ext uri="{FF2B5EF4-FFF2-40B4-BE49-F238E27FC236}">
                <a16:creationId xmlns:a16="http://schemas.microsoft.com/office/drawing/2014/main" id="{06C521AC-CF1E-3C54-03FC-DB57B40BC227}"/>
              </a:ext>
            </a:extLst>
          </p:cNvPr>
          <p:cNvGrpSpPr/>
          <p:nvPr/>
        </p:nvGrpSpPr>
        <p:grpSpPr>
          <a:xfrm>
            <a:off x="8611834" y="5877272"/>
            <a:ext cx="3386640" cy="418316"/>
            <a:chOff x="8109960" y="4629874"/>
            <a:chExt cx="3386640" cy="311294"/>
          </a:xfrm>
        </p:grpSpPr>
        <p:sp>
          <p:nvSpPr>
            <p:cNvPr id="5" name="TextBox 4">
              <a:extLst>
                <a:ext uri="{FF2B5EF4-FFF2-40B4-BE49-F238E27FC236}">
                  <a16:creationId xmlns:a16="http://schemas.microsoft.com/office/drawing/2014/main" id="{52480160-2241-2ED0-6B58-77AAB4FFABC2}"/>
                </a:ext>
              </a:extLst>
            </p:cNvPr>
            <p:cNvSpPr txBox="1"/>
            <p:nvPr/>
          </p:nvSpPr>
          <p:spPr>
            <a:xfrm>
              <a:off x="8271358" y="4802669"/>
              <a:ext cx="3225242"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Grade 2 or intermittent grade 2 diarrhea        Grade 3 diarrhea</a:t>
              </a:r>
            </a:p>
          </p:txBody>
        </p:sp>
        <p:sp>
          <p:nvSpPr>
            <p:cNvPr id="8" name="Rectangle 7">
              <a:extLst>
                <a:ext uri="{FF2B5EF4-FFF2-40B4-BE49-F238E27FC236}">
                  <a16:creationId xmlns:a16="http://schemas.microsoft.com/office/drawing/2014/main" id="{442CDB4D-8E72-AE46-293E-A5C16F9F36F6}"/>
                </a:ext>
              </a:extLst>
            </p:cNvPr>
            <p:cNvSpPr/>
            <p:nvPr/>
          </p:nvSpPr>
          <p:spPr>
            <a:xfrm>
              <a:off x="8109960" y="4823676"/>
              <a:ext cx="95861" cy="9586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87C3BF77-F0CE-AD6E-C099-CA6263CA7145}"/>
                </a:ext>
              </a:extLst>
            </p:cNvPr>
            <p:cNvSpPr/>
            <p:nvPr/>
          </p:nvSpPr>
          <p:spPr>
            <a:xfrm>
              <a:off x="10378743" y="4823676"/>
              <a:ext cx="95861" cy="9586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TextBox 11">
              <a:extLst>
                <a:ext uri="{FF2B5EF4-FFF2-40B4-BE49-F238E27FC236}">
                  <a16:creationId xmlns:a16="http://schemas.microsoft.com/office/drawing/2014/main" id="{A8710D6C-FF50-779F-5A9D-34AFB785A650}"/>
                </a:ext>
              </a:extLst>
            </p:cNvPr>
            <p:cNvSpPr txBox="1"/>
            <p:nvPr/>
          </p:nvSpPr>
          <p:spPr>
            <a:xfrm>
              <a:off x="8415374" y="4629874"/>
              <a:ext cx="2923877"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No diarrhea        Grade 1 or intermittent grade 1 diarrhea</a:t>
              </a:r>
            </a:p>
          </p:txBody>
        </p:sp>
        <p:sp>
          <p:nvSpPr>
            <p:cNvPr id="13" name="Rectangle 12">
              <a:extLst>
                <a:ext uri="{FF2B5EF4-FFF2-40B4-BE49-F238E27FC236}">
                  <a16:creationId xmlns:a16="http://schemas.microsoft.com/office/drawing/2014/main" id="{D752E33F-3283-06A5-1AE2-9B904BE4F002}"/>
                </a:ext>
              </a:extLst>
            </p:cNvPr>
            <p:cNvSpPr/>
            <p:nvPr/>
          </p:nvSpPr>
          <p:spPr>
            <a:xfrm>
              <a:off x="8253976" y="4650881"/>
              <a:ext cx="95861" cy="958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A89DAFA2-8586-91C1-D772-92CC2784F361}"/>
                </a:ext>
              </a:extLst>
            </p:cNvPr>
            <p:cNvSpPr/>
            <p:nvPr/>
          </p:nvSpPr>
          <p:spPr>
            <a:xfrm>
              <a:off x="9114813" y="4650881"/>
              <a:ext cx="95861" cy="958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aphicFrame>
        <p:nvGraphicFramePr>
          <p:cNvPr id="15" name="Chart 14">
            <a:extLst>
              <a:ext uri="{FF2B5EF4-FFF2-40B4-BE49-F238E27FC236}">
                <a16:creationId xmlns:a16="http://schemas.microsoft.com/office/drawing/2014/main" id="{4DEB92AF-8664-D829-62A1-E142882BD8B0}"/>
              </a:ext>
            </a:extLst>
          </p:cNvPr>
          <p:cNvGraphicFramePr/>
          <p:nvPr>
            <p:extLst>
              <p:ext uri="{D42A27DB-BD31-4B8C-83A1-F6EECF244321}">
                <p14:modId xmlns:p14="http://schemas.microsoft.com/office/powerpoint/2010/main" val="984777315"/>
              </p:ext>
            </p:extLst>
          </p:nvPr>
        </p:nvGraphicFramePr>
        <p:xfrm>
          <a:off x="8659764" y="3621314"/>
          <a:ext cx="2903342" cy="21839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EEF6E4B-FE3A-D345-A282-B8009854AF6B}"/>
              </a:ext>
            </a:extLst>
          </p:cNvPr>
          <p:cNvSpPr txBox="1"/>
          <p:nvPr/>
        </p:nvSpPr>
        <p:spPr>
          <a:xfrm>
            <a:off x="9919815" y="3578533"/>
            <a:ext cx="330219"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&lt;0.1%</a:t>
            </a:r>
          </a:p>
        </p:txBody>
      </p:sp>
      <p:sp>
        <p:nvSpPr>
          <p:cNvPr id="17" name="TextBox 16">
            <a:extLst>
              <a:ext uri="{FF2B5EF4-FFF2-40B4-BE49-F238E27FC236}">
                <a16:creationId xmlns:a16="http://schemas.microsoft.com/office/drawing/2014/main" id="{CF7F7D16-50D3-025E-8D27-83A1C8BEACDC}"/>
              </a:ext>
            </a:extLst>
          </p:cNvPr>
          <p:cNvSpPr txBox="1"/>
          <p:nvPr/>
        </p:nvSpPr>
        <p:spPr>
          <a:xfrm>
            <a:off x="9588074" y="3286671"/>
            <a:ext cx="854401" cy="246221"/>
          </a:xfrm>
          <a:prstGeom prst="rect">
            <a:avLst/>
          </a:prstGeom>
          <a:noFill/>
        </p:spPr>
        <p:txBody>
          <a:bodyPr wrap="none" lIns="0" tIns="0" rIns="0" bIns="0" rtlCol="0">
            <a:spAutoFit/>
          </a:bodyPr>
          <a:lstStyle/>
          <a:p>
            <a:pPr algn="ctr"/>
            <a:r>
              <a:rPr lang="en-GB" sz="1600" b="1" noProof="0" dirty="0">
                <a:latin typeface="Arial" panose="020B0604020202020204" pitchFamily="34" charset="0"/>
                <a:ea typeface="Aileron" charset="0"/>
                <a:cs typeface="Arial" panose="020B0604020202020204" pitchFamily="34" charset="0"/>
              </a:rPr>
              <a:t>Cohort F</a:t>
            </a:r>
          </a:p>
        </p:txBody>
      </p:sp>
      <p:sp>
        <p:nvSpPr>
          <p:cNvPr id="18" name="TextBox 17">
            <a:extLst>
              <a:ext uri="{FF2B5EF4-FFF2-40B4-BE49-F238E27FC236}">
                <a16:creationId xmlns:a16="http://schemas.microsoft.com/office/drawing/2014/main" id="{9FE9B759-F5E5-1EBD-67D2-2AE9F8ABA8A2}"/>
              </a:ext>
            </a:extLst>
          </p:cNvPr>
          <p:cNvSpPr txBox="1"/>
          <p:nvPr/>
        </p:nvSpPr>
        <p:spPr>
          <a:xfrm>
            <a:off x="9688262" y="4027493"/>
            <a:ext cx="327013" cy="138499"/>
          </a:xfrm>
          <a:prstGeom prst="rect">
            <a:avLst/>
          </a:prstGeom>
          <a:noFill/>
        </p:spPr>
        <p:txBody>
          <a:bodyPr wrap="none" lIns="0" tIns="0" rIns="0" bIns="0" rtlCol="0">
            <a:spAutoFit/>
          </a:bodyPr>
          <a:lstStyle/>
          <a:p>
            <a:r>
              <a:rPr lang="en-GB" sz="900" noProof="0" dirty="0">
                <a:latin typeface="Arial" panose="020B0604020202020204" pitchFamily="34" charset="0"/>
                <a:ea typeface="Aileron" charset="0"/>
                <a:cs typeface="Arial" panose="020B0604020202020204" pitchFamily="34" charset="0"/>
              </a:rPr>
              <a:t>11.0%</a:t>
            </a:r>
          </a:p>
        </p:txBody>
      </p:sp>
      <p:sp>
        <p:nvSpPr>
          <p:cNvPr id="23" name="TextBox 22">
            <a:extLst>
              <a:ext uri="{FF2B5EF4-FFF2-40B4-BE49-F238E27FC236}">
                <a16:creationId xmlns:a16="http://schemas.microsoft.com/office/drawing/2014/main" id="{859008E2-50B0-816D-1D34-176137377045}"/>
              </a:ext>
            </a:extLst>
          </p:cNvPr>
          <p:cNvSpPr txBox="1"/>
          <p:nvPr/>
        </p:nvSpPr>
        <p:spPr>
          <a:xfrm>
            <a:off x="620184" y="2700209"/>
            <a:ext cx="7348024" cy="584775"/>
          </a:xfrm>
          <a:prstGeom prst="rect">
            <a:avLst/>
          </a:prstGeom>
          <a:noFill/>
        </p:spPr>
        <p:txBody>
          <a:bodyPr wrap="square" lIns="0" rtlCol="0">
            <a:spAutoFit/>
          </a:bodyPr>
          <a:lstStyle/>
          <a:p>
            <a:r>
              <a:rPr lang="en-GB" sz="1600" b="1" cap="all" spc="100" noProof="0" dirty="0">
                <a:solidFill>
                  <a:schemeClr val="accent1"/>
                </a:solidFill>
                <a:latin typeface="Arial" panose="020B0604020202020204" pitchFamily="34" charset="0"/>
                <a:cs typeface="Arial" panose="020B0604020202020204" pitchFamily="34" charset="0"/>
              </a:rPr>
              <a:t>MOST COMMON DRUG-RELATED AE</a:t>
            </a:r>
            <a:r>
              <a:rPr lang="en-GB" sz="1600" b="1" spc="100" noProof="0" dirty="0">
                <a:solidFill>
                  <a:schemeClr val="accent1"/>
                </a:solidFill>
                <a:latin typeface="Arial" panose="020B0604020202020204" pitchFamily="34" charset="0"/>
                <a:cs typeface="Arial" panose="020B0604020202020204" pitchFamily="34" charset="0"/>
              </a:rPr>
              <a:t>s</a:t>
            </a:r>
            <a:r>
              <a:rPr lang="en-GB" sz="1600" b="1" cap="all" spc="100" noProof="0" dirty="0">
                <a:solidFill>
                  <a:schemeClr val="accent1"/>
                </a:solidFill>
                <a:latin typeface="Arial" panose="020B0604020202020204" pitchFamily="34" charset="0"/>
                <a:cs typeface="Arial" panose="020B0604020202020204" pitchFamily="34" charset="0"/>
              </a:rPr>
              <a:t> OCCURRING IN &gt;20% OF PATIENTS IN COHORT D OR F</a:t>
            </a:r>
            <a:endParaRPr lang="en-GB" sz="1600" cap="all" spc="100" noProof="0" dirty="0">
              <a:solidFill>
                <a:schemeClr val="accent1"/>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6BB3FB01-DB04-9D61-CE52-2688101128D0}"/>
              </a:ext>
            </a:extLst>
          </p:cNvPr>
          <p:cNvGraphicFramePr>
            <a:graphicFrameLocks noGrp="1"/>
          </p:cNvGraphicFramePr>
          <p:nvPr>
            <p:extLst>
              <p:ext uri="{D42A27DB-BD31-4B8C-83A1-F6EECF244321}">
                <p14:modId xmlns:p14="http://schemas.microsoft.com/office/powerpoint/2010/main" val="2609683581"/>
              </p:ext>
            </p:extLst>
          </p:nvPr>
        </p:nvGraphicFramePr>
        <p:xfrm>
          <a:off x="619201" y="3356992"/>
          <a:ext cx="7349005" cy="2842560"/>
        </p:xfrm>
        <a:graphic>
          <a:graphicData uri="http://schemas.openxmlformats.org/drawingml/2006/table">
            <a:tbl>
              <a:tblPr firstRow="1" bandRow="1">
                <a:tableStyleId>{5C22544A-7EE6-4342-B048-85BDC9FD1C3A}</a:tableStyleId>
              </a:tblPr>
              <a:tblGrid>
                <a:gridCol w="1469801">
                  <a:extLst>
                    <a:ext uri="{9D8B030D-6E8A-4147-A177-3AD203B41FA5}">
                      <a16:colId xmlns:a16="http://schemas.microsoft.com/office/drawing/2014/main" val="1219489184"/>
                    </a:ext>
                  </a:extLst>
                </a:gridCol>
                <a:gridCol w="1469801">
                  <a:extLst>
                    <a:ext uri="{9D8B030D-6E8A-4147-A177-3AD203B41FA5}">
                      <a16:colId xmlns:a16="http://schemas.microsoft.com/office/drawing/2014/main" val="3247405225"/>
                    </a:ext>
                  </a:extLst>
                </a:gridCol>
                <a:gridCol w="1469801">
                  <a:extLst>
                    <a:ext uri="{9D8B030D-6E8A-4147-A177-3AD203B41FA5}">
                      <a16:colId xmlns:a16="http://schemas.microsoft.com/office/drawing/2014/main" val="3368320248"/>
                    </a:ext>
                  </a:extLst>
                </a:gridCol>
                <a:gridCol w="1469801">
                  <a:extLst>
                    <a:ext uri="{9D8B030D-6E8A-4147-A177-3AD203B41FA5}">
                      <a16:colId xmlns:a16="http://schemas.microsoft.com/office/drawing/2014/main" val="2674041533"/>
                    </a:ext>
                  </a:extLst>
                </a:gridCol>
                <a:gridCol w="1469801">
                  <a:extLst>
                    <a:ext uri="{9D8B030D-6E8A-4147-A177-3AD203B41FA5}">
                      <a16:colId xmlns:a16="http://schemas.microsoft.com/office/drawing/2014/main" val="3169349577"/>
                    </a:ext>
                  </a:extLst>
                </a:gridCol>
              </a:tblGrid>
              <a:tr h="276954">
                <a:tc rowSpan="2">
                  <a:txBody>
                    <a:bodyPr/>
                    <a:lstStyle/>
                    <a:p>
                      <a:r>
                        <a:rPr lang="en-US" sz="1200" b="1" dirty="0">
                          <a:solidFill>
                            <a:schemeClr val="bg1"/>
                          </a:solidFill>
                          <a:latin typeface="Arial" panose="020B0604020202020204" pitchFamily="34" charset="0"/>
                          <a:cs typeface="Arial" panose="020B0604020202020204" pitchFamily="34" charset="0"/>
                        </a:rPr>
                        <a:t>N (%)</a:t>
                      </a:r>
                      <a:r>
                        <a:rPr lang="en-US" sz="1200" b="1" baseline="30000" dirty="0">
                          <a:solidFill>
                            <a:schemeClr val="bg1"/>
                          </a:solidFill>
                          <a:latin typeface="Arial" panose="020B0604020202020204" pitchFamily="34" charset="0"/>
                          <a:cs typeface="Arial" panose="020B0604020202020204" pitchFamily="34" charset="0"/>
                        </a:rPr>
                        <a:t>a</a:t>
                      </a:r>
                    </a:p>
                  </a:txBody>
                  <a:tcPr marL="72000" marR="72000" marT="36000" marB="3600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gridSpan="2">
                  <a:txBody>
                    <a:bodyPr/>
                    <a:lstStyle/>
                    <a:p>
                      <a:pPr algn="ctr"/>
                      <a:r>
                        <a:rPr lang="en-US" sz="1200" dirty="0">
                          <a:solidFill>
                            <a:schemeClr val="bg1"/>
                          </a:solidFill>
                          <a:latin typeface="Arial" panose="020B0604020202020204" pitchFamily="34" charset="0"/>
                          <a:cs typeface="Arial" panose="020B0604020202020204" pitchFamily="34" charset="0"/>
                        </a:rPr>
                        <a:t>Cohort D</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(n=81)</a:t>
                      </a:r>
                    </a:p>
                  </a:txBody>
                  <a:tcPr marL="72000" marR="72000" marT="36000" marB="3600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marL="72000" marR="72000" marT="36000" marB="36000">
                    <a:lnT w="12700" cap="flat" cmpd="sng" algn="ctr">
                      <a:noFill/>
                      <a:prstDash val="solid"/>
                      <a:round/>
                      <a:headEnd type="none" w="med" len="med"/>
                      <a:tailEnd type="none" w="med" len="med"/>
                    </a:lnT>
                  </a:tcPr>
                </a:tc>
                <a:tc gridSpan="2">
                  <a:txBody>
                    <a:bodyPr/>
                    <a:lstStyle/>
                    <a:p>
                      <a:pPr algn="ctr"/>
                      <a:r>
                        <a:rPr lang="en-US" sz="1200" dirty="0">
                          <a:solidFill>
                            <a:schemeClr val="bg1"/>
                          </a:solidFill>
                          <a:latin typeface="Arial" panose="020B0604020202020204" pitchFamily="34" charset="0"/>
                          <a:cs typeface="Arial" panose="020B0604020202020204" pitchFamily="34" charset="0"/>
                        </a:rPr>
                        <a:t>Cohort F</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(N=73)</a:t>
                      </a:r>
                    </a:p>
                  </a:txBody>
                  <a:tcPr marL="72000" marR="72000" marT="36000" marB="3600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marL="72000" marR="72000" marT="36000" marB="360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620041472"/>
                  </a:ext>
                </a:extLst>
              </a:tr>
              <a:tr h="166172">
                <a:tc vMerge="1">
                  <a:txBody>
                    <a:bodyPr/>
                    <a:lstStyle/>
                    <a:p>
                      <a:endParaRPr dirty="0"/>
                    </a:p>
                  </a:txBody>
                  <a:tcPr marL="72000" marR="72000" marT="36000" marB="3600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All grade</a:t>
                      </a: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Grade 3</a:t>
                      </a:r>
                    </a:p>
                  </a:txBody>
                  <a:tcPr marL="72000" marR="7200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All grade</a:t>
                      </a:r>
                    </a:p>
                  </a:txBody>
                  <a:tcPr marL="72000" marR="7200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Grade 3</a:t>
                      </a:r>
                    </a:p>
                  </a:txBody>
                  <a:tcPr marL="72000" marR="72000" marT="36000" marB="36000">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6912856"/>
                  </a:ext>
                </a:extLst>
              </a:tr>
              <a:tr h="166172">
                <a:tc>
                  <a:txBody>
                    <a:bodyPr/>
                    <a:lstStyle/>
                    <a:p>
                      <a:r>
                        <a:rPr lang="en-US" sz="1200" dirty="0">
                          <a:latin typeface="Arial" panose="020B0604020202020204" pitchFamily="34" charset="0"/>
                          <a:cs typeface="Arial" panose="020B0604020202020204" pitchFamily="34" charset="0"/>
                        </a:rPr>
                        <a:t>Diarrhea</a:t>
                      </a:r>
                    </a:p>
                  </a:txBody>
                  <a:tcPr marL="72000" marR="72000" marT="36000" marB="36000">
                    <a:lnL w="12700" cap="flat" cmpd="sng" algn="ctr">
                      <a:noFill/>
                      <a:prstDash val="solid"/>
                      <a:round/>
                      <a:headEnd type="none" w="med" len="med"/>
                      <a:tailEnd type="none" w="med" len="med"/>
                    </a:lnL>
                  </a:tcPr>
                </a:tc>
                <a:tc>
                  <a:txBody>
                    <a:bodyPr/>
                    <a:lstStyle/>
                    <a:p>
                      <a:pPr algn="ctr"/>
                      <a:r>
                        <a:rPr lang="en-US" sz="1200" dirty="0">
                          <a:latin typeface="Arial" panose="020B0604020202020204" pitchFamily="34" charset="0"/>
                          <a:cs typeface="Arial" panose="020B0604020202020204" pitchFamily="34" charset="0"/>
                        </a:rPr>
                        <a:t>70 (86)</a:t>
                      </a:r>
                    </a:p>
                  </a:txBody>
                  <a:tcPr marL="72000" marR="72000" marT="36000" marB="360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19 (23)</a:t>
                      </a:r>
                    </a:p>
                  </a:txBody>
                  <a:tcPr marL="72000" marR="72000" marT="36000" marB="360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62 (85)</a:t>
                      </a:r>
                    </a:p>
                  </a:txBody>
                  <a:tcPr marL="72000" marR="72000" marT="36000" marB="360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4 (5)</a:t>
                      </a:r>
                    </a:p>
                  </a:txBody>
                  <a:tcPr marL="72000" marR="72000" marT="36000" marB="36000">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426793"/>
                  </a:ext>
                </a:extLst>
              </a:tr>
              <a:tr h="166172">
                <a:tc>
                  <a:txBody>
                    <a:bodyPr/>
                    <a:lstStyle/>
                    <a:p>
                      <a:r>
                        <a:rPr lang="en-US" sz="1200" dirty="0">
                          <a:latin typeface="Arial" panose="020B0604020202020204" pitchFamily="34" charset="0"/>
                          <a:cs typeface="Arial" panose="020B0604020202020204" pitchFamily="34" charset="0"/>
                        </a:rPr>
                        <a:t>Rash</a:t>
                      </a:r>
                    </a:p>
                  </a:txBody>
                  <a:tcPr marL="72000" marR="72000" marT="36000" marB="36000">
                    <a:lnL w="12700" cap="flat" cmpd="sng" algn="ctr">
                      <a:noFill/>
                      <a:prstDash val="solid"/>
                      <a:round/>
                      <a:headEnd type="none" w="med" len="med"/>
                      <a:tailEnd type="none" w="med" len="med"/>
                    </a:lnL>
                  </a:tcPr>
                </a:tc>
                <a:tc>
                  <a:txBody>
                    <a:bodyPr/>
                    <a:lstStyle/>
                    <a:p>
                      <a:pPr algn="ctr"/>
                      <a:r>
                        <a:rPr lang="en-US" sz="1200" dirty="0">
                          <a:latin typeface="Arial" panose="020B0604020202020204" pitchFamily="34" charset="0"/>
                          <a:cs typeface="Arial" panose="020B0604020202020204" pitchFamily="34" charset="0"/>
                        </a:rPr>
                        <a:t>42 (52)</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 (1)</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41 (56)</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0</a:t>
                      </a:r>
                    </a:p>
                  </a:txBody>
                  <a:tcPr marL="72000" marR="72000" marT="36000" marB="36000">
                    <a:lnR w="12700" cap="flat" cmpd="sng" algn="ctr">
                      <a:noFill/>
                      <a:prstDash val="solid"/>
                      <a:round/>
                      <a:headEnd type="none" w="med" len="med"/>
                      <a:tailEnd type="none" w="med" len="med"/>
                    </a:lnR>
                  </a:tcPr>
                </a:tc>
                <a:extLst>
                  <a:ext uri="{0D108BD9-81ED-4DB2-BD59-A6C34878D82A}">
                    <a16:rowId xmlns:a16="http://schemas.microsoft.com/office/drawing/2014/main" val="3788327273"/>
                  </a:ext>
                </a:extLst>
              </a:tr>
              <a:tr h="166172">
                <a:tc>
                  <a:txBody>
                    <a:bodyPr/>
                    <a:lstStyle/>
                    <a:p>
                      <a:r>
                        <a:rPr lang="en-US" sz="1200" dirty="0">
                          <a:latin typeface="Arial" panose="020B0604020202020204" pitchFamily="34" charset="0"/>
                          <a:cs typeface="Arial" panose="020B0604020202020204" pitchFamily="34" charset="0"/>
                        </a:rPr>
                        <a:t>Paronychia</a:t>
                      </a:r>
                    </a:p>
                  </a:txBody>
                  <a:tcPr marL="72000" marR="72000" marT="36000" marB="36000">
                    <a:lnL w="12700" cap="flat" cmpd="sng" algn="ctr">
                      <a:noFill/>
                      <a:prstDash val="solid"/>
                      <a:round/>
                      <a:headEnd type="none" w="med" len="med"/>
                      <a:tailEnd type="none" w="med" len="med"/>
                    </a:lnL>
                  </a:tcPr>
                </a:tc>
                <a:tc>
                  <a:txBody>
                    <a:bodyPr/>
                    <a:lstStyle/>
                    <a:p>
                      <a:pPr algn="ctr"/>
                      <a:r>
                        <a:rPr lang="en-US" sz="1200" dirty="0">
                          <a:latin typeface="Arial" panose="020B0604020202020204" pitchFamily="34" charset="0"/>
                          <a:cs typeface="Arial" panose="020B0604020202020204" pitchFamily="34" charset="0"/>
                        </a:rPr>
                        <a:t>23 (28)</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 (1)</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20 (27)</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 (1)</a:t>
                      </a:r>
                    </a:p>
                  </a:txBody>
                  <a:tcPr marL="72000" marR="72000" marT="36000" marB="36000">
                    <a:lnR w="12700" cap="flat" cmpd="sng" algn="ctr">
                      <a:noFill/>
                      <a:prstDash val="solid"/>
                      <a:round/>
                      <a:headEnd type="none" w="med" len="med"/>
                      <a:tailEnd type="none" w="med" len="med"/>
                    </a:lnR>
                  </a:tcPr>
                </a:tc>
                <a:extLst>
                  <a:ext uri="{0D108BD9-81ED-4DB2-BD59-A6C34878D82A}">
                    <a16:rowId xmlns:a16="http://schemas.microsoft.com/office/drawing/2014/main" val="1487186557"/>
                  </a:ext>
                </a:extLst>
              </a:tr>
              <a:tr h="166172">
                <a:tc>
                  <a:txBody>
                    <a:bodyPr/>
                    <a:lstStyle/>
                    <a:p>
                      <a:r>
                        <a:rPr lang="en-US" sz="1200" dirty="0">
                          <a:latin typeface="Arial" panose="020B0604020202020204" pitchFamily="34" charset="0"/>
                          <a:cs typeface="Arial" panose="020B0604020202020204" pitchFamily="34" charset="0"/>
                        </a:rPr>
                        <a:t>Stomatitis</a:t>
                      </a:r>
                    </a:p>
                  </a:txBody>
                  <a:tcPr marL="72000" marR="72000" marT="36000" marB="36000">
                    <a:lnL w="12700" cap="flat" cmpd="sng" algn="ctr">
                      <a:noFill/>
                      <a:prstDash val="solid"/>
                      <a:round/>
                      <a:headEnd type="none" w="med" len="med"/>
                      <a:tailEnd type="none" w="med" len="med"/>
                    </a:lnL>
                  </a:tcPr>
                </a:tc>
                <a:tc>
                  <a:txBody>
                    <a:bodyPr/>
                    <a:lstStyle/>
                    <a:p>
                      <a:pPr algn="ctr"/>
                      <a:r>
                        <a:rPr lang="en-US" sz="1200" dirty="0">
                          <a:latin typeface="Arial" panose="020B0604020202020204" pitchFamily="34" charset="0"/>
                          <a:cs typeface="Arial" panose="020B0604020202020204" pitchFamily="34" charset="0"/>
                        </a:rPr>
                        <a:t>15 (19)</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 (1)</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20 (27)</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0</a:t>
                      </a:r>
                    </a:p>
                  </a:txBody>
                  <a:tcPr marL="72000" marR="72000" marT="36000" marB="36000">
                    <a:lnR w="12700" cap="flat" cmpd="sng" algn="ctr">
                      <a:noFill/>
                      <a:prstDash val="solid"/>
                      <a:round/>
                      <a:headEnd type="none" w="med" len="med"/>
                      <a:tailEnd type="none" w="med" len="med"/>
                    </a:lnR>
                  </a:tcPr>
                </a:tc>
                <a:extLst>
                  <a:ext uri="{0D108BD9-81ED-4DB2-BD59-A6C34878D82A}">
                    <a16:rowId xmlns:a16="http://schemas.microsoft.com/office/drawing/2014/main" val="3705753050"/>
                  </a:ext>
                </a:extLst>
              </a:tr>
              <a:tr h="166172">
                <a:tc>
                  <a:txBody>
                    <a:bodyPr/>
                    <a:lstStyle/>
                    <a:p>
                      <a:r>
                        <a:rPr lang="en-US" sz="1200" dirty="0">
                          <a:latin typeface="Arial" panose="020B0604020202020204" pitchFamily="34" charset="0"/>
                          <a:cs typeface="Arial" panose="020B0604020202020204" pitchFamily="34" charset="0"/>
                        </a:rPr>
                        <a:t>Anemia</a:t>
                      </a:r>
                    </a:p>
                  </a:txBody>
                  <a:tcPr marL="72000" marR="72000" marT="36000" marB="36000">
                    <a:lnL w="12700" cap="flat" cmpd="sng" algn="ctr">
                      <a:noFill/>
                      <a:prstDash val="solid"/>
                      <a:round/>
                      <a:headEnd type="none" w="med" len="med"/>
                      <a:tailEnd type="none" w="med" len="med"/>
                    </a:lnL>
                  </a:tcPr>
                </a:tc>
                <a:tc>
                  <a:txBody>
                    <a:bodyPr/>
                    <a:lstStyle/>
                    <a:p>
                      <a:pPr algn="ctr"/>
                      <a:r>
                        <a:rPr lang="en-US" sz="1200" dirty="0">
                          <a:latin typeface="Arial" panose="020B0604020202020204" pitchFamily="34" charset="0"/>
                          <a:cs typeface="Arial" panose="020B0604020202020204" pitchFamily="34" charset="0"/>
                        </a:rPr>
                        <a:t>15 (19)</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 (1)</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19 (26)</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1 (1)</a:t>
                      </a:r>
                    </a:p>
                  </a:txBody>
                  <a:tcPr marL="72000" marR="72000" marT="36000" marB="36000">
                    <a:lnR w="12700" cap="flat" cmpd="sng" algn="ctr">
                      <a:noFill/>
                      <a:prstDash val="solid"/>
                      <a:round/>
                      <a:headEnd type="none" w="med" len="med"/>
                      <a:tailEnd type="none" w="med" len="med"/>
                    </a:lnR>
                  </a:tcPr>
                </a:tc>
                <a:extLst>
                  <a:ext uri="{0D108BD9-81ED-4DB2-BD59-A6C34878D82A}">
                    <a16:rowId xmlns:a16="http://schemas.microsoft.com/office/drawing/2014/main" val="2167865594"/>
                  </a:ext>
                </a:extLst>
              </a:tr>
              <a:tr h="166172">
                <a:tc>
                  <a:txBody>
                    <a:bodyPr/>
                    <a:lstStyle/>
                    <a:p>
                      <a:r>
                        <a:rPr lang="en-US" sz="1200" dirty="0">
                          <a:latin typeface="Arial" panose="020B0604020202020204" pitchFamily="34" charset="0"/>
                          <a:cs typeface="Arial" panose="020B0604020202020204" pitchFamily="34" charset="0"/>
                        </a:rPr>
                        <a:t>Na</a:t>
                      </a:r>
                      <a:r>
                        <a:rPr lang="en-US" sz="1200" dirty="0">
                          <a:solidFill>
                            <a:srgbClr val="000000"/>
                          </a:solidFill>
                          <a:latin typeface="Arial" panose="020B0604020202020204" pitchFamily="34" charset="0"/>
                          <a:cs typeface="Arial" panose="020B0604020202020204" pitchFamily="34" charset="0"/>
                        </a:rPr>
                        <a:t>use</a:t>
                      </a:r>
                      <a:r>
                        <a:rPr lang="en-US" sz="1200" dirty="0">
                          <a:latin typeface="Arial" panose="020B0604020202020204" pitchFamily="34" charset="0"/>
                          <a:cs typeface="Arial" panose="020B0604020202020204" pitchFamily="34" charset="0"/>
                        </a:rPr>
                        <a:t>a</a:t>
                      </a:r>
                    </a:p>
                  </a:txBody>
                  <a:tcPr marL="72000" marR="72000" marT="36000" marB="36000">
                    <a:lnL w="12700" cap="flat" cmpd="sng" algn="ctr">
                      <a:noFill/>
                      <a:prstDash val="solid"/>
                      <a:round/>
                      <a:headEnd type="none" w="med" len="med"/>
                      <a:tailEnd type="none" w="med" len="med"/>
                    </a:lnL>
                  </a:tcPr>
                </a:tc>
                <a:tc>
                  <a:txBody>
                    <a:bodyPr/>
                    <a:lstStyle/>
                    <a:p>
                      <a:pPr algn="ctr"/>
                      <a:r>
                        <a:rPr lang="en-US" sz="1200" dirty="0">
                          <a:latin typeface="Arial" panose="020B0604020202020204" pitchFamily="34" charset="0"/>
                          <a:cs typeface="Arial" panose="020B0604020202020204" pitchFamily="34" charset="0"/>
                        </a:rPr>
                        <a:t>17 (21)</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2 (2)</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8 (11)</a:t>
                      </a:r>
                    </a:p>
                  </a:txBody>
                  <a:tcPr marL="72000" marR="72000" marT="36000" marB="36000"/>
                </a:tc>
                <a:tc>
                  <a:txBody>
                    <a:bodyPr/>
                    <a:lstStyle/>
                    <a:p>
                      <a:pPr algn="ctr"/>
                      <a:r>
                        <a:rPr lang="en-US" sz="1200" dirty="0">
                          <a:latin typeface="Arial" panose="020B0604020202020204" pitchFamily="34" charset="0"/>
                          <a:cs typeface="Arial" panose="020B0604020202020204" pitchFamily="34" charset="0"/>
                        </a:rPr>
                        <a:t>2 (3)</a:t>
                      </a:r>
                    </a:p>
                  </a:txBody>
                  <a:tcPr marL="72000" marR="72000" marT="36000" marB="36000">
                    <a:lnR w="12700" cap="flat" cmpd="sng" algn="ctr">
                      <a:noFill/>
                      <a:prstDash val="solid"/>
                      <a:round/>
                      <a:headEnd type="none" w="med" len="med"/>
                      <a:tailEnd type="none" w="med" len="med"/>
                    </a:lnR>
                  </a:tcPr>
                </a:tc>
                <a:extLst>
                  <a:ext uri="{0D108BD9-81ED-4DB2-BD59-A6C34878D82A}">
                    <a16:rowId xmlns:a16="http://schemas.microsoft.com/office/drawing/2014/main" val="1061400464"/>
                  </a:ext>
                </a:extLst>
              </a:tr>
              <a:tr h="16617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aseline="30000" dirty="0">
                          <a:solidFill>
                            <a:srgbClr val="000000"/>
                          </a:solidFill>
                          <a:latin typeface="Arial" panose="020B0604020202020204" pitchFamily="34" charset="0"/>
                          <a:ea typeface="Aileron" charset="0"/>
                          <a:cs typeface="Arial" panose="020B0604020202020204" pitchFamily="34" charset="0"/>
                        </a:rPr>
                        <a:t>a </a:t>
                      </a:r>
                      <a:r>
                        <a:rPr lang="en-GB" sz="1200" dirty="0">
                          <a:solidFill>
                            <a:srgbClr val="000000"/>
                          </a:solidFill>
                          <a:latin typeface="Arial" panose="020B0604020202020204" pitchFamily="34" charset="0"/>
                          <a:ea typeface="Aileron" charset="0"/>
                          <a:cs typeface="Arial" panose="020B0604020202020204" pitchFamily="34" charset="0"/>
                        </a:rPr>
                        <a:t>Shown are drug-related AEs of any grade that occurred in &gt;20% of patients from cohort D or F. Relatedness of AEs to treatment was assessed by the investigator. Drug-related AEs were graded by the investigator based on CTCAE v5.0</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4437633"/>
                  </a:ext>
                </a:extLst>
              </a:tr>
            </a:tbl>
          </a:graphicData>
        </a:graphic>
      </p:graphicFrame>
    </p:spTree>
    <p:extLst>
      <p:ext uri="{BB962C8B-B14F-4D97-AF65-F5344CB8AC3E}">
        <p14:creationId xmlns:p14="http://schemas.microsoft.com/office/powerpoint/2010/main" val="375917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218211"/>
            <a:ext cx="10963200" cy="2930869"/>
          </a:xfrm>
        </p:spPr>
        <p:txBody>
          <a:bodyPr>
            <a:normAutofit/>
          </a:bodyPr>
          <a:lstStyle/>
          <a:p>
            <a:r>
              <a:rPr lang="en-US" dirty="0"/>
              <a:t>Sevabertinib demonstrated robust and consistent efficacy across treatment settings, with high response rates and prolonged PFS, particularly in treatment-naïve patients</a:t>
            </a:r>
          </a:p>
          <a:p>
            <a:r>
              <a:rPr lang="en-US" dirty="0"/>
              <a:t>Responses were higher in patients with non-squamous histology and </a:t>
            </a:r>
            <a:r>
              <a:rPr lang="en-US" i="1" dirty="0"/>
              <a:t>HER2</a:t>
            </a:r>
            <a:r>
              <a:rPr lang="en-US" dirty="0"/>
              <a:t> TKD mutations, reaching an ORR of 78% in pre-treated patients with </a:t>
            </a:r>
            <a:r>
              <a:rPr lang="en-US" i="1" dirty="0"/>
              <a:t>HER2</a:t>
            </a:r>
            <a:r>
              <a:rPr lang="en-US" dirty="0"/>
              <a:t>-activating YVMA mutations</a:t>
            </a:r>
          </a:p>
          <a:p>
            <a:r>
              <a:rPr lang="en-US" noProof="0" dirty="0"/>
              <a:t>The safety profile was manageable and consistent with the TKI class, with low-grade diarrhea being the most frequently reported TRAE</a:t>
            </a:r>
          </a:p>
          <a:p>
            <a:pPr lvl="1"/>
            <a:r>
              <a:rPr lang="en-US" dirty="0"/>
              <a:t>Low rates of grade 3 diarrhea events in the first-line setting and no grade 4 events or discontinuations due to diarrhea</a:t>
            </a:r>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kern="100" dirty="0">
                <a:solidFill>
                  <a:schemeClr val="tx2"/>
                </a:solidFill>
                <a:ea typeface="Calibri" panose="020F0502020204030204" pitchFamily="34" charset="0"/>
              </a:rPr>
              <a:t>NSCLC, non-small cell lung cancer; ORR, objective response rate; PFS, progression-free survival; TKD, tyrosine kinase domain; TKI, tyrosine kinase inhibitor; </a:t>
            </a:r>
            <a:br>
              <a:rPr lang="en-GB" kern="100" dirty="0">
                <a:solidFill>
                  <a:schemeClr val="tx2"/>
                </a:solidFill>
                <a:highlight>
                  <a:srgbClr val="FFFF00"/>
                </a:highlight>
                <a:ea typeface="Calibri" panose="020F0502020204030204" pitchFamily="34" charset="0"/>
              </a:rPr>
            </a:br>
            <a:r>
              <a:rPr lang="en-GB" kern="100" dirty="0">
                <a:solidFill>
                  <a:schemeClr val="tx2"/>
                </a:solidFill>
                <a:ea typeface="Calibri" panose="020F0502020204030204" pitchFamily="34" charset="0"/>
              </a:rPr>
              <a:t>TRAE, treatment-related adverse events</a:t>
            </a:r>
          </a:p>
          <a:p>
            <a:r>
              <a:rPr lang="en-GB" dirty="0">
                <a:solidFill>
                  <a:schemeClr val="tx2"/>
                </a:solidFill>
              </a:rPr>
              <a:t>Loong H, et al. J Clin Oncol. 2026;44(suppl 16). Abstr 8622 (ASCO 2026, Poster presentation)</a:t>
            </a:r>
            <a:endParaRPr lang="en-GB"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sp>
        <p:nvSpPr>
          <p:cNvPr id="3" name="TextBox 2">
            <a:extLst>
              <a:ext uri="{FF2B5EF4-FFF2-40B4-BE49-F238E27FC236}">
                <a16:creationId xmlns:a16="http://schemas.microsoft.com/office/drawing/2014/main" id="{EDBA9AC5-FC0C-7BD6-E76E-854FE36FF245}"/>
              </a:ext>
            </a:extLst>
          </p:cNvPr>
          <p:cNvSpPr txBox="1"/>
          <p:nvPr/>
        </p:nvSpPr>
        <p:spPr>
          <a:xfrm>
            <a:off x="783756" y="4505054"/>
            <a:ext cx="10624487" cy="1202994"/>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marL="365125" indent="-365125">
              <a:spcBef>
                <a:spcPts val="1200"/>
              </a:spcBef>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These data support a favourable benefit:risk profile and further development of sevabertinib in earlier lines of therapy for </a:t>
            </a:r>
            <a:r>
              <a:rPr lang="en-GB" i="1" noProof="0" dirty="0">
                <a:latin typeface="Arial" panose="020B0604020202020204" pitchFamily="34" charset="0"/>
                <a:cs typeface="Arial" panose="020B0604020202020204" pitchFamily="34" charset="0"/>
              </a:rPr>
              <a:t>HER2</a:t>
            </a:r>
            <a:r>
              <a:rPr lang="en-GB" noProof="0" dirty="0">
                <a:latin typeface="Arial" panose="020B0604020202020204" pitchFamily="34" charset="0"/>
                <a:cs typeface="Arial" panose="020B0604020202020204" pitchFamily="34" charset="0"/>
              </a:rPr>
              <a:t>-mutant NSCLC</a:t>
            </a:r>
          </a:p>
        </p:txBody>
      </p:sp>
    </p:spTree>
    <p:extLst>
      <p:ext uri="{BB962C8B-B14F-4D97-AF65-F5344CB8AC3E}">
        <p14:creationId xmlns:p14="http://schemas.microsoft.com/office/powerpoint/2010/main" val="302042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E336-E780-4398-5C4C-07B10A65DA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AD5E7E-831C-C828-EA3E-A792FCF9B703}"/>
              </a:ext>
            </a:extLst>
          </p:cNvPr>
          <p:cNvSpPr>
            <a:spLocks noGrp="1"/>
          </p:cNvSpPr>
          <p:nvPr>
            <p:ph type="title"/>
          </p:nvPr>
        </p:nvSpPr>
        <p:spPr/>
        <p:txBody>
          <a:bodyPr>
            <a:normAutofit/>
          </a:bodyPr>
          <a:lstStyle/>
          <a:p>
            <a:r>
              <a:rPr lang="en-US" dirty="0"/>
              <a:t>PRO results from the Beamion LUNG-1 trial in treatment-naïve patients with </a:t>
            </a:r>
            <a:r>
              <a:rPr lang="en-US" i="1" dirty="0"/>
              <a:t>HER2</a:t>
            </a:r>
            <a:r>
              <a:rPr lang="en-US" dirty="0"/>
              <a:t>-mutant advanced NSCLC</a:t>
            </a:r>
            <a:endParaRPr lang="en-GB" noProof="0" dirty="0"/>
          </a:p>
        </p:txBody>
      </p:sp>
      <p:sp>
        <p:nvSpPr>
          <p:cNvPr id="7" name="Subtitle 6">
            <a:extLst>
              <a:ext uri="{FF2B5EF4-FFF2-40B4-BE49-F238E27FC236}">
                <a16:creationId xmlns:a16="http://schemas.microsoft.com/office/drawing/2014/main" id="{C21E1B47-D4AD-C14A-F9B0-FE90F3090E31}"/>
              </a:ext>
            </a:extLst>
          </p:cNvPr>
          <p:cNvSpPr>
            <a:spLocks noGrp="1"/>
          </p:cNvSpPr>
          <p:nvPr>
            <p:ph type="subTitle" idx="1"/>
          </p:nvPr>
        </p:nvSpPr>
        <p:spPr/>
        <p:txBody>
          <a:bodyPr/>
          <a:lstStyle/>
          <a:p>
            <a:r>
              <a:rPr lang="en-GB" b="1" dirty="0"/>
              <a:t>Sabari JK, et al.  Abstract 8616, ASCO 2026</a:t>
            </a:r>
            <a:endParaRPr lang="en-GB" sz="1800"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2639158-CF5A-B6C3-40E8-262589E4DDBD}"/>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8" name="Content Placeholder 7">
            <a:extLst>
              <a:ext uri="{FF2B5EF4-FFF2-40B4-BE49-F238E27FC236}">
                <a16:creationId xmlns:a16="http://schemas.microsoft.com/office/drawing/2014/main" id="{61E21B67-3F8F-D4ED-2AF4-579BF78F9E53}"/>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849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F6770251-42C9-85B8-1846-F30A1224FFC4}"/>
              </a:ext>
            </a:extLst>
          </p:cNvPr>
          <p:cNvSpPr/>
          <p:nvPr/>
        </p:nvSpPr>
        <p:spPr>
          <a:xfrm>
            <a:off x="2639616" y="5398396"/>
            <a:ext cx="7056784" cy="216024"/>
          </a:xfrm>
          <a:prstGeom prst="rect">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08720"/>
            <a:ext cx="10963275" cy="1659437"/>
          </a:xfrm>
        </p:spPr>
        <p:txBody>
          <a:bodyPr>
            <a:noAutofit/>
          </a:bodyPr>
          <a:lstStyle/>
          <a:p>
            <a:r>
              <a:rPr lang="en-GB" sz="1600" b="1" spc="-20" noProof="0" dirty="0">
                <a:solidFill>
                  <a:schemeClr val="accent1"/>
                </a:solidFill>
              </a:rPr>
              <a:t>Zongertinib, a novel HER2-specific TKI</a:t>
            </a:r>
            <a:r>
              <a:rPr lang="en-GB" sz="1600" spc="-20" noProof="0" dirty="0"/>
              <a:t>, binds selectively and covalently to the HER2 tyrosine kinase domain while sparing wild-type </a:t>
            </a:r>
            <a:r>
              <a:rPr lang="en-GB" sz="1600" spc="-20" noProof="0" dirty="0">
                <a:solidFill>
                  <a:schemeClr val="tx2"/>
                </a:solidFill>
              </a:rPr>
              <a:t>EGFR</a:t>
            </a:r>
            <a:r>
              <a:rPr lang="en-GB" sz="1600" spc="-20" baseline="30000" noProof="0" dirty="0">
                <a:solidFill>
                  <a:schemeClr val="tx2"/>
                </a:solidFill>
              </a:rPr>
              <a:t>1</a:t>
            </a:r>
            <a:r>
              <a:rPr lang="en-GB" sz="1600" spc="-20" noProof="0" dirty="0">
                <a:solidFill>
                  <a:schemeClr val="tx2"/>
                </a:solidFill>
              </a:rPr>
              <a:t> and limiting EGFR-related adverse events</a:t>
            </a:r>
            <a:r>
              <a:rPr lang="en-GB" sz="1600" spc="-20" baseline="30000" dirty="0">
                <a:solidFill>
                  <a:schemeClr val="tx2"/>
                </a:solidFill>
              </a:rPr>
              <a:t>2</a:t>
            </a:r>
            <a:endParaRPr lang="en-GB" sz="1600" spc="-20" baseline="30000" noProof="0" dirty="0">
              <a:solidFill>
                <a:schemeClr val="tx2"/>
              </a:solidFill>
            </a:endParaRPr>
          </a:p>
          <a:p>
            <a:r>
              <a:rPr lang="en-GB" sz="1600" b="1" noProof="0" dirty="0">
                <a:solidFill>
                  <a:schemeClr val="accent1"/>
                </a:solidFill>
              </a:rPr>
              <a:t>Beamion LUNG-1 </a:t>
            </a:r>
            <a:r>
              <a:rPr lang="en-GB" sz="1600" noProof="0" dirty="0"/>
              <a:t>is</a:t>
            </a:r>
            <a:r>
              <a:rPr lang="en-GB" sz="1600" b="1" noProof="0" dirty="0">
                <a:solidFill>
                  <a:schemeClr val="accent1"/>
                </a:solidFill>
              </a:rPr>
              <a:t> </a:t>
            </a:r>
            <a:r>
              <a:rPr lang="en-GB" sz="1600" noProof="0" dirty="0">
                <a:solidFill>
                  <a:schemeClr val="tx2"/>
                </a:solidFill>
              </a:rPr>
              <a:t>a phase </a:t>
            </a:r>
            <a:r>
              <a:rPr lang="en-GB" sz="1600" noProof="0" dirty="0"/>
              <a:t>1b, ongoing dose-expansion study </a:t>
            </a:r>
            <a:r>
              <a:rPr lang="en-GB" sz="1600" dirty="0"/>
              <a:t>of zongertinib as monotherapy in </a:t>
            </a:r>
            <a:r>
              <a:rPr lang="en-GB" sz="1600" noProof="0" dirty="0"/>
              <a:t>patients with advanced/metastatic </a:t>
            </a:r>
            <a:r>
              <a:rPr lang="en-GB" sz="1600" i="1" noProof="0" dirty="0"/>
              <a:t>HER2-</a:t>
            </a:r>
            <a:r>
              <a:rPr lang="en-GB" sz="1600" noProof="0" dirty="0"/>
              <a:t>mutant</a:t>
            </a:r>
            <a:r>
              <a:rPr lang="en-GB" sz="1600" noProof="0" dirty="0">
                <a:solidFill>
                  <a:schemeClr val="tx2"/>
                </a:solidFill>
              </a:rPr>
              <a:t> NSCLC </a:t>
            </a:r>
            <a:r>
              <a:rPr lang="en-GB" sz="1600" dirty="0">
                <a:solidFill>
                  <a:schemeClr val="tx2"/>
                </a:solidFill>
              </a:rPr>
              <a:t>with or without prior treatment.</a:t>
            </a:r>
            <a:r>
              <a:rPr lang="en-GB" sz="1600" baseline="30000" dirty="0">
                <a:solidFill>
                  <a:schemeClr val="tx2"/>
                </a:solidFill>
              </a:rPr>
              <a:t>3</a:t>
            </a:r>
            <a:r>
              <a:rPr lang="en-GB" sz="1600" dirty="0">
                <a:solidFill>
                  <a:schemeClr val="tx2"/>
                </a:solidFill>
              </a:rPr>
              <a:t> Patient reported outcomes were reported from </a:t>
            </a:r>
            <a:r>
              <a:rPr lang="en-GB" sz="1600" b="1" noProof="0" dirty="0">
                <a:solidFill>
                  <a:schemeClr val="accent1"/>
                </a:solidFill>
              </a:rPr>
              <a:t>treatment-naïve patients (cohort 2) </a:t>
            </a:r>
            <a:r>
              <a:rPr lang="en-GB" sz="1600" noProof="0" dirty="0">
                <a:solidFill>
                  <a:schemeClr val="tx2"/>
                </a:solidFill>
              </a:rPr>
              <a:t>from the study</a:t>
            </a:r>
            <a:r>
              <a:rPr lang="en-GB" sz="1600" baseline="30000" dirty="0">
                <a:solidFill>
                  <a:schemeClr val="tx2"/>
                </a:solidFill>
              </a:rPr>
              <a:t>4</a:t>
            </a:r>
            <a:endParaRPr lang="en-GB" sz="1600" baseline="30000" noProof="0"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 LUNG-1 (PRO):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14657"/>
            <a:ext cx="10732401" cy="365125"/>
          </a:xfrm>
        </p:spPr>
        <p:txBody>
          <a:bodyPr anchor="b" anchorCtr="0"/>
          <a:lstStyle/>
          <a:p>
            <a:r>
              <a:rPr lang="en-GB" sz="1050" baseline="30000" dirty="0">
                <a:solidFill>
                  <a:schemeClr val="tx2"/>
                </a:solidFill>
              </a:rPr>
              <a:t>a</a:t>
            </a:r>
            <a:r>
              <a:rPr lang="en-GB" sz="1050" dirty="0">
                <a:solidFill>
                  <a:schemeClr val="tx2"/>
                </a:solidFill>
              </a:rPr>
              <a:t> IL46/Q168: EORTC item library question (assessing overall treatment-related side-effect burden)</a:t>
            </a:r>
          </a:p>
          <a:p>
            <a:r>
              <a:rPr lang="en-GB" sz="1050" dirty="0">
                <a:solidFill>
                  <a:schemeClr val="tx2"/>
                </a:solidFill>
              </a:rPr>
              <a:t>CTCAE, Common Terminology Criteria for Adverse Events; EORTC, European Organisation for Research and Treatment of Cancer; NSCLC, non-small cell lung cancer; PRO, patient-reported outcome; QLQ-C30, Quality of Life Questionnaire-Core 30; SAQ, Symptom Assessment Questionnaire; </a:t>
            </a:r>
            <a:r>
              <a:rPr lang="en-GB" sz="1050" noProof="0" dirty="0">
                <a:solidFill>
                  <a:schemeClr val="tx2"/>
                </a:solidFill>
              </a:rPr>
              <a:t>TKI, tyrosine kinase inhibitor</a:t>
            </a:r>
          </a:p>
          <a:p>
            <a:r>
              <a:rPr lang="en-GB" sz="1050" dirty="0">
                <a:solidFill>
                  <a:schemeClr val="tx2"/>
                </a:solidFill>
              </a:rPr>
              <a:t>1. Heymach JV, et al. Clin Lung Cancer. 2023;24:e65-e68; 2. Wilding B, et al. Cancer Discov. 2024;15:119-138; 3. Heymach JV, et al. N Engl J Med. 2025;392:2321-33;</a:t>
            </a:r>
            <a:r>
              <a:rPr lang="en-GB" sz="1050" noProof="0" dirty="0">
                <a:solidFill>
                  <a:schemeClr val="tx2"/>
                </a:solidFill>
              </a:rPr>
              <a:t> </a:t>
            </a:r>
            <a:r>
              <a:rPr lang="en-GB" sz="1050" dirty="0">
                <a:solidFill>
                  <a:schemeClr val="tx2"/>
                </a:solidFill>
              </a:rPr>
              <a:t>4</a:t>
            </a:r>
            <a:r>
              <a:rPr lang="en-GB" sz="1050" noProof="0" dirty="0">
                <a:solidFill>
                  <a:schemeClr val="tx2"/>
                </a:solidFill>
              </a:rPr>
              <a:t>. </a:t>
            </a:r>
            <a:r>
              <a:rPr lang="en-GB" sz="1050" dirty="0">
                <a:solidFill>
                  <a:schemeClr val="tx2"/>
                </a:solidFill>
              </a:rPr>
              <a:t>Sabari JK, et al. J Clin Oncol. 2026;44(suppl 16). Abstr 8616 (ASCO 2026, Poster presentation)</a:t>
            </a:r>
            <a:endParaRPr lang="en-GB" sz="1050"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D8563AD0-DD1C-1AB9-D4A5-B9CB1F45E836}"/>
              </a:ext>
            </a:extLst>
          </p:cNvPr>
          <p:cNvSpPr/>
          <p:nvPr/>
        </p:nvSpPr>
        <p:spPr>
          <a:xfrm>
            <a:off x="2351584" y="2768603"/>
            <a:ext cx="1728192" cy="360040"/>
          </a:xfrm>
          <a:prstGeom prst="roundRect">
            <a:avLst>
              <a:gd name="adj" fmla="val 21664"/>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Disease-related</a:t>
            </a:r>
            <a:b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symptoms</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3CEA65EE-3879-28F2-C20D-FF516687434B}"/>
              </a:ext>
            </a:extLst>
          </p:cNvPr>
          <p:cNvSpPr txBox="1"/>
          <p:nvPr/>
        </p:nvSpPr>
        <p:spPr>
          <a:xfrm>
            <a:off x="2864409" y="5144867"/>
            <a:ext cx="6391173"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PRO Assessment schedule (C = cycle [duration </a:t>
            </a:r>
            <a:r>
              <a:rPr lang="en-GB" sz="1000" dirty="0">
                <a:latin typeface="Arial" panose="020B0604020202020204" pitchFamily="34" charset="0"/>
                <a:ea typeface="Aileron" charset="0"/>
                <a:cs typeface="Arial" panose="020B0604020202020204" pitchFamily="34" charset="0"/>
              </a:rPr>
              <a:t>3</a:t>
            </a: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 weeks], D = Day, no PROs collected post disease progression)</a:t>
            </a:r>
          </a:p>
        </p:txBody>
      </p:sp>
      <p:sp>
        <p:nvSpPr>
          <p:cNvPr id="28" name="Rounded Rectangle 27">
            <a:extLst>
              <a:ext uri="{FF2B5EF4-FFF2-40B4-BE49-F238E27FC236}">
                <a16:creationId xmlns:a16="http://schemas.microsoft.com/office/drawing/2014/main" id="{39AA4224-0B60-6589-B02E-5BBFEAD341CB}"/>
              </a:ext>
            </a:extLst>
          </p:cNvPr>
          <p:cNvSpPr/>
          <p:nvPr/>
        </p:nvSpPr>
        <p:spPr>
          <a:xfrm>
            <a:off x="4223792" y="2768603"/>
            <a:ext cx="1728192" cy="360040"/>
          </a:xfrm>
          <a:prstGeom prst="roundRect">
            <a:avLst>
              <a:gd name="adj" fmla="val 21664"/>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Physical functioning</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9" name="Rounded Rectangle 28">
            <a:extLst>
              <a:ext uri="{FF2B5EF4-FFF2-40B4-BE49-F238E27FC236}">
                <a16:creationId xmlns:a16="http://schemas.microsoft.com/office/drawing/2014/main" id="{A07BEB65-B64D-8EE0-DC80-E005B5504B28}"/>
              </a:ext>
            </a:extLst>
          </p:cNvPr>
          <p:cNvSpPr/>
          <p:nvPr/>
        </p:nvSpPr>
        <p:spPr>
          <a:xfrm>
            <a:off x="6096000" y="2768603"/>
            <a:ext cx="1728192" cy="360040"/>
          </a:xfrm>
          <a:prstGeom prst="roundRect">
            <a:avLst>
              <a:gd name="adj" fmla="val 21664"/>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Overall side effect impact</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0" name="Rounded Rectangle 29">
            <a:extLst>
              <a:ext uri="{FF2B5EF4-FFF2-40B4-BE49-F238E27FC236}">
                <a16:creationId xmlns:a16="http://schemas.microsoft.com/office/drawing/2014/main" id="{9E2C1876-E25F-318F-69B9-EB5E6EA9E98A}"/>
              </a:ext>
            </a:extLst>
          </p:cNvPr>
          <p:cNvSpPr/>
          <p:nvPr/>
        </p:nvSpPr>
        <p:spPr>
          <a:xfrm>
            <a:off x="8039100" y="2768603"/>
            <a:ext cx="1728192" cy="360040"/>
          </a:xfrm>
          <a:prstGeom prst="roundRect">
            <a:avLst>
              <a:gd name="adj" fmla="val 21664"/>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Symptomatic</a:t>
            </a:r>
            <a:b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adverse event</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Rounded Rectangle 39">
            <a:extLst>
              <a:ext uri="{FF2B5EF4-FFF2-40B4-BE49-F238E27FC236}">
                <a16:creationId xmlns:a16="http://schemas.microsoft.com/office/drawing/2014/main" id="{3285890D-5EBF-15AE-A9AD-A92DC660257C}"/>
              </a:ext>
            </a:extLst>
          </p:cNvPr>
          <p:cNvSpPr/>
          <p:nvPr/>
        </p:nvSpPr>
        <p:spPr>
          <a:xfrm>
            <a:off x="2351584" y="3176662"/>
            <a:ext cx="1728192" cy="648072"/>
          </a:xfrm>
          <a:prstGeom prst="roundRect">
            <a:avLst>
              <a:gd name="adj" fmla="val 15295"/>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NSCLC-SAQ</a:t>
            </a:r>
            <a:b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Total Score</a:t>
            </a:r>
          </a:p>
          <a:p>
            <a:pPr marL="0" marR="0" lvl="0" indent="0" algn="ctr" defTabSz="457200" rtl="0" eaLnBrk="1" fontAlgn="auto" latinLnBrk="0" hangingPunct="1">
              <a:lnSpc>
                <a:spcPct val="90000"/>
              </a:lnSpc>
              <a:spcBef>
                <a:spcPts val="0"/>
              </a:spcBef>
              <a:buClr>
                <a:srgbClr val="C6573B"/>
              </a:buClr>
              <a:buSzTx/>
              <a:buFontTx/>
              <a:buNone/>
              <a:tabLst/>
              <a:defRPr/>
            </a:pPr>
            <a:endParaRPr lang="en-GB" sz="400" b="1"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   </a:t>
            </a: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Lower symptomatology</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41" name="Straight Connector 40">
            <a:extLst>
              <a:ext uri="{FF2B5EF4-FFF2-40B4-BE49-F238E27FC236}">
                <a16:creationId xmlns:a16="http://schemas.microsoft.com/office/drawing/2014/main" id="{35EB0240-1907-758A-5399-9881E424EC96}"/>
              </a:ext>
            </a:extLst>
          </p:cNvPr>
          <p:cNvCxnSpPr>
            <a:cxnSpLocks/>
          </p:cNvCxnSpPr>
          <p:nvPr/>
        </p:nvCxnSpPr>
        <p:spPr>
          <a:xfrm>
            <a:off x="2541017" y="3756851"/>
            <a:ext cx="1270000" cy="0"/>
          </a:xfrm>
          <a:prstGeom prst="line">
            <a:avLst/>
          </a:prstGeom>
          <a:ln w="12700">
            <a:solidFill>
              <a:schemeClr val="tx1"/>
            </a:solidFill>
            <a:headEnd type="triangle" w="sm" len="med"/>
            <a:tailEnd type="none"/>
          </a:ln>
          <a:effectLst/>
        </p:spPr>
        <p:style>
          <a:lnRef idx="2">
            <a:schemeClr val="accent1"/>
          </a:lnRef>
          <a:fillRef idx="0">
            <a:schemeClr val="accent1"/>
          </a:fillRef>
          <a:effectRef idx="1">
            <a:schemeClr val="accent1"/>
          </a:effectRef>
          <a:fontRef idx="minor">
            <a:schemeClr val="tx1"/>
          </a:fontRef>
        </p:style>
      </p:cxnSp>
      <p:sp>
        <p:nvSpPr>
          <p:cNvPr id="44" name="Rounded Rectangle 43">
            <a:extLst>
              <a:ext uri="{FF2B5EF4-FFF2-40B4-BE49-F238E27FC236}">
                <a16:creationId xmlns:a16="http://schemas.microsoft.com/office/drawing/2014/main" id="{991A92AE-3202-D80C-A4A3-CB779D2C74C5}"/>
              </a:ext>
            </a:extLst>
          </p:cNvPr>
          <p:cNvSpPr/>
          <p:nvPr/>
        </p:nvSpPr>
        <p:spPr>
          <a:xfrm>
            <a:off x="4223792" y="3176662"/>
            <a:ext cx="1728192" cy="648072"/>
          </a:xfrm>
          <a:prstGeom prst="roundRect">
            <a:avLst>
              <a:gd name="adj" fmla="val 15295"/>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EORTC QLQ-C30</a:t>
            </a:r>
            <a:b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Physical Functioning</a:t>
            </a:r>
          </a:p>
          <a:p>
            <a:pPr marL="0" marR="0" lvl="0" indent="0" algn="ctr" defTabSz="457200" rtl="0" eaLnBrk="1" fontAlgn="auto" latinLnBrk="0" hangingPunct="1">
              <a:lnSpc>
                <a:spcPct val="90000"/>
              </a:lnSpc>
              <a:spcBef>
                <a:spcPts val="0"/>
              </a:spcBef>
              <a:buClr>
                <a:srgbClr val="C6573B"/>
              </a:buClr>
              <a:buSzTx/>
              <a:buFontTx/>
              <a:buNone/>
              <a:tabLst/>
              <a:defRPr/>
            </a:pPr>
            <a:endParaRPr lang="en-GB" sz="400" b="1"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    </a:t>
            </a: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Higher functioning    </a:t>
            </a: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100</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E8FC4FE8-81FF-90AD-415F-5098DC8ED821}"/>
              </a:ext>
            </a:extLst>
          </p:cNvPr>
          <p:cNvCxnSpPr>
            <a:cxnSpLocks/>
          </p:cNvCxnSpPr>
          <p:nvPr/>
        </p:nvCxnSpPr>
        <p:spPr>
          <a:xfrm flipH="1">
            <a:off x="4511824" y="3756851"/>
            <a:ext cx="1152128" cy="0"/>
          </a:xfrm>
          <a:prstGeom prst="line">
            <a:avLst/>
          </a:prstGeom>
          <a:ln w="12700">
            <a:solidFill>
              <a:schemeClr val="tx1"/>
            </a:solidFill>
            <a:headEnd type="triangle" w="sm" len="med"/>
            <a:tailEnd type="none"/>
          </a:ln>
          <a:effectLst/>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DD76B17E-E215-75B8-D938-85BB69FCF66E}"/>
              </a:ext>
            </a:extLst>
          </p:cNvPr>
          <p:cNvSpPr/>
          <p:nvPr/>
        </p:nvSpPr>
        <p:spPr>
          <a:xfrm>
            <a:off x="6096000" y="3162551"/>
            <a:ext cx="1728192" cy="648072"/>
          </a:xfrm>
          <a:prstGeom prst="roundRect">
            <a:avLst>
              <a:gd name="adj" fmla="val 15295"/>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EORTC IL46/Q168</a:t>
            </a:r>
            <a:r>
              <a:rPr kumimoji="0" lang="en-GB" sz="10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a</a:t>
            </a:r>
            <a:endParaRPr kumimoji="0" lang="en-GB" sz="1000"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9" name="Rounded Rectangle 48">
            <a:extLst>
              <a:ext uri="{FF2B5EF4-FFF2-40B4-BE49-F238E27FC236}">
                <a16:creationId xmlns:a16="http://schemas.microsoft.com/office/drawing/2014/main" id="{27DE3DBE-9B88-5570-3F8F-F78A6F922712}"/>
              </a:ext>
            </a:extLst>
          </p:cNvPr>
          <p:cNvSpPr/>
          <p:nvPr/>
        </p:nvSpPr>
        <p:spPr>
          <a:xfrm>
            <a:off x="8039100" y="3162551"/>
            <a:ext cx="1728192" cy="648072"/>
          </a:xfrm>
          <a:prstGeom prst="roundRect">
            <a:avLst>
              <a:gd name="adj" fmla="val 15295"/>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PRO-CTCAE</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0" name="Rounded Rectangle 49">
            <a:extLst>
              <a:ext uri="{FF2B5EF4-FFF2-40B4-BE49-F238E27FC236}">
                <a16:creationId xmlns:a16="http://schemas.microsoft.com/office/drawing/2014/main" id="{D48AD3ED-9EA2-A3D5-D761-28299DDDCD0B}"/>
              </a:ext>
            </a:extLst>
          </p:cNvPr>
          <p:cNvSpPr/>
          <p:nvPr/>
        </p:nvSpPr>
        <p:spPr>
          <a:xfrm>
            <a:off x="2567776" y="3872753"/>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Dyspnea</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Rounded Rectangle 50">
            <a:extLst>
              <a:ext uri="{FF2B5EF4-FFF2-40B4-BE49-F238E27FC236}">
                <a16:creationId xmlns:a16="http://schemas.microsoft.com/office/drawing/2014/main" id="{9D523A4D-8F3C-1D85-F9FE-65371C4DC457}"/>
              </a:ext>
            </a:extLst>
          </p:cNvPr>
          <p:cNvSpPr/>
          <p:nvPr/>
        </p:nvSpPr>
        <p:spPr>
          <a:xfrm>
            <a:off x="2567776" y="4100772"/>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Cough</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Rounded Rectangle 51">
            <a:extLst>
              <a:ext uri="{FF2B5EF4-FFF2-40B4-BE49-F238E27FC236}">
                <a16:creationId xmlns:a16="http://schemas.microsoft.com/office/drawing/2014/main" id="{378B482B-B031-D039-9918-F74B77803903}"/>
              </a:ext>
            </a:extLst>
          </p:cNvPr>
          <p:cNvSpPr/>
          <p:nvPr/>
        </p:nvSpPr>
        <p:spPr>
          <a:xfrm>
            <a:off x="2567776" y="4328791"/>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Pain</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Rounded Rectangle 52">
            <a:extLst>
              <a:ext uri="{FF2B5EF4-FFF2-40B4-BE49-F238E27FC236}">
                <a16:creationId xmlns:a16="http://schemas.microsoft.com/office/drawing/2014/main" id="{83024B21-0A60-A8C8-919D-D837404B5AA4}"/>
              </a:ext>
            </a:extLst>
          </p:cNvPr>
          <p:cNvSpPr/>
          <p:nvPr/>
        </p:nvSpPr>
        <p:spPr>
          <a:xfrm rot="16200000">
            <a:off x="1877535" y="4346802"/>
            <a:ext cx="1128098" cy="180000"/>
          </a:xfrm>
          <a:prstGeom prst="roundRect">
            <a:avLst>
              <a:gd name="adj" fmla="val 15295"/>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Domains</a:t>
            </a:r>
            <a:endPar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4" name="Rounded Rectangle 53">
            <a:extLst>
              <a:ext uri="{FF2B5EF4-FFF2-40B4-BE49-F238E27FC236}">
                <a16:creationId xmlns:a16="http://schemas.microsoft.com/office/drawing/2014/main" id="{C828882E-5CDD-C1E4-FFDA-B7C3C4992266}"/>
              </a:ext>
            </a:extLst>
          </p:cNvPr>
          <p:cNvSpPr/>
          <p:nvPr/>
        </p:nvSpPr>
        <p:spPr>
          <a:xfrm>
            <a:off x="2567776" y="4556810"/>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Fatigue</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Rounded Rectangle 54">
            <a:extLst>
              <a:ext uri="{FF2B5EF4-FFF2-40B4-BE49-F238E27FC236}">
                <a16:creationId xmlns:a16="http://schemas.microsoft.com/office/drawing/2014/main" id="{11C62133-2CCC-5872-CD0C-ED1D8759D1FB}"/>
              </a:ext>
            </a:extLst>
          </p:cNvPr>
          <p:cNvSpPr/>
          <p:nvPr/>
        </p:nvSpPr>
        <p:spPr>
          <a:xfrm>
            <a:off x="2567776" y="4784827"/>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Appetite</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Rounded Rectangle 55">
            <a:extLst>
              <a:ext uri="{FF2B5EF4-FFF2-40B4-BE49-F238E27FC236}">
                <a16:creationId xmlns:a16="http://schemas.microsoft.com/office/drawing/2014/main" id="{875B6ED8-A519-2B85-E746-E25BC6E7DC3E}"/>
              </a:ext>
            </a:extLst>
          </p:cNvPr>
          <p:cNvSpPr/>
          <p:nvPr/>
        </p:nvSpPr>
        <p:spPr>
          <a:xfrm>
            <a:off x="4439984" y="3872753"/>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Strenuous activities</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Rounded Rectangle 56">
            <a:extLst>
              <a:ext uri="{FF2B5EF4-FFF2-40B4-BE49-F238E27FC236}">
                <a16:creationId xmlns:a16="http://schemas.microsoft.com/office/drawing/2014/main" id="{DFF9C57B-93FA-4462-6535-EB8CB8F149AC}"/>
              </a:ext>
            </a:extLst>
          </p:cNvPr>
          <p:cNvSpPr/>
          <p:nvPr/>
        </p:nvSpPr>
        <p:spPr>
          <a:xfrm>
            <a:off x="4439984" y="4100772"/>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Long walk</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Rounded Rectangle 57">
            <a:extLst>
              <a:ext uri="{FF2B5EF4-FFF2-40B4-BE49-F238E27FC236}">
                <a16:creationId xmlns:a16="http://schemas.microsoft.com/office/drawing/2014/main" id="{10DA02A0-047C-67CC-09DB-2AEEECE06069}"/>
              </a:ext>
            </a:extLst>
          </p:cNvPr>
          <p:cNvSpPr/>
          <p:nvPr/>
        </p:nvSpPr>
        <p:spPr>
          <a:xfrm>
            <a:off x="4439984" y="4328791"/>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Short walk</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Rounded Rectangle 58">
            <a:extLst>
              <a:ext uri="{FF2B5EF4-FFF2-40B4-BE49-F238E27FC236}">
                <a16:creationId xmlns:a16="http://schemas.microsoft.com/office/drawing/2014/main" id="{CAF2B5F8-D74F-C936-7815-DB7588CFF21E}"/>
              </a:ext>
            </a:extLst>
          </p:cNvPr>
          <p:cNvSpPr/>
          <p:nvPr/>
        </p:nvSpPr>
        <p:spPr>
          <a:xfrm rot="16200000">
            <a:off x="3749743" y="4346802"/>
            <a:ext cx="1128098" cy="180000"/>
          </a:xfrm>
          <a:prstGeom prst="roundRect">
            <a:avLst>
              <a:gd name="adj" fmla="val 15295"/>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Items</a:t>
            </a:r>
            <a:endPar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0" name="Rounded Rectangle 59">
            <a:extLst>
              <a:ext uri="{FF2B5EF4-FFF2-40B4-BE49-F238E27FC236}">
                <a16:creationId xmlns:a16="http://schemas.microsoft.com/office/drawing/2014/main" id="{C159BA9D-C78E-F37B-E173-2669408AB80B}"/>
              </a:ext>
            </a:extLst>
          </p:cNvPr>
          <p:cNvSpPr/>
          <p:nvPr/>
        </p:nvSpPr>
        <p:spPr>
          <a:xfrm>
            <a:off x="4439984" y="4556810"/>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Stay in bed or chair</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ounded Rectangle 60">
            <a:extLst>
              <a:ext uri="{FF2B5EF4-FFF2-40B4-BE49-F238E27FC236}">
                <a16:creationId xmlns:a16="http://schemas.microsoft.com/office/drawing/2014/main" id="{521A42B6-9774-3636-7F4F-C8C0430AF937}"/>
              </a:ext>
            </a:extLst>
          </p:cNvPr>
          <p:cNvSpPr/>
          <p:nvPr/>
        </p:nvSpPr>
        <p:spPr>
          <a:xfrm>
            <a:off x="4439984" y="4784827"/>
            <a:ext cx="1512000" cy="180000"/>
          </a:xfrm>
          <a:prstGeom prst="roundRect">
            <a:avLst>
              <a:gd name="adj" fmla="val 1529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Need help</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Rounded Rectangle 61">
            <a:extLst>
              <a:ext uri="{FF2B5EF4-FFF2-40B4-BE49-F238E27FC236}">
                <a16:creationId xmlns:a16="http://schemas.microsoft.com/office/drawing/2014/main" id="{65DDE986-4515-5272-DB9A-959327BC8C21}"/>
              </a:ext>
            </a:extLst>
          </p:cNvPr>
          <p:cNvSpPr/>
          <p:nvPr/>
        </p:nvSpPr>
        <p:spPr>
          <a:xfrm>
            <a:off x="6096000" y="3872753"/>
            <a:ext cx="1728192" cy="408018"/>
          </a:xfrm>
          <a:prstGeom prst="roundRect">
            <a:avLst>
              <a:gd name="adj" fmla="val 1529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Overall side effect burden</a:t>
            </a: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3" name="Rounded Rectangle 62">
            <a:extLst>
              <a:ext uri="{FF2B5EF4-FFF2-40B4-BE49-F238E27FC236}">
                <a16:creationId xmlns:a16="http://schemas.microsoft.com/office/drawing/2014/main" id="{11CC5D99-5230-01A7-1306-3BDE5A0F5CA8}"/>
              </a:ext>
            </a:extLst>
          </p:cNvPr>
          <p:cNvSpPr/>
          <p:nvPr/>
        </p:nvSpPr>
        <p:spPr>
          <a:xfrm>
            <a:off x="8039100" y="3872753"/>
            <a:ext cx="1728000" cy="180000"/>
          </a:xfrm>
          <a:prstGeom prst="roundRect">
            <a:avLst>
              <a:gd name="adj" fmla="val 1529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Gastrointestinal items</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Rounded Rectangle 63">
            <a:extLst>
              <a:ext uri="{FF2B5EF4-FFF2-40B4-BE49-F238E27FC236}">
                <a16:creationId xmlns:a16="http://schemas.microsoft.com/office/drawing/2014/main" id="{17C92C43-7BE3-9EF5-926A-F444825456BF}"/>
              </a:ext>
            </a:extLst>
          </p:cNvPr>
          <p:cNvSpPr/>
          <p:nvPr/>
        </p:nvSpPr>
        <p:spPr>
          <a:xfrm>
            <a:off x="8039100" y="4100772"/>
            <a:ext cx="1728000" cy="180000"/>
          </a:xfrm>
          <a:prstGeom prst="roundRect">
            <a:avLst>
              <a:gd name="adj" fmla="val 1529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Skin items</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Rounded Rectangle 64">
            <a:extLst>
              <a:ext uri="{FF2B5EF4-FFF2-40B4-BE49-F238E27FC236}">
                <a16:creationId xmlns:a16="http://schemas.microsoft.com/office/drawing/2014/main" id="{8B32083E-0968-B11C-9A76-67F93AD82CED}"/>
              </a:ext>
            </a:extLst>
          </p:cNvPr>
          <p:cNvSpPr/>
          <p:nvPr/>
        </p:nvSpPr>
        <p:spPr>
          <a:xfrm>
            <a:off x="8039100" y="4328791"/>
            <a:ext cx="1728000" cy="180000"/>
          </a:xfrm>
          <a:prstGeom prst="roundRect">
            <a:avLst>
              <a:gd name="adj" fmla="val 1529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Mouth/throat sores</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Rounded Rectangle 65">
            <a:extLst>
              <a:ext uri="{FF2B5EF4-FFF2-40B4-BE49-F238E27FC236}">
                <a16:creationId xmlns:a16="http://schemas.microsoft.com/office/drawing/2014/main" id="{8210BADF-61C6-4C20-1D9C-FAD460125AF6}"/>
              </a:ext>
            </a:extLst>
          </p:cNvPr>
          <p:cNvSpPr/>
          <p:nvPr/>
        </p:nvSpPr>
        <p:spPr>
          <a:xfrm>
            <a:off x="8039100" y="4556810"/>
            <a:ext cx="1728000" cy="180000"/>
          </a:xfrm>
          <a:prstGeom prst="roundRect">
            <a:avLst>
              <a:gd name="adj" fmla="val 1529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Numbness &amp; tingling</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8" name="Straight Connector 67">
            <a:extLst>
              <a:ext uri="{FF2B5EF4-FFF2-40B4-BE49-F238E27FC236}">
                <a16:creationId xmlns:a16="http://schemas.microsoft.com/office/drawing/2014/main" id="{AAE85135-8AED-75E9-DF94-F0B604C7F9D0}"/>
              </a:ext>
            </a:extLst>
          </p:cNvPr>
          <p:cNvCxnSpPr>
            <a:cxnSpLocks/>
          </p:cNvCxnSpPr>
          <p:nvPr/>
        </p:nvCxnSpPr>
        <p:spPr>
          <a:xfrm>
            <a:off x="2351584" y="5072859"/>
            <a:ext cx="7416824"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0" name="Rounded Rectangle 69">
            <a:extLst>
              <a:ext uri="{FF2B5EF4-FFF2-40B4-BE49-F238E27FC236}">
                <a16:creationId xmlns:a16="http://schemas.microsoft.com/office/drawing/2014/main" id="{3D7819FB-18D3-992E-C153-5AAF9F0884C7}"/>
              </a:ext>
            </a:extLst>
          </p:cNvPr>
          <p:cNvSpPr/>
          <p:nvPr/>
        </p:nvSpPr>
        <p:spPr>
          <a:xfrm>
            <a:off x="5177480" y="2336555"/>
            <a:ext cx="1728192" cy="288032"/>
          </a:xfrm>
          <a:prstGeom prst="roundRect">
            <a:avLst>
              <a:gd name="adj" fmla="val 21664"/>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Core PRO</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1" name="Left Bracket 70">
            <a:extLst>
              <a:ext uri="{FF2B5EF4-FFF2-40B4-BE49-F238E27FC236}">
                <a16:creationId xmlns:a16="http://schemas.microsoft.com/office/drawing/2014/main" id="{3BBD3FD6-F744-FA83-10EA-181F182532FD}"/>
              </a:ext>
            </a:extLst>
          </p:cNvPr>
          <p:cNvSpPr/>
          <p:nvPr/>
        </p:nvSpPr>
        <p:spPr>
          <a:xfrm rot="5400000">
            <a:off x="6005996" y="-1029825"/>
            <a:ext cx="108000" cy="7560840"/>
          </a:xfrm>
          <a:prstGeom prst="leftBracket">
            <a:avLst>
              <a:gd name="adj" fmla="val 130435"/>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3" name="Rounded Rectangle 82">
            <a:extLst>
              <a:ext uri="{FF2B5EF4-FFF2-40B4-BE49-F238E27FC236}">
                <a16:creationId xmlns:a16="http://schemas.microsoft.com/office/drawing/2014/main" id="{D77B79EB-9B1D-A6D6-7352-8FD7DCB4C7D2}"/>
              </a:ext>
            </a:extLst>
          </p:cNvPr>
          <p:cNvSpPr/>
          <p:nvPr/>
        </p:nvSpPr>
        <p:spPr>
          <a:xfrm>
            <a:off x="2458169" y="5326388"/>
            <a:ext cx="303662" cy="288032"/>
          </a:xfrm>
          <a:prstGeom prst="roundRect">
            <a:avLst>
              <a:gd name="adj" fmla="val 0"/>
            </a:avLst>
          </a:prstGeom>
          <a:solidFill>
            <a:schemeClr val="bg1"/>
          </a:solidFill>
          <a:ln w="9525">
            <a:solidFill>
              <a:srgbClr val="7030A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C1</a:t>
            </a:r>
            <a:br>
              <a:rPr kumimoji="0" lang="en-GB" sz="7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D1</a:t>
            </a:r>
            <a:endParaRPr kumimoji="0" lang="en-GB" sz="7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84" name="Rounded Rectangle 83">
            <a:extLst>
              <a:ext uri="{FF2B5EF4-FFF2-40B4-BE49-F238E27FC236}">
                <a16:creationId xmlns:a16="http://schemas.microsoft.com/office/drawing/2014/main" id="{06E0F7B7-F9D0-049E-3A01-4F6CF2C2D3B9}"/>
              </a:ext>
            </a:extLst>
          </p:cNvPr>
          <p:cNvSpPr/>
          <p:nvPr/>
        </p:nvSpPr>
        <p:spPr>
          <a:xfrm>
            <a:off x="2789957"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C1</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D8</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5" name="Rounded Rectangle 84">
            <a:extLst>
              <a:ext uri="{FF2B5EF4-FFF2-40B4-BE49-F238E27FC236}">
                <a16:creationId xmlns:a16="http://schemas.microsoft.com/office/drawing/2014/main" id="{B4A6CB28-E08F-DEDD-A5D6-5DAEACCD6E25}"/>
              </a:ext>
            </a:extLst>
          </p:cNvPr>
          <p:cNvSpPr/>
          <p:nvPr/>
        </p:nvSpPr>
        <p:spPr>
          <a:xfrm>
            <a:off x="3121744"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C1</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D15</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6" name="Rounded Rectangle 85">
            <a:extLst>
              <a:ext uri="{FF2B5EF4-FFF2-40B4-BE49-F238E27FC236}">
                <a16:creationId xmlns:a16="http://schemas.microsoft.com/office/drawing/2014/main" id="{285A4731-66EC-C53A-9A9A-6F01C56DC0C1}"/>
              </a:ext>
            </a:extLst>
          </p:cNvPr>
          <p:cNvSpPr/>
          <p:nvPr/>
        </p:nvSpPr>
        <p:spPr>
          <a:xfrm>
            <a:off x="3544019"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C2</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D1</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7" name="Rounded Rectangle 86">
            <a:extLst>
              <a:ext uri="{FF2B5EF4-FFF2-40B4-BE49-F238E27FC236}">
                <a16:creationId xmlns:a16="http://schemas.microsoft.com/office/drawing/2014/main" id="{76E1E4B7-7F1F-8217-A601-79A2024C2150}"/>
              </a:ext>
            </a:extLst>
          </p:cNvPr>
          <p:cNvSpPr/>
          <p:nvPr/>
        </p:nvSpPr>
        <p:spPr>
          <a:xfrm>
            <a:off x="4379044"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C3</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D1</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8" name="Rounded Rectangle 87">
            <a:extLst>
              <a:ext uri="{FF2B5EF4-FFF2-40B4-BE49-F238E27FC236}">
                <a16:creationId xmlns:a16="http://schemas.microsoft.com/office/drawing/2014/main" id="{3CE72406-5891-E94B-E5D5-2C3617EEA4FE}"/>
              </a:ext>
            </a:extLst>
          </p:cNvPr>
          <p:cNvSpPr/>
          <p:nvPr/>
        </p:nvSpPr>
        <p:spPr>
          <a:xfrm>
            <a:off x="5937969"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C5</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D1</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9" name="Rounded Rectangle 88">
            <a:extLst>
              <a:ext uri="{FF2B5EF4-FFF2-40B4-BE49-F238E27FC236}">
                <a16:creationId xmlns:a16="http://schemas.microsoft.com/office/drawing/2014/main" id="{65360654-0358-9BDB-C554-9E7136216D65}"/>
              </a:ext>
            </a:extLst>
          </p:cNvPr>
          <p:cNvSpPr/>
          <p:nvPr/>
        </p:nvSpPr>
        <p:spPr>
          <a:xfrm>
            <a:off x="7754069"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C7</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D1</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0" name="Rounded Rectangle 89">
            <a:extLst>
              <a:ext uri="{FF2B5EF4-FFF2-40B4-BE49-F238E27FC236}">
                <a16:creationId xmlns:a16="http://schemas.microsoft.com/office/drawing/2014/main" id="{CFF75118-E606-5032-757F-3B48F6DB0B95}"/>
              </a:ext>
            </a:extLst>
          </p:cNvPr>
          <p:cNvSpPr/>
          <p:nvPr/>
        </p:nvSpPr>
        <p:spPr>
          <a:xfrm>
            <a:off x="9464746" y="5326388"/>
            <a:ext cx="303662" cy="288032"/>
          </a:xfrm>
          <a:prstGeom prst="roundRect">
            <a:avLst>
              <a:gd name="adj" fmla="val 0"/>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buClr>
                <a:srgbClr val="C6573B"/>
              </a:buClr>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C9</a:t>
            </a:r>
            <a:b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D1</a:t>
            </a: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92" name="Straight Connector 91">
            <a:extLst>
              <a:ext uri="{FF2B5EF4-FFF2-40B4-BE49-F238E27FC236}">
                <a16:creationId xmlns:a16="http://schemas.microsoft.com/office/drawing/2014/main" id="{84BC64F6-5D43-A539-285C-E32FC80330E4}"/>
              </a:ext>
            </a:extLst>
          </p:cNvPr>
          <p:cNvCxnSpPr>
            <a:cxnSpLocks/>
          </p:cNvCxnSpPr>
          <p:nvPr/>
        </p:nvCxnSpPr>
        <p:spPr>
          <a:xfrm>
            <a:off x="2351584" y="5701509"/>
            <a:ext cx="7416824"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7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9D02A-D43B-2C91-B3CD-183C71951B4A}"/>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AE2599-C601-EDB9-3D86-DA497714C4CA}"/>
              </a:ext>
            </a:extLst>
          </p:cNvPr>
          <p:cNvSpPr>
            <a:spLocks noGrp="1"/>
          </p:cNvSpPr>
          <p:nvPr>
            <p:ph type="body" idx="1"/>
          </p:nvPr>
        </p:nvSpPr>
        <p:spPr>
          <a:xfrm>
            <a:off x="609600" y="919238"/>
            <a:ext cx="10972800" cy="702470"/>
          </a:xfrm>
        </p:spPr>
        <p:txBody>
          <a:bodyPr/>
          <a:lstStyle/>
          <a:p>
            <a:r>
              <a:rPr lang="en-GB" dirty="0"/>
              <a:t>Baseline summary and responder analysis (n=71)</a:t>
            </a:r>
          </a:p>
        </p:txBody>
      </p:sp>
      <p:sp>
        <p:nvSpPr>
          <p:cNvPr id="6" name="Title 5">
            <a:extLst>
              <a:ext uri="{FF2B5EF4-FFF2-40B4-BE49-F238E27FC236}">
                <a16:creationId xmlns:a16="http://schemas.microsoft.com/office/drawing/2014/main" id="{B0CA72D4-C88D-1F2F-CF27-176A79F125DF}"/>
              </a:ext>
            </a:extLst>
          </p:cNvPr>
          <p:cNvSpPr>
            <a:spLocks noGrp="1"/>
          </p:cNvSpPr>
          <p:nvPr>
            <p:ph type="title"/>
          </p:nvPr>
        </p:nvSpPr>
        <p:spPr>
          <a:xfrm>
            <a:off x="619201" y="259200"/>
            <a:ext cx="10963199" cy="864000"/>
          </a:xfrm>
        </p:spPr>
        <p:txBody>
          <a:bodyPr/>
          <a:lstStyle/>
          <a:p>
            <a:r>
              <a:rPr lang="en-GB" noProof="0" dirty="0"/>
              <a:t>Beamion Lung-1 (PRO): efficacy results</a:t>
            </a:r>
          </a:p>
        </p:txBody>
      </p:sp>
      <p:sp>
        <p:nvSpPr>
          <p:cNvPr id="8" name="Content Placeholder 7">
            <a:extLst>
              <a:ext uri="{FF2B5EF4-FFF2-40B4-BE49-F238E27FC236}">
                <a16:creationId xmlns:a16="http://schemas.microsoft.com/office/drawing/2014/main" id="{2E8D7900-AE8C-6C44-30F2-2D1963B60AA9}"/>
              </a:ext>
            </a:extLst>
          </p:cNvPr>
          <p:cNvSpPr>
            <a:spLocks noGrp="1"/>
          </p:cNvSpPr>
          <p:nvPr>
            <p:ph sz="quarter" idx="15"/>
          </p:nvPr>
        </p:nvSpPr>
        <p:spPr>
          <a:xfrm>
            <a:off x="609600" y="6363711"/>
            <a:ext cx="10180339" cy="365125"/>
          </a:xfrm>
        </p:spPr>
        <p:txBody>
          <a:bodyPr anchor="b" anchorCtr="0"/>
          <a:lstStyle/>
          <a:p>
            <a:r>
              <a:rPr lang="en-GB" dirty="0">
                <a:solidFill>
                  <a:schemeClr val="tx2"/>
                </a:solidFill>
              </a:rPr>
              <a:t>C, Cycle; D, Day; EORTC, European Organisation for Research and Treatment of Cancer; NSCLC, non-small cell lung cancer; PRO, patient-reported outcome; QLQ-C30, Quality of Life Questionnaire-Core 30; SAQ, Symptom Assessment Questionnaire</a:t>
            </a:r>
          </a:p>
          <a:p>
            <a:r>
              <a:rPr lang="en-GB" dirty="0">
                <a:solidFill>
                  <a:schemeClr val="tx2"/>
                </a:solidFill>
              </a:rPr>
              <a:t>Sabari JK, et al. J Clin Oncol. 2026;44(suppl 16). Abstr 8616 (ASCO 2026, Poster presentation)</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FEB1E49E-A3B5-3388-5675-382E6EB933A7}"/>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5" name="TextBox 14">
            <a:extLst>
              <a:ext uri="{FF2B5EF4-FFF2-40B4-BE49-F238E27FC236}">
                <a16:creationId xmlns:a16="http://schemas.microsoft.com/office/drawing/2014/main" id="{46AE0E72-4CBE-E742-764A-D4FB79CDF5CE}"/>
              </a:ext>
            </a:extLst>
          </p:cNvPr>
          <p:cNvSpPr txBox="1"/>
          <p:nvPr/>
        </p:nvSpPr>
        <p:spPr>
          <a:xfrm>
            <a:off x="619201" y="1500551"/>
            <a:ext cx="3969356" cy="338554"/>
          </a:xfrm>
          <a:prstGeom prst="rect">
            <a:avLst/>
          </a:prstGeom>
          <a:noFill/>
        </p:spPr>
        <p:txBody>
          <a:bodyPr wrap="none" lIns="0" rtlCol="0">
            <a:spAutoFit/>
          </a:bodyPr>
          <a:lstStyle/>
          <a:p>
            <a:r>
              <a:rPr lang="en-GB" sz="1600" b="1" dirty="0">
                <a:solidFill>
                  <a:srgbClr val="505050"/>
                </a:solidFill>
                <a:latin typeface="Arial" panose="020B0604020202020204" pitchFamily="34" charset="0"/>
                <a:ea typeface="Aileron" charset="0"/>
                <a:cs typeface="Arial" panose="020B0604020202020204" pitchFamily="34" charset="0"/>
              </a:rPr>
              <a:t>EORTC QLQ-C30 Physical Functioning</a:t>
            </a:r>
          </a:p>
        </p:txBody>
      </p:sp>
      <p:sp>
        <p:nvSpPr>
          <p:cNvPr id="16" name="TextBox 15">
            <a:extLst>
              <a:ext uri="{FF2B5EF4-FFF2-40B4-BE49-F238E27FC236}">
                <a16:creationId xmlns:a16="http://schemas.microsoft.com/office/drawing/2014/main" id="{EB4CB071-76DD-9E2A-7508-572AE1CA3CD1}"/>
              </a:ext>
            </a:extLst>
          </p:cNvPr>
          <p:cNvSpPr txBox="1"/>
          <p:nvPr/>
        </p:nvSpPr>
        <p:spPr>
          <a:xfrm>
            <a:off x="6559250" y="1509346"/>
            <a:ext cx="2561086" cy="338554"/>
          </a:xfrm>
          <a:prstGeom prst="rect">
            <a:avLst/>
          </a:prstGeom>
          <a:noFill/>
        </p:spPr>
        <p:txBody>
          <a:bodyPr wrap="none" lIns="0" rtlCol="0">
            <a:spAutoFit/>
          </a:bodyPr>
          <a:lstStyle/>
          <a:p>
            <a:r>
              <a:rPr lang="en-GB" sz="1600" b="1" dirty="0">
                <a:solidFill>
                  <a:srgbClr val="505050"/>
                </a:solidFill>
                <a:latin typeface="Arial" panose="020B0604020202020204" pitchFamily="34" charset="0"/>
                <a:ea typeface="Aileron" charset="0"/>
                <a:cs typeface="Arial" panose="020B0604020202020204" pitchFamily="34" charset="0"/>
              </a:rPr>
              <a:t>NSCLC-SAQ Total Score</a:t>
            </a:r>
          </a:p>
        </p:txBody>
      </p:sp>
      <p:grpSp>
        <p:nvGrpSpPr>
          <p:cNvPr id="7" name="Group 6">
            <a:extLst>
              <a:ext uri="{FF2B5EF4-FFF2-40B4-BE49-F238E27FC236}">
                <a16:creationId xmlns:a16="http://schemas.microsoft.com/office/drawing/2014/main" id="{E097D3BE-5709-FAF5-0123-ED34061A30F4}"/>
              </a:ext>
            </a:extLst>
          </p:cNvPr>
          <p:cNvGrpSpPr/>
          <p:nvPr/>
        </p:nvGrpSpPr>
        <p:grpSpPr>
          <a:xfrm>
            <a:off x="335360" y="1988840"/>
            <a:ext cx="5760639" cy="3910570"/>
            <a:chOff x="439292" y="1988840"/>
            <a:chExt cx="5760639" cy="3910570"/>
          </a:xfrm>
        </p:grpSpPr>
        <p:graphicFrame>
          <p:nvGraphicFramePr>
            <p:cNvPr id="4" name="Chart 3">
              <a:extLst>
                <a:ext uri="{FF2B5EF4-FFF2-40B4-BE49-F238E27FC236}">
                  <a16:creationId xmlns:a16="http://schemas.microsoft.com/office/drawing/2014/main" id="{94303C5D-6B79-FF08-9FD3-C5D1D6FE4B72}"/>
                </a:ext>
              </a:extLst>
            </p:cNvPr>
            <p:cNvGraphicFramePr/>
            <p:nvPr>
              <p:extLst>
                <p:ext uri="{D42A27DB-BD31-4B8C-83A1-F6EECF244321}">
                  <p14:modId xmlns:p14="http://schemas.microsoft.com/office/powerpoint/2010/main" val="794033233"/>
                </p:ext>
              </p:extLst>
            </p:nvPr>
          </p:nvGraphicFramePr>
          <p:xfrm>
            <a:off x="2311499" y="2055332"/>
            <a:ext cx="3888432" cy="34101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E3507F9-C53B-0D73-5431-A60BF809CB26}"/>
                </a:ext>
              </a:extLst>
            </p:cNvPr>
            <p:cNvSpPr txBox="1"/>
            <p:nvPr/>
          </p:nvSpPr>
          <p:spPr>
            <a:xfrm>
              <a:off x="2671539" y="1988840"/>
              <a:ext cx="830356"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Post-baseline</a:t>
              </a:r>
            </a:p>
          </p:txBody>
        </p:sp>
        <p:sp>
          <p:nvSpPr>
            <p:cNvPr id="13" name="TextBox 12">
              <a:extLst>
                <a:ext uri="{FF2B5EF4-FFF2-40B4-BE49-F238E27FC236}">
                  <a16:creationId xmlns:a16="http://schemas.microsoft.com/office/drawing/2014/main" id="{8A6986F9-5E7E-5402-C26E-5EEC6FA3551B}"/>
                </a:ext>
              </a:extLst>
            </p:cNvPr>
            <p:cNvSpPr txBox="1"/>
            <p:nvPr/>
          </p:nvSpPr>
          <p:spPr>
            <a:xfrm>
              <a:off x="2815555" y="5295691"/>
              <a:ext cx="227626" cy="969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C1D8</a:t>
              </a:r>
            </a:p>
          </p:txBody>
        </p:sp>
        <p:sp>
          <p:nvSpPr>
            <p:cNvPr id="14" name="TextBox 13">
              <a:extLst>
                <a:ext uri="{FF2B5EF4-FFF2-40B4-BE49-F238E27FC236}">
                  <a16:creationId xmlns:a16="http://schemas.microsoft.com/office/drawing/2014/main" id="{3954BF6C-E45F-1205-C854-9CE1F26D60C2}"/>
                </a:ext>
              </a:extLst>
            </p:cNvPr>
            <p:cNvSpPr txBox="1"/>
            <p:nvPr/>
          </p:nvSpPr>
          <p:spPr>
            <a:xfrm>
              <a:off x="3258315" y="5295691"/>
              <a:ext cx="277320" cy="969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C1D15</a:t>
              </a:r>
            </a:p>
          </p:txBody>
        </p:sp>
        <p:sp>
          <p:nvSpPr>
            <p:cNvPr id="18" name="TextBox 17">
              <a:extLst>
                <a:ext uri="{FF2B5EF4-FFF2-40B4-BE49-F238E27FC236}">
                  <a16:creationId xmlns:a16="http://schemas.microsoft.com/office/drawing/2014/main" id="{1117D61C-63A3-22A1-6EF7-7F1C6DBD3376}"/>
                </a:ext>
              </a:extLst>
            </p:cNvPr>
            <p:cNvSpPr txBox="1"/>
            <p:nvPr/>
          </p:nvSpPr>
          <p:spPr>
            <a:xfrm>
              <a:off x="3679651" y="5295691"/>
              <a:ext cx="423193"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C2D1</a:t>
              </a:r>
              <a:endParaRPr lang="en-GB" sz="700" dirty="0">
                <a:latin typeface="Arial" panose="020B0604020202020204" pitchFamily="34" charset="0"/>
                <a:ea typeface="Aileron" charset="0"/>
                <a:cs typeface="Arial" panose="020B0604020202020204" pitchFamily="34" charset="0"/>
              </a:endParaRPr>
            </a:p>
            <a:p>
              <a:pPr lvl="0" algn="ctr">
                <a:lnSpc>
                  <a:spcPct val="90000"/>
                </a:lnSpc>
                <a:defRPr/>
              </a:pPr>
              <a:r>
                <a:rPr lang="en-GB" sz="700" dirty="0">
                  <a:latin typeface="Arial" panose="020B0604020202020204" pitchFamily="34" charset="0"/>
                  <a:ea typeface="Aileron" charset="0"/>
                  <a:cs typeface="Arial" panose="020B0604020202020204" pitchFamily="34" charset="0"/>
                </a:rPr>
                <a:t>(Day = 22)</a:t>
              </a:r>
            </a:p>
          </p:txBody>
        </p:sp>
        <p:sp>
          <p:nvSpPr>
            <p:cNvPr id="19" name="TextBox 18">
              <a:extLst>
                <a:ext uri="{FF2B5EF4-FFF2-40B4-BE49-F238E27FC236}">
                  <a16:creationId xmlns:a16="http://schemas.microsoft.com/office/drawing/2014/main" id="{DA343F0E-BCE6-E470-5ECE-E9E4374009F7}"/>
                </a:ext>
              </a:extLst>
            </p:cNvPr>
            <p:cNvSpPr txBox="1"/>
            <p:nvPr/>
          </p:nvSpPr>
          <p:spPr>
            <a:xfrm>
              <a:off x="4183707" y="5295691"/>
              <a:ext cx="423193" cy="193899"/>
            </a:xfrm>
            <a:prstGeom prst="rect">
              <a:avLst/>
            </a:prstGeom>
            <a:noFill/>
          </p:spPr>
          <p:txBody>
            <a:bodyPr wrap="none" lIns="0" tIns="0" rIns="0" bIns="0" rtlCol="0">
              <a:spAutoFit/>
            </a:bodyPr>
            <a:lstStyle/>
            <a:p>
              <a:pPr lvl="0" algn="ctr">
                <a:lnSpc>
                  <a:spcPct val="90000"/>
                </a:lnSpc>
                <a:defRPr/>
              </a:pPr>
              <a:r>
                <a:rPr lang="en-GB" sz="700" dirty="0">
                  <a:latin typeface="Arial" panose="020B0604020202020204" pitchFamily="34" charset="0"/>
                  <a:ea typeface="Aileron" charset="0"/>
                  <a:cs typeface="Arial" panose="020B0604020202020204" pitchFamily="34" charset="0"/>
                </a:rPr>
                <a:t>C3D1</a:t>
              </a:r>
            </a:p>
            <a:p>
              <a:pPr lvl="0" algn="ctr">
                <a:lnSpc>
                  <a:spcPct val="90000"/>
                </a:lnSpc>
                <a:defRPr/>
              </a:pPr>
              <a:r>
                <a:rPr lang="en-GB" sz="700" dirty="0">
                  <a:latin typeface="Arial" panose="020B0604020202020204" pitchFamily="34" charset="0"/>
                  <a:ea typeface="Aileron" charset="0"/>
                  <a:cs typeface="Arial" panose="020B0604020202020204" pitchFamily="34" charset="0"/>
                </a:rPr>
                <a:t>(Day = 43)</a:t>
              </a:r>
            </a:p>
          </p:txBody>
        </p:sp>
        <p:sp>
          <p:nvSpPr>
            <p:cNvPr id="21" name="TextBox 20">
              <a:extLst>
                <a:ext uri="{FF2B5EF4-FFF2-40B4-BE49-F238E27FC236}">
                  <a16:creationId xmlns:a16="http://schemas.microsoft.com/office/drawing/2014/main" id="{EBEED5A9-E38A-A570-FAE9-91F4F9B857ED}"/>
                </a:ext>
              </a:extLst>
            </p:cNvPr>
            <p:cNvSpPr txBox="1"/>
            <p:nvPr/>
          </p:nvSpPr>
          <p:spPr>
            <a:xfrm>
              <a:off x="5119811" y="5295691"/>
              <a:ext cx="472886" cy="193899"/>
            </a:xfrm>
            <a:prstGeom prst="rect">
              <a:avLst/>
            </a:prstGeom>
            <a:noFill/>
          </p:spPr>
          <p:txBody>
            <a:bodyPr wrap="none" lIns="0" tIns="0" rIns="0" bIns="0" rtlCol="0">
              <a:spAutoFit/>
            </a:bodyPr>
            <a:lstStyle/>
            <a:p>
              <a:pPr lvl="0" algn="ctr">
                <a:lnSpc>
                  <a:spcPct val="90000"/>
                </a:lnSpc>
                <a:defRPr/>
              </a:pPr>
              <a:r>
                <a:rPr lang="en-GB" sz="700" dirty="0">
                  <a:latin typeface="Arial" panose="020B0604020202020204" pitchFamily="34" charset="0"/>
                  <a:ea typeface="Aileron" charset="0"/>
                  <a:cs typeface="Arial" panose="020B0604020202020204" pitchFamily="34" charset="0"/>
                </a:rPr>
                <a:t>C7D1</a:t>
              </a:r>
              <a:br>
                <a:rPr lang="en-GB" sz="700" dirty="0">
                  <a:latin typeface="Arial" panose="020B0604020202020204" pitchFamily="34" charset="0"/>
                  <a:ea typeface="Aileron" charset="0"/>
                  <a:cs typeface="Arial" panose="020B0604020202020204" pitchFamily="34" charset="0"/>
                </a:rPr>
              </a:br>
              <a:r>
                <a:rPr lang="en-GB" sz="700" dirty="0">
                  <a:latin typeface="Arial" panose="020B0604020202020204" pitchFamily="34" charset="0"/>
                  <a:ea typeface="Aileron" charset="0"/>
                  <a:cs typeface="Arial" panose="020B0604020202020204" pitchFamily="34" charset="0"/>
                </a:rPr>
                <a:t>(Day = 127)</a:t>
              </a:r>
              <a:endPar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endParaRPr>
            </a:p>
          </p:txBody>
        </p:sp>
        <p:sp>
          <p:nvSpPr>
            <p:cNvPr id="22" name="TextBox 21">
              <a:extLst>
                <a:ext uri="{FF2B5EF4-FFF2-40B4-BE49-F238E27FC236}">
                  <a16:creationId xmlns:a16="http://schemas.microsoft.com/office/drawing/2014/main" id="{F4E71643-1875-005E-8799-A40F0E648A15}"/>
                </a:ext>
              </a:extLst>
            </p:cNvPr>
            <p:cNvSpPr txBox="1"/>
            <p:nvPr/>
          </p:nvSpPr>
          <p:spPr>
            <a:xfrm>
              <a:off x="5623867" y="5295691"/>
              <a:ext cx="472886"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C9D1</a:t>
              </a:r>
              <a:b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b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(Day = 169)</a:t>
              </a:r>
            </a:p>
          </p:txBody>
        </p:sp>
        <p:sp>
          <p:nvSpPr>
            <p:cNvPr id="34" name="TextBox 33">
              <a:extLst>
                <a:ext uri="{FF2B5EF4-FFF2-40B4-BE49-F238E27FC236}">
                  <a16:creationId xmlns:a16="http://schemas.microsoft.com/office/drawing/2014/main" id="{1EADCF73-CA87-C407-78DB-76B90093079A}"/>
                </a:ext>
              </a:extLst>
            </p:cNvPr>
            <p:cNvSpPr txBox="1"/>
            <p:nvPr/>
          </p:nvSpPr>
          <p:spPr>
            <a:xfrm rot="16200000">
              <a:off x="-306585" y="3653284"/>
              <a:ext cx="1630254"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Physical functioning score</a:t>
              </a:r>
            </a:p>
          </p:txBody>
        </p:sp>
        <p:sp>
          <p:nvSpPr>
            <p:cNvPr id="36" name="TextBox 35">
              <a:extLst>
                <a:ext uri="{FF2B5EF4-FFF2-40B4-BE49-F238E27FC236}">
                  <a16:creationId xmlns:a16="http://schemas.microsoft.com/office/drawing/2014/main" id="{F15C71DD-532B-CD56-DE8A-1C05693D4DF6}"/>
                </a:ext>
              </a:extLst>
            </p:cNvPr>
            <p:cNvSpPr txBox="1"/>
            <p:nvPr/>
          </p:nvSpPr>
          <p:spPr>
            <a:xfrm>
              <a:off x="3718454" y="5573727"/>
              <a:ext cx="68127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Visit (days)</a:t>
              </a:r>
            </a:p>
          </p:txBody>
        </p:sp>
        <p:sp>
          <p:nvSpPr>
            <p:cNvPr id="37" name="TextBox 36">
              <a:extLst>
                <a:ext uri="{FF2B5EF4-FFF2-40B4-BE49-F238E27FC236}">
                  <a16:creationId xmlns:a16="http://schemas.microsoft.com/office/drawing/2014/main" id="{82F548D6-6384-46FB-E402-5E56CE3AABB1}"/>
                </a:ext>
              </a:extLst>
            </p:cNvPr>
            <p:cNvSpPr txBox="1"/>
            <p:nvPr/>
          </p:nvSpPr>
          <p:spPr>
            <a:xfrm>
              <a:off x="2239491" y="5788610"/>
              <a:ext cx="902491"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Responder status:</a:t>
              </a:r>
            </a:p>
          </p:txBody>
        </p:sp>
        <p:sp>
          <p:nvSpPr>
            <p:cNvPr id="38" name="TextBox 37">
              <a:extLst>
                <a:ext uri="{FF2B5EF4-FFF2-40B4-BE49-F238E27FC236}">
                  <a16:creationId xmlns:a16="http://schemas.microsoft.com/office/drawing/2014/main" id="{DA1FECEA-1BAB-8995-6B88-48048623166E}"/>
                </a:ext>
              </a:extLst>
            </p:cNvPr>
            <p:cNvSpPr txBox="1"/>
            <p:nvPr/>
          </p:nvSpPr>
          <p:spPr>
            <a:xfrm>
              <a:off x="3227457" y="5788610"/>
              <a:ext cx="621965"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Responder</a:t>
              </a:r>
            </a:p>
          </p:txBody>
        </p:sp>
        <p:sp>
          <p:nvSpPr>
            <p:cNvPr id="39" name="TextBox 38">
              <a:extLst>
                <a:ext uri="{FF2B5EF4-FFF2-40B4-BE49-F238E27FC236}">
                  <a16:creationId xmlns:a16="http://schemas.microsoft.com/office/drawing/2014/main" id="{05BA3E47-5309-66D9-357A-54BCA62F8F2B}"/>
                </a:ext>
              </a:extLst>
            </p:cNvPr>
            <p:cNvSpPr txBox="1"/>
            <p:nvPr/>
          </p:nvSpPr>
          <p:spPr>
            <a:xfrm>
              <a:off x="3934897" y="5788610"/>
              <a:ext cx="410369"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tx2"/>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Stable</a:t>
              </a:r>
            </a:p>
          </p:txBody>
        </p:sp>
        <p:sp>
          <p:nvSpPr>
            <p:cNvPr id="40" name="TextBox 39">
              <a:extLst>
                <a:ext uri="{FF2B5EF4-FFF2-40B4-BE49-F238E27FC236}">
                  <a16:creationId xmlns:a16="http://schemas.microsoft.com/office/drawing/2014/main" id="{2E386816-33D5-7195-F5DD-0CBB3E5EECDF}"/>
                </a:ext>
              </a:extLst>
            </p:cNvPr>
            <p:cNvSpPr txBox="1"/>
            <p:nvPr/>
          </p:nvSpPr>
          <p:spPr>
            <a:xfrm>
              <a:off x="4430741" y="5788610"/>
              <a:ext cx="684483"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bg2">
                      <a:lumMod val="50000"/>
                    </a:schemeClr>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Deteriorated</a:t>
              </a:r>
            </a:p>
          </p:txBody>
        </p:sp>
        <p:sp>
          <p:nvSpPr>
            <p:cNvPr id="41" name="TextBox 40">
              <a:extLst>
                <a:ext uri="{FF2B5EF4-FFF2-40B4-BE49-F238E27FC236}">
                  <a16:creationId xmlns:a16="http://schemas.microsoft.com/office/drawing/2014/main" id="{A5991EE2-AE5F-F640-AB16-58DFF7C2330F}"/>
                </a:ext>
              </a:extLst>
            </p:cNvPr>
            <p:cNvSpPr txBox="1"/>
            <p:nvPr/>
          </p:nvSpPr>
          <p:spPr>
            <a:xfrm>
              <a:off x="5200699" y="5788610"/>
              <a:ext cx="746999"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accent6"/>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No PRO data</a:t>
              </a:r>
            </a:p>
          </p:txBody>
        </p:sp>
        <p:sp>
          <p:nvSpPr>
            <p:cNvPr id="45" name="TextBox 44">
              <a:extLst>
                <a:ext uri="{FF2B5EF4-FFF2-40B4-BE49-F238E27FC236}">
                  <a16:creationId xmlns:a16="http://schemas.microsoft.com/office/drawing/2014/main" id="{1239A76D-BB06-7B7A-85A5-288597454DCF}"/>
                </a:ext>
              </a:extLst>
            </p:cNvPr>
            <p:cNvSpPr txBox="1"/>
            <p:nvPr/>
          </p:nvSpPr>
          <p:spPr>
            <a:xfrm>
              <a:off x="914747" y="1988840"/>
              <a:ext cx="52738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Baseline</a:t>
              </a:r>
            </a:p>
          </p:txBody>
        </p:sp>
        <p:cxnSp>
          <p:nvCxnSpPr>
            <p:cNvPr id="50" name="Straight Connector 49">
              <a:extLst>
                <a:ext uri="{FF2B5EF4-FFF2-40B4-BE49-F238E27FC236}">
                  <a16:creationId xmlns:a16="http://schemas.microsoft.com/office/drawing/2014/main" id="{08630549-15A5-D651-08C5-4348384546EF}"/>
                </a:ext>
              </a:extLst>
            </p:cNvPr>
            <p:cNvCxnSpPr>
              <a:cxnSpLocks/>
            </p:cNvCxnSpPr>
            <p:nvPr/>
          </p:nvCxnSpPr>
          <p:spPr>
            <a:xfrm>
              <a:off x="888355" y="5242857"/>
              <a:ext cx="127912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33B3E82-E060-79F5-2BA6-91C3FE1572B9}"/>
                </a:ext>
              </a:extLst>
            </p:cNvPr>
            <p:cNvCxnSpPr>
              <a:cxnSpLocks/>
            </p:cNvCxnSpPr>
            <p:nvPr/>
          </p:nvCxnSpPr>
          <p:spPr>
            <a:xfrm>
              <a:off x="840730" y="524285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5BEA32D-A4D9-6FDD-AA88-D9C4F44D1F28}"/>
                </a:ext>
              </a:extLst>
            </p:cNvPr>
            <p:cNvCxnSpPr>
              <a:cxnSpLocks/>
            </p:cNvCxnSpPr>
            <p:nvPr/>
          </p:nvCxnSpPr>
          <p:spPr>
            <a:xfrm flipV="1">
              <a:off x="897844" y="2215842"/>
              <a:ext cx="0" cy="30321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1D20B27-5D65-97F2-9FBC-4A6D12DD8876}"/>
                </a:ext>
              </a:extLst>
            </p:cNvPr>
            <p:cNvCxnSpPr>
              <a:cxnSpLocks/>
            </p:cNvCxnSpPr>
            <p:nvPr/>
          </p:nvCxnSpPr>
          <p:spPr>
            <a:xfrm>
              <a:off x="840730" y="222660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4723A2F1-8D19-ED8A-5079-22121F8213F9}"/>
                </a:ext>
              </a:extLst>
            </p:cNvPr>
            <p:cNvSpPr txBox="1"/>
            <p:nvPr/>
          </p:nvSpPr>
          <p:spPr>
            <a:xfrm>
              <a:off x="594034" y="2127339"/>
              <a:ext cx="211597"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100</a:t>
              </a:r>
              <a:endParaRPr lang="en-GB" sz="1000" dirty="0">
                <a:latin typeface="Arial" panose="020B0604020202020204" pitchFamily="34" charset="0"/>
                <a:ea typeface="Aileron" charset="0"/>
                <a:cs typeface="Arial" panose="020B0604020202020204" pitchFamily="34" charset="0"/>
              </a:endParaRPr>
            </a:p>
          </p:txBody>
        </p:sp>
        <p:sp>
          <p:nvSpPr>
            <p:cNvPr id="94" name="TextBox 93">
              <a:extLst>
                <a:ext uri="{FF2B5EF4-FFF2-40B4-BE49-F238E27FC236}">
                  <a16:creationId xmlns:a16="http://schemas.microsoft.com/office/drawing/2014/main" id="{BAAD98BA-1881-FE7D-784F-5F02A87AFCD4}"/>
                </a:ext>
              </a:extLst>
            </p:cNvPr>
            <p:cNvSpPr txBox="1"/>
            <p:nvPr/>
          </p:nvSpPr>
          <p:spPr>
            <a:xfrm>
              <a:off x="735099" y="5184864"/>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0</a:t>
              </a:r>
              <a:endParaRPr lang="en-GB" sz="1000" dirty="0">
                <a:latin typeface="Arial" panose="020B0604020202020204" pitchFamily="34" charset="0"/>
                <a:ea typeface="Aileron" charset="0"/>
                <a:cs typeface="Arial" panose="020B0604020202020204" pitchFamily="34" charset="0"/>
              </a:endParaRPr>
            </a:p>
          </p:txBody>
        </p:sp>
        <p:sp>
          <p:nvSpPr>
            <p:cNvPr id="104" name="TextBox 103">
              <a:extLst>
                <a:ext uri="{FF2B5EF4-FFF2-40B4-BE49-F238E27FC236}">
                  <a16:creationId xmlns:a16="http://schemas.microsoft.com/office/drawing/2014/main" id="{F21E658E-F169-9CA5-1DFB-ADF48087CC74}"/>
                </a:ext>
              </a:extLst>
            </p:cNvPr>
            <p:cNvSpPr txBox="1"/>
            <p:nvPr/>
          </p:nvSpPr>
          <p:spPr>
            <a:xfrm rot="16200000">
              <a:off x="1545105" y="3653282"/>
              <a:ext cx="1606209"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Percentage of patients (%)</a:t>
              </a:r>
            </a:p>
          </p:txBody>
        </p:sp>
        <p:cxnSp>
          <p:nvCxnSpPr>
            <p:cNvPr id="106" name="Straight Connector 105">
              <a:extLst>
                <a:ext uri="{FF2B5EF4-FFF2-40B4-BE49-F238E27FC236}">
                  <a16:creationId xmlns:a16="http://schemas.microsoft.com/office/drawing/2014/main" id="{63CFA7AC-A302-D532-889F-8A745DAFB825}"/>
                </a:ext>
              </a:extLst>
            </p:cNvPr>
            <p:cNvCxnSpPr>
              <a:cxnSpLocks/>
            </p:cNvCxnSpPr>
            <p:nvPr/>
          </p:nvCxnSpPr>
          <p:spPr>
            <a:xfrm flipV="1">
              <a:off x="1514687" y="3235017"/>
              <a:ext cx="0" cy="14001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0699CCC3-2690-ABEE-2D7A-70C7EAD074B8}"/>
                </a:ext>
              </a:extLst>
            </p:cNvPr>
            <p:cNvSpPr/>
            <p:nvPr/>
          </p:nvSpPr>
          <p:spPr>
            <a:xfrm>
              <a:off x="1060622" y="2222191"/>
              <a:ext cx="911225" cy="10128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15C7F15-EC0A-D70F-B718-1C1BB7377EAF}"/>
                </a:ext>
              </a:extLst>
            </p:cNvPr>
            <p:cNvSpPr/>
            <p:nvPr/>
          </p:nvSpPr>
          <p:spPr>
            <a:xfrm>
              <a:off x="1485255" y="46133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77A2911C-BB0C-8810-65FD-3765E653B5D8}"/>
                </a:ext>
              </a:extLst>
            </p:cNvPr>
            <p:cNvSpPr/>
            <p:nvPr/>
          </p:nvSpPr>
          <p:spPr>
            <a:xfrm>
              <a:off x="1459855" y="44006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68DE6138-B3DB-CE18-4055-F08A93D68AEF}"/>
                </a:ext>
              </a:extLst>
            </p:cNvPr>
            <p:cNvSpPr/>
            <p:nvPr/>
          </p:nvSpPr>
          <p:spPr>
            <a:xfrm>
              <a:off x="1510655" y="44006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EA31A591-17E0-293B-89D0-85CA79C7B011}"/>
                </a:ext>
              </a:extLst>
            </p:cNvPr>
            <p:cNvSpPr/>
            <p:nvPr/>
          </p:nvSpPr>
          <p:spPr>
            <a:xfrm>
              <a:off x="1485255" y="42228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4A49B850-3139-BF2A-0830-BCE87AF799DE}"/>
                </a:ext>
              </a:extLst>
            </p:cNvPr>
            <p:cNvSpPr/>
            <p:nvPr/>
          </p:nvSpPr>
          <p:spPr>
            <a:xfrm>
              <a:off x="1459855" y="40037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08A9582F-26F4-FE0C-5BA5-13DDAB9688E2}"/>
                </a:ext>
              </a:extLst>
            </p:cNvPr>
            <p:cNvSpPr/>
            <p:nvPr/>
          </p:nvSpPr>
          <p:spPr>
            <a:xfrm>
              <a:off x="1510655" y="40037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C8FB57C9-0F02-C883-BC53-65E3036B0BAD}"/>
                </a:ext>
              </a:extLst>
            </p:cNvPr>
            <p:cNvSpPr/>
            <p:nvPr/>
          </p:nvSpPr>
          <p:spPr>
            <a:xfrm>
              <a:off x="1548755" y="40037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622B30F5-3D65-7CB4-F471-599F3B769172}"/>
                </a:ext>
              </a:extLst>
            </p:cNvPr>
            <p:cNvSpPr/>
            <p:nvPr/>
          </p:nvSpPr>
          <p:spPr>
            <a:xfrm>
              <a:off x="1415405" y="40037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9B65D107-E4E9-A86E-33E1-FF8ECBB4AEFF}"/>
                </a:ext>
              </a:extLst>
            </p:cNvPr>
            <p:cNvSpPr/>
            <p:nvPr/>
          </p:nvSpPr>
          <p:spPr>
            <a:xfrm>
              <a:off x="1459855" y="37973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76AC595D-ADD0-68FB-BB7A-A856F94201FB}"/>
                </a:ext>
              </a:extLst>
            </p:cNvPr>
            <p:cNvSpPr/>
            <p:nvPr/>
          </p:nvSpPr>
          <p:spPr>
            <a:xfrm>
              <a:off x="1510655" y="37973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1BD08C55-48C1-ACB0-649E-7EAB52A000AF}"/>
                </a:ext>
              </a:extLst>
            </p:cNvPr>
            <p:cNvSpPr/>
            <p:nvPr/>
          </p:nvSpPr>
          <p:spPr>
            <a:xfrm>
              <a:off x="1485255" y="36132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33ADEE49-243F-8CDE-B171-B5EF6E531912}"/>
                </a:ext>
              </a:extLst>
            </p:cNvPr>
            <p:cNvSpPr/>
            <p:nvPr/>
          </p:nvSpPr>
          <p:spPr>
            <a:xfrm>
              <a:off x="1529705" y="36132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0DE5382A-F641-426E-7D28-5A23A33C0114}"/>
                </a:ext>
              </a:extLst>
            </p:cNvPr>
            <p:cNvSpPr/>
            <p:nvPr/>
          </p:nvSpPr>
          <p:spPr>
            <a:xfrm>
              <a:off x="1437630" y="36132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1D1BAFC0-6468-5DC7-927B-BD28FA83CC7E}"/>
                </a:ext>
              </a:extLst>
            </p:cNvPr>
            <p:cNvSpPr/>
            <p:nvPr/>
          </p:nvSpPr>
          <p:spPr>
            <a:xfrm>
              <a:off x="1485255" y="340048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C95446BC-DDB0-4878-8618-7479B13A0954}"/>
                </a:ext>
              </a:extLst>
            </p:cNvPr>
            <p:cNvSpPr/>
            <p:nvPr/>
          </p:nvSpPr>
          <p:spPr>
            <a:xfrm>
              <a:off x="1529705" y="340048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DDA201A7-F9B2-4E7E-B2F0-A9CEBE85B3DF}"/>
                </a:ext>
              </a:extLst>
            </p:cNvPr>
            <p:cNvSpPr/>
            <p:nvPr/>
          </p:nvSpPr>
          <p:spPr>
            <a:xfrm>
              <a:off x="1437630" y="340048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D46AFA12-EDA1-96A6-AD59-261F1485377C}"/>
                </a:ext>
              </a:extLst>
            </p:cNvPr>
            <p:cNvSpPr/>
            <p:nvPr/>
          </p:nvSpPr>
          <p:spPr>
            <a:xfrm>
              <a:off x="1459855" y="31941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6039AFC8-01A2-5967-C307-037C1DFCCE8B}"/>
                </a:ext>
              </a:extLst>
            </p:cNvPr>
            <p:cNvSpPr/>
            <p:nvPr/>
          </p:nvSpPr>
          <p:spPr>
            <a:xfrm>
              <a:off x="1510655" y="31941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19295E2B-B714-08D9-3E8F-BA3F0B912339}"/>
                </a:ext>
              </a:extLst>
            </p:cNvPr>
            <p:cNvSpPr/>
            <p:nvPr/>
          </p:nvSpPr>
          <p:spPr>
            <a:xfrm>
              <a:off x="1485255" y="30099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FE486225-7AC2-5028-D093-3027B2319CF5}"/>
                </a:ext>
              </a:extLst>
            </p:cNvPr>
            <p:cNvSpPr/>
            <p:nvPr/>
          </p:nvSpPr>
          <p:spPr>
            <a:xfrm>
              <a:off x="1485255" y="29496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D8700092-E55D-00F3-FBAE-6780AF6914CC}"/>
                </a:ext>
              </a:extLst>
            </p:cNvPr>
            <p:cNvSpPr/>
            <p:nvPr/>
          </p:nvSpPr>
          <p:spPr>
            <a:xfrm>
              <a:off x="1396355" y="28004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5A87C71F-56EE-A5E7-62E6-915727E43B8E}"/>
                </a:ext>
              </a:extLst>
            </p:cNvPr>
            <p:cNvSpPr/>
            <p:nvPr/>
          </p:nvSpPr>
          <p:spPr>
            <a:xfrm>
              <a:off x="1577330" y="28004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4BE6BE15-21BD-EDC7-862D-7E3D74218061}"/>
                </a:ext>
              </a:extLst>
            </p:cNvPr>
            <p:cNvSpPr/>
            <p:nvPr/>
          </p:nvSpPr>
          <p:spPr>
            <a:xfrm>
              <a:off x="1437630" y="28004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572C47FA-21D9-6CE6-25F4-1FF243327FAF}"/>
                </a:ext>
              </a:extLst>
            </p:cNvPr>
            <p:cNvSpPr/>
            <p:nvPr/>
          </p:nvSpPr>
          <p:spPr>
            <a:xfrm>
              <a:off x="1529705" y="28004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9222DC2C-3EE3-4864-AB21-6422EB640EBF}"/>
                </a:ext>
              </a:extLst>
            </p:cNvPr>
            <p:cNvSpPr/>
            <p:nvPr/>
          </p:nvSpPr>
          <p:spPr>
            <a:xfrm>
              <a:off x="157415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1827BB2C-42A6-DA7B-694B-5410B6BDEA97}"/>
                </a:ext>
              </a:extLst>
            </p:cNvPr>
            <p:cNvSpPr/>
            <p:nvPr/>
          </p:nvSpPr>
          <p:spPr>
            <a:xfrm>
              <a:off x="130745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39712221-03E6-32E3-5652-E87E6CDBA0D0}"/>
                </a:ext>
              </a:extLst>
            </p:cNvPr>
            <p:cNvSpPr/>
            <p:nvPr/>
          </p:nvSpPr>
          <p:spPr>
            <a:xfrm>
              <a:off x="135190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515FE277-5A75-59E8-D419-05B0347A9C43}"/>
                </a:ext>
              </a:extLst>
            </p:cNvPr>
            <p:cNvSpPr/>
            <p:nvPr/>
          </p:nvSpPr>
          <p:spPr>
            <a:xfrm>
              <a:off x="139635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E77E8D79-2017-EC5D-5671-748BD8B01E01}"/>
                </a:ext>
              </a:extLst>
            </p:cNvPr>
            <p:cNvSpPr/>
            <p:nvPr/>
          </p:nvSpPr>
          <p:spPr>
            <a:xfrm>
              <a:off x="144080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5A30D1AD-E90E-27A6-E21E-365518EB4EC7}"/>
                </a:ext>
              </a:extLst>
            </p:cNvPr>
            <p:cNvSpPr/>
            <p:nvPr/>
          </p:nvSpPr>
          <p:spPr>
            <a:xfrm>
              <a:off x="148525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38734CFF-1D96-E62E-8A94-E499AE4DAA2F}"/>
                </a:ext>
              </a:extLst>
            </p:cNvPr>
            <p:cNvSpPr/>
            <p:nvPr/>
          </p:nvSpPr>
          <p:spPr>
            <a:xfrm>
              <a:off x="152970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C412CDD3-A594-4BEF-2F89-29D59816A33C}"/>
                </a:ext>
              </a:extLst>
            </p:cNvPr>
            <p:cNvSpPr/>
            <p:nvPr/>
          </p:nvSpPr>
          <p:spPr>
            <a:xfrm>
              <a:off x="166305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92EBF9CD-F75B-E7CA-2A0C-3C97FD64E92F}"/>
                </a:ext>
              </a:extLst>
            </p:cNvPr>
            <p:cNvSpPr/>
            <p:nvPr/>
          </p:nvSpPr>
          <p:spPr>
            <a:xfrm>
              <a:off x="1618605" y="2403539"/>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CC94E994-AE57-375F-A208-1D3C9400DB86}"/>
                </a:ext>
              </a:extLst>
            </p:cNvPr>
            <p:cNvSpPr/>
            <p:nvPr/>
          </p:nvSpPr>
          <p:spPr>
            <a:xfrm>
              <a:off x="1568817"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7AEE58DA-E3B9-BD23-2791-5D595E409208}"/>
                </a:ext>
              </a:extLst>
            </p:cNvPr>
            <p:cNvSpPr/>
            <p:nvPr/>
          </p:nvSpPr>
          <p:spPr>
            <a:xfrm>
              <a:off x="1313373"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F9E567A0-DA51-CCB4-62D2-A0C9DBF38171}"/>
                </a:ext>
              </a:extLst>
            </p:cNvPr>
            <p:cNvSpPr/>
            <p:nvPr/>
          </p:nvSpPr>
          <p:spPr>
            <a:xfrm>
              <a:off x="1355947"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a:extLst>
                <a:ext uri="{FF2B5EF4-FFF2-40B4-BE49-F238E27FC236}">
                  <a16:creationId xmlns:a16="http://schemas.microsoft.com/office/drawing/2014/main" id="{3F1B85F5-9DC2-1CE8-ED69-62A6747C840A}"/>
                </a:ext>
              </a:extLst>
            </p:cNvPr>
            <p:cNvSpPr/>
            <p:nvPr/>
          </p:nvSpPr>
          <p:spPr>
            <a:xfrm>
              <a:off x="1398521"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47A2D388-DBD9-782E-69DA-0C30F734780D}"/>
                </a:ext>
              </a:extLst>
            </p:cNvPr>
            <p:cNvSpPr/>
            <p:nvPr/>
          </p:nvSpPr>
          <p:spPr>
            <a:xfrm>
              <a:off x="1441095"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9CA38297-C0BA-6E62-CDCF-AE0283A0DFFF}"/>
                </a:ext>
              </a:extLst>
            </p:cNvPr>
            <p:cNvSpPr/>
            <p:nvPr/>
          </p:nvSpPr>
          <p:spPr>
            <a:xfrm>
              <a:off x="1483669"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6C7E507F-7884-58BE-173A-A6A252111FFE}"/>
                </a:ext>
              </a:extLst>
            </p:cNvPr>
            <p:cNvSpPr/>
            <p:nvPr/>
          </p:nvSpPr>
          <p:spPr>
            <a:xfrm>
              <a:off x="1526243"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440BB439-D4FE-15D5-A086-2FD50593617C}"/>
                </a:ext>
              </a:extLst>
            </p:cNvPr>
            <p:cNvSpPr/>
            <p:nvPr/>
          </p:nvSpPr>
          <p:spPr>
            <a:xfrm>
              <a:off x="1653965"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94308D7E-295F-93D3-DEFD-43915F1A80C8}"/>
                </a:ext>
              </a:extLst>
            </p:cNvPr>
            <p:cNvSpPr/>
            <p:nvPr/>
          </p:nvSpPr>
          <p:spPr>
            <a:xfrm>
              <a:off x="1611391"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40103B32-64B4-FFD5-02B8-907EB8F9E9F4}"/>
                </a:ext>
              </a:extLst>
            </p:cNvPr>
            <p:cNvSpPr/>
            <p:nvPr/>
          </p:nvSpPr>
          <p:spPr>
            <a:xfrm>
              <a:off x="1951980"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a:extLst>
                <a:ext uri="{FF2B5EF4-FFF2-40B4-BE49-F238E27FC236}">
                  <a16:creationId xmlns:a16="http://schemas.microsoft.com/office/drawing/2014/main" id="{74E8FD30-5A99-0C2E-11F0-40D139D1E764}"/>
                </a:ext>
              </a:extLst>
            </p:cNvPr>
            <p:cNvSpPr/>
            <p:nvPr/>
          </p:nvSpPr>
          <p:spPr>
            <a:xfrm>
              <a:off x="1909409"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2240EE20-EE34-E878-5209-264CAF1743D3}"/>
                </a:ext>
              </a:extLst>
            </p:cNvPr>
            <p:cNvSpPr/>
            <p:nvPr/>
          </p:nvSpPr>
          <p:spPr>
            <a:xfrm>
              <a:off x="1866835"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a:extLst>
                <a:ext uri="{FF2B5EF4-FFF2-40B4-BE49-F238E27FC236}">
                  <a16:creationId xmlns:a16="http://schemas.microsoft.com/office/drawing/2014/main" id="{A3D988C3-904A-BD89-753A-C4F6605C059D}"/>
                </a:ext>
              </a:extLst>
            </p:cNvPr>
            <p:cNvSpPr/>
            <p:nvPr/>
          </p:nvSpPr>
          <p:spPr>
            <a:xfrm>
              <a:off x="1824261"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B0B67477-7512-450C-41D4-E52B354B833E}"/>
                </a:ext>
              </a:extLst>
            </p:cNvPr>
            <p:cNvSpPr/>
            <p:nvPr/>
          </p:nvSpPr>
          <p:spPr>
            <a:xfrm>
              <a:off x="1781687"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7AB2E802-748B-1921-E8F5-C5FA96E01B03}"/>
                </a:ext>
              </a:extLst>
            </p:cNvPr>
            <p:cNvSpPr/>
            <p:nvPr/>
          </p:nvSpPr>
          <p:spPr>
            <a:xfrm>
              <a:off x="1739113"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6DE1E39C-9F4E-6E0B-4739-9587162F3BF5}"/>
                </a:ext>
              </a:extLst>
            </p:cNvPr>
            <p:cNvSpPr/>
            <p:nvPr/>
          </p:nvSpPr>
          <p:spPr>
            <a:xfrm>
              <a:off x="1015355"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a:extLst>
                <a:ext uri="{FF2B5EF4-FFF2-40B4-BE49-F238E27FC236}">
                  <a16:creationId xmlns:a16="http://schemas.microsoft.com/office/drawing/2014/main" id="{AB427767-0EA0-1A88-2774-8BA077CFBAA1}"/>
                </a:ext>
              </a:extLst>
            </p:cNvPr>
            <p:cNvSpPr/>
            <p:nvPr/>
          </p:nvSpPr>
          <p:spPr>
            <a:xfrm>
              <a:off x="1057929"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B84E41E9-4E97-96BC-E7D5-DA1EF07880B0}"/>
                </a:ext>
              </a:extLst>
            </p:cNvPr>
            <p:cNvSpPr/>
            <p:nvPr/>
          </p:nvSpPr>
          <p:spPr>
            <a:xfrm>
              <a:off x="1100503"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2431FAD5-FDA1-72E1-DFE1-5FC7563B2955}"/>
                </a:ext>
              </a:extLst>
            </p:cNvPr>
            <p:cNvSpPr/>
            <p:nvPr/>
          </p:nvSpPr>
          <p:spPr>
            <a:xfrm>
              <a:off x="1143077"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447901C3-C57A-2E28-EA8A-D51F15185AEA}"/>
                </a:ext>
              </a:extLst>
            </p:cNvPr>
            <p:cNvSpPr/>
            <p:nvPr/>
          </p:nvSpPr>
          <p:spPr>
            <a:xfrm>
              <a:off x="1185651"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Oval 175">
              <a:extLst>
                <a:ext uri="{FF2B5EF4-FFF2-40B4-BE49-F238E27FC236}">
                  <a16:creationId xmlns:a16="http://schemas.microsoft.com/office/drawing/2014/main" id="{B0608288-E8BD-9311-A825-019A7D15395E}"/>
                </a:ext>
              </a:extLst>
            </p:cNvPr>
            <p:cNvSpPr/>
            <p:nvPr/>
          </p:nvSpPr>
          <p:spPr>
            <a:xfrm>
              <a:off x="1228225"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F4BD7E37-583B-9C8A-0D66-57920C9330B4}"/>
                </a:ext>
              </a:extLst>
            </p:cNvPr>
            <p:cNvSpPr/>
            <p:nvPr/>
          </p:nvSpPr>
          <p:spPr>
            <a:xfrm>
              <a:off x="1270799"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26E9DBB5-9D0A-31B8-AAB5-AA81CB1A2BA2}"/>
                </a:ext>
              </a:extLst>
            </p:cNvPr>
            <p:cNvSpPr/>
            <p:nvPr/>
          </p:nvSpPr>
          <p:spPr>
            <a:xfrm>
              <a:off x="1696539" y="219716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9" name="Straight Connector 178">
              <a:extLst>
                <a:ext uri="{FF2B5EF4-FFF2-40B4-BE49-F238E27FC236}">
                  <a16:creationId xmlns:a16="http://schemas.microsoft.com/office/drawing/2014/main" id="{D442786C-52AF-668E-0E7C-9041AC3D4A7C}"/>
                </a:ext>
              </a:extLst>
            </p:cNvPr>
            <p:cNvCxnSpPr>
              <a:cxnSpLocks/>
            </p:cNvCxnSpPr>
            <p:nvPr/>
          </p:nvCxnSpPr>
          <p:spPr>
            <a:xfrm>
              <a:off x="1060698" y="2626657"/>
              <a:ext cx="90797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Oval 137">
              <a:extLst>
                <a:ext uri="{FF2B5EF4-FFF2-40B4-BE49-F238E27FC236}">
                  <a16:creationId xmlns:a16="http://schemas.microsoft.com/office/drawing/2014/main" id="{F19EF548-BC6D-FA89-2F7E-A1B351D283D6}"/>
                </a:ext>
              </a:extLst>
            </p:cNvPr>
            <p:cNvSpPr/>
            <p:nvPr/>
          </p:nvSpPr>
          <p:spPr>
            <a:xfrm>
              <a:off x="157415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BF888C52-5DB5-D3C2-A642-F154710E8804}"/>
                </a:ext>
              </a:extLst>
            </p:cNvPr>
            <p:cNvSpPr/>
            <p:nvPr/>
          </p:nvSpPr>
          <p:spPr>
            <a:xfrm>
              <a:off x="130745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1A5C6571-CAF5-29F8-D0FF-8D45970FAAA0}"/>
                </a:ext>
              </a:extLst>
            </p:cNvPr>
            <p:cNvSpPr/>
            <p:nvPr/>
          </p:nvSpPr>
          <p:spPr>
            <a:xfrm>
              <a:off x="135190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EAD33ACA-E9DE-B311-5A80-02A3DC4FF841}"/>
                </a:ext>
              </a:extLst>
            </p:cNvPr>
            <p:cNvSpPr/>
            <p:nvPr/>
          </p:nvSpPr>
          <p:spPr>
            <a:xfrm>
              <a:off x="139635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BDFC767C-4F60-DE29-7017-3F3D6CDB136F}"/>
                </a:ext>
              </a:extLst>
            </p:cNvPr>
            <p:cNvSpPr/>
            <p:nvPr/>
          </p:nvSpPr>
          <p:spPr>
            <a:xfrm>
              <a:off x="144080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FF8B7767-3C4C-516D-11D8-057662291E68}"/>
                </a:ext>
              </a:extLst>
            </p:cNvPr>
            <p:cNvSpPr/>
            <p:nvPr/>
          </p:nvSpPr>
          <p:spPr>
            <a:xfrm>
              <a:off x="148525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F803FA26-6A76-3931-1819-AB2CEA3DB115}"/>
                </a:ext>
              </a:extLst>
            </p:cNvPr>
            <p:cNvSpPr/>
            <p:nvPr/>
          </p:nvSpPr>
          <p:spPr>
            <a:xfrm>
              <a:off x="152970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5D53393A-220F-B209-36E1-456214DC0638}"/>
                </a:ext>
              </a:extLst>
            </p:cNvPr>
            <p:cNvSpPr/>
            <p:nvPr/>
          </p:nvSpPr>
          <p:spPr>
            <a:xfrm>
              <a:off x="166305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FA05EC61-0C1A-BF4C-2E50-C70639D1CF98}"/>
                </a:ext>
              </a:extLst>
            </p:cNvPr>
            <p:cNvSpPr/>
            <p:nvPr/>
          </p:nvSpPr>
          <p:spPr>
            <a:xfrm>
              <a:off x="1618605" y="25845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431E72E8-4139-5E93-91B9-86C0346662D6}"/>
                </a:ext>
              </a:extLst>
            </p:cNvPr>
            <p:cNvSpPr/>
            <p:nvPr/>
          </p:nvSpPr>
          <p:spPr>
            <a:xfrm>
              <a:off x="1485255" y="2800414"/>
              <a:ext cx="57968" cy="57968"/>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Triangle 182">
              <a:extLst>
                <a:ext uri="{FF2B5EF4-FFF2-40B4-BE49-F238E27FC236}">
                  <a16:creationId xmlns:a16="http://schemas.microsoft.com/office/drawing/2014/main" id="{143F7DB7-A930-0807-2694-712C58DFF658}"/>
                </a:ext>
              </a:extLst>
            </p:cNvPr>
            <p:cNvSpPr/>
            <p:nvPr/>
          </p:nvSpPr>
          <p:spPr>
            <a:xfrm>
              <a:off x="1477764" y="2788855"/>
              <a:ext cx="71809" cy="61904"/>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Right Arrow 186">
              <a:extLst>
                <a:ext uri="{FF2B5EF4-FFF2-40B4-BE49-F238E27FC236}">
                  <a16:creationId xmlns:a16="http://schemas.microsoft.com/office/drawing/2014/main" id="{A003BB1C-5AAD-3211-FDFB-4714A3B91C27}"/>
                </a:ext>
              </a:extLst>
            </p:cNvPr>
            <p:cNvSpPr/>
            <p:nvPr/>
          </p:nvSpPr>
          <p:spPr>
            <a:xfrm rot="16200000">
              <a:off x="594756" y="3600055"/>
              <a:ext cx="3045445" cy="244028"/>
            </a:xfrm>
            <a:prstGeom prst="rightArrow">
              <a:avLst>
                <a:gd name="adj1" fmla="val 50000"/>
                <a:gd name="adj2" fmla="val 48239"/>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B3285EE0-0432-FBFA-989C-9866ABD72790}"/>
                </a:ext>
              </a:extLst>
            </p:cNvPr>
            <p:cNvSpPr txBox="1"/>
            <p:nvPr/>
          </p:nvSpPr>
          <p:spPr>
            <a:xfrm rot="16200000">
              <a:off x="1095494" y="3660976"/>
              <a:ext cx="2032608" cy="123111"/>
            </a:xfrm>
            <a:prstGeom prst="rect">
              <a:avLst/>
            </a:prstGeom>
            <a:noFill/>
          </p:spPr>
          <p:txBody>
            <a:bodyPr wrap="none" lIns="0" tIns="0" rIns="0" bIns="0" rtlCol="0">
              <a:spAutoFit/>
            </a:bodyPr>
            <a:lstStyle/>
            <a:p>
              <a:pPr algn="ctr"/>
              <a:r>
                <a:rPr lang="en-US" sz="800" b="1" dirty="0">
                  <a:solidFill>
                    <a:schemeClr val="bg1"/>
                  </a:solidFill>
                  <a:latin typeface="Arial" panose="020B0604020202020204" pitchFamily="34" charset="0"/>
                  <a:cs typeface="Arial" panose="020B0604020202020204" pitchFamily="34" charset="0"/>
                </a:rPr>
                <a:t>Higher score = higher level of functioning</a:t>
              </a:r>
            </a:p>
          </p:txBody>
        </p:sp>
        <p:sp>
          <p:nvSpPr>
            <p:cNvPr id="217" name="TextBox 216">
              <a:extLst>
                <a:ext uri="{FF2B5EF4-FFF2-40B4-BE49-F238E27FC236}">
                  <a16:creationId xmlns:a16="http://schemas.microsoft.com/office/drawing/2014/main" id="{EDB6F495-ADC8-8D49-8AB3-67AEE2994B14}"/>
                </a:ext>
              </a:extLst>
            </p:cNvPr>
            <p:cNvSpPr txBox="1"/>
            <p:nvPr/>
          </p:nvSpPr>
          <p:spPr>
            <a:xfrm>
              <a:off x="1015355" y="5573727"/>
              <a:ext cx="684483"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Total score</a:t>
              </a:r>
            </a:p>
          </p:txBody>
        </p:sp>
        <p:sp>
          <p:nvSpPr>
            <p:cNvPr id="218" name="TextBox 217">
              <a:extLst>
                <a:ext uri="{FF2B5EF4-FFF2-40B4-BE49-F238E27FC236}">
                  <a16:creationId xmlns:a16="http://schemas.microsoft.com/office/drawing/2014/main" id="{829FAA0D-38D3-E312-DA34-4D4A90F81652}"/>
                </a:ext>
              </a:extLst>
            </p:cNvPr>
            <p:cNvSpPr txBox="1"/>
            <p:nvPr/>
          </p:nvSpPr>
          <p:spPr>
            <a:xfrm>
              <a:off x="917898" y="5788610"/>
              <a:ext cx="787075"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Legend ▲ Mean</a:t>
              </a:r>
            </a:p>
          </p:txBody>
        </p:sp>
        <p:sp>
          <p:nvSpPr>
            <p:cNvPr id="221" name="TextBox 220">
              <a:extLst>
                <a:ext uri="{FF2B5EF4-FFF2-40B4-BE49-F238E27FC236}">
                  <a16:creationId xmlns:a16="http://schemas.microsoft.com/office/drawing/2014/main" id="{9E4C1656-8164-6A5C-10FF-B1F5FCE47F7C}"/>
                </a:ext>
              </a:extLst>
            </p:cNvPr>
            <p:cNvSpPr txBox="1"/>
            <p:nvPr/>
          </p:nvSpPr>
          <p:spPr>
            <a:xfrm>
              <a:off x="4656130" y="5295691"/>
              <a:ext cx="423193"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C5D1</a:t>
              </a:r>
            </a:p>
            <a:p>
              <a:pPr lvl="0" algn="ctr">
                <a:lnSpc>
                  <a:spcPct val="90000"/>
                </a:lnSpc>
                <a:defRPr/>
              </a:pPr>
              <a:r>
                <a:rPr lang="en-GB" sz="700" dirty="0">
                  <a:latin typeface="Arial" panose="020B0604020202020204" pitchFamily="34" charset="0"/>
                  <a:ea typeface="Aileron" charset="0"/>
                  <a:cs typeface="Arial" panose="020B0604020202020204" pitchFamily="34" charset="0"/>
                </a:rPr>
                <a:t>(Day = 85)</a:t>
              </a:r>
              <a:endPar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endParaRPr>
            </a:p>
          </p:txBody>
        </p:sp>
        <p:cxnSp>
          <p:nvCxnSpPr>
            <p:cNvPr id="222" name="Straight Connector 221">
              <a:extLst>
                <a:ext uri="{FF2B5EF4-FFF2-40B4-BE49-F238E27FC236}">
                  <a16:creationId xmlns:a16="http://schemas.microsoft.com/office/drawing/2014/main" id="{0F5EAE70-8820-7C9D-8244-ED5D44DBE0A5}"/>
                </a:ext>
              </a:extLst>
            </p:cNvPr>
            <p:cNvCxnSpPr>
              <a:cxnSpLocks/>
            </p:cNvCxnSpPr>
            <p:nvPr/>
          </p:nvCxnSpPr>
          <p:spPr>
            <a:xfrm>
              <a:off x="840730" y="343310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A263990C-18F9-FD9B-48E0-3E012D7D3C11}"/>
                </a:ext>
              </a:extLst>
            </p:cNvPr>
            <p:cNvCxnSpPr>
              <a:cxnSpLocks/>
            </p:cNvCxnSpPr>
            <p:nvPr/>
          </p:nvCxnSpPr>
          <p:spPr>
            <a:xfrm>
              <a:off x="840730" y="463960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BC16AC98-9B52-9EE0-A35C-AC252DB3EDF3}"/>
                </a:ext>
              </a:extLst>
            </p:cNvPr>
            <p:cNvCxnSpPr>
              <a:cxnSpLocks/>
            </p:cNvCxnSpPr>
            <p:nvPr/>
          </p:nvCxnSpPr>
          <p:spPr>
            <a:xfrm>
              <a:off x="840730" y="403635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DADDDE82-DFF6-5613-63A7-547C77F0EC0E}"/>
                </a:ext>
              </a:extLst>
            </p:cNvPr>
            <p:cNvCxnSpPr>
              <a:cxnSpLocks/>
            </p:cNvCxnSpPr>
            <p:nvPr/>
          </p:nvCxnSpPr>
          <p:spPr>
            <a:xfrm>
              <a:off x="840730" y="282985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6" name="TextBox 225">
              <a:extLst>
                <a:ext uri="{FF2B5EF4-FFF2-40B4-BE49-F238E27FC236}">
                  <a16:creationId xmlns:a16="http://schemas.microsoft.com/office/drawing/2014/main" id="{1A55BAEF-6801-1A00-AA1D-798C914E2DB5}"/>
                </a:ext>
              </a:extLst>
            </p:cNvPr>
            <p:cNvSpPr txBox="1"/>
            <p:nvPr/>
          </p:nvSpPr>
          <p:spPr>
            <a:xfrm>
              <a:off x="662963" y="2763133"/>
              <a:ext cx="14266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80</a:t>
              </a:r>
              <a:endParaRPr lang="en-GB" sz="1000" dirty="0">
                <a:latin typeface="Arial" panose="020B0604020202020204" pitchFamily="34" charset="0"/>
                <a:ea typeface="Aileron" charset="0"/>
                <a:cs typeface="Arial" panose="020B0604020202020204" pitchFamily="34" charset="0"/>
              </a:endParaRPr>
            </a:p>
          </p:txBody>
        </p:sp>
        <p:sp>
          <p:nvSpPr>
            <p:cNvPr id="227" name="TextBox 226">
              <a:extLst>
                <a:ext uri="{FF2B5EF4-FFF2-40B4-BE49-F238E27FC236}">
                  <a16:creationId xmlns:a16="http://schemas.microsoft.com/office/drawing/2014/main" id="{E295E209-38E7-2946-BDA4-916576C52FF1}"/>
                </a:ext>
              </a:extLst>
            </p:cNvPr>
            <p:cNvSpPr txBox="1"/>
            <p:nvPr/>
          </p:nvSpPr>
          <p:spPr>
            <a:xfrm>
              <a:off x="662963" y="3391782"/>
              <a:ext cx="14266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60</a:t>
              </a:r>
              <a:endParaRPr lang="en-GB" sz="1000" dirty="0">
                <a:latin typeface="Arial" panose="020B0604020202020204" pitchFamily="34" charset="0"/>
                <a:ea typeface="Aileron" charset="0"/>
                <a:cs typeface="Arial" panose="020B0604020202020204" pitchFamily="34" charset="0"/>
              </a:endParaRPr>
            </a:p>
          </p:txBody>
        </p:sp>
        <p:sp>
          <p:nvSpPr>
            <p:cNvPr id="228" name="TextBox 227">
              <a:extLst>
                <a:ext uri="{FF2B5EF4-FFF2-40B4-BE49-F238E27FC236}">
                  <a16:creationId xmlns:a16="http://schemas.microsoft.com/office/drawing/2014/main" id="{352F904F-4F08-40EE-8630-A4BFAA31DB51}"/>
                </a:ext>
              </a:extLst>
            </p:cNvPr>
            <p:cNvSpPr txBox="1"/>
            <p:nvPr/>
          </p:nvSpPr>
          <p:spPr>
            <a:xfrm>
              <a:off x="662963" y="3977571"/>
              <a:ext cx="14266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40</a:t>
              </a:r>
              <a:endParaRPr lang="en-GB" sz="1000" dirty="0">
                <a:latin typeface="Arial" panose="020B0604020202020204" pitchFamily="34" charset="0"/>
                <a:ea typeface="Aileron" charset="0"/>
                <a:cs typeface="Arial" panose="020B0604020202020204" pitchFamily="34" charset="0"/>
              </a:endParaRPr>
            </a:p>
          </p:txBody>
        </p:sp>
        <p:sp>
          <p:nvSpPr>
            <p:cNvPr id="229" name="TextBox 228">
              <a:extLst>
                <a:ext uri="{FF2B5EF4-FFF2-40B4-BE49-F238E27FC236}">
                  <a16:creationId xmlns:a16="http://schemas.microsoft.com/office/drawing/2014/main" id="{C851BF2A-D0BD-B4A1-4F77-329BB219C166}"/>
                </a:ext>
              </a:extLst>
            </p:cNvPr>
            <p:cNvSpPr txBox="1"/>
            <p:nvPr/>
          </p:nvSpPr>
          <p:spPr>
            <a:xfrm>
              <a:off x="662963" y="4591933"/>
              <a:ext cx="14266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20</a:t>
              </a:r>
              <a:endParaRPr lang="en-GB" sz="1000" dirty="0">
                <a:latin typeface="Arial" panose="020B0604020202020204" pitchFamily="34" charset="0"/>
                <a:ea typeface="Aileron" charset="0"/>
                <a:cs typeface="Arial" panose="020B0604020202020204" pitchFamily="34" charset="0"/>
              </a:endParaRPr>
            </a:p>
          </p:txBody>
        </p:sp>
      </p:grpSp>
      <p:grpSp>
        <p:nvGrpSpPr>
          <p:cNvPr id="9" name="Group 8">
            <a:extLst>
              <a:ext uri="{FF2B5EF4-FFF2-40B4-BE49-F238E27FC236}">
                <a16:creationId xmlns:a16="http://schemas.microsoft.com/office/drawing/2014/main" id="{AF085E64-2ACE-9FD5-7BD7-9F3F4F05A697}"/>
              </a:ext>
            </a:extLst>
          </p:cNvPr>
          <p:cNvGrpSpPr/>
          <p:nvPr/>
        </p:nvGrpSpPr>
        <p:grpSpPr>
          <a:xfrm>
            <a:off x="6343947" y="1988840"/>
            <a:ext cx="5728717" cy="3910570"/>
            <a:chOff x="6168008" y="1988840"/>
            <a:chExt cx="5728717" cy="3910570"/>
          </a:xfrm>
        </p:grpSpPr>
        <p:cxnSp>
          <p:nvCxnSpPr>
            <p:cNvPr id="353" name="Straight Connector 352">
              <a:extLst>
                <a:ext uri="{FF2B5EF4-FFF2-40B4-BE49-F238E27FC236}">
                  <a16:creationId xmlns:a16="http://schemas.microsoft.com/office/drawing/2014/main" id="{9AB4F591-9548-CB61-878B-DF899C2B16F0}"/>
                </a:ext>
              </a:extLst>
            </p:cNvPr>
            <p:cNvCxnSpPr>
              <a:cxnSpLocks/>
            </p:cNvCxnSpPr>
            <p:nvPr/>
          </p:nvCxnSpPr>
          <p:spPr>
            <a:xfrm flipV="1">
              <a:off x="7205873" y="3127067"/>
              <a:ext cx="0" cy="21145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30" name="Chart 229">
              <a:extLst>
                <a:ext uri="{FF2B5EF4-FFF2-40B4-BE49-F238E27FC236}">
                  <a16:creationId xmlns:a16="http://schemas.microsoft.com/office/drawing/2014/main" id="{3CE4B180-EB92-EEDE-1385-F5CD41A696FD}"/>
                </a:ext>
              </a:extLst>
            </p:cNvPr>
            <p:cNvGraphicFramePr/>
            <p:nvPr>
              <p:extLst>
                <p:ext uri="{D42A27DB-BD31-4B8C-83A1-F6EECF244321}">
                  <p14:modId xmlns:p14="http://schemas.microsoft.com/office/powerpoint/2010/main" val="2350087914"/>
                </p:ext>
              </p:extLst>
            </p:nvPr>
          </p:nvGraphicFramePr>
          <p:xfrm>
            <a:off x="8008293" y="2055332"/>
            <a:ext cx="3888432" cy="3410123"/>
          </p:xfrm>
          <a:graphic>
            <a:graphicData uri="http://schemas.openxmlformats.org/drawingml/2006/chart">
              <c:chart xmlns:c="http://schemas.openxmlformats.org/drawingml/2006/chart" xmlns:r="http://schemas.openxmlformats.org/officeDocument/2006/relationships" r:id="rId3"/>
            </a:graphicData>
          </a:graphic>
        </p:graphicFrame>
        <p:sp>
          <p:nvSpPr>
            <p:cNvPr id="231" name="TextBox 230">
              <a:extLst>
                <a:ext uri="{FF2B5EF4-FFF2-40B4-BE49-F238E27FC236}">
                  <a16:creationId xmlns:a16="http://schemas.microsoft.com/office/drawing/2014/main" id="{48B712C9-3522-ECC4-4702-B15B08A01516}"/>
                </a:ext>
              </a:extLst>
            </p:cNvPr>
            <p:cNvSpPr txBox="1"/>
            <p:nvPr/>
          </p:nvSpPr>
          <p:spPr>
            <a:xfrm>
              <a:off x="8368333" y="1988840"/>
              <a:ext cx="830356"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Post-baseline</a:t>
              </a:r>
            </a:p>
          </p:txBody>
        </p:sp>
        <p:sp>
          <p:nvSpPr>
            <p:cNvPr id="232" name="TextBox 231">
              <a:extLst>
                <a:ext uri="{FF2B5EF4-FFF2-40B4-BE49-F238E27FC236}">
                  <a16:creationId xmlns:a16="http://schemas.microsoft.com/office/drawing/2014/main" id="{CE0E8CD8-DF41-DB61-FFE7-6CBE2E1185A8}"/>
                </a:ext>
              </a:extLst>
            </p:cNvPr>
            <p:cNvSpPr txBox="1"/>
            <p:nvPr/>
          </p:nvSpPr>
          <p:spPr>
            <a:xfrm>
              <a:off x="8512349" y="5295691"/>
              <a:ext cx="227626" cy="969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C1D8</a:t>
              </a:r>
            </a:p>
          </p:txBody>
        </p:sp>
        <p:sp>
          <p:nvSpPr>
            <p:cNvPr id="233" name="TextBox 232">
              <a:extLst>
                <a:ext uri="{FF2B5EF4-FFF2-40B4-BE49-F238E27FC236}">
                  <a16:creationId xmlns:a16="http://schemas.microsoft.com/office/drawing/2014/main" id="{880B6122-82A4-BCF3-66FD-936C383FFEB1}"/>
                </a:ext>
              </a:extLst>
            </p:cNvPr>
            <p:cNvSpPr txBox="1"/>
            <p:nvPr/>
          </p:nvSpPr>
          <p:spPr>
            <a:xfrm>
              <a:off x="8955109" y="5295691"/>
              <a:ext cx="277320" cy="969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C1D15</a:t>
              </a:r>
            </a:p>
          </p:txBody>
        </p:sp>
        <p:sp>
          <p:nvSpPr>
            <p:cNvPr id="234" name="TextBox 233">
              <a:extLst>
                <a:ext uri="{FF2B5EF4-FFF2-40B4-BE49-F238E27FC236}">
                  <a16:creationId xmlns:a16="http://schemas.microsoft.com/office/drawing/2014/main" id="{7BE3F812-AD85-3A5E-5190-FB96420373F7}"/>
                </a:ext>
              </a:extLst>
            </p:cNvPr>
            <p:cNvSpPr txBox="1"/>
            <p:nvPr/>
          </p:nvSpPr>
          <p:spPr>
            <a:xfrm>
              <a:off x="9376445" y="5295691"/>
              <a:ext cx="423193"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C2D1</a:t>
              </a:r>
              <a:endParaRPr lang="en-GB" sz="700" dirty="0">
                <a:latin typeface="Arial" panose="020B0604020202020204" pitchFamily="34" charset="0"/>
                <a:ea typeface="Aileron" charset="0"/>
                <a:cs typeface="Arial" panose="020B0604020202020204" pitchFamily="34" charset="0"/>
              </a:endParaRPr>
            </a:p>
            <a:p>
              <a:pPr lvl="0" algn="ctr">
                <a:lnSpc>
                  <a:spcPct val="90000"/>
                </a:lnSpc>
                <a:defRPr/>
              </a:pPr>
              <a:r>
                <a:rPr lang="en-GB" sz="700" dirty="0">
                  <a:latin typeface="Arial" panose="020B0604020202020204" pitchFamily="34" charset="0"/>
                  <a:ea typeface="Aileron" charset="0"/>
                  <a:cs typeface="Arial" panose="020B0604020202020204" pitchFamily="34" charset="0"/>
                </a:rPr>
                <a:t>(Day = 22)</a:t>
              </a:r>
            </a:p>
          </p:txBody>
        </p:sp>
        <p:sp>
          <p:nvSpPr>
            <p:cNvPr id="235" name="TextBox 234">
              <a:extLst>
                <a:ext uri="{FF2B5EF4-FFF2-40B4-BE49-F238E27FC236}">
                  <a16:creationId xmlns:a16="http://schemas.microsoft.com/office/drawing/2014/main" id="{EF578B8B-21B3-F382-615C-235BF43719E6}"/>
                </a:ext>
              </a:extLst>
            </p:cNvPr>
            <p:cNvSpPr txBox="1"/>
            <p:nvPr/>
          </p:nvSpPr>
          <p:spPr>
            <a:xfrm>
              <a:off x="9880501" y="5295691"/>
              <a:ext cx="423193" cy="193899"/>
            </a:xfrm>
            <a:prstGeom prst="rect">
              <a:avLst/>
            </a:prstGeom>
            <a:noFill/>
          </p:spPr>
          <p:txBody>
            <a:bodyPr wrap="none" lIns="0" tIns="0" rIns="0" bIns="0" rtlCol="0">
              <a:spAutoFit/>
            </a:bodyPr>
            <a:lstStyle/>
            <a:p>
              <a:pPr lvl="0" algn="ctr">
                <a:lnSpc>
                  <a:spcPct val="90000"/>
                </a:lnSpc>
                <a:defRPr/>
              </a:pPr>
              <a:r>
                <a:rPr lang="en-GB" sz="700" dirty="0">
                  <a:latin typeface="Arial" panose="020B0604020202020204" pitchFamily="34" charset="0"/>
                  <a:ea typeface="Aileron" charset="0"/>
                  <a:cs typeface="Arial" panose="020B0604020202020204" pitchFamily="34" charset="0"/>
                </a:rPr>
                <a:t>C3D1</a:t>
              </a:r>
            </a:p>
            <a:p>
              <a:pPr lvl="0" algn="ctr">
                <a:lnSpc>
                  <a:spcPct val="90000"/>
                </a:lnSpc>
                <a:defRPr/>
              </a:pPr>
              <a:r>
                <a:rPr lang="en-GB" sz="700" dirty="0">
                  <a:latin typeface="Arial" panose="020B0604020202020204" pitchFamily="34" charset="0"/>
                  <a:ea typeface="Aileron" charset="0"/>
                  <a:cs typeface="Arial" panose="020B0604020202020204" pitchFamily="34" charset="0"/>
                </a:rPr>
                <a:t>(Day = 43)</a:t>
              </a:r>
            </a:p>
          </p:txBody>
        </p:sp>
        <p:sp>
          <p:nvSpPr>
            <p:cNvPr id="236" name="TextBox 235">
              <a:extLst>
                <a:ext uri="{FF2B5EF4-FFF2-40B4-BE49-F238E27FC236}">
                  <a16:creationId xmlns:a16="http://schemas.microsoft.com/office/drawing/2014/main" id="{4B5E316F-173C-2A3F-D763-68CF84C57BE4}"/>
                </a:ext>
              </a:extLst>
            </p:cNvPr>
            <p:cNvSpPr txBox="1"/>
            <p:nvPr/>
          </p:nvSpPr>
          <p:spPr>
            <a:xfrm>
              <a:off x="10816605" y="5295691"/>
              <a:ext cx="472886" cy="193899"/>
            </a:xfrm>
            <a:prstGeom prst="rect">
              <a:avLst/>
            </a:prstGeom>
            <a:noFill/>
          </p:spPr>
          <p:txBody>
            <a:bodyPr wrap="none" lIns="0" tIns="0" rIns="0" bIns="0" rtlCol="0">
              <a:spAutoFit/>
            </a:bodyPr>
            <a:lstStyle/>
            <a:p>
              <a:pPr lvl="0" algn="ctr">
                <a:lnSpc>
                  <a:spcPct val="90000"/>
                </a:lnSpc>
                <a:defRPr/>
              </a:pPr>
              <a:r>
                <a:rPr lang="en-GB" sz="700" dirty="0">
                  <a:latin typeface="Arial" panose="020B0604020202020204" pitchFamily="34" charset="0"/>
                  <a:ea typeface="Aileron" charset="0"/>
                  <a:cs typeface="Arial" panose="020B0604020202020204" pitchFamily="34" charset="0"/>
                </a:rPr>
                <a:t>C7D1</a:t>
              </a:r>
              <a:br>
                <a:rPr lang="en-GB" sz="700" dirty="0">
                  <a:latin typeface="Arial" panose="020B0604020202020204" pitchFamily="34" charset="0"/>
                  <a:ea typeface="Aileron" charset="0"/>
                  <a:cs typeface="Arial" panose="020B0604020202020204" pitchFamily="34" charset="0"/>
                </a:rPr>
              </a:br>
              <a:r>
                <a:rPr lang="en-GB" sz="700" dirty="0">
                  <a:latin typeface="Arial" panose="020B0604020202020204" pitchFamily="34" charset="0"/>
                  <a:ea typeface="Aileron" charset="0"/>
                  <a:cs typeface="Arial" panose="020B0604020202020204" pitchFamily="34" charset="0"/>
                </a:rPr>
                <a:t>(Day = 127)</a:t>
              </a:r>
              <a:endPar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endParaRPr>
            </a:p>
          </p:txBody>
        </p:sp>
        <p:sp>
          <p:nvSpPr>
            <p:cNvPr id="237" name="TextBox 236">
              <a:extLst>
                <a:ext uri="{FF2B5EF4-FFF2-40B4-BE49-F238E27FC236}">
                  <a16:creationId xmlns:a16="http://schemas.microsoft.com/office/drawing/2014/main" id="{88898BC6-0CD4-5766-0145-F7020920B556}"/>
                </a:ext>
              </a:extLst>
            </p:cNvPr>
            <p:cNvSpPr txBox="1"/>
            <p:nvPr/>
          </p:nvSpPr>
          <p:spPr>
            <a:xfrm>
              <a:off x="11320661" y="5295691"/>
              <a:ext cx="472886"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C9D1</a:t>
              </a:r>
              <a:b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b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(Day = 169)</a:t>
              </a:r>
            </a:p>
          </p:txBody>
        </p:sp>
        <p:sp>
          <p:nvSpPr>
            <p:cNvPr id="238" name="TextBox 237">
              <a:extLst>
                <a:ext uri="{FF2B5EF4-FFF2-40B4-BE49-F238E27FC236}">
                  <a16:creationId xmlns:a16="http://schemas.microsoft.com/office/drawing/2014/main" id="{D02683F6-3B7F-EACD-459E-F411E446F5C6}"/>
                </a:ext>
              </a:extLst>
            </p:cNvPr>
            <p:cNvSpPr txBox="1"/>
            <p:nvPr/>
          </p:nvSpPr>
          <p:spPr>
            <a:xfrm rot="16200000">
              <a:off x="5895016" y="3653284"/>
              <a:ext cx="684483"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Total score</a:t>
              </a:r>
            </a:p>
          </p:txBody>
        </p:sp>
        <p:sp>
          <p:nvSpPr>
            <p:cNvPr id="239" name="TextBox 238">
              <a:extLst>
                <a:ext uri="{FF2B5EF4-FFF2-40B4-BE49-F238E27FC236}">
                  <a16:creationId xmlns:a16="http://schemas.microsoft.com/office/drawing/2014/main" id="{A003B51F-13D0-FFC3-B028-F68A9F0F8AF1}"/>
                </a:ext>
              </a:extLst>
            </p:cNvPr>
            <p:cNvSpPr txBox="1"/>
            <p:nvPr/>
          </p:nvSpPr>
          <p:spPr>
            <a:xfrm>
              <a:off x="9415248" y="5573727"/>
              <a:ext cx="68127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Visit (days)</a:t>
              </a:r>
            </a:p>
          </p:txBody>
        </p:sp>
        <p:sp>
          <p:nvSpPr>
            <p:cNvPr id="240" name="TextBox 239">
              <a:extLst>
                <a:ext uri="{FF2B5EF4-FFF2-40B4-BE49-F238E27FC236}">
                  <a16:creationId xmlns:a16="http://schemas.microsoft.com/office/drawing/2014/main" id="{7A44EFF9-AED5-97BF-6360-D4AD64FFDBC6}"/>
                </a:ext>
              </a:extLst>
            </p:cNvPr>
            <p:cNvSpPr txBox="1"/>
            <p:nvPr/>
          </p:nvSpPr>
          <p:spPr>
            <a:xfrm>
              <a:off x="7936285" y="5788610"/>
              <a:ext cx="902491"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Responder status:</a:t>
              </a:r>
            </a:p>
          </p:txBody>
        </p:sp>
        <p:sp>
          <p:nvSpPr>
            <p:cNvPr id="241" name="TextBox 240">
              <a:extLst>
                <a:ext uri="{FF2B5EF4-FFF2-40B4-BE49-F238E27FC236}">
                  <a16:creationId xmlns:a16="http://schemas.microsoft.com/office/drawing/2014/main" id="{D9E5CB6D-7675-6C6E-3C9F-BA4F68BCEB76}"/>
                </a:ext>
              </a:extLst>
            </p:cNvPr>
            <p:cNvSpPr txBox="1"/>
            <p:nvPr/>
          </p:nvSpPr>
          <p:spPr>
            <a:xfrm>
              <a:off x="8924251" y="5788610"/>
              <a:ext cx="621965"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Responder</a:t>
              </a:r>
            </a:p>
          </p:txBody>
        </p:sp>
        <p:sp>
          <p:nvSpPr>
            <p:cNvPr id="242" name="TextBox 241">
              <a:extLst>
                <a:ext uri="{FF2B5EF4-FFF2-40B4-BE49-F238E27FC236}">
                  <a16:creationId xmlns:a16="http://schemas.microsoft.com/office/drawing/2014/main" id="{158954DA-0BC8-3BC7-82D2-6FF8B65B0027}"/>
                </a:ext>
              </a:extLst>
            </p:cNvPr>
            <p:cNvSpPr txBox="1"/>
            <p:nvPr/>
          </p:nvSpPr>
          <p:spPr>
            <a:xfrm>
              <a:off x="9631691" y="5788610"/>
              <a:ext cx="410369"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tx2"/>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Stable</a:t>
              </a:r>
            </a:p>
          </p:txBody>
        </p:sp>
        <p:sp>
          <p:nvSpPr>
            <p:cNvPr id="243" name="TextBox 242">
              <a:extLst>
                <a:ext uri="{FF2B5EF4-FFF2-40B4-BE49-F238E27FC236}">
                  <a16:creationId xmlns:a16="http://schemas.microsoft.com/office/drawing/2014/main" id="{DC625173-B5A3-3BA2-42A7-B72CA63D67FE}"/>
                </a:ext>
              </a:extLst>
            </p:cNvPr>
            <p:cNvSpPr txBox="1"/>
            <p:nvPr/>
          </p:nvSpPr>
          <p:spPr>
            <a:xfrm>
              <a:off x="10127535" y="5788610"/>
              <a:ext cx="684483"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bg2">
                      <a:lumMod val="50000"/>
                    </a:schemeClr>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Deteriorated</a:t>
              </a:r>
            </a:p>
          </p:txBody>
        </p:sp>
        <p:sp>
          <p:nvSpPr>
            <p:cNvPr id="244" name="TextBox 243">
              <a:extLst>
                <a:ext uri="{FF2B5EF4-FFF2-40B4-BE49-F238E27FC236}">
                  <a16:creationId xmlns:a16="http://schemas.microsoft.com/office/drawing/2014/main" id="{9C6E5F06-BBD7-80A0-399F-F41148BB180F}"/>
                </a:ext>
              </a:extLst>
            </p:cNvPr>
            <p:cNvSpPr txBox="1"/>
            <p:nvPr/>
          </p:nvSpPr>
          <p:spPr>
            <a:xfrm>
              <a:off x="10897493" y="5788610"/>
              <a:ext cx="746999"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i="0" u="none" strike="noStrike" kern="1200" cap="none" spc="0" normalizeH="0" noProof="0" dirty="0">
                  <a:ln>
                    <a:noFill/>
                  </a:ln>
                  <a:solidFill>
                    <a:schemeClr val="accent6"/>
                  </a:solidFill>
                  <a:effectLst/>
                  <a:uLnTx/>
                  <a:uFillTx/>
                  <a:latin typeface="Arial" panose="020B0604020202020204" pitchFamily="34" charset="0"/>
                  <a:ea typeface="Aileron" charset="0"/>
                  <a:cs typeface="Arial" panose="020B0604020202020204" pitchFamily="34" charset="0"/>
                </a:rPr>
                <a:t>◼︎ </a:t>
              </a:r>
              <a:r>
                <a:rPr kumimoji="0" lang="en-GB" sz="8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No PRO data</a:t>
              </a:r>
            </a:p>
          </p:txBody>
        </p:sp>
        <p:sp>
          <p:nvSpPr>
            <p:cNvPr id="245" name="TextBox 244">
              <a:extLst>
                <a:ext uri="{FF2B5EF4-FFF2-40B4-BE49-F238E27FC236}">
                  <a16:creationId xmlns:a16="http://schemas.microsoft.com/office/drawing/2014/main" id="{5A03EBD5-C099-02FC-D01E-02722E134106}"/>
                </a:ext>
              </a:extLst>
            </p:cNvPr>
            <p:cNvSpPr txBox="1"/>
            <p:nvPr/>
          </p:nvSpPr>
          <p:spPr>
            <a:xfrm>
              <a:off x="6611541" y="1988840"/>
              <a:ext cx="52738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Baseline</a:t>
              </a:r>
            </a:p>
          </p:txBody>
        </p:sp>
        <p:cxnSp>
          <p:nvCxnSpPr>
            <p:cNvPr id="246" name="Straight Connector 245">
              <a:extLst>
                <a:ext uri="{FF2B5EF4-FFF2-40B4-BE49-F238E27FC236}">
                  <a16:creationId xmlns:a16="http://schemas.microsoft.com/office/drawing/2014/main" id="{1C59D947-64C1-0E43-0FD6-8C2D165D1038}"/>
                </a:ext>
              </a:extLst>
            </p:cNvPr>
            <p:cNvCxnSpPr>
              <a:cxnSpLocks/>
            </p:cNvCxnSpPr>
            <p:nvPr/>
          </p:nvCxnSpPr>
          <p:spPr>
            <a:xfrm>
              <a:off x="6585149" y="5242857"/>
              <a:ext cx="127912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A0A88287-907B-E4A3-3956-BF268C5ADB5B}"/>
                </a:ext>
              </a:extLst>
            </p:cNvPr>
            <p:cNvCxnSpPr>
              <a:cxnSpLocks/>
            </p:cNvCxnSpPr>
            <p:nvPr/>
          </p:nvCxnSpPr>
          <p:spPr>
            <a:xfrm>
              <a:off x="6537524" y="524285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84A87D1E-991C-5E64-A80B-F08F2A80C7FB}"/>
                </a:ext>
              </a:extLst>
            </p:cNvPr>
            <p:cNvCxnSpPr>
              <a:cxnSpLocks/>
            </p:cNvCxnSpPr>
            <p:nvPr/>
          </p:nvCxnSpPr>
          <p:spPr>
            <a:xfrm flipV="1">
              <a:off x="6594638" y="2215842"/>
              <a:ext cx="0" cy="30321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54958C4B-A9E7-950A-53C9-982A2A2AA515}"/>
                </a:ext>
              </a:extLst>
            </p:cNvPr>
            <p:cNvCxnSpPr>
              <a:cxnSpLocks/>
            </p:cNvCxnSpPr>
            <p:nvPr/>
          </p:nvCxnSpPr>
          <p:spPr>
            <a:xfrm>
              <a:off x="6537524" y="222660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1" name="TextBox 250">
              <a:extLst>
                <a:ext uri="{FF2B5EF4-FFF2-40B4-BE49-F238E27FC236}">
                  <a16:creationId xmlns:a16="http://schemas.microsoft.com/office/drawing/2014/main" id="{9901F5D5-8A40-041F-FC98-A583701F8301}"/>
                </a:ext>
              </a:extLst>
            </p:cNvPr>
            <p:cNvSpPr txBox="1"/>
            <p:nvPr/>
          </p:nvSpPr>
          <p:spPr>
            <a:xfrm>
              <a:off x="6431893" y="5184864"/>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0</a:t>
              </a:r>
              <a:endParaRPr lang="en-GB" sz="1000" dirty="0">
                <a:latin typeface="Arial" panose="020B0604020202020204" pitchFamily="34" charset="0"/>
                <a:ea typeface="Aileron" charset="0"/>
                <a:cs typeface="Arial" panose="020B0604020202020204" pitchFamily="34" charset="0"/>
              </a:endParaRPr>
            </a:p>
          </p:txBody>
        </p:sp>
        <p:sp>
          <p:nvSpPr>
            <p:cNvPr id="252" name="TextBox 251">
              <a:extLst>
                <a:ext uri="{FF2B5EF4-FFF2-40B4-BE49-F238E27FC236}">
                  <a16:creationId xmlns:a16="http://schemas.microsoft.com/office/drawing/2014/main" id="{7061B985-F7B3-1FD6-2AD4-CEF71FA49877}"/>
                </a:ext>
              </a:extLst>
            </p:cNvPr>
            <p:cNvSpPr txBox="1"/>
            <p:nvPr/>
          </p:nvSpPr>
          <p:spPr>
            <a:xfrm rot="16200000">
              <a:off x="7241899" y="3653282"/>
              <a:ext cx="1606209"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Percentage of patients (%)</a:t>
              </a:r>
            </a:p>
          </p:txBody>
        </p:sp>
        <p:sp>
          <p:nvSpPr>
            <p:cNvPr id="324" name="Right Arrow 323">
              <a:extLst>
                <a:ext uri="{FF2B5EF4-FFF2-40B4-BE49-F238E27FC236}">
                  <a16:creationId xmlns:a16="http://schemas.microsoft.com/office/drawing/2014/main" id="{AD634E92-4BBA-47AD-4A7B-0D11A3D5B8EB}"/>
                </a:ext>
              </a:extLst>
            </p:cNvPr>
            <p:cNvSpPr/>
            <p:nvPr/>
          </p:nvSpPr>
          <p:spPr>
            <a:xfrm rot="5400000" flipV="1">
              <a:off x="6291550" y="3600055"/>
              <a:ext cx="3045445" cy="244028"/>
            </a:xfrm>
            <a:prstGeom prst="rightArrow">
              <a:avLst>
                <a:gd name="adj1" fmla="val 50000"/>
                <a:gd name="adj2" fmla="val 48239"/>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Arial" panose="020B0604020202020204" pitchFamily="34" charset="0"/>
                <a:cs typeface="Arial" panose="020B0604020202020204" pitchFamily="34" charset="0"/>
              </a:endParaRPr>
            </a:p>
          </p:txBody>
        </p:sp>
        <p:sp>
          <p:nvSpPr>
            <p:cNvPr id="325" name="TextBox 324">
              <a:extLst>
                <a:ext uri="{FF2B5EF4-FFF2-40B4-BE49-F238E27FC236}">
                  <a16:creationId xmlns:a16="http://schemas.microsoft.com/office/drawing/2014/main" id="{3FCC90A8-A981-749A-0AFC-237ACEC9C40D}"/>
                </a:ext>
              </a:extLst>
            </p:cNvPr>
            <p:cNvSpPr txBox="1"/>
            <p:nvPr/>
          </p:nvSpPr>
          <p:spPr>
            <a:xfrm rot="16200000">
              <a:off x="6919733" y="3660976"/>
              <a:ext cx="1777731" cy="123111"/>
            </a:xfrm>
            <a:prstGeom prst="rect">
              <a:avLst/>
            </a:prstGeom>
            <a:noFill/>
          </p:spPr>
          <p:txBody>
            <a:bodyPr wrap="none" lIns="0" tIns="0" rIns="0" bIns="0" rtlCol="0">
              <a:spAutoFit/>
            </a:bodyPr>
            <a:lstStyle/>
            <a:p>
              <a:pPr algn="ctr"/>
              <a:r>
                <a:rPr lang="en-US" sz="800" b="1" dirty="0">
                  <a:solidFill>
                    <a:schemeClr val="bg1"/>
                  </a:solidFill>
                  <a:latin typeface="Arial" panose="020B0604020202020204" pitchFamily="34" charset="0"/>
                  <a:cs typeface="Arial" panose="020B0604020202020204" pitchFamily="34" charset="0"/>
                </a:rPr>
                <a:t>Lower score = less symptomatology</a:t>
              </a:r>
            </a:p>
          </p:txBody>
        </p:sp>
        <p:sp>
          <p:nvSpPr>
            <p:cNvPr id="326" name="TextBox 325">
              <a:extLst>
                <a:ext uri="{FF2B5EF4-FFF2-40B4-BE49-F238E27FC236}">
                  <a16:creationId xmlns:a16="http://schemas.microsoft.com/office/drawing/2014/main" id="{E375E6D5-2643-F478-2294-7D281C46D994}"/>
                </a:ext>
              </a:extLst>
            </p:cNvPr>
            <p:cNvSpPr txBox="1"/>
            <p:nvPr/>
          </p:nvSpPr>
          <p:spPr>
            <a:xfrm>
              <a:off x="6712149" y="5573727"/>
              <a:ext cx="684483"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Total score</a:t>
              </a:r>
            </a:p>
          </p:txBody>
        </p:sp>
        <p:sp>
          <p:nvSpPr>
            <p:cNvPr id="327" name="TextBox 326">
              <a:extLst>
                <a:ext uri="{FF2B5EF4-FFF2-40B4-BE49-F238E27FC236}">
                  <a16:creationId xmlns:a16="http://schemas.microsoft.com/office/drawing/2014/main" id="{898CE74E-DBB4-2611-08A1-DC39FE18DE36}"/>
                </a:ext>
              </a:extLst>
            </p:cNvPr>
            <p:cNvSpPr txBox="1"/>
            <p:nvPr/>
          </p:nvSpPr>
          <p:spPr>
            <a:xfrm>
              <a:off x="6614692" y="5788610"/>
              <a:ext cx="787075" cy="110800"/>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Legend ▲ Mean</a:t>
              </a:r>
            </a:p>
          </p:txBody>
        </p:sp>
        <p:sp>
          <p:nvSpPr>
            <p:cNvPr id="328" name="TextBox 327">
              <a:extLst>
                <a:ext uri="{FF2B5EF4-FFF2-40B4-BE49-F238E27FC236}">
                  <a16:creationId xmlns:a16="http://schemas.microsoft.com/office/drawing/2014/main" id="{9EA69B0C-BC8C-D9F2-4F10-0F1836293360}"/>
                </a:ext>
              </a:extLst>
            </p:cNvPr>
            <p:cNvSpPr txBox="1"/>
            <p:nvPr/>
          </p:nvSpPr>
          <p:spPr>
            <a:xfrm>
              <a:off x="10352924" y="5295691"/>
              <a:ext cx="423193"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C5D1</a:t>
              </a:r>
            </a:p>
            <a:p>
              <a:pPr lvl="0" algn="ctr">
                <a:lnSpc>
                  <a:spcPct val="90000"/>
                </a:lnSpc>
                <a:defRPr/>
              </a:pPr>
              <a:r>
                <a:rPr lang="en-GB" sz="700" dirty="0">
                  <a:latin typeface="Arial" panose="020B0604020202020204" pitchFamily="34" charset="0"/>
                  <a:ea typeface="Aileron" charset="0"/>
                  <a:cs typeface="Arial" panose="020B0604020202020204" pitchFamily="34" charset="0"/>
                </a:rPr>
                <a:t>(Day = 85)</a:t>
              </a:r>
              <a:endParaRPr kumimoji="0" lang="en-GB" sz="7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endParaRPr>
            </a:p>
          </p:txBody>
        </p:sp>
        <p:sp>
          <p:nvSpPr>
            <p:cNvPr id="337" name="TextBox 336">
              <a:extLst>
                <a:ext uri="{FF2B5EF4-FFF2-40B4-BE49-F238E27FC236}">
                  <a16:creationId xmlns:a16="http://schemas.microsoft.com/office/drawing/2014/main" id="{21AC69AC-049E-C46E-9422-FE8D5A952521}"/>
                </a:ext>
              </a:extLst>
            </p:cNvPr>
            <p:cNvSpPr txBox="1"/>
            <p:nvPr/>
          </p:nvSpPr>
          <p:spPr>
            <a:xfrm>
              <a:off x="6361361" y="216938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20</a:t>
              </a:r>
              <a:endParaRPr lang="en-GB" sz="1000" dirty="0">
                <a:latin typeface="Arial" panose="020B0604020202020204" pitchFamily="34" charset="0"/>
                <a:ea typeface="Aileron" charset="0"/>
                <a:cs typeface="Arial" panose="020B0604020202020204" pitchFamily="34" charset="0"/>
              </a:endParaRPr>
            </a:p>
          </p:txBody>
        </p:sp>
        <p:cxnSp>
          <p:nvCxnSpPr>
            <p:cNvPr id="338" name="Straight Connector 337">
              <a:extLst>
                <a:ext uri="{FF2B5EF4-FFF2-40B4-BE49-F238E27FC236}">
                  <a16:creationId xmlns:a16="http://schemas.microsoft.com/office/drawing/2014/main" id="{312B61FE-40F3-E16B-BBB1-3AAF03CF538C}"/>
                </a:ext>
              </a:extLst>
            </p:cNvPr>
            <p:cNvCxnSpPr>
              <a:cxnSpLocks/>
            </p:cNvCxnSpPr>
            <p:nvPr/>
          </p:nvCxnSpPr>
          <p:spPr>
            <a:xfrm>
              <a:off x="6537524" y="2985432"/>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9" name="TextBox 338">
              <a:extLst>
                <a:ext uri="{FF2B5EF4-FFF2-40B4-BE49-F238E27FC236}">
                  <a16:creationId xmlns:a16="http://schemas.microsoft.com/office/drawing/2014/main" id="{D226F08C-5B91-AF28-F108-AF8DE5CD48C1}"/>
                </a:ext>
              </a:extLst>
            </p:cNvPr>
            <p:cNvSpPr txBox="1"/>
            <p:nvPr/>
          </p:nvSpPr>
          <p:spPr>
            <a:xfrm>
              <a:off x="6359757" y="2918708"/>
              <a:ext cx="14266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15</a:t>
              </a:r>
              <a:endParaRPr lang="en-GB" sz="1000" dirty="0">
                <a:latin typeface="Arial" panose="020B0604020202020204" pitchFamily="34" charset="0"/>
                <a:ea typeface="Aileron" charset="0"/>
                <a:cs typeface="Arial" panose="020B0604020202020204" pitchFamily="34" charset="0"/>
              </a:endParaRPr>
            </a:p>
          </p:txBody>
        </p:sp>
        <p:cxnSp>
          <p:nvCxnSpPr>
            <p:cNvPr id="340" name="Straight Connector 339">
              <a:extLst>
                <a:ext uri="{FF2B5EF4-FFF2-40B4-BE49-F238E27FC236}">
                  <a16:creationId xmlns:a16="http://schemas.microsoft.com/office/drawing/2014/main" id="{4AE832D7-3FE7-BB95-8BC9-61FF5D790D9F}"/>
                </a:ext>
              </a:extLst>
            </p:cNvPr>
            <p:cNvCxnSpPr>
              <a:cxnSpLocks/>
            </p:cNvCxnSpPr>
            <p:nvPr/>
          </p:nvCxnSpPr>
          <p:spPr>
            <a:xfrm>
              <a:off x="6537524" y="3741082"/>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1" name="TextBox 340">
              <a:extLst>
                <a:ext uri="{FF2B5EF4-FFF2-40B4-BE49-F238E27FC236}">
                  <a16:creationId xmlns:a16="http://schemas.microsoft.com/office/drawing/2014/main" id="{B5F9DF74-605E-9AEB-3158-CB071E85501E}"/>
                </a:ext>
              </a:extLst>
            </p:cNvPr>
            <p:cNvSpPr txBox="1"/>
            <p:nvPr/>
          </p:nvSpPr>
          <p:spPr>
            <a:xfrm>
              <a:off x="6359757" y="3674358"/>
              <a:ext cx="14266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10</a:t>
              </a:r>
              <a:endParaRPr lang="en-GB" sz="1000" dirty="0">
                <a:latin typeface="Arial" panose="020B0604020202020204" pitchFamily="34" charset="0"/>
                <a:ea typeface="Aileron" charset="0"/>
                <a:cs typeface="Arial" panose="020B0604020202020204" pitchFamily="34" charset="0"/>
              </a:endParaRPr>
            </a:p>
          </p:txBody>
        </p:sp>
        <p:sp>
          <p:nvSpPr>
            <p:cNvPr id="343" name="TextBox 342">
              <a:extLst>
                <a:ext uri="{FF2B5EF4-FFF2-40B4-BE49-F238E27FC236}">
                  <a16:creationId xmlns:a16="http://schemas.microsoft.com/office/drawing/2014/main" id="{087E2666-7EFE-76A1-D9C5-6A8009F8D9D9}"/>
                </a:ext>
              </a:extLst>
            </p:cNvPr>
            <p:cNvSpPr txBox="1"/>
            <p:nvPr/>
          </p:nvSpPr>
          <p:spPr>
            <a:xfrm>
              <a:off x="6431893" y="4426833"/>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5</a:t>
              </a:r>
              <a:endParaRPr lang="en-GB" sz="1000" dirty="0">
                <a:latin typeface="Arial" panose="020B0604020202020204" pitchFamily="34" charset="0"/>
                <a:ea typeface="Aileron" charset="0"/>
                <a:cs typeface="Arial" panose="020B0604020202020204" pitchFamily="34" charset="0"/>
              </a:endParaRPr>
            </a:p>
          </p:txBody>
        </p:sp>
        <p:sp>
          <p:nvSpPr>
            <p:cNvPr id="344" name="Rectangle 343">
              <a:extLst>
                <a:ext uri="{FF2B5EF4-FFF2-40B4-BE49-F238E27FC236}">
                  <a16:creationId xmlns:a16="http://schemas.microsoft.com/office/drawing/2014/main" id="{37673FF7-CE74-7339-F27C-5DFBD0FD6D80}"/>
                </a:ext>
              </a:extLst>
            </p:cNvPr>
            <p:cNvSpPr/>
            <p:nvPr/>
          </p:nvSpPr>
          <p:spPr>
            <a:xfrm>
              <a:off x="6726808" y="4044641"/>
              <a:ext cx="958850" cy="90805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5" name="Straight Connector 344">
              <a:extLst>
                <a:ext uri="{FF2B5EF4-FFF2-40B4-BE49-F238E27FC236}">
                  <a16:creationId xmlns:a16="http://schemas.microsoft.com/office/drawing/2014/main" id="{503FA628-E741-BA35-8E10-128A269BA76D}"/>
                </a:ext>
              </a:extLst>
            </p:cNvPr>
            <p:cNvCxnSpPr>
              <a:cxnSpLocks/>
            </p:cNvCxnSpPr>
            <p:nvPr/>
          </p:nvCxnSpPr>
          <p:spPr>
            <a:xfrm>
              <a:off x="6729983" y="4496732"/>
              <a:ext cx="9588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1" name="Oval 350">
              <a:extLst>
                <a:ext uri="{FF2B5EF4-FFF2-40B4-BE49-F238E27FC236}">
                  <a16:creationId xmlns:a16="http://schemas.microsoft.com/office/drawing/2014/main" id="{CE528028-E2CE-1884-AE73-BDA324DA9158}"/>
                </a:ext>
              </a:extLst>
            </p:cNvPr>
            <p:cNvSpPr/>
            <p:nvPr/>
          </p:nvSpPr>
          <p:spPr>
            <a:xfrm>
              <a:off x="7140773" y="52249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 name="Oval 351">
              <a:extLst>
                <a:ext uri="{FF2B5EF4-FFF2-40B4-BE49-F238E27FC236}">
                  <a16:creationId xmlns:a16="http://schemas.microsoft.com/office/drawing/2014/main" id="{AC330C8A-9997-E0EC-FCC7-BDDA60148AF2}"/>
                </a:ext>
              </a:extLst>
            </p:cNvPr>
            <p:cNvSpPr/>
            <p:nvPr/>
          </p:nvSpPr>
          <p:spPr>
            <a:xfrm>
              <a:off x="7216973" y="52249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Oval 349">
              <a:extLst>
                <a:ext uri="{FF2B5EF4-FFF2-40B4-BE49-F238E27FC236}">
                  <a16:creationId xmlns:a16="http://schemas.microsoft.com/office/drawing/2014/main" id="{FDC65B55-483C-EB35-32DE-EEAAA911AA2C}"/>
                </a:ext>
              </a:extLst>
            </p:cNvPr>
            <p:cNvSpPr/>
            <p:nvPr/>
          </p:nvSpPr>
          <p:spPr>
            <a:xfrm>
              <a:off x="7178873" y="52249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Oval 353">
              <a:extLst>
                <a:ext uri="{FF2B5EF4-FFF2-40B4-BE49-F238E27FC236}">
                  <a16:creationId xmlns:a16="http://schemas.microsoft.com/office/drawing/2014/main" id="{76FEF9DD-E214-3D8A-BDBF-89E3AD2C5696}"/>
                </a:ext>
              </a:extLst>
            </p:cNvPr>
            <p:cNvSpPr/>
            <p:nvPr/>
          </p:nvSpPr>
          <p:spPr>
            <a:xfrm>
              <a:off x="700424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 name="Oval 354">
              <a:extLst>
                <a:ext uri="{FF2B5EF4-FFF2-40B4-BE49-F238E27FC236}">
                  <a16:creationId xmlns:a16="http://schemas.microsoft.com/office/drawing/2014/main" id="{1153F602-EE72-24E8-2846-7821DB811364}"/>
                </a:ext>
              </a:extLst>
            </p:cNvPr>
            <p:cNvSpPr/>
            <p:nvPr/>
          </p:nvSpPr>
          <p:spPr>
            <a:xfrm>
              <a:off x="735349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Oval 355">
              <a:extLst>
                <a:ext uri="{FF2B5EF4-FFF2-40B4-BE49-F238E27FC236}">
                  <a16:creationId xmlns:a16="http://schemas.microsoft.com/office/drawing/2014/main" id="{882DF09F-5D78-DBCA-E588-7F4D99AEB085}"/>
                </a:ext>
              </a:extLst>
            </p:cNvPr>
            <p:cNvSpPr/>
            <p:nvPr/>
          </p:nvSpPr>
          <p:spPr>
            <a:xfrm>
              <a:off x="731539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Oval 356">
              <a:extLst>
                <a:ext uri="{FF2B5EF4-FFF2-40B4-BE49-F238E27FC236}">
                  <a16:creationId xmlns:a16="http://schemas.microsoft.com/office/drawing/2014/main" id="{CFCD05D3-43AA-1145-E21D-7BAE13EFE7EC}"/>
                </a:ext>
              </a:extLst>
            </p:cNvPr>
            <p:cNvSpPr/>
            <p:nvPr/>
          </p:nvSpPr>
          <p:spPr>
            <a:xfrm>
              <a:off x="704234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 name="Oval 357">
              <a:extLst>
                <a:ext uri="{FF2B5EF4-FFF2-40B4-BE49-F238E27FC236}">
                  <a16:creationId xmlns:a16="http://schemas.microsoft.com/office/drawing/2014/main" id="{13F7F1D3-1565-AC54-160E-2D92F2629E30}"/>
                </a:ext>
              </a:extLst>
            </p:cNvPr>
            <p:cNvSpPr/>
            <p:nvPr/>
          </p:nvSpPr>
          <p:spPr>
            <a:xfrm>
              <a:off x="7077273"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 name="Oval 358">
              <a:extLst>
                <a:ext uri="{FF2B5EF4-FFF2-40B4-BE49-F238E27FC236}">
                  <a16:creationId xmlns:a16="http://schemas.microsoft.com/office/drawing/2014/main" id="{E9F1A4F8-C985-10A7-C3C3-5173C6A371E7}"/>
                </a:ext>
              </a:extLst>
            </p:cNvPr>
            <p:cNvSpPr/>
            <p:nvPr/>
          </p:nvSpPr>
          <p:spPr>
            <a:xfrm>
              <a:off x="711854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 name="Oval 359">
              <a:extLst>
                <a:ext uri="{FF2B5EF4-FFF2-40B4-BE49-F238E27FC236}">
                  <a16:creationId xmlns:a16="http://schemas.microsoft.com/office/drawing/2014/main" id="{8AEDB52D-0408-2941-6BA5-D922DBBBB607}"/>
                </a:ext>
              </a:extLst>
            </p:cNvPr>
            <p:cNvSpPr/>
            <p:nvPr/>
          </p:nvSpPr>
          <p:spPr>
            <a:xfrm>
              <a:off x="715664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 name="Oval 360">
              <a:extLst>
                <a:ext uri="{FF2B5EF4-FFF2-40B4-BE49-F238E27FC236}">
                  <a16:creationId xmlns:a16="http://schemas.microsoft.com/office/drawing/2014/main" id="{9A445480-E820-B517-78FF-E0D9E6FFA588}"/>
                </a:ext>
              </a:extLst>
            </p:cNvPr>
            <p:cNvSpPr/>
            <p:nvPr/>
          </p:nvSpPr>
          <p:spPr>
            <a:xfrm>
              <a:off x="719474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 name="Oval 361">
              <a:extLst>
                <a:ext uri="{FF2B5EF4-FFF2-40B4-BE49-F238E27FC236}">
                  <a16:creationId xmlns:a16="http://schemas.microsoft.com/office/drawing/2014/main" id="{8CFA8B7D-42FD-A5EB-4B7B-392789DDB73D}"/>
                </a:ext>
              </a:extLst>
            </p:cNvPr>
            <p:cNvSpPr/>
            <p:nvPr/>
          </p:nvSpPr>
          <p:spPr>
            <a:xfrm>
              <a:off x="7236023"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 name="Oval 362">
              <a:extLst>
                <a:ext uri="{FF2B5EF4-FFF2-40B4-BE49-F238E27FC236}">
                  <a16:creationId xmlns:a16="http://schemas.microsoft.com/office/drawing/2014/main" id="{BE7970E5-213E-B8C9-7A99-E9170DFD0DA1}"/>
                </a:ext>
              </a:extLst>
            </p:cNvPr>
            <p:cNvSpPr/>
            <p:nvPr/>
          </p:nvSpPr>
          <p:spPr>
            <a:xfrm>
              <a:off x="7277298" y="50725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 name="Oval 363">
              <a:extLst>
                <a:ext uri="{FF2B5EF4-FFF2-40B4-BE49-F238E27FC236}">
                  <a16:creationId xmlns:a16="http://schemas.microsoft.com/office/drawing/2014/main" id="{9AF41CA8-59C1-30F0-7FAD-3AD70197F22D}"/>
                </a:ext>
              </a:extLst>
            </p:cNvPr>
            <p:cNvSpPr/>
            <p:nvPr/>
          </p:nvSpPr>
          <p:spPr>
            <a:xfrm>
              <a:off x="7026473"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 name="Oval 364">
              <a:extLst>
                <a:ext uri="{FF2B5EF4-FFF2-40B4-BE49-F238E27FC236}">
                  <a16:creationId xmlns:a16="http://schemas.microsoft.com/office/drawing/2014/main" id="{6E605538-D624-CD35-32B1-BA56E5BBA123}"/>
                </a:ext>
              </a:extLst>
            </p:cNvPr>
            <p:cNvSpPr/>
            <p:nvPr/>
          </p:nvSpPr>
          <p:spPr>
            <a:xfrm>
              <a:off x="7331273"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 name="Oval 365">
              <a:extLst>
                <a:ext uri="{FF2B5EF4-FFF2-40B4-BE49-F238E27FC236}">
                  <a16:creationId xmlns:a16="http://schemas.microsoft.com/office/drawing/2014/main" id="{A8BD4060-D353-BD9D-AC93-CAAE809B89BC}"/>
                </a:ext>
              </a:extLst>
            </p:cNvPr>
            <p:cNvSpPr/>
            <p:nvPr/>
          </p:nvSpPr>
          <p:spPr>
            <a:xfrm>
              <a:off x="7061398"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 name="Oval 366">
              <a:extLst>
                <a:ext uri="{FF2B5EF4-FFF2-40B4-BE49-F238E27FC236}">
                  <a16:creationId xmlns:a16="http://schemas.microsoft.com/office/drawing/2014/main" id="{A0EB4B48-F980-8141-7FE2-B7D3535423A3}"/>
                </a:ext>
              </a:extLst>
            </p:cNvPr>
            <p:cNvSpPr/>
            <p:nvPr/>
          </p:nvSpPr>
          <p:spPr>
            <a:xfrm>
              <a:off x="7099498"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 name="Oval 367">
              <a:extLst>
                <a:ext uri="{FF2B5EF4-FFF2-40B4-BE49-F238E27FC236}">
                  <a16:creationId xmlns:a16="http://schemas.microsoft.com/office/drawing/2014/main" id="{F2CA96E4-EF78-3D5B-9BE2-17F3787B5349}"/>
                </a:ext>
              </a:extLst>
            </p:cNvPr>
            <p:cNvSpPr/>
            <p:nvPr/>
          </p:nvSpPr>
          <p:spPr>
            <a:xfrm>
              <a:off x="7137598"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 name="Oval 368">
              <a:extLst>
                <a:ext uri="{FF2B5EF4-FFF2-40B4-BE49-F238E27FC236}">
                  <a16:creationId xmlns:a16="http://schemas.microsoft.com/office/drawing/2014/main" id="{95053925-219D-9635-045D-0A2F2A11B704}"/>
                </a:ext>
              </a:extLst>
            </p:cNvPr>
            <p:cNvSpPr/>
            <p:nvPr/>
          </p:nvSpPr>
          <p:spPr>
            <a:xfrm>
              <a:off x="7182048"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Oval 369">
              <a:extLst>
                <a:ext uri="{FF2B5EF4-FFF2-40B4-BE49-F238E27FC236}">
                  <a16:creationId xmlns:a16="http://schemas.microsoft.com/office/drawing/2014/main" id="{0CCC6217-BE79-F95D-D7B6-0A62F2E6815B}"/>
                </a:ext>
              </a:extLst>
            </p:cNvPr>
            <p:cNvSpPr/>
            <p:nvPr/>
          </p:nvSpPr>
          <p:spPr>
            <a:xfrm>
              <a:off x="7213798"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Oval 370">
              <a:extLst>
                <a:ext uri="{FF2B5EF4-FFF2-40B4-BE49-F238E27FC236}">
                  <a16:creationId xmlns:a16="http://schemas.microsoft.com/office/drawing/2014/main" id="{ED250FEB-5F5F-AD42-B3DE-41D12391A7AC}"/>
                </a:ext>
              </a:extLst>
            </p:cNvPr>
            <p:cNvSpPr/>
            <p:nvPr/>
          </p:nvSpPr>
          <p:spPr>
            <a:xfrm>
              <a:off x="7255073"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Oval 371">
              <a:extLst>
                <a:ext uri="{FF2B5EF4-FFF2-40B4-BE49-F238E27FC236}">
                  <a16:creationId xmlns:a16="http://schemas.microsoft.com/office/drawing/2014/main" id="{C69F5CEB-F82E-2CB3-0057-9B5F7B69F116}"/>
                </a:ext>
              </a:extLst>
            </p:cNvPr>
            <p:cNvSpPr/>
            <p:nvPr/>
          </p:nvSpPr>
          <p:spPr>
            <a:xfrm>
              <a:off x="7293173" y="49233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 name="Oval 372">
              <a:extLst>
                <a:ext uri="{FF2B5EF4-FFF2-40B4-BE49-F238E27FC236}">
                  <a16:creationId xmlns:a16="http://schemas.microsoft.com/office/drawing/2014/main" id="{B87D321F-7E5A-998E-16D7-0A09EC568E8D}"/>
                </a:ext>
              </a:extLst>
            </p:cNvPr>
            <p:cNvSpPr/>
            <p:nvPr/>
          </p:nvSpPr>
          <p:spPr>
            <a:xfrm>
              <a:off x="7083623" y="47709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 name="Oval 373">
              <a:extLst>
                <a:ext uri="{FF2B5EF4-FFF2-40B4-BE49-F238E27FC236}">
                  <a16:creationId xmlns:a16="http://schemas.microsoft.com/office/drawing/2014/main" id="{6C91E64D-00E1-C249-BE5B-639FB4A2D4E7}"/>
                </a:ext>
              </a:extLst>
            </p:cNvPr>
            <p:cNvSpPr/>
            <p:nvPr/>
          </p:nvSpPr>
          <p:spPr>
            <a:xfrm>
              <a:off x="7277298" y="47709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 name="Oval 374">
              <a:extLst>
                <a:ext uri="{FF2B5EF4-FFF2-40B4-BE49-F238E27FC236}">
                  <a16:creationId xmlns:a16="http://schemas.microsoft.com/office/drawing/2014/main" id="{275BBBE0-2A7C-3B14-01DB-B16008514A62}"/>
                </a:ext>
              </a:extLst>
            </p:cNvPr>
            <p:cNvSpPr/>
            <p:nvPr/>
          </p:nvSpPr>
          <p:spPr>
            <a:xfrm>
              <a:off x="7122358" y="47709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 name="Oval 375">
              <a:extLst>
                <a:ext uri="{FF2B5EF4-FFF2-40B4-BE49-F238E27FC236}">
                  <a16:creationId xmlns:a16="http://schemas.microsoft.com/office/drawing/2014/main" id="{FF6EEB47-9CA3-CF0B-46BB-6BAD7BD143BA}"/>
                </a:ext>
              </a:extLst>
            </p:cNvPr>
            <p:cNvSpPr/>
            <p:nvPr/>
          </p:nvSpPr>
          <p:spPr>
            <a:xfrm>
              <a:off x="7161093" y="47709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 name="Oval 376">
              <a:extLst>
                <a:ext uri="{FF2B5EF4-FFF2-40B4-BE49-F238E27FC236}">
                  <a16:creationId xmlns:a16="http://schemas.microsoft.com/office/drawing/2014/main" id="{7EFF3AEB-6D54-E5E1-3399-C9697FE37B01}"/>
                </a:ext>
              </a:extLst>
            </p:cNvPr>
            <p:cNvSpPr/>
            <p:nvPr/>
          </p:nvSpPr>
          <p:spPr>
            <a:xfrm>
              <a:off x="7199828" y="47709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 name="Oval 377">
              <a:extLst>
                <a:ext uri="{FF2B5EF4-FFF2-40B4-BE49-F238E27FC236}">
                  <a16:creationId xmlns:a16="http://schemas.microsoft.com/office/drawing/2014/main" id="{7E284454-285D-78BC-9551-EB957A168DDF}"/>
                </a:ext>
              </a:extLst>
            </p:cNvPr>
            <p:cNvSpPr/>
            <p:nvPr/>
          </p:nvSpPr>
          <p:spPr>
            <a:xfrm>
              <a:off x="7238563" y="47709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 name="Oval 378">
              <a:extLst>
                <a:ext uri="{FF2B5EF4-FFF2-40B4-BE49-F238E27FC236}">
                  <a16:creationId xmlns:a16="http://schemas.microsoft.com/office/drawing/2014/main" id="{DE24E0E0-29E5-D459-300F-F1E2CEE2E805}"/>
                </a:ext>
              </a:extLst>
            </p:cNvPr>
            <p:cNvSpPr/>
            <p:nvPr/>
          </p:nvSpPr>
          <p:spPr>
            <a:xfrm>
              <a:off x="7178873" y="38628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 name="Oval 379">
              <a:extLst>
                <a:ext uri="{FF2B5EF4-FFF2-40B4-BE49-F238E27FC236}">
                  <a16:creationId xmlns:a16="http://schemas.microsoft.com/office/drawing/2014/main" id="{969AAD54-E5E1-A38D-03C5-45471C1BCC70}"/>
                </a:ext>
              </a:extLst>
            </p:cNvPr>
            <p:cNvSpPr/>
            <p:nvPr/>
          </p:nvSpPr>
          <p:spPr>
            <a:xfrm>
              <a:off x="7178873" y="35580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 name="Oval 380">
              <a:extLst>
                <a:ext uri="{FF2B5EF4-FFF2-40B4-BE49-F238E27FC236}">
                  <a16:creationId xmlns:a16="http://schemas.microsoft.com/office/drawing/2014/main" id="{50D8910C-A053-25FD-D004-283E27C59D26}"/>
                </a:ext>
              </a:extLst>
            </p:cNvPr>
            <p:cNvSpPr/>
            <p:nvPr/>
          </p:nvSpPr>
          <p:spPr>
            <a:xfrm>
              <a:off x="7140773" y="34088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 name="Oval 381">
              <a:extLst>
                <a:ext uri="{FF2B5EF4-FFF2-40B4-BE49-F238E27FC236}">
                  <a16:creationId xmlns:a16="http://schemas.microsoft.com/office/drawing/2014/main" id="{9E2B6ED6-1C1A-0F9B-BB03-F37C403A6A30}"/>
                </a:ext>
              </a:extLst>
            </p:cNvPr>
            <p:cNvSpPr/>
            <p:nvPr/>
          </p:nvSpPr>
          <p:spPr>
            <a:xfrm>
              <a:off x="7216973" y="34088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 name="Oval 382">
              <a:extLst>
                <a:ext uri="{FF2B5EF4-FFF2-40B4-BE49-F238E27FC236}">
                  <a16:creationId xmlns:a16="http://schemas.microsoft.com/office/drawing/2014/main" id="{4204950B-3DCB-B126-B353-D8C6D8C54186}"/>
                </a:ext>
              </a:extLst>
            </p:cNvPr>
            <p:cNvSpPr/>
            <p:nvPr/>
          </p:nvSpPr>
          <p:spPr>
            <a:xfrm>
              <a:off x="7178873" y="34088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 name="Oval 383">
              <a:extLst>
                <a:ext uri="{FF2B5EF4-FFF2-40B4-BE49-F238E27FC236}">
                  <a16:creationId xmlns:a16="http://schemas.microsoft.com/office/drawing/2014/main" id="{D4E3FD38-5006-8F01-3AC9-5B93BF6C87B0}"/>
                </a:ext>
              </a:extLst>
            </p:cNvPr>
            <p:cNvSpPr/>
            <p:nvPr/>
          </p:nvSpPr>
          <p:spPr>
            <a:xfrm>
              <a:off x="7140773" y="31072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 name="Oval 384">
              <a:extLst>
                <a:ext uri="{FF2B5EF4-FFF2-40B4-BE49-F238E27FC236}">
                  <a16:creationId xmlns:a16="http://schemas.microsoft.com/office/drawing/2014/main" id="{F7A6AAFA-428E-DC37-30A6-86B1BAE4D865}"/>
                </a:ext>
              </a:extLst>
            </p:cNvPr>
            <p:cNvSpPr/>
            <p:nvPr/>
          </p:nvSpPr>
          <p:spPr>
            <a:xfrm>
              <a:off x="7216973" y="31072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7BE60D6B-8CE0-7000-17C0-6D212C64E60D}"/>
                </a:ext>
              </a:extLst>
            </p:cNvPr>
            <p:cNvSpPr/>
            <p:nvPr/>
          </p:nvSpPr>
          <p:spPr>
            <a:xfrm>
              <a:off x="7178873" y="31072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 name="Oval 387">
              <a:extLst>
                <a:ext uri="{FF2B5EF4-FFF2-40B4-BE49-F238E27FC236}">
                  <a16:creationId xmlns:a16="http://schemas.microsoft.com/office/drawing/2014/main" id="{C05E1436-46DE-792D-38E0-44022D183A1A}"/>
                </a:ext>
              </a:extLst>
            </p:cNvPr>
            <p:cNvSpPr/>
            <p:nvPr/>
          </p:nvSpPr>
          <p:spPr>
            <a:xfrm>
              <a:off x="7159823" y="32564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 name="Oval 388">
              <a:extLst>
                <a:ext uri="{FF2B5EF4-FFF2-40B4-BE49-F238E27FC236}">
                  <a16:creationId xmlns:a16="http://schemas.microsoft.com/office/drawing/2014/main" id="{F32F7B5F-60D4-9534-3B14-D16F1E522AF7}"/>
                </a:ext>
              </a:extLst>
            </p:cNvPr>
            <p:cNvSpPr/>
            <p:nvPr/>
          </p:nvSpPr>
          <p:spPr>
            <a:xfrm>
              <a:off x="7201098" y="325647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 name="Oval 389">
              <a:extLst>
                <a:ext uri="{FF2B5EF4-FFF2-40B4-BE49-F238E27FC236}">
                  <a16:creationId xmlns:a16="http://schemas.microsoft.com/office/drawing/2014/main" id="{5E29CD2C-C873-9D06-B629-FFD1FA137104}"/>
                </a:ext>
              </a:extLst>
            </p:cNvPr>
            <p:cNvSpPr/>
            <p:nvPr/>
          </p:nvSpPr>
          <p:spPr>
            <a:xfrm>
              <a:off x="7159823" y="41645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 name="Oval 390">
              <a:extLst>
                <a:ext uri="{FF2B5EF4-FFF2-40B4-BE49-F238E27FC236}">
                  <a16:creationId xmlns:a16="http://schemas.microsoft.com/office/drawing/2014/main" id="{013F08FA-0E99-31A8-5463-F2383727330B}"/>
                </a:ext>
              </a:extLst>
            </p:cNvPr>
            <p:cNvSpPr/>
            <p:nvPr/>
          </p:nvSpPr>
          <p:spPr>
            <a:xfrm>
              <a:off x="7201098" y="41645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 name="Oval 391">
              <a:extLst>
                <a:ext uri="{FF2B5EF4-FFF2-40B4-BE49-F238E27FC236}">
                  <a16:creationId xmlns:a16="http://schemas.microsoft.com/office/drawing/2014/main" id="{B1BD9186-05E2-2843-9CF7-4775AD3291E3}"/>
                </a:ext>
              </a:extLst>
            </p:cNvPr>
            <p:cNvSpPr/>
            <p:nvPr/>
          </p:nvSpPr>
          <p:spPr>
            <a:xfrm>
              <a:off x="7122358" y="46185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 name="Oval 392">
              <a:extLst>
                <a:ext uri="{FF2B5EF4-FFF2-40B4-BE49-F238E27FC236}">
                  <a16:creationId xmlns:a16="http://schemas.microsoft.com/office/drawing/2014/main" id="{FDE24D4F-14A8-52FA-11A3-39B9F63BA610}"/>
                </a:ext>
              </a:extLst>
            </p:cNvPr>
            <p:cNvSpPr/>
            <p:nvPr/>
          </p:nvSpPr>
          <p:spPr>
            <a:xfrm>
              <a:off x="7161093" y="46185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01322031-972C-6374-9657-8A6B47AE7D5A}"/>
                </a:ext>
              </a:extLst>
            </p:cNvPr>
            <p:cNvSpPr/>
            <p:nvPr/>
          </p:nvSpPr>
          <p:spPr>
            <a:xfrm>
              <a:off x="7199828" y="46185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 name="Oval 394">
              <a:extLst>
                <a:ext uri="{FF2B5EF4-FFF2-40B4-BE49-F238E27FC236}">
                  <a16:creationId xmlns:a16="http://schemas.microsoft.com/office/drawing/2014/main" id="{0AE6464E-50DF-B245-5F2F-C901EE4B121D}"/>
                </a:ext>
              </a:extLst>
            </p:cNvPr>
            <p:cNvSpPr/>
            <p:nvPr/>
          </p:nvSpPr>
          <p:spPr>
            <a:xfrm>
              <a:off x="7238563" y="461854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 name="Oval 395">
              <a:extLst>
                <a:ext uri="{FF2B5EF4-FFF2-40B4-BE49-F238E27FC236}">
                  <a16:creationId xmlns:a16="http://schemas.microsoft.com/office/drawing/2014/main" id="{2083B0D6-10F7-F5D6-C98A-502D18C12451}"/>
                </a:ext>
              </a:extLst>
            </p:cNvPr>
            <p:cNvSpPr/>
            <p:nvPr/>
          </p:nvSpPr>
          <p:spPr>
            <a:xfrm>
              <a:off x="7122358" y="43169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 name="Oval 396">
              <a:extLst>
                <a:ext uri="{FF2B5EF4-FFF2-40B4-BE49-F238E27FC236}">
                  <a16:creationId xmlns:a16="http://schemas.microsoft.com/office/drawing/2014/main" id="{D767FDD3-2FF7-CF4A-F11D-F3E20380AB00}"/>
                </a:ext>
              </a:extLst>
            </p:cNvPr>
            <p:cNvSpPr/>
            <p:nvPr/>
          </p:nvSpPr>
          <p:spPr>
            <a:xfrm>
              <a:off x="7161093" y="43169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C43A52FC-859B-5EAF-4AC6-0A337B89ABAB}"/>
                </a:ext>
              </a:extLst>
            </p:cNvPr>
            <p:cNvSpPr/>
            <p:nvPr/>
          </p:nvSpPr>
          <p:spPr>
            <a:xfrm>
              <a:off x="7199828" y="43169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9" name="Oval 398">
              <a:extLst>
                <a:ext uri="{FF2B5EF4-FFF2-40B4-BE49-F238E27FC236}">
                  <a16:creationId xmlns:a16="http://schemas.microsoft.com/office/drawing/2014/main" id="{807FEF04-2D67-F93B-2A9B-2F215086E6A6}"/>
                </a:ext>
              </a:extLst>
            </p:cNvPr>
            <p:cNvSpPr/>
            <p:nvPr/>
          </p:nvSpPr>
          <p:spPr>
            <a:xfrm>
              <a:off x="7238563" y="43169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0" name="Oval 399">
              <a:extLst>
                <a:ext uri="{FF2B5EF4-FFF2-40B4-BE49-F238E27FC236}">
                  <a16:creationId xmlns:a16="http://schemas.microsoft.com/office/drawing/2014/main" id="{AFCFF24A-1A63-B299-5EEE-BF8C2C2CBAEA}"/>
                </a:ext>
              </a:extLst>
            </p:cNvPr>
            <p:cNvSpPr/>
            <p:nvPr/>
          </p:nvSpPr>
          <p:spPr>
            <a:xfrm>
              <a:off x="7042983"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1" name="Oval 400">
              <a:extLst>
                <a:ext uri="{FF2B5EF4-FFF2-40B4-BE49-F238E27FC236}">
                  <a16:creationId xmlns:a16="http://schemas.microsoft.com/office/drawing/2014/main" id="{E4D3149D-03BF-538C-48CB-CEACD478DF33}"/>
                </a:ext>
              </a:extLst>
            </p:cNvPr>
            <p:cNvSpPr/>
            <p:nvPr/>
          </p:nvSpPr>
          <p:spPr>
            <a:xfrm>
              <a:off x="7312858"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2" name="Oval 401">
              <a:extLst>
                <a:ext uri="{FF2B5EF4-FFF2-40B4-BE49-F238E27FC236}">
                  <a16:creationId xmlns:a16="http://schemas.microsoft.com/office/drawing/2014/main" id="{3F6CD1FF-8281-AEAE-3FA2-CF6FC2E96FEC}"/>
                </a:ext>
              </a:extLst>
            </p:cNvPr>
            <p:cNvSpPr/>
            <p:nvPr/>
          </p:nvSpPr>
          <p:spPr>
            <a:xfrm>
              <a:off x="7281108"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3" name="Oval 402">
              <a:extLst>
                <a:ext uri="{FF2B5EF4-FFF2-40B4-BE49-F238E27FC236}">
                  <a16:creationId xmlns:a16="http://schemas.microsoft.com/office/drawing/2014/main" id="{C2FA8CE7-9717-3D65-D7D2-914C76456778}"/>
                </a:ext>
              </a:extLst>
            </p:cNvPr>
            <p:cNvSpPr/>
            <p:nvPr/>
          </p:nvSpPr>
          <p:spPr>
            <a:xfrm>
              <a:off x="7243008"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4" name="Oval 403">
              <a:extLst>
                <a:ext uri="{FF2B5EF4-FFF2-40B4-BE49-F238E27FC236}">
                  <a16:creationId xmlns:a16="http://schemas.microsoft.com/office/drawing/2014/main" id="{B167B70F-FE89-0CD0-B809-D8B85FD8837B}"/>
                </a:ext>
              </a:extLst>
            </p:cNvPr>
            <p:cNvSpPr/>
            <p:nvPr/>
          </p:nvSpPr>
          <p:spPr>
            <a:xfrm>
              <a:off x="7201733"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5" name="Oval 404">
              <a:extLst>
                <a:ext uri="{FF2B5EF4-FFF2-40B4-BE49-F238E27FC236}">
                  <a16:creationId xmlns:a16="http://schemas.microsoft.com/office/drawing/2014/main" id="{E487ADC0-37F0-0131-B4A2-692E5AB26BA6}"/>
                </a:ext>
              </a:extLst>
            </p:cNvPr>
            <p:cNvSpPr/>
            <p:nvPr/>
          </p:nvSpPr>
          <p:spPr>
            <a:xfrm>
              <a:off x="7160458"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6" name="Oval 405">
              <a:extLst>
                <a:ext uri="{FF2B5EF4-FFF2-40B4-BE49-F238E27FC236}">
                  <a16:creationId xmlns:a16="http://schemas.microsoft.com/office/drawing/2014/main" id="{ED4BE5C8-6103-D1E3-BB6E-364091EC0D2F}"/>
                </a:ext>
              </a:extLst>
            </p:cNvPr>
            <p:cNvSpPr/>
            <p:nvPr/>
          </p:nvSpPr>
          <p:spPr>
            <a:xfrm>
              <a:off x="7074733"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7" name="Oval 406">
              <a:extLst>
                <a:ext uri="{FF2B5EF4-FFF2-40B4-BE49-F238E27FC236}">
                  <a16:creationId xmlns:a16="http://schemas.microsoft.com/office/drawing/2014/main" id="{297D6CD1-4AE5-DD6F-3AB2-CE4B173F27EF}"/>
                </a:ext>
              </a:extLst>
            </p:cNvPr>
            <p:cNvSpPr/>
            <p:nvPr/>
          </p:nvSpPr>
          <p:spPr>
            <a:xfrm>
              <a:off x="7119183" y="4015296"/>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8" name="Oval 407">
              <a:extLst>
                <a:ext uri="{FF2B5EF4-FFF2-40B4-BE49-F238E27FC236}">
                  <a16:creationId xmlns:a16="http://schemas.microsoft.com/office/drawing/2014/main" id="{F8E373B0-9642-5885-153B-262AC8107949}"/>
                </a:ext>
              </a:extLst>
            </p:cNvPr>
            <p:cNvSpPr/>
            <p:nvPr/>
          </p:nvSpPr>
          <p:spPr>
            <a:xfrm>
              <a:off x="7020758"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 name="Oval 408">
              <a:extLst>
                <a:ext uri="{FF2B5EF4-FFF2-40B4-BE49-F238E27FC236}">
                  <a16:creationId xmlns:a16="http://schemas.microsoft.com/office/drawing/2014/main" id="{D54F18AF-5EA5-E3FC-D8DB-E80AA2A927EA}"/>
                </a:ext>
              </a:extLst>
            </p:cNvPr>
            <p:cNvSpPr/>
            <p:nvPr/>
          </p:nvSpPr>
          <p:spPr>
            <a:xfrm>
              <a:off x="7335083"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0" name="Oval 409">
              <a:extLst>
                <a:ext uri="{FF2B5EF4-FFF2-40B4-BE49-F238E27FC236}">
                  <a16:creationId xmlns:a16="http://schemas.microsoft.com/office/drawing/2014/main" id="{CCC393DB-5A57-E7A7-469A-196DAE3A40CB}"/>
                </a:ext>
              </a:extLst>
            </p:cNvPr>
            <p:cNvSpPr/>
            <p:nvPr/>
          </p:nvSpPr>
          <p:spPr>
            <a:xfrm>
              <a:off x="7300158"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1" name="Oval 410">
              <a:extLst>
                <a:ext uri="{FF2B5EF4-FFF2-40B4-BE49-F238E27FC236}">
                  <a16:creationId xmlns:a16="http://schemas.microsoft.com/office/drawing/2014/main" id="{DEEE22C1-FDC7-410E-4513-88AE60D1875C}"/>
                </a:ext>
              </a:extLst>
            </p:cNvPr>
            <p:cNvSpPr/>
            <p:nvPr/>
          </p:nvSpPr>
          <p:spPr>
            <a:xfrm>
              <a:off x="7258883"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2" name="Oval 411">
              <a:extLst>
                <a:ext uri="{FF2B5EF4-FFF2-40B4-BE49-F238E27FC236}">
                  <a16:creationId xmlns:a16="http://schemas.microsoft.com/office/drawing/2014/main" id="{852EA6E2-4260-7022-76A2-B88943883EF6}"/>
                </a:ext>
              </a:extLst>
            </p:cNvPr>
            <p:cNvSpPr/>
            <p:nvPr/>
          </p:nvSpPr>
          <p:spPr>
            <a:xfrm>
              <a:off x="7223958"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3" name="Oval 412">
              <a:extLst>
                <a:ext uri="{FF2B5EF4-FFF2-40B4-BE49-F238E27FC236}">
                  <a16:creationId xmlns:a16="http://schemas.microsoft.com/office/drawing/2014/main" id="{DBD638E6-4B6D-A5ED-B173-8B99B97F6EEE}"/>
                </a:ext>
              </a:extLst>
            </p:cNvPr>
            <p:cNvSpPr/>
            <p:nvPr/>
          </p:nvSpPr>
          <p:spPr>
            <a:xfrm>
              <a:off x="7185858"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4" name="Oval 413">
              <a:extLst>
                <a:ext uri="{FF2B5EF4-FFF2-40B4-BE49-F238E27FC236}">
                  <a16:creationId xmlns:a16="http://schemas.microsoft.com/office/drawing/2014/main" id="{8E3B6C29-20CF-7C8A-25D4-5A6E95896358}"/>
                </a:ext>
              </a:extLst>
            </p:cNvPr>
            <p:cNvSpPr/>
            <p:nvPr/>
          </p:nvSpPr>
          <p:spPr>
            <a:xfrm>
              <a:off x="7144583"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5" name="Oval 414">
              <a:extLst>
                <a:ext uri="{FF2B5EF4-FFF2-40B4-BE49-F238E27FC236}">
                  <a16:creationId xmlns:a16="http://schemas.microsoft.com/office/drawing/2014/main" id="{A5A47A3D-72B2-0D97-2F1E-A7CE00803E0C}"/>
                </a:ext>
              </a:extLst>
            </p:cNvPr>
            <p:cNvSpPr/>
            <p:nvPr/>
          </p:nvSpPr>
          <p:spPr>
            <a:xfrm>
              <a:off x="7062033"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6" name="Oval 415">
              <a:extLst>
                <a:ext uri="{FF2B5EF4-FFF2-40B4-BE49-F238E27FC236}">
                  <a16:creationId xmlns:a16="http://schemas.microsoft.com/office/drawing/2014/main" id="{B23DBC7F-ADEF-E274-167F-58C1DBDE7BD8}"/>
                </a:ext>
              </a:extLst>
            </p:cNvPr>
            <p:cNvSpPr/>
            <p:nvPr/>
          </p:nvSpPr>
          <p:spPr>
            <a:xfrm>
              <a:off x="7103308" y="4469321"/>
              <a:ext cx="54000" cy="54000"/>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2" name="Straight Connector 341">
              <a:extLst>
                <a:ext uri="{FF2B5EF4-FFF2-40B4-BE49-F238E27FC236}">
                  <a16:creationId xmlns:a16="http://schemas.microsoft.com/office/drawing/2014/main" id="{A06B01B7-9D21-2106-5E41-00A394CF72ED}"/>
                </a:ext>
              </a:extLst>
            </p:cNvPr>
            <p:cNvCxnSpPr>
              <a:cxnSpLocks/>
            </p:cNvCxnSpPr>
            <p:nvPr/>
          </p:nvCxnSpPr>
          <p:spPr>
            <a:xfrm>
              <a:off x="6537524" y="4493557"/>
              <a:ext cx="53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8" name="Triangle 347">
              <a:extLst>
                <a:ext uri="{FF2B5EF4-FFF2-40B4-BE49-F238E27FC236}">
                  <a16:creationId xmlns:a16="http://schemas.microsoft.com/office/drawing/2014/main" id="{48C92067-96D7-6B7D-F43B-AC9C64E898E7}"/>
                </a:ext>
              </a:extLst>
            </p:cNvPr>
            <p:cNvSpPr/>
            <p:nvPr/>
          </p:nvSpPr>
          <p:spPr>
            <a:xfrm>
              <a:off x="7174558" y="4417630"/>
              <a:ext cx="71809" cy="61904"/>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71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0836-C4B5-8CEC-242D-21A1651F687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578CD5D-F617-6BD3-DBF7-AAC9C3DD960F}"/>
              </a:ext>
            </a:extLst>
          </p:cNvPr>
          <p:cNvSpPr>
            <a:spLocks noGrp="1"/>
          </p:cNvSpPr>
          <p:nvPr>
            <p:ph sz="quarter" idx="12"/>
          </p:nvPr>
        </p:nvSpPr>
        <p:spPr>
          <a:xfrm>
            <a:off x="620713" y="980728"/>
            <a:ext cx="10963275" cy="4968552"/>
          </a:xfrm>
        </p:spPr>
        <p:txBody>
          <a:bodyPr>
            <a:normAutofit fontScale="77500" lnSpcReduction="20000"/>
          </a:bodyPr>
          <a:lstStyle/>
          <a:p>
            <a:pPr marL="0" indent="0">
              <a:lnSpc>
                <a:spcPct val="120000"/>
              </a:lnSpc>
              <a:buNone/>
            </a:pPr>
            <a:r>
              <a:rPr lang="en-GB" sz="2600" b="1" dirty="0">
                <a:solidFill>
                  <a:schemeClr val="accent1"/>
                </a:solidFill>
              </a:rPr>
              <a:t>EORTC IL46/Q168</a:t>
            </a:r>
            <a:r>
              <a:rPr lang="en-GB" sz="2600" b="1" baseline="30000" dirty="0">
                <a:solidFill>
                  <a:schemeClr val="accent1"/>
                </a:solidFill>
              </a:rPr>
              <a:t>a</a:t>
            </a:r>
            <a:r>
              <a:rPr lang="en-GB" sz="2600" b="1" dirty="0">
                <a:solidFill>
                  <a:schemeClr val="accent1"/>
                </a:solidFill>
              </a:rPr>
              <a:t>: Extent troubled with side effects of treatment:</a:t>
            </a:r>
          </a:p>
          <a:p>
            <a:pPr>
              <a:lnSpc>
                <a:spcPct val="120000"/>
              </a:lnSpc>
              <a:spcBef>
                <a:spcPts val="600"/>
              </a:spcBef>
            </a:pPr>
            <a:r>
              <a:rPr lang="en-GB" dirty="0"/>
              <a:t>There was low side effect </a:t>
            </a:r>
            <a:r>
              <a:rPr lang="en-US" dirty="0"/>
              <a:t>burden; at any post-baseline timepoint a maximum of 8.4% of patients [n=6] </a:t>
            </a:r>
            <a:br>
              <a:rPr lang="en-US" dirty="0"/>
            </a:br>
            <a:r>
              <a:rPr lang="en-US" dirty="0"/>
              <a:t>reported being troubled with side-effects of treatment ‘Quite a bit’ or ‘Very much’</a:t>
            </a:r>
          </a:p>
          <a:p>
            <a:pPr>
              <a:lnSpc>
                <a:spcPct val="120000"/>
              </a:lnSpc>
            </a:pPr>
            <a:r>
              <a:rPr lang="en-US" dirty="0"/>
              <a:t>Vast majority reported being ‘Not at all/A little’ troubled</a:t>
            </a:r>
          </a:p>
          <a:p>
            <a:pPr marL="0" indent="0">
              <a:lnSpc>
                <a:spcPct val="120000"/>
              </a:lnSpc>
              <a:spcBef>
                <a:spcPts val="1800"/>
              </a:spcBef>
              <a:buNone/>
            </a:pPr>
            <a:r>
              <a:rPr lang="en-US" sz="2600" b="1" dirty="0">
                <a:solidFill>
                  <a:schemeClr val="accent1"/>
                </a:solidFill>
              </a:rPr>
              <a:t>PRO-CTCAE: Patient reported symptomatic AEs:</a:t>
            </a:r>
          </a:p>
          <a:p>
            <a:pPr>
              <a:lnSpc>
                <a:spcPct val="120000"/>
              </a:lnSpc>
              <a:spcBef>
                <a:spcPts val="600"/>
              </a:spcBef>
            </a:pPr>
            <a:r>
              <a:rPr lang="en-GB" dirty="0"/>
              <a:t>Very little symptomology for most symptoms (~78% ‘None’/’Never’/’Not at All’ at cycle 5, 1.4% (n=1) </a:t>
            </a:r>
            <a:br>
              <a:rPr lang="en-GB" dirty="0"/>
            </a:br>
            <a:r>
              <a:rPr lang="en-GB" dirty="0"/>
              <a:t>reporting either of the two worst responses</a:t>
            </a:r>
          </a:p>
          <a:p>
            <a:pPr>
              <a:lnSpc>
                <a:spcPct val="120000"/>
              </a:lnSpc>
            </a:pPr>
            <a:r>
              <a:rPr lang="en-GB" b="1" dirty="0"/>
              <a:t>Diarrhea frequency: </a:t>
            </a:r>
          </a:p>
          <a:p>
            <a:pPr lvl="1">
              <a:lnSpc>
                <a:spcPct val="120000"/>
              </a:lnSpc>
            </a:pPr>
            <a:r>
              <a:rPr lang="en-GB" dirty="0"/>
              <a:t>33.8–49.3% ‘Never’ post baseline (64.8% at baseline)</a:t>
            </a:r>
          </a:p>
          <a:p>
            <a:pPr lvl="1">
              <a:lnSpc>
                <a:spcPct val="120000"/>
              </a:lnSpc>
            </a:pPr>
            <a:r>
              <a:rPr lang="en-GB" dirty="0"/>
              <a:t>Most patients with symptoms reported ‘Rarely’/’Occasionally’</a:t>
            </a:r>
          </a:p>
          <a:p>
            <a:pPr lvl="1">
              <a:lnSpc>
                <a:spcPct val="120000"/>
              </a:lnSpc>
            </a:pPr>
            <a:r>
              <a:rPr lang="en-GB" dirty="0"/>
              <a:t>Maximum 15.5% (n=11) ‘Frequently’/’Almost Constantly’ at any one timepoint</a:t>
            </a:r>
          </a:p>
          <a:p>
            <a:pPr>
              <a:lnSpc>
                <a:spcPct val="120000"/>
              </a:lnSpc>
            </a:pPr>
            <a:r>
              <a:rPr lang="en-GB" b="1" noProof="0" dirty="0"/>
              <a:t>Skin-related AEs:</a:t>
            </a:r>
          </a:p>
          <a:p>
            <a:pPr lvl="1">
              <a:lnSpc>
                <a:spcPct val="120000"/>
              </a:lnSpc>
            </a:pPr>
            <a:r>
              <a:rPr lang="en-GB" dirty="0"/>
              <a:t>50% and 60% of patients reported ‘None’ for skin dryness and itching severity at any timepoint, </a:t>
            </a:r>
            <a:br>
              <a:rPr lang="en-GB" dirty="0"/>
            </a:br>
            <a:r>
              <a:rPr lang="en-GB" dirty="0"/>
              <a:t>maximum of 5.2% (n=4) ‘Severe’/’Very Severe’</a:t>
            </a:r>
          </a:p>
          <a:p>
            <a:pPr>
              <a:lnSpc>
                <a:spcPct val="120000"/>
              </a:lnSpc>
            </a:pPr>
            <a:r>
              <a:rPr lang="en-GB" noProof="0" dirty="0"/>
              <a:t>Patient</a:t>
            </a:r>
            <a:r>
              <a:rPr lang="en-GB" dirty="0"/>
              <a:t>-reported symptomatic AEs in line with the known safety profile of zongertinib</a:t>
            </a:r>
            <a:endParaRPr lang="en-GB" noProof="0" dirty="0"/>
          </a:p>
          <a:p>
            <a:pPr>
              <a:lnSpc>
                <a:spcPct val="120000"/>
              </a:lnSpc>
            </a:pPr>
            <a:endParaRPr lang="en-GB" noProof="0" dirty="0"/>
          </a:p>
          <a:p>
            <a:pPr>
              <a:lnSpc>
                <a:spcPct val="120000"/>
              </a:lnSpc>
            </a:pPr>
            <a:endParaRPr lang="en-GB" noProof="0" dirty="0"/>
          </a:p>
          <a:p>
            <a:pPr>
              <a:lnSpc>
                <a:spcPct val="120000"/>
              </a:lnSpc>
            </a:pPr>
            <a:endParaRPr lang="en-GB" noProof="0" dirty="0"/>
          </a:p>
        </p:txBody>
      </p:sp>
      <p:sp>
        <p:nvSpPr>
          <p:cNvPr id="6" name="Title 5">
            <a:extLst>
              <a:ext uri="{FF2B5EF4-FFF2-40B4-BE49-F238E27FC236}">
                <a16:creationId xmlns:a16="http://schemas.microsoft.com/office/drawing/2014/main" id="{4410B4C4-9F6E-E9FD-0A9D-D68723D4D8CE}"/>
              </a:ext>
            </a:extLst>
          </p:cNvPr>
          <p:cNvSpPr>
            <a:spLocks noGrp="1"/>
          </p:cNvSpPr>
          <p:nvPr>
            <p:ph type="title"/>
          </p:nvPr>
        </p:nvSpPr>
        <p:spPr>
          <a:xfrm>
            <a:off x="619201" y="259200"/>
            <a:ext cx="10963199" cy="864000"/>
          </a:xfrm>
        </p:spPr>
        <p:txBody>
          <a:bodyPr/>
          <a:lstStyle/>
          <a:p>
            <a:r>
              <a:rPr lang="en-GB" noProof="0" dirty="0"/>
              <a:t>Beamion Lung-1 (PRO): safety results</a:t>
            </a:r>
          </a:p>
        </p:txBody>
      </p:sp>
      <p:sp>
        <p:nvSpPr>
          <p:cNvPr id="8" name="Content Placeholder 7">
            <a:extLst>
              <a:ext uri="{FF2B5EF4-FFF2-40B4-BE49-F238E27FC236}">
                <a16:creationId xmlns:a16="http://schemas.microsoft.com/office/drawing/2014/main" id="{6372154B-3C62-7DE7-FAB0-3705192B0AEA}"/>
              </a:ext>
            </a:extLst>
          </p:cNvPr>
          <p:cNvSpPr>
            <a:spLocks noGrp="1"/>
          </p:cNvSpPr>
          <p:nvPr>
            <p:ph sz="quarter" idx="15"/>
          </p:nvPr>
        </p:nvSpPr>
        <p:spPr>
          <a:xfrm>
            <a:off x="620183" y="6356351"/>
            <a:ext cx="10180339" cy="365125"/>
          </a:xfrm>
        </p:spPr>
        <p:txBody>
          <a:bodyPr anchor="b" anchorCtr="0"/>
          <a:lstStyle/>
          <a:p>
            <a:r>
              <a:rPr lang="en-GB" sz="1100" baseline="30000" dirty="0">
                <a:solidFill>
                  <a:schemeClr val="tx2"/>
                </a:solidFill>
              </a:rPr>
              <a:t>a</a:t>
            </a:r>
            <a:r>
              <a:rPr lang="en-GB" sz="1100" dirty="0">
                <a:solidFill>
                  <a:schemeClr val="tx2"/>
                </a:solidFill>
              </a:rPr>
              <a:t> IL46/Q168: EORTC item library question (assessing overall treatment-related side-effect burden)</a:t>
            </a:r>
          </a:p>
          <a:p>
            <a:r>
              <a:rPr lang="en-GB" sz="1100" dirty="0">
                <a:solidFill>
                  <a:schemeClr val="tx2"/>
                </a:solidFill>
              </a:rPr>
              <a:t>AE, adverse event; CTCAE, Common Terminology Criteria for Adverse Events; EORTC, European Organisation for Research and Treatment of Cancer; </a:t>
            </a:r>
            <a:br>
              <a:rPr lang="en-GB" sz="1100" dirty="0">
                <a:solidFill>
                  <a:schemeClr val="tx2"/>
                </a:solidFill>
                <a:highlight>
                  <a:srgbClr val="FFFF00"/>
                </a:highlight>
              </a:rPr>
            </a:br>
            <a:r>
              <a:rPr lang="en-GB" sz="1100" dirty="0">
                <a:solidFill>
                  <a:schemeClr val="tx2"/>
                </a:solidFill>
              </a:rPr>
              <a:t>PRO, patient-reported outcome</a:t>
            </a:r>
          </a:p>
          <a:p>
            <a:r>
              <a:rPr lang="en-GB" sz="1100" dirty="0">
                <a:solidFill>
                  <a:schemeClr val="tx2"/>
                </a:solidFill>
              </a:rPr>
              <a:t>Sabari JK, et al. J Clin Oncol. 2026;44(suppl 16). Abstr 8616 (ASCO 2026, Poster presentation)</a:t>
            </a:r>
            <a:endParaRPr lang="en-GB" sz="1100" noProof="0" dirty="0">
              <a:solidFill>
                <a:schemeClr val="tx2"/>
              </a:solidFill>
            </a:endParaRPr>
          </a:p>
        </p:txBody>
      </p:sp>
      <p:sp>
        <p:nvSpPr>
          <p:cNvPr id="2" name="Slide Number Placeholder 1">
            <a:extLst>
              <a:ext uri="{FF2B5EF4-FFF2-40B4-BE49-F238E27FC236}">
                <a16:creationId xmlns:a16="http://schemas.microsoft.com/office/drawing/2014/main" id="{252DB7D6-65F4-9E9F-D90B-6F14985A3D9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dirty="0"/>
          </a:p>
        </p:txBody>
      </p:sp>
    </p:spTree>
    <p:extLst>
      <p:ext uri="{BB962C8B-B14F-4D97-AF65-F5344CB8AC3E}">
        <p14:creationId xmlns:p14="http://schemas.microsoft.com/office/powerpoint/2010/main" val="16192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425600"/>
            <a:ext cx="10963200" cy="4525200"/>
          </a:xfrm>
        </p:spPr>
        <p:txBody>
          <a:bodyPr>
            <a:noAutofit/>
          </a:bodyPr>
          <a:lstStyle/>
          <a:p>
            <a:r>
              <a:rPr lang="en-GB" dirty="0"/>
              <a:t>High proportions of patients reported experiencing a meaningful improvement of NSCLC-related symptoms, or sustained low symptom burden, with meaningfully improved or preserved physical functioning while receiving first-line zongertinib for advanced </a:t>
            </a:r>
            <a:br>
              <a:rPr lang="en-GB" dirty="0"/>
            </a:br>
            <a:r>
              <a:rPr lang="en-GB" i="1" dirty="0"/>
              <a:t>HER2</a:t>
            </a:r>
            <a:r>
              <a:rPr lang="en-GB" dirty="0"/>
              <a:t>-mutant NSCLC</a:t>
            </a:r>
          </a:p>
          <a:p>
            <a:r>
              <a:rPr lang="en-GB" noProof="0" dirty="0"/>
              <a:t>Benefits emerged rapidly (within 1 week</a:t>
            </a:r>
            <a:r>
              <a:rPr lang="en-GB" dirty="0"/>
              <a:t> of treatment) and were maintained throughout </a:t>
            </a:r>
            <a:br>
              <a:rPr lang="en-GB" dirty="0"/>
            </a:br>
            <a:r>
              <a:rPr lang="en-GB" dirty="0"/>
              <a:t>PRO follow-up</a:t>
            </a:r>
          </a:p>
          <a:p>
            <a:r>
              <a:rPr lang="en-GB" noProof="0" dirty="0"/>
              <a:t>Zo</a:t>
            </a:r>
            <a:r>
              <a:rPr lang="en-GB" dirty="0"/>
              <a:t>ngertinib was well tolerated, with patients reporting being minimally troubled by side effects of their treatment and low rates of patient reported symptomatic adverse events</a:t>
            </a:r>
            <a:endParaRPr lang="en-GB" noProof="0" dirty="0"/>
          </a:p>
          <a:p>
            <a:endParaRPr lang="en-GB" noProof="0" dirty="0"/>
          </a:p>
          <a:p>
            <a:endParaRPr lang="en-GB" noProof="0" dirty="0"/>
          </a:p>
          <a:p>
            <a:endParaRPr lang="en-GB" noProof="0" dirty="0"/>
          </a:p>
          <a:p>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 Lung-1 (PRO):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NSCLC, non-small cell lung cancer; PRO, patient reported outcomes</a:t>
            </a:r>
          </a:p>
          <a:p>
            <a:r>
              <a:rPr lang="en-GB" dirty="0">
                <a:solidFill>
                  <a:schemeClr val="tx2"/>
                </a:solidFill>
              </a:rPr>
              <a:t>Sabari JK, et al. J Clin Oncol. 2026;44(suppl 16). Abstr 8616 (ASCO 2026, Poster presentation)</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sp>
        <p:nvSpPr>
          <p:cNvPr id="4" name="TextBox 3">
            <a:extLst>
              <a:ext uri="{FF2B5EF4-FFF2-40B4-BE49-F238E27FC236}">
                <a16:creationId xmlns:a16="http://schemas.microsoft.com/office/drawing/2014/main" id="{99CD21E0-7C45-93D4-D5AE-40F1D507681B}"/>
              </a:ext>
            </a:extLst>
          </p:cNvPr>
          <p:cNvSpPr txBox="1"/>
          <p:nvPr/>
        </p:nvSpPr>
        <p:spPr>
          <a:xfrm>
            <a:off x="783756" y="4597812"/>
            <a:ext cx="10624487" cy="1479993"/>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a:spcBef>
                <a:spcPts val="1200"/>
              </a:spcBef>
            </a:pPr>
            <a:r>
              <a:rPr lang="en-GB" dirty="0">
                <a:latin typeface="Arial" panose="020B0604020202020204" pitchFamily="34" charset="0"/>
                <a:cs typeface="Arial" panose="020B0604020202020204" pitchFamily="34" charset="0"/>
              </a:rPr>
              <a:t>First-line zongertinib is associated with early and durable improvements in symptoms and physical functioning, with minimal patient-reported treatment burden, reinforcing its favourable benefit–risk profile in </a:t>
            </a:r>
            <a:r>
              <a:rPr lang="en-GB" i="1" dirty="0">
                <a:latin typeface="Arial" panose="020B0604020202020204" pitchFamily="34" charset="0"/>
                <a:cs typeface="Arial" panose="020B0604020202020204" pitchFamily="34" charset="0"/>
              </a:rPr>
              <a:t>HER2</a:t>
            </a:r>
            <a:r>
              <a:rPr lang="en-GB" dirty="0">
                <a:latin typeface="Arial" panose="020B0604020202020204" pitchFamily="34" charset="0"/>
                <a:cs typeface="Arial" panose="020B0604020202020204" pitchFamily="34" charset="0"/>
              </a:rPr>
              <a:t>-mutant NSCLC</a:t>
            </a:r>
            <a:endParaRPr lang="en-GB"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96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E336-E780-4398-5C4C-07B10A65DA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AD5E7E-831C-C828-EA3E-A792FCF9B703}"/>
              </a:ext>
            </a:extLst>
          </p:cNvPr>
          <p:cNvSpPr>
            <a:spLocks noGrp="1"/>
          </p:cNvSpPr>
          <p:nvPr>
            <p:ph type="title"/>
          </p:nvPr>
        </p:nvSpPr>
        <p:spPr/>
        <p:txBody>
          <a:bodyPr>
            <a:normAutofit/>
          </a:bodyPr>
          <a:lstStyle/>
          <a:p>
            <a:r>
              <a:rPr lang="en-GB" dirty="0"/>
              <a:t>Beamion LUNG-3: Zongertinib in resectable </a:t>
            </a:r>
            <a:r>
              <a:rPr lang="en-GB" i="1" dirty="0"/>
              <a:t>HER2</a:t>
            </a:r>
            <a:r>
              <a:rPr lang="en-GB" dirty="0"/>
              <a:t>-mutant NSCLC</a:t>
            </a:r>
            <a:endParaRPr lang="en-GB" noProof="0" dirty="0"/>
          </a:p>
        </p:txBody>
      </p:sp>
      <p:sp>
        <p:nvSpPr>
          <p:cNvPr id="7" name="Subtitle 6">
            <a:extLst>
              <a:ext uri="{FF2B5EF4-FFF2-40B4-BE49-F238E27FC236}">
                <a16:creationId xmlns:a16="http://schemas.microsoft.com/office/drawing/2014/main" id="{C21E1B47-D4AD-C14A-F9B0-FE90F3090E31}"/>
              </a:ext>
            </a:extLst>
          </p:cNvPr>
          <p:cNvSpPr>
            <a:spLocks noGrp="1"/>
          </p:cNvSpPr>
          <p:nvPr>
            <p:ph type="subTitle" idx="1"/>
          </p:nvPr>
        </p:nvSpPr>
        <p:spPr/>
        <p:txBody>
          <a:bodyPr/>
          <a:lstStyle/>
          <a:p>
            <a:r>
              <a:rPr lang="en-GB" b="1" dirty="0"/>
              <a:t>Cummings A, et al.  Abstract TPS8129, ASCO 2026</a:t>
            </a:r>
            <a:endParaRPr lang="en-GB" sz="1800"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2639158-CF5A-B6C3-40E8-262589E4DDBD}"/>
              </a:ext>
            </a:extLst>
          </p:cNvPr>
          <p:cNvSpPr>
            <a:spLocks noGrp="1"/>
          </p:cNvSpPr>
          <p:nvPr>
            <p:ph type="sldNum" sz="quarter" idx="4"/>
          </p:nvPr>
        </p:nvSpPr>
        <p:spPr/>
        <p:txBody>
          <a:bodyPr/>
          <a:lstStyle/>
          <a:p>
            <a:fld id="{FCE43C0F-8A7B-3A4B-9DB5-B3472E36E833}" type="slidenum">
              <a:rPr lang="en-GB" noProof="0" smtClean="0"/>
              <a:pPr/>
              <a:t>17</a:t>
            </a:fld>
            <a:endParaRPr lang="en-GB" noProof="0" dirty="0"/>
          </a:p>
        </p:txBody>
      </p:sp>
      <p:sp>
        <p:nvSpPr>
          <p:cNvPr id="8" name="Content Placeholder 7">
            <a:extLst>
              <a:ext uri="{FF2B5EF4-FFF2-40B4-BE49-F238E27FC236}">
                <a16:creationId xmlns:a16="http://schemas.microsoft.com/office/drawing/2014/main" id="{61E21B67-3F8F-D4ED-2AF4-579BF78F9E53}"/>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4849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32603"/>
            <a:ext cx="11163919" cy="1659437"/>
          </a:xfrm>
        </p:spPr>
        <p:txBody>
          <a:bodyPr>
            <a:noAutofit/>
          </a:bodyPr>
          <a:lstStyle/>
          <a:p>
            <a:r>
              <a:rPr lang="en-GB" sz="1600" b="1" spc="-20" noProof="0" dirty="0">
                <a:solidFill>
                  <a:schemeClr val="accent1"/>
                </a:solidFill>
              </a:rPr>
              <a:t>Zongertinib, a novel HER2-specific TKI</a:t>
            </a:r>
            <a:r>
              <a:rPr lang="en-GB" sz="1600" spc="-20" noProof="0" dirty="0"/>
              <a:t>, binds selectively and covalently to the HER2 tyrosine kinase domain while sparing wild-type </a:t>
            </a:r>
            <a:r>
              <a:rPr lang="en-GB" sz="1600" spc="-20" noProof="0" dirty="0">
                <a:solidFill>
                  <a:schemeClr val="tx2"/>
                </a:solidFill>
              </a:rPr>
              <a:t>EGFR</a:t>
            </a:r>
            <a:r>
              <a:rPr lang="en-GB" sz="1600" spc="-20" baseline="30000" noProof="0" dirty="0">
                <a:solidFill>
                  <a:schemeClr val="tx2"/>
                </a:solidFill>
              </a:rPr>
              <a:t>1</a:t>
            </a:r>
            <a:r>
              <a:rPr lang="en-GB" sz="1600" spc="-20" noProof="0" dirty="0">
                <a:solidFill>
                  <a:schemeClr val="tx2"/>
                </a:solidFill>
              </a:rPr>
              <a:t> and limiting EGFR-related adverse events.</a:t>
            </a:r>
            <a:r>
              <a:rPr lang="en-GB" sz="1600" spc="-20" baseline="30000" dirty="0">
                <a:solidFill>
                  <a:schemeClr val="tx2"/>
                </a:solidFill>
              </a:rPr>
              <a:t>2</a:t>
            </a:r>
            <a:r>
              <a:rPr lang="en-GB" sz="1600" spc="-20" baseline="30000" noProof="0" dirty="0">
                <a:solidFill>
                  <a:schemeClr val="tx2"/>
                </a:solidFill>
              </a:rPr>
              <a:t> </a:t>
            </a:r>
            <a:r>
              <a:rPr lang="en-GB" sz="1600" spc="-20" dirty="0">
                <a:solidFill>
                  <a:schemeClr val="tx2"/>
                </a:solidFill>
              </a:rPr>
              <a:t>Based on the findings </a:t>
            </a:r>
            <a:r>
              <a:rPr lang="en-GB" sz="1600" spc="-20" dirty="0"/>
              <a:t>of the recent Beamion LUNG‑1 </a:t>
            </a:r>
            <a:r>
              <a:rPr lang="en-GB" sz="1600" spc="-20" dirty="0">
                <a:solidFill>
                  <a:schemeClr val="tx2"/>
                </a:solidFill>
              </a:rPr>
              <a:t>study,</a:t>
            </a:r>
            <a:r>
              <a:rPr lang="en-GB" sz="1600" spc="-20" baseline="30000" dirty="0">
                <a:solidFill>
                  <a:schemeClr val="tx2"/>
                </a:solidFill>
              </a:rPr>
              <a:t>3</a:t>
            </a:r>
            <a:r>
              <a:rPr lang="en-GB" sz="1600" spc="-20" dirty="0">
                <a:solidFill>
                  <a:schemeClr val="tx2"/>
                </a:solidFill>
              </a:rPr>
              <a:t> zongertinib was granted accelerated approval by the FDA for patients with advanced </a:t>
            </a:r>
            <a:r>
              <a:rPr lang="en-GB" sz="1600" i="1" spc="-20" dirty="0">
                <a:solidFill>
                  <a:schemeClr val="tx2"/>
                </a:solidFill>
              </a:rPr>
              <a:t>HER2</a:t>
            </a:r>
            <a:r>
              <a:rPr lang="en-GB" sz="1600" spc="-20" dirty="0">
                <a:solidFill>
                  <a:schemeClr val="tx2"/>
                </a:solidFill>
              </a:rPr>
              <a:t>-mutant NSCLC</a:t>
            </a:r>
            <a:r>
              <a:rPr lang="en-GB" sz="1600" spc="-20" baseline="30000" dirty="0">
                <a:solidFill>
                  <a:schemeClr val="tx2"/>
                </a:solidFill>
              </a:rPr>
              <a:t>4</a:t>
            </a:r>
          </a:p>
          <a:p>
            <a:r>
              <a:rPr lang="en-GB" sz="1600" b="1" spc="-20" dirty="0">
                <a:solidFill>
                  <a:schemeClr val="accent1"/>
                </a:solidFill>
              </a:rPr>
              <a:t>Beamion LUNG-3 (NCT07195695)</a:t>
            </a:r>
            <a:r>
              <a:rPr lang="en-GB" sz="1600" b="1" spc="-20" baseline="30000" dirty="0">
                <a:solidFill>
                  <a:schemeClr val="accent1"/>
                </a:solidFill>
              </a:rPr>
              <a:t>5</a:t>
            </a:r>
            <a:r>
              <a:rPr lang="en-GB" sz="1600" b="1" spc="-20" dirty="0">
                <a:solidFill>
                  <a:schemeClr val="accent1"/>
                </a:solidFill>
              </a:rPr>
              <a:t> </a:t>
            </a:r>
            <a:r>
              <a:rPr lang="en-GB" sz="1600" spc="-20" dirty="0"/>
              <a:t>is a global, open-label, randomised, controlled, parallel-group, multicentre, multiregional, phase 3 trial investigating the efficacy and safety of adjuvant zongertinib compared with physician’s </a:t>
            </a:r>
            <a:br>
              <a:rPr lang="en-GB" sz="1600" spc="-20" dirty="0"/>
            </a:br>
            <a:r>
              <a:rPr lang="en-GB" sz="1600" spc="-20" dirty="0"/>
              <a:t>choice standard of care in patients with resectable, Stage II-IIIB </a:t>
            </a:r>
            <a:r>
              <a:rPr lang="en-GB" sz="1600" i="1" spc="-20" dirty="0"/>
              <a:t>HER2</a:t>
            </a:r>
            <a:r>
              <a:rPr lang="en-GB" sz="1600" spc="-20" dirty="0"/>
              <a:t>-mutant NSCLC. </a:t>
            </a:r>
            <a:r>
              <a:rPr lang="en-GB" sz="1600" spc="-20" noProof="0" dirty="0"/>
              <a:t>The trial is ongoing at </a:t>
            </a:r>
            <a:br>
              <a:rPr lang="en-GB" sz="1600" spc="-20" noProof="0" dirty="0"/>
            </a:br>
            <a:r>
              <a:rPr lang="en-GB" sz="1600" spc="-20" noProof="0" dirty="0"/>
              <a:t>~200 sites in 32 countries</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 LUNG-3: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588385" cy="365125"/>
          </a:xfrm>
        </p:spPr>
        <p:txBody>
          <a:bodyPr anchor="b" anchorCtr="0"/>
          <a:lstStyle/>
          <a:p>
            <a:pPr>
              <a:spcBef>
                <a:spcPts val="200"/>
              </a:spcBef>
            </a:pPr>
            <a:r>
              <a:rPr lang="en-GB" sz="1000" noProof="0" dirty="0">
                <a:solidFill>
                  <a:schemeClr val="tx2"/>
                </a:solidFill>
              </a:rPr>
              <a:t>AE, adverse event; DFS, disease-free survival; durva, durvalumab; ECOG PS, </a:t>
            </a:r>
            <a:r>
              <a:rPr lang="en-GB" sz="1000" dirty="0">
                <a:solidFill>
                  <a:schemeClr val="tx2"/>
                </a:solidFill>
              </a:rPr>
              <a:t>Eastern Cooperative Oncology Group performance status; FDA, Food and Drug Administration; </a:t>
            </a:r>
            <a:r>
              <a:rPr lang="en-GB" sz="1000" noProof="0" dirty="0">
                <a:solidFill>
                  <a:schemeClr val="tx2"/>
                </a:solidFill>
              </a:rPr>
              <a:t>INV, investigator assessment; IO, immunotherapy; NIVO, nivolumab; NSCLC, non-small cell lung cancer; OS, overall survival; pembro, pembrolizumab; PK, pharmacokinetics; PRO, patient-reported outcome; Pt‑CT, platinum-based chemotherapy; R, randomisation; SoC, standard </a:t>
            </a:r>
            <a:r>
              <a:rPr lang="en-GB" sz="1000" dirty="0">
                <a:solidFill>
                  <a:schemeClr val="tx2"/>
                </a:solidFill>
              </a:rPr>
              <a:t>of care; </a:t>
            </a:r>
            <a:r>
              <a:rPr lang="en-GB" sz="1000" noProof="0" dirty="0">
                <a:solidFill>
                  <a:schemeClr val="tx2"/>
                </a:solidFill>
              </a:rPr>
              <a:t>TKI, tyrosine kinase inhibitor</a:t>
            </a:r>
          </a:p>
          <a:p>
            <a:pPr>
              <a:spcBef>
                <a:spcPts val="200"/>
              </a:spcBef>
            </a:pPr>
            <a:r>
              <a:rPr lang="en-GB" sz="1000" dirty="0">
                <a:solidFill>
                  <a:schemeClr val="tx2"/>
                </a:solidFill>
              </a:rPr>
              <a:t>1. Heymach JV, et al. Clin Lung Cancer. 2023;24:e65-e68; 2. Wilding B, et al. Cancer Discov. 2024;15:119-138; 3. Heymach JV, et al. N Engl J Med. 2025;392:2321-33; 4. US FDA. FDA grants accelerated approval to zongertinib for non-squamous NSCLC with HER2 TKD activating mutations. Available </a:t>
            </a:r>
            <a:r>
              <a:rPr lang="en-GB" sz="1000" dirty="0">
                <a:solidFill>
                  <a:schemeClr val="tx2"/>
                </a:solidFill>
                <a:hlinkClick r:id="rId3">
                  <a:extLst>
                    <a:ext uri="{A12FA001-AC4F-418D-AE19-62706E023703}">
                      <ahyp:hlinkClr xmlns:ahyp="http://schemas.microsoft.com/office/drawing/2018/hyperlinkcolor" val="tx"/>
                    </a:ext>
                  </a:extLst>
                </a:hlinkClick>
              </a:rPr>
              <a:t>here</a:t>
            </a:r>
            <a:r>
              <a:rPr lang="en-GB" sz="1000" dirty="0">
                <a:solidFill>
                  <a:schemeClr val="tx2"/>
                </a:solidFill>
              </a:rPr>
              <a:t> (accessed June 3, 2026). 5. Cummings A, et al. J Clin Oncol. 2026;44(suppl 16). Abstr TPS8129 (ASCO 2026, Poster presentation)</a:t>
            </a:r>
            <a:endParaRPr lang="en-GB" sz="1000"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D59B44F-AFEF-EE7D-E527-3CC69ABED705}"/>
              </a:ext>
            </a:extLst>
          </p:cNvPr>
          <p:cNvSpPr txBox="1"/>
          <p:nvPr/>
        </p:nvSpPr>
        <p:spPr>
          <a:xfrm>
            <a:off x="4583832" y="5058878"/>
            <a:ext cx="6264696" cy="707886"/>
          </a:xfrm>
          <a:prstGeom prst="rect">
            <a:avLst/>
          </a:prstGeom>
          <a:solidFill>
            <a:schemeClr val="bg1"/>
          </a:solidFill>
          <a:ln>
            <a:solidFill>
              <a:schemeClr val="tx1"/>
            </a:solidFill>
          </a:ln>
        </p:spPr>
        <p:txBody>
          <a:bodyPr wrap="square" rtlCol="0">
            <a:spAutoFit/>
          </a:bodyPr>
          <a:lstStyle/>
          <a:p>
            <a:pPr marL="184150" indent="-184150">
              <a:buClr>
                <a:schemeClr val="accent1"/>
              </a:buClr>
              <a:buFont typeface="Arial" panose="020B0604020202020204" pitchFamily="34" charset="0"/>
              <a:buChar char="•"/>
            </a:pPr>
            <a:r>
              <a:rPr lang="en-GB" sz="1000" dirty="0">
                <a:latin typeface="Arial" panose="020B0604020202020204" pitchFamily="34" charset="0"/>
                <a:ea typeface="Aileron" charset="0"/>
                <a:cs typeface="Arial" panose="020B0604020202020204" pitchFamily="34" charset="0"/>
              </a:rPr>
              <a:t>Zongertinib self-administered in 6-week cycles in Cycles 1-10 and 12-week cycles in Cycles 11-18</a:t>
            </a:r>
          </a:p>
          <a:p>
            <a:pPr marL="184150" indent="-184150">
              <a:buClr>
                <a:schemeClr val="accent1"/>
              </a:buClr>
              <a:buFont typeface="Arial" panose="020B0604020202020204" pitchFamily="34" charset="0"/>
              <a:buChar char="•"/>
            </a:pPr>
            <a:r>
              <a:rPr lang="en-GB" sz="1000" dirty="0">
                <a:latin typeface="Arial" panose="020B0604020202020204" pitchFamily="34" charset="0"/>
                <a:ea typeface="Aileron" charset="0"/>
                <a:cs typeface="Arial" panose="020B0604020202020204" pitchFamily="34" charset="0"/>
              </a:rPr>
              <a:t>Physician’s SoC determined by prior treatment: </a:t>
            </a:r>
          </a:p>
          <a:p>
            <a:pPr marL="446088" lvl="1" indent="-134938">
              <a:buClr>
                <a:schemeClr val="accent1"/>
              </a:buClr>
              <a:buFont typeface="System Font Regular"/>
              <a:buChar char="–"/>
            </a:pPr>
            <a:r>
              <a:rPr lang="en-GB" sz="1000" dirty="0">
                <a:latin typeface="Arial" panose="020B0604020202020204" pitchFamily="34" charset="0"/>
                <a:ea typeface="Aileron" charset="0"/>
                <a:cs typeface="Arial" panose="020B0604020202020204" pitchFamily="34" charset="0"/>
              </a:rPr>
              <a:t>Prior adjuvant Pt-CT + IO – observation or same IO as previously received (NIVO, pembro or durva)</a:t>
            </a:r>
          </a:p>
          <a:p>
            <a:pPr marL="446088" lvl="1" indent="-134938">
              <a:buClr>
                <a:schemeClr val="accent1"/>
              </a:buClr>
              <a:buFont typeface="System Font Regular"/>
              <a:buChar char="–"/>
            </a:pPr>
            <a:r>
              <a:rPr lang="en-GB" sz="1000" dirty="0">
                <a:latin typeface="Arial" panose="020B0604020202020204" pitchFamily="34" charset="0"/>
                <a:ea typeface="Aileron" charset="0"/>
                <a:cs typeface="Arial" panose="020B0604020202020204" pitchFamily="34" charset="0"/>
              </a:rPr>
              <a:t>Prior adjuvant Pt-CT – observation or IO (pembro /atezolizumab)</a:t>
            </a:r>
          </a:p>
        </p:txBody>
      </p:sp>
      <p:cxnSp>
        <p:nvCxnSpPr>
          <p:cNvPr id="21" name="Straight Connector 20">
            <a:extLst>
              <a:ext uri="{FF2B5EF4-FFF2-40B4-BE49-F238E27FC236}">
                <a16:creationId xmlns:a16="http://schemas.microsoft.com/office/drawing/2014/main" id="{BF07CFA2-FC88-533B-4A36-16C916DC16BA}"/>
              </a:ext>
            </a:extLst>
          </p:cNvPr>
          <p:cNvCxnSpPr>
            <a:cxnSpLocks/>
          </p:cNvCxnSpPr>
          <p:nvPr/>
        </p:nvCxnSpPr>
        <p:spPr>
          <a:xfrm>
            <a:off x="6102343" y="4204086"/>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C7DCD986-1BC4-3A0A-0D2D-6E502A7B660C}"/>
              </a:ext>
            </a:extLst>
          </p:cNvPr>
          <p:cNvSpPr/>
          <p:nvPr/>
        </p:nvSpPr>
        <p:spPr>
          <a:xfrm>
            <a:off x="4079776" y="3194428"/>
            <a:ext cx="2772000" cy="792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b="1" noProof="0" dirty="0">
                <a:solidFill>
                  <a:schemeClr val="bg1"/>
                </a:solidFill>
                <a:latin typeface="Arial" panose="020B0604020202020204" pitchFamily="34" charset="0"/>
                <a:cs typeface="Arial" panose="020B0604020202020204" pitchFamily="34" charset="0"/>
              </a:rPr>
              <a:t>Zongertinib</a:t>
            </a:r>
          </a:p>
          <a:p>
            <a:pPr algn="ctr">
              <a:lnSpc>
                <a:spcPct val="90000"/>
              </a:lnSpc>
              <a:buClr>
                <a:schemeClr val="accent1"/>
              </a:buClr>
            </a:pPr>
            <a:r>
              <a:rPr lang="en-GB" sz="1100" dirty="0">
                <a:solidFill>
                  <a:schemeClr val="bg1"/>
                </a:solidFill>
                <a:latin typeface="Arial" panose="020B0604020202020204" pitchFamily="34" charset="0"/>
                <a:cs typeface="Arial" panose="020B0604020202020204" pitchFamily="34" charset="0"/>
              </a:rPr>
              <a:t>Orally administered;</a:t>
            </a:r>
            <a:br>
              <a:rPr lang="en-GB" sz="1100" dirty="0">
                <a:solidFill>
                  <a:schemeClr val="bg1"/>
                </a:solidFill>
                <a:latin typeface="Arial" panose="020B0604020202020204" pitchFamily="34" charset="0"/>
                <a:cs typeface="Arial" panose="020B0604020202020204" pitchFamily="34" charset="0"/>
              </a:rPr>
            </a:br>
            <a:r>
              <a:rPr lang="en-GB" sz="1100" dirty="0">
                <a:solidFill>
                  <a:schemeClr val="bg1"/>
                </a:solidFill>
                <a:latin typeface="Arial" panose="020B0604020202020204" pitchFamily="34" charset="0"/>
                <a:cs typeface="Arial" panose="020B0604020202020204" pitchFamily="34" charset="0"/>
              </a:rPr>
              <a:t>120 mg once daily; ≤3 </a:t>
            </a:r>
            <a:r>
              <a:rPr lang="en-GB" sz="1100" dirty="0" err="1">
                <a:solidFill>
                  <a:schemeClr val="bg1"/>
                </a:solidFill>
                <a:latin typeface="Arial" panose="020B0604020202020204" pitchFamily="34" charset="0"/>
                <a:cs typeface="Arial" panose="020B0604020202020204" pitchFamily="34" charset="0"/>
              </a:rPr>
              <a:t>years</a:t>
            </a:r>
            <a:r>
              <a:rPr lang="en-GB" sz="1100" baseline="30000" dirty="0" err="1">
                <a:solidFill>
                  <a:schemeClr val="bg1"/>
                </a:solidFill>
                <a:latin typeface="Arial" panose="020B0604020202020204" pitchFamily="34" charset="0"/>
                <a:cs typeface="Arial" panose="020B0604020202020204" pitchFamily="34" charset="0"/>
              </a:rPr>
              <a:t>a</a:t>
            </a:r>
            <a:br>
              <a:rPr lang="en-GB" sz="1100"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N≈200</a:t>
            </a:r>
            <a:endParaRPr lang="en-GB" sz="1100" b="1" noProof="0" dirty="0">
              <a:solidFill>
                <a:schemeClr val="bg1"/>
              </a:solidFill>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700B2A6D-391C-B9C8-6F37-70B4075C05ED}"/>
              </a:ext>
            </a:extLst>
          </p:cNvPr>
          <p:cNvSpPr/>
          <p:nvPr/>
        </p:nvSpPr>
        <p:spPr>
          <a:xfrm>
            <a:off x="7104112" y="2588787"/>
            <a:ext cx="3600400" cy="2405140"/>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DFS by INV</a:t>
            </a:r>
          </a:p>
          <a:p>
            <a:pPr>
              <a:spcBef>
                <a:spcPts val="300"/>
              </a:spcBef>
              <a:spcAft>
                <a:spcPts val="1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1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OS</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Grade ≥3 trial-related AEs</a:t>
            </a:r>
          </a:p>
          <a:p>
            <a:pPr>
              <a:spcBef>
                <a:spcPts val="300"/>
              </a:spcBef>
              <a:spcAft>
                <a:spcPts val="100"/>
              </a:spcAft>
              <a:buClr>
                <a:schemeClr val="accent1"/>
              </a:buClr>
            </a:pPr>
            <a:r>
              <a:rPr lang="en-GB" sz="1100" b="1" dirty="0">
                <a:solidFill>
                  <a:schemeClr val="accent1"/>
                </a:solidFill>
                <a:latin typeface="Arial" panose="020B0604020202020204" pitchFamily="34" charset="0"/>
                <a:cs typeface="Arial" panose="020B0604020202020204" pitchFamily="34" charset="0"/>
              </a:rPr>
              <a:t>Exploratory endpoints:</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Time to subsequent treatment from recurrence</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Type of subsequent treatment</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Type of recurrence</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Biomarker status (tumour/blood)</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PK</a:t>
            </a:r>
          </a:p>
          <a:p>
            <a:pPr marL="184150" indent="-184150">
              <a:spcAft>
                <a:spcPts val="1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PRO</a:t>
            </a:r>
          </a:p>
        </p:txBody>
      </p:sp>
      <p:cxnSp>
        <p:nvCxnSpPr>
          <p:cNvPr id="27" name="Straight Connector 26">
            <a:extLst>
              <a:ext uri="{FF2B5EF4-FFF2-40B4-BE49-F238E27FC236}">
                <a16:creationId xmlns:a16="http://schemas.microsoft.com/office/drawing/2014/main" id="{A8D65242-62B9-0CA1-8278-4C86EADA0187}"/>
              </a:ext>
            </a:extLst>
          </p:cNvPr>
          <p:cNvCxnSpPr>
            <a:cxnSpLocks/>
          </p:cNvCxnSpPr>
          <p:nvPr/>
        </p:nvCxnSpPr>
        <p:spPr>
          <a:xfrm>
            <a:off x="5735960" y="4596739"/>
            <a:ext cx="1066019"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627F229-080A-A304-AF60-410C36D88EB9}"/>
              </a:ext>
            </a:extLst>
          </p:cNvPr>
          <p:cNvCxnSpPr>
            <a:cxnSpLocks/>
          </p:cNvCxnSpPr>
          <p:nvPr/>
        </p:nvCxnSpPr>
        <p:spPr>
          <a:xfrm>
            <a:off x="2711624" y="4015385"/>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791BD871-CA74-AA33-84AA-44EA802021B8}"/>
              </a:ext>
            </a:extLst>
          </p:cNvPr>
          <p:cNvSpPr/>
          <p:nvPr/>
        </p:nvSpPr>
        <p:spPr>
          <a:xfrm>
            <a:off x="620185" y="2856028"/>
            <a:ext cx="2160000" cy="2541071"/>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gn="ctr">
              <a:lnSpc>
                <a:spcPct val="95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Eligibility:</a:t>
            </a:r>
          </a:p>
          <a:p>
            <a:pPr algn="ctr">
              <a:lnSpc>
                <a:spcPct val="95000"/>
              </a:lnSpc>
              <a:spcAft>
                <a:spcPts val="300"/>
              </a:spcAft>
              <a:buClr>
                <a:schemeClr val="accent1"/>
              </a:buClr>
            </a:pPr>
            <a:r>
              <a:rPr lang="en-GB" sz="1100" b="1" noProof="0" dirty="0">
                <a:solidFill>
                  <a:schemeClr val="tx1"/>
                </a:solidFill>
                <a:latin typeface="Arial" panose="020B0604020202020204" pitchFamily="34" charset="0"/>
                <a:cs typeface="Arial" panose="020B0604020202020204" pitchFamily="34" charset="0"/>
              </a:rPr>
              <a:t>N≈400</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Histologically confirmed, primary, non-squamous, NSCLC (Stage II-IIIB) with a </a:t>
            </a:r>
            <a:r>
              <a:rPr lang="en-GB" sz="1100" i="1" dirty="0">
                <a:solidFill>
                  <a:schemeClr val="tx1"/>
                </a:solidFill>
                <a:latin typeface="Arial" panose="020B0604020202020204" pitchFamily="34" charset="0"/>
                <a:cs typeface="Arial" panose="020B0604020202020204" pitchFamily="34" charset="0"/>
              </a:rPr>
              <a:t>HER2</a:t>
            </a:r>
            <a:r>
              <a:rPr lang="en-GB" sz="1100" dirty="0">
                <a:solidFill>
                  <a:schemeClr val="tx1"/>
                </a:solidFill>
                <a:latin typeface="Arial" panose="020B0604020202020204" pitchFamily="34" charset="0"/>
                <a:cs typeface="Arial" panose="020B0604020202020204" pitchFamily="34" charset="0"/>
              </a:rPr>
              <a:t> mutation</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PS 0 or 1</a:t>
            </a:r>
          </a:p>
          <a:p>
            <a:pPr>
              <a:lnSpc>
                <a:spcPct val="95000"/>
              </a:lnSpc>
              <a:spcAft>
                <a:spcPts val="300"/>
              </a:spcAft>
              <a:buClr>
                <a:schemeClr val="accent1"/>
              </a:buClr>
            </a:pPr>
            <a:r>
              <a:rPr lang="en-GB" sz="1100" dirty="0">
                <a:solidFill>
                  <a:schemeClr val="tx1"/>
                </a:solidFill>
                <a:latin typeface="Arial" panose="020B0604020202020204" pitchFamily="34" charset="0"/>
                <a:cs typeface="Arial" panose="020B0604020202020204" pitchFamily="34" charset="0"/>
              </a:rPr>
              <a:t>Patients must have undergone </a:t>
            </a:r>
            <a:r>
              <a:rPr lang="en-GB" sz="1100" b="1" dirty="0">
                <a:solidFill>
                  <a:schemeClr val="tx1"/>
                </a:solidFill>
                <a:latin typeface="Arial" panose="020B0604020202020204" pitchFamily="34" charset="0"/>
                <a:cs typeface="Arial" panose="020B0604020202020204" pitchFamily="34" charset="0"/>
              </a:rPr>
              <a:t>complete resection</a:t>
            </a:r>
            <a:r>
              <a:rPr lang="en-GB" sz="1100" dirty="0">
                <a:solidFill>
                  <a:schemeClr val="tx1"/>
                </a:solidFill>
                <a:latin typeface="Arial" panose="020B0604020202020204" pitchFamily="34" charset="0"/>
                <a:cs typeface="Arial" panose="020B0604020202020204" pitchFamily="34" charset="0"/>
              </a:rPr>
              <a:t>, plus either:</a:t>
            </a:r>
            <a:endParaRPr lang="en-GB" sz="1100" noProof="0" dirty="0">
              <a:solidFill>
                <a:schemeClr val="tx1"/>
              </a:solidFill>
              <a:latin typeface="Arial" panose="020B0604020202020204" pitchFamily="34" charset="0"/>
              <a:cs typeface="Arial" panose="020B0604020202020204" pitchFamily="34" charset="0"/>
            </a:endParaRP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3-4 cycles of neoadjuvant pt‑CT and immunotherapy</a:t>
            </a:r>
          </a:p>
          <a:p>
            <a:pPr marL="133350" indent="-133350">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4 cycles of adjuvant pt-CT</a:t>
            </a:r>
          </a:p>
        </p:txBody>
      </p:sp>
      <p:sp>
        <p:nvSpPr>
          <p:cNvPr id="35" name="TextBox 34">
            <a:extLst>
              <a:ext uri="{FF2B5EF4-FFF2-40B4-BE49-F238E27FC236}">
                <a16:creationId xmlns:a16="http://schemas.microsoft.com/office/drawing/2014/main" id="{99C05728-AF1B-DC3C-05D1-B8E96A1F0F43}"/>
              </a:ext>
            </a:extLst>
          </p:cNvPr>
          <p:cNvSpPr txBox="1"/>
          <p:nvPr/>
        </p:nvSpPr>
        <p:spPr>
          <a:xfrm>
            <a:off x="2927648" y="4422495"/>
            <a:ext cx="1213474" cy="846386"/>
          </a:xfrm>
          <a:prstGeom prst="rect">
            <a:avLst/>
          </a:prstGeom>
          <a:noFill/>
        </p:spPr>
        <p:txBody>
          <a:bodyPr wrap="none" lIns="0" tIns="0" rIns="0" bIns="0" rtlCol="0">
            <a:spAutoFit/>
          </a:bodyPr>
          <a:lstStyle/>
          <a:p>
            <a:pPr>
              <a:lnSpc>
                <a:spcPct val="95000"/>
              </a:lnSpc>
              <a:spcAft>
                <a:spcPts val="300"/>
              </a:spcAft>
              <a:buClr>
                <a:schemeClr val="accent1"/>
              </a:buClr>
            </a:pPr>
            <a:r>
              <a:rPr lang="en-GB" sz="1000" dirty="0">
                <a:latin typeface="Arial" panose="020B0604020202020204" pitchFamily="34" charset="0"/>
                <a:cs typeface="Arial" panose="020B0604020202020204" pitchFamily="34" charset="0"/>
              </a:rPr>
              <a:t>Stratified by:</a:t>
            </a:r>
          </a:p>
          <a:p>
            <a:pPr marL="133350" indent="-133350">
              <a:lnSpc>
                <a:spcPct val="95000"/>
              </a:lnSpc>
              <a:spcAft>
                <a:spcPts val="3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Stage</a:t>
            </a:r>
          </a:p>
          <a:p>
            <a:pPr marL="133350" indent="-133350">
              <a:lnSpc>
                <a:spcPct val="95000"/>
              </a:lnSpc>
              <a:spcAft>
                <a:spcPts val="3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Prior therapy</a:t>
            </a:r>
          </a:p>
          <a:p>
            <a:pPr marL="133350" indent="-133350">
              <a:lnSpc>
                <a:spcPct val="95000"/>
              </a:lnSpc>
              <a:spcAft>
                <a:spcPts val="3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Physician’s choice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standard of care</a:t>
            </a:r>
          </a:p>
        </p:txBody>
      </p:sp>
      <p:cxnSp>
        <p:nvCxnSpPr>
          <p:cNvPr id="36" name="Straight Connector 35">
            <a:extLst>
              <a:ext uri="{FF2B5EF4-FFF2-40B4-BE49-F238E27FC236}">
                <a16:creationId xmlns:a16="http://schemas.microsoft.com/office/drawing/2014/main" id="{C507E99B-0F2E-2137-2F39-4DC6A58F54C2}"/>
              </a:ext>
            </a:extLst>
          </p:cNvPr>
          <p:cNvCxnSpPr>
            <a:cxnSpLocks/>
          </p:cNvCxnSpPr>
          <p:nvPr/>
        </p:nvCxnSpPr>
        <p:spPr>
          <a:xfrm>
            <a:off x="3791784" y="3592147"/>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FF6121E-B1B4-F1A4-3181-0A070A8F9188}"/>
              </a:ext>
            </a:extLst>
          </p:cNvPr>
          <p:cNvCxnSpPr>
            <a:cxnSpLocks/>
          </p:cNvCxnSpPr>
          <p:nvPr/>
        </p:nvCxnSpPr>
        <p:spPr>
          <a:xfrm>
            <a:off x="3791784" y="4476253"/>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1FD376-D1EE-5919-CE10-16188621F48D}"/>
              </a:ext>
            </a:extLst>
          </p:cNvPr>
          <p:cNvCxnSpPr>
            <a:cxnSpLocks/>
          </p:cNvCxnSpPr>
          <p:nvPr/>
        </p:nvCxnSpPr>
        <p:spPr>
          <a:xfrm flipV="1">
            <a:off x="3791784" y="3579376"/>
            <a:ext cx="0" cy="90693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028536A-B66E-8E48-BEEA-1E1EE3780E99}"/>
              </a:ext>
            </a:extLst>
          </p:cNvPr>
          <p:cNvCxnSpPr>
            <a:cxnSpLocks/>
          </p:cNvCxnSpPr>
          <p:nvPr/>
        </p:nvCxnSpPr>
        <p:spPr>
          <a:xfrm>
            <a:off x="3287688" y="4033341"/>
            <a:ext cx="504096"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CC0D262A-7025-16BD-7EE7-41AD938F3189}"/>
              </a:ext>
            </a:extLst>
          </p:cNvPr>
          <p:cNvSpPr/>
          <p:nvPr/>
        </p:nvSpPr>
        <p:spPr>
          <a:xfrm>
            <a:off x="3065326" y="3734582"/>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42" name="Rounded Rectangle 41">
            <a:extLst>
              <a:ext uri="{FF2B5EF4-FFF2-40B4-BE49-F238E27FC236}">
                <a16:creationId xmlns:a16="http://schemas.microsoft.com/office/drawing/2014/main" id="{9FE01652-78C1-1E8F-3505-316D9EE45C2F}"/>
              </a:ext>
            </a:extLst>
          </p:cNvPr>
          <p:cNvSpPr/>
          <p:nvPr/>
        </p:nvSpPr>
        <p:spPr>
          <a:xfrm>
            <a:off x="4079776" y="4080253"/>
            <a:ext cx="2772000" cy="7920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b="1" noProof="0" dirty="0">
                <a:solidFill>
                  <a:schemeClr val="bg1"/>
                </a:solidFill>
                <a:latin typeface="Arial" panose="020B0604020202020204" pitchFamily="34" charset="0"/>
                <a:cs typeface="Arial" panose="020B0604020202020204" pitchFamily="34" charset="0"/>
              </a:rPr>
              <a:t>Physician’s choice of</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standard of care</a:t>
            </a:r>
          </a:p>
          <a:p>
            <a:pPr algn="ctr">
              <a:lnSpc>
                <a:spcPct val="90000"/>
              </a:lnSpc>
              <a:buClr>
                <a:schemeClr val="accent1"/>
              </a:buClr>
            </a:pPr>
            <a:r>
              <a:rPr lang="en-GB" sz="1100" dirty="0">
                <a:solidFill>
                  <a:schemeClr val="bg1"/>
                </a:solidFill>
                <a:latin typeface="Arial" panose="020B0604020202020204" pitchFamily="34" charset="0"/>
                <a:cs typeface="Arial" panose="020B0604020202020204" pitchFamily="34" charset="0"/>
              </a:rPr>
              <a:t>Observation or immunotherapy; ≤1 </a:t>
            </a:r>
            <a:r>
              <a:rPr lang="en-GB" sz="1100" dirty="0" err="1">
                <a:solidFill>
                  <a:schemeClr val="bg1"/>
                </a:solidFill>
                <a:latin typeface="Arial" panose="020B0604020202020204" pitchFamily="34" charset="0"/>
                <a:cs typeface="Arial" panose="020B0604020202020204" pitchFamily="34" charset="0"/>
              </a:rPr>
              <a:t>year</a:t>
            </a:r>
            <a:r>
              <a:rPr lang="en-GB" sz="1100" baseline="30000" dirty="0" err="1">
                <a:solidFill>
                  <a:schemeClr val="bg1"/>
                </a:solidFill>
                <a:latin typeface="Arial" panose="020B0604020202020204" pitchFamily="34" charset="0"/>
                <a:cs typeface="Arial" panose="020B0604020202020204" pitchFamily="34" charset="0"/>
              </a:rPr>
              <a:t>a</a:t>
            </a:r>
            <a:br>
              <a:rPr lang="en-GB" sz="1100"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N≈200</a:t>
            </a:r>
            <a:endParaRPr lang="en-GB" sz="1100" b="1" noProof="0"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4060960-D661-1B32-6742-18C3235C6D11}"/>
              </a:ext>
            </a:extLst>
          </p:cNvPr>
          <p:cNvSpPr txBox="1"/>
          <p:nvPr/>
        </p:nvSpPr>
        <p:spPr>
          <a:xfrm>
            <a:off x="5098913" y="2982335"/>
            <a:ext cx="733727" cy="1661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Treatment</a:t>
            </a:r>
          </a:p>
        </p:txBody>
      </p:sp>
      <p:sp>
        <p:nvSpPr>
          <p:cNvPr id="4" name="TextBox 3">
            <a:extLst>
              <a:ext uri="{FF2B5EF4-FFF2-40B4-BE49-F238E27FC236}">
                <a16:creationId xmlns:a16="http://schemas.microsoft.com/office/drawing/2014/main" id="{F2FF5547-7EB2-6A8B-03B2-C6CC6BB6111E}"/>
              </a:ext>
            </a:extLst>
          </p:cNvPr>
          <p:cNvSpPr txBox="1"/>
          <p:nvPr/>
        </p:nvSpPr>
        <p:spPr>
          <a:xfrm>
            <a:off x="541862" y="5418129"/>
            <a:ext cx="3820615" cy="400110"/>
          </a:xfrm>
          <a:prstGeom prst="rect">
            <a:avLst/>
          </a:prstGeom>
          <a:noFill/>
        </p:spPr>
        <p:txBody>
          <a:bodyPr wrap="square" rtlCol="0">
            <a:spAutoFit/>
          </a:bodyPr>
          <a:lstStyle/>
          <a:p>
            <a:r>
              <a:rPr lang="en-GB" sz="1000" baseline="30000" dirty="0" err="1">
                <a:solidFill>
                  <a:schemeClr val="tx2"/>
                </a:solidFill>
                <a:latin typeface="Arial" panose="020B0604020202020204" pitchFamily="34" charset="0"/>
                <a:cs typeface="Arial" panose="020B0604020202020204" pitchFamily="34" charset="0"/>
              </a:rPr>
              <a:t>a</a:t>
            </a:r>
            <a:r>
              <a:rPr lang="en-GB" sz="1000" dirty="0" err="1">
                <a:solidFill>
                  <a:schemeClr val="tx2"/>
                </a:solidFill>
                <a:latin typeface="Arial" panose="020B0604020202020204" pitchFamily="34" charset="0"/>
                <a:cs typeface="Arial" panose="020B0604020202020204" pitchFamily="34" charset="0"/>
              </a:rPr>
              <a:t>Or</a:t>
            </a:r>
            <a:r>
              <a:rPr lang="en-GB" sz="1000" dirty="0">
                <a:solidFill>
                  <a:schemeClr val="tx2"/>
                </a:solidFill>
                <a:latin typeface="Arial" panose="020B0604020202020204" pitchFamily="34" charset="0"/>
                <a:cs typeface="Arial" panose="020B0604020202020204" pitchFamily="34" charset="0"/>
              </a:rPr>
              <a:t> until tumour recurrence, undue toxicity, or any other protocol-defined stopping criterion</a:t>
            </a:r>
            <a:endParaRPr lang="en-GB" sz="1000"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3544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US" dirty="0"/>
              <a:t>Advancing HER2 testing and evidence-based treatment in NSCLC:</a:t>
            </a:r>
            <a:br>
              <a:rPr lang="en-US" dirty="0"/>
            </a:br>
            <a:r>
              <a:rPr lang="en-US" dirty="0"/>
              <a:t>A quality improvement initiative across academic and</a:t>
            </a:r>
            <a:br>
              <a:rPr lang="en-US" dirty="0"/>
            </a:br>
            <a:r>
              <a:rPr lang="en-US" dirty="0"/>
              <a:t>community settings</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pPr marL="9525" lvl="1" indent="0" algn="ctr" fontAlgn="base">
              <a:buNone/>
            </a:pPr>
            <a:r>
              <a:rPr lang="en-GB" sz="3200" b="1" dirty="0">
                <a:solidFill>
                  <a:schemeClr val="bg1"/>
                </a:solidFill>
                <a:ea typeface="Verdana" panose="020B0604030504040204" pitchFamily="34" charset="0"/>
              </a:rPr>
              <a:t>McKinnon KE, et al.  Abstract e23309, ASCO 2026</a:t>
            </a:r>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19</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1008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67816" y="548680"/>
            <a:ext cx="10972800" cy="3312368"/>
          </a:xfrm>
        </p:spPr>
        <p:txBody>
          <a:bodyPr>
            <a:normAutofit/>
          </a:bodyPr>
          <a:lstStyle/>
          <a:p>
            <a:r>
              <a:rPr lang="en-GB" noProof="0" dirty="0"/>
              <a:t>lung connect</a:t>
            </a:r>
            <a:br>
              <a:rPr lang="en-GB" noProof="0" dirty="0"/>
            </a:br>
            <a:br>
              <a:rPr lang="en-GB" noProof="0" dirty="0"/>
            </a:br>
            <a:r>
              <a:rPr lang="en-GB" i="1" noProof="0" dirty="0"/>
              <a:t>HER2</a:t>
            </a:r>
            <a:r>
              <a:rPr lang="en-GB" noProof="0" dirty="0"/>
              <a:t>-mutated nsclc</a:t>
            </a:r>
            <a:br>
              <a:rPr lang="en-GB" noProof="0" dirty="0"/>
            </a:br>
            <a:r>
              <a:rPr lang="en-GB" noProof="0" dirty="0"/>
              <a:t>highlights from ASCO 2026</a:t>
            </a: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551384" y="3717032"/>
            <a:ext cx="10972800" cy="1584176"/>
          </a:xfrm>
        </p:spPr>
        <p:txBody>
          <a:bodyPr>
            <a:noAutofit/>
          </a:bodyPr>
          <a:lstStyle/>
          <a:p>
            <a:r>
              <a:rPr lang="en-US" b="1" dirty="0"/>
              <a:t>Dr Herbert Loong, MD</a:t>
            </a:r>
          </a:p>
          <a:p>
            <a:r>
              <a:rPr lang="en-GB" sz="2200" b="1" dirty="0"/>
              <a:t>The Chinese University of Hong Kong, China</a:t>
            </a:r>
            <a:endParaRPr lang="en-US" sz="2200" b="1" dirty="0"/>
          </a:p>
          <a:p>
            <a:r>
              <a:rPr lang="en-US" b="1" dirty="0"/>
              <a:t>Dr Isabel Preeshagul</a:t>
            </a:r>
            <a:r>
              <a:rPr lang="en-GB" b="1" noProof="0" dirty="0"/>
              <a:t>, MD</a:t>
            </a:r>
          </a:p>
          <a:p>
            <a:pPr>
              <a:spcBef>
                <a:spcPts val="0"/>
              </a:spcBef>
            </a:pPr>
            <a:r>
              <a:rPr lang="en-US" sz="2200" b="1" dirty="0"/>
              <a:t>Memorial Sloan Kettering Cancer Center, USA</a:t>
            </a:r>
            <a:br>
              <a:rPr lang="en-GB" sz="2200" b="1" dirty="0"/>
            </a:br>
            <a:endParaRPr lang="en-GB" sz="2200" b="1" dirty="0"/>
          </a:p>
          <a:p>
            <a:pPr>
              <a:spcBef>
                <a:spcPts val="0"/>
              </a:spcBef>
            </a:pPr>
            <a:r>
              <a:rPr lang="en-GB" sz="2400" b="1" dirty="0"/>
              <a:t>JUNE</a:t>
            </a:r>
            <a:r>
              <a:rPr lang="en-GB" sz="2400" b="1" noProof="0" dirty="0"/>
              <a:t> 2026</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
        <p:nvSpPr>
          <p:cNvPr id="2" name="TextBox 1">
            <a:extLst>
              <a:ext uri="{FF2B5EF4-FFF2-40B4-BE49-F238E27FC236}">
                <a16:creationId xmlns:a16="http://schemas.microsoft.com/office/drawing/2014/main" id="{8A3939D7-6F99-9F40-F4D3-3E8F3B8C2703}"/>
              </a:ext>
            </a:extLst>
          </p:cNvPr>
          <p:cNvSpPr txBox="1"/>
          <p:nvPr/>
        </p:nvSpPr>
        <p:spPr>
          <a:xfrm>
            <a:off x="335360" y="6357817"/>
            <a:ext cx="2664296" cy="276999"/>
          </a:xfrm>
          <a:prstGeom prst="rect">
            <a:avLst/>
          </a:prstGeom>
          <a:noFill/>
        </p:spPr>
        <p:txBody>
          <a:bodyPr wrap="squar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NSCLC, non-small cell lung cancer</a:t>
            </a:r>
          </a:p>
        </p:txBody>
      </p:sp>
    </p:spTree>
    <p:extLst>
      <p:ext uri="{BB962C8B-B14F-4D97-AF65-F5344CB8AC3E}">
        <p14:creationId xmlns:p14="http://schemas.microsoft.com/office/powerpoint/2010/main" val="960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3D46-4BF3-3FB3-9C5D-DE9A2D5C0827}"/>
            </a:ext>
          </a:extLst>
        </p:cNvPr>
        <p:cNvGrpSpPr/>
        <p:nvPr/>
      </p:nvGrpSpPr>
      <p:grpSpPr>
        <a:xfrm>
          <a:off x="0" y="0"/>
          <a:ext cx="0" cy="0"/>
          <a:chOff x="0" y="0"/>
          <a:chExt cx="0" cy="0"/>
        </a:xfrm>
      </p:grpSpPr>
      <p:graphicFrame>
        <p:nvGraphicFramePr>
          <p:cNvPr id="17" name="Content Placeholder 14">
            <a:extLst>
              <a:ext uri="{FF2B5EF4-FFF2-40B4-BE49-F238E27FC236}">
                <a16:creationId xmlns:a16="http://schemas.microsoft.com/office/drawing/2014/main" id="{4377B0EB-6D37-9118-F49C-B18839D31C00}"/>
              </a:ext>
            </a:extLst>
          </p:cNvPr>
          <p:cNvGraphicFramePr>
            <a:graphicFrameLocks noGrp="1"/>
          </p:cNvGraphicFramePr>
          <p:nvPr>
            <p:ph sz="quarter" idx="12"/>
            <p:extLst>
              <p:ext uri="{D42A27DB-BD31-4B8C-83A1-F6EECF244321}">
                <p14:modId xmlns:p14="http://schemas.microsoft.com/office/powerpoint/2010/main" val="92852430"/>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AEE1BD81-7775-2463-3328-EAAC212822E9}"/>
              </a:ext>
            </a:extLst>
          </p:cNvPr>
          <p:cNvSpPr>
            <a:spLocks noGrp="1"/>
          </p:cNvSpPr>
          <p:nvPr>
            <p:ph type="title"/>
          </p:nvPr>
        </p:nvSpPr>
        <p:spPr/>
        <p:txBody>
          <a:bodyPr anchor="t">
            <a:normAutofit/>
          </a:bodyPr>
          <a:lstStyle/>
          <a:p>
            <a:r>
              <a:rPr lang="en-GB" dirty="0"/>
              <a:t>HER2 testing qi initiative</a:t>
            </a:r>
            <a:r>
              <a:rPr lang="en-GB" noProof="0" dirty="0"/>
              <a:t>: background and study design</a:t>
            </a:r>
          </a:p>
        </p:txBody>
      </p:sp>
      <p:sp>
        <p:nvSpPr>
          <p:cNvPr id="8" name="Content Placeholder 7">
            <a:extLst>
              <a:ext uri="{FF2B5EF4-FFF2-40B4-BE49-F238E27FC236}">
                <a16:creationId xmlns:a16="http://schemas.microsoft.com/office/drawing/2014/main" id="{CF2B3FFD-FAB1-FDC6-DF21-01A593236B23}"/>
              </a:ext>
            </a:extLst>
          </p:cNvPr>
          <p:cNvSpPr>
            <a:spLocks noGrp="1"/>
          </p:cNvSpPr>
          <p:nvPr>
            <p:ph sz="quarter" idx="15"/>
          </p:nvPr>
        </p:nvSpPr>
        <p:spPr/>
        <p:txBody>
          <a:bodyPr anchor="b" anchorCtr="0">
            <a:noAutofit/>
          </a:bodyPr>
          <a:lstStyle/>
          <a:p>
            <a:pPr>
              <a:lnSpc>
                <a:spcPct val="90000"/>
              </a:lnSpc>
            </a:pPr>
            <a:r>
              <a:rPr lang="en-GB" dirty="0">
                <a:solidFill>
                  <a:schemeClr val="tx2"/>
                </a:solidFill>
              </a:rPr>
              <a:t>NSCLC, non-small cell lung cancer; QI, quality improvement</a:t>
            </a:r>
            <a:endParaRPr lang="en-GB" strike="sngStrike" dirty="0">
              <a:solidFill>
                <a:schemeClr val="tx2"/>
              </a:solidFill>
            </a:endParaRPr>
          </a:p>
          <a:p>
            <a:pPr>
              <a:lnSpc>
                <a:spcPct val="90000"/>
              </a:lnSpc>
            </a:pPr>
            <a:r>
              <a:rPr lang="en-GB" dirty="0">
                <a:solidFill>
                  <a:schemeClr val="tx2"/>
                </a:solidFill>
              </a:rPr>
              <a:t>McKinnon KE, et al. </a:t>
            </a:r>
            <a:r>
              <a:rPr lang="it-IT" dirty="0">
                <a:solidFill>
                  <a:schemeClr val="tx2"/>
                </a:solidFill>
              </a:rPr>
              <a:t>J Clin Oncol. 2026;44(suppl 16). Abstr e23309 (A</a:t>
            </a:r>
            <a:r>
              <a:rPr lang="en-GB" dirty="0">
                <a:solidFill>
                  <a:schemeClr val="tx2"/>
                </a:solidFill>
              </a:rPr>
              <a:t>SCO 2026, e-publication)</a:t>
            </a:r>
          </a:p>
        </p:txBody>
      </p:sp>
      <p:sp>
        <p:nvSpPr>
          <p:cNvPr id="21" name="Slide Number Placeholder 4">
            <a:extLst>
              <a:ext uri="{FF2B5EF4-FFF2-40B4-BE49-F238E27FC236}">
                <a16:creationId xmlns:a16="http://schemas.microsoft.com/office/drawing/2014/main" id="{46052979-1465-5AB6-15AC-658C8125CB88}"/>
              </a:ext>
            </a:extLst>
          </p:cNvPr>
          <p:cNvSpPr>
            <a:spLocks noGrp="1"/>
          </p:cNvSpPr>
          <p:nvPr>
            <p:ph type="sldNum" sz="quarter" idx="4"/>
          </p:nvPr>
        </p:nvSpPr>
        <p:spPr/>
        <p:txBody>
          <a:bodyPr/>
          <a:lstStyle/>
          <a:p>
            <a:pPr>
              <a:spcAft>
                <a:spcPts val="600"/>
              </a:spcAft>
            </a:pPr>
            <a:fld id="{FCE43C0F-8A7B-3A4B-9DB5-B3472E36E833}" type="slidenum">
              <a:rPr lang="en-GB" smtClean="0"/>
              <a:pPr>
                <a:spcAft>
                  <a:spcPts val="600"/>
                </a:spcAft>
              </a:pPr>
              <a:t>20</a:t>
            </a:fld>
            <a:endParaRPr lang="en-GB" dirty="0"/>
          </a:p>
        </p:txBody>
      </p:sp>
    </p:spTree>
    <p:extLst>
      <p:ext uri="{BB962C8B-B14F-4D97-AF65-F5344CB8AC3E}">
        <p14:creationId xmlns:p14="http://schemas.microsoft.com/office/powerpoint/2010/main" val="3341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178B-580C-0ADD-876B-1483B17801EA}"/>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77451D8-2551-2CA2-CFB1-5056DC8DE5B5}"/>
              </a:ext>
            </a:extLst>
          </p:cNvPr>
          <p:cNvSpPr>
            <a:spLocks noGrp="1"/>
          </p:cNvSpPr>
          <p:nvPr>
            <p:ph sz="quarter" idx="14"/>
          </p:nvPr>
        </p:nvSpPr>
        <p:spPr>
          <a:xfrm>
            <a:off x="623392" y="1988840"/>
            <a:ext cx="5400600" cy="3241880"/>
          </a:xfrm>
          <a:prstGeom prst="roundRect">
            <a:avLst/>
          </a:prstGeom>
          <a:solidFill>
            <a:schemeClr val="accent1">
              <a:lumMod val="20000"/>
              <a:lumOff val="80000"/>
            </a:schemeClr>
          </a:solidFill>
        </p:spPr>
        <p:txBody>
          <a:bodyPr>
            <a:normAutofit/>
          </a:bodyPr>
          <a:lstStyle/>
          <a:p>
            <a:pPr>
              <a:lnSpc>
                <a:spcPct val="110000"/>
              </a:lnSpc>
            </a:pPr>
            <a:r>
              <a:rPr lang="en-US" sz="1600" dirty="0">
                <a:solidFill>
                  <a:schemeClr val="tx1"/>
                </a:solidFill>
              </a:rPr>
              <a:t>Surveys (n=65) and baseline chart audits (n=75) completed between August–October 2025 by HCPs at two academic cancer centers </a:t>
            </a:r>
          </a:p>
          <a:p>
            <a:pPr>
              <a:lnSpc>
                <a:spcPct val="110000"/>
              </a:lnSpc>
            </a:pPr>
            <a:r>
              <a:rPr lang="en-US" sz="1600" b="1" dirty="0">
                <a:solidFill>
                  <a:schemeClr val="tx1"/>
                </a:solidFill>
              </a:rPr>
              <a:t>GOAL: </a:t>
            </a:r>
            <a:r>
              <a:rPr lang="en-GB" sz="1600" dirty="0">
                <a:solidFill>
                  <a:schemeClr val="tx1"/>
                </a:solidFill>
              </a:rPr>
              <a:t>Development of action plans to address gaps, </a:t>
            </a:r>
            <a:r>
              <a:rPr lang="en-GB" sz="1600" i="1" dirty="0">
                <a:solidFill>
                  <a:schemeClr val="tx1"/>
                </a:solidFill>
              </a:rPr>
              <a:t>including integrating a HER2 testing resource into practice</a:t>
            </a:r>
          </a:p>
        </p:txBody>
      </p:sp>
      <p:sp>
        <p:nvSpPr>
          <p:cNvPr id="8" name="Content Placeholder 7">
            <a:extLst>
              <a:ext uri="{FF2B5EF4-FFF2-40B4-BE49-F238E27FC236}">
                <a16:creationId xmlns:a16="http://schemas.microsoft.com/office/drawing/2014/main" id="{42985CCD-9448-3081-2F20-CB53CCAA8A79}"/>
              </a:ext>
            </a:extLst>
          </p:cNvPr>
          <p:cNvSpPr>
            <a:spLocks noGrp="1"/>
          </p:cNvSpPr>
          <p:nvPr>
            <p:ph sz="quarter" idx="15"/>
          </p:nvPr>
        </p:nvSpPr>
        <p:spPr/>
        <p:txBody>
          <a:bodyPr anchor="b" anchorCtr="0">
            <a:noAutofit/>
          </a:bodyPr>
          <a:lstStyle/>
          <a:p>
            <a:r>
              <a:rPr lang="en-GB" dirty="0">
                <a:solidFill>
                  <a:schemeClr val="tx2"/>
                </a:solidFill>
              </a:rPr>
              <a:t>HCP, healthcare professional; QI, quality improvement</a:t>
            </a:r>
          </a:p>
          <a:p>
            <a:pPr>
              <a:lnSpc>
                <a:spcPct val="90000"/>
              </a:lnSpc>
            </a:pPr>
            <a:r>
              <a:rPr lang="en-GB" dirty="0">
                <a:solidFill>
                  <a:schemeClr val="tx2"/>
                </a:solidFill>
              </a:rPr>
              <a:t>McKinnon KE, et al. </a:t>
            </a:r>
            <a:r>
              <a:rPr lang="it-IT" dirty="0">
                <a:solidFill>
                  <a:schemeClr val="tx2"/>
                </a:solidFill>
              </a:rPr>
              <a:t>J Clin Oncol. 2026;44(suppl 16). Abstr e23309 (A</a:t>
            </a:r>
            <a:r>
              <a:rPr lang="en-GB" dirty="0">
                <a:solidFill>
                  <a:schemeClr val="tx2"/>
                </a:solidFill>
              </a:rPr>
              <a:t>SCO 2026, e-publication)</a:t>
            </a:r>
          </a:p>
        </p:txBody>
      </p:sp>
      <p:sp>
        <p:nvSpPr>
          <p:cNvPr id="21" name="Slide Number Placeholder 4">
            <a:extLst>
              <a:ext uri="{FF2B5EF4-FFF2-40B4-BE49-F238E27FC236}">
                <a16:creationId xmlns:a16="http://schemas.microsoft.com/office/drawing/2014/main" id="{1CA9F1DE-0BBF-5B03-D897-93298C916620}"/>
              </a:ext>
            </a:extLst>
          </p:cNvPr>
          <p:cNvSpPr>
            <a:spLocks noGrp="1"/>
          </p:cNvSpPr>
          <p:nvPr>
            <p:ph type="sldNum" sz="quarter" idx="4"/>
          </p:nvPr>
        </p:nvSpPr>
        <p:spPr/>
        <p:txBody>
          <a:bodyPr/>
          <a:lstStyle/>
          <a:p>
            <a:pPr>
              <a:spcAft>
                <a:spcPts val="600"/>
              </a:spcAft>
            </a:pPr>
            <a:fld id="{FCE43C0F-8A7B-3A4B-9DB5-B3472E36E833}" type="slidenum">
              <a:rPr lang="en-GB" smtClean="0"/>
              <a:pPr>
                <a:spcAft>
                  <a:spcPts val="600"/>
                </a:spcAft>
              </a:pPr>
              <a:t>21</a:t>
            </a:fld>
            <a:endParaRPr lang="en-GB" dirty="0"/>
          </a:p>
        </p:txBody>
      </p:sp>
      <p:sp>
        <p:nvSpPr>
          <p:cNvPr id="6" name="Title 5">
            <a:extLst>
              <a:ext uri="{FF2B5EF4-FFF2-40B4-BE49-F238E27FC236}">
                <a16:creationId xmlns:a16="http://schemas.microsoft.com/office/drawing/2014/main" id="{91568A6A-6E9A-1385-280E-47F0EE7668CE}"/>
              </a:ext>
            </a:extLst>
          </p:cNvPr>
          <p:cNvSpPr>
            <a:spLocks noGrp="1"/>
          </p:cNvSpPr>
          <p:nvPr>
            <p:ph type="title"/>
          </p:nvPr>
        </p:nvSpPr>
        <p:spPr/>
        <p:txBody>
          <a:bodyPr anchor="t">
            <a:normAutofit/>
          </a:bodyPr>
          <a:lstStyle/>
          <a:p>
            <a:r>
              <a:rPr lang="en-GB" dirty="0"/>
              <a:t>HER2 testing qi initiative: </a:t>
            </a:r>
            <a:r>
              <a:rPr lang="en-GB" noProof="0" dirty="0"/>
              <a:t>methods</a:t>
            </a:r>
          </a:p>
        </p:txBody>
      </p:sp>
      <p:pic>
        <p:nvPicPr>
          <p:cNvPr id="24" name="Graphic 23" descr="Hospital with solid fill">
            <a:extLst>
              <a:ext uri="{FF2B5EF4-FFF2-40B4-BE49-F238E27FC236}">
                <a16:creationId xmlns:a16="http://schemas.microsoft.com/office/drawing/2014/main" id="{DA69C59B-60B5-8401-9ADB-A016735C92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77799" y="3721391"/>
            <a:ext cx="1291786" cy="1291786"/>
          </a:xfrm>
          <a:prstGeom prst="rect">
            <a:avLst/>
          </a:prstGeom>
        </p:spPr>
      </p:pic>
      <p:sp>
        <p:nvSpPr>
          <p:cNvPr id="27" name="TextBox 26">
            <a:extLst>
              <a:ext uri="{FF2B5EF4-FFF2-40B4-BE49-F238E27FC236}">
                <a16:creationId xmlns:a16="http://schemas.microsoft.com/office/drawing/2014/main" id="{9C56C20A-8CC0-3552-73F3-270EE15D0A62}"/>
              </a:ext>
            </a:extLst>
          </p:cNvPr>
          <p:cNvSpPr txBox="1"/>
          <p:nvPr/>
        </p:nvSpPr>
        <p:spPr>
          <a:xfrm>
            <a:off x="436879" y="1054477"/>
            <a:ext cx="5773626"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Surveys at academic centres</a:t>
            </a:r>
          </a:p>
        </p:txBody>
      </p:sp>
      <p:grpSp>
        <p:nvGrpSpPr>
          <p:cNvPr id="29" name="Group 28">
            <a:extLst>
              <a:ext uri="{FF2B5EF4-FFF2-40B4-BE49-F238E27FC236}">
                <a16:creationId xmlns:a16="http://schemas.microsoft.com/office/drawing/2014/main" id="{D583C733-8A01-7DC5-8E7D-483A319EB60C}"/>
              </a:ext>
            </a:extLst>
          </p:cNvPr>
          <p:cNvGrpSpPr/>
          <p:nvPr/>
        </p:nvGrpSpPr>
        <p:grpSpPr>
          <a:xfrm>
            <a:off x="6248104" y="1054477"/>
            <a:ext cx="5400000" cy="4176243"/>
            <a:chOff x="6248104" y="1054477"/>
            <a:chExt cx="5400000" cy="4176243"/>
          </a:xfrm>
        </p:grpSpPr>
        <p:sp>
          <p:nvSpPr>
            <p:cNvPr id="18" name="Content Placeholder 13">
              <a:extLst>
                <a:ext uri="{FF2B5EF4-FFF2-40B4-BE49-F238E27FC236}">
                  <a16:creationId xmlns:a16="http://schemas.microsoft.com/office/drawing/2014/main" id="{B64CC16D-E100-14B6-719F-825606D14ADD}"/>
                </a:ext>
              </a:extLst>
            </p:cNvPr>
            <p:cNvSpPr txBox="1">
              <a:spLocks/>
            </p:cNvSpPr>
            <p:nvPr/>
          </p:nvSpPr>
          <p:spPr>
            <a:xfrm>
              <a:off x="6248104" y="1988840"/>
              <a:ext cx="5400000" cy="3241880"/>
            </a:xfrm>
            <a:prstGeom prst="roundRect">
              <a:avLst/>
            </a:prstGeom>
            <a:solidFill>
              <a:schemeClr val="accent1">
                <a:lumMod val="20000"/>
                <a:lumOff val="80000"/>
              </a:schemeClr>
            </a:solidFill>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GB" sz="1600" dirty="0">
                  <a:solidFill>
                    <a:schemeClr val="tx1"/>
                  </a:solidFill>
                </a:rPr>
                <a:t>Survey of community HCPs conducted in parallel (n=72)</a:t>
              </a:r>
              <a:br>
                <a:rPr lang="en-GB" sz="1600" dirty="0">
                  <a:solidFill>
                    <a:schemeClr val="tx1"/>
                  </a:solidFill>
                </a:rPr>
              </a:br>
              <a:endParaRPr lang="en-GB" sz="1600" dirty="0">
                <a:solidFill>
                  <a:schemeClr val="tx1"/>
                </a:solidFill>
              </a:endParaRPr>
            </a:p>
            <a:p>
              <a:pPr>
                <a:lnSpc>
                  <a:spcPct val="110000"/>
                </a:lnSpc>
              </a:pPr>
              <a:r>
                <a:rPr lang="en-GB" sz="1600" b="1" dirty="0">
                  <a:solidFill>
                    <a:schemeClr val="tx1"/>
                  </a:solidFill>
                </a:rPr>
                <a:t>GOAL: </a:t>
              </a:r>
              <a:r>
                <a:rPr lang="en-GB" sz="1600" dirty="0">
                  <a:solidFill>
                    <a:schemeClr val="tx1"/>
                  </a:solidFill>
                </a:rPr>
                <a:t>To evaluate real-world practice patterns and benchmark community care against academic centres</a:t>
              </a:r>
            </a:p>
          </p:txBody>
        </p:sp>
        <p:sp>
          <p:nvSpPr>
            <p:cNvPr id="28" name="TextBox 27">
              <a:extLst>
                <a:ext uri="{FF2B5EF4-FFF2-40B4-BE49-F238E27FC236}">
                  <a16:creationId xmlns:a16="http://schemas.microsoft.com/office/drawing/2014/main" id="{FDD53566-FDBF-7E83-2DFD-D70C8A890E12}"/>
                </a:ext>
              </a:extLst>
            </p:cNvPr>
            <p:cNvSpPr txBox="1"/>
            <p:nvPr/>
          </p:nvSpPr>
          <p:spPr>
            <a:xfrm>
              <a:off x="6319812" y="1054477"/>
              <a:ext cx="5256584" cy="400110"/>
            </a:xfrm>
            <a:prstGeom prst="rect">
              <a:avLst/>
            </a:prstGeom>
            <a:noFill/>
          </p:spPr>
          <p:txBody>
            <a:bodyPr wrap="square" rtlCol="0">
              <a:spAutoFit/>
            </a:bodyPr>
            <a:lstStyle/>
            <a:p>
              <a:pPr algn="ctr"/>
              <a:r>
                <a:rPr lang="en-GB" sz="2000" b="1" dirty="0">
                  <a:solidFill>
                    <a:schemeClr val="accent1"/>
                  </a:solidFill>
                  <a:latin typeface="Arial" panose="020B0604020202020204" pitchFamily="34" charset="0"/>
                  <a:ea typeface="Aileron" charset="0"/>
                  <a:cs typeface="Arial" panose="020B0604020202020204" pitchFamily="34" charset="0"/>
                </a:rPr>
                <a:t>Nationwide survey of community HCPs</a:t>
              </a:r>
            </a:p>
          </p:txBody>
        </p:sp>
        <p:pic>
          <p:nvPicPr>
            <p:cNvPr id="26" name="Graphic 25" descr="Doctor female with solid fill">
              <a:extLst>
                <a:ext uri="{FF2B5EF4-FFF2-40B4-BE49-F238E27FC236}">
                  <a16:creationId xmlns:a16="http://schemas.microsoft.com/office/drawing/2014/main" id="{3BE0CC87-76F9-5FD8-F376-FBFB75B602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02211" y="3721391"/>
              <a:ext cx="1291786" cy="1291786"/>
            </a:xfrm>
            <a:prstGeom prst="rect">
              <a:avLst/>
            </a:prstGeom>
          </p:spPr>
        </p:pic>
      </p:grpSp>
    </p:spTree>
    <p:extLst>
      <p:ext uri="{BB962C8B-B14F-4D97-AF65-F5344CB8AC3E}">
        <p14:creationId xmlns:p14="http://schemas.microsoft.com/office/powerpoint/2010/main" val="15165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5689B-D638-D367-905E-01673DAD2569}"/>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A4507D8-B692-581E-ACED-F4290D6A14B7}"/>
              </a:ext>
            </a:extLst>
          </p:cNvPr>
          <p:cNvSpPr>
            <a:spLocks noGrp="1"/>
          </p:cNvSpPr>
          <p:nvPr>
            <p:ph sz="quarter" idx="12"/>
          </p:nvPr>
        </p:nvSpPr>
        <p:spPr>
          <a:xfrm>
            <a:off x="7248129" y="1196752"/>
            <a:ext cx="4104456" cy="4625056"/>
          </a:xfrm>
        </p:spPr>
        <p:txBody>
          <a:bodyPr/>
          <a:lstStyle/>
          <a:p>
            <a:r>
              <a:rPr lang="en-US" sz="1600" dirty="0"/>
              <a:t>Chart audits revealed HER2 testing was ordered on pathology requisition in 51% of cases</a:t>
            </a:r>
          </a:p>
          <a:p>
            <a:r>
              <a:rPr lang="en-US" sz="1600" dirty="0"/>
              <a:t>Among tested patients, 82% received NGS testing for mutations – only 13% received testing by IHC for OE</a:t>
            </a:r>
          </a:p>
        </p:txBody>
      </p:sp>
      <p:sp>
        <p:nvSpPr>
          <p:cNvPr id="6" name="Title 5">
            <a:extLst>
              <a:ext uri="{FF2B5EF4-FFF2-40B4-BE49-F238E27FC236}">
                <a16:creationId xmlns:a16="http://schemas.microsoft.com/office/drawing/2014/main" id="{BB49B9E7-5F27-388E-64EE-B93231C5D011}"/>
              </a:ext>
            </a:extLst>
          </p:cNvPr>
          <p:cNvSpPr>
            <a:spLocks noGrp="1"/>
          </p:cNvSpPr>
          <p:nvPr>
            <p:ph type="title"/>
          </p:nvPr>
        </p:nvSpPr>
        <p:spPr>
          <a:xfrm>
            <a:off x="619201" y="259200"/>
            <a:ext cx="10963199" cy="864000"/>
          </a:xfrm>
        </p:spPr>
        <p:txBody>
          <a:bodyPr/>
          <a:lstStyle/>
          <a:p>
            <a:r>
              <a:rPr lang="en-GB" dirty="0"/>
              <a:t>HER2 testing qi initiative: </a:t>
            </a:r>
            <a:r>
              <a:rPr lang="en-GB" noProof="0" dirty="0"/>
              <a:t>results from hcp surveys</a:t>
            </a:r>
          </a:p>
        </p:txBody>
      </p:sp>
      <p:sp>
        <p:nvSpPr>
          <p:cNvPr id="8" name="Content Placeholder 7">
            <a:extLst>
              <a:ext uri="{FF2B5EF4-FFF2-40B4-BE49-F238E27FC236}">
                <a16:creationId xmlns:a16="http://schemas.microsoft.com/office/drawing/2014/main" id="{2BF63512-2AB5-632E-515B-3E24969DE9DD}"/>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EHR, electronic health records; IHC, immunohistochemistry; NGS, next generation sequencing; OE, overexpression; Onc, oncologist; Path, pathologist; QI, quality improvement</a:t>
            </a:r>
          </a:p>
          <a:p>
            <a:pPr>
              <a:lnSpc>
                <a:spcPct val="90000"/>
              </a:lnSpc>
            </a:pPr>
            <a:r>
              <a:rPr lang="en-GB" dirty="0">
                <a:solidFill>
                  <a:schemeClr val="tx2"/>
                </a:solidFill>
              </a:rPr>
              <a:t>McKinnon KE, et al. </a:t>
            </a:r>
            <a:r>
              <a:rPr lang="it-IT" dirty="0">
                <a:solidFill>
                  <a:schemeClr val="tx2"/>
                </a:solidFill>
              </a:rPr>
              <a:t>J Clin Oncol. 2026;44(suppl 16). Abstr e23309 (A</a:t>
            </a:r>
            <a:r>
              <a:rPr lang="en-GB" dirty="0">
                <a:solidFill>
                  <a:schemeClr val="tx2"/>
                </a:solidFill>
              </a:rPr>
              <a:t>SCO 2026, e-publication)</a:t>
            </a:r>
          </a:p>
        </p:txBody>
      </p:sp>
      <p:graphicFrame>
        <p:nvGraphicFramePr>
          <p:cNvPr id="3" name="Table 2">
            <a:extLst>
              <a:ext uri="{FF2B5EF4-FFF2-40B4-BE49-F238E27FC236}">
                <a16:creationId xmlns:a16="http://schemas.microsoft.com/office/drawing/2014/main" id="{203FD15A-F2ED-284F-D796-30A5E1BE8AB6}"/>
              </a:ext>
            </a:extLst>
          </p:cNvPr>
          <p:cNvGraphicFramePr>
            <a:graphicFrameLocks noGrp="1"/>
          </p:cNvGraphicFramePr>
          <p:nvPr>
            <p:extLst>
              <p:ext uri="{D42A27DB-BD31-4B8C-83A1-F6EECF244321}">
                <p14:modId xmlns:p14="http://schemas.microsoft.com/office/powerpoint/2010/main" val="3503307043"/>
              </p:ext>
            </p:extLst>
          </p:nvPr>
        </p:nvGraphicFramePr>
        <p:xfrm>
          <a:off x="620182" y="883920"/>
          <a:ext cx="6408000" cy="5090160"/>
        </p:xfrm>
        <a:graphic>
          <a:graphicData uri="http://schemas.openxmlformats.org/drawingml/2006/table">
            <a:tbl>
              <a:tblPr firstRow="1" bandRow="1">
                <a:tableStyleId>{5C22544A-7EE6-4342-B048-85BDC9FD1C3A}</a:tableStyleId>
              </a:tblPr>
              <a:tblGrid>
                <a:gridCol w="4027887">
                  <a:extLst>
                    <a:ext uri="{9D8B030D-6E8A-4147-A177-3AD203B41FA5}">
                      <a16:colId xmlns:a16="http://schemas.microsoft.com/office/drawing/2014/main" val="3372463693"/>
                    </a:ext>
                  </a:extLst>
                </a:gridCol>
                <a:gridCol w="1190057">
                  <a:extLst>
                    <a:ext uri="{9D8B030D-6E8A-4147-A177-3AD203B41FA5}">
                      <a16:colId xmlns:a16="http://schemas.microsoft.com/office/drawing/2014/main" val="4114181560"/>
                    </a:ext>
                  </a:extLst>
                </a:gridCol>
                <a:gridCol w="1190056">
                  <a:extLst>
                    <a:ext uri="{9D8B030D-6E8A-4147-A177-3AD203B41FA5}">
                      <a16:colId xmlns:a16="http://schemas.microsoft.com/office/drawing/2014/main" val="2803292330"/>
                    </a:ext>
                  </a:extLst>
                </a:gridCol>
              </a:tblGrid>
              <a:tr h="289066">
                <a:tc>
                  <a:txBody>
                    <a:bodyPr/>
                    <a:lstStyle/>
                    <a:p>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aHCPs (%)</a:t>
                      </a:r>
                    </a:p>
                  </a:txBody>
                  <a:tcPr/>
                </a:tc>
                <a:tc>
                  <a:txBody>
                    <a:bodyPr/>
                    <a:lstStyle/>
                    <a:p>
                      <a:pPr algn="ctr"/>
                      <a:r>
                        <a:rPr lang="en-GB" sz="1400" dirty="0">
                          <a:latin typeface="Arial" panose="020B0604020202020204" pitchFamily="34" charset="0"/>
                          <a:cs typeface="Arial" panose="020B0604020202020204" pitchFamily="34" charset="0"/>
                        </a:rPr>
                        <a:t>cHCPs (%)</a:t>
                      </a:r>
                    </a:p>
                  </a:txBody>
                  <a:tcPr/>
                </a:tc>
                <a:extLst>
                  <a:ext uri="{0D108BD9-81ED-4DB2-BD59-A6C34878D82A}">
                    <a16:rowId xmlns:a16="http://schemas.microsoft.com/office/drawing/2014/main" val="624138940"/>
                  </a:ext>
                </a:extLst>
              </a:tr>
              <a:tr h="289066">
                <a:tc gridSpan="3">
                  <a:txBody>
                    <a:bodyPr/>
                    <a:lstStyle/>
                    <a:p>
                      <a:r>
                        <a:rPr lang="en-GB" sz="1400" b="1" dirty="0">
                          <a:latin typeface="Arial" panose="020B0604020202020204" pitchFamily="34" charset="0"/>
                          <a:cs typeface="Arial" panose="020B0604020202020204" pitchFamily="34" charset="0"/>
                        </a:rPr>
                        <a:t>ROUTINE ASSESSMENT</a:t>
                      </a: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2770871"/>
                  </a:ext>
                </a:extLst>
              </a:tr>
              <a:tr h="289066">
                <a:tc>
                  <a:txBody>
                    <a:bodyPr/>
                    <a:lstStyle/>
                    <a:p>
                      <a:r>
                        <a:rPr lang="en-GB" sz="1400" dirty="0">
                          <a:latin typeface="Arial" panose="020B0604020202020204" pitchFamily="34" charset="0"/>
                          <a:cs typeface="Arial" panose="020B0604020202020204" pitchFamily="34" charset="0"/>
                        </a:rPr>
                        <a:t>Assessment of </a:t>
                      </a:r>
                      <a:r>
                        <a:rPr lang="en-GB" sz="1400" i="1" dirty="0">
                          <a:latin typeface="Arial" panose="020B0604020202020204" pitchFamily="34" charset="0"/>
                          <a:cs typeface="Arial" panose="020B0604020202020204" pitchFamily="34" charset="0"/>
                        </a:rPr>
                        <a:t>HER2</a:t>
                      </a:r>
                      <a:r>
                        <a:rPr lang="en-GB" sz="1400" dirty="0">
                          <a:latin typeface="Arial" panose="020B0604020202020204" pitchFamily="34" charset="0"/>
                          <a:cs typeface="Arial" panose="020B0604020202020204" pitchFamily="34" charset="0"/>
                        </a:rPr>
                        <a:t> mutations for every patient</a:t>
                      </a:r>
                    </a:p>
                  </a:txBody>
                  <a:tcPr/>
                </a:tc>
                <a:tc>
                  <a:txBody>
                    <a:bodyPr/>
                    <a:lstStyle/>
                    <a:p>
                      <a:pPr algn="ctr"/>
                      <a:r>
                        <a:rPr lang="en-GB" sz="1400" dirty="0">
                          <a:latin typeface="Arial" panose="020B0604020202020204" pitchFamily="34" charset="0"/>
                          <a:cs typeface="Arial" panose="020B0604020202020204" pitchFamily="34" charset="0"/>
                        </a:rPr>
                        <a:t>29</a:t>
                      </a:r>
                    </a:p>
                  </a:txBody>
                  <a:tcPr/>
                </a:tc>
                <a:tc>
                  <a:txBody>
                    <a:bodyPr/>
                    <a:lstStyle/>
                    <a:p>
                      <a:pPr algn="ctr"/>
                      <a:r>
                        <a:rPr lang="en-GB" sz="1400"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3694520811"/>
                  </a:ext>
                </a:extLst>
              </a:tr>
              <a:tr h="289066">
                <a:tc>
                  <a:txBody>
                    <a:bodyPr/>
                    <a:lstStyle/>
                    <a:p>
                      <a:r>
                        <a:rPr lang="en-GB" sz="1400" dirty="0">
                          <a:latin typeface="Arial" panose="020B0604020202020204" pitchFamily="34" charset="0"/>
                          <a:cs typeface="Arial" panose="020B0604020202020204" pitchFamily="34" charset="0"/>
                        </a:rPr>
                        <a:t>Assessment of HER2 OE for every patient</a:t>
                      </a:r>
                    </a:p>
                  </a:txBody>
                  <a:tcPr/>
                </a:tc>
                <a:tc>
                  <a:txBody>
                    <a:bodyPr/>
                    <a:lstStyle/>
                    <a:p>
                      <a:pPr algn="ctr"/>
                      <a:r>
                        <a:rPr lang="en-GB" sz="1400" dirty="0">
                          <a:latin typeface="Arial" panose="020B0604020202020204" pitchFamily="34" charset="0"/>
                          <a:cs typeface="Arial" panose="020B0604020202020204" pitchFamily="34" charset="0"/>
                        </a:rPr>
                        <a:t>31</a:t>
                      </a:r>
                    </a:p>
                  </a:txBody>
                  <a:tcPr/>
                </a:tc>
                <a:tc>
                  <a:txBody>
                    <a:bodyPr/>
                    <a:lstStyle/>
                    <a:p>
                      <a:pPr algn="ctr"/>
                      <a:r>
                        <a:rPr lang="en-GB" sz="1400"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1452916404"/>
                  </a:ext>
                </a:extLst>
              </a:tr>
              <a:tr h="289066">
                <a:tc gridSpan="3">
                  <a:txBody>
                    <a:bodyPr/>
                    <a:lstStyle/>
                    <a:p>
                      <a:r>
                        <a:rPr lang="en-GB" sz="1400" b="1" dirty="0">
                          <a:latin typeface="Arial" panose="020B0604020202020204" pitchFamily="34" charset="0"/>
                          <a:cs typeface="Arial" panose="020B0604020202020204" pitchFamily="34" charset="0"/>
                        </a:rPr>
                        <a:t>BARRIER TO HER2 OE TESTING</a:t>
                      </a:r>
                    </a:p>
                  </a:txBody>
                  <a:tcPr/>
                </a:tc>
                <a:tc hMerge="1">
                  <a:txBody>
                    <a:bodyPr/>
                    <a:lstStyle/>
                    <a:p>
                      <a:pPr algn="ctr"/>
                      <a:endParaRPr lang="en-GB" sz="140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1401371"/>
                  </a:ext>
                </a:extLst>
              </a:tr>
              <a:tr h="289066">
                <a:tc>
                  <a:txBody>
                    <a:bodyPr/>
                    <a:lstStyle/>
                    <a:p>
                      <a:r>
                        <a:rPr lang="en-GB" sz="1400" dirty="0">
                          <a:latin typeface="Arial" panose="020B0604020202020204" pitchFamily="34" charset="0"/>
                          <a:cs typeface="Arial" panose="020B0604020202020204" pitchFamily="34" charset="0"/>
                        </a:rPr>
                        <a:t>Executing the ordering  for the test</a:t>
                      </a:r>
                    </a:p>
                  </a:txBody>
                  <a:tcPr/>
                </a:tc>
                <a:tc>
                  <a:txBody>
                    <a:bodyPr/>
                    <a:lstStyle/>
                    <a:p>
                      <a:pPr algn="ctr"/>
                      <a:r>
                        <a:rPr lang="en-GB" sz="1400" dirty="0">
                          <a:latin typeface="Arial" panose="020B0604020202020204" pitchFamily="34" charset="0"/>
                          <a:cs typeface="Arial" panose="020B0604020202020204" pitchFamily="34" charset="0"/>
                        </a:rPr>
                        <a:t>42</a:t>
                      </a:r>
                    </a:p>
                  </a:txBody>
                  <a:tcPr/>
                </a:tc>
                <a:tc>
                  <a:txBody>
                    <a:bodyPr/>
                    <a:lstStyle/>
                    <a:p>
                      <a:pPr algn="ctr"/>
                      <a:r>
                        <a:rPr lang="en-GB" sz="14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2687801404"/>
                  </a:ext>
                </a:extLst>
              </a:tr>
              <a:tr h="289066">
                <a:tc>
                  <a:txBody>
                    <a:bodyPr/>
                    <a:lstStyle/>
                    <a:p>
                      <a:r>
                        <a:rPr lang="en-GB" sz="1400" dirty="0">
                          <a:latin typeface="Arial" panose="020B0604020202020204" pitchFamily="34" charset="0"/>
                          <a:cs typeface="Arial" panose="020B0604020202020204" pitchFamily="34" charset="0"/>
                        </a:rPr>
                        <a:t>Limited access to testing facilities/equipment</a:t>
                      </a:r>
                    </a:p>
                  </a:txBody>
                  <a:tcPr/>
                </a:tc>
                <a:tc>
                  <a:txBody>
                    <a:bodyPr/>
                    <a:lstStyle/>
                    <a:p>
                      <a:pPr algn="ctr"/>
                      <a:r>
                        <a:rPr lang="en-GB" sz="1400" dirty="0">
                          <a:latin typeface="Arial" panose="020B0604020202020204" pitchFamily="34" charset="0"/>
                          <a:cs typeface="Arial" panose="020B0604020202020204" pitchFamily="34" charset="0"/>
                        </a:rPr>
                        <a:t>31</a:t>
                      </a:r>
                    </a:p>
                  </a:txBody>
                  <a:tcPr/>
                </a:tc>
                <a:tc>
                  <a:txBody>
                    <a:bodyPr/>
                    <a:lstStyle/>
                    <a:p>
                      <a:pPr algn="ctr"/>
                      <a:r>
                        <a:rPr lang="en-GB" sz="1400"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3019589731"/>
                  </a:ext>
                </a:extLst>
              </a:tr>
              <a:tr h="289066">
                <a:tc>
                  <a:txBody>
                    <a:bodyPr/>
                    <a:lstStyle/>
                    <a:p>
                      <a:r>
                        <a:rPr lang="en-GB" sz="1400" dirty="0">
                          <a:latin typeface="Arial" panose="020B0604020202020204" pitchFamily="34" charset="0"/>
                          <a:cs typeface="Arial" panose="020B0604020202020204" pitchFamily="34" charset="0"/>
                        </a:rPr>
                        <a:t>Communication and/or coordination between Onc and Path</a:t>
                      </a:r>
                    </a:p>
                  </a:txBody>
                  <a:tcPr/>
                </a:tc>
                <a:tc>
                  <a:txBody>
                    <a:bodyPr/>
                    <a:lstStyle/>
                    <a:p>
                      <a:pPr algn="ctr"/>
                      <a:r>
                        <a:rPr lang="en-GB" sz="1400" dirty="0">
                          <a:latin typeface="Arial" panose="020B0604020202020204" pitchFamily="34" charset="0"/>
                          <a:cs typeface="Arial" panose="020B0604020202020204" pitchFamily="34" charset="0"/>
                        </a:rPr>
                        <a:t>34</a:t>
                      </a:r>
                    </a:p>
                  </a:txBody>
                  <a:tcPr/>
                </a:tc>
                <a:tc>
                  <a:txBody>
                    <a:bodyPr/>
                    <a:lstStyle/>
                    <a:p>
                      <a:pPr algn="ctr"/>
                      <a:r>
                        <a:rPr lang="en-GB" sz="14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898943169"/>
                  </a:ext>
                </a:extLst>
              </a:tr>
              <a:tr h="289066">
                <a:tc gridSpan="3">
                  <a:txBody>
                    <a:bodyPr/>
                    <a:lstStyle/>
                    <a:p>
                      <a:r>
                        <a:rPr lang="en-GB" sz="1400" b="1" dirty="0">
                          <a:latin typeface="Arial" panose="020B0604020202020204" pitchFamily="34" charset="0"/>
                          <a:cs typeface="Arial" panose="020B0604020202020204" pitchFamily="34" charset="0"/>
                        </a:rPr>
                        <a:t>KEY </a:t>
                      </a:r>
                      <a:r>
                        <a:rPr lang="en-GB" sz="1400" b="1" dirty="0">
                          <a:solidFill>
                            <a:schemeClr val="tx1"/>
                          </a:solidFill>
                          <a:latin typeface="Arial" panose="020B0604020202020204" pitchFamily="34" charset="0"/>
                          <a:cs typeface="Arial" panose="020B0604020202020204" pitchFamily="34" charset="0"/>
                        </a:rPr>
                        <a:t>STRATEGIES IDENTIFIED FOR </a:t>
                      </a:r>
                      <a:r>
                        <a:rPr lang="en-GB" sz="1400" b="1" dirty="0">
                          <a:latin typeface="Arial" panose="020B0604020202020204" pitchFamily="34" charset="0"/>
                          <a:cs typeface="Arial" panose="020B0604020202020204" pitchFamily="34" charset="0"/>
                        </a:rPr>
                        <a:t>IMPROVING HER2 OE TESTING</a:t>
                      </a: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8147597"/>
                  </a:ext>
                </a:extLst>
              </a:tr>
              <a:tr h="289066">
                <a:tc>
                  <a:txBody>
                    <a:bodyPr/>
                    <a:lstStyle/>
                    <a:p>
                      <a:r>
                        <a:rPr lang="en-GB" sz="1400" dirty="0">
                          <a:latin typeface="Arial" panose="020B0604020202020204" pitchFamily="34" charset="0"/>
                          <a:cs typeface="Arial" panose="020B0604020202020204" pitchFamily="34" charset="0"/>
                        </a:rPr>
                        <a:t>Institutional support for reflex testing</a:t>
                      </a:r>
                    </a:p>
                  </a:txBody>
                  <a:tcPr/>
                </a:tc>
                <a:tc>
                  <a:txBody>
                    <a:bodyPr/>
                    <a:lstStyle/>
                    <a:p>
                      <a:pPr algn="ctr"/>
                      <a:r>
                        <a:rPr lang="en-GB" sz="1400" dirty="0">
                          <a:latin typeface="Arial" panose="020B0604020202020204" pitchFamily="34" charset="0"/>
                          <a:cs typeface="Arial" panose="020B0604020202020204" pitchFamily="34" charset="0"/>
                        </a:rPr>
                        <a:t>65</a:t>
                      </a:r>
                    </a:p>
                  </a:txBody>
                  <a:tcPr/>
                </a:tc>
                <a:tc>
                  <a:txBody>
                    <a:bodyPr/>
                    <a:lstStyle/>
                    <a:p>
                      <a:pPr algn="ctr"/>
                      <a:r>
                        <a:rPr lang="en-GB" sz="1400" dirty="0">
                          <a:latin typeface="Arial" panose="020B0604020202020204" pitchFamily="34" charset="0"/>
                          <a:cs typeface="Arial" panose="020B0604020202020204" pitchFamily="34" charset="0"/>
                        </a:rPr>
                        <a:t>49</a:t>
                      </a:r>
                    </a:p>
                  </a:txBody>
                  <a:tcPr/>
                </a:tc>
                <a:extLst>
                  <a:ext uri="{0D108BD9-81ED-4DB2-BD59-A6C34878D82A}">
                    <a16:rowId xmlns:a16="http://schemas.microsoft.com/office/drawing/2014/main" val="3389994133"/>
                  </a:ext>
                </a:extLst>
              </a:tr>
              <a:tr h="289066">
                <a:tc>
                  <a:txBody>
                    <a:bodyPr/>
                    <a:lstStyle/>
                    <a:p>
                      <a:r>
                        <a:rPr lang="en-GB" sz="1400" dirty="0">
                          <a:latin typeface="Arial" panose="020B0604020202020204" pitchFamily="34" charset="0"/>
                          <a:cs typeface="Arial" panose="020B0604020202020204" pitchFamily="34" charset="0"/>
                        </a:rPr>
                        <a:t>Better EHR integration with pathology</a:t>
                      </a:r>
                    </a:p>
                  </a:txBody>
                  <a:tcPr/>
                </a:tc>
                <a:tc>
                  <a:txBody>
                    <a:bodyPr/>
                    <a:lstStyle/>
                    <a:p>
                      <a:pPr algn="ctr"/>
                      <a:r>
                        <a:rPr lang="en-GB" sz="1400" dirty="0">
                          <a:latin typeface="Arial" panose="020B0604020202020204" pitchFamily="34" charset="0"/>
                          <a:cs typeface="Arial" panose="020B0604020202020204" pitchFamily="34" charset="0"/>
                        </a:rPr>
                        <a:t>57</a:t>
                      </a:r>
                    </a:p>
                  </a:txBody>
                  <a:tcPr/>
                </a:tc>
                <a:tc>
                  <a:txBody>
                    <a:bodyPr/>
                    <a:lstStyle/>
                    <a:p>
                      <a:pPr algn="ctr"/>
                      <a:r>
                        <a:rPr lang="en-GB" sz="1400" dirty="0">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4007380112"/>
                  </a:ext>
                </a:extLst>
              </a:tr>
              <a:tr h="289066">
                <a:tc>
                  <a:txBody>
                    <a:bodyPr/>
                    <a:lstStyle/>
                    <a:p>
                      <a:r>
                        <a:rPr lang="en-GB" sz="1400" dirty="0">
                          <a:latin typeface="Arial" panose="020B0604020202020204" pitchFamily="34" charset="0"/>
                          <a:cs typeface="Arial" panose="020B0604020202020204" pitchFamily="34" charset="0"/>
                        </a:rPr>
                        <a:t>Integrating training or education sessions</a:t>
                      </a:r>
                    </a:p>
                  </a:txBody>
                  <a:tcPr/>
                </a:tc>
                <a:tc>
                  <a:txBody>
                    <a:bodyPr/>
                    <a:lstStyle/>
                    <a:p>
                      <a:pPr algn="ctr"/>
                      <a:r>
                        <a:rPr lang="en-GB" sz="1400" dirty="0">
                          <a:latin typeface="Arial" panose="020B0604020202020204" pitchFamily="34" charset="0"/>
                          <a:cs typeface="Arial" panose="020B0604020202020204" pitchFamily="34" charset="0"/>
                        </a:rPr>
                        <a:t>20</a:t>
                      </a:r>
                    </a:p>
                  </a:txBody>
                  <a:tcPr/>
                </a:tc>
                <a:tc>
                  <a:txBody>
                    <a:bodyPr/>
                    <a:lstStyle/>
                    <a:p>
                      <a:pPr algn="ctr"/>
                      <a:r>
                        <a:rPr lang="en-GB" sz="1400" dirty="0">
                          <a:latin typeface="Arial" panose="020B0604020202020204" pitchFamily="34" charset="0"/>
                          <a:cs typeface="Arial" panose="020B0604020202020204" pitchFamily="34" charset="0"/>
                        </a:rPr>
                        <a:t>42</a:t>
                      </a:r>
                    </a:p>
                  </a:txBody>
                  <a:tcPr/>
                </a:tc>
                <a:extLst>
                  <a:ext uri="{0D108BD9-81ED-4DB2-BD59-A6C34878D82A}">
                    <a16:rowId xmlns:a16="http://schemas.microsoft.com/office/drawing/2014/main" val="1456164117"/>
                  </a:ext>
                </a:extLst>
              </a:tr>
              <a:tr h="289066">
                <a:tc gridSpan="3">
                  <a:txBody>
                    <a:bodyPr/>
                    <a:lstStyle/>
                    <a:p>
                      <a:r>
                        <a:rPr lang="en-GB" sz="1400" b="1" kern="1200" cap="all" baseline="0" dirty="0">
                          <a:solidFill>
                            <a:schemeClr val="tx1"/>
                          </a:solidFill>
                          <a:latin typeface="Arial" panose="020B0604020202020204" pitchFamily="34" charset="0"/>
                          <a:ea typeface="+mn-ea"/>
                          <a:cs typeface="Arial" panose="020B0604020202020204" pitchFamily="34" charset="0"/>
                        </a:rPr>
                        <a:t>Reported opportunities to improve </a:t>
                      </a:r>
                      <a:r>
                        <a:rPr lang="en-GB" sz="1400" b="1" kern="1200" cap="all" baseline="0" dirty="0" err="1">
                          <a:solidFill>
                            <a:schemeClr val="tx1"/>
                          </a:solidFill>
                          <a:latin typeface="Arial" panose="020B0604020202020204" pitchFamily="34" charset="0"/>
                          <a:ea typeface="+mn-ea"/>
                          <a:cs typeface="Arial" panose="020B0604020202020204" pitchFamily="34" charset="0"/>
                        </a:rPr>
                        <a:t>Onc</a:t>
                      </a:r>
                      <a:r>
                        <a:rPr lang="en-GB" sz="1400" b="1" kern="1200" cap="all" baseline="0" dirty="0">
                          <a:solidFill>
                            <a:schemeClr val="tx1"/>
                          </a:solidFill>
                          <a:latin typeface="Arial" panose="020B0604020202020204" pitchFamily="34" charset="0"/>
                          <a:ea typeface="+mn-ea"/>
                          <a:cs typeface="Arial" panose="020B0604020202020204" pitchFamily="34" charset="0"/>
                        </a:rPr>
                        <a:t>-Path collaboration</a:t>
                      </a: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2204082"/>
                  </a:ext>
                </a:extLst>
              </a:tr>
              <a:tr h="289066">
                <a:tc>
                  <a:txBody>
                    <a:bodyPr/>
                    <a:lstStyle/>
                    <a:p>
                      <a:r>
                        <a:rPr lang="en-GB" sz="1400" dirty="0">
                          <a:latin typeface="Arial" panose="020B0604020202020204" pitchFamily="34" charset="0"/>
                          <a:cs typeface="Arial" panose="020B0604020202020204" pitchFamily="34" charset="0"/>
                        </a:rPr>
                        <a:t>Sharing EHR</a:t>
                      </a:r>
                    </a:p>
                  </a:txBody>
                  <a:tcPr/>
                </a:tc>
                <a:tc>
                  <a:txBody>
                    <a:bodyPr/>
                    <a:lstStyle/>
                    <a:p>
                      <a:pPr algn="ctr"/>
                      <a:r>
                        <a:rPr lang="en-GB" sz="1400" dirty="0">
                          <a:latin typeface="Arial" panose="020B0604020202020204" pitchFamily="34" charset="0"/>
                          <a:cs typeface="Arial" panose="020B0604020202020204" pitchFamily="34" charset="0"/>
                        </a:rPr>
                        <a:t>42</a:t>
                      </a:r>
                    </a:p>
                  </a:txBody>
                  <a:tcPr/>
                </a:tc>
                <a:tc>
                  <a:txBody>
                    <a:bodyPr/>
                    <a:lstStyle/>
                    <a:p>
                      <a:pPr algn="ctr"/>
                      <a:r>
                        <a:rPr lang="en-GB" sz="1400" dirty="0">
                          <a:latin typeface="Arial" panose="020B0604020202020204" pitchFamily="34" charset="0"/>
                          <a:cs typeface="Arial" panose="020B0604020202020204" pitchFamily="34" charset="0"/>
                        </a:rPr>
                        <a:t>51</a:t>
                      </a:r>
                    </a:p>
                  </a:txBody>
                  <a:tcPr/>
                </a:tc>
                <a:extLst>
                  <a:ext uri="{0D108BD9-81ED-4DB2-BD59-A6C34878D82A}">
                    <a16:rowId xmlns:a16="http://schemas.microsoft.com/office/drawing/2014/main" val="2912329357"/>
                  </a:ext>
                </a:extLst>
              </a:tr>
              <a:tr h="289066">
                <a:tc>
                  <a:txBody>
                    <a:bodyPr/>
                    <a:lstStyle/>
                    <a:p>
                      <a:r>
                        <a:rPr lang="en-GB" sz="1400" dirty="0">
                          <a:latin typeface="Arial" panose="020B0604020202020204" pitchFamily="34" charset="0"/>
                          <a:cs typeface="Arial" panose="020B0604020202020204" pitchFamily="34" charset="0"/>
                        </a:rPr>
                        <a:t>Reflex testing protocols</a:t>
                      </a:r>
                    </a:p>
                  </a:txBody>
                  <a:tcPr/>
                </a:tc>
                <a:tc>
                  <a:txBody>
                    <a:bodyPr/>
                    <a:lstStyle/>
                    <a:p>
                      <a:pPr algn="ctr"/>
                      <a:r>
                        <a:rPr lang="en-GB" sz="1400" dirty="0">
                          <a:latin typeface="Arial" panose="020B0604020202020204" pitchFamily="34" charset="0"/>
                          <a:cs typeface="Arial" panose="020B0604020202020204" pitchFamily="34" charset="0"/>
                        </a:rPr>
                        <a:t>37</a:t>
                      </a:r>
                    </a:p>
                  </a:txBody>
                  <a:tcPr/>
                </a:tc>
                <a:tc>
                  <a:txBody>
                    <a:bodyPr/>
                    <a:lstStyle/>
                    <a:p>
                      <a:pPr algn="ctr"/>
                      <a:r>
                        <a:rPr lang="en-GB" sz="1400" dirty="0">
                          <a:latin typeface="Arial" panose="020B0604020202020204" pitchFamily="34" charset="0"/>
                          <a:cs typeface="Arial" panose="020B0604020202020204" pitchFamily="34" charset="0"/>
                        </a:rPr>
                        <a:t>47</a:t>
                      </a:r>
                    </a:p>
                  </a:txBody>
                  <a:tcPr/>
                </a:tc>
                <a:extLst>
                  <a:ext uri="{0D108BD9-81ED-4DB2-BD59-A6C34878D82A}">
                    <a16:rowId xmlns:a16="http://schemas.microsoft.com/office/drawing/2014/main" val="506648262"/>
                  </a:ext>
                </a:extLst>
              </a:tr>
              <a:tr h="289066">
                <a:tc>
                  <a:txBody>
                    <a:bodyPr/>
                    <a:lstStyle/>
                    <a:p>
                      <a:r>
                        <a:rPr lang="en-GB" sz="1400" dirty="0">
                          <a:latin typeface="Arial" panose="020B0604020202020204" pitchFamily="34" charset="0"/>
                          <a:cs typeface="Arial" panose="020B0604020202020204" pitchFamily="34" charset="0"/>
                        </a:rPr>
                        <a:t>Dedicated liaison or navigators</a:t>
                      </a:r>
                    </a:p>
                  </a:txBody>
                  <a:tcPr/>
                </a:tc>
                <a:tc>
                  <a:txBody>
                    <a:bodyPr/>
                    <a:lstStyle/>
                    <a:p>
                      <a:pPr algn="ctr"/>
                      <a:r>
                        <a:rPr lang="en-GB" sz="1400" dirty="0">
                          <a:latin typeface="Arial" panose="020B0604020202020204" pitchFamily="34" charset="0"/>
                          <a:cs typeface="Arial" panose="020B0604020202020204" pitchFamily="34" charset="0"/>
                        </a:rPr>
                        <a:t>39</a:t>
                      </a:r>
                    </a:p>
                  </a:txBody>
                  <a:tcPr/>
                </a:tc>
                <a:tc>
                  <a:txBody>
                    <a:bodyPr/>
                    <a:lstStyle/>
                    <a:p>
                      <a:pPr algn="ctr"/>
                      <a:r>
                        <a:rPr lang="en-GB" sz="14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3219784696"/>
                  </a:ext>
                </a:extLst>
              </a:tr>
            </a:tbl>
          </a:graphicData>
        </a:graphic>
      </p:graphicFrame>
      <p:sp>
        <p:nvSpPr>
          <p:cNvPr id="2" name="Content Placeholder 14">
            <a:extLst>
              <a:ext uri="{FF2B5EF4-FFF2-40B4-BE49-F238E27FC236}">
                <a16:creationId xmlns:a16="http://schemas.microsoft.com/office/drawing/2014/main" id="{88FCCDD3-6C8A-30DF-5164-9824E7D9A0B5}"/>
              </a:ext>
            </a:extLst>
          </p:cNvPr>
          <p:cNvSpPr txBox="1">
            <a:spLocks/>
          </p:cNvSpPr>
          <p:nvPr/>
        </p:nvSpPr>
        <p:spPr>
          <a:xfrm>
            <a:off x="7308884" y="3284985"/>
            <a:ext cx="3899684" cy="2664296"/>
          </a:xfrm>
          <a:prstGeom prst="roundRect">
            <a:avLst/>
          </a:prstGeom>
          <a:solidFill>
            <a:schemeClr val="accent1">
              <a:lumMod val="20000"/>
              <a:lumOff val="80000"/>
            </a:schemeClr>
          </a:solidFill>
        </p:spPr>
        <p:txBody>
          <a:bodyPr vert="horz" lIns="0" tIns="0" rIns="0" bIns="0" rtlCol="0" anchor="ctr">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5000"/>
              </a:lnSpc>
              <a:spcBef>
                <a:spcPts val="0"/>
              </a:spcBef>
              <a:spcAft>
                <a:spcPts val="300"/>
              </a:spcAft>
              <a:buNone/>
            </a:pPr>
            <a:r>
              <a:rPr lang="en-US" sz="1600" b="1" dirty="0">
                <a:solidFill>
                  <a:schemeClr val="accent1"/>
                </a:solidFill>
              </a:rPr>
              <a:t>Academic audit-feedback sessions resulted in action plans focused on:</a:t>
            </a:r>
          </a:p>
          <a:p>
            <a:pPr>
              <a:lnSpc>
                <a:spcPct val="105000"/>
              </a:lnSpc>
              <a:spcBef>
                <a:spcPts val="0"/>
              </a:spcBef>
              <a:spcAft>
                <a:spcPts val="300"/>
              </a:spcAft>
              <a:buSzPct val="120000"/>
              <a:buFont typeface="Wingdings" panose="05000000000000000000" pitchFamily="2" charset="2"/>
              <a:buChar char="ü"/>
            </a:pPr>
            <a:r>
              <a:rPr lang="en-US" sz="1600" dirty="0">
                <a:solidFill>
                  <a:schemeClr val="tx1"/>
                </a:solidFill>
              </a:rPr>
              <a:t>standardising HER2 testing protocols</a:t>
            </a:r>
          </a:p>
          <a:p>
            <a:pPr>
              <a:lnSpc>
                <a:spcPct val="105000"/>
              </a:lnSpc>
              <a:spcBef>
                <a:spcPts val="0"/>
              </a:spcBef>
              <a:spcAft>
                <a:spcPts val="300"/>
              </a:spcAft>
              <a:buSzPct val="120000"/>
              <a:buFont typeface="Wingdings" panose="05000000000000000000" pitchFamily="2" charset="2"/>
              <a:buChar char="ü"/>
            </a:pPr>
            <a:r>
              <a:rPr lang="en-US" sz="1600" dirty="0">
                <a:solidFill>
                  <a:schemeClr val="tx1"/>
                </a:solidFill>
              </a:rPr>
              <a:t>enhancing multidisciplinary communication</a:t>
            </a:r>
          </a:p>
          <a:p>
            <a:pPr>
              <a:lnSpc>
                <a:spcPct val="105000"/>
              </a:lnSpc>
              <a:spcBef>
                <a:spcPts val="0"/>
              </a:spcBef>
              <a:spcAft>
                <a:spcPts val="300"/>
              </a:spcAft>
              <a:buSzPct val="120000"/>
              <a:buFont typeface="Wingdings" panose="05000000000000000000" pitchFamily="2" charset="2"/>
              <a:buChar char="ü"/>
            </a:pPr>
            <a:r>
              <a:rPr lang="en-US" sz="1600" dirty="0">
                <a:solidFill>
                  <a:schemeClr val="tx1"/>
                </a:solidFill>
              </a:rPr>
              <a:t>securing leadership support for integrated testing workflows</a:t>
            </a:r>
            <a:endParaRPr lang="en-GB" sz="1600" dirty="0">
              <a:solidFill>
                <a:schemeClr val="tx1"/>
              </a:solidFill>
            </a:endParaRPr>
          </a:p>
        </p:txBody>
      </p:sp>
    </p:spTree>
    <p:extLst>
      <p:ext uri="{BB962C8B-B14F-4D97-AF65-F5344CB8AC3E}">
        <p14:creationId xmlns:p14="http://schemas.microsoft.com/office/powerpoint/2010/main" val="27292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98B78-A3BD-FCE4-6C7E-C961D9FDE20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C3BF73-509E-1BDE-A97F-FFDBF9036C4B}"/>
              </a:ext>
            </a:extLst>
          </p:cNvPr>
          <p:cNvSpPr>
            <a:spLocks noGrp="1"/>
          </p:cNvSpPr>
          <p:nvPr>
            <p:ph sz="quarter" idx="12"/>
          </p:nvPr>
        </p:nvSpPr>
        <p:spPr>
          <a:xfrm>
            <a:off x="620184" y="1425600"/>
            <a:ext cx="10963200" cy="4525200"/>
          </a:xfrm>
        </p:spPr>
        <p:txBody>
          <a:bodyPr>
            <a:normAutofit/>
          </a:bodyPr>
          <a:lstStyle/>
          <a:p>
            <a:r>
              <a:rPr lang="en-US" dirty="0"/>
              <a:t>Significant gaps exist in HER2 testing in academic and community oncology settings</a:t>
            </a:r>
          </a:p>
          <a:p>
            <a:r>
              <a:rPr lang="en-US" dirty="0">
                <a:solidFill>
                  <a:schemeClr val="tx2"/>
                </a:solidFill>
              </a:rPr>
              <a:t>Targeted quality improvement interventions </a:t>
            </a:r>
            <a:r>
              <a:rPr lang="en-US" dirty="0"/>
              <a:t>addressing workflow inefficiencies, multidisciplinary coordination, and institutional infrastructure may improve implementation of comprehensive HER2 testing and delivery of evidence-based care for patients with advanced NSCLC</a:t>
            </a:r>
            <a:endParaRPr lang="en-GB" noProof="0" dirty="0"/>
          </a:p>
        </p:txBody>
      </p:sp>
      <p:sp>
        <p:nvSpPr>
          <p:cNvPr id="6" name="Title 5">
            <a:extLst>
              <a:ext uri="{FF2B5EF4-FFF2-40B4-BE49-F238E27FC236}">
                <a16:creationId xmlns:a16="http://schemas.microsoft.com/office/drawing/2014/main" id="{41F89AED-D94E-B2CA-0D25-A80133335C73}"/>
              </a:ext>
            </a:extLst>
          </p:cNvPr>
          <p:cNvSpPr>
            <a:spLocks noGrp="1"/>
          </p:cNvSpPr>
          <p:nvPr>
            <p:ph type="title"/>
          </p:nvPr>
        </p:nvSpPr>
        <p:spPr>
          <a:xfrm>
            <a:off x="619201" y="259200"/>
            <a:ext cx="10963199" cy="864000"/>
          </a:xfrm>
        </p:spPr>
        <p:txBody>
          <a:bodyPr/>
          <a:lstStyle/>
          <a:p>
            <a:r>
              <a:rPr lang="en-GB" dirty="0"/>
              <a:t>HER2 testing qi initiative: </a:t>
            </a:r>
            <a:r>
              <a:rPr lang="en-GB" noProof="0" dirty="0"/>
              <a:t>summary</a:t>
            </a:r>
          </a:p>
        </p:txBody>
      </p:sp>
      <p:sp>
        <p:nvSpPr>
          <p:cNvPr id="8" name="Content Placeholder 7">
            <a:extLst>
              <a:ext uri="{FF2B5EF4-FFF2-40B4-BE49-F238E27FC236}">
                <a16:creationId xmlns:a16="http://schemas.microsoft.com/office/drawing/2014/main" id="{462EED89-58A4-69DC-CA99-ED69D9604585}"/>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NSCLC, non-small cell lung cancer; QI, quality improvement</a:t>
            </a:r>
          </a:p>
          <a:p>
            <a:pPr>
              <a:lnSpc>
                <a:spcPct val="90000"/>
              </a:lnSpc>
            </a:pPr>
            <a:r>
              <a:rPr lang="en-GB" dirty="0">
                <a:solidFill>
                  <a:schemeClr val="tx2"/>
                </a:solidFill>
              </a:rPr>
              <a:t>McKinnon KE, et al. </a:t>
            </a:r>
            <a:r>
              <a:rPr lang="it-IT" dirty="0">
                <a:solidFill>
                  <a:schemeClr val="tx2"/>
                </a:solidFill>
              </a:rPr>
              <a:t>J Clin Oncol. 2026;44(suppl 16). Abstr e23309 (A</a:t>
            </a:r>
            <a:r>
              <a:rPr lang="en-GB" dirty="0">
                <a:solidFill>
                  <a:schemeClr val="tx2"/>
                </a:solidFill>
              </a:rPr>
              <a:t>SCO 2026, e-publication)</a:t>
            </a:r>
          </a:p>
        </p:txBody>
      </p:sp>
      <p:sp>
        <p:nvSpPr>
          <p:cNvPr id="2" name="Slide Number Placeholder 1">
            <a:extLst>
              <a:ext uri="{FF2B5EF4-FFF2-40B4-BE49-F238E27FC236}">
                <a16:creationId xmlns:a16="http://schemas.microsoft.com/office/drawing/2014/main" id="{E22FDBBC-F40D-EA5F-E7E1-D112D9AD62C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23</a:t>
            </a:fld>
            <a:endParaRPr lang="en-GB" noProof="0" dirty="0"/>
          </a:p>
        </p:txBody>
      </p:sp>
      <p:sp>
        <p:nvSpPr>
          <p:cNvPr id="3" name="TextBox 2">
            <a:extLst>
              <a:ext uri="{FF2B5EF4-FFF2-40B4-BE49-F238E27FC236}">
                <a16:creationId xmlns:a16="http://schemas.microsoft.com/office/drawing/2014/main" id="{4B7EB4DE-37D4-0DB2-842B-F8F7731DD87F}"/>
              </a:ext>
            </a:extLst>
          </p:cNvPr>
          <p:cNvSpPr txBox="1"/>
          <p:nvPr/>
        </p:nvSpPr>
        <p:spPr>
          <a:xfrm>
            <a:off x="839416" y="3686096"/>
            <a:ext cx="10624487" cy="1910880"/>
          </a:xfrm>
          <a:prstGeom prst="rect">
            <a:avLst/>
          </a:prstGeom>
          <a:solidFill>
            <a:schemeClr val="bg1"/>
          </a:solidFill>
          <a:ln w="28575">
            <a:solidFill>
              <a:schemeClr val="accent1"/>
            </a:solidFill>
          </a:ln>
        </p:spPr>
        <p:txBody>
          <a:bodyPr wrap="square" lIns="288000" tIns="108000" rIns="251999"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endParaRPr lang="en-GB" b="1" noProof="0" dirty="0"/>
          </a:p>
          <a:p>
            <a:pPr marL="285750" indent="-285750">
              <a:spcBef>
                <a:spcPts val="1200"/>
              </a:spcBef>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It is important to perform next generation sequencing (NGS) on NSCLC patients regardless of stage of disease to identify patients who may benefit from targeted therapies</a:t>
            </a:r>
          </a:p>
          <a:p>
            <a:pPr marL="285750" indent="-285750">
              <a:spcBef>
                <a:spcPts val="1200"/>
              </a:spcBef>
              <a:buClr>
                <a:schemeClr val="accent1"/>
              </a:buClr>
              <a:buFont typeface="Arial" panose="020B0604020202020204" pitchFamily="34" charset="0"/>
              <a:buChar char="•"/>
            </a:pPr>
            <a:r>
              <a:rPr lang="en-GB" dirty="0">
                <a:latin typeface="Arial" panose="020B0604020202020204" pitchFamily="34" charset="0"/>
                <a:cs typeface="Arial" panose="020B0604020202020204" pitchFamily="34" charset="0"/>
              </a:rPr>
              <a:t>HER2 testing gaps in NSCLC are primarily institutional and operational, and closing them will be essential to ensuring patients are appropriately identified for biomarker-directed therapies</a:t>
            </a:r>
          </a:p>
        </p:txBody>
      </p:sp>
    </p:spTree>
    <p:extLst>
      <p:ext uri="{BB962C8B-B14F-4D97-AF65-F5344CB8AC3E}">
        <p14:creationId xmlns:p14="http://schemas.microsoft.com/office/powerpoint/2010/main" val="203109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416876" y="1592023"/>
            <a:ext cx="10143620" cy="5006777"/>
          </a:xfrm>
        </p:spPr>
        <p:txBody>
          <a:bodyPr>
            <a:normAutofit/>
          </a:bodyPr>
          <a:lstStyle/>
          <a:p>
            <a:pPr marL="0" indent="0">
              <a:lnSpc>
                <a:spcPct val="120000"/>
              </a:lnSpc>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400" noProof="0" dirty="0">
                <a:latin typeface="Arial" panose="020B0604020202020204" pitchFamily="34" charset="0"/>
              </a:rPr>
              <a:t>This LUNG CONNECT programme is supported through an independent educational grant from </a:t>
            </a:r>
            <a:r>
              <a:rPr lang="en-GB" sz="1400" noProof="0" dirty="0"/>
              <a:t>Bayer</a:t>
            </a:r>
            <a:r>
              <a:rPr lang="en-GB" sz="1400" noProof="0" dirty="0">
                <a:latin typeface="Arial" panose="020B0604020202020204" pitchFamily="34" charset="0"/>
              </a:rPr>
              <a:t>. </a:t>
            </a:r>
            <a:br>
              <a:rPr lang="en-GB" sz="1400" noProof="0" dirty="0">
                <a:latin typeface="Arial" panose="020B0604020202020204" pitchFamily="34" charset="0"/>
              </a:rPr>
            </a:br>
            <a:r>
              <a:rPr lang="en-GB" sz="1400" noProof="0" dirty="0">
                <a:latin typeface="Arial" panose="020B0604020202020204" pitchFamily="34" charset="0"/>
              </a:rPr>
              <a:t>The programme is therefore independent, the content is not influenced by the supporter and is under the sole responsibility of </a:t>
            </a:r>
            <a:br>
              <a:rPr lang="en-GB" sz="1400" noProof="0" dirty="0">
                <a:latin typeface="Arial" panose="020B0604020202020204" pitchFamily="34" charset="0"/>
              </a:rPr>
            </a:br>
            <a:r>
              <a:rPr lang="en-GB" sz="1400" noProof="0" dirty="0">
                <a:latin typeface="Arial" panose="020B0604020202020204" pitchFamily="34" charset="0"/>
              </a:rPr>
              <a:t>the experts.</a:t>
            </a:r>
          </a:p>
          <a:p>
            <a:pPr marL="0" indent="0">
              <a:lnSpc>
                <a:spcPct val="120000"/>
              </a:lnSpc>
              <a:buNone/>
            </a:pPr>
            <a:r>
              <a:rPr lang="en-GB" sz="1400" b="1" noProof="0" dirty="0">
                <a:latin typeface="Arial" panose="020B0604020202020204" pitchFamily="34" charset="0"/>
              </a:rPr>
              <a:t>Please note:</a:t>
            </a:r>
            <a:r>
              <a:rPr lang="en-GB" sz="1400" noProof="0" dirty="0">
                <a:latin typeface="Arial" panose="020B0604020202020204" pitchFamily="34" charset="0"/>
              </a:rPr>
              <a:t> </a:t>
            </a:r>
          </a:p>
          <a:p>
            <a:r>
              <a:rPr lang="en-GB" sz="1400" noProof="0" dirty="0">
                <a:latin typeface="Arial" panose="020B0604020202020204" pitchFamily="34" charset="0"/>
              </a:rPr>
              <a:t>This educational programme is intended for healthcare professionals only</a:t>
            </a:r>
          </a:p>
          <a:p>
            <a:r>
              <a:rPr lang="en-GB" sz="14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Dr Herbert Loong </a:t>
            </a:r>
            <a:r>
              <a:rPr lang="en-GB" sz="1400" noProof="0" dirty="0">
                <a:latin typeface="Arial" panose="020B0604020202020204" pitchFamily="34" charset="0"/>
              </a:rPr>
              <a:t>has received financial support/sponsorship for research support, consultation, or speaker fees from the following companies: </a:t>
            </a:r>
            <a:r>
              <a:rPr lang="en-GB" sz="1400" dirty="0"/>
              <a:t>AbbVie, Amgen, Bayer, Boehringer Ingelheim, Celgene, Eisai, Eli Lilly, George Clinical, Guardant Health, Illumina, Janssen, Novartis, Merck Sereno, Pfizer, Takeda</a:t>
            </a:r>
            <a:endParaRPr lang="en-GB" sz="1400" noProof="0" dirty="0">
              <a:latin typeface="Arial" panose="020B0604020202020204" pitchFamily="34" charset="0"/>
            </a:endParaRPr>
          </a:p>
          <a:p>
            <a:r>
              <a:rPr lang="en-GB" sz="1600" b="1" dirty="0">
                <a:solidFill>
                  <a:srgbClr val="C6573B"/>
                </a:solidFill>
              </a:rPr>
              <a:t>Dr Isabel Preeshagul </a:t>
            </a:r>
            <a:r>
              <a:rPr lang="en-GB" sz="1400" dirty="0"/>
              <a:t>has received financial support/sponsorship for research support, consultation, or speaker fees from the following companies: AstraZeneca, DAVA Oncology, Genentech, </a:t>
            </a:r>
            <a:r>
              <a:rPr lang="en-GB" sz="1400" dirty="0" err="1"/>
              <a:t>Labcorp</a:t>
            </a:r>
            <a:r>
              <a:rPr lang="en-GB" sz="1400" dirty="0"/>
              <a:t>, Novartis, Pfizer, Takeda</a:t>
            </a:r>
          </a:p>
          <a:p>
            <a:endParaRPr lang="en-GB" sz="1400" noProof="0" dirty="0">
              <a:highlight>
                <a:srgbClr val="FFFF00"/>
              </a:highlight>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416876"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349578" y="877781"/>
            <a:ext cx="6667251" cy="886205"/>
          </a:xfrm>
          <a:prstGeom prst="rect">
            <a:avLst/>
          </a:prstGeom>
          <a:noFill/>
        </p:spPr>
        <p:txBody>
          <a:bodyPr wrap="square">
            <a:spAutoFit/>
          </a:bodyPr>
          <a:lstStyle/>
          <a:p>
            <a:pPr marL="0" indent="0">
              <a:lnSpc>
                <a:spcPct val="120000"/>
              </a:lnSpc>
              <a:spcBef>
                <a:spcPts val="600"/>
              </a:spcBef>
              <a:buNone/>
            </a:pPr>
            <a:r>
              <a:rPr lang="en-GB" sz="11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tretch>
            <a:fillRect/>
          </a:stretch>
        </p:blipFill>
        <p:spPr>
          <a:xfrm>
            <a:off x="9592821" y="781993"/>
            <a:ext cx="1989579" cy="1026570"/>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tretch>
            <a:fillRect/>
          </a:stretch>
        </p:blipFill>
        <p:spPr>
          <a:xfrm>
            <a:off x="7279374" y="988784"/>
            <a:ext cx="2008942" cy="726373"/>
          </a:xfrm>
          <a:prstGeom prst="rect">
            <a:avLst/>
          </a:prstGeom>
        </p:spPr>
      </p:pic>
    </p:spTree>
    <p:extLst>
      <p:ext uri="{BB962C8B-B14F-4D97-AF65-F5344CB8AC3E}">
        <p14:creationId xmlns:p14="http://schemas.microsoft.com/office/powerpoint/2010/main" val="6754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a Group of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smtClean="0"/>
              <a:pPr/>
              <a:t>4</a:t>
            </a:fld>
            <a:endParaRPr lang="en-GB" dirty="0"/>
          </a:p>
        </p:txBody>
      </p:sp>
      <p:grpSp>
        <p:nvGrpSpPr>
          <p:cNvPr id="16" name="Group 15">
            <a:extLst>
              <a:ext uri="{FF2B5EF4-FFF2-40B4-BE49-F238E27FC236}">
                <a16:creationId xmlns:a16="http://schemas.microsoft.com/office/drawing/2014/main" id="{37304671-2336-504B-892E-0F0CB2177C3C}"/>
              </a:ext>
            </a:extLst>
          </p:cNvPr>
          <p:cNvGrpSpPr/>
          <p:nvPr/>
        </p:nvGrpSpPr>
        <p:grpSpPr>
          <a:xfrm>
            <a:off x="3260510" y="1838631"/>
            <a:ext cx="2536371" cy="3174545"/>
            <a:chOff x="2024743" y="1838631"/>
            <a:chExt cx="2536371" cy="2951083"/>
          </a:xfrm>
        </p:grpSpPr>
        <p:sp>
          <p:nvSpPr>
            <p:cNvPr id="20" name="Rectangle 19">
              <a:extLst>
                <a:ext uri="{FF2B5EF4-FFF2-40B4-BE49-F238E27FC236}">
                  <a16:creationId xmlns:a16="http://schemas.microsoft.com/office/drawing/2014/main" id="{5584EA5D-8521-1C42-AECA-281341B3ACF8}"/>
                </a:ext>
              </a:extLst>
            </p:cNvPr>
            <p:cNvSpPr/>
            <p:nvPr/>
          </p:nvSpPr>
          <p:spPr>
            <a:xfrm>
              <a:off x="2024743"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E1BF838E-2030-584F-A646-D776F5B592A1}"/>
                </a:ext>
              </a:extLst>
            </p:cNvPr>
            <p:cNvSpPr/>
            <p:nvPr/>
          </p:nvSpPr>
          <p:spPr>
            <a:xfrm>
              <a:off x="2161438" y="1983836"/>
              <a:ext cx="2336804"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Herbert Loong</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The Chinese University of Hong Kong, China</a:t>
              </a:r>
              <a:endParaRPr lang="en-GB" sz="1400" kern="1200" noProof="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D7463F6-97D8-D845-BDDE-E9B88ADF7719}"/>
              </a:ext>
            </a:extLst>
          </p:cNvPr>
          <p:cNvGrpSpPr/>
          <p:nvPr/>
        </p:nvGrpSpPr>
        <p:grpSpPr>
          <a:xfrm>
            <a:off x="6079909" y="1838631"/>
            <a:ext cx="2536371" cy="3174545"/>
            <a:chOff x="4855028" y="1838631"/>
            <a:chExt cx="2536371" cy="2951083"/>
          </a:xfrm>
        </p:grpSpPr>
        <p:sp>
          <p:nvSpPr>
            <p:cNvPr id="25" name="Rectangle 24">
              <a:extLst>
                <a:ext uri="{FF2B5EF4-FFF2-40B4-BE49-F238E27FC236}">
                  <a16:creationId xmlns:a16="http://schemas.microsoft.com/office/drawing/2014/main" id="{994A96E9-FF20-9241-9530-93E831DBAD44}"/>
                </a:ext>
              </a:extLst>
            </p:cNvPr>
            <p:cNvSpPr/>
            <p:nvPr/>
          </p:nvSpPr>
          <p:spPr>
            <a:xfrm>
              <a:off x="4855028"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6">
              <a:extLst>
                <a:ext uri="{FF2B5EF4-FFF2-40B4-BE49-F238E27FC236}">
                  <a16:creationId xmlns:a16="http://schemas.microsoft.com/office/drawing/2014/main" id="{3AB25201-E77E-E34D-8F0E-7BDC84680F6F}"/>
                </a:ext>
              </a:extLst>
            </p:cNvPr>
            <p:cNvSpPr/>
            <p:nvPr/>
          </p:nvSpPr>
          <p:spPr>
            <a:xfrm>
              <a:off x="4991723"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Isabel Preeshagul</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Memorial Sloan Kettering Cancer Canter, USA</a:t>
              </a:r>
              <a:endParaRPr lang="en-GB" sz="1400" kern="1200" noProof="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059BBA5C-1F21-6FA5-46EE-B612EE1316C3}"/>
              </a:ext>
            </a:extLst>
          </p:cNvPr>
          <p:cNvPicPr>
            <a:picLocks noChangeAspect="1"/>
          </p:cNvPicPr>
          <p:nvPr/>
        </p:nvPicPr>
        <p:blipFill>
          <a:blip r:embed="rId3"/>
          <a:stretch>
            <a:fillRect/>
          </a:stretch>
        </p:blipFill>
        <p:spPr>
          <a:xfrm>
            <a:off x="3389369" y="2715144"/>
            <a:ext cx="2344640" cy="2195956"/>
          </a:xfrm>
          <a:prstGeom prst="rect">
            <a:avLst/>
          </a:prstGeom>
        </p:spPr>
      </p:pic>
      <p:pic>
        <p:nvPicPr>
          <p:cNvPr id="12" name="Picture 11">
            <a:extLst>
              <a:ext uri="{FF2B5EF4-FFF2-40B4-BE49-F238E27FC236}">
                <a16:creationId xmlns:a16="http://schemas.microsoft.com/office/drawing/2014/main" id="{36289500-6854-DEC6-3D17-C3A1148F8001}"/>
              </a:ext>
            </a:extLst>
          </p:cNvPr>
          <p:cNvPicPr>
            <a:picLocks noChangeAspect="1"/>
          </p:cNvPicPr>
          <p:nvPr/>
        </p:nvPicPr>
        <p:blipFill>
          <a:blip r:embed="rId4"/>
          <a:stretch>
            <a:fillRect/>
          </a:stretch>
        </p:blipFill>
        <p:spPr>
          <a:xfrm>
            <a:off x="6216603" y="2648119"/>
            <a:ext cx="2262981" cy="2262981"/>
          </a:xfrm>
          <a:prstGeom prst="rect">
            <a:avLst/>
          </a:prstGeom>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20184" y="1425600"/>
            <a:ext cx="10963200" cy="4525200"/>
          </a:xfrm>
        </p:spPr>
        <p:txBody>
          <a:bodyPr/>
          <a:lstStyle/>
          <a:p>
            <a:r>
              <a:rPr lang="en-GB" sz="1800" b="1" dirty="0">
                <a:solidFill>
                  <a:schemeClr val="accent1"/>
                </a:solidFill>
              </a:rPr>
              <a:t>SOHO-01: </a:t>
            </a:r>
            <a:r>
              <a:rPr lang="en-GB" sz="1800" dirty="0"/>
              <a:t>Sevabertinib continues to show robust and durable antitumour activity with a manageable safety profile in </a:t>
            </a:r>
            <a:r>
              <a:rPr lang="en-GB" sz="1800" i="1" dirty="0"/>
              <a:t>HER2</a:t>
            </a:r>
            <a:r>
              <a:rPr lang="en-GB" sz="1800" dirty="0"/>
              <a:t>-mutant NSCLC, supporting its role as an effective targeted therapy in both first-line and previously treated settings</a:t>
            </a:r>
          </a:p>
          <a:p>
            <a:r>
              <a:rPr lang="en-GB" sz="1800" b="1" dirty="0">
                <a:solidFill>
                  <a:schemeClr val="accent1"/>
                </a:solidFill>
              </a:rPr>
              <a:t>PROs from Beamion Lung-1: </a:t>
            </a:r>
            <a:r>
              <a:rPr lang="en-GB" sz="1800" dirty="0"/>
              <a:t>first-line zongertinib is associated with early and durable improvements in symptoms and physical functioning, with minimal patient-reported treatment burden, reinforcing its favourable benefit–risk profile in </a:t>
            </a:r>
            <a:r>
              <a:rPr lang="en-GB" sz="1800" i="1" dirty="0"/>
              <a:t>HER2</a:t>
            </a:r>
            <a:r>
              <a:rPr lang="en-GB" sz="1800" dirty="0"/>
              <a:t>-mutant NSCLC</a:t>
            </a:r>
          </a:p>
          <a:p>
            <a:r>
              <a:rPr lang="en-GB" sz="1800" b="1" noProof="0" dirty="0">
                <a:solidFill>
                  <a:schemeClr val="accent1"/>
                </a:solidFill>
              </a:rPr>
              <a:t>Beamion Lung-3: </a:t>
            </a:r>
            <a:r>
              <a:rPr lang="en-GB" sz="1800" noProof="0" dirty="0">
                <a:solidFill>
                  <a:schemeClr val="tx2"/>
                </a:solidFill>
              </a:rPr>
              <a:t>this ongoing trial </a:t>
            </a:r>
            <a:r>
              <a:rPr lang="en-GB" sz="1800" dirty="0"/>
              <a:t>will determine whether adjuvant zongertinib can reduce recurrence risk and improve survival after surgery for stage II-IIIB </a:t>
            </a:r>
            <a:r>
              <a:rPr lang="en-GB" sz="1800" i="1" dirty="0"/>
              <a:t>HER2</a:t>
            </a:r>
            <a:r>
              <a:rPr lang="en-GB" sz="1800" dirty="0"/>
              <a:t>-mutant NSCLC, potentially establishing HER2-targeted therapy as a new standard in the adjuvant setting</a:t>
            </a:r>
            <a:endParaRPr lang="en-GB" sz="1800" noProof="0" dirty="0">
              <a:solidFill>
                <a:schemeClr val="tx2"/>
              </a:solidFill>
            </a:endParaRPr>
          </a:p>
          <a:p>
            <a:r>
              <a:rPr lang="en-GB" sz="1800" b="1" noProof="0" dirty="0">
                <a:solidFill>
                  <a:schemeClr val="accent1"/>
                </a:solidFill>
              </a:rPr>
              <a:t>Advancing HER2 Testing: </a:t>
            </a:r>
            <a:r>
              <a:rPr lang="en-GB" sz="1800" dirty="0"/>
              <a:t>HER2 testing gaps in NSCLC are primarily institutional and operational, and closing them will be essential to ensuring patients are appropriately identified for biomarker-directed therapies</a:t>
            </a:r>
            <a:endParaRPr lang="en-GB" sz="1800" noProof="0" dirty="0"/>
          </a:p>
          <a:p>
            <a:endParaRPr lang="en-GB" sz="1800" noProof="0"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14" name="Content Placeholder 13">
            <a:extLst>
              <a:ext uri="{FF2B5EF4-FFF2-40B4-BE49-F238E27FC236}">
                <a16:creationId xmlns:a16="http://schemas.microsoft.com/office/drawing/2014/main" id="{E589FB86-6B42-8107-0296-5AE05692E294}"/>
              </a:ext>
            </a:extLst>
          </p:cNvPr>
          <p:cNvSpPr>
            <a:spLocks noGrp="1"/>
          </p:cNvSpPr>
          <p:nvPr>
            <p:ph sz="quarter" idx="15"/>
          </p:nvPr>
        </p:nvSpPr>
        <p:spPr>
          <a:xfrm>
            <a:off x="620183" y="6356351"/>
            <a:ext cx="10180339" cy="365125"/>
          </a:xfrm>
        </p:spPr>
        <p:txBody>
          <a:bodyPr/>
          <a:lstStyle/>
          <a:p>
            <a:r>
              <a:rPr lang="en-GB" noProof="0" dirty="0">
                <a:solidFill>
                  <a:schemeClr val="tx2"/>
                </a:solidFill>
              </a:rPr>
              <a:t>NSCLC, non-small cell lung cancer; PRO, patient-reported outcome</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Tree>
    <p:extLst>
      <p:ext uri="{BB962C8B-B14F-4D97-AF65-F5344CB8AC3E}">
        <p14:creationId xmlns:p14="http://schemas.microsoft.com/office/powerpoint/2010/main" val="41216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r>
              <a:rPr lang="en-GB" noProof="0" dirty="0"/>
              <a:t>Understand the </a:t>
            </a:r>
            <a:r>
              <a:rPr lang="en-GB" b="1" noProof="0" dirty="0">
                <a:solidFill>
                  <a:schemeClr val="accent1"/>
                </a:solidFill>
              </a:rPr>
              <a:t>clinical trial data and emerging profiles </a:t>
            </a:r>
            <a:r>
              <a:rPr lang="en-GB" noProof="0" dirty="0"/>
              <a:t>of therapies for the treatment </a:t>
            </a:r>
            <a:br>
              <a:rPr lang="en-GB" noProof="0" dirty="0"/>
            </a:br>
            <a:r>
              <a:rPr lang="en-GB" noProof="0" dirty="0"/>
              <a:t>of molecularly driven lung cancer, including treatments for HER2-directed NSCLC </a:t>
            </a:r>
          </a:p>
          <a:p>
            <a:endParaRPr lang="en-GB"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864000"/>
          </a:xfrm>
        </p:spPr>
        <p:txBody>
          <a:bodyPr/>
          <a:lstStyle/>
          <a:p>
            <a:r>
              <a:rPr lang="en-GB" noProof="0" dirty="0"/>
              <a:t>Educational objectives</a:t>
            </a:r>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a:xfrm>
            <a:off x="620183" y="6356351"/>
            <a:ext cx="10180339" cy="365125"/>
          </a:xfrm>
        </p:spPr>
        <p:txBody>
          <a:bodyPr/>
          <a:lstStyle/>
          <a:p>
            <a:r>
              <a:rPr lang="en-GB" noProof="0" dirty="0"/>
              <a:t>NSCLC, non-small cell lung cancer</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6</a:t>
            </a:fld>
            <a:endParaRPr lang="en-GB" noProof="0" dirty="0"/>
          </a:p>
        </p:txBody>
      </p:sp>
    </p:spTree>
    <p:extLst>
      <p:ext uri="{BB962C8B-B14F-4D97-AF65-F5344CB8AC3E}">
        <p14:creationId xmlns:p14="http://schemas.microsoft.com/office/powerpoint/2010/main" val="39374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r>
              <a:rPr lang="en-US" dirty="0"/>
              <a:t>SOHO-01: Updated safety and efficacy of sevabertinib in patients with advanced </a:t>
            </a:r>
            <a:r>
              <a:rPr lang="en-US" i="1" dirty="0"/>
              <a:t>HER2</a:t>
            </a:r>
            <a:r>
              <a:rPr lang="en-US" dirty="0"/>
              <a:t>-mutant NSCLC</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100" dirty="0">
                <a:ea typeface="Calibri" panose="020F0502020204030204" pitchFamily="34" charset="0"/>
              </a:rPr>
              <a:t>Loong H, et al. Abstract 8622, ASCO 2026 </a:t>
            </a:r>
            <a:endParaRPr lang="en-GB"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
        <p:nvSpPr>
          <p:cNvPr id="4" name="Content Placeholder 3">
            <a:extLst>
              <a:ext uri="{FF2B5EF4-FFF2-40B4-BE49-F238E27FC236}">
                <a16:creationId xmlns:a16="http://schemas.microsoft.com/office/drawing/2014/main" id="{41A4F43B-D361-9C52-AC0E-2B0F2E342ABA}"/>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7210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A4ABF93-C65C-1A7C-15A3-D555C6C14CD1}"/>
              </a:ext>
            </a:extLst>
          </p:cNvPr>
          <p:cNvSpPr>
            <a:spLocks noGrp="1"/>
          </p:cNvSpPr>
          <p:nvPr>
            <p:ph sz="quarter" idx="12"/>
          </p:nvPr>
        </p:nvSpPr>
        <p:spPr>
          <a:xfrm>
            <a:off x="620713" y="1052736"/>
            <a:ext cx="10963275" cy="4525963"/>
          </a:xfrm>
        </p:spPr>
        <p:txBody>
          <a:bodyPr>
            <a:normAutofit/>
          </a:bodyPr>
          <a:lstStyle/>
          <a:p>
            <a:pPr>
              <a:spcBef>
                <a:spcPts val="900"/>
              </a:spcBef>
            </a:pPr>
            <a:r>
              <a:rPr lang="en-GB" sz="1800" b="1" dirty="0">
                <a:solidFill>
                  <a:schemeClr val="accent1"/>
                </a:solidFill>
              </a:rPr>
              <a:t>Sevabertinib</a:t>
            </a:r>
            <a:r>
              <a:rPr lang="en-GB" sz="1800" dirty="0">
                <a:solidFill>
                  <a:schemeClr val="tx2"/>
                </a:solidFill>
              </a:rPr>
              <a:t> is an oral, </a:t>
            </a:r>
            <a:r>
              <a:rPr lang="en-GB" sz="1800" b="1" dirty="0">
                <a:solidFill>
                  <a:schemeClr val="accent1"/>
                </a:solidFill>
              </a:rPr>
              <a:t>reversible tyrosine kinase inhibitor that potently inhibits HER2 and EGFR </a:t>
            </a:r>
            <a:br>
              <a:rPr lang="en-GB" sz="1800" b="1" dirty="0">
                <a:solidFill>
                  <a:schemeClr val="accent1"/>
                </a:solidFill>
              </a:rPr>
            </a:br>
            <a:r>
              <a:rPr lang="en-GB" sz="1800" dirty="0">
                <a:solidFill>
                  <a:schemeClr val="tx2"/>
                </a:solidFill>
              </a:rPr>
              <a:t>in preclinical models</a:t>
            </a:r>
            <a:r>
              <a:rPr lang="en-GB" sz="1800" baseline="30000" dirty="0">
                <a:solidFill>
                  <a:schemeClr val="tx2"/>
                </a:solidFill>
              </a:rPr>
              <a:t>1,2</a:t>
            </a:r>
            <a:r>
              <a:rPr lang="en-GB" sz="1800" dirty="0">
                <a:solidFill>
                  <a:schemeClr val="tx2"/>
                </a:solidFill>
              </a:rPr>
              <a:t> </a:t>
            </a:r>
          </a:p>
          <a:p>
            <a:r>
              <a:rPr lang="en-US" sz="1800" dirty="0"/>
              <a:t>Sevabertinib demonstrated significant antitumor activity and manageable safety in patients with </a:t>
            </a:r>
            <a:br>
              <a:rPr lang="en-US" sz="1800" dirty="0"/>
            </a:br>
            <a:r>
              <a:rPr lang="en-US" sz="1800" i="1" dirty="0"/>
              <a:t>HER2</a:t>
            </a:r>
            <a:r>
              <a:rPr lang="en-US" sz="1800" dirty="0"/>
              <a:t>-mutant NSCLC who had </a:t>
            </a:r>
            <a:r>
              <a:rPr lang="en-US" sz="1800" b="1" dirty="0">
                <a:solidFill>
                  <a:schemeClr val="accent1"/>
                </a:solidFill>
              </a:rPr>
              <a:t>previously received treatment (Cohort D) </a:t>
            </a:r>
            <a:r>
              <a:rPr lang="en-US" sz="1800" dirty="0"/>
              <a:t>or were </a:t>
            </a:r>
            <a:r>
              <a:rPr lang="en-US" sz="1800" b="1" dirty="0">
                <a:solidFill>
                  <a:schemeClr val="accent1"/>
                </a:solidFill>
              </a:rPr>
              <a:t>treatment-naïve (Cohort F) </a:t>
            </a:r>
            <a:r>
              <a:rPr lang="en-US" sz="1800" dirty="0"/>
              <a:t>in the ongoing, open-label, multicenter, </a:t>
            </a:r>
            <a:r>
              <a:rPr lang="en-US" sz="1800" b="1" dirty="0">
                <a:solidFill>
                  <a:schemeClr val="accent1"/>
                </a:solidFill>
              </a:rPr>
              <a:t>Phase 1/2 SOHO-01 trial</a:t>
            </a:r>
            <a:r>
              <a:rPr lang="en-US" sz="1800" baseline="30000" dirty="0"/>
              <a:t>3</a:t>
            </a:r>
          </a:p>
          <a:p>
            <a:r>
              <a:rPr lang="en-US" sz="1800" dirty="0"/>
              <a:t>Updated safety and efficacy data from Cohorts D and F was reported at ASCO 2026</a:t>
            </a:r>
            <a:r>
              <a:rPr lang="en-US" sz="1800" baseline="30000" dirty="0"/>
              <a:t>4</a:t>
            </a:r>
            <a:endParaRPr lang="en-GB" sz="1800" baseline="30000" dirty="0">
              <a:solidFill>
                <a:schemeClr val="tx2"/>
              </a:solidFill>
            </a:endParaRPr>
          </a:p>
          <a:p>
            <a:pPr>
              <a:spcBef>
                <a:spcPts val="900"/>
              </a:spcBef>
            </a:pPr>
            <a:endParaRPr lang="en-GB" sz="1600" dirty="0"/>
          </a:p>
        </p:txBody>
      </p:sp>
      <p:sp>
        <p:nvSpPr>
          <p:cNvPr id="6" name="Title 5">
            <a:extLst>
              <a:ext uri="{FF2B5EF4-FFF2-40B4-BE49-F238E27FC236}">
                <a16:creationId xmlns:a16="http://schemas.microsoft.com/office/drawing/2014/main" id="{B0202626-C84A-558E-EEC9-A7191C8F4DE1}"/>
              </a:ext>
            </a:extLst>
          </p:cNvPr>
          <p:cNvSpPr>
            <a:spLocks noGrp="1"/>
          </p:cNvSpPr>
          <p:nvPr>
            <p:ph type="title"/>
          </p:nvPr>
        </p:nvSpPr>
        <p:spPr>
          <a:xfrm>
            <a:off x="619201" y="259200"/>
            <a:ext cx="10963199" cy="864000"/>
          </a:xfrm>
        </p:spPr>
        <p:txBody>
          <a:bodyPr/>
          <a:lstStyle/>
          <a:p>
            <a:r>
              <a:rPr lang="en-GB" noProof="0" dirty="0"/>
              <a:t>Soho-01: background and study design</a:t>
            </a:r>
          </a:p>
        </p:txBody>
      </p:sp>
      <p:sp>
        <p:nvSpPr>
          <p:cNvPr id="8" name="Content Placeholder 7">
            <a:extLst>
              <a:ext uri="{FF2B5EF4-FFF2-40B4-BE49-F238E27FC236}">
                <a16:creationId xmlns:a16="http://schemas.microsoft.com/office/drawing/2014/main" id="{8FB4BF2C-621F-7946-6AA9-E96D7B7C620A}"/>
              </a:ext>
            </a:extLst>
          </p:cNvPr>
          <p:cNvSpPr>
            <a:spLocks noGrp="1"/>
          </p:cNvSpPr>
          <p:nvPr>
            <p:ph sz="quarter" idx="15"/>
          </p:nvPr>
        </p:nvSpPr>
        <p:spPr>
          <a:xfrm>
            <a:off x="620183" y="6356351"/>
            <a:ext cx="10180339" cy="365125"/>
          </a:xfrm>
        </p:spPr>
        <p:txBody>
          <a:bodyPr anchor="b" anchorCtr="0"/>
          <a:lstStyle/>
          <a:p>
            <a:endParaRPr lang="en-GB" dirty="0">
              <a:solidFill>
                <a:schemeClr val="tx2"/>
              </a:solidFill>
            </a:endParaRPr>
          </a:p>
          <a:p>
            <a:endParaRPr lang="en-GB" dirty="0">
              <a:solidFill>
                <a:schemeClr val="tx2"/>
              </a:solidFill>
            </a:endParaRPr>
          </a:p>
          <a:p>
            <a:r>
              <a:rPr lang="en-US" baseline="30000" dirty="0">
                <a:solidFill>
                  <a:schemeClr val="tx2"/>
                </a:solidFill>
              </a:rPr>
              <a:t> a </a:t>
            </a:r>
            <a:r>
              <a:rPr lang="en-US" dirty="0">
                <a:solidFill>
                  <a:schemeClr val="tx2"/>
                </a:solidFill>
              </a:rPr>
              <a:t>Cohorts not included in this analysis are not shown; </a:t>
            </a:r>
            <a:r>
              <a:rPr lang="en-US" baseline="30000" dirty="0">
                <a:solidFill>
                  <a:schemeClr val="tx2"/>
                </a:solidFill>
              </a:rPr>
              <a:t>b </a:t>
            </a:r>
            <a:r>
              <a:rPr lang="en-US" dirty="0">
                <a:solidFill>
                  <a:schemeClr val="tx2"/>
                </a:solidFill>
              </a:rPr>
              <a:t>Cohort D1 was not included in the extension phase and investigated sevabertinib at 10 mg BID</a:t>
            </a:r>
            <a:r>
              <a:rPr lang="en-US" baseline="30000" dirty="0">
                <a:solidFill>
                  <a:schemeClr val="tx2"/>
                </a:solidFill>
              </a:rPr>
              <a:t>3</a:t>
            </a:r>
            <a:endParaRPr lang="en-GB" baseline="30000" noProof="0" dirty="0">
              <a:solidFill>
                <a:schemeClr val="tx2"/>
              </a:solidFill>
            </a:endParaRPr>
          </a:p>
          <a:p>
            <a:r>
              <a:rPr lang="en-GB" noProof="0" dirty="0">
                <a:solidFill>
                  <a:schemeClr val="tx2"/>
                </a:solidFill>
              </a:rPr>
              <a:t>AE, adverse event; BICR, blinded independent central review; BID, twice daily; MAD, maximum administered dose; </a:t>
            </a:r>
            <a:br>
              <a:rPr lang="en-GB" noProof="0" dirty="0">
                <a:solidFill>
                  <a:schemeClr val="tx2"/>
                </a:solidFill>
                <a:highlight>
                  <a:srgbClr val="FFFF00"/>
                </a:highlight>
              </a:rPr>
            </a:br>
            <a:r>
              <a:rPr lang="en-GB" noProof="0" dirty="0">
                <a:solidFill>
                  <a:schemeClr val="tx2"/>
                </a:solidFill>
              </a:rPr>
              <a:t>MTD, maximum tolerated dose; NSCLC, non-small cell lung cancer; ORR, objective response rate; PK, pharmacokinetics; RDE, recommended dose for expansion; RECIST, Response Evaluation Criteria in Solid Tumours; SAE, serious adverse event</a:t>
            </a:r>
            <a:endParaRPr lang="en-GB" noProof="0" dirty="0">
              <a:solidFill>
                <a:schemeClr val="tx2"/>
              </a:solidFill>
              <a:highlight>
                <a:srgbClr val="FFFF00"/>
              </a:highlight>
            </a:endParaRPr>
          </a:p>
          <a:p>
            <a:r>
              <a:rPr lang="en-GB" noProof="0" dirty="0">
                <a:solidFill>
                  <a:schemeClr val="tx2"/>
                </a:solidFill>
              </a:rPr>
              <a:t>1. Girard N, et al. J Clin Oncol. 2024;42(suppl 17). Abstr LBA8598; </a:t>
            </a:r>
            <a:r>
              <a:rPr lang="en-GB" dirty="0">
                <a:solidFill>
                  <a:schemeClr val="tx2"/>
                </a:solidFill>
              </a:rPr>
              <a:t>2. Loong HHF, et al. Ann Oncol. 2023;34(Supplement 2):S761-S762; </a:t>
            </a:r>
            <a:br>
              <a:rPr lang="en-GB" dirty="0">
                <a:solidFill>
                  <a:schemeClr val="tx2"/>
                </a:solidFill>
              </a:rPr>
            </a:br>
            <a:r>
              <a:rPr lang="en-GB" dirty="0">
                <a:solidFill>
                  <a:schemeClr val="tx2"/>
                </a:solidFill>
              </a:rPr>
              <a:t>3. </a:t>
            </a:r>
            <a:r>
              <a:rPr lang="da-DK" dirty="0">
                <a:solidFill>
                  <a:schemeClr val="tx2"/>
                </a:solidFill>
              </a:rPr>
              <a:t>Le X, et al. N </a:t>
            </a:r>
            <a:r>
              <a:rPr lang="da-DK" dirty="0" err="1">
                <a:solidFill>
                  <a:schemeClr val="tx2"/>
                </a:solidFill>
              </a:rPr>
              <a:t>Engl</a:t>
            </a:r>
            <a:r>
              <a:rPr lang="da-DK" dirty="0">
                <a:solidFill>
                  <a:schemeClr val="tx2"/>
                </a:solidFill>
              </a:rPr>
              <a:t> J Med. 2025;393:1819-1832;</a:t>
            </a:r>
            <a:r>
              <a:rPr lang="en-GB" noProof="0" dirty="0">
                <a:solidFill>
                  <a:schemeClr val="tx2"/>
                </a:solidFill>
              </a:rPr>
              <a:t> 4. </a:t>
            </a:r>
            <a:r>
              <a:rPr lang="en-GB" dirty="0">
                <a:solidFill>
                  <a:schemeClr val="tx2"/>
                </a:solidFill>
              </a:rPr>
              <a:t>Loong H, et al. J Clin Oncol. 2026;44(suppl 16). Abstr 8622 (ASCO 2026, Poster presentation); 5. 7. Girard N, et al. Abstract 18P, ELCC 2026 (poster presentation)</a:t>
            </a:r>
          </a:p>
        </p:txBody>
      </p:sp>
      <p:sp>
        <p:nvSpPr>
          <p:cNvPr id="5" name="Slide Number Placeholder 4">
            <a:extLst>
              <a:ext uri="{FF2B5EF4-FFF2-40B4-BE49-F238E27FC236}">
                <a16:creationId xmlns:a16="http://schemas.microsoft.com/office/drawing/2014/main" id="{FEF975E0-ED94-CDE7-E638-53CFBDE4352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8</a:t>
            </a:fld>
            <a:endParaRPr lang="en-GB" noProof="0" dirty="0"/>
          </a:p>
        </p:txBody>
      </p:sp>
      <p:cxnSp>
        <p:nvCxnSpPr>
          <p:cNvPr id="30" name="Straight Connector 29">
            <a:extLst>
              <a:ext uri="{FF2B5EF4-FFF2-40B4-BE49-F238E27FC236}">
                <a16:creationId xmlns:a16="http://schemas.microsoft.com/office/drawing/2014/main" id="{8D29306D-67FC-CBA7-B0D8-3D0989A269FE}"/>
              </a:ext>
            </a:extLst>
          </p:cNvPr>
          <p:cNvCxnSpPr>
            <a:cxnSpLocks/>
          </p:cNvCxnSpPr>
          <p:nvPr/>
        </p:nvCxnSpPr>
        <p:spPr>
          <a:xfrm>
            <a:off x="6342043" y="4257066"/>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Rounded Rectangle 3">
            <a:extLst>
              <a:ext uri="{FF2B5EF4-FFF2-40B4-BE49-F238E27FC236}">
                <a16:creationId xmlns:a16="http://schemas.microsoft.com/office/drawing/2014/main" id="{52A42197-10D3-D476-79A3-44D83E9835B3}"/>
              </a:ext>
            </a:extLst>
          </p:cNvPr>
          <p:cNvSpPr/>
          <p:nvPr/>
        </p:nvSpPr>
        <p:spPr>
          <a:xfrm>
            <a:off x="515539" y="3789144"/>
            <a:ext cx="972000" cy="936000"/>
          </a:xfrm>
          <a:prstGeom prst="roundRect">
            <a:avLst>
              <a:gd name="adj" fmla="val 6673"/>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300"/>
              </a:spcAft>
              <a:buClr>
                <a:srgbClr val="C6573B"/>
              </a:buClr>
              <a:buSzTx/>
              <a:buFontTx/>
              <a:buNone/>
              <a:tabLst/>
              <a:defRPr/>
            </a:pP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Patients with advanced </a:t>
            </a:r>
            <a:r>
              <a:rPr kumimoji="0" lang="en-GB" sz="1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HER2</a:t>
            </a:r>
            <a:r>
              <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-mutant NSCLC</a:t>
            </a:r>
            <a:endParaRPr kumimoji="0" lang="en-GB"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83C1AFEF-15D4-2D21-7FF6-A047073398A4}"/>
              </a:ext>
            </a:extLst>
          </p:cNvPr>
          <p:cNvCxnSpPr>
            <a:cxnSpLocks/>
          </p:cNvCxnSpPr>
          <p:nvPr/>
        </p:nvCxnSpPr>
        <p:spPr>
          <a:xfrm>
            <a:off x="1491205" y="4257066"/>
            <a:ext cx="612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ECF6456-C57A-FA52-35BB-BFF345AAE557}"/>
              </a:ext>
            </a:extLst>
          </p:cNvPr>
          <p:cNvSpPr txBox="1"/>
          <p:nvPr/>
        </p:nvSpPr>
        <p:spPr>
          <a:xfrm>
            <a:off x="1536901" y="4052317"/>
            <a:ext cx="519373"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Screening</a:t>
            </a:r>
          </a:p>
        </p:txBody>
      </p:sp>
      <p:cxnSp>
        <p:nvCxnSpPr>
          <p:cNvPr id="13" name="Straight Connector 12">
            <a:extLst>
              <a:ext uri="{FF2B5EF4-FFF2-40B4-BE49-F238E27FC236}">
                <a16:creationId xmlns:a16="http://schemas.microsoft.com/office/drawing/2014/main" id="{3892E12B-CFBE-36E4-50F7-4341B9A38032}"/>
              </a:ext>
            </a:extLst>
          </p:cNvPr>
          <p:cNvCxnSpPr>
            <a:cxnSpLocks/>
          </p:cNvCxnSpPr>
          <p:nvPr/>
        </p:nvCxnSpPr>
        <p:spPr>
          <a:xfrm>
            <a:off x="3007319" y="4257066"/>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EDD87CC-DE9E-ABAB-C396-9E501A7E5331}"/>
              </a:ext>
            </a:extLst>
          </p:cNvPr>
          <p:cNvSpPr txBox="1"/>
          <p:nvPr/>
        </p:nvSpPr>
        <p:spPr>
          <a:xfrm>
            <a:off x="3098471" y="3827200"/>
            <a:ext cx="621965" cy="37394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RDE:</a:t>
            </a:r>
            <a:b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sevabertinib</a:t>
            </a:r>
            <a:b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 mg BID</a:t>
            </a:r>
          </a:p>
        </p:txBody>
      </p:sp>
      <p:grpSp>
        <p:nvGrpSpPr>
          <p:cNvPr id="10" name="Group 9">
            <a:extLst>
              <a:ext uri="{FF2B5EF4-FFF2-40B4-BE49-F238E27FC236}">
                <a16:creationId xmlns:a16="http://schemas.microsoft.com/office/drawing/2014/main" id="{BEEFCD64-AD0B-1B75-25F2-492F235F4434}"/>
              </a:ext>
            </a:extLst>
          </p:cNvPr>
          <p:cNvGrpSpPr/>
          <p:nvPr/>
        </p:nvGrpSpPr>
        <p:grpSpPr>
          <a:xfrm>
            <a:off x="3764204" y="3399653"/>
            <a:ext cx="3081896" cy="1547936"/>
            <a:chOff x="3764204" y="3177208"/>
            <a:chExt cx="3081896" cy="1547936"/>
          </a:xfrm>
        </p:grpSpPr>
        <p:sp>
          <p:nvSpPr>
            <p:cNvPr id="15" name="Rounded Rectangle 14">
              <a:extLst>
                <a:ext uri="{FF2B5EF4-FFF2-40B4-BE49-F238E27FC236}">
                  <a16:creationId xmlns:a16="http://schemas.microsoft.com/office/drawing/2014/main" id="{501AFD97-2A52-A261-CC3E-AEF746054644}"/>
                </a:ext>
              </a:extLst>
            </p:cNvPr>
            <p:cNvSpPr/>
            <p:nvPr/>
          </p:nvSpPr>
          <p:spPr>
            <a:xfrm>
              <a:off x="3764204" y="3177208"/>
              <a:ext cx="3081896" cy="1547936"/>
            </a:xfrm>
            <a:prstGeom prst="roundRect">
              <a:avLst>
                <a:gd name="adj" fmla="val 3289"/>
              </a:avLst>
            </a:prstGeom>
            <a:solidFill>
              <a:schemeClr val="tx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lnSpc>
                  <a:spcPct val="90000"/>
                </a:lnSpc>
                <a:defRPr/>
              </a:pPr>
              <a:r>
                <a:rPr lang="en-GB" sz="1000" b="1" noProof="0" dirty="0">
                  <a:solidFill>
                    <a:schemeClr val="tx1"/>
                  </a:solidFill>
                  <a:latin typeface="Arial" panose="020B0604020202020204" pitchFamily="34" charset="0"/>
                  <a:ea typeface="Aileron" charset="0"/>
                  <a:cs typeface="Arial" panose="020B0604020202020204" pitchFamily="34" charset="0"/>
                </a:rPr>
                <a:t>Patients with advanced </a:t>
              </a:r>
              <a:r>
                <a:rPr lang="en-GB" sz="1000" b="1" i="1" noProof="0" dirty="0">
                  <a:solidFill>
                    <a:schemeClr val="tx1"/>
                  </a:solidFill>
                  <a:latin typeface="Arial" panose="020B0604020202020204" pitchFamily="34" charset="0"/>
                  <a:ea typeface="Aileron" charset="0"/>
                  <a:cs typeface="Arial" panose="020B0604020202020204" pitchFamily="34" charset="0"/>
                </a:rPr>
                <a:t>HER2</a:t>
              </a:r>
              <a:r>
                <a:rPr lang="en-GB" sz="1000" b="1" noProof="0" dirty="0">
                  <a:solidFill>
                    <a:schemeClr val="tx1"/>
                  </a:solidFill>
                  <a:latin typeface="Arial" panose="020B0604020202020204" pitchFamily="34" charset="0"/>
                  <a:ea typeface="Aileron" charset="0"/>
                  <a:cs typeface="Arial" panose="020B0604020202020204" pitchFamily="34" charset="0"/>
                </a:rPr>
                <a:t>-mutant NSCLC</a:t>
              </a:r>
              <a:r>
                <a:rPr lang="en-GB" sz="1000" b="1" baseline="30000" noProof="0" dirty="0">
                  <a:solidFill>
                    <a:schemeClr val="tx1"/>
                  </a:solidFill>
                  <a:latin typeface="Arial" panose="020B0604020202020204" pitchFamily="34" charset="0"/>
                  <a:ea typeface="Aileron" charset="0"/>
                  <a:cs typeface="Arial" panose="020B0604020202020204" pitchFamily="34" charset="0"/>
                </a:rPr>
                <a:t>a</a:t>
              </a:r>
            </a:p>
          </p:txBody>
        </p:sp>
        <p:sp>
          <p:nvSpPr>
            <p:cNvPr id="16" name="TextBox 15">
              <a:extLst>
                <a:ext uri="{FF2B5EF4-FFF2-40B4-BE49-F238E27FC236}">
                  <a16:creationId xmlns:a16="http://schemas.microsoft.com/office/drawing/2014/main" id="{35212C4A-60C3-C606-329B-C7E6F8C95BA1}"/>
                </a:ext>
              </a:extLst>
            </p:cNvPr>
            <p:cNvSpPr txBox="1"/>
            <p:nvPr/>
          </p:nvSpPr>
          <p:spPr>
            <a:xfrm>
              <a:off x="4490827" y="3420256"/>
              <a:ext cx="1628651"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noProof="0" dirty="0">
                  <a:ln>
                    <a:noFill/>
                  </a:ln>
                  <a:effectLst/>
                  <a:uLnTx/>
                  <a:uFillTx/>
                  <a:latin typeface="Arial" panose="020B0604020202020204" pitchFamily="34" charset="0"/>
                  <a:ea typeface="Aileron" charset="0"/>
                  <a:cs typeface="Arial" panose="020B0604020202020204" pitchFamily="34" charset="0"/>
                </a:rPr>
                <a:t>Expansion/extension cohorts</a:t>
              </a:r>
            </a:p>
          </p:txBody>
        </p:sp>
        <p:sp>
          <p:nvSpPr>
            <p:cNvPr id="23" name="Rounded Rectangle 22">
              <a:extLst>
                <a:ext uri="{FF2B5EF4-FFF2-40B4-BE49-F238E27FC236}">
                  <a16:creationId xmlns:a16="http://schemas.microsoft.com/office/drawing/2014/main" id="{81FF6CC7-0EA1-2286-17D8-2B7E53AA834C}"/>
                </a:ext>
              </a:extLst>
            </p:cNvPr>
            <p:cNvSpPr/>
            <p:nvPr/>
          </p:nvSpPr>
          <p:spPr>
            <a:xfrm>
              <a:off x="3865152" y="3609256"/>
              <a:ext cx="2880000" cy="360000"/>
            </a:xfrm>
            <a:prstGeom prst="roundRect">
              <a:avLst>
                <a:gd name="adj" fmla="val 16894"/>
              </a:avLst>
            </a:prstGeom>
            <a:solidFill>
              <a:schemeClr val="accent3"/>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D: Previously treated, naïve to </a:t>
              </a:r>
              <a:b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HER2-targeted therapies (n=81)</a:t>
              </a:r>
            </a:p>
          </p:txBody>
        </p:sp>
        <p:sp>
          <p:nvSpPr>
            <p:cNvPr id="25" name="Rounded Rectangle 24">
              <a:extLst>
                <a:ext uri="{FF2B5EF4-FFF2-40B4-BE49-F238E27FC236}">
                  <a16:creationId xmlns:a16="http://schemas.microsoft.com/office/drawing/2014/main" id="{3D392311-8901-7E57-C52F-5FE9032A9032}"/>
                </a:ext>
              </a:extLst>
            </p:cNvPr>
            <p:cNvSpPr/>
            <p:nvPr/>
          </p:nvSpPr>
          <p:spPr>
            <a:xfrm>
              <a:off x="3865152" y="4149080"/>
              <a:ext cx="2880000" cy="360000"/>
            </a:xfrm>
            <a:prstGeom prst="roundRect">
              <a:avLst>
                <a:gd name="adj" fmla="val 16894"/>
              </a:avLst>
            </a:prstGeom>
            <a:solidFill>
              <a:schemeClr val="accent3"/>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buClr>
                  <a:srgbClr val="C6573B"/>
                </a:buClr>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F</a:t>
              </a:r>
              <a:r>
                <a:rPr lang="en-GB" sz="900" b="1" noProof="0" dirty="0">
                  <a:solidFill>
                    <a:srgbClr val="000000"/>
                  </a:solidFill>
                  <a:latin typeface="Arial" panose="020B0604020202020204" pitchFamily="34" charset="0"/>
                  <a:cs typeface="Arial" panose="020B0604020202020204" pitchFamily="34" charset="0"/>
                </a:rPr>
                <a:t>: Naïve to systemic therapy for advanced disease (n=73)</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 name="Rounded Rectangle 10">
            <a:extLst>
              <a:ext uri="{FF2B5EF4-FFF2-40B4-BE49-F238E27FC236}">
                <a16:creationId xmlns:a16="http://schemas.microsoft.com/office/drawing/2014/main" id="{D9AF4AEE-358B-773F-1AEA-C7497F47F26A}"/>
              </a:ext>
            </a:extLst>
          </p:cNvPr>
          <p:cNvSpPr/>
          <p:nvPr/>
        </p:nvSpPr>
        <p:spPr>
          <a:xfrm>
            <a:off x="2101971" y="3789144"/>
            <a:ext cx="952732" cy="936000"/>
          </a:xfrm>
          <a:prstGeom prst="roundRect">
            <a:avLst>
              <a:gd name="adj" fmla="val 6673"/>
            </a:avLst>
          </a:prstGeom>
          <a:solidFill>
            <a:schemeClr val="tx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
                <a:srgbClr val="C6573B"/>
              </a:buClr>
              <a:buSzTx/>
              <a:buFontTx/>
              <a:buNone/>
              <a:tabLst/>
              <a:defRPr/>
            </a:pPr>
            <a:r>
              <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Dose </a:t>
            </a:r>
            <a:br>
              <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escalation and backfill</a:t>
            </a: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Rectangle: Rounded Corners 7">
            <a:extLst>
              <a:ext uri="{FF2B5EF4-FFF2-40B4-BE49-F238E27FC236}">
                <a16:creationId xmlns:a16="http://schemas.microsoft.com/office/drawing/2014/main" id="{CD74D780-8F9E-64B7-7531-5FF04DE88FCB}"/>
              </a:ext>
            </a:extLst>
          </p:cNvPr>
          <p:cNvSpPr/>
          <p:nvPr/>
        </p:nvSpPr>
        <p:spPr>
          <a:xfrm>
            <a:off x="9232852" y="3177208"/>
            <a:ext cx="2273663" cy="1905127"/>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600"/>
              </a:spcAft>
              <a:buClr>
                <a:srgbClr val="C6573B"/>
              </a:buClr>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Post hoc exploratory endpoints</a:t>
            </a:r>
            <a:r>
              <a:rPr kumimoji="0" lang="en-GB" sz="1000" b="1"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rPr>
              <a:t>5</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Diarrhea incidence, median time to onset, duration and management</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lang="en-GB" sz="1000" noProof="0" dirty="0">
                <a:solidFill>
                  <a:srgbClr val="000000"/>
                </a:solidFill>
                <a:latin typeface="Arial" panose="020B0604020202020204" pitchFamily="34" charset="0"/>
                <a:cs typeface="Arial" panose="020B0604020202020204" pitchFamily="34" charset="0"/>
              </a:rPr>
              <a:t>Longitudinal analysis or diarrhea</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Relationship between diarrhea and efficacy</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lang="en-GB" sz="1000" noProof="0" dirty="0">
                <a:solidFill>
                  <a:srgbClr val="000000"/>
                </a:solidFill>
                <a:latin typeface="Arial" panose="020B0604020202020204" pitchFamily="34" charset="0"/>
                <a:cs typeface="Arial" panose="020B0604020202020204" pitchFamily="34" charset="0"/>
              </a:rPr>
              <a:t>Potential risk factors for severe diarrhea</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31B3AF5D-EBC9-1E58-619D-D86ADB08FFA9}"/>
              </a:ext>
            </a:extLst>
          </p:cNvPr>
          <p:cNvCxnSpPr>
            <a:cxnSpLocks/>
          </p:cNvCxnSpPr>
          <p:nvPr/>
        </p:nvCxnSpPr>
        <p:spPr>
          <a:xfrm>
            <a:off x="8475643" y="4257066"/>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 name="Rectangle: Rounded Corners 7">
            <a:extLst>
              <a:ext uri="{FF2B5EF4-FFF2-40B4-BE49-F238E27FC236}">
                <a16:creationId xmlns:a16="http://schemas.microsoft.com/office/drawing/2014/main" id="{C5222F42-4F54-7202-69C1-7F5B7C9B3C6A}"/>
              </a:ext>
            </a:extLst>
          </p:cNvPr>
          <p:cNvSpPr/>
          <p:nvPr/>
        </p:nvSpPr>
        <p:spPr>
          <a:xfrm>
            <a:off x="7095697" y="3311954"/>
            <a:ext cx="1875855" cy="1770381"/>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600"/>
              </a:spcAft>
              <a:buClr>
                <a:srgbClr val="C6573B"/>
              </a:buClr>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Primary endpoints</a:t>
            </a:r>
            <a:endParaRPr kumimoji="0" lang="en-GB" sz="1000" b="1"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endParaRP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AEs, SAEs, MTD, MAD, PK (for dose-escalation, backfill, and dose-expansion phases)</a:t>
            </a:r>
          </a:p>
          <a:p>
            <a:pPr marL="184150" marR="0" lvl="0" indent="-184150"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lang="en-GB" sz="1000" noProof="0" dirty="0">
                <a:solidFill>
                  <a:srgbClr val="000000"/>
                </a:solidFill>
                <a:latin typeface="Arial" panose="020B0604020202020204" pitchFamily="34" charset="0"/>
                <a:cs typeface="Arial" panose="020B0604020202020204" pitchFamily="34" charset="0"/>
              </a:rPr>
              <a:t>ORR per RECIST v1.1 by BICR (for extension phase)</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22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4E6A-1D85-6C51-62A8-FD2D80BE1E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FFA16-8F9A-08E6-054A-F13973CF99B2}"/>
              </a:ext>
            </a:extLst>
          </p:cNvPr>
          <p:cNvSpPr>
            <a:spLocks noGrp="1"/>
          </p:cNvSpPr>
          <p:nvPr>
            <p:ph sz="quarter" idx="12"/>
          </p:nvPr>
        </p:nvSpPr>
        <p:spPr>
          <a:xfrm>
            <a:off x="620713" y="1124744"/>
            <a:ext cx="10963275" cy="4525963"/>
          </a:xfrm>
        </p:spPr>
        <p:txBody>
          <a:bodyPr>
            <a:normAutofit/>
          </a:bodyPr>
          <a:lstStyle/>
          <a:p>
            <a:r>
              <a:rPr lang="en-GB" dirty="0">
                <a:solidFill>
                  <a:schemeClr val="tx2"/>
                </a:solidFill>
              </a:rPr>
              <a:t>Median DoR and PFS were longer in treatment naïve patients (cohort F) than in patients previously treated with systemic therapy (cohort D) in all treated patients, and in treated patients with non-squamous histology and </a:t>
            </a:r>
            <a:r>
              <a:rPr lang="en-GB" i="1" dirty="0">
                <a:solidFill>
                  <a:schemeClr val="tx2"/>
                </a:solidFill>
              </a:rPr>
              <a:t>HER2</a:t>
            </a:r>
            <a:r>
              <a:rPr lang="en-GB" dirty="0">
                <a:solidFill>
                  <a:schemeClr val="tx2"/>
                </a:solidFill>
              </a:rPr>
              <a:t> TKD or </a:t>
            </a:r>
            <a:r>
              <a:rPr lang="en-GB" i="1" dirty="0">
                <a:solidFill>
                  <a:schemeClr val="tx2"/>
                </a:solidFill>
              </a:rPr>
              <a:t>HER2</a:t>
            </a:r>
            <a:r>
              <a:rPr lang="en-GB" dirty="0">
                <a:solidFill>
                  <a:schemeClr val="tx2"/>
                </a:solidFill>
              </a:rPr>
              <a:t> YVMA mutations</a:t>
            </a:r>
          </a:p>
        </p:txBody>
      </p:sp>
      <p:sp>
        <p:nvSpPr>
          <p:cNvPr id="6" name="Title 5">
            <a:extLst>
              <a:ext uri="{FF2B5EF4-FFF2-40B4-BE49-F238E27FC236}">
                <a16:creationId xmlns:a16="http://schemas.microsoft.com/office/drawing/2014/main" id="{46714195-A5A9-6638-7632-C0AFD2B4F9A0}"/>
              </a:ext>
            </a:extLst>
          </p:cNvPr>
          <p:cNvSpPr>
            <a:spLocks noGrp="1"/>
          </p:cNvSpPr>
          <p:nvPr>
            <p:ph type="title"/>
          </p:nvPr>
        </p:nvSpPr>
        <p:spPr>
          <a:xfrm>
            <a:off x="619125" y="258763"/>
            <a:ext cx="10963275" cy="865187"/>
          </a:xfrm>
        </p:spPr>
        <p:txBody>
          <a:bodyPr/>
          <a:lstStyle/>
          <a:p>
            <a:r>
              <a:rPr lang="en-GB" noProof="0" dirty="0"/>
              <a:t>Soho-01: efficacy results</a:t>
            </a:r>
          </a:p>
        </p:txBody>
      </p:sp>
      <p:sp>
        <p:nvSpPr>
          <p:cNvPr id="9" name="Content Placeholder 8">
            <a:extLst>
              <a:ext uri="{FF2B5EF4-FFF2-40B4-BE49-F238E27FC236}">
                <a16:creationId xmlns:a16="http://schemas.microsoft.com/office/drawing/2014/main" id="{2ED48103-9E9D-269D-9934-29B878E6B146}"/>
              </a:ext>
            </a:extLst>
          </p:cNvPr>
          <p:cNvSpPr>
            <a:spLocks noGrp="1"/>
          </p:cNvSpPr>
          <p:nvPr>
            <p:ph sz="quarter" idx="15"/>
          </p:nvPr>
        </p:nvSpPr>
        <p:spPr>
          <a:xfrm>
            <a:off x="620183" y="6356351"/>
            <a:ext cx="10180339" cy="365125"/>
          </a:xfrm>
        </p:spPr>
        <p:txBody>
          <a:bodyPr anchor="b" anchorCtr="0"/>
          <a:lstStyle/>
          <a:p>
            <a:endParaRPr lang="en-GB" sz="1100" noProof="0" dirty="0">
              <a:solidFill>
                <a:schemeClr val="tx2"/>
              </a:solidFill>
            </a:endParaRPr>
          </a:p>
          <a:p>
            <a:r>
              <a:rPr lang="en-GB" sz="1100" baseline="30000" dirty="0">
                <a:solidFill>
                  <a:schemeClr val="tx2"/>
                </a:solidFill>
              </a:rPr>
              <a:t>a </a:t>
            </a:r>
            <a:r>
              <a:rPr lang="en-GB" sz="1100" noProof="0" dirty="0">
                <a:solidFill>
                  <a:schemeClr val="tx2"/>
                </a:solidFill>
              </a:rPr>
              <a:t>Patients with confirmed CR or PR; </a:t>
            </a:r>
            <a:r>
              <a:rPr lang="en-GB" sz="1100" baseline="30000" noProof="0" dirty="0">
                <a:solidFill>
                  <a:schemeClr val="tx2"/>
                </a:solidFill>
              </a:rPr>
              <a:t>b </a:t>
            </a:r>
            <a:r>
              <a:rPr lang="en-GB" sz="1100" noProof="0" dirty="0">
                <a:solidFill>
                  <a:schemeClr val="tx2"/>
                </a:solidFill>
              </a:rPr>
              <a:t>Patients with confirmed CR or PR or stable disease for ≥ 12 weeks; </a:t>
            </a:r>
            <a:r>
              <a:rPr lang="en-GB" sz="1100" baseline="30000" noProof="0" dirty="0">
                <a:solidFill>
                  <a:schemeClr val="tx2"/>
                </a:solidFill>
              </a:rPr>
              <a:t>c </a:t>
            </a:r>
            <a:r>
              <a:rPr lang="en-GB" sz="1100" noProof="0" dirty="0">
                <a:solidFill>
                  <a:schemeClr val="tx2"/>
                </a:solidFill>
              </a:rPr>
              <a:t>Subset of patients with confirmed CR or PR </a:t>
            </a:r>
            <a:br>
              <a:rPr lang="en-GB" sz="1100" noProof="0" dirty="0">
                <a:solidFill>
                  <a:schemeClr val="tx2"/>
                </a:solidFill>
              </a:rPr>
            </a:br>
            <a:r>
              <a:rPr lang="en-GB" sz="1100" noProof="0" dirty="0">
                <a:solidFill>
                  <a:schemeClr val="tx2"/>
                </a:solidFill>
              </a:rPr>
              <a:t>(Cohort D, n=51; Cohort F, n=52); </a:t>
            </a:r>
            <a:r>
              <a:rPr lang="en-GB" sz="1100" baseline="30000" noProof="0" dirty="0">
                <a:solidFill>
                  <a:schemeClr val="tx2"/>
                </a:solidFill>
              </a:rPr>
              <a:t>d </a:t>
            </a:r>
            <a:r>
              <a:rPr lang="en-GB" sz="1100" noProof="0" dirty="0">
                <a:solidFill>
                  <a:schemeClr val="tx2"/>
                </a:solidFill>
              </a:rPr>
              <a:t>Subset of patients with confirmed CR or PR (Cohort D, n=38; Cohort F, n=41); </a:t>
            </a:r>
            <a:r>
              <a:rPr lang="en-GB" sz="1100" baseline="30000" noProof="0" dirty="0">
                <a:solidFill>
                  <a:schemeClr val="tx2"/>
                </a:solidFill>
              </a:rPr>
              <a:t>e </a:t>
            </a:r>
            <a:r>
              <a:rPr lang="en-GB" sz="1100" noProof="0" dirty="0">
                <a:solidFill>
                  <a:schemeClr val="tx2"/>
                </a:solidFill>
              </a:rPr>
              <a:t>Subset of patients with CR or PR </a:t>
            </a:r>
            <a:br>
              <a:rPr lang="en-GB" sz="1100" noProof="0" dirty="0">
                <a:solidFill>
                  <a:schemeClr val="tx2"/>
                </a:solidFill>
              </a:rPr>
            </a:br>
            <a:r>
              <a:rPr lang="en-GB" sz="1100" noProof="0" dirty="0">
                <a:solidFill>
                  <a:schemeClr val="tx2"/>
                </a:solidFill>
              </a:rPr>
              <a:t>(Cohort D, n=54; Cohort F, n=55); </a:t>
            </a:r>
            <a:r>
              <a:rPr lang="en-GB" sz="1100" baseline="30000" noProof="0" dirty="0">
                <a:solidFill>
                  <a:schemeClr val="tx2"/>
                </a:solidFill>
              </a:rPr>
              <a:t>f </a:t>
            </a:r>
            <a:r>
              <a:rPr lang="en-GB" sz="1100" noProof="0" dirty="0">
                <a:solidFill>
                  <a:schemeClr val="tx2"/>
                </a:solidFill>
              </a:rPr>
              <a:t>Value cannot be estimated</a:t>
            </a:r>
          </a:p>
          <a:p>
            <a:r>
              <a:rPr lang="en-GB" sz="1100" noProof="0" dirty="0">
                <a:solidFill>
                  <a:schemeClr val="tx2"/>
                </a:solidFill>
              </a:rPr>
              <a:t>BICR, blinded independent central review; CI, confidence interval; CR, complete response; DCR, disease control rate; (m)DoR, (median) duration of response; (m)PFS, (median) progression-free survival; NE, not estimable; ORR, objective response rate; PR, partial response; RECIST, </a:t>
            </a:r>
            <a:r>
              <a:rPr lang="en-GB" sz="1100" dirty="0">
                <a:solidFill>
                  <a:schemeClr val="tx2"/>
                </a:solidFill>
              </a:rPr>
              <a:t>Response Evaluation Criteria in Solid Tumours; </a:t>
            </a:r>
            <a:r>
              <a:rPr lang="en-GB" sz="1100" noProof="0" dirty="0">
                <a:solidFill>
                  <a:schemeClr val="tx2"/>
                </a:solidFill>
              </a:rPr>
              <a:t>TKD, tyrosine kinase domain	</a:t>
            </a:r>
          </a:p>
          <a:p>
            <a:r>
              <a:rPr lang="en-GB" sz="1100" dirty="0">
                <a:solidFill>
                  <a:schemeClr val="tx2"/>
                </a:solidFill>
              </a:rPr>
              <a:t>Loong H, et al. J Clin Oncol. 2026;44(suppl 16). Abstr 8622 (ASCO 2026, Poster presentation)</a:t>
            </a:r>
          </a:p>
        </p:txBody>
      </p:sp>
      <p:sp>
        <p:nvSpPr>
          <p:cNvPr id="2" name="Slide Number Placeholder 1">
            <a:extLst>
              <a:ext uri="{FF2B5EF4-FFF2-40B4-BE49-F238E27FC236}">
                <a16:creationId xmlns:a16="http://schemas.microsoft.com/office/drawing/2014/main" id="{807FF48F-5D6A-61F7-4289-06A12CFC0C1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9</a:t>
            </a:fld>
            <a:endParaRPr lang="en-GB" noProof="0" dirty="0"/>
          </a:p>
        </p:txBody>
      </p:sp>
      <p:sp>
        <p:nvSpPr>
          <p:cNvPr id="8" name="TextBox 7">
            <a:extLst>
              <a:ext uri="{FF2B5EF4-FFF2-40B4-BE49-F238E27FC236}">
                <a16:creationId xmlns:a16="http://schemas.microsoft.com/office/drawing/2014/main" id="{688CC787-204F-FB88-973A-338A5276E381}"/>
              </a:ext>
            </a:extLst>
          </p:cNvPr>
          <p:cNvSpPr txBox="1"/>
          <p:nvPr/>
        </p:nvSpPr>
        <p:spPr>
          <a:xfrm>
            <a:off x="643487" y="2196202"/>
            <a:ext cx="7878439" cy="400110"/>
          </a:xfrm>
          <a:prstGeom prst="rect">
            <a:avLst/>
          </a:prstGeom>
          <a:noFill/>
        </p:spPr>
        <p:txBody>
          <a:bodyPr wrap="none" lIns="0" rtlCol="0">
            <a:spAutoFit/>
          </a:bodyPr>
          <a:lstStyle/>
          <a:p>
            <a:r>
              <a:rPr lang="en-GB" sz="2000" b="1" spc="100" dirty="0">
                <a:solidFill>
                  <a:schemeClr val="accent1"/>
                </a:solidFill>
                <a:latin typeface="Arial" panose="020B0604020202020204" pitchFamily="34" charset="0"/>
                <a:ea typeface="Aileron" charset="0"/>
                <a:cs typeface="Arial" panose="020B0604020202020204" pitchFamily="34" charset="0"/>
              </a:rPr>
              <a:t>EFFICACY PER BICR (RECIST V1.1) IN COHORTS D AND F</a:t>
            </a:r>
          </a:p>
        </p:txBody>
      </p:sp>
      <p:graphicFrame>
        <p:nvGraphicFramePr>
          <p:cNvPr id="17" name="Table 16">
            <a:extLst>
              <a:ext uri="{FF2B5EF4-FFF2-40B4-BE49-F238E27FC236}">
                <a16:creationId xmlns:a16="http://schemas.microsoft.com/office/drawing/2014/main" id="{8A587029-9AB2-B250-DCCA-E47BD46B25B2}"/>
              </a:ext>
            </a:extLst>
          </p:cNvPr>
          <p:cNvGraphicFramePr>
            <a:graphicFrameLocks noGrp="1"/>
          </p:cNvGraphicFramePr>
          <p:nvPr>
            <p:extLst>
              <p:ext uri="{D42A27DB-BD31-4B8C-83A1-F6EECF244321}">
                <p14:modId xmlns:p14="http://schemas.microsoft.com/office/powerpoint/2010/main" val="2491018746"/>
              </p:ext>
            </p:extLst>
          </p:nvPr>
        </p:nvGraphicFramePr>
        <p:xfrm>
          <a:off x="619125" y="2617032"/>
          <a:ext cx="10949487" cy="2540160"/>
        </p:xfrm>
        <a:graphic>
          <a:graphicData uri="http://schemas.openxmlformats.org/drawingml/2006/table">
            <a:tbl>
              <a:tblPr firstRow="1" bandRow="1">
                <a:tableStyleId>{5C22544A-7EE6-4342-B048-85BDC9FD1C3A}</a:tableStyleId>
              </a:tblPr>
              <a:tblGrid>
                <a:gridCol w="1804467">
                  <a:extLst>
                    <a:ext uri="{9D8B030D-6E8A-4147-A177-3AD203B41FA5}">
                      <a16:colId xmlns:a16="http://schemas.microsoft.com/office/drawing/2014/main" val="2131981749"/>
                    </a:ext>
                  </a:extLst>
                </a:gridCol>
                <a:gridCol w="1524170">
                  <a:extLst>
                    <a:ext uri="{9D8B030D-6E8A-4147-A177-3AD203B41FA5}">
                      <a16:colId xmlns:a16="http://schemas.microsoft.com/office/drawing/2014/main" val="4032623923"/>
                    </a:ext>
                  </a:extLst>
                </a:gridCol>
                <a:gridCol w="1524170">
                  <a:extLst>
                    <a:ext uri="{9D8B030D-6E8A-4147-A177-3AD203B41FA5}">
                      <a16:colId xmlns:a16="http://schemas.microsoft.com/office/drawing/2014/main" val="4149530509"/>
                    </a:ext>
                  </a:extLst>
                </a:gridCol>
                <a:gridCol w="1524170">
                  <a:extLst>
                    <a:ext uri="{9D8B030D-6E8A-4147-A177-3AD203B41FA5}">
                      <a16:colId xmlns:a16="http://schemas.microsoft.com/office/drawing/2014/main" val="3820914823"/>
                    </a:ext>
                  </a:extLst>
                </a:gridCol>
                <a:gridCol w="1524170">
                  <a:extLst>
                    <a:ext uri="{9D8B030D-6E8A-4147-A177-3AD203B41FA5}">
                      <a16:colId xmlns:a16="http://schemas.microsoft.com/office/drawing/2014/main" val="2944369119"/>
                    </a:ext>
                  </a:extLst>
                </a:gridCol>
                <a:gridCol w="1524170">
                  <a:extLst>
                    <a:ext uri="{9D8B030D-6E8A-4147-A177-3AD203B41FA5}">
                      <a16:colId xmlns:a16="http://schemas.microsoft.com/office/drawing/2014/main" val="2020862791"/>
                    </a:ext>
                  </a:extLst>
                </a:gridCol>
                <a:gridCol w="1524170">
                  <a:extLst>
                    <a:ext uri="{9D8B030D-6E8A-4147-A177-3AD203B41FA5}">
                      <a16:colId xmlns:a16="http://schemas.microsoft.com/office/drawing/2014/main" val="2489432541"/>
                    </a:ext>
                  </a:extLst>
                </a:gridCol>
              </a:tblGrid>
              <a:tr h="0">
                <a:tc rowSpan="2">
                  <a:txBody>
                    <a:bodyPr/>
                    <a:lstStyle/>
                    <a:p>
                      <a:endParaRPr lang="en-US" sz="1200" dirty="0">
                        <a:latin typeface="Arial" panose="020B0604020202020204" pitchFamily="34" charset="0"/>
                        <a:cs typeface="Arial" panose="020B0604020202020204" pitchFamily="34" charset="0"/>
                      </a:endParaRPr>
                    </a:p>
                  </a:txBody>
                  <a:tcPr marL="55440" marR="55440" marT="28800" marB="28800">
                    <a:lnB w="38100" cap="flat" cmpd="sng" algn="ctr">
                      <a:solidFill>
                        <a:schemeClr val="bg1"/>
                      </a:solidFill>
                      <a:prstDash val="solid"/>
                      <a:round/>
                      <a:headEnd type="none" w="med" len="med"/>
                      <a:tailEnd type="none" w="med" len="med"/>
                    </a:lnB>
                  </a:tcPr>
                </a:tc>
                <a:tc gridSpan="3">
                  <a:txBody>
                    <a:bodyPr/>
                    <a:lstStyle/>
                    <a:p>
                      <a:pPr algn="ctr"/>
                      <a:r>
                        <a:rPr lang="en-US" sz="1200" dirty="0">
                          <a:latin typeface="Arial" panose="020B0604020202020204" pitchFamily="34" charset="0"/>
                          <a:cs typeface="Arial" panose="020B0604020202020204" pitchFamily="34" charset="0"/>
                        </a:rPr>
                        <a:t>Cohort D</a:t>
                      </a:r>
                    </a:p>
                  </a:txBody>
                  <a:tcPr marL="55440" marR="55440" marT="28800" marB="28800">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200" dirty="0">
                        <a:latin typeface="Arial" panose="020B0604020202020204" pitchFamily="34" charset="0"/>
                        <a:cs typeface="Arial" panose="020B0604020202020204" pitchFamily="34" charset="0"/>
                      </a:endParaRPr>
                    </a:p>
                  </a:txBody>
                  <a:tcPr marL="55440" marR="55440" marT="28800" marB="28800"/>
                </a:tc>
                <a:tc gridSpan="3">
                  <a:txBody>
                    <a:bodyPr/>
                    <a:lstStyle/>
                    <a:p>
                      <a:pPr algn="ctr"/>
                      <a:r>
                        <a:rPr lang="en-US" sz="1200" dirty="0">
                          <a:latin typeface="Arial" panose="020B0604020202020204" pitchFamily="34" charset="0"/>
                          <a:cs typeface="Arial" panose="020B0604020202020204" pitchFamily="34" charset="0"/>
                        </a:rPr>
                        <a:t>Cohort F</a:t>
                      </a:r>
                    </a:p>
                  </a:txBody>
                  <a:tcPr marL="55440" marR="55440" marT="28800" marB="28800">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2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val="1452632989"/>
                  </a:ext>
                </a:extLst>
              </a:tr>
              <a:tr h="0">
                <a:tc vMerge="1">
                  <a:txBody>
                    <a:bodyPr/>
                    <a:lstStyle/>
                    <a:p>
                      <a:endParaRPr lang="en-US" sz="1200" dirty="0">
                        <a:solidFill>
                          <a:schemeClr val="bg1"/>
                        </a:solidFill>
                        <a:latin typeface="Arial" panose="020B0604020202020204" pitchFamily="34" charset="0"/>
                        <a:cs typeface="Arial" panose="020B0604020202020204" pitchFamily="34" charset="0"/>
                      </a:endParaRP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Treated patients with non-squamous histology and </a:t>
                      </a:r>
                      <a:r>
                        <a:rPr lang="en-US" sz="1200" b="1" i="1" dirty="0">
                          <a:solidFill>
                            <a:schemeClr val="bg1"/>
                          </a:solidFill>
                          <a:latin typeface="Arial" panose="020B0604020202020204" pitchFamily="34" charset="0"/>
                          <a:cs typeface="Arial" panose="020B0604020202020204" pitchFamily="34" charset="0"/>
                        </a:rPr>
                        <a:t>HER2</a:t>
                      </a:r>
                      <a:r>
                        <a:rPr lang="en-US" sz="1200" b="1" dirty="0">
                          <a:solidFill>
                            <a:schemeClr val="bg1"/>
                          </a:solidFill>
                          <a:latin typeface="Arial" panose="020B0604020202020204" pitchFamily="34" charset="0"/>
                          <a:cs typeface="Arial" panose="020B0604020202020204" pitchFamily="34" charset="0"/>
                        </a:rPr>
                        <a:t> TKD mutation</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(n=70)</a:t>
                      </a:r>
                    </a:p>
                  </a:txBody>
                  <a:tcPr marL="46800" marR="46800" marT="28800" marB="288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Treated patients with non-squamous histology and </a:t>
                      </a:r>
                      <a:r>
                        <a:rPr lang="en-US" sz="1200" b="1" i="1" dirty="0">
                          <a:solidFill>
                            <a:schemeClr val="bg1"/>
                          </a:solidFill>
                          <a:latin typeface="Arial" panose="020B0604020202020204" pitchFamily="34" charset="0"/>
                          <a:cs typeface="Arial" panose="020B0604020202020204" pitchFamily="34" charset="0"/>
                        </a:rPr>
                        <a:t>HER2</a:t>
                      </a:r>
                      <a:r>
                        <a:rPr lang="en-US" sz="1200" b="1" dirty="0">
                          <a:solidFill>
                            <a:schemeClr val="bg1"/>
                          </a:solidFill>
                          <a:latin typeface="Arial" panose="020B0604020202020204" pitchFamily="34" charset="0"/>
                          <a:cs typeface="Arial" panose="020B0604020202020204" pitchFamily="34" charset="0"/>
                        </a:rPr>
                        <a:t> YVMA mutation</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(n=49)</a:t>
                      </a:r>
                    </a:p>
                  </a:txBody>
                  <a:tcPr marL="46800" marR="4680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All treated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patients</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(n=81)</a:t>
                      </a:r>
                    </a:p>
                  </a:txBody>
                  <a:tcPr marL="46800" marR="46800" marT="28800" marB="28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Treated patients with non-squamous histology and </a:t>
                      </a:r>
                      <a:r>
                        <a:rPr lang="en-US" sz="1200" b="1" i="1" dirty="0">
                          <a:solidFill>
                            <a:schemeClr val="bg1"/>
                          </a:solidFill>
                          <a:latin typeface="Arial" panose="020B0604020202020204" pitchFamily="34" charset="0"/>
                          <a:cs typeface="Arial" panose="020B0604020202020204" pitchFamily="34" charset="0"/>
                        </a:rPr>
                        <a:t>HER2</a:t>
                      </a:r>
                      <a:r>
                        <a:rPr lang="en-US" sz="1200" b="1" dirty="0">
                          <a:solidFill>
                            <a:schemeClr val="bg1"/>
                          </a:solidFill>
                          <a:latin typeface="Arial" panose="020B0604020202020204" pitchFamily="34" charset="0"/>
                          <a:cs typeface="Arial" panose="020B0604020202020204" pitchFamily="34" charset="0"/>
                        </a:rPr>
                        <a:t> TKD mutation</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(n=69)</a:t>
                      </a:r>
                    </a:p>
                  </a:txBody>
                  <a:tcPr marL="46800" marR="4680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Treated patients with non-squamous histology and </a:t>
                      </a:r>
                      <a:r>
                        <a:rPr lang="en-US" sz="1200" b="1" i="1" dirty="0">
                          <a:solidFill>
                            <a:schemeClr val="bg1"/>
                          </a:solidFill>
                          <a:latin typeface="Arial" panose="020B0604020202020204" pitchFamily="34" charset="0"/>
                          <a:cs typeface="Arial" panose="020B0604020202020204" pitchFamily="34" charset="0"/>
                        </a:rPr>
                        <a:t>HER2</a:t>
                      </a:r>
                      <a:r>
                        <a:rPr lang="en-US" sz="1200" b="1" dirty="0">
                          <a:solidFill>
                            <a:schemeClr val="bg1"/>
                          </a:solidFill>
                          <a:latin typeface="Arial" panose="020B0604020202020204" pitchFamily="34" charset="0"/>
                          <a:cs typeface="Arial" panose="020B0604020202020204" pitchFamily="34" charset="0"/>
                        </a:rPr>
                        <a:t> YVMA mutation</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(n=55)</a:t>
                      </a:r>
                    </a:p>
                  </a:txBody>
                  <a:tcPr marL="46800" marR="4680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All treated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patients</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(n=73)</a:t>
                      </a:r>
                    </a:p>
                  </a:txBody>
                  <a:tcPr marL="46800" marR="46800" marT="28800" marB="28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17163689"/>
                  </a:ext>
                </a:extLst>
              </a:tr>
              <a:tr h="0">
                <a:tc>
                  <a:txBody>
                    <a:bodyPr/>
                    <a:lstStyle/>
                    <a:p>
                      <a:r>
                        <a:rPr lang="en-US" sz="1200" dirty="0">
                          <a:solidFill>
                            <a:schemeClr val="tx1"/>
                          </a:solidFill>
                          <a:latin typeface="Arial" panose="020B0604020202020204" pitchFamily="34" charset="0"/>
                          <a:cs typeface="Arial" panose="020B0604020202020204" pitchFamily="34" charset="0"/>
                        </a:rPr>
                        <a:t>ORR (95% CI), %</a:t>
                      </a:r>
                      <a:r>
                        <a:rPr lang="en-US" sz="1200" baseline="30000" dirty="0">
                          <a:solidFill>
                            <a:schemeClr val="tx1"/>
                          </a:solidFill>
                          <a:latin typeface="Arial" panose="020B0604020202020204" pitchFamily="34" charset="0"/>
                          <a:cs typeface="Arial" panose="020B0604020202020204" pitchFamily="34" charset="0"/>
                        </a:rPr>
                        <a:t>a</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73 (61, 83)</a:t>
                      </a:r>
                    </a:p>
                  </a:txBody>
                  <a:tcPr marL="55440" marR="55440" marT="28800" marB="28800">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78 (63, 88)</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67 (55, 77)</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75 (64, 85)</a:t>
                      </a:r>
                    </a:p>
                  </a:txBody>
                  <a:tcPr marL="55440" marR="55440" marT="28800" marB="28800">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75 (61, 85)</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75 (64, 85)</a:t>
                      </a:r>
                    </a:p>
                  </a:txBody>
                  <a:tcPr marL="55440" marR="55440" marT="28800" marB="28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88199255"/>
                  </a:ext>
                </a:extLst>
              </a:tr>
              <a:tr h="0">
                <a:tc>
                  <a:txBody>
                    <a:bodyPr/>
                    <a:lstStyle/>
                    <a:p>
                      <a:r>
                        <a:rPr lang="en-US" sz="1200" dirty="0">
                          <a:solidFill>
                            <a:schemeClr val="tx1"/>
                          </a:solidFill>
                          <a:latin typeface="Arial" panose="020B0604020202020204" pitchFamily="34" charset="0"/>
                          <a:cs typeface="Arial" panose="020B0604020202020204" pitchFamily="34" charset="0"/>
                        </a:rPr>
                        <a:t>DCR (95% CI), %</a:t>
                      </a:r>
                      <a:r>
                        <a:rPr lang="en-US" sz="1200" baseline="30000" dirty="0">
                          <a:solidFill>
                            <a:schemeClr val="tx1"/>
                          </a:solidFill>
                          <a:latin typeface="Arial" panose="020B0604020202020204" pitchFamily="34" charset="0"/>
                          <a:cs typeface="Arial" panose="020B0604020202020204" pitchFamily="34" charset="0"/>
                        </a:rPr>
                        <a:t>b</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84 (74, 92)</a:t>
                      </a: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88 (75, 95)</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81 (71, 89)</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90 (80, 96)</a:t>
                      </a: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89 (78, 96)</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89 (80, 95)</a:t>
                      </a:r>
                    </a:p>
                  </a:txBody>
                  <a:tcPr marL="55440" marR="55440" marT="28800" marB="28800"/>
                </a:tc>
                <a:extLst>
                  <a:ext uri="{0D108BD9-81ED-4DB2-BD59-A6C34878D82A}">
                    <a16:rowId xmlns:a16="http://schemas.microsoft.com/office/drawing/2014/main" val="2257408790"/>
                  </a:ext>
                </a:extLst>
              </a:tr>
              <a:tr h="0">
                <a:tc>
                  <a:txBody>
                    <a:bodyPr/>
                    <a:lstStyle/>
                    <a:p>
                      <a:r>
                        <a:rPr lang="en-US" sz="1200" dirty="0">
                          <a:solidFill>
                            <a:schemeClr val="tx1"/>
                          </a:solidFill>
                          <a:latin typeface="Arial" panose="020B0604020202020204" pitchFamily="34" charset="0"/>
                          <a:cs typeface="Arial" panose="020B0604020202020204" pitchFamily="34" charset="0"/>
                        </a:rPr>
                        <a:t>mDoR (95% CI), months</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9.5 (6.3, 13.5)</a:t>
                      </a:r>
                      <a:r>
                        <a:rPr lang="en-US" sz="1200" baseline="30000" dirty="0">
                          <a:latin typeface="Arial" panose="020B0604020202020204" pitchFamily="34" charset="0"/>
                          <a:cs typeface="Arial" panose="020B0604020202020204" pitchFamily="34" charset="0"/>
                        </a:rPr>
                        <a:t>c</a:t>
                      </a: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9.5 (6.3, 15.0)</a:t>
                      </a:r>
                      <a:r>
                        <a:rPr lang="en-US" sz="1200" baseline="30000" dirty="0">
                          <a:latin typeface="Arial" panose="020B0604020202020204" pitchFamily="34" charset="0"/>
                          <a:cs typeface="Arial" panose="020B0604020202020204" pitchFamily="34" charset="0"/>
                        </a:rPr>
                        <a:t>d</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9.5 (6.3, 13.5)</a:t>
                      </a:r>
                      <a:r>
                        <a:rPr lang="en-US" sz="1200" baseline="30000" dirty="0">
                          <a:latin typeface="Arial" panose="020B0604020202020204" pitchFamily="34" charset="0"/>
                          <a:cs typeface="Arial" panose="020B0604020202020204" pitchFamily="34" charset="0"/>
                        </a:rPr>
                        <a:t>e</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15.1 (8.8, NE</a:t>
                      </a:r>
                      <a:r>
                        <a:rPr lang="en-US" sz="1200" baseline="30000"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c</a:t>
                      </a: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15.1 (8.8, NE</a:t>
                      </a:r>
                      <a:r>
                        <a:rPr lang="en-US" sz="1200" baseline="30000"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d</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12.2 (8.8, NE</a:t>
                      </a:r>
                      <a:r>
                        <a:rPr lang="en-US" sz="1200" baseline="30000"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e</a:t>
                      </a:r>
                    </a:p>
                  </a:txBody>
                  <a:tcPr marL="55440" marR="55440" marT="28800" marB="28800"/>
                </a:tc>
                <a:extLst>
                  <a:ext uri="{0D108BD9-81ED-4DB2-BD59-A6C34878D82A}">
                    <a16:rowId xmlns:a16="http://schemas.microsoft.com/office/drawing/2014/main" val="3609897078"/>
                  </a:ext>
                </a:extLst>
              </a:tr>
              <a:tr h="0">
                <a:tc>
                  <a:txBody>
                    <a:bodyPr/>
                    <a:lstStyle/>
                    <a:p>
                      <a:r>
                        <a:rPr lang="en-US" sz="1200" dirty="0">
                          <a:solidFill>
                            <a:schemeClr val="tx1"/>
                          </a:solidFill>
                          <a:latin typeface="Arial" panose="020B0604020202020204" pitchFamily="34" charset="0"/>
                          <a:cs typeface="Arial" panose="020B0604020202020204" pitchFamily="34" charset="0"/>
                        </a:rPr>
                        <a:t>mPFS (95% CI), months</a:t>
                      </a:r>
                    </a:p>
                  </a:txBody>
                  <a:tcPr marL="55440" marR="55440" marT="28800" marB="28800"/>
                </a:tc>
                <a:tc>
                  <a:txBody>
                    <a:bodyPr/>
                    <a:lstStyle/>
                    <a:p>
                      <a:pPr algn="ctr"/>
                      <a:r>
                        <a:rPr lang="en-US" sz="1200" baseline="0" dirty="0">
                          <a:latin typeface="Arial" panose="020B0604020202020204" pitchFamily="34" charset="0"/>
                          <a:cs typeface="Arial" panose="020B0604020202020204" pitchFamily="34" charset="0"/>
                        </a:rPr>
                        <a:t>9.6 (6.9, 14.5)</a:t>
                      </a: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12.2 (6.9, 16.5)</a:t>
                      </a:r>
                    </a:p>
                  </a:txBody>
                  <a:tcPr marL="55440" marR="55440" marT="28800" marB="28800"/>
                </a:tc>
                <a:tc>
                  <a:txBody>
                    <a:bodyPr/>
                    <a:lstStyle/>
                    <a:p>
                      <a:pPr algn="ctr"/>
                      <a:r>
                        <a:rPr lang="en-US" sz="1200" baseline="0" dirty="0">
                          <a:latin typeface="Arial" panose="020B0604020202020204" pitchFamily="34" charset="0"/>
                          <a:cs typeface="Arial" panose="020B0604020202020204" pitchFamily="34" charset="0"/>
                        </a:rPr>
                        <a:t>8.3 (6.9, 12.3)</a:t>
                      </a:r>
                    </a:p>
                  </a:txBody>
                  <a:tcPr marL="55440" marR="55440" marT="28800" marB="28800"/>
                </a:tc>
                <a:tc>
                  <a:txBody>
                    <a:bodyPr/>
                    <a:lstStyle/>
                    <a:p>
                      <a:pPr algn="ctr"/>
                      <a:r>
                        <a:rPr lang="en-US" sz="1200" baseline="0" dirty="0">
                          <a:latin typeface="Arial" panose="020B0604020202020204" pitchFamily="34" charset="0"/>
                          <a:cs typeface="Arial" panose="020B0604020202020204" pitchFamily="34" charset="0"/>
                        </a:rPr>
                        <a:t>13.5 (10.0, </a:t>
                      </a:r>
                      <a:r>
                        <a:rPr lang="en-US" sz="1200" dirty="0">
                          <a:latin typeface="Arial" panose="020B0604020202020204" pitchFamily="34" charset="0"/>
                          <a:cs typeface="Arial" panose="020B0604020202020204" pitchFamily="34" charset="0"/>
                        </a:rPr>
                        <a:t>NE</a:t>
                      </a:r>
                      <a:r>
                        <a:rPr lang="en-US" sz="1200" baseline="30000"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a:t>
                      </a:r>
                      <a:endParaRPr lang="en-US" sz="1200" baseline="0" dirty="0">
                        <a:latin typeface="Arial" panose="020B0604020202020204" pitchFamily="34" charset="0"/>
                        <a:cs typeface="Arial" panose="020B0604020202020204" pitchFamily="34" charset="0"/>
                      </a:endParaRP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16.4 (9.9, NE</a:t>
                      </a:r>
                      <a:r>
                        <a:rPr lang="en-US" sz="1200" baseline="30000"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a:t>
                      </a:r>
                    </a:p>
                  </a:txBody>
                  <a:tcPr marL="55440" marR="55440" marT="28800" marB="28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13.5 (10.0, NE</a:t>
                      </a:r>
                      <a:r>
                        <a:rPr lang="en-US" sz="1200" baseline="30000"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a:t>
                      </a:r>
                    </a:p>
                  </a:txBody>
                  <a:tcPr marL="55440" marR="55440" marT="28800" marB="28800"/>
                </a:tc>
                <a:extLst>
                  <a:ext uri="{0D108BD9-81ED-4DB2-BD59-A6C34878D82A}">
                    <a16:rowId xmlns:a16="http://schemas.microsoft.com/office/drawing/2014/main" val="2168043255"/>
                  </a:ext>
                </a:extLst>
              </a:tr>
            </a:tbl>
          </a:graphicData>
        </a:graphic>
      </p:graphicFrame>
    </p:spTree>
    <p:extLst>
      <p:ext uri="{BB962C8B-B14F-4D97-AF65-F5344CB8AC3E}">
        <p14:creationId xmlns:p14="http://schemas.microsoft.com/office/powerpoint/2010/main" val="4414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830</TotalTime>
  <Words>4248</Words>
  <Application>Microsoft Office PowerPoint</Application>
  <PresentationFormat>Widescreen</PresentationFormat>
  <Paragraphs>451</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Aileron</vt:lpstr>
      <vt:lpstr>Arial</vt:lpstr>
      <vt:lpstr>Calibri</vt:lpstr>
      <vt:lpstr>Lucida Grande</vt:lpstr>
      <vt:lpstr>PT Sans Narrow</vt:lpstr>
      <vt:lpstr>System Font Regular</vt:lpstr>
      <vt:lpstr>Verdana</vt:lpstr>
      <vt:lpstr>Wingdings</vt:lpstr>
      <vt:lpstr>Thème Office</vt:lpstr>
      <vt:lpstr>PowerPoint Presentation</vt:lpstr>
      <vt:lpstr>lung connect  HER2-mutated nsclc highlights from ASCO 2026 </vt:lpstr>
      <vt:lpstr>Developed by LUNG COnnect</vt:lpstr>
      <vt:lpstr>This programme has been developed by a Group of experts</vt:lpstr>
      <vt:lpstr>Clinical takeaways</vt:lpstr>
      <vt:lpstr>Educational objectives</vt:lpstr>
      <vt:lpstr>SOHO-01: Updated safety and efficacy of sevabertinib in patients with advanced HER2-mutant NSCLC</vt:lpstr>
      <vt:lpstr>Soho-01: background and study design</vt:lpstr>
      <vt:lpstr>Soho-01: efficacy results</vt:lpstr>
      <vt:lpstr>Soho-01: safety results</vt:lpstr>
      <vt:lpstr>Soho-01: summary</vt:lpstr>
      <vt:lpstr>PRO results from the Beamion LUNG-1 trial in treatment-naïve patients with HER2-mutant advanced NSCLC</vt:lpstr>
      <vt:lpstr>Beamion LUNG-1 (PRO): background and study design</vt:lpstr>
      <vt:lpstr>Beamion Lung-1 (PRO): efficacy results</vt:lpstr>
      <vt:lpstr>Beamion Lung-1 (PRO): safety results</vt:lpstr>
      <vt:lpstr>Beamion Lung-1 (PRO): summary</vt:lpstr>
      <vt:lpstr>Beamion LUNG-3: Zongertinib in resectable HER2-mutant NSCLC</vt:lpstr>
      <vt:lpstr>Beamion LUNG-3: background and study design</vt:lpstr>
      <vt:lpstr>Advancing HER2 testing and evidence-based treatment in NSCLC: A quality improvement initiative across academic and community settings</vt:lpstr>
      <vt:lpstr>HER2 testing qi initiative: background and study design</vt:lpstr>
      <vt:lpstr>HER2 testing qi initiative: methods</vt:lpstr>
      <vt:lpstr>HER2 testing qi initiative: results from hcp surveys</vt:lpstr>
      <vt:lpstr>HER2 testing qi initiative: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594</cp:revision>
  <cp:lastPrinted>2017-02-15T09:54:46Z</cp:lastPrinted>
  <dcterms:created xsi:type="dcterms:W3CDTF">2016-10-14T09:38:18Z</dcterms:created>
  <dcterms:modified xsi:type="dcterms:W3CDTF">2026-06-04T11:56:08Z</dcterms:modified>
</cp:coreProperties>
</file>